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olors1.xml" ContentType="application/vnd.ms-office.chartcolorstyl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42"/>
  </p:notesMasterIdLst>
  <p:handoutMasterIdLst>
    <p:handoutMasterId r:id="rId43"/>
  </p:handoutMasterIdLst>
  <p:sldIdLst>
    <p:sldId id="869" r:id="rId2"/>
    <p:sldId id="581" r:id="rId3"/>
    <p:sldId id="984" r:id="rId4"/>
    <p:sldId id="803" r:id="rId5"/>
    <p:sldId id="805" r:id="rId6"/>
    <p:sldId id="1008" r:id="rId7"/>
    <p:sldId id="986" r:id="rId8"/>
    <p:sldId id="585" r:id="rId9"/>
    <p:sldId id="722" r:id="rId10"/>
    <p:sldId id="999" r:id="rId11"/>
    <p:sldId id="927" r:id="rId12"/>
    <p:sldId id="1000" r:id="rId13"/>
    <p:sldId id="1001" r:id="rId14"/>
    <p:sldId id="987" r:id="rId15"/>
    <p:sldId id="975" r:id="rId16"/>
    <p:sldId id="298" r:id="rId17"/>
    <p:sldId id="1002" r:id="rId18"/>
    <p:sldId id="1009" r:id="rId19"/>
    <p:sldId id="1003" r:id="rId20"/>
    <p:sldId id="1004" r:id="rId21"/>
    <p:sldId id="1010" r:id="rId22"/>
    <p:sldId id="1005" r:id="rId23"/>
    <p:sldId id="994" r:id="rId24"/>
    <p:sldId id="982" r:id="rId25"/>
    <p:sldId id="981" r:id="rId26"/>
    <p:sldId id="980" r:id="rId27"/>
    <p:sldId id="333" r:id="rId28"/>
    <p:sldId id="992" r:id="rId29"/>
    <p:sldId id="977" r:id="rId30"/>
    <p:sldId id="989" r:id="rId31"/>
    <p:sldId id="945" r:id="rId32"/>
    <p:sldId id="995" r:id="rId33"/>
    <p:sldId id="996" r:id="rId34"/>
    <p:sldId id="997" r:id="rId35"/>
    <p:sldId id="998" r:id="rId36"/>
    <p:sldId id="990" r:id="rId37"/>
    <p:sldId id="993" r:id="rId38"/>
    <p:sldId id="337" r:id="rId39"/>
    <p:sldId id="1007" r:id="rId40"/>
    <p:sldId id="649" r:id="rId41"/>
  </p:sldIdLst>
  <p:sldSz cx="9144000" cy="6858000" type="screen4x3"/>
  <p:notesSz cx="6797675" cy="9982200"/>
  <p:defaultTextStyle>
    <a:defPPr>
      <a:defRPr lang="en-US"/>
    </a:defPPr>
    <a:lvl1pPr algn="l" rtl="0" fontAlgn="base">
      <a:spcBef>
        <a:spcPct val="0"/>
      </a:spcBef>
      <a:spcAft>
        <a:spcPct val="0"/>
      </a:spcAft>
      <a:defRPr kern="1200">
        <a:solidFill>
          <a:schemeClr val="tx1"/>
        </a:solidFill>
        <a:latin typeface="Calibri" charset="0"/>
        <a:ea typeface="MS PGothic" charset="0"/>
        <a:cs typeface="MS PGothic" charset="0"/>
      </a:defRPr>
    </a:lvl1pPr>
    <a:lvl2pPr marL="457200" algn="l" rtl="0" fontAlgn="base">
      <a:spcBef>
        <a:spcPct val="0"/>
      </a:spcBef>
      <a:spcAft>
        <a:spcPct val="0"/>
      </a:spcAft>
      <a:defRPr kern="1200">
        <a:solidFill>
          <a:schemeClr val="tx1"/>
        </a:solidFill>
        <a:latin typeface="Calibri" charset="0"/>
        <a:ea typeface="MS PGothic" charset="0"/>
        <a:cs typeface="MS PGothic" charset="0"/>
      </a:defRPr>
    </a:lvl2pPr>
    <a:lvl3pPr marL="914400" algn="l" rtl="0" fontAlgn="base">
      <a:spcBef>
        <a:spcPct val="0"/>
      </a:spcBef>
      <a:spcAft>
        <a:spcPct val="0"/>
      </a:spcAft>
      <a:defRPr kern="1200">
        <a:solidFill>
          <a:schemeClr val="tx1"/>
        </a:solidFill>
        <a:latin typeface="Calibri" charset="0"/>
        <a:ea typeface="MS PGothic" charset="0"/>
        <a:cs typeface="MS PGothic" charset="0"/>
      </a:defRPr>
    </a:lvl3pPr>
    <a:lvl4pPr marL="1371600" algn="l" rtl="0" fontAlgn="base">
      <a:spcBef>
        <a:spcPct val="0"/>
      </a:spcBef>
      <a:spcAft>
        <a:spcPct val="0"/>
      </a:spcAft>
      <a:defRPr kern="1200">
        <a:solidFill>
          <a:schemeClr val="tx1"/>
        </a:solidFill>
        <a:latin typeface="Calibri" charset="0"/>
        <a:ea typeface="MS PGothic" charset="0"/>
        <a:cs typeface="MS PGothic" charset="0"/>
      </a:defRPr>
    </a:lvl4pPr>
    <a:lvl5pPr marL="1828800" algn="l"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45"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chaupe Maepa" initials="NM" lastIdx="1" clrIdx="0"/>
  <p:cmAuthor id="2" name="Madumelana Maakana" initials="MM" lastIdx="2" clrIdx="1">
    <p:extLst>
      <p:ext uri="{19B8F6BF-5375-455C-9EA6-DF929625EA0E}">
        <p15:presenceInfo xmlns:p15="http://schemas.microsoft.com/office/powerpoint/2012/main" xmlns="" userId="S-1-5-21-1182692732-3903378299-612455334-13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7FFB7"/>
    <a:srgbClr val="184094"/>
    <a:srgbClr val="FF9900"/>
    <a:srgbClr val="BDAA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5285" autoAdjust="0"/>
  </p:normalViewPr>
  <p:slideViewPr>
    <p:cSldViewPr>
      <p:cViewPr varScale="1">
        <p:scale>
          <a:sx n="116" d="100"/>
          <a:sy n="116" d="100"/>
        </p:scale>
        <p:origin x="-1494" y="-114"/>
      </p:cViewPr>
      <p:guideLst>
        <p:guide orient="horz" pos="2160"/>
        <p:guide pos="2880"/>
      </p:guideLst>
    </p:cSldViewPr>
  </p:slideViewPr>
  <p:outlineViewPr>
    <p:cViewPr>
      <p:scale>
        <a:sx n="33" d="100"/>
        <a:sy n="33" d="100"/>
      </p:scale>
      <p:origin x="0" y="-10613"/>
    </p:cViewPr>
  </p:outlineViewPr>
  <p:notesTextViewPr>
    <p:cViewPr>
      <p:scale>
        <a:sx n="100" d="100"/>
        <a:sy n="100" d="100"/>
      </p:scale>
      <p:origin x="0" y="0"/>
    </p:cViewPr>
  </p:notesTextViewPr>
  <p:sorterViewPr>
    <p:cViewPr>
      <p:scale>
        <a:sx n="150" d="100"/>
        <a:sy n="150" d="100"/>
      </p:scale>
      <p:origin x="0" y="-6784"/>
    </p:cViewPr>
  </p:sorterViewPr>
  <p:notesViewPr>
    <p:cSldViewPr>
      <p:cViewPr varScale="1">
        <p:scale>
          <a:sx n="105" d="100"/>
          <a:sy n="105" d="100"/>
        </p:scale>
        <p:origin x="3928" y="192"/>
      </p:cViewPr>
      <p:guideLst>
        <p:guide orient="horz" pos="3145"/>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Worksheet3.xlsx"/><Relationship Id="rId4"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18"/>
  <c:chart>
    <c:autoTitleDeleted val="1"/>
    <c:view3D>
      <c:rAngAx val="1"/>
    </c:view3D>
    <c:plotArea>
      <c:layout>
        <c:manualLayout>
          <c:layoutTarget val="inner"/>
          <c:xMode val="edge"/>
          <c:yMode val="edge"/>
          <c:x val="7.7354962186823592E-3"/>
          <c:y val="0.10141243819179907"/>
          <c:w val="0.84589368796908648"/>
          <c:h val="0.80857473218348663"/>
        </c:manualLayout>
      </c:layout>
      <c:bar3DChart>
        <c:barDir val="col"/>
        <c:grouping val="percentStacked"/>
        <c:ser>
          <c:idx val="0"/>
          <c:order val="0"/>
          <c:tx>
            <c:v>Achieved</c:v>
          </c:tx>
          <c:spPr>
            <a:solidFill>
              <a:srgbClr val="008000"/>
            </a:solidFill>
          </c:spPr>
          <c:dLbls>
            <c:dLbl>
              <c:idx val="3"/>
              <c:layout>
                <c:manualLayout>
                  <c:x val="7.0547716920342203E-3"/>
                  <c:y val="2.416017702751445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1E5-47AC-B821-D667283260BD}"/>
                </c:ext>
              </c:extLst>
            </c:dLbl>
            <c:dLbl>
              <c:idx val="4"/>
              <c:layout>
                <c:manualLayout>
                  <c:x val="1.552049772247518E-2"/>
                  <c:y val="-9.6640708110057802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1E5-47AC-B821-D667283260BD}"/>
                </c:ext>
              </c:extLst>
            </c:dLbl>
            <c:spPr>
              <a:noFill/>
              <a:ln>
                <a:noFill/>
              </a:ln>
              <a:effectLst/>
            </c:spPr>
            <c:txPr>
              <a:bodyPr wrap="square" lIns="38100" tIns="19050" rIns="38100" bIns="19050" anchor="ctr">
                <a:spAutoFit/>
              </a:bodyPr>
              <a:lstStyle/>
              <a:p>
                <a:pPr>
                  <a:defRPr sz="1100" b="1">
                    <a:solidFill>
                      <a:schemeClr val="bg1"/>
                    </a:solidFill>
                  </a:defRPr>
                </a:pPr>
                <a:endParaRPr lang="en-US"/>
              </a:p>
            </c:txPr>
            <c:showVal val="1"/>
            <c:extLst xmlns:c16r2="http://schemas.microsoft.com/office/drawing/2015/06/chart">
              <c:ext xmlns:c15="http://schemas.microsoft.com/office/drawing/2012/chart" uri="{CE6537A1-D6FC-4f65-9D91-7224C49458BB}">
                <c15:showLeaderLines val="1"/>
              </c:ext>
            </c:extLst>
          </c:dLbls>
          <c:cat>
            <c:strRef>
              <c:f>'5 Year Performance'!$C$4:$C$8</c:f>
              <c:strCache>
                <c:ptCount val="5"/>
                <c:pt idx="0">
                  <c:v>2014/15 Financial Year</c:v>
                </c:pt>
                <c:pt idx="1">
                  <c:v>2015/16 Financial Year</c:v>
                </c:pt>
                <c:pt idx="2">
                  <c:v>2016/17 Financial Year</c:v>
                </c:pt>
                <c:pt idx="3">
                  <c:v>2017/18 Financial Year </c:v>
                </c:pt>
                <c:pt idx="4">
                  <c:v>2018/19 Financial Year </c:v>
                </c:pt>
              </c:strCache>
            </c:strRef>
          </c:cat>
          <c:val>
            <c:numRef>
              <c:f>'5 Year Performance'!$F$4:$F$8</c:f>
              <c:numCache>
                <c:formatCode>0%</c:formatCode>
                <c:ptCount val="5"/>
                <c:pt idx="0">
                  <c:v>0.69230769230769251</c:v>
                </c:pt>
                <c:pt idx="1">
                  <c:v>0.66666666666666663</c:v>
                </c:pt>
                <c:pt idx="2">
                  <c:v>0.66666666666666663</c:v>
                </c:pt>
                <c:pt idx="3">
                  <c:v>0.92307692307692302</c:v>
                </c:pt>
                <c:pt idx="4">
                  <c:v>0.92307692307692302</c:v>
                </c:pt>
              </c:numCache>
            </c:numRef>
          </c:val>
          <c:extLst xmlns:c16r2="http://schemas.microsoft.com/office/drawing/2015/06/chart">
            <c:ext xmlns:c16="http://schemas.microsoft.com/office/drawing/2014/chart" uri="{C3380CC4-5D6E-409C-BE32-E72D297353CC}">
              <c16:uniqueId val="{00000000-51E5-47AC-B821-D667283260BD}"/>
            </c:ext>
          </c:extLst>
        </c:ser>
        <c:ser>
          <c:idx val="1"/>
          <c:order val="1"/>
          <c:tx>
            <c:v>Not Achieved</c:v>
          </c:tx>
          <c:spPr>
            <a:solidFill>
              <a:srgbClr val="FF0000"/>
            </a:solidFill>
          </c:spPr>
          <c:dLbls>
            <c:spPr>
              <a:noFill/>
              <a:ln>
                <a:noFill/>
              </a:ln>
              <a:effectLst/>
            </c:spPr>
            <c:txPr>
              <a:bodyPr wrap="square" lIns="38100" tIns="19050" rIns="38100" bIns="19050" anchor="ctr">
                <a:spAutoFit/>
              </a:bodyPr>
              <a:lstStyle/>
              <a:p>
                <a:pPr>
                  <a:defRPr sz="1100" b="1">
                    <a:solidFill>
                      <a:schemeClr val="bg1"/>
                    </a:solidFill>
                  </a:defRPr>
                </a:pPr>
                <a:endParaRPr lang="en-US"/>
              </a:p>
            </c:txPr>
            <c:showVal val="1"/>
            <c:extLst xmlns:c16r2="http://schemas.microsoft.com/office/drawing/2015/06/chart">
              <c:ext xmlns:c15="http://schemas.microsoft.com/office/drawing/2012/chart" uri="{CE6537A1-D6FC-4f65-9D91-7224C49458BB}">
                <c15:showLeaderLines val="1"/>
              </c:ext>
            </c:extLst>
          </c:dLbls>
          <c:cat>
            <c:strRef>
              <c:f>'5 Year Performance'!$C$4:$C$8</c:f>
              <c:strCache>
                <c:ptCount val="5"/>
                <c:pt idx="0">
                  <c:v>2014/15 Financial Year</c:v>
                </c:pt>
                <c:pt idx="1">
                  <c:v>2015/16 Financial Year</c:v>
                </c:pt>
                <c:pt idx="2">
                  <c:v>2016/17 Financial Year</c:v>
                </c:pt>
                <c:pt idx="3">
                  <c:v>2017/18 Financial Year </c:v>
                </c:pt>
                <c:pt idx="4">
                  <c:v>2018/19 Financial Year </c:v>
                </c:pt>
              </c:strCache>
            </c:strRef>
          </c:cat>
          <c:val>
            <c:numRef>
              <c:f>'5 Year Performance'!$G$4:$G$8</c:f>
              <c:numCache>
                <c:formatCode>0%</c:formatCode>
                <c:ptCount val="5"/>
                <c:pt idx="0">
                  <c:v>0.30769230769230776</c:v>
                </c:pt>
                <c:pt idx="1">
                  <c:v>0.33333333333333337</c:v>
                </c:pt>
                <c:pt idx="2">
                  <c:v>0.33333333333333337</c:v>
                </c:pt>
                <c:pt idx="3">
                  <c:v>7.6923076923076886E-2</c:v>
                </c:pt>
                <c:pt idx="4">
                  <c:v>7.6923076923076886E-2</c:v>
                </c:pt>
              </c:numCache>
            </c:numRef>
          </c:val>
          <c:extLst xmlns:c16r2="http://schemas.microsoft.com/office/drawing/2015/06/chart">
            <c:ext xmlns:c16="http://schemas.microsoft.com/office/drawing/2014/chart" uri="{C3380CC4-5D6E-409C-BE32-E72D297353CC}">
              <c16:uniqueId val="{00000001-51E5-47AC-B821-D667283260BD}"/>
            </c:ext>
          </c:extLst>
        </c:ser>
        <c:dLbls/>
        <c:shape val="cylinder"/>
        <c:axId val="83969920"/>
        <c:axId val="83971456"/>
        <c:axId val="0"/>
        <c:extLst xmlns:c16r2="http://schemas.microsoft.com/office/drawing/2015/06/chart">
          <c:ext xmlns:c15="http://schemas.microsoft.com/office/drawing/2012/chart" uri="{02D57815-91ED-43cb-92C2-25804820EDAC}">
            <c15:filteredBarSeries>
              <c15:ser>
                <c:idx val="2"/>
                <c:order val="2"/>
                <c:invertIfNegative val="0"/>
                <c:cat>
                  <c:strRef>
                    <c:extLst>
                      <c:ext uri="{02D57815-91ED-43cb-92C2-25804820EDAC}">
                        <c15:formulaRef>
                          <c15:sqref>'5 Year Performance'!$C$4:$C$8</c15:sqref>
                        </c15:formulaRef>
                      </c:ext>
                    </c:extLst>
                    <c:strCache>
                      <c:ptCount val="5"/>
                      <c:pt idx="0">
                        <c:v>2014/15 Financial Year</c:v>
                      </c:pt>
                      <c:pt idx="1">
                        <c:v>2015/16 Financial Year</c:v>
                      </c:pt>
                      <c:pt idx="2">
                        <c:v>2016/17 Financial Year</c:v>
                      </c:pt>
                      <c:pt idx="3">
                        <c:v>2017/18 Financial Year </c:v>
                      </c:pt>
                      <c:pt idx="4">
                        <c:v>2018/19 Financial Year </c:v>
                      </c:pt>
                    </c:strCache>
                  </c:strRef>
                </c:cat>
                <c:val>
                  <c:numRef>
                    <c:extLst>
                      <c:ext uri="{02D57815-91ED-43cb-92C2-25804820EDAC}">
                        <c15:formulaRef>
                          <c15:sqref>'5 Year Performance'!$H$4:$H$8</c15:sqref>
                        </c15:formulaRef>
                      </c:ext>
                    </c:extLst>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2-51E5-47AC-B821-D667283260BD}"/>
                  </c:ext>
                </c:extLst>
              </c15:ser>
            </c15:filteredBarSeries>
          </c:ext>
        </c:extLst>
      </c:bar3DChart>
      <c:catAx>
        <c:axId val="83969920"/>
        <c:scaling>
          <c:orientation val="minMax"/>
        </c:scaling>
        <c:axPos val="b"/>
        <c:numFmt formatCode="General" sourceLinked="0"/>
        <c:tickLblPos val="nextTo"/>
        <c:txPr>
          <a:bodyPr/>
          <a:lstStyle/>
          <a:p>
            <a:pPr>
              <a:defRPr sz="1100" b="1"/>
            </a:pPr>
            <a:endParaRPr lang="en-US"/>
          </a:p>
        </c:txPr>
        <c:crossAx val="83971456"/>
        <c:crosses val="autoZero"/>
        <c:auto val="1"/>
        <c:lblAlgn val="ctr"/>
        <c:lblOffset val="100"/>
      </c:catAx>
      <c:valAx>
        <c:axId val="83971456"/>
        <c:scaling>
          <c:orientation val="minMax"/>
        </c:scaling>
        <c:delete val="1"/>
        <c:axPos val="l"/>
        <c:numFmt formatCode="0%" sourceLinked="1"/>
        <c:tickLblPos val="none"/>
        <c:crossAx val="83969920"/>
        <c:crosses val="autoZero"/>
        <c:crossBetween val="between"/>
      </c:valAx>
    </c:plotArea>
    <c:legend>
      <c:legendPos val="r"/>
      <c:layout>
        <c:manualLayout>
          <c:xMode val="edge"/>
          <c:yMode val="edge"/>
          <c:x val="0.82075496197611553"/>
          <c:y val="4.3690541233622461E-2"/>
          <c:w val="9.1837018109099042E-2"/>
          <c:h val="0.20537957965234488"/>
        </c:manualLayout>
      </c:layout>
      <c:txPr>
        <a:bodyPr/>
        <a:lstStyle/>
        <a:p>
          <a:pPr>
            <a:defRPr baseline="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style val="18"/>
  <c:chart>
    <c:title>
      <c:tx>
        <c:rich>
          <a:bodyPr/>
          <a:lstStyle/>
          <a:p>
            <a:pPr algn="ctr">
              <a:defRPr/>
            </a:pPr>
            <a:r>
              <a:rPr lang="en-US" dirty="0"/>
              <a:t>2018/19</a:t>
            </a:r>
            <a:r>
              <a:rPr lang="en-US" baseline="0" dirty="0"/>
              <a:t> </a:t>
            </a:r>
            <a:r>
              <a:rPr lang="en-US" dirty="0"/>
              <a:t>ACTUAL PERFORMANCE PER PROGRAMME</a:t>
            </a:r>
          </a:p>
        </c:rich>
      </c:tx>
    </c:title>
    <c:view3D>
      <c:rAngAx val="1"/>
    </c:view3D>
    <c:plotArea>
      <c:layout>
        <c:manualLayout>
          <c:layoutTarget val="inner"/>
          <c:xMode val="edge"/>
          <c:yMode val="edge"/>
          <c:x val="6.5795884296090457E-2"/>
          <c:y val="0.18068268908140833"/>
          <c:w val="0.88232324003522211"/>
          <c:h val="0.49027066366756833"/>
        </c:manualLayout>
      </c:layout>
      <c:bar3DChart>
        <c:barDir val="col"/>
        <c:grouping val="percentStacked"/>
        <c:ser>
          <c:idx val="0"/>
          <c:order val="0"/>
          <c:tx>
            <c:v>% ACHIEVED</c:v>
          </c:tx>
          <c:spPr>
            <a:solidFill>
              <a:srgbClr val="008000"/>
            </a:solidFill>
          </c:spPr>
          <c:dLbls>
            <c:dLbl>
              <c:idx val="0"/>
              <c:layout>
                <c:manualLayout>
                  <c:x val="1.5514055795629802E-2"/>
                  <c:y val="-2.8351802560725886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ACA-4D1F-A7C4-B68E7E0A39D8}"/>
                </c:ext>
              </c:extLst>
            </c:dLbl>
            <c:dLbl>
              <c:idx val="1"/>
              <c:layout>
                <c:manualLayout>
                  <c:x val="1.0342703863753201E-2"/>
                  <c:y val="2.8351802560726406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ACA-4D1F-A7C4-B68E7E0A39D8}"/>
                </c:ext>
              </c:extLst>
            </c:dLbl>
            <c:dLbl>
              <c:idx val="2"/>
              <c:layout>
                <c:manualLayout>
                  <c:x val="1.5514055795629899E-2"/>
                  <c:y val="-2.8351802560726406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EACA-4D1F-A7C4-B68E7E0A39D8}"/>
                </c:ext>
              </c:extLst>
            </c:dLbl>
            <c:dLbl>
              <c:idx val="3"/>
              <c:layout>
                <c:manualLayout>
                  <c:x val="2.0685407727506405E-2"/>
                  <c:y val="2.8351802560726406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EACA-4D1F-A7C4-B68E7E0A39D8}"/>
                </c:ext>
              </c:extLst>
            </c:dLbl>
            <c:dLbl>
              <c:idx val="4"/>
              <c:layout>
                <c:manualLayout>
                  <c:x val="2.0685407727506312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ACA-4D1F-A7C4-B68E7E0A39D8}"/>
                </c:ext>
              </c:extLst>
            </c:dLbl>
            <c:spPr>
              <a:noFill/>
              <a:ln>
                <a:noFill/>
              </a:ln>
              <a:effectLst/>
            </c:spPr>
            <c:txPr>
              <a:bodyPr wrap="square" lIns="38100" tIns="19050" rIns="38100" bIns="19050" anchor="ctr">
                <a:spAutoFit/>
              </a:bodyPr>
              <a:lstStyle/>
              <a:p>
                <a:pPr>
                  <a:defRPr sz="1100" b="1">
                    <a:solidFill>
                      <a:schemeClr val="bg1"/>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'Q4 - GRAPHS'!$B$10:$B$14</c:f>
              <c:strCache>
                <c:ptCount val="5"/>
                <c:pt idx="0">
                  <c:v>ADMINISTRATION</c:v>
                </c:pt>
                <c:pt idx="1">
                  <c:v>REGULATORY SERVICES</c:v>
                </c:pt>
                <c:pt idx="2">
                  <c:v>PROFILING SERVICES</c:v>
                </c:pt>
                <c:pt idx="3">
                  <c:v>STAKEHOLDER MANAGEMENT</c:v>
                </c:pt>
                <c:pt idx="4">
                  <c:v>RESEARCH &amp; ADVISORY</c:v>
                </c:pt>
              </c:strCache>
            </c:strRef>
          </c:cat>
          <c:val>
            <c:numRef>
              <c:f>'Q4 - GRAPHS'!$G$10:$G$14</c:f>
              <c:numCache>
                <c:formatCode>0%</c:formatCode>
                <c:ptCount val="5"/>
                <c:pt idx="0">
                  <c:v>0.5</c:v>
                </c:pt>
                <c:pt idx="1">
                  <c:v>1</c:v>
                </c:pt>
                <c:pt idx="2">
                  <c:v>1</c:v>
                </c:pt>
                <c:pt idx="3">
                  <c:v>1</c:v>
                </c:pt>
                <c:pt idx="4">
                  <c:v>1</c:v>
                </c:pt>
              </c:numCache>
            </c:numRef>
          </c:val>
          <c:extLst xmlns:c16r2="http://schemas.microsoft.com/office/drawing/2015/06/chart">
            <c:ext xmlns:c16="http://schemas.microsoft.com/office/drawing/2014/chart" uri="{C3380CC4-5D6E-409C-BE32-E72D297353CC}">
              <c16:uniqueId val="{00000000-EACA-4D1F-A7C4-B68E7E0A39D8}"/>
            </c:ext>
          </c:extLst>
        </c:ser>
        <c:ser>
          <c:idx val="1"/>
          <c:order val="1"/>
          <c:tx>
            <c:v>% NOT ACHIEVED</c:v>
          </c:tx>
          <c:spPr>
            <a:solidFill>
              <a:srgbClr val="FF0000"/>
            </a:solidFill>
          </c:spPr>
          <c:dLbls>
            <c:dLbl>
              <c:idx val="0"/>
              <c:layout>
                <c:manualLayout>
                  <c:x val="1.0342703863753178E-2"/>
                  <c:y val="3.3782417820943308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ACA-4D1F-A7C4-B68E7E0A39D8}"/>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ACA-4D1F-A7C4-B68E7E0A39D8}"/>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ACA-4D1F-A7C4-B68E7E0A39D8}"/>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ACA-4D1F-A7C4-B68E7E0A39D8}"/>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ACA-4D1F-A7C4-B68E7E0A39D8}"/>
                </c:ext>
              </c:extLst>
            </c:dLbl>
            <c:spPr>
              <a:noFill/>
              <a:ln>
                <a:noFill/>
              </a:ln>
              <a:effectLst/>
            </c:spPr>
            <c:txPr>
              <a:bodyPr wrap="square" lIns="38100" tIns="19050" rIns="38100" bIns="19050" anchor="ctr">
                <a:spAutoFit/>
              </a:bodyPr>
              <a:lstStyle/>
              <a:p>
                <a:pPr>
                  <a:defRPr sz="1100" b="1">
                    <a:solidFill>
                      <a:schemeClr val="bg1"/>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'Q4 - GRAPHS'!$B$10:$B$14</c:f>
              <c:strCache>
                <c:ptCount val="5"/>
                <c:pt idx="0">
                  <c:v>ADMINISTRATION</c:v>
                </c:pt>
                <c:pt idx="1">
                  <c:v>REGULATORY SERVICES</c:v>
                </c:pt>
                <c:pt idx="2">
                  <c:v>PROFILING SERVICES</c:v>
                </c:pt>
                <c:pt idx="3">
                  <c:v>STAKEHOLDER MANAGEMENT</c:v>
                </c:pt>
                <c:pt idx="4">
                  <c:v>RESEARCH &amp; ADVISORY</c:v>
                </c:pt>
              </c:strCache>
            </c:strRef>
          </c:cat>
          <c:val>
            <c:numRef>
              <c:f>'Q4 - GRAPHS'!$H$10:$H$14</c:f>
              <c:numCache>
                <c:formatCode>0%</c:formatCode>
                <c:ptCount val="5"/>
                <c:pt idx="0">
                  <c:v>0.5</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1-EACA-4D1F-A7C4-B68E7E0A39D8}"/>
            </c:ext>
          </c:extLst>
        </c:ser>
        <c:dLbls>
          <c:showVal val="1"/>
        </c:dLbls>
        <c:shape val="cylinder"/>
        <c:axId val="109456768"/>
        <c:axId val="109479040"/>
        <c:axId val="0"/>
      </c:bar3DChart>
      <c:catAx>
        <c:axId val="109456768"/>
        <c:scaling>
          <c:orientation val="minMax"/>
        </c:scaling>
        <c:axPos val="b"/>
        <c:numFmt formatCode="General" sourceLinked="0"/>
        <c:tickLblPos val="nextTo"/>
        <c:txPr>
          <a:bodyPr/>
          <a:lstStyle/>
          <a:p>
            <a:pPr>
              <a:defRPr b="1"/>
            </a:pPr>
            <a:endParaRPr lang="en-US"/>
          </a:p>
        </c:txPr>
        <c:crossAx val="109479040"/>
        <c:crosses val="autoZero"/>
        <c:auto val="1"/>
        <c:lblAlgn val="ctr"/>
        <c:lblOffset val="100"/>
      </c:catAx>
      <c:valAx>
        <c:axId val="109479040"/>
        <c:scaling>
          <c:orientation val="minMax"/>
        </c:scaling>
        <c:delete val="1"/>
        <c:axPos val="l"/>
        <c:numFmt formatCode="0%" sourceLinked="1"/>
        <c:tickLblPos val="none"/>
        <c:crossAx val="109456768"/>
        <c:crosses val="autoZero"/>
        <c:crossBetween val="between"/>
      </c:valAx>
    </c:plotArea>
    <c:legend>
      <c:legendPos val="r"/>
      <c:layout>
        <c:manualLayout>
          <c:xMode val="edge"/>
          <c:yMode val="edge"/>
          <c:x val="0.74410460144066515"/>
          <c:y val="0.8256779359847124"/>
          <c:w val="0.20794733851561115"/>
          <c:h val="0.17285053381540225"/>
        </c:manualLayout>
      </c:layout>
      <c:txPr>
        <a:bodyPr/>
        <a:lstStyle/>
        <a:p>
          <a:pPr>
            <a:defRPr b="1"/>
          </a:pPr>
          <a:endParaRPr lang="en-US"/>
        </a:p>
      </c:txPr>
    </c:legend>
    <c:plotVisOnly val="1"/>
    <c:dispBlanksAs val="gap"/>
  </c:chart>
  <c:spPr>
    <a:solidFill>
      <a:schemeClr val="accent1">
        <a:lumMod val="20000"/>
        <a:lumOff val="80000"/>
      </a:schemeClr>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2018/19</a:t>
            </a:r>
            <a:r>
              <a:rPr lang="en-US" baseline="0" dirty="0"/>
              <a:t> - % of Permits </a:t>
            </a:r>
            <a:r>
              <a:rPr lang="en-US" dirty="0"/>
              <a:t>Issued Per Category </a:t>
            </a:r>
          </a:p>
        </c:rich>
      </c:tx>
      <c:spPr>
        <a:noFill/>
        <a:ln>
          <a:noFill/>
        </a:ln>
        <a:effectLst/>
      </c:spPr>
    </c:title>
    <c:plotArea>
      <c:layout/>
      <c:pieChart>
        <c:varyColors val="1"/>
        <c:ser>
          <c:idx val="2"/>
          <c:order val="0"/>
          <c:tx>
            <c:strRef>
              <c:f>'Permit stats'!$B$1</c:f>
              <c:strCache>
                <c:ptCount val="1"/>
                <c:pt idx="0">
                  <c:v>2017/18</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75BB-4F7F-969B-1C7A5740CCA8}"/>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75BB-4F7F-969B-1C7A5740CCA8}"/>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75BB-4F7F-969B-1C7A5740CCA8}"/>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7-75BB-4F7F-969B-1C7A5740CCA8}"/>
              </c:ext>
            </c:extLst>
          </c:dPt>
          <c:dLbls>
            <c:dLbl>
              <c:idx val="0"/>
              <c:layout>
                <c:manualLayout>
                  <c:x val="2.1235056869898013E-2"/>
                  <c:y val="3.6524350829705794E-2"/>
                </c:manualLayout>
              </c:layout>
              <c:tx>
                <c:rich>
                  <a:bodyPr/>
                  <a:lstStyle/>
                  <a:p>
                    <a:r>
                      <a:rPr lang="en-US" dirty="0"/>
                      <a:t>2%</a:t>
                    </a:r>
                  </a:p>
                </c:rich>
              </c:tx>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5BB-4F7F-969B-1C7A5740CCA8}"/>
                </c:ext>
              </c:extLst>
            </c:dLbl>
            <c:dLbl>
              <c:idx val="1"/>
              <c:layout>
                <c:manualLayout>
                  <c:x val="-0.13220595091516166"/>
                  <c:y val="-0.22346442063005392"/>
                </c:manualLayout>
              </c:layout>
              <c:tx>
                <c:rich>
                  <a:bodyPr/>
                  <a:lstStyle/>
                  <a:p>
                    <a:r>
                      <a:rPr lang="en-US" b="1" dirty="0">
                        <a:solidFill>
                          <a:schemeClr val="tx1"/>
                        </a:solidFill>
                      </a:rPr>
                      <a:t>70%</a:t>
                    </a:r>
                  </a:p>
                </c:rich>
              </c:tx>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5BB-4F7F-969B-1C7A5740CCA8}"/>
                </c:ext>
              </c:extLst>
            </c:dLbl>
            <c:dLbl>
              <c:idx val="2"/>
              <c:layout>
                <c:manualLayout>
                  <c:x val="0.10164573824377024"/>
                  <c:y val="0.12760144097610884"/>
                </c:manualLayout>
              </c:layou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5BB-4F7F-969B-1C7A5740CCA8}"/>
                </c:ext>
              </c:extLst>
            </c:dLbl>
            <c:dLbl>
              <c:idx val="3"/>
              <c:layout>
                <c:manualLayout>
                  <c:x val="2.4263549154655505E-3"/>
                  <c:y val="5.213141300798229E-2"/>
                </c:manualLayout>
              </c:layou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5BB-4F7F-969B-1C7A5740CCA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'Permit stats'!$A$2:$A$5</c:f>
              <c:strCache>
                <c:ptCount val="4"/>
                <c:pt idx="0">
                  <c:v>Buses</c:v>
                </c:pt>
                <c:pt idx="1">
                  <c:v>Freight</c:v>
                </c:pt>
                <c:pt idx="2">
                  <c:v>Taxi</c:v>
                </c:pt>
                <c:pt idx="3">
                  <c:v>Tourist</c:v>
                </c:pt>
              </c:strCache>
            </c:strRef>
          </c:cat>
          <c:val>
            <c:numRef>
              <c:f>'Permit stats'!$B$2:$B$5</c:f>
              <c:numCache>
                <c:formatCode>#,##0</c:formatCode>
                <c:ptCount val="4"/>
                <c:pt idx="0">
                  <c:v>2581</c:v>
                </c:pt>
                <c:pt idx="1">
                  <c:v>63695</c:v>
                </c:pt>
                <c:pt idx="2">
                  <c:v>22500</c:v>
                </c:pt>
                <c:pt idx="3">
                  <c:v>2853</c:v>
                </c:pt>
              </c:numCache>
            </c:numRef>
          </c:val>
          <c:extLst xmlns:c16r2="http://schemas.microsoft.com/office/drawing/2015/06/chart">
            <c:ext xmlns:c16="http://schemas.microsoft.com/office/drawing/2014/chart" uri="{C3380CC4-5D6E-409C-BE32-E72D297353CC}">
              <c16:uniqueId val="{00000008-75BB-4F7F-969B-1C7A5740CCA8}"/>
            </c:ext>
          </c:extLst>
        </c:ser>
        <c:ser>
          <c:idx val="3"/>
          <c:order val="1"/>
          <c:tx>
            <c:strRef>
              <c:f>'Permit stats'!$C$1</c:f>
              <c:strCache>
                <c:ptCount val="1"/>
                <c:pt idx="0">
                  <c:v>2016/17</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A-75BB-4F7F-969B-1C7A5740CCA8}"/>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C-75BB-4F7F-969B-1C7A5740CCA8}"/>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E-75BB-4F7F-969B-1C7A5740CCA8}"/>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0-75BB-4F7F-969B-1C7A5740CCA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'Permit stats'!$A$2:$A$5</c:f>
              <c:strCache>
                <c:ptCount val="4"/>
                <c:pt idx="0">
                  <c:v>Buses</c:v>
                </c:pt>
                <c:pt idx="1">
                  <c:v>Freight</c:v>
                </c:pt>
                <c:pt idx="2">
                  <c:v>Taxi</c:v>
                </c:pt>
                <c:pt idx="3">
                  <c:v>Tourist</c:v>
                </c:pt>
              </c:strCache>
            </c:strRef>
          </c:cat>
          <c:val>
            <c:numRef>
              <c:f>'Permit stats'!$C$2:$C$5</c:f>
              <c:numCache>
                <c:formatCode>#,##0</c:formatCode>
                <c:ptCount val="4"/>
                <c:pt idx="0">
                  <c:v>2011</c:v>
                </c:pt>
                <c:pt idx="1">
                  <c:v>65000</c:v>
                </c:pt>
                <c:pt idx="2">
                  <c:v>15465</c:v>
                </c:pt>
                <c:pt idx="3">
                  <c:v>2482</c:v>
                </c:pt>
              </c:numCache>
            </c:numRef>
          </c:val>
          <c:extLst xmlns:c16r2="http://schemas.microsoft.com/office/drawing/2015/06/chart">
            <c:ext xmlns:c16="http://schemas.microsoft.com/office/drawing/2014/chart" uri="{C3380CC4-5D6E-409C-BE32-E72D297353CC}">
              <c16:uniqueId val="{00000011-75BB-4F7F-969B-1C7A5740CCA8}"/>
            </c:ext>
          </c:extLst>
        </c:ser>
        <c:ser>
          <c:idx val="4"/>
          <c:order val="2"/>
          <c:tx>
            <c:strRef>
              <c:f>'Permit stats'!$D$1</c:f>
              <c:strCache>
                <c:ptCount val="1"/>
                <c:pt idx="0">
                  <c:v>% of Permits issued</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3-75BB-4F7F-969B-1C7A5740CCA8}"/>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5-75BB-4F7F-969B-1C7A5740CCA8}"/>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7-75BB-4F7F-969B-1C7A5740CCA8}"/>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9-75BB-4F7F-969B-1C7A5740CCA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'Permit stats'!$A$2:$A$5</c:f>
              <c:strCache>
                <c:ptCount val="4"/>
                <c:pt idx="0">
                  <c:v>Buses</c:v>
                </c:pt>
                <c:pt idx="1">
                  <c:v>Freight</c:v>
                </c:pt>
                <c:pt idx="2">
                  <c:v>Taxi</c:v>
                </c:pt>
                <c:pt idx="3">
                  <c:v>Tourist</c:v>
                </c:pt>
              </c:strCache>
            </c:strRef>
          </c:cat>
          <c:val>
            <c:numRef>
              <c:f>'Permit stats'!$D$2:$D$5</c:f>
              <c:numCache>
                <c:formatCode>0.0%</c:formatCode>
                <c:ptCount val="4"/>
                <c:pt idx="0">
                  <c:v>2.8167938098200351E-2</c:v>
                </c:pt>
                <c:pt idx="1">
                  <c:v>0.69514018487596707</c:v>
                </c:pt>
                <c:pt idx="2">
                  <c:v>0.24555544641980162</c:v>
                </c:pt>
                <c:pt idx="3">
                  <c:v>3.1136430606030843E-2</c:v>
                </c:pt>
              </c:numCache>
            </c:numRef>
          </c:val>
          <c:extLst xmlns:c16r2="http://schemas.microsoft.com/office/drawing/2015/06/chart">
            <c:ext xmlns:c16="http://schemas.microsoft.com/office/drawing/2014/chart" uri="{C3380CC4-5D6E-409C-BE32-E72D297353CC}">
              <c16:uniqueId val="{0000001A-75BB-4F7F-969B-1C7A5740CCA8}"/>
            </c:ext>
          </c:extLst>
        </c:ser>
        <c:ser>
          <c:idx val="0"/>
          <c:order val="3"/>
          <c:tx>
            <c:strRef>
              <c:f>'Permit stats'!$A$2:$A$4</c:f>
              <c:strCache>
                <c:ptCount val="3"/>
                <c:pt idx="0">
                  <c:v>Buses</c:v>
                </c:pt>
                <c:pt idx="1">
                  <c:v>Freight</c:v>
                </c:pt>
                <c:pt idx="2">
                  <c:v>Taxi</c:v>
                </c:pt>
              </c:strCache>
            </c:strRef>
          </c:tx>
          <c:explosion val="25"/>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C-75BB-4F7F-969B-1C7A5740CCA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numRef>
              <c:f>'Permit stats'!$D$2:$D$5</c:f>
              <c:numCache>
                <c:formatCode>0.0%</c:formatCode>
                <c:ptCount val="4"/>
                <c:pt idx="0">
                  <c:v>2.8167938098200351E-2</c:v>
                </c:pt>
                <c:pt idx="1">
                  <c:v>0.69514018487596707</c:v>
                </c:pt>
                <c:pt idx="2">
                  <c:v>0.24555544641980162</c:v>
                </c:pt>
                <c:pt idx="3">
                  <c:v>3.1136430606030843E-2</c:v>
                </c:pt>
              </c:numCache>
            </c:numRef>
          </c:cat>
          <c:val>
            <c:numRef>
              <c:f>'Permit stats'!$A$5</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1D-75BB-4F7F-969B-1C7A5740CCA8}"/>
            </c:ext>
          </c:extLst>
        </c:ser>
        <c:ser>
          <c:idx val="1"/>
          <c:order val="4"/>
          <c:tx>
            <c:v>Mode</c:v>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1F-75BB-4F7F-969B-1C7A5740CCA8}"/>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21-75BB-4F7F-969B-1C7A5740CCA8}"/>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23-75BB-4F7F-969B-1C7A5740CCA8}"/>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25-75BB-4F7F-969B-1C7A5740CCA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'Permit stats'!$A$2:$A$5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26-75BB-4F7F-969B-1C7A5740CCA8}"/>
            </c:ext>
          </c:extLst>
        </c:ser>
        <c:dLbls>
          <c:showPercent val="1"/>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8.5309568718099332E-2"/>
          <c:y val="0.17085685622569841"/>
          <c:w val="0.55354447792642969"/>
          <c:h val="0.82914319199317343"/>
        </c:manualLayout>
      </c:layout>
      <c:pieChart>
        <c:varyColors val="1"/>
        <c:ser>
          <c:idx val="0"/>
          <c:order val="0"/>
          <c:tx>
            <c:strRef>
              <c:f>Sheet1!$B$1</c:f>
              <c:strCache>
                <c:ptCount val="1"/>
                <c:pt idx="0">
                  <c:v>Bus Permit Stats Per Country</c:v>
                </c:pt>
              </c:strCache>
            </c:strRef>
          </c:tx>
          <c:explosion val="2"/>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4-4C16-4B81-8BBF-19CA2658F9C8}"/>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2-4C16-4B81-8BBF-19CA2658F9C8}"/>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C16-4B81-8BBF-19CA2658F9C8}"/>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6-4C16-4B81-8BBF-19CA2658F9C8}"/>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7-4C16-4B81-8BBF-19CA2658F9C8}"/>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3-4C16-4B81-8BBF-19CA2658F9C8}"/>
              </c:ext>
            </c:extLst>
          </c:dPt>
          <c:dPt>
            <c:idx val="6"/>
            <c:explosion val="7"/>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4C16-4B81-8BBF-19CA2658F9C8}"/>
              </c:ext>
            </c:extLst>
          </c:dPt>
          <c:dPt>
            <c:idx val="7"/>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A-4C16-4B81-8BBF-19CA2658F9C8}"/>
              </c:ext>
            </c:extLst>
          </c:dPt>
          <c:dPt>
            <c:idx val="8"/>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8-4C16-4B81-8BBF-19CA2658F9C8}"/>
              </c:ext>
            </c:extLst>
          </c:dPt>
          <c:dPt>
            <c:idx val="9"/>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E06C-496B-832C-984A09C68C23}"/>
              </c:ext>
            </c:extLst>
          </c:dPt>
          <c:dLbls>
            <c:dLbl>
              <c:idx val="0"/>
              <c:layout>
                <c:manualLayout>
                  <c:x val="-0.10607213748275153"/>
                  <c:y val="-9.2615382893289397E-2"/>
                </c:manualLayout>
              </c:layout>
              <c:tx>
                <c:rich>
                  <a:bodyPr/>
                  <a:lstStyle/>
                  <a:p>
                    <a:fld id="{59240B09-FB8C-408F-B275-6D16B25D5429}" type="VALUE">
                      <a:rPr lang="en-US" smtClean="0"/>
                      <a:pPr/>
                      <a:t>[VALUE]</a:t>
                    </a:fld>
                    <a:r>
                      <a:rPr lang="en-US" baseline="0" dirty="0"/>
                      <a:t>%</a:t>
                    </a:r>
                  </a:p>
                </c:rich>
              </c:tx>
              <c:dLblPos val="bestFit"/>
              <c:showVal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4C16-4B81-8BBF-19CA2658F9C8}"/>
                </c:ext>
              </c:extLst>
            </c:dLbl>
            <c:dLbl>
              <c:idx val="1"/>
              <c:layout>
                <c:manualLayout>
                  <c:x val="0.10113688443487276"/>
                  <c:y val="-6.3142935734795264E-2"/>
                </c:manualLayout>
              </c:layout>
              <c:tx>
                <c:rich>
                  <a:bodyPr/>
                  <a:lstStyle/>
                  <a:p>
                    <a:r>
                      <a:rPr lang="en-US" sz="1600" dirty="0">
                        <a:solidFill>
                          <a:schemeClr val="tx1"/>
                        </a:solidFill>
                      </a:rPr>
                      <a:t>12,61%</a:t>
                    </a:r>
                  </a:p>
                </c:rich>
              </c:tx>
              <c:dLblPos val="bestFit"/>
              <c:showVal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C16-4B81-8BBF-19CA2658F9C8}"/>
                </c:ext>
              </c:extLst>
            </c:dLbl>
            <c:dLbl>
              <c:idx val="2"/>
              <c:layout>
                <c:manualLayout>
                  <c:x val="0.11583721856110489"/>
                  <c:y val="4.9968601417421751E-2"/>
                </c:manualLayout>
              </c:layout>
              <c:tx>
                <c:rich>
                  <a:bodyPr/>
                  <a:lstStyle/>
                  <a:p>
                    <a:fld id="{5204064D-4F4A-4724-829A-5EAB902A3813}" type="VALUE">
                      <a:rPr lang="en-US" smtClean="0"/>
                      <a:pPr/>
                      <a:t>[VALUE]</a:t>
                    </a:fld>
                    <a:r>
                      <a:rPr lang="en-US" baseline="0" dirty="0"/>
                      <a:t>%</a:t>
                    </a:r>
                  </a:p>
                </c:rich>
              </c:tx>
              <c:dLblPos val="bestFit"/>
              <c:showVal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4C16-4B81-8BBF-19CA2658F9C8}"/>
                </c:ext>
              </c:extLst>
            </c:dLbl>
            <c:dLbl>
              <c:idx val="3"/>
              <c:layout>
                <c:manualLayout>
                  <c:x val="7.1475200423026783E-2"/>
                  <c:y val="0.10238452975696449"/>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fld id="{0E2ED051-ACEB-47BB-BB26-F1308A6AE1C2}" type="VALUE">
                      <a:rPr lang="en-US" sz="1600" b="1" smtClean="0">
                        <a:solidFill>
                          <a:schemeClr val="tx1"/>
                        </a:solidFill>
                      </a:rPr>
                      <a:pPr>
                        <a:defRPr sz="1600" b="1" i="0" u="none" strike="noStrike" kern="1200" baseline="0">
                          <a:solidFill>
                            <a:schemeClr val="tx1"/>
                          </a:solidFill>
                          <a:latin typeface="+mn-lt"/>
                          <a:ea typeface="+mn-ea"/>
                          <a:cs typeface="+mn-cs"/>
                        </a:defRPr>
                      </a:pPr>
                      <a:t>[VALUE]</a:t>
                    </a:fld>
                    <a:r>
                      <a:rPr lang="en-US" sz="1600" b="1" dirty="0">
                        <a:solidFill>
                          <a:schemeClr val="tx1"/>
                        </a:solidFill>
                      </a:rPr>
                      <a:t>%</a:t>
                    </a:r>
                  </a:p>
                </c:rich>
              </c:tx>
              <c:spPr>
                <a:noFill/>
                <a:ln>
                  <a:noFill/>
                </a:ln>
                <a:effectLst/>
              </c:spPr>
              <c:dLblPos val="bestFit"/>
              <c:showVal val="1"/>
              <c:showPercent val="1"/>
              <c:extLst xmlns:c16r2="http://schemas.microsoft.com/office/drawing/2015/06/chart">
                <c:ext xmlns:c15="http://schemas.microsoft.com/office/drawing/2012/chart" uri="{CE6537A1-D6FC-4f65-9D91-7224C49458BB}">
                  <c15:layout>
                    <c:manualLayout>
                      <c:w val="7.2322983400061047E-2"/>
                      <c:h val="9.7106280488855432E-2"/>
                    </c:manualLayout>
                  </c15:layout>
                  <c15:dlblFieldTable/>
                  <c15:showDataLabelsRange val="0"/>
                </c:ext>
                <c:ext xmlns:c16="http://schemas.microsoft.com/office/drawing/2014/chart" uri="{C3380CC4-5D6E-409C-BE32-E72D297353CC}">
                  <c16:uniqueId val="{00000006-4C16-4B81-8BBF-19CA2658F9C8}"/>
                </c:ext>
              </c:extLst>
            </c:dLbl>
            <c:dLbl>
              <c:idx val="4"/>
              <c:layout>
                <c:manualLayout>
                  <c:x val="7.6407906686777161E-2"/>
                  <c:y val="0.12581949706421772"/>
                </c:manualLayout>
              </c:layout>
              <c:tx>
                <c:rich>
                  <a:bodyPr/>
                  <a:lstStyle/>
                  <a:p>
                    <a:fld id="{ECA3B53A-6991-4124-83CD-72A153EEF17F}" type="VALUE">
                      <a:rPr lang="en-US" smtClean="0"/>
                      <a:pPr/>
                      <a:t>[VALUE]</a:t>
                    </a:fld>
                    <a:r>
                      <a:rPr lang="en-US" dirty="0"/>
                      <a:t>%</a:t>
                    </a:r>
                  </a:p>
                </c:rich>
              </c:tx>
              <c:dLblPos val="bestFit"/>
              <c:showVal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4C16-4B81-8BBF-19CA2658F9C8}"/>
                </c:ext>
              </c:extLst>
            </c:dLbl>
            <c:dLbl>
              <c:idx val="5"/>
              <c:layout>
                <c:manualLayout>
                  <c:x val="4.176927344039378E-2"/>
                  <c:y val="7.5857663378949253E-2"/>
                </c:manualLayout>
              </c:layout>
              <c:tx>
                <c:rich>
                  <a:bodyPr/>
                  <a:lstStyle/>
                  <a:p>
                    <a:fld id="{E7A09E5F-547C-43AE-88A1-EF62585E86A5}" type="VALUE">
                      <a:rPr lang="en-US" sz="1600" b="1" smtClean="0">
                        <a:solidFill>
                          <a:schemeClr val="tx1"/>
                        </a:solidFill>
                      </a:rPr>
                      <a:pPr/>
                      <a:t>[VALUE]</a:t>
                    </a:fld>
                    <a:r>
                      <a:rPr lang="en-US" sz="1600" b="1" baseline="0" dirty="0">
                        <a:solidFill>
                          <a:schemeClr val="tx1"/>
                        </a:solidFill>
                      </a:rPr>
                      <a:t>%</a:t>
                    </a:r>
                  </a:p>
                </c:rich>
              </c:tx>
              <c:dLblPos val="bestFit"/>
              <c:showVal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4C16-4B81-8BBF-19CA2658F9C8}"/>
                </c:ext>
              </c:extLst>
            </c:dLbl>
            <c:dLbl>
              <c:idx val="6"/>
              <c:tx>
                <c:rich>
                  <a:bodyPr/>
                  <a:lstStyle/>
                  <a:p>
                    <a:fld id="{C0B8290A-6D69-4D2B-AE9F-B96B0605B86B}" type="VALUE">
                      <a:rPr lang="en-US" b="1" smtClean="0">
                        <a:solidFill>
                          <a:schemeClr val="tx1"/>
                        </a:solidFill>
                      </a:rPr>
                      <a:pPr/>
                      <a:t>[VALUE]</a:t>
                    </a:fld>
                    <a:r>
                      <a:rPr lang="en-US" b="1" baseline="0" dirty="0">
                        <a:solidFill>
                          <a:schemeClr val="tx1"/>
                        </a:solidFill>
                      </a:rPr>
                      <a:t>% </a:t>
                    </a:r>
                  </a:p>
                </c:rich>
              </c:tx>
              <c:dLblPos val="bestFit"/>
              <c:showVal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9-4C16-4B81-8BBF-19CA2658F9C8}"/>
                </c:ext>
              </c:extLst>
            </c:dLbl>
            <c:dLbl>
              <c:idx val="7"/>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fld id="{0018C8F0-4F9A-4087-85D0-53973E0B53C4}" type="VALUE">
                      <a:rPr lang="en-US" sz="1600" b="1" smtClean="0">
                        <a:solidFill>
                          <a:schemeClr val="tx1"/>
                        </a:solidFill>
                      </a:rPr>
                      <a:pPr>
                        <a:defRPr sz="1600" b="1" i="0" u="none" strike="noStrike" kern="1200" baseline="0">
                          <a:solidFill>
                            <a:schemeClr val="tx1"/>
                          </a:solidFill>
                          <a:latin typeface="+mn-lt"/>
                          <a:ea typeface="+mn-ea"/>
                          <a:cs typeface="+mn-cs"/>
                        </a:defRPr>
                      </a:pPr>
                      <a:t>[VALUE]</a:t>
                    </a:fld>
                    <a:r>
                      <a:rPr lang="en-US" sz="1600" b="1" dirty="0">
                        <a:solidFill>
                          <a:schemeClr val="tx1"/>
                        </a:solidFill>
                      </a:rPr>
                      <a:t>%</a:t>
                    </a:r>
                  </a:p>
                </c:rich>
              </c:tx>
              <c:spPr>
                <a:noFill/>
                <a:ln>
                  <a:noFill/>
                </a:ln>
                <a:effectLst/>
              </c:spPr>
              <c:dLblPos val="bestFit"/>
              <c:showVal val="1"/>
              <c:showPercent val="1"/>
              <c:extLst xmlns:c16r2="http://schemas.microsoft.com/office/drawing/2015/06/char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4C16-4B81-8BBF-19CA2658F9C8}"/>
                </c:ext>
              </c:extLst>
            </c:dLbl>
            <c:dLbl>
              <c:idx val="8"/>
              <c:layout>
                <c:manualLayout>
                  <c:x val="0.13449839428222096"/>
                  <c:y val="-3.2945515887994999E-2"/>
                </c:manualLayout>
              </c:layout>
              <c:tx>
                <c:rich>
                  <a:bodyPr/>
                  <a:lstStyle/>
                  <a:p>
                    <a:fld id="{819CA353-10CB-4F6D-9BEA-B9FF81955288}" type="VALUE">
                      <a:rPr lang="en-US" b="1" smtClean="0">
                        <a:solidFill>
                          <a:schemeClr val="tx1"/>
                        </a:solidFill>
                      </a:rPr>
                      <a:pPr/>
                      <a:t>[VALUE]</a:t>
                    </a:fld>
                    <a:r>
                      <a:rPr lang="en-US" b="1" dirty="0">
                        <a:solidFill>
                          <a:schemeClr val="tx1"/>
                        </a:solidFill>
                      </a:rPr>
                      <a:t>%</a:t>
                    </a:r>
                  </a:p>
                </c:rich>
              </c:tx>
              <c:dLblPos val="bestFit"/>
              <c:showVal val="1"/>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8-4C16-4B81-8BBF-19CA2658F9C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Val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Sheet1!$A$2:$A$11</c:f>
              <c:strCache>
                <c:ptCount val="10"/>
                <c:pt idx="0">
                  <c:v>Zimbabwe</c:v>
                </c:pt>
                <c:pt idx="1">
                  <c:v>Mozambique</c:v>
                </c:pt>
                <c:pt idx="2">
                  <c:v>Malawi</c:v>
                </c:pt>
                <c:pt idx="3">
                  <c:v>Lesotho</c:v>
                </c:pt>
                <c:pt idx="4">
                  <c:v>Botswana</c:v>
                </c:pt>
                <c:pt idx="5">
                  <c:v>Swaziland</c:v>
                </c:pt>
                <c:pt idx="6">
                  <c:v>Zambia</c:v>
                </c:pt>
                <c:pt idx="7">
                  <c:v>Namibia</c:v>
                </c:pt>
                <c:pt idx="8">
                  <c:v>Democratic Republic of Congo</c:v>
                </c:pt>
                <c:pt idx="9">
                  <c:v>Total</c:v>
                </c:pt>
              </c:strCache>
            </c:strRef>
          </c:cat>
          <c:val>
            <c:numRef>
              <c:f>Sheet1!$B$2:$B$11</c:f>
              <c:numCache>
                <c:formatCode>0.00</c:formatCode>
                <c:ptCount val="10"/>
                <c:pt idx="0">
                  <c:v>59.179589794897446</c:v>
                </c:pt>
                <c:pt idx="1">
                  <c:v>12.606303151575785</c:v>
                </c:pt>
                <c:pt idx="2">
                  <c:v>9.5547773886943475</c:v>
                </c:pt>
                <c:pt idx="3">
                  <c:v>6.2531265632816417</c:v>
                </c:pt>
                <c:pt idx="4">
                  <c:v>4.9024512256128068</c:v>
                </c:pt>
                <c:pt idx="5">
                  <c:v>2.9014507253626807</c:v>
                </c:pt>
                <c:pt idx="6">
                  <c:v>2.4512256128064029</c:v>
                </c:pt>
                <c:pt idx="7">
                  <c:v>1.7508754377188593</c:v>
                </c:pt>
                <c:pt idx="8">
                  <c:v>0.40020010005002499</c:v>
                </c:pt>
              </c:numCache>
            </c:numRef>
          </c:val>
          <c:extLst xmlns:c16r2="http://schemas.microsoft.com/office/drawing/2015/06/chart">
            <c:ext xmlns:c16="http://schemas.microsoft.com/office/drawing/2014/chart" uri="{C3380CC4-5D6E-409C-BE32-E72D297353CC}">
              <c16:uniqueId val="{00000000-4C16-4B81-8BBF-19CA2658F9C8}"/>
            </c:ext>
          </c:extLst>
        </c:ser>
        <c:ser>
          <c:idx val="1"/>
          <c:order val="1"/>
          <c:tx>
            <c:strRef>
              <c:f>Sheet1!$C$1</c:f>
              <c:strCache>
                <c:ptCount val="1"/>
                <c:pt idx="0">
                  <c:v>Column1</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15-E06C-496B-832C-984A09C68C23}"/>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17-E06C-496B-832C-984A09C68C23}"/>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19-E06C-496B-832C-984A09C68C23}"/>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B-E06C-496B-832C-984A09C68C23}"/>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1D-E06C-496B-832C-984A09C68C23}"/>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F-E06C-496B-832C-984A09C68C23}"/>
              </c:ext>
            </c:extLst>
          </c:dPt>
          <c:dPt>
            <c:idx val="6"/>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1-E06C-496B-832C-984A09C68C23}"/>
              </c:ext>
            </c:extLst>
          </c:dPt>
          <c:dPt>
            <c:idx val="7"/>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E06C-496B-832C-984A09C68C23}"/>
              </c:ext>
            </c:extLst>
          </c:dPt>
          <c:dPt>
            <c:idx val="8"/>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E06C-496B-832C-984A09C68C23}"/>
              </c:ext>
            </c:extLst>
          </c:dPt>
          <c:dPt>
            <c:idx val="9"/>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E06C-496B-832C-984A09C68C23}"/>
              </c:ext>
            </c:extLst>
          </c:dPt>
          <c:cat>
            <c:strRef>
              <c:f>Sheet1!$A$2:$A$11</c:f>
              <c:strCache>
                <c:ptCount val="10"/>
                <c:pt idx="0">
                  <c:v>Zimbabwe</c:v>
                </c:pt>
                <c:pt idx="1">
                  <c:v>Mozambique</c:v>
                </c:pt>
                <c:pt idx="2">
                  <c:v>Malawi</c:v>
                </c:pt>
                <c:pt idx="3">
                  <c:v>Lesotho</c:v>
                </c:pt>
                <c:pt idx="4">
                  <c:v>Botswana</c:v>
                </c:pt>
                <c:pt idx="5">
                  <c:v>Swaziland</c:v>
                </c:pt>
                <c:pt idx="6">
                  <c:v>Zambia</c:v>
                </c:pt>
                <c:pt idx="7">
                  <c:v>Namibia</c:v>
                </c:pt>
                <c:pt idx="8">
                  <c:v>Democratic Republic of Congo</c:v>
                </c:pt>
                <c:pt idx="9">
                  <c:v>Total</c:v>
                </c:pt>
              </c:strCache>
            </c:strRef>
          </c:cat>
          <c:val>
            <c:numRef>
              <c:f>Sheet1!$C$2:$C$11</c:f>
              <c:numCache>
                <c:formatCode>General</c:formatCode>
                <c:ptCount val="10"/>
                <c:pt idx="0" formatCode="#,##0">
                  <c:v>1183</c:v>
                </c:pt>
                <c:pt idx="1">
                  <c:v>252</c:v>
                </c:pt>
                <c:pt idx="2">
                  <c:v>191</c:v>
                </c:pt>
                <c:pt idx="3">
                  <c:v>125</c:v>
                </c:pt>
                <c:pt idx="4">
                  <c:v>98</c:v>
                </c:pt>
                <c:pt idx="5">
                  <c:v>58</c:v>
                </c:pt>
                <c:pt idx="6">
                  <c:v>49</c:v>
                </c:pt>
                <c:pt idx="7">
                  <c:v>35</c:v>
                </c:pt>
                <c:pt idx="8">
                  <c:v>8</c:v>
                </c:pt>
                <c:pt idx="9" formatCode="#,##0">
                  <c:v>1999</c:v>
                </c:pt>
              </c:numCache>
            </c:numRef>
          </c:val>
          <c:extLst xmlns:c16r2="http://schemas.microsoft.com/office/drawing/2015/06/chart">
            <c:ext xmlns:c16="http://schemas.microsoft.com/office/drawing/2014/chart" uri="{C3380CC4-5D6E-409C-BE32-E72D297353CC}">
              <c16:uniqueId val="{00000001-4C16-4B81-8BBF-19CA2658F9C8}"/>
            </c:ext>
          </c:extLst>
        </c:ser>
        <c:dLbls/>
        <c:firstSliceAng val="0"/>
      </c:pieChart>
      <c:spPr>
        <a:noFill/>
        <a:ln>
          <a:noFill/>
        </a:ln>
        <a:effectLst/>
      </c:spPr>
    </c:plotArea>
    <c:legend>
      <c:legendPos val="b"/>
      <c:legendEntry>
        <c:idx val="9"/>
        <c:delete val="1"/>
      </c:legendEntry>
      <c:layout>
        <c:manualLayout>
          <c:xMode val="edge"/>
          <c:yMode val="edge"/>
          <c:x val="0.69104582683360471"/>
          <c:y val="2.7167973323591953E-2"/>
          <c:w val="0.30540964193518166"/>
          <c:h val="0.86859952149179109"/>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8456293906973434"/>
          <c:y val="0.12746060790215663"/>
          <c:w val="0.4783507288361793"/>
          <c:h val="0.87324606018768269"/>
        </c:manualLayout>
      </c:layout>
      <c:pieChart>
        <c:varyColors val="1"/>
        <c:ser>
          <c:idx val="0"/>
          <c:order val="0"/>
          <c:tx>
            <c:strRef>
              <c:f>Sheet1!$B$1</c:f>
              <c:strCache>
                <c:ptCount val="1"/>
                <c:pt idx="0">
                  <c:v>% Taxi Permits Per Country </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7752-4966-B3F9-1790F297E4A6}"/>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2-7752-4966-B3F9-1790F297E4A6}"/>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4-7752-4966-B3F9-1790F297E4A6}"/>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7752-4966-B3F9-1790F297E4A6}"/>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6-7752-4966-B3F9-1790F297E4A6}"/>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A-7752-4966-B3F9-1790F297E4A6}"/>
              </c:ext>
            </c:extLst>
          </c:dPt>
          <c:dPt>
            <c:idx val="6"/>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7752-4966-B3F9-1790F297E4A6}"/>
              </c:ext>
            </c:extLst>
          </c:dPt>
          <c:dPt>
            <c:idx val="7"/>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8-7752-4966-B3F9-1790F297E4A6}"/>
              </c:ext>
            </c:extLst>
          </c:dPt>
          <c:dPt>
            <c:idx val="8"/>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7752-4966-B3F9-1790F297E4A6}"/>
              </c:ext>
            </c:extLst>
          </c:dPt>
          <c:dLbls>
            <c:dLbl>
              <c:idx val="0"/>
              <c:layout>
                <c:manualLayout>
                  <c:x val="-0.17159462292482119"/>
                  <c:y val="-2.0001246828901816E-2"/>
                </c:manualLayout>
              </c:layout>
              <c:tx>
                <c:rich>
                  <a:bodyPr/>
                  <a:lstStyle/>
                  <a:p>
                    <a:fld id="{2E197DFC-7CE8-466C-B8B9-16C076BF778D}" type="VALUE">
                      <a:rPr lang="en-US" smtClean="0"/>
                      <a:pPr/>
                      <a:t>[VALUE]</a:t>
                    </a:fld>
                    <a:r>
                      <a:rPr lang="en-US" dirty="0"/>
                      <a:t>%</a:t>
                    </a:r>
                  </a:p>
                </c:rich>
              </c:tx>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7752-4966-B3F9-1790F297E4A6}"/>
                </c:ext>
              </c:extLst>
            </c:dLbl>
            <c:dLbl>
              <c:idx val="1"/>
              <c:layout>
                <c:manualLayout>
                  <c:x val="0.14670622645777137"/>
                  <c:y val="-8.9075767163267081E-2"/>
                </c:manualLayout>
              </c:layout>
              <c:tx>
                <c:rich>
                  <a:bodyPr/>
                  <a:lstStyle/>
                  <a:p>
                    <a:r>
                      <a:rPr lang="en-US" dirty="0"/>
                      <a:t>38,86%</a:t>
                    </a:r>
                  </a:p>
                </c:rich>
              </c:tx>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752-4966-B3F9-1790F297E4A6}"/>
                </c:ext>
              </c:extLst>
            </c:dLbl>
            <c:dLbl>
              <c:idx val="2"/>
              <c:tx>
                <c:rich>
                  <a:bodyPr/>
                  <a:lstStyle/>
                  <a:p>
                    <a:r>
                      <a:rPr lang="en-US" dirty="0"/>
                      <a:t>4,91 %</a:t>
                    </a:r>
                  </a:p>
                </c:rich>
              </c:tx>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752-4966-B3F9-1790F297E4A6}"/>
                </c:ext>
              </c:extLst>
            </c:dLbl>
            <c:dLbl>
              <c:idx val="3"/>
              <c:layout>
                <c:manualLayout>
                  <c:x val="3.4532602905101017E-2"/>
                  <c:y val="7.5469163465047659E-2"/>
                </c:manualLayout>
              </c:layout>
              <c:tx>
                <c:rich>
                  <a:bodyPr/>
                  <a:lstStyle/>
                  <a:p>
                    <a:r>
                      <a:rPr lang="en-US" dirty="0"/>
                      <a:t>3,14%</a:t>
                    </a:r>
                  </a:p>
                </c:rich>
              </c:tx>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752-4966-B3F9-1790F297E4A6}"/>
                </c:ext>
              </c:extLst>
            </c:dLbl>
            <c:dLbl>
              <c:idx val="4"/>
              <c:layout>
                <c:manualLayout>
                  <c:x val="1.4059267108155769E-2"/>
                  <c:y val="7.1673344727259697E-2"/>
                </c:manualLayout>
              </c:layout>
              <c:tx>
                <c:rich>
                  <a:bodyPr/>
                  <a:lstStyle/>
                  <a:p>
                    <a:r>
                      <a:rPr lang="en-US" sz="1600" dirty="0"/>
                      <a:t>2,72%</a:t>
                    </a:r>
                  </a:p>
                </c:rich>
              </c:tx>
              <c:showPercent val="1"/>
              <c:extLst xmlns:c16r2="http://schemas.microsoft.com/office/drawing/2015/06/chart">
                <c:ext xmlns:c15="http://schemas.microsoft.com/office/drawing/2012/chart" uri="{CE6537A1-D6FC-4f65-9D91-7224C49458BB}">
                  <c15:layout>
                    <c:manualLayout>
                      <c:w val="4.8062520292960181E-2"/>
                      <c:h val="4.0101226957904294E-2"/>
                    </c:manualLayout>
                  </c15:layout>
                </c:ext>
                <c:ext xmlns:c16="http://schemas.microsoft.com/office/drawing/2014/chart" uri="{C3380CC4-5D6E-409C-BE32-E72D297353CC}">
                  <c16:uniqueId val="{00000006-7752-4966-B3F9-1790F297E4A6}"/>
                </c:ext>
              </c:extLst>
            </c:dLbl>
            <c:dLbl>
              <c:idx val="5"/>
              <c:tx>
                <c:rich>
                  <a:bodyPr/>
                  <a:lstStyle/>
                  <a:p>
                    <a:r>
                      <a:rPr lang="en-US" sz="1400" b="0" dirty="0">
                        <a:solidFill>
                          <a:schemeClr val="tx1"/>
                        </a:solidFill>
                      </a:rPr>
                      <a:t>0,73%</a:t>
                    </a:r>
                  </a:p>
                </c:rich>
              </c:tx>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752-4966-B3F9-1790F297E4A6}"/>
                </c:ext>
              </c:extLst>
            </c:dLbl>
            <c:dLbl>
              <c:idx val="6"/>
              <c:tx>
                <c:rich>
                  <a:bodyPr/>
                  <a:lstStyle/>
                  <a:p>
                    <a:r>
                      <a:rPr lang="en-US" sz="1400" b="0" dirty="0">
                        <a:solidFill>
                          <a:schemeClr val="tx1"/>
                        </a:solidFill>
                      </a:rPr>
                      <a:t>0,20% </a:t>
                    </a:r>
                  </a:p>
                </c:rich>
              </c:tx>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752-4966-B3F9-1790F297E4A6}"/>
                </c:ext>
              </c:extLst>
            </c:dLbl>
            <c:dLbl>
              <c:idx val="7"/>
              <c:tx>
                <c:rich>
                  <a:bodyPr/>
                  <a:lstStyle/>
                  <a:p>
                    <a:r>
                      <a:rPr lang="en-US" sz="1400" b="0" dirty="0">
                        <a:solidFill>
                          <a:schemeClr val="tx1"/>
                        </a:solidFill>
                      </a:rPr>
                      <a:t>0,12%</a:t>
                    </a:r>
                  </a:p>
                </c:rich>
              </c:tx>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752-4966-B3F9-1790F297E4A6}"/>
                </c:ext>
              </c:extLst>
            </c:dLbl>
            <c:dLbl>
              <c:idx val="8"/>
              <c:tx>
                <c:rich>
                  <a:bodyPr/>
                  <a:lstStyle/>
                  <a:p>
                    <a:r>
                      <a:rPr lang="en-US" sz="1400" b="0" dirty="0">
                        <a:solidFill>
                          <a:schemeClr val="tx1"/>
                        </a:solidFill>
                      </a:rPr>
                      <a:t>0,01% </a:t>
                    </a:r>
                  </a:p>
                </c:rich>
              </c:tx>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752-4966-B3F9-1790F297E4A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Sheet1!$A$2:$A$10</c:f>
              <c:strCache>
                <c:ptCount val="9"/>
                <c:pt idx="0">
                  <c:v>Zimbabwe</c:v>
                </c:pt>
                <c:pt idx="1">
                  <c:v>Mozambique</c:v>
                </c:pt>
                <c:pt idx="2">
                  <c:v>Lesotho</c:v>
                </c:pt>
                <c:pt idx="3">
                  <c:v>Swaziland</c:v>
                </c:pt>
                <c:pt idx="4">
                  <c:v>Botswana</c:v>
                </c:pt>
                <c:pt idx="5">
                  <c:v>Namibia</c:v>
                </c:pt>
                <c:pt idx="6">
                  <c:v>Malawi</c:v>
                </c:pt>
                <c:pt idx="7">
                  <c:v>Zambia</c:v>
                </c:pt>
                <c:pt idx="8">
                  <c:v>Democratic Republic of Congo</c:v>
                </c:pt>
              </c:strCache>
            </c:strRef>
          </c:cat>
          <c:val>
            <c:numRef>
              <c:f>Sheet1!$B$2:$B$10</c:f>
              <c:numCache>
                <c:formatCode>0.00</c:formatCode>
                <c:ptCount val="9"/>
                <c:pt idx="0">
                  <c:v>49.310927358406673</c:v>
                </c:pt>
                <c:pt idx="1">
                  <c:v>38.859251355917124</c:v>
                </c:pt>
                <c:pt idx="2">
                  <c:v>4.9124210900684622</c:v>
                </c:pt>
                <c:pt idx="3">
                  <c:v>3.1386147417088996</c:v>
                </c:pt>
                <c:pt idx="4">
                  <c:v>2.7207255268071489</c:v>
                </c:pt>
                <c:pt idx="5">
                  <c:v>0.72908331110518365</c:v>
                </c:pt>
                <c:pt idx="6">
                  <c:v>0.20449897750511253</c:v>
                </c:pt>
                <c:pt idx="7">
                  <c:v>0.11558637858984618</c:v>
                </c:pt>
                <c:pt idx="8">
                  <c:v>8.8912598915266341E-3</c:v>
                </c:pt>
              </c:numCache>
            </c:numRef>
          </c:val>
          <c:extLst xmlns:c16r2="http://schemas.microsoft.com/office/drawing/2015/06/chart">
            <c:ext xmlns:c16="http://schemas.microsoft.com/office/drawing/2014/chart" uri="{C3380CC4-5D6E-409C-BE32-E72D297353CC}">
              <c16:uniqueId val="{00000000-7752-4966-B3F9-1790F297E4A6}"/>
            </c:ext>
          </c:extLst>
        </c:ser>
        <c:dLbls/>
        <c:firstSliceAng val="0"/>
      </c:pieChart>
      <c:spPr>
        <a:noFill/>
        <a:ln>
          <a:noFill/>
        </a:ln>
        <a:effectLst/>
      </c:spPr>
    </c:plotArea>
    <c:legend>
      <c:legendPos val="b"/>
      <c:layout>
        <c:manualLayout>
          <c:xMode val="edge"/>
          <c:yMode val="edge"/>
          <c:x val="0.78788980192873947"/>
          <c:y val="9.4999171965638295E-3"/>
          <c:w val="0.17038375665652805"/>
          <c:h val="0.87631234989257889"/>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3.4341399660059946E-2"/>
          <c:y val="0.12500556547080088"/>
          <c:w val="0.52013642228336654"/>
          <c:h val="0.87499443452919945"/>
        </c:manualLayout>
      </c:layout>
      <c:pieChart>
        <c:varyColors val="1"/>
        <c:ser>
          <c:idx val="0"/>
          <c:order val="0"/>
          <c:tx>
            <c:strRef>
              <c:f>Sheet1!$B$1</c:f>
              <c:strCache>
                <c:ptCount val="1"/>
                <c:pt idx="0">
                  <c:v>2018/19 Freight Permits Per Country</c:v>
                </c:pt>
              </c:strCache>
            </c:strRef>
          </c:tx>
          <c:explosion val="2"/>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E363-42F9-ADBF-F816F53E1C14}"/>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4-E363-42F9-ADBF-F816F53E1C14}"/>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363-42F9-ADBF-F816F53E1C14}"/>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6-E363-42F9-ADBF-F816F53E1C14}"/>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7-E363-42F9-ADBF-F816F53E1C14}"/>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8-E363-42F9-ADBF-F816F53E1C14}"/>
              </c:ext>
            </c:extLst>
          </c:dPt>
          <c:dPt>
            <c:idx val="6"/>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E363-42F9-ADBF-F816F53E1C14}"/>
              </c:ext>
            </c:extLst>
          </c:dPt>
          <c:dPt>
            <c:idx val="7"/>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A-E363-42F9-ADBF-F816F53E1C14}"/>
              </c:ext>
            </c:extLst>
          </c:dPt>
          <c:dPt>
            <c:idx val="8"/>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E363-42F9-ADBF-F816F53E1C14}"/>
              </c:ext>
            </c:extLst>
          </c:dPt>
          <c:dPt>
            <c:idx val="9"/>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C-E363-42F9-ADBF-F816F53E1C14}"/>
              </c:ext>
            </c:extLst>
          </c:dPt>
          <c:dPt>
            <c:idx val="1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E363-42F9-ADBF-F816F53E1C14}"/>
              </c:ext>
            </c:extLst>
          </c:dPt>
          <c:dLbls>
            <c:dLbl>
              <c:idx val="0"/>
              <c:layout>
                <c:manualLayout>
                  <c:x val="-6.2525376522012732E-2"/>
                  <c:y val="0.12171360197070573"/>
                </c:manualLayout>
              </c:layout>
              <c:tx>
                <c:rich>
                  <a:bodyPr/>
                  <a:lstStyle/>
                  <a:p>
                    <a:fld id="{8D7FDB1D-F68A-4165-A934-E1A108B1B0B4}" type="VALUE">
                      <a:rPr lang="en-US" sz="1600" smtClean="0">
                        <a:solidFill>
                          <a:schemeClr val="tx1"/>
                        </a:solidFill>
                      </a:rPr>
                      <a:pPr/>
                      <a:t>[VALUE]</a:t>
                    </a:fld>
                    <a:r>
                      <a:rPr lang="en-US" sz="1600" dirty="0">
                        <a:solidFill>
                          <a:schemeClr val="tx1"/>
                        </a:solidFill>
                      </a:rPr>
                      <a:t>%</a:t>
                    </a:r>
                  </a:p>
                </c:rich>
              </c:tx>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E363-42F9-ADBF-F816F53E1C14}"/>
                </c:ext>
              </c:extLst>
            </c:dLbl>
            <c:dLbl>
              <c:idx val="1"/>
              <c:layout>
                <c:manualLayout>
                  <c:x val="-0.13922445669467221"/>
                  <c:y val="-1.6147751819334939E-2"/>
                </c:manualLayout>
              </c:layout>
              <c:tx>
                <c:rich>
                  <a:bodyPr/>
                  <a:lstStyle/>
                  <a:p>
                    <a:fld id="{63C5799A-87F8-4D4B-8CC5-D39EAD928830}" type="VALUE">
                      <a:rPr lang="en-US" sz="1600" smtClean="0">
                        <a:solidFill>
                          <a:schemeClr val="tx1"/>
                        </a:solidFill>
                      </a:rPr>
                      <a:pPr/>
                      <a:t>[VALUE]</a:t>
                    </a:fld>
                    <a:r>
                      <a:rPr lang="en-US" sz="1600" dirty="0">
                        <a:solidFill>
                          <a:schemeClr val="tx1"/>
                        </a:solidFill>
                      </a:rPr>
                      <a:t>%</a:t>
                    </a:r>
                  </a:p>
                </c:rich>
              </c:tx>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E363-42F9-ADBF-F816F53E1C14}"/>
                </c:ext>
              </c:extLst>
            </c:dLbl>
            <c:dLbl>
              <c:idx val="2"/>
              <c:layout>
                <c:manualLayout>
                  <c:x val="-9.49605624665677E-2"/>
                  <c:y val="-0.1293186366213217"/>
                </c:manualLayout>
              </c:layout>
              <c:tx>
                <c:rich>
                  <a:bodyPr/>
                  <a:lstStyle/>
                  <a:p>
                    <a:fld id="{6CB28A07-B054-4619-8D02-6E6A2D2D8C50}" type="VALUE">
                      <a:rPr lang="en-US" sz="1600" smtClean="0">
                        <a:solidFill>
                          <a:schemeClr val="tx1"/>
                        </a:solidFill>
                      </a:rPr>
                      <a:pPr/>
                      <a:t>[VALUE]</a:t>
                    </a:fld>
                    <a:r>
                      <a:rPr lang="en-US" sz="1600" dirty="0">
                        <a:solidFill>
                          <a:schemeClr val="tx1"/>
                        </a:solidFill>
                      </a:rPr>
                      <a:t>%</a:t>
                    </a:r>
                  </a:p>
                </c:rich>
              </c:tx>
              <c:showPercent val="1"/>
              <c:extLst xmlns:c16r2="http://schemas.microsoft.com/office/drawing/2015/06/chart">
                <c:ext xmlns:c15="http://schemas.microsoft.com/office/drawing/2012/chart" uri="{CE6537A1-D6FC-4f65-9D91-7224C49458BB}">
                  <c15:layout>
                    <c:manualLayout>
                      <c:w val="9.0061803291705059E-2"/>
                      <c:h val="6.1945536851802346E-2"/>
                    </c:manualLayout>
                  </c15:layout>
                  <c15:dlblFieldTable/>
                  <c15:showDataLabelsRange val="0"/>
                </c:ext>
                <c:ext xmlns:c16="http://schemas.microsoft.com/office/drawing/2014/chart" uri="{C3380CC4-5D6E-409C-BE32-E72D297353CC}">
                  <c16:uniqueId val="{00000005-E363-42F9-ADBF-F816F53E1C14}"/>
                </c:ext>
              </c:extLst>
            </c:dLbl>
            <c:dLbl>
              <c:idx val="3"/>
              <c:layout>
                <c:manualLayout>
                  <c:x val="6.7143562306460416E-2"/>
                  <c:y val="-0.11703551179670169"/>
                </c:manualLayout>
              </c:layout>
              <c:tx>
                <c:rich>
                  <a:bodyPr/>
                  <a:lstStyle/>
                  <a:p>
                    <a:fld id="{1B6068C8-7C9D-4E05-B487-96EBF1D59B6C}" type="VALUE">
                      <a:rPr lang="en-US" sz="1600" smtClean="0">
                        <a:solidFill>
                          <a:schemeClr val="tx1"/>
                        </a:solidFill>
                      </a:rPr>
                      <a:pPr/>
                      <a:t>[VALUE]</a:t>
                    </a:fld>
                    <a:r>
                      <a:rPr lang="en-US" sz="1600" dirty="0">
                        <a:solidFill>
                          <a:schemeClr val="tx1"/>
                        </a:solidFill>
                      </a:rPr>
                      <a:t>%</a:t>
                    </a:r>
                  </a:p>
                </c:rich>
              </c:tx>
              <c:showPercent val="1"/>
              <c:extLst xmlns:c16r2="http://schemas.microsoft.com/office/drawing/2015/06/chart">
                <c:ext xmlns:c15="http://schemas.microsoft.com/office/drawing/2012/chart" uri="{CE6537A1-D6FC-4f65-9D91-7224C49458BB}">
                  <c15:layout>
                    <c:manualLayout>
                      <c:w val="9.3875298895521167E-2"/>
                      <c:h val="8.3189962146812221E-2"/>
                    </c:manualLayout>
                  </c15:layout>
                  <c15:dlblFieldTable/>
                  <c15:showDataLabelsRange val="0"/>
                </c:ext>
                <c:ext xmlns:c16="http://schemas.microsoft.com/office/drawing/2014/chart" uri="{C3380CC4-5D6E-409C-BE32-E72D297353CC}">
                  <c16:uniqueId val="{00000006-E363-42F9-ADBF-F816F53E1C14}"/>
                </c:ext>
              </c:extLst>
            </c:dLbl>
            <c:dLbl>
              <c:idx val="4"/>
              <c:layout>
                <c:manualLayout>
                  <c:x val="9.4391997819028517E-2"/>
                  <c:y val="-4.4285042119038234E-2"/>
                </c:manualLayout>
              </c:layout>
              <c:tx>
                <c:rich>
                  <a:bodyPr/>
                  <a:lstStyle/>
                  <a:p>
                    <a:r>
                      <a:rPr lang="en-US" dirty="0"/>
                      <a:t>12,57%</a:t>
                    </a:r>
                  </a:p>
                </c:rich>
              </c:tx>
              <c:showPercent val="1"/>
              <c:extLst xmlns:c16r2="http://schemas.microsoft.com/office/drawing/2015/06/chart">
                <c:ext xmlns:c15="http://schemas.microsoft.com/office/drawing/2012/chart" uri="{CE6537A1-D6FC-4f65-9D91-7224C49458BB}">
                  <c15:layout>
                    <c:manualLayout>
                      <c:w val="8.6338746318809473E-2"/>
                      <c:h val="4.6790086014725583E-2"/>
                    </c:manualLayout>
                  </c15:layout>
                </c:ext>
                <c:ext xmlns:c16="http://schemas.microsoft.com/office/drawing/2014/chart" uri="{C3380CC4-5D6E-409C-BE32-E72D297353CC}">
                  <c16:uniqueId val="{00000007-E363-42F9-ADBF-F816F53E1C14}"/>
                </c:ext>
              </c:extLst>
            </c:dLbl>
            <c:dLbl>
              <c:idx val="5"/>
              <c:layout>
                <c:manualLayout>
                  <c:x val="9.4201803716600502E-2"/>
                  <c:y val="3.6138024474494775E-2"/>
                </c:manualLayout>
              </c:layout>
              <c:tx>
                <c:rich>
                  <a:bodyPr/>
                  <a:lstStyle/>
                  <a:p>
                    <a:r>
                      <a:rPr lang="en-US" dirty="0"/>
                      <a:t>7,90%</a:t>
                    </a:r>
                  </a:p>
                </c:rich>
              </c:tx>
              <c:showPercent val="1"/>
              <c:extLst xmlns:c16r2="http://schemas.microsoft.com/office/drawing/2015/06/chart">
                <c:ext xmlns:c15="http://schemas.microsoft.com/office/drawing/2012/chart" uri="{CE6537A1-D6FC-4f65-9D91-7224C49458BB}">
                  <c15:layout>
                    <c:manualLayout>
                      <c:w val="8.7107474681634059E-2"/>
                      <c:h val="5.4795579009619726E-2"/>
                    </c:manualLayout>
                  </c15:layout>
                </c:ext>
                <c:ext xmlns:c16="http://schemas.microsoft.com/office/drawing/2014/chart" uri="{C3380CC4-5D6E-409C-BE32-E72D297353CC}">
                  <c16:uniqueId val="{00000008-E363-42F9-ADBF-F816F53E1C14}"/>
                </c:ext>
              </c:extLst>
            </c:dLbl>
            <c:dLbl>
              <c:idx val="6"/>
              <c:layout>
                <c:manualLayout>
                  <c:x val="7.3742615216976171E-2"/>
                  <c:y val="7.7323007546478931E-2"/>
                </c:manualLayout>
              </c:layout>
              <c:tx>
                <c:rich>
                  <a:bodyPr/>
                  <a:lstStyle/>
                  <a:p>
                    <a:r>
                      <a:rPr lang="en-US" dirty="0"/>
                      <a:t>7,83% </a:t>
                    </a:r>
                  </a:p>
                </c:rich>
              </c:tx>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363-42F9-ADBF-F816F53E1C14}"/>
                </c:ext>
              </c:extLst>
            </c:dLbl>
            <c:dLbl>
              <c:idx val="7"/>
              <c:layout>
                <c:manualLayout>
                  <c:x val="4.7217748094706073E-2"/>
                  <c:y val="8.3007075285695842E-2"/>
                </c:manualLayout>
              </c:layout>
              <c:tx>
                <c:rich>
                  <a:bodyPr/>
                  <a:lstStyle/>
                  <a:p>
                    <a:r>
                      <a:rPr lang="en-US" dirty="0"/>
                      <a:t>4,70%</a:t>
                    </a:r>
                    <a:r>
                      <a:rPr lang="en-US" baseline="0" dirty="0"/>
                      <a:t> </a:t>
                    </a:r>
                    <a:endParaRPr lang="en-US" dirty="0"/>
                  </a:p>
                </c:rich>
              </c:tx>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E363-42F9-ADBF-F816F53E1C14}"/>
                </c:ext>
              </c:extLst>
            </c:dLbl>
            <c:dLbl>
              <c:idx val="8"/>
              <c:layout>
                <c:manualLayout>
                  <c:x val="2.049764272064564E-2"/>
                  <c:y val="0.1158809885713681"/>
                </c:manualLayout>
              </c:layout>
              <c:tx>
                <c:rich>
                  <a:bodyPr/>
                  <a:lstStyle/>
                  <a:p>
                    <a:fld id="{185791AE-8021-47D7-9B87-ABC874497B31}" type="VALUE">
                      <a:rPr lang="en-US" smtClean="0"/>
                      <a:pPr/>
                      <a:t>[VALUE]</a:t>
                    </a:fld>
                    <a:r>
                      <a:rPr lang="en-US" dirty="0"/>
                      <a:t>% </a:t>
                    </a:r>
                  </a:p>
                </c:rich>
              </c:tx>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B-E363-42F9-ADBF-F816F53E1C14}"/>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E363-42F9-ADBF-F816F53E1C14}"/>
                </c:ext>
              </c:extLst>
            </c:dLbl>
            <c:dLbl>
              <c:idx val="10"/>
              <c:tx>
                <c:rich>
                  <a:bodyPr/>
                  <a:lstStyle/>
                  <a:p>
                    <a:fld id="{4E26BF2D-5BA9-472F-B55B-8E1033B09BD0}" type="VALUE">
                      <a:rPr lang="en-US" sz="1400" smtClean="0">
                        <a:solidFill>
                          <a:schemeClr val="tx1"/>
                        </a:solidFill>
                      </a:rPr>
                      <a:pPr/>
                      <a:t>[VALUE]</a:t>
                    </a:fld>
                    <a:r>
                      <a:rPr lang="en-US" sz="1400" dirty="0">
                        <a:solidFill>
                          <a:schemeClr val="tx1"/>
                        </a:solidFill>
                      </a:rPr>
                      <a:t>%</a:t>
                    </a:r>
                  </a:p>
                </c:rich>
              </c:tx>
              <c:showPercent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E363-42F9-ADBF-F816F53E1C14}"/>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Sheet1!$A$2:$A$12</c:f>
              <c:strCache>
                <c:ptCount val="11"/>
                <c:pt idx="0">
                  <c:v>Zambia</c:v>
                </c:pt>
                <c:pt idx="1">
                  <c:v>Zimbabwe</c:v>
                </c:pt>
                <c:pt idx="2">
                  <c:v>Mozambique</c:v>
                </c:pt>
                <c:pt idx="3">
                  <c:v>Democratic Republic of Congo</c:v>
                </c:pt>
                <c:pt idx="4">
                  <c:v>Botswana</c:v>
                </c:pt>
                <c:pt idx="5">
                  <c:v>Swaziland</c:v>
                </c:pt>
                <c:pt idx="6">
                  <c:v>Namibia</c:v>
                </c:pt>
                <c:pt idx="7">
                  <c:v>Lesotho</c:v>
                </c:pt>
                <c:pt idx="8">
                  <c:v>Malawi</c:v>
                </c:pt>
                <c:pt idx="9">
                  <c:v>Angola</c:v>
                </c:pt>
                <c:pt idx="10">
                  <c:v>Cabotage</c:v>
                </c:pt>
              </c:strCache>
            </c:strRef>
          </c:cat>
          <c:val>
            <c:numRef>
              <c:f>Sheet1!$B$2:$B$12</c:f>
              <c:numCache>
                <c:formatCode>#,##0.00</c:formatCode>
                <c:ptCount val="11"/>
                <c:pt idx="0">
                  <c:v>17.887133899515828</c:v>
                </c:pt>
                <c:pt idx="1">
                  <c:v>17.179141201682675</c:v>
                </c:pt>
                <c:pt idx="2">
                  <c:v>14.037622033494721</c:v>
                </c:pt>
                <c:pt idx="3">
                  <c:v>12.969283276450513</c:v>
                </c:pt>
                <c:pt idx="4">
                  <c:v>12.5184538455433</c:v>
                </c:pt>
                <c:pt idx="5">
                  <c:v>7.9022144614651957</c:v>
                </c:pt>
                <c:pt idx="6">
                  <c:v>7.8276053655051978</c:v>
                </c:pt>
                <c:pt idx="7">
                  <c:v>4.6987856179061813</c:v>
                </c:pt>
                <c:pt idx="8">
                  <c:v>4.5130565917929983</c:v>
                </c:pt>
                <c:pt idx="9">
                  <c:v>0.25875069449956345</c:v>
                </c:pt>
                <c:pt idx="10">
                  <c:v>0.20795301214382095</c:v>
                </c:pt>
              </c:numCache>
            </c:numRef>
          </c:val>
          <c:extLst xmlns:c16r2="http://schemas.microsoft.com/office/drawing/2015/06/chart">
            <c:ext xmlns:c16="http://schemas.microsoft.com/office/drawing/2014/chart" uri="{C3380CC4-5D6E-409C-BE32-E72D297353CC}">
              <c16:uniqueId val="{00000000-E363-42F9-ADBF-F816F53E1C14}"/>
            </c:ext>
          </c:extLst>
        </c:ser>
        <c:ser>
          <c:idx val="1"/>
          <c:order val="1"/>
          <c:tx>
            <c:strRef>
              <c:f>Sheet1!$C$1</c:f>
              <c:strCache>
                <c:ptCount val="1"/>
                <c:pt idx="0">
                  <c:v>Column1</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17-92FA-4982-A4A6-9A385F363AFB}"/>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19-92FA-4982-A4A6-9A385F363AFB}"/>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1B-92FA-4982-A4A6-9A385F363AFB}"/>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D-92FA-4982-A4A6-9A385F363AFB}"/>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1F-92FA-4982-A4A6-9A385F363AFB}"/>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21-92FA-4982-A4A6-9A385F363AFB}"/>
              </c:ext>
            </c:extLst>
          </c:dPt>
          <c:dPt>
            <c:idx val="6"/>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3-92FA-4982-A4A6-9A385F363AFB}"/>
              </c:ext>
            </c:extLst>
          </c:dPt>
          <c:dPt>
            <c:idx val="7"/>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5-92FA-4982-A4A6-9A385F363AFB}"/>
              </c:ext>
            </c:extLst>
          </c:dPt>
          <c:dPt>
            <c:idx val="8"/>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7-92FA-4982-A4A6-9A385F363AFB}"/>
              </c:ext>
            </c:extLst>
          </c:dPt>
          <c:dPt>
            <c:idx val="9"/>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9-92FA-4982-A4A6-9A385F363AFB}"/>
              </c:ext>
            </c:extLst>
          </c:dPt>
          <c:dPt>
            <c:idx val="1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2B-92FA-4982-A4A6-9A385F363AFB}"/>
              </c:ext>
            </c:extLst>
          </c:dPt>
          <c:cat>
            <c:strRef>
              <c:f>Sheet1!$A$2:$A$12</c:f>
              <c:strCache>
                <c:ptCount val="11"/>
                <c:pt idx="0">
                  <c:v>Zambia</c:v>
                </c:pt>
                <c:pt idx="1">
                  <c:v>Zimbabwe</c:v>
                </c:pt>
                <c:pt idx="2">
                  <c:v>Mozambique</c:v>
                </c:pt>
                <c:pt idx="3">
                  <c:v>Democratic Republic of Congo</c:v>
                </c:pt>
                <c:pt idx="4">
                  <c:v>Botswana</c:v>
                </c:pt>
                <c:pt idx="5">
                  <c:v>Swaziland</c:v>
                </c:pt>
                <c:pt idx="6">
                  <c:v>Namibia</c:v>
                </c:pt>
                <c:pt idx="7">
                  <c:v>Lesotho</c:v>
                </c:pt>
                <c:pt idx="8">
                  <c:v>Malawi</c:v>
                </c:pt>
                <c:pt idx="9">
                  <c:v>Angola</c:v>
                </c:pt>
                <c:pt idx="10">
                  <c:v>Cabotage</c:v>
                </c:pt>
              </c:strCache>
            </c:strRef>
          </c:cat>
          <c:val>
            <c:numRef>
              <c:f>Sheet1!$C$2:$C$12</c:f>
              <c:numCache>
                <c:formatCode>#,##0</c:formatCode>
                <c:ptCount val="11"/>
                <c:pt idx="0">
                  <c:v>11268</c:v>
                </c:pt>
                <c:pt idx="1">
                  <c:v>10822</c:v>
                </c:pt>
                <c:pt idx="2">
                  <c:v>8843</c:v>
                </c:pt>
                <c:pt idx="3">
                  <c:v>8170</c:v>
                </c:pt>
                <c:pt idx="4">
                  <c:v>7886</c:v>
                </c:pt>
                <c:pt idx="5">
                  <c:v>4978</c:v>
                </c:pt>
                <c:pt idx="6">
                  <c:v>4931</c:v>
                </c:pt>
                <c:pt idx="7">
                  <c:v>2960</c:v>
                </c:pt>
                <c:pt idx="8">
                  <c:v>2843</c:v>
                </c:pt>
                <c:pt idx="9" formatCode="General">
                  <c:v>163</c:v>
                </c:pt>
                <c:pt idx="10" formatCode="General">
                  <c:v>131</c:v>
                </c:pt>
              </c:numCache>
            </c:numRef>
          </c:val>
          <c:extLst xmlns:c16r2="http://schemas.microsoft.com/office/drawing/2015/06/chart">
            <c:ext xmlns:c16="http://schemas.microsoft.com/office/drawing/2014/chart" uri="{C3380CC4-5D6E-409C-BE32-E72D297353CC}">
              <c16:uniqueId val="{00000001-E363-42F9-ADBF-F816F53E1C14}"/>
            </c:ext>
          </c:extLst>
        </c:ser>
        <c:dLbls/>
        <c:firstSliceAng val="0"/>
      </c:pieChart>
      <c:spPr>
        <a:noFill/>
        <a:ln>
          <a:noFill/>
        </a:ln>
        <a:effectLst/>
      </c:spPr>
    </c:plotArea>
    <c:legend>
      <c:legendPos val="b"/>
      <c:layout>
        <c:manualLayout>
          <c:xMode val="edge"/>
          <c:yMode val="edge"/>
          <c:x val="0.65903971502099035"/>
          <c:y val="0.10916916420479268"/>
          <c:w val="0.33342373240229822"/>
          <c:h val="0.78425802033862468"/>
        </c:manualLayout>
      </c:layout>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D0E7CA-351F-2B40-9294-17F34F2EE5B3}" type="doc">
      <dgm:prSet loTypeId="urn:microsoft.com/office/officeart/2005/8/layout/arrow2" loCatId="" qsTypeId="urn:microsoft.com/office/officeart/2005/8/quickstyle/simple4" qsCatId="simple" csTypeId="urn:microsoft.com/office/officeart/2005/8/colors/accent1_2" csCatId="accent1" phldr="1"/>
      <dgm:spPr/>
    </dgm:pt>
    <dgm:pt modelId="{CB2E3D17-E69D-7146-B16E-9A458EFE4C6A}">
      <dgm:prSet phldrT="[Text]" custT="1"/>
      <dgm:spPr/>
      <dgm:t>
        <a:bodyPr/>
        <a:lstStyle/>
        <a:p>
          <a:r>
            <a:rPr lang="en-US" sz="1800" b="1" dirty="0">
              <a:solidFill>
                <a:srgbClr val="00B050"/>
              </a:solidFill>
              <a:latin typeface="Arial"/>
              <a:cs typeface="Arial"/>
            </a:rPr>
            <a:t>2014/15 </a:t>
          </a:r>
          <a:r>
            <a:rPr lang="en-US" sz="1600" b="1" dirty="0">
              <a:solidFill>
                <a:srgbClr val="00B050"/>
              </a:solidFill>
              <a:latin typeface="Arial"/>
              <a:cs typeface="Arial"/>
            </a:rPr>
            <a:t>Unqualified Audit</a:t>
          </a:r>
          <a:endParaRPr lang="en-US" sz="1600" dirty="0">
            <a:solidFill>
              <a:srgbClr val="00B050"/>
            </a:solidFill>
            <a:latin typeface="Arial"/>
            <a:cs typeface="Arial"/>
          </a:endParaRPr>
        </a:p>
      </dgm:t>
    </dgm:pt>
    <dgm:pt modelId="{40AD84AB-0158-2141-908A-7869FE619B8A}" type="parTrans" cxnId="{A6D557A9-A03C-F445-86B5-32966CD6436C}">
      <dgm:prSet/>
      <dgm:spPr/>
      <dgm:t>
        <a:bodyPr/>
        <a:lstStyle/>
        <a:p>
          <a:endParaRPr lang="en-US"/>
        </a:p>
      </dgm:t>
    </dgm:pt>
    <dgm:pt modelId="{5AB1743F-906D-1244-B11E-E7EB5E1976E9}" type="sibTrans" cxnId="{A6D557A9-A03C-F445-86B5-32966CD6436C}">
      <dgm:prSet/>
      <dgm:spPr/>
      <dgm:t>
        <a:bodyPr/>
        <a:lstStyle/>
        <a:p>
          <a:endParaRPr lang="en-US"/>
        </a:p>
      </dgm:t>
    </dgm:pt>
    <dgm:pt modelId="{F8720B62-4305-224F-8EB3-8BD6CAEFF8B5}">
      <dgm:prSet phldrT="[Text]" custT="1"/>
      <dgm:spPr/>
      <dgm:t>
        <a:bodyPr/>
        <a:lstStyle/>
        <a:p>
          <a:pPr>
            <a:spcAft>
              <a:spcPts val="0"/>
            </a:spcAft>
          </a:pPr>
          <a:r>
            <a:rPr lang="en-US" sz="1800" b="1" dirty="0">
              <a:solidFill>
                <a:srgbClr val="0070C0"/>
              </a:solidFill>
              <a:latin typeface="Arial"/>
              <a:cs typeface="Arial"/>
            </a:rPr>
            <a:t>2015-16</a:t>
          </a:r>
          <a:r>
            <a:rPr lang="en-US" sz="1800" b="1" dirty="0">
              <a:solidFill>
                <a:srgbClr val="008000"/>
              </a:solidFill>
              <a:latin typeface="Arial"/>
              <a:cs typeface="Arial"/>
            </a:rPr>
            <a:t> </a:t>
          </a:r>
        </a:p>
        <a:p>
          <a:pPr>
            <a:spcAft>
              <a:spcPts val="0"/>
            </a:spcAft>
          </a:pPr>
          <a:r>
            <a:rPr lang="en-US" sz="1800" b="1" dirty="0">
              <a:solidFill>
                <a:srgbClr val="0070C0"/>
              </a:solidFill>
              <a:latin typeface="Arial"/>
              <a:cs typeface="Arial"/>
            </a:rPr>
            <a:t>Clean Audit</a:t>
          </a:r>
        </a:p>
      </dgm:t>
    </dgm:pt>
    <dgm:pt modelId="{1DCF7198-DF43-C94D-8FC3-9C9B973247EE}" type="parTrans" cxnId="{08002B38-A26E-9C47-B1D8-9A91299E3B9E}">
      <dgm:prSet/>
      <dgm:spPr/>
      <dgm:t>
        <a:bodyPr/>
        <a:lstStyle/>
        <a:p>
          <a:endParaRPr lang="en-US"/>
        </a:p>
      </dgm:t>
    </dgm:pt>
    <dgm:pt modelId="{4DAF7956-2007-2E42-9737-C505D68FC46F}" type="sibTrans" cxnId="{08002B38-A26E-9C47-B1D8-9A91299E3B9E}">
      <dgm:prSet/>
      <dgm:spPr/>
      <dgm:t>
        <a:bodyPr/>
        <a:lstStyle/>
        <a:p>
          <a:endParaRPr lang="en-US"/>
        </a:p>
      </dgm:t>
    </dgm:pt>
    <dgm:pt modelId="{D4B187FA-4A36-4D4B-886D-1DFEE7BC538B}">
      <dgm:prSet phldrT="[Text]" custT="1"/>
      <dgm:spPr/>
      <dgm:t>
        <a:bodyPr/>
        <a:lstStyle/>
        <a:p>
          <a:pPr>
            <a:spcAft>
              <a:spcPts val="0"/>
            </a:spcAft>
          </a:pPr>
          <a:r>
            <a:rPr lang="en-US" sz="1800" b="1" dirty="0">
              <a:solidFill>
                <a:srgbClr val="0070C0"/>
              </a:solidFill>
              <a:latin typeface="Arial"/>
              <a:cs typeface="Arial"/>
            </a:rPr>
            <a:t>2016-17 </a:t>
          </a:r>
        </a:p>
        <a:p>
          <a:pPr>
            <a:spcAft>
              <a:spcPts val="0"/>
            </a:spcAft>
          </a:pPr>
          <a:r>
            <a:rPr lang="en-US" sz="1800" b="1" dirty="0">
              <a:solidFill>
                <a:srgbClr val="0070C0"/>
              </a:solidFill>
              <a:latin typeface="Arial"/>
              <a:cs typeface="Arial"/>
            </a:rPr>
            <a:t>Clean Audit</a:t>
          </a:r>
        </a:p>
      </dgm:t>
    </dgm:pt>
    <dgm:pt modelId="{1A4703DD-B7C8-3448-92EF-8239DB3E395C}" type="parTrans" cxnId="{4F3D3DA1-A5D0-9F46-9651-9CA77415ABC0}">
      <dgm:prSet/>
      <dgm:spPr/>
      <dgm:t>
        <a:bodyPr/>
        <a:lstStyle/>
        <a:p>
          <a:endParaRPr lang="en-US"/>
        </a:p>
      </dgm:t>
    </dgm:pt>
    <dgm:pt modelId="{D12623A9-1871-E84F-89CA-D82FC28DF78F}" type="sibTrans" cxnId="{4F3D3DA1-A5D0-9F46-9651-9CA77415ABC0}">
      <dgm:prSet/>
      <dgm:spPr/>
      <dgm:t>
        <a:bodyPr/>
        <a:lstStyle/>
        <a:p>
          <a:endParaRPr lang="en-US"/>
        </a:p>
      </dgm:t>
    </dgm:pt>
    <dgm:pt modelId="{B8C1184C-0957-45E1-81A1-93741F62EEBE}">
      <dgm:prSet phldrT="[Text]" custT="1"/>
      <dgm:spPr/>
      <dgm:t>
        <a:bodyPr/>
        <a:lstStyle/>
        <a:p>
          <a:pPr>
            <a:spcAft>
              <a:spcPts val="0"/>
            </a:spcAft>
          </a:pPr>
          <a:r>
            <a:rPr lang="en-US" sz="1800" b="1" dirty="0">
              <a:solidFill>
                <a:srgbClr val="0070C0"/>
              </a:solidFill>
              <a:latin typeface="Arial"/>
              <a:cs typeface="Arial"/>
            </a:rPr>
            <a:t>2017-18  Clean Audit</a:t>
          </a:r>
        </a:p>
      </dgm:t>
    </dgm:pt>
    <dgm:pt modelId="{52E2E0E9-A528-479F-A034-B4968EB475C6}" type="parTrans" cxnId="{E3BAE413-3D2E-4279-8D25-E9CD0DA9A43B}">
      <dgm:prSet/>
      <dgm:spPr/>
      <dgm:t>
        <a:bodyPr/>
        <a:lstStyle/>
        <a:p>
          <a:endParaRPr lang="en-US"/>
        </a:p>
      </dgm:t>
    </dgm:pt>
    <dgm:pt modelId="{284E639A-980D-485B-8AEC-F84FEB504497}" type="sibTrans" cxnId="{E3BAE413-3D2E-4279-8D25-E9CD0DA9A43B}">
      <dgm:prSet/>
      <dgm:spPr/>
      <dgm:t>
        <a:bodyPr/>
        <a:lstStyle/>
        <a:p>
          <a:endParaRPr lang="en-US"/>
        </a:p>
      </dgm:t>
    </dgm:pt>
    <dgm:pt modelId="{3553E1A7-D842-4D66-ACB6-608132F24ABC}">
      <dgm:prSet phldrT="[Text]" custT="1"/>
      <dgm:spPr/>
      <dgm:t>
        <a:bodyPr/>
        <a:lstStyle/>
        <a:p>
          <a:pPr>
            <a:spcAft>
              <a:spcPts val="0"/>
            </a:spcAft>
          </a:pPr>
          <a:r>
            <a:rPr lang="en-US" sz="1800" b="1" dirty="0">
              <a:solidFill>
                <a:srgbClr val="0070C0"/>
              </a:solidFill>
              <a:latin typeface="Arial"/>
              <a:cs typeface="Arial"/>
            </a:rPr>
            <a:t>2018/19 Clean Audit</a:t>
          </a:r>
        </a:p>
      </dgm:t>
    </dgm:pt>
    <dgm:pt modelId="{16338927-4E3D-4C93-8E66-ADEFA30CFEE9}" type="parTrans" cxnId="{E181E460-C3CC-46DA-ADC8-B2EC9249B091}">
      <dgm:prSet/>
      <dgm:spPr/>
      <dgm:t>
        <a:bodyPr/>
        <a:lstStyle/>
        <a:p>
          <a:endParaRPr lang="en-ZA"/>
        </a:p>
      </dgm:t>
    </dgm:pt>
    <dgm:pt modelId="{7B7096B6-3F59-4186-807A-2A879A91B6F0}" type="sibTrans" cxnId="{E181E460-C3CC-46DA-ADC8-B2EC9249B091}">
      <dgm:prSet/>
      <dgm:spPr/>
      <dgm:t>
        <a:bodyPr/>
        <a:lstStyle/>
        <a:p>
          <a:endParaRPr lang="en-ZA"/>
        </a:p>
      </dgm:t>
    </dgm:pt>
    <dgm:pt modelId="{88393BCF-93E3-774A-9370-E8003DBE2047}" type="pres">
      <dgm:prSet presAssocID="{5DD0E7CA-351F-2B40-9294-17F34F2EE5B3}" presName="arrowDiagram" presStyleCnt="0">
        <dgm:presLayoutVars>
          <dgm:chMax val="5"/>
          <dgm:dir/>
          <dgm:resizeHandles val="exact"/>
        </dgm:presLayoutVars>
      </dgm:prSet>
      <dgm:spPr/>
    </dgm:pt>
    <dgm:pt modelId="{7A205485-8A68-714B-B0F4-7D532E75486C}" type="pres">
      <dgm:prSet presAssocID="{5DD0E7CA-351F-2B40-9294-17F34F2EE5B3}" presName="arrow" presStyleLbl="bgShp" presStyleIdx="0" presStyleCnt="1" custScaleX="113644" custLinFactNeighborX="-248"/>
      <dgm:spPr/>
    </dgm:pt>
    <dgm:pt modelId="{A8F65516-5C4A-40DE-B481-59FDA22C1D87}" type="pres">
      <dgm:prSet presAssocID="{5DD0E7CA-351F-2B40-9294-17F34F2EE5B3}" presName="arrowDiagram5" presStyleCnt="0"/>
      <dgm:spPr/>
    </dgm:pt>
    <dgm:pt modelId="{39F4FE62-B46D-445C-8341-844A8860B894}" type="pres">
      <dgm:prSet presAssocID="{CB2E3D17-E69D-7146-B16E-9A458EFE4C6A}" presName="bullet5a" presStyleLbl="node1" presStyleIdx="0" presStyleCnt="5" custLinFactX="-23373" custLinFactNeighborX="-100000" custLinFactNeighborY="-20562"/>
      <dgm:spPr>
        <a:solidFill>
          <a:srgbClr val="FFC000"/>
        </a:solidFill>
      </dgm:spPr>
    </dgm:pt>
    <dgm:pt modelId="{57F774D0-4D8A-4A96-BD73-DB13568BEE1C}" type="pres">
      <dgm:prSet presAssocID="{CB2E3D17-E69D-7146-B16E-9A458EFE4C6A}" presName="textBox5a" presStyleLbl="revTx" presStyleIdx="0" presStyleCnt="5" custScaleX="130661" custScaleY="95530">
        <dgm:presLayoutVars>
          <dgm:bulletEnabled val="1"/>
        </dgm:presLayoutVars>
      </dgm:prSet>
      <dgm:spPr/>
      <dgm:t>
        <a:bodyPr/>
        <a:lstStyle/>
        <a:p>
          <a:endParaRPr lang="en-US"/>
        </a:p>
      </dgm:t>
    </dgm:pt>
    <dgm:pt modelId="{2A61693C-EEA4-43B4-9816-7F08A2EAB6E2}" type="pres">
      <dgm:prSet presAssocID="{F8720B62-4305-224F-8EB3-8BD6CAEFF8B5}" presName="bullet5b" presStyleLbl="node1" presStyleIdx="1" presStyleCnt="5"/>
      <dgm:spPr>
        <a:solidFill>
          <a:srgbClr val="92D050"/>
        </a:solidFill>
      </dgm:spPr>
    </dgm:pt>
    <dgm:pt modelId="{79B44225-CAC1-4E05-9119-704EAE16136A}" type="pres">
      <dgm:prSet presAssocID="{F8720B62-4305-224F-8EB3-8BD6CAEFF8B5}" presName="textBox5b" presStyleLbl="revTx" presStyleIdx="1" presStyleCnt="5">
        <dgm:presLayoutVars>
          <dgm:bulletEnabled val="1"/>
        </dgm:presLayoutVars>
      </dgm:prSet>
      <dgm:spPr/>
      <dgm:t>
        <a:bodyPr/>
        <a:lstStyle/>
        <a:p>
          <a:endParaRPr lang="en-US"/>
        </a:p>
      </dgm:t>
    </dgm:pt>
    <dgm:pt modelId="{747BC66F-5390-44ED-9E69-DD1488E64E5E}" type="pres">
      <dgm:prSet presAssocID="{D4B187FA-4A36-4D4B-886D-1DFEE7BC538B}" presName="bullet5c" presStyleLbl="node1" presStyleIdx="2" presStyleCnt="5"/>
      <dgm:spPr>
        <a:solidFill>
          <a:srgbClr val="92D050"/>
        </a:solidFill>
      </dgm:spPr>
    </dgm:pt>
    <dgm:pt modelId="{F8A968BC-1F1D-4224-9EE5-6DCD55D56CD8}" type="pres">
      <dgm:prSet presAssocID="{D4B187FA-4A36-4D4B-886D-1DFEE7BC538B}" presName="textBox5c" presStyleLbl="revTx" presStyleIdx="2" presStyleCnt="5">
        <dgm:presLayoutVars>
          <dgm:bulletEnabled val="1"/>
        </dgm:presLayoutVars>
      </dgm:prSet>
      <dgm:spPr/>
      <dgm:t>
        <a:bodyPr/>
        <a:lstStyle/>
        <a:p>
          <a:endParaRPr lang="en-US"/>
        </a:p>
      </dgm:t>
    </dgm:pt>
    <dgm:pt modelId="{794CC103-2DFE-4D75-A1AD-E0FADE8AB728}" type="pres">
      <dgm:prSet presAssocID="{B8C1184C-0957-45E1-81A1-93741F62EEBE}" presName="bullet5d" presStyleLbl="node1" presStyleIdx="3" presStyleCnt="5"/>
      <dgm:spPr>
        <a:solidFill>
          <a:srgbClr val="92D050"/>
        </a:solidFill>
      </dgm:spPr>
    </dgm:pt>
    <dgm:pt modelId="{A5201477-13B1-47BE-9610-CFB5F60A18AF}" type="pres">
      <dgm:prSet presAssocID="{B8C1184C-0957-45E1-81A1-93741F62EEBE}" presName="textBox5d" presStyleLbl="revTx" presStyleIdx="3" presStyleCnt="5">
        <dgm:presLayoutVars>
          <dgm:bulletEnabled val="1"/>
        </dgm:presLayoutVars>
      </dgm:prSet>
      <dgm:spPr/>
      <dgm:t>
        <a:bodyPr/>
        <a:lstStyle/>
        <a:p>
          <a:endParaRPr lang="en-US"/>
        </a:p>
      </dgm:t>
    </dgm:pt>
    <dgm:pt modelId="{4A1951C9-3746-4BAB-9E0B-94BA54C69E1A}" type="pres">
      <dgm:prSet presAssocID="{3553E1A7-D842-4D66-ACB6-608132F24ABC}" presName="bullet5e" presStyleLbl="node1" presStyleIdx="4" presStyleCnt="5"/>
      <dgm:spPr>
        <a:solidFill>
          <a:srgbClr val="92D050"/>
        </a:solidFill>
      </dgm:spPr>
    </dgm:pt>
    <dgm:pt modelId="{5631CC1B-A38E-4DAC-B6F8-7A4FFBC70FC3}" type="pres">
      <dgm:prSet presAssocID="{3553E1A7-D842-4D66-ACB6-608132F24ABC}" presName="textBox5e" presStyleLbl="revTx" presStyleIdx="4" presStyleCnt="5">
        <dgm:presLayoutVars>
          <dgm:bulletEnabled val="1"/>
        </dgm:presLayoutVars>
      </dgm:prSet>
      <dgm:spPr/>
      <dgm:t>
        <a:bodyPr/>
        <a:lstStyle/>
        <a:p>
          <a:endParaRPr lang="en-US"/>
        </a:p>
      </dgm:t>
    </dgm:pt>
  </dgm:ptLst>
  <dgm:cxnLst>
    <dgm:cxn modelId="{7F56EE4B-E6B1-46A0-A273-87552F11C211}" type="presOf" srcId="{B8C1184C-0957-45E1-81A1-93741F62EEBE}" destId="{A5201477-13B1-47BE-9610-CFB5F60A18AF}" srcOrd="0" destOrd="0" presId="urn:microsoft.com/office/officeart/2005/8/layout/arrow2"/>
    <dgm:cxn modelId="{DD457FED-3A20-465F-8ECC-01D472A5116F}" type="presOf" srcId="{5DD0E7CA-351F-2B40-9294-17F34F2EE5B3}" destId="{88393BCF-93E3-774A-9370-E8003DBE2047}" srcOrd="0" destOrd="0" presId="urn:microsoft.com/office/officeart/2005/8/layout/arrow2"/>
    <dgm:cxn modelId="{A3F2D289-E783-41C8-A3FF-795951BA22C2}" type="presOf" srcId="{F8720B62-4305-224F-8EB3-8BD6CAEFF8B5}" destId="{79B44225-CAC1-4E05-9119-704EAE16136A}" srcOrd="0" destOrd="0" presId="urn:microsoft.com/office/officeart/2005/8/layout/arrow2"/>
    <dgm:cxn modelId="{5B3DCD16-5686-4BAE-B05C-1375AD40FC78}" type="presOf" srcId="{CB2E3D17-E69D-7146-B16E-9A458EFE4C6A}" destId="{57F774D0-4D8A-4A96-BD73-DB13568BEE1C}" srcOrd="0" destOrd="0" presId="urn:microsoft.com/office/officeart/2005/8/layout/arrow2"/>
    <dgm:cxn modelId="{08002B38-A26E-9C47-B1D8-9A91299E3B9E}" srcId="{5DD0E7CA-351F-2B40-9294-17F34F2EE5B3}" destId="{F8720B62-4305-224F-8EB3-8BD6CAEFF8B5}" srcOrd="1" destOrd="0" parTransId="{1DCF7198-DF43-C94D-8FC3-9C9B973247EE}" sibTransId="{4DAF7956-2007-2E42-9737-C505D68FC46F}"/>
    <dgm:cxn modelId="{E181E460-C3CC-46DA-ADC8-B2EC9249B091}" srcId="{5DD0E7CA-351F-2B40-9294-17F34F2EE5B3}" destId="{3553E1A7-D842-4D66-ACB6-608132F24ABC}" srcOrd="4" destOrd="0" parTransId="{16338927-4E3D-4C93-8E66-ADEFA30CFEE9}" sibTransId="{7B7096B6-3F59-4186-807A-2A879A91B6F0}"/>
    <dgm:cxn modelId="{4F3D3DA1-A5D0-9F46-9651-9CA77415ABC0}" srcId="{5DD0E7CA-351F-2B40-9294-17F34F2EE5B3}" destId="{D4B187FA-4A36-4D4B-886D-1DFEE7BC538B}" srcOrd="2" destOrd="0" parTransId="{1A4703DD-B7C8-3448-92EF-8239DB3E395C}" sibTransId="{D12623A9-1871-E84F-89CA-D82FC28DF78F}"/>
    <dgm:cxn modelId="{71B7052C-663B-4298-9BE8-4F7499C34136}" type="presOf" srcId="{D4B187FA-4A36-4D4B-886D-1DFEE7BC538B}" destId="{F8A968BC-1F1D-4224-9EE5-6DCD55D56CD8}" srcOrd="0" destOrd="0" presId="urn:microsoft.com/office/officeart/2005/8/layout/arrow2"/>
    <dgm:cxn modelId="{E3BAE413-3D2E-4279-8D25-E9CD0DA9A43B}" srcId="{5DD0E7CA-351F-2B40-9294-17F34F2EE5B3}" destId="{B8C1184C-0957-45E1-81A1-93741F62EEBE}" srcOrd="3" destOrd="0" parTransId="{52E2E0E9-A528-479F-A034-B4968EB475C6}" sibTransId="{284E639A-980D-485B-8AEC-F84FEB504497}"/>
    <dgm:cxn modelId="{A6D557A9-A03C-F445-86B5-32966CD6436C}" srcId="{5DD0E7CA-351F-2B40-9294-17F34F2EE5B3}" destId="{CB2E3D17-E69D-7146-B16E-9A458EFE4C6A}" srcOrd="0" destOrd="0" parTransId="{40AD84AB-0158-2141-908A-7869FE619B8A}" sibTransId="{5AB1743F-906D-1244-B11E-E7EB5E1976E9}"/>
    <dgm:cxn modelId="{66F3EEE8-7438-4D5B-9459-1CE8C1107BCC}" type="presOf" srcId="{3553E1A7-D842-4D66-ACB6-608132F24ABC}" destId="{5631CC1B-A38E-4DAC-B6F8-7A4FFBC70FC3}" srcOrd="0" destOrd="0" presId="urn:microsoft.com/office/officeart/2005/8/layout/arrow2"/>
    <dgm:cxn modelId="{3BB2BAFA-2350-4C2D-B456-49F8C92D8B05}" type="presParOf" srcId="{88393BCF-93E3-774A-9370-E8003DBE2047}" destId="{7A205485-8A68-714B-B0F4-7D532E75486C}" srcOrd="0" destOrd="0" presId="urn:microsoft.com/office/officeart/2005/8/layout/arrow2"/>
    <dgm:cxn modelId="{E40F543F-D167-4591-BD45-CCD02E28AFBF}" type="presParOf" srcId="{88393BCF-93E3-774A-9370-E8003DBE2047}" destId="{A8F65516-5C4A-40DE-B481-59FDA22C1D87}" srcOrd="1" destOrd="0" presId="urn:microsoft.com/office/officeart/2005/8/layout/arrow2"/>
    <dgm:cxn modelId="{C4648F3C-179D-432E-A3CF-A461734A29B2}" type="presParOf" srcId="{A8F65516-5C4A-40DE-B481-59FDA22C1D87}" destId="{39F4FE62-B46D-445C-8341-844A8860B894}" srcOrd="0" destOrd="0" presId="urn:microsoft.com/office/officeart/2005/8/layout/arrow2"/>
    <dgm:cxn modelId="{2C8402C2-7312-4BA2-818C-82F507A05FD2}" type="presParOf" srcId="{A8F65516-5C4A-40DE-B481-59FDA22C1D87}" destId="{57F774D0-4D8A-4A96-BD73-DB13568BEE1C}" srcOrd="1" destOrd="0" presId="urn:microsoft.com/office/officeart/2005/8/layout/arrow2"/>
    <dgm:cxn modelId="{EFFF8202-D30E-464B-A052-76245D3E83A7}" type="presParOf" srcId="{A8F65516-5C4A-40DE-B481-59FDA22C1D87}" destId="{2A61693C-EEA4-43B4-9816-7F08A2EAB6E2}" srcOrd="2" destOrd="0" presId="urn:microsoft.com/office/officeart/2005/8/layout/arrow2"/>
    <dgm:cxn modelId="{8F7D2D11-75D7-41A3-8A65-0469BB2D23A7}" type="presParOf" srcId="{A8F65516-5C4A-40DE-B481-59FDA22C1D87}" destId="{79B44225-CAC1-4E05-9119-704EAE16136A}" srcOrd="3" destOrd="0" presId="urn:microsoft.com/office/officeart/2005/8/layout/arrow2"/>
    <dgm:cxn modelId="{D6A25334-9887-44DE-A30B-70752F0C14D3}" type="presParOf" srcId="{A8F65516-5C4A-40DE-B481-59FDA22C1D87}" destId="{747BC66F-5390-44ED-9E69-DD1488E64E5E}" srcOrd="4" destOrd="0" presId="urn:microsoft.com/office/officeart/2005/8/layout/arrow2"/>
    <dgm:cxn modelId="{64C11A5F-1CD4-4CA5-9F17-F37BB3E3C50E}" type="presParOf" srcId="{A8F65516-5C4A-40DE-B481-59FDA22C1D87}" destId="{F8A968BC-1F1D-4224-9EE5-6DCD55D56CD8}" srcOrd="5" destOrd="0" presId="urn:microsoft.com/office/officeart/2005/8/layout/arrow2"/>
    <dgm:cxn modelId="{0AC8F615-6AD2-4A90-B52F-B9358D0B902C}" type="presParOf" srcId="{A8F65516-5C4A-40DE-B481-59FDA22C1D87}" destId="{794CC103-2DFE-4D75-A1AD-E0FADE8AB728}" srcOrd="6" destOrd="0" presId="urn:microsoft.com/office/officeart/2005/8/layout/arrow2"/>
    <dgm:cxn modelId="{DB5BFF7B-6228-4A7F-B6C2-D36A7C97FB7D}" type="presParOf" srcId="{A8F65516-5C4A-40DE-B481-59FDA22C1D87}" destId="{A5201477-13B1-47BE-9610-CFB5F60A18AF}" srcOrd="7" destOrd="0" presId="urn:microsoft.com/office/officeart/2005/8/layout/arrow2"/>
    <dgm:cxn modelId="{FCC9A142-1CA3-42D9-BDC7-7905CB5FBD93}" type="presParOf" srcId="{A8F65516-5C4A-40DE-B481-59FDA22C1D87}" destId="{4A1951C9-3746-4BAB-9E0B-94BA54C69E1A}" srcOrd="8" destOrd="0" presId="urn:microsoft.com/office/officeart/2005/8/layout/arrow2"/>
    <dgm:cxn modelId="{60A817A5-C4F8-4811-85B6-D3D8944C10FD}" type="presParOf" srcId="{A8F65516-5C4A-40DE-B481-59FDA22C1D87}" destId="{5631CC1B-A38E-4DAC-B6F8-7A4FFBC70FC3}"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0.41857</cdr:x>
      <cdr:y>0.78313</cdr:y>
    </cdr:from>
    <cdr:to>
      <cdr:x>0.57865</cdr:x>
      <cdr:y>1</cdr:y>
    </cdr:to>
    <cdr:sp macro="" textlink="">
      <cdr:nvSpPr>
        <cdr:cNvPr id="2" name="TextBox 1"/>
        <cdr:cNvSpPr txBox="1"/>
      </cdr:nvSpPr>
      <cdr:spPr>
        <a:xfrm xmlns:a="http://schemas.openxmlformats.org/drawingml/2006/main">
          <a:off x="2390776" y="40259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dirty="0"/>
        </a:p>
      </cdr:txBody>
    </cdr:sp>
  </cdr:relSizeAnchor>
  <cdr:relSizeAnchor xmlns:cdr="http://schemas.openxmlformats.org/drawingml/2006/chartDrawing">
    <cdr:from>
      <cdr:x>0.43969</cdr:x>
      <cdr:y>0.64608</cdr:y>
    </cdr:from>
    <cdr:to>
      <cdr:x>0.61645</cdr:x>
      <cdr:y>0.69729</cdr:y>
    </cdr:to>
    <cdr:sp macro="" textlink="">
      <cdr:nvSpPr>
        <cdr:cNvPr id="3" name="TextBox 2"/>
        <cdr:cNvSpPr txBox="1"/>
      </cdr:nvSpPr>
      <cdr:spPr>
        <a:xfrm xmlns:a="http://schemas.openxmlformats.org/drawingml/2006/main">
          <a:off x="2511426" y="2724150"/>
          <a:ext cx="1009650" cy="215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400" b="1" dirty="0"/>
            <a:t>Freight</a:t>
          </a:r>
        </a:p>
      </cdr:txBody>
    </cdr:sp>
  </cdr:relSizeAnchor>
  <cdr:relSizeAnchor xmlns:cdr="http://schemas.openxmlformats.org/drawingml/2006/chartDrawing">
    <cdr:from>
      <cdr:x>0.2985</cdr:x>
      <cdr:y>0.3991</cdr:y>
    </cdr:from>
    <cdr:to>
      <cdr:x>0.45192</cdr:x>
      <cdr:y>0.46687</cdr:y>
    </cdr:to>
    <cdr:sp macro="" textlink="">
      <cdr:nvSpPr>
        <cdr:cNvPr id="4" name="TextBox 3"/>
        <cdr:cNvSpPr txBox="1"/>
      </cdr:nvSpPr>
      <cdr:spPr>
        <a:xfrm xmlns:a="http://schemas.openxmlformats.org/drawingml/2006/main">
          <a:off x="1704976" y="1682750"/>
          <a:ext cx="8763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400" b="1" dirty="0"/>
            <a:t>Taxis</a:t>
          </a:r>
        </a:p>
      </cdr:txBody>
    </cdr:sp>
  </cdr:relSizeAnchor>
  <cdr:relSizeAnchor xmlns:cdr="http://schemas.openxmlformats.org/drawingml/2006/chartDrawing">
    <cdr:from>
      <cdr:x>0.53196</cdr:x>
      <cdr:y>0.17771</cdr:y>
    </cdr:from>
    <cdr:to>
      <cdr:x>0.57198</cdr:x>
      <cdr:y>0.39458</cdr:y>
    </cdr:to>
    <cdr:sp macro="" textlink="">
      <cdr:nvSpPr>
        <cdr:cNvPr id="5" name="TextBox 4"/>
        <cdr:cNvSpPr txBox="1"/>
      </cdr:nvSpPr>
      <cdr:spPr>
        <a:xfrm xmlns:a="http://schemas.openxmlformats.org/drawingml/2006/main" rot="16782171">
          <a:off x="2695576" y="10922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dirty="0"/>
        </a:p>
      </cdr:txBody>
    </cdr:sp>
  </cdr:relSizeAnchor>
  <cdr:relSizeAnchor xmlns:cdr="http://schemas.openxmlformats.org/drawingml/2006/chartDrawing">
    <cdr:from>
      <cdr:x>0.46026</cdr:x>
      <cdr:y>0.14533</cdr:y>
    </cdr:from>
    <cdr:to>
      <cdr:x>0.51362</cdr:x>
      <cdr:y>0.33961</cdr:y>
    </cdr:to>
    <cdr:sp macro="" textlink="">
      <cdr:nvSpPr>
        <cdr:cNvPr id="6" name="TextBox 5"/>
        <cdr:cNvSpPr txBox="1"/>
      </cdr:nvSpPr>
      <cdr:spPr>
        <a:xfrm xmlns:a="http://schemas.openxmlformats.org/drawingml/2006/main" rot="16695782">
          <a:off x="2371726" y="869950"/>
          <a:ext cx="81915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200" b="1" dirty="0"/>
            <a:t>Tourist</a:t>
          </a:r>
        </a:p>
        <a:p xmlns:a="http://schemas.openxmlformats.org/drawingml/2006/main">
          <a:endParaRPr lang="en-ZA" sz="1000" dirty="0"/>
        </a:p>
      </cdr:txBody>
    </cdr:sp>
  </cdr:relSizeAnchor>
  <cdr:relSizeAnchor xmlns:cdr="http://schemas.openxmlformats.org/drawingml/2006/chartDrawing">
    <cdr:from>
      <cdr:x>0.50028</cdr:x>
      <cdr:y>0.13479</cdr:y>
    </cdr:from>
    <cdr:to>
      <cdr:x>0.54364</cdr:x>
      <cdr:y>0.32756</cdr:y>
    </cdr:to>
    <cdr:sp macro="" textlink="">
      <cdr:nvSpPr>
        <cdr:cNvPr id="7" name="TextBox 6"/>
        <cdr:cNvSpPr txBox="1"/>
      </cdr:nvSpPr>
      <cdr:spPr>
        <a:xfrm xmlns:a="http://schemas.openxmlformats.org/drawingml/2006/main" rot="17085207">
          <a:off x="2574926" y="850899"/>
          <a:ext cx="81280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200" b="1" dirty="0"/>
            <a:t>Buses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6400" cy="499670"/>
          </a:xfrm>
          <a:prstGeom prst="rect">
            <a:avLst/>
          </a:prstGeom>
        </p:spPr>
        <p:txBody>
          <a:bodyPr vert="horz" lIns="91440" tIns="45720" rIns="91440" bIns="45720" rtlCol="0"/>
          <a:lstStyle>
            <a:lvl1pPr algn="l">
              <a:defRPr sz="1200">
                <a:latin typeface="Calibri" pitchFamily="34" charset="0"/>
                <a:ea typeface="+mn-ea"/>
                <a:cs typeface="Arial" pitchFamily="34" charset="0"/>
              </a:defRPr>
            </a:lvl1pPr>
          </a:lstStyle>
          <a:p>
            <a:pPr>
              <a:defRPr/>
            </a:pPr>
            <a:endParaRPr lang="en-US" dirty="0"/>
          </a:p>
        </p:txBody>
      </p:sp>
      <p:sp>
        <p:nvSpPr>
          <p:cNvPr id="3" name="Date Placeholder 2"/>
          <p:cNvSpPr>
            <a:spLocks noGrp="1"/>
          </p:cNvSpPr>
          <p:nvPr>
            <p:ph type="dt" sz="quarter" idx="1"/>
          </p:nvPr>
        </p:nvSpPr>
        <p:spPr>
          <a:xfrm>
            <a:off x="3849689" y="3"/>
            <a:ext cx="2946400" cy="49967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845B8E06-420F-E747-8993-1499EDE89880}" type="datetimeFigureOut">
              <a:rPr lang="en-US"/>
              <a:pPr>
                <a:defRPr/>
              </a:pPr>
              <a:t>10/14/2019</a:t>
            </a:fld>
            <a:endParaRPr lang="en-US" dirty="0"/>
          </a:p>
        </p:txBody>
      </p:sp>
      <p:sp>
        <p:nvSpPr>
          <p:cNvPr id="4" name="Footer Placeholder 3"/>
          <p:cNvSpPr>
            <a:spLocks noGrp="1"/>
          </p:cNvSpPr>
          <p:nvPr>
            <p:ph type="ftr" sz="quarter" idx="2"/>
          </p:nvPr>
        </p:nvSpPr>
        <p:spPr>
          <a:xfrm>
            <a:off x="0" y="9480938"/>
            <a:ext cx="2946400" cy="499668"/>
          </a:xfrm>
          <a:prstGeom prst="rect">
            <a:avLst/>
          </a:prstGeom>
        </p:spPr>
        <p:txBody>
          <a:bodyPr vert="horz" lIns="91440" tIns="45720" rIns="91440" bIns="45720" rtlCol="0" anchor="b"/>
          <a:lstStyle>
            <a:lvl1pPr algn="l">
              <a:defRPr sz="1200">
                <a:latin typeface="Calibri" pitchFamily="34" charset="0"/>
                <a:ea typeface="+mn-ea"/>
                <a:cs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849689" y="9480938"/>
            <a:ext cx="2946400" cy="499668"/>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AC331629-B150-A847-B3A9-CDC21512AF3D}" type="slidenum">
              <a:rPr lang="en-US"/>
              <a:pPr>
                <a:defRPr/>
              </a:pPr>
              <a:t>‹#›</a:t>
            </a:fld>
            <a:endParaRPr lang="en-US" dirty="0"/>
          </a:p>
        </p:txBody>
      </p:sp>
    </p:spTree>
    <p:extLst>
      <p:ext uri="{BB962C8B-B14F-4D97-AF65-F5344CB8AC3E}">
        <p14:creationId xmlns:p14="http://schemas.microsoft.com/office/powerpoint/2010/main" xmlns="" val="3713626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6400" cy="49967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49689" y="3"/>
            <a:ext cx="2946400" cy="49967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CC46EDCF-463E-9348-BFAD-32B28C66E8CE}" type="datetimeFigureOut">
              <a:rPr lang="en-US"/>
              <a:pPr>
                <a:defRPr/>
              </a:pPr>
              <a:t>10/14/2019</a:t>
            </a:fld>
            <a:endParaRPr lang="en-US" dirty="0"/>
          </a:p>
        </p:txBody>
      </p:sp>
      <p:sp>
        <p:nvSpPr>
          <p:cNvPr id="4" name="Slide Image Placeholder 3"/>
          <p:cNvSpPr>
            <a:spLocks noGrp="1" noRot="1" noChangeAspect="1"/>
          </p:cNvSpPr>
          <p:nvPr>
            <p:ph type="sldImg" idx="2"/>
          </p:nvPr>
        </p:nvSpPr>
        <p:spPr>
          <a:xfrm>
            <a:off x="903288" y="749300"/>
            <a:ext cx="4991100" cy="37433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2" y="4741270"/>
            <a:ext cx="5438775" cy="4492229"/>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80938"/>
            <a:ext cx="2946400" cy="49966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49689" y="9480938"/>
            <a:ext cx="2946400" cy="499668"/>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A562AA0-50CF-6F47-A81B-ACC2F317C825}" type="slidenum">
              <a:rPr lang="en-US"/>
              <a:pPr>
                <a:defRPr/>
              </a:pPr>
              <a:t>‹#›</a:t>
            </a:fld>
            <a:endParaRPr lang="en-US" dirty="0"/>
          </a:p>
        </p:txBody>
      </p:sp>
    </p:spTree>
    <p:extLst>
      <p:ext uri="{BB962C8B-B14F-4D97-AF65-F5344CB8AC3E}">
        <p14:creationId xmlns:p14="http://schemas.microsoft.com/office/powerpoint/2010/main" xmlns="" val="4164596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1</a:t>
            </a:fld>
            <a:endParaRPr lang="en-US" dirty="0"/>
          </a:p>
        </p:txBody>
      </p:sp>
    </p:spTree>
    <p:extLst>
      <p:ext uri="{BB962C8B-B14F-4D97-AF65-F5344CB8AC3E}">
        <p14:creationId xmlns:p14="http://schemas.microsoft.com/office/powerpoint/2010/main" xmlns="" val="114288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DF8A305-7029-4E5E-9DBE-0D038489A25D}" type="slidenum">
              <a:rPr lang="en-US" smtClean="0"/>
              <a:pPr>
                <a:defRPr/>
              </a:pPr>
              <a:t>10</a:t>
            </a:fld>
            <a:endParaRPr lang="en-US" dirty="0"/>
          </a:p>
        </p:txBody>
      </p:sp>
    </p:spTree>
    <p:extLst>
      <p:ext uri="{BB962C8B-B14F-4D97-AF65-F5344CB8AC3E}">
        <p14:creationId xmlns:p14="http://schemas.microsoft.com/office/powerpoint/2010/main" xmlns="" val="3142415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285750" indent="-285750" algn="just">
              <a:buFont typeface="Wingdings" panose="05000000000000000000" pitchFamily="2" charset="2"/>
              <a:buChar char="§"/>
            </a:pPr>
            <a:r>
              <a:rPr lang="en-US" sz="1800" dirty="0">
                <a:latin typeface="Arial" panose="020B0604020202020204" pitchFamily="34" charset="0"/>
                <a:cs typeface="Arial" panose="020B0604020202020204" pitchFamily="34" charset="0"/>
              </a:rPr>
              <a:t>There are </a:t>
            </a:r>
            <a:r>
              <a:rPr lang="en-US" sz="1800" b="1" dirty="0">
                <a:latin typeface="Arial" panose="020B0604020202020204" pitchFamily="34" charset="0"/>
                <a:cs typeface="Arial" panose="020B0604020202020204" pitchFamily="34" charset="0"/>
              </a:rPr>
              <a:t>53 land border </a:t>
            </a:r>
            <a:r>
              <a:rPr lang="en-US" sz="1800" dirty="0">
                <a:latin typeface="Arial" panose="020B0604020202020204" pitchFamily="34" charset="0"/>
                <a:cs typeface="Arial" panose="020B0604020202020204" pitchFamily="34" charset="0"/>
              </a:rPr>
              <a:t>posts between South Africa and neighbouring countries -19 designated as commercial border posts;</a:t>
            </a:r>
          </a:p>
          <a:p>
            <a:pPr marL="285750" indent="-285750" algn="just">
              <a:buFont typeface="Wingdings" panose="05000000000000000000" pitchFamily="2" charset="2"/>
              <a:buChar char="§"/>
            </a:pPr>
            <a:r>
              <a:rPr lang="en-US" sz="1800" dirty="0">
                <a:latin typeface="Arial" panose="020B0604020202020204" pitchFamily="34" charset="0"/>
                <a:cs typeface="Arial" panose="020B0604020202020204" pitchFamily="34" charset="0"/>
              </a:rPr>
              <a:t>There are 4 border posts that carry over 70% of the commercial traffic, namely </a:t>
            </a:r>
            <a:r>
              <a:rPr lang="en-US" sz="1800" b="1" dirty="0">
                <a:latin typeface="Arial" panose="020B0604020202020204" pitchFamily="34" charset="0"/>
                <a:cs typeface="Arial" panose="020B0604020202020204" pitchFamily="34" charset="0"/>
              </a:rPr>
              <a:t>Beitbridge, Lebombo, Maseru and Skilpadshek</a:t>
            </a:r>
            <a:r>
              <a:rPr lang="en-US" sz="18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r>
              <a:rPr lang="en-US" sz="1800" dirty="0">
                <a:latin typeface="Arial" panose="020B0604020202020204" pitchFamily="34" charset="0"/>
                <a:cs typeface="Arial" panose="020B0604020202020204" pitchFamily="34" charset="0"/>
              </a:rPr>
              <a:t>These border posts are located in the busiest corridors linking South Africa to the SADC region namely the </a:t>
            </a:r>
            <a:r>
              <a:rPr lang="en-US" sz="1800" b="1" dirty="0">
                <a:latin typeface="Arial" panose="020B0604020202020204" pitchFamily="34" charset="0"/>
                <a:cs typeface="Arial" panose="020B0604020202020204" pitchFamily="34" charset="0"/>
              </a:rPr>
              <a:t>North-South Corridor, Maputo/ N4 Corridor and Trans-Kalahari Corridor.</a:t>
            </a:r>
          </a:p>
          <a:p>
            <a:pPr marL="285750" indent="-285750" algn="just">
              <a:buFont typeface="Wingdings" panose="05000000000000000000" pitchFamily="2" charset="2"/>
              <a:buChar char="§"/>
            </a:pPr>
            <a:r>
              <a:rPr lang="en-ZA" sz="1800" dirty="0">
                <a:solidFill>
                  <a:srgbClr val="000000"/>
                </a:solidFill>
                <a:latin typeface="Arial" panose="020B0604020202020204" pitchFamily="34" charset="0"/>
                <a:cs typeface="Arial" panose="020B0604020202020204" pitchFamily="34" charset="0"/>
              </a:rPr>
              <a:t>The cost of doing business for operators is impacted on by:</a:t>
            </a:r>
          </a:p>
          <a:p>
            <a:pPr marL="742950" lvl="1" indent="-285750" algn="just">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Delays at the border posts;</a:t>
            </a:r>
          </a:p>
          <a:p>
            <a:pPr marL="742950" lvl="1" indent="-285750" algn="just">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Inadequate infrastructure (road, parking) at the border posts ;</a:t>
            </a:r>
          </a:p>
          <a:p>
            <a:pPr marL="742950" lvl="1" indent="-285750" algn="just">
              <a:buFont typeface="Arial" panose="020B0604020202020204" pitchFamily="34" charset="0"/>
              <a:buChar char="•"/>
            </a:pPr>
            <a:r>
              <a:rPr lang="en-ZA" sz="1600" dirty="0">
                <a:solidFill>
                  <a:srgbClr val="000000"/>
                </a:solidFill>
                <a:latin typeface="Arial" panose="020B0604020202020204" pitchFamily="34" charset="0"/>
                <a:cs typeface="Arial" panose="020B0604020202020204" pitchFamily="34" charset="0"/>
              </a:rPr>
              <a:t>Frequency of stoppages for law enforcement along the transport corridors; </a:t>
            </a:r>
          </a:p>
          <a:p>
            <a:pPr marL="0" indent="0" algn="just">
              <a:buNone/>
            </a:pPr>
            <a:endParaRPr lang="en-US" sz="1800" b="1" dirty="0">
              <a:latin typeface="Arial" panose="020B0604020202020204" pitchFamily="34" charset="0"/>
              <a:cs typeface="Arial" panose="020B0604020202020204" pitchFamily="34" charset="0"/>
            </a:endParaRPr>
          </a:p>
          <a:p>
            <a:pPr marL="0" indent="0" algn="just">
              <a:buNone/>
            </a:pPr>
            <a:r>
              <a:rPr lang="en-US" sz="1800" b="1" dirty="0">
                <a:latin typeface="Arial" panose="020B0604020202020204" pitchFamily="34" charset="0"/>
                <a:cs typeface="Arial" panose="020B0604020202020204" pitchFamily="34" charset="0"/>
              </a:rPr>
              <a:t>Key role players at border posts are:</a:t>
            </a:r>
          </a:p>
          <a:p>
            <a:pPr marL="285750" indent="-285750" algn="just">
              <a:buFont typeface="Wingdings" panose="05000000000000000000" pitchFamily="2" charset="2"/>
              <a:buChar char="ü"/>
            </a:pPr>
            <a:r>
              <a:rPr lang="en-US" sz="1800" dirty="0">
                <a:latin typeface="Arial" panose="020B0604020202020204" pitchFamily="34" charset="0"/>
                <a:cs typeface="Arial" panose="020B0604020202020204" pitchFamily="34" charset="0"/>
              </a:rPr>
              <a:t>DHA (Immigration/ Border management Agency);</a:t>
            </a:r>
          </a:p>
          <a:p>
            <a:pPr marL="285750" indent="-285750" algn="just">
              <a:buFont typeface="Wingdings" panose="05000000000000000000" pitchFamily="2" charset="2"/>
              <a:buChar char="ü"/>
            </a:pPr>
            <a:r>
              <a:rPr lang="en-US" sz="1800" dirty="0">
                <a:latin typeface="Arial" panose="020B0604020202020204" pitchFamily="34" charset="0"/>
                <a:cs typeface="Arial" panose="020B0604020202020204" pitchFamily="34" charset="0"/>
              </a:rPr>
              <a:t>SARS (Customs);</a:t>
            </a:r>
          </a:p>
          <a:p>
            <a:pPr marL="285750" indent="-285750" algn="just">
              <a:buFont typeface="Wingdings" panose="05000000000000000000" pitchFamily="2" charset="2"/>
              <a:buChar char="ü"/>
            </a:pPr>
            <a:r>
              <a:rPr lang="en-US" sz="1800" dirty="0">
                <a:latin typeface="Arial" panose="020B0604020202020204" pitchFamily="34" charset="0"/>
                <a:cs typeface="Arial" panose="020B0604020202020204" pitchFamily="34" charset="0"/>
              </a:rPr>
              <a:t>SAPS (Border Police);</a:t>
            </a:r>
          </a:p>
          <a:p>
            <a:pPr marL="285750" indent="-285750" algn="just">
              <a:buFont typeface="Wingdings" panose="05000000000000000000" pitchFamily="2" charset="2"/>
              <a:buChar char="ü"/>
            </a:pPr>
            <a:r>
              <a:rPr lang="en-US" sz="1800" dirty="0">
                <a:latin typeface="Arial" panose="020B0604020202020204" pitchFamily="34" charset="0"/>
                <a:cs typeface="Arial" panose="020B0604020202020204" pitchFamily="34" charset="0"/>
              </a:rPr>
              <a:t>DAFF (Agriculture, Forestry and Fisheries);</a:t>
            </a:r>
          </a:p>
          <a:p>
            <a:pPr marL="285750" indent="-285750" algn="just">
              <a:buFont typeface="Wingdings" panose="05000000000000000000" pitchFamily="2" charset="2"/>
              <a:buChar char="ü"/>
            </a:pPr>
            <a:r>
              <a:rPr lang="en-US" sz="1800" dirty="0">
                <a:latin typeface="Arial" panose="020B0604020202020204" pitchFamily="34" charset="0"/>
                <a:cs typeface="Arial" panose="020B0604020202020204" pitchFamily="34" charset="0"/>
              </a:rPr>
              <a:t>DOH (Port  Health); and</a:t>
            </a:r>
          </a:p>
          <a:p>
            <a:pPr marL="285750" indent="-285750" algn="just">
              <a:buFont typeface="Wingdings" panose="05000000000000000000" pitchFamily="2" charset="2"/>
              <a:buChar char="ü"/>
            </a:pPr>
            <a:r>
              <a:rPr lang="en-US" sz="1800" dirty="0">
                <a:latin typeface="Arial" panose="020B0604020202020204" pitchFamily="34" charset="0"/>
                <a:cs typeface="Arial" panose="020B0604020202020204" pitchFamily="34" charset="0"/>
              </a:rPr>
              <a:t>State Security Agency.</a:t>
            </a:r>
            <a:endParaRPr lang="en-US" sz="1800" dirty="0">
              <a:solidFill>
                <a:srgbClr val="00009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92E99C8-4B98-43B2-9103-E372CDFD311B}" type="slidenum">
              <a:rPr lang="en-US" smtClean="0"/>
              <a:pPr/>
              <a:t>11</a:t>
            </a:fld>
            <a:endParaRPr lang="en-US" dirty="0"/>
          </a:p>
        </p:txBody>
      </p:sp>
    </p:spTree>
    <p:extLst>
      <p:ext uri="{BB962C8B-B14F-4D97-AF65-F5344CB8AC3E}">
        <p14:creationId xmlns:p14="http://schemas.microsoft.com/office/powerpoint/2010/main" xmlns="" val="2208774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DF8A305-7029-4E5E-9DBE-0D038489A25D}" type="slidenum">
              <a:rPr lang="en-US" smtClean="0"/>
              <a:pPr>
                <a:defRPr/>
              </a:pPr>
              <a:t>12</a:t>
            </a:fld>
            <a:endParaRPr lang="en-US" dirty="0"/>
          </a:p>
        </p:txBody>
      </p:sp>
    </p:spTree>
    <p:extLst>
      <p:ext uri="{BB962C8B-B14F-4D97-AF65-F5344CB8AC3E}">
        <p14:creationId xmlns:p14="http://schemas.microsoft.com/office/powerpoint/2010/main" xmlns="" val="307570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87519" indent="0" algn="just">
              <a:lnSpc>
                <a:spcPct val="120000"/>
              </a:lnSpc>
              <a:buClr>
                <a:srgbClr val="000090"/>
              </a:buClr>
              <a:buFont typeface="Arial"/>
              <a:buNone/>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US" sz="2400" b="1" dirty="0">
                <a:solidFill>
                  <a:schemeClr val="accent6">
                    <a:lumMod val="50000"/>
                  </a:schemeClr>
                </a:solidFill>
                <a:latin typeface="Arial"/>
                <a:cs typeface="Arial"/>
              </a:rPr>
              <a:t>The C-BRTA is established in terms of C-BRT Act No. 4 of 1998 to primarily issue permits and regulate cross border industry through:  </a:t>
            </a:r>
          </a:p>
          <a:p>
            <a:pPr marL="1173369" lvl="1" indent="-342900" algn="just">
              <a:lnSpc>
                <a:spcPct val="120000"/>
              </a:lnSpc>
              <a:buClr>
                <a:srgbClr val="000090"/>
              </a:buClr>
              <a:buFont typeface="Wingdings" panose="05000000000000000000" pitchFamily="2" charset="2"/>
              <a:buChar char="§"/>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US" sz="2200" u="sng" dirty="0">
                <a:solidFill>
                  <a:srgbClr val="000000"/>
                </a:solidFill>
                <a:latin typeface="Arial"/>
                <a:cs typeface="Arial"/>
              </a:rPr>
              <a:t>Eliminating impediments</a:t>
            </a:r>
            <a:r>
              <a:rPr lang="en-US" sz="2200" dirty="0">
                <a:solidFill>
                  <a:srgbClr val="000000"/>
                </a:solidFill>
                <a:latin typeface="Arial"/>
                <a:cs typeface="Arial"/>
              </a:rPr>
              <a:t> that constrain the flow of passengers and freight across regional borders</a:t>
            </a:r>
          </a:p>
          <a:p>
            <a:pPr marL="1173369" lvl="1" indent="-342900" algn="just">
              <a:lnSpc>
                <a:spcPct val="120000"/>
              </a:lnSpc>
              <a:buClr>
                <a:srgbClr val="000090"/>
              </a:buClr>
              <a:buFont typeface="Wingdings" panose="05000000000000000000" pitchFamily="2" charset="2"/>
              <a:buChar char="§"/>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US" sz="2200" u="sng" dirty="0">
                <a:solidFill>
                  <a:srgbClr val="000000"/>
                </a:solidFill>
                <a:latin typeface="Arial"/>
                <a:cs typeface="Arial"/>
              </a:rPr>
              <a:t>Regulating competition</a:t>
            </a:r>
            <a:r>
              <a:rPr lang="en-US" sz="2200" dirty="0">
                <a:solidFill>
                  <a:srgbClr val="000000"/>
                </a:solidFill>
                <a:latin typeface="Arial"/>
                <a:cs typeface="Arial"/>
              </a:rPr>
              <a:t> of passenger transport operators</a:t>
            </a:r>
          </a:p>
          <a:p>
            <a:pPr marL="1173369" lvl="1" indent="-342900" algn="just">
              <a:lnSpc>
                <a:spcPct val="120000"/>
              </a:lnSpc>
              <a:buClr>
                <a:srgbClr val="000090"/>
              </a:buClr>
              <a:buFont typeface="Wingdings" panose="05000000000000000000" pitchFamily="2" charset="2"/>
              <a:buChar char="§"/>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US" sz="2200" dirty="0">
                <a:latin typeface="Arial"/>
                <a:cs typeface="Arial"/>
              </a:rPr>
              <a:t>Regulating</a:t>
            </a:r>
            <a:r>
              <a:rPr lang="en-US" sz="2200" dirty="0">
                <a:solidFill>
                  <a:srgbClr val="000000"/>
                </a:solidFill>
                <a:latin typeface="Arial"/>
                <a:cs typeface="Arial"/>
              </a:rPr>
              <a:t> </a:t>
            </a:r>
            <a:r>
              <a:rPr lang="en-US" sz="2200" u="sng" dirty="0">
                <a:solidFill>
                  <a:srgbClr val="000000"/>
                </a:solidFill>
                <a:latin typeface="Arial"/>
                <a:cs typeface="Arial"/>
              </a:rPr>
              <a:t>market access</a:t>
            </a:r>
            <a:r>
              <a:rPr lang="en-US" sz="2200" dirty="0">
                <a:solidFill>
                  <a:srgbClr val="000000"/>
                </a:solidFill>
                <a:latin typeface="Arial"/>
                <a:cs typeface="Arial"/>
              </a:rPr>
              <a:t> for freight transport operators</a:t>
            </a:r>
          </a:p>
          <a:p>
            <a:pPr marL="1173369" lvl="1" indent="-342900" algn="just">
              <a:lnSpc>
                <a:spcPct val="120000"/>
              </a:lnSpc>
              <a:buClr>
                <a:srgbClr val="000090"/>
              </a:buClr>
              <a:buFont typeface="Wingdings" panose="05000000000000000000" pitchFamily="2" charset="2"/>
              <a:buChar char="§"/>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US" sz="2200" dirty="0">
                <a:solidFill>
                  <a:srgbClr val="000000"/>
                </a:solidFill>
                <a:latin typeface="Arial"/>
                <a:cs typeface="Arial"/>
              </a:rPr>
              <a:t>Reducing </a:t>
            </a:r>
            <a:r>
              <a:rPr lang="en-US" sz="2200" u="sng" dirty="0">
                <a:solidFill>
                  <a:srgbClr val="000000"/>
                </a:solidFill>
                <a:latin typeface="Arial"/>
                <a:cs typeface="Arial"/>
              </a:rPr>
              <a:t>operational constraints</a:t>
            </a:r>
            <a:r>
              <a:rPr lang="en-US" sz="2200" dirty="0">
                <a:solidFill>
                  <a:srgbClr val="000000"/>
                </a:solidFill>
                <a:latin typeface="Arial"/>
                <a:cs typeface="Arial"/>
              </a:rPr>
              <a:t> that have a negative impact on  cross-border road transport industry</a:t>
            </a:r>
          </a:p>
          <a:p>
            <a:pPr marL="1173369" lvl="1" indent="-342900" algn="just">
              <a:lnSpc>
                <a:spcPct val="120000"/>
              </a:lnSpc>
              <a:buClr>
                <a:srgbClr val="000090"/>
              </a:buClr>
              <a:buFont typeface="Wingdings" panose="05000000000000000000" pitchFamily="2" charset="2"/>
              <a:buChar char="§"/>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US" sz="2200" dirty="0">
                <a:solidFill>
                  <a:srgbClr val="000000"/>
                </a:solidFill>
                <a:latin typeface="Arial"/>
                <a:cs typeface="Arial"/>
              </a:rPr>
              <a:t>Enhancing and strengthen the </a:t>
            </a:r>
            <a:r>
              <a:rPr lang="en-US" sz="2200" u="sng" dirty="0">
                <a:solidFill>
                  <a:srgbClr val="000000"/>
                </a:solidFill>
                <a:latin typeface="Arial"/>
                <a:cs typeface="Arial"/>
              </a:rPr>
              <a:t>capacity of public sector</a:t>
            </a:r>
            <a:r>
              <a:rPr lang="en-US" sz="2200" dirty="0">
                <a:solidFill>
                  <a:srgbClr val="000000"/>
                </a:solidFill>
                <a:latin typeface="Arial"/>
                <a:cs typeface="Arial"/>
              </a:rPr>
              <a:t>; and</a:t>
            </a:r>
          </a:p>
          <a:p>
            <a:pPr marL="1173369" lvl="1" indent="-342900" algn="just">
              <a:lnSpc>
                <a:spcPct val="120000"/>
              </a:lnSpc>
              <a:buClr>
                <a:srgbClr val="000090"/>
              </a:buClr>
              <a:buFont typeface="Wingdings" panose="05000000000000000000" pitchFamily="2" charset="2"/>
              <a:buChar char="§"/>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US" sz="2200" dirty="0">
                <a:solidFill>
                  <a:srgbClr val="000000"/>
                </a:solidFill>
                <a:latin typeface="Arial"/>
                <a:cs typeface="Arial"/>
              </a:rPr>
              <a:t>Building </a:t>
            </a:r>
            <a:r>
              <a:rPr lang="en-US" sz="2200" u="sng" dirty="0">
                <a:solidFill>
                  <a:srgbClr val="000000"/>
                </a:solidFill>
                <a:latin typeface="Arial"/>
                <a:cs typeface="Arial"/>
              </a:rPr>
              <a:t>industry partnerships</a:t>
            </a:r>
            <a:r>
              <a:rPr lang="en-US" sz="2200" dirty="0">
                <a:solidFill>
                  <a:srgbClr val="000000"/>
                </a:solidFill>
                <a:latin typeface="Arial"/>
                <a:cs typeface="Arial"/>
              </a:rPr>
              <a:t> in order to </a:t>
            </a:r>
            <a:r>
              <a:rPr lang="en-US" sz="2200" u="sng" dirty="0">
                <a:solidFill>
                  <a:srgbClr val="000000"/>
                </a:solidFill>
                <a:latin typeface="Arial"/>
                <a:cs typeface="Arial"/>
              </a:rPr>
              <a:t>empower</a:t>
            </a:r>
            <a:r>
              <a:rPr lang="en-US" sz="2200" dirty="0">
                <a:solidFill>
                  <a:srgbClr val="000000"/>
                </a:solidFill>
                <a:latin typeface="Arial"/>
                <a:cs typeface="Arial"/>
              </a:rPr>
              <a:t> the cross-border road transport industry.</a:t>
            </a:r>
          </a:p>
          <a:p>
            <a:endParaRPr lang="en-ZA" sz="1200" dirty="0">
              <a:latin typeface="Arial"/>
              <a:cs typeface="Arial"/>
            </a:endParaRPr>
          </a:p>
          <a:p>
            <a:r>
              <a:rPr lang="en-ZA" sz="1200" dirty="0">
                <a:latin typeface="Arial"/>
                <a:cs typeface="Arial"/>
              </a:rPr>
              <a:t>The values, abbreviated “</a:t>
            </a:r>
            <a:r>
              <a:rPr lang="en-ZA" sz="1200" b="1" dirty="0">
                <a:latin typeface="Arial"/>
                <a:cs typeface="Arial"/>
              </a:rPr>
              <a:t>ITREES</a:t>
            </a:r>
            <a:r>
              <a:rPr lang="en-ZA" sz="1200" dirty="0">
                <a:latin typeface="Arial"/>
                <a:cs typeface="Arial"/>
              </a:rPr>
              <a:t>” are the core priorities of the Agency’s culture. </a:t>
            </a:r>
            <a:endParaRPr lang="en-US" sz="1200" dirty="0">
              <a:latin typeface="Arial"/>
              <a:cs typeface="Arial"/>
            </a:endParaRPr>
          </a:p>
          <a:p>
            <a:pPr marL="285750" lvl="0" indent="-285750">
              <a:buFont typeface="Arial" pitchFamily="34" charset="0"/>
              <a:buChar char="•"/>
            </a:pPr>
            <a:r>
              <a:rPr lang="en-ZA" sz="1200" b="1" dirty="0">
                <a:latin typeface="Arial"/>
                <a:cs typeface="Arial"/>
              </a:rPr>
              <a:t>I</a:t>
            </a:r>
            <a:r>
              <a:rPr lang="en-ZA" sz="1200" dirty="0">
                <a:latin typeface="Arial"/>
                <a:cs typeface="Arial"/>
              </a:rPr>
              <a:t>ntegrity – we are professional, honest, fair and so not tolerate crime, fraud and corruption</a:t>
            </a:r>
            <a:endParaRPr lang="en-US" sz="1200" dirty="0">
              <a:latin typeface="Arial"/>
              <a:cs typeface="Arial"/>
            </a:endParaRPr>
          </a:p>
          <a:p>
            <a:pPr marL="285750" lvl="0" indent="-285750">
              <a:buFont typeface="Arial" pitchFamily="34" charset="0"/>
              <a:buChar char="•"/>
            </a:pPr>
            <a:r>
              <a:rPr lang="en-ZA" sz="1200" b="1" dirty="0">
                <a:latin typeface="Arial"/>
                <a:cs typeface="Arial"/>
              </a:rPr>
              <a:t>T</a:t>
            </a:r>
            <a:r>
              <a:rPr lang="en-ZA" sz="1200" dirty="0">
                <a:latin typeface="Arial"/>
                <a:cs typeface="Arial"/>
              </a:rPr>
              <a:t>ransparency – we are open and accountable in our interactions with our stakeholders and amongst ourselves as staff </a:t>
            </a:r>
            <a:endParaRPr lang="en-US" sz="1200" dirty="0">
              <a:latin typeface="Arial"/>
              <a:cs typeface="Arial"/>
            </a:endParaRPr>
          </a:p>
          <a:p>
            <a:pPr marL="285750" lvl="0" indent="-285750">
              <a:buFont typeface="Arial" pitchFamily="34" charset="0"/>
              <a:buChar char="•"/>
            </a:pPr>
            <a:r>
              <a:rPr lang="en-ZA" sz="1200" b="1" dirty="0">
                <a:latin typeface="Arial"/>
                <a:cs typeface="Arial"/>
              </a:rPr>
              <a:t>R</a:t>
            </a:r>
            <a:r>
              <a:rPr lang="en-ZA" sz="1200" dirty="0">
                <a:latin typeface="Arial"/>
                <a:cs typeface="Arial"/>
              </a:rPr>
              <a:t>eliability – we are dependable, trustworthy and value our customers</a:t>
            </a:r>
            <a:endParaRPr lang="en-US" sz="1200" dirty="0">
              <a:latin typeface="Arial"/>
              <a:cs typeface="Arial"/>
            </a:endParaRPr>
          </a:p>
          <a:p>
            <a:pPr marL="285750" lvl="0" indent="-285750">
              <a:buFont typeface="Arial" pitchFamily="34" charset="0"/>
              <a:buChar char="•"/>
            </a:pPr>
            <a:r>
              <a:rPr lang="en-ZA" sz="1200" b="1" dirty="0">
                <a:latin typeface="Arial"/>
                <a:cs typeface="Arial"/>
              </a:rPr>
              <a:t>E</a:t>
            </a:r>
            <a:r>
              <a:rPr lang="en-ZA" sz="1200" dirty="0">
                <a:latin typeface="Arial"/>
                <a:cs typeface="Arial"/>
              </a:rPr>
              <a:t>fficiency – we are innovative and passionate about performance</a:t>
            </a:r>
            <a:endParaRPr lang="en-US" sz="1200" dirty="0">
              <a:latin typeface="Arial"/>
              <a:cs typeface="Arial"/>
            </a:endParaRPr>
          </a:p>
          <a:p>
            <a:pPr marL="285750" lvl="0" indent="-285750">
              <a:buFont typeface="Arial" pitchFamily="34" charset="0"/>
              <a:buChar char="•"/>
            </a:pPr>
            <a:r>
              <a:rPr lang="en-ZA" sz="1200" b="1" dirty="0">
                <a:latin typeface="Arial"/>
                <a:cs typeface="Arial"/>
              </a:rPr>
              <a:t>E</a:t>
            </a:r>
            <a:r>
              <a:rPr lang="en-ZA" sz="1200" dirty="0">
                <a:latin typeface="Arial"/>
                <a:cs typeface="Arial"/>
              </a:rPr>
              <a:t>ffectiveness - we achieve our set goals and objectives with desired outcomes</a:t>
            </a:r>
            <a:endParaRPr lang="en-US" sz="1200" dirty="0">
              <a:latin typeface="Arial"/>
              <a:cs typeface="Arial"/>
            </a:endParaRPr>
          </a:p>
          <a:p>
            <a:pPr marL="285750" lvl="0" indent="-285750">
              <a:buFont typeface="Arial" pitchFamily="34" charset="0"/>
              <a:buChar char="•"/>
            </a:pPr>
            <a:r>
              <a:rPr lang="en-ZA" sz="1200" b="1" dirty="0">
                <a:latin typeface="Arial"/>
                <a:cs typeface="Arial"/>
              </a:rPr>
              <a:t>S</a:t>
            </a:r>
            <a:r>
              <a:rPr lang="en-ZA" sz="1200" dirty="0">
                <a:latin typeface="Arial"/>
                <a:cs typeface="Arial"/>
              </a:rPr>
              <a:t>ocial responsibility – we seek to contribute towards the greater good of our country and continent by supporting social development and economic growth</a:t>
            </a:r>
            <a:endParaRPr lang="en-US" sz="1200"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13</a:t>
            </a:fld>
            <a:endParaRPr lang="en-US" dirty="0"/>
          </a:p>
        </p:txBody>
      </p:sp>
    </p:spTree>
    <p:extLst>
      <p:ext uri="{BB962C8B-B14F-4D97-AF65-F5344CB8AC3E}">
        <p14:creationId xmlns:p14="http://schemas.microsoft.com/office/powerpoint/2010/main" xmlns="" val="1103218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DF8A305-7029-4E5E-9DBE-0D038489A25D}" type="slidenum">
              <a:rPr lang="en-US" smtClean="0"/>
              <a:pPr>
                <a:defRPr/>
              </a:pPr>
              <a:t>14</a:t>
            </a:fld>
            <a:endParaRPr lang="en-US" dirty="0"/>
          </a:p>
        </p:txBody>
      </p:sp>
    </p:spTree>
    <p:extLst>
      <p:ext uri="{BB962C8B-B14F-4D97-AF65-F5344CB8AC3E}">
        <p14:creationId xmlns:p14="http://schemas.microsoft.com/office/powerpoint/2010/main" xmlns="" val="1357673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latin typeface="Calibri" charset="0"/>
                <a:ea typeface="MS PGothic" charset="0"/>
              </a:rPr>
              <a:t>The Agency has maintained the same performance level that was achieved in 2017/18. </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6D36C544-8A67-6548-9D69-36D2834D99FD}" type="slidenum">
              <a:rPr lang="en-US" sz="1200">
                <a:cs typeface="Arial" charset="0"/>
              </a:rPr>
              <a:pPr eaLnBrk="1" hangingPunct="1"/>
              <a:t>15</a:t>
            </a:fld>
            <a:endParaRPr lang="en-US" sz="1200" dirty="0">
              <a:cs typeface="Arial" charset="0"/>
            </a:endParaRPr>
          </a:p>
        </p:txBody>
      </p:sp>
    </p:spTree>
    <p:extLst>
      <p:ext uri="{BB962C8B-B14F-4D97-AF65-F5344CB8AC3E}">
        <p14:creationId xmlns:p14="http://schemas.microsoft.com/office/powerpoint/2010/main" xmlns="" val="3486500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ZA" dirty="0">
              <a:latin typeface="Calibri" charset="0"/>
              <a:ea typeface="MS PGothic"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09" indent="-285734" eaLnBrk="0" hangingPunct="0">
              <a:defRPr sz="2400">
                <a:solidFill>
                  <a:schemeClr val="tx1"/>
                </a:solidFill>
                <a:latin typeface="Calibri" charset="0"/>
                <a:ea typeface="MS PGothic" charset="0"/>
                <a:cs typeface="MS PGothic" charset="0"/>
              </a:defRPr>
            </a:lvl2pPr>
            <a:lvl3pPr marL="1142937" indent="-228587" eaLnBrk="0" hangingPunct="0">
              <a:defRPr sz="2400">
                <a:solidFill>
                  <a:schemeClr val="tx1"/>
                </a:solidFill>
                <a:latin typeface="Calibri" charset="0"/>
                <a:ea typeface="MS PGothic" charset="0"/>
                <a:cs typeface="MS PGothic" charset="0"/>
              </a:defRPr>
            </a:lvl3pPr>
            <a:lvl4pPr marL="1600111" indent="-228587" eaLnBrk="0" hangingPunct="0">
              <a:defRPr sz="2400">
                <a:solidFill>
                  <a:schemeClr val="tx1"/>
                </a:solidFill>
                <a:latin typeface="Calibri" charset="0"/>
                <a:ea typeface="MS PGothic" charset="0"/>
                <a:cs typeface="MS PGothic" charset="0"/>
              </a:defRPr>
            </a:lvl4pPr>
            <a:lvl5pPr marL="2057287" indent="-228587" eaLnBrk="0" hangingPunct="0">
              <a:defRPr sz="2400">
                <a:solidFill>
                  <a:schemeClr val="tx1"/>
                </a:solidFill>
                <a:latin typeface="Calibri"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Calibri"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Calibri"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69CF4D9-D7DC-A947-9513-53687971EC22}" type="slidenum">
              <a:rPr lang="en-US" sz="1200">
                <a:cs typeface="Arial" charset="0"/>
              </a:rPr>
              <a:pPr eaLnBrk="1" hangingPunct="1"/>
              <a:t>16</a:t>
            </a:fld>
            <a:endParaRPr lang="en-US" sz="1200" dirty="0">
              <a:cs typeface="Arial" charset="0"/>
            </a:endParaRPr>
          </a:p>
        </p:txBody>
      </p:sp>
    </p:spTree>
    <p:extLst>
      <p:ext uri="{BB962C8B-B14F-4D97-AF65-F5344CB8AC3E}">
        <p14:creationId xmlns:p14="http://schemas.microsoft.com/office/powerpoint/2010/main" xmlns="" val="3242197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en-ZA" sz="1200" kern="1200" dirty="0">
                <a:solidFill>
                  <a:schemeClr val="tx1"/>
                </a:solidFill>
                <a:effectLst/>
                <a:latin typeface="+mn-lt"/>
                <a:ea typeface="MS PGothic" pitchFamily="34" charset="-128"/>
                <a:cs typeface="MS PGothic" charset="0"/>
              </a:rPr>
              <a:t>In order to ensure financial viability and sustainability of the organisation, the Agency is pursuing the idea of developing and implementing new revenue streams.  One of the identified possibilities is </a:t>
            </a:r>
            <a:r>
              <a:rPr lang="en-ZA" sz="1200" b="1" kern="1200" dirty="0">
                <a:solidFill>
                  <a:schemeClr val="tx1"/>
                </a:solidFill>
                <a:effectLst/>
                <a:latin typeface="+mn-lt"/>
                <a:ea typeface="MS PGothic" pitchFamily="34" charset="-128"/>
                <a:cs typeface="MS PGothic" charset="0"/>
              </a:rPr>
              <a:t>Sale of information </a:t>
            </a:r>
            <a:r>
              <a:rPr lang="en-ZA" sz="1200" kern="1200" dirty="0">
                <a:solidFill>
                  <a:schemeClr val="tx1"/>
                </a:solidFill>
                <a:effectLst/>
                <a:latin typeface="+mn-lt"/>
                <a:ea typeface="MS PGothic" pitchFamily="34" charset="-128"/>
                <a:cs typeface="MS PGothic" charset="0"/>
              </a:rPr>
              <a:t>and as the target for the year was to develop a business case on the project. The target was achieved as relevant information was gathered and the business case was compiled and approved. </a:t>
            </a:r>
          </a:p>
          <a:p>
            <a:endParaRPr lang="en-ZA" sz="1200" kern="1200" dirty="0">
              <a:solidFill>
                <a:schemeClr val="tx1"/>
              </a:solidFill>
              <a:effectLst/>
              <a:latin typeface="+mn-lt"/>
              <a:ea typeface="MS PGothic" pitchFamily="34" charset="-128"/>
            </a:endParaRPr>
          </a:p>
          <a:p>
            <a:endParaRPr lang="en-US" dirty="0">
              <a:latin typeface="Calibri" charset="0"/>
              <a:ea typeface="MS PGothic"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6D36C544-8A67-6548-9D69-36D2834D99FD}" type="slidenum">
              <a:rPr lang="en-US" sz="1200">
                <a:cs typeface="Arial" charset="0"/>
              </a:rPr>
              <a:pPr eaLnBrk="1" hangingPunct="1"/>
              <a:t>17</a:t>
            </a:fld>
            <a:endParaRPr lang="en-US" sz="1200" dirty="0">
              <a:cs typeface="Arial" charset="0"/>
            </a:endParaRPr>
          </a:p>
        </p:txBody>
      </p:sp>
    </p:spTree>
    <p:extLst>
      <p:ext uri="{BB962C8B-B14F-4D97-AF65-F5344CB8AC3E}">
        <p14:creationId xmlns:p14="http://schemas.microsoft.com/office/powerpoint/2010/main" xmlns="" val="2846024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lvl="0"/>
            <a:r>
              <a:rPr lang="en-ZA" sz="1200" b="0" kern="1200" dirty="0">
                <a:solidFill>
                  <a:schemeClr val="tx1"/>
                </a:solidFill>
                <a:effectLst/>
                <a:latin typeface="+mn-lt"/>
                <a:ea typeface="MS PGothic" pitchFamily="34" charset="-128"/>
                <a:cs typeface="MS PGothic" charset="0"/>
              </a:rPr>
              <a:t>As the Agency strives to be efficient in the administration of permits, the </a:t>
            </a:r>
            <a:r>
              <a:rPr lang="en-ZA" sz="1200" b="1" kern="1200" dirty="0">
                <a:solidFill>
                  <a:schemeClr val="tx1"/>
                </a:solidFill>
                <a:effectLst/>
                <a:latin typeface="+mn-lt"/>
                <a:ea typeface="MS PGothic" pitchFamily="34" charset="-128"/>
                <a:cs typeface="MS PGothic" charset="0"/>
              </a:rPr>
              <a:t>percentage of temporary permits issued within pre-determined turnaround times</a:t>
            </a:r>
            <a:endParaRPr lang="en-ZA" b="1" dirty="0">
              <a:effectLst/>
            </a:endParaRPr>
          </a:p>
          <a:p>
            <a:r>
              <a:rPr lang="en-ZA" sz="1200" kern="1200" dirty="0">
                <a:solidFill>
                  <a:schemeClr val="tx1"/>
                </a:solidFill>
                <a:effectLst/>
                <a:latin typeface="+mn-lt"/>
                <a:ea typeface="MS PGothic" pitchFamily="34" charset="-128"/>
                <a:cs typeface="MS PGothic" charset="0"/>
              </a:rPr>
              <a:t>serves as a good measure of efficiency and assist the Agency to continuously improve its services. </a:t>
            </a:r>
          </a:p>
          <a:p>
            <a:pPr marL="0" indent="0">
              <a:lnSpc>
                <a:spcPct val="110000"/>
              </a:lnSpc>
              <a:buFont typeface="Courier New" panose="02070309020205020404" pitchFamily="49" charset="0"/>
              <a:buNone/>
            </a:pPr>
            <a:endParaRPr lang="en-ZA" sz="1200" dirty="0">
              <a:latin typeface="Arial" panose="020B0604020202020204" pitchFamily="34" charset="0"/>
              <a:cs typeface="Arial" panose="020B0604020202020204" pitchFamily="34" charset="0"/>
            </a:endParaRPr>
          </a:p>
          <a:p>
            <a:pPr marL="0" indent="0">
              <a:lnSpc>
                <a:spcPct val="110000"/>
              </a:lnSpc>
              <a:buFont typeface="Courier New" panose="02070309020205020404" pitchFamily="49" charset="0"/>
              <a:buNone/>
            </a:pPr>
            <a:r>
              <a:rPr lang="en-ZA" sz="1200" b="1" dirty="0">
                <a:latin typeface="Arial" panose="020B0604020202020204" pitchFamily="34" charset="0"/>
                <a:cs typeface="Arial" panose="020B0604020202020204" pitchFamily="34" charset="0"/>
              </a:rPr>
              <a:t>MAR</a:t>
            </a:r>
            <a:r>
              <a:rPr lang="en-ZA" sz="1200" dirty="0">
                <a:latin typeface="Arial" panose="020B0604020202020204" pitchFamily="34" charset="0"/>
                <a:cs typeface="Arial" panose="020B0604020202020204" pitchFamily="34" charset="0"/>
              </a:rPr>
              <a:t> is a model used to balance supply and demand of cross-border </a:t>
            </a:r>
            <a:r>
              <a:rPr lang="en-ZA" sz="1200" b="1" dirty="0">
                <a:latin typeface="Arial" panose="020B0604020202020204" pitchFamily="34" charset="0"/>
                <a:cs typeface="Arial" panose="020B0604020202020204" pitchFamily="34" charset="0"/>
              </a:rPr>
              <a:t>passenger</a:t>
            </a:r>
            <a:r>
              <a:rPr lang="en-ZA" sz="1200" dirty="0">
                <a:latin typeface="Arial" panose="020B0604020202020204" pitchFamily="34" charset="0"/>
                <a:cs typeface="Arial" panose="020B0604020202020204" pitchFamily="34" charset="0"/>
              </a:rPr>
              <a:t> road transport.  This model is calibrated with immigration data, route specific parameters (i.e. border processing times, vehicle speed, etc) and vehicle seating capacity.</a:t>
            </a:r>
          </a:p>
          <a:p>
            <a:pPr marL="0" indent="0">
              <a:lnSpc>
                <a:spcPct val="110000"/>
              </a:lnSpc>
              <a:buFont typeface="Courier New" panose="02070309020205020404" pitchFamily="49" charset="0"/>
              <a:buNone/>
            </a:pPr>
            <a:r>
              <a:rPr lang="en-ZA" sz="1200" dirty="0">
                <a:latin typeface="Arial" panose="020B0604020202020204" pitchFamily="34" charset="0"/>
                <a:cs typeface="Arial" panose="020B0604020202020204" pitchFamily="34" charset="0"/>
              </a:rPr>
              <a:t>The project objectives are;-</a:t>
            </a:r>
          </a:p>
          <a:p>
            <a:pPr marL="285750" indent="-285750" algn="just">
              <a:lnSpc>
                <a:spcPct val="110000"/>
              </a:lnSpc>
              <a:buFont typeface="Wingdings" panose="05000000000000000000" pitchFamily="2" charset="2"/>
              <a:buChar char="§"/>
            </a:pPr>
            <a:r>
              <a:rPr lang="en-ZA" sz="1200" dirty="0">
                <a:latin typeface="Arial" panose="020B0604020202020204" pitchFamily="34" charset="0"/>
                <a:cs typeface="Arial" panose="020B0604020202020204" pitchFamily="34" charset="0"/>
              </a:rPr>
              <a:t>Provide reliable baseline supply and demand information to use in the adjudication of passenger permit applications </a:t>
            </a:r>
          </a:p>
          <a:p>
            <a:pPr marL="285750" indent="-285750" algn="just">
              <a:lnSpc>
                <a:spcPct val="110000"/>
              </a:lnSpc>
              <a:buFont typeface="Wingdings" panose="05000000000000000000" pitchFamily="2" charset="2"/>
              <a:buChar char="§"/>
            </a:pPr>
            <a:r>
              <a:rPr lang="en-ZA" sz="1200" dirty="0">
                <a:latin typeface="Arial" panose="020B0604020202020204" pitchFamily="34" charset="0"/>
                <a:cs typeface="Arial" panose="020B0604020202020204" pitchFamily="34" charset="0"/>
              </a:rPr>
              <a:t>Ensure routes are properly capacitated to avoid over saturation of routes </a:t>
            </a:r>
          </a:p>
          <a:p>
            <a:pPr marL="0" indent="0">
              <a:lnSpc>
                <a:spcPct val="110000"/>
              </a:lnSpc>
              <a:buFont typeface="Courier New" panose="02070309020205020404" pitchFamily="49" charset="0"/>
              <a:buNone/>
            </a:pPr>
            <a:endParaRPr lang="en-ZA" sz="1200" dirty="0">
              <a:latin typeface="Arial" panose="020B0604020202020204" pitchFamily="34" charset="0"/>
              <a:cs typeface="Arial" panose="020B0604020202020204" pitchFamily="34" charset="0"/>
            </a:endParaRPr>
          </a:p>
          <a:p>
            <a:pPr marL="0" indent="0">
              <a:lnSpc>
                <a:spcPct val="110000"/>
              </a:lnSpc>
              <a:buFont typeface="Courier New" panose="02070309020205020404" pitchFamily="49" charset="0"/>
              <a:buNone/>
            </a:pPr>
            <a:endParaRPr lang="en-ZA" sz="1200" dirty="0">
              <a:latin typeface="Arial" panose="020B0604020202020204" pitchFamily="34" charset="0"/>
              <a:cs typeface="Arial" panose="020B0604020202020204" pitchFamily="34" charset="0"/>
            </a:endParaRPr>
          </a:p>
          <a:p>
            <a:endParaRPr lang="en-US" dirty="0">
              <a:latin typeface="Calibri" charset="0"/>
              <a:ea typeface="MS PGothic"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6D36C544-8A67-6548-9D69-36D2834D99FD}" type="slidenum">
              <a:rPr lang="en-US" sz="1200">
                <a:cs typeface="Arial" charset="0"/>
              </a:rPr>
              <a:pPr eaLnBrk="1" hangingPunct="1"/>
              <a:t>18</a:t>
            </a:fld>
            <a:endParaRPr lang="en-US" sz="1200" dirty="0">
              <a:cs typeface="Arial" charset="0"/>
            </a:endParaRPr>
          </a:p>
        </p:txBody>
      </p:sp>
    </p:spTree>
    <p:extLst>
      <p:ext uri="{BB962C8B-B14F-4D97-AF65-F5344CB8AC3E}">
        <p14:creationId xmlns:p14="http://schemas.microsoft.com/office/powerpoint/2010/main" xmlns="" val="1002481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fontScale="92500" lnSpcReduction="10000"/>
          </a:bodyPr>
          <a:lstStyle/>
          <a:p>
            <a:pPr marL="0" indent="0" algn="just">
              <a:lnSpc>
                <a:spcPct val="110000"/>
              </a:lnSpc>
              <a:buFont typeface="Courier New" panose="02070309020205020404" pitchFamily="49" charset="0"/>
              <a:buNone/>
            </a:pPr>
            <a:r>
              <a:rPr lang="en-ZA" sz="1200" b="1" dirty="0">
                <a:latin typeface="Arial" panose="020B0604020202020204" pitchFamily="34" charset="0"/>
                <a:cs typeface="Arial" panose="020B0604020202020204" pitchFamily="34" charset="0"/>
              </a:rPr>
              <a:t>OCAS </a:t>
            </a:r>
            <a:r>
              <a:rPr lang="en-ZA" sz="1200" dirty="0">
                <a:latin typeface="Arial" panose="020B0604020202020204" pitchFamily="34" charset="0"/>
                <a:cs typeface="Arial" panose="020B0604020202020204" pitchFamily="34" charset="0"/>
              </a:rPr>
              <a:t>is an intelligent risk based regulatory and road safety tool for certifying and licensing commercial road transport operators.  The scheme is also intended to serve as a safety and quality management mechanism for regulating market access for all commercial vehicles across borders.  </a:t>
            </a:r>
          </a:p>
          <a:p>
            <a:pPr marL="0" indent="0" algn="just">
              <a:lnSpc>
                <a:spcPct val="110000"/>
              </a:lnSpc>
              <a:buFont typeface="Courier New" panose="02070309020205020404" pitchFamily="49" charset="0"/>
              <a:buNone/>
            </a:pPr>
            <a:r>
              <a:rPr lang="en-ZA" sz="1200" dirty="0">
                <a:latin typeface="Arial" panose="020B0604020202020204" pitchFamily="34" charset="0"/>
                <a:cs typeface="Arial" panose="020B0604020202020204" pitchFamily="34" charset="0"/>
              </a:rPr>
              <a:t>The main objective of the project is to;-</a:t>
            </a:r>
          </a:p>
          <a:p>
            <a:pPr marL="285750" indent="-285750" algn="just">
              <a:lnSpc>
                <a:spcPct val="110000"/>
              </a:lnSpc>
              <a:buFont typeface="Wingdings" panose="05000000000000000000" pitchFamily="2" charset="2"/>
              <a:buChar char="§"/>
            </a:pPr>
            <a:r>
              <a:rPr lang="en-ZA" sz="1200" dirty="0">
                <a:latin typeface="Arial" panose="020B0604020202020204" pitchFamily="34" charset="0"/>
                <a:cs typeface="Arial" panose="020B0604020202020204" pitchFamily="34" charset="0"/>
              </a:rPr>
              <a:t>Ensure proactive compliance by all stakeholders in the value chain in discharging safety and regulatory requirements.</a:t>
            </a:r>
          </a:p>
          <a:p>
            <a:pPr marL="285750" indent="-285750" algn="just">
              <a:lnSpc>
                <a:spcPct val="110000"/>
              </a:lnSpc>
              <a:buFont typeface="Wingdings" panose="05000000000000000000" pitchFamily="2" charset="2"/>
              <a:buChar char="§"/>
            </a:pPr>
            <a:r>
              <a:rPr lang="en-ZA" sz="1200" dirty="0">
                <a:latin typeface="Arial" panose="020B0604020202020204" pitchFamily="34" charset="0"/>
                <a:cs typeface="Arial" panose="020B0604020202020204" pitchFamily="34" charset="0"/>
              </a:rPr>
              <a:t>Improve compliance to road transport regulatory requirements and reduce road carnage in support of the National Road Safety Strategy and the UN Global Plan for the Decade of Action for Road Safety 2011-2020.</a:t>
            </a:r>
          </a:p>
          <a:p>
            <a:pPr marL="285750" indent="-285750" algn="just">
              <a:lnSpc>
                <a:spcPct val="110000"/>
              </a:lnSpc>
              <a:buFont typeface="Wingdings" panose="05000000000000000000" pitchFamily="2" charset="2"/>
              <a:buChar char="§"/>
            </a:pPr>
            <a:r>
              <a:rPr lang="en-ZA" sz="1200" dirty="0">
                <a:latin typeface="Arial" panose="020B0604020202020204" pitchFamily="34" charset="0"/>
                <a:cs typeface="Arial" panose="020B0604020202020204" pitchFamily="34" charset="0"/>
              </a:rPr>
              <a:t>Introduce an effective and harmonized regulatory system that will lead to unimpeded flow of cross-border road transport, reduction in operational constraints, improved reliability and predictability and regional integration.</a:t>
            </a:r>
          </a:p>
          <a:p>
            <a:pPr marL="0" indent="0" algn="just">
              <a:lnSpc>
                <a:spcPct val="110000"/>
              </a:lnSpc>
              <a:buFont typeface="Wingdings" panose="05000000000000000000" pitchFamily="2" charset="2"/>
              <a:buNone/>
            </a:pPr>
            <a:endParaRPr lang="en-ZA" sz="1200" dirty="0">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10000"/>
              </a:lnSpc>
              <a:spcBef>
                <a:spcPct val="30000"/>
              </a:spcBef>
              <a:spcAft>
                <a:spcPct val="0"/>
              </a:spcAft>
              <a:buClrTx/>
              <a:buSzTx/>
              <a:buFont typeface="Wingdings" panose="05000000000000000000" pitchFamily="2" charset="2"/>
              <a:buNone/>
              <a:tabLst/>
              <a:defRPr/>
            </a:pPr>
            <a:r>
              <a:rPr lang="en-ZA" sz="1200" b="1" dirty="0">
                <a:latin typeface="Arial" panose="020B0604020202020204" pitchFamily="34" charset="0"/>
                <a:cs typeface="Arial" panose="020B0604020202020204" pitchFamily="34" charset="0"/>
              </a:rPr>
              <a:t>Section 39 </a:t>
            </a:r>
            <a:r>
              <a:rPr lang="en-ZA" sz="1200" dirty="0">
                <a:latin typeface="Arial" panose="020B0604020202020204" pitchFamily="34" charset="0"/>
                <a:cs typeface="Arial" panose="020B0604020202020204" pitchFamily="34" charset="0"/>
              </a:rPr>
              <a:t>reports </a:t>
            </a:r>
            <a:r>
              <a:rPr lang="en-ZA" sz="1200" kern="1200" dirty="0">
                <a:solidFill>
                  <a:schemeClr val="tx1"/>
                </a:solidFill>
                <a:effectLst/>
                <a:latin typeface="+mn-lt"/>
                <a:ea typeface="MS PGothic" pitchFamily="34" charset="-128"/>
                <a:cs typeface="MS PGothic" charset="0"/>
              </a:rPr>
              <a:t>are used by the Regulatory Committee in making decisions on the permit applications</a:t>
            </a:r>
            <a:r>
              <a:rPr lang="en-ZA" sz="1200" kern="1200" dirty="0">
                <a:solidFill>
                  <a:schemeClr val="tx1"/>
                </a:solidFill>
                <a:effectLst/>
                <a:highlight>
                  <a:srgbClr val="FFFF00"/>
                </a:highlight>
                <a:latin typeface="+mn-lt"/>
                <a:ea typeface="MS PGothic" pitchFamily="34" charset="-128"/>
                <a:cs typeface="MS PGothic" charset="0"/>
              </a:rPr>
              <a:t>. After migration of the Law Enforcement Unit to RTMC, the Agency continues to exercise law enforcement through gathering of law enforcement compliance intelligence that profiles the permit holders. </a:t>
            </a:r>
            <a:r>
              <a:rPr lang="en-ZA" sz="1200" kern="1200" dirty="0">
                <a:solidFill>
                  <a:srgbClr val="FF0000"/>
                </a:solidFill>
                <a:effectLst/>
                <a:highlight>
                  <a:srgbClr val="FFFF00"/>
                </a:highlight>
                <a:latin typeface="+mn-lt"/>
                <a:ea typeface="MS PGothic" pitchFamily="34" charset="-128"/>
                <a:cs typeface="MS PGothic" charset="0"/>
              </a:rPr>
              <a:t>The report includes </a:t>
            </a:r>
            <a:r>
              <a:rPr lang="en-ZA" sz="1200" kern="1200" dirty="0">
                <a:solidFill>
                  <a:schemeClr val="tx1"/>
                </a:solidFill>
                <a:effectLst/>
                <a:highlight>
                  <a:srgbClr val="FFFF00"/>
                </a:highlight>
                <a:latin typeface="+mn-lt"/>
                <a:ea typeface="MS PGothic" pitchFamily="34" charset="-128"/>
                <a:cs typeface="MS PGothic" charset="0"/>
              </a:rPr>
              <a:t>information that is collected through vehicle inspections, prosecutions, passenger lists, consignment notes and other information gathering approaches. </a:t>
            </a:r>
            <a:r>
              <a:rPr lang="en-ZA" sz="1200" kern="1200" dirty="0">
                <a:solidFill>
                  <a:schemeClr val="tx1"/>
                </a:solidFill>
                <a:effectLst/>
                <a:highlight>
                  <a:srgbClr val="FFFF00"/>
                </a:highlight>
                <a:latin typeface="Arial" panose="020B0604020202020204" pitchFamily="34" charset="0"/>
                <a:ea typeface="MS PGothic" pitchFamily="34" charset="-128"/>
                <a:cs typeface="Arial" panose="020B0604020202020204" pitchFamily="34" charset="0"/>
              </a:rPr>
              <a:t> T</a:t>
            </a:r>
            <a:r>
              <a:rPr lang="en-ZA" sz="1200" kern="1200" dirty="0">
                <a:solidFill>
                  <a:schemeClr val="tx1"/>
                </a:solidFill>
                <a:effectLst/>
                <a:latin typeface="+mn-lt"/>
                <a:ea typeface="MS PGothic" pitchFamily="34" charset="-128"/>
                <a:cs typeface="MS PGothic" charset="0"/>
              </a:rPr>
              <a:t>he operator profiles are based on their operational conduct against regulatory requirements. </a:t>
            </a:r>
          </a:p>
          <a:p>
            <a:pPr marL="0" indent="0" algn="just">
              <a:lnSpc>
                <a:spcPct val="110000"/>
              </a:lnSpc>
              <a:buFont typeface="Courier New" panose="02070309020205020404" pitchFamily="49" charset="0"/>
              <a:buNone/>
            </a:pPr>
            <a:endParaRPr lang="en-ZA" sz="1200" dirty="0">
              <a:latin typeface="Arial" panose="020B0604020202020204" pitchFamily="34" charset="0"/>
              <a:cs typeface="Arial" panose="020B0604020202020204" pitchFamily="34" charset="0"/>
            </a:endParaRPr>
          </a:p>
          <a:p>
            <a:pPr algn="just">
              <a:lnSpc>
                <a:spcPct val="110000"/>
              </a:lnSpc>
            </a:pPr>
            <a:r>
              <a:rPr lang="en-ZA" sz="1200"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kern="1200" dirty="0">
              <a:solidFill>
                <a:schemeClr val="tx1"/>
              </a:solidFill>
              <a:effectLst/>
              <a:latin typeface="+mn-lt"/>
              <a:ea typeface="MS PGothic" pitchFamily="34" charset="-128"/>
              <a:cs typeface="MS PGothic"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7A378F2A-37AC-B44D-9E02-23E1F5C84F7C}" type="slidenum">
              <a:rPr lang="en-US" sz="1200">
                <a:cs typeface="Arial" charset="0"/>
              </a:rPr>
              <a:pPr eaLnBrk="1" hangingPunct="1"/>
              <a:t>19</a:t>
            </a:fld>
            <a:endParaRPr lang="en-US" sz="1200" dirty="0">
              <a:cs typeface="Arial" charset="0"/>
            </a:endParaRPr>
          </a:p>
        </p:txBody>
      </p:sp>
    </p:spTree>
    <p:extLst>
      <p:ext uri="{BB962C8B-B14F-4D97-AF65-F5344CB8AC3E}">
        <p14:creationId xmlns:p14="http://schemas.microsoft.com/office/powerpoint/2010/main" xmlns="" val="316158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ZA" dirty="0">
              <a:latin typeface="Calibri" charset="0"/>
              <a:ea typeface="MS PGothic"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69CF4D9-D7DC-A947-9513-53687971EC22}" type="slidenum">
              <a:rPr lang="en-US" sz="1200">
                <a:cs typeface="Arial" charset="0"/>
              </a:rPr>
              <a:pPr eaLnBrk="1" hangingPunct="1"/>
              <a:t>2</a:t>
            </a:fld>
            <a:endParaRPr lang="en-US" sz="1200" dirty="0">
              <a:cs typeface="Arial" charset="0"/>
            </a:endParaRPr>
          </a:p>
        </p:txBody>
      </p:sp>
    </p:spTree>
    <p:extLst>
      <p:ext uri="{BB962C8B-B14F-4D97-AF65-F5344CB8AC3E}">
        <p14:creationId xmlns:p14="http://schemas.microsoft.com/office/powerpoint/2010/main" xmlns="" val="2550624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fontScale="92500"/>
          </a:bodyPr>
          <a:lstStyle/>
          <a:p>
            <a:r>
              <a:rPr lang="en-ZA" sz="1200" kern="1200" dirty="0">
                <a:solidFill>
                  <a:schemeClr val="tx1"/>
                </a:solidFill>
                <a:effectLst/>
                <a:latin typeface="+mn-lt"/>
                <a:ea typeface="MS PGothic" pitchFamily="34" charset="-128"/>
                <a:cs typeface="MS PGothic" charset="0"/>
              </a:rPr>
              <a:t>As the Agency strives to </a:t>
            </a:r>
            <a:r>
              <a:rPr lang="en-US" sz="1200" kern="1200" dirty="0">
                <a:solidFill>
                  <a:schemeClr val="tx1"/>
                </a:solidFill>
                <a:effectLst/>
                <a:latin typeface="+mn-lt"/>
                <a:ea typeface="MS PGothic" pitchFamily="34" charset="-128"/>
                <a:cs typeface="MS PGothic" charset="0"/>
              </a:rPr>
              <a:t>establish and sustain strategic partnerships with stakeholders, </a:t>
            </a:r>
            <a:r>
              <a:rPr lang="en-ZA" sz="1200" kern="1200" dirty="0">
                <a:solidFill>
                  <a:schemeClr val="tx1"/>
                </a:solidFill>
                <a:effectLst/>
                <a:latin typeface="+mn-lt"/>
                <a:ea typeface="MS PGothic" pitchFamily="34" charset="-128"/>
                <a:cs typeface="MS PGothic" charset="0"/>
              </a:rPr>
              <a:t>the Agency continued with the planned stakeholder engagements that were targeted in line with the approved Stakeholder Management Plan.   </a:t>
            </a:r>
          </a:p>
          <a:p>
            <a:r>
              <a:rPr lang="en-ZA" sz="1200" kern="1200" dirty="0">
                <a:solidFill>
                  <a:schemeClr val="tx1"/>
                </a:solidFill>
                <a:effectLst/>
                <a:latin typeface="+mn-lt"/>
                <a:ea typeface="MS PGothic" pitchFamily="34" charset="-128"/>
                <a:cs typeface="MS PGothic" charset="0"/>
              </a:rPr>
              <a:t>Outcomes for 2018/19 were summarised into a report that including but not limited to outcomes of the following engagements;-</a:t>
            </a:r>
          </a:p>
          <a:p>
            <a:pPr marL="171450" indent="-171450">
              <a:buFont typeface="Arial" panose="020B0604020202020204" pitchFamily="34" charset="0"/>
              <a:buChar char="•"/>
            </a:pPr>
            <a:r>
              <a:rPr lang="en-ZA" sz="1200" kern="1200" dirty="0">
                <a:solidFill>
                  <a:schemeClr val="tx1"/>
                </a:solidFill>
                <a:effectLst/>
                <a:latin typeface="+mn-lt"/>
                <a:ea typeface="MS PGothic" pitchFamily="34" charset="-128"/>
                <a:cs typeface="MS PGothic" charset="0"/>
              </a:rPr>
              <a:t>National Stakeholder Consultative Forum, Border Management Authority (BMA) Meetings, Operators’</a:t>
            </a:r>
            <a:r>
              <a:rPr lang="en-US" sz="1200" kern="1200" dirty="0">
                <a:solidFill>
                  <a:schemeClr val="tx1"/>
                </a:solidFill>
                <a:effectLst/>
                <a:latin typeface="+mn-lt"/>
                <a:ea typeface="MS PGothic" pitchFamily="34" charset="-128"/>
                <a:cs typeface="MS PGothic" charset="0"/>
              </a:rPr>
              <a:t> Fora (</a:t>
            </a:r>
            <a:r>
              <a:rPr lang="en-ZA" sz="1200" kern="1200" dirty="0">
                <a:solidFill>
                  <a:schemeClr val="tx1"/>
                </a:solidFill>
                <a:effectLst/>
                <a:latin typeface="+mn-lt"/>
                <a:ea typeface="MS PGothic" pitchFamily="34" charset="-128"/>
                <a:cs typeface="MS PGothic" charset="0"/>
              </a:rPr>
              <a:t>freight, minibus, tourist and bus operator’s), Corridor meetings (Trans Kalahari Corridor, Maputo Corridor Logistics Initiative, Maputo Development Corridor Working Groups), the Joint Route Management Group and Route Committees. The report also covers engagements outcomes with the International Cross-Border Transport Organisation (ICBTO), Freight Associations (i.e. South African Association of Freight Forwarders) and the Bus Associations Amalgamation (SABOA, SACBOA &amp; SAIPFA).</a:t>
            </a:r>
          </a:p>
          <a:p>
            <a:pPr marL="0" indent="0">
              <a:buFont typeface="Arial" panose="020B0604020202020204" pitchFamily="34" charset="0"/>
              <a:buNone/>
            </a:pPr>
            <a:endParaRPr lang="en-ZA" sz="1200" kern="1200" dirty="0">
              <a:solidFill>
                <a:schemeClr val="tx1"/>
              </a:solidFill>
              <a:effectLst/>
              <a:latin typeface="+mn-lt"/>
              <a:ea typeface="MS PGothic" pitchFamily="34" charset="-128"/>
            </a:endParaRPr>
          </a:p>
          <a:p>
            <a:pPr marL="0" indent="0">
              <a:buFont typeface="Arial" panose="020B0604020202020204" pitchFamily="34" charset="0"/>
              <a:buNone/>
            </a:pPr>
            <a:r>
              <a:rPr lang="en-ZA" sz="1200" b="0" kern="1200" dirty="0">
                <a:solidFill>
                  <a:schemeClr val="tx1"/>
                </a:solidFill>
                <a:effectLst/>
                <a:latin typeface="+mn-lt"/>
                <a:ea typeface="MS PGothic" pitchFamily="34" charset="-128"/>
              </a:rPr>
              <a:t>In terms of the </a:t>
            </a:r>
            <a:r>
              <a:rPr lang="en-ZA" sz="1200" b="1" kern="1200" dirty="0">
                <a:solidFill>
                  <a:schemeClr val="tx1"/>
                </a:solidFill>
                <a:effectLst/>
                <a:latin typeface="+mn-lt"/>
                <a:ea typeface="MS PGothic" pitchFamily="34" charset="-128"/>
              </a:rPr>
              <a:t>facilitation of the implementation of SADC Protocol, </a:t>
            </a:r>
            <a:r>
              <a:rPr lang="en-ZA" sz="1200" b="0" kern="1200" dirty="0">
                <a:solidFill>
                  <a:schemeClr val="tx1"/>
                </a:solidFill>
                <a:effectLst/>
                <a:latin typeface="+mn-lt"/>
                <a:ea typeface="MS PGothic" pitchFamily="34" charset="-128"/>
              </a:rPr>
              <a:t>the </a:t>
            </a:r>
            <a:r>
              <a:rPr lang="en-ZA" sz="1200" kern="1200" dirty="0">
                <a:solidFill>
                  <a:schemeClr val="tx1"/>
                </a:solidFill>
                <a:effectLst/>
                <a:latin typeface="+mn-lt"/>
                <a:ea typeface="MS PGothic" pitchFamily="34" charset="-128"/>
                <a:cs typeface="MS PGothic" charset="0"/>
              </a:rPr>
              <a:t>Agency made reasonable milestone with regard to tracking compliance by member states to the SADC Protocol.  A report was compiled with a view of assisting in terms of pointing areas that need improvement as the level of compliance by member states is very poor. This initiative is in line with the mandate of the Agency to enhance and strengthen the capacity of the public sector in support of its strategic planning, enabling and monitoring functions. </a:t>
            </a:r>
          </a:p>
          <a:p>
            <a:endParaRPr lang="en-ZA" sz="1200" kern="1200" dirty="0">
              <a:solidFill>
                <a:schemeClr val="tx1"/>
              </a:solidFill>
              <a:effectLst/>
              <a:latin typeface="+mn-lt"/>
              <a:ea typeface="MS PGothic" pitchFamily="34" charset="-128"/>
              <a:cs typeface="MS PGothic" charset="0"/>
            </a:endParaRPr>
          </a:p>
          <a:p>
            <a:r>
              <a:rPr lang="en-ZA" sz="1200" kern="1200" dirty="0">
                <a:solidFill>
                  <a:schemeClr val="tx1"/>
                </a:solidFill>
                <a:effectLst/>
                <a:latin typeface="+mn-lt"/>
                <a:ea typeface="MS PGothic" pitchFamily="34" charset="-128"/>
                <a:cs typeface="MS PGothic" charset="0"/>
              </a:rPr>
              <a:t>The Agency further championed the establishment of the Cross-Border Road Transport Regulators Forum, which consist of regulators from SADC member states, as a platform to pursue harmonization and regional integration. </a:t>
            </a:r>
            <a:endParaRPr lang="en-ZA"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charset="0"/>
              <a:ea typeface="MS PGothic"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7A378F2A-37AC-B44D-9E02-23E1F5C84F7C}" type="slidenum">
              <a:rPr lang="en-US" sz="1200">
                <a:cs typeface="Arial" charset="0"/>
              </a:rPr>
              <a:pPr eaLnBrk="1" hangingPunct="1"/>
              <a:t>20</a:t>
            </a:fld>
            <a:endParaRPr lang="en-US" sz="1200" dirty="0">
              <a:cs typeface="Arial" charset="0"/>
            </a:endParaRPr>
          </a:p>
        </p:txBody>
      </p:sp>
    </p:spTree>
    <p:extLst>
      <p:ext uri="{BB962C8B-B14F-4D97-AF65-F5344CB8AC3E}">
        <p14:creationId xmlns:p14="http://schemas.microsoft.com/office/powerpoint/2010/main" xmlns="" val="3798120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b="1" dirty="0">
                <a:latin typeface="Arial" panose="020B0604020202020204" pitchFamily="34" charset="0"/>
                <a:cs typeface="Arial" panose="020B0604020202020204" pitchFamily="34" charset="0"/>
              </a:rPr>
              <a:t>The calculator </a:t>
            </a:r>
            <a:r>
              <a:rPr lang="en-ZA" sz="1200" dirty="0">
                <a:latin typeface="Arial" panose="020B0604020202020204" pitchFamily="34" charset="0"/>
                <a:cs typeface="Arial" panose="020B0604020202020204" pitchFamily="34" charset="0"/>
              </a:rPr>
              <a:t>is a tool to identify delays and bottlenecks at key commercial border posts and corridors and quantify transit costs and costs of delays. The main objectives are to;-</a:t>
            </a:r>
          </a:p>
          <a:p>
            <a:pPr marL="114300" lvl="0" indent="-285750" algn="just" eaLnBrk="1" hangingPunct="1">
              <a:lnSpc>
                <a:spcPct val="110000"/>
              </a:lnSpc>
              <a:buFont typeface="Wingdings" panose="05000000000000000000" pitchFamily="2" charset="2"/>
              <a:buChar char="§"/>
              <a:defRPr/>
            </a:pPr>
            <a:r>
              <a:rPr lang="en-ZA" sz="1200" dirty="0">
                <a:latin typeface="Arial" panose="020B0604020202020204" pitchFamily="34" charset="0"/>
                <a:cs typeface="Arial" panose="020B0604020202020204" pitchFamily="34" charset="0"/>
              </a:rPr>
              <a:t>Provide invaluable data to regulatory authorities, travellers, traders and the business community for decision making.</a:t>
            </a:r>
          </a:p>
          <a:p>
            <a:pPr marL="114300" lvl="0" indent="-285750" algn="just" eaLnBrk="1" hangingPunct="1">
              <a:lnSpc>
                <a:spcPct val="110000"/>
              </a:lnSpc>
              <a:buFont typeface="Wingdings" panose="05000000000000000000" pitchFamily="2" charset="2"/>
              <a:buChar char="§"/>
              <a:defRPr/>
            </a:pPr>
            <a:r>
              <a:rPr lang="en-ZA" sz="1200" dirty="0">
                <a:latin typeface="Arial" panose="020B0604020202020204" pitchFamily="34" charset="0"/>
                <a:cs typeface="Arial" panose="020B0604020202020204" pitchFamily="34" charset="0"/>
              </a:rPr>
              <a:t>Enable cross-border travellers to make informed decisions regarding which border post to use and when to use it, thus saving time and resources by deploying vehicles less likely to encounter congestion and delays.</a:t>
            </a:r>
          </a:p>
          <a:p>
            <a:pPr marL="114300" lvl="0" indent="-285750" algn="just" eaLnBrk="1" hangingPunct="1">
              <a:lnSpc>
                <a:spcPct val="110000"/>
              </a:lnSpc>
              <a:buFont typeface="Wingdings" panose="05000000000000000000" pitchFamily="2" charset="2"/>
              <a:buChar char="§"/>
              <a:defRPr/>
            </a:pPr>
            <a:r>
              <a:rPr lang="en-ZA" sz="1200" dirty="0">
                <a:latin typeface="Arial" panose="020B0604020202020204" pitchFamily="34" charset="0"/>
                <a:cs typeface="Arial" panose="020B0604020202020204" pitchFamily="34" charset="0"/>
              </a:rPr>
              <a:t>Assist industry and border stakeholders (customs, immigration, etc.) to make informed operational decisions such as the assignment of staff or the opening of additional lanes/counters to accommodate surges in demand.</a:t>
            </a:r>
          </a:p>
          <a:p>
            <a:pPr marL="114300" lvl="0" indent="-285750" algn="just" eaLnBrk="1" hangingPunct="1">
              <a:lnSpc>
                <a:spcPct val="110000"/>
              </a:lnSpc>
              <a:buFont typeface="Wingdings" panose="05000000000000000000" pitchFamily="2" charset="2"/>
              <a:buChar char="§"/>
              <a:defRPr/>
            </a:pPr>
            <a:r>
              <a:rPr lang="en-ZA" sz="1200" dirty="0">
                <a:latin typeface="Arial" panose="020B0604020202020204" pitchFamily="34" charset="0"/>
                <a:cs typeface="Arial" panose="020B0604020202020204" pitchFamily="34" charset="0"/>
              </a:rPr>
              <a:t>Support improved planning both at the border and for the transport network that provides access through South Africa and its neighbours. Planning decisions would include facility design or layout modification that would ease the congestion at a particular border post.</a:t>
            </a:r>
          </a:p>
          <a:p>
            <a:pPr marL="114300" lvl="0" indent="-285750" algn="just" eaLnBrk="1" hangingPunct="1">
              <a:lnSpc>
                <a:spcPct val="110000"/>
              </a:lnSpc>
              <a:buFont typeface="Wingdings" panose="05000000000000000000" pitchFamily="2" charset="2"/>
              <a:buChar char="§"/>
              <a:defRPr/>
            </a:pPr>
            <a:r>
              <a:rPr lang="en-ZA" sz="1200" dirty="0">
                <a:latin typeface="Arial" panose="020B0604020202020204" pitchFamily="34" charset="0"/>
                <a:cs typeface="Arial" panose="020B0604020202020204" pitchFamily="34" charset="0"/>
              </a:rPr>
              <a:t>Make a case for needed improvements in areas such as infrastructure upgrades and increased staffing.</a:t>
            </a:r>
          </a:p>
          <a:p>
            <a:pPr marL="0" lvl="0" indent="0" algn="just" eaLnBrk="1" hangingPunct="1">
              <a:lnSpc>
                <a:spcPct val="110000"/>
              </a:lnSpc>
              <a:buFont typeface="Wingdings" panose="05000000000000000000" pitchFamily="2" charset="2"/>
              <a:buNone/>
              <a:defRPr/>
            </a:pPr>
            <a:endParaRPr lang="en-ZA" sz="1200" dirty="0">
              <a:latin typeface="Arial" panose="020B0604020202020204" pitchFamily="34" charset="0"/>
              <a:cs typeface="Arial" panose="020B0604020202020204" pitchFamily="34" charset="0"/>
            </a:endParaRPr>
          </a:p>
          <a:p>
            <a:pPr marL="0" lvl="0" indent="0" algn="just" eaLnBrk="1" hangingPunct="1">
              <a:lnSpc>
                <a:spcPct val="110000"/>
              </a:lnSpc>
              <a:buFont typeface="Wingdings" panose="05000000000000000000" pitchFamily="2" charset="2"/>
              <a:buNone/>
              <a:defRPr/>
            </a:pPr>
            <a:r>
              <a:rPr lang="en-US" sz="1200" b="1" kern="1200" dirty="0">
                <a:solidFill>
                  <a:schemeClr val="tx1"/>
                </a:solidFill>
                <a:effectLst/>
                <a:latin typeface="+mn-lt"/>
                <a:ea typeface="MS PGothic" pitchFamily="34" charset="-128"/>
                <a:cs typeface="MS PGothic" charset="0"/>
              </a:rPr>
              <a:t>Industry Development Strategy</a:t>
            </a:r>
          </a:p>
          <a:p>
            <a:pPr marL="0" lvl="0" indent="0" algn="just" eaLnBrk="1" hangingPunct="1">
              <a:lnSpc>
                <a:spcPct val="110000"/>
              </a:lnSpc>
              <a:buFont typeface="Wingdings" panose="05000000000000000000" pitchFamily="2" charset="2"/>
              <a:buNone/>
              <a:defRPr/>
            </a:pPr>
            <a:r>
              <a:rPr lang="en-US" sz="1200" kern="1200" dirty="0">
                <a:solidFill>
                  <a:schemeClr val="tx1"/>
                </a:solidFill>
                <a:effectLst/>
                <a:latin typeface="+mn-lt"/>
                <a:ea typeface="MS PGothic" pitchFamily="34" charset="-128"/>
                <a:cs typeface="MS PGothic" charset="0"/>
              </a:rPr>
              <a:t>As part of its efforts to make meaningful contribution towards transformation and the development of the cross-border industry, the Agency </a:t>
            </a:r>
            <a:r>
              <a:rPr lang="en-ZA" sz="1200" kern="1200" dirty="0">
                <a:solidFill>
                  <a:schemeClr val="tx1"/>
                </a:solidFill>
                <a:effectLst/>
                <a:latin typeface="Arial" panose="020B0604020202020204" pitchFamily="34" charset="0"/>
                <a:ea typeface="MS PGothic" pitchFamily="34" charset="-128"/>
                <a:cs typeface="Arial" panose="020B0604020202020204" pitchFamily="34" charset="0"/>
              </a:rPr>
              <a:t>progressed with implementation </a:t>
            </a:r>
            <a:r>
              <a:rPr lang="en-ZA" sz="1200" dirty="0">
                <a:latin typeface="Arial" panose="020B0604020202020204" pitchFamily="34" charset="0"/>
                <a:cs typeface="Arial" panose="020B0604020202020204" pitchFamily="34" charset="0"/>
              </a:rPr>
              <a:t>of the Industry Development Strategy that was developed in 2017/18.  </a:t>
            </a:r>
            <a:r>
              <a:rPr lang="en-US" sz="1200" kern="1200" dirty="0">
                <a:solidFill>
                  <a:schemeClr val="tx1"/>
                </a:solidFill>
                <a:effectLst/>
                <a:latin typeface="+mn-lt"/>
                <a:ea typeface="MS PGothic" pitchFamily="34" charset="-128"/>
                <a:cs typeface="MS PGothic" charset="0"/>
              </a:rPr>
              <a:t>Among initiatives that were carried out are: -  </a:t>
            </a:r>
            <a:endParaRPr lang="en-ZA" sz="12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charset="0"/>
              </a:rPr>
              <a:t>Developed a database of over 390 clearing and forwarding agents. </a:t>
            </a:r>
            <a:endParaRPr lang="en-ZA" sz="12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charset="0"/>
              </a:rPr>
              <a:t>Transferred invaluable skills to 132 young people in specific border towns through training and fixed period employment. </a:t>
            </a:r>
            <a:endParaRPr lang="en-ZA" sz="1200" kern="1200" dirty="0">
              <a:solidFill>
                <a:schemeClr val="tx1"/>
              </a:solidFill>
              <a:effectLst/>
              <a:latin typeface="+mn-lt"/>
              <a:ea typeface="MS PGothic" pitchFamily="34" charset="-128"/>
              <a:cs typeface="MS PGothic"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charset="0"/>
              </a:rPr>
              <a:t>Increased the Agency’s visibility to communities around the country, particularly those communities that are located along regional road transport corridors leading to the borders and beyond.</a:t>
            </a:r>
            <a:endParaRPr lang="en-ZA" dirty="0">
              <a:effectLst/>
            </a:endParaRPr>
          </a:p>
          <a:p>
            <a:r>
              <a:rPr lang="en-US" sz="1200" kern="1200" dirty="0">
                <a:solidFill>
                  <a:schemeClr val="tx1"/>
                </a:solidFill>
                <a:effectLst/>
                <a:latin typeface="+mn-lt"/>
                <a:ea typeface="MS PGothic" pitchFamily="34" charset="-128"/>
                <a:cs typeface="MS PGothic" charset="0"/>
              </a:rPr>
              <a:t> </a:t>
            </a:r>
            <a:endParaRPr lang="en-ZA" dirty="0">
              <a:effectLst/>
            </a:endParaRPr>
          </a:p>
          <a:p>
            <a:pPr marL="0" lvl="0" indent="0" algn="just" eaLnBrk="1" hangingPunct="1">
              <a:lnSpc>
                <a:spcPct val="110000"/>
              </a:lnSpc>
              <a:buFont typeface="Wingdings" panose="05000000000000000000" pitchFamily="2" charset="2"/>
              <a:buNone/>
              <a:defRPr/>
            </a:pPr>
            <a:endParaRPr lang="en-ZA"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charset="0"/>
              <a:ea typeface="MS PGothic"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7A378F2A-37AC-B44D-9E02-23E1F5C84F7C}" type="slidenum">
              <a:rPr lang="en-US" sz="1200">
                <a:cs typeface="Arial" charset="0"/>
              </a:rPr>
              <a:pPr eaLnBrk="1" hangingPunct="1"/>
              <a:t>21</a:t>
            </a:fld>
            <a:endParaRPr lang="en-US" sz="1200" dirty="0">
              <a:cs typeface="Arial" charset="0"/>
            </a:endParaRPr>
          </a:p>
        </p:txBody>
      </p:sp>
    </p:spTree>
    <p:extLst>
      <p:ext uri="{BB962C8B-B14F-4D97-AF65-F5344CB8AC3E}">
        <p14:creationId xmlns:p14="http://schemas.microsoft.com/office/powerpoint/2010/main" xmlns="" val="505656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b="1" kern="1200" dirty="0">
                <a:solidFill>
                  <a:schemeClr val="tx1"/>
                </a:solidFill>
                <a:effectLst/>
                <a:latin typeface="+mn-lt"/>
                <a:ea typeface="MS PGothic" pitchFamily="34" charset="-128"/>
                <a:cs typeface="MS PGothic" charset="0"/>
              </a:rPr>
              <a:t>ASCBOR</a:t>
            </a:r>
            <a:r>
              <a:rPr lang="en-ZA" sz="1200" kern="1200" dirty="0">
                <a:solidFill>
                  <a:schemeClr val="tx1"/>
                </a:solidFill>
                <a:effectLst/>
                <a:latin typeface="+mn-lt"/>
                <a:ea typeface="MS PGothic" pitchFamily="34" charset="-128"/>
                <a:cs typeface="MS PGothic" charset="0"/>
              </a:rPr>
              <a:t> is a tool to proactively provide value added advisory services to the Minister of Transport and other stakeholders since it provides advice and consolidated information to the Minister of Transport, the Department of Transport and other key stakeholders in the trade and transport value chains.  </a:t>
            </a:r>
          </a:p>
          <a:p>
            <a:endParaRPr lang="en-ZA" sz="1200" kern="1200" dirty="0">
              <a:solidFill>
                <a:schemeClr val="tx1"/>
              </a:solidFill>
              <a:effectLst/>
              <a:latin typeface="+mn-lt"/>
              <a:ea typeface="MS PGothic" pitchFamily="34" charset="-128"/>
              <a:cs typeface="MS PGothic" charset="0"/>
            </a:endParaRPr>
          </a:p>
          <a:p>
            <a:r>
              <a:rPr lang="en-ZA" sz="1200" kern="1200" dirty="0">
                <a:solidFill>
                  <a:schemeClr val="tx1"/>
                </a:solidFill>
                <a:effectLst/>
                <a:latin typeface="+mn-lt"/>
                <a:ea typeface="MS PGothic" pitchFamily="34" charset="-128"/>
                <a:cs typeface="MS PGothic" charset="0"/>
              </a:rPr>
              <a:t>This report articulates the current state of cross-border road transport infrastructure (covering both hard and soft infrastructure issues), constraints facing cross-border operations in the Common Market for Eastern and Southern Africa (COMESA), Eastern African Community (EAC) and Southern African Development Community (SADC) Tripartite (or COMESA-EAC-SADC Tripartite), the state of regional integration and progress made towards integrating transport in the Tripartite region, progress on implementation of continental and regional programmes with a bearing on cross-border road transport, the state of corridor performance monitoring in the Tripartite region, recommended reforms and action plans aimed at addressing identified challenges and to improve trade and transport in the region, amongst others.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ZA" sz="1200" kern="120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ZA" sz="1200" kern="1200" dirty="0">
                <a:solidFill>
                  <a:schemeClr val="tx1"/>
                </a:solidFill>
                <a:effectLst/>
                <a:latin typeface="+mn-lt"/>
                <a:ea typeface="MS PGothic" pitchFamily="34" charset="-128"/>
                <a:cs typeface="MS PGothic" charset="0"/>
              </a:rPr>
              <a:t>Apart from compiling a report for 2018/19, the Agency also conducted an ASCBOR Seminar to discuss the 2017/18 ASCBOR with key stakeholders in the industry. </a:t>
            </a:r>
          </a:p>
          <a:p>
            <a:endParaRPr lang="en-ZA" sz="1200" kern="1200" dirty="0">
              <a:solidFill>
                <a:schemeClr val="tx1"/>
              </a:solidFill>
              <a:effectLst/>
              <a:latin typeface="+mn-lt"/>
              <a:ea typeface="MS PGothic" pitchFamily="34" charset="-128"/>
              <a:cs typeface="MS PGothic" charset="0"/>
            </a:endParaRPr>
          </a:p>
          <a:p>
            <a:endParaRPr lang="en-ZA" sz="1200" kern="1200" dirty="0">
              <a:solidFill>
                <a:schemeClr val="tx1"/>
              </a:solidFill>
              <a:effectLst/>
              <a:latin typeface="+mn-lt"/>
              <a:ea typeface="MS PGothic" pitchFamily="34" charset="-128"/>
              <a:cs typeface="MS PGothic" charset="0"/>
            </a:endParaRPr>
          </a:p>
          <a:p>
            <a:r>
              <a:rPr lang="en-ZA" sz="1200" b="1" kern="1200" dirty="0">
                <a:solidFill>
                  <a:schemeClr val="tx1"/>
                </a:solidFill>
                <a:effectLst/>
                <a:latin typeface="+mn-lt"/>
                <a:ea typeface="MS PGothic" pitchFamily="34" charset="-128"/>
                <a:cs typeface="MS PGothic" charset="0"/>
              </a:rPr>
              <a:t>Country Profiles </a:t>
            </a:r>
            <a:r>
              <a:rPr lang="en-ZA" sz="1200" kern="1200" dirty="0">
                <a:solidFill>
                  <a:schemeClr val="tx1"/>
                </a:solidFill>
                <a:effectLst/>
                <a:latin typeface="+mn-lt"/>
                <a:ea typeface="MS PGothic" pitchFamily="34" charset="-128"/>
                <a:cs typeface="MS PGothic" charset="0"/>
              </a:rPr>
              <a:t>- The Agency compiled country profiles for both Zambia and Namibia in 2018/19.  The profiles are useful in providing a consolidated platform for the dissemination of information on a specific country that is useful to key stakeholders in the cross-border environment, particularly cross-border road transport operators, regulatory authorities and trading parties with a view to improve business opportunities, operational efficiency, productivity and sustainability. </a:t>
            </a:r>
          </a:p>
          <a:p>
            <a:endParaRPr lang="en-US" dirty="0">
              <a:latin typeface="Calibri" charset="0"/>
              <a:ea typeface="MS PGothic"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59AB68F1-6D79-CE4B-B58D-158AF4F016C9}" type="slidenum">
              <a:rPr lang="en-US" sz="1200">
                <a:cs typeface="Arial" charset="0"/>
              </a:rPr>
              <a:pPr eaLnBrk="1" hangingPunct="1"/>
              <a:t>22</a:t>
            </a:fld>
            <a:endParaRPr lang="en-US" sz="1200" dirty="0">
              <a:cs typeface="Arial" charset="0"/>
            </a:endParaRPr>
          </a:p>
        </p:txBody>
      </p:sp>
    </p:spTree>
    <p:extLst>
      <p:ext uri="{BB962C8B-B14F-4D97-AF65-F5344CB8AC3E}">
        <p14:creationId xmlns:p14="http://schemas.microsoft.com/office/powerpoint/2010/main" xmlns="" val="3743383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23</a:t>
            </a:fld>
            <a:endParaRPr lang="en-US" dirty="0"/>
          </a:p>
        </p:txBody>
      </p:sp>
    </p:spTree>
    <p:extLst>
      <p:ext uri="{BB962C8B-B14F-4D97-AF65-F5344CB8AC3E}">
        <p14:creationId xmlns:p14="http://schemas.microsoft.com/office/powerpoint/2010/main" xmlns="" val="4015404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S PGothic" pitchFamily="34" charset="-128"/>
                <a:cs typeface="MS PGothic" charset="0"/>
              </a:rPr>
              <a:t>The highest number of permits issued were to Zimbabwe, a total of 1 183 which is 59.18%, followed by Mozambique with a total of 252 permits which is 12.61%.  </a:t>
            </a:r>
          </a:p>
          <a:p>
            <a:r>
              <a:rPr lang="en-ZA" sz="1200" b="0" i="0" u="none" strike="noStrike" kern="1200" baseline="0" dirty="0">
                <a:solidFill>
                  <a:schemeClr val="tx1"/>
                </a:solidFill>
                <a:latin typeface="+mn-lt"/>
                <a:ea typeface="MS PGothic" pitchFamily="34" charset="-128"/>
                <a:cs typeface="MS PGothic" charset="0"/>
              </a:rPr>
              <a:t>This could possibly imply either of the following;-</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S PGothic" pitchFamily="34" charset="-128"/>
                <a:cs typeface="MS PGothic" charset="0"/>
              </a:rPr>
              <a:t>that there is a high demand for bus operations between South Africa and Zimbabwe, or </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S PGothic" pitchFamily="34" charset="-128"/>
                <a:cs typeface="MS PGothic" charset="0"/>
              </a:rPr>
              <a:t>that a bus is the passenger’s travel mode of choice between the two countries. </a:t>
            </a:r>
          </a:p>
          <a:p>
            <a:pPr marL="0" indent="0">
              <a:buFont typeface="Arial" panose="020B0604020202020204" pitchFamily="34" charset="0"/>
              <a:buNone/>
            </a:pPr>
            <a:endParaRPr lang="en-ZA"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ZA" sz="1200" b="0" i="0" u="none" strike="noStrike" kern="1200" baseline="0" dirty="0">
                <a:solidFill>
                  <a:schemeClr val="tx1"/>
                </a:solidFill>
                <a:latin typeface="+mn-lt"/>
                <a:ea typeface="MS PGothic" pitchFamily="34" charset="-128"/>
                <a:cs typeface="MS PGothic" charset="0"/>
              </a:rPr>
              <a:t>A study has been commissioned to determine the reason for these permit stats.</a:t>
            </a:r>
            <a:endParaRPr lang="en-ZA" dirty="0"/>
          </a:p>
          <a:p>
            <a:pPr marL="0" indent="0">
              <a:buFont typeface="Arial" panose="020B0604020202020204" pitchFamily="34" charset="0"/>
              <a:buNone/>
            </a:pPr>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24</a:t>
            </a:fld>
            <a:endParaRPr lang="en-US" dirty="0"/>
          </a:p>
        </p:txBody>
      </p:sp>
    </p:spTree>
    <p:extLst>
      <p:ext uri="{BB962C8B-B14F-4D97-AF65-F5344CB8AC3E}">
        <p14:creationId xmlns:p14="http://schemas.microsoft.com/office/powerpoint/2010/main" xmlns="" val="2528878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 total of </a:t>
            </a:r>
            <a:r>
              <a:rPr lang="en-ZA" sz="1200" b="0" i="0" u="none" strike="noStrike" kern="1200" baseline="0" dirty="0">
                <a:solidFill>
                  <a:schemeClr val="tx1"/>
                </a:solidFill>
                <a:latin typeface="+mn-lt"/>
                <a:ea typeface="MS PGothic" pitchFamily="34" charset="-128"/>
                <a:cs typeface="MS PGothic" charset="0"/>
              </a:rPr>
              <a:t>11 092 taxi permits were issued to Zimbabwe (49.31%), followed by Mozambique at 8 741 permits. </a:t>
            </a:r>
          </a:p>
          <a:p>
            <a:endParaRPr lang="en-ZA" sz="1200" b="0" i="0" u="none" strike="noStrike" kern="1200" baseline="0" dirty="0">
              <a:solidFill>
                <a:schemeClr val="tx1"/>
              </a:solidFill>
              <a:latin typeface="+mn-lt"/>
              <a:ea typeface="MS PGothic" pitchFamily="34" charset="-128"/>
              <a:cs typeface="MS PGothic" charset="0"/>
            </a:endParaRPr>
          </a:p>
          <a:p>
            <a:r>
              <a:rPr lang="en-ZA" sz="1200" b="0" i="0" u="none" strike="noStrike" kern="1200" baseline="0" dirty="0">
                <a:solidFill>
                  <a:schemeClr val="tx1"/>
                </a:solidFill>
                <a:latin typeface="+mn-lt"/>
                <a:ea typeface="MS PGothic" pitchFamily="34" charset="-128"/>
                <a:cs typeface="MS PGothic" charset="0"/>
              </a:rPr>
              <a:t>A study has been commissioned to determine the reason for these permit stats.</a:t>
            </a:r>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25</a:t>
            </a:fld>
            <a:endParaRPr lang="en-US" dirty="0"/>
          </a:p>
        </p:txBody>
      </p:sp>
    </p:spTree>
    <p:extLst>
      <p:ext uri="{BB962C8B-B14F-4D97-AF65-F5344CB8AC3E}">
        <p14:creationId xmlns:p14="http://schemas.microsoft.com/office/powerpoint/2010/main" xmlns="" val="4000781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Legislation: Still focusing on quantity instead of quality regulations making it difficult to design and implement high impact regulatory programme ( e, g. Road Adherence Regulations, Points Demerit System, OCAS)  </a:t>
            </a:r>
          </a:p>
          <a:p>
            <a:r>
              <a:rPr lang="it-IT" sz="1200" b="1" i="0" u="none" strike="noStrike" kern="1200" baseline="0" dirty="0">
                <a:solidFill>
                  <a:schemeClr val="tx1"/>
                </a:solidFill>
                <a:latin typeface="+mn-lt"/>
                <a:ea typeface="MS PGothic" pitchFamily="34" charset="-128"/>
                <a:cs typeface="MS PGothic" charset="0"/>
              </a:rPr>
              <a:t>Top 3 Countries for Goods Permits:</a:t>
            </a:r>
          </a:p>
          <a:p>
            <a:r>
              <a:rPr lang="it-IT" sz="1200" b="0" i="0" u="none" strike="noStrike" kern="1200" baseline="0" dirty="0">
                <a:solidFill>
                  <a:schemeClr val="tx1"/>
                </a:solidFill>
                <a:latin typeface="+mn-lt"/>
                <a:ea typeface="MS PGothic" pitchFamily="34" charset="-128"/>
                <a:cs typeface="MS PGothic" charset="0"/>
              </a:rPr>
              <a:t>Zambia 11 268</a:t>
            </a:r>
          </a:p>
          <a:p>
            <a:r>
              <a:rPr lang="en-ZA" sz="1200" b="0" i="0" u="none" strike="noStrike" kern="1200" baseline="0" dirty="0">
                <a:solidFill>
                  <a:schemeClr val="tx1"/>
                </a:solidFill>
                <a:latin typeface="+mn-lt"/>
                <a:ea typeface="MS PGothic" pitchFamily="34" charset="-128"/>
                <a:cs typeface="MS PGothic" charset="0"/>
              </a:rPr>
              <a:t>Zimbabwe 10 822 </a:t>
            </a:r>
          </a:p>
          <a:p>
            <a:r>
              <a:rPr lang="en-ZA" sz="1200" b="0" i="0" u="none" strike="noStrike" kern="1200" baseline="0" dirty="0">
                <a:solidFill>
                  <a:schemeClr val="tx1"/>
                </a:solidFill>
                <a:latin typeface="+mn-lt"/>
                <a:ea typeface="MS PGothic" pitchFamily="34" charset="-128"/>
                <a:cs typeface="MS PGothic" charset="0"/>
              </a:rPr>
              <a:t>Mozambique 8 843</a:t>
            </a:r>
          </a:p>
          <a:p>
            <a:r>
              <a:rPr lang="en-ZA" sz="1200" b="0" i="0" u="none" strike="noStrike" kern="1200" baseline="0" dirty="0">
                <a:solidFill>
                  <a:schemeClr val="tx1"/>
                </a:solidFill>
                <a:latin typeface="+mn-lt"/>
                <a:ea typeface="MS PGothic" pitchFamily="34" charset="-128"/>
                <a:cs typeface="MS PGothic" charset="0"/>
              </a:rPr>
              <a:t>A study has been commissioned to determine the reason for these permit stats.</a:t>
            </a:r>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26</a:t>
            </a:fld>
            <a:endParaRPr lang="en-US" dirty="0"/>
          </a:p>
        </p:txBody>
      </p:sp>
    </p:spTree>
    <p:extLst>
      <p:ext uri="{BB962C8B-B14F-4D97-AF65-F5344CB8AC3E}">
        <p14:creationId xmlns:p14="http://schemas.microsoft.com/office/powerpoint/2010/main" xmlns="" val="2493460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1pPr>
            <a:lvl2pPr marL="749265" indent="-288179"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2pPr>
            <a:lvl3pPr marL="1152716"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3pPr>
            <a:lvl4pPr marL="1613802"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4pPr>
            <a:lvl5pPr marL="2074888"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5pPr>
            <a:lvl6pPr marL="2535974"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6pPr>
            <a:lvl7pPr marL="2997060"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7pPr>
            <a:lvl8pPr marL="3458147"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8pPr>
            <a:lvl9pPr marL="3919233"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9pPr>
          </a:lstStyle>
          <a:p>
            <a:pPr eaLnBrk="1"/>
            <a:fld id="{2F9FECB6-2D47-447E-AB55-A3AE1BB7E2D8}" type="slidenum">
              <a:rPr lang="en-GB" smtClean="0">
                <a:solidFill>
                  <a:srgbClr val="000000"/>
                </a:solidFill>
                <a:latin typeface="Times New Roman" pitchFamily="18" charset="0"/>
              </a:rPr>
              <a:pPr eaLnBrk="1"/>
              <a:t>27</a:t>
            </a:fld>
            <a:endParaRPr lang="en-GB" dirty="0">
              <a:solidFill>
                <a:srgbClr val="000000"/>
              </a:solidFill>
              <a:latin typeface="Times New Roman" pitchFamily="18" charset="0"/>
            </a:endParaRPr>
          </a:p>
        </p:txBody>
      </p:sp>
      <p:sp>
        <p:nvSpPr>
          <p:cNvPr id="16387" name="Text Box 1"/>
          <p:cNvSpPr txBox="1">
            <a:spLocks noChangeArrowheads="1"/>
          </p:cNvSpPr>
          <p:nvPr/>
        </p:nvSpPr>
        <p:spPr bwMode="auto">
          <a:xfrm>
            <a:off x="1026282" y="706755"/>
            <a:ext cx="4956174" cy="3487637"/>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a:defRPr>
                <a:solidFill>
                  <a:schemeClr val="bg1"/>
                </a:solidFill>
                <a:latin typeface="Arial" charset="0"/>
                <a:ea typeface="Arial Unicode MS" pitchFamily="34" charset="-128"/>
                <a:cs typeface="Arial Unicode MS" pitchFamily="34" charset="-128"/>
              </a:defRPr>
            </a:lvl1pPr>
            <a:lvl2pPr marL="742950" indent="-285750" eaLnBrk="0">
              <a:defRPr>
                <a:solidFill>
                  <a:schemeClr val="bg1"/>
                </a:solidFill>
                <a:latin typeface="Arial" charset="0"/>
                <a:ea typeface="Arial Unicode MS" pitchFamily="34" charset="-128"/>
                <a:cs typeface="Arial Unicode MS" pitchFamily="34" charset="-128"/>
              </a:defRPr>
            </a:lvl2pPr>
            <a:lvl3pPr marL="1143000" indent="-228600" eaLnBrk="0">
              <a:defRPr>
                <a:solidFill>
                  <a:schemeClr val="bg1"/>
                </a:solidFill>
                <a:latin typeface="Arial" charset="0"/>
                <a:ea typeface="Arial Unicode MS" pitchFamily="34" charset="-128"/>
                <a:cs typeface="Arial Unicode MS" pitchFamily="34" charset="-128"/>
              </a:defRPr>
            </a:lvl3pPr>
            <a:lvl4pPr marL="1600200" indent="-228600" eaLnBrk="0">
              <a:defRPr>
                <a:solidFill>
                  <a:schemeClr val="bg1"/>
                </a:solidFill>
                <a:latin typeface="Arial" charset="0"/>
                <a:ea typeface="Arial Unicode MS" pitchFamily="34" charset="-128"/>
                <a:cs typeface="Arial Unicode MS" pitchFamily="34" charset="-128"/>
              </a:defRPr>
            </a:lvl4pPr>
            <a:lvl5pPr marL="2057400" indent="-228600" eaLnBrk="0">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9pPr>
          </a:lstStyle>
          <a:p>
            <a:pPr eaLnBrk="1"/>
            <a:endParaRPr lang="en-ZA" dirty="0">
              <a:solidFill>
                <a:srgbClr val="FFFFFF"/>
              </a:solidFill>
            </a:endParaRPr>
          </a:p>
        </p:txBody>
      </p:sp>
      <p:sp>
        <p:nvSpPr>
          <p:cNvPr id="16388" name="Rectangle 2"/>
          <p:cNvSpPr>
            <a:spLocks noGrp="1" noChangeArrowheads="1"/>
          </p:cNvSpPr>
          <p:nvPr>
            <p:ph type="body"/>
          </p:nvPr>
        </p:nvSpPr>
        <p:spPr>
          <a:xfrm>
            <a:off x="700876" y="4416089"/>
            <a:ext cx="5606984" cy="41824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pPr marL="171450" indent="-171450">
              <a:buFontTx/>
              <a:buChar char="-"/>
            </a:pPr>
            <a:r>
              <a:rPr lang="en-US" dirty="0">
                <a:solidFill>
                  <a:srgbClr val="FF0000"/>
                </a:solidFill>
              </a:rPr>
              <a:t>There is 1%</a:t>
            </a:r>
            <a:r>
              <a:rPr lang="en-US" baseline="0" dirty="0">
                <a:solidFill>
                  <a:srgbClr val="FF0000"/>
                </a:solidFill>
              </a:rPr>
              <a:t> improvement on vehicle inspection since the RTI migrated to RTMC  with an improvement of 26% on prosecution. </a:t>
            </a:r>
          </a:p>
          <a:p>
            <a:pPr marL="171450" indent="-171450">
              <a:buFontTx/>
              <a:buChar char="-"/>
            </a:pPr>
            <a:r>
              <a:rPr lang="en-US" baseline="0" dirty="0">
                <a:solidFill>
                  <a:srgbClr val="FF0000"/>
                </a:solidFill>
              </a:rPr>
              <a:t>Compliance rate has declined by 2%, a situation that is currently speculated to be related to perceptions that migration of Law Enforcement to RTMC might imply that there is no more monitoring measures in place.</a:t>
            </a:r>
          </a:p>
          <a:p>
            <a:pPr marL="171450" indent="-171450">
              <a:buFontTx/>
              <a:buChar char="-"/>
            </a:pPr>
            <a:endParaRPr lang="en-US" baseline="0"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xmlns="" val="846482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DF8A305-7029-4E5E-9DBE-0D038489A25D}" type="slidenum">
              <a:rPr lang="en-US" smtClean="0"/>
              <a:pPr>
                <a:defRPr/>
              </a:pPr>
              <a:t>28</a:t>
            </a:fld>
            <a:endParaRPr lang="en-US" dirty="0"/>
          </a:p>
        </p:txBody>
      </p:sp>
    </p:spTree>
    <p:extLst>
      <p:ext uri="{BB962C8B-B14F-4D97-AF65-F5344CB8AC3E}">
        <p14:creationId xmlns:p14="http://schemas.microsoft.com/office/powerpoint/2010/main" xmlns="" val="944369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charset="0"/>
              <a:ea typeface="MS PGothic"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552FB651-90C8-DA4A-AC47-7C25471D6E86}" type="slidenum">
              <a:rPr lang="en-US" sz="1200">
                <a:cs typeface="Arial" charset="0"/>
              </a:rPr>
              <a:pPr eaLnBrk="1" hangingPunct="1"/>
              <a:t>29</a:t>
            </a:fld>
            <a:endParaRPr lang="en-US" sz="1200" dirty="0">
              <a:cs typeface="Arial" charset="0"/>
            </a:endParaRPr>
          </a:p>
        </p:txBody>
      </p:sp>
    </p:spTree>
    <p:extLst>
      <p:ext uri="{BB962C8B-B14F-4D97-AF65-F5344CB8AC3E}">
        <p14:creationId xmlns:p14="http://schemas.microsoft.com/office/powerpoint/2010/main" xmlns="" val="306227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DF8A305-7029-4E5E-9DBE-0D038489A25D}" type="slidenum">
              <a:rPr lang="en-US" smtClean="0"/>
              <a:pPr>
                <a:defRPr/>
              </a:pPr>
              <a:t>3</a:t>
            </a:fld>
            <a:endParaRPr lang="en-US" dirty="0"/>
          </a:p>
        </p:txBody>
      </p:sp>
    </p:spTree>
    <p:extLst>
      <p:ext uri="{BB962C8B-B14F-4D97-AF65-F5344CB8AC3E}">
        <p14:creationId xmlns:p14="http://schemas.microsoft.com/office/powerpoint/2010/main" xmlns="" val="272576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DF8A305-7029-4E5E-9DBE-0D038489A25D}" type="slidenum">
              <a:rPr lang="en-US" smtClean="0"/>
              <a:pPr>
                <a:defRPr/>
              </a:pPr>
              <a:t>30</a:t>
            </a:fld>
            <a:endParaRPr lang="en-US" dirty="0"/>
          </a:p>
        </p:txBody>
      </p:sp>
    </p:spTree>
    <p:extLst>
      <p:ext uri="{BB962C8B-B14F-4D97-AF65-F5344CB8AC3E}">
        <p14:creationId xmlns:p14="http://schemas.microsoft.com/office/powerpoint/2010/main" xmlns="" val="884996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1pPr>
            <a:lvl2pPr marL="742950" indent="-285750" eaLnBrk="0" hangingPunct="0">
              <a:spcBef>
                <a:spcPct val="30000"/>
              </a:spcBef>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2pPr>
            <a:lvl3pPr marL="1143000" indent="-228600" eaLnBrk="0" hangingPunct="0">
              <a:spcBef>
                <a:spcPct val="30000"/>
              </a:spcBef>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3pPr>
            <a:lvl4pPr marL="1600200" indent="-228600" eaLnBrk="0" hangingPunct="0">
              <a:spcBef>
                <a:spcPct val="30000"/>
              </a:spcBef>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4pPr>
            <a:lvl5pPr marL="2057400" indent="-228600" eaLnBrk="0" hangingPunct="0">
              <a:spcBef>
                <a:spcPct val="30000"/>
              </a:spcBef>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9pPr>
          </a:lstStyle>
          <a:p>
            <a:pPr eaLnBrk="1" hangingPunct="1">
              <a:spcBef>
                <a:spcPct val="0"/>
              </a:spcBef>
            </a:pPr>
            <a:fld id="{8CC8F49B-60CA-4826-9833-65EB1248AB56}" type="slidenum">
              <a:rPr lang="en-GB" altLang="en-US" smtClean="0">
                <a:solidFill>
                  <a:srgbClr val="000000"/>
                </a:solidFill>
                <a:latin typeface="Times New Roman" pitchFamily="18" charset="0"/>
              </a:rPr>
              <a:pPr eaLnBrk="1" hangingPunct="1">
                <a:spcBef>
                  <a:spcPct val="0"/>
                </a:spcBef>
              </a:pPr>
              <a:t>31</a:t>
            </a:fld>
            <a:endParaRPr lang="en-GB" altLang="en-US" dirty="0">
              <a:solidFill>
                <a:srgbClr val="000000"/>
              </a:solidFill>
              <a:latin typeface="Times New Roman" pitchFamily="18" charset="0"/>
            </a:endParaRPr>
          </a:p>
        </p:txBody>
      </p:sp>
      <p:sp>
        <p:nvSpPr>
          <p:cNvPr id="31747" name="Text Box 1"/>
          <p:cNvSpPr txBox="1">
            <a:spLocks noChangeArrowheads="1"/>
          </p:cNvSpPr>
          <p:nvPr/>
        </p:nvSpPr>
        <p:spPr bwMode="auto">
          <a:xfrm>
            <a:off x="1004197" y="698501"/>
            <a:ext cx="4848007" cy="3449847"/>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en-ZA" altLang="en-US" sz="1800" dirty="0">
              <a:solidFill>
                <a:srgbClr val="FFFFFF"/>
              </a:solidFill>
              <a:latin typeface="Arial" charset="0"/>
            </a:endParaRPr>
          </a:p>
        </p:txBody>
      </p:sp>
      <p:sp>
        <p:nvSpPr>
          <p:cNvPr id="31748" name="Rectangle 2"/>
          <p:cNvSpPr>
            <a:spLocks noGrp="1" noChangeArrowheads="1"/>
          </p:cNvSpPr>
          <p:nvPr>
            <p:ph type="body"/>
          </p:nvPr>
        </p:nvSpPr>
        <p:spPr bwMode="auto">
          <a:xfrm>
            <a:off x="685479" y="4367455"/>
            <a:ext cx="5485440" cy="41380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numCol="1" anchor="ctr" anchorCtr="0" compatLnSpc="1">
            <a:prstTxWarp prst="textNoShape">
              <a:avLst/>
            </a:prstTxWarp>
          </a:bodyPr>
          <a:lstStyle/>
          <a:p>
            <a:pPr marL="171450" indent="-171450">
              <a:buFont typeface="Arial" panose="020B0604020202020204" pitchFamily="34" charset="0"/>
              <a:buChar char="•"/>
            </a:pPr>
            <a:r>
              <a:rPr lang="en-US" altLang="en-US" dirty="0"/>
              <a:t>Note the ratio changes </a:t>
            </a:r>
          </a:p>
          <a:p>
            <a:pPr marL="171450" indent="-171450">
              <a:buFont typeface="Arial" panose="020B0604020202020204" pitchFamily="34" charset="0"/>
              <a:buChar char="•"/>
            </a:pPr>
            <a:r>
              <a:rPr lang="en-US" altLang="en-US" dirty="0"/>
              <a:t>Compensation reduced from 69% current year to 55% as most of the staff compliment was from the RTI</a:t>
            </a:r>
          </a:p>
        </p:txBody>
      </p:sp>
    </p:spTree>
    <p:extLst>
      <p:ext uri="{BB962C8B-B14F-4D97-AF65-F5344CB8AC3E}">
        <p14:creationId xmlns:p14="http://schemas.microsoft.com/office/powerpoint/2010/main" xmlns="" val="928128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charset="0"/>
              <a:ea typeface="MS PGothic"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552FB651-90C8-DA4A-AC47-7C25471D6E86}" type="slidenum">
              <a:rPr lang="en-US" sz="1200">
                <a:cs typeface="Arial" charset="0"/>
              </a:rPr>
              <a:pPr eaLnBrk="1" hangingPunct="1"/>
              <a:t>32</a:t>
            </a:fld>
            <a:endParaRPr lang="en-US" sz="1200" dirty="0">
              <a:cs typeface="Arial" charset="0"/>
            </a:endParaRPr>
          </a:p>
        </p:txBody>
      </p:sp>
    </p:spTree>
    <p:extLst>
      <p:ext uri="{BB962C8B-B14F-4D97-AF65-F5344CB8AC3E}">
        <p14:creationId xmlns:p14="http://schemas.microsoft.com/office/powerpoint/2010/main" xmlns="" val="1232553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charset="0"/>
              <a:ea typeface="MS PGothic"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552FB651-90C8-DA4A-AC47-7C25471D6E86}" type="slidenum">
              <a:rPr lang="en-US" sz="1200">
                <a:cs typeface="Arial" charset="0"/>
              </a:rPr>
              <a:pPr eaLnBrk="1" hangingPunct="1"/>
              <a:t>33</a:t>
            </a:fld>
            <a:endParaRPr lang="en-US" sz="1200" dirty="0">
              <a:cs typeface="Arial" charset="0"/>
            </a:endParaRPr>
          </a:p>
        </p:txBody>
      </p:sp>
    </p:spTree>
    <p:extLst>
      <p:ext uri="{BB962C8B-B14F-4D97-AF65-F5344CB8AC3E}">
        <p14:creationId xmlns:p14="http://schemas.microsoft.com/office/powerpoint/2010/main" xmlns="" val="2281409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30000"/>
              </a:spcBef>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1pPr>
            <a:lvl2pPr marL="742950" indent="-285750" eaLnBrk="0" hangingPunct="0">
              <a:spcBef>
                <a:spcPct val="30000"/>
              </a:spcBef>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2pPr>
            <a:lvl3pPr marL="1143000" indent="-228600" eaLnBrk="0" hangingPunct="0">
              <a:spcBef>
                <a:spcPct val="30000"/>
              </a:spcBef>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3pPr>
            <a:lvl4pPr marL="1600200" indent="-228600" eaLnBrk="0" hangingPunct="0">
              <a:spcBef>
                <a:spcPct val="30000"/>
              </a:spcBef>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4pPr>
            <a:lvl5pPr marL="2057400" indent="-228600" eaLnBrk="0" hangingPunct="0">
              <a:spcBef>
                <a:spcPct val="30000"/>
              </a:spcBef>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1200">
                <a:solidFill>
                  <a:schemeClr val="tx1"/>
                </a:solidFill>
                <a:latin typeface="Calibri" pitchFamily="34" charset="0"/>
                <a:ea typeface="MS PGothic" pitchFamily="34" charset="-128"/>
              </a:defRPr>
            </a:lvl9pPr>
          </a:lstStyle>
          <a:p>
            <a:pPr eaLnBrk="1" hangingPunct="1">
              <a:spcBef>
                <a:spcPct val="0"/>
              </a:spcBef>
            </a:pPr>
            <a:fld id="{8CC8F49B-60CA-4826-9833-65EB1248AB56}" type="slidenum">
              <a:rPr lang="en-GB" altLang="en-US" smtClean="0">
                <a:solidFill>
                  <a:srgbClr val="000000"/>
                </a:solidFill>
                <a:latin typeface="Times New Roman" pitchFamily="18" charset="0"/>
              </a:rPr>
              <a:pPr eaLnBrk="1" hangingPunct="1">
                <a:spcBef>
                  <a:spcPct val="0"/>
                </a:spcBef>
              </a:pPr>
              <a:t>34</a:t>
            </a:fld>
            <a:endParaRPr lang="en-GB" altLang="en-US" dirty="0">
              <a:solidFill>
                <a:srgbClr val="000000"/>
              </a:solidFill>
              <a:latin typeface="Times New Roman" pitchFamily="18" charset="0"/>
            </a:endParaRPr>
          </a:p>
        </p:txBody>
      </p:sp>
      <p:sp>
        <p:nvSpPr>
          <p:cNvPr id="31747" name="Text Box 1"/>
          <p:cNvSpPr txBox="1">
            <a:spLocks noChangeArrowheads="1"/>
          </p:cNvSpPr>
          <p:nvPr/>
        </p:nvSpPr>
        <p:spPr bwMode="auto">
          <a:xfrm>
            <a:off x="1004197" y="698501"/>
            <a:ext cx="4848007" cy="3449847"/>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en-ZA" altLang="en-US" sz="1800" dirty="0">
              <a:solidFill>
                <a:srgbClr val="FFFFFF"/>
              </a:solidFill>
              <a:latin typeface="Arial" charset="0"/>
            </a:endParaRPr>
          </a:p>
        </p:txBody>
      </p:sp>
      <p:sp>
        <p:nvSpPr>
          <p:cNvPr id="31748" name="Rectangle 2"/>
          <p:cNvSpPr>
            <a:spLocks noGrp="1" noChangeArrowheads="1"/>
          </p:cNvSpPr>
          <p:nvPr>
            <p:ph type="body"/>
          </p:nvPr>
        </p:nvSpPr>
        <p:spPr bwMode="auto">
          <a:xfrm>
            <a:off x="685479" y="4367455"/>
            <a:ext cx="5485440" cy="41380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numCol="1" anchor="ctr" anchorCtr="0" compatLnSpc="1">
            <a:prstTxWarp prst="textNoShape">
              <a:avLst/>
            </a:prstTxWarp>
          </a:bodyPr>
          <a:lstStyle/>
          <a:p>
            <a:pPr marL="171450" indent="-171450">
              <a:buFont typeface="Arial" panose="020B0604020202020204" pitchFamily="34" charset="0"/>
              <a:buChar char="•"/>
            </a:pPr>
            <a:r>
              <a:rPr lang="en-US" altLang="en-US" dirty="0"/>
              <a:t>Note the ratio changes </a:t>
            </a:r>
          </a:p>
          <a:p>
            <a:pPr marL="171450" indent="-171450">
              <a:buFont typeface="Arial" panose="020B0604020202020204" pitchFamily="34" charset="0"/>
              <a:buChar char="•"/>
            </a:pPr>
            <a:r>
              <a:rPr lang="en-US" altLang="en-US" dirty="0"/>
              <a:t>Compensation reduced from 69% current year to 55% as most of the staff compliment was from the RTI</a:t>
            </a:r>
          </a:p>
        </p:txBody>
      </p:sp>
    </p:spTree>
    <p:extLst>
      <p:ext uri="{BB962C8B-B14F-4D97-AF65-F5344CB8AC3E}">
        <p14:creationId xmlns:p14="http://schemas.microsoft.com/office/powerpoint/2010/main" xmlns="" val="2399948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charset="0"/>
              <a:ea typeface="MS PGothic"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552FB651-90C8-DA4A-AC47-7C25471D6E86}" type="slidenum">
              <a:rPr lang="en-US" sz="1200">
                <a:cs typeface="Arial" charset="0"/>
              </a:rPr>
              <a:pPr eaLnBrk="1" hangingPunct="1"/>
              <a:t>35</a:t>
            </a:fld>
            <a:endParaRPr lang="en-US" sz="1200" dirty="0">
              <a:cs typeface="Arial" charset="0"/>
            </a:endParaRPr>
          </a:p>
        </p:txBody>
      </p:sp>
    </p:spTree>
    <p:extLst>
      <p:ext uri="{BB962C8B-B14F-4D97-AF65-F5344CB8AC3E}">
        <p14:creationId xmlns:p14="http://schemas.microsoft.com/office/powerpoint/2010/main" xmlns="" val="1399168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DF8A305-7029-4E5E-9DBE-0D038489A25D}" type="slidenum">
              <a:rPr lang="en-US" smtClean="0"/>
              <a:pPr>
                <a:defRPr/>
              </a:pPr>
              <a:t>36</a:t>
            </a:fld>
            <a:endParaRPr lang="en-US" dirty="0"/>
          </a:p>
        </p:txBody>
      </p:sp>
    </p:spTree>
    <p:extLst>
      <p:ext uri="{BB962C8B-B14F-4D97-AF65-F5344CB8AC3E}">
        <p14:creationId xmlns:p14="http://schemas.microsoft.com/office/powerpoint/2010/main" xmlns="" val="62286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37</a:t>
            </a:fld>
            <a:endParaRPr lang="en-US" dirty="0"/>
          </a:p>
        </p:txBody>
      </p:sp>
    </p:spTree>
    <p:extLst>
      <p:ext uri="{BB962C8B-B14F-4D97-AF65-F5344CB8AC3E}">
        <p14:creationId xmlns:p14="http://schemas.microsoft.com/office/powerpoint/2010/main" xmlns="" val="3873435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ACA49-564F-1248-86FB-665B38190D4A}" type="slidenum">
              <a:rPr lang="en-US" smtClean="0"/>
              <a:pPr/>
              <a:t>38</a:t>
            </a:fld>
            <a:endParaRPr lang="en-US" dirty="0"/>
          </a:p>
        </p:txBody>
      </p:sp>
    </p:spTree>
    <p:extLst>
      <p:ext uri="{BB962C8B-B14F-4D97-AF65-F5344CB8AC3E}">
        <p14:creationId xmlns:p14="http://schemas.microsoft.com/office/powerpoint/2010/main" xmlns="" val="3769150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charset="0"/>
              <a:ea typeface="MS PGothic"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552FB651-90C8-DA4A-AC47-7C25471D6E86}" type="slidenum">
              <a:rPr lang="en-US" sz="1200">
                <a:cs typeface="Arial" charset="0"/>
              </a:rPr>
              <a:pPr eaLnBrk="1" hangingPunct="1"/>
              <a:t>39</a:t>
            </a:fld>
            <a:endParaRPr lang="en-US" sz="1200" dirty="0">
              <a:cs typeface="Arial" charset="0"/>
            </a:endParaRPr>
          </a:p>
        </p:txBody>
      </p:sp>
    </p:spTree>
    <p:extLst>
      <p:ext uri="{BB962C8B-B14F-4D97-AF65-F5344CB8AC3E}">
        <p14:creationId xmlns:p14="http://schemas.microsoft.com/office/powerpoint/2010/main" xmlns="" val="4280929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1pPr>
            <a:lvl2pPr marL="749265" indent="-288179"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2pPr>
            <a:lvl3pPr marL="1152716"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3pPr>
            <a:lvl4pPr marL="1613802"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4pPr>
            <a:lvl5pPr marL="2074888"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5pPr>
            <a:lvl6pPr marL="2535974"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6pPr>
            <a:lvl7pPr marL="2997060"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7pPr>
            <a:lvl8pPr marL="3458147"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8pPr>
            <a:lvl9pPr marL="3919233"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9pPr>
          </a:lstStyle>
          <a:p>
            <a:pPr eaLnBrk="1"/>
            <a:fld id="{2F9FECB6-2D47-447E-AB55-A3AE1BB7E2D8}" type="slidenum">
              <a:rPr lang="en-GB" smtClean="0">
                <a:solidFill>
                  <a:srgbClr val="000000"/>
                </a:solidFill>
                <a:latin typeface="Times New Roman" pitchFamily="18" charset="0"/>
              </a:rPr>
              <a:pPr eaLnBrk="1"/>
              <a:t>4</a:t>
            </a:fld>
            <a:endParaRPr lang="en-GB" dirty="0">
              <a:solidFill>
                <a:srgbClr val="000000"/>
              </a:solidFill>
              <a:latin typeface="Times New Roman" pitchFamily="18" charset="0"/>
            </a:endParaRPr>
          </a:p>
        </p:txBody>
      </p:sp>
      <p:sp>
        <p:nvSpPr>
          <p:cNvPr id="16387" name="Text Box 1"/>
          <p:cNvSpPr txBox="1">
            <a:spLocks noChangeArrowheads="1"/>
          </p:cNvSpPr>
          <p:nvPr/>
        </p:nvSpPr>
        <p:spPr bwMode="auto">
          <a:xfrm>
            <a:off x="995142" y="758894"/>
            <a:ext cx="4805783" cy="3744921"/>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a:defRPr>
                <a:solidFill>
                  <a:schemeClr val="bg1"/>
                </a:solidFill>
                <a:latin typeface="Arial" charset="0"/>
                <a:ea typeface="Arial Unicode MS" pitchFamily="34" charset="-128"/>
                <a:cs typeface="Arial Unicode MS" pitchFamily="34" charset="-128"/>
              </a:defRPr>
            </a:lvl1pPr>
            <a:lvl2pPr marL="742950" indent="-285750" eaLnBrk="0">
              <a:defRPr>
                <a:solidFill>
                  <a:schemeClr val="bg1"/>
                </a:solidFill>
                <a:latin typeface="Arial" charset="0"/>
                <a:ea typeface="Arial Unicode MS" pitchFamily="34" charset="-128"/>
                <a:cs typeface="Arial Unicode MS" pitchFamily="34" charset="-128"/>
              </a:defRPr>
            </a:lvl2pPr>
            <a:lvl3pPr marL="1143000" indent="-228600" eaLnBrk="0">
              <a:defRPr>
                <a:solidFill>
                  <a:schemeClr val="bg1"/>
                </a:solidFill>
                <a:latin typeface="Arial" charset="0"/>
                <a:ea typeface="Arial Unicode MS" pitchFamily="34" charset="-128"/>
                <a:cs typeface="Arial Unicode MS" pitchFamily="34" charset="-128"/>
              </a:defRPr>
            </a:lvl3pPr>
            <a:lvl4pPr marL="1600200" indent="-228600" eaLnBrk="0">
              <a:defRPr>
                <a:solidFill>
                  <a:schemeClr val="bg1"/>
                </a:solidFill>
                <a:latin typeface="Arial" charset="0"/>
                <a:ea typeface="Arial Unicode MS" pitchFamily="34" charset="-128"/>
                <a:cs typeface="Arial Unicode MS" pitchFamily="34" charset="-128"/>
              </a:defRPr>
            </a:lvl4pPr>
            <a:lvl5pPr marL="2057400" indent="-228600" eaLnBrk="0">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9pPr>
          </a:lstStyle>
          <a:p>
            <a:pPr eaLnBrk="1"/>
            <a:endParaRPr lang="en-ZA" dirty="0">
              <a:solidFill>
                <a:srgbClr val="FFFFFF"/>
              </a:solidFill>
            </a:endParaRPr>
          </a:p>
        </p:txBody>
      </p:sp>
      <p:sp>
        <p:nvSpPr>
          <p:cNvPr id="16388" name="Rectangle 2"/>
          <p:cNvSpPr>
            <a:spLocks noGrp="1" noChangeArrowheads="1"/>
          </p:cNvSpPr>
          <p:nvPr>
            <p:ph type="body"/>
          </p:nvPr>
        </p:nvSpPr>
        <p:spPr>
          <a:xfrm>
            <a:off x="679610" y="4741866"/>
            <a:ext cx="5436845" cy="449103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Tree>
    <p:extLst>
      <p:ext uri="{BB962C8B-B14F-4D97-AF65-F5344CB8AC3E}">
        <p14:creationId xmlns:p14="http://schemas.microsoft.com/office/powerpoint/2010/main" xmlns="" val="13976110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1pPr>
            <a:lvl2pPr marL="742950" indent="-285750" eaLnBrk="0" hangingPunct="0">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2pPr>
            <a:lvl3pPr marL="1143000" indent="-228600" eaLnBrk="0" hangingPunct="0">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3pPr>
            <a:lvl4pPr marL="1600200" indent="-228600" eaLnBrk="0" hangingPunct="0">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4pPr>
            <a:lvl5pPr marL="2057400" indent="-228600" eaLnBrk="0" hangingPunct="0">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9pPr>
          </a:lstStyle>
          <a:p>
            <a:pPr eaLnBrk="1" hangingPunct="1"/>
            <a:fld id="{3406AB4D-6BF9-4B45-9811-9041043B8392}" type="slidenum">
              <a:rPr lang="en-GB" sz="1200">
                <a:solidFill>
                  <a:srgbClr val="000000"/>
                </a:solidFill>
                <a:latin typeface="Times New Roman" charset="0"/>
                <a:cs typeface="Arial" charset="0"/>
              </a:rPr>
              <a:pPr eaLnBrk="1" hangingPunct="1"/>
              <a:t>40</a:t>
            </a:fld>
            <a:endParaRPr lang="en-GB" sz="1200" dirty="0">
              <a:solidFill>
                <a:srgbClr val="000000"/>
              </a:solidFill>
              <a:latin typeface="Times New Roman" charset="0"/>
              <a:cs typeface="Arial" charset="0"/>
            </a:endParaRPr>
          </a:p>
        </p:txBody>
      </p:sp>
      <p:sp>
        <p:nvSpPr>
          <p:cNvPr id="83971" name="Text Box 1"/>
          <p:cNvSpPr txBox="1">
            <a:spLocks noChangeArrowheads="1"/>
          </p:cNvSpPr>
          <p:nvPr/>
        </p:nvSpPr>
        <p:spPr bwMode="auto">
          <a:xfrm>
            <a:off x="995364" y="758288"/>
            <a:ext cx="4805362" cy="3745121"/>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endParaRPr lang="en-ZA" sz="1800" dirty="0">
              <a:solidFill>
                <a:srgbClr val="FFFFFF"/>
              </a:solidFill>
              <a:latin typeface="Arial" charset="0"/>
            </a:endParaRPr>
          </a:p>
        </p:txBody>
      </p:sp>
      <p:sp>
        <p:nvSpPr>
          <p:cNvPr id="83972" name="Rectangle 2"/>
          <p:cNvSpPr>
            <a:spLocks noGrp="1" noChangeArrowheads="1"/>
          </p:cNvSpPr>
          <p:nvPr>
            <p:ph type="body"/>
          </p:nvPr>
        </p:nvSpPr>
        <p:spPr bwMode="auto">
          <a:xfrm>
            <a:off x="679450" y="4741270"/>
            <a:ext cx="5437188" cy="449222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endParaRPr lang="en-US" dirty="0">
              <a:latin typeface="Calibri" charset="0"/>
              <a:ea typeface="MS PGothic" charset="0"/>
            </a:endParaRPr>
          </a:p>
        </p:txBody>
      </p:sp>
    </p:spTree>
    <p:extLst>
      <p:ext uri="{BB962C8B-B14F-4D97-AF65-F5344CB8AC3E}">
        <p14:creationId xmlns:p14="http://schemas.microsoft.com/office/powerpoint/2010/main" xmlns="" val="14624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1pPr>
            <a:lvl2pPr marL="749265" indent="-288179"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2pPr>
            <a:lvl3pPr marL="1152716"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3pPr>
            <a:lvl4pPr marL="1613802"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4pPr>
            <a:lvl5pPr marL="2074888"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5pPr>
            <a:lvl6pPr marL="2535974"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6pPr>
            <a:lvl7pPr marL="2997060"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7pPr>
            <a:lvl8pPr marL="3458147"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8pPr>
            <a:lvl9pPr marL="3919233"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9pPr>
          </a:lstStyle>
          <a:p>
            <a:pPr eaLnBrk="1"/>
            <a:fld id="{2F9FECB6-2D47-447E-AB55-A3AE1BB7E2D8}" type="slidenum">
              <a:rPr lang="en-GB" smtClean="0">
                <a:solidFill>
                  <a:srgbClr val="000000"/>
                </a:solidFill>
                <a:latin typeface="Times New Roman" pitchFamily="18" charset="0"/>
              </a:rPr>
              <a:pPr eaLnBrk="1"/>
              <a:t>5</a:t>
            </a:fld>
            <a:endParaRPr lang="en-GB" dirty="0">
              <a:solidFill>
                <a:srgbClr val="000000"/>
              </a:solidFill>
              <a:latin typeface="Times New Roman" pitchFamily="18" charset="0"/>
            </a:endParaRPr>
          </a:p>
        </p:txBody>
      </p:sp>
      <p:sp>
        <p:nvSpPr>
          <p:cNvPr id="16387" name="Text Box 1"/>
          <p:cNvSpPr txBox="1">
            <a:spLocks noChangeArrowheads="1"/>
          </p:cNvSpPr>
          <p:nvPr/>
        </p:nvSpPr>
        <p:spPr bwMode="auto">
          <a:xfrm>
            <a:off x="995142" y="758894"/>
            <a:ext cx="4805783" cy="3744921"/>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a:defRPr>
                <a:solidFill>
                  <a:schemeClr val="bg1"/>
                </a:solidFill>
                <a:latin typeface="Arial" charset="0"/>
                <a:ea typeface="Arial Unicode MS" pitchFamily="34" charset="-128"/>
                <a:cs typeface="Arial Unicode MS" pitchFamily="34" charset="-128"/>
              </a:defRPr>
            </a:lvl1pPr>
            <a:lvl2pPr marL="742950" indent="-285750" eaLnBrk="0">
              <a:defRPr>
                <a:solidFill>
                  <a:schemeClr val="bg1"/>
                </a:solidFill>
                <a:latin typeface="Arial" charset="0"/>
                <a:ea typeface="Arial Unicode MS" pitchFamily="34" charset="-128"/>
                <a:cs typeface="Arial Unicode MS" pitchFamily="34" charset="-128"/>
              </a:defRPr>
            </a:lvl2pPr>
            <a:lvl3pPr marL="1143000" indent="-228600" eaLnBrk="0">
              <a:defRPr>
                <a:solidFill>
                  <a:schemeClr val="bg1"/>
                </a:solidFill>
                <a:latin typeface="Arial" charset="0"/>
                <a:ea typeface="Arial Unicode MS" pitchFamily="34" charset="-128"/>
                <a:cs typeface="Arial Unicode MS" pitchFamily="34" charset="-128"/>
              </a:defRPr>
            </a:lvl3pPr>
            <a:lvl4pPr marL="1600200" indent="-228600" eaLnBrk="0">
              <a:defRPr>
                <a:solidFill>
                  <a:schemeClr val="bg1"/>
                </a:solidFill>
                <a:latin typeface="Arial" charset="0"/>
                <a:ea typeface="Arial Unicode MS" pitchFamily="34" charset="-128"/>
                <a:cs typeface="Arial Unicode MS" pitchFamily="34" charset="-128"/>
              </a:defRPr>
            </a:lvl4pPr>
            <a:lvl5pPr marL="2057400" indent="-228600" eaLnBrk="0">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9pPr>
          </a:lstStyle>
          <a:p>
            <a:pPr eaLnBrk="1"/>
            <a:endParaRPr lang="en-ZA" dirty="0">
              <a:solidFill>
                <a:srgbClr val="FFFFFF"/>
              </a:solidFill>
            </a:endParaRPr>
          </a:p>
        </p:txBody>
      </p:sp>
      <p:sp>
        <p:nvSpPr>
          <p:cNvPr id="16388" name="Rectangle 2"/>
          <p:cNvSpPr>
            <a:spLocks noGrp="1" noChangeArrowheads="1"/>
          </p:cNvSpPr>
          <p:nvPr>
            <p:ph type="body"/>
          </p:nvPr>
        </p:nvSpPr>
        <p:spPr>
          <a:xfrm>
            <a:off x="679610" y="4741866"/>
            <a:ext cx="5436845" cy="449103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Tree>
    <p:extLst>
      <p:ext uri="{BB962C8B-B14F-4D97-AF65-F5344CB8AC3E}">
        <p14:creationId xmlns:p14="http://schemas.microsoft.com/office/powerpoint/2010/main" xmlns="" val="315913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6</a:t>
            </a:fld>
            <a:endParaRPr lang="en-US" dirty="0"/>
          </a:p>
        </p:txBody>
      </p:sp>
    </p:spTree>
    <p:extLst>
      <p:ext uri="{BB962C8B-B14F-4D97-AF65-F5344CB8AC3E}">
        <p14:creationId xmlns:p14="http://schemas.microsoft.com/office/powerpoint/2010/main" xmlns="" val="2270823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dirty="0"/>
          </a:p>
        </p:txBody>
      </p:sp>
      <p:sp>
        <p:nvSpPr>
          <p:cNvPr id="4" name="Slide Number Placeholder 3"/>
          <p:cNvSpPr>
            <a:spLocks noGrp="1"/>
          </p:cNvSpPr>
          <p:nvPr>
            <p:ph type="sldNum" sz="quarter" idx="10"/>
          </p:nvPr>
        </p:nvSpPr>
        <p:spPr/>
        <p:txBody>
          <a:bodyPr/>
          <a:lstStyle/>
          <a:p>
            <a:pPr>
              <a:defRPr/>
            </a:pPr>
            <a:fld id="{FDF8A305-7029-4E5E-9DBE-0D038489A25D}" type="slidenum">
              <a:rPr lang="en-US" smtClean="0"/>
              <a:pPr>
                <a:defRPr/>
              </a:pPr>
              <a:t>7</a:t>
            </a:fld>
            <a:endParaRPr lang="en-US" dirty="0"/>
          </a:p>
        </p:txBody>
      </p:sp>
    </p:spTree>
    <p:extLst>
      <p:ext uri="{BB962C8B-B14F-4D97-AF65-F5344CB8AC3E}">
        <p14:creationId xmlns:p14="http://schemas.microsoft.com/office/powerpoint/2010/main" xmlns="" val="3200744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297A73EB-06F1-EA48-BD4C-9057A5D2D3DC}" type="slidenum">
              <a:rPr lang="en-ZA" sz="1200">
                <a:cs typeface="Arial" charset="0"/>
              </a:rPr>
              <a:pPr eaLnBrk="1" hangingPunct="1"/>
              <a:t>8</a:t>
            </a:fld>
            <a:endParaRPr lang="en-ZA" sz="1200" dirty="0">
              <a:cs typeface="Arial" charset="0"/>
            </a:endParaRPr>
          </a:p>
        </p:txBody>
      </p:sp>
    </p:spTree>
    <p:extLst>
      <p:ext uri="{BB962C8B-B14F-4D97-AF65-F5344CB8AC3E}">
        <p14:creationId xmlns:p14="http://schemas.microsoft.com/office/powerpoint/2010/main" xmlns="" val="344988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1pPr>
            <a:lvl2pPr marL="749265" indent="-288179"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2pPr>
            <a:lvl3pPr marL="1152716"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3pPr>
            <a:lvl4pPr marL="1613802"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4pPr>
            <a:lvl5pPr marL="2074888"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5pPr>
            <a:lvl6pPr marL="2535974"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6pPr>
            <a:lvl7pPr marL="2997060"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7pPr>
            <a:lvl8pPr marL="3458147"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8pPr>
            <a:lvl9pPr marL="3919233"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9pPr>
          </a:lstStyle>
          <a:p>
            <a:pPr eaLnBrk="1"/>
            <a:fld id="{2F9FECB6-2D47-447E-AB55-A3AE1BB7E2D8}" type="slidenum">
              <a:rPr lang="en-GB" smtClean="0">
                <a:solidFill>
                  <a:srgbClr val="000000"/>
                </a:solidFill>
                <a:latin typeface="Times New Roman" pitchFamily="18" charset="0"/>
              </a:rPr>
              <a:pPr eaLnBrk="1"/>
              <a:t>9</a:t>
            </a:fld>
            <a:endParaRPr lang="en-GB" dirty="0">
              <a:solidFill>
                <a:srgbClr val="000000"/>
              </a:solidFill>
              <a:latin typeface="Times New Roman" pitchFamily="18" charset="0"/>
            </a:endParaRPr>
          </a:p>
        </p:txBody>
      </p:sp>
      <p:sp>
        <p:nvSpPr>
          <p:cNvPr id="16387" name="Text Box 1"/>
          <p:cNvSpPr txBox="1">
            <a:spLocks noChangeArrowheads="1"/>
          </p:cNvSpPr>
          <p:nvPr/>
        </p:nvSpPr>
        <p:spPr bwMode="auto">
          <a:xfrm>
            <a:off x="995141" y="754670"/>
            <a:ext cx="4805783" cy="3724076"/>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a:defRPr>
                <a:solidFill>
                  <a:schemeClr val="bg1"/>
                </a:solidFill>
                <a:latin typeface="Arial" charset="0"/>
                <a:ea typeface="Arial Unicode MS" pitchFamily="34" charset="-128"/>
                <a:cs typeface="Arial Unicode MS" pitchFamily="34" charset="-128"/>
              </a:defRPr>
            </a:lvl1pPr>
            <a:lvl2pPr marL="742950" indent="-285750" eaLnBrk="0">
              <a:defRPr>
                <a:solidFill>
                  <a:schemeClr val="bg1"/>
                </a:solidFill>
                <a:latin typeface="Arial" charset="0"/>
                <a:ea typeface="Arial Unicode MS" pitchFamily="34" charset="-128"/>
                <a:cs typeface="Arial Unicode MS" pitchFamily="34" charset="-128"/>
              </a:defRPr>
            </a:lvl2pPr>
            <a:lvl3pPr marL="1143000" indent="-228600" eaLnBrk="0">
              <a:defRPr>
                <a:solidFill>
                  <a:schemeClr val="bg1"/>
                </a:solidFill>
                <a:latin typeface="Arial" charset="0"/>
                <a:ea typeface="Arial Unicode MS" pitchFamily="34" charset="-128"/>
                <a:cs typeface="Arial Unicode MS" pitchFamily="34" charset="-128"/>
              </a:defRPr>
            </a:lvl3pPr>
            <a:lvl4pPr marL="1600200" indent="-228600" eaLnBrk="0">
              <a:defRPr>
                <a:solidFill>
                  <a:schemeClr val="bg1"/>
                </a:solidFill>
                <a:latin typeface="Arial" charset="0"/>
                <a:ea typeface="Arial Unicode MS" pitchFamily="34" charset="-128"/>
                <a:cs typeface="Arial Unicode MS" pitchFamily="34" charset="-128"/>
              </a:defRPr>
            </a:lvl4pPr>
            <a:lvl5pPr marL="2057400" indent="-228600" eaLnBrk="0">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9pPr>
          </a:lstStyle>
          <a:p>
            <a:pPr eaLnBrk="1"/>
            <a:endParaRPr lang="en-ZA" dirty="0">
              <a:solidFill>
                <a:srgbClr val="FFFFFF"/>
              </a:solidFill>
            </a:endParaRPr>
          </a:p>
        </p:txBody>
      </p:sp>
      <p:sp>
        <p:nvSpPr>
          <p:cNvPr id="16388" name="Rectangle 2"/>
          <p:cNvSpPr>
            <a:spLocks noGrp="1" noChangeArrowheads="1"/>
          </p:cNvSpPr>
          <p:nvPr>
            <p:ph type="body"/>
          </p:nvPr>
        </p:nvSpPr>
        <p:spPr>
          <a:xfrm>
            <a:off x="679609" y="4715472"/>
            <a:ext cx="5436845" cy="446603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ZA" sz="1200" b="0" i="0" u="none" strike="noStrike" kern="1200" baseline="0" dirty="0">
                <a:solidFill>
                  <a:schemeClr val="tx1"/>
                </a:solidFill>
                <a:latin typeface="+mn-lt"/>
                <a:ea typeface="MS PGothic" pitchFamily="34" charset="-128"/>
              </a:rPr>
              <a:t>As at 31 March 2019,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1200" b="0" i="0" u="none" strike="noStrike" kern="1200" baseline="0" dirty="0">
                <a:solidFill>
                  <a:schemeClr val="tx1"/>
                </a:solidFill>
                <a:latin typeface="+mn-lt"/>
                <a:ea typeface="MS PGothic" pitchFamily="34" charset="-128"/>
              </a:rPr>
              <a:t>The Agency has a staff complement of </a:t>
            </a:r>
            <a:r>
              <a:rPr lang="en-ZA" sz="1200" b="1" i="0" u="none" strike="noStrike" kern="1200" baseline="0" dirty="0">
                <a:solidFill>
                  <a:schemeClr val="tx1"/>
                </a:solidFill>
                <a:latin typeface="+mn-lt"/>
                <a:ea typeface="MS PGothic" pitchFamily="34" charset="-128"/>
              </a:rPr>
              <a:t>164</a:t>
            </a:r>
            <a:r>
              <a:rPr lang="en-ZA" sz="1200" b="0" i="0" u="none" strike="noStrike" kern="1200" baseline="0" dirty="0">
                <a:solidFill>
                  <a:schemeClr val="tx1"/>
                </a:solidFill>
                <a:latin typeface="+mn-lt"/>
                <a:ea typeface="MS PGothic" pitchFamily="34" charset="-128"/>
              </a:rPr>
              <a:t> with a vacancy rate of </a:t>
            </a:r>
            <a:r>
              <a:rPr lang="en-ZA" sz="1200" b="1" i="0" u="none" strike="noStrike" kern="1200" baseline="0" dirty="0">
                <a:solidFill>
                  <a:schemeClr val="tx1"/>
                </a:solidFill>
                <a:latin typeface="+mn-lt"/>
                <a:ea typeface="MS PGothic" pitchFamily="34" charset="-128"/>
              </a:rPr>
              <a:t>33.87%</a:t>
            </a:r>
            <a:r>
              <a:rPr lang="en-ZA" sz="1200" b="0" i="0" u="none" strike="noStrike" kern="1200" baseline="0" dirty="0">
                <a:solidFill>
                  <a:schemeClr val="tx1"/>
                </a:solidFill>
                <a:latin typeface="+mn-lt"/>
                <a:ea typeface="MS PGothic" pitchFamily="34" charset="-128"/>
              </a:rPr>
              <a:t> </a:t>
            </a:r>
            <a:endParaRPr lang="en-US" sz="1200" b="0" i="0" u="none" strike="noStrike" kern="1200" baseline="0" dirty="0">
              <a:solidFill>
                <a:schemeClr val="tx1"/>
              </a:solidFill>
              <a:latin typeface="+mn-lt"/>
              <a:ea typeface="MS PGothic"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1200" b="0" i="0" u="none" strike="noStrike" kern="1200" baseline="0" dirty="0">
                <a:solidFill>
                  <a:schemeClr val="tx1"/>
                </a:solidFill>
                <a:latin typeface="+mn-lt"/>
                <a:ea typeface="MS PGothic" pitchFamily="34" charset="-128"/>
                <a:cs typeface="MS PGothic" charset="0"/>
              </a:rPr>
              <a:t>Top Management Total 9: - </a:t>
            </a:r>
            <a:r>
              <a:rPr lang="en-ZA" sz="1200" b="1" i="0" u="none" strike="noStrike" kern="1200" baseline="0" dirty="0">
                <a:solidFill>
                  <a:schemeClr val="tx1"/>
                </a:solidFill>
                <a:latin typeface="+mn-lt"/>
                <a:ea typeface="MS PGothic" pitchFamily="34" charset="-128"/>
                <a:cs typeface="MS PGothic" charset="0"/>
              </a:rPr>
              <a:t>Male</a:t>
            </a:r>
            <a:r>
              <a:rPr lang="en-ZA" sz="1200" b="0" i="0" u="none" strike="noStrike" kern="1200" baseline="0" dirty="0">
                <a:solidFill>
                  <a:schemeClr val="tx1"/>
                </a:solidFill>
                <a:latin typeface="+mn-lt"/>
                <a:ea typeface="MS PGothic" pitchFamily="34" charset="-128"/>
                <a:cs typeface="MS PGothic" charset="0"/>
              </a:rPr>
              <a:t> = 5  and  </a:t>
            </a:r>
            <a:r>
              <a:rPr lang="en-ZA" sz="1200" b="1" i="0" u="none" strike="noStrike" kern="1200" baseline="0" dirty="0">
                <a:solidFill>
                  <a:schemeClr val="tx1"/>
                </a:solidFill>
                <a:latin typeface="+mn-lt"/>
                <a:ea typeface="MS PGothic" pitchFamily="34" charset="-128"/>
                <a:cs typeface="MS PGothic" charset="0"/>
              </a:rPr>
              <a:t>Female</a:t>
            </a:r>
            <a:r>
              <a:rPr lang="en-ZA" sz="1200" b="0" i="0" u="none" strike="noStrike" kern="1200" baseline="0" dirty="0">
                <a:solidFill>
                  <a:schemeClr val="tx1"/>
                </a:solidFill>
                <a:latin typeface="+mn-lt"/>
                <a:ea typeface="MS PGothic" pitchFamily="34" charset="-128"/>
                <a:cs typeface="MS PGothic" charset="0"/>
              </a:rPr>
              <a:t> = 4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1200" b="0" i="0" u="none" strike="noStrike" kern="1200" baseline="0" dirty="0">
                <a:solidFill>
                  <a:schemeClr val="tx1"/>
                </a:solidFill>
                <a:latin typeface="+mn-lt"/>
                <a:ea typeface="MS PGothic" pitchFamily="34" charset="-128"/>
                <a:cs typeface="MS PGothic" charset="0"/>
              </a:rPr>
              <a:t>Senior Management Total 18: – </a:t>
            </a:r>
            <a:r>
              <a:rPr lang="en-ZA" sz="1200" b="1" i="0" u="none" strike="noStrike" kern="1200" baseline="0" dirty="0">
                <a:solidFill>
                  <a:schemeClr val="tx1"/>
                </a:solidFill>
                <a:latin typeface="+mn-lt"/>
                <a:ea typeface="MS PGothic" pitchFamily="34" charset="-128"/>
                <a:cs typeface="MS PGothic" charset="0"/>
              </a:rPr>
              <a:t>Male</a:t>
            </a:r>
            <a:r>
              <a:rPr lang="en-ZA" sz="1200" b="0" i="0" u="none" strike="noStrike" kern="1200" baseline="0" dirty="0">
                <a:solidFill>
                  <a:schemeClr val="tx1"/>
                </a:solidFill>
                <a:latin typeface="+mn-lt"/>
                <a:ea typeface="MS PGothic" pitchFamily="34" charset="-128"/>
                <a:cs typeface="MS PGothic" charset="0"/>
              </a:rPr>
              <a:t> = 10  and </a:t>
            </a:r>
            <a:r>
              <a:rPr lang="en-ZA" sz="1200" b="1" i="0" u="none" strike="noStrike" kern="1200" baseline="0" dirty="0">
                <a:solidFill>
                  <a:schemeClr val="tx1"/>
                </a:solidFill>
                <a:latin typeface="+mn-lt"/>
                <a:ea typeface="MS PGothic" pitchFamily="34" charset="-128"/>
                <a:cs typeface="MS PGothic" charset="0"/>
              </a:rPr>
              <a:t>Female</a:t>
            </a:r>
            <a:r>
              <a:rPr lang="en-ZA" sz="1200" b="0" i="0" u="none" strike="noStrike" kern="1200" baseline="0" dirty="0">
                <a:solidFill>
                  <a:schemeClr val="tx1"/>
                </a:solidFill>
                <a:latin typeface="+mn-lt"/>
                <a:ea typeface="MS PGothic" pitchFamily="34" charset="-128"/>
                <a:cs typeface="MS PGothic" charset="0"/>
              </a:rPr>
              <a:t> = 8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1200" b="0" i="0" u="none" strike="noStrike" kern="1200" baseline="0" dirty="0">
                <a:solidFill>
                  <a:schemeClr val="tx1"/>
                </a:solidFill>
                <a:latin typeface="+mn-lt"/>
                <a:ea typeface="MS PGothic" pitchFamily="34" charset="-128"/>
                <a:cs typeface="MS PGothic" charset="0"/>
              </a:rPr>
              <a:t>Professional qualified Total 35: – </a:t>
            </a:r>
            <a:r>
              <a:rPr lang="en-ZA" sz="1200" b="1" i="0" u="none" strike="noStrike" kern="1200" baseline="0" dirty="0">
                <a:solidFill>
                  <a:schemeClr val="tx1"/>
                </a:solidFill>
                <a:latin typeface="+mn-lt"/>
                <a:ea typeface="MS PGothic" pitchFamily="34" charset="-128"/>
                <a:cs typeface="MS PGothic" charset="0"/>
              </a:rPr>
              <a:t>Male</a:t>
            </a:r>
            <a:r>
              <a:rPr lang="en-ZA" sz="1200" b="0" i="0" u="none" strike="noStrike" kern="1200" baseline="0" dirty="0">
                <a:solidFill>
                  <a:schemeClr val="tx1"/>
                </a:solidFill>
                <a:latin typeface="+mn-lt"/>
                <a:ea typeface="MS PGothic" pitchFamily="34" charset="-128"/>
                <a:cs typeface="MS PGothic" charset="0"/>
              </a:rPr>
              <a:t> = 20 &amp; </a:t>
            </a:r>
            <a:r>
              <a:rPr lang="en-ZA" sz="1200" b="1" i="0" u="none" strike="noStrike" kern="1200" baseline="0" dirty="0">
                <a:solidFill>
                  <a:schemeClr val="tx1"/>
                </a:solidFill>
                <a:latin typeface="+mn-lt"/>
                <a:ea typeface="MS PGothic" pitchFamily="34" charset="-128"/>
                <a:cs typeface="MS PGothic" charset="0"/>
              </a:rPr>
              <a:t>Female</a:t>
            </a:r>
            <a:r>
              <a:rPr lang="en-ZA" sz="1200" b="0" i="0" u="none" strike="noStrike" kern="1200" baseline="0" dirty="0">
                <a:solidFill>
                  <a:schemeClr val="tx1"/>
                </a:solidFill>
                <a:latin typeface="+mn-lt"/>
                <a:ea typeface="MS PGothic" pitchFamily="34" charset="-128"/>
                <a:cs typeface="MS PGothic" charset="0"/>
              </a:rPr>
              <a:t> = 15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1200" b="0" i="0" u="none" strike="noStrike" kern="1200" baseline="0" dirty="0">
                <a:solidFill>
                  <a:schemeClr val="tx1"/>
                </a:solidFill>
                <a:latin typeface="+mn-lt"/>
                <a:ea typeface="MS PGothic" pitchFamily="34" charset="-128"/>
                <a:cs typeface="MS PGothic" charset="0"/>
              </a:rPr>
              <a:t>Skilled Total 58: – </a:t>
            </a:r>
            <a:r>
              <a:rPr lang="en-ZA" sz="1200" b="1" i="0" u="none" strike="noStrike" kern="1200" baseline="0" dirty="0">
                <a:solidFill>
                  <a:schemeClr val="tx1"/>
                </a:solidFill>
                <a:latin typeface="+mn-lt"/>
                <a:ea typeface="MS PGothic" pitchFamily="34" charset="-128"/>
                <a:cs typeface="MS PGothic" charset="0"/>
              </a:rPr>
              <a:t>Male</a:t>
            </a:r>
            <a:r>
              <a:rPr lang="en-ZA" sz="1200" b="0" i="0" u="none" strike="noStrike" kern="1200" baseline="0" dirty="0">
                <a:solidFill>
                  <a:schemeClr val="tx1"/>
                </a:solidFill>
                <a:latin typeface="+mn-lt"/>
                <a:ea typeface="MS PGothic" pitchFamily="34" charset="-128"/>
                <a:cs typeface="MS PGothic" charset="0"/>
              </a:rPr>
              <a:t> = 15 &amp; </a:t>
            </a:r>
            <a:r>
              <a:rPr lang="en-ZA" sz="1200" b="1" i="0" u="none" strike="noStrike" kern="1200" baseline="0" dirty="0">
                <a:solidFill>
                  <a:schemeClr val="tx1"/>
                </a:solidFill>
                <a:latin typeface="+mn-lt"/>
                <a:ea typeface="MS PGothic" pitchFamily="34" charset="-128"/>
                <a:cs typeface="MS PGothic" charset="0"/>
              </a:rPr>
              <a:t>Female</a:t>
            </a:r>
            <a:r>
              <a:rPr lang="en-ZA" sz="1200" b="0" i="0" u="none" strike="noStrike" kern="1200" baseline="0" dirty="0">
                <a:solidFill>
                  <a:schemeClr val="tx1"/>
                </a:solidFill>
                <a:latin typeface="+mn-lt"/>
                <a:ea typeface="MS PGothic" pitchFamily="34" charset="-128"/>
                <a:cs typeface="MS PGothic" charset="0"/>
              </a:rPr>
              <a:t> = 43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1200" b="0" i="0" u="none" strike="noStrike" kern="1200" baseline="0" dirty="0">
                <a:solidFill>
                  <a:schemeClr val="tx1"/>
                </a:solidFill>
                <a:latin typeface="+mn-lt"/>
                <a:ea typeface="MS PGothic" pitchFamily="34" charset="-128"/>
                <a:cs typeface="MS PGothic" charset="0"/>
              </a:rPr>
              <a:t>Semi-Skilled Total 38: – </a:t>
            </a:r>
            <a:r>
              <a:rPr lang="en-ZA" sz="1200" b="1" i="0" u="none" strike="noStrike" kern="1200" baseline="0" dirty="0">
                <a:solidFill>
                  <a:schemeClr val="tx1"/>
                </a:solidFill>
                <a:latin typeface="+mn-lt"/>
                <a:ea typeface="MS PGothic" pitchFamily="34" charset="-128"/>
                <a:cs typeface="MS PGothic" charset="0"/>
              </a:rPr>
              <a:t>Male</a:t>
            </a:r>
            <a:r>
              <a:rPr lang="en-ZA" sz="1200" b="0" i="0" u="none" strike="noStrike" kern="1200" baseline="0" dirty="0">
                <a:solidFill>
                  <a:schemeClr val="tx1"/>
                </a:solidFill>
                <a:latin typeface="+mn-lt"/>
                <a:ea typeface="MS PGothic" pitchFamily="34" charset="-128"/>
                <a:cs typeface="MS PGothic" charset="0"/>
              </a:rPr>
              <a:t> = 10 &amp; - </a:t>
            </a:r>
            <a:r>
              <a:rPr lang="en-ZA" sz="1200" b="1" i="0" u="none" strike="noStrike" kern="1200" baseline="0" dirty="0">
                <a:solidFill>
                  <a:schemeClr val="tx1"/>
                </a:solidFill>
                <a:latin typeface="+mn-lt"/>
                <a:ea typeface="MS PGothic" pitchFamily="34" charset="-128"/>
                <a:cs typeface="MS PGothic" charset="0"/>
              </a:rPr>
              <a:t>Female</a:t>
            </a:r>
            <a:r>
              <a:rPr lang="en-ZA" sz="1200" b="0" i="0" u="none" strike="noStrike" kern="1200" baseline="0" dirty="0">
                <a:solidFill>
                  <a:schemeClr val="tx1"/>
                </a:solidFill>
                <a:latin typeface="+mn-lt"/>
                <a:ea typeface="MS PGothic" pitchFamily="34" charset="-128"/>
                <a:cs typeface="MS PGothic" charset="0"/>
              </a:rPr>
              <a:t> = 28</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1200" b="0" i="0" u="none" strike="noStrike" kern="1200" baseline="0" dirty="0">
                <a:solidFill>
                  <a:schemeClr val="tx1"/>
                </a:solidFill>
                <a:latin typeface="+mn-lt"/>
                <a:ea typeface="MS PGothic" pitchFamily="34" charset="-128"/>
                <a:cs typeface="MS PGothic" charset="0"/>
              </a:rPr>
              <a:t>Unskilled Total 6: – </a:t>
            </a:r>
            <a:r>
              <a:rPr lang="en-ZA" sz="1200" b="1" i="0" u="none" strike="noStrike" kern="1200" baseline="0" dirty="0">
                <a:solidFill>
                  <a:schemeClr val="tx1"/>
                </a:solidFill>
                <a:latin typeface="+mn-lt"/>
                <a:ea typeface="MS PGothic" pitchFamily="34" charset="-128"/>
                <a:cs typeface="MS PGothic" charset="0"/>
              </a:rPr>
              <a:t>Male</a:t>
            </a:r>
            <a:r>
              <a:rPr lang="en-ZA" sz="1200" b="0" i="0" u="none" strike="noStrike" kern="1200" baseline="0" dirty="0">
                <a:solidFill>
                  <a:schemeClr val="tx1"/>
                </a:solidFill>
                <a:latin typeface="+mn-lt"/>
                <a:ea typeface="MS PGothic" pitchFamily="34" charset="-128"/>
                <a:cs typeface="MS PGothic" charset="0"/>
              </a:rPr>
              <a:t> = 2  African &amp; </a:t>
            </a:r>
            <a:r>
              <a:rPr lang="en-ZA" sz="1200" b="1" i="0" u="none" strike="noStrike" kern="1200" baseline="0" dirty="0">
                <a:solidFill>
                  <a:schemeClr val="tx1"/>
                </a:solidFill>
                <a:latin typeface="+mn-lt"/>
                <a:ea typeface="MS PGothic" pitchFamily="34" charset="-128"/>
                <a:cs typeface="MS PGothic" charset="0"/>
              </a:rPr>
              <a:t>Female</a:t>
            </a:r>
            <a:r>
              <a:rPr lang="en-ZA" sz="1200" b="0" i="0" u="none" strike="noStrike" kern="1200" baseline="0" dirty="0">
                <a:solidFill>
                  <a:schemeClr val="tx1"/>
                </a:solidFill>
                <a:latin typeface="+mn-lt"/>
                <a:ea typeface="MS PGothic" pitchFamily="34" charset="-128"/>
                <a:cs typeface="MS PGothic" charset="0"/>
              </a:rPr>
              <a:t> = 4 African </a:t>
            </a:r>
          </a:p>
          <a:p>
            <a:endParaRPr lang="en-ZA" sz="1200" b="0" i="0" u="none" strike="noStrike" kern="1200" baseline="0" dirty="0">
              <a:solidFill>
                <a:schemeClr val="tx1"/>
              </a:solidFill>
              <a:latin typeface="+mn-lt"/>
              <a:ea typeface="MS PGothic" pitchFamily="34" charset="-128"/>
              <a:cs typeface="MS PGothic" charset="0"/>
            </a:endParaRPr>
          </a:p>
        </p:txBody>
      </p:sp>
    </p:spTree>
    <p:extLst>
      <p:ext uri="{BB962C8B-B14F-4D97-AF65-F5344CB8AC3E}">
        <p14:creationId xmlns:p14="http://schemas.microsoft.com/office/powerpoint/2010/main" xmlns="" val="131832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p:cNvSpPr/>
          <p:nvPr userDrawn="1"/>
        </p:nvSpPr>
        <p:spPr>
          <a:xfrm>
            <a:off x="1132515" y="272122"/>
            <a:ext cx="6878972" cy="503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800" b="1" dirty="0">
                <a:solidFill>
                  <a:schemeClr val="tx2"/>
                </a:solidFill>
                <a:latin typeface="Arial" pitchFamily="34" charset="0"/>
                <a:cs typeface="Arial" pitchFamily="34" charset="0"/>
              </a:rPr>
              <a:t>Cross-Border Road Transport Agency</a:t>
            </a:r>
          </a:p>
        </p:txBody>
      </p:sp>
    </p:spTree>
    <p:extLst>
      <p:ext uri="{BB962C8B-B14F-4D97-AF65-F5344CB8AC3E}">
        <p14:creationId xmlns:p14="http://schemas.microsoft.com/office/powerpoint/2010/main" xmlns="" val="142138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2413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0708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804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3" descr="ty.jpg"/>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214313" y="2214563"/>
            <a:ext cx="3683000" cy="3275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userDrawn="1"/>
        </p:nvSpPr>
        <p:spPr bwMode="auto">
          <a:xfrm>
            <a:off x="1071563" y="1071563"/>
            <a:ext cx="6786562"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6000" dirty="0">
                <a:ea typeface="+mn-ea"/>
                <a:cs typeface="Arial" charset="0"/>
              </a:rPr>
              <a:t>THANK YOU</a:t>
            </a:r>
          </a:p>
        </p:txBody>
      </p:sp>
      <p:pic>
        <p:nvPicPr>
          <p:cNvPr id="4" name="Picture 5" descr="image0119.jpg"/>
          <p:cNvPicPr>
            <a:picLocks noChangeAspect="1"/>
          </p:cNvPicPr>
          <p:nvPr userDrawn="1"/>
        </p:nvPicPr>
        <p:blipFill>
          <a:blip r:embed="rId3" cstate="email">
            <a:extLst>
              <a:ext uri="{28A0092B-C50C-407E-A947-70E740481C1C}">
                <a14:useLocalDpi xmlns:a14="http://schemas.microsoft.com/office/drawing/2010/main" xmlns="" val="0"/>
              </a:ext>
            </a:extLst>
          </a:blip>
          <a:srcRect/>
          <a:stretch>
            <a:fillRect/>
          </a:stretch>
        </p:blipFill>
        <p:spPr bwMode="auto">
          <a:xfrm>
            <a:off x="4078288" y="3176588"/>
            <a:ext cx="4637087"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1167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6056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40"/>
            <a:ext cx="8229600"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280172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3010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49AF17C-EB23-9448-A71F-A789DAAB2DDD}"/>
              </a:ext>
            </a:extLst>
          </p:cNvPr>
          <p:cNvPicPr>
            <a:picLocks noChangeAspect="1"/>
          </p:cNvPicPr>
          <p:nvPr userDrawn="1"/>
        </p:nvPicPr>
        <p:blipFill>
          <a:blip r:embed="rId10" cstate="email">
            <a:extLst>
              <a:ext uri="{28A0092B-C50C-407E-A947-70E740481C1C}">
                <a14:useLocalDpi xmlns:a14="http://schemas.microsoft.com/office/drawing/2010/main" xmlns="" val="0"/>
              </a:ext>
            </a:extLst>
          </a:blip>
          <a:stretch>
            <a:fillRect/>
          </a:stretch>
        </p:blipFill>
        <p:spPr>
          <a:xfrm>
            <a:off x="0" y="0"/>
            <a:ext cx="9144000" cy="526438"/>
          </a:xfrm>
          <a:prstGeom prst="rect">
            <a:avLst/>
          </a:prstGeom>
        </p:spPr>
      </p:pic>
    </p:spTree>
  </p:cSld>
  <p:clrMap bg1="lt1" tx1="dk1" bg2="lt2" tx2="dk2" accent1="accent1" accent2="accent2" accent3="accent3" accent4="accent4" accent5="accent5" accent6="accent6" hlink="hlink" folHlink="folHlink"/>
  <p:sldLayoutIdLst>
    <p:sldLayoutId id="2147485567" r:id="rId1"/>
    <p:sldLayoutId id="2147485568" r:id="rId2"/>
    <p:sldLayoutId id="2147485569" r:id="rId3"/>
    <p:sldLayoutId id="2147485563" r:id="rId4"/>
    <p:sldLayoutId id="2147485570" r:id="rId5"/>
    <p:sldLayoutId id="2147485564" r:id="rId6"/>
    <p:sldLayoutId id="2147485573" r:id="rId7"/>
    <p:sldLayoutId id="2147485574" r:id="rId8"/>
  </p:sldLayoutIdLst>
  <p:hf sldNum="0"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16.emf"/><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38116B6-491E-7E4C-8663-29432173044C}"/>
              </a:ext>
            </a:extLst>
          </p:cNvPr>
          <p:cNvSpPr>
            <a:spLocks noChangeArrowheads="1"/>
          </p:cNvSpPr>
          <p:nvPr/>
        </p:nvSpPr>
        <p:spPr bwMode="auto">
          <a:xfrm>
            <a:off x="462756" y="4365104"/>
            <a:ext cx="821848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a:r>
              <a:rPr lang="en-US" sz="3200" b="1" i="1" dirty="0">
                <a:latin typeface="Arial" charset="0"/>
                <a:cs typeface="Arial" charset="0"/>
              </a:rPr>
              <a:t>Annual General Meeting for 2019 </a:t>
            </a:r>
            <a:endParaRPr lang="en-US" sz="3200" i="1" dirty="0"/>
          </a:p>
        </p:txBody>
      </p:sp>
      <p:pic>
        <p:nvPicPr>
          <p:cNvPr id="8" name="Picture 7">
            <a:extLst>
              <a:ext uri="{FF2B5EF4-FFF2-40B4-BE49-F238E27FC236}">
                <a16:creationId xmlns:a16="http://schemas.microsoft.com/office/drawing/2014/main" xmlns="" id="{43FE18B8-2EF1-F64E-9537-74DC796AD614}"/>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1430"/>
            <a:ext cx="9144000" cy="6855139"/>
          </a:xfrm>
          <a:prstGeom prst="rect">
            <a:avLst/>
          </a:prstGeom>
        </p:spPr>
      </p:pic>
      <p:sp>
        <p:nvSpPr>
          <p:cNvPr id="2" name="TextBox 1"/>
          <p:cNvSpPr txBox="1"/>
          <p:nvPr/>
        </p:nvSpPr>
        <p:spPr>
          <a:xfrm>
            <a:off x="4427984" y="3579761"/>
            <a:ext cx="4392488" cy="785343"/>
          </a:xfrm>
          <a:prstGeom prst="rect">
            <a:avLst/>
          </a:prstGeom>
          <a:noFill/>
        </p:spPr>
        <p:txBody>
          <a:bodyPr wrap="square" rtlCol="0">
            <a:spAutoFit/>
          </a:bodyPr>
          <a:lstStyle/>
          <a:p>
            <a:pPr algn="r">
              <a:lnSpc>
                <a:spcPct val="150000"/>
              </a:lnSpc>
            </a:pPr>
            <a:r>
              <a:rPr lang="en-US" sz="1600" b="1" dirty="0">
                <a:latin typeface="Arial" panose="020B0604020202020204" pitchFamily="34" charset="0"/>
                <a:cs typeface="Arial" panose="020B0604020202020204" pitchFamily="34" charset="0"/>
              </a:rPr>
              <a:t>Presented by Collins Letsoalo</a:t>
            </a:r>
          </a:p>
          <a:p>
            <a:pPr algn="r">
              <a:lnSpc>
                <a:spcPct val="150000"/>
              </a:lnSpc>
            </a:pPr>
            <a:r>
              <a:rPr lang="en-ZA" sz="1600" b="1" dirty="0">
                <a:latin typeface="Arial" panose="020B0604020202020204" pitchFamily="34" charset="0"/>
                <a:cs typeface="Arial" panose="020B0604020202020204" pitchFamily="34" charset="0"/>
              </a:rPr>
              <a:t>PORTFOLIO COMMITTEE OF TRANSPORT </a:t>
            </a:r>
          </a:p>
        </p:txBody>
      </p:sp>
    </p:spTree>
    <p:extLst>
      <p:ext uri="{BB962C8B-B14F-4D97-AF65-F5344CB8AC3E}">
        <p14:creationId xmlns:p14="http://schemas.microsoft.com/office/powerpoint/2010/main" xmlns="" val="566304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14CD888-2F94-D54E-90CF-9CE57331D37E}"/>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1430"/>
            <a:ext cx="9144000" cy="6855139"/>
          </a:xfrm>
          <a:prstGeom prst="rect">
            <a:avLst/>
          </a:prstGeom>
        </p:spPr>
      </p:pic>
      <p:sp>
        <p:nvSpPr>
          <p:cNvPr id="16387" name="TextBox 2"/>
          <p:cNvSpPr txBox="1">
            <a:spLocks noChangeArrowheads="1"/>
          </p:cNvSpPr>
          <p:nvPr/>
        </p:nvSpPr>
        <p:spPr bwMode="auto">
          <a:xfrm>
            <a:off x="4808538" y="2354263"/>
            <a:ext cx="1857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dirty="0">
              <a:solidFill>
                <a:srgbClr val="000000"/>
              </a:solidFill>
            </a:endParaRPr>
          </a:p>
        </p:txBody>
      </p:sp>
      <p:sp>
        <p:nvSpPr>
          <p:cNvPr id="16388" name="TextBox 1"/>
          <p:cNvSpPr txBox="1">
            <a:spLocks noChangeArrowheads="1"/>
          </p:cNvSpPr>
          <p:nvPr/>
        </p:nvSpPr>
        <p:spPr bwMode="auto">
          <a:xfrm>
            <a:off x="3779912" y="4390830"/>
            <a:ext cx="6013425" cy="797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eaLnBrk="1" hangingPunct="1"/>
            <a:r>
              <a:rPr lang="en-ZA" sz="2800" b="1" dirty="0">
                <a:solidFill>
                  <a:schemeClr val="bg1"/>
                </a:solidFill>
                <a:latin typeface="Arial" panose="020B0604020202020204" pitchFamily="34" charset="0"/>
                <a:cs typeface="Arial" panose="020B0604020202020204" pitchFamily="34" charset="0"/>
              </a:rPr>
              <a:t>OPERATING ENVIRONMENT </a:t>
            </a:r>
          </a:p>
        </p:txBody>
      </p:sp>
      <p:sp>
        <p:nvSpPr>
          <p:cNvPr id="6" name="TextBox 1">
            <a:extLst>
              <a:ext uri="{FF2B5EF4-FFF2-40B4-BE49-F238E27FC236}">
                <a16:creationId xmlns:a16="http://schemas.microsoft.com/office/drawing/2014/main" xmlns="" id="{99CAD858-89E0-3B49-90A0-795390298C31}"/>
              </a:ext>
            </a:extLst>
          </p:cNvPr>
          <p:cNvSpPr txBox="1">
            <a:spLocks noChangeArrowheads="1"/>
          </p:cNvSpPr>
          <p:nvPr/>
        </p:nvSpPr>
        <p:spPr bwMode="auto">
          <a:xfrm>
            <a:off x="2510377" y="3791828"/>
            <a:ext cx="534107" cy="565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eaLnBrk="1" hangingPunct="1"/>
            <a:r>
              <a:rPr lang="en-ZA" sz="4000" b="1" dirty="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xmlns="" val="4110143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F7F1AE1-C0B5-1A4F-92EB-DDBB9B65A5E8}"/>
              </a:ext>
            </a:extLst>
          </p:cNvPr>
          <p:cNvSpPr>
            <a:spLocks noChangeArrowheads="1"/>
          </p:cNvSpPr>
          <p:nvPr/>
        </p:nvSpPr>
        <p:spPr bwMode="auto">
          <a:xfrm>
            <a:off x="1547664" y="207529"/>
            <a:ext cx="7416824" cy="311736"/>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dirty="0">
                <a:solidFill>
                  <a:schemeClr val="tx1">
                    <a:lumMod val="50000"/>
                    <a:lumOff val="50000"/>
                  </a:schemeClr>
                </a:solidFill>
                <a:latin typeface="Arial" pitchFamily="34" charset="0"/>
                <a:cs typeface="Arial" pitchFamily="34" charset="0"/>
              </a:rPr>
              <a:t>CROSS BORDER ROUTES AND BORDER POSTS</a:t>
            </a:r>
          </a:p>
        </p:txBody>
      </p:sp>
      <p:pic>
        <p:nvPicPr>
          <p:cNvPr id="3" name="Picture 2">
            <a:extLst>
              <a:ext uri="{FF2B5EF4-FFF2-40B4-BE49-F238E27FC236}">
                <a16:creationId xmlns:a16="http://schemas.microsoft.com/office/drawing/2014/main" xmlns="" id="{180ACCA1-0D5C-CC4F-8AFD-1245CC224830}"/>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90500" y="694171"/>
            <a:ext cx="8953500" cy="5956300"/>
          </a:xfrm>
          <a:prstGeom prst="rect">
            <a:avLst/>
          </a:prstGeom>
        </p:spPr>
      </p:pic>
    </p:spTree>
    <p:extLst>
      <p:ext uri="{BB962C8B-B14F-4D97-AF65-F5344CB8AC3E}">
        <p14:creationId xmlns:p14="http://schemas.microsoft.com/office/powerpoint/2010/main" xmlns="" val="508971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5D6EDFE-C31E-1D49-9066-996E486D96D5}"/>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1430"/>
            <a:ext cx="9144000" cy="6855139"/>
          </a:xfrm>
          <a:prstGeom prst="rect">
            <a:avLst/>
          </a:prstGeom>
        </p:spPr>
      </p:pic>
      <p:sp>
        <p:nvSpPr>
          <p:cNvPr id="16387" name="TextBox 2"/>
          <p:cNvSpPr txBox="1">
            <a:spLocks noChangeArrowheads="1"/>
          </p:cNvSpPr>
          <p:nvPr/>
        </p:nvSpPr>
        <p:spPr bwMode="auto">
          <a:xfrm>
            <a:off x="4808538" y="2354263"/>
            <a:ext cx="1857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dirty="0">
              <a:solidFill>
                <a:srgbClr val="000000"/>
              </a:solidFill>
            </a:endParaRPr>
          </a:p>
        </p:txBody>
      </p:sp>
      <p:sp>
        <p:nvSpPr>
          <p:cNvPr id="16388" name="TextBox 1"/>
          <p:cNvSpPr txBox="1">
            <a:spLocks noChangeArrowheads="1"/>
          </p:cNvSpPr>
          <p:nvPr/>
        </p:nvSpPr>
        <p:spPr bwMode="auto">
          <a:xfrm>
            <a:off x="3779912" y="4365104"/>
            <a:ext cx="5221337" cy="194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eaLnBrk="1" hangingPunct="1"/>
            <a:r>
              <a:rPr lang="en-ZA" sz="2800" b="1" dirty="0">
                <a:latin typeface="Arial" panose="020B0604020202020204" pitchFamily="34" charset="0"/>
                <a:cs typeface="Arial" panose="020B0604020202020204" pitchFamily="34" charset="0"/>
              </a:rPr>
              <a:t>STRATEGIC OVERVIEW  </a:t>
            </a:r>
          </a:p>
        </p:txBody>
      </p:sp>
      <p:sp>
        <p:nvSpPr>
          <p:cNvPr id="6" name="TextBox 1">
            <a:extLst>
              <a:ext uri="{FF2B5EF4-FFF2-40B4-BE49-F238E27FC236}">
                <a16:creationId xmlns:a16="http://schemas.microsoft.com/office/drawing/2014/main" xmlns="" id="{41D0E643-F075-5342-BD73-77696920BF70}"/>
              </a:ext>
            </a:extLst>
          </p:cNvPr>
          <p:cNvSpPr txBox="1">
            <a:spLocks noChangeArrowheads="1"/>
          </p:cNvSpPr>
          <p:nvPr/>
        </p:nvSpPr>
        <p:spPr bwMode="auto">
          <a:xfrm>
            <a:off x="2510377" y="3791828"/>
            <a:ext cx="534107" cy="565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eaLnBrk="1" hangingPunct="1"/>
            <a:r>
              <a:rPr lang="en-ZA" sz="40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xmlns="" val="4124004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908720"/>
            <a:ext cx="8496944" cy="1692771"/>
          </a:xfrm>
          <a:prstGeom prst="rect">
            <a:avLst/>
          </a:prstGeom>
        </p:spPr>
        <p:txBody>
          <a:bodyPr wrap="square">
            <a:spAutoFit/>
          </a:bodyPr>
          <a:lstStyle/>
          <a:p>
            <a:pPr lvl="0"/>
            <a:endParaRPr lang="en-ZA" sz="800" b="1" dirty="0">
              <a:latin typeface="Arial"/>
              <a:cs typeface="Arial"/>
            </a:endParaRPr>
          </a:p>
          <a:p>
            <a:r>
              <a:rPr lang="en-ZA" sz="1600" dirty="0">
                <a:latin typeface="Arial"/>
                <a:cs typeface="Arial"/>
              </a:rPr>
              <a:t> </a:t>
            </a:r>
            <a:endParaRPr lang="en-US" sz="1600" dirty="0">
              <a:latin typeface="Arial"/>
              <a:cs typeface="Arial"/>
            </a:endParaRPr>
          </a:p>
          <a:p>
            <a:pPr lvl="0"/>
            <a:endParaRPr lang="en-ZA" sz="1600" b="1" dirty="0">
              <a:latin typeface="Arial"/>
              <a:cs typeface="Arial"/>
            </a:endParaRPr>
          </a:p>
          <a:p>
            <a:pPr lvl="0"/>
            <a:endParaRPr lang="en-ZA" sz="1600" b="1" dirty="0">
              <a:latin typeface="Arial"/>
              <a:cs typeface="Arial"/>
            </a:endParaRPr>
          </a:p>
          <a:p>
            <a:r>
              <a:rPr lang="en-ZA" sz="1600" dirty="0">
                <a:latin typeface="Arial"/>
                <a:cs typeface="Arial"/>
              </a:rPr>
              <a:t> </a:t>
            </a:r>
            <a:endParaRPr lang="en-US" sz="1600" dirty="0">
              <a:latin typeface="Arial"/>
              <a:cs typeface="Arial"/>
            </a:endParaRPr>
          </a:p>
          <a:p>
            <a:endParaRPr lang="en-US" sz="1600" dirty="0">
              <a:latin typeface="Arial"/>
              <a:cs typeface="Arial"/>
            </a:endParaRPr>
          </a:p>
          <a:p>
            <a:r>
              <a:rPr lang="en-ZA" sz="1600" b="1" dirty="0">
                <a:latin typeface="Arial"/>
                <a:cs typeface="Arial"/>
              </a:rPr>
              <a:t> </a:t>
            </a:r>
            <a:endParaRPr lang="en-US" sz="1600" b="1" dirty="0">
              <a:latin typeface="Arial"/>
              <a:cs typeface="Arial"/>
            </a:endParaRPr>
          </a:p>
        </p:txBody>
      </p:sp>
      <p:sp>
        <p:nvSpPr>
          <p:cNvPr id="2" name="Title 1">
            <a:extLst>
              <a:ext uri="{FF2B5EF4-FFF2-40B4-BE49-F238E27FC236}">
                <a16:creationId xmlns:a16="http://schemas.microsoft.com/office/drawing/2014/main" xmlns="" id="{84D4C9A1-853C-47C0-9183-887EE9FA2938}"/>
              </a:ext>
            </a:extLst>
          </p:cNvPr>
          <p:cNvSpPr>
            <a:spLocks noGrp="1"/>
          </p:cNvSpPr>
          <p:nvPr>
            <p:ph type="title"/>
          </p:nvPr>
        </p:nvSpPr>
        <p:spPr>
          <a:xfrm>
            <a:off x="251521" y="5674142"/>
            <a:ext cx="8712968" cy="1067226"/>
          </a:xfrm>
          <a:solidFill>
            <a:schemeClr val="accent5">
              <a:lumMod val="60000"/>
              <a:lumOff val="40000"/>
            </a:schemeClr>
          </a:solidFill>
        </p:spPr>
        <p:txBody>
          <a:bodyPr/>
          <a:lstStyle/>
          <a:p>
            <a:pPr algn="l">
              <a:spcBef>
                <a:spcPct val="20000"/>
              </a:spcBef>
            </a:pPr>
            <a:r>
              <a:rPr lang="en-ZA" sz="2400" b="1" dirty="0">
                <a:latin typeface="+mn-lt"/>
              </a:rPr>
              <a:t>CORE VALUES - ‘ITREES’</a:t>
            </a:r>
            <a:br>
              <a:rPr lang="en-ZA" sz="2400" b="1" dirty="0">
                <a:latin typeface="+mn-lt"/>
              </a:rPr>
            </a:br>
            <a:r>
              <a:rPr lang="en-ZA" sz="1700" dirty="0">
                <a:latin typeface="Arial" panose="020B0604020202020204" pitchFamily="34" charset="0"/>
                <a:cs typeface="Arial" panose="020B0604020202020204" pitchFamily="34" charset="0"/>
              </a:rPr>
              <a:t>Integrity, Transparency, Reliability, Efficiency, Effectiveness, Social Responsibility</a:t>
            </a:r>
          </a:p>
        </p:txBody>
      </p:sp>
      <p:sp>
        <p:nvSpPr>
          <p:cNvPr id="3" name="Content Placeholder 2">
            <a:extLst>
              <a:ext uri="{FF2B5EF4-FFF2-40B4-BE49-F238E27FC236}">
                <a16:creationId xmlns:a16="http://schemas.microsoft.com/office/drawing/2014/main" xmlns="" id="{FF9F52FB-4A38-403B-96D3-EE5A43FC9EEC}"/>
              </a:ext>
            </a:extLst>
          </p:cNvPr>
          <p:cNvSpPr>
            <a:spLocks noGrp="1"/>
          </p:cNvSpPr>
          <p:nvPr>
            <p:ph sz="half" idx="1"/>
          </p:nvPr>
        </p:nvSpPr>
        <p:spPr>
          <a:xfrm>
            <a:off x="251521" y="957662"/>
            <a:ext cx="3519367" cy="4595618"/>
          </a:xfrm>
          <a:solidFill>
            <a:schemeClr val="tx2">
              <a:lumMod val="20000"/>
              <a:lumOff val="80000"/>
            </a:schemeClr>
          </a:solidFill>
        </p:spPr>
        <p:txBody>
          <a:bodyPr/>
          <a:lstStyle/>
          <a:p>
            <a:pPr marL="0" indent="0">
              <a:buNone/>
            </a:pPr>
            <a:r>
              <a:rPr lang="en-ZA" sz="2400" b="1" u="sng" dirty="0">
                <a:latin typeface="Arial" panose="020B0604020202020204" pitchFamily="34" charset="0"/>
                <a:cs typeface="Arial" panose="020B0604020202020204" pitchFamily="34" charset="0"/>
              </a:rPr>
              <a:t>GOALS</a:t>
            </a:r>
          </a:p>
          <a:p>
            <a:pPr marL="0" indent="0">
              <a:buNone/>
            </a:pPr>
            <a:r>
              <a:rPr lang="en-ZA" sz="1600" b="1" dirty="0">
                <a:latin typeface="Arial" panose="020B0604020202020204" pitchFamily="34" charset="0"/>
                <a:cs typeface="Arial" panose="020B0604020202020204" pitchFamily="34" charset="0"/>
              </a:rPr>
              <a:t>Goal 1.  </a:t>
            </a:r>
            <a:r>
              <a:rPr lang="en-ZA" sz="1600" dirty="0">
                <a:latin typeface="Arial" panose="020B0604020202020204" pitchFamily="34" charset="0"/>
                <a:cs typeface="Arial" panose="020B0604020202020204" pitchFamily="34" charset="0"/>
              </a:rPr>
              <a:t>Facilitate unimpeded flow of cross border transport</a:t>
            </a:r>
          </a:p>
          <a:p>
            <a:pPr marL="0" indent="0">
              <a:buNone/>
            </a:pPr>
            <a:endParaRPr lang="en-ZA" sz="1600" b="1" dirty="0">
              <a:latin typeface="Arial" panose="020B0604020202020204" pitchFamily="34" charset="0"/>
              <a:cs typeface="Arial" panose="020B0604020202020204" pitchFamily="34" charset="0"/>
            </a:endParaRPr>
          </a:p>
          <a:p>
            <a:pPr marL="0" indent="0">
              <a:buNone/>
            </a:pPr>
            <a:r>
              <a:rPr lang="en-ZA" sz="1600" b="1" dirty="0">
                <a:latin typeface="Arial" panose="020B0604020202020204" pitchFamily="34" charset="0"/>
                <a:cs typeface="Arial" panose="020B0604020202020204" pitchFamily="34" charset="0"/>
              </a:rPr>
              <a:t>G</a:t>
            </a:r>
            <a:r>
              <a:rPr lang="en-US" sz="1600" b="1" dirty="0">
                <a:latin typeface="Arial" panose="020B0604020202020204" pitchFamily="34" charset="0"/>
                <a:cs typeface="Arial" panose="020B0604020202020204" pitchFamily="34" charset="0"/>
              </a:rPr>
              <a:t>OAL 2: </a:t>
            </a:r>
            <a:r>
              <a:rPr lang="en-US" sz="1600" dirty="0">
                <a:latin typeface="Arial" panose="020B0604020202020204" pitchFamily="34" charset="0"/>
                <a:cs typeface="Arial" panose="020B0604020202020204" pitchFamily="34" charset="0"/>
              </a:rPr>
              <a:t>Strategic positioning to promote integration of the African continent</a:t>
            </a:r>
            <a:endParaRPr lang="en-ZA" sz="1600" dirty="0">
              <a:latin typeface="Arial" panose="020B0604020202020204" pitchFamily="34" charset="0"/>
              <a:cs typeface="Arial" panose="020B0604020202020204" pitchFamily="34" charset="0"/>
            </a:endParaRPr>
          </a:p>
          <a:p>
            <a:pPr marL="0" indent="0">
              <a:buNone/>
            </a:pPr>
            <a:endParaRPr lang="en-ZA" sz="1600" b="1" dirty="0">
              <a:latin typeface="Arial" panose="020B0604020202020204" pitchFamily="34" charset="0"/>
              <a:cs typeface="Arial" panose="020B0604020202020204" pitchFamily="34" charset="0"/>
            </a:endParaRPr>
          </a:p>
          <a:p>
            <a:pPr marL="0" indent="0">
              <a:buNone/>
            </a:pPr>
            <a:r>
              <a:rPr lang="en-ZA" sz="1600" b="1" dirty="0">
                <a:latin typeface="Arial" panose="020B0604020202020204" pitchFamily="34" charset="0"/>
                <a:cs typeface="Arial" panose="020B0604020202020204" pitchFamily="34" charset="0"/>
              </a:rPr>
              <a:t>Goal 3:</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Promote safe and reliable cross-border transport</a:t>
            </a: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ZA" sz="1600" b="1" dirty="0">
                <a:latin typeface="Arial" panose="020B0604020202020204" pitchFamily="34" charset="0"/>
                <a:cs typeface="Arial" panose="020B0604020202020204" pitchFamily="34" charset="0"/>
              </a:rPr>
              <a:t>Goal 4</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Enhance organisational performance in order to improve sustainability</a:t>
            </a:r>
            <a:endParaRPr lang="en-US" sz="1600" dirty="0">
              <a:latin typeface="Arial" panose="020B0604020202020204" pitchFamily="34" charset="0"/>
              <a:ea typeface="Calibri"/>
              <a:cs typeface="Arial" panose="020B0604020202020204" pitchFamily="34" charset="0"/>
            </a:endParaRPr>
          </a:p>
          <a:p>
            <a:endParaRPr lang="en-ZA" dirty="0"/>
          </a:p>
        </p:txBody>
      </p:sp>
      <p:sp>
        <p:nvSpPr>
          <p:cNvPr id="6" name="Content Placeholder 5">
            <a:extLst>
              <a:ext uri="{FF2B5EF4-FFF2-40B4-BE49-F238E27FC236}">
                <a16:creationId xmlns:a16="http://schemas.microsoft.com/office/drawing/2014/main" xmlns="" id="{C2D79C47-8883-413B-B409-80875842A996}"/>
              </a:ext>
            </a:extLst>
          </p:cNvPr>
          <p:cNvSpPr>
            <a:spLocks noGrp="1"/>
          </p:cNvSpPr>
          <p:nvPr>
            <p:ph sz="half" idx="2"/>
          </p:nvPr>
        </p:nvSpPr>
        <p:spPr>
          <a:xfrm>
            <a:off x="3843287" y="965755"/>
            <a:ext cx="5121201" cy="4595618"/>
          </a:xfrm>
          <a:solidFill>
            <a:schemeClr val="tx2">
              <a:lumMod val="40000"/>
              <a:lumOff val="60000"/>
            </a:schemeClr>
          </a:solidFill>
        </p:spPr>
        <p:txBody>
          <a:bodyPr/>
          <a:lstStyle/>
          <a:p>
            <a:pPr marL="0" indent="0">
              <a:buNone/>
            </a:pPr>
            <a:r>
              <a:rPr lang="en-ZA" sz="2400" b="1" u="sng" dirty="0"/>
              <a:t>STRATEGIC OBJECTIVES</a:t>
            </a:r>
          </a:p>
          <a:p>
            <a:pPr marL="0" indent="0">
              <a:buNone/>
            </a:pPr>
            <a:r>
              <a:rPr lang="en-US" sz="1600" b="1" dirty="0"/>
              <a:t>1</a:t>
            </a:r>
            <a:r>
              <a:rPr lang="en-US" sz="1500" dirty="0">
                <a:latin typeface="Arial" panose="020B0604020202020204" pitchFamily="34" charset="0"/>
                <a:cs typeface="Arial" panose="020B0604020202020204" pitchFamily="34" charset="0"/>
              </a:rPr>
              <a:t>: To introduce and implement regulated competition of cross border movements</a:t>
            </a:r>
          </a:p>
          <a:p>
            <a:pPr marL="0" indent="0">
              <a:buNone/>
            </a:pPr>
            <a:r>
              <a:rPr lang="en-US" sz="1500" b="1" dirty="0">
                <a:latin typeface="Arial" panose="020B0604020202020204" pitchFamily="34" charset="0"/>
                <a:cs typeface="Arial" panose="020B0604020202020204" pitchFamily="34" charset="0"/>
              </a:rPr>
              <a:t>2</a:t>
            </a:r>
            <a:r>
              <a:rPr lang="en-US" sz="1500" dirty="0">
                <a:latin typeface="Arial" panose="020B0604020202020204" pitchFamily="34" charset="0"/>
                <a:cs typeface="Arial" panose="020B0604020202020204" pitchFamily="34" charset="0"/>
              </a:rPr>
              <a:t>: To improve compliance with road transport legislation</a:t>
            </a:r>
            <a:endParaRPr lang="en-US" sz="1500" b="1" dirty="0">
              <a:latin typeface="Arial" panose="020B0604020202020204" pitchFamily="34" charset="0"/>
              <a:ea typeface="Calibri"/>
              <a:cs typeface="Arial" panose="020B0604020202020204" pitchFamily="34" charset="0"/>
            </a:endParaRPr>
          </a:p>
          <a:p>
            <a:pPr marL="0" indent="0">
              <a:buNone/>
            </a:pPr>
            <a:r>
              <a:rPr lang="en-US" sz="1500" b="1" dirty="0">
                <a:latin typeface="Arial" panose="020B0604020202020204" pitchFamily="34" charset="0"/>
                <a:cs typeface="Arial" panose="020B0604020202020204" pitchFamily="34" charset="0"/>
              </a:rPr>
              <a:t>3: </a:t>
            </a:r>
            <a:r>
              <a:rPr lang="en-US" sz="1500" dirty="0">
                <a:latin typeface="Arial" panose="020B0604020202020204" pitchFamily="34" charset="0"/>
                <a:cs typeface="Arial" panose="020B0604020202020204" pitchFamily="34" charset="0"/>
              </a:rPr>
              <a:t>To establish and sustain strategic partnerships with stakeholders so as to enable the Agency to achieve its objectives</a:t>
            </a:r>
            <a:endParaRPr lang="en-ZA" sz="1500" dirty="0">
              <a:latin typeface="Arial" panose="020B0604020202020204" pitchFamily="34" charset="0"/>
              <a:cs typeface="Arial" panose="020B0604020202020204" pitchFamily="34" charset="0"/>
            </a:endParaRPr>
          </a:p>
          <a:p>
            <a:pPr marL="0" indent="0">
              <a:buNone/>
            </a:pPr>
            <a:r>
              <a:rPr lang="en-US" sz="1500" b="1" dirty="0">
                <a:latin typeface="Arial" panose="020B0604020202020204" pitchFamily="34" charset="0"/>
                <a:cs typeface="Arial" panose="020B0604020202020204" pitchFamily="34" charset="0"/>
              </a:rPr>
              <a:t>4: </a:t>
            </a:r>
            <a:r>
              <a:rPr lang="en-US" sz="1500" dirty="0">
                <a:latin typeface="Arial" panose="020B0604020202020204" pitchFamily="34" charset="0"/>
                <a:cs typeface="Arial" panose="020B0604020202020204" pitchFamily="34" charset="0"/>
              </a:rPr>
              <a:t>To proactively provide value added advisory services to the Minister of Transport and other relevant stakeholders on cross border matters in the transport sector</a:t>
            </a:r>
            <a:endParaRPr lang="en-US" sz="1500" dirty="0">
              <a:latin typeface="Arial" panose="020B0604020202020204" pitchFamily="34" charset="0"/>
              <a:ea typeface="Calibri"/>
              <a:cs typeface="Arial" panose="020B0604020202020204" pitchFamily="34" charset="0"/>
            </a:endParaRPr>
          </a:p>
          <a:p>
            <a:pPr marL="0" indent="0">
              <a:buNone/>
            </a:pPr>
            <a:r>
              <a:rPr lang="en-US" sz="1500" b="1" dirty="0">
                <a:latin typeface="Arial" panose="020B0604020202020204" pitchFamily="34" charset="0"/>
                <a:cs typeface="Arial" panose="020B0604020202020204" pitchFamily="34" charset="0"/>
              </a:rPr>
              <a:t>5</a:t>
            </a:r>
            <a:r>
              <a:rPr lang="en-US" sz="1500" dirty="0">
                <a:latin typeface="Arial" panose="020B0604020202020204" pitchFamily="34" charset="0"/>
                <a:cs typeface="Arial" panose="020B0604020202020204" pitchFamily="34" charset="0"/>
              </a:rPr>
              <a:t>:  To proactively promote transformation and development of the cross-border industry</a:t>
            </a:r>
            <a:endParaRPr lang="en-US" sz="1500" b="1" dirty="0">
              <a:latin typeface="Arial" panose="020B0604020202020204" pitchFamily="34" charset="0"/>
              <a:cs typeface="Arial" panose="020B0604020202020204" pitchFamily="34" charset="0"/>
            </a:endParaRPr>
          </a:p>
          <a:p>
            <a:pPr marL="0" indent="0">
              <a:buNone/>
            </a:pPr>
            <a:r>
              <a:rPr lang="en-US" sz="1500" b="1" dirty="0">
                <a:latin typeface="Arial" panose="020B0604020202020204" pitchFamily="34" charset="0"/>
                <a:cs typeface="Arial" panose="020B0604020202020204" pitchFamily="34" charset="0"/>
              </a:rPr>
              <a:t>6</a:t>
            </a:r>
            <a:r>
              <a:rPr lang="en-US" sz="1500" dirty="0">
                <a:latin typeface="Arial" panose="020B0604020202020204" pitchFamily="34" charset="0"/>
                <a:cs typeface="Arial" panose="020B0604020202020204" pitchFamily="34" charset="0"/>
              </a:rPr>
              <a:t>: To ensure the financial viability and sustainability</a:t>
            </a:r>
          </a:p>
          <a:p>
            <a:pPr marL="0" indent="0">
              <a:buNone/>
            </a:pPr>
            <a:r>
              <a:rPr lang="en-US" sz="1500" b="1" dirty="0">
                <a:latin typeface="Arial" panose="020B0604020202020204" pitchFamily="34" charset="0"/>
                <a:cs typeface="Arial" panose="020B0604020202020204" pitchFamily="34" charset="0"/>
              </a:rPr>
              <a:t>7:</a:t>
            </a:r>
            <a:r>
              <a:rPr lang="en-US" sz="1500" dirty="0">
                <a:latin typeface="Arial" panose="020B0604020202020204" pitchFamily="34" charset="0"/>
                <a:cs typeface="Arial" panose="020B0604020202020204" pitchFamily="34" charset="0"/>
              </a:rPr>
              <a:t>   To introduce and implement regulated competition of cross border movements as pertaining to cross border movements</a:t>
            </a:r>
            <a:endParaRPr lang="en-US" sz="1500" dirty="0">
              <a:latin typeface="Arial" panose="020B0604020202020204" pitchFamily="34" charset="0"/>
              <a:ea typeface="Calibri"/>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94171A02-7E1B-C347-978C-859C36B7CF26}"/>
              </a:ext>
            </a:extLst>
          </p:cNvPr>
          <p:cNvSpPr>
            <a:spLocks noChangeArrowheads="1"/>
          </p:cNvSpPr>
          <p:nvPr/>
        </p:nvSpPr>
        <p:spPr bwMode="auto">
          <a:xfrm>
            <a:off x="1547664" y="207529"/>
            <a:ext cx="7416824" cy="311736"/>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dirty="0">
                <a:solidFill>
                  <a:schemeClr val="tx1">
                    <a:lumMod val="50000"/>
                    <a:lumOff val="50000"/>
                  </a:schemeClr>
                </a:solidFill>
                <a:latin typeface="Arial" pitchFamily="34" charset="0"/>
                <a:cs typeface="Arial" pitchFamily="34" charset="0"/>
              </a:rPr>
              <a:t>STRATEGIC OVERVIEW</a:t>
            </a:r>
          </a:p>
        </p:txBody>
      </p:sp>
    </p:spTree>
    <p:extLst>
      <p:ext uri="{BB962C8B-B14F-4D97-AF65-F5344CB8AC3E}">
        <p14:creationId xmlns:p14="http://schemas.microsoft.com/office/powerpoint/2010/main" xmlns="" val="3157708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2E9DFA6-CF01-EE42-8608-4E86D24A41A6}"/>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1430"/>
            <a:ext cx="9144000" cy="6855139"/>
          </a:xfrm>
          <a:prstGeom prst="rect">
            <a:avLst/>
          </a:prstGeom>
        </p:spPr>
      </p:pic>
      <p:sp>
        <p:nvSpPr>
          <p:cNvPr id="16387" name="TextBox 2"/>
          <p:cNvSpPr txBox="1">
            <a:spLocks noChangeArrowheads="1"/>
          </p:cNvSpPr>
          <p:nvPr/>
        </p:nvSpPr>
        <p:spPr bwMode="auto">
          <a:xfrm>
            <a:off x="4808538" y="2354263"/>
            <a:ext cx="1857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dirty="0">
              <a:solidFill>
                <a:srgbClr val="000000"/>
              </a:solidFill>
            </a:endParaRPr>
          </a:p>
        </p:txBody>
      </p:sp>
      <p:sp>
        <p:nvSpPr>
          <p:cNvPr id="16388" name="TextBox 1"/>
          <p:cNvSpPr txBox="1">
            <a:spLocks noChangeArrowheads="1"/>
          </p:cNvSpPr>
          <p:nvPr/>
        </p:nvSpPr>
        <p:spPr bwMode="auto">
          <a:xfrm>
            <a:off x="3779912" y="4365104"/>
            <a:ext cx="6095206" cy="1161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eaLnBrk="1" hangingPunct="1"/>
            <a:r>
              <a:rPr lang="en-ZA" sz="2800" b="1" dirty="0">
                <a:latin typeface="Arial" panose="020B0604020202020204" pitchFamily="34" charset="0"/>
                <a:cs typeface="Arial" panose="020B0604020202020204" pitchFamily="34" charset="0"/>
              </a:rPr>
              <a:t>ORGANISATIONAL PERFORMANCE</a:t>
            </a:r>
          </a:p>
          <a:p>
            <a:pPr marL="857250" lvl="3" indent="0" eaLnBrk="1" hangingPunct="1">
              <a:lnSpc>
                <a:spcPct val="150000"/>
              </a:lnSpc>
            </a:pPr>
            <a:endParaRPr lang="en-ZA" sz="2800" b="1" dirty="0">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xmlns="" id="{D84F0A1E-6AB4-2C42-A79C-E3FB21743CEF}"/>
              </a:ext>
            </a:extLst>
          </p:cNvPr>
          <p:cNvSpPr txBox="1">
            <a:spLocks noChangeArrowheads="1"/>
          </p:cNvSpPr>
          <p:nvPr/>
        </p:nvSpPr>
        <p:spPr bwMode="auto">
          <a:xfrm>
            <a:off x="2510377" y="3791828"/>
            <a:ext cx="534107" cy="565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eaLnBrk="1" hangingPunct="1"/>
            <a:r>
              <a:rPr lang="en-ZA" sz="4000" b="1" dirty="0">
                <a:solidFill>
                  <a:schemeClr val="bg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xmlns="" val="371730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xmlns="" id="{00000000-0008-0000-1900-000003000000}"/>
              </a:ext>
            </a:extLst>
          </p:cNvPr>
          <p:cNvGraphicFramePr>
            <a:graphicFrameLocks/>
          </p:cNvGraphicFramePr>
          <p:nvPr>
            <p:extLst>
              <p:ext uri="{D42A27DB-BD31-4B8C-83A1-F6EECF244321}">
                <p14:modId xmlns:p14="http://schemas.microsoft.com/office/powerpoint/2010/main" xmlns="" val="3867479212"/>
              </p:ext>
            </p:extLst>
          </p:nvPr>
        </p:nvGraphicFramePr>
        <p:xfrm>
          <a:off x="230996" y="1206142"/>
          <a:ext cx="9001000"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xmlns="" id="{46EA188C-A84E-1044-832F-023CE3C7FC52}"/>
              </a:ext>
            </a:extLst>
          </p:cNvPr>
          <p:cNvSpPr>
            <a:spLocks noChangeArrowheads="1"/>
          </p:cNvSpPr>
          <p:nvPr/>
        </p:nvSpPr>
        <p:spPr bwMode="auto">
          <a:xfrm>
            <a:off x="1547664" y="207529"/>
            <a:ext cx="7776864" cy="341152"/>
          </a:xfrm>
          <a:prstGeom prst="rect">
            <a:avLst/>
          </a:prstGeom>
          <a:noFill/>
          <a:ln w="9525">
            <a:noFill/>
            <a:miter lim="800000"/>
            <a:headEnd/>
            <a:tailEnd/>
          </a:ln>
          <a:effectLst/>
        </p:spPr>
        <p:txBody>
          <a:bodyPr anchor="ctr"/>
          <a:lstStyle/>
          <a:p>
            <a:pPr fontAlgn="auto">
              <a:spcBef>
                <a:spcPts val="0"/>
              </a:spcBef>
              <a:spcAft>
                <a:spcPts val="0"/>
              </a:spcAft>
              <a:defRPr/>
            </a:pPr>
            <a:r>
              <a:rPr lang="en-US" sz="2300" b="1" dirty="0">
                <a:solidFill>
                  <a:schemeClr val="tx1">
                    <a:lumMod val="50000"/>
                    <a:lumOff val="50000"/>
                  </a:schemeClr>
                </a:solidFill>
                <a:latin typeface="Arial" pitchFamily="34" charset="0"/>
                <a:cs typeface="Arial" pitchFamily="34" charset="0"/>
              </a:rPr>
              <a:t>5- YEAR PERFORMANCE OVERVIEW: MTSF 2014-19</a:t>
            </a:r>
          </a:p>
        </p:txBody>
      </p:sp>
    </p:spTree>
    <p:extLst>
      <p:ext uri="{BB962C8B-B14F-4D97-AF65-F5344CB8AC3E}">
        <p14:creationId xmlns:p14="http://schemas.microsoft.com/office/powerpoint/2010/main" xmlns="" val="1781615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xmlns="" val="113976875"/>
              </p:ext>
            </p:extLst>
          </p:nvPr>
        </p:nvGraphicFramePr>
        <p:xfrm>
          <a:off x="230843" y="1628801"/>
          <a:ext cx="4176464" cy="4511514"/>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xmlns="" val="20000"/>
                    </a:ext>
                  </a:extLst>
                </a:gridCol>
              </a:tblGrid>
              <a:tr h="488154">
                <a:tc>
                  <a:txBody>
                    <a:bodyPr/>
                    <a:lstStyle/>
                    <a:p>
                      <a:r>
                        <a:rPr lang="en-ZA" sz="1800" dirty="0">
                          <a:solidFill>
                            <a:schemeClr val="tx1"/>
                          </a:solidFill>
                          <a:latin typeface="+mn-lt"/>
                          <a:cs typeface="Arial" panose="020B0604020202020204" pitchFamily="34" charset="0"/>
                        </a:rPr>
                        <a:t>KPI not achieved </a:t>
                      </a:r>
                    </a:p>
                  </a:txBody>
                  <a:tcPr/>
                </a:tc>
                <a:extLst>
                  <a:ext uri="{0D108BD9-81ED-4DB2-BD59-A6C34878D82A}">
                    <a16:rowId xmlns:a16="http://schemas.microsoft.com/office/drawing/2014/main" xmlns="" val="10000"/>
                  </a:ext>
                </a:extLst>
              </a:tr>
              <a:tr h="3976341">
                <a:tc>
                  <a:txBody>
                    <a:bodyPr/>
                    <a:lstStyle/>
                    <a:p>
                      <a:pPr algn="just"/>
                      <a:r>
                        <a:rPr lang="en-ZA" sz="1800" b="1" u="none" dirty="0">
                          <a:latin typeface="+mn-lt"/>
                          <a:cs typeface="Arial" panose="020B0604020202020204" pitchFamily="34" charset="0"/>
                        </a:rPr>
                        <a:t>KPI: </a:t>
                      </a:r>
                      <a:r>
                        <a:rPr lang="en-ZA" sz="1800" kern="1200" dirty="0">
                          <a:solidFill>
                            <a:schemeClr val="dk1"/>
                          </a:solidFill>
                          <a:effectLst/>
                          <a:latin typeface="Arial" panose="020B0604020202020204" pitchFamily="34" charset="0"/>
                          <a:ea typeface="+mn-ea"/>
                          <a:cs typeface="Arial" panose="020B0604020202020204" pitchFamily="34" charset="0"/>
                        </a:rPr>
                        <a:t>Developed and implemented new cross-border management system</a:t>
                      </a:r>
                    </a:p>
                    <a:p>
                      <a:pPr algn="just"/>
                      <a:endParaRPr lang="en-ZA" sz="800" b="1" u="none" dirty="0">
                        <a:latin typeface="Arial" panose="020B0604020202020204" pitchFamily="34" charset="0"/>
                        <a:cs typeface="Arial" panose="020B0604020202020204" pitchFamily="34" charset="0"/>
                      </a:endParaRPr>
                    </a:p>
                    <a:p>
                      <a:pPr algn="just"/>
                      <a:r>
                        <a:rPr lang="en-ZA" sz="1800" b="1" u="none" dirty="0">
                          <a:latin typeface="Arial" panose="020B0604020202020204" pitchFamily="34" charset="0"/>
                          <a:cs typeface="Arial" panose="020B0604020202020204" pitchFamily="34" charset="0"/>
                        </a:rPr>
                        <a:t>Target: </a:t>
                      </a:r>
                      <a:r>
                        <a:rPr lang="en-ZA" sz="1800" kern="1200" dirty="0">
                          <a:solidFill>
                            <a:schemeClr val="dk1"/>
                          </a:solidFill>
                          <a:effectLst/>
                          <a:latin typeface="Arial" panose="020B0604020202020204" pitchFamily="34" charset="0"/>
                          <a:ea typeface="+mn-ea"/>
                          <a:cs typeface="Arial" panose="020B0604020202020204" pitchFamily="34" charset="0"/>
                        </a:rPr>
                        <a:t>Implemented prioritised interventions as per the approved EA Roadmap</a:t>
                      </a:r>
                    </a:p>
                    <a:p>
                      <a:pPr algn="just"/>
                      <a:endParaRPr lang="en-ZA" sz="800" b="1" dirty="0">
                        <a:latin typeface="Arial" panose="020B0604020202020204" pitchFamily="34" charset="0"/>
                        <a:cs typeface="Arial" panose="020B0604020202020204" pitchFamily="34" charset="0"/>
                      </a:endParaRPr>
                    </a:p>
                    <a:p>
                      <a:pPr algn="just"/>
                      <a:r>
                        <a:rPr lang="en-ZA" sz="1800" b="1" dirty="0">
                          <a:latin typeface="Arial" panose="020B0604020202020204" pitchFamily="34" charset="0"/>
                          <a:cs typeface="Arial" panose="020B0604020202020204" pitchFamily="34" charset="0"/>
                        </a:rPr>
                        <a:t>Reason for non-achievement: </a:t>
                      </a:r>
                      <a:r>
                        <a:rPr lang="en-ZA" sz="1800" b="0" dirty="0">
                          <a:latin typeface="Arial" panose="020B0604020202020204" pitchFamily="34" charset="0"/>
                          <a:cs typeface="Arial" panose="020B0604020202020204" pitchFamily="34" charset="0"/>
                        </a:rPr>
                        <a:t>Scope of the project revised due to financial constraints</a:t>
                      </a:r>
                      <a:r>
                        <a:rPr lang="en-ZA" sz="1800" b="1" dirty="0">
                          <a:latin typeface="Arial" panose="020B0604020202020204" pitchFamily="34" charset="0"/>
                          <a:cs typeface="Arial" panose="020B0604020202020204" pitchFamily="34" charset="0"/>
                        </a:rPr>
                        <a:t> </a:t>
                      </a:r>
                    </a:p>
                    <a:p>
                      <a:pPr algn="just"/>
                      <a:endParaRPr lang="en-ZA" sz="800" b="1" dirty="0">
                        <a:latin typeface="Arial" panose="020B0604020202020204" pitchFamily="34" charset="0"/>
                        <a:cs typeface="Arial" panose="020B0604020202020204" pitchFamily="34" charset="0"/>
                      </a:endParaRPr>
                    </a:p>
                    <a:p>
                      <a:pPr algn="just"/>
                      <a:r>
                        <a:rPr lang="en-ZA" sz="1800" b="1" dirty="0">
                          <a:latin typeface="Arial" panose="020B0604020202020204" pitchFamily="34" charset="0"/>
                          <a:cs typeface="Arial" panose="020B0604020202020204" pitchFamily="34" charset="0"/>
                        </a:rPr>
                        <a:t>Progress</a:t>
                      </a:r>
                      <a:r>
                        <a:rPr lang="en-ZA" sz="1800" b="1" baseline="0" dirty="0">
                          <a:latin typeface="Arial" panose="020B0604020202020204" pitchFamily="34" charset="0"/>
                          <a:cs typeface="Arial" panose="020B0604020202020204" pitchFamily="34" charset="0"/>
                        </a:rPr>
                        <a:t> </a:t>
                      </a:r>
                      <a:r>
                        <a:rPr lang="en-ZA" sz="1800" baseline="0" dirty="0">
                          <a:latin typeface="Arial" panose="020B0604020202020204" pitchFamily="34" charset="0"/>
                          <a:cs typeface="Arial" panose="020B0604020202020204" pitchFamily="34" charset="0"/>
                        </a:rPr>
                        <a:t>: </a:t>
                      </a:r>
                      <a:r>
                        <a:rPr lang="en-ZA" sz="1800" kern="1200" dirty="0">
                          <a:solidFill>
                            <a:schemeClr val="dk1"/>
                          </a:solidFill>
                          <a:effectLst/>
                          <a:latin typeface="Arial" panose="020B0604020202020204" pitchFamily="34" charset="0"/>
                          <a:ea typeface="+mn-ea"/>
                          <a:cs typeface="Arial" panose="020B0604020202020204" pitchFamily="34" charset="0"/>
                        </a:rPr>
                        <a:t>The specifications and terms of references for the iCBMS were reviewed and the tender was re-advertised in November and adjudicated in March 2019.</a:t>
                      </a:r>
                      <a:endParaRPr lang="en-ZA" sz="1800" dirty="0">
                        <a:latin typeface="Arial" panose="020B0604020202020204" pitchFamily="34" charset="0"/>
                        <a:cs typeface="Arial" panose="020B0604020202020204" pitchFamily="34" charset="0"/>
                      </a:endParaRPr>
                    </a:p>
                  </a:txBody>
                  <a:tcPr>
                    <a:solidFill>
                      <a:schemeClr val="tx2">
                        <a:lumMod val="40000"/>
                        <a:lumOff val="60000"/>
                      </a:schemeClr>
                    </a:solidFill>
                  </a:tcPr>
                </a:tc>
                <a:extLst>
                  <a:ext uri="{0D108BD9-81ED-4DB2-BD59-A6C34878D82A}">
                    <a16:rowId xmlns:a16="http://schemas.microsoft.com/office/drawing/2014/main" xmlns="" val="10001"/>
                  </a:ext>
                </a:extLst>
              </a:tr>
            </a:tbl>
          </a:graphicData>
        </a:graphic>
      </p:graphicFrame>
      <p:sp>
        <p:nvSpPr>
          <p:cNvPr id="3" name="TextBox 2"/>
          <p:cNvSpPr txBox="1"/>
          <p:nvPr/>
        </p:nvSpPr>
        <p:spPr>
          <a:xfrm>
            <a:off x="233750" y="1114228"/>
            <a:ext cx="8910250" cy="338554"/>
          </a:xfrm>
          <a:prstGeom prst="rect">
            <a:avLst/>
          </a:prstGeom>
          <a:noFill/>
        </p:spPr>
        <p:txBody>
          <a:bodyPr wrap="square" rtlCol="0">
            <a:spAutoFit/>
          </a:bodyPr>
          <a:lstStyle/>
          <a:p>
            <a:r>
              <a:rPr lang="en-ZA" sz="1600" b="1" dirty="0">
                <a:solidFill>
                  <a:srgbClr val="000000"/>
                </a:solidFill>
                <a:latin typeface="Arial" pitchFamily="34" charset="0"/>
                <a:cs typeface="Arial" pitchFamily="34" charset="0"/>
              </a:rPr>
              <a:t>92.31% </a:t>
            </a:r>
            <a:r>
              <a:rPr lang="en-ZA" sz="1600" dirty="0">
                <a:solidFill>
                  <a:srgbClr val="000000"/>
                </a:solidFill>
                <a:latin typeface="Arial" pitchFamily="34" charset="0"/>
                <a:cs typeface="Arial" pitchFamily="34" charset="0"/>
              </a:rPr>
              <a:t>of the predetermined targets (12 out of 13 targets) for the financial year were achieved</a:t>
            </a:r>
            <a:endParaRPr lang="en-ZA" sz="1600" b="1" dirty="0">
              <a:solidFill>
                <a:srgbClr val="000000"/>
              </a:solidFill>
              <a:latin typeface="Arial" pitchFamily="34" charset="0"/>
              <a:cs typeface="Arial" pitchFamily="34" charset="0"/>
            </a:endParaRPr>
          </a:p>
        </p:txBody>
      </p:sp>
      <p:graphicFrame>
        <p:nvGraphicFramePr>
          <p:cNvPr id="8" name="Chart 7">
            <a:extLst>
              <a:ext uri="{FF2B5EF4-FFF2-40B4-BE49-F238E27FC236}">
                <a16:creationId xmlns:a16="http://schemas.microsoft.com/office/drawing/2014/main" xmlns="" id="{00000000-0008-0000-1D00-000009000000}"/>
              </a:ext>
            </a:extLst>
          </p:cNvPr>
          <p:cNvGraphicFramePr>
            <a:graphicFrameLocks/>
          </p:cNvGraphicFramePr>
          <p:nvPr>
            <p:extLst>
              <p:ext uri="{D42A27DB-BD31-4B8C-83A1-F6EECF244321}">
                <p14:modId xmlns:p14="http://schemas.microsoft.com/office/powerpoint/2010/main" xmlns="" val="443178944"/>
              </p:ext>
            </p:extLst>
          </p:nvPr>
        </p:nvGraphicFramePr>
        <p:xfrm>
          <a:off x="4473595" y="1628801"/>
          <a:ext cx="4487854" cy="446449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xmlns="" id="{8898CC67-C7B9-F449-A179-9FF51A85F5D1}"/>
              </a:ext>
            </a:extLst>
          </p:cNvPr>
          <p:cNvSpPr>
            <a:spLocks noChangeArrowheads="1"/>
          </p:cNvSpPr>
          <p:nvPr/>
        </p:nvSpPr>
        <p:spPr bwMode="auto">
          <a:xfrm>
            <a:off x="1547664" y="207529"/>
            <a:ext cx="7776864" cy="311736"/>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dirty="0">
                <a:solidFill>
                  <a:schemeClr val="tx1">
                    <a:lumMod val="50000"/>
                    <a:lumOff val="50000"/>
                  </a:schemeClr>
                </a:solidFill>
                <a:latin typeface="Arial" pitchFamily="34" charset="0"/>
                <a:cs typeface="Arial" pitchFamily="34" charset="0"/>
              </a:rPr>
              <a:t>2018/19 PERFORMANCE AGAINST APP TARGETS</a:t>
            </a:r>
          </a:p>
        </p:txBody>
      </p:sp>
    </p:spTree>
    <p:extLst>
      <p:ext uri="{BB962C8B-B14F-4D97-AF65-F5344CB8AC3E}">
        <p14:creationId xmlns:p14="http://schemas.microsoft.com/office/powerpoint/2010/main" xmlns="" val="3346828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AD885CF-B59A-7D49-84C5-CFE0FE6FB18E}"/>
              </a:ext>
            </a:extLst>
          </p:cNvPr>
          <p:cNvSpPr>
            <a:spLocks noChangeArrowheads="1"/>
          </p:cNvSpPr>
          <p:nvPr/>
        </p:nvSpPr>
        <p:spPr bwMode="auto">
          <a:xfrm>
            <a:off x="1187624" y="-1395536"/>
            <a:ext cx="7632847" cy="715516"/>
          </a:xfrm>
          <a:prstGeom prst="rect">
            <a:avLst/>
          </a:prstGeom>
          <a:solidFill>
            <a:schemeClr val="bg1">
              <a:lumMod val="50000"/>
            </a:schemeClr>
          </a:solidFill>
          <a:ln w="9525">
            <a:solidFill>
              <a:schemeClr val="tx1">
                <a:lumMod val="50000"/>
                <a:lumOff val="50000"/>
              </a:schemeClr>
            </a:solidFill>
            <a:miter lim="800000"/>
            <a:headEnd/>
            <a:tailEnd/>
          </a:ln>
          <a:effectLst>
            <a:outerShdw blurRad="40000" dist="20000" dir="5400000" rotWithShape="0">
              <a:srgbClr val="000000">
                <a:alpha val="37999"/>
              </a:srgbClr>
            </a:outerShdw>
          </a:effectLst>
        </p:spPr>
        <p:txBody>
          <a:bodyPr anchor="ctr"/>
          <a:lstStyle/>
          <a:p>
            <a:pPr algn="ctr">
              <a:defRPr/>
            </a:pPr>
            <a:r>
              <a:rPr lang="en-US" sz="2000" b="1" dirty="0">
                <a:solidFill>
                  <a:schemeClr val="bg1"/>
                </a:solidFill>
                <a:latin typeface="Arial"/>
                <a:cs typeface="Arial"/>
              </a:rPr>
              <a:t>ORGANISATIONAL PERFORMANCE: ACHIEVED TARGETS Cont./…</a:t>
            </a:r>
          </a:p>
        </p:txBody>
      </p:sp>
      <p:graphicFrame>
        <p:nvGraphicFramePr>
          <p:cNvPr id="6" name="Table 5">
            <a:extLst>
              <a:ext uri="{FF2B5EF4-FFF2-40B4-BE49-F238E27FC236}">
                <a16:creationId xmlns:a16="http://schemas.microsoft.com/office/drawing/2014/main" xmlns="" id="{E3CA8E37-0305-47A1-BE75-566B8ED65206}"/>
              </a:ext>
            </a:extLst>
          </p:cNvPr>
          <p:cNvGraphicFramePr>
            <a:graphicFrameLocks noGrp="1"/>
          </p:cNvGraphicFramePr>
          <p:nvPr>
            <p:extLst>
              <p:ext uri="{D42A27DB-BD31-4B8C-83A1-F6EECF244321}">
                <p14:modId xmlns:p14="http://schemas.microsoft.com/office/powerpoint/2010/main" xmlns="" val="1588596079"/>
              </p:ext>
            </p:extLst>
          </p:nvPr>
        </p:nvGraphicFramePr>
        <p:xfrm>
          <a:off x="179512" y="1087656"/>
          <a:ext cx="8784975" cy="5437688"/>
        </p:xfrm>
        <a:graphic>
          <a:graphicData uri="http://schemas.openxmlformats.org/drawingml/2006/table">
            <a:tbl>
              <a:tblPr firstRow="1" firstCol="1" bandRow="1">
                <a:tableStyleId>{5C22544A-7EE6-4342-B048-85BDC9FD1C3A}</a:tableStyleId>
              </a:tblPr>
              <a:tblGrid>
                <a:gridCol w="539396">
                  <a:extLst>
                    <a:ext uri="{9D8B030D-6E8A-4147-A177-3AD203B41FA5}">
                      <a16:colId xmlns:a16="http://schemas.microsoft.com/office/drawing/2014/main" xmlns="" val="20000"/>
                    </a:ext>
                  </a:extLst>
                </a:gridCol>
                <a:gridCol w="2126215">
                  <a:extLst>
                    <a:ext uri="{9D8B030D-6E8A-4147-A177-3AD203B41FA5}">
                      <a16:colId xmlns:a16="http://schemas.microsoft.com/office/drawing/2014/main" xmlns="" val="20001"/>
                    </a:ext>
                  </a:extLst>
                </a:gridCol>
                <a:gridCol w="1802501">
                  <a:extLst>
                    <a:ext uri="{9D8B030D-6E8A-4147-A177-3AD203B41FA5}">
                      <a16:colId xmlns:a16="http://schemas.microsoft.com/office/drawing/2014/main" xmlns="" val="20002"/>
                    </a:ext>
                  </a:extLst>
                </a:gridCol>
                <a:gridCol w="4316863">
                  <a:extLst>
                    <a:ext uri="{9D8B030D-6E8A-4147-A177-3AD203B41FA5}">
                      <a16:colId xmlns:a16="http://schemas.microsoft.com/office/drawing/2014/main" xmlns="" val="20003"/>
                    </a:ext>
                  </a:extLst>
                </a:gridCol>
              </a:tblGrid>
              <a:tr h="1158366">
                <a:tc>
                  <a:txBody>
                    <a:bodyPr/>
                    <a:lstStyle/>
                    <a:p>
                      <a:pPr algn="ctr">
                        <a:lnSpc>
                          <a:spcPct val="115000"/>
                        </a:lnSpc>
                        <a:spcAft>
                          <a:spcPts val="1000"/>
                        </a:spcAft>
                      </a:pPr>
                      <a:r>
                        <a:rPr lang="en-ZA" sz="1400" dirty="0">
                          <a:effectLst/>
                        </a:rPr>
                        <a:t>NO.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KEY PERFORMANCE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2018/19 ANNUAL 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ACTUAL ACHIEVEMENT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extLst>
                  <a:ext uri="{0D108BD9-81ED-4DB2-BD59-A6C34878D82A}">
                    <a16:rowId xmlns:a16="http://schemas.microsoft.com/office/drawing/2014/main" xmlns="" val="10000"/>
                  </a:ext>
                </a:extLst>
              </a:tr>
              <a:tr h="2188047">
                <a:tc>
                  <a:txBody>
                    <a:bodyPr/>
                    <a:lstStyle/>
                    <a:p>
                      <a:pPr algn="ctr">
                        <a:lnSpc>
                          <a:spcPct val="115000"/>
                        </a:lnSpc>
                        <a:spcAft>
                          <a:spcPts val="1000"/>
                        </a:spcAft>
                      </a:pPr>
                      <a:r>
                        <a:rPr lang="en-ZA" sz="1600" dirty="0">
                          <a:effectLst/>
                        </a:rPr>
                        <a:t>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US" sz="1500" dirty="0">
                          <a:effectLst/>
                          <a:latin typeface="Arial" panose="020B0604020202020204" pitchFamily="34" charset="0"/>
                          <a:cs typeface="Arial" panose="020B0604020202020204" pitchFamily="34" charset="0"/>
                        </a:rPr>
                        <a:t>Developed and implemented new revenue streams </a:t>
                      </a:r>
                      <a:endParaRPr lang="en-US" sz="1500" b="0" dirty="0">
                        <a:solidFill>
                          <a:schemeClr val="tx1"/>
                        </a:solidFill>
                        <a:effectLst/>
                        <a:latin typeface="Arial" panose="020B0604020202020204" pitchFamily="34" charset="0"/>
                        <a:cs typeface="Arial" panose="020B0604020202020204" pitchFamily="34" charset="0"/>
                      </a:endParaRPr>
                    </a:p>
                    <a:p>
                      <a:pPr>
                        <a:lnSpc>
                          <a:spcPct val="115000"/>
                        </a:lnSpc>
                        <a:spcAft>
                          <a:spcPts val="1000"/>
                        </a:spcAft>
                      </a:pP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22159" marR="22159" marT="0" marB="0"/>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ZA" sz="1500" kern="1200" dirty="0">
                          <a:effectLst/>
                          <a:latin typeface="Arial" panose="020B0604020202020204" pitchFamily="34" charset="0"/>
                          <a:cs typeface="Arial" panose="020B0604020202020204" pitchFamily="34" charset="0"/>
                        </a:rPr>
                        <a:t>Developed Business Case on the 'Sale of Information' revenue stream</a:t>
                      </a:r>
                      <a:endParaRPr lang="en-ZA" sz="1500" kern="1200" dirty="0">
                        <a:solidFill>
                          <a:schemeClr val="dk1"/>
                        </a:solidFill>
                        <a:effectLst/>
                        <a:latin typeface="Arial" panose="020B0604020202020204" pitchFamily="34" charset="0"/>
                        <a:ea typeface="+mn-ea"/>
                        <a:cs typeface="Arial" panose="020B0604020202020204" pitchFamily="34" charset="0"/>
                      </a:endParaRPr>
                    </a:p>
                  </a:txBody>
                  <a:tcPr marL="22159" marR="22159" marT="0" marB="0"/>
                </a:tc>
                <a:tc>
                  <a:txBody>
                    <a:bodyPr/>
                    <a:lstStyle/>
                    <a:p>
                      <a:pPr marL="285750" indent="-285750" algn="just" defTabSz="914400" rtl="0" eaLnBrk="1" latinLnBrk="0" hangingPunct="1">
                        <a:lnSpc>
                          <a:spcPct val="110000"/>
                        </a:lnSpc>
                        <a:buFont typeface="Wingdings" panose="05000000000000000000" pitchFamily="2" charset="2"/>
                        <a:buChar char="ü"/>
                      </a:pPr>
                      <a:r>
                        <a:rPr lang="en-ZA" sz="1500" kern="1200" dirty="0">
                          <a:latin typeface="Arial" panose="020B0604020202020204" pitchFamily="34" charset="0"/>
                          <a:cs typeface="Arial" panose="020B0604020202020204" pitchFamily="34" charset="0"/>
                        </a:rPr>
                        <a:t>Business case was developed and approved</a:t>
                      </a:r>
                    </a:p>
                  </a:txBody>
                  <a:tcPr marL="22159" marR="22159" marT="0" marB="0"/>
                </a:tc>
                <a:extLst>
                  <a:ext uri="{0D108BD9-81ED-4DB2-BD59-A6C34878D82A}">
                    <a16:rowId xmlns:a16="http://schemas.microsoft.com/office/drawing/2014/main" xmlns="" val="10001"/>
                  </a:ext>
                </a:extLst>
              </a:tr>
              <a:tr h="2091275">
                <a:tc>
                  <a:txBody>
                    <a:bodyPr/>
                    <a:lstStyle/>
                    <a:p>
                      <a:pPr algn="ctr">
                        <a:lnSpc>
                          <a:spcPct val="115000"/>
                        </a:lnSpc>
                        <a:spcAft>
                          <a:spcPts val="1000"/>
                        </a:spcAft>
                      </a:pPr>
                      <a:r>
                        <a:rPr lang="en-ZA" sz="1600" dirty="0">
                          <a:effectLst/>
                          <a:latin typeface="+mn-lt"/>
                          <a:ea typeface="+mn-ea"/>
                          <a:cs typeface="+mn-cs"/>
                        </a:rPr>
                        <a:t>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500" dirty="0">
                          <a:effectLst/>
                          <a:latin typeface="Arial" panose="020B0604020202020204" pitchFamily="34" charset="0"/>
                          <a:cs typeface="Arial" panose="020B0604020202020204" pitchFamily="34" charset="0"/>
                        </a:rPr>
                        <a:t>Developed Permit fee Regulations</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22159" marR="22159" marT="0" marB="0"/>
                </a:tc>
                <a:tc>
                  <a:txBody>
                    <a:bodyPr/>
                    <a:lstStyle/>
                    <a:p>
                      <a:pPr>
                        <a:lnSpc>
                          <a:spcPct val="115000"/>
                        </a:lnSpc>
                        <a:spcAft>
                          <a:spcPts val="1000"/>
                        </a:spcAft>
                      </a:pPr>
                      <a:r>
                        <a:rPr lang="en-ZA" sz="1500" dirty="0">
                          <a:effectLst/>
                          <a:latin typeface="Arial" panose="020B0604020202020204" pitchFamily="34" charset="0"/>
                          <a:cs typeface="Arial" panose="020B0604020202020204" pitchFamily="34" charset="0"/>
                        </a:rPr>
                        <a:t>Submitted Draft Permit Fee Regulations to DoT</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22159" marR="22159" marT="0" marB="0"/>
                </a:tc>
                <a:tc>
                  <a:txBody>
                    <a:bodyPr/>
                    <a:lstStyle/>
                    <a:p>
                      <a:pPr marL="285750" indent="-285750" algn="just">
                        <a:lnSpc>
                          <a:spcPct val="110000"/>
                        </a:lnSpc>
                        <a:buFont typeface="Wingdings" panose="05000000000000000000" pitchFamily="2" charset="2"/>
                        <a:buChar char="ü"/>
                      </a:pPr>
                      <a:r>
                        <a:rPr lang="en-ZA" sz="1500" kern="1200" dirty="0">
                          <a:latin typeface="Arial" panose="020B0604020202020204" pitchFamily="34" charset="0"/>
                          <a:cs typeface="Arial" panose="020B0604020202020204" pitchFamily="34" charset="0"/>
                        </a:rPr>
                        <a:t>The draft permit fee tariff regulations were submitted to DOT</a:t>
                      </a:r>
                      <a:endParaRPr lang="en-ZA" sz="1500" dirty="0">
                        <a:latin typeface="Arial" panose="020B0604020202020204" pitchFamily="34" charset="0"/>
                        <a:cs typeface="Arial" panose="020B0604020202020204" pitchFamily="34" charset="0"/>
                      </a:endParaRPr>
                    </a:p>
                  </a:txBody>
                  <a:tcPr marL="22159" marR="22159" marT="0" marB="0"/>
                </a:tc>
                <a:extLst>
                  <a:ext uri="{0D108BD9-81ED-4DB2-BD59-A6C34878D82A}">
                    <a16:rowId xmlns:a16="http://schemas.microsoft.com/office/drawing/2014/main" xmlns="" val="10002"/>
                  </a:ext>
                </a:extLst>
              </a:tr>
            </a:tbl>
          </a:graphicData>
        </a:graphic>
      </p:graphicFrame>
      <p:sp>
        <p:nvSpPr>
          <p:cNvPr id="4" name="Rectangle 3">
            <a:extLst>
              <a:ext uri="{FF2B5EF4-FFF2-40B4-BE49-F238E27FC236}">
                <a16:creationId xmlns:a16="http://schemas.microsoft.com/office/drawing/2014/main" xmlns="" id="{6AA09D01-6960-B54F-B858-E573C7DE93D7}"/>
              </a:ext>
            </a:extLst>
          </p:cNvPr>
          <p:cNvSpPr>
            <a:spLocks noChangeArrowheads="1"/>
          </p:cNvSpPr>
          <p:nvPr/>
        </p:nvSpPr>
        <p:spPr bwMode="auto">
          <a:xfrm>
            <a:off x="1547664" y="207528"/>
            <a:ext cx="7596336" cy="557175"/>
          </a:xfrm>
          <a:prstGeom prst="rect">
            <a:avLst/>
          </a:prstGeom>
          <a:noFill/>
          <a:ln w="9525">
            <a:noFill/>
            <a:miter lim="800000"/>
            <a:headEnd/>
            <a:tailEnd/>
          </a:ln>
          <a:effectLst/>
        </p:spPr>
        <p:txBody>
          <a:bodyPr anchor="ctr"/>
          <a:lstStyle/>
          <a:p>
            <a:pPr fontAlgn="auto">
              <a:spcBef>
                <a:spcPts val="0"/>
              </a:spcBef>
              <a:spcAft>
                <a:spcPts val="0"/>
              </a:spcAft>
              <a:defRPr/>
            </a:pPr>
            <a:r>
              <a:rPr lang="en-US" sz="2200" b="1" dirty="0">
                <a:solidFill>
                  <a:schemeClr val="tx1">
                    <a:lumMod val="50000"/>
                    <a:lumOff val="50000"/>
                  </a:schemeClr>
                </a:solidFill>
                <a:latin typeface="Arial" pitchFamily="34" charset="0"/>
                <a:cs typeface="Arial" pitchFamily="34" charset="0"/>
              </a:rPr>
              <a:t>ORGANISATIONAL PERFORMANCE: ACHIEVED TARGETS Cont./…</a:t>
            </a:r>
          </a:p>
        </p:txBody>
      </p:sp>
    </p:spTree>
    <p:extLst>
      <p:ext uri="{BB962C8B-B14F-4D97-AF65-F5344CB8AC3E}">
        <p14:creationId xmlns:p14="http://schemas.microsoft.com/office/powerpoint/2010/main" xmlns="" val="101294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AD885CF-B59A-7D49-84C5-CFE0FE6FB18E}"/>
              </a:ext>
            </a:extLst>
          </p:cNvPr>
          <p:cNvSpPr>
            <a:spLocks noChangeArrowheads="1"/>
          </p:cNvSpPr>
          <p:nvPr/>
        </p:nvSpPr>
        <p:spPr bwMode="auto">
          <a:xfrm>
            <a:off x="1187624" y="-1395536"/>
            <a:ext cx="7632847" cy="715516"/>
          </a:xfrm>
          <a:prstGeom prst="rect">
            <a:avLst/>
          </a:prstGeom>
          <a:solidFill>
            <a:schemeClr val="bg1">
              <a:lumMod val="50000"/>
            </a:schemeClr>
          </a:solidFill>
          <a:ln w="9525">
            <a:solidFill>
              <a:schemeClr val="tx1">
                <a:lumMod val="50000"/>
                <a:lumOff val="50000"/>
              </a:schemeClr>
            </a:solidFill>
            <a:miter lim="800000"/>
            <a:headEnd/>
            <a:tailEnd/>
          </a:ln>
          <a:effectLst>
            <a:outerShdw blurRad="40000" dist="20000" dir="5400000" rotWithShape="0">
              <a:srgbClr val="000000">
                <a:alpha val="37999"/>
              </a:srgbClr>
            </a:outerShdw>
          </a:effectLst>
        </p:spPr>
        <p:txBody>
          <a:bodyPr anchor="ctr"/>
          <a:lstStyle/>
          <a:p>
            <a:pPr algn="ctr">
              <a:defRPr/>
            </a:pPr>
            <a:r>
              <a:rPr lang="en-US" sz="2000" b="1" dirty="0">
                <a:solidFill>
                  <a:schemeClr val="bg1"/>
                </a:solidFill>
                <a:latin typeface="Arial"/>
                <a:cs typeface="Arial"/>
              </a:rPr>
              <a:t>ORGANISATIONAL PERFORMANCE: ACHIEVED TARGETS Cont./…</a:t>
            </a:r>
          </a:p>
        </p:txBody>
      </p:sp>
      <p:graphicFrame>
        <p:nvGraphicFramePr>
          <p:cNvPr id="6" name="Table 5">
            <a:extLst>
              <a:ext uri="{FF2B5EF4-FFF2-40B4-BE49-F238E27FC236}">
                <a16:creationId xmlns:a16="http://schemas.microsoft.com/office/drawing/2014/main" xmlns="" id="{E3CA8E37-0305-47A1-BE75-566B8ED65206}"/>
              </a:ext>
            </a:extLst>
          </p:cNvPr>
          <p:cNvGraphicFramePr>
            <a:graphicFrameLocks noGrp="1"/>
          </p:cNvGraphicFramePr>
          <p:nvPr>
            <p:extLst>
              <p:ext uri="{D42A27DB-BD31-4B8C-83A1-F6EECF244321}">
                <p14:modId xmlns:p14="http://schemas.microsoft.com/office/powerpoint/2010/main" xmlns="" val="4097513872"/>
              </p:ext>
            </p:extLst>
          </p:nvPr>
        </p:nvGraphicFramePr>
        <p:xfrm>
          <a:off x="179512" y="1087656"/>
          <a:ext cx="8784975" cy="5522245"/>
        </p:xfrm>
        <a:graphic>
          <a:graphicData uri="http://schemas.openxmlformats.org/drawingml/2006/table">
            <a:tbl>
              <a:tblPr firstRow="1" firstCol="1" bandRow="1">
                <a:tableStyleId>{5C22544A-7EE6-4342-B048-85BDC9FD1C3A}</a:tableStyleId>
              </a:tblPr>
              <a:tblGrid>
                <a:gridCol w="539396">
                  <a:extLst>
                    <a:ext uri="{9D8B030D-6E8A-4147-A177-3AD203B41FA5}">
                      <a16:colId xmlns:a16="http://schemas.microsoft.com/office/drawing/2014/main" xmlns="" val="20000"/>
                    </a:ext>
                  </a:extLst>
                </a:gridCol>
                <a:gridCol w="2126215">
                  <a:extLst>
                    <a:ext uri="{9D8B030D-6E8A-4147-A177-3AD203B41FA5}">
                      <a16:colId xmlns:a16="http://schemas.microsoft.com/office/drawing/2014/main" xmlns="" val="20001"/>
                    </a:ext>
                  </a:extLst>
                </a:gridCol>
                <a:gridCol w="2374949">
                  <a:extLst>
                    <a:ext uri="{9D8B030D-6E8A-4147-A177-3AD203B41FA5}">
                      <a16:colId xmlns:a16="http://schemas.microsoft.com/office/drawing/2014/main" xmlns="" val="20002"/>
                    </a:ext>
                  </a:extLst>
                </a:gridCol>
                <a:gridCol w="3744415">
                  <a:extLst>
                    <a:ext uri="{9D8B030D-6E8A-4147-A177-3AD203B41FA5}">
                      <a16:colId xmlns:a16="http://schemas.microsoft.com/office/drawing/2014/main" xmlns="" val="20003"/>
                    </a:ext>
                  </a:extLst>
                </a:gridCol>
              </a:tblGrid>
              <a:tr h="636458">
                <a:tc>
                  <a:txBody>
                    <a:bodyPr/>
                    <a:lstStyle/>
                    <a:p>
                      <a:pPr algn="ctr">
                        <a:lnSpc>
                          <a:spcPct val="115000"/>
                        </a:lnSpc>
                        <a:spcAft>
                          <a:spcPts val="1000"/>
                        </a:spcAft>
                      </a:pPr>
                      <a:r>
                        <a:rPr lang="en-ZA" sz="1400" dirty="0">
                          <a:effectLst/>
                        </a:rPr>
                        <a:t>NO.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KEY PERFORMANCE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2018/19 ANNUAL 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ACTUAL ACHIEVEMENT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extLst>
                  <a:ext uri="{0D108BD9-81ED-4DB2-BD59-A6C34878D82A}">
                    <a16:rowId xmlns:a16="http://schemas.microsoft.com/office/drawing/2014/main" xmlns="" val="10000"/>
                  </a:ext>
                </a:extLst>
              </a:tr>
              <a:tr h="1635964">
                <a:tc>
                  <a:txBody>
                    <a:bodyPr/>
                    <a:lstStyle/>
                    <a:p>
                      <a:pPr algn="ctr">
                        <a:lnSpc>
                          <a:spcPct val="115000"/>
                        </a:lnSpc>
                        <a:spcAft>
                          <a:spcPts val="1000"/>
                        </a:spcAft>
                      </a:pPr>
                      <a:r>
                        <a:rPr lang="en-ZA" sz="1600" dirty="0">
                          <a:effectLst/>
                        </a:rPr>
                        <a:t>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gn="l">
                        <a:lnSpc>
                          <a:spcPct val="110000"/>
                        </a:lnSpc>
                        <a:spcAft>
                          <a:spcPts val="0"/>
                        </a:spcAft>
                      </a:pPr>
                      <a:r>
                        <a:rPr lang="en-US" sz="1410" dirty="0">
                          <a:effectLst/>
                          <a:latin typeface="Arial" panose="020B0604020202020204" pitchFamily="34" charset="0"/>
                          <a:cs typeface="Arial" panose="020B0604020202020204" pitchFamily="34" charset="0"/>
                        </a:rPr>
                        <a:t>Percentage</a:t>
                      </a:r>
                      <a:r>
                        <a:rPr lang="en-US" sz="1410" baseline="0" dirty="0">
                          <a:effectLst/>
                          <a:latin typeface="Arial" panose="020B0604020202020204" pitchFamily="34" charset="0"/>
                          <a:cs typeface="Arial" panose="020B0604020202020204" pitchFamily="34" charset="0"/>
                        </a:rPr>
                        <a:t> of temporary permits issued within  pre-determined turnaround times</a:t>
                      </a:r>
                      <a:endParaRPr lang="en-US" sz="1410" b="0" dirty="0">
                        <a:solidFill>
                          <a:schemeClr val="tx1"/>
                        </a:solidFill>
                        <a:effectLst/>
                        <a:latin typeface="Arial" panose="020B0604020202020204" pitchFamily="34" charset="0"/>
                        <a:ea typeface="Calibri"/>
                        <a:cs typeface="Arial" panose="020B0604020202020204" pitchFamily="34" charset="0"/>
                      </a:endParaRPr>
                    </a:p>
                  </a:txBody>
                  <a:tcPr marL="22159" marR="22159" marT="0" marB="0"/>
                </a:tc>
                <a:tc>
                  <a:txBody>
                    <a:bodyPr/>
                    <a:lstStyle/>
                    <a:p>
                      <a:pPr marL="0" indent="0" algn="just">
                        <a:lnSpc>
                          <a:spcPct val="110000"/>
                        </a:lnSpc>
                        <a:buFont typeface="Arial" panose="020B0604020202020204" pitchFamily="34" charset="0"/>
                        <a:buNone/>
                      </a:pPr>
                      <a:r>
                        <a:rPr lang="en-ZA" sz="1410" kern="1200" dirty="0">
                          <a:effectLst/>
                          <a:latin typeface="Arial" panose="020B0604020202020204" pitchFamily="34" charset="0"/>
                          <a:cs typeface="Arial" panose="020B0604020202020204" pitchFamily="34" charset="0"/>
                        </a:rPr>
                        <a:t>90% of compliant applications for temporary permits processed and issued in </a:t>
                      </a:r>
                      <a:r>
                        <a:rPr lang="en-ZA" sz="1410" b="1" kern="1200" dirty="0">
                          <a:effectLst/>
                          <a:latin typeface="Arial" panose="020B0604020202020204" pitchFamily="34" charset="0"/>
                          <a:cs typeface="Arial" panose="020B0604020202020204" pitchFamily="34" charset="0"/>
                        </a:rPr>
                        <a:t>front office within 8 working hours</a:t>
                      </a:r>
                    </a:p>
                    <a:p>
                      <a:pPr marL="0" indent="0" algn="just">
                        <a:lnSpc>
                          <a:spcPct val="110000"/>
                        </a:lnSpc>
                        <a:buFont typeface="Arial" panose="020B0604020202020204" pitchFamily="34" charset="0"/>
                        <a:buNone/>
                      </a:pPr>
                      <a:endParaRPr lang="en-ZA" sz="1410" kern="1200" dirty="0">
                        <a:effectLst/>
                        <a:latin typeface="Arial" panose="020B0604020202020204" pitchFamily="34" charset="0"/>
                        <a:cs typeface="Arial" panose="020B0604020202020204" pitchFamily="34" charset="0"/>
                      </a:endParaRPr>
                    </a:p>
                    <a:p>
                      <a:pPr marL="0" indent="0" algn="just">
                        <a:lnSpc>
                          <a:spcPct val="110000"/>
                        </a:lnSpc>
                        <a:buFont typeface="Arial" panose="020B0604020202020204" pitchFamily="34" charset="0"/>
                        <a:buNone/>
                      </a:pPr>
                      <a:r>
                        <a:rPr lang="en-ZA" sz="1410" kern="1200" dirty="0">
                          <a:effectLst/>
                          <a:latin typeface="Arial" panose="020B0604020202020204" pitchFamily="34" charset="0"/>
                          <a:cs typeface="Arial" panose="020B0604020202020204" pitchFamily="34" charset="0"/>
                        </a:rPr>
                        <a:t>90% of compliant applications for temporary permits processed and issued in </a:t>
                      </a:r>
                      <a:r>
                        <a:rPr lang="en-ZA" sz="1410" b="1" kern="1200" dirty="0">
                          <a:effectLst/>
                          <a:latin typeface="Arial" panose="020B0604020202020204" pitchFamily="34" charset="0"/>
                          <a:cs typeface="Arial" panose="020B0604020202020204" pitchFamily="34" charset="0"/>
                        </a:rPr>
                        <a:t>back office within 1 day</a:t>
                      </a:r>
                    </a:p>
                  </a:txBody>
                  <a:tcPr marL="22159" marR="22159" marT="0" marB="0"/>
                </a:tc>
                <a:tc>
                  <a:txBody>
                    <a:bodyPr/>
                    <a:lstStyle/>
                    <a:p>
                      <a:pPr marL="285750" indent="-285750" algn="just">
                        <a:lnSpc>
                          <a:spcPct val="110000"/>
                        </a:lnSpc>
                        <a:buFont typeface="Wingdings" panose="05000000000000000000" pitchFamily="2" charset="2"/>
                        <a:buChar char="ü"/>
                      </a:pPr>
                      <a:r>
                        <a:rPr lang="en-ZA" sz="1410" kern="1200" dirty="0">
                          <a:effectLst/>
                          <a:latin typeface="Arial" panose="020B0604020202020204" pitchFamily="34" charset="0"/>
                          <a:cs typeface="Arial" panose="020B0604020202020204" pitchFamily="34" charset="0"/>
                        </a:rPr>
                        <a:t>99.73% of compliant temporary permits applications processed and issued in front office within 8 working hours </a:t>
                      </a:r>
                    </a:p>
                    <a:p>
                      <a:pPr marL="285750" indent="-285750" algn="just">
                        <a:lnSpc>
                          <a:spcPct val="110000"/>
                        </a:lnSpc>
                        <a:buFont typeface="Wingdings" panose="05000000000000000000" pitchFamily="2" charset="2"/>
                        <a:buChar char="ü"/>
                      </a:pPr>
                      <a:endParaRPr lang="en-ZA" sz="1410" kern="1200" dirty="0">
                        <a:effectLst/>
                        <a:latin typeface="Arial" panose="020B0604020202020204" pitchFamily="34" charset="0"/>
                        <a:cs typeface="Arial" panose="020B0604020202020204" pitchFamily="34" charset="0"/>
                      </a:endParaRPr>
                    </a:p>
                    <a:p>
                      <a:pPr marL="285750" indent="-285750" algn="just">
                        <a:lnSpc>
                          <a:spcPct val="110000"/>
                        </a:lnSpc>
                        <a:buFont typeface="Wingdings" panose="05000000000000000000" pitchFamily="2" charset="2"/>
                        <a:buChar char="ü"/>
                      </a:pPr>
                      <a:r>
                        <a:rPr lang="en-ZA" sz="1410" kern="1200" dirty="0">
                          <a:effectLst/>
                          <a:latin typeface="Arial" panose="020B0604020202020204" pitchFamily="34" charset="0"/>
                          <a:cs typeface="Arial" panose="020B0604020202020204" pitchFamily="34" charset="0"/>
                        </a:rPr>
                        <a:t>98.96% of compliant temporary permits applications processed and issued from the bank office within   1 day  </a:t>
                      </a:r>
                      <a:endParaRPr lang="en-ZA" sz="1410" dirty="0">
                        <a:latin typeface="Arial" panose="020B0604020202020204" pitchFamily="34" charset="0"/>
                        <a:cs typeface="Arial" panose="020B0604020202020204" pitchFamily="34" charset="0"/>
                      </a:endParaRPr>
                    </a:p>
                  </a:txBody>
                  <a:tcPr marL="22159" marR="22159" marT="0" marB="0"/>
                </a:tc>
                <a:extLst>
                  <a:ext uri="{0D108BD9-81ED-4DB2-BD59-A6C34878D82A}">
                    <a16:rowId xmlns:a16="http://schemas.microsoft.com/office/drawing/2014/main" xmlns="" val="10001"/>
                  </a:ext>
                </a:extLst>
              </a:tr>
              <a:tr h="2304258">
                <a:tc>
                  <a:txBody>
                    <a:bodyPr/>
                    <a:lstStyle/>
                    <a:p>
                      <a:pPr algn="ctr">
                        <a:lnSpc>
                          <a:spcPct val="115000"/>
                        </a:lnSpc>
                        <a:spcAft>
                          <a:spcPts val="1000"/>
                        </a:spcAft>
                      </a:pPr>
                      <a:r>
                        <a:rPr lang="en-ZA" sz="1600" dirty="0">
                          <a:effectLst/>
                        </a:rPr>
                        <a:t>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marL="0" lvl="0" indent="0" algn="just">
                        <a:lnSpc>
                          <a:spcPct val="130000"/>
                        </a:lnSpc>
                        <a:spcAft>
                          <a:spcPts val="0"/>
                        </a:spcAft>
                        <a:buFont typeface="+mj-lt"/>
                        <a:buNone/>
                      </a:pPr>
                      <a:r>
                        <a:rPr lang="en-ZA" sz="1500" dirty="0">
                          <a:effectLst/>
                          <a:latin typeface="Arial" panose="020B0604020202020204" pitchFamily="34" charset="0"/>
                          <a:cs typeface="Arial" panose="020B0604020202020204" pitchFamily="34" charset="0"/>
                        </a:rPr>
                        <a:t>Implemented scientific tool used by the Regulatory Committee to manage supply and demand of cross-border passenger transport</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22159" marR="22159" marT="0" marB="0"/>
                </a:tc>
                <a:tc>
                  <a:txBody>
                    <a:bodyPr/>
                    <a:lstStyle/>
                    <a:p>
                      <a:pPr marL="0" lvl="0" indent="0" algn="just" defTabSz="914400" rtl="0" eaLnBrk="1" latinLnBrk="0" hangingPunct="1">
                        <a:lnSpc>
                          <a:spcPct val="130000"/>
                        </a:lnSpc>
                        <a:spcAft>
                          <a:spcPts val="0"/>
                        </a:spcAft>
                        <a:buFont typeface="+mj-lt"/>
                        <a:buNone/>
                      </a:pPr>
                      <a:r>
                        <a:rPr lang="en-ZA" sz="1500" kern="1200" dirty="0">
                          <a:effectLst/>
                          <a:latin typeface="Arial" panose="020B0604020202020204" pitchFamily="34" charset="0"/>
                          <a:cs typeface="Arial" panose="020B0604020202020204" pitchFamily="34" charset="0"/>
                        </a:rPr>
                        <a:t>Post implementation assessment of MAR conducted  </a:t>
                      </a:r>
                    </a:p>
                  </a:txBody>
                  <a:tcPr marL="22159" marR="22159" marT="0" marB="0"/>
                </a:tc>
                <a:tc>
                  <a:txBody>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ü"/>
                        <a:tabLst/>
                        <a:defRPr/>
                      </a:pPr>
                      <a:r>
                        <a:rPr lang="en-ZA" sz="1500" kern="1200" dirty="0">
                          <a:effectLst/>
                          <a:latin typeface="Arial" panose="020B0604020202020204" pitchFamily="34" charset="0"/>
                          <a:cs typeface="Arial" panose="020B0604020202020204" pitchFamily="34" charset="0"/>
                        </a:rPr>
                        <a:t>MAR implementation reports were produced and used by Regulatory Committee in decision-making. </a:t>
                      </a: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ü"/>
                        <a:tabLst/>
                        <a:defRPr/>
                      </a:pPr>
                      <a:endParaRPr lang="en-ZA" sz="1500" kern="1200" dirty="0">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ü"/>
                        <a:tabLst/>
                        <a:defRPr/>
                      </a:pPr>
                      <a:r>
                        <a:rPr lang="en-ZA" sz="1500" kern="1200" dirty="0">
                          <a:effectLst/>
                          <a:latin typeface="Arial" panose="020B0604020202020204" pitchFamily="34" charset="0"/>
                          <a:cs typeface="Arial" panose="020B0604020202020204" pitchFamily="34" charset="0"/>
                        </a:rPr>
                        <a:t> Post implementation assessment of the model was also conducted. </a:t>
                      </a:r>
                      <a:endParaRPr lang="en-ZA" sz="1500" dirty="0">
                        <a:latin typeface="Arial" panose="020B0604020202020204" pitchFamily="34" charset="0"/>
                        <a:cs typeface="Arial" panose="020B0604020202020204" pitchFamily="34" charset="0"/>
                      </a:endParaRPr>
                    </a:p>
                  </a:txBody>
                  <a:tcPr marL="22159" marR="22159" marT="0" marB="0"/>
                </a:tc>
                <a:extLst>
                  <a:ext uri="{0D108BD9-81ED-4DB2-BD59-A6C34878D82A}">
                    <a16:rowId xmlns:a16="http://schemas.microsoft.com/office/drawing/2014/main" xmlns="" val="10003"/>
                  </a:ext>
                </a:extLst>
              </a:tr>
            </a:tbl>
          </a:graphicData>
        </a:graphic>
      </p:graphicFrame>
      <p:sp>
        <p:nvSpPr>
          <p:cNvPr id="4" name="Rectangle 3">
            <a:extLst>
              <a:ext uri="{FF2B5EF4-FFF2-40B4-BE49-F238E27FC236}">
                <a16:creationId xmlns:a16="http://schemas.microsoft.com/office/drawing/2014/main" xmlns="" id="{6AA09D01-6960-B54F-B858-E573C7DE93D7}"/>
              </a:ext>
            </a:extLst>
          </p:cNvPr>
          <p:cNvSpPr>
            <a:spLocks noChangeArrowheads="1"/>
          </p:cNvSpPr>
          <p:nvPr/>
        </p:nvSpPr>
        <p:spPr bwMode="auto">
          <a:xfrm>
            <a:off x="1547664" y="207528"/>
            <a:ext cx="7596336" cy="557175"/>
          </a:xfrm>
          <a:prstGeom prst="rect">
            <a:avLst/>
          </a:prstGeom>
          <a:noFill/>
          <a:ln w="9525">
            <a:noFill/>
            <a:miter lim="800000"/>
            <a:headEnd/>
            <a:tailEnd/>
          </a:ln>
          <a:effectLst/>
        </p:spPr>
        <p:txBody>
          <a:bodyPr anchor="ctr"/>
          <a:lstStyle/>
          <a:p>
            <a:pPr fontAlgn="auto">
              <a:spcBef>
                <a:spcPts val="0"/>
              </a:spcBef>
              <a:spcAft>
                <a:spcPts val="0"/>
              </a:spcAft>
              <a:defRPr/>
            </a:pPr>
            <a:r>
              <a:rPr lang="en-US" sz="2200" b="1" dirty="0">
                <a:solidFill>
                  <a:schemeClr val="tx1">
                    <a:lumMod val="50000"/>
                    <a:lumOff val="50000"/>
                  </a:schemeClr>
                </a:solidFill>
                <a:latin typeface="Arial" pitchFamily="34" charset="0"/>
                <a:cs typeface="Arial" pitchFamily="34" charset="0"/>
              </a:rPr>
              <a:t>ORGANISATIONAL PERFORMANCE: ACHIEVED TARGETS Cont./…</a:t>
            </a:r>
          </a:p>
        </p:txBody>
      </p:sp>
    </p:spTree>
    <p:extLst>
      <p:ext uri="{BB962C8B-B14F-4D97-AF65-F5344CB8AC3E}">
        <p14:creationId xmlns:p14="http://schemas.microsoft.com/office/powerpoint/2010/main" xmlns="" val="1806197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31938" y="27146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
            </a:r>
            <a:br>
              <a:rPr kumimoji="0" lang="en-US" sz="18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Table 7">
            <a:extLst>
              <a:ext uri="{FF2B5EF4-FFF2-40B4-BE49-F238E27FC236}">
                <a16:creationId xmlns:a16="http://schemas.microsoft.com/office/drawing/2014/main" xmlns="" id="{8E1B6EA9-6936-4132-B83C-5F8E45DD8E4E}"/>
              </a:ext>
            </a:extLst>
          </p:cNvPr>
          <p:cNvGraphicFramePr>
            <a:graphicFrameLocks noGrp="1"/>
          </p:cNvGraphicFramePr>
          <p:nvPr>
            <p:extLst>
              <p:ext uri="{D42A27DB-BD31-4B8C-83A1-F6EECF244321}">
                <p14:modId xmlns:p14="http://schemas.microsoft.com/office/powerpoint/2010/main" xmlns="" val="2776417156"/>
              </p:ext>
            </p:extLst>
          </p:nvPr>
        </p:nvGraphicFramePr>
        <p:xfrm>
          <a:off x="179512" y="880351"/>
          <a:ext cx="8784976" cy="5572985"/>
        </p:xfrm>
        <a:graphic>
          <a:graphicData uri="http://schemas.openxmlformats.org/drawingml/2006/table">
            <a:tbl>
              <a:tblPr firstRow="1" firstCol="1" bandRow="1">
                <a:tableStyleId>{5C22544A-7EE6-4342-B048-85BDC9FD1C3A}</a:tableStyleId>
              </a:tblPr>
              <a:tblGrid>
                <a:gridCol w="539397">
                  <a:extLst>
                    <a:ext uri="{9D8B030D-6E8A-4147-A177-3AD203B41FA5}">
                      <a16:colId xmlns:a16="http://schemas.microsoft.com/office/drawing/2014/main" xmlns="" val="20000"/>
                    </a:ext>
                  </a:extLst>
                </a:gridCol>
                <a:gridCol w="2150839">
                  <a:extLst>
                    <a:ext uri="{9D8B030D-6E8A-4147-A177-3AD203B41FA5}">
                      <a16:colId xmlns:a16="http://schemas.microsoft.com/office/drawing/2014/main" xmlns="" val="20001"/>
                    </a:ext>
                  </a:extLst>
                </a:gridCol>
                <a:gridCol w="2553757">
                  <a:extLst>
                    <a:ext uri="{9D8B030D-6E8A-4147-A177-3AD203B41FA5}">
                      <a16:colId xmlns:a16="http://schemas.microsoft.com/office/drawing/2014/main" xmlns="" val="20002"/>
                    </a:ext>
                  </a:extLst>
                </a:gridCol>
                <a:gridCol w="3540983">
                  <a:extLst>
                    <a:ext uri="{9D8B030D-6E8A-4147-A177-3AD203B41FA5}">
                      <a16:colId xmlns:a16="http://schemas.microsoft.com/office/drawing/2014/main" xmlns="" val="20003"/>
                    </a:ext>
                  </a:extLst>
                </a:gridCol>
              </a:tblGrid>
              <a:tr h="1126239">
                <a:tc>
                  <a:txBody>
                    <a:bodyPr/>
                    <a:lstStyle/>
                    <a:p>
                      <a:pPr algn="ctr">
                        <a:lnSpc>
                          <a:spcPct val="115000"/>
                        </a:lnSpc>
                        <a:spcAft>
                          <a:spcPts val="1000"/>
                        </a:spcAft>
                      </a:pPr>
                      <a:r>
                        <a:rPr lang="en-ZA" sz="1400" dirty="0">
                          <a:effectLst/>
                        </a:rPr>
                        <a:t>NO.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KEY PERFORMANCE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2018/19 ANNUAL 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ACTUAL ACHIEVEMENT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extLst>
                  <a:ext uri="{0D108BD9-81ED-4DB2-BD59-A6C34878D82A}">
                    <a16:rowId xmlns:a16="http://schemas.microsoft.com/office/drawing/2014/main" xmlns="" val="10000"/>
                  </a:ext>
                </a:extLst>
              </a:tr>
              <a:tr h="1797610">
                <a:tc>
                  <a:txBody>
                    <a:bodyPr/>
                    <a:lstStyle/>
                    <a:p>
                      <a:pPr algn="ctr">
                        <a:lnSpc>
                          <a:spcPct val="115000"/>
                        </a:lnSpc>
                        <a:spcAft>
                          <a:spcPts val="1000"/>
                        </a:spcAft>
                      </a:pPr>
                      <a:r>
                        <a:rPr lang="en-ZA" sz="1400" dirty="0">
                          <a:effectLst/>
                        </a:rPr>
                        <a:t>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US" sz="1410" dirty="0">
                          <a:effectLst/>
                          <a:latin typeface="Arial" panose="020B0604020202020204" pitchFamily="34" charset="0"/>
                          <a:cs typeface="Arial" panose="020B0604020202020204" pitchFamily="34" charset="0"/>
                        </a:rPr>
                        <a:t>Developed and Implemented Operator Compliance Accreditation Scheme (OCAS)</a:t>
                      </a:r>
                      <a:endParaRPr lang="en-ZA" sz="1410" dirty="0">
                        <a:effectLst/>
                        <a:latin typeface="Arial" panose="020B0604020202020204" pitchFamily="34" charset="0"/>
                        <a:ea typeface="Calibri" panose="020F0502020204030204" pitchFamily="34" charset="0"/>
                        <a:cs typeface="Arial" panose="020B0604020202020204" pitchFamily="34" charset="0"/>
                      </a:endParaRPr>
                    </a:p>
                  </a:txBody>
                  <a:tcPr marL="22159" marR="22159" marT="0" marB="0"/>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ZA" sz="1410" kern="1200" dirty="0">
                          <a:effectLst/>
                          <a:latin typeface="Arial" panose="020B0604020202020204" pitchFamily="34" charset="0"/>
                          <a:cs typeface="Arial" panose="020B0604020202020204" pitchFamily="34" charset="0"/>
                        </a:rPr>
                        <a:t>OCAS Implementation Manuals developed</a:t>
                      </a:r>
                    </a:p>
                    <a:p>
                      <a:pPr>
                        <a:lnSpc>
                          <a:spcPct val="115000"/>
                        </a:lnSpc>
                        <a:spcAft>
                          <a:spcPts val="1000"/>
                        </a:spcAft>
                      </a:pPr>
                      <a:endParaRPr lang="en-ZA" sz="1410" dirty="0">
                        <a:effectLst/>
                        <a:latin typeface="Arial" panose="020B0604020202020204" pitchFamily="34" charset="0"/>
                        <a:ea typeface="Calibri" panose="020F0502020204030204" pitchFamily="34" charset="0"/>
                        <a:cs typeface="Arial" panose="020B0604020202020204" pitchFamily="34" charset="0"/>
                      </a:endParaRPr>
                    </a:p>
                  </a:txBody>
                  <a:tcPr marL="22159" marR="22159" marT="0" marB="0"/>
                </a:tc>
                <a:tc>
                  <a:txBody>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ü"/>
                        <a:tabLst/>
                        <a:defRPr/>
                      </a:pPr>
                      <a:r>
                        <a:rPr lang="en-ZA" sz="1410" kern="1200" dirty="0">
                          <a:effectLst/>
                          <a:latin typeface="Arial" panose="020B0604020202020204" pitchFamily="34" charset="0"/>
                          <a:cs typeface="Arial" panose="020B0604020202020204" pitchFamily="34" charset="0"/>
                        </a:rPr>
                        <a:t>OCAS Implementation Manuals developed and approved </a:t>
                      </a:r>
                      <a:endParaRPr lang="en-ZA" sz="1410" dirty="0">
                        <a:latin typeface="Arial" panose="020B0604020202020204" pitchFamily="34" charset="0"/>
                        <a:cs typeface="Arial" panose="020B0604020202020204" pitchFamily="34" charset="0"/>
                      </a:endParaRPr>
                    </a:p>
                  </a:txBody>
                  <a:tcPr marL="22159" marR="22159" marT="0" marB="0"/>
                </a:tc>
                <a:extLst>
                  <a:ext uri="{0D108BD9-81ED-4DB2-BD59-A6C34878D82A}">
                    <a16:rowId xmlns:a16="http://schemas.microsoft.com/office/drawing/2014/main" xmlns="" val="10001"/>
                  </a:ext>
                </a:extLst>
              </a:tr>
              <a:tr h="2649136">
                <a:tc>
                  <a:txBody>
                    <a:bodyPr/>
                    <a:lstStyle/>
                    <a:p>
                      <a:pPr algn="ctr">
                        <a:lnSpc>
                          <a:spcPct val="115000"/>
                        </a:lnSpc>
                        <a:spcAft>
                          <a:spcPts val="1000"/>
                        </a:spcAft>
                      </a:pPr>
                      <a:r>
                        <a:rPr lang="en-ZA" sz="1400" dirty="0">
                          <a:effectLst/>
                        </a:rPr>
                        <a:t>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gn="l">
                        <a:lnSpc>
                          <a:spcPct val="130000"/>
                        </a:lnSpc>
                        <a:spcAft>
                          <a:spcPts val="0"/>
                        </a:spcAft>
                      </a:pPr>
                      <a:r>
                        <a:rPr lang="en-US" sz="1410" dirty="0">
                          <a:effectLst/>
                          <a:latin typeface="Arial" panose="020B0604020202020204" pitchFamily="34" charset="0"/>
                          <a:cs typeface="Arial" panose="020B0604020202020204" pitchFamily="34" charset="0"/>
                        </a:rPr>
                        <a:t>Number  of operator and corridor profiling reports for decision making</a:t>
                      </a:r>
                    </a:p>
                  </a:txBody>
                  <a:tcPr marL="22159" marR="22159" marT="0" marB="0"/>
                </a:tc>
                <a:tc>
                  <a:txBody>
                    <a:bodyPr/>
                    <a:lstStyle/>
                    <a:p>
                      <a:pPr algn="l">
                        <a:lnSpc>
                          <a:spcPct val="130000"/>
                        </a:lnSpc>
                      </a:pPr>
                      <a:r>
                        <a:rPr lang="en-ZA" sz="1410" kern="1200" dirty="0">
                          <a:effectLst/>
                          <a:latin typeface="Arial" panose="020B0604020202020204" pitchFamily="34" charset="0"/>
                          <a:cs typeface="Arial" panose="020B0604020202020204" pitchFamily="34" charset="0"/>
                        </a:rPr>
                        <a:t>4 Operator and Corridor Profiling (Section 39) reports submitted to EXCO for recommendation to Regulatory Committee</a:t>
                      </a:r>
                      <a:endParaRPr lang="en-ZA" sz="1410" kern="1200" dirty="0">
                        <a:solidFill>
                          <a:schemeClr val="dk1"/>
                        </a:solidFill>
                        <a:effectLst/>
                        <a:latin typeface="Arial" panose="020B0604020202020204" pitchFamily="34" charset="0"/>
                        <a:ea typeface="+mn-ea"/>
                        <a:cs typeface="Arial" panose="020B0604020202020204" pitchFamily="34" charset="0"/>
                      </a:endParaRPr>
                    </a:p>
                  </a:txBody>
                  <a:tcPr marL="22159" marR="22159" marT="0" marB="0"/>
                </a:tc>
                <a:tc>
                  <a:txBody>
                    <a:bodyPr/>
                    <a:lstStyle/>
                    <a:p>
                      <a:pPr marL="285750" indent="-285750" algn="just">
                        <a:lnSpc>
                          <a:spcPct val="110000"/>
                        </a:lnSpc>
                        <a:buFont typeface="Wingdings" panose="05000000000000000000" pitchFamily="2" charset="2"/>
                        <a:buChar char="ü"/>
                      </a:pPr>
                      <a:r>
                        <a:rPr lang="en-ZA" sz="1410" dirty="0">
                          <a:effectLst/>
                          <a:latin typeface="Arial" panose="020B0604020202020204" pitchFamily="34" charset="0"/>
                          <a:cs typeface="Arial" panose="020B0604020202020204" pitchFamily="34" charset="0"/>
                        </a:rPr>
                        <a:t>Four (4) Operator and Corridor Profiling (Section 39) reports were considered by the Executive Committee and recommended to the Regulatory Committee and used in consideration of permit applications </a:t>
                      </a:r>
                      <a:endParaRPr lang="en-ZA" sz="1410" dirty="0">
                        <a:latin typeface="Arial" panose="020B0604020202020204" pitchFamily="34" charset="0"/>
                        <a:cs typeface="Arial" panose="020B0604020202020204" pitchFamily="34" charset="0"/>
                      </a:endParaRPr>
                    </a:p>
                  </a:txBody>
                  <a:tcPr marL="22159" marR="22159" marT="0" marB="0"/>
                </a:tc>
                <a:extLst>
                  <a:ext uri="{0D108BD9-81ED-4DB2-BD59-A6C34878D82A}">
                    <a16:rowId xmlns:a16="http://schemas.microsoft.com/office/drawing/2014/main" xmlns="" val="10003"/>
                  </a:ext>
                </a:extLst>
              </a:tr>
            </a:tbl>
          </a:graphicData>
        </a:graphic>
      </p:graphicFrame>
      <p:sp>
        <p:nvSpPr>
          <p:cNvPr id="9" name="Rectangle 8">
            <a:extLst>
              <a:ext uri="{FF2B5EF4-FFF2-40B4-BE49-F238E27FC236}">
                <a16:creationId xmlns:a16="http://schemas.microsoft.com/office/drawing/2014/main" xmlns="" id="{BCE691AD-6B38-0946-9CF0-38E87A47F48B}"/>
              </a:ext>
            </a:extLst>
          </p:cNvPr>
          <p:cNvSpPr>
            <a:spLocks noChangeArrowheads="1"/>
          </p:cNvSpPr>
          <p:nvPr/>
        </p:nvSpPr>
        <p:spPr bwMode="auto">
          <a:xfrm>
            <a:off x="1547664" y="207528"/>
            <a:ext cx="7596336" cy="557175"/>
          </a:xfrm>
          <a:prstGeom prst="rect">
            <a:avLst/>
          </a:prstGeom>
          <a:noFill/>
          <a:ln w="9525">
            <a:noFill/>
            <a:miter lim="800000"/>
            <a:headEnd/>
            <a:tailEnd/>
          </a:ln>
          <a:effectLst/>
        </p:spPr>
        <p:txBody>
          <a:bodyPr anchor="ctr"/>
          <a:lstStyle/>
          <a:p>
            <a:pPr fontAlgn="auto">
              <a:spcBef>
                <a:spcPts val="0"/>
              </a:spcBef>
              <a:spcAft>
                <a:spcPts val="0"/>
              </a:spcAft>
              <a:defRPr/>
            </a:pPr>
            <a:r>
              <a:rPr lang="en-US" sz="2200" b="1" dirty="0">
                <a:solidFill>
                  <a:schemeClr val="tx1">
                    <a:lumMod val="50000"/>
                    <a:lumOff val="50000"/>
                  </a:schemeClr>
                </a:solidFill>
                <a:latin typeface="Arial" pitchFamily="34" charset="0"/>
                <a:cs typeface="Arial" pitchFamily="34" charset="0"/>
              </a:rPr>
              <a:t>ORGANISATIONAL PERFORMANCE: ACHIEVED TARGETS Cont./…</a:t>
            </a:r>
          </a:p>
        </p:txBody>
      </p:sp>
    </p:spTree>
    <p:extLst>
      <p:ext uri="{BB962C8B-B14F-4D97-AF65-F5344CB8AC3E}">
        <p14:creationId xmlns:p14="http://schemas.microsoft.com/office/powerpoint/2010/main" xmlns="" val="74307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bwMode="auto">
          <a:xfrm>
            <a:off x="1622939" y="836712"/>
            <a:ext cx="7344816" cy="5597992"/>
          </a:xfrm>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342900" lvl="1" indent="-342900">
              <a:lnSpc>
                <a:spcPct val="150000"/>
              </a:lnSpc>
              <a:buFont typeface="+mj-lt"/>
              <a:buAutoNum type="arabicPeriod"/>
              <a:defRPr/>
            </a:pPr>
            <a:r>
              <a:rPr lang="en-ZA" sz="2000" b="1" dirty="0">
                <a:cs typeface="Arial" pitchFamily="34" charset="0"/>
              </a:rPr>
              <a:t>Mandate of the C-BRTA</a:t>
            </a:r>
          </a:p>
          <a:p>
            <a:pPr marL="342900" lvl="1" indent="-342900">
              <a:lnSpc>
                <a:spcPct val="150000"/>
              </a:lnSpc>
              <a:buFont typeface="+mj-lt"/>
              <a:buAutoNum type="arabicPeriod"/>
              <a:defRPr/>
            </a:pPr>
            <a:r>
              <a:rPr lang="en-ZA" sz="2000" b="1" dirty="0">
                <a:cs typeface="Arial" pitchFamily="34" charset="0"/>
              </a:rPr>
              <a:t>Core Functions and Structure</a:t>
            </a:r>
          </a:p>
          <a:p>
            <a:pPr marL="342900" lvl="1" indent="-342900">
              <a:lnSpc>
                <a:spcPct val="150000"/>
              </a:lnSpc>
              <a:buFont typeface="+mj-lt"/>
              <a:buAutoNum type="arabicPeriod"/>
              <a:defRPr/>
            </a:pPr>
            <a:r>
              <a:rPr lang="en-ZA" sz="2000" b="1" dirty="0">
                <a:cs typeface="Arial" pitchFamily="34" charset="0"/>
              </a:rPr>
              <a:t>Operating Environment</a:t>
            </a:r>
          </a:p>
          <a:p>
            <a:pPr marL="342900" lvl="1" indent="-342900">
              <a:lnSpc>
                <a:spcPct val="150000"/>
              </a:lnSpc>
              <a:buFont typeface="+mj-lt"/>
              <a:buAutoNum type="arabicPeriod"/>
              <a:defRPr/>
            </a:pPr>
            <a:r>
              <a:rPr lang="en-ZA" sz="2000" b="1" dirty="0">
                <a:cs typeface="Arial" pitchFamily="34" charset="0"/>
              </a:rPr>
              <a:t>Strategic Overview</a:t>
            </a:r>
          </a:p>
          <a:p>
            <a:pPr marL="342900" lvl="1" indent="-342900">
              <a:lnSpc>
                <a:spcPct val="150000"/>
              </a:lnSpc>
              <a:buFont typeface="+mj-lt"/>
              <a:buAutoNum type="arabicPeriod"/>
              <a:defRPr/>
            </a:pPr>
            <a:r>
              <a:rPr lang="en-ZA" sz="2000" b="1" dirty="0">
                <a:cs typeface="Arial" pitchFamily="34" charset="0"/>
              </a:rPr>
              <a:t>Organisational Performance</a:t>
            </a:r>
          </a:p>
          <a:p>
            <a:pPr marL="342900" lvl="1" indent="-342900">
              <a:lnSpc>
                <a:spcPct val="150000"/>
              </a:lnSpc>
              <a:buFont typeface="+mj-lt"/>
              <a:buAutoNum type="arabicPeriod"/>
              <a:defRPr/>
            </a:pPr>
            <a:r>
              <a:rPr lang="en-ZA" sz="2000" b="1" dirty="0">
                <a:cs typeface="Arial" pitchFamily="34" charset="0"/>
              </a:rPr>
              <a:t>Social Responsibility Initiatives</a:t>
            </a:r>
          </a:p>
          <a:p>
            <a:pPr marL="342900" lvl="1" indent="-342900">
              <a:lnSpc>
                <a:spcPct val="150000"/>
              </a:lnSpc>
              <a:buFont typeface="+mj-lt"/>
              <a:buAutoNum type="arabicPeriod"/>
              <a:defRPr/>
            </a:pPr>
            <a:r>
              <a:rPr lang="en-ZA" sz="2000" b="1" dirty="0">
                <a:cs typeface="Arial" pitchFamily="34" charset="0"/>
              </a:rPr>
              <a:t>Annual Financial Statements – March 2018/19 </a:t>
            </a:r>
          </a:p>
          <a:p>
            <a:pPr marL="342900" lvl="1" indent="-342900">
              <a:lnSpc>
                <a:spcPct val="150000"/>
              </a:lnSpc>
              <a:buFont typeface="+mj-lt"/>
              <a:buAutoNum type="arabicPeriod"/>
              <a:defRPr/>
            </a:pPr>
            <a:r>
              <a:rPr lang="en-ZA" sz="2000" b="1" dirty="0">
                <a:cs typeface="Arial" pitchFamily="34" charset="0"/>
              </a:rPr>
              <a:t>Audit Outcomes </a:t>
            </a:r>
          </a:p>
          <a:p>
            <a:pPr marL="342900" lvl="1" indent="-342900">
              <a:lnSpc>
                <a:spcPct val="150000"/>
              </a:lnSpc>
              <a:buFont typeface="+mj-lt"/>
              <a:buAutoNum type="arabicPeriod"/>
              <a:defRPr/>
            </a:pPr>
            <a:r>
              <a:rPr lang="en-ZA" sz="2000" b="1" dirty="0">
                <a:cs typeface="Arial" pitchFamily="34" charset="0"/>
              </a:rPr>
              <a:t>Conclusion</a:t>
            </a:r>
          </a:p>
          <a:p>
            <a:pPr lvl="1">
              <a:lnSpc>
                <a:spcPct val="150000"/>
              </a:lnSpc>
              <a:buFont typeface="Wingdings" pitchFamily="2" charset="2"/>
              <a:buChar char="§"/>
              <a:defRPr/>
            </a:pPr>
            <a:endParaRPr lang="en-US" sz="1800" b="1" dirty="0">
              <a:cs typeface="Arial" pitchFamily="34" charset="0"/>
            </a:endParaRPr>
          </a:p>
          <a:p>
            <a:pPr marL="0" indent="0">
              <a:lnSpc>
                <a:spcPct val="150000"/>
              </a:lnSpc>
              <a:buNone/>
              <a:defRPr/>
            </a:pPr>
            <a:endParaRPr lang="en-US" sz="1600" b="1" dirty="0">
              <a:cs typeface="Arial" pitchFamily="34" charset="0"/>
            </a:endParaRPr>
          </a:p>
          <a:p>
            <a:pPr marL="400050" lvl="1" indent="0">
              <a:buNone/>
              <a:defRPr/>
            </a:pPr>
            <a:endParaRPr lang="en-US" sz="1800" b="1" dirty="0">
              <a:cs typeface="Arial" pitchFamily="34" charset="0"/>
            </a:endParaRPr>
          </a:p>
          <a:p>
            <a:pPr marL="0" indent="0">
              <a:lnSpc>
                <a:spcPct val="150000"/>
              </a:lnSpc>
              <a:buNone/>
              <a:defRPr/>
            </a:pPr>
            <a:endParaRPr lang="en-US" sz="1800" b="1" dirty="0">
              <a:cs typeface="Arial"/>
            </a:endParaRPr>
          </a:p>
          <a:p>
            <a:pPr marL="457200" indent="-457200">
              <a:lnSpc>
                <a:spcPct val="150000"/>
              </a:lnSpc>
              <a:buFont typeface="Calibri" pitchFamily="34" charset="0"/>
              <a:buAutoNum type="arabicPeriod"/>
              <a:defRPr/>
            </a:pPr>
            <a:endParaRPr lang="en-US" sz="1800" b="1" dirty="0">
              <a:cs typeface="Arial"/>
            </a:endParaRPr>
          </a:p>
          <a:p>
            <a:pPr marL="0" indent="0">
              <a:lnSpc>
                <a:spcPct val="150000"/>
              </a:lnSpc>
              <a:buFont typeface="Arial" charset="0"/>
              <a:buNone/>
              <a:defRPr/>
            </a:pPr>
            <a:endParaRPr lang="en-US" sz="1800" b="1" dirty="0">
              <a:cs typeface="Arial"/>
            </a:endParaRPr>
          </a:p>
          <a:p>
            <a:pPr marL="457200" indent="-457200">
              <a:lnSpc>
                <a:spcPct val="150000"/>
              </a:lnSpc>
              <a:buFont typeface="Calibri" pitchFamily="34" charset="0"/>
              <a:buAutoNum type="arabicPeriod"/>
              <a:defRPr/>
            </a:pPr>
            <a:endParaRPr lang="en-US" sz="1800" b="1" dirty="0">
              <a:cs typeface="Arial"/>
            </a:endParaRPr>
          </a:p>
          <a:p>
            <a:pPr marL="457200" indent="-457200">
              <a:lnSpc>
                <a:spcPct val="150000"/>
              </a:lnSpc>
              <a:buFont typeface="Calibri" pitchFamily="34" charset="0"/>
              <a:buAutoNum type="arabicPeriod"/>
              <a:defRPr/>
            </a:pPr>
            <a:endParaRPr lang="en-US" sz="1800" b="1" dirty="0">
              <a:cs typeface="Arial"/>
            </a:endParaRPr>
          </a:p>
          <a:p>
            <a:pPr marL="457200" indent="-457200">
              <a:lnSpc>
                <a:spcPct val="150000"/>
              </a:lnSpc>
              <a:buFont typeface="Calibri" pitchFamily="34" charset="0"/>
              <a:buAutoNum type="arabicPeriod"/>
              <a:defRPr/>
            </a:pPr>
            <a:endParaRPr lang="en-US" sz="1800" b="1" dirty="0">
              <a:cs typeface="Arial"/>
            </a:endParaRPr>
          </a:p>
          <a:p>
            <a:pPr marL="457200" indent="-457200">
              <a:lnSpc>
                <a:spcPct val="150000"/>
              </a:lnSpc>
              <a:buFont typeface="Calibri" pitchFamily="34" charset="0"/>
              <a:buAutoNum type="arabicPeriod"/>
              <a:defRPr/>
            </a:pPr>
            <a:endParaRPr lang="en-US" sz="1800" b="1" dirty="0">
              <a:cs typeface="Arial"/>
            </a:endParaRPr>
          </a:p>
        </p:txBody>
      </p:sp>
      <p:sp>
        <p:nvSpPr>
          <p:cNvPr id="7" name="Rectangle 6">
            <a:extLst>
              <a:ext uri="{FF2B5EF4-FFF2-40B4-BE49-F238E27FC236}">
                <a16:creationId xmlns:a16="http://schemas.microsoft.com/office/drawing/2014/main" xmlns="" id="{C9FF73B5-6FF4-314B-AA59-C79556AAB2D1}"/>
              </a:ext>
            </a:extLst>
          </p:cNvPr>
          <p:cNvSpPr>
            <a:spLocks noChangeArrowheads="1"/>
          </p:cNvSpPr>
          <p:nvPr/>
        </p:nvSpPr>
        <p:spPr bwMode="auto">
          <a:xfrm>
            <a:off x="1547664" y="207529"/>
            <a:ext cx="7416824" cy="311736"/>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dirty="0">
                <a:solidFill>
                  <a:schemeClr val="tx1">
                    <a:lumMod val="50000"/>
                    <a:lumOff val="50000"/>
                  </a:schemeClr>
                </a:solidFill>
                <a:latin typeface="Arial" pitchFamily="34" charset="0"/>
                <a:cs typeface="Arial" pitchFamily="34" charset="0"/>
              </a:rPr>
              <a:t>TABLE OF CONTENTS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31938" y="27146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
            </a:r>
            <a:br>
              <a:rPr kumimoji="0" lang="en-US" sz="18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Table 7">
            <a:extLst>
              <a:ext uri="{FF2B5EF4-FFF2-40B4-BE49-F238E27FC236}">
                <a16:creationId xmlns:a16="http://schemas.microsoft.com/office/drawing/2014/main" xmlns="" id="{94203BFD-0318-4273-8065-76E560E7B8B0}"/>
              </a:ext>
            </a:extLst>
          </p:cNvPr>
          <p:cNvGraphicFramePr>
            <a:graphicFrameLocks noGrp="1"/>
          </p:cNvGraphicFramePr>
          <p:nvPr>
            <p:extLst>
              <p:ext uri="{D42A27DB-BD31-4B8C-83A1-F6EECF244321}">
                <p14:modId xmlns:p14="http://schemas.microsoft.com/office/powerpoint/2010/main" xmlns="" val="2878957018"/>
              </p:ext>
            </p:extLst>
          </p:nvPr>
        </p:nvGraphicFramePr>
        <p:xfrm>
          <a:off x="179512" y="1120894"/>
          <a:ext cx="8784977" cy="5404441"/>
        </p:xfrm>
        <a:graphic>
          <a:graphicData uri="http://schemas.openxmlformats.org/drawingml/2006/table">
            <a:tbl>
              <a:tblPr firstRow="1" firstCol="1" bandRow="1">
                <a:tableStyleId>{5C22544A-7EE6-4342-B048-85BDC9FD1C3A}</a:tableStyleId>
              </a:tblPr>
              <a:tblGrid>
                <a:gridCol w="539397">
                  <a:extLst>
                    <a:ext uri="{9D8B030D-6E8A-4147-A177-3AD203B41FA5}">
                      <a16:colId xmlns:a16="http://schemas.microsoft.com/office/drawing/2014/main" xmlns="" val="20000"/>
                    </a:ext>
                  </a:extLst>
                </a:gridCol>
                <a:gridCol w="2075543">
                  <a:extLst>
                    <a:ext uri="{9D8B030D-6E8A-4147-A177-3AD203B41FA5}">
                      <a16:colId xmlns:a16="http://schemas.microsoft.com/office/drawing/2014/main" xmlns="" val="20001"/>
                    </a:ext>
                  </a:extLst>
                </a:gridCol>
                <a:gridCol w="2001668">
                  <a:extLst>
                    <a:ext uri="{9D8B030D-6E8A-4147-A177-3AD203B41FA5}">
                      <a16:colId xmlns:a16="http://schemas.microsoft.com/office/drawing/2014/main" xmlns="" val="20002"/>
                    </a:ext>
                  </a:extLst>
                </a:gridCol>
                <a:gridCol w="4168369">
                  <a:extLst>
                    <a:ext uri="{9D8B030D-6E8A-4147-A177-3AD203B41FA5}">
                      <a16:colId xmlns:a16="http://schemas.microsoft.com/office/drawing/2014/main" xmlns="" val="20003"/>
                    </a:ext>
                  </a:extLst>
                </a:gridCol>
              </a:tblGrid>
              <a:tr h="806077">
                <a:tc>
                  <a:txBody>
                    <a:bodyPr/>
                    <a:lstStyle/>
                    <a:p>
                      <a:pPr algn="ctr">
                        <a:lnSpc>
                          <a:spcPct val="115000"/>
                        </a:lnSpc>
                        <a:spcAft>
                          <a:spcPts val="1000"/>
                        </a:spcAft>
                      </a:pPr>
                      <a:r>
                        <a:rPr lang="en-ZA" sz="1400" dirty="0">
                          <a:effectLst/>
                        </a:rPr>
                        <a:t>NO.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KEY PERFORMANCE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2018/19 ANNUAL 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ACTUAL ACHIEVEMENT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extLst>
                  <a:ext uri="{0D108BD9-81ED-4DB2-BD59-A6C34878D82A}">
                    <a16:rowId xmlns:a16="http://schemas.microsoft.com/office/drawing/2014/main" xmlns="" val="10000"/>
                  </a:ext>
                </a:extLst>
              </a:tr>
              <a:tr h="2291685">
                <a:tc>
                  <a:txBody>
                    <a:bodyPr/>
                    <a:lstStyle/>
                    <a:p>
                      <a:pPr algn="ctr">
                        <a:lnSpc>
                          <a:spcPct val="115000"/>
                        </a:lnSpc>
                        <a:spcAft>
                          <a:spcPts val="1000"/>
                        </a:spcAft>
                      </a:pPr>
                      <a:r>
                        <a:rPr lang="en-ZA" sz="1400" dirty="0">
                          <a:effectLst/>
                        </a:rPr>
                        <a:t>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ZA" sz="1500" kern="1200" dirty="0">
                          <a:effectLst/>
                          <a:latin typeface="Arial" panose="020B0604020202020204" pitchFamily="34" charset="0"/>
                          <a:cs typeface="Arial" panose="020B0604020202020204" pitchFamily="34" charset="0"/>
                        </a:rPr>
                        <a:t>Developed and implemented stakeholder management plan </a:t>
                      </a:r>
                      <a:endParaRPr lang="en-US" sz="1500" b="0" kern="1200" dirty="0">
                        <a:solidFill>
                          <a:schemeClr val="tx1"/>
                        </a:solidFill>
                        <a:effectLst/>
                        <a:latin typeface="Arial" panose="020B0604020202020204" pitchFamily="34" charset="0"/>
                        <a:ea typeface="+mn-ea"/>
                        <a:cs typeface="Arial" panose="020B0604020202020204" pitchFamily="34" charset="0"/>
                      </a:endParaRPr>
                    </a:p>
                  </a:txBody>
                  <a:tcPr marL="22159" marR="22159" marT="0" marB="0"/>
                </a:tc>
                <a:tc>
                  <a:txBody>
                    <a:bodyPr/>
                    <a:lstStyle/>
                    <a:p>
                      <a:r>
                        <a:rPr lang="en-ZA" sz="1500" kern="1200" dirty="0">
                          <a:solidFill>
                            <a:schemeClr val="dk1"/>
                          </a:solidFill>
                          <a:effectLst/>
                          <a:latin typeface="Arial" panose="020B0604020202020204" pitchFamily="34" charset="0"/>
                          <a:ea typeface="+mn-ea"/>
                          <a:cs typeface="Arial" panose="020B0604020202020204" pitchFamily="34" charset="0"/>
                        </a:rPr>
                        <a:t>Implemented Stakeholder Management Plan</a:t>
                      </a:r>
                    </a:p>
                  </a:txBody>
                  <a:tcPr marL="22159" marR="22159" marT="0" marB="0"/>
                </a:tc>
                <a:tc>
                  <a:txBody>
                    <a:bodyPr/>
                    <a:lstStyle/>
                    <a:p>
                      <a:pPr marL="285750" marR="0" lvl="0" indent="-285750" algn="l" defTabSz="4572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en-ZA" sz="1500" kern="1200" dirty="0">
                          <a:effectLst/>
                          <a:latin typeface="Arial" panose="020B0604020202020204" pitchFamily="34" charset="0"/>
                          <a:cs typeface="Arial" panose="020B0604020202020204" pitchFamily="34" charset="0"/>
                        </a:rPr>
                        <a:t>The Stakeholder Management Plan was implemented during the year and the consolidated stakeholder engagements outcomes report was approved by the Board.</a:t>
                      </a:r>
                      <a:endParaRPr lang="en-ZA" sz="1500" dirty="0">
                        <a:latin typeface="Arial" panose="020B0604020202020204" pitchFamily="34" charset="0"/>
                        <a:cs typeface="Arial" panose="020B0604020202020204" pitchFamily="34" charset="0"/>
                      </a:endParaRPr>
                    </a:p>
                    <a:p>
                      <a:pPr>
                        <a:lnSpc>
                          <a:spcPct val="115000"/>
                        </a:lnSpc>
                        <a:spcAft>
                          <a:spcPts val="0"/>
                        </a:spcAft>
                      </a:pP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22159" marR="22159" marT="0" marB="0"/>
                </a:tc>
                <a:extLst>
                  <a:ext uri="{0D108BD9-81ED-4DB2-BD59-A6C34878D82A}">
                    <a16:rowId xmlns:a16="http://schemas.microsoft.com/office/drawing/2014/main" xmlns="" val="10001"/>
                  </a:ext>
                </a:extLst>
              </a:tr>
              <a:tr h="2306679">
                <a:tc>
                  <a:txBody>
                    <a:bodyPr/>
                    <a:lstStyle/>
                    <a:p>
                      <a:pPr algn="ctr">
                        <a:lnSpc>
                          <a:spcPct val="115000"/>
                        </a:lnSpc>
                        <a:spcAft>
                          <a:spcPts val="1000"/>
                        </a:spcAft>
                      </a:pPr>
                      <a:r>
                        <a:rPr lang="en-ZA" sz="1400" dirty="0">
                          <a:effectLst/>
                        </a:rPr>
                        <a:t>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500" kern="1200" dirty="0">
                          <a:effectLst/>
                          <a:latin typeface="Arial" panose="020B0604020202020204" pitchFamily="34" charset="0"/>
                          <a:cs typeface="Arial" panose="020B0604020202020204" pitchFamily="34" charset="0"/>
                        </a:rPr>
                        <a:t>Facilitated the implementation of the SADC protocol and regional agreements</a:t>
                      </a:r>
                      <a:endParaRPr lang="en-US" sz="1500" b="0" kern="1200" dirty="0">
                        <a:solidFill>
                          <a:schemeClr val="tx1"/>
                        </a:solidFill>
                        <a:effectLst/>
                        <a:latin typeface="Arial" panose="020B0604020202020204" pitchFamily="34" charset="0"/>
                        <a:ea typeface="+mn-ea"/>
                        <a:cs typeface="Arial" panose="020B0604020202020204" pitchFamily="34" charset="0"/>
                      </a:endParaRPr>
                    </a:p>
                  </a:txBody>
                  <a:tcPr marL="22159" marR="22159" marT="0" marB="0"/>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ZA" sz="1500" kern="1200" dirty="0">
                          <a:solidFill>
                            <a:schemeClr val="dk1"/>
                          </a:solidFill>
                          <a:effectLst/>
                          <a:latin typeface="Arial" panose="020B0604020202020204" pitchFamily="34" charset="0"/>
                          <a:ea typeface="+mn-ea"/>
                          <a:cs typeface="Arial" panose="020B0604020202020204" pitchFamily="34" charset="0"/>
                        </a:rPr>
                        <a:t>Monitored compliance by member states to the SADC Protocol and regional agreements</a:t>
                      </a:r>
                    </a:p>
                  </a:txBody>
                  <a:tcPr marL="22159" marR="22159" marT="0" marB="0"/>
                </a:tc>
                <a:tc>
                  <a:txBody>
                    <a:bodyPr/>
                    <a:lstStyle/>
                    <a:p>
                      <a:pPr marL="285750" indent="-285750" algn="just">
                        <a:lnSpc>
                          <a:spcPct val="110000"/>
                        </a:lnSpc>
                        <a:buFont typeface="Wingdings" panose="05000000000000000000" pitchFamily="2" charset="2"/>
                        <a:buChar char="ü"/>
                      </a:pPr>
                      <a:r>
                        <a:rPr lang="en-ZA" sz="1500" kern="1200" dirty="0">
                          <a:effectLst/>
                          <a:latin typeface="Arial" panose="020B0604020202020204" pitchFamily="34" charset="0"/>
                          <a:cs typeface="Arial" panose="020B0604020202020204" pitchFamily="34" charset="0"/>
                        </a:rPr>
                        <a:t>Assessment on the level of compliance with the SADC Protocol and regional agreements was conducted and report approved. </a:t>
                      </a:r>
                      <a:endParaRPr lang="en-ZA" sz="1500" dirty="0">
                        <a:latin typeface="Arial" panose="020B0604020202020204" pitchFamily="34" charset="0"/>
                        <a:cs typeface="Arial" panose="020B0604020202020204" pitchFamily="34" charset="0"/>
                      </a:endParaRPr>
                    </a:p>
                  </a:txBody>
                  <a:tcPr marL="22159" marR="22159" marT="0" marB="0"/>
                </a:tc>
                <a:extLst>
                  <a:ext uri="{0D108BD9-81ED-4DB2-BD59-A6C34878D82A}">
                    <a16:rowId xmlns:a16="http://schemas.microsoft.com/office/drawing/2014/main" xmlns="" val="10002"/>
                  </a:ext>
                </a:extLst>
              </a:tr>
            </a:tbl>
          </a:graphicData>
        </a:graphic>
      </p:graphicFrame>
      <p:sp>
        <p:nvSpPr>
          <p:cNvPr id="6" name="Rectangle 5">
            <a:extLst>
              <a:ext uri="{FF2B5EF4-FFF2-40B4-BE49-F238E27FC236}">
                <a16:creationId xmlns:a16="http://schemas.microsoft.com/office/drawing/2014/main" xmlns="" id="{60DEAC2C-58F4-5F41-B13F-A510A2401775}"/>
              </a:ext>
            </a:extLst>
          </p:cNvPr>
          <p:cNvSpPr>
            <a:spLocks noChangeArrowheads="1"/>
          </p:cNvSpPr>
          <p:nvPr/>
        </p:nvSpPr>
        <p:spPr bwMode="auto">
          <a:xfrm>
            <a:off x="1547664" y="207528"/>
            <a:ext cx="7596336" cy="557175"/>
          </a:xfrm>
          <a:prstGeom prst="rect">
            <a:avLst/>
          </a:prstGeom>
          <a:noFill/>
          <a:ln w="9525">
            <a:noFill/>
            <a:miter lim="800000"/>
            <a:headEnd/>
            <a:tailEnd/>
          </a:ln>
          <a:effectLst/>
        </p:spPr>
        <p:txBody>
          <a:bodyPr anchor="ctr"/>
          <a:lstStyle/>
          <a:p>
            <a:pPr fontAlgn="auto">
              <a:spcBef>
                <a:spcPts val="0"/>
              </a:spcBef>
              <a:spcAft>
                <a:spcPts val="0"/>
              </a:spcAft>
              <a:defRPr/>
            </a:pPr>
            <a:r>
              <a:rPr lang="en-US" sz="2200" b="1" dirty="0">
                <a:solidFill>
                  <a:schemeClr val="tx1">
                    <a:lumMod val="50000"/>
                    <a:lumOff val="50000"/>
                  </a:schemeClr>
                </a:solidFill>
                <a:latin typeface="Arial" pitchFamily="34" charset="0"/>
                <a:cs typeface="Arial" pitchFamily="34" charset="0"/>
              </a:rPr>
              <a:t>ORGANISATIONAL PERFORMANCE: ACHIEVED TARGETS Cont./…</a:t>
            </a:r>
          </a:p>
        </p:txBody>
      </p:sp>
    </p:spTree>
    <p:extLst>
      <p:ext uri="{BB962C8B-B14F-4D97-AF65-F5344CB8AC3E}">
        <p14:creationId xmlns:p14="http://schemas.microsoft.com/office/powerpoint/2010/main" xmlns="" val="1303272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31938" y="27146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cs typeface="Arial" pitchFamily="34" charset="0"/>
              </a:rPr>
              <a:t/>
            </a:r>
            <a:br>
              <a:rPr kumimoji="0" lang="en-US" sz="18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Table 7">
            <a:extLst>
              <a:ext uri="{FF2B5EF4-FFF2-40B4-BE49-F238E27FC236}">
                <a16:creationId xmlns:a16="http://schemas.microsoft.com/office/drawing/2014/main" xmlns="" id="{94203BFD-0318-4273-8065-76E560E7B8B0}"/>
              </a:ext>
            </a:extLst>
          </p:cNvPr>
          <p:cNvGraphicFramePr>
            <a:graphicFrameLocks noGrp="1"/>
          </p:cNvGraphicFramePr>
          <p:nvPr>
            <p:extLst>
              <p:ext uri="{D42A27DB-BD31-4B8C-83A1-F6EECF244321}">
                <p14:modId xmlns:p14="http://schemas.microsoft.com/office/powerpoint/2010/main" xmlns="" val="1695360494"/>
              </p:ext>
            </p:extLst>
          </p:nvPr>
        </p:nvGraphicFramePr>
        <p:xfrm>
          <a:off x="179512" y="1120894"/>
          <a:ext cx="8784977" cy="5476458"/>
        </p:xfrm>
        <a:graphic>
          <a:graphicData uri="http://schemas.openxmlformats.org/drawingml/2006/table">
            <a:tbl>
              <a:tblPr firstRow="1" firstCol="1" bandRow="1">
                <a:tableStyleId>{5C22544A-7EE6-4342-B048-85BDC9FD1C3A}</a:tableStyleId>
              </a:tblPr>
              <a:tblGrid>
                <a:gridCol w="539397">
                  <a:extLst>
                    <a:ext uri="{9D8B030D-6E8A-4147-A177-3AD203B41FA5}">
                      <a16:colId xmlns:a16="http://schemas.microsoft.com/office/drawing/2014/main" xmlns="" val="20000"/>
                    </a:ext>
                  </a:extLst>
                </a:gridCol>
                <a:gridCol w="2075543">
                  <a:extLst>
                    <a:ext uri="{9D8B030D-6E8A-4147-A177-3AD203B41FA5}">
                      <a16:colId xmlns:a16="http://schemas.microsoft.com/office/drawing/2014/main" xmlns="" val="20001"/>
                    </a:ext>
                  </a:extLst>
                </a:gridCol>
                <a:gridCol w="2001668">
                  <a:extLst>
                    <a:ext uri="{9D8B030D-6E8A-4147-A177-3AD203B41FA5}">
                      <a16:colId xmlns:a16="http://schemas.microsoft.com/office/drawing/2014/main" xmlns="" val="20002"/>
                    </a:ext>
                  </a:extLst>
                </a:gridCol>
                <a:gridCol w="4168369">
                  <a:extLst>
                    <a:ext uri="{9D8B030D-6E8A-4147-A177-3AD203B41FA5}">
                      <a16:colId xmlns:a16="http://schemas.microsoft.com/office/drawing/2014/main" xmlns="" val="20003"/>
                    </a:ext>
                  </a:extLst>
                </a:gridCol>
              </a:tblGrid>
              <a:tr h="857251">
                <a:tc>
                  <a:txBody>
                    <a:bodyPr/>
                    <a:lstStyle/>
                    <a:p>
                      <a:pPr algn="ctr">
                        <a:lnSpc>
                          <a:spcPct val="115000"/>
                        </a:lnSpc>
                        <a:spcAft>
                          <a:spcPts val="1000"/>
                        </a:spcAft>
                      </a:pPr>
                      <a:r>
                        <a:rPr lang="en-ZA" sz="1400" dirty="0">
                          <a:effectLst/>
                        </a:rPr>
                        <a:t>NO.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KEY PERFORMANCE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2018/19 ANNUAL 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ACTUAL ACHIEVEMENT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extLst>
                  <a:ext uri="{0D108BD9-81ED-4DB2-BD59-A6C34878D82A}">
                    <a16:rowId xmlns:a16="http://schemas.microsoft.com/office/drawing/2014/main" xmlns="" val="10000"/>
                  </a:ext>
                </a:extLst>
              </a:tr>
              <a:tr h="2437173">
                <a:tc>
                  <a:txBody>
                    <a:bodyPr/>
                    <a:lstStyle/>
                    <a:p>
                      <a:pPr algn="ctr">
                        <a:lnSpc>
                          <a:spcPct val="115000"/>
                        </a:lnSpc>
                        <a:spcAft>
                          <a:spcPts val="1000"/>
                        </a:spcAft>
                      </a:pPr>
                      <a:r>
                        <a:rPr lang="en-ZA" sz="1400" dirty="0">
                          <a:effectLst/>
                        </a:rPr>
                        <a:t>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Developed model to calculate transit delays at commercial border posts</a:t>
                      </a:r>
                      <a:endParaRPr lang="en-US" sz="1500" b="0" dirty="0">
                        <a:solidFill>
                          <a:schemeClr val="tx1"/>
                        </a:solidFill>
                        <a:effectLst/>
                        <a:latin typeface="Arial" panose="020B0604020202020204" pitchFamily="34" charset="0"/>
                        <a:ea typeface="Calibri"/>
                        <a:cs typeface="Arial" panose="020B0604020202020204" pitchFamily="34" charset="0"/>
                      </a:endParaRPr>
                    </a:p>
                  </a:txBody>
                  <a:tcPr marL="22159" marR="22159" marT="0" marB="0"/>
                </a:tc>
                <a:tc>
                  <a:txBody>
                    <a:bodyPr/>
                    <a:lstStyle/>
                    <a:p>
                      <a:pPr marL="0" algn="l" defTabSz="914400" rtl="0" eaLnBrk="1" latinLnBrk="0" hangingPunct="1">
                        <a:lnSpc>
                          <a:spcPct val="130000"/>
                        </a:lnSpc>
                        <a:spcAft>
                          <a:spcPts val="0"/>
                        </a:spcAft>
                      </a:pPr>
                      <a:r>
                        <a:rPr lang="en-US" sz="1500" kern="1200" dirty="0">
                          <a:solidFill>
                            <a:schemeClr val="dk1"/>
                          </a:solidFill>
                          <a:effectLst/>
                          <a:latin typeface="Arial" panose="020B0604020202020204" pitchFamily="34" charset="0"/>
                          <a:ea typeface="+mn-ea"/>
                          <a:cs typeface="Arial" panose="020B0604020202020204" pitchFamily="34" charset="0"/>
                        </a:rPr>
                        <a:t>Piloted Cross-border Flow calculator model at 3 border posts (Beitbridge, Lebombo and Martin Drift)</a:t>
                      </a:r>
                      <a:endParaRPr lang="en-ZA" sz="1500" b="0" kern="1200" dirty="0">
                        <a:solidFill>
                          <a:srgbClr val="000000"/>
                        </a:solidFill>
                        <a:effectLst/>
                        <a:latin typeface="Arial" panose="020B0604020202020204" pitchFamily="34" charset="0"/>
                        <a:ea typeface="+mn-ea"/>
                        <a:cs typeface="Arial" panose="020B0604020202020204" pitchFamily="34" charset="0"/>
                      </a:endParaRPr>
                    </a:p>
                  </a:txBody>
                  <a:tcPr marL="22159" marR="22159" marT="0" marB="0"/>
                </a:tc>
                <a:tc>
                  <a:txBody>
                    <a:bodyPr/>
                    <a:lstStyle/>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en-ZA" sz="1500" kern="1200" dirty="0">
                          <a:latin typeface="Arial" panose="020B0604020202020204" pitchFamily="34" charset="0"/>
                          <a:cs typeface="Arial" panose="020B0604020202020204" pitchFamily="34" charset="0"/>
                        </a:rPr>
                        <a:t>Pilots of the model were conducted at the three border posts and the reports were approved</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22159" marR="22159" marT="0" marB="0"/>
                </a:tc>
                <a:extLst>
                  <a:ext uri="{0D108BD9-81ED-4DB2-BD59-A6C34878D82A}">
                    <a16:rowId xmlns:a16="http://schemas.microsoft.com/office/drawing/2014/main" xmlns="" val="10001"/>
                  </a:ext>
                </a:extLst>
              </a:tr>
              <a:tr h="2182034">
                <a:tc>
                  <a:txBody>
                    <a:bodyPr/>
                    <a:lstStyle/>
                    <a:p>
                      <a:pPr algn="ctr">
                        <a:lnSpc>
                          <a:spcPct val="115000"/>
                        </a:lnSpc>
                        <a:spcAft>
                          <a:spcPts val="1000"/>
                        </a:spcAft>
                      </a:pPr>
                      <a:r>
                        <a:rPr lang="en-ZA" sz="1400" dirty="0">
                          <a:effectLst/>
                        </a:rPr>
                        <a:t>10.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gn="l">
                        <a:lnSpc>
                          <a:spcPct val="130000"/>
                        </a:lnSpc>
                      </a:pPr>
                      <a:r>
                        <a:rPr lang="en-ZA" sz="1500" kern="1200" dirty="0">
                          <a:effectLst/>
                          <a:latin typeface="Arial" panose="020B0604020202020204" pitchFamily="34" charset="0"/>
                          <a:cs typeface="Arial" panose="020B0604020202020204" pitchFamily="34" charset="0"/>
                        </a:rPr>
                        <a:t>Developed and implemented Industry Development Strategy</a:t>
                      </a:r>
                      <a:endParaRPr lang="en-ZA" sz="1500" b="1" kern="1200" dirty="0">
                        <a:solidFill>
                          <a:schemeClr val="tx1"/>
                        </a:solidFill>
                        <a:effectLst/>
                        <a:latin typeface="Arial" panose="020B0604020202020204" pitchFamily="34" charset="0"/>
                        <a:ea typeface="+mn-ea"/>
                        <a:cs typeface="Arial" panose="020B0604020202020204" pitchFamily="34" charset="0"/>
                      </a:endParaRPr>
                    </a:p>
                  </a:txBody>
                  <a:tcPr marL="22159" marR="22159" marT="0" marB="0"/>
                </a:tc>
                <a:tc>
                  <a:txBody>
                    <a:bodyPr/>
                    <a:lstStyle/>
                    <a:p>
                      <a:pPr algn="l">
                        <a:lnSpc>
                          <a:spcPct val="130000"/>
                        </a:lnSpc>
                      </a:pPr>
                      <a:r>
                        <a:rPr lang="en-US" sz="1500" kern="1200" dirty="0">
                          <a:effectLst/>
                          <a:latin typeface="Arial" panose="020B0604020202020204" pitchFamily="34" charset="0"/>
                          <a:cs typeface="Arial" panose="020B0604020202020204" pitchFamily="34" charset="0"/>
                        </a:rPr>
                        <a:t>Implemented Industry Development strategy</a:t>
                      </a:r>
                      <a:endParaRPr lang="en-ZA" sz="1500" dirty="0">
                        <a:latin typeface="Arial" panose="020B0604020202020204" pitchFamily="34" charset="0"/>
                        <a:cs typeface="Arial" panose="020B0604020202020204" pitchFamily="34" charset="0"/>
                      </a:endParaRPr>
                    </a:p>
                  </a:txBody>
                  <a:tcPr marL="22159" marR="22159" marT="0" marB="0"/>
                </a:tc>
                <a:tc>
                  <a:txBody>
                    <a:bodyPr/>
                    <a:lstStyle/>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en-ZA" sz="1500" kern="1200" dirty="0">
                          <a:latin typeface="Arial" panose="020B0604020202020204" pitchFamily="34" charset="0"/>
                          <a:cs typeface="Arial" panose="020B0604020202020204" pitchFamily="34" charset="0"/>
                        </a:rPr>
                        <a:t>Interventions as per the IDS project plan were implemented and the implementation report was approved by the Executive Committee.</a:t>
                      </a:r>
                    </a:p>
                    <a:p>
                      <a:pPr>
                        <a:lnSpc>
                          <a:spcPct val="115000"/>
                        </a:lnSpc>
                        <a:spcAft>
                          <a:spcPts val="0"/>
                        </a:spcAft>
                      </a:pP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22159" marR="22159" marT="0" marB="0"/>
                </a:tc>
                <a:extLst>
                  <a:ext uri="{0D108BD9-81ED-4DB2-BD59-A6C34878D82A}">
                    <a16:rowId xmlns:a16="http://schemas.microsoft.com/office/drawing/2014/main" xmlns="" val="10003"/>
                  </a:ext>
                </a:extLst>
              </a:tr>
            </a:tbl>
          </a:graphicData>
        </a:graphic>
      </p:graphicFrame>
      <p:sp>
        <p:nvSpPr>
          <p:cNvPr id="6" name="Rectangle 5">
            <a:extLst>
              <a:ext uri="{FF2B5EF4-FFF2-40B4-BE49-F238E27FC236}">
                <a16:creationId xmlns:a16="http://schemas.microsoft.com/office/drawing/2014/main" xmlns="" id="{60DEAC2C-58F4-5F41-B13F-A510A2401775}"/>
              </a:ext>
            </a:extLst>
          </p:cNvPr>
          <p:cNvSpPr>
            <a:spLocks noChangeArrowheads="1"/>
          </p:cNvSpPr>
          <p:nvPr/>
        </p:nvSpPr>
        <p:spPr bwMode="auto">
          <a:xfrm>
            <a:off x="1547664" y="207528"/>
            <a:ext cx="7596336" cy="557175"/>
          </a:xfrm>
          <a:prstGeom prst="rect">
            <a:avLst/>
          </a:prstGeom>
          <a:noFill/>
          <a:ln w="9525">
            <a:noFill/>
            <a:miter lim="800000"/>
            <a:headEnd/>
            <a:tailEnd/>
          </a:ln>
          <a:effectLst/>
        </p:spPr>
        <p:txBody>
          <a:bodyPr anchor="ctr"/>
          <a:lstStyle/>
          <a:p>
            <a:pPr fontAlgn="auto">
              <a:spcBef>
                <a:spcPts val="0"/>
              </a:spcBef>
              <a:spcAft>
                <a:spcPts val="0"/>
              </a:spcAft>
              <a:defRPr/>
            </a:pPr>
            <a:r>
              <a:rPr lang="en-US" sz="2200" b="1" dirty="0">
                <a:solidFill>
                  <a:schemeClr val="tx1">
                    <a:lumMod val="50000"/>
                    <a:lumOff val="50000"/>
                  </a:schemeClr>
                </a:solidFill>
                <a:latin typeface="Arial" pitchFamily="34" charset="0"/>
                <a:cs typeface="Arial" pitchFamily="34" charset="0"/>
              </a:rPr>
              <a:t>ORGANISATIONAL PERFORMANCE: ACHIEVED TARGETS Cont./…</a:t>
            </a:r>
          </a:p>
        </p:txBody>
      </p:sp>
    </p:spTree>
    <p:extLst>
      <p:ext uri="{BB962C8B-B14F-4D97-AF65-F5344CB8AC3E}">
        <p14:creationId xmlns:p14="http://schemas.microsoft.com/office/powerpoint/2010/main" xmlns="" val="949302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1"/>
          <p:cNvSpPr txBox="1">
            <a:spLocks noChangeArrowheads="1"/>
          </p:cNvSpPr>
          <p:nvPr/>
        </p:nvSpPr>
        <p:spPr bwMode="auto">
          <a:xfrm>
            <a:off x="3059113" y="50419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endParaRPr lang="en-US" sz="1800" dirty="0"/>
          </a:p>
        </p:txBody>
      </p:sp>
      <p:graphicFrame>
        <p:nvGraphicFramePr>
          <p:cNvPr id="7" name="Table 6">
            <a:extLst>
              <a:ext uri="{FF2B5EF4-FFF2-40B4-BE49-F238E27FC236}">
                <a16:creationId xmlns:a16="http://schemas.microsoft.com/office/drawing/2014/main" xmlns="" id="{21F08BD1-6869-4446-9536-B8A7C430341F}"/>
              </a:ext>
            </a:extLst>
          </p:cNvPr>
          <p:cNvGraphicFramePr>
            <a:graphicFrameLocks noGrp="1"/>
          </p:cNvGraphicFramePr>
          <p:nvPr>
            <p:extLst>
              <p:ext uri="{D42A27DB-BD31-4B8C-83A1-F6EECF244321}">
                <p14:modId xmlns:p14="http://schemas.microsoft.com/office/powerpoint/2010/main" xmlns="" val="491382675"/>
              </p:ext>
            </p:extLst>
          </p:nvPr>
        </p:nvGraphicFramePr>
        <p:xfrm>
          <a:off x="179512" y="1106906"/>
          <a:ext cx="8784977" cy="5490446"/>
        </p:xfrm>
        <a:graphic>
          <a:graphicData uri="http://schemas.openxmlformats.org/drawingml/2006/table">
            <a:tbl>
              <a:tblPr firstRow="1" firstCol="1" bandRow="1">
                <a:tableStyleId>{5C22544A-7EE6-4342-B048-85BDC9FD1C3A}</a:tableStyleId>
              </a:tblPr>
              <a:tblGrid>
                <a:gridCol w="539396">
                  <a:extLst>
                    <a:ext uri="{9D8B030D-6E8A-4147-A177-3AD203B41FA5}">
                      <a16:colId xmlns:a16="http://schemas.microsoft.com/office/drawing/2014/main" xmlns="" val="20000"/>
                    </a:ext>
                  </a:extLst>
                </a:gridCol>
                <a:gridCol w="2607381">
                  <a:extLst>
                    <a:ext uri="{9D8B030D-6E8A-4147-A177-3AD203B41FA5}">
                      <a16:colId xmlns:a16="http://schemas.microsoft.com/office/drawing/2014/main" xmlns="" val="20001"/>
                    </a:ext>
                  </a:extLst>
                </a:gridCol>
                <a:gridCol w="2229627">
                  <a:extLst>
                    <a:ext uri="{9D8B030D-6E8A-4147-A177-3AD203B41FA5}">
                      <a16:colId xmlns:a16="http://schemas.microsoft.com/office/drawing/2014/main" xmlns="" val="20002"/>
                    </a:ext>
                  </a:extLst>
                </a:gridCol>
                <a:gridCol w="3408573">
                  <a:extLst>
                    <a:ext uri="{9D8B030D-6E8A-4147-A177-3AD203B41FA5}">
                      <a16:colId xmlns:a16="http://schemas.microsoft.com/office/drawing/2014/main" xmlns="" val="20003"/>
                    </a:ext>
                  </a:extLst>
                </a:gridCol>
              </a:tblGrid>
              <a:tr h="599958">
                <a:tc>
                  <a:txBody>
                    <a:bodyPr/>
                    <a:lstStyle/>
                    <a:p>
                      <a:pPr algn="ctr">
                        <a:lnSpc>
                          <a:spcPct val="115000"/>
                        </a:lnSpc>
                        <a:spcAft>
                          <a:spcPts val="1000"/>
                        </a:spcAft>
                      </a:pPr>
                      <a:r>
                        <a:rPr lang="en-ZA" sz="1400" dirty="0">
                          <a:effectLst/>
                        </a:rPr>
                        <a:t>NO.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KEY PERFORMANCE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2018/19 ANNUAL 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tc>
                  <a:txBody>
                    <a:bodyPr/>
                    <a:lstStyle/>
                    <a:p>
                      <a:pPr algn="ctr">
                        <a:lnSpc>
                          <a:spcPct val="115000"/>
                        </a:lnSpc>
                        <a:spcAft>
                          <a:spcPts val="1000"/>
                        </a:spcAft>
                      </a:pPr>
                      <a:r>
                        <a:rPr lang="en-ZA" sz="1400" dirty="0">
                          <a:effectLst/>
                        </a:rPr>
                        <a:t>ACTUAL ACHIEVEMENT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nchor="ctr"/>
                </a:tc>
                <a:extLst>
                  <a:ext uri="{0D108BD9-81ED-4DB2-BD59-A6C34878D82A}">
                    <a16:rowId xmlns:a16="http://schemas.microsoft.com/office/drawing/2014/main" xmlns="" val="10000"/>
                  </a:ext>
                </a:extLst>
              </a:tr>
              <a:tr h="2999774">
                <a:tc>
                  <a:txBody>
                    <a:bodyPr/>
                    <a:lstStyle/>
                    <a:p>
                      <a:pPr algn="ctr">
                        <a:lnSpc>
                          <a:spcPct val="115000"/>
                        </a:lnSpc>
                        <a:spcAft>
                          <a:spcPts val="1000"/>
                        </a:spcAft>
                      </a:pPr>
                      <a:r>
                        <a:rPr lang="en-ZA" sz="1400" dirty="0">
                          <a:effectLst/>
                        </a:rPr>
                        <a:t>11.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marL="0" algn="l" defTabSz="914400" rtl="0" eaLnBrk="1" latinLnBrk="0" hangingPunct="1">
                        <a:lnSpc>
                          <a:spcPct val="130000"/>
                        </a:lnSpc>
                        <a:spcAft>
                          <a:spcPts val="0"/>
                        </a:spcAft>
                      </a:pPr>
                      <a:r>
                        <a:rPr lang="en-US" sz="1500" kern="1200" dirty="0">
                          <a:effectLst/>
                          <a:latin typeface="Arial" panose="020B0604020202020204" pitchFamily="34" charset="0"/>
                          <a:cs typeface="Arial" panose="020B0604020202020204" pitchFamily="34" charset="0"/>
                        </a:rPr>
                        <a:t>Number of Annual State of Cross-border operations reports (ASCBOR) submitted to the Minister and other relevant stakeholders</a:t>
                      </a:r>
                      <a:endParaRPr lang="en-US" sz="1500" b="0" kern="1200" dirty="0">
                        <a:solidFill>
                          <a:schemeClr val="tx1"/>
                        </a:solidFill>
                        <a:effectLst/>
                        <a:latin typeface="Arial" panose="020B0604020202020204" pitchFamily="34" charset="0"/>
                        <a:ea typeface="+mn-ea"/>
                        <a:cs typeface="Arial" panose="020B0604020202020204" pitchFamily="34" charset="0"/>
                      </a:endParaRPr>
                    </a:p>
                  </a:txBody>
                  <a:tcPr marL="22159" marR="22159" marT="0" marB="0"/>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US" sz="1500" kern="1200" dirty="0">
                          <a:effectLst/>
                          <a:latin typeface="Arial" panose="020B0604020202020204" pitchFamily="34" charset="0"/>
                          <a:cs typeface="Arial" panose="020B0604020202020204" pitchFamily="34" charset="0"/>
                        </a:rPr>
                        <a:t>Annual State of Cross Border Operation Report produced and submitted to the Minister and other stakeholders</a:t>
                      </a:r>
                      <a:endParaRPr lang="en-ZA" sz="1500" kern="1200" dirty="0">
                        <a:effectLst/>
                        <a:latin typeface="Arial" panose="020B0604020202020204" pitchFamily="34" charset="0"/>
                        <a:cs typeface="Arial" panose="020B0604020202020204" pitchFamily="34" charset="0"/>
                      </a:endParaRPr>
                    </a:p>
                    <a:p>
                      <a:pPr>
                        <a:lnSpc>
                          <a:spcPct val="115000"/>
                        </a:lnSpc>
                        <a:spcAft>
                          <a:spcPts val="1000"/>
                        </a:spcAft>
                      </a:pP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22159" marR="22159" marT="0" marB="0"/>
                </a:tc>
                <a:tc>
                  <a:txBody>
                    <a:bodyPr/>
                    <a:lstStyle/>
                    <a:p>
                      <a:pPr marL="285750" marR="0" lvl="0" indent="-285750" algn="l" defTabSz="4572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en-ZA" sz="1500" kern="1200" dirty="0">
                          <a:latin typeface="Arial" panose="020B0604020202020204" pitchFamily="34" charset="0"/>
                          <a:cs typeface="Arial" panose="020B0604020202020204" pitchFamily="34" charset="0"/>
                        </a:rPr>
                        <a:t>The ASCBOR was produced and approved by the Board and submitted to the Minister of Transport, DoT and shared with relevant stakeholders. </a:t>
                      </a:r>
                    </a:p>
                    <a:p>
                      <a:pPr>
                        <a:lnSpc>
                          <a:spcPct val="115000"/>
                        </a:lnSpc>
                        <a:spcAft>
                          <a:spcPts val="0"/>
                        </a:spcAft>
                      </a:pP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22159" marR="22159" marT="0" marB="0"/>
                </a:tc>
                <a:extLst>
                  <a:ext uri="{0D108BD9-81ED-4DB2-BD59-A6C34878D82A}">
                    <a16:rowId xmlns:a16="http://schemas.microsoft.com/office/drawing/2014/main" xmlns="" val="10001"/>
                  </a:ext>
                </a:extLst>
              </a:tr>
              <a:tr h="1890714">
                <a:tc>
                  <a:txBody>
                    <a:bodyPr/>
                    <a:lstStyle/>
                    <a:p>
                      <a:pPr algn="ctr">
                        <a:lnSpc>
                          <a:spcPct val="115000"/>
                        </a:lnSpc>
                        <a:spcAft>
                          <a:spcPts val="1000"/>
                        </a:spcAft>
                      </a:pPr>
                      <a:r>
                        <a:rPr lang="en-ZA" sz="1400" dirty="0">
                          <a:effectLst/>
                        </a:rPr>
                        <a:t>12.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2159" marR="22159" marT="0" marB="0"/>
                </a:tc>
                <a:tc>
                  <a:txBody>
                    <a:bodyPr/>
                    <a:lstStyle/>
                    <a:p>
                      <a:pPr>
                        <a:lnSpc>
                          <a:spcPct val="115000"/>
                        </a:lnSpc>
                        <a:spcAft>
                          <a:spcPts val="1000"/>
                        </a:spcAft>
                      </a:pPr>
                      <a:r>
                        <a:rPr lang="en-ZA" sz="1500" dirty="0">
                          <a:effectLst/>
                          <a:latin typeface="Arial" panose="020B0604020202020204" pitchFamily="34" charset="0"/>
                          <a:cs typeface="Arial" panose="020B0604020202020204" pitchFamily="34" charset="0"/>
                        </a:rPr>
                        <a:t>Number of country profiles developed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22159" marR="22159" marT="0" marB="0"/>
                </a:tc>
                <a:tc>
                  <a:txBody>
                    <a:bodyPr/>
                    <a:lstStyle/>
                    <a:p>
                      <a:pPr marL="0" algn="l" defTabSz="914400" rtl="0" eaLnBrk="1" latinLnBrk="0" hangingPunct="1">
                        <a:lnSpc>
                          <a:spcPct val="130000"/>
                        </a:lnSpc>
                        <a:spcAft>
                          <a:spcPts val="0"/>
                        </a:spcAft>
                      </a:pPr>
                      <a:r>
                        <a:rPr lang="en-ZA" sz="1500" kern="1200" dirty="0">
                          <a:effectLst/>
                          <a:latin typeface="Arial" panose="020B0604020202020204" pitchFamily="34" charset="0"/>
                          <a:cs typeface="Arial" panose="020B0604020202020204" pitchFamily="34" charset="0"/>
                        </a:rPr>
                        <a:t>2 country (Zambia and Namibia) Profiles developed</a:t>
                      </a:r>
                      <a:endParaRPr lang="en-ZA" sz="1500" b="0" kern="1200" dirty="0">
                        <a:solidFill>
                          <a:srgbClr val="000000"/>
                        </a:solidFill>
                        <a:effectLst/>
                        <a:latin typeface="Arial" panose="020B0604020202020204" pitchFamily="34" charset="0"/>
                        <a:ea typeface="+mn-ea"/>
                        <a:cs typeface="Arial" panose="020B0604020202020204" pitchFamily="34" charset="0"/>
                      </a:endParaRPr>
                    </a:p>
                    <a:p>
                      <a:pPr>
                        <a:lnSpc>
                          <a:spcPct val="115000"/>
                        </a:lnSpc>
                        <a:spcAft>
                          <a:spcPts val="1000"/>
                        </a:spcAft>
                      </a:pP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22159" marR="22159" marT="0" marB="0"/>
                </a:tc>
                <a:tc>
                  <a:txBody>
                    <a:bodyPr/>
                    <a:lstStyle/>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en-ZA" sz="1500" kern="1200" dirty="0">
                          <a:latin typeface="Arial" panose="020B0604020202020204" pitchFamily="34" charset="0"/>
                          <a:cs typeface="Arial" panose="020B0604020202020204" pitchFamily="34" charset="0"/>
                        </a:rPr>
                        <a:t>Zambia and Namibia country profile reports were compiled and approved </a:t>
                      </a:r>
                    </a:p>
                    <a:p>
                      <a:pPr>
                        <a:lnSpc>
                          <a:spcPct val="115000"/>
                        </a:lnSpc>
                        <a:spcAft>
                          <a:spcPts val="0"/>
                        </a:spcAft>
                      </a:pP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22159" marR="22159" marT="0" marB="0"/>
                </a:tc>
                <a:extLst>
                  <a:ext uri="{0D108BD9-81ED-4DB2-BD59-A6C34878D82A}">
                    <a16:rowId xmlns:a16="http://schemas.microsoft.com/office/drawing/2014/main" xmlns="" val="10002"/>
                  </a:ext>
                </a:extLst>
              </a:tr>
            </a:tbl>
          </a:graphicData>
        </a:graphic>
      </p:graphicFrame>
      <p:sp>
        <p:nvSpPr>
          <p:cNvPr id="5" name="Rectangle 4">
            <a:extLst>
              <a:ext uri="{FF2B5EF4-FFF2-40B4-BE49-F238E27FC236}">
                <a16:creationId xmlns:a16="http://schemas.microsoft.com/office/drawing/2014/main" xmlns="" id="{517F11CA-B241-1E40-9D9B-DDF1B0277F93}"/>
              </a:ext>
            </a:extLst>
          </p:cNvPr>
          <p:cNvSpPr>
            <a:spLocks noChangeArrowheads="1"/>
          </p:cNvSpPr>
          <p:nvPr/>
        </p:nvSpPr>
        <p:spPr bwMode="auto">
          <a:xfrm>
            <a:off x="1547664" y="207528"/>
            <a:ext cx="7596336" cy="557175"/>
          </a:xfrm>
          <a:prstGeom prst="rect">
            <a:avLst/>
          </a:prstGeom>
          <a:noFill/>
          <a:ln w="9525">
            <a:noFill/>
            <a:miter lim="800000"/>
            <a:headEnd/>
            <a:tailEnd/>
          </a:ln>
          <a:effectLst/>
        </p:spPr>
        <p:txBody>
          <a:bodyPr anchor="ctr"/>
          <a:lstStyle/>
          <a:p>
            <a:pPr fontAlgn="auto">
              <a:spcBef>
                <a:spcPts val="0"/>
              </a:spcBef>
              <a:spcAft>
                <a:spcPts val="0"/>
              </a:spcAft>
              <a:defRPr/>
            </a:pPr>
            <a:r>
              <a:rPr lang="en-US" sz="2200" b="1" dirty="0">
                <a:solidFill>
                  <a:schemeClr val="tx1">
                    <a:lumMod val="50000"/>
                    <a:lumOff val="50000"/>
                  </a:schemeClr>
                </a:solidFill>
                <a:latin typeface="Arial" pitchFamily="34" charset="0"/>
                <a:cs typeface="Arial" pitchFamily="34" charset="0"/>
              </a:rPr>
              <a:t>ORGANISATIONAL PERFORMANCE: ACHIEVED TARGETS Cont./…</a:t>
            </a:r>
          </a:p>
        </p:txBody>
      </p:sp>
    </p:spTree>
    <p:extLst>
      <p:ext uri="{BB962C8B-B14F-4D97-AF65-F5344CB8AC3E}">
        <p14:creationId xmlns:p14="http://schemas.microsoft.com/office/powerpoint/2010/main" xmlns="" val="2280107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xmlns="" id="{65180FA0-4411-4992-A88D-1B9C0F250A9D}"/>
              </a:ext>
            </a:extLst>
          </p:cNvPr>
          <p:cNvGraphicFramePr>
            <a:graphicFrameLocks noGrp="1"/>
          </p:cNvGraphicFramePr>
          <p:nvPr>
            <p:extLst>
              <p:ext uri="{D42A27DB-BD31-4B8C-83A1-F6EECF244321}">
                <p14:modId xmlns:p14="http://schemas.microsoft.com/office/powerpoint/2010/main" xmlns="" val="2090338880"/>
              </p:ext>
            </p:extLst>
          </p:nvPr>
        </p:nvGraphicFramePr>
        <p:xfrm>
          <a:off x="382635" y="1340768"/>
          <a:ext cx="4854777" cy="5066403"/>
        </p:xfrm>
        <a:graphic>
          <a:graphicData uri="http://schemas.openxmlformats.org/drawingml/2006/table">
            <a:tbl>
              <a:tblPr firstRow="1" bandRow="1">
                <a:tableStyleId>{5C22544A-7EE6-4342-B048-85BDC9FD1C3A}</a:tableStyleId>
              </a:tblPr>
              <a:tblGrid>
                <a:gridCol w="848834">
                  <a:extLst>
                    <a:ext uri="{9D8B030D-6E8A-4147-A177-3AD203B41FA5}">
                      <a16:colId xmlns:a16="http://schemas.microsoft.com/office/drawing/2014/main" xmlns="" val="20000"/>
                    </a:ext>
                  </a:extLst>
                </a:gridCol>
                <a:gridCol w="859972">
                  <a:extLst>
                    <a:ext uri="{9D8B030D-6E8A-4147-A177-3AD203B41FA5}">
                      <a16:colId xmlns:a16="http://schemas.microsoft.com/office/drawing/2014/main" xmlns="" val="20001"/>
                    </a:ext>
                  </a:extLst>
                </a:gridCol>
                <a:gridCol w="925285">
                  <a:extLst>
                    <a:ext uri="{9D8B030D-6E8A-4147-A177-3AD203B41FA5}">
                      <a16:colId xmlns:a16="http://schemas.microsoft.com/office/drawing/2014/main" xmlns="" val="20002"/>
                    </a:ext>
                  </a:extLst>
                </a:gridCol>
                <a:gridCol w="1086949">
                  <a:extLst>
                    <a:ext uri="{9D8B030D-6E8A-4147-A177-3AD203B41FA5}">
                      <a16:colId xmlns:a16="http://schemas.microsoft.com/office/drawing/2014/main" xmlns="" val="20003"/>
                    </a:ext>
                  </a:extLst>
                </a:gridCol>
                <a:gridCol w="1133737">
                  <a:extLst>
                    <a:ext uri="{9D8B030D-6E8A-4147-A177-3AD203B41FA5}">
                      <a16:colId xmlns:a16="http://schemas.microsoft.com/office/drawing/2014/main" xmlns="" val="20004"/>
                    </a:ext>
                  </a:extLst>
                </a:gridCol>
              </a:tblGrid>
              <a:tr h="1104324">
                <a:tc>
                  <a:txBody>
                    <a:bodyPr/>
                    <a:lstStyle/>
                    <a:p>
                      <a:pPr algn="ctr" rtl="0" fontAlgn="ctr"/>
                      <a:r>
                        <a:rPr lang="en-ZA" sz="1600" b="1" u="none" strike="noStrike" dirty="0">
                          <a:effectLst/>
                          <a:latin typeface="Arial" panose="020B0604020202020204" pitchFamily="34" charset="0"/>
                          <a:cs typeface="Arial" panose="020B0604020202020204" pitchFamily="34" charset="0"/>
                        </a:rPr>
                        <a:t>MODE</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ZA" sz="1600" b="1" u="none" strike="noStrike" dirty="0">
                          <a:effectLst/>
                          <a:latin typeface="Arial" panose="020B0604020202020204" pitchFamily="34" charset="0"/>
                          <a:cs typeface="Arial" panose="020B0604020202020204" pitchFamily="34" charset="0"/>
                        </a:rPr>
                        <a:t>2017/18</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ZA" sz="1600" b="1" u="none" strike="noStrike" dirty="0">
                          <a:effectLst/>
                          <a:latin typeface="Arial" panose="020B0604020202020204" pitchFamily="34" charset="0"/>
                          <a:cs typeface="Arial" panose="020B0604020202020204" pitchFamily="34" charset="0"/>
                        </a:rPr>
                        <a:t>2018/19</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ZA" sz="1600" b="1" u="none" strike="noStrike" dirty="0">
                          <a:effectLst/>
                          <a:latin typeface="Arial" panose="020B0604020202020204" pitchFamily="34" charset="0"/>
                          <a:cs typeface="Arial" panose="020B0604020202020204" pitchFamily="34" charset="0"/>
                        </a:rPr>
                        <a:t>Increase/</a:t>
                      </a:r>
                    </a:p>
                    <a:p>
                      <a:pPr algn="ctr" fontAlgn="b"/>
                      <a:r>
                        <a:rPr lang="en-ZA" sz="1600" b="1" u="none" strike="noStrike" dirty="0">
                          <a:effectLst/>
                          <a:latin typeface="Arial" panose="020B0604020202020204" pitchFamily="34" charset="0"/>
                          <a:cs typeface="Arial" panose="020B0604020202020204" pitchFamily="34" charset="0"/>
                        </a:rPr>
                        <a:t>(Decrease)</a:t>
                      </a:r>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en-ZA" sz="1600" b="1" u="none" strike="noStrike" dirty="0">
                          <a:effectLst/>
                          <a:latin typeface="Arial" panose="020B0604020202020204" pitchFamily="34" charset="0"/>
                          <a:cs typeface="Arial" panose="020B0604020202020204" pitchFamily="34" charset="0"/>
                        </a:rPr>
                        <a:t>%</a:t>
                      </a:r>
                    </a:p>
                    <a:p>
                      <a:pPr algn="ctr" rtl="0" fontAlgn="ctr"/>
                      <a:r>
                        <a:rPr lang="en-ZA" sz="1600" b="1" u="none" strike="noStrike" dirty="0">
                          <a:effectLst/>
                          <a:latin typeface="Arial" panose="020B0604020202020204" pitchFamily="34" charset="0"/>
                          <a:cs typeface="Arial" panose="020B0604020202020204" pitchFamily="34" charset="0"/>
                        </a:rPr>
                        <a:t>Movement</a:t>
                      </a:r>
                      <a:endParaRPr lang="en-ZA" sz="1600" b="1" i="0" u="none" strike="noStrike" dirty="0">
                        <a:solidFill>
                          <a:srgbClr val="FFFFFF"/>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785867">
                <a:tc>
                  <a:txBody>
                    <a:bodyPr/>
                    <a:lstStyle/>
                    <a:p>
                      <a:pPr algn="l" rtl="0" fontAlgn="ctr"/>
                      <a:r>
                        <a:rPr lang="en-ZA" sz="1800" b="1" u="none" strike="noStrike" dirty="0">
                          <a:effectLst/>
                          <a:latin typeface="Arial" panose="020B0604020202020204" pitchFamily="34" charset="0"/>
                          <a:cs typeface="Arial" panose="020B0604020202020204" pitchFamily="34" charset="0"/>
                        </a:rPr>
                        <a:t>Freight </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ZA" sz="1600" b="0" u="none" strike="noStrike" dirty="0">
                          <a:effectLst/>
                          <a:latin typeface="Arial" panose="020B0604020202020204" pitchFamily="34" charset="0"/>
                          <a:cs typeface="Arial" panose="020B0604020202020204" pitchFamily="34" charset="0"/>
                        </a:rPr>
                        <a:t>63 695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rtl="0" fontAlgn="ctr"/>
                      <a:r>
                        <a:rPr lang="en-ZA" sz="1600" b="0" i="0" u="none" strike="noStrike" dirty="0">
                          <a:effectLst/>
                          <a:latin typeface="Arial" panose="020B0604020202020204" pitchFamily="34" charset="0"/>
                          <a:cs typeface="Arial" panose="020B0604020202020204" pitchFamily="34" charset="0"/>
                        </a:rPr>
                        <a:t>62 995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rowSpan="5">
                  <a:txBody>
                    <a:bodyPr/>
                    <a:lstStyle/>
                    <a:p>
                      <a:pPr algn="l" fontAlgn="t"/>
                      <a:r>
                        <a:rPr lang="en-ZA" sz="1600" b="1" u="none" strike="noStrike" dirty="0">
                          <a:effectLst/>
                        </a:rPr>
                        <a:t> </a:t>
                      </a:r>
                      <a:endParaRPr lang="en-ZA" sz="1600" b="1" i="0" u="none" strike="noStrike" dirty="0">
                        <a:solidFill>
                          <a:srgbClr val="000000"/>
                        </a:solidFill>
                        <a:effectLst/>
                        <a:latin typeface="Calibri" panose="020F0502020204030204" pitchFamily="34" charset="0"/>
                      </a:endParaRPr>
                    </a:p>
                    <a:p>
                      <a:pPr algn="ctr" fontAlgn="t"/>
                      <a:r>
                        <a:rPr lang="en-ZA" sz="1600" b="1" u="none" strike="noStrike" dirty="0">
                          <a:effectLst/>
                        </a:rPr>
                        <a:t> </a:t>
                      </a:r>
                      <a:endParaRPr lang="en-ZA" sz="1600" b="1" i="0" u="none" strike="noStrike" dirty="0">
                        <a:solidFill>
                          <a:srgbClr val="000000"/>
                        </a:solidFill>
                        <a:effectLst/>
                        <a:latin typeface="Calibri" panose="020F0502020204030204" pitchFamily="34" charset="0"/>
                      </a:endParaRPr>
                    </a:p>
                    <a:p>
                      <a:pPr algn="l" fontAlgn="t"/>
                      <a:r>
                        <a:rPr lang="en-ZA" sz="1600" b="1" u="none" strike="noStrike" dirty="0">
                          <a:effectLst/>
                        </a:rPr>
                        <a:t> </a:t>
                      </a:r>
                      <a:endParaRPr lang="en-ZA" sz="1600" b="1" i="0" u="none" strike="noStrike" dirty="0">
                        <a:solidFill>
                          <a:srgbClr val="000000"/>
                        </a:solidFill>
                        <a:effectLst/>
                        <a:latin typeface="Calibri" panose="020F0502020204030204" pitchFamily="34" charset="0"/>
                      </a:endParaRPr>
                    </a:p>
                    <a:p>
                      <a:pPr algn="l" fontAlgn="t"/>
                      <a:r>
                        <a:rPr lang="en-ZA" sz="1600" b="1" u="none" strike="noStrike" dirty="0">
                          <a:effectLst/>
                        </a:rPr>
                        <a:t> </a:t>
                      </a:r>
                      <a:endParaRPr lang="en-ZA" sz="1600" b="1" i="0" u="none" strike="noStrike" dirty="0">
                        <a:solidFill>
                          <a:srgbClr val="000000"/>
                        </a:solidFill>
                        <a:effectLst/>
                        <a:latin typeface="Calibri" panose="020F0502020204030204" pitchFamily="34" charset="0"/>
                      </a:endParaRPr>
                    </a:p>
                    <a:p>
                      <a:pPr algn="l" fontAlgn="t"/>
                      <a:r>
                        <a:rPr lang="en-ZA" sz="1600" b="1" u="none" strike="noStrike" dirty="0">
                          <a:effectLst/>
                        </a:rPr>
                        <a:t> </a:t>
                      </a:r>
                      <a:endParaRPr lang="en-ZA" sz="1600" b="1" i="0" u="none" strike="noStrike" dirty="0">
                        <a:solidFill>
                          <a:srgbClr val="000000"/>
                        </a:solidFill>
                        <a:effectLst/>
                        <a:latin typeface="Calibri" panose="020F0502020204030204" pitchFamily="34" charset="0"/>
                      </a:endParaRPr>
                    </a:p>
                  </a:txBody>
                  <a:tcPr marL="0" marR="0" marT="0" marB="0"/>
                </a:tc>
                <a:tc>
                  <a:txBody>
                    <a:bodyPr/>
                    <a:lstStyle/>
                    <a:p>
                      <a:pPr algn="ctr" fontAlgn="b"/>
                      <a:endParaRPr lang="en-ZA" sz="1600" b="1" u="none" strike="noStrike" dirty="0">
                        <a:solidFill>
                          <a:srgbClr val="FF0000"/>
                        </a:solidFill>
                        <a:effectLst/>
                      </a:endParaRPr>
                    </a:p>
                    <a:p>
                      <a:pPr algn="ctr" fontAlgn="b"/>
                      <a:r>
                        <a:rPr lang="en-ZA" sz="1600" b="1" u="none" strike="noStrike" dirty="0">
                          <a:solidFill>
                            <a:schemeClr val="tx1"/>
                          </a:solidFill>
                          <a:effectLst/>
                        </a:rPr>
                        <a:t>(1.1)</a:t>
                      </a:r>
                    </a:p>
                    <a:p>
                      <a:pPr algn="ctr" fontAlgn="b"/>
                      <a:endParaRPr lang="en-ZA" sz="16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1"/>
                  </a:ext>
                </a:extLst>
              </a:tr>
              <a:tr h="785867">
                <a:tc>
                  <a:txBody>
                    <a:bodyPr/>
                    <a:lstStyle/>
                    <a:p>
                      <a:pPr algn="l" rtl="0" fontAlgn="ctr"/>
                      <a:r>
                        <a:rPr lang="en-ZA" sz="1800" b="1" u="none" strike="noStrike" dirty="0">
                          <a:effectLst/>
                          <a:latin typeface="Arial" panose="020B0604020202020204" pitchFamily="34" charset="0"/>
                          <a:cs typeface="Arial" panose="020B0604020202020204" pitchFamily="34" charset="0"/>
                        </a:rPr>
                        <a:t>Buses</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ZA" sz="1600" b="0" u="none" strike="noStrike" dirty="0">
                          <a:effectLst/>
                          <a:latin typeface="Arial" panose="020B0604020202020204" pitchFamily="34" charset="0"/>
                          <a:cs typeface="Arial" panose="020B0604020202020204" pitchFamily="34" charset="0"/>
                        </a:rPr>
                        <a:t>2</a:t>
                      </a:r>
                      <a:r>
                        <a:rPr lang="en-ZA" sz="1600" b="0" u="none" strike="noStrike" baseline="0" dirty="0">
                          <a:effectLst/>
                          <a:latin typeface="Arial" panose="020B0604020202020204" pitchFamily="34" charset="0"/>
                          <a:cs typeface="Arial" panose="020B0604020202020204" pitchFamily="34" charset="0"/>
                        </a:rPr>
                        <a:t> 581</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rtl="0" fontAlgn="ctr"/>
                      <a:r>
                        <a:rPr lang="en-ZA" sz="1600" b="0" i="0" u="none" strike="noStrike" dirty="0">
                          <a:effectLst/>
                          <a:latin typeface="Arial" panose="020B0604020202020204" pitchFamily="34" charset="0"/>
                          <a:cs typeface="Arial" panose="020B0604020202020204" pitchFamily="34" charset="0"/>
                        </a:rPr>
                        <a:t>1 999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vMerge="1">
                  <a:txBody>
                    <a:bodyPr/>
                    <a:lstStyle/>
                    <a:p>
                      <a:pPr algn="ctr" fontAlgn="t"/>
                      <a:endParaRPr lang="en-ZA" sz="1600" b="1" i="0" u="none" strike="noStrike" dirty="0">
                        <a:solidFill>
                          <a:srgbClr val="000000"/>
                        </a:solidFill>
                        <a:effectLst/>
                        <a:latin typeface="Calibri" panose="020F0502020204030204" pitchFamily="34" charset="0"/>
                      </a:endParaRPr>
                    </a:p>
                  </a:txBody>
                  <a:tcPr marL="0" marR="0" marT="0"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ZA" sz="1600" b="1" u="none" strike="noStrike" dirty="0">
                        <a:effectLst/>
                      </a:endParaRPr>
                    </a:p>
                    <a:p>
                      <a:pPr marL="0" marR="0" indent="0" algn="ctr" defTabSz="457200" rtl="0" eaLnBrk="1" fontAlgn="b" latinLnBrk="0" hangingPunct="1">
                        <a:lnSpc>
                          <a:spcPct val="100000"/>
                        </a:lnSpc>
                        <a:spcBef>
                          <a:spcPts val="0"/>
                        </a:spcBef>
                        <a:spcAft>
                          <a:spcPts val="0"/>
                        </a:spcAft>
                        <a:buClrTx/>
                        <a:buSzTx/>
                        <a:buFontTx/>
                        <a:buNone/>
                        <a:tabLst/>
                        <a:defRPr/>
                      </a:pPr>
                      <a:r>
                        <a:rPr lang="en-ZA" sz="1600" b="1" u="none" strike="noStrike" dirty="0">
                          <a:effectLst/>
                        </a:rPr>
                        <a:t>(22.5)</a:t>
                      </a:r>
                    </a:p>
                    <a:p>
                      <a:pPr marL="0" marR="0" indent="0" algn="ctr" defTabSz="457200" rtl="0" eaLnBrk="1" fontAlgn="b" latinLnBrk="0" hangingPunct="1">
                        <a:lnSpc>
                          <a:spcPct val="100000"/>
                        </a:lnSpc>
                        <a:spcBef>
                          <a:spcPts val="0"/>
                        </a:spcBef>
                        <a:spcAft>
                          <a:spcPts val="0"/>
                        </a:spcAft>
                        <a:buClrTx/>
                        <a:buSzTx/>
                        <a:buFontTx/>
                        <a:buNone/>
                        <a:tabLst/>
                        <a:defRPr/>
                      </a:pPr>
                      <a:endParaRPr lang="en-ZA" sz="16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2"/>
                  </a:ext>
                </a:extLst>
              </a:tr>
              <a:tr h="785867">
                <a:tc>
                  <a:txBody>
                    <a:bodyPr/>
                    <a:lstStyle/>
                    <a:p>
                      <a:pPr algn="l" rtl="0" fontAlgn="ctr"/>
                      <a:r>
                        <a:rPr lang="en-ZA" sz="1800" b="1" u="none" strike="noStrike" dirty="0">
                          <a:effectLst/>
                          <a:latin typeface="Arial" panose="020B0604020202020204" pitchFamily="34" charset="0"/>
                          <a:cs typeface="Arial" panose="020B0604020202020204" pitchFamily="34" charset="0"/>
                        </a:rPr>
                        <a:t>Taxi</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ZA" sz="1600" b="0" u="none" strike="noStrike" dirty="0">
                          <a:effectLst/>
                          <a:latin typeface="Arial" panose="020B0604020202020204" pitchFamily="34" charset="0"/>
                          <a:cs typeface="Arial" panose="020B0604020202020204" pitchFamily="34" charset="0"/>
                        </a:rPr>
                        <a:t>22 500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rtl="0" fontAlgn="ctr"/>
                      <a:r>
                        <a:rPr lang="en-ZA" sz="1600" b="0" i="0" u="none" strike="noStrike" dirty="0">
                          <a:effectLst/>
                          <a:latin typeface="Arial" panose="020B0604020202020204" pitchFamily="34" charset="0"/>
                          <a:cs typeface="Arial" panose="020B0604020202020204" pitchFamily="34" charset="0"/>
                        </a:rPr>
                        <a:t>22 494</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vMerge="1">
                  <a:txBody>
                    <a:bodyPr/>
                    <a:lstStyle/>
                    <a:p>
                      <a:pPr algn="l" fontAlgn="t"/>
                      <a:endParaRPr lang="en-ZA" sz="1600" b="1" i="0" u="none" strike="noStrike" dirty="0">
                        <a:solidFill>
                          <a:srgbClr val="000000"/>
                        </a:solidFill>
                        <a:effectLst/>
                        <a:latin typeface="Calibri" panose="020F0502020204030204" pitchFamily="34" charset="0"/>
                      </a:endParaRPr>
                    </a:p>
                  </a:txBody>
                  <a:tcPr marL="0" marR="0" marT="0" marB="0"/>
                </a:tc>
                <a:tc>
                  <a:txBody>
                    <a:bodyPr/>
                    <a:lstStyle/>
                    <a:p>
                      <a:pPr algn="ctr" fontAlgn="b"/>
                      <a:endParaRPr lang="en-ZA" sz="1600" b="1" u="none" strike="noStrike" dirty="0">
                        <a:effectLst/>
                      </a:endParaRPr>
                    </a:p>
                    <a:p>
                      <a:pPr algn="ctr" fontAlgn="b"/>
                      <a:r>
                        <a:rPr lang="en-ZA" sz="1600" b="1" u="none" strike="noStrike" dirty="0">
                          <a:effectLst/>
                        </a:rPr>
                        <a:t>(0.03)</a:t>
                      </a:r>
                    </a:p>
                    <a:p>
                      <a:pPr algn="ctr" fontAlgn="b"/>
                      <a:endParaRPr lang="en-ZA" sz="16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3"/>
                  </a:ext>
                </a:extLst>
              </a:tr>
              <a:tr h="785867">
                <a:tc>
                  <a:txBody>
                    <a:bodyPr/>
                    <a:lstStyle/>
                    <a:p>
                      <a:pPr algn="l" rtl="0" fontAlgn="ctr"/>
                      <a:r>
                        <a:rPr lang="en-ZA" sz="1800" b="1" u="none" strike="noStrike" dirty="0">
                          <a:effectLst/>
                          <a:latin typeface="Arial" panose="020B0604020202020204" pitchFamily="34" charset="0"/>
                          <a:cs typeface="Arial" panose="020B0604020202020204" pitchFamily="34" charset="0"/>
                        </a:rPr>
                        <a:t>Tourist</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ctr"/>
                      <a:r>
                        <a:rPr lang="en-ZA" sz="1600" b="0" u="none" strike="noStrike" dirty="0">
                          <a:effectLst/>
                          <a:latin typeface="Arial" panose="020B0604020202020204" pitchFamily="34" charset="0"/>
                          <a:cs typeface="Arial" panose="020B0604020202020204" pitchFamily="34" charset="0"/>
                        </a:rPr>
                        <a:t>2 853</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rtl="0" fontAlgn="ctr"/>
                      <a:r>
                        <a:rPr lang="en-ZA" sz="1600" b="0" i="0" u="none" strike="noStrike" dirty="0">
                          <a:effectLst/>
                          <a:latin typeface="Arial" panose="020B0604020202020204" pitchFamily="34" charset="0"/>
                          <a:cs typeface="Arial" panose="020B0604020202020204" pitchFamily="34" charset="0"/>
                        </a:rPr>
                        <a:t>2 729</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vMerge="1">
                  <a:txBody>
                    <a:bodyPr/>
                    <a:lstStyle/>
                    <a:p>
                      <a:pPr algn="l" fontAlgn="t"/>
                      <a:endParaRPr lang="en-ZA" sz="1600" b="1" i="0" u="none" strike="noStrike" dirty="0">
                        <a:solidFill>
                          <a:srgbClr val="000000"/>
                        </a:solidFill>
                        <a:effectLst/>
                        <a:latin typeface="Calibri" panose="020F0502020204030204" pitchFamily="34" charset="0"/>
                      </a:endParaRPr>
                    </a:p>
                  </a:txBody>
                  <a:tcPr marL="0" marR="0" marT="0" marB="0"/>
                </a:tc>
                <a:tc>
                  <a:txBody>
                    <a:bodyPr/>
                    <a:lstStyle/>
                    <a:p>
                      <a:pPr algn="ctr" fontAlgn="b"/>
                      <a:endParaRPr lang="en-ZA" sz="1600" b="1" u="none" strike="noStrike" dirty="0">
                        <a:effectLst/>
                      </a:endParaRPr>
                    </a:p>
                    <a:p>
                      <a:pPr algn="ctr" fontAlgn="b"/>
                      <a:r>
                        <a:rPr lang="en-ZA" sz="1600" b="1" u="none" strike="noStrike" dirty="0">
                          <a:effectLst/>
                        </a:rPr>
                        <a:t>(4.3)</a:t>
                      </a:r>
                    </a:p>
                    <a:p>
                      <a:pPr algn="ctr" fontAlgn="b"/>
                      <a:endParaRPr lang="en-ZA" sz="16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4"/>
                  </a:ext>
                </a:extLst>
              </a:tr>
              <a:tr h="818611">
                <a:tc>
                  <a:txBody>
                    <a:bodyPr/>
                    <a:lstStyle/>
                    <a:p>
                      <a:pPr algn="l" rtl="0" fontAlgn="ctr"/>
                      <a:endParaRPr lang="en-ZA" sz="1600" b="1" u="none" strike="noStrike" dirty="0">
                        <a:effectLst/>
                        <a:latin typeface="Arial" panose="020B0604020202020204" pitchFamily="34" charset="0"/>
                        <a:cs typeface="Arial" panose="020B0604020202020204" pitchFamily="34" charset="0"/>
                      </a:endParaRPr>
                    </a:p>
                    <a:p>
                      <a:pPr algn="l" rtl="0" fontAlgn="ctr"/>
                      <a:r>
                        <a:rPr lang="en-ZA" sz="1800" b="1" u="none" strike="noStrike" dirty="0">
                          <a:effectLst/>
                          <a:latin typeface="Arial" panose="020B0604020202020204" pitchFamily="34" charset="0"/>
                          <a:cs typeface="Arial" panose="020B0604020202020204" pitchFamily="34" charset="0"/>
                        </a:rPr>
                        <a:t>TOTAL</a:t>
                      </a:r>
                    </a:p>
                    <a:p>
                      <a:pPr algn="l" rtl="0" fontAlgn="ct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r" fontAlgn="b"/>
                      <a:r>
                        <a:rPr lang="en-ZA" sz="1600" b="1" u="none" strike="noStrike" dirty="0">
                          <a:effectLst/>
                          <a:latin typeface="Arial" panose="020B0604020202020204" pitchFamily="34" charset="0"/>
                          <a:cs typeface="Arial" panose="020B0604020202020204" pitchFamily="34" charset="0"/>
                        </a:rPr>
                        <a:t>91 629</a:t>
                      </a:r>
                    </a:p>
                    <a:p>
                      <a:pPr algn="r"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rtl="0" fontAlgn="ctr"/>
                      <a:endParaRPr lang="en-ZA" sz="1600" b="1" u="none" strike="noStrike" dirty="0">
                        <a:effectLst/>
                        <a:latin typeface="Arial" panose="020B0604020202020204" pitchFamily="34" charset="0"/>
                        <a:cs typeface="Arial" panose="020B0604020202020204" pitchFamily="34" charset="0"/>
                      </a:endParaRPr>
                    </a:p>
                    <a:p>
                      <a:pPr algn="r" rtl="0" fontAlgn="ctr"/>
                      <a:r>
                        <a:rPr lang="en-ZA" sz="1600" b="1" u="none" strike="noStrike" dirty="0">
                          <a:effectLst/>
                          <a:latin typeface="Arial" panose="020B0604020202020204" pitchFamily="34" charset="0"/>
                          <a:cs typeface="Arial" panose="020B0604020202020204" pitchFamily="34" charset="0"/>
                        </a:rPr>
                        <a:t>90 217</a:t>
                      </a:r>
                    </a:p>
                    <a:p>
                      <a:pPr algn="r" rtl="0" fontAlgn="ct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vMerge="1">
                  <a:txBody>
                    <a:bodyPr/>
                    <a:lstStyle/>
                    <a:p>
                      <a:pPr algn="l" fontAlgn="t"/>
                      <a:endParaRPr lang="en-ZA" sz="1600" b="1" i="0" u="none" strike="noStrike" dirty="0">
                        <a:solidFill>
                          <a:srgbClr val="000000"/>
                        </a:solidFill>
                        <a:effectLst/>
                        <a:latin typeface="Calibri" panose="020F0502020204030204" pitchFamily="34" charset="0"/>
                      </a:endParaRPr>
                    </a:p>
                  </a:txBody>
                  <a:tcPr marL="0" marR="0" marT="0" marB="0"/>
                </a:tc>
                <a:tc>
                  <a:txBody>
                    <a:bodyPr/>
                    <a:lstStyle/>
                    <a:p>
                      <a:pPr algn="ctr" fontAlgn="b"/>
                      <a:endParaRPr lang="en-ZA" sz="1600" b="1" u="none" strike="noStrike" dirty="0">
                        <a:effectLst/>
                      </a:endParaRPr>
                    </a:p>
                    <a:p>
                      <a:pPr algn="ctr" fontAlgn="b"/>
                      <a:r>
                        <a:rPr lang="en-ZA" sz="1600" b="1" u="none" strike="noStrike" dirty="0">
                          <a:effectLst/>
                        </a:rPr>
                        <a:t>(1.54)</a:t>
                      </a:r>
                    </a:p>
                    <a:p>
                      <a:pPr algn="ctr" fontAlgn="b"/>
                      <a:endParaRPr lang="en-ZA" sz="16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5"/>
                  </a:ext>
                </a:extLst>
              </a:tr>
            </a:tbl>
          </a:graphicData>
        </a:graphic>
      </p:graphicFrame>
      <p:sp>
        <p:nvSpPr>
          <p:cNvPr id="12" name="Isosceles Triangle 11">
            <a:extLst>
              <a:ext uri="{FF2B5EF4-FFF2-40B4-BE49-F238E27FC236}">
                <a16:creationId xmlns:a16="http://schemas.microsoft.com/office/drawing/2014/main" xmlns="" id="{9CC524CC-DBD8-44E2-BB1B-7D353D9F7A85}"/>
              </a:ext>
            </a:extLst>
          </p:cNvPr>
          <p:cNvSpPr/>
          <p:nvPr/>
        </p:nvSpPr>
        <p:spPr bwMode="auto">
          <a:xfrm rot="10800000">
            <a:off x="3203847" y="3356991"/>
            <a:ext cx="754761" cy="998635"/>
          </a:xfrm>
          <a:prstGeom prst="triangle">
            <a:avLst>
              <a:gd name="adj" fmla="val 50000"/>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2945" tIns="41473" rIns="82945" bIns="41473" numCol="1" rtlCol="0" anchor="t" anchorCtr="0" compatLnSpc="1">
            <a:prstTxWarp prst="textNoShape">
              <a:avLst/>
            </a:prstTxWarp>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407526" fontAlgn="base" hangingPunct="0">
              <a:lnSpc>
                <a:spcPct val="89000"/>
              </a:lnSpc>
              <a:spcBef>
                <a:spcPct val="0"/>
              </a:spcBef>
              <a:spcAft>
                <a:spcPct val="0"/>
              </a:spcAft>
              <a:buClr>
                <a:srgbClr val="000000"/>
              </a:buClr>
              <a:buSzPct val="45000"/>
            </a:pPr>
            <a:endParaRPr lang="en-US" sz="1600" dirty="0">
              <a:solidFill>
                <a:schemeClr val="bg1"/>
              </a:solidFill>
              <a:latin typeface="Arial" charset="0"/>
              <a:ea typeface="Arial Unicode MS" pitchFamily="34" charset="-128"/>
              <a:cs typeface="Arial Unicode MS" pitchFamily="34" charset="-128"/>
            </a:endParaRPr>
          </a:p>
        </p:txBody>
      </p:sp>
      <p:graphicFrame>
        <p:nvGraphicFramePr>
          <p:cNvPr id="14" name="Chart 13">
            <a:extLst>
              <a:ext uri="{FF2B5EF4-FFF2-40B4-BE49-F238E27FC236}">
                <a16:creationId xmlns:a16="http://schemas.microsoft.com/office/drawing/2014/main" xmlns="" id="{ADF08856-242E-4BAF-BD6F-6F10715B76D1}"/>
              </a:ext>
            </a:extLst>
          </p:cNvPr>
          <p:cNvGraphicFramePr>
            <a:graphicFrameLocks/>
          </p:cNvGraphicFramePr>
          <p:nvPr>
            <p:extLst>
              <p:ext uri="{D42A27DB-BD31-4B8C-83A1-F6EECF244321}">
                <p14:modId xmlns:p14="http://schemas.microsoft.com/office/powerpoint/2010/main" xmlns="" val="2800398754"/>
              </p:ext>
            </p:extLst>
          </p:nvPr>
        </p:nvGraphicFramePr>
        <p:xfrm>
          <a:off x="5003616" y="1268760"/>
          <a:ext cx="4464928"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xmlns="" id="{EF765837-D89E-7E48-8DC2-98BAD9DA997D}"/>
              </a:ext>
            </a:extLst>
          </p:cNvPr>
          <p:cNvSpPr>
            <a:spLocks noChangeArrowheads="1"/>
          </p:cNvSpPr>
          <p:nvPr/>
        </p:nvSpPr>
        <p:spPr bwMode="auto">
          <a:xfrm>
            <a:off x="1547664" y="207529"/>
            <a:ext cx="7596336" cy="413160"/>
          </a:xfrm>
          <a:prstGeom prst="rect">
            <a:avLst/>
          </a:prstGeom>
          <a:noFill/>
          <a:ln w="9525">
            <a:noFill/>
            <a:miter lim="800000"/>
            <a:headEnd/>
            <a:tailEnd/>
          </a:ln>
          <a:effectLst/>
        </p:spPr>
        <p:txBody>
          <a:bodyPr anchor="ctr"/>
          <a:lstStyle/>
          <a:p>
            <a:pPr fontAlgn="auto">
              <a:spcBef>
                <a:spcPts val="0"/>
              </a:spcBef>
              <a:spcAft>
                <a:spcPts val="0"/>
              </a:spcAft>
              <a:defRPr/>
            </a:pPr>
            <a:r>
              <a:rPr lang="en-US" sz="2200" b="1" dirty="0">
                <a:solidFill>
                  <a:schemeClr val="tx1">
                    <a:lumMod val="50000"/>
                    <a:lumOff val="50000"/>
                  </a:schemeClr>
                </a:solidFill>
                <a:latin typeface="Arial" pitchFamily="34" charset="0"/>
                <a:cs typeface="Arial" pitchFamily="34" charset="0"/>
              </a:rPr>
              <a:t>ORGANISATIONAL PERFORMANCE: PERMIT STATS</a:t>
            </a:r>
          </a:p>
        </p:txBody>
      </p:sp>
    </p:spTree>
    <p:extLst>
      <p:ext uri="{BB962C8B-B14F-4D97-AF65-F5344CB8AC3E}">
        <p14:creationId xmlns:p14="http://schemas.microsoft.com/office/powerpoint/2010/main" xmlns="" val="677350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16B6A6D-3D45-A44C-A1FE-D03F7977D20E}"/>
              </a:ext>
            </a:extLst>
          </p:cNvPr>
          <p:cNvSpPr>
            <a:spLocks noChangeArrowheads="1"/>
          </p:cNvSpPr>
          <p:nvPr/>
        </p:nvSpPr>
        <p:spPr bwMode="auto">
          <a:xfrm>
            <a:off x="1092525" y="188640"/>
            <a:ext cx="7632849" cy="639720"/>
          </a:xfrm>
          <a:prstGeom prst="rect">
            <a:avLst/>
          </a:prstGeom>
          <a:solidFill>
            <a:schemeClr val="bg1">
              <a:lumMod val="50000"/>
            </a:schemeClr>
          </a:solidFill>
          <a:ln w="9525">
            <a:solidFill>
              <a:schemeClr val="tx1">
                <a:lumMod val="50000"/>
                <a:lumOff val="50000"/>
              </a:schemeClr>
            </a:solidFill>
            <a:miter lim="800000"/>
            <a:headEnd/>
            <a:tailEnd/>
          </a:ln>
          <a:effectLst>
            <a:outerShdw blurRad="40000" dist="20000" dir="5400000" rotWithShape="0">
              <a:srgbClr val="000000">
                <a:alpha val="37999"/>
              </a:srgbClr>
            </a:outerShdw>
          </a:effectLst>
        </p:spPr>
        <p:txBody>
          <a:bodyPr anchor="ctr"/>
          <a:lstStyle/>
          <a:p>
            <a:pPr fontAlgn="auto">
              <a:spcBef>
                <a:spcPts val="0"/>
              </a:spcBef>
              <a:spcAft>
                <a:spcPts val="0"/>
              </a:spcAft>
              <a:defRPr/>
            </a:pPr>
            <a:endParaRPr lang="en-US" sz="2200" b="1" dirty="0">
              <a:latin typeface="Arial" pitchFamily="34" charset="0"/>
              <a:cs typeface="Arial" pitchFamily="34" charset="0"/>
            </a:endParaRPr>
          </a:p>
          <a:p>
            <a:pPr fontAlgn="auto">
              <a:spcBef>
                <a:spcPts val="0"/>
              </a:spcBef>
              <a:spcAft>
                <a:spcPts val="0"/>
              </a:spcAft>
              <a:defRPr/>
            </a:pPr>
            <a:r>
              <a:rPr lang="en-US" sz="2200" b="1" dirty="0">
                <a:solidFill>
                  <a:schemeClr val="bg1"/>
                </a:solidFill>
                <a:latin typeface="Arial" pitchFamily="34" charset="0"/>
                <a:cs typeface="Arial" pitchFamily="34" charset="0"/>
              </a:rPr>
              <a:t>ORGANISATIONAL PERFORMANCE: Bus Permit Stats  </a:t>
            </a:r>
          </a:p>
          <a:p>
            <a:pPr fontAlgn="auto">
              <a:spcBef>
                <a:spcPts val="0"/>
              </a:spcBef>
              <a:spcAft>
                <a:spcPts val="0"/>
              </a:spcAft>
              <a:defRPr/>
            </a:pPr>
            <a:endParaRPr lang="en-US" sz="2200" b="1" dirty="0">
              <a:latin typeface="Arial" pitchFamily="34" charset="0"/>
              <a:cs typeface="Arial" pitchFamily="34" charset="0"/>
            </a:endParaRPr>
          </a:p>
        </p:txBody>
      </p:sp>
      <p:sp>
        <p:nvSpPr>
          <p:cNvPr id="8" name="TextBox 7">
            <a:extLst>
              <a:ext uri="{FF2B5EF4-FFF2-40B4-BE49-F238E27FC236}">
                <a16:creationId xmlns:a16="http://schemas.microsoft.com/office/drawing/2014/main" xmlns="" id="{93DC1939-06F5-4E7C-85F1-702ECFA7B9F8}"/>
              </a:ext>
            </a:extLst>
          </p:cNvPr>
          <p:cNvSpPr txBox="1"/>
          <p:nvPr/>
        </p:nvSpPr>
        <p:spPr>
          <a:xfrm>
            <a:off x="408188" y="904559"/>
            <a:ext cx="8257830" cy="369332"/>
          </a:xfrm>
          <a:prstGeom prst="rect">
            <a:avLst/>
          </a:prstGeom>
          <a:noFill/>
        </p:spPr>
        <p:txBody>
          <a:bodyPr wrap="square" rtlCol="0">
            <a:spAutoFit/>
          </a:bodyPr>
          <a:lstStyle/>
          <a:p>
            <a:pPr algn="ctr"/>
            <a:r>
              <a:rPr lang="en-ZA" b="1" dirty="0"/>
              <a:t>Bus Permits issued per Country </a:t>
            </a:r>
            <a:endParaRPr lang="en-US" b="1" dirty="0"/>
          </a:p>
        </p:txBody>
      </p:sp>
      <p:graphicFrame>
        <p:nvGraphicFramePr>
          <p:cNvPr id="6" name="Chart 5">
            <a:extLst>
              <a:ext uri="{FF2B5EF4-FFF2-40B4-BE49-F238E27FC236}">
                <a16:creationId xmlns:a16="http://schemas.microsoft.com/office/drawing/2014/main" xmlns="" id="{99D5C310-8038-450B-B71D-C01F5D8552D1}"/>
              </a:ext>
            </a:extLst>
          </p:cNvPr>
          <p:cNvGraphicFramePr/>
          <p:nvPr>
            <p:extLst/>
          </p:nvPr>
        </p:nvGraphicFramePr>
        <p:xfrm>
          <a:off x="284763" y="1350091"/>
          <a:ext cx="8442019" cy="5338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1057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16B6A6D-3D45-A44C-A1FE-D03F7977D20E}"/>
              </a:ext>
            </a:extLst>
          </p:cNvPr>
          <p:cNvSpPr>
            <a:spLocks noChangeArrowheads="1"/>
          </p:cNvSpPr>
          <p:nvPr/>
        </p:nvSpPr>
        <p:spPr bwMode="auto">
          <a:xfrm>
            <a:off x="1115616" y="188640"/>
            <a:ext cx="7757535" cy="648072"/>
          </a:xfrm>
          <a:prstGeom prst="rect">
            <a:avLst/>
          </a:prstGeom>
          <a:solidFill>
            <a:schemeClr val="bg1">
              <a:lumMod val="50000"/>
            </a:schemeClr>
          </a:solidFill>
          <a:ln w="9525">
            <a:solidFill>
              <a:schemeClr val="tx1">
                <a:lumMod val="50000"/>
                <a:lumOff val="50000"/>
              </a:schemeClr>
            </a:solidFill>
            <a:miter lim="800000"/>
            <a:headEnd/>
            <a:tailEnd/>
          </a:ln>
          <a:effectLst>
            <a:outerShdw blurRad="40000" dist="20000" dir="5400000" rotWithShape="0">
              <a:srgbClr val="000000">
                <a:alpha val="37999"/>
              </a:srgbClr>
            </a:outerShdw>
          </a:effectLst>
        </p:spPr>
        <p:txBody>
          <a:bodyPr anchor="ctr"/>
          <a:lstStyle/>
          <a:p>
            <a:pPr fontAlgn="auto">
              <a:spcBef>
                <a:spcPts val="0"/>
              </a:spcBef>
              <a:spcAft>
                <a:spcPts val="0"/>
              </a:spcAft>
              <a:defRPr/>
            </a:pPr>
            <a:r>
              <a:rPr lang="en-US" sz="2200" b="1" dirty="0">
                <a:solidFill>
                  <a:schemeClr val="bg1"/>
                </a:solidFill>
                <a:latin typeface="Arial" pitchFamily="34" charset="0"/>
                <a:cs typeface="Arial" pitchFamily="34" charset="0"/>
              </a:rPr>
              <a:t>ORGANISATIONAL PERFORMANCE</a:t>
            </a:r>
            <a:r>
              <a:rPr lang="en-US" sz="2400" b="1" dirty="0">
                <a:solidFill>
                  <a:schemeClr val="bg1"/>
                </a:solidFill>
                <a:latin typeface="Arial" pitchFamily="34" charset="0"/>
                <a:cs typeface="Arial" pitchFamily="34" charset="0"/>
              </a:rPr>
              <a:t>: Taxi Permits Stats</a:t>
            </a:r>
          </a:p>
        </p:txBody>
      </p:sp>
      <p:sp>
        <p:nvSpPr>
          <p:cNvPr id="8" name="TextBox 7">
            <a:extLst>
              <a:ext uri="{FF2B5EF4-FFF2-40B4-BE49-F238E27FC236}">
                <a16:creationId xmlns:a16="http://schemas.microsoft.com/office/drawing/2014/main" xmlns="" id="{C3D5E9BD-B529-40CF-AD9B-0901EB2F4844}"/>
              </a:ext>
            </a:extLst>
          </p:cNvPr>
          <p:cNvSpPr txBox="1"/>
          <p:nvPr/>
        </p:nvSpPr>
        <p:spPr>
          <a:xfrm>
            <a:off x="232974" y="836712"/>
            <a:ext cx="8414676" cy="369332"/>
          </a:xfrm>
          <a:prstGeom prst="rect">
            <a:avLst/>
          </a:prstGeom>
          <a:noFill/>
        </p:spPr>
        <p:txBody>
          <a:bodyPr wrap="square" rtlCol="0">
            <a:spAutoFit/>
          </a:bodyPr>
          <a:lstStyle/>
          <a:p>
            <a:pPr lvl="0" algn="ctr"/>
            <a:r>
              <a:rPr lang="en-ZA" b="1" dirty="0"/>
              <a:t>Taxi permits issued per country</a:t>
            </a:r>
            <a:endParaRPr lang="en-US" b="1" dirty="0"/>
          </a:p>
        </p:txBody>
      </p:sp>
      <p:graphicFrame>
        <p:nvGraphicFramePr>
          <p:cNvPr id="7" name="Chart 6">
            <a:extLst>
              <a:ext uri="{FF2B5EF4-FFF2-40B4-BE49-F238E27FC236}">
                <a16:creationId xmlns:a16="http://schemas.microsoft.com/office/drawing/2014/main" xmlns="" id="{440C6622-AD48-445C-B66C-B5A4DDF1133B}"/>
              </a:ext>
            </a:extLst>
          </p:cNvPr>
          <p:cNvGraphicFramePr/>
          <p:nvPr>
            <p:extLst/>
          </p:nvPr>
        </p:nvGraphicFramePr>
        <p:xfrm>
          <a:off x="101285" y="1427487"/>
          <a:ext cx="8678053" cy="52050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90810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16B6A6D-3D45-A44C-A1FE-D03F7977D20E}"/>
              </a:ext>
            </a:extLst>
          </p:cNvPr>
          <p:cNvSpPr>
            <a:spLocks noChangeArrowheads="1"/>
          </p:cNvSpPr>
          <p:nvPr/>
        </p:nvSpPr>
        <p:spPr bwMode="auto">
          <a:xfrm>
            <a:off x="1080663" y="175078"/>
            <a:ext cx="7970416" cy="648072"/>
          </a:xfrm>
          <a:prstGeom prst="rect">
            <a:avLst/>
          </a:prstGeom>
          <a:solidFill>
            <a:schemeClr val="bg1">
              <a:lumMod val="50000"/>
            </a:schemeClr>
          </a:solidFill>
          <a:ln w="9525">
            <a:solidFill>
              <a:schemeClr val="tx1">
                <a:lumMod val="50000"/>
                <a:lumOff val="50000"/>
              </a:schemeClr>
            </a:solidFill>
            <a:miter lim="800000"/>
            <a:headEnd/>
            <a:tailEnd/>
          </a:ln>
          <a:effectLst>
            <a:outerShdw blurRad="40000" dist="20000" dir="5400000" rotWithShape="0">
              <a:srgbClr val="000000">
                <a:alpha val="37999"/>
              </a:srgbClr>
            </a:outerShdw>
          </a:effectLst>
        </p:spPr>
        <p:txBody>
          <a:bodyPr anchor="ctr"/>
          <a:lstStyle/>
          <a:p>
            <a:pPr fontAlgn="auto">
              <a:spcBef>
                <a:spcPts val="0"/>
              </a:spcBef>
              <a:spcAft>
                <a:spcPts val="0"/>
              </a:spcAft>
              <a:defRPr/>
            </a:pPr>
            <a:r>
              <a:rPr lang="en-US" sz="2200" b="1" dirty="0">
                <a:solidFill>
                  <a:schemeClr val="bg1"/>
                </a:solidFill>
                <a:latin typeface="Arial" pitchFamily="34" charset="0"/>
                <a:cs typeface="Arial" pitchFamily="34" charset="0"/>
              </a:rPr>
              <a:t>ORGANISATIONAL PERFORMANCE: Freight Permit Stats</a:t>
            </a:r>
          </a:p>
        </p:txBody>
      </p:sp>
      <p:sp>
        <p:nvSpPr>
          <p:cNvPr id="6" name="TextBox 5">
            <a:extLst>
              <a:ext uri="{FF2B5EF4-FFF2-40B4-BE49-F238E27FC236}">
                <a16:creationId xmlns:a16="http://schemas.microsoft.com/office/drawing/2014/main" xmlns="" id="{5816FB17-9C2B-4A13-BE2E-9A2FB224CAE8}"/>
              </a:ext>
            </a:extLst>
          </p:cNvPr>
          <p:cNvSpPr txBox="1"/>
          <p:nvPr/>
        </p:nvSpPr>
        <p:spPr>
          <a:xfrm>
            <a:off x="150891" y="823149"/>
            <a:ext cx="8900188" cy="369332"/>
          </a:xfrm>
          <a:prstGeom prst="rect">
            <a:avLst/>
          </a:prstGeom>
          <a:noFill/>
        </p:spPr>
        <p:txBody>
          <a:bodyPr wrap="square" rtlCol="0">
            <a:spAutoFit/>
          </a:bodyPr>
          <a:lstStyle/>
          <a:p>
            <a:pPr algn="ctr"/>
            <a:r>
              <a:rPr lang="en-ZA" b="1" dirty="0"/>
              <a:t>Freight Permits issued per country</a:t>
            </a:r>
            <a:endParaRPr lang="en-US" b="1" dirty="0"/>
          </a:p>
        </p:txBody>
      </p:sp>
      <p:graphicFrame>
        <p:nvGraphicFramePr>
          <p:cNvPr id="8" name="Chart 7">
            <a:extLst>
              <a:ext uri="{FF2B5EF4-FFF2-40B4-BE49-F238E27FC236}">
                <a16:creationId xmlns:a16="http://schemas.microsoft.com/office/drawing/2014/main" xmlns="" id="{EC147005-3180-4F91-931F-F122DD5F10E2}"/>
              </a:ext>
            </a:extLst>
          </p:cNvPr>
          <p:cNvGraphicFramePr/>
          <p:nvPr>
            <p:extLst/>
          </p:nvPr>
        </p:nvGraphicFramePr>
        <p:xfrm>
          <a:off x="388182" y="1445399"/>
          <a:ext cx="8441025" cy="50085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714216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979839432"/>
              </p:ext>
            </p:extLst>
          </p:nvPr>
        </p:nvGraphicFramePr>
        <p:xfrm>
          <a:off x="297239" y="1466483"/>
          <a:ext cx="8559992" cy="4626813"/>
        </p:xfrm>
        <a:graphic>
          <a:graphicData uri="http://schemas.openxmlformats.org/drawingml/2006/table">
            <a:tbl>
              <a:tblPr firstRow="1" bandRow="1">
                <a:tableStyleId>{69CF1AB2-1976-4502-BF36-3FF5EA218861}</a:tableStyleId>
              </a:tblPr>
              <a:tblGrid>
                <a:gridCol w="1637563">
                  <a:extLst>
                    <a:ext uri="{9D8B030D-6E8A-4147-A177-3AD203B41FA5}">
                      <a16:colId xmlns:a16="http://schemas.microsoft.com/office/drawing/2014/main" xmlns="" val="20000"/>
                    </a:ext>
                  </a:extLst>
                </a:gridCol>
                <a:gridCol w="1563128">
                  <a:extLst>
                    <a:ext uri="{9D8B030D-6E8A-4147-A177-3AD203B41FA5}">
                      <a16:colId xmlns:a16="http://schemas.microsoft.com/office/drawing/2014/main" xmlns="" val="20001"/>
                    </a:ext>
                  </a:extLst>
                </a:gridCol>
                <a:gridCol w="1116522">
                  <a:extLst>
                    <a:ext uri="{9D8B030D-6E8A-4147-A177-3AD203B41FA5}">
                      <a16:colId xmlns:a16="http://schemas.microsoft.com/office/drawing/2014/main" xmlns="" val="20002"/>
                    </a:ext>
                  </a:extLst>
                </a:gridCol>
                <a:gridCol w="1489215">
                  <a:extLst>
                    <a:ext uri="{9D8B030D-6E8A-4147-A177-3AD203B41FA5}">
                      <a16:colId xmlns:a16="http://schemas.microsoft.com/office/drawing/2014/main" xmlns="" val="20003"/>
                    </a:ext>
                  </a:extLst>
                </a:gridCol>
                <a:gridCol w="1376782">
                  <a:extLst>
                    <a:ext uri="{9D8B030D-6E8A-4147-A177-3AD203B41FA5}">
                      <a16:colId xmlns:a16="http://schemas.microsoft.com/office/drawing/2014/main" xmlns="" val="20004"/>
                    </a:ext>
                  </a:extLst>
                </a:gridCol>
                <a:gridCol w="1376782">
                  <a:extLst>
                    <a:ext uri="{9D8B030D-6E8A-4147-A177-3AD203B41FA5}">
                      <a16:colId xmlns:a16="http://schemas.microsoft.com/office/drawing/2014/main" xmlns="" val="20005"/>
                    </a:ext>
                  </a:extLst>
                </a:gridCol>
              </a:tblGrid>
              <a:tr h="1516989">
                <a:tc>
                  <a:txBody>
                    <a:bodyPr/>
                    <a:lstStyle/>
                    <a:p>
                      <a:pPr algn="ctr"/>
                      <a:r>
                        <a:rPr lang="en-GB" sz="1800" b="1" cap="small" dirty="0">
                          <a:solidFill>
                            <a:schemeClr val="bg2"/>
                          </a:solidFill>
                          <a:effectLst/>
                          <a:latin typeface="Arial"/>
                          <a:cs typeface="Arial"/>
                        </a:rPr>
                        <a:t>Work Activity</a:t>
                      </a:r>
                      <a:endParaRPr lang="en-ZA" sz="1800" b="1" dirty="0">
                        <a:solidFill>
                          <a:schemeClr val="bg2"/>
                        </a:solidFill>
                        <a:latin typeface="Arial"/>
                        <a:cs typeface="Arial"/>
                      </a:endParaRPr>
                    </a:p>
                  </a:txBody>
                  <a:tcPr marL="82944" marR="82944" marT="41476" marB="41476" anchor="ctr">
                    <a:solidFill>
                      <a:srgbClr val="184094"/>
                    </a:solidFill>
                  </a:tcPr>
                </a:tc>
                <a:tc>
                  <a:txBody>
                    <a:bodyPr/>
                    <a:lstStyle/>
                    <a:p>
                      <a:pPr algn="r"/>
                      <a:r>
                        <a:rPr lang="en-ZA" sz="1800" b="1" dirty="0">
                          <a:solidFill>
                            <a:schemeClr val="bg2"/>
                          </a:solidFill>
                          <a:latin typeface="Arial"/>
                          <a:cs typeface="Arial"/>
                        </a:rPr>
                        <a:t>2017/18</a:t>
                      </a:r>
                    </a:p>
                  </a:txBody>
                  <a:tcPr marL="82944" marR="82944" marT="41476" marB="41476" anchor="ctr">
                    <a:solidFill>
                      <a:srgbClr val="184094"/>
                    </a:solidFill>
                  </a:tcPr>
                </a:tc>
                <a:tc>
                  <a:txBody>
                    <a:bodyPr/>
                    <a:lstStyle/>
                    <a:p>
                      <a:pPr algn="r"/>
                      <a:r>
                        <a:rPr lang="en-ZA" sz="1800" b="1" dirty="0">
                          <a:solidFill>
                            <a:schemeClr val="bg2"/>
                          </a:solidFill>
                          <a:latin typeface="Arial"/>
                          <a:cs typeface="Arial"/>
                        </a:rPr>
                        <a:t>2018/19</a:t>
                      </a:r>
                    </a:p>
                  </a:txBody>
                  <a:tcPr marL="82944" marR="82944" marT="41476" marB="41476" anchor="ctr">
                    <a:solidFill>
                      <a:srgbClr val="184094"/>
                    </a:solidFill>
                  </a:tcPr>
                </a:tc>
                <a:tc>
                  <a:txBody>
                    <a:bodyPr/>
                    <a:lstStyle/>
                    <a:p>
                      <a:pPr algn="r"/>
                      <a:r>
                        <a:rPr lang="en-GB" sz="1800" b="1" cap="small" dirty="0">
                          <a:solidFill>
                            <a:schemeClr val="bg2"/>
                          </a:solidFill>
                          <a:effectLst/>
                          <a:latin typeface="Arial"/>
                          <a:cs typeface="Arial"/>
                        </a:rPr>
                        <a:t>Difference</a:t>
                      </a:r>
                      <a:endParaRPr lang="en-ZA" sz="1800" b="1" dirty="0">
                        <a:solidFill>
                          <a:schemeClr val="bg2"/>
                        </a:solidFill>
                        <a:latin typeface="Arial"/>
                        <a:cs typeface="Arial"/>
                      </a:endParaRPr>
                    </a:p>
                  </a:txBody>
                  <a:tcPr marL="82944" marR="82944" marT="41476" marB="41476" anchor="ctr">
                    <a:solidFill>
                      <a:srgbClr val="184094"/>
                    </a:solidFill>
                  </a:tcPr>
                </a:tc>
                <a:tc>
                  <a:txBody>
                    <a:bodyPr/>
                    <a:lstStyle/>
                    <a:p>
                      <a:pPr algn="ctr"/>
                      <a:r>
                        <a:rPr lang="en-GB" sz="1800" b="1" cap="small" dirty="0">
                          <a:solidFill>
                            <a:schemeClr val="bg2"/>
                          </a:solidFill>
                          <a:effectLst/>
                          <a:latin typeface="Arial"/>
                          <a:cs typeface="Arial"/>
                        </a:rPr>
                        <a:t>%</a:t>
                      </a:r>
                      <a:r>
                        <a:rPr lang="en-GB" sz="1800" b="1" cap="small" baseline="0" dirty="0">
                          <a:solidFill>
                            <a:schemeClr val="bg2"/>
                          </a:solidFill>
                          <a:effectLst/>
                          <a:latin typeface="Arial"/>
                          <a:cs typeface="Arial"/>
                        </a:rPr>
                        <a:t> Movement</a:t>
                      </a:r>
                      <a:endParaRPr lang="en-GB" sz="1800" b="1" cap="small" dirty="0">
                        <a:solidFill>
                          <a:schemeClr val="bg2"/>
                        </a:solidFill>
                        <a:effectLst/>
                        <a:latin typeface="Arial"/>
                        <a:ea typeface="Times New Roman"/>
                        <a:cs typeface="Arial"/>
                      </a:endParaRPr>
                    </a:p>
                  </a:txBody>
                  <a:tcPr marL="82944" marR="82944" marT="41476" marB="41476" anchor="ctr">
                    <a:solidFill>
                      <a:srgbClr val="184094"/>
                    </a:solidFill>
                  </a:tcPr>
                </a:tc>
                <a:tc>
                  <a:txBody>
                    <a:bodyPr/>
                    <a:lstStyle/>
                    <a:p>
                      <a:pPr algn="ctr"/>
                      <a:r>
                        <a:rPr lang="en-GB" sz="1800" b="1" cap="small" dirty="0">
                          <a:solidFill>
                            <a:schemeClr val="bg2"/>
                          </a:solidFill>
                          <a:effectLst/>
                          <a:latin typeface="Arial"/>
                          <a:cs typeface="Arial"/>
                        </a:rPr>
                        <a:t>Year-on-year movement</a:t>
                      </a:r>
                      <a:endParaRPr lang="en-GB" sz="1800" b="1" cap="small" dirty="0">
                        <a:solidFill>
                          <a:schemeClr val="bg2"/>
                        </a:solidFill>
                        <a:effectLst/>
                        <a:latin typeface="Arial"/>
                        <a:ea typeface="Times New Roman"/>
                        <a:cs typeface="Arial"/>
                      </a:endParaRPr>
                    </a:p>
                  </a:txBody>
                  <a:tcPr marL="82944" marR="82944" marT="41476" marB="41476" anchor="ctr">
                    <a:solidFill>
                      <a:srgbClr val="184094"/>
                    </a:solidFill>
                  </a:tcPr>
                </a:tc>
                <a:extLst>
                  <a:ext uri="{0D108BD9-81ED-4DB2-BD59-A6C34878D82A}">
                    <a16:rowId xmlns:a16="http://schemas.microsoft.com/office/drawing/2014/main" xmlns="" val="10000"/>
                  </a:ext>
                </a:extLst>
              </a:tr>
              <a:tr h="10618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0000"/>
                          </a:solidFill>
                          <a:latin typeface="Arial"/>
                          <a:cs typeface="Arial"/>
                        </a:rPr>
                        <a:t>Vehicle</a:t>
                      </a:r>
                      <a:r>
                        <a:rPr lang="en-US" sz="1800" b="0" baseline="0" dirty="0">
                          <a:solidFill>
                            <a:srgbClr val="000000"/>
                          </a:solidFill>
                          <a:latin typeface="Arial"/>
                          <a:cs typeface="Arial"/>
                        </a:rPr>
                        <a:t> </a:t>
                      </a:r>
                      <a:r>
                        <a:rPr lang="en-US" sz="1800" b="0" dirty="0">
                          <a:solidFill>
                            <a:srgbClr val="000000"/>
                          </a:solidFill>
                          <a:latin typeface="Arial"/>
                          <a:cs typeface="Arial"/>
                        </a:rPr>
                        <a:t>Inspections</a:t>
                      </a:r>
                      <a:endParaRPr lang="en-ZA" sz="1800" b="0" dirty="0">
                        <a:solidFill>
                          <a:srgbClr val="000000"/>
                        </a:solidFill>
                        <a:latin typeface="Arial"/>
                        <a:cs typeface="Arial"/>
                      </a:endParaRPr>
                    </a:p>
                  </a:txBody>
                  <a:tcPr marL="82944" marR="82944" marT="41476" marB="41476" anchor="ctr"/>
                </a:tc>
                <a:tc>
                  <a:txBody>
                    <a:bodyPr/>
                    <a:lstStyle/>
                    <a:p>
                      <a:pPr algn="r"/>
                      <a:r>
                        <a:rPr lang="en-ZA" sz="1800" b="0" dirty="0">
                          <a:solidFill>
                            <a:srgbClr val="000000"/>
                          </a:solidFill>
                          <a:latin typeface="Arial"/>
                          <a:cs typeface="Arial"/>
                        </a:rPr>
                        <a:t>276 197</a:t>
                      </a:r>
                    </a:p>
                  </a:txBody>
                  <a:tcPr marL="82944" marR="82944" marT="41476" marB="41476" anchor="ctr"/>
                </a:tc>
                <a:tc>
                  <a:txBody>
                    <a:bodyPr/>
                    <a:lstStyle/>
                    <a:p>
                      <a:pPr algn="r"/>
                      <a:r>
                        <a:rPr lang="en-ZA" dirty="0">
                          <a:latin typeface="Arial" panose="020B0604020202020204" pitchFamily="34" charset="0"/>
                          <a:cs typeface="Arial" panose="020B0604020202020204" pitchFamily="34" charset="0"/>
                        </a:rPr>
                        <a:t>278 318</a:t>
                      </a:r>
                    </a:p>
                  </a:txBody>
                  <a:tcPr marL="82944" marR="82944" marT="41476" marB="41476"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2 121</a:t>
                      </a:r>
                    </a:p>
                  </a:txBody>
                  <a:tcPr marL="82944" marR="82944" marT="41476" marB="41476" anchor="ctr"/>
                </a:tc>
                <a:tc>
                  <a:txBody>
                    <a:bodyPr/>
                    <a:lstStyle/>
                    <a:p>
                      <a:pPr algn="ctr"/>
                      <a:r>
                        <a:rPr lang="en-GB" sz="1800" b="0" dirty="0">
                          <a:solidFill>
                            <a:srgbClr val="000000"/>
                          </a:solidFill>
                          <a:effectLst/>
                          <a:latin typeface="Arial"/>
                          <a:ea typeface="Times New Roman"/>
                          <a:cs typeface="Arial"/>
                        </a:rPr>
                        <a:t>(0.77%)</a:t>
                      </a:r>
                    </a:p>
                  </a:txBody>
                  <a:tcPr marL="82944" marR="82944" marT="41476" marB="41476" anchor="ctr"/>
                </a:tc>
                <a:tc>
                  <a:txBody>
                    <a:bodyPr/>
                    <a:lstStyle/>
                    <a:p>
                      <a:pPr algn="ctr"/>
                      <a:endParaRPr lang="en-GB" sz="1800" b="0" dirty="0">
                        <a:solidFill>
                          <a:srgbClr val="000000"/>
                        </a:solidFill>
                        <a:effectLst/>
                        <a:latin typeface="Arial"/>
                        <a:ea typeface="Times New Roman"/>
                        <a:cs typeface="Arial"/>
                      </a:endParaRPr>
                    </a:p>
                  </a:txBody>
                  <a:tcPr marL="82944" marR="82944" marT="41476" marB="41476" anchor="ctr"/>
                </a:tc>
                <a:extLst>
                  <a:ext uri="{0D108BD9-81ED-4DB2-BD59-A6C34878D82A}">
                    <a16:rowId xmlns:a16="http://schemas.microsoft.com/office/drawing/2014/main" xmlns="" val="10001"/>
                  </a:ext>
                </a:extLst>
              </a:tr>
              <a:tr h="9860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0000"/>
                          </a:solidFill>
                          <a:latin typeface="Arial"/>
                          <a:cs typeface="Arial"/>
                        </a:rPr>
                        <a:t>Prosecutions</a:t>
                      </a:r>
                      <a:endParaRPr lang="en-ZA" sz="1800" b="0" dirty="0">
                        <a:solidFill>
                          <a:srgbClr val="000000"/>
                        </a:solidFill>
                        <a:latin typeface="Arial"/>
                        <a:cs typeface="Arial"/>
                      </a:endParaRPr>
                    </a:p>
                  </a:txBody>
                  <a:tcPr marL="82944" marR="82944" marT="41476" marB="41476" anchor="ctr"/>
                </a:tc>
                <a:tc>
                  <a:txBody>
                    <a:bodyPr/>
                    <a:lstStyle/>
                    <a:p>
                      <a:pPr algn="r"/>
                      <a:r>
                        <a:rPr lang="en-ZA" sz="1800" b="0" dirty="0">
                          <a:solidFill>
                            <a:srgbClr val="000000"/>
                          </a:solidFill>
                          <a:latin typeface="Arial"/>
                          <a:cs typeface="Arial"/>
                        </a:rPr>
                        <a:t>19 417</a:t>
                      </a:r>
                    </a:p>
                  </a:txBody>
                  <a:tcPr marL="82944" marR="82944" marT="41476" marB="41476" anchor="ctr"/>
                </a:tc>
                <a:tc>
                  <a:txBody>
                    <a:bodyPr/>
                    <a:lstStyle/>
                    <a:p>
                      <a:pPr algn="r"/>
                      <a:r>
                        <a:rPr lang="en-ZA" dirty="0">
                          <a:latin typeface="Arial" panose="020B0604020202020204" pitchFamily="34" charset="0"/>
                          <a:cs typeface="Arial" panose="020B0604020202020204" pitchFamily="34" charset="0"/>
                        </a:rPr>
                        <a:t>24 386</a:t>
                      </a:r>
                    </a:p>
                  </a:txBody>
                  <a:tcPr marL="82944" marR="82944" marT="41476" marB="41476" anchor="ctr"/>
                </a:tc>
                <a:tc>
                  <a:txBody>
                    <a:bodyPr/>
                    <a:lstStyle/>
                    <a:p>
                      <a:pPr algn="r"/>
                      <a:r>
                        <a:rPr lang="en-ZA" sz="1800" b="0" dirty="0">
                          <a:solidFill>
                            <a:schemeClr val="tx1"/>
                          </a:solidFill>
                          <a:latin typeface="Arial" panose="020B0604020202020204" pitchFamily="34" charset="0"/>
                          <a:cs typeface="Arial" panose="020B0604020202020204" pitchFamily="34" charset="0"/>
                        </a:rPr>
                        <a:t>4 969</a:t>
                      </a:r>
                    </a:p>
                  </a:txBody>
                  <a:tcPr marL="82944" marR="82944" marT="41476" marB="41476" anchor="ctr"/>
                </a:tc>
                <a:tc>
                  <a:txBody>
                    <a:bodyPr/>
                    <a:lstStyle/>
                    <a:p>
                      <a:pPr algn="ctr"/>
                      <a:r>
                        <a:rPr lang="en-GB" sz="1800" b="0" dirty="0">
                          <a:solidFill>
                            <a:schemeClr val="tx1"/>
                          </a:solidFill>
                          <a:effectLst/>
                          <a:latin typeface="Arial"/>
                          <a:ea typeface="Times New Roman"/>
                          <a:cs typeface="Arial"/>
                        </a:rPr>
                        <a:t>25.59%</a:t>
                      </a:r>
                    </a:p>
                  </a:txBody>
                  <a:tcPr marL="82944" marR="82944" marT="41476" marB="41476" anchor="ctr"/>
                </a:tc>
                <a:tc>
                  <a:txBody>
                    <a:bodyPr/>
                    <a:lstStyle/>
                    <a:p>
                      <a:pPr algn="ctr"/>
                      <a:endParaRPr lang="en-GB" sz="1800" b="0" dirty="0">
                        <a:solidFill>
                          <a:srgbClr val="000000"/>
                        </a:solidFill>
                        <a:effectLst/>
                        <a:latin typeface="Arial"/>
                        <a:ea typeface="Times New Roman"/>
                        <a:cs typeface="Arial"/>
                      </a:endParaRPr>
                    </a:p>
                  </a:txBody>
                  <a:tcPr marL="82944" marR="82944" marT="41476" marB="41476" anchor="ctr"/>
                </a:tc>
                <a:extLst>
                  <a:ext uri="{0D108BD9-81ED-4DB2-BD59-A6C34878D82A}">
                    <a16:rowId xmlns:a16="http://schemas.microsoft.com/office/drawing/2014/main" xmlns="" val="10002"/>
                  </a:ext>
                </a:extLst>
              </a:tr>
              <a:tr h="10618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0000"/>
                          </a:solidFill>
                          <a:latin typeface="Arial"/>
                          <a:cs typeface="Arial"/>
                        </a:rPr>
                        <a:t>Compliance</a:t>
                      </a:r>
                      <a:r>
                        <a:rPr lang="en-US" sz="1800" b="0" baseline="0" dirty="0">
                          <a:solidFill>
                            <a:srgbClr val="000000"/>
                          </a:solidFill>
                          <a:latin typeface="Arial"/>
                          <a:cs typeface="Arial"/>
                        </a:rPr>
                        <a:t> Rate</a:t>
                      </a:r>
                      <a:endParaRPr lang="en-ZA" sz="1800" b="0" dirty="0">
                        <a:solidFill>
                          <a:srgbClr val="000000"/>
                        </a:solidFill>
                        <a:latin typeface="Arial"/>
                        <a:cs typeface="Arial"/>
                      </a:endParaRPr>
                    </a:p>
                    <a:p>
                      <a:pPr algn="l"/>
                      <a:endParaRPr lang="en-ZA" sz="1800" b="0" dirty="0">
                        <a:solidFill>
                          <a:srgbClr val="000000"/>
                        </a:solidFill>
                        <a:latin typeface="Arial"/>
                        <a:cs typeface="Arial"/>
                      </a:endParaRPr>
                    </a:p>
                  </a:txBody>
                  <a:tcPr marL="82944" marR="82944" marT="41476" marB="41476" anchor="ctr"/>
                </a:tc>
                <a:tc>
                  <a:txBody>
                    <a:bodyPr/>
                    <a:lstStyle/>
                    <a:p>
                      <a:pPr algn="r"/>
                      <a:r>
                        <a:rPr lang="en-ZA" sz="1800" b="0" dirty="0">
                          <a:solidFill>
                            <a:srgbClr val="000000"/>
                          </a:solidFill>
                          <a:latin typeface="Arial"/>
                          <a:cs typeface="Arial"/>
                        </a:rPr>
                        <a:t>93%</a:t>
                      </a:r>
                    </a:p>
                  </a:txBody>
                  <a:tcPr marL="82944" marR="82944" marT="41476" marB="41476" anchor="ctr"/>
                </a:tc>
                <a:tc>
                  <a:txBody>
                    <a:bodyPr/>
                    <a:lstStyle/>
                    <a:p>
                      <a:pPr algn="r"/>
                      <a:r>
                        <a:rPr lang="en-ZA" dirty="0">
                          <a:latin typeface="Arial" panose="020B0604020202020204" pitchFamily="34" charset="0"/>
                          <a:cs typeface="Arial" panose="020B0604020202020204" pitchFamily="34" charset="0"/>
                        </a:rPr>
                        <a:t>91% </a:t>
                      </a:r>
                    </a:p>
                  </a:txBody>
                  <a:tcPr marL="82944" marR="82944" marT="41476" marB="41476" anchor="ctr"/>
                </a:tc>
                <a:tc>
                  <a:txBody>
                    <a:bodyPr/>
                    <a:lstStyle/>
                    <a:p>
                      <a:pPr algn="ctr"/>
                      <a:endParaRPr lang="en-ZA" sz="1800" b="0" dirty="0">
                        <a:solidFill>
                          <a:srgbClr val="000000"/>
                        </a:solidFill>
                        <a:latin typeface="Arial" panose="020B0604020202020204" pitchFamily="34" charset="0"/>
                        <a:cs typeface="Arial" panose="020B0604020202020204" pitchFamily="34" charset="0"/>
                      </a:endParaRPr>
                    </a:p>
                  </a:txBody>
                  <a:tcPr marL="82944" marR="82944" marT="41476" marB="41476" anchor="ctr"/>
                </a:tc>
                <a:tc>
                  <a:txBody>
                    <a:bodyPr/>
                    <a:lstStyle/>
                    <a:p>
                      <a:pPr algn="ctr"/>
                      <a:r>
                        <a:rPr lang="en-GB" sz="1800" b="0" dirty="0">
                          <a:solidFill>
                            <a:srgbClr val="FF0000"/>
                          </a:solidFill>
                          <a:effectLst/>
                          <a:latin typeface="Arial"/>
                          <a:ea typeface="Times New Roman"/>
                          <a:cs typeface="Arial"/>
                        </a:rPr>
                        <a:t>(2%)</a:t>
                      </a:r>
                    </a:p>
                  </a:txBody>
                  <a:tcPr marL="82944" marR="82944" marT="41476" marB="41476" anchor="ctr"/>
                </a:tc>
                <a:tc>
                  <a:txBody>
                    <a:bodyPr/>
                    <a:lstStyle/>
                    <a:p>
                      <a:pPr algn="ctr"/>
                      <a:endParaRPr lang="en-GB" sz="1800" b="0" dirty="0">
                        <a:solidFill>
                          <a:srgbClr val="000000"/>
                        </a:solidFill>
                        <a:effectLst/>
                        <a:latin typeface="Arial"/>
                        <a:ea typeface="Times New Roman"/>
                        <a:cs typeface="Arial"/>
                      </a:endParaRPr>
                    </a:p>
                  </a:txBody>
                  <a:tcPr marL="82944" marR="82944" marT="41476" marB="41476" anchor="ctr"/>
                </a:tc>
                <a:extLst>
                  <a:ext uri="{0D108BD9-81ED-4DB2-BD59-A6C34878D82A}">
                    <a16:rowId xmlns:a16="http://schemas.microsoft.com/office/drawing/2014/main" xmlns="" val="10003"/>
                  </a:ext>
                </a:extLst>
              </a:tr>
            </a:tbl>
          </a:graphicData>
        </a:graphic>
      </p:graphicFrame>
      <p:sp>
        <p:nvSpPr>
          <p:cNvPr id="8" name="Isosceles Triangle 7"/>
          <p:cNvSpPr/>
          <p:nvPr/>
        </p:nvSpPr>
        <p:spPr bwMode="auto">
          <a:xfrm>
            <a:off x="7790241" y="3046393"/>
            <a:ext cx="831515" cy="633554"/>
          </a:xfrm>
          <a:prstGeom prst="triangle">
            <a:avLst/>
          </a:prstGeom>
          <a:solidFill>
            <a:srgbClr val="46F698"/>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2945" tIns="41473" rIns="82945" bIns="41473" numCol="1" rtlCol="0" anchor="t" anchorCtr="0" compatLnSpc="1">
            <a:prstTxWarp prst="textNoShape">
              <a:avLst/>
            </a:prstTxWarp>
          </a:bodyPr>
          <a:lstStyle/>
          <a:p>
            <a:pPr defTabSz="407526" fontAlgn="base" hangingPunct="0">
              <a:lnSpc>
                <a:spcPct val="89000"/>
              </a:lnSpc>
              <a:spcBef>
                <a:spcPct val="0"/>
              </a:spcBef>
              <a:spcAft>
                <a:spcPct val="0"/>
              </a:spcAft>
              <a:buClr>
                <a:srgbClr val="000000"/>
              </a:buClr>
              <a:buSzPct val="45000"/>
            </a:pPr>
            <a:endParaRPr lang="en-US" sz="1600" dirty="0">
              <a:solidFill>
                <a:schemeClr val="bg1"/>
              </a:solidFill>
              <a:latin typeface="Arial" charset="0"/>
              <a:ea typeface="Arial Unicode MS" pitchFamily="34" charset="-128"/>
              <a:cs typeface="Arial Unicode MS" pitchFamily="34" charset="-128"/>
            </a:endParaRPr>
          </a:p>
        </p:txBody>
      </p:sp>
      <p:sp>
        <p:nvSpPr>
          <p:cNvPr id="10" name="Isosceles Triangle 9"/>
          <p:cNvSpPr/>
          <p:nvPr/>
        </p:nvSpPr>
        <p:spPr bwMode="auto">
          <a:xfrm>
            <a:off x="7790241" y="4136040"/>
            <a:ext cx="831515" cy="633554"/>
          </a:xfrm>
          <a:prstGeom prst="triangle">
            <a:avLst/>
          </a:prstGeom>
          <a:solidFill>
            <a:srgbClr val="46F698"/>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82945" tIns="41473" rIns="82945" bIns="41473" numCol="1" rtlCol="0" anchor="t" anchorCtr="0" compatLnSpc="1">
            <a:prstTxWarp prst="textNoShape">
              <a:avLst/>
            </a:prstTxWarp>
          </a:bodyPr>
          <a:lstStyle/>
          <a:p>
            <a:pPr defTabSz="407526" fontAlgn="base" hangingPunct="0">
              <a:lnSpc>
                <a:spcPct val="89000"/>
              </a:lnSpc>
              <a:spcBef>
                <a:spcPct val="0"/>
              </a:spcBef>
              <a:spcAft>
                <a:spcPct val="0"/>
              </a:spcAft>
              <a:buClr>
                <a:srgbClr val="000000"/>
              </a:buClr>
              <a:buSzPct val="45000"/>
            </a:pPr>
            <a:endParaRPr lang="en-US" sz="1600" dirty="0">
              <a:solidFill>
                <a:schemeClr val="bg1"/>
              </a:solidFill>
              <a:latin typeface="Arial" charset="0"/>
              <a:ea typeface="Arial Unicode MS" pitchFamily="34" charset="-128"/>
              <a:cs typeface="Arial Unicode MS" pitchFamily="34" charset="-128"/>
            </a:endParaRPr>
          </a:p>
        </p:txBody>
      </p:sp>
      <p:sp>
        <p:nvSpPr>
          <p:cNvPr id="3" name="Flowchart: Merge 2"/>
          <p:cNvSpPr/>
          <p:nvPr/>
        </p:nvSpPr>
        <p:spPr>
          <a:xfrm>
            <a:off x="7790241" y="5225687"/>
            <a:ext cx="831515" cy="687423"/>
          </a:xfrm>
          <a:prstGeom prst="flowChartMerg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xmlns="" id="{64239F6F-9D5F-4FF9-A916-8FB5AA4F7412}"/>
              </a:ext>
            </a:extLst>
          </p:cNvPr>
          <p:cNvSpPr/>
          <p:nvPr/>
        </p:nvSpPr>
        <p:spPr>
          <a:xfrm>
            <a:off x="2915816" y="1151033"/>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5">
            <a:extLst>
              <a:ext uri="{FF2B5EF4-FFF2-40B4-BE49-F238E27FC236}">
                <a16:creationId xmlns:a16="http://schemas.microsoft.com/office/drawing/2014/main" xmlns="" id="{B495C3A4-323B-4C44-A17A-4CA514EBB91E}"/>
              </a:ext>
            </a:extLst>
          </p:cNvPr>
          <p:cNvSpPr txBox="1"/>
          <p:nvPr/>
        </p:nvSpPr>
        <p:spPr>
          <a:xfrm>
            <a:off x="467544" y="808398"/>
            <a:ext cx="5904656" cy="523220"/>
          </a:xfrm>
          <a:prstGeom prst="rect">
            <a:avLst/>
          </a:prstGeom>
          <a:noFill/>
        </p:spPr>
        <p:txBody>
          <a:bodyPr wrap="square" rtlCol="0">
            <a:spAutoFit/>
          </a:bodyPr>
          <a:lstStyle/>
          <a:p>
            <a:r>
              <a:rPr lang="en-ZA" sz="2800" b="1" dirty="0"/>
              <a:t>Law Enforcement Statistics </a:t>
            </a:r>
          </a:p>
        </p:txBody>
      </p:sp>
      <p:sp>
        <p:nvSpPr>
          <p:cNvPr id="9" name="Rectangle 8">
            <a:extLst>
              <a:ext uri="{FF2B5EF4-FFF2-40B4-BE49-F238E27FC236}">
                <a16:creationId xmlns:a16="http://schemas.microsoft.com/office/drawing/2014/main" xmlns="" id="{17455482-3D07-3F44-B3DA-61D3B4FF65BC}"/>
              </a:ext>
            </a:extLst>
          </p:cNvPr>
          <p:cNvSpPr>
            <a:spLocks noChangeArrowheads="1"/>
          </p:cNvSpPr>
          <p:nvPr/>
        </p:nvSpPr>
        <p:spPr bwMode="auto">
          <a:xfrm>
            <a:off x="1547664" y="207528"/>
            <a:ext cx="7596336" cy="352623"/>
          </a:xfrm>
          <a:prstGeom prst="rect">
            <a:avLst/>
          </a:prstGeom>
          <a:noFill/>
          <a:ln w="9525">
            <a:noFill/>
            <a:miter lim="800000"/>
            <a:headEnd/>
            <a:tailEnd/>
          </a:ln>
          <a:effectLst/>
        </p:spPr>
        <p:txBody>
          <a:bodyPr anchor="ctr"/>
          <a:lstStyle/>
          <a:p>
            <a:pPr fontAlgn="auto">
              <a:spcBef>
                <a:spcPts val="0"/>
              </a:spcBef>
              <a:spcAft>
                <a:spcPts val="0"/>
              </a:spcAft>
              <a:defRPr/>
            </a:pPr>
            <a:r>
              <a:rPr lang="en-US" sz="2200" b="1" dirty="0">
                <a:solidFill>
                  <a:schemeClr val="tx1">
                    <a:lumMod val="50000"/>
                    <a:lumOff val="50000"/>
                  </a:schemeClr>
                </a:solidFill>
                <a:latin typeface="Arial" pitchFamily="34" charset="0"/>
                <a:cs typeface="Arial" pitchFamily="34" charset="0"/>
              </a:rPr>
              <a:t>ORGANISATIONAL PERFORMANCE: Law Enforcement</a:t>
            </a:r>
          </a:p>
        </p:txBody>
      </p:sp>
    </p:spTree>
    <p:extLst>
      <p:ext uri="{BB962C8B-B14F-4D97-AF65-F5344CB8AC3E}">
        <p14:creationId xmlns:p14="http://schemas.microsoft.com/office/powerpoint/2010/main" xmlns="" val="25386014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70661D5-8E13-6F4E-94BF-A1B857C11A2E}"/>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1430"/>
            <a:ext cx="9144000" cy="6855139"/>
          </a:xfrm>
          <a:prstGeom prst="rect">
            <a:avLst/>
          </a:prstGeom>
        </p:spPr>
      </p:pic>
      <p:sp>
        <p:nvSpPr>
          <p:cNvPr id="16387" name="TextBox 2"/>
          <p:cNvSpPr txBox="1">
            <a:spLocks noChangeArrowheads="1"/>
          </p:cNvSpPr>
          <p:nvPr/>
        </p:nvSpPr>
        <p:spPr bwMode="auto">
          <a:xfrm>
            <a:off x="4808538" y="2354263"/>
            <a:ext cx="1857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dirty="0">
              <a:solidFill>
                <a:srgbClr val="000000"/>
              </a:solidFill>
            </a:endParaRPr>
          </a:p>
        </p:txBody>
      </p:sp>
      <p:sp>
        <p:nvSpPr>
          <p:cNvPr id="16388" name="TextBox 1"/>
          <p:cNvSpPr txBox="1">
            <a:spLocks noChangeArrowheads="1"/>
          </p:cNvSpPr>
          <p:nvPr/>
        </p:nvSpPr>
        <p:spPr bwMode="auto">
          <a:xfrm>
            <a:off x="3779912" y="4509120"/>
            <a:ext cx="5005313" cy="1876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eaLnBrk="1" hangingPunct="1"/>
            <a:r>
              <a:rPr lang="en-ZA" sz="2800" b="1" dirty="0">
                <a:latin typeface="Arial" panose="020B0604020202020204" pitchFamily="34" charset="0"/>
                <a:cs typeface="Arial" panose="020B0604020202020204" pitchFamily="34" charset="0"/>
              </a:rPr>
              <a:t>SOCIAL RESPONSIBILITY INITIATIVES  </a:t>
            </a:r>
          </a:p>
        </p:txBody>
      </p:sp>
      <p:sp>
        <p:nvSpPr>
          <p:cNvPr id="6" name="TextBox 1">
            <a:extLst>
              <a:ext uri="{FF2B5EF4-FFF2-40B4-BE49-F238E27FC236}">
                <a16:creationId xmlns:a16="http://schemas.microsoft.com/office/drawing/2014/main" xmlns="" id="{F63DCD58-B2A0-5A45-9A24-6963F833E7D7}"/>
              </a:ext>
            </a:extLst>
          </p:cNvPr>
          <p:cNvSpPr txBox="1">
            <a:spLocks noChangeArrowheads="1"/>
          </p:cNvSpPr>
          <p:nvPr/>
        </p:nvSpPr>
        <p:spPr bwMode="auto">
          <a:xfrm>
            <a:off x="2510377" y="3791828"/>
            <a:ext cx="534107" cy="565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eaLnBrk="1" hangingPunct="1"/>
            <a:r>
              <a:rPr lang="en-ZA" sz="4000" b="1"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xmlns="" val="680383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3FEA7E31-FE09-3945-AB47-7ADF945F3584}"/>
              </a:ext>
            </a:extLst>
          </p:cNvPr>
          <p:cNvSpPr>
            <a:spLocks noChangeArrowheads="1"/>
          </p:cNvSpPr>
          <p:nvPr/>
        </p:nvSpPr>
        <p:spPr bwMode="auto">
          <a:xfrm>
            <a:off x="1115616" y="188640"/>
            <a:ext cx="7734958" cy="648072"/>
          </a:xfrm>
          <a:prstGeom prst="rect">
            <a:avLst/>
          </a:prstGeom>
          <a:solidFill>
            <a:schemeClr val="bg1">
              <a:lumMod val="50000"/>
            </a:schemeClr>
          </a:solidFill>
          <a:ln w="9525">
            <a:solidFill>
              <a:schemeClr val="tx1">
                <a:lumMod val="50000"/>
                <a:lumOff val="50000"/>
              </a:schemeClr>
            </a:solidFill>
            <a:miter lim="800000"/>
            <a:headEnd/>
            <a:tailEnd/>
          </a:ln>
          <a:effectLst>
            <a:outerShdw blurRad="40000" dist="20000" dir="5400000" rotWithShape="0">
              <a:srgbClr val="000000">
                <a:alpha val="37999"/>
              </a:srgbClr>
            </a:outerShdw>
          </a:effectLst>
        </p:spPr>
        <p:txBody>
          <a:bodyPr anchor="ctr"/>
          <a:lstStyle/>
          <a:p>
            <a:pPr fontAlgn="auto">
              <a:spcBef>
                <a:spcPts val="0"/>
              </a:spcBef>
              <a:spcAft>
                <a:spcPts val="0"/>
              </a:spcAft>
              <a:defRPr/>
            </a:pPr>
            <a:r>
              <a:rPr lang="en-US" sz="2400" b="1" dirty="0">
                <a:solidFill>
                  <a:schemeClr val="bg1"/>
                </a:solidFill>
                <a:latin typeface="Arial" pitchFamily="34" charset="0"/>
                <a:cs typeface="Arial" pitchFamily="34" charset="0"/>
              </a:rPr>
              <a:t>SOCIAL RESPONSIBILITY</a:t>
            </a:r>
          </a:p>
        </p:txBody>
      </p:sp>
      <p:sp>
        <p:nvSpPr>
          <p:cNvPr id="3" name="Rectangle 2">
            <a:extLst>
              <a:ext uri="{FF2B5EF4-FFF2-40B4-BE49-F238E27FC236}">
                <a16:creationId xmlns:a16="http://schemas.microsoft.com/office/drawing/2014/main" xmlns="" id="{66C12BD3-5C7D-4C15-A653-A0A7B910F8EE}"/>
              </a:ext>
            </a:extLst>
          </p:cNvPr>
          <p:cNvSpPr/>
          <p:nvPr/>
        </p:nvSpPr>
        <p:spPr>
          <a:xfrm>
            <a:off x="251679" y="813447"/>
            <a:ext cx="8568952" cy="5394041"/>
          </a:xfrm>
          <a:prstGeom prst="rect">
            <a:avLst/>
          </a:prstGeom>
        </p:spPr>
        <p:txBody>
          <a:bodyPr wrap="square">
            <a:spAutoFit/>
          </a:bodyPr>
          <a:lstStyle/>
          <a:p>
            <a:pPr marL="285750" indent="-285750" algn="just">
              <a:lnSpc>
                <a:spcPct val="150000"/>
              </a:lnSpc>
              <a:spcAft>
                <a:spcPts val="1000"/>
              </a:spcAft>
              <a:buFont typeface="Wingdings" panose="05000000000000000000" pitchFamily="2" charset="2"/>
              <a:buChar char="Ø"/>
            </a:pPr>
            <a:r>
              <a:rPr lang="en-US" sz="1700" dirty="0">
                <a:latin typeface="Arial" panose="020B0604020202020204" pitchFamily="34" charset="0"/>
                <a:ea typeface="Calibri" panose="020F0502020204030204" pitchFamily="34" charset="0"/>
                <a:cs typeface="Arial" panose="020B0604020202020204" pitchFamily="34" charset="0"/>
              </a:rPr>
              <a:t>Campaign to attract new entrants into the cross-border market was held in Makgobistad in the North West Province.</a:t>
            </a:r>
            <a:endParaRPr lang="en-ZA" sz="1700" dirty="0">
              <a:latin typeface="Arial" panose="020B0604020202020204" pitchFamily="34" charset="0"/>
              <a:cs typeface="Arial" panose="020B0604020202020204" pitchFamily="34" charset="0"/>
            </a:endParaRPr>
          </a:p>
          <a:p>
            <a:pPr marL="285750" indent="-285750" algn="just">
              <a:lnSpc>
                <a:spcPct val="150000"/>
              </a:lnSpc>
              <a:spcAft>
                <a:spcPts val="1000"/>
              </a:spcAft>
              <a:buFont typeface="Wingdings" panose="05000000000000000000" pitchFamily="2" charset="2"/>
              <a:buChar char="Ø"/>
            </a:pPr>
            <a:r>
              <a:rPr lang="en-US" sz="1700" dirty="0">
                <a:latin typeface="Arial" panose="020B0604020202020204" pitchFamily="34" charset="0"/>
                <a:ea typeface="Calibri" panose="020F0502020204030204" pitchFamily="34" charset="0"/>
                <a:cs typeface="Arial" panose="020B0604020202020204" pitchFamily="34" charset="0"/>
              </a:rPr>
              <a:t>Road Safety Education session held with two Primary Schools in Hartebeeskop. </a:t>
            </a:r>
          </a:p>
          <a:p>
            <a:pPr marL="285750" indent="-285750" algn="just">
              <a:lnSpc>
                <a:spcPct val="150000"/>
              </a:lnSpc>
              <a:spcAft>
                <a:spcPts val="1000"/>
              </a:spcAft>
              <a:buFont typeface="Wingdings" panose="05000000000000000000" pitchFamily="2" charset="2"/>
              <a:buChar char="Ø"/>
            </a:pPr>
            <a:r>
              <a:rPr lang="en-US" sz="1700" dirty="0">
                <a:latin typeface="Arial" panose="020B0604020202020204" pitchFamily="34" charset="0"/>
                <a:ea typeface="Calibri" panose="020F0502020204030204" pitchFamily="34" charset="0"/>
                <a:cs typeface="Arial" panose="020B0604020202020204" pitchFamily="34" charset="0"/>
              </a:rPr>
              <a:t>Participated in career exhibitions organized by the National Department of Transport and other sister entities in Limpopo, North West and Mpumalanga Province. </a:t>
            </a:r>
          </a:p>
          <a:p>
            <a:pPr marL="285750" indent="-285750" algn="just">
              <a:lnSpc>
                <a:spcPct val="150000"/>
              </a:lnSpc>
              <a:spcAft>
                <a:spcPts val="1000"/>
              </a:spcAft>
              <a:buFont typeface="Wingdings" panose="05000000000000000000" pitchFamily="2" charset="2"/>
              <a:buChar char="Ø"/>
            </a:pPr>
            <a:r>
              <a:rPr lang="en-US" sz="1700" dirty="0">
                <a:latin typeface="Arial" panose="020B0604020202020204" pitchFamily="34" charset="0"/>
                <a:ea typeface="Calibri" panose="020F0502020204030204" pitchFamily="34" charset="0"/>
                <a:cs typeface="Arial" panose="020B0604020202020204" pitchFamily="34" charset="0"/>
              </a:rPr>
              <a:t>Knowledge Seminar was conducted for the University of Johannesburg students focusing on cross-border and transport related matters.</a:t>
            </a:r>
            <a:endParaRPr lang="en-ZA" sz="17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1000"/>
              </a:spcAft>
              <a:buFont typeface="Wingdings" panose="05000000000000000000" pitchFamily="2" charset="2"/>
              <a:buChar char="Ø"/>
            </a:pPr>
            <a:r>
              <a:rPr lang="en-US" sz="1700" dirty="0">
                <a:latin typeface="Arial" panose="020B0604020202020204" pitchFamily="34" charset="0"/>
                <a:ea typeface="Calibri" panose="020F0502020204030204" pitchFamily="34" charset="0"/>
                <a:cs typeface="Arial" panose="020B0604020202020204" pitchFamily="34" charset="0"/>
              </a:rPr>
              <a:t>Youth Empowerment Workshop was conducted in collaboration with Musina Municipality to empower young people and to create awareness on opportunities available within the cross-border space.   </a:t>
            </a:r>
            <a:endParaRPr lang="en-ZA" sz="17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1000"/>
              </a:spcAft>
              <a:buFont typeface="Wingdings" panose="05000000000000000000" pitchFamily="2" charset="2"/>
              <a:buChar char="Ø"/>
            </a:pPr>
            <a:r>
              <a:rPr lang="en-US" sz="1700" dirty="0">
                <a:latin typeface="Arial" panose="020B0604020202020204" pitchFamily="34" charset="0"/>
                <a:ea typeface="Calibri" panose="020F0502020204030204" pitchFamily="34" charset="0"/>
                <a:cs typeface="Arial" panose="020B0604020202020204" pitchFamily="34" charset="0"/>
              </a:rPr>
              <a:t>Women and Youth Information Sharing Seminar hosted in collaboration with Chief Albert Luthuli Local Municipality targeting communities around Oshoek Border Post.</a:t>
            </a:r>
          </a:p>
        </p:txBody>
      </p:sp>
    </p:spTree>
    <p:extLst>
      <p:ext uri="{BB962C8B-B14F-4D97-AF65-F5344CB8AC3E}">
        <p14:creationId xmlns:p14="http://schemas.microsoft.com/office/powerpoint/2010/main" xmlns="" val="990278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C8F9EE0-88BC-0C41-9177-91959EDFA8DF}"/>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1430"/>
            <a:ext cx="9144000" cy="6855139"/>
          </a:xfrm>
          <a:prstGeom prst="rect">
            <a:avLst/>
          </a:prstGeom>
        </p:spPr>
      </p:pic>
      <p:sp>
        <p:nvSpPr>
          <p:cNvPr id="16387" name="TextBox 2"/>
          <p:cNvSpPr txBox="1">
            <a:spLocks noChangeArrowheads="1"/>
          </p:cNvSpPr>
          <p:nvPr/>
        </p:nvSpPr>
        <p:spPr bwMode="auto">
          <a:xfrm>
            <a:off x="4808538" y="2354263"/>
            <a:ext cx="1857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dirty="0">
              <a:solidFill>
                <a:srgbClr val="000000"/>
              </a:solidFill>
            </a:endParaRPr>
          </a:p>
        </p:txBody>
      </p:sp>
      <p:sp>
        <p:nvSpPr>
          <p:cNvPr id="16388" name="TextBox 1"/>
          <p:cNvSpPr txBox="1">
            <a:spLocks noChangeArrowheads="1"/>
          </p:cNvSpPr>
          <p:nvPr/>
        </p:nvSpPr>
        <p:spPr bwMode="auto">
          <a:xfrm>
            <a:off x="3707904" y="4356844"/>
            <a:ext cx="6661497" cy="936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eaLnBrk="1" hangingPunct="1"/>
            <a:r>
              <a:rPr lang="en-ZA" sz="2800" b="1" dirty="0">
                <a:solidFill>
                  <a:schemeClr val="bg1"/>
                </a:solidFill>
                <a:latin typeface="Arial" panose="020B0604020202020204" pitchFamily="34" charset="0"/>
                <a:cs typeface="Arial" panose="020B0604020202020204" pitchFamily="34" charset="0"/>
              </a:rPr>
              <a:t>MANDATE OF THE C-BRTA</a:t>
            </a:r>
          </a:p>
        </p:txBody>
      </p:sp>
      <p:sp>
        <p:nvSpPr>
          <p:cNvPr id="7" name="TextBox 1">
            <a:extLst>
              <a:ext uri="{FF2B5EF4-FFF2-40B4-BE49-F238E27FC236}">
                <a16:creationId xmlns:a16="http://schemas.microsoft.com/office/drawing/2014/main" xmlns="" id="{8EF0A6B6-6E75-4E46-959C-7ADE6269A8BF}"/>
              </a:ext>
            </a:extLst>
          </p:cNvPr>
          <p:cNvSpPr txBox="1">
            <a:spLocks noChangeArrowheads="1"/>
          </p:cNvSpPr>
          <p:nvPr/>
        </p:nvSpPr>
        <p:spPr bwMode="auto">
          <a:xfrm>
            <a:off x="2510377" y="3791828"/>
            <a:ext cx="534107" cy="565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eaLnBrk="1" hangingPunct="1"/>
            <a:r>
              <a:rPr lang="en-ZA" sz="4000" b="1" dirty="0">
                <a:solidFill>
                  <a:schemeClr val="bg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xmlns="" val="382907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91692C3-F1FB-734B-BCF3-C649F456B919}"/>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1430"/>
            <a:ext cx="9144000" cy="6855139"/>
          </a:xfrm>
          <a:prstGeom prst="rect">
            <a:avLst/>
          </a:prstGeom>
        </p:spPr>
      </p:pic>
      <p:sp>
        <p:nvSpPr>
          <p:cNvPr id="16387" name="TextBox 2"/>
          <p:cNvSpPr txBox="1">
            <a:spLocks noChangeArrowheads="1"/>
          </p:cNvSpPr>
          <p:nvPr/>
        </p:nvSpPr>
        <p:spPr bwMode="auto">
          <a:xfrm>
            <a:off x="4808538" y="2354263"/>
            <a:ext cx="1857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dirty="0">
              <a:solidFill>
                <a:srgbClr val="000000"/>
              </a:solidFill>
            </a:endParaRPr>
          </a:p>
        </p:txBody>
      </p:sp>
      <p:sp>
        <p:nvSpPr>
          <p:cNvPr id="16388" name="TextBox 1"/>
          <p:cNvSpPr txBox="1">
            <a:spLocks noChangeArrowheads="1"/>
          </p:cNvSpPr>
          <p:nvPr/>
        </p:nvSpPr>
        <p:spPr bwMode="auto">
          <a:xfrm>
            <a:off x="3779912" y="4653136"/>
            <a:ext cx="5221337" cy="166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eaLnBrk="1" hangingPunct="1"/>
            <a:r>
              <a:rPr lang="en-ZA" sz="2800" b="1" dirty="0">
                <a:solidFill>
                  <a:schemeClr val="bg1"/>
                </a:solidFill>
              </a:rPr>
              <a:t>ANNUAL FINANCIAL STATEMENTS</a:t>
            </a:r>
            <a:r>
              <a:rPr lang="en-ZA" sz="2800" dirty="0">
                <a:solidFill>
                  <a:schemeClr val="bg1"/>
                </a:solidFill>
              </a:rPr>
              <a:t/>
            </a:r>
            <a:br>
              <a:rPr lang="en-ZA" sz="2800" dirty="0">
                <a:solidFill>
                  <a:schemeClr val="bg1"/>
                </a:solidFill>
              </a:rPr>
            </a:br>
            <a:r>
              <a:rPr lang="en-ZA" sz="2000" b="1" dirty="0">
                <a:solidFill>
                  <a:schemeClr val="bg1"/>
                </a:solidFill>
              </a:rPr>
              <a:t> </a:t>
            </a:r>
            <a:r>
              <a:rPr lang="en-ZA" b="1" dirty="0">
                <a:solidFill>
                  <a:schemeClr val="bg1"/>
                </a:solidFill>
              </a:rPr>
              <a:t>31 March 2019</a:t>
            </a:r>
            <a:endParaRPr lang="en-ZA" sz="2800" b="1" dirty="0">
              <a:solidFill>
                <a:schemeClr val="bg1"/>
              </a:solidFill>
              <a:latin typeface="Arial" panose="020B0604020202020204" pitchFamily="34" charset="0"/>
              <a:cs typeface="Arial" panose="020B0604020202020204" pitchFamily="34" charset="0"/>
            </a:endParaRPr>
          </a:p>
        </p:txBody>
      </p:sp>
      <p:sp>
        <p:nvSpPr>
          <p:cNvPr id="6" name="TextBox 1">
            <a:extLst>
              <a:ext uri="{FF2B5EF4-FFF2-40B4-BE49-F238E27FC236}">
                <a16:creationId xmlns:a16="http://schemas.microsoft.com/office/drawing/2014/main" xmlns="" id="{EFDDE63D-6E63-854E-81F6-38787DE68DDC}"/>
              </a:ext>
            </a:extLst>
          </p:cNvPr>
          <p:cNvSpPr txBox="1">
            <a:spLocks noChangeArrowheads="1"/>
          </p:cNvSpPr>
          <p:nvPr/>
        </p:nvSpPr>
        <p:spPr bwMode="auto">
          <a:xfrm>
            <a:off x="2510377" y="3791828"/>
            <a:ext cx="534107" cy="565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eaLnBrk="1" hangingPunct="1"/>
            <a:r>
              <a:rPr lang="en-ZA" sz="4000" b="1" dirty="0">
                <a:solidFill>
                  <a:schemeClr val="bg1"/>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xmlns="" val="3654145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88" y="4172423"/>
            <a:ext cx="8780796" cy="2274149"/>
          </a:xfrm>
          <a:prstGeom prst="rect">
            <a:avLst/>
          </a:prstGeom>
          <a:noFill/>
        </p:spPr>
        <p:txBody>
          <a:bodyPr wrap="square" rtlCol="0">
            <a:spAutoFit/>
          </a:bodyPr>
          <a:lstStyle/>
          <a:p>
            <a:pPr>
              <a:lnSpc>
                <a:spcPct val="150000"/>
              </a:lnSpc>
            </a:pPr>
            <a:endParaRPr lang="en-ZA" sz="1200" b="1" u="sng" dirty="0">
              <a:latin typeface="Arial" panose="020B0604020202020204" pitchFamily="34" charset="0"/>
              <a:cs typeface="Arial" panose="020B0604020202020204" pitchFamily="34" charset="0"/>
            </a:endParaRPr>
          </a:p>
          <a:p>
            <a:pPr>
              <a:lnSpc>
                <a:spcPct val="150000"/>
              </a:lnSpc>
            </a:pPr>
            <a:endParaRPr lang="en-ZA" sz="1200" b="1" u="sng" dirty="0">
              <a:latin typeface="Arial" panose="020B0604020202020204" pitchFamily="34" charset="0"/>
              <a:cs typeface="Arial" panose="020B0604020202020204" pitchFamily="34" charset="0"/>
            </a:endParaRPr>
          </a:p>
          <a:p>
            <a:pPr>
              <a:lnSpc>
                <a:spcPct val="150000"/>
              </a:lnSpc>
            </a:pPr>
            <a:endParaRPr lang="en-ZA" sz="1200" b="1" u="sng" dirty="0">
              <a:latin typeface="Arial" panose="020B0604020202020204" pitchFamily="34" charset="0"/>
              <a:cs typeface="Arial" panose="020B0604020202020204" pitchFamily="34" charset="0"/>
            </a:endParaRPr>
          </a:p>
          <a:p>
            <a:pPr>
              <a:lnSpc>
                <a:spcPct val="150000"/>
              </a:lnSpc>
            </a:pPr>
            <a:endParaRPr lang="en-ZA" sz="1200" b="1" u="sng" dirty="0">
              <a:latin typeface="Arial" panose="020B0604020202020204" pitchFamily="34" charset="0"/>
              <a:cs typeface="Arial" panose="020B0604020202020204" pitchFamily="34" charset="0"/>
            </a:endParaRPr>
          </a:p>
          <a:p>
            <a:pPr>
              <a:lnSpc>
                <a:spcPct val="150000"/>
              </a:lnSpc>
            </a:pPr>
            <a:endParaRPr lang="en-ZA" sz="1200" b="1" u="sng" dirty="0">
              <a:latin typeface="Arial" panose="020B0604020202020204" pitchFamily="34" charset="0"/>
              <a:cs typeface="Arial" panose="020B0604020202020204" pitchFamily="34" charset="0"/>
            </a:endParaRPr>
          </a:p>
          <a:p>
            <a:pPr>
              <a:lnSpc>
                <a:spcPct val="150000"/>
              </a:lnSpc>
            </a:pPr>
            <a:endParaRPr lang="en-ZA" sz="1200" b="1" u="sng" dirty="0">
              <a:latin typeface="Arial" panose="020B0604020202020204" pitchFamily="34" charset="0"/>
              <a:cs typeface="Arial" panose="020B0604020202020204" pitchFamily="34" charset="0"/>
            </a:endParaRPr>
          </a:p>
          <a:p>
            <a:pPr>
              <a:lnSpc>
                <a:spcPct val="150000"/>
              </a:lnSpc>
            </a:pPr>
            <a:endParaRPr lang="en-ZA" sz="1200" b="1" u="sng" dirty="0">
              <a:latin typeface="Arial" panose="020B0604020202020204" pitchFamily="34" charset="0"/>
              <a:cs typeface="Arial" panose="020B0604020202020204" pitchFamily="34" charset="0"/>
            </a:endParaRPr>
          </a:p>
          <a:p>
            <a:pPr>
              <a:lnSpc>
                <a:spcPct val="150000"/>
              </a:lnSpc>
            </a:pPr>
            <a:endParaRPr lang="en-ZA" sz="1200" b="1" u="sng"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972ACFEF-A8F4-4E23-81D6-91928A5BF7F9}"/>
              </a:ext>
            </a:extLst>
          </p:cNvPr>
          <p:cNvPicPr>
            <a:picLocks noChangeAspect="1"/>
          </p:cNvPicPr>
          <p:nvPr/>
        </p:nvPicPr>
        <p:blipFill>
          <a:blip r:embed="rId3" cstate="print"/>
          <a:stretch>
            <a:fillRect/>
          </a:stretch>
        </p:blipFill>
        <p:spPr>
          <a:xfrm>
            <a:off x="5359734" y="3774045"/>
            <a:ext cx="3634650" cy="2916609"/>
          </a:xfrm>
          <a:prstGeom prst="rect">
            <a:avLst/>
          </a:prstGeom>
        </p:spPr>
      </p:pic>
      <p:pic>
        <p:nvPicPr>
          <p:cNvPr id="7" name="Picture 6">
            <a:extLst>
              <a:ext uri="{FF2B5EF4-FFF2-40B4-BE49-F238E27FC236}">
                <a16:creationId xmlns:a16="http://schemas.microsoft.com/office/drawing/2014/main" xmlns="" id="{2B48465E-8700-4951-8FBA-736AEF77AFB6}"/>
              </a:ext>
            </a:extLst>
          </p:cNvPr>
          <p:cNvPicPr>
            <a:picLocks noChangeAspect="1"/>
          </p:cNvPicPr>
          <p:nvPr/>
        </p:nvPicPr>
        <p:blipFill>
          <a:blip r:embed="rId4" cstate="print"/>
          <a:stretch>
            <a:fillRect/>
          </a:stretch>
        </p:blipFill>
        <p:spPr>
          <a:xfrm>
            <a:off x="5359735" y="949814"/>
            <a:ext cx="3532746" cy="2751748"/>
          </a:xfrm>
          <a:prstGeom prst="rect">
            <a:avLst/>
          </a:prstGeom>
        </p:spPr>
      </p:pic>
      <p:pic>
        <p:nvPicPr>
          <p:cNvPr id="4" name="Picture 3">
            <a:extLst>
              <a:ext uri="{FF2B5EF4-FFF2-40B4-BE49-F238E27FC236}">
                <a16:creationId xmlns:a16="http://schemas.microsoft.com/office/drawing/2014/main" xmlns="" id="{4658C679-8436-4AA0-BAF2-20582757D5A6}"/>
              </a:ext>
            </a:extLst>
          </p:cNvPr>
          <p:cNvPicPr>
            <a:picLocks noChangeAspect="1"/>
          </p:cNvPicPr>
          <p:nvPr/>
        </p:nvPicPr>
        <p:blipFill>
          <a:blip r:embed="rId5" cstate="print"/>
          <a:stretch>
            <a:fillRect/>
          </a:stretch>
        </p:blipFill>
        <p:spPr>
          <a:xfrm>
            <a:off x="251519" y="949814"/>
            <a:ext cx="5013467" cy="5740841"/>
          </a:xfrm>
          <a:prstGeom prst="rect">
            <a:avLst/>
          </a:prstGeom>
        </p:spPr>
      </p:pic>
      <p:sp>
        <p:nvSpPr>
          <p:cNvPr id="9" name="Rectangle 8">
            <a:extLst>
              <a:ext uri="{FF2B5EF4-FFF2-40B4-BE49-F238E27FC236}">
                <a16:creationId xmlns:a16="http://schemas.microsoft.com/office/drawing/2014/main" xmlns="" id="{76D6CDDE-BB76-5944-A3EB-159E3540D427}"/>
              </a:ext>
            </a:extLst>
          </p:cNvPr>
          <p:cNvSpPr>
            <a:spLocks noChangeArrowheads="1"/>
          </p:cNvSpPr>
          <p:nvPr/>
        </p:nvSpPr>
        <p:spPr bwMode="auto">
          <a:xfrm>
            <a:off x="1547664" y="207529"/>
            <a:ext cx="7416824" cy="311736"/>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dirty="0">
                <a:solidFill>
                  <a:schemeClr val="tx1">
                    <a:lumMod val="50000"/>
                    <a:lumOff val="50000"/>
                  </a:schemeClr>
                </a:solidFill>
                <a:latin typeface="Arial" pitchFamily="34" charset="0"/>
                <a:cs typeface="Arial" pitchFamily="34" charset="0"/>
              </a:rPr>
              <a:t>STATEMENT OF FINANCIAL PERFORMANCE</a:t>
            </a:r>
          </a:p>
        </p:txBody>
      </p:sp>
    </p:spTree>
    <p:extLst>
      <p:ext uri="{BB962C8B-B14F-4D97-AF65-F5344CB8AC3E}">
        <p14:creationId xmlns:p14="http://schemas.microsoft.com/office/powerpoint/2010/main" xmlns="" val="30190804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6C12BD3-5C7D-4C15-A653-A0A7B910F8EE}"/>
              </a:ext>
            </a:extLst>
          </p:cNvPr>
          <p:cNvSpPr/>
          <p:nvPr/>
        </p:nvSpPr>
        <p:spPr>
          <a:xfrm>
            <a:off x="251520" y="958415"/>
            <a:ext cx="8712968" cy="557524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ZA" sz="2000" b="1" dirty="0">
                <a:solidFill>
                  <a:srgbClr val="000000"/>
                </a:solidFill>
                <a:latin typeface="Arial"/>
                <a:cs typeface="Arial"/>
              </a:rPr>
              <a:t>Permit revenue</a:t>
            </a:r>
            <a:r>
              <a:rPr lang="en-ZA" sz="2000" dirty="0">
                <a:solidFill>
                  <a:srgbClr val="000000"/>
                </a:solidFill>
                <a:latin typeface="Arial"/>
                <a:cs typeface="Arial"/>
              </a:rPr>
              <a:t> remains the main funding stream for the C-BRTA constituting 81% of the total revenue. The year-on-year decrease by 9% on permit revenue is due to decrease in the number of permits issued.</a:t>
            </a:r>
          </a:p>
          <a:p>
            <a:pPr marL="342900" lvl="0" indent="-342900" algn="just">
              <a:lnSpc>
                <a:spcPct val="150000"/>
              </a:lnSpc>
              <a:buFont typeface="Arial" panose="020B0604020202020204" pitchFamily="34" charset="0"/>
              <a:buChar char="•"/>
            </a:pPr>
            <a:r>
              <a:rPr lang="en-ZA" sz="2000" dirty="0">
                <a:solidFill>
                  <a:srgbClr val="000000"/>
                </a:solidFill>
                <a:latin typeface="Arial"/>
                <a:cs typeface="Arial"/>
              </a:rPr>
              <a:t>An amount of R162 million was written back to income as the provision for claim refunds prescribed during the financial year. The provision was initially raised after the Agency lost the constitutional court judgement brought by some carriers relating to 2011 permit tariff regulations. </a:t>
            </a:r>
          </a:p>
          <a:p>
            <a:pPr marL="342900" lvl="0" indent="-342900" algn="just">
              <a:lnSpc>
                <a:spcPct val="150000"/>
              </a:lnSpc>
              <a:buFont typeface="Arial" panose="020B0604020202020204" pitchFamily="34" charset="0"/>
              <a:buChar char="•"/>
            </a:pPr>
            <a:r>
              <a:rPr lang="en-ZA" sz="2000" b="1" dirty="0">
                <a:solidFill>
                  <a:srgbClr val="000000"/>
                </a:solidFill>
                <a:latin typeface="Arial"/>
                <a:cs typeface="Arial"/>
              </a:rPr>
              <a:t>Penalty revenue </a:t>
            </a:r>
            <a:r>
              <a:rPr lang="en-ZA" sz="2000" dirty="0">
                <a:solidFill>
                  <a:srgbClr val="000000"/>
                </a:solidFill>
                <a:latin typeface="Arial"/>
                <a:cs typeface="Arial"/>
              </a:rPr>
              <a:t>constitutes 17% of the total income for the year and has increased by 39% compared to the same period in the previous year. </a:t>
            </a:r>
            <a:r>
              <a:rPr lang="en-ZA" sz="2000" dirty="0">
                <a:latin typeface="Arial"/>
                <a:cs typeface="Arial"/>
              </a:rPr>
              <a:t>The number of and prosecutions increased by 25% from the previous year, while the inspections increased marginally by 1%. </a:t>
            </a:r>
          </a:p>
          <a:p>
            <a:pPr lvl="0" algn="just">
              <a:lnSpc>
                <a:spcPct val="150000"/>
              </a:lnSpc>
              <a:buFont typeface="Wingdings" pitchFamily="2" charset="2"/>
              <a:buChar char="Ø"/>
            </a:pPr>
            <a:endParaRPr lang="en-ZA" sz="2000" dirty="0">
              <a:latin typeface="Arial"/>
              <a:cs typeface="Arial"/>
            </a:endParaRPr>
          </a:p>
        </p:txBody>
      </p:sp>
      <p:sp>
        <p:nvSpPr>
          <p:cNvPr id="4" name="Rectangle 3">
            <a:extLst>
              <a:ext uri="{FF2B5EF4-FFF2-40B4-BE49-F238E27FC236}">
                <a16:creationId xmlns:a16="http://schemas.microsoft.com/office/drawing/2014/main" xmlns="" id="{7E426A0A-A9B2-2740-8EBC-4DC80453D788}"/>
              </a:ext>
            </a:extLst>
          </p:cNvPr>
          <p:cNvSpPr>
            <a:spLocks noChangeArrowheads="1"/>
          </p:cNvSpPr>
          <p:nvPr/>
        </p:nvSpPr>
        <p:spPr bwMode="auto">
          <a:xfrm>
            <a:off x="1547664" y="207529"/>
            <a:ext cx="7416824" cy="311736"/>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dirty="0">
                <a:solidFill>
                  <a:schemeClr val="tx1">
                    <a:lumMod val="50000"/>
                    <a:lumOff val="50000"/>
                  </a:schemeClr>
                </a:solidFill>
                <a:latin typeface="Arial" pitchFamily="34" charset="0"/>
                <a:cs typeface="Arial" pitchFamily="34" charset="0"/>
              </a:rPr>
              <a:t>FINANCIAL PERFORMANCE TRENDS</a:t>
            </a:r>
          </a:p>
        </p:txBody>
      </p:sp>
    </p:spTree>
    <p:extLst>
      <p:ext uri="{BB962C8B-B14F-4D97-AF65-F5344CB8AC3E}">
        <p14:creationId xmlns:p14="http://schemas.microsoft.com/office/powerpoint/2010/main" xmlns="" val="2043825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6C12BD3-5C7D-4C15-A653-A0A7B910F8EE}"/>
              </a:ext>
            </a:extLst>
          </p:cNvPr>
          <p:cNvSpPr/>
          <p:nvPr/>
        </p:nvSpPr>
        <p:spPr>
          <a:xfrm>
            <a:off x="251520" y="958415"/>
            <a:ext cx="8568952" cy="5120954"/>
          </a:xfrm>
          <a:prstGeom prst="rect">
            <a:avLst/>
          </a:prstGeom>
        </p:spPr>
        <p:txBody>
          <a:bodyPr wrap="square">
            <a:spAutoFit/>
          </a:bodyPr>
          <a:lstStyle/>
          <a:p>
            <a:pPr lvl="0">
              <a:lnSpc>
                <a:spcPct val="150000"/>
              </a:lnSpc>
              <a:buFont typeface="Wingdings" pitchFamily="2" charset="2"/>
              <a:buChar char="Ø"/>
            </a:pPr>
            <a:r>
              <a:rPr lang="en-ZA" sz="2000" b="1" dirty="0">
                <a:solidFill>
                  <a:srgbClr val="000000"/>
                </a:solidFill>
                <a:latin typeface="Arial"/>
                <a:cs typeface="Arial"/>
              </a:rPr>
              <a:t>Employee costs </a:t>
            </a:r>
            <a:r>
              <a:rPr lang="en-ZA" sz="2000" dirty="0">
                <a:solidFill>
                  <a:srgbClr val="000000"/>
                </a:solidFill>
                <a:latin typeface="Arial"/>
                <a:cs typeface="Arial"/>
              </a:rPr>
              <a:t>constitute 56% of the total expenditure for the year ended March 2019 and </a:t>
            </a:r>
            <a:r>
              <a:rPr lang="en-ZA" sz="2000" b="1" dirty="0">
                <a:solidFill>
                  <a:srgbClr val="000000"/>
                </a:solidFill>
                <a:latin typeface="Arial"/>
                <a:cs typeface="Arial"/>
              </a:rPr>
              <a:t>expenditure on goods and services</a:t>
            </a:r>
            <a:r>
              <a:rPr lang="en-ZA" sz="2000" dirty="0">
                <a:solidFill>
                  <a:srgbClr val="000000"/>
                </a:solidFill>
                <a:latin typeface="Arial"/>
                <a:cs typeface="Arial"/>
              </a:rPr>
              <a:t> is at 26%.</a:t>
            </a:r>
          </a:p>
          <a:p>
            <a:pPr lvl="0">
              <a:lnSpc>
                <a:spcPct val="150000"/>
              </a:lnSpc>
              <a:buFont typeface="Wingdings" pitchFamily="2" charset="2"/>
              <a:buChar char="Ø"/>
            </a:pPr>
            <a:endParaRPr lang="en-ZA" sz="2000" dirty="0">
              <a:solidFill>
                <a:srgbClr val="000000"/>
              </a:solidFill>
              <a:latin typeface="Arial"/>
              <a:cs typeface="Arial"/>
            </a:endParaRPr>
          </a:p>
          <a:p>
            <a:pPr lvl="0" algn="just">
              <a:lnSpc>
                <a:spcPct val="150000"/>
              </a:lnSpc>
              <a:buFont typeface="Wingdings" pitchFamily="2" charset="2"/>
              <a:buChar char="Ø"/>
            </a:pPr>
            <a:r>
              <a:rPr lang="en-ZA" sz="2000" dirty="0">
                <a:solidFill>
                  <a:srgbClr val="000000"/>
                </a:solidFill>
                <a:latin typeface="Arial"/>
                <a:cs typeface="Arial"/>
              </a:rPr>
              <a:t>The </a:t>
            </a:r>
            <a:r>
              <a:rPr lang="en-ZA" sz="2000" b="1" dirty="0">
                <a:solidFill>
                  <a:srgbClr val="000000"/>
                </a:solidFill>
                <a:latin typeface="Arial"/>
                <a:cs typeface="Arial"/>
              </a:rPr>
              <a:t>overall saving</a:t>
            </a:r>
            <a:r>
              <a:rPr lang="en-ZA" sz="2000" dirty="0">
                <a:solidFill>
                  <a:srgbClr val="000000"/>
                </a:solidFill>
                <a:latin typeface="Arial"/>
                <a:cs typeface="Arial"/>
              </a:rPr>
              <a:t> on expenditure is in line with the </a:t>
            </a:r>
            <a:r>
              <a:rPr lang="en-ZA" sz="2000" b="1" dirty="0">
                <a:solidFill>
                  <a:srgbClr val="000000"/>
                </a:solidFill>
                <a:latin typeface="Arial"/>
                <a:cs typeface="Arial"/>
              </a:rPr>
              <a:t>financial strategy </a:t>
            </a:r>
            <a:r>
              <a:rPr lang="en-ZA" sz="2000" dirty="0">
                <a:solidFill>
                  <a:srgbClr val="000000"/>
                </a:solidFill>
                <a:latin typeface="Arial"/>
                <a:cs typeface="Arial"/>
              </a:rPr>
              <a:t>(which includes the implementation of cost containment measures and strict expenditure management) to </a:t>
            </a:r>
            <a:r>
              <a:rPr lang="en-ZA" sz="2000" b="1" dirty="0">
                <a:solidFill>
                  <a:srgbClr val="000000"/>
                </a:solidFill>
                <a:latin typeface="Arial"/>
                <a:cs typeface="Arial"/>
              </a:rPr>
              <a:t>conserve cash </a:t>
            </a:r>
            <a:r>
              <a:rPr lang="en-ZA" sz="2000" dirty="0">
                <a:solidFill>
                  <a:srgbClr val="000000"/>
                </a:solidFill>
                <a:latin typeface="Arial"/>
                <a:cs typeface="Arial"/>
              </a:rPr>
              <a:t>and </a:t>
            </a:r>
            <a:r>
              <a:rPr lang="en-ZA" sz="2000" b="1" dirty="0">
                <a:solidFill>
                  <a:srgbClr val="000000"/>
                </a:solidFill>
                <a:latin typeface="Arial"/>
                <a:cs typeface="Arial"/>
              </a:rPr>
              <a:t>generate surpluses </a:t>
            </a:r>
            <a:r>
              <a:rPr lang="en-ZA" sz="2000" dirty="0">
                <a:solidFill>
                  <a:srgbClr val="000000"/>
                </a:solidFill>
                <a:latin typeface="Arial"/>
                <a:cs typeface="Arial"/>
              </a:rPr>
              <a:t>to enable the Agency to fund its capital expenditure.</a:t>
            </a:r>
          </a:p>
          <a:p>
            <a:pPr lvl="0" algn="just">
              <a:lnSpc>
                <a:spcPct val="150000"/>
              </a:lnSpc>
              <a:buFont typeface="Wingdings" pitchFamily="2" charset="2"/>
              <a:buChar char="Ø"/>
            </a:pPr>
            <a:endParaRPr lang="en-ZA" sz="2000" dirty="0">
              <a:solidFill>
                <a:srgbClr val="000000"/>
              </a:solidFill>
              <a:latin typeface="Arial"/>
              <a:cs typeface="Arial"/>
            </a:endParaRPr>
          </a:p>
          <a:p>
            <a:pPr lvl="0" algn="just">
              <a:lnSpc>
                <a:spcPct val="150000"/>
              </a:lnSpc>
              <a:buFont typeface="Wingdings" pitchFamily="2" charset="2"/>
              <a:buChar char="Ø"/>
            </a:pPr>
            <a:r>
              <a:rPr lang="en-ZA" sz="2000" dirty="0">
                <a:solidFill>
                  <a:srgbClr val="000000"/>
                </a:solidFill>
                <a:latin typeface="Arial"/>
                <a:cs typeface="Arial"/>
              </a:rPr>
              <a:t>To that effect, the Agency report a</a:t>
            </a:r>
            <a:r>
              <a:rPr lang="en-ZA" sz="2000" b="1" dirty="0">
                <a:solidFill>
                  <a:srgbClr val="000000"/>
                </a:solidFill>
                <a:latin typeface="Arial"/>
                <a:cs typeface="Arial"/>
              </a:rPr>
              <a:t> surplus of R180.990 million </a:t>
            </a:r>
            <a:r>
              <a:rPr lang="en-ZA" sz="2000" dirty="0">
                <a:solidFill>
                  <a:srgbClr val="000000"/>
                </a:solidFill>
                <a:latin typeface="Arial"/>
                <a:cs typeface="Arial"/>
              </a:rPr>
              <a:t>for the year ended March 2019, of which </a:t>
            </a:r>
            <a:r>
              <a:rPr lang="en-ZA" sz="2000" b="1" dirty="0">
                <a:solidFill>
                  <a:srgbClr val="000000"/>
                </a:solidFill>
                <a:latin typeface="Arial"/>
                <a:cs typeface="Arial"/>
              </a:rPr>
              <a:t>R18, 274 million </a:t>
            </a:r>
            <a:r>
              <a:rPr lang="en-ZA" sz="2000" dirty="0">
                <a:solidFill>
                  <a:srgbClr val="000000"/>
                </a:solidFill>
                <a:latin typeface="Arial"/>
                <a:cs typeface="Arial"/>
              </a:rPr>
              <a:t>represent surplus from </a:t>
            </a:r>
            <a:r>
              <a:rPr lang="en-ZA" sz="2000" b="1" dirty="0">
                <a:solidFill>
                  <a:srgbClr val="000000"/>
                </a:solidFill>
                <a:latin typeface="Arial"/>
                <a:cs typeface="Arial"/>
              </a:rPr>
              <a:t>normal operations</a:t>
            </a:r>
            <a:r>
              <a:rPr lang="en-ZA" sz="2000" dirty="0">
                <a:solidFill>
                  <a:srgbClr val="000000"/>
                </a:solidFill>
                <a:latin typeface="Arial"/>
                <a:cs typeface="Arial"/>
              </a:rPr>
              <a:t>. </a:t>
            </a:r>
            <a:endParaRPr lang="en-ZA" sz="2000" dirty="0"/>
          </a:p>
        </p:txBody>
      </p:sp>
      <p:sp>
        <p:nvSpPr>
          <p:cNvPr id="4" name="Rectangle 3">
            <a:extLst>
              <a:ext uri="{FF2B5EF4-FFF2-40B4-BE49-F238E27FC236}">
                <a16:creationId xmlns:a16="http://schemas.microsoft.com/office/drawing/2014/main" xmlns="" id="{69FF42C6-E1C1-D54C-BF4A-9A8CE363FCAD}"/>
              </a:ext>
            </a:extLst>
          </p:cNvPr>
          <p:cNvSpPr>
            <a:spLocks noChangeArrowheads="1"/>
          </p:cNvSpPr>
          <p:nvPr/>
        </p:nvSpPr>
        <p:spPr bwMode="auto">
          <a:xfrm>
            <a:off x="1547664" y="207529"/>
            <a:ext cx="7416824" cy="311736"/>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dirty="0">
                <a:solidFill>
                  <a:schemeClr val="tx1">
                    <a:lumMod val="50000"/>
                    <a:lumOff val="50000"/>
                  </a:schemeClr>
                </a:solidFill>
                <a:latin typeface="Arial" pitchFamily="34" charset="0"/>
                <a:cs typeface="Arial" pitchFamily="34" charset="0"/>
              </a:rPr>
              <a:t>FINANCIAL PERFORMANCE TRENDS</a:t>
            </a:r>
          </a:p>
        </p:txBody>
      </p:sp>
    </p:spTree>
    <p:extLst>
      <p:ext uri="{BB962C8B-B14F-4D97-AF65-F5344CB8AC3E}">
        <p14:creationId xmlns:p14="http://schemas.microsoft.com/office/powerpoint/2010/main" xmlns="" val="171116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88" y="4172423"/>
            <a:ext cx="8780796" cy="2274149"/>
          </a:xfrm>
          <a:prstGeom prst="rect">
            <a:avLst/>
          </a:prstGeom>
          <a:noFill/>
        </p:spPr>
        <p:txBody>
          <a:bodyPr wrap="square" rtlCol="0">
            <a:spAutoFit/>
          </a:bodyPr>
          <a:lstStyle/>
          <a:p>
            <a:pPr>
              <a:lnSpc>
                <a:spcPct val="150000"/>
              </a:lnSpc>
            </a:pPr>
            <a:endParaRPr lang="en-ZA" sz="1200" b="1" u="sng" dirty="0">
              <a:latin typeface="Arial" panose="020B0604020202020204" pitchFamily="34" charset="0"/>
              <a:cs typeface="Arial" panose="020B0604020202020204" pitchFamily="34" charset="0"/>
            </a:endParaRPr>
          </a:p>
          <a:p>
            <a:pPr>
              <a:lnSpc>
                <a:spcPct val="150000"/>
              </a:lnSpc>
            </a:pPr>
            <a:endParaRPr lang="en-ZA" sz="1200" b="1" u="sng" dirty="0">
              <a:latin typeface="Arial" panose="020B0604020202020204" pitchFamily="34" charset="0"/>
              <a:cs typeface="Arial" panose="020B0604020202020204" pitchFamily="34" charset="0"/>
            </a:endParaRPr>
          </a:p>
          <a:p>
            <a:pPr>
              <a:lnSpc>
                <a:spcPct val="150000"/>
              </a:lnSpc>
            </a:pPr>
            <a:endParaRPr lang="en-ZA" sz="1200" b="1" u="sng" dirty="0">
              <a:latin typeface="Arial" panose="020B0604020202020204" pitchFamily="34" charset="0"/>
              <a:cs typeface="Arial" panose="020B0604020202020204" pitchFamily="34" charset="0"/>
            </a:endParaRPr>
          </a:p>
          <a:p>
            <a:pPr>
              <a:lnSpc>
                <a:spcPct val="150000"/>
              </a:lnSpc>
            </a:pPr>
            <a:endParaRPr lang="en-ZA" sz="1200" b="1" u="sng" dirty="0">
              <a:latin typeface="Arial" panose="020B0604020202020204" pitchFamily="34" charset="0"/>
              <a:cs typeface="Arial" panose="020B0604020202020204" pitchFamily="34" charset="0"/>
            </a:endParaRPr>
          </a:p>
          <a:p>
            <a:pPr>
              <a:lnSpc>
                <a:spcPct val="150000"/>
              </a:lnSpc>
            </a:pPr>
            <a:endParaRPr lang="en-ZA" sz="1200" b="1" u="sng" dirty="0">
              <a:latin typeface="Arial" panose="020B0604020202020204" pitchFamily="34" charset="0"/>
              <a:cs typeface="Arial" panose="020B0604020202020204" pitchFamily="34" charset="0"/>
            </a:endParaRPr>
          </a:p>
          <a:p>
            <a:pPr>
              <a:lnSpc>
                <a:spcPct val="150000"/>
              </a:lnSpc>
            </a:pPr>
            <a:endParaRPr lang="en-ZA" sz="1200" b="1" u="sng" dirty="0">
              <a:latin typeface="Arial" panose="020B0604020202020204" pitchFamily="34" charset="0"/>
              <a:cs typeface="Arial" panose="020B0604020202020204" pitchFamily="34" charset="0"/>
            </a:endParaRPr>
          </a:p>
          <a:p>
            <a:pPr>
              <a:lnSpc>
                <a:spcPct val="150000"/>
              </a:lnSpc>
            </a:pPr>
            <a:endParaRPr lang="en-ZA" sz="1200" b="1" u="sng" dirty="0">
              <a:latin typeface="Arial" panose="020B0604020202020204" pitchFamily="34" charset="0"/>
              <a:cs typeface="Arial" panose="020B0604020202020204" pitchFamily="34" charset="0"/>
            </a:endParaRPr>
          </a:p>
          <a:p>
            <a:pPr>
              <a:lnSpc>
                <a:spcPct val="150000"/>
              </a:lnSpc>
            </a:pPr>
            <a:endParaRPr lang="en-ZA" sz="1200" b="1" u="sng"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069CBAD4-47E8-4BF7-922F-C1F5989D1E85}"/>
              </a:ext>
            </a:extLst>
          </p:cNvPr>
          <p:cNvPicPr>
            <a:picLocks noChangeAspect="1"/>
          </p:cNvPicPr>
          <p:nvPr/>
        </p:nvPicPr>
        <p:blipFill>
          <a:blip r:embed="rId3" cstate="print"/>
          <a:stretch>
            <a:fillRect/>
          </a:stretch>
        </p:blipFill>
        <p:spPr>
          <a:xfrm>
            <a:off x="251520" y="817823"/>
            <a:ext cx="8742864" cy="5832648"/>
          </a:xfrm>
          <a:prstGeom prst="rect">
            <a:avLst/>
          </a:prstGeom>
        </p:spPr>
      </p:pic>
      <p:sp>
        <p:nvSpPr>
          <p:cNvPr id="6" name="Rectangle 5">
            <a:extLst>
              <a:ext uri="{FF2B5EF4-FFF2-40B4-BE49-F238E27FC236}">
                <a16:creationId xmlns:a16="http://schemas.microsoft.com/office/drawing/2014/main" xmlns="" id="{9B28B0E2-0F29-784C-AE4C-A8100A480194}"/>
              </a:ext>
            </a:extLst>
          </p:cNvPr>
          <p:cNvSpPr>
            <a:spLocks noChangeArrowheads="1"/>
          </p:cNvSpPr>
          <p:nvPr/>
        </p:nvSpPr>
        <p:spPr bwMode="auto">
          <a:xfrm>
            <a:off x="1547664" y="207529"/>
            <a:ext cx="7416824" cy="311736"/>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dirty="0">
                <a:solidFill>
                  <a:schemeClr val="tx1">
                    <a:lumMod val="50000"/>
                    <a:lumOff val="50000"/>
                  </a:schemeClr>
                </a:solidFill>
                <a:latin typeface="Arial" pitchFamily="34" charset="0"/>
                <a:cs typeface="Arial" pitchFamily="34" charset="0"/>
              </a:rPr>
              <a:t>STATEMENT OF FINANCIAL POSITION</a:t>
            </a:r>
          </a:p>
        </p:txBody>
      </p:sp>
    </p:spTree>
    <p:extLst>
      <p:ext uri="{BB962C8B-B14F-4D97-AF65-F5344CB8AC3E}">
        <p14:creationId xmlns:p14="http://schemas.microsoft.com/office/powerpoint/2010/main" xmlns="" val="31140181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6C12BD3-5C7D-4C15-A653-A0A7B910F8EE}"/>
              </a:ext>
            </a:extLst>
          </p:cNvPr>
          <p:cNvSpPr/>
          <p:nvPr/>
        </p:nvSpPr>
        <p:spPr>
          <a:xfrm>
            <a:off x="251520" y="958415"/>
            <a:ext cx="8568952" cy="4401205"/>
          </a:xfrm>
          <a:prstGeom prst="rect">
            <a:avLst/>
          </a:prstGeom>
        </p:spPr>
        <p:txBody>
          <a:bodyPr wrap="square">
            <a:spAutoFit/>
          </a:bodyPr>
          <a:lstStyle/>
          <a:p>
            <a:pPr marL="342900" indent="-342900" algn="just">
              <a:buFont typeface="Wingdings" panose="05000000000000000000" pitchFamily="2" charset="2"/>
              <a:buChar char="Ø"/>
            </a:pPr>
            <a:r>
              <a:rPr lang="en-ZA" sz="2000" dirty="0">
                <a:latin typeface="Arial" panose="020B0604020202020204" pitchFamily="34" charset="0"/>
                <a:cs typeface="Arial" panose="020B0604020202020204" pitchFamily="34" charset="0"/>
              </a:rPr>
              <a:t>The financial health of the Agency has improved significantly during the year under review. This was mainly due to the reversal of some R162 million claims provision following the application of the Prescription Act. </a:t>
            </a:r>
          </a:p>
          <a:p>
            <a:pPr algn="just"/>
            <a:endParaRPr lang="en-ZA"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ZA" sz="2000" dirty="0">
                <a:latin typeface="Arial" panose="020B0604020202020204" pitchFamily="34" charset="0"/>
                <a:cs typeface="Arial" panose="020B0604020202020204" pitchFamily="34" charset="0"/>
              </a:rPr>
              <a:t>The financial position was further enhanced by further R18 million surplus generated for the year under review. </a:t>
            </a:r>
          </a:p>
          <a:p>
            <a:pPr algn="just"/>
            <a:endParaRPr lang="en-ZA"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ZA" sz="2000" dirty="0">
                <a:latin typeface="Arial" panose="020B0604020202020204" pitchFamily="34" charset="0"/>
                <a:cs typeface="Arial" panose="020B0604020202020204" pitchFamily="34" charset="0"/>
              </a:rPr>
              <a:t>The working capital, which is represented by the degree to which the current assets of the agency exceeds its current liabilities, improved during the year under review. The Agency will be able to pay its suppliers as well as employees in the ordinary course of the business. </a:t>
            </a:r>
          </a:p>
          <a:p>
            <a:pPr marL="342900" indent="-342900" algn="just">
              <a:buFont typeface="Wingdings" panose="05000000000000000000" pitchFamily="2" charset="2"/>
              <a:buChar char="Ø"/>
            </a:pPr>
            <a:endParaRPr lang="en-ZA"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en-ZA" sz="2000" dirty="0">
              <a:latin typeface="Arial" panose="020B0604020202020204" pitchFamily="34" charset="0"/>
              <a:cs typeface="Arial" panose="020B0604020202020204" pitchFamily="34" charset="0"/>
            </a:endParaRPr>
          </a:p>
          <a:p>
            <a:pPr algn="just"/>
            <a:endParaRPr lang="en-GB" sz="2000" dirty="0"/>
          </a:p>
        </p:txBody>
      </p:sp>
      <p:sp>
        <p:nvSpPr>
          <p:cNvPr id="4" name="Rectangle 3">
            <a:extLst>
              <a:ext uri="{FF2B5EF4-FFF2-40B4-BE49-F238E27FC236}">
                <a16:creationId xmlns:a16="http://schemas.microsoft.com/office/drawing/2014/main" xmlns="" id="{254F3A50-5749-074F-B0F7-337527DB0305}"/>
              </a:ext>
            </a:extLst>
          </p:cNvPr>
          <p:cNvSpPr>
            <a:spLocks noChangeArrowheads="1"/>
          </p:cNvSpPr>
          <p:nvPr/>
        </p:nvSpPr>
        <p:spPr bwMode="auto">
          <a:xfrm>
            <a:off x="1547664" y="207529"/>
            <a:ext cx="7416824" cy="311736"/>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dirty="0">
                <a:solidFill>
                  <a:schemeClr val="tx1">
                    <a:lumMod val="50000"/>
                    <a:lumOff val="50000"/>
                  </a:schemeClr>
                </a:solidFill>
                <a:latin typeface="Arial" pitchFamily="34" charset="0"/>
                <a:cs typeface="Arial" pitchFamily="34" charset="0"/>
              </a:rPr>
              <a:t>FINANCIAL POSITION TRENDS</a:t>
            </a:r>
          </a:p>
        </p:txBody>
      </p:sp>
    </p:spTree>
    <p:extLst>
      <p:ext uri="{BB962C8B-B14F-4D97-AF65-F5344CB8AC3E}">
        <p14:creationId xmlns:p14="http://schemas.microsoft.com/office/powerpoint/2010/main" xmlns="" val="2458389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51CF16F-F4B3-D24F-86D2-216153A09F00}"/>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1430"/>
            <a:ext cx="9144000" cy="6855139"/>
          </a:xfrm>
          <a:prstGeom prst="rect">
            <a:avLst/>
          </a:prstGeom>
        </p:spPr>
      </p:pic>
      <p:sp>
        <p:nvSpPr>
          <p:cNvPr id="16387" name="TextBox 2"/>
          <p:cNvSpPr txBox="1">
            <a:spLocks noChangeArrowheads="1"/>
          </p:cNvSpPr>
          <p:nvPr/>
        </p:nvSpPr>
        <p:spPr bwMode="auto">
          <a:xfrm>
            <a:off x="4808538" y="2354263"/>
            <a:ext cx="1857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dirty="0">
              <a:solidFill>
                <a:srgbClr val="000000"/>
              </a:solidFill>
            </a:endParaRPr>
          </a:p>
        </p:txBody>
      </p:sp>
      <p:sp>
        <p:nvSpPr>
          <p:cNvPr id="16388" name="TextBox 1"/>
          <p:cNvSpPr txBox="1">
            <a:spLocks noChangeArrowheads="1"/>
          </p:cNvSpPr>
          <p:nvPr/>
        </p:nvSpPr>
        <p:spPr bwMode="auto">
          <a:xfrm>
            <a:off x="1259632" y="4355317"/>
            <a:ext cx="8422803" cy="720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algn="ctr" eaLnBrk="1" hangingPunct="1"/>
            <a:r>
              <a:rPr lang="en-ZA" sz="2800" b="1" dirty="0">
                <a:solidFill>
                  <a:schemeClr val="bg1"/>
                </a:solidFill>
                <a:latin typeface="Arial" panose="020B0604020202020204" pitchFamily="34" charset="0"/>
                <a:cs typeface="Arial" panose="020B0604020202020204" pitchFamily="34" charset="0"/>
              </a:rPr>
              <a:t>AUDIT OUTCOMES</a:t>
            </a:r>
          </a:p>
        </p:txBody>
      </p:sp>
      <p:sp>
        <p:nvSpPr>
          <p:cNvPr id="6" name="TextBox 1">
            <a:extLst>
              <a:ext uri="{FF2B5EF4-FFF2-40B4-BE49-F238E27FC236}">
                <a16:creationId xmlns:a16="http://schemas.microsoft.com/office/drawing/2014/main" xmlns="" id="{3C0D182C-B907-7D4E-80D8-71232D6985DE}"/>
              </a:ext>
            </a:extLst>
          </p:cNvPr>
          <p:cNvSpPr txBox="1">
            <a:spLocks noChangeArrowheads="1"/>
          </p:cNvSpPr>
          <p:nvPr/>
        </p:nvSpPr>
        <p:spPr bwMode="auto">
          <a:xfrm>
            <a:off x="2510377" y="3791828"/>
            <a:ext cx="534107" cy="565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eaLnBrk="1" hangingPunct="1"/>
            <a:r>
              <a:rPr lang="en-ZA" sz="4000" b="1" dirty="0">
                <a:solidFill>
                  <a:schemeClr val="bg1"/>
                </a:solidFill>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xmlns="" val="2863119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ext uri="{D42A27DB-BD31-4B8C-83A1-F6EECF244321}">
                <p14:modId xmlns:p14="http://schemas.microsoft.com/office/powerpoint/2010/main" xmlns="" val="491287462"/>
              </p:ext>
            </p:extLst>
          </p:nvPr>
        </p:nvGraphicFramePr>
        <p:xfrm>
          <a:off x="634884" y="1700808"/>
          <a:ext cx="8051916" cy="4541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50413" y="933844"/>
            <a:ext cx="7993995"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Agency has achieved a Clean Audit for four consecutive years</a:t>
            </a:r>
          </a:p>
        </p:txBody>
      </p:sp>
      <p:sp>
        <p:nvSpPr>
          <p:cNvPr id="8" name="Rectangle 7">
            <a:extLst>
              <a:ext uri="{FF2B5EF4-FFF2-40B4-BE49-F238E27FC236}">
                <a16:creationId xmlns:a16="http://schemas.microsoft.com/office/drawing/2014/main" xmlns="" id="{1DF4F06B-5BC6-3240-8FDB-C390504C33F2}"/>
              </a:ext>
            </a:extLst>
          </p:cNvPr>
          <p:cNvSpPr>
            <a:spLocks noChangeArrowheads="1"/>
          </p:cNvSpPr>
          <p:nvPr/>
        </p:nvSpPr>
        <p:spPr bwMode="auto">
          <a:xfrm>
            <a:off x="1547664" y="207529"/>
            <a:ext cx="7416824" cy="311736"/>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dirty="0">
                <a:solidFill>
                  <a:schemeClr val="tx1">
                    <a:lumMod val="50000"/>
                    <a:lumOff val="50000"/>
                  </a:schemeClr>
                </a:solidFill>
                <a:latin typeface="Arial" pitchFamily="34" charset="0"/>
                <a:cs typeface="Arial" pitchFamily="34" charset="0"/>
              </a:rPr>
              <a:t>AUDIT OUTCOMES OVER PAST FIVE YEARS</a:t>
            </a:r>
          </a:p>
        </p:txBody>
      </p:sp>
    </p:spTree>
    <p:extLst>
      <p:ext uri="{BB962C8B-B14F-4D97-AF65-F5344CB8AC3E}">
        <p14:creationId xmlns:p14="http://schemas.microsoft.com/office/powerpoint/2010/main" xmlns="" val="2456932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dirty="0"/>
          </a:p>
        </p:txBody>
      </p:sp>
      <p:sp>
        <p:nvSpPr>
          <p:cNvPr id="5" name="Title 1"/>
          <p:cNvSpPr txBox="1">
            <a:spLocks/>
          </p:cNvSpPr>
          <p:nvPr/>
        </p:nvSpPr>
        <p:spPr bwMode="auto">
          <a:xfrm>
            <a:off x="1331640" y="-963488"/>
            <a:ext cx="6863727" cy="626175"/>
          </a:xfrm>
          <a:prstGeom prst="rect">
            <a:avLst/>
          </a:prstGeom>
          <a:solidFill>
            <a:schemeClr val="tx1">
              <a:lumMod val="50000"/>
              <a:lumOff val="50000"/>
            </a:schemeClr>
          </a:solidFill>
          <a:ln>
            <a:solidFill>
              <a:srgbClr val="000000"/>
            </a:solidFill>
            <a:miter lim="800000"/>
            <a:headEnd/>
            <a:tailEnd/>
          </a:ln>
          <a:effectLst>
            <a:outerShdw blurRad="40000"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sz="2400" b="1" dirty="0">
                <a:solidFill>
                  <a:schemeClr val="bg1">
                    <a:lumMod val="95000"/>
                  </a:schemeClr>
                </a:solidFill>
                <a:latin typeface="Arial"/>
                <a:cs typeface="Arial"/>
              </a:rPr>
              <a:t>AUDIT OUTCOMES 2018/19  </a:t>
            </a:r>
          </a:p>
        </p:txBody>
      </p:sp>
      <p:graphicFrame>
        <p:nvGraphicFramePr>
          <p:cNvPr id="7" name="Table 6"/>
          <p:cNvGraphicFramePr>
            <a:graphicFrameLocks noGrp="1"/>
          </p:cNvGraphicFramePr>
          <p:nvPr>
            <p:extLst>
              <p:ext uri="{D42A27DB-BD31-4B8C-83A1-F6EECF244321}">
                <p14:modId xmlns:p14="http://schemas.microsoft.com/office/powerpoint/2010/main" xmlns="" val="81819877"/>
              </p:ext>
            </p:extLst>
          </p:nvPr>
        </p:nvGraphicFramePr>
        <p:xfrm>
          <a:off x="251520" y="926023"/>
          <a:ext cx="8640960" cy="5039342"/>
        </p:xfrm>
        <a:graphic>
          <a:graphicData uri="http://schemas.openxmlformats.org/drawingml/2006/table">
            <a:tbl>
              <a:tblPr firstRow="1" bandRow="1">
                <a:tableStyleId>{5C22544A-7EE6-4342-B048-85BDC9FD1C3A}</a:tableStyleId>
              </a:tblPr>
              <a:tblGrid>
                <a:gridCol w="2243679">
                  <a:extLst>
                    <a:ext uri="{9D8B030D-6E8A-4147-A177-3AD203B41FA5}">
                      <a16:colId xmlns:a16="http://schemas.microsoft.com/office/drawing/2014/main" xmlns="" val="20000"/>
                    </a:ext>
                  </a:extLst>
                </a:gridCol>
                <a:gridCol w="6397281">
                  <a:extLst>
                    <a:ext uri="{9D8B030D-6E8A-4147-A177-3AD203B41FA5}">
                      <a16:colId xmlns:a16="http://schemas.microsoft.com/office/drawing/2014/main" xmlns="" val="20001"/>
                    </a:ext>
                  </a:extLst>
                </a:gridCol>
              </a:tblGrid>
              <a:tr h="1278841">
                <a:tc>
                  <a:txBody>
                    <a:bodyPr/>
                    <a:lstStyle/>
                    <a:p>
                      <a:pPr algn="l"/>
                      <a:r>
                        <a:rPr lang="en-ZA" sz="1900" b="1" dirty="0">
                          <a:solidFill>
                            <a:srgbClr val="EEECE1"/>
                          </a:solidFill>
                          <a:latin typeface="Arial"/>
                          <a:cs typeface="Arial"/>
                        </a:rPr>
                        <a:t>Conclusion on Annual Financial</a:t>
                      </a:r>
                      <a:r>
                        <a:rPr lang="en-ZA" sz="1900" b="1" baseline="0" dirty="0">
                          <a:solidFill>
                            <a:srgbClr val="EEECE1"/>
                          </a:solidFill>
                          <a:latin typeface="Arial"/>
                          <a:cs typeface="Arial"/>
                        </a:rPr>
                        <a:t> Statements </a:t>
                      </a:r>
                      <a:endParaRPr lang="en-ZA" sz="1900" b="1" dirty="0">
                        <a:solidFill>
                          <a:srgbClr val="EEECE1"/>
                        </a:solidFill>
                        <a:latin typeface="Arial"/>
                        <a:cs typeface="Arial"/>
                      </a:endParaRPr>
                    </a:p>
                  </a:txBody>
                  <a:tcPr marL="82944" marR="82944" marT="41476" marB="41476" anchor="ctr">
                    <a:solidFill>
                      <a:schemeClr val="accent1"/>
                    </a:solidFill>
                  </a:tcPr>
                </a:tc>
                <a:tc>
                  <a:txBody>
                    <a:bodyPr/>
                    <a:lstStyle/>
                    <a:p>
                      <a:pPr marL="342900" indent="-342900" algn="just">
                        <a:buFont typeface="Wingdings" charset="2"/>
                        <a:buChar char="Ø"/>
                      </a:pPr>
                      <a:r>
                        <a:rPr lang="en-US" sz="1900" b="0" dirty="0">
                          <a:solidFill>
                            <a:srgbClr val="000000"/>
                          </a:solidFill>
                          <a:latin typeface="Arial"/>
                          <a:cs typeface="Arial"/>
                        </a:rPr>
                        <a:t>AFS present fairly,</a:t>
                      </a:r>
                      <a:r>
                        <a:rPr lang="en-US" sz="1900" b="0" baseline="0" dirty="0">
                          <a:solidFill>
                            <a:srgbClr val="000000"/>
                          </a:solidFill>
                          <a:latin typeface="Arial"/>
                          <a:cs typeface="Arial"/>
                        </a:rPr>
                        <a:t> in all material respects, the financial position of the entity, its financial performance and cash flows for the year ended  </a:t>
                      </a:r>
                    </a:p>
                  </a:txBody>
                  <a:tcPr marL="82944" marR="82944" marT="41476" marB="41476" anchor="ctr">
                    <a:solidFill>
                      <a:schemeClr val="accent5">
                        <a:lumMod val="20000"/>
                        <a:lumOff val="80000"/>
                      </a:schemeClr>
                    </a:solidFill>
                  </a:tcPr>
                </a:tc>
                <a:extLst>
                  <a:ext uri="{0D108BD9-81ED-4DB2-BD59-A6C34878D82A}">
                    <a16:rowId xmlns:a16="http://schemas.microsoft.com/office/drawing/2014/main" xmlns="" val="10000"/>
                  </a:ext>
                </a:extLst>
              </a:tr>
              <a:tr h="1071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900" b="1" u="none" baseline="0" dirty="0">
                          <a:solidFill>
                            <a:srgbClr val="EEECE1"/>
                          </a:solidFill>
                          <a:latin typeface="Arial"/>
                          <a:cs typeface="Arial"/>
                        </a:rPr>
                        <a:t>Conclusion on pre-determined objectives </a:t>
                      </a:r>
                    </a:p>
                    <a:p>
                      <a:pPr algn="l"/>
                      <a:endParaRPr lang="en-ZA" sz="1900" b="1" dirty="0">
                        <a:solidFill>
                          <a:srgbClr val="EEECE1"/>
                        </a:solidFill>
                        <a:latin typeface="Arial"/>
                        <a:cs typeface="Arial"/>
                      </a:endParaRPr>
                    </a:p>
                  </a:txBody>
                  <a:tcPr marL="82944" marR="82944" marT="41476" marB="41476" anchor="ctr">
                    <a:solidFill>
                      <a:schemeClr val="accent1"/>
                    </a:solidFill>
                  </a:tcPr>
                </a:tc>
                <a:tc>
                  <a:txBody>
                    <a:bodyPr/>
                    <a:lstStyle/>
                    <a:p>
                      <a:pPr marL="342900" indent="-342900" algn="just">
                        <a:buFont typeface="Wingdings" charset="2"/>
                        <a:buChar char="Ø"/>
                      </a:pPr>
                      <a:r>
                        <a:rPr lang="en-US" sz="1900" b="0" kern="1200" dirty="0">
                          <a:solidFill>
                            <a:srgbClr val="000000"/>
                          </a:solidFill>
                          <a:effectLst/>
                          <a:latin typeface="Arial"/>
                          <a:ea typeface="+mn-ea"/>
                          <a:cs typeface="Arial"/>
                        </a:rPr>
                        <a:t>There were no material findings on the </a:t>
                      </a:r>
                      <a:r>
                        <a:rPr lang="en-US" sz="1900" b="1" kern="1200" dirty="0">
                          <a:solidFill>
                            <a:srgbClr val="000000"/>
                          </a:solidFill>
                          <a:effectLst/>
                          <a:latin typeface="Arial"/>
                          <a:ea typeface="+mn-ea"/>
                          <a:cs typeface="Arial"/>
                        </a:rPr>
                        <a:t>usefulness</a:t>
                      </a:r>
                      <a:r>
                        <a:rPr lang="en-US" sz="1900" b="0" kern="1200" dirty="0">
                          <a:solidFill>
                            <a:srgbClr val="000000"/>
                          </a:solidFill>
                          <a:effectLst/>
                          <a:latin typeface="Arial"/>
                          <a:ea typeface="+mn-ea"/>
                          <a:cs typeface="Arial"/>
                        </a:rPr>
                        <a:t> and </a:t>
                      </a:r>
                      <a:r>
                        <a:rPr lang="en-US" sz="1900" b="1" kern="1200" dirty="0">
                          <a:solidFill>
                            <a:srgbClr val="000000"/>
                          </a:solidFill>
                          <a:effectLst/>
                          <a:latin typeface="Arial"/>
                          <a:ea typeface="+mn-ea"/>
                          <a:cs typeface="Arial"/>
                        </a:rPr>
                        <a:t>reliability</a:t>
                      </a:r>
                      <a:r>
                        <a:rPr lang="en-US" sz="1900" b="0" kern="1200" dirty="0">
                          <a:solidFill>
                            <a:srgbClr val="000000"/>
                          </a:solidFill>
                          <a:effectLst/>
                          <a:latin typeface="Arial"/>
                          <a:ea typeface="+mn-ea"/>
                          <a:cs typeface="Arial"/>
                        </a:rPr>
                        <a:t> of reported performance information </a:t>
                      </a:r>
                      <a:endParaRPr lang="en-US" sz="1900" b="0" dirty="0">
                        <a:solidFill>
                          <a:srgbClr val="000000"/>
                        </a:solidFill>
                        <a:latin typeface="Arial"/>
                        <a:cs typeface="Arial"/>
                      </a:endParaRPr>
                    </a:p>
                  </a:txBody>
                  <a:tcPr marL="82944" marR="82944" marT="41476" marB="41476" anchor="ctr">
                    <a:solidFill>
                      <a:schemeClr val="accent5">
                        <a:lumMod val="20000"/>
                        <a:lumOff val="80000"/>
                      </a:schemeClr>
                    </a:solidFill>
                  </a:tcPr>
                </a:tc>
                <a:extLst>
                  <a:ext uri="{0D108BD9-81ED-4DB2-BD59-A6C34878D82A}">
                    <a16:rowId xmlns:a16="http://schemas.microsoft.com/office/drawing/2014/main" xmlns="" val="10001"/>
                  </a:ext>
                </a:extLst>
              </a:tr>
              <a:tr h="950465">
                <a:tc>
                  <a:txBody>
                    <a:bodyPr/>
                    <a:lstStyle/>
                    <a:p>
                      <a:pPr algn="l"/>
                      <a:r>
                        <a:rPr lang="en-ZA" sz="1900" b="1" dirty="0">
                          <a:solidFill>
                            <a:srgbClr val="EEECE1"/>
                          </a:solidFill>
                          <a:latin typeface="Arial"/>
                          <a:cs typeface="Arial"/>
                        </a:rPr>
                        <a:t>Conclusion on Compliance with legislation</a:t>
                      </a:r>
                    </a:p>
                  </a:txBody>
                  <a:tcPr marL="82944" marR="82944" marT="41476" marB="41476" anchor="ctr">
                    <a:solidFill>
                      <a:schemeClr val="accent1"/>
                    </a:solidFill>
                  </a:tcPr>
                </a:tc>
                <a:tc>
                  <a:txBody>
                    <a:bodyPr/>
                    <a:lstStyle/>
                    <a:p>
                      <a:pPr marL="342900" indent="-342900">
                        <a:buFont typeface="Wingdings" charset="2"/>
                        <a:buChar char="Ø"/>
                      </a:pPr>
                      <a:r>
                        <a:rPr lang="en-US" sz="1900" b="0" kern="1200" baseline="0" dirty="0">
                          <a:solidFill>
                            <a:srgbClr val="000000"/>
                          </a:solidFill>
                          <a:effectLst/>
                          <a:latin typeface="Arial"/>
                          <a:ea typeface="+mn-ea"/>
                          <a:cs typeface="Arial"/>
                        </a:rPr>
                        <a:t>No material findings on </a:t>
                      </a:r>
                      <a:r>
                        <a:rPr lang="en-US" sz="1900" b="1" kern="1200" baseline="0" dirty="0">
                          <a:solidFill>
                            <a:srgbClr val="000000"/>
                          </a:solidFill>
                          <a:effectLst/>
                          <a:latin typeface="Arial"/>
                          <a:ea typeface="+mn-ea"/>
                          <a:cs typeface="Arial"/>
                        </a:rPr>
                        <a:t>no</a:t>
                      </a:r>
                      <a:r>
                        <a:rPr lang="en-US" sz="1900" b="1" kern="1200" dirty="0">
                          <a:solidFill>
                            <a:srgbClr val="000000"/>
                          </a:solidFill>
                          <a:effectLst/>
                          <a:latin typeface="Arial"/>
                          <a:ea typeface="+mn-ea"/>
                          <a:cs typeface="Arial"/>
                        </a:rPr>
                        <a:t>n-compliance</a:t>
                      </a:r>
                      <a:r>
                        <a:rPr lang="en-US" sz="1900" b="0" kern="1200" dirty="0">
                          <a:solidFill>
                            <a:srgbClr val="000000"/>
                          </a:solidFill>
                          <a:effectLst/>
                          <a:latin typeface="Arial"/>
                          <a:ea typeface="+mn-ea"/>
                          <a:cs typeface="Arial"/>
                        </a:rPr>
                        <a:t> with applicable key legislation</a:t>
                      </a:r>
                    </a:p>
                    <a:p>
                      <a:pPr marL="342900" indent="-342900">
                        <a:buFont typeface="Wingdings" charset="2"/>
                        <a:buChar char="Ø"/>
                      </a:pPr>
                      <a:r>
                        <a:rPr lang="en-US" sz="1900" b="0" kern="1200" dirty="0">
                          <a:solidFill>
                            <a:srgbClr val="000000"/>
                          </a:solidFill>
                          <a:effectLst/>
                          <a:latin typeface="Arial"/>
                          <a:ea typeface="+mn-ea"/>
                          <a:cs typeface="Arial"/>
                        </a:rPr>
                        <a:t>No significant deficiencies identified in </a:t>
                      </a:r>
                      <a:r>
                        <a:rPr lang="en-US" sz="1900" b="1" kern="1200" dirty="0">
                          <a:solidFill>
                            <a:srgbClr val="000000"/>
                          </a:solidFill>
                          <a:effectLst/>
                          <a:latin typeface="Arial"/>
                          <a:ea typeface="+mn-ea"/>
                          <a:cs typeface="Arial"/>
                        </a:rPr>
                        <a:t>internal controls </a:t>
                      </a:r>
                      <a:endParaRPr lang="en-US" sz="1900" b="1" dirty="0">
                        <a:solidFill>
                          <a:srgbClr val="000000"/>
                        </a:solidFill>
                        <a:latin typeface="Arial"/>
                        <a:cs typeface="Arial"/>
                      </a:endParaRPr>
                    </a:p>
                  </a:txBody>
                  <a:tcPr marL="82944" marR="82944" marT="41476" marB="41476" anchor="ctr">
                    <a:solidFill>
                      <a:schemeClr val="accent5">
                        <a:lumMod val="20000"/>
                        <a:lumOff val="80000"/>
                      </a:schemeClr>
                    </a:solidFill>
                  </a:tcPr>
                </a:tc>
                <a:extLst>
                  <a:ext uri="{0D108BD9-81ED-4DB2-BD59-A6C34878D82A}">
                    <a16:rowId xmlns:a16="http://schemas.microsoft.com/office/drawing/2014/main" xmlns="" val="10002"/>
                  </a:ext>
                </a:extLst>
              </a:tr>
              <a:tr h="1278117">
                <a:tc>
                  <a:txBody>
                    <a:bodyPr/>
                    <a:lstStyle/>
                    <a:p>
                      <a:pPr algn="l"/>
                      <a:r>
                        <a:rPr lang="en-ZA" sz="1900" b="1" dirty="0">
                          <a:solidFill>
                            <a:srgbClr val="EEECE1"/>
                          </a:solidFill>
                          <a:latin typeface="Arial"/>
                          <a:cs typeface="Arial"/>
                        </a:rPr>
                        <a:t>Other Matters </a:t>
                      </a:r>
                    </a:p>
                  </a:txBody>
                  <a:tcPr marL="82944" marR="82944" marT="41476" marB="41476" anchor="ctr">
                    <a:solidFill>
                      <a:schemeClr val="accent1"/>
                    </a:solidFill>
                  </a:tcPr>
                </a:tc>
                <a:tc>
                  <a:txBody>
                    <a:bodyPr/>
                    <a:lstStyle/>
                    <a:p>
                      <a:pPr marL="342900" indent="-342900">
                        <a:buFont typeface="Wingdings" panose="05000000000000000000" pitchFamily="2" charset="2"/>
                        <a:buChar char="Ø"/>
                      </a:pPr>
                      <a:r>
                        <a:rPr lang="en-US" sz="1900" dirty="0">
                          <a:solidFill>
                            <a:srgbClr val="000000"/>
                          </a:solidFill>
                          <a:latin typeface="Arial"/>
                          <a:cs typeface="Arial"/>
                        </a:rPr>
                        <a:t>Investigation being conducted by the Accounting Authority relating to the alleged conduct of the Chief Executive Officer</a:t>
                      </a:r>
                      <a:endParaRPr lang="en-US" sz="1900" i="1" u="sng" dirty="0">
                        <a:solidFill>
                          <a:srgbClr val="000000"/>
                        </a:solidFill>
                        <a:latin typeface="Arial"/>
                        <a:cs typeface="Arial"/>
                      </a:endParaRPr>
                    </a:p>
                  </a:txBody>
                  <a:tcPr marL="82944" marR="82944" marT="41476" marB="41476" anchor="ctr">
                    <a:solidFill>
                      <a:schemeClr val="accent5">
                        <a:lumMod val="20000"/>
                        <a:lumOff val="80000"/>
                      </a:schemeClr>
                    </a:solidFill>
                  </a:tcPr>
                </a:tc>
                <a:extLst>
                  <a:ext uri="{0D108BD9-81ED-4DB2-BD59-A6C34878D82A}">
                    <a16:rowId xmlns:a16="http://schemas.microsoft.com/office/drawing/2014/main" xmlns="" val="10003"/>
                  </a:ext>
                </a:extLst>
              </a:tr>
            </a:tbl>
          </a:graphicData>
        </a:graphic>
      </p:graphicFrame>
      <p:sp>
        <p:nvSpPr>
          <p:cNvPr id="6" name="Rectangle 5">
            <a:extLst>
              <a:ext uri="{FF2B5EF4-FFF2-40B4-BE49-F238E27FC236}">
                <a16:creationId xmlns:a16="http://schemas.microsoft.com/office/drawing/2014/main" xmlns="" id="{9C85B5B3-4400-B446-80C1-B8B88A021D48}"/>
              </a:ext>
            </a:extLst>
          </p:cNvPr>
          <p:cNvSpPr>
            <a:spLocks noChangeArrowheads="1"/>
          </p:cNvSpPr>
          <p:nvPr/>
        </p:nvSpPr>
        <p:spPr bwMode="auto">
          <a:xfrm>
            <a:off x="1547664" y="207529"/>
            <a:ext cx="7416824" cy="311736"/>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dirty="0">
                <a:solidFill>
                  <a:schemeClr val="tx1">
                    <a:lumMod val="50000"/>
                    <a:lumOff val="50000"/>
                  </a:schemeClr>
                </a:solidFill>
                <a:latin typeface="Arial" pitchFamily="34" charset="0"/>
                <a:cs typeface="Arial" pitchFamily="34" charset="0"/>
              </a:rPr>
              <a:t>AUDIT OUTCOMES 2018/19</a:t>
            </a:r>
          </a:p>
        </p:txBody>
      </p:sp>
    </p:spTree>
    <p:extLst>
      <p:ext uri="{BB962C8B-B14F-4D97-AF65-F5344CB8AC3E}">
        <p14:creationId xmlns:p14="http://schemas.microsoft.com/office/powerpoint/2010/main" xmlns="" val="2661142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6C12BD3-5C7D-4C15-A653-A0A7B910F8EE}"/>
              </a:ext>
            </a:extLst>
          </p:cNvPr>
          <p:cNvSpPr/>
          <p:nvPr/>
        </p:nvSpPr>
        <p:spPr>
          <a:xfrm>
            <a:off x="287524" y="2204864"/>
            <a:ext cx="8568952" cy="3231654"/>
          </a:xfrm>
          <a:prstGeom prst="rect">
            <a:avLst/>
          </a:prstGeom>
        </p:spPr>
        <p:txBody>
          <a:bodyPr wrap="square">
            <a:spAutoFit/>
          </a:bodyPr>
          <a:lstStyle/>
          <a:p>
            <a:pPr algn="ctr">
              <a:lnSpc>
                <a:spcPct val="150000"/>
              </a:lnSpc>
            </a:pPr>
            <a:r>
              <a:rPr lang="en-ZA" sz="2400" dirty="0">
                <a:latin typeface="Arial" panose="020B0604020202020204" pitchFamily="34" charset="0"/>
                <a:cs typeface="Arial" panose="020B0604020202020204" pitchFamily="34" charset="0"/>
              </a:rPr>
              <a:t>Cross-Border Transport is an indispensable element to</a:t>
            </a:r>
          </a:p>
          <a:p>
            <a:pPr algn="ctr">
              <a:lnSpc>
                <a:spcPct val="150000"/>
              </a:lnSpc>
            </a:pPr>
            <a:r>
              <a:rPr lang="en-ZA" sz="2400" dirty="0">
                <a:latin typeface="Arial" panose="020B0604020202020204" pitchFamily="34" charset="0"/>
                <a:cs typeface="Arial" panose="020B0604020202020204" pitchFamily="34" charset="0"/>
              </a:rPr>
              <a:t> trade facilitation, regional integration </a:t>
            </a:r>
          </a:p>
          <a:p>
            <a:pPr algn="ctr">
              <a:lnSpc>
                <a:spcPct val="150000"/>
              </a:lnSpc>
            </a:pPr>
            <a:r>
              <a:rPr lang="en-ZA" sz="2400" dirty="0">
                <a:latin typeface="Arial" panose="020B0604020202020204" pitchFamily="34" charset="0"/>
                <a:cs typeface="Arial" panose="020B0604020202020204" pitchFamily="34" charset="0"/>
              </a:rPr>
              <a:t>and socio-economic development. </a:t>
            </a:r>
          </a:p>
          <a:p>
            <a:pPr algn="ctr">
              <a:lnSpc>
                <a:spcPct val="150000"/>
              </a:lnSpc>
            </a:pPr>
            <a:endParaRPr lang="en-ZA" sz="2400" dirty="0">
              <a:latin typeface="Arial" panose="020B0604020202020204" pitchFamily="34" charset="0"/>
              <a:cs typeface="Arial" panose="020B0604020202020204" pitchFamily="34" charset="0"/>
            </a:endParaRPr>
          </a:p>
          <a:p>
            <a:pPr algn="ctr"/>
            <a:endParaRPr lang="en-ZA" sz="2000" dirty="0">
              <a:latin typeface="Arial" panose="020B0604020202020204" pitchFamily="34" charset="0"/>
              <a:cs typeface="Arial" panose="020B0604020202020204" pitchFamily="34" charset="0"/>
            </a:endParaRPr>
          </a:p>
          <a:p>
            <a:pPr algn="ctr"/>
            <a:endParaRPr lang="en-ZA" sz="2000" dirty="0">
              <a:latin typeface="Arial" panose="020B0604020202020204" pitchFamily="34" charset="0"/>
              <a:cs typeface="Arial" panose="020B0604020202020204" pitchFamily="34" charset="0"/>
            </a:endParaRPr>
          </a:p>
          <a:p>
            <a:pPr marL="342900" indent="-342900" algn="ctr">
              <a:buFont typeface="Wingdings" panose="05000000000000000000" pitchFamily="2" charset="2"/>
              <a:buChar char="Ø"/>
            </a:pPr>
            <a:endParaRPr lang="en-GB"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E54B47B8-BC0B-884B-9E96-9DEBC0A3E7F3}"/>
              </a:ext>
            </a:extLst>
          </p:cNvPr>
          <p:cNvSpPr>
            <a:spLocks noChangeArrowheads="1"/>
          </p:cNvSpPr>
          <p:nvPr/>
        </p:nvSpPr>
        <p:spPr bwMode="auto">
          <a:xfrm>
            <a:off x="1547664" y="207529"/>
            <a:ext cx="7416824" cy="311736"/>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dirty="0">
                <a:solidFill>
                  <a:schemeClr val="tx1">
                    <a:lumMod val="50000"/>
                    <a:lumOff val="50000"/>
                  </a:schemeClr>
                </a:solidFill>
                <a:latin typeface="Arial" pitchFamily="34" charset="0"/>
                <a:cs typeface="Arial" pitchFamily="34" charset="0"/>
              </a:rPr>
              <a:t>9. CONCLUSION</a:t>
            </a:r>
          </a:p>
        </p:txBody>
      </p:sp>
    </p:spTree>
    <p:extLst>
      <p:ext uri="{BB962C8B-B14F-4D97-AF65-F5344CB8AC3E}">
        <p14:creationId xmlns:p14="http://schemas.microsoft.com/office/powerpoint/2010/main" xmlns="" val="226633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idx="1"/>
          </p:nvPr>
        </p:nvSpPr>
        <p:spPr>
          <a:xfrm>
            <a:off x="251520" y="1052736"/>
            <a:ext cx="8712968" cy="5805264"/>
          </a:xfrm>
        </p:spPr>
        <p:txBody>
          <a:bodyPr lIns="82945" tIns="41473" rIns="82945" bIns="41473"/>
          <a:lstStyle/>
          <a:p>
            <a:pPr marL="0" indent="0" algn="ctr">
              <a:buNone/>
            </a:pPr>
            <a:r>
              <a:rPr lang="en-ZA" sz="2200" b="1" i="1" dirty="0">
                <a:latin typeface="Arial" panose="020B0604020202020204" pitchFamily="34" charset="0"/>
                <a:cs typeface="Arial" panose="020B0604020202020204" pitchFamily="34" charset="0"/>
              </a:rPr>
              <a:t>WHY WE EXIST? </a:t>
            </a:r>
          </a:p>
          <a:p>
            <a:pPr marL="0" indent="0">
              <a:buNone/>
            </a:pPr>
            <a:endParaRPr lang="en-ZA" sz="1200" dirty="0">
              <a:latin typeface="Arial" panose="020B0604020202020204" pitchFamily="34" charset="0"/>
              <a:cs typeface="Arial" panose="020B0604020202020204" pitchFamily="34" charset="0"/>
            </a:endParaRPr>
          </a:p>
          <a:p>
            <a:pPr marL="0" indent="0" algn="ctr">
              <a:lnSpc>
                <a:spcPct val="130000"/>
              </a:lnSpc>
              <a:buNone/>
            </a:pPr>
            <a:r>
              <a:rPr lang="en-ZA" sz="2200" dirty="0">
                <a:latin typeface="Arial" panose="020B0604020202020204" pitchFamily="34" charset="0"/>
                <a:cs typeface="Arial" panose="020B0604020202020204" pitchFamily="34" charset="0"/>
              </a:rPr>
              <a:t>The C-BRTA exists primarily for the purpose of enhancing regional integration, trade and economic development through licensing and regulating commercial cross-border transport operations. </a:t>
            </a:r>
          </a:p>
          <a:p>
            <a:pPr marL="0" indent="0">
              <a:lnSpc>
                <a:spcPct val="130000"/>
              </a:lnSpc>
              <a:buNone/>
            </a:pPr>
            <a:endParaRPr lang="en-ZA" sz="1200" b="1" dirty="0">
              <a:latin typeface="Arial" panose="020B0604020202020204" pitchFamily="34" charset="0"/>
              <a:cs typeface="Arial" panose="020B0604020202020204" pitchFamily="34" charset="0"/>
            </a:endParaRPr>
          </a:p>
          <a:p>
            <a:pPr marL="0" indent="0" algn="ctr">
              <a:lnSpc>
                <a:spcPct val="130000"/>
              </a:lnSpc>
              <a:buNone/>
            </a:pPr>
            <a:endParaRPr lang="en-ZA" sz="2200" b="1" i="1" dirty="0">
              <a:latin typeface="Arial" panose="020B0604020202020204" pitchFamily="34" charset="0"/>
              <a:cs typeface="Arial" panose="020B0604020202020204" pitchFamily="34" charset="0"/>
            </a:endParaRPr>
          </a:p>
          <a:p>
            <a:pPr marL="0" indent="0" algn="ctr">
              <a:lnSpc>
                <a:spcPct val="130000"/>
              </a:lnSpc>
              <a:buNone/>
            </a:pPr>
            <a:r>
              <a:rPr lang="en-ZA" sz="2200" b="1" i="1" dirty="0">
                <a:latin typeface="Arial" panose="020B0604020202020204" pitchFamily="34" charset="0"/>
                <a:cs typeface="Arial" panose="020B0604020202020204" pitchFamily="34" charset="0"/>
              </a:rPr>
              <a:t>OUR VISION </a:t>
            </a:r>
            <a:endParaRPr lang="en-ZA" sz="2200" i="1" dirty="0">
              <a:latin typeface="Arial" panose="020B0604020202020204" pitchFamily="34" charset="0"/>
              <a:cs typeface="Arial" panose="020B0604020202020204" pitchFamily="34" charset="0"/>
            </a:endParaRPr>
          </a:p>
          <a:p>
            <a:pPr marL="0" indent="0" algn="ctr">
              <a:lnSpc>
                <a:spcPct val="130000"/>
              </a:lnSpc>
              <a:buNone/>
            </a:pPr>
            <a:r>
              <a:rPr lang="en-ZA" sz="2200" dirty="0">
                <a:latin typeface="Arial" panose="020B0604020202020204" pitchFamily="34" charset="0"/>
                <a:cs typeface="Arial" panose="020B0604020202020204" pitchFamily="34" charset="0"/>
              </a:rPr>
              <a:t>The champion of free-flowing inter-state operations. </a:t>
            </a:r>
          </a:p>
          <a:p>
            <a:pPr marL="0" indent="0" algn="ctr">
              <a:lnSpc>
                <a:spcPct val="130000"/>
              </a:lnSpc>
              <a:buNone/>
            </a:pPr>
            <a:endParaRPr lang="en-ZA" sz="2200" i="1" u="sng" dirty="0">
              <a:solidFill>
                <a:schemeClr val="tx2">
                  <a:lumMod val="60000"/>
                  <a:lumOff val="40000"/>
                </a:schemeClr>
              </a:solidFill>
              <a:latin typeface="Arial" panose="020B0604020202020204" pitchFamily="34" charset="0"/>
              <a:cs typeface="Arial" panose="020B0604020202020204" pitchFamily="34" charset="0"/>
            </a:endParaRPr>
          </a:p>
          <a:p>
            <a:pPr marL="0" indent="0" algn="ctr">
              <a:lnSpc>
                <a:spcPct val="130000"/>
              </a:lnSpc>
              <a:buNone/>
            </a:pPr>
            <a:r>
              <a:rPr lang="en-ZA" sz="2200" i="1" u="sng" dirty="0">
                <a:solidFill>
                  <a:schemeClr val="tx2">
                    <a:lumMod val="60000"/>
                    <a:lumOff val="40000"/>
                  </a:schemeClr>
                </a:solidFill>
                <a:latin typeface="Arial" panose="020B0604020202020204" pitchFamily="34" charset="0"/>
                <a:cs typeface="Arial" panose="020B0604020202020204" pitchFamily="34" charset="0"/>
              </a:rPr>
              <a:t>An integrated SADC region characterized by high intra-trade and economic development </a:t>
            </a:r>
          </a:p>
          <a:p>
            <a:pPr>
              <a:lnSpc>
                <a:spcPct val="130000"/>
              </a:lnSpc>
              <a:buFont typeface="Wingdings" panose="05000000000000000000" pitchFamily="2" charset="2"/>
              <a:buChar char="q"/>
            </a:pPr>
            <a:endParaRPr lang="en-ZA" sz="1200" b="1" dirty="0">
              <a:latin typeface="Arial" panose="020B0604020202020204" pitchFamily="34" charset="0"/>
              <a:cs typeface="Arial" panose="020B0604020202020204" pitchFamily="34" charset="0"/>
            </a:endParaRPr>
          </a:p>
          <a:p>
            <a:pPr marL="0" indent="0">
              <a:lnSpc>
                <a:spcPct val="130000"/>
              </a:lnSpc>
              <a:buNone/>
            </a:pPr>
            <a:endParaRPr lang="en-ZA" sz="2000" dirty="0">
              <a:latin typeface="Arial" panose="020B0604020202020204" pitchFamily="34" charset="0"/>
              <a:cs typeface="Arial" panose="020B0604020202020204" pitchFamily="34" charset="0"/>
            </a:endParaRPr>
          </a:p>
        </p:txBody>
      </p:sp>
      <p:sp>
        <p:nvSpPr>
          <p:cNvPr id="2" name="TextBox 1"/>
          <p:cNvSpPr txBox="1"/>
          <p:nvPr/>
        </p:nvSpPr>
        <p:spPr>
          <a:xfrm>
            <a:off x="6876256" y="6309320"/>
            <a:ext cx="184666" cy="369332"/>
          </a:xfrm>
          <a:prstGeom prst="rect">
            <a:avLst/>
          </a:prstGeom>
          <a:noFill/>
        </p:spPr>
        <p:txBody>
          <a:bodyPr wrap="none" rtlCol="0">
            <a:spAutoFit/>
          </a:bodyPr>
          <a:lstStyle/>
          <a:p>
            <a:endParaRPr lang="en-GB" dirty="0"/>
          </a:p>
        </p:txBody>
      </p:sp>
      <p:sp>
        <p:nvSpPr>
          <p:cNvPr id="3" name="Rectangle 2">
            <a:extLst>
              <a:ext uri="{FF2B5EF4-FFF2-40B4-BE49-F238E27FC236}">
                <a16:creationId xmlns:a16="http://schemas.microsoft.com/office/drawing/2014/main" xmlns="" id="{808A9D52-D9DC-4CFD-936D-E18DC0FFAE46}"/>
              </a:ext>
            </a:extLst>
          </p:cNvPr>
          <p:cNvSpPr/>
          <p:nvPr/>
        </p:nvSpPr>
        <p:spPr>
          <a:xfrm>
            <a:off x="42936" y="6443015"/>
            <a:ext cx="273152" cy="414985"/>
          </a:xfrm>
          <a:prstGeom prst="rect">
            <a:avLst/>
          </a:prstGeom>
        </p:spPr>
        <p:txBody>
          <a:bodyPr wrap="none">
            <a:spAutoFit/>
          </a:bodyPr>
          <a:lstStyle/>
          <a:p>
            <a:pPr marL="87519" indent="0" algn="just">
              <a:lnSpc>
                <a:spcPct val="130000"/>
              </a:lnSpc>
              <a:buClr>
                <a:srgbClr val="000090"/>
              </a:buClr>
              <a:buNone/>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endParaRPr lang="en-US" dirty="0">
              <a:latin typeface="Arial"/>
              <a:cs typeface="Arial"/>
            </a:endParaRPr>
          </a:p>
        </p:txBody>
      </p:sp>
      <p:sp>
        <p:nvSpPr>
          <p:cNvPr id="7" name="Rectangle 6">
            <a:extLst>
              <a:ext uri="{FF2B5EF4-FFF2-40B4-BE49-F238E27FC236}">
                <a16:creationId xmlns:a16="http://schemas.microsoft.com/office/drawing/2014/main" xmlns="" id="{A9070F7F-1E2C-824A-824D-2BEBC8E8E966}"/>
              </a:ext>
            </a:extLst>
          </p:cNvPr>
          <p:cNvSpPr>
            <a:spLocks noChangeArrowheads="1"/>
          </p:cNvSpPr>
          <p:nvPr/>
        </p:nvSpPr>
        <p:spPr bwMode="auto">
          <a:xfrm>
            <a:off x="1547664" y="207529"/>
            <a:ext cx="7416824" cy="311736"/>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dirty="0">
                <a:solidFill>
                  <a:schemeClr val="tx1">
                    <a:lumMod val="50000"/>
                    <a:lumOff val="50000"/>
                  </a:schemeClr>
                </a:solidFill>
                <a:latin typeface="Arial" pitchFamily="34" charset="0"/>
                <a:cs typeface="Arial" pitchFamily="34" charset="0"/>
              </a:rPr>
              <a:t>WHO ARE WE</a:t>
            </a:r>
          </a:p>
        </p:txBody>
      </p:sp>
    </p:spTree>
    <p:extLst>
      <p:ext uri="{BB962C8B-B14F-4D97-AF65-F5344CB8AC3E}">
        <p14:creationId xmlns:p14="http://schemas.microsoft.com/office/powerpoint/2010/main" xmlns="" val="1595653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1"/>
          <p:cNvSpPr txBox="1">
            <a:spLocks noChangeArrowheads="1"/>
          </p:cNvSpPr>
          <p:nvPr/>
        </p:nvSpPr>
        <p:spPr bwMode="auto">
          <a:xfrm>
            <a:off x="6997700" y="38481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endParaRPr lang="en-US" sz="1800" dirty="0"/>
          </a:p>
        </p:txBody>
      </p:sp>
      <p:pic>
        <p:nvPicPr>
          <p:cNvPr id="3" name="Picture 2">
            <a:extLst>
              <a:ext uri="{FF2B5EF4-FFF2-40B4-BE49-F238E27FC236}">
                <a16:creationId xmlns:a16="http://schemas.microsoft.com/office/drawing/2014/main" xmlns="" id="{95336158-FD10-394B-AFE1-1993CDF48E37}"/>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1430"/>
            <a:ext cx="9144000" cy="6855139"/>
          </a:xfrm>
          <a:prstGeom prst="rect">
            <a:avLst/>
          </a:prstGeom>
        </p:spPr>
      </p:pic>
      <p:sp>
        <p:nvSpPr>
          <p:cNvPr id="4" name="TextBox 3">
            <a:extLst>
              <a:ext uri="{FF2B5EF4-FFF2-40B4-BE49-F238E27FC236}">
                <a16:creationId xmlns:a16="http://schemas.microsoft.com/office/drawing/2014/main" xmlns="" id="{72EC9031-291C-D54B-885F-A75D913BC2EB}"/>
              </a:ext>
            </a:extLst>
          </p:cNvPr>
          <p:cNvSpPr txBox="1"/>
          <p:nvPr/>
        </p:nvSpPr>
        <p:spPr>
          <a:xfrm>
            <a:off x="4572000" y="4653136"/>
            <a:ext cx="1584176" cy="2246769"/>
          </a:xfrm>
          <a:prstGeom prst="rect">
            <a:avLst/>
          </a:prstGeom>
          <a:noFill/>
        </p:spPr>
        <p:txBody>
          <a:bodyPr wrap="square" rtlCol="0">
            <a:spAutoFit/>
          </a:bodyPr>
          <a:lstStyle/>
          <a:p>
            <a:r>
              <a:rPr lang="en-ZA" sz="1000" dirty="0"/>
              <a:t>Glen Manor Office Park</a:t>
            </a:r>
          </a:p>
          <a:p>
            <a:r>
              <a:rPr lang="en-ZA" sz="1000" dirty="0"/>
              <a:t>Building 3</a:t>
            </a:r>
          </a:p>
          <a:p>
            <a:r>
              <a:rPr lang="en-ZA" sz="1000" dirty="0"/>
              <a:t>138 Frikkie de Beer Street</a:t>
            </a:r>
          </a:p>
          <a:p>
            <a:r>
              <a:rPr lang="en-ZA" sz="1000" dirty="0"/>
              <a:t>Menlyn, Pretoria</a:t>
            </a:r>
          </a:p>
          <a:p>
            <a:r>
              <a:rPr lang="en-ZA" sz="1000" dirty="0"/>
              <a:t>South Africa</a:t>
            </a:r>
          </a:p>
          <a:p>
            <a:r>
              <a:rPr lang="en-ZA" sz="1000" dirty="0"/>
              <a:t/>
            </a:r>
            <a:br>
              <a:rPr lang="en-ZA" sz="1000" dirty="0"/>
            </a:br>
            <a:endParaRPr lang="en-ZA" sz="1000" dirty="0"/>
          </a:p>
          <a:p>
            <a:r>
              <a:rPr lang="en-ZA" sz="1000" dirty="0"/>
              <a:t>PO Box 560</a:t>
            </a:r>
          </a:p>
          <a:p>
            <a:r>
              <a:rPr lang="en-ZA" sz="1000" dirty="0"/>
              <a:t>Menlyn, 0063</a:t>
            </a:r>
          </a:p>
          <a:p>
            <a:r>
              <a:rPr lang="en-ZA" sz="1000" dirty="0"/>
              <a:t>Pretoria</a:t>
            </a:r>
          </a:p>
          <a:p>
            <a:r>
              <a:rPr lang="en-ZA" sz="1000" dirty="0"/>
              <a:t>South Africa</a:t>
            </a:r>
          </a:p>
          <a:p>
            <a:r>
              <a:rPr lang="en-ZA" sz="1000" dirty="0"/>
              <a:t/>
            </a:r>
            <a:br>
              <a:rPr lang="en-ZA" sz="1000" dirty="0"/>
            </a:br>
            <a:endParaRPr lang="en-ZA" sz="1000" dirty="0"/>
          </a:p>
          <a:p>
            <a:endParaRPr lang="en-US" sz="1000" dirty="0"/>
          </a:p>
        </p:txBody>
      </p:sp>
      <p:sp>
        <p:nvSpPr>
          <p:cNvPr id="7" name="TextBox 6">
            <a:extLst>
              <a:ext uri="{FF2B5EF4-FFF2-40B4-BE49-F238E27FC236}">
                <a16:creationId xmlns:a16="http://schemas.microsoft.com/office/drawing/2014/main" xmlns="" id="{179D232B-BBDB-654C-B46A-2C0F6306C942}"/>
              </a:ext>
            </a:extLst>
          </p:cNvPr>
          <p:cNvSpPr txBox="1"/>
          <p:nvPr/>
        </p:nvSpPr>
        <p:spPr>
          <a:xfrm>
            <a:off x="6713838" y="4653136"/>
            <a:ext cx="1584176" cy="1015663"/>
          </a:xfrm>
          <a:prstGeom prst="rect">
            <a:avLst/>
          </a:prstGeom>
          <a:noFill/>
        </p:spPr>
        <p:txBody>
          <a:bodyPr wrap="square" rtlCol="0">
            <a:spAutoFit/>
          </a:bodyPr>
          <a:lstStyle/>
          <a:p>
            <a:r>
              <a:rPr lang="en-ZA" sz="1000" dirty="0">
                <a:latin typeface="Arial" panose="020B0604020202020204" pitchFamily="34" charset="0"/>
                <a:cs typeface="Arial" panose="020B0604020202020204" pitchFamily="34" charset="0"/>
              </a:rPr>
              <a:t>Tel: +27 12 471 2000</a:t>
            </a:r>
          </a:p>
          <a:p>
            <a:r>
              <a:rPr lang="en-ZA" sz="1000" dirty="0">
                <a:latin typeface="Arial" panose="020B0604020202020204" pitchFamily="34" charset="0"/>
                <a:cs typeface="Arial" panose="020B0604020202020204" pitchFamily="34" charset="0"/>
              </a:rPr>
              <a:t>Fax: +27 12 369 8485</a:t>
            </a:r>
          </a:p>
          <a:p>
            <a:r>
              <a:rPr lang="en-ZA" sz="1000" dirty="0">
                <a:latin typeface="Arial" panose="020B0604020202020204" pitchFamily="34" charset="0"/>
                <a:cs typeface="Arial" panose="020B0604020202020204" pitchFamily="34" charset="0"/>
              </a:rPr>
              <a:t/>
            </a:r>
            <a:br>
              <a:rPr lang="en-ZA" sz="1000" dirty="0">
                <a:latin typeface="Arial" panose="020B0604020202020204" pitchFamily="34" charset="0"/>
                <a:cs typeface="Arial" panose="020B0604020202020204" pitchFamily="34" charset="0"/>
              </a:rPr>
            </a:br>
            <a:endParaRPr lang="en-ZA" sz="1000" dirty="0">
              <a:latin typeface="Arial" panose="020B0604020202020204" pitchFamily="34" charset="0"/>
              <a:cs typeface="Arial" panose="020B0604020202020204" pitchFamily="34" charset="0"/>
            </a:endParaRPr>
          </a:p>
          <a:p>
            <a:r>
              <a:rPr lang="en-ZA" sz="1000" dirty="0">
                <a:latin typeface="Arial" panose="020B0604020202020204" pitchFamily="34" charset="0"/>
                <a:cs typeface="Arial" panose="020B0604020202020204" pitchFamily="34" charset="0"/>
              </a:rPr>
              <a:t>www.cbrta.co.za</a:t>
            </a:r>
          </a:p>
          <a:p>
            <a:endParaRPr lang="en-ZA" sz="1000" dirty="0">
              <a:latin typeface="Arial" panose="020B0604020202020204" pitchFamily="34" charset="0"/>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idx="1"/>
          </p:nvPr>
        </p:nvSpPr>
        <p:spPr>
          <a:xfrm>
            <a:off x="179512" y="908720"/>
            <a:ext cx="8677771" cy="5400600"/>
          </a:xfrm>
        </p:spPr>
        <p:txBody>
          <a:bodyPr lIns="82945" tIns="41473" rIns="82945" bIns="41473"/>
          <a:lstStyle/>
          <a:p>
            <a:pPr marL="87519" indent="0" algn="just">
              <a:lnSpc>
                <a:spcPct val="130000"/>
              </a:lnSpc>
              <a:buClr>
                <a:srgbClr val="000090"/>
              </a:buClr>
              <a:buNone/>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US" sz="1700" b="1" dirty="0">
                <a:latin typeface="Arial"/>
                <a:cs typeface="Arial"/>
              </a:rPr>
              <a:t>The C-BRTA is established in terms of C-BRT Act No. 4 of 1998 to </a:t>
            </a:r>
            <a:r>
              <a:rPr lang="en-GB" sz="1700" b="1" dirty="0">
                <a:latin typeface="Arial"/>
                <a:cs typeface="Arial"/>
              </a:rPr>
              <a:t>provide for co-operative and co-ordinated provision of advice, regulation, facilitation and law enforcement in respect of cross-border road transport to </a:t>
            </a:r>
            <a:r>
              <a:rPr lang="en-US" sz="1700" b="1" dirty="0">
                <a:latin typeface="Arial"/>
                <a:cs typeface="Arial"/>
              </a:rPr>
              <a:t>enhance regional integration, trade flows and economic development by:  </a:t>
            </a:r>
          </a:p>
          <a:p>
            <a:pPr marL="830469" lvl="1" algn="just">
              <a:lnSpc>
                <a:spcPct val="130000"/>
              </a:lnSpc>
              <a:buClr>
                <a:srgbClr val="000090"/>
              </a:buClr>
              <a:buFont typeface="Arial" panose="020B0604020202020204" pitchFamily="34" charset="0"/>
              <a:buChar char="•"/>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GB" sz="1600" u="sng" dirty="0">
                <a:solidFill>
                  <a:srgbClr val="000000"/>
                </a:solidFill>
                <a:latin typeface="Arial"/>
                <a:cs typeface="Arial"/>
              </a:rPr>
              <a:t>improving the unimpeded flow by road of freight and passengers in the region;</a:t>
            </a:r>
          </a:p>
          <a:p>
            <a:pPr marL="830469" lvl="1" algn="just">
              <a:lnSpc>
                <a:spcPct val="130000"/>
              </a:lnSpc>
              <a:buClr>
                <a:srgbClr val="000090"/>
              </a:buClr>
              <a:buFont typeface="Arial" panose="020B0604020202020204" pitchFamily="34" charset="0"/>
              <a:buChar char="•"/>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GB" sz="1600" u="sng" dirty="0">
                <a:solidFill>
                  <a:srgbClr val="000000"/>
                </a:solidFill>
                <a:latin typeface="Arial"/>
                <a:cs typeface="Arial"/>
              </a:rPr>
              <a:t>liberalising market access progressively in respect of cross-border freight road transport;</a:t>
            </a:r>
          </a:p>
          <a:p>
            <a:pPr marL="830469" lvl="1" algn="just">
              <a:lnSpc>
                <a:spcPct val="130000"/>
              </a:lnSpc>
              <a:buClr>
                <a:srgbClr val="000090"/>
              </a:buClr>
              <a:buFont typeface="Arial" panose="020B0604020202020204" pitchFamily="34" charset="0"/>
              <a:buChar char="•"/>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GB" sz="1600" u="sng" dirty="0">
                <a:solidFill>
                  <a:srgbClr val="000000"/>
                </a:solidFill>
                <a:latin typeface="Arial"/>
                <a:cs typeface="Arial"/>
              </a:rPr>
              <a:t>introducing regulated competition in respect of cross-border passenger road transport;</a:t>
            </a:r>
          </a:p>
          <a:p>
            <a:pPr marL="830469" lvl="1" algn="just">
              <a:lnSpc>
                <a:spcPct val="130000"/>
              </a:lnSpc>
              <a:buClr>
                <a:srgbClr val="000090"/>
              </a:buClr>
              <a:buFont typeface="Arial" panose="020B0604020202020204" pitchFamily="34" charset="0"/>
              <a:buChar char="•"/>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GB" sz="1600" u="sng" dirty="0">
                <a:solidFill>
                  <a:srgbClr val="000000"/>
                </a:solidFill>
                <a:latin typeface="Arial"/>
                <a:cs typeface="Arial"/>
              </a:rPr>
              <a:t>reducing operational constraints for the cross-border road transport industry as a whole;</a:t>
            </a:r>
          </a:p>
          <a:p>
            <a:pPr marL="830469" lvl="1" algn="just">
              <a:lnSpc>
                <a:spcPct val="130000"/>
              </a:lnSpc>
              <a:buClr>
                <a:srgbClr val="000090"/>
              </a:buClr>
              <a:buFont typeface="Arial" panose="020B0604020202020204" pitchFamily="34" charset="0"/>
              <a:buChar char="•"/>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GB" sz="1600" u="sng" dirty="0">
                <a:solidFill>
                  <a:srgbClr val="000000"/>
                </a:solidFill>
                <a:latin typeface="Arial"/>
                <a:cs typeface="Arial"/>
              </a:rPr>
              <a:t>enhancing and strengthen the capacity of the public sector in support of its strategic planning, enabling and monitoring functions; and</a:t>
            </a:r>
          </a:p>
          <a:p>
            <a:pPr marL="830469" lvl="1" algn="just">
              <a:lnSpc>
                <a:spcPct val="130000"/>
              </a:lnSpc>
              <a:buClr>
                <a:srgbClr val="000090"/>
              </a:buClr>
              <a:buFont typeface="Arial" panose="020B0604020202020204" pitchFamily="34" charset="0"/>
              <a:buChar char="•"/>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r>
              <a:rPr lang="en-GB" sz="1600" u="sng" dirty="0">
                <a:solidFill>
                  <a:srgbClr val="000000"/>
                </a:solidFill>
                <a:latin typeface="Arial"/>
                <a:cs typeface="Arial"/>
              </a:rPr>
              <a:t>empowering the cross-border road transport industry to maximise business opportunities and to regulate themselves incrementally to improve safety, security, reliability, quality and efficiency of services.</a:t>
            </a:r>
            <a:endParaRPr lang="en-US" sz="1600" dirty="0">
              <a:solidFill>
                <a:srgbClr val="000000"/>
              </a:solidFill>
              <a:latin typeface="Arial"/>
              <a:cs typeface="Arial"/>
            </a:endParaRPr>
          </a:p>
        </p:txBody>
      </p:sp>
      <p:sp>
        <p:nvSpPr>
          <p:cNvPr id="2" name="TextBox 1"/>
          <p:cNvSpPr txBox="1"/>
          <p:nvPr/>
        </p:nvSpPr>
        <p:spPr>
          <a:xfrm>
            <a:off x="6876256" y="6309320"/>
            <a:ext cx="184666" cy="369332"/>
          </a:xfrm>
          <a:prstGeom prst="rect">
            <a:avLst/>
          </a:prstGeom>
          <a:noFill/>
        </p:spPr>
        <p:txBody>
          <a:bodyPr wrap="none" rtlCol="0">
            <a:spAutoFit/>
          </a:bodyPr>
          <a:lstStyle/>
          <a:p>
            <a:endParaRPr lang="en-GB" dirty="0"/>
          </a:p>
        </p:txBody>
      </p:sp>
      <p:sp>
        <p:nvSpPr>
          <p:cNvPr id="3" name="TextBox 2">
            <a:extLst>
              <a:ext uri="{FF2B5EF4-FFF2-40B4-BE49-F238E27FC236}">
                <a16:creationId xmlns:a16="http://schemas.microsoft.com/office/drawing/2014/main" xmlns="" id="{F1A589C2-861F-A043-8BBD-69A2A1EB6FA2}"/>
              </a:ext>
            </a:extLst>
          </p:cNvPr>
          <p:cNvSpPr txBox="1"/>
          <p:nvPr/>
        </p:nvSpPr>
        <p:spPr>
          <a:xfrm>
            <a:off x="4866362" y="667011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xmlns="" id="{726CCF4B-B607-CF43-AC57-D37BC7E8F4AD}"/>
              </a:ext>
            </a:extLst>
          </p:cNvPr>
          <p:cNvSpPr>
            <a:spLocks noChangeArrowheads="1"/>
          </p:cNvSpPr>
          <p:nvPr/>
        </p:nvSpPr>
        <p:spPr bwMode="auto">
          <a:xfrm>
            <a:off x="1547664" y="207529"/>
            <a:ext cx="7416824" cy="311736"/>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dirty="0">
                <a:solidFill>
                  <a:schemeClr val="tx1">
                    <a:lumMod val="50000"/>
                    <a:lumOff val="50000"/>
                  </a:schemeClr>
                </a:solidFill>
                <a:latin typeface="Arial" pitchFamily="34" charset="0"/>
                <a:cs typeface="Arial" pitchFamily="34" charset="0"/>
              </a:rPr>
              <a:t>MANDATE AS PER THE C-BRT ACT</a:t>
            </a:r>
          </a:p>
        </p:txBody>
      </p:sp>
    </p:spTree>
    <p:extLst>
      <p:ext uri="{BB962C8B-B14F-4D97-AF65-F5344CB8AC3E}">
        <p14:creationId xmlns:p14="http://schemas.microsoft.com/office/powerpoint/2010/main" xmlns="" val="31529724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7C2712-E906-42AD-B14D-E413094C6265}"/>
              </a:ext>
            </a:extLst>
          </p:cNvPr>
          <p:cNvSpPr>
            <a:spLocks noGrp="1"/>
          </p:cNvSpPr>
          <p:nvPr>
            <p:ph type="title"/>
          </p:nvPr>
        </p:nvSpPr>
        <p:spPr>
          <a:xfrm>
            <a:off x="1547664" y="188640"/>
            <a:ext cx="7437512" cy="504056"/>
          </a:xfrm>
        </p:spPr>
        <p:txBody>
          <a:bodyPr/>
          <a:lstStyle/>
          <a:p>
            <a:r>
              <a:rPr lang="en-US" sz="2400" b="1" dirty="0">
                <a:solidFill>
                  <a:schemeClr val="tx1">
                    <a:lumMod val="50000"/>
                    <a:lumOff val="50000"/>
                  </a:schemeClr>
                </a:solidFill>
                <a:latin typeface="Arial" pitchFamily="34" charset="0"/>
                <a:cs typeface="Arial" pitchFamily="34" charset="0"/>
              </a:rPr>
              <a:t>OTHER INSTRUMENTS FOR C-BRTA MANDATE </a:t>
            </a:r>
            <a:endParaRPr lang="en-ZA" sz="2400" dirty="0"/>
          </a:p>
        </p:txBody>
      </p:sp>
      <p:graphicFrame>
        <p:nvGraphicFramePr>
          <p:cNvPr id="5" name="Content Placeholder 4">
            <a:extLst>
              <a:ext uri="{FF2B5EF4-FFF2-40B4-BE49-F238E27FC236}">
                <a16:creationId xmlns:a16="http://schemas.microsoft.com/office/drawing/2014/main" xmlns="" id="{D42BC54C-C621-48BB-A6EA-2A8B3A5D80D7}"/>
              </a:ext>
            </a:extLst>
          </p:cNvPr>
          <p:cNvGraphicFramePr>
            <a:graphicFrameLocks noGrp="1"/>
          </p:cNvGraphicFramePr>
          <p:nvPr>
            <p:ph sz="half" idx="1"/>
            <p:extLst>
              <p:ext uri="{D42A27DB-BD31-4B8C-83A1-F6EECF244321}">
                <p14:modId xmlns:p14="http://schemas.microsoft.com/office/powerpoint/2010/main" xmlns="" val="2181698096"/>
              </p:ext>
            </p:extLst>
          </p:nvPr>
        </p:nvGraphicFramePr>
        <p:xfrm>
          <a:off x="107504" y="670560"/>
          <a:ext cx="8928992" cy="5995416"/>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xmlns="" val="1770576721"/>
                    </a:ext>
                  </a:extLst>
                </a:gridCol>
                <a:gridCol w="4464496">
                  <a:extLst>
                    <a:ext uri="{9D8B030D-6E8A-4147-A177-3AD203B41FA5}">
                      <a16:colId xmlns:a16="http://schemas.microsoft.com/office/drawing/2014/main" xmlns="" val="481392510"/>
                    </a:ext>
                  </a:extLst>
                </a:gridCol>
              </a:tblGrid>
              <a:tr h="669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solidFill>
                            <a:schemeClr val="accent6">
                              <a:lumMod val="50000"/>
                            </a:schemeClr>
                          </a:solidFill>
                          <a:latin typeface="Arial" panose="020B0604020202020204" pitchFamily="34" charset="0"/>
                          <a:ea typeface="Batang" pitchFamily="18" charset="-127"/>
                          <a:cs typeface="Arial" panose="020B0604020202020204" pitchFamily="34" charset="0"/>
                        </a:rPr>
                        <a:t>National Development Plan</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u="sng" dirty="0">
                          <a:solidFill>
                            <a:schemeClr val="accent6">
                              <a:lumMod val="50000"/>
                            </a:schemeClr>
                          </a:solidFill>
                          <a:latin typeface="Arial" panose="020B0604020202020204" pitchFamily="34" charset="0"/>
                          <a:ea typeface="Calibri"/>
                          <a:cs typeface="Arial" panose="020B0604020202020204" pitchFamily="34" charset="0"/>
                        </a:rPr>
                        <a:t>SADC Protocol on Transport, Communications and Meteorology </a:t>
                      </a:r>
                    </a:p>
                    <a:p>
                      <a:endParaRPr lang="en-ZA" dirty="0"/>
                    </a:p>
                  </a:txBody>
                  <a:tcPr/>
                </a:tc>
                <a:extLst>
                  <a:ext uri="{0D108BD9-81ED-4DB2-BD59-A6C34878D82A}">
                    <a16:rowId xmlns:a16="http://schemas.microsoft.com/office/drawing/2014/main" xmlns="" val="1433529643"/>
                  </a:ext>
                </a:extLst>
              </a:tr>
              <a:tr h="678735">
                <a:tc>
                  <a:txBody>
                    <a:bodyPr/>
                    <a:lstStyle/>
                    <a:p>
                      <a:pPr marL="0" indent="0" algn="just">
                        <a:lnSpc>
                          <a:spcPct val="130000"/>
                        </a:lnSpc>
                        <a:defRPr/>
                      </a:pPr>
                      <a:r>
                        <a:rPr lang="en-US" sz="1400" dirty="0">
                          <a:latin typeface="Arial" panose="020B0604020202020204" pitchFamily="34" charset="0"/>
                          <a:ea typeface="Batang" pitchFamily="18" charset="-127"/>
                          <a:cs typeface="Arial" panose="020B0604020202020204" pitchFamily="34" charset="0"/>
                        </a:rPr>
                        <a:t>Chapter 4 of the NDP identifies transport as one of the key economic infrastructures required for: </a:t>
                      </a:r>
                      <a:endParaRPr lang="en-ZA" sz="1400" dirty="0">
                        <a:latin typeface="Arial" panose="020B0604020202020204" pitchFamily="34" charset="0"/>
                        <a:ea typeface="Batang" pitchFamily="18" charset="-127"/>
                        <a:cs typeface="Arial" panose="020B0604020202020204" pitchFamily="34" charset="0"/>
                      </a:endParaRPr>
                    </a:p>
                    <a:p>
                      <a:pPr marL="285750" lvl="1" indent="-342900" algn="just">
                        <a:lnSpc>
                          <a:spcPct val="130000"/>
                        </a:lnSpc>
                        <a:spcAft>
                          <a:spcPts val="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Enhancing economic development by bridging geographic distances affordably, reliably and safely;</a:t>
                      </a:r>
                    </a:p>
                    <a:p>
                      <a:pPr marL="285750" lvl="1" indent="-342900" algn="just">
                        <a:lnSpc>
                          <a:spcPct val="130000"/>
                        </a:lnSpc>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Economic development by supporting transportation of goods, facilitating regional trade and regional integration; </a:t>
                      </a:r>
                    </a:p>
                    <a:p>
                      <a:pPr marL="285750" lvl="1" indent="-342900" algn="just">
                        <a:lnSpc>
                          <a:spcPct val="130000"/>
                        </a:lnSpc>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Aggressive expansion of trade and investment underpinned by the development of hard infrastructure, unlocking trade systems and enhancing performance of supply chains;</a:t>
                      </a:r>
                    </a:p>
                    <a:p>
                      <a:pPr marL="285750" lvl="1" indent="-342900" algn="just">
                        <a:lnSpc>
                          <a:spcPct val="130000"/>
                        </a:lnSpc>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Reducing red tape, corruption and delays at border posts; </a:t>
                      </a:r>
                    </a:p>
                    <a:p>
                      <a:pPr marL="0" lvl="1" indent="0" algn="just">
                        <a:lnSpc>
                          <a:spcPct val="130000"/>
                        </a:lnSpc>
                        <a:spcAft>
                          <a:spcPts val="0"/>
                        </a:spcAft>
                        <a:defRPr/>
                      </a:pPr>
                      <a:r>
                        <a:rPr lang="en-US" sz="1400" dirty="0">
                          <a:latin typeface="Arial" panose="020B0604020202020204" pitchFamily="34" charset="0"/>
                          <a:cs typeface="Arial" panose="020B0604020202020204" pitchFamily="34" charset="0"/>
                        </a:rPr>
                        <a:t>Chapter 7 of the NDP also requires South Africa to  harmonize border policies with regional trading partners.</a:t>
                      </a:r>
                    </a:p>
                    <a:p>
                      <a:endParaRPr lang="en-ZA" dirty="0"/>
                    </a:p>
                  </a:txBody>
                  <a:tcPr/>
                </a:tc>
                <a:tc>
                  <a:txBody>
                    <a:bodyPr/>
                    <a:lstStyle/>
                    <a:p>
                      <a:pPr algn="just">
                        <a:lnSpc>
                          <a:spcPct val="130000"/>
                        </a:lnSpc>
                        <a:spcAft>
                          <a:spcPts val="0"/>
                        </a:spcAft>
                        <a:buFont typeface="Wingdings" panose="05000000000000000000" pitchFamily="2" charset="2"/>
                        <a:buChar char="q"/>
                        <a:defRPr/>
                      </a:pPr>
                      <a:r>
                        <a:rPr lang="en-ZA" sz="1400" dirty="0">
                          <a:latin typeface="Arial" panose="020B0604020202020204" pitchFamily="34" charset="0"/>
                          <a:ea typeface="Calibri"/>
                          <a:cs typeface="Arial" panose="020B0604020202020204" pitchFamily="34" charset="0"/>
                        </a:rPr>
                        <a:t>Article 3.5 provides institutional framework and enables member states to facilitate unimpeded access and travel between territories of member states;</a:t>
                      </a:r>
                    </a:p>
                    <a:p>
                      <a:pPr algn="just">
                        <a:lnSpc>
                          <a:spcPct val="130000"/>
                        </a:lnSpc>
                        <a:spcAft>
                          <a:spcPts val="0"/>
                        </a:spcAft>
                        <a:buFont typeface="Wingdings" panose="05000000000000000000" pitchFamily="2" charset="2"/>
                        <a:buChar char="q"/>
                        <a:defRPr/>
                      </a:pPr>
                      <a:r>
                        <a:rPr lang="en-ZA" sz="1400" dirty="0">
                          <a:latin typeface="Arial" panose="020B0604020202020204" pitchFamily="34" charset="0"/>
                          <a:ea typeface="Calibri"/>
                          <a:cs typeface="Arial" panose="020B0604020202020204" pitchFamily="34" charset="0"/>
                        </a:rPr>
                        <a:t>Article 5.2 requires harmonisation of road transport policy which provides for equal treatment, non-discrimination, reciprocity, fair competition to cross-border transport operators;</a:t>
                      </a:r>
                    </a:p>
                    <a:p>
                      <a:pPr algn="just">
                        <a:lnSpc>
                          <a:spcPct val="130000"/>
                        </a:lnSpc>
                        <a:spcAft>
                          <a:spcPts val="0"/>
                        </a:spcAft>
                        <a:buFont typeface="Wingdings" panose="05000000000000000000" pitchFamily="2" charset="2"/>
                        <a:buChar char="q"/>
                        <a:defRPr/>
                      </a:pPr>
                      <a:r>
                        <a:rPr lang="en-ZA" sz="1400" dirty="0">
                          <a:latin typeface="Arial" panose="020B0604020202020204" pitchFamily="34" charset="0"/>
                          <a:ea typeface="Calibri"/>
                          <a:cs typeface="Arial" panose="020B0604020202020204" pitchFamily="34" charset="0"/>
                        </a:rPr>
                        <a:t>Article 5.3 requires each country and the region collectively to introduce measures to liberalise cross-border market access policies in respect of cross-border carriage of goods;</a:t>
                      </a:r>
                    </a:p>
                    <a:p>
                      <a:pPr algn="just">
                        <a:lnSpc>
                          <a:spcPct val="130000"/>
                        </a:lnSpc>
                        <a:spcAft>
                          <a:spcPts val="0"/>
                        </a:spcAft>
                        <a:buFont typeface="Wingdings" panose="05000000000000000000" pitchFamily="2" charset="2"/>
                        <a:buChar char="q"/>
                        <a:defRPr/>
                      </a:pPr>
                      <a:r>
                        <a:rPr lang="en-ZA" sz="1400" dirty="0">
                          <a:latin typeface="Arial" panose="020B0604020202020204" pitchFamily="34" charset="0"/>
                          <a:ea typeface="Calibri"/>
                          <a:cs typeface="Arial" panose="020B0604020202020204" pitchFamily="34" charset="0"/>
                        </a:rPr>
                        <a:t>Article 5.4 requires member states to conclude bilateral or multilateral agreements for regulation of cross-border road transport operations; and</a:t>
                      </a:r>
                    </a:p>
                    <a:p>
                      <a:pPr algn="just">
                        <a:lnSpc>
                          <a:spcPct val="130000"/>
                        </a:lnSpc>
                        <a:spcAft>
                          <a:spcPts val="0"/>
                        </a:spcAft>
                        <a:buFont typeface="Wingdings" panose="05000000000000000000" pitchFamily="2" charset="2"/>
                        <a:buChar char="q"/>
                        <a:defRPr/>
                      </a:pPr>
                      <a:r>
                        <a:rPr lang="en-ZA" sz="1400" dirty="0">
                          <a:latin typeface="Arial" panose="020B0604020202020204" pitchFamily="34" charset="0"/>
                          <a:ea typeface="Calibri"/>
                          <a:cs typeface="Arial" panose="020B0604020202020204" pitchFamily="34" charset="0"/>
                        </a:rPr>
                        <a:t>Article 5.5 requires member states to ensure domestic measures shall conform to regional policies and coordinate their efforts in this regard.</a:t>
                      </a:r>
                    </a:p>
                  </a:txBody>
                  <a:tcPr/>
                </a:tc>
                <a:extLst>
                  <a:ext uri="{0D108BD9-81ED-4DB2-BD59-A6C34878D82A}">
                    <a16:rowId xmlns:a16="http://schemas.microsoft.com/office/drawing/2014/main" xmlns="" val="747892607"/>
                  </a:ext>
                </a:extLst>
              </a:tr>
            </a:tbl>
          </a:graphicData>
        </a:graphic>
      </p:graphicFrame>
    </p:spTree>
    <p:extLst>
      <p:ext uri="{BB962C8B-B14F-4D97-AF65-F5344CB8AC3E}">
        <p14:creationId xmlns:p14="http://schemas.microsoft.com/office/powerpoint/2010/main" xmlns="" val="307864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64C407C-3302-A948-A784-6F4488D38742}"/>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0" y="1430"/>
            <a:ext cx="9144000" cy="6855139"/>
          </a:xfrm>
          <a:prstGeom prst="rect">
            <a:avLst/>
          </a:prstGeom>
        </p:spPr>
      </p:pic>
      <p:sp>
        <p:nvSpPr>
          <p:cNvPr id="16387" name="TextBox 2"/>
          <p:cNvSpPr txBox="1">
            <a:spLocks noChangeArrowheads="1"/>
          </p:cNvSpPr>
          <p:nvPr/>
        </p:nvSpPr>
        <p:spPr bwMode="auto">
          <a:xfrm>
            <a:off x="4808538" y="2354263"/>
            <a:ext cx="1857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dirty="0">
              <a:solidFill>
                <a:srgbClr val="000000"/>
              </a:solidFill>
            </a:endParaRPr>
          </a:p>
        </p:txBody>
      </p:sp>
      <p:sp>
        <p:nvSpPr>
          <p:cNvPr id="16388" name="TextBox 1"/>
          <p:cNvSpPr txBox="1">
            <a:spLocks noChangeArrowheads="1"/>
          </p:cNvSpPr>
          <p:nvPr/>
        </p:nvSpPr>
        <p:spPr bwMode="auto">
          <a:xfrm>
            <a:off x="3707904" y="4293096"/>
            <a:ext cx="5221337" cy="194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eaLnBrk="1" hangingPunct="1"/>
            <a:r>
              <a:rPr lang="en-ZA" sz="2800" b="1" dirty="0">
                <a:solidFill>
                  <a:schemeClr val="bg1"/>
                </a:solidFill>
                <a:latin typeface="Arial" panose="020B0604020202020204" pitchFamily="34" charset="0"/>
                <a:cs typeface="Arial" panose="020B0604020202020204" pitchFamily="34" charset="0"/>
              </a:rPr>
              <a:t>CORE FUNCTIONAL AREAS AND ORGANIZATIONAL STRUCTURE </a:t>
            </a:r>
          </a:p>
        </p:txBody>
      </p:sp>
      <p:sp>
        <p:nvSpPr>
          <p:cNvPr id="6" name="TextBox 1">
            <a:extLst>
              <a:ext uri="{FF2B5EF4-FFF2-40B4-BE49-F238E27FC236}">
                <a16:creationId xmlns:a16="http://schemas.microsoft.com/office/drawing/2014/main" xmlns="" id="{B5548276-955F-CC40-8C50-711F75E13D58}"/>
              </a:ext>
            </a:extLst>
          </p:cNvPr>
          <p:cNvSpPr txBox="1">
            <a:spLocks noChangeArrowheads="1"/>
          </p:cNvSpPr>
          <p:nvPr/>
        </p:nvSpPr>
        <p:spPr bwMode="auto">
          <a:xfrm>
            <a:off x="2510377" y="3791828"/>
            <a:ext cx="534107" cy="565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eaLnBrk="1" hangingPunct="1"/>
            <a:r>
              <a:rPr lang="en-ZA" sz="4000" b="1"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xmlns="" val="268781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63572398"/>
              </p:ext>
            </p:extLst>
          </p:nvPr>
        </p:nvGraphicFramePr>
        <p:xfrm>
          <a:off x="323528" y="908721"/>
          <a:ext cx="8424936" cy="5646024"/>
        </p:xfrm>
        <a:graphic>
          <a:graphicData uri="http://schemas.openxmlformats.org/drawingml/2006/table">
            <a:tbl>
              <a:tblPr firstRow="1" bandRow="1">
                <a:tableStyleId>{5C22544A-7EE6-4342-B048-85BDC9FD1C3A}</a:tableStyleId>
              </a:tblPr>
              <a:tblGrid>
                <a:gridCol w="1915857">
                  <a:extLst>
                    <a:ext uri="{9D8B030D-6E8A-4147-A177-3AD203B41FA5}">
                      <a16:colId xmlns:a16="http://schemas.microsoft.com/office/drawing/2014/main" xmlns="" val="20000"/>
                    </a:ext>
                  </a:extLst>
                </a:gridCol>
                <a:gridCol w="6509079">
                  <a:extLst>
                    <a:ext uri="{9D8B030D-6E8A-4147-A177-3AD203B41FA5}">
                      <a16:colId xmlns:a16="http://schemas.microsoft.com/office/drawing/2014/main" xmlns="" val="20001"/>
                    </a:ext>
                  </a:extLst>
                </a:gridCol>
              </a:tblGrid>
              <a:tr h="1662366">
                <a:tc>
                  <a:txBody>
                    <a:bodyPr/>
                    <a:lstStyle/>
                    <a:p>
                      <a:r>
                        <a:rPr lang="en-US" sz="1800" b="1" i="0" dirty="0">
                          <a:solidFill>
                            <a:srgbClr val="000090"/>
                          </a:solidFill>
                          <a:latin typeface="Arial" panose="020B0604020202020204" pitchFamily="34" charset="0"/>
                          <a:cs typeface="Arial" panose="020B0604020202020204" pitchFamily="34" charset="0"/>
                        </a:rPr>
                        <a:t>Advisory</a:t>
                      </a:r>
                      <a:endParaRPr lang="en-US" sz="1800" i="0" dirty="0">
                        <a:latin typeface="Arial" panose="020B0604020202020204" pitchFamily="34" charset="0"/>
                        <a:cs typeface="Arial" panose="020B0604020202020204" pitchFamily="34" charset="0"/>
                      </a:endParaRPr>
                    </a:p>
                  </a:txBody>
                  <a:tcPr marL="91449" marR="91449" marT="45740" marB="45740">
                    <a:gradFill>
                      <a:gsLst>
                        <a:gs pos="0">
                          <a:schemeClr val="tx2">
                            <a:lumMod val="40000"/>
                            <a:lumOff val="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a:lnSpc>
                          <a:spcPct val="150000"/>
                        </a:lnSpc>
                      </a:pPr>
                      <a:r>
                        <a:rPr lang="en-US" sz="1800" b="0" i="0" dirty="0">
                          <a:solidFill>
                            <a:schemeClr val="tx1"/>
                          </a:solidFill>
                          <a:latin typeface="Arial" panose="020B0604020202020204" pitchFamily="34" charset="0"/>
                          <a:cs typeface="Arial" panose="020B0604020202020204" pitchFamily="34" charset="0"/>
                        </a:rPr>
                        <a:t>Monitoring and counteracting any restrictive measures that may be implemented by other member states in the SADC region and advising the Minister of Transport on regional transport imperatives and challenges</a:t>
                      </a:r>
                    </a:p>
                  </a:txBody>
                  <a:tcPr marL="91449" marR="91449" marT="45740" marB="45740">
                    <a:gradFill>
                      <a:gsLst>
                        <a:gs pos="0">
                          <a:schemeClr val="tx2">
                            <a:lumMod val="40000"/>
                            <a:lumOff val="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0"/>
                  </a:ext>
                </a:extLst>
              </a:tr>
              <a:tr h="1256784">
                <a:tc>
                  <a:txBody>
                    <a:bodyPr/>
                    <a:lstStyle/>
                    <a:p>
                      <a:r>
                        <a:rPr lang="en-US" sz="1800" b="1" i="0" dirty="0">
                          <a:solidFill>
                            <a:srgbClr val="000090"/>
                          </a:solidFill>
                          <a:latin typeface="Arial" panose="020B0604020202020204" pitchFamily="34" charset="0"/>
                          <a:cs typeface="Arial" panose="020B0604020202020204" pitchFamily="34" charset="0"/>
                        </a:rPr>
                        <a:t>Facilitation</a:t>
                      </a:r>
                      <a:endParaRPr lang="en-US" sz="1800" i="0" dirty="0">
                        <a:latin typeface="Arial" panose="020B0604020202020204" pitchFamily="34" charset="0"/>
                        <a:cs typeface="Arial" panose="020B0604020202020204" pitchFamily="34" charset="0"/>
                      </a:endParaRPr>
                    </a:p>
                  </a:txBody>
                  <a:tcPr marL="91449" marR="91449" marT="45740" marB="45740">
                    <a:gradFill>
                      <a:gsLst>
                        <a:gs pos="0">
                          <a:schemeClr val="tx2">
                            <a:lumMod val="40000"/>
                            <a:lumOff val="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just">
                        <a:lnSpc>
                          <a:spcPct val="150000"/>
                        </a:lnSpc>
                      </a:pPr>
                      <a:r>
                        <a:rPr lang="en-US" sz="1800" i="0" dirty="0">
                          <a:latin typeface="Arial" panose="020B0604020202020204" pitchFamily="34" charset="0"/>
                          <a:cs typeface="Arial" panose="020B0604020202020204" pitchFamily="34" charset="0"/>
                        </a:rPr>
                        <a:t>Developing partnerships with SADC counterparts and fostering positive relationships aimed improving transport facilitation and development of trade among SADC countries</a:t>
                      </a:r>
                    </a:p>
                  </a:txBody>
                  <a:tcPr marL="91449" marR="91449" marT="45740" marB="45740">
                    <a:gradFill>
                      <a:gsLst>
                        <a:gs pos="0">
                          <a:schemeClr val="tx2">
                            <a:lumMod val="40000"/>
                            <a:lumOff val="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r h="1256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dirty="0">
                          <a:solidFill>
                            <a:srgbClr val="000090"/>
                          </a:solidFill>
                          <a:latin typeface="Arial" panose="020B0604020202020204" pitchFamily="34" charset="0"/>
                          <a:cs typeface="Arial" panose="020B0604020202020204" pitchFamily="34" charset="0"/>
                        </a:rPr>
                        <a:t>Regulatory</a:t>
                      </a:r>
                    </a:p>
                    <a:p>
                      <a:endParaRPr lang="en-US" sz="1800" i="0" dirty="0">
                        <a:latin typeface="Arial" panose="020B0604020202020204" pitchFamily="34" charset="0"/>
                        <a:cs typeface="Arial" panose="020B0604020202020204" pitchFamily="34" charset="0"/>
                      </a:endParaRPr>
                    </a:p>
                  </a:txBody>
                  <a:tcPr marL="91449" marR="91449" marT="45740" marB="45740">
                    <a:gradFill>
                      <a:gsLst>
                        <a:gs pos="0">
                          <a:schemeClr val="tx2">
                            <a:lumMod val="40000"/>
                            <a:lumOff val="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Responsible for the issuing and managing processes pertaining to cross border permits</a:t>
                      </a:r>
                    </a:p>
                  </a:txBody>
                  <a:tcPr marL="91449" marR="91449" marT="45740" marB="45740">
                    <a:gradFill>
                      <a:gsLst>
                        <a:gs pos="0">
                          <a:schemeClr val="tx2">
                            <a:lumMod val="40000"/>
                            <a:lumOff val="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2"/>
                  </a:ext>
                </a:extLst>
              </a:tr>
              <a:tr h="936633">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800" b="1" i="0" kern="1200" dirty="0">
                          <a:solidFill>
                            <a:srgbClr val="000090"/>
                          </a:solidFill>
                          <a:latin typeface="Arial" panose="020B0604020202020204" pitchFamily="34" charset="0"/>
                          <a:ea typeface="+mn-ea"/>
                          <a:cs typeface="Arial" panose="020B0604020202020204" pitchFamily="34" charset="0"/>
                        </a:rPr>
                        <a:t>Law Enforcement </a:t>
                      </a:r>
                    </a:p>
                    <a:p>
                      <a:pPr marL="0" indent="0" algn="l" defTabSz="914400" rtl="0" eaLnBrk="1" latinLnBrk="0" hangingPunct="1">
                        <a:buFont typeface="Wingdings" pitchFamily="2" charset="2"/>
                        <a:buNone/>
                      </a:pPr>
                      <a:endParaRPr lang="en-US" sz="1800" b="1" i="0" kern="1200" dirty="0">
                        <a:solidFill>
                          <a:srgbClr val="000090"/>
                        </a:solidFill>
                        <a:latin typeface="Arial" panose="020B0604020202020204" pitchFamily="34" charset="0"/>
                        <a:ea typeface="+mn-ea"/>
                        <a:cs typeface="Arial" panose="020B0604020202020204" pitchFamily="34" charset="0"/>
                      </a:endParaRPr>
                    </a:p>
                  </a:txBody>
                  <a:tcPr marL="91449" marR="91449" marT="45740" marB="45740">
                    <a:gradFill>
                      <a:gsLst>
                        <a:gs pos="0">
                          <a:schemeClr val="tx2">
                            <a:lumMod val="40000"/>
                            <a:lumOff val="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i="0" dirty="0">
                          <a:solidFill>
                            <a:schemeClr val="tx1"/>
                          </a:solidFill>
                          <a:latin typeface="Arial" panose="020B0604020202020204" pitchFamily="34" charset="0"/>
                          <a:cs typeface="Arial" panose="020B0604020202020204" pitchFamily="34" charset="0"/>
                        </a:rPr>
                        <a:t>Monitoring carriers’ adherence to the law by carrying out law enforcement operations.</a:t>
                      </a:r>
                    </a:p>
                    <a:p>
                      <a:pPr algn="just">
                        <a:lnSpc>
                          <a:spcPct val="150000"/>
                        </a:lnSpc>
                      </a:pPr>
                      <a:endParaRPr lang="en-US" sz="1800" i="0" dirty="0">
                        <a:solidFill>
                          <a:schemeClr val="tx1"/>
                        </a:solidFill>
                        <a:latin typeface="Arial" panose="020B0604020202020204" pitchFamily="34" charset="0"/>
                        <a:cs typeface="Arial" panose="020B0604020202020204" pitchFamily="34" charset="0"/>
                      </a:endParaRPr>
                    </a:p>
                  </a:txBody>
                  <a:tcPr marL="91449" marR="91449" marT="45740" marB="45740">
                    <a:gradFill>
                      <a:gsLst>
                        <a:gs pos="0">
                          <a:schemeClr val="tx2">
                            <a:lumMod val="40000"/>
                            <a:lumOff val="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3"/>
                  </a:ext>
                </a:extLst>
              </a:tr>
            </a:tbl>
          </a:graphicData>
        </a:graphic>
      </p:graphicFrame>
      <p:sp>
        <p:nvSpPr>
          <p:cNvPr id="5" name="TextBox 4">
            <a:extLst>
              <a:ext uri="{FF2B5EF4-FFF2-40B4-BE49-F238E27FC236}">
                <a16:creationId xmlns:a16="http://schemas.microsoft.com/office/drawing/2014/main" xmlns="" id="{CCB4E712-A142-2F4A-98A6-F4F461567848}"/>
              </a:ext>
            </a:extLst>
          </p:cNvPr>
          <p:cNvSpPr txBox="1"/>
          <p:nvPr/>
        </p:nvSpPr>
        <p:spPr>
          <a:xfrm>
            <a:off x="-3806" y="6407171"/>
            <a:ext cx="184731" cy="450829"/>
          </a:xfrm>
          <a:prstGeom prst="rect">
            <a:avLst/>
          </a:prstGeom>
          <a:noFill/>
        </p:spPr>
        <p:txBody>
          <a:bodyPr wrap="none" rtlCol="0">
            <a:spAutoFit/>
          </a:bodyPr>
          <a:lstStyle/>
          <a:p>
            <a:pPr eaLnBrk="0" hangingPunct="0">
              <a:lnSpc>
                <a:spcPct val="130000"/>
              </a:lnSpc>
              <a:spcBef>
                <a:spcPct val="20000"/>
              </a:spcBef>
              <a:buClr>
                <a:srgbClr val="000090"/>
              </a:buClr>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endParaRPr lang="en-US" sz="2000" dirty="0">
              <a:solidFill>
                <a:srgbClr val="000000"/>
              </a:solidFill>
              <a:latin typeface="Arial" panose="020B0604020202020204" pitchFamily="34" charset="0"/>
              <a:ea typeface="MS PGothic" pitchFamily="34" charset="-128"/>
              <a:cs typeface="Arial" panose="020B0604020202020204" pitchFamily="34" charset="0"/>
            </a:endParaRPr>
          </a:p>
        </p:txBody>
      </p:sp>
      <p:sp>
        <p:nvSpPr>
          <p:cNvPr id="7" name="Rectangle 6">
            <a:extLst>
              <a:ext uri="{FF2B5EF4-FFF2-40B4-BE49-F238E27FC236}">
                <a16:creationId xmlns:a16="http://schemas.microsoft.com/office/drawing/2014/main" xmlns="" id="{8FCBCA86-E1FF-6343-BB99-EE83CCEDDEB1}"/>
              </a:ext>
            </a:extLst>
          </p:cNvPr>
          <p:cNvSpPr>
            <a:spLocks noChangeArrowheads="1"/>
          </p:cNvSpPr>
          <p:nvPr/>
        </p:nvSpPr>
        <p:spPr bwMode="auto">
          <a:xfrm>
            <a:off x="1547664" y="207529"/>
            <a:ext cx="7416824" cy="311736"/>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dirty="0">
                <a:solidFill>
                  <a:schemeClr val="tx1">
                    <a:lumMod val="50000"/>
                    <a:lumOff val="50000"/>
                  </a:schemeClr>
                </a:solidFill>
                <a:latin typeface="Arial" pitchFamily="34" charset="0"/>
                <a:cs typeface="Arial" pitchFamily="34" charset="0"/>
              </a:rPr>
              <a:t>CORE FUNCTIONAL AREAS</a:t>
            </a:r>
          </a:p>
        </p:txBody>
      </p:sp>
    </p:spTree>
    <p:extLst>
      <p:ext uri="{BB962C8B-B14F-4D97-AF65-F5344CB8AC3E}">
        <p14:creationId xmlns:p14="http://schemas.microsoft.com/office/powerpoint/2010/main" xmlns="" val="164568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idx="1"/>
          </p:nvPr>
        </p:nvSpPr>
        <p:spPr>
          <a:xfrm>
            <a:off x="251520" y="764704"/>
            <a:ext cx="8712968" cy="5904656"/>
          </a:xfrm>
        </p:spPr>
        <p:txBody>
          <a:bodyPr lIns="82945" tIns="41473" rIns="82945" bIns="41473"/>
          <a:lstStyle/>
          <a:p>
            <a:pPr marL="87519" indent="0" algn="just">
              <a:lnSpc>
                <a:spcPct val="120000"/>
              </a:lnSpc>
              <a:buNone/>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endParaRPr lang="en-ZA" sz="1800" dirty="0">
              <a:latin typeface="Arial"/>
              <a:cs typeface="Arial"/>
            </a:endParaRPr>
          </a:p>
          <a:p>
            <a:pPr marL="430419">
              <a:buFont typeface="Wingdings" pitchFamily="2" charset="2"/>
              <a:buChar char="Ø"/>
              <a:tabLst>
                <a:tab pos="1845722" algn="l"/>
                <a:tab pos="2215389" algn="l"/>
                <a:tab pos="2585056" algn="l"/>
                <a:tab pos="2954722" algn="l"/>
                <a:tab pos="3324390" algn="l"/>
                <a:tab pos="3694056" algn="l"/>
                <a:tab pos="4063724" algn="l"/>
                <a:tab pos="4433390" algn="l"/>
                <a:tab pos="4803057" algn="l"/>
                <a:tab pos="5172723" algn="l"/>
                <a:tab pos="5542391" algn="l"/>
                <a:tab pos="5913364" algn="l"/>
                <a:tab pos="6281725" algn="l"/>
                <a:tab pos="6651391" algn="l"/>
                <a:tab pos="7021058" algn="l"/>
                <a:tab pos="7390724" algn="l"/>
                <a:tab pos="7760392" algn="l"/>
                <a:tab pos="8130058" algn="l"/>
                <a:tab pos="8499726" algn="l"/>
                <a:tab pos="8869392" algn="l"/>
              </a:tabLst>
              <a:defRPr/>
            </a:pPr>
            <a:endParaRPr lang="en-US" sz="1800" b="1" dirty="0">
              <a:solidFill>
                <a:srgbClr val="FF0000"/>
              </a:solidFill>
              <a:latin typeface="Arial"/>
              <a:ea typeface="MS PGothic" charset="0"/>
              <a:cs typeface="Arial"/>
            </a:endParaRPr>
          </a:p>
        </p:txBody>
      </p:sp>
      <p:sp>
        <p:nvSpPr>
          <p:cNvPr id="2" name="TextBox 1"/>
          <p:cNvSpPr txBox="1"/>
          <p:nvPr/>
        </p:nvSpPr>
        <p:spPr>
          <a:xfrm>
            <a:off x="660400" y="4572000"/>
            <a:ext cx="184666" cy="369332"/>
          </a:xfrm>
          <a:prstGeom prst="rect">
            <a:avLst/>
          </a:prstGeom>
          <a:noFill/>
        </p:spPr>
        <p:txBody>
          <a:bodyPr wrap="none" rtlCol="0">
            <a:spAutoFit/>
          </a:bodyPr>
          <a:lstStyle/>
          <a:p>
            <a:endParaRPr lang="en-US" dirty="0"/>
          </a:p>
        </p:txBody>
      </p:sp>
      <p:sp>
        <p:nvSpPr>
          <p:cNvPr id="10" name="TextBox 9"/>
          <p:cNvSpPr txBox="1"/>
          <p:nvPr/>
        </p:nvSpPr>
        <p:spPr>
          <a:xfrm>
            <a:off x="738312" y="1210670"/>
            <a:ext cx="184666" cy="369332"/>
          </a:xfrm>
          <a:prstGeom prst="rect">
            <a:avLst/>
          </a:prstGeom>
          <a:noFill/>
        </p:spPr>
        <p:txBody>
          <a:bodyPr wrap="none" rtlCol="0">
            <a:spAutoFit/>
          </a:bodyPr>
          <a:lstStyle/>
          <a:p>
            <a:endParaRPr lang="en-US" dirty="0"/>
          </a:p>
        </p:txBody>
      </p:sp>
      <p:pic>
        <p:nvPicPr>
          <p:cNvPr id="12" name="Picture 11" descr="C:\Users\SMkhize\AppData\Local\Microsoft\Windows\Temporary Internet Files\Content.Outlook\YJ218SO4\2017 organisational structure.jpg"/>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03436" y="944724"/>
            <a:ext cx="7937128" cy="4968552"/>
          </a:xfrm>
          <a:prstGeom prst="rect">
            <a:avLst/>
          </a:prstGeom>
          <a:noFill/>
          <a:ln>
            <a:noFill/>
          </a:ln>
        </p:spPr>
      </p:pic>
      <p:sp>
        <p:nvSpPr>
          <p:cNvPr id="8" name="Rectangle 7">
            <a:extLst>
              <a:ext uri="{FF2B5EF4-FFF2-40B4-BE49-F238E27FC236}">
                <a16:creationId xmlns:a16="http://schemas.microsoft.com/office/drawing/2014/main" xmlns="" id="{2FA61DD9-856F-344A-ADB7-BDDC7D028EDB}"/>
              </a:ext>
            </a:extLst>
          </p:cNvPr>
          <p:cNvSpPr>
            <a:spLocks noChangeArrowheads="1"/>
          </p:cNvSpPr>
          <p:nvPr/>
        </p:nvSpPr>
        <p:spPr bwMode="auto">
          <a:xfrm>
            <a:off x="1115617" y="265212"/>
            <a:ext cx="7416824" cy="571500"/>
          </a:xfrm>
          <a:prstGeom prst="rect">
            <a:avLst/>
          </a:prstGeom>
          <a:solidFill>
            <a:schemeClr val="tx1">
              <a:lumMod val="50000"/>
              <a:lumOff val="50000"/>
            </a:schemeClr>
          </a:solidFill>
          <a:ln w="9525">
            <a:solidFill>
              <a:schemeClr val="tx1">
                <a:lumMod val="50000"/>
                <a:lumOff val="50000"/>
              </a:schemeClr>
            </a:solidFill>
            <a:miter lim="800000"/>
            <a:headEnd/>
            <a:tailEnd/>
          </a:ln>
          <a:effectLst>
            <a:outerShdw blurRad="40000" dist="20000" dir="5400000" rotWithShape="0">
              <a:srgbClr val="000000">
                <a:alpha val="37999"/>
              </a:srgbClr>
            </a:outerShdw>
          </a:effectLst>
        </p:spPr>
        <p:txBody>
          <a:bodyPr anchor="ctr"/>
          <a:lstStyle/>
          <a:p>
            <a:pPr fontAlgn="auto">
              <a:spcBef>
                <a:spcPts val="0"/>
              </a:spcBef>
              <a:spcAft>
                <a:spcPts val="0"/>
              </a:spcAft>
              <a:defRPr/>
            </a:pPr>
            <a:r>
              <a:rPr lang="en-US" sz="2400" b="1" dirty="0">
                <a:solidFill>
                  <a:schemeClr val="bg1">
                    <a:lumMod val="95000"/>
                  </a:schemeClr>
                </a:solidFill>
                <a:latin typeface="Arial" pitchFamily="34" charset="0"/>
                <a:cs typeface="Arial" pitchFamily="34" charset="0"/>
              </a:rPr>
              <a:t>ORGANISATIONAL STRUCTURE</a:t>
            </a:r>
          </a:p>
        </p:txBody>
      </p:sp>
    </p:spTree>
    <p:extLst>
      <p:ext uri="{BB962C8B-B14F-4D97-AF65-F5344CB8AC3E}">
        <p14:creationId xmlns:p14="http://schemas.microsoft.com/office/powerpoint/2010/main" xmlns="" val="22938477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78412</TotalTime>
  <Words>4326</Words>
  <Application>Microsoft Office PowerPoint</Application>
  <PresentationFormat>On-screen Show (4:3)</PresentationFormat>
  <Paragraphs>536</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OTHER INSTRUMENTS FOR C-BRTA MANDATE </vt:lpstr>
      <vt:lpstr>Slide 7</vt:lpstr>
      <vt:lpstr>Slide 8</vt:lpstr>
      <vt:lpstr>Slide 9</vt:lpstr>
      <vt:lpstr>Slide 10</vt:lpstr>
      <vt:lpstr>Slide 11</vt:lpstr>
      <vt:lpstr>Slide 12</vt:lpstr>
      <vt:lpstr>CORE VALUES - ‘ITREES’ Integrity, Transparency, Reliability, Efficiency, Effectiveness, Social Responsibility</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ARTFX 2000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Dries</dc:creator>
  <cp:lastModifiedBy>PUMZA</cp:lastModifiedBy>
  <cp:revision>1893</cp:revision>
  <cp:lastPrinted>2019-09-30T10:42:24Z</cp:lastPrinted>
  <dcterms:created xsi:type="dcterms:W3CDTF">2013-03-19T09:11:59Z</dcterms:created>
  <dcterms:modified xsi:type="dcterms:W3CDTF">2019-10-14T08:48:26Z</dcterms:modified>
</cp:coreProperties>
</file>