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62" r:id="rId3"/>
    <p:sldId id="260" r:id="rId4"/>
    <p:sldId id="264" r:id="rId5"/>
    <p:sldId id="265" r:id="rId6"/>
    <p:sldId id="266" r:id="rId7"/>
    <p:sldId id="275" r:id="rId8"/>
    <p:sldId id="261" r:id="rId9"/>
    <p:sldId id="269" r:id="rId10"/>
    <p:sldId id="267" r:id="rId11"/>
    <p:sldId id="270" r:id="rId12"/>
    <p:sldId id="273" r:id="rId13"/>
    <p:sldId id="274" r:id="rId14"/>
    <p:sldId id="271" r:id="rId15"/>
    <p:sldId id="272" r:id="rId16"/>
    <p:sldId id="276" r:id="rId17"/>
    <p:sldId id="277" r:id="rId18"/>
    <p:sldId id="26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showGuides="1">
      <p:cViewPr varScale="1">
        <p:scale>
          <a:sx n="116" d="100"/>
          <a:sy n="116" d="100"/>
        </p:scale>
        <p:origin x="-14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385973-325A-5240-B9F3-659E46E0C383}" type="datetimeFigureOut">
              <a:rPr lang="en-US" smtClean="0"/>
              <a:pPr/>
              <a:t>10/10/2019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BF947-1BB9-5841-BE52-967BB0F86502}" type="slidenum">
              <a:rPr lang="en-US" smtClean="0"/>
              <a:pPr/>
              <a:t>‹#›</a:t>
            </a:fld>
            <a:endParaRPr lang="en-US"/>
          </a:p>
        </p:txBody>
      </p:sp>
    </p:spTree>
    <p:extLst>
      <p:ext uri="{BB962C8B-B14F-4D97-AF65-F5344CB8AC3E}">
        <p14:creationId xmlns:p14="http://schemas.microsoft.com/office/powerpoint/2010/main" xmlns="" val="44112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D5FE3950-C370-184D-B4E6-717170C105AC}" type="datetime1">
              <a:rPr lang="en-ZA" smtClean="0"/>
              <a:pPr/>
              <a:t>2019/10/10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91384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3C0A9-E2B0-3B49-ACD0-9E17E337D221}" type="datetime1">
              <a:rPr lang="en-ZA" smtClean="0"/>
              <a:pPr/>
              <a:t>2019/10/10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88912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0E126-2511-EE46-ACB1-1CE1A7980EDC}" type="datetime1">
              <a:rPr lang="en-ZA" smtClean="0"/>
              <a:pPr/>
              <a:t>2019/10/10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573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0F02C1-818C-1B45-B438-87C33C45C7D7}" type="datetime1">
              <a:rPr lang="en-ZA" smtClean="0"/>
              <a:pPr/>
              <a:t>2019/10/10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8546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DB69DD-25B8-2147-A5C5-CE5DB417878F}" type="datetime1">
              <a:rPr lang="en-ZA" smtClean="0"/>
              <a:pPr/>
              <a:t>2019/10/10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2925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8B91B-421A-FC40-825F-73119AF2CBA6}" type="datetime1">
              <a:rPr lang="en-ZA" smtClean="0"/>
              <a:pPr/>
              <a:t>2019/10/10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32236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29948-E247-5540-91EE-E4BADE79C77C}" type="datetime1">
              <a:rPr lang="en-ZA" smtClean="0"/>
              <a:pPr/>
              <a:t>2019/10/10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65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D5D18-93FC-FB47-B5E8-10A13D9D3DD5}" type="datetime1">
              <a:rPr lang="en-ZA" smtClean="0"/>
              <a:pPr/>
              <a:t>2019/10/10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10996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905-F352-1E49-931C-89AA6CC492B8}" type="datetime1">
              <a:rPr lang="en-ZA" smtClean="0"/>
              <a:pPr/>
              <a:t>2019/10/10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67933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CD807-408A-8747-B164-991107BAA76E}" type="datetime1">
              <a:rPr lang="en-ZA" smtClean="0"/>
              <a:pPr/>
              <a:t>2019/10/10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32364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47029C-660A-F842-8BB4-89E371082495}" type="datetime1">
              <a:rPr lang="en-ZA" smtClean="0"/>
              <a:pPr/>
              <a:t>2019/10/10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76921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9FEB-8BB6-8D48-9A83-B8B2A64A0981}" type="datetime1">
              <a:rPr lang="en-ZA" smtClean="0"/>
              <a:pPr/>
              <a:t>2019/10/10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a:fld id="{5FE88379-CB5E-BF4C-80A9-48B489FDABFC}" type="slidenum">
              <a:rPr lang="en-US" sz="1400" smtClean="0">
                <a:solidFill>
                  <a:srgbClr val="00B050"/>
                </a:solidFill>
              </a:rPr>
              <a:pPr algn="r"/>
              <a:t>‹#›</a:t>
            </a:fld>
            <a:endParaRPr lang="en-US" sz="1400" dirty="0">
              <a:solidFill>
                <a:srgbClr val="00B050"/>
              </a:solidFill>
            </a:endParaRPr>
          </a:p>
        </p:txBody>
      </p:sp>
    </p:spTree>
    <p:extLst>
      <p:ext uri="{BB962C8B-B14F-4D97-AF65-F5344CB8AC3E}">
        <p14:creationId xmlns:p14="http://schemas.microsoft.com/office/powerpoint/2010/main" xmlns="" val="205851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DE5AB6-6453-E345-9651-6B5CEC233607}"/>
              </a:ext>
            </a:extLst>
          </p:cNvPr>
          <p:cNvSpPr>
            <a:spLocks noGrp="1"/>
          </p:cNvSpPr>
          <p:nvPr>
            <p:ph type="ctrTitle"/>
          </p:nvPr>
        </p:nvSpPr>
        <p:spPr>
          <a:xfrm>
            <a:off x="188843" y="1510747"/>
            <a:ext cx="8736496" cy="2224126"/>
          </a:xfrm>
        </p:spPr>
        <p:txBody>
          <a:bodyPr>
            <a:normAutofit/>
          </a:bodyPr>
          <a:lstStyle/>
          <a:p>
            <a:r>
              <a:rPr lang="en-US" sz="2000" dirty="0" smtClean="0"/>
              <a:t>Department of Women, Youth and Persons with Disabilities’ Audit and Risk </a:t>
            </a:r>
            <a:r>
              <a:rPr lang="en-US" sz="2000" dirty="0"/>
              <a:t>C</a:t>
            </a:r>
            <a:r>
              <a:rPr lang="en-US" sz="2000" dirty="0" smtClean="0"/>
              <a:t>ommittee’s reflection on the annual report and challenges and recommendations on audit findings</a:t>
            </a:r>
            <a:r>
              <a:rPr lang="en-US" dirty="0"/>
              <a:t/>
            </a:r>
            <a:br>
              <a:rPr lang="en-US" dirty="0"/>
            </a:br>
            <a:endParaRPr lang="en-US" dirty="0"/>
          </a:p>
        </p:txBody>
      </p:sp>
      <p:sp>
        <p:nvSpPr>
          <p:cNvPr id="3" name="Subtitle 2">
            <a:extLst>
              <a:ext uri="{FF2B5EF4-FFF2-40B4-BE49-F238E27FC236}">
                <a16:creationId xmlns="" xmlns:a16="http://schemas.microsoft.com/office/drawing/2014/main" id="{0CC68010-42D7-4049-994A-9D99F9EAAF82}"/>
              </a:ext>
            </a:extLst>
          </p:cNvPr>
          <p:cNvSpPr>
            <a:spLocks noGrp="1"/>
          </p:cNvSpPr>
          <p:nvPr>
            <p:ph type="subTitle" idx="1"/>
          </p:nvPr>
        </p:nvSpPr>
        <p:spPr>
          <a:xfrm>
            <a:off x="188843" y="4014161"/>
            <a:ext cx="8736496" cy="2180576"/>
          </a:xfrm>
        </p:spPr>
        <p:txBody>
          <a:bodyPr>
            <a:normAutofit fontScale="85000" lnSpcReduction="20000"/>
          </a:bodyPr>
          <a:lstStyle/>
          <a:p>
            <a:r>
              <a:rPr lang="en-US" dirty="0" smtClean="0"/>
              <a:t>Presented by:</a:t>
            </a:r>
          </a:p>
          <a:p>
            <a:r>
              <a:rPr lang="en-US" dirty="0" smtClean="0"/>
              <a:t>Ms Ayanda Mafuleka CA (SA)</a:t>
            </a:r>
          </a:p>
          <a:p>
            <a:r>
              <a:rPr lang="en-US" dirty="0" smtClean="0"/>
              <a:t>Chairperson of the Audit and Risk Committee</a:t>
            </a:r>
          </a:p>
          <a:p>
            <a:r>
              <a:rPr lang="en-US" dirty="0" smtClean="0"/>
              <a:t>Department of Women, Youth and Persons with Disabilities</a:t>
            </a:r>
          </a:p>
          <a:p>
            <a:pPr algn="l"/>
            <a:endParaRPr lang="en-US" dirty="0" smtClean="0"/>
          </a:p>
          <a:p>
            <a:pPr algn="l"/>
            <a:endParaRPr lang="en-US" dirty="0"/>
          </a:p>
          <a:p>
            <a:pPr algn="l"/>
            <a:r>
              <a:rPr lang="en-US" dirty="0" smtClean="0"/>
              <a:t>09 October 2019</a:t>
            </a:r>
            <a:endParaRPr lang="en-US" dirty="0"/>
          </a:p>
        </p:txBody>
      </p:sp>
    </p:spTree>
    <p:extLst>
      <p:ext uri="{BB962C8B-B14F-4D97-AF65-F5344CB8AC3E}">
        <p14:creationId xmlns:p14="http://schemas.microsoft.com/office/powerpoint/2010/main" xmlns="" val="226677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728118"/>
          </a:xfrm>
        </p:spPr>
        <p:txBody>
          <a:bodyPr>
            <a:normAutofit fontScale="47500" lnSpcReduction="20000"/>
          </a:bodyPr>
          <a:lstStyle/>
          <a:p>
            <a:pPr lvl="0">
              <a:lnSpc>
                <a:spcPct val="120000"/>
              </a:lnSpc>
              <a:buFont typeface="Courier New" panose="02070309020205020404" pitchFamily="49" charset="0"/>
              <a:buChar char="o"/>
            </a:pPr>
            <a:r>
              <a:rPr lang="en-ZA" sz="2700" b="1" dirty="0">
                <a:latin typeface="Arial Narrow" panose="020B0606020202030204" pitchFamily="34" charset="0"/>
              </a:rPr>
              <a:t>Irregular Expenditure</a:t>
            </a:r>
            <a:endParaRPr lang="en-ZA" sz="2700" dirty="0">
              <a:latin typeface="Arial Narrow" panose="020B0606020202030204" pitchFamily="34" charset="0"/>
            </a:endParaRPr>
          </a:p>
          <a:p>
            <a:pPr marL="0" indent="0">
              <a:lnSpc>
                <a:spcPct val="120000"/>
              </a:lnSpc>
              <a:buNone/>
            </a:pPr>
            <a:r>
              <a:rPr lang="en-ZA" sz="2700" dirty="0" smtClean="0">
                <a:latin typeface="Arial Narrow" panose="020B0606020202030204" pitchFamily="34" charset="0"/>
              </a:rPr>
              <a:t>An </a:t>
            </a:r>
            <a:r>
              <a:rPr lang="en-ZA" sz="2700" dirty="0">
                <a:latin typeface="Arial Narrow" panose="020B0606020202030204" pitchFamily="34" charset="0"/>
              </a:rPr>
              <a:t>irregular expenditure amount of R 33. 8m is disclosed in the Department’s Annual Financial Statements. The irregular expenditure accumulated over years from R 6.6m in 2010/11 financial year to R 33. 8 m in 2018/19 financial year. The root cause for the irregular expenditure in the Department could be attributed to various factors but the mainly is inadequate and ineffective processes and mechanisms to prevent and detect irregular expenditure. The following aspects were not confirmed on majority of irregular expenditure transactions incurred by the Department:</a:t>
            </a:r>
          </a:p>
          <a:p>
            <a:pPr marL="0" indent="0">
              <a:lnSpc>
                <a:spcPct val="120000"/>
              </a:lnSpc>
              <a:buNone/>
            </a:pPr>
            <a:r>
              <a:rPr lang="en-ZA" sz="2700" dirty="0">
                <a:latin typeface="Arial Narrow" panose="020B0606020202030204" pitchFamily="34" charset="0"/>
              </a:rPr>
              <a:t> </a:t>
            </a:r>
            <a:r>
              <a:rPr lang="en-ZA" sz="2700" dirty="0" smtClean="0">
                <a:latin typeface="Arial Narrow" panose="020B0606020202030204" pitchFamily="34" charset="0"/>
              </a:rPr>
              <a:t>-  Whether the </a:t>
            </a:r>
            <a:r>
              <a:rPr lang="en-ZA" sz="2700" dirty="0">
                <a:latin typeface="Arial Narrow" panose="020B0606020202030204" pitchFamily="34" charset="0"/>
              </a:rPr>
              <a:t>irregular expenditure is free from fraudulent, corrupt or criminal acts, </a:t>
            </a:r>
            <a:endParaRPr lang="en-ZA" sz="2700" dirty="0" smtClean="0">
              <a:latin typeface="Arial Narrow" panose="020B0606020202030204" pitchFamily="34" charset="0"/>
            </a:endParaRPr>
          </a:p>
          <a:p>
            <a:pPr lvl="0">
              <a:lnSpc>
                <a:spcPct val="120000"/>
              </a:lnSpc>
              <a:buFontTx/>
              <a:buChar char="-"/>
            </a:pPr>
            <a:r>
              <a:rPr lang="en-ZA" sz="2700" dirty="0" smtClean="0">
                <a:latin typeface="Arial Narrow" panose="020B0606020202030204" pitchFamily="34" charset="0"/>
              </a:rPr>
              <a:t>Disciplinary </a:t>
            </a:r>
            <a:r>
              <a:rPr lang="en-ZA" sz="2700" dirty="0">
                <a:latin typeface="Arial Narrow" panose="020B0606020202030204" pitchFamily="34" charset="0"/>
              </a:rPr>
              <a:t>action was taken against the responsible employee(s</a:t>
            </a:r>
            <a:r>
              <a:rPr lang="en-ZA" sz="2700" dirty="0" smtClean="0">
                <a:latin typeface="Arial Narrow" panose="020B0606020202030204" pitchFamily="34" charset="0"/>
              </a:rPr>
              <a:t>),</a:t>
            </a:r>
          </a:p>
          <a:p>
            <a:pPr lvl="0">
              <a:lnSpc>
                <a:spcPct val="120000"/>
              </a:lnSpc>
              <a:buFontTx/>
              <a:buChar char="-"/>
            </a:pPr>
            <a:r>
              <a:rPr lang="en-ZA" sz="2700" dirty="0" smtClean="0">
                <a:latin typeface="Arial Narrow" panose="020B0606020202030204" pitchFamily="34" charset="0"/>
              </a:rPr>
              <a:t>Whether </a:t>
            </a:r>
            <a:r>
              <a:rPr lang="en-ZA" sz="2700" dirty="0">
                <a:latin typeface="Arial Narrow" panose="020B0606020202030204" pitchFamily="34" charset="0"/>
              </a:rPr>
              <a:t>the department  did not suffer any losses, and </a:t>
            </a:r>
            <a:endParaRPr lang="en-ZA" sz="2700" dirty="0" smtClean="0">
              <a:latin typeface="Arial Narrow" panose="020B0606020202030204" pitchFamily="34" charset="0"/>
            </a:endParaRPr>
          </a:p>
          <a:p>
            <a:pPr lvl="0">
              <a:lnSpc>
                <a:spcPct val="120000"/>
              </a:lnSpc>
              <a:buFontTx/>
              <a:buChar char="-"/>
            </a:pPr>
            <a:r>
              <a:rPr lang="en-ZA" sz="2700" dirty="0" smtClean="0">
                <a:latin typeface="Arial Narrow" panose="020B0606020202030204" pitchFamily="34" charset="0"/>
              </a:rPr>
              <a:t>Whether </a:t>
            </a:r>
            <a:r>
              <a:rPr lang="en-ZA" sz="2700" dirty="0">
                <a:latin typeface="Arial Narrow" panose="020B0606020202030204" pitchFamily="34" charset="0"/>
              </a:rPr>
              <a:t>non-compliance that led to the irregular expenditure has been addressed to ensure that such expenditure does not recur under similar circumstances</a:t>
            </a:r>
            <a:r>
              <a:rPr lang="en-ZA" sz="2700" dirty="0" smtClean="0">
                <a:latin typeface="Arial Narrow" panose="020B0606020202030204" pitchFamily="34" charset="0"/>
              </a:rPr>
              <a:t>.</a:t>
            </a:r>
          </a:p>
          <a:p>
            <a:pPr marL="228600" lvl="1">
              <a:lnSpc>
                <a:spcPct val="120000"/>
              </a:lnSpc>
              <a:spcBef>
                <a:spcPts val="1000"/>
              </a:spcBef>
            </a:pPr>
            <a:r>
              <a:rPr lang="en-ZA" sz="2700" b="1" dirty="0" smtClean="0">
                <a:latin typeface="Arial Narrow" panose="020B0606020202030204" pitchFamily="34" charset="0"/>
              </a:rPr>
              <a:t>ARC </a:t>
            </a:r>
            <a:r>
              <a:rPr lang="en-ZA" sz="2700" b="1" dirty="0">
                <a:latin typeface="Arial Narrow" panose="020B0606020202030204" pitchFamily="34" charset="0"/>
              </a:rPr>
              <a:t>Recommended</a:t>
            </a:r>
          </a:p>
          <a:p>
            <a:pPr marL="0" lvl="1" indent="0">
              <a:lnSpc>
                <a:spcPct val="120000"/>
              </a:lnSpc>
              <a:spcBef>
                <a:spcPts val="1000"/>
              </a:spcBef>
              <a:buNone/>
            </a:pPr>
            <a:r>
              <a:rPr lang="en-ZA" sz="2700" dirty="0" smtClean="0">
                <a:latin typeface="Arial Narrow" panose="020B0606020202030204" pitchFamily="34" charset="0"/>
              </a:rPr>
              <a:t>Internal Audit to review all transactions of irregular expenditure in the Department which constitute the R 33. 8 m in line with the National Treasury Irregular Expenditure Framework of 2018.</a:t>
            </a:r>
          </a:p>
          <a:p>
            <a:pPr lvl="0">
              <a:lnSpc>
                <a:spcPct val="120000"/>
              </a:lnSpc>
              <a:buFont typeface="Courier New" panose="02070309020205020404" pitchFamily="49" charset="0"/>
              <a:buChar char="o"/>
            </a:pPr>
            <a:r>
              <a:rPr lang="en-ZA" sz="2700" b="1" dirty="0" smtClean="0">
                <a:latin typeface="Arial Narrow" panose="020B0606020202030204" pitchFamily="34" charset="0"/>
              </a:rPr>
              <a:t>Deviation </a:t>
            </a:r>
            <a:r>
              <a:rPr lang="en-ZA" sz="2700" b="1" dirty="0">
                <a:latin typeface="Arial Narrow" panose="020B0606020202030204" pitchFamily="34" charset="0"/>
              </a:rPr>
              <a:t>from the procurement processes and  price variations </a:t>
            </a:r>
            <a:endParaRPr lang="en-ZA" sz="2700" dirty="0">
              <a:latin typeface="Arial Narrow" panose="020B0606020202030204" pitchFamily="34" charset="0"/>
            </a:endParaRPr>
          </a:p>
          <a:p>
            <a:pPr>
              <a:lnSpc>
                <a:spcPct val="120000"/>
              </a:lnSpc>
            </a:pPr>
            <a:r>
              <a:rPr lang="en-ZA" sz="2700" dirty="0">
                <a:latin typeface="Arial Narrow" panose="020B0606020202030204" pitchFamily="34" charset="0"/>
              </a:rPr>
              <a:t> </a:t>
            </a:r>
            <a:r>
              <a:rPr lang="en-ZA" sz="2700" dirty="0" smtClean="0">
                <a:latin typeface="Arial Narrow" panose="020B0606020202030204" pitchFamily="34" charset="0"/>
              </a:rPr>
              <a:t>In </a:t>
            </a:r>
            <a:r>
              <a:rPr lang="en-ZA" sz="2700" dirty="0">
                <a:latin typeface="Arial Narrow" panose="020B0606020202030204" pitchFamily="34" charset="0"/>
              </a:rPr>
              <a:t>previous financial year an amount of the approved deviations from the procurement process increased to R 2 420 289. 43 which consisted of 57 transactions when compared with an amount of R 841 631. 13 which consisted of 9 transactions in 2017/18 financial year. </a:t>
            </a:r>
          </a:p>
          <a:p>
            <a:pPr marL="228600" lvl="1">
              <a:spcBef>
                <a:spcPts val="1000"/>
              </a:spcBef>
            </a:pPr>
            <a:endParaRPr lang="en-ZA" dirty="0"/>
          </a:p>
          <a:p>
            <a:endParaRPr lang="en-US" dirty="0"/>
          </a:p>
        </p:txBody>
      </p:sp>
    </p:spTree>
    <p:extLst>
      <p:ext uri="{BB962C8B-B14F-4D97-AF65-F5344CB8AC3E}">
        <p14:creationId xmlns:p14="http://schemas.microsoft.com/office/powerpoint/2010/main" xmlns="" val="101289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167807"/>
          </a:xfrm>
        </p:spPr>
        <p:txBody>
          <a:bodyPr>
            <a:normAutofit fontScale="92500" lnSpcReduction="20000"/>
          </a:bodyPr>
          <a:lstStyle/>
          <a:p>
            <a:pPr marL="0" indent="0">
              <a:lnSpc>
                <a:spcPct val="120000"/>
              </a:lnSpc>
              <a:buNone/>
            </a:pPr>
            <a:r>
              <a:rPr lang="en-ZA" sz="1500" dirty="0">
                <a:latin typeface="Arial Narrow" panose="020B0606020202030204" pitchFamily="34" charset="0"/>
              </a:rPr>
              <a:t>44 of the 57 transactions relate to transactions where approval for deviation was granted in instances where a minimum of three quotations could not be obtained from the prospective suppliers by the Supply Chain Management Unit. The majority of the deviations emanated from the procurement of catering for Departmental events. </a:t>
            </a:r>
          </a:p>
          <a:p>
            <a:pPr marL="0" indent="0">
              <a:lnSpc>
                <a:spcPct val="120000"/>
              </a:lnSpc>
              <a:buNone/>
            </a:pPr>
            <a:r>
              <a:rPr lang="en-ZA" sz="1500" dirty="0">
                <a:latin typeface="Arial Narrow" panose="020B0606020202030204" pitchFamily="34" charset="0"/>
              </a:rPr>
              <a:t>The reasons </a:t>
            </a:r>
            <a:r>
              <a:rPr lang="en-ZA" sz="1500" dirty="0" smtClean="0">
                <a:latin typeface="Arial Narrow" panose="020B0606020202030204" pitchFamily="34" charset="0"/>
              </a:rPr>
              <a:t>provided for the deviation </a:t>
            </a:r>
            <a:r>
              <a:rPr lang="en-ZA" sz="1500" dirty="0">
                <a:latin typeface="Arial Narrow" panose="020B0606020202030204" pitchFamily="34" charset="0"/>
              </a:rPr>
              <a:t>indicate late submission of documents to Supply Chain Management Unit by the line functions for departmental events. The planning for procurement of goods and services was indicated as a weakness in the Department in the ARC handover report and in the Auditor-General of South Africa’s Interim Audit Report for 2018/19 financial year</a:t>
            </a:r>
            <a:r>
              <a:rPr lang="en-ZA" sz="1500" dirty="0" smtClean="0">
                <a:latin typeface="Arial Narrow" panose="020B0606020202030204" pitchFamily="34" charset="0"/>
              </a:rPr>
              <a:t>.</a:t>
            </a:r>
          </a:p>
          <a:p>
            <a:pPr marL="0" indent="0">
              <a:lnSpc>
                <a:spcPct val="120000"/>
              </a:lnSpc>
              <a:buNone/>
            </a:pPr>
            <a:endParaRPr lang="en-ZA" sz="1500" dirty="0">
              <a:latin typeface="Arial Narrow" panose="020B0606020202030204" pitchFamily="34" charset="0"/>
            </a:endParaRPr>
          </a:p>
          <a:p>
            <a:pPr marL="0" lvl="1" indent="0">
              <a:lnSpc>
                <a:spcPct val="120000"/>
              </a:lnSpc>
              <a:spcBef>
                <a:spcPts val="1000"/>
              </a:spcBef>
              <a:buNone/>
            </a:pPr>
            <a:r>
              <a:rPr lang="en-ZA" sz="1500" b="1" dirty="0">
                <a:latin typeface="Arial Narrow" panose="020B0606020202030204" pitchFamily="34" charset="0"/>
              </a:rPr>
              <a:t>ARC Recommended</a:t>
            </a:r>
          </a:p>
          <a:p>
            <a:pPr marL="0" lvl="1" indent="0">
              <a:lnSpc>
                <a:spcPct val="120000"/>
              </a:lnSpc>
              <a:spcBef>
                <a:spcPts val="1000"/>
              </a:spcBef>
              <a:buNone/>
            </a:pPr>
            <a:r>
              <a:rPr lang="en-ZA" sz="1500" dirty="0" smtClean="0">
                <a:latin typeface="Arial Narrow" panose="020B0606020202030204" pitchFamily="34" charset="0"/>
              </a:rPr>
              <a:t>Management should improve and </a:t>
            </a:r>
            <a:r>
              <a:rPr lang="en-ZA" sz="1500" dirty="0">
                <a:latin typeface="Arial Narrow" panose="020B0606020202030204" pitchFamily="34" charset="0"/>
              </a:rPr>
              <a:t>strengthen </a:t>
            </a:r>
            <a:r>
              <a:rPr lang="en-ZA" sz="1500" dirty="0" smtClean="0">
                <a:latin typeface="Arial Narrow" panose="020B0606020202030204" pitchFamily="34" charset="0"/>
              </a:rPr>
              <a:t>planning for the procurement of goods and services and  monitor procurement  plans for the departmental events which are the major contributor of deviations from the procurement prescripts. </a:t>
            </a:r>
            <a:endParaRPr lang="en-ZA" sz="1500" b="1" dirty="0" smtClean="0">
              <a:latin typeface="Arial Narrow" panose="020B0606020202030204" pitchFamily="34" charset="0"/>
            </a:endParaRPr>
          </a:p>
          <a:p>
            <a:pPr marL="285750" lvl="1" indent="-285750">
              <a:lnSpc>
                <a:spcPct val="120000"/>
              </a:lnSpc>
              <a:spcBef>
                <a:spcPts val="1000"/>
              </a:spcBef>
              <a:buFont typeface="Courier New" panose="02070309020205020404" pitchFamily="49" charset="0"/>
              <a:buChar char="o"/>
            </a:pPr>
            <a:r>
              <a:rPr lang="en-ZA" sz="1500" b="1" dirty="0" smtClean="0">
                <a:latin typeface="Arial Narrow" panose="020B0606020202030204" pitchFamily="34" charset="0"/>
              </a:rPr>
              <a:t>Financial Statements</a:t>
            </a:r>
          </a:p>
          <a:p>
            <a:pPr marL="0" lvl="1" indent="0">
              <a:lnSpc>
                <a:spcPct val="120000"/>
              </a:lnSpc>
              <a:spcBef>
                <a:spcPts val="1000"/>
              </a:spcBef>
              <a:buNone/>
            </a:pPr>
            <a:r>
              <a:rPr lang="en-ZA" sz="1500" dirty="0" smtClean="0">
                <a:latin typeface="Arial Narrow" panose="020B0606020202030204" pitchFamily="34" charset="0"/>
              </a:rPr>
              <a:t>Even though the </a:t>
            </a:r>
            <a:r>
              <a:rPr lang="en-ZA" sz="1500" dirty="0">
                <a:latin typeface="Arial Narrow" panose="020B0606020202030204" pitchFamily="34" charset="0"/>
              </a:rPr>
              <a:t>financial statements for 2018/19 financial year did not have material </a:t>
            </a:r>
            <a:r>
              <a:rPr lang="en-ZA" sz="1500" dirty="0" smtClean="0">
                <a:latin typeface="Arial Narrow" panose="020B0606020202030204" pitchFamily="34" charset="0"/>
              </a:rPr>
              <a:t>errors, the </a:t>
            </a:r>
            <a:r>
              <a:rPr lang="en-ZA" sz="1500" dirty="0">
                <a:latin typeface="Arial Narrow" panose="020B0606020202030204" pitchFamily="34" charset="0"/>
              </a:rPr>
              <a:t>Department struggled to produce complete annual financial statements on time to allow the </a:t>
            </a:r>
            <a:r>
              <a:rPr lang="en-ZA" sz="1500" dirty="0" smtClean="0">
                <a:latin typeface="Arial Narrow" panose="020B0606020202030204" pitchFamily="34" charset="0"/>
              </a:rPr>
              <a:t>ARC </a:t>
            </a:r>
            <a:r>
              <a:rPr lang="en-ZA" sz="1500" dirty="0">
                <a:latin typeface="Arial Narrow" panose="020B0606020202030204" pitchFamily="34" charset="0"/>
              </a:rPr>
              <a:t>sufficient time to consider the financial statement. The financial statements that were submitted for consideration were not complete product which necessitated a teleconference to be arranged to consider the completeness of the financial statements. </a:t>
            </a:r>
          </a:p>
          <a:p>
            <a:endParaRPr lang="en-US" dirty="0"/>
          </a:p>
        </p:txBody>
      </p:sp>
    </p:spTree>
    <p:extLst>
      <p:ext uri="{BB962C8B-B14F-4D97-AF65-F5344CB8AC3E}">
        <p14:creationId xmlns:p14="http://schemas.microsoft.com/office/powerpoint/2010/main" xmlns="" val="2441131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675817"/>
          </a:xfrm>
        </p:spPr>
        <p:txBody>
          <a:bodyPr>
            <a:normAutofit fontScale="32500" lnSpcReduction="20000"/>
          </a:bodyPr>
          <a:lstStyle/>
          <a:p>
            <a:pPr marL="0" lvl="1" indent="0">
              <a:lnSpc>
                <a:spcPct val="120000"/>
              </a:lnSpc>
              <a:spcBef>
                <a:spcPts val="1000"/>
              </a:spcBef>
              <a:buNone/>
            </a:pPr>
            <a:r>
              <a:rPr lang="en-ZA" sz="4000" b="1" dirty="0" smtClean="0">
                <a:latin typeface="Arial Narrow" panose="020B0606020202030204" pitchFamily="34" charset="0"/>
              </a:rPr>
              <a:t>ARC </a:t>
            </a:r>
            <a:r>
              <a:rPr lang="en-ZA" sz="4000" b="1" dirty="0">
                <a:latin typeface="Arial Narrow" panose="020B0606020202030204" pitchFamily="34" charset="0"/>
              </a:rPr>
              <a:t>Recommended</a:t>
            </a:r>
          </a:p>
          <a:p>
            <a:pPr lvl="0">
              <a:lnSpc>
                <a:spcPct val="120000"/>
              </a:lnSpc>
            </a:pPr>
            <a:r>
              <a:rPr lang="en-ZA" sz="4000" dirty="0" smtClean="0">
                <a:latin typeface="Arial Narrow" panose="020B0606020202030204" pitchFamily="34" charset="0"/>
              </a:rPr>
              <a:t>Plans with timelines should be developed for </a:t>
            </a:r>
            <a:r>
              <a:rPr lang="en-ZA" sz="4000" dirty="0">
                <a:latin typeface="Arial Narrow" panose="020B0606020202030204" pitchFamily="34" charset="0"/>
              </a:rPr>
              <a:t>the production </a:t>
            </a:r>
            <a:r>
              <a:rPr lang="en-ZA" sz="4000" dirty="0" smtClean="0">
                <a:latin typeface="Arial Narrow" panose="020B0606020202030204" pitchFamily="34" charset="0"/>
              </a:rPr>
              <a:t>of </a:t>
            </a:r>
            <a:r>
              <a:rPr lang="en-ZA" sz="4000" dirty="0">
                <a:latin typeface="Arial Narrow" panose="020B0606020202030204" pitchFamily="34" charset="0"/>
              </a:rPr>
              <a:t>financial statements,</a:t>
            </a:r>
          </a:p>
          <a:p>
            <a:pPr lvl="0">
              <a:lnSpc>
                <a:spcPct val="120000"/>
              </a:lnSpc>
            </a:pPr>
            <a:r>
              <a:rPr lang="en-ZA" sz="4000" dirty="0" smtClean="0">
                <a:latin typeface="Arial Narrow" panose="020B0606020202030204" pitchFamily="34" charset="0"/>
              </a:rPr>
              <a:t>Financial statements must be reviewed </a:t>
            </a:r>
            <a:r>
              <a:rPr lang="en-ZA" sz="4000" dirty="0">
                <a:latin typeface="Arial Narrow" panose="020B0606020202030204" pitchFamily="34" charset="0"/>
              </a:rPr>
              <a:t>by the senior management</a:t>
            </a:r>
            <a:r>
              <a:rPr lang="en-ZA" sz="4000" dirty="0" smtClean="0">
                <a:latin typeface="Arial Narrow" panose="020B0606020202030204" pitchFamily="34" charset="0"/>
              </a:rPr>
              <a:t>, and</a:t>
            </a:r>
            <a:endParaRPr lang="en-ZA" sz="4000" dirty="0">
              <a:latin typeface="Arial Narrow" panose="020B0606020202030204" pitchFamily="34" charset="0"/>
            </a:endParaRPr>
          </a:p>
          <a:p>
            <a:pPr lvl="0">
              <a:lnSpc>
                <a:spcPct val="120000"/>
              </a:lnSpc>
            </a:pPr>
            <a:r>
              <a:rPr lang="en-ZA" sz="4000" dirty="0" smtClean="0">
                <a:latin typeface="Arial Narrow" panose="020B0606020202030204" pitchFamily="34" charset="0"/>
              </a:rPr>
              <a:t>Financial management team responsible for the financial statements should be capacitated </a:t>
            </a:r>
            <a:r>
              <a:rPr lang="en-ZA" sz="4000" dirty="0">
                <a:latin typeface="Arial Narrow" panose="020B0606020202030204" pitchFamily="34" charset="0"/>
              </a:rPr>
              <a:t>both in terms of </a:t>
            </a:r>
            <a:r>
              <a:rPr lang="en-ZA" sz="4000" dirty="0" smtClean="0">
                <a:latin typeface="Arial Narrow" panose="020B0606020202030204" pitchFamily="34" charset="0"/>
              </a:rPr>
              <a:t>skill and additional human resources.</a:t>
            </a:r>
            <a:endParaRPr lang="en-ZA" sz="4000" dirty="0">
              <a:latin typeface="Arial Narrow" panose="020B0606020202030204" pitchFamily="34" charset="0"/>
            </a:endParaRPr>
          </a:p>
          <a:p>
            <a:pPr lvl="0">
              <a:lnSpc>
                <a:spcPct val="120000"/>
              </a:lnSpc>
              <a:buFont typeface="Courier New" panose="02070309020205020404" pitchFamily="49" charset="0"/>
              <a:buChar char="o"/>
            </a:pPr>
            <a:r>
              <a:rPr lang="en-ZA" sz="4000" b="1" dirty="0">
                <a:latin typeface="Arial Narrow" panose="020B0606020202030204" pitchFamily="34" charset="0"/>
              </a:rPr>
              <a:t>Audit Action Plan</a:t>
            </a:r>
            <a:endParaRPr lang="en-ZA" sz="4000" dirty="0">
              <a:latin typeface="Arial Narrow" panose="020B0606020202030204" pitchFamily="34" charset="0"/>
            </a:endParaRPr>
          </a:p>
          <a:p>
            <a:pPr>
              <a:lnSpc>
                <a:spcPct val="120000"/>
              </a:lnSpc>
            </a:pPr>
            <a:r>
              <a:rPr lang="en-ZA" sz="4000" dirty="0">
                <a:latin typeface="Arial Narrow" panose="020B0606020202030204" pitchFamily="34" charset="0"/>
              </a:rPr>
              <a:t>The audit action plan to correct </a:t>
            </a:r>
            <a:r>
              <a:rPr lang="en-ZA" sz="4000" dirty="0" smtClean="0">
                <a:latin typeface="Arial Narrow" panose="020B0606020202030204" pitchFamily="34" charset="0"/>
              </a:rPr>
              <a:t>AGSA audit for 2017/18 </a:t>
            </a:r>
            <a:r>
              <a:rPr lang="en-ZA" sz="4000" dirty="0">
                <a:latin typeface="Arial Narrow" panose="020B0606020202030204" pitchFamily="34" charset="0"/>
              </a:rPr>
              <a:t>financial year audit was approved in February </a:t>
            </a:r>
            <a:r>
              <a:rPr lang="en-ZA" sz="4000" dirty="0" smtClean="0">
                <a:latin typeface="Arial Narrow" panose="020B0606020202030204" pitchFamily="34" charset="0"/>
              </a:rPr>
              <a:t>2019, </a:t>
            </a:r>
            <a:r>
              <a:rPr lang="en-ZA" sz="4000" dirty="0">
                <a:latin typeface="Arial Narrow" panose="020B0606020202030204" pitchFamily="34" charset="0"/>
              </a:rPr>
              <a:t>just </a:t>
            </a:r>
            <a:r>
              <a:rPr lang="en-ZA" sz="4000" dirty="0" smtClean="0">
                <a:latin typeface="Arial Narrow" panose="020B0606020202030204" pitchFamily="34" charset="0"/>
              </a:rPr>
              <a:t>over a </a:t>
            </a:r>
            <a:r>
              <a:rPr lang="en-ZA" sz="4000" dirty="0">
                <a:latin typeface="Arial Narrow" panose="020B0606020202030204" pitchFamily="34" charset="0"/>
              </a:rPr>
              <a:t>month before the </a:t>
            </a:r>
            <a:r>
              <a:rPr lang="en-ZA" sz="4000" dirty="0" smtClean="0">
                <a:latin typeface="Arial Narrow" panose="020B0606020202030204" pitchFamily="34" charset="0"/>
              </a:rPr>
              <a:t>end of 2018/19 </a:t>
            </a:r>
            <a:r>
              <a:rPr lang="en-ZA" sz="4000" dirty="0">
                <a:latin typeface="Arial Narrow" panose="020B0606020202030204" pitchFamily="34" charset="0"/>
              </a:rPr>
              <a:t>financial </a:t>
            </a:r>
            <a:r>
              <a:rPr lang="en-ZA" sz="4000" dirty="0" smtClean="0">
                <a:latin typeface="Arial Narrow" panose="020B0606020202030204" pitchFamily="34" charset="0"/>
              </a:rPr>
              <a:t>year.</a:t>
            </a:r>
          </a:p>
          <a:p>
            <a:pPr>
              <a:lnSpc>
                <a:spcPct val="120000"/>
              </a:lnSpc>
            </a:pPr>
            <a:r>
              <a:rPr lang="en-ZA" sz="4000" dirty="0">
                <a:latin typeface="Arial Narrow" panose="020B0606020202030204" pitchFamily="34" charset="0"/>
              </a:rPr>
              <a:t>Internal Audit Report on the status of resolving the Audit-General of South Africa’s audit findings for 2017/18 financial year audit indicate the verified status as follows:</a:t>
            </a:r>
          </a:p>
          <a:p>
            <a:pPr lvl="0">
              <a:lnSpc>
                <a:spcPct val="120000"/>
              </a:lnSpc>
            </a:pPr>
            <a:r>
              <a:rPr lang="en-ZA" sz="4000" dirty="0">
                <a:latin typeface="Arial Narrow" panose="020B0606020202030204" pitchFamily="34" charset="0"/>
              </a:rPr>
              <a:t>Total number of audit findings – 56 (100%)</a:t>
            </a:r>
          </a:p>
          <a:p>
            <a:pPr lvl="0">
              <a:lnSpc>
                <a:spcPct val="120000"/>
              </a:lnSpc>
            </a:pPr>
            <a:r>
              <a:rPr lang="en-ZA" sz="4000" dirty="0">
                <a:latin typeface="Arial Narrow" panose="020B0606020202030204" pitchFamily="34" charset="0"/>
              </a:rPr>
              <a:t>Total number of audit findings resolved – 18 (32.14%)</a:t>
            </a:r>
          </a:p>
          <a:p>
            <a:pPr lvl="0">
              <a:lnSpc>
                <a:spcPct val="120000"/>
              </a:lnSpc>
            </a:pPr>
            <a:r>
              <a:rPr lang="en-ZA" sz="4000" dirty="0">
                <a:latin typeface="Arial Narrow" panose="020B0606020202030204" pitchFamily="34" charset="0"/>
              </a:rPr>
              <a:t>Total number of audit findings in the process of being resolved – 14 (25%)</a:t>
            </a:r>
          </a:p>
          <a:p>
            <a:pPr lvl="0">
              <a:lnSpc>
                <a:spcPct val="120000"/>
              </a:lnSpc>
            </a:pPr>
            <a:r>
              <a:rPr lang="en-ZA" sz="4000" dirty="0">
                <a:latin typeface="Arial Narrow" panose="020B0606020202030204" pitchFamily="34" charset="0"/>
              </a:rPr>
              <a:t>Total number of audit findings not resolved – 18 (32.14%)</a:t>
            </a:r>
          </a:p>
          <a:p>
            <a:pPr lvl="0">
              <a:lnSpc>
                <a:spcPct val="120000"/>
              </a:lnSpc>
            </a:pPr>
            <a:r>
              <a:rPr lang="en-ZA" sz="4000" dirty="0">
                <a:latin typeface="Arial Narrow" panose="020B0606020202030204" pitchFamily="34" charset="0"/>
              </a:rPr>
              <a:t>Total number of audit findings which management disagreed with – 6 (10.71%)</a:t>
            </a:r>
          </a:p>
          <a:p>
            <a:endParaRPr lang="en-US" dirty="0"/>
          </a:p>
        </p:txBody>
      </p:sp>
    </p:spTree>
    <p:extLst>
      <p:ext uri="{BB962C8B-B14F-4D97-AF65-F5344CB8AC3E}">
        <p14:creationId xmlns:p14="http://schemas.microsoft.com/office/powerpoint/2010/main" xmlns="" val="64627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675817"/>
          </a:xfrm>
        </p:spPr>
        <p:txBody>
          <a:bodyPr>
            <a:normAutofit fontScale="25000" lnSpcReduction="20000"/>
          </a:bodyPr>
          <a:lstStyle/>
          <a:p>
            <a:pPr marL="0" lvl="1" indent="0">
              <a:lnSpc>
                <a:spcPct val="120000"/>
              </a:lnSpc>
              <a:spcBef>
                <a:spcPts val="1000"/>
              </a:spcBef>
              <a:buNone/>
            </a:pPr>
            <a:r>
              <a:rPr lang="en-ZA" sz="5200" b="1" dirty="0" smtClean="0">
                <a:latin typeface="Arial Narrow" panose="020B0606020202030204" pitchFamily="34" charset="0"/>
              </a:rPr>
              <a:t>ARC Recommended</a:t>
            </a:r>
          </a:p>
          <a:p>
            <a:pPr>
              <a:lnSpc>
                <a:spcPct val="120000"/>
              </a:lnSpc>
            </a:pPr>
            <a:r>
              <a:rPr lang="en-ZA" sz="5200" dirty="0" smtClean="0">
                <a:latin typeface="Arial Narrow" panose="020B0606020202030204" pitchFamily="34" charset="0"/>
              </a:rPr>
              <a:t>Audit action plan should be developed and implemented a month after the receipt of the AGSA Management Report ( 30 August),</a:t>
            </a:r>
          </a:p>
          <a:p>
            <a:pPr>
              <a:lnSpc>
                <a:spcPct val="120000"/>
              </a:lnSpc>
            </a:pPr>
            <a:r>
              <a:rPr lang="en-ZA" sz="5200" dirty="0" smtClean="0">
                <a:latin typeface="Arial Narrow" panose="020B0606020202030204" pitchFamily="34" charset="0"/>
              </a:rPr>
              <a:t>Audit action plan should coordinated and monitored by the responsible unit (Office of the CFO), </a:t>
            </a:r>
          </a:p>
          <a:p>
            <a:pPr>
              <a:lnSpc>
                <a:spcPct val="120000"/>
              </a:lnSpc>
            </a:pPr>
            <a:r>
              <a:rPr lang="en-ZA" sz="5200" dirty="0" smtClean="0">
                <a:latin typeface="Arial Narrow" panose="020B0606020202030204" pitchFamily="34" charset="0"/>
              </a:rPr>
              <a:t>Reported progress should be verified by Internal Audit, and </a:t>
            </a:r>
          </a:p>
          <a:p>
            <a:pPr>
              <a:lnSpc>
                <a:spcPct val="120000"/>
              </a:lnSpc>
            </a:pPr>
            <a:r>
              <a:rPr lang="en-ZA" sz="5200" dirty="0" smtClean="0">
                <a:latin typeface="Arial Narrow" panose="020B0606020202030204" pitchFamily="34" charset="0"/>
              </a:rPr>
              <a:t>The audit action plan should be overseen by one of the management structures (EXCO or MANCO) in the Department before is presented to the ARC on a quarterly basis.</a:t>
            </a:r>
          </a:p>
          <a:p>
            <a:pPr marL="0" indent="0">
              <a:lnSpc>
                <a:spcPct val="120000"/>
              </a:lnSpc>
              <a:buNone/>
            </a:pPr>
            <a:r>
              <a:rPr lang="en-ZA" sz="5200" b="1" dirty="0" smtClean="0">
                <a:latin typeface="Arial Narrow" panose="020B0606020202030204" pitchFamily="34" charset="0"/>
              </a:rPr>
              <a:t>Supply Chain Management</a:t>
            </a:r>
          </a:p>
          <a:p>
            <a:pPr>
              <a:lnSpc>
                <a:spcPct val="120000"/>
              </a:lnSpc>
            </a:pPr>
            <a:r>
              <a:rPr lang="en-ZA" sz="5200" dirty="0" smtClean="0">
                <a:latin typeface="Arial Narrow" panose="020B0606020202030204" pitchFamily="34" charset="0"/>
              </a:rPr>
              <a:t>The financial management and the supply chain management functions are highly regulated in the public sector as a result the functions required to be adequately capacitated at all times.</a:t>
            </a:r>
          </a:p>
          <a:p>
            <a:pPr>
              <a:lnSpc>
                <a:spcPct val="120000"/>
              </a:lnSpc>
            </a:pPr>
            <a:r>
              <a:rPr lang="en-ZA" sz="5200" dirty="0" smtClean="0">
                <a:latin typeface="Arial Narrow" panose="020B0606020202030204" pitchFamily="34" charset="0"/>
              </a:rPr>
              <a:t>Critical positions in financial management and supply chain management, which include Director: Supply Chain Management, Deputy Director: Financial Accounting which were vacant and the Deputy Director: Supply Chain Management was on suspension for the larger part of 2018/19 financial year.</a:t>
            </a:r>
          </a:p>
          <a:p>
            <a:pPr>
              <a:lnSpc>
                <a:spcPct val="120000"/>
              </a:lnSpc>
            </a:pPr>
            <a:r>
              <a:rPr lang="en-ZA" sz="5200" dirty="0" smtClean="0">
                <a:latin typeface="Arial Narrow" panose="020B0606020202030204" pitchFamily="34" charset="0"/>
              </a:rPr>
              <a:t>The above-mentioned condition compromised the control environment as well as the efficiency of the two units. The Directorate: Supply Chain Management is also unable to implement the LOGIS system because of the capacity constraints. </a:t>
            </a:r>
          </a:p>
          <a:p>
            <a:pPr marL="0" lvl="1" indent="0">
              <a:lnSpc>
                <a:spcPct val="120000"/>
              </a:lnSpc>
              <a:spcBef>
                <a:spcPts val="1000"/>
              </a:spcBef>
              <a:buNone/>
            </a:pPr>
            <a:r>
              <a:rPr lang="en-ZA" sz="5200" b="1" dirty="0" smtClean="0">
                <a:latin typeface="Arial Narrow" panose="020B0606020202030204" pitchFamily="34" charset="0"/>
              </a:rPr>
              <a:t>ARC Recommended</a:t>
            </a:r>
          </a:p>
          <a:p>
            <a:pPr>
              <a:lnSpc>
                <a:spcPct val="120000"/>
              </a:lnSpc>
            </a:pPr>
            <a:r>
              <a:rPr lang="en-ZA" sz="5200" dirty="0" smtClean="0">
                <a:latin typeface="Arial Narrow" panose="020B0606020202030204" pitchFamily="34" charset="0"/>
              </a:rPr>
              <a:t> The vacant positions in Financial and Supply Chain Management units should be filled as soon as possible. However, management indicated that the position could not be filled until the </a:t>
            </a:r>
            <a:r>
              <a:rPr lang="en-ZA" sz="5200" dirty="0">
                <a:latin typeface="Arial Narrow" panose="020B0606020202030204" pitchFamily="34" charset="0"/>
              </a:rPr>
              <a:t>National Macro Organisation Machinery of Government (</a:t>
            </a:r>
            <a:r>
              <a:rPr lang="en-ZA" sz="5200" dirty="0" smtClean="0">
                <a:latin typeface="Arial Narrow" panose="020B0606020202030204" pitchFamily="34" charset="0"/>
              </a:rPr>
              <a:t>NMOG) process is finalised.</a:t>
            </a:r>
          </a:p>
          <a:p>
            <a:pPr>
              <a:lnSpc>
                <a:spcPct val="120000"/>
              </a:lnSpc>
            </a:pPr>
            <a:r>
              <a:rPr lang="en-ZA" sz="5200" dirty="0" smtClean="0">
                <a:latin typeface="Arial Narrow" panose="020B0606020202030204" pitchFamily="34" charset="0"/>
              </a:rPr>
              <a:t> The Department should expedite the finalisation of the case involving the </a:t>
            </a:r>
            <a:r>
              <a:rPr lang="en-ZA" sz="5200" dirty="0">
                <a:latin typeface="Arial Narrow" panose="020B0606020202030204" pitchFamily="34" charset="0"/>
              </a:rPr>
              <a:t>Deputy Director: Supply Chain </a:t>
            </a:r>
            <a:r>
              <a:rPr lang="en-ZA" sz="5200" dirty="0" smtClean="0">
                <a:latin typeface="Arial Narrow" panose="020B0606020202030204" pitchFamily="34" charset="0"/>
              </a:rPr>
              <a:t>Management.</a:t>
            </a:r>
          </a:p>
          <a:p>
            <a:endParaRPr lang="en-US" sz="1400" dirty="0">
              <a:latin typeface="Arial Narrow" panose="020B0606020202030204" pitchFamily="34" charset="0"/>
            </a:endParaRPr>
          </a:p>
        </p:txBody>
      </p:sp>
    </p:spTree>
    <p:extLst>
      <p:ext uri="{BB962C8B-B14F-4D97-AF65-F5344CB8AC3E}">
        <p14:creationId xmlns:p14="http://schemas.microsoft.com/office/powerpoint/2010/main" xmlns="" val="188020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614890"/>
          </a:xfrm>
        </p:spPr>
        <p:txBody>
          <a:bodyPr>
            <a:normAutofit fontScale="25000" lnSpcReduction="20000"/>
          </a:bodyPr>
          <a:lstStyle/>
          <a:p>
            <a:pPr marL="228600" lvl="1">
              <a:lnSpc>
                <a:spcPct val="120000"/>
              </a:lnSpc>
              <a:spcBef>
                <a:spcPts val="1000"/>
              </a:spcBef>
            </a:pPr>
            <a:r>
              <a:rPr lang="en-ZA" sz="5600" b="1" dirty="0" smtClean="0">
                <a:latin typeface="Arial Narrow" panose="020B0606020202030204" pitchFamily="34" charset="0"/>
              </a:rPr>
              <a:t>Internal Audit</a:t>
            </a:r>
          </a:p>
          <a:p>
            <a:pPr marL="285750" lvl="1" indent="-285750">
              <a:lnSpc>
                <a:spcPct val="120000"/>
              </a:lnSpc>
              <a:spcBef>
                <a:spcPts val="1000"/>
              </a:spcBef>
              <a:buFont typeface="Courier New" panose="02070309020205020404" pitchFamily="49" charset="0"/>
              <a:buChar char="o"/>
            </a:pPr>
            <a:r>
              <a:rPr lang="en-ZA" sz="5600" dirty="0">
                <a:latin typeface="Arial Narrow" panose="020B0606020202030204" pitchFamily="34" charset="0"/>
              </a:rPr>
              <a:t>Internal Audit </a:t>
            </a:r>
            <a:r>
              <a:rPr lang="en-ZA" sz="5600" dirty="0" smtClean="0">
                <a:latin typeface="Arial Narrow" panose="020B0606020202030204" pitchFamily="34" charset="0"/>
              </a:rPr>
              <a:t>struggled to </a:t>
            </a:r>
            <a:r>
              <a:rPr lang="en-ZA" sz="5600" dirty="0">
                <a:latin typeface="Arial Narrow" panose="020B0606020202030204" pitchFamily="34" charset="0"/>
              </a:rPr>
              <a:t>completing the </a:t>
            </a:r>
            <a:r>
              <a:rPr lang="en-ZA" sz="5600" dirty="0" smtClean="0">
                <a:latin typeface="Arial Narrow" panose="020B0606020202030204" pitchFamily="34" charset="0"/>
              </a:rPr>
              <a:t>approved annual </a:t>
            </a:r>
            <a:r>
              <a:rPr lang="en-ZA" sz="5600" dirty="0">
                <a:latin typeface="Arial Narrow" panose="020B0606020202030204" pitchFamily="34" charset="0"/>
              </a:rPr>
              <a:t>internal audit plan due insufficient human resource capacity. The audit coverage area scope has increased over the </a:t>
            </a:r>
            <a:r>
              <a:rPr lang="en-ZA" sz="5600" dirty="0" smtClean="0">
                <a:latin typeface="Arial Narrow" panose="020B0606020202030204" pitchFamily="34" charset="0"/>
              </a:rPr>
              <a:t>years, </a:t>
            </a:r>
            <a:r>
              <a:rPr lang="en-ZA" sz="5600" dirty="0">
                <a:latin typeface="Arial Narrow" panose="020B0606020202030204" pitchFamily="34" charset="0"/>
              </a:rPr>
              <a:t>as specific internal audit projects become regulated which </a:t>
            </a:r>
            <a:r>
              <a:rPr lang="en-ZA" sz="5600" dirty="0" smtClean="0">
                <a:latin typeface="Arial Narrow" panose="020B0606020202030204" pitchFamily="34" charset="0"/>
              </a:rPr>
              <a:t>result </a:t>
            </a:r>
            <a:r>
              <a:rPr lang="en-ZA" sz="5600" dirty="0">
                <a:latin typeface="Arial Narrow" panose="020B0606020202030204" pitchFamily="34" charset="0"/>
              </a:rPr>
              <a:t>minimum coverage of risk based audit </a:t>
            </a:r>
            <a:r>
              <a:rPr lang="en-ZA" sz="5600" dirty="0" smtClean="0">
                <a:latin typeface="Arial Narrow" panose="020B0606020202030204" pitchFamily="34" charset="0"/>
              </a:rPr>
              <a:t>projects.</a:t>
            </a:r>
          </a:p>
          <a:p>
            <a:pPr marL="285750" lvl="1" indent="-285750">
              <a:lnSpc>
                <a:spcPct val="120000"/>
              </a:lnSpc>
              <a:spcBef>
                <a:spcPts val="1000"/>
              </a:spcBef>
              <a:buFont typeface="Courier New" panose="02070309020205020404" pitchFamily="49" charset="0"/>
              <a:buChar char="o"/>
            </a:pPr>
            <a:r>
              <a:rPr lang="en-ZA" sz="5600" dirty="0">
                <a:latin typeface="Arial Narrow" panose="020B0606020202030204" pitchFamily="34" charset="0"/>
              </a:rPr>
              <a:t>Internal Audit was unable to review information technology environment in the past four years due to lack information technology audit expertise. The condition to a certain extent place limitations on the </a:t>
            </a:r>
            <a:r>
              <a:rPr lang="en-ZA" sz="5600" dirty="0" smtClean="0">
                <a:latin typeface="Arial Narrow" panose="020B0606020202030204" pitchFamily="34" charset="0"/>
              </a:rPr>
              <a:t>ARC’s </a:t>
            </a:r>
            <a:r>
              <a:rPr lang="en-ZA" sz="5600" dirty="0">
                <a:latin typeface="Arial Narrow" panose="020B0606020202030204" pitchFamily="34" charset="0"/>
              </a:rPr>
              <a:t>oversight role because Internal Audit is the primary assurance provider to the ARC and its constraints impact on the work of the ARC committee</a:t>
            </a:r>
            <a:r>
              <a:rPr lang="en-ZA" sz="5600" dirty="0" smtClean="0">
                <a:latin typeface="Arial Narrow" panose="020B0606020202030204" pitchFamily="34" charset="0"/>
              </a:rPr>
              <a:t>.</a:t>
            </a:r>
          </a:p>
          <a:p>
            <a:pPr marL="0" lvl="1" indent="0">
              <a:lnSpc>
                <a:spcPct val="120000"/>
              </a:lnSpc>
              <a:spcBef>
                <a:spcPts val="1000"/>
              </a:spcBef>
              <a:buNone/>
            </a:pPr>
            <a:r>
              <a:rPr lang="en-ZA" sz="5600" b="1" dirty="0" smtClean="0">
                <a:latin typeface="Arial Narrow" panose="020B0606020202030204" pitchFamily="34" charset="0"/>
              </a:rPr>
              <a:t>ARC </a:t>
            </a:r>
            <a:r>
              <a:rPr lang="en-ZA" sz="5600" b="1" dirty="0">
                <a:latin typeface="Arial Narrow" panose="020B0606020202030204" pitchFamily="34" charset="0"/>
              </a:rPr>
              <a:t>Recommended</a:t>
            </a:r>
          </a:p>
          <a:p>
            <a:pPr marL="0" lvl="1" indent="0">
              <a:lnSpc>
                <a:spcPct val="120000"/>
              </a:lnSpc>
              <a:spcBef>
                <a:spcPts val="1000"/>
              </a:spcBef>
              <a:buNone/>
            </a:pPr>
            <a:r>
              <a:rPr lang="en-ZA" sz="5600" dirty="0" smtClean="0">
                <a:latin typeface="Arial Narrow" panose="020B0606020202030204" pitchFamily="34" charset="0"/>
              </a:rPr>
              <a:t>The </a:t>
            </a:r>
            <a:r>
              <a:rPr lang="en-ZA" sz="5600" dirty="0">
                <a:latin typeface="Arial Narrow" panose="020B0606020202030204" pitchFamily="34" charset="0"/>
              </a:rPr>
              <a:t>resources of internal audit function needs to be reassessed and ensure that the resource allocation will effective functioning internal audit unit. </a:t>
            </a:r>
          </a:p>
          <a:p>
            <a:pPr marL="228600" lvl="1">
              <a:lnSpc>
                <a:spcPct val="120000"/>
              </a:lnSpc>
              <a:spcBef>
                <a:spcPts val="1000"/>
              </a:spcBef>
            </a:pPr>
            <a:r>
              <a:rPr lang="en-ZA" sz="5600" b="1" dirty="0" smtClean="0">
                <a:latin typeface="Arial Narrow" panose="020B0606020202030204" pitchFamily="34" charset="0"/>
              </a:rPr>
              <a:t>Strategic Planning and Reporting</a:t>
            </a:r>
          </a:p>
          <a:p>
            <a:pPr>
              <a:lnSpc>
                <a:spcPct val="120000"/>
              </a:lnSpc>
              <a:buFont typeface="Courier New" panose="02070309020205020404" pitchFamily="49" charset="0"/>
              <a:buChar char="o"/>
            </a:pPr>
            <a:r>
              <a:rPr lang="en-ZA" sz="5600" dirty="0">
                <a:latin typeface="Arial Narrow" panose="020B0606020202030204" pitchFamily="34" charset="0"/>
              </a:rPr>
              <a:t>The Department has a Planning, Monitoring and Reporting Policy which outlines the roles, responsibilities and processes relating to planning, monitoring and reporting of performance information in the Department. However, there are no documented directives and </a:t>
            </a:r>
            <a:r>
              <a:rPr lang="en-ZA" sz="5600" dirty="0" smtClean="0">
                <a:latin typeface="Arial Narrow" panose="020B0606020202030204" pitchFamily="34" charset="0"/>
              </a:rPr>
              <a:t>procedures </a:t>
            </a:r>
            <a:r>
              <a:rPr lang="en-ZA" sz="5600" dirty="0">
                <a:latin typeface="Arial Narrow" panose="020B0606020202030204" pitchFamily="34" charset="0"/>
              </a:rPr>
              <a:t>to ensure that the strategic plan and the annual performance plan of the Department are compiled in accordance with the government planning </a:t>
            </a:r>
            <a:r>
              <a:rPr lang="en-ZA" sz="5600" dirty="0" smtClean="0">
                <a:latin typeface="Arial Narrow" panose="020B0606020202030204" pitchFamily="34" charset="0"/>
              </a:rPr>
              <a:t>prescripts.</a:t>
            </a:r>
          </a:p>
          <a:p>
            <a:pPr>
              <a:lnSpc>
                <a:spcPct val="120000"/>
              </a:lnSpc>
              <a:buFont typeface="Courier New" panose="02070309020205020404" pitchFamily="49" charset="0"/>
              <a:buChar char="o"/>
            </a:pPr>
            <a:r>
              <a:rPr lang="en-ZA" sz="5600" dirty="0" smtClean="0">
                <a:latin typeface="Arial Narrow" panose="020B0606020202030204" pitchFamily="34" charset="0"/>
              </a:rPr>
              <a:t>Based on Internal Audit and AGSA reports, inadequate </a:t>
            </a:r>
            <a:r>
              <a:rPr lang="en-ZA" sz="5600" dirty="0">
                <a:latin typeface="Arial Narrow" panose="020B0606020202030204" pitchFamily="34" charset="0"/>
              </a:rPr>
              <a:t>quality assurance control procedures and inadequate audit trail or proof that the quality assurance processes were performed by the unit responsible for the coordinating and compiling the performance reports. </a:t>
            </a:r>
          </a:p>
          <a:p>
            <a:pPr marL="0" lvl="1" indent="0">
              <a:spcBef>
                <a:spcPts val="1000"/>
              </a:spcBef>
              <a:buNone/>
            </a:pPr>
            <a:endParaRPr lang="en-ZA" sz="1400" b="1" dirty="0" smtClean="0">
              <a:latin typeface="Arial Narrow" panose="020B0606020202030204" pitchFamily="34" charset="0"/>
            </a:endParaRPr>
          </a:p>
          <a:p>
            <a:pPr marL="228600" lvl="1">
              <a:spcBef>
                <a:spcPts val="1000"/>
              </a:spcBef>
            </a:pPr>
            <a:endParaRPr lang="en-ZA" dirty="0"/>
          </a:p>
          <a:p>
            <a:pPr marL="228600" lvl="1">
              <a:spcBef>
                <a:spcPts val="1000"/>
              </a:spcBef>
            </a:pPr>
            <a:endParaRPr lang="en-ZA" dirty="0"/>
          </a:p>
          <a:p>
            <a:endParaRPr lang="en-US" dirty="0"/>
          </a:p>
        </p:txBody>
      </p:sp>
    </p:spTree>
    <p:extLst>
      <p:ext uri="{BB962C8B-B14F-4D97-AF65-F5344CB8AC3E}">
        <p14:creationId xmlns:p14="http://schemas.microsoft.com/office/powerpoint/2010/main" xmlns="" val="238291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167807"/>
          </a:xfrm>
        </p:spPr>
        <p:txBody>
          <a:bodyPr>
            <a:normAutofit fontScale="92500" lnSpcReduction="10000"/>
          </a:bodyPr>
          <a:lstStyle/>
          <a:p>
            <a:pPr marL="0" lvl="1" indent="0">
              <a:lnSpc>
                <a:spcPct val="120000"/>
              </a:lnSpc>
              <a:spcBef>
                <a:spcPts val="1000"/>
              </a:spcBef>
              <a:buNone/>
            </a:pPr>
            <a:r>
              <a:rPr lang="en-ZA" sz="1400" b="1" dirty="0">
                <a:latin typeface="Arial Narrow" panose="020B0606020202030204" pitchFamily="34" charset="0"/>
              </a:rPr>
              <a:t>ARC </a:t>
            </a:r>
            <a:r>
              <a:rPr lang="en-ZA" sz="1400" b="1" dirty="0" smtClean="0">
                <a:latin typeface="Arial Narrow" panose="020B0606020202030204" pitchFamily="34" charset="0"/>
              </a:rPr>
              <a:t>Recommended</a:t>
            </a:r>
          </a:p>
          <a:p>
            <a:pPr marL="285750" lvl="1" indent="-285750">
              <a:lnSpc>
                <a:spcPct val="120000"/>
              </a:lnSpc>
              <a:spcBef>
                <a:spcPts val="1000"/>
              </a:spcBef>
              <a:buFont typeface="Courier New" panose="02070309020205020404" pitchFamily="49" charset="0"/>
              <a:buChar char="o"/>
            </a:pPr>
            <a:r>
              <a:rPr lang="en-ZA" sz="1400" dirty="0" smtClean="0">
                <a:latin typeface="Arial Narrow" panose="020B0606020202030204" pitchFamily="34" charset="0"/>
              </a:rPr>
              <a:t>Documented the directives </a:t>
            </a:r>
            <a:r>
              <a:rPr lang="en-ZA" sz="1400" dirty="0">
                <a:latin typeface="Arial Narrow" panose="020B0606020202030204" pitchFamily="34" charset="0"/>
              </a:rPr>
              <a:t>and procedures to ensure that the strategic plan and the annual performance plan of the Department are compiled in accordance with the government planning </a:t>
            </a:r>
            <a:r>
              <a:rPr lang="en-ZA" sz="1400" dirty="0" smtClean="0">
                <a:latin typeface="Arial Narrow" panose="020B0606020202030204" pitchFamily="34" charset="0"/>
              </a:rPr>
              <a:t>prescripts and </a:t>
            </a:r>
            <a:r>
              <a:rPr lang="en-ZA" sz="1400" dirty="0">
                <a:latin typeface="Arial Narrow" panose="020B0606020202030204" pitchFamily="34" charset="0"/>
              </a:rPr>
              <a:t>create awareness </a:t>
            </a:r>
            <a:r>
              <a:rPr lang="en-ZA" sz="1400" dirty="0" smtClean="0">
                <a:latin typeface="Arial Narrow" panose="020B0606020202030204" pitchFamily="34" charset="0"/>
              </a:rPr>
              <a:t>thereof.</a:t>
            </a:r>
          </a:p>
          <a:p>
            <a:pPr marL="285750" lvl="1" indent="-285750">
              <a:lnSpc>
                <a:spcPct val="120000"/>
              </a:lnSpc>
              <a:spcBef>
                <a:spcPts val="1000"/>
              </a:spcBef>
              <a:buFont typeface="Courier New" panose="02070309020205020404" pitchFamily="49" charset="0"/>
              <a:buChar char="o"/>
            </a:pPr>
            <a:r>
              <a:rPr lang="en-ZA" sz="1400" dirty="0" smtClean="0">
                <a:latin typeface="Arial Narrow" panose="020B0606020202030204" pitchFamily="34" charset="0"/>
              </a:rPr>
              <a:t>Enforce the quality </a:t>
            </a:r>
            <a:r>
              <a:rPr lang="en-ZA" sz="1400" dirty="0">
                <a:latin typeface="Arial Narrow" panose="020B0606020202030204" pitchFamily="34" charset="0"/>
              </a:rPr>
              <a:t>assurance </a:t>
            </a:r>
            <a:r>
              <a:rPr lang="en-ZA" sz="1400" dirty="0" smtClean="0">
                <a:latin typeface="Arial Narrow" panose="020B0606020202030204" pitchFamily="34" charset="0"/>
              </a:rPr>
              <a:t>processes for quarterly and annual reporting process in the Department and hold the responsible managers accountable for sub-standard performance reporting.</a:t>
            </a:r>
          </a:p>
          <a:p>
            <a:pPr marL="285750" lvl="1" indent="-285750">
              <a:lnSpc>
                <a:spcPct val="120000"/>
              </a:lnSpc>
              <a:spcBef>
                <a:spcPts val="1000"/>
              </a:spcBef>
              <a:buFont typeface="Courier New" panose="02070309020205020404" pitchFamily="49" charset="0"/>
              <a:buChar char="o"/>
            </a:pPr>
            <a:r>
              <a:rPr lang="en-ZA" sz="1400" dirty="0">
                <a:latin typeface="Arial Narrow" panose="020B0606020202030204" pitchFamily="34" charset="0"/>
              </a:rPr>
              <a:t>Q</a:t>
            </a:r>
            <a:r>
              <a:rPr lang="en-ZA" sz="1400" dirty="0" smtClean="0">
                <a:latin typeface="Arial Narrow" panose="020B0606020202030204" pitchFamily="34" charset="0"/>
              </a:rPr>
              <a:t>uarterly performance reporting sessions that specifically deal with performance reports of the Department should be scheduled and held.</a:t>
            </a:r>
          </a:p>
          <a:p>
            <a:pPr marL="228600" lvl="1">
              <a:spcBef>
                <a:spcPts val="1000"/>
              </a:spcBef>
            </a:pPr>
            <a:r>
              <a:rPr lang="en-ZA" sz="1400" b="1" dirty="0" smtClean="0">
                <a:latin typeface="Arial Narrow" panose="020B0606020202030204" pitchFamily="34" charset="0"/>
              </a:rPr>
              <a:t>Labour Relation Matters</a:t>
            </a:r>
          </a:p>
          <a:p>
            <a:pPr marL="285750" lvl="1" indent="-285750">
              <a:spcBef>
                <a:spcPts val="1000"/>
              </a:spcBef>
              <a:buFont typeface="Courier New" panose="02070309020205020404" pitchFamily="49" charset="0"/>
              <a:buChar char="o"/>
            </a:pPr>
            <a:r>
              <a:rPr lang="en-ZA" sz="1400" dirty="0" smtClean="0">
                <a:latin typeface="Arial Narrow" panose="020B0606020202030204" pitchFamily="34" charset="0"/>
              </a:rPr>
              <a:t>Misconduct cases</a:t>
            </a:r>
          </a:p>
          <a:p>
            <a:pPr marL="457200" lvl="2" indent="0">
              <a:spcBef>
                <a:spcPts val="1000"/>
              </a:spcBef>
              <a:buNone/>
            </a:pPr>
            <a:r>
              <a:rPr lang="en-ZA" sz="1400" dirty="0" smtClean="0">
                <a:latin typeface="Arial Narrow" panose="020B0606020202030204" pitchFamily="34" charset="0"/>
              </a:rPr>
              <a:t>5 case of misconduct were opened against the employees of the Department. All the cases related to failure to comply with procurement, policies, procedures and misrepresentation of facts. Two were SMS employees, One middle management employee and two junior officials.</a:t>
            </a:r>
          </a:p>
          <a:p>
            <a:pPr marL="457200" lvl="2" indent="0">
              <a:spcBef>
                <a:spcPts val="1000"/>
              </a:spcBef>
              <a:buNone/>
            </a:pPr>
            <a:r>
              <a:rPr lang="en-ZA" sz="1400" dirty="0" smtClean="0">
                <a:latin typeface="Arial Narrow" panose="020B0606020202030204" pitchFamily="34" charset="0"/>
              </a:rPr>
              <a:t>Case on of one SMS employee was finalised with not guilty verdict,</a:t>
            </a:r>
          </a:p>
          <a:p>
            <a:pPr marL="457200" lvl="2" indent="0">
              <a:spcBef>
                <a:spcPts val="1000"/>
              </a:spcBef>
              <a:buNone/>
            </a:pPr>
            <a:r>
              <a:rPr lang="en-ZA" sz="1400" dirty="0" smtClean="0">
                <a:latin typeface="Arial Narrow" panose="020B0606020202030204" pitchFamily="34" charset="0"/>
              </a:rPr>
              <a:t>Disciplinary hearing of one </a:t>
            </a:r>
            <a:r>
              <a:rPr lang="en-ZA" sz="1400" dirty="0">
                <a:latin typeface="Arial Narrow" panose="020B0606020202030204" pitchFamily="34" charset="0"/>
              </a:rPr>
              <a:t>SMS employee was finalised </a:t>
            </a:r>
            <a:r>
              <a:rPr lang="en-ZA" sz="1400" dirty="0" smtClean="0">
                <a:latin typeface="Arial Narrow" panose="020B0606020202030204" pitchFamily="34" charset="0"/>
              </a:rPr>
              <a:t>but the verdict of the hearing was still pending,</a:t>
            </a:r>
          </a:p>
          <a:p>
            <a:pPr marL="457200" lvl="2" indent="0">
              <a:spcBef>
                <a:spcPts val="1000"/>
              </a:spcBef>
              <a:buNone/>
            </a:pPr>
            <a:r>
              <a:rPr lang="en-ZA" sz="1400" dirty="0">
                <a:latin typeface="Arial Narrow" panose="020B0606020202030204" pitchFamily="34" charset="0"/>
              </a:rPr>
              <a:t>Disciplinary hearing of </a:t>
            </a:r>
            <a:r>
              <a:rPr lang="en-ZA" sz="1400" dirty="0" smtClean="0">
                <a:latin typeface="Arial Narrow" panose="020B0606020202030204" pitchFamily="34" charset="0"/>
              </a:rPr>
              <a:t>the middle management </a:t>
            </a:r>
            <a:r>
              <a:rPr lang="en-ZA" sz="1400" dirty="0">
                <a:latin typeface="Arial Narrow" panose="020B0606020202030204" pitchFamily="34" charset="0"/>
              </a:rPr>
              <a:t>employee was finalised but the verdict of the hearing was still pending</a:t>
            </a:r>
            <a:r>
              <a:rPr lang="en-ZA" sz="1400" dirty="0" smtClean="0">
                <a:latin typeface="Arial Narrow" panose="020B0606020202030204" pitchFamily="34" charset="0"/>
              </a:rPr>
              <a:t>, and</a:t>
            </a:r>
            <a:endParaRPr lang="en-ZA" sz="1400" dirty="0">
              <a:latin typeface="Arial Narrow" panose="020B0606020202030204" pitchFamily="34" charset="0"/>
            </a:endParaRPr>
          </a:p>
          <a:p>
            <a:pPr marL="457200" lvl="2" indent="0">
              <a:spcBef>
                <a:spcPts val="1000"/>
              </a:spcBef>
              <a:buNone/>
            </a:pPr>
            <a:r>
              <a:rPr lang="en-ZA" sz="1400" dirty="0">
                <a:latin typeface="Arial Narrow" panose="020B0606020202030204" pitchFamily="34" charset="0"/>
              </a:rPr>
              <a:t>Disciplinary </a:t>
            </a:r>
            <a:r>
              <a:rPr lang="en-ZA" sz="1400" dirty="0" smtClean="0">
                <a:latin typeface="Arial Narrow" panose="020B0606020202030204" pitchFamily="34" charset="0"/>
              </a:rPr>
              <a:t>hearing of the two junior officials was still pending.</a:t>
            </a:r>
          </a:p>
          <a:p>
            <a:pPr marL="228600" lvl="1">
              <a:spcBef>
                <a:spcPts val="1000"/>
              </a:spcBef>
            </a:pPr>
            <a:endParaRPr lang="en-ZA" dirty="0"/>
          </a:p>
          <a:p>
            <a:endParaRPr lang="en-US" dirty="0"/>
          </a:p>
        </p:txBody>
      </p:sp>
    </p:spTree>
    <p:extLst>
      <p:ext uri="{BB962C8B-B14F-4D97-AF65-F5344CB8AC3E}">
        <p14:creationId xmlns:p14="http://schemas.microsoft.com/office/powerpoint/2010/main" xmlns="" val="1746236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727332"/>
          </a:xfrm>
        </p:spPr>
        <p:txBody>
          <a:bodyPr>
            <a:normAutofit fontScale="77500" lnSpcReduction="20000"/>
          </a:bodyPr>
          <a:lstStyle/>
          <a:p>
            <a:pPr marL="228600" lvl="1">
              <a:spcBef>
                <a:spcPts val="1000"/>
              </a:spcBef>
            </a:pPr>
            <a:r>
              <a:rPr lang="en-ZA" b="1" dirty="0" smtClean="0">
                <a:latin typeface="Arial Narrow" panose="020B0606020202030204" pitchFamily="34" charset="0"/>
              </a:rPr>
              <a:t>Labour Relation Matters</a:t>
            </a:r>
          </a:p>
          <a:p>
            <a:pPr marL="285750" lvl="1" indent="-285750">
              <a:spcBef>
                <a:spcPts val="1000"/>
              </a:spcBef>
              <a:buFont typeface="Courier New" panose="02070309020205020404" pitchFamily="49" charset="0"/>
              <a:buChar char="o"/>
            </a:pPr>
            <a:r>
              <a:rPr lang="en-ZA" dirty="0" smtClean="0">
                <a:latin typeface="Arial Narrow" panose="020B0606020202030204" pitchFamily="34" charset="0"/>
              </a:rPr>
              <a:t>Conciliation matters</a:t>
            </a:r>
          </a:p>
          <a:p>
            <a:pPr marL="457200" lvl="2" indent="0">
              <a:spcBef>
                <a:spcPts val="1000"/>
              </a:spcBef>
              <a:buNone/>
            </a:pPr>
            <a:r>
              <a:rPr lang="en-ZA" dirty="0">
                <a:latin typeface="Arial Narrow" panose="020B0606020202030204" pitchFamily="34" charset="0"/>
              </a:rPr>
              <a:t>One conciliation matter on unfair labour practice was brought by an SMS </a:t>
            </a:r>
            <a:r>
              <a:rPr lang="en-ZA" dirty="0" smtClean="0">
                <a:latin typeface="Arial Narrow" panose="020B0606020202030204" pitchFamily="34" charset="0"/>
              </a:rPr>
              <a:t>member and not resolved through the conciliation process. The matter was subsequently referred to GPSSBC fro arbitration.</a:t>
            </a:r>
            <a:endParaRPr lang="en-ZA" dirty="0">
              <a:latin typeface="Arial Narrow" panose="020B0606020202030204" pitchFamily="34" charset="0"/>
            </a:endParaRPr>
          </a:p>
          <a:p>
            <a:pPr marL="285750" lvl="1" indent="-285750">
              <a:spcBef>
                <a:spcPts val="1000"/>
              </a:spcBef>
              <a:buFont typeface="Courier New" panose="02070309020205020404" pitchFamily="49" charset="0"/>
              <a:buChar char="o"/>
            </a:pPr>
            <a:r>
              <a:rPr lang="en-ZA" dirty="0" smtClean="0">
                <a:latin typeface="Arial Narrow" panose="020B0606020202030204" pitchFamily="34" charset="0"/>
              </a:rPr>
              <a:t>Arbitration matters</a:t>
            </a:r>
          </a:p>
          <a:p>
            <a:pPr marL="457200" lvl="2" indent="0">
              <a:spcBef>
                <a:spcPts val="1000"/>
              </a:spcBef>
              <a:buNone/>
            </a:pPr>
            <a:r>
              <a:rPr lang="en-ZA" dirty="0" smtClean="0">
                <a:latin typeface="Arial Narrow" panose="020B0606020202030204" pitchFamily="34" charset="0"/>
              </a:rPr>
              <a:t>5 matters were referred for arbitration. The status was as follows during the financial year end:</a:t>
            </a:r>
          </a:p>
          <a:p>
            <a:pPr marL="457200" lvl="2" indent="0">
              <a:spcBef>
                <a:spcPts val="1000"/>
              </a:spcBef>
              <a:buNone/>
            </a:pPr>
            <a:r>
              <a:rPr lang="en-ZA" dirty="0" smtClean="0">
                <a:latin typeface="Arial Narrow" panose="020B0606020202030204" pitchFamily="34" charset="0"/>
              </a:rPr>
              <a:t> - One matter on unfair dismissal brought by the former Secretary was finalised. The Department and the employee agreed to a settlement for payment of 12 months salary to the applicant without reinstatement.</a:t>
            </a:r>
          </a:p>
          <a:p>
            <a:pPr marL="742950" lvl="2" indent="-285750">
              <a:spcBef>
                <a:spcPts val="1000"/>
              </a:spcBef>
              <a:buFontTx/>
              <a:buChar char="-"/>
            </a:pPr>
            <a:r>
              <a:rPr lang="en-ZA" dirty="0" smtClean="0">
                <a:latin typeface="Arial Narrow" panose="020B0606020202030204" pitchFamily="34" charset="0"/>
              </a:rPr>
              <a:t>One </a:t>
            </a:r>
            <a:r>
              <a:rPr lang="en-ZA" dirty="0">
                <a:latin typeface="Arial Narrow" panose="020B0606020202030204" pitchFamily="34" charset="0"/>
              </a:rPr>
              <a:t>matter on unfair dismissal brought by the </a:t>
            </a:r>
            <a:r>
              <a:rPr lang="en-ZA" dirty="0" smtClean="0">
                <a:latin typeface="Arial Narrow" panose="020B0606020202030204" pitchFamily="34" charset="0"/>
              </a:rPr>
              <a:t>former DDG </a:t>
            </a:r>
            <a:r>
              <a:rPr lang="en-ZA" dirty="0">
                <a:latin typeface="Arial Narrow" panose="020B0606020202030204" pitchFamily="34" charset="0"/>
              </a:rPr>
              <a:t>was </a:t>
            </a:r>
            <a:r>
              <a:rPr lang="en-ZA" dirty="0" smtClean="0">
                <a:latin typeface="Arial Narrow" panose="020B0606020202030204" pitchFamily="34" charset="0"/>
              </a:rPr>
              <a:t>still pending as the date of set down was not determined.</a:t>
            </a:r>
          </a:p>
          <a:p>
            <a:pPr marL="742950" lvl="2" indent="-285750">
              <a:spcBef>
                <a:spcPts val="1000"/>
              </a:spcBef>
              <a:buFontTx/>
              <a:buChar char="-"/>
            </a:pPr>
            <a:r>
              <a:rPr lang="en-ZA" dirty="0">
                <a:latin typeface="Arial Narrow" panose="020B0606020202030204" pitchFamily="34" charset="0"/>
              </a:rPr>
              <a:t>One matter on unfair </a:t>
            </a:r>
            <a:r>
              <a:rPr lang="en-ZA" dirty="0" smtClean="0">
                <a:latin typeface="Arial Narrow" panose="020B0606020202030204" pitchFamily="34" charset="0"/>
              </a:rPr>
              <a:t> labour practice relating to employee benefits </a:t>
            </a:r>
            <a:r>
              <a:rPr lang="en-ZA" dirty="0">
                <a:latin typeface="Arial Narrow" panose="020B0606020202030204" pitchFamily="34" charset="0"/>
              </a:rPr>
              <a:t>by the former DDG </a:t>
            </a:r>
            <a:r>
              <a:rPr lang="en-ZA" dirty="0" smtClean="0">
                <a:latin typeface="Arial Narrow" panose="020B0606020202030204" pitchFamily="34" charset="0"/>
              </a:rPr>
              <a:t>was still pending. The set down date was scheduled for May 2019.</a:t>
            </a:r>
          </a:p>
          <a:p>
            <a:pPr marL="742950" lvl="2" indent="-285750">
              <a:spcBef>
                <a:spcPts val="1000"/>
              </a:spcBef>
              <a:buFontTx/>
              <a:buChar char="-"/>
            </a:pPr>
            <a:r>
              <a:rPr lang="en-ZA" dirty="0">
                <a:latin typeface="Arial Narrow" panose="020B0606020202030204" pitchFamily="34" charset="0"/>
              </a:rPr>
              <a:t>One matter on unfair </a:t>
            </a:r>
            <a:r>
              <a:rPr lang="en-ZA" dirty="0" smtClean="0">
                <a:latin typeface="Arial Narrow" panose="020B0606020202030204" pitchFamily="34" charset="0"/>
              </a:rPr>
              <a:t> suspension and disciplinary actions </a:t>
            </a:r>
            <a:r>
              <a:rPr lang="en-ZA" dirty="0">
                <a:latin typeface="Arial Narrow" panose="020B0606020202030204" pitchFamily="34" charset="0"/>
              </a:rPr>
              <a:t>by </a:t>
            </a:r>
            <a:r>
              <a:rPr lang="en-ZA" dirty="0" smtClean="0">
                <a:latin typeface="Arial Narrow" panose="020B0606020202030204" pitchFamily="34" charset="0"/>
              </a:rPr>
              <a:t>an SMS member </a:t>
            </a:r>
            <a:r>
              <a:rPr lang="en-ZA" dirty="0">
                <a:latin typeface="Arial Narrow" panose="020B0606020202030204" pitchFamily="34" charset="0"/>
              </a:rPr>
              <a:t>was still pending. The set down date was scheduled for May 2019.</a:t>
            </a:r>
          </a:p>
          <a:p>
            <a:pPr marL="742950" lvl="2" indent="-285750">
              <a:spcBef>
                <a:spcPts val="1000"/>
              </a:spcBef>
              <a:buFontTx/>
              <a:buChar char="-"/>
            </a:pPr>
            <a:r>
              <a:rPr lang="en-ZA" dirty="0">
                <a:latin typeface="Arial Narrow" panose="020B0606020202030204" pitchFamily="34" charset="0"/>
              </a:rPr>
              <a:t>One matter on unfair dismissal brought by </a:t>
            </a:r>
            <a:r>
              <a:rPr lang="en-ZA" dirty="0" smtClean="0">
                <a:latin typeface="Arial Narrow" panose="020B0606020202030204" pitchFamily="34" charset="0"/>
              </a:rPr>
              <a:t>an SMS member </a:t>
            </a:r>
            <a:r>
              <a:rPr lang="en-ZA" dirty="0">
                <a:latin typeface="Arial Narrow" panose="020B0606020202030204" pitchFamily="34" charset="0"/>
              </a:rPr>
              <a:t>was still pending as the date of set down was not determined</a:t>
            </a:r>
            <a:r>
              <a:rPr lang="en-ZA" dirty="0" smtClean="0">
                <a:latin typeface="Arial Narrow" panose="020B0606020202030204" pitchFamily="34" charset="0"/>
              </a:rPr>
              <a:t>.</a:t>
            </a:r>
          </a:p>
          <a:p>
            <a:pPr marL="742950" lvl="2" indent="-285750">
              <a:spcBef>
                <a:spcPts val="1000"/>
              </a:spcBef>
              <a:buFontTx/>
              <a:buChar char="-"/>
            </a:pPr>
            <a:endParaRPr lang="en-ZA" dirty="0" smtClean="0">
              <a:latin typeface="Arial Narrow" panose="020B0606020202030204" pitchFamily="34" charset="0"/>
            </a:endParaRPr>
          </a:p>
          <a:p>
            <a:pPr marL="228600" lvl="1">
              <a:spcBef>
                <a:spcPts val="1000"/>
              </a:spcBef>
            </a:pPr>
            <a:r>
              <a:rPr lang="en-ZA" b="1" dirty="0" smtClean="0">
                <a:latin typeface="Arial Narrow" panose="020B0606020202030204" pitchFamily="34" charset="0"/>
              </a:rPr>
              <a:t>Litigation cases</a:t>
            </a:r>
          </a:p>
          <a:p>
            <a:pPr marL="228600" lvl="1">
              <a:spcBef>
                <a:spcPts val="1000"/>
              </a:spcBef>
            </a:pPr>
            <a:r>
              <a:rPr lang="en-ZA" dirty="0" smtClean="0">
                <a:latin typeface="Arial Narrow" panose="020B0606020202030204" pitchFamily="34" charset="0"/>
              </a:rPr>
              <a:t>Two litigations were brought against the Department were still pending and the Department intended to defend all two litigations.</a:t>
            </a:r>
            <a:endParaRPr lang="en-ZA" dirty="0">
              <a:latin typeface="Arial Narrow" panose="020B0606020202030204" pitchFamily="34" charset="0"/>
            </a:endParaRPr>
          </a:p>
          <a:p>
            <a:endParaRPr lang="en-US" dirty="0"/>
          </a:p>
        </p:txBody>
      </p:sp>
    </p:spTree>
    <p:extLst>
      <p:ext uri="{BB962C8B-B14F-4D97-AF65-F5344CB8AC3E}">
        <p14:creationId xmlns:p14="http://schemas.microsoft.com/office/powerpoint/2010/main" xmlns="" val="205389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727332"/>
          </a:xfrm>
        </p:spPr>
        <p:txBody>
          <a:bodyPr>
            <a:normAutofit/>
          </a:bodyPr>
          <a:lstStyle/>
          <a:p>
            <a:pPr marL="228600" lvl="1">
              <a:spcBef>
                <a:spcPts val="1000"/>
              </a:spcBef>
            </a:pPr>
            <a:r>
              <a:rPr lang="en-ZA" sz="1400" b="1" dirty="0" smtClean="0">
                <a:latin typeface="Arial Narrow" panose="020B0606020202030204" pitchFamily="34" charset="0"/>
              </a:rPr>
              <a:t>Investigation by the ARC</a:t>
            </a:r>
          </a:p>
          <a:p>
            <a:pPr marL="0" lvl="1" indent="0">
              <a:spcBef>
                <a:spcPts val="1000"/>
              </a:spcBef>
              <a:buNone/>
            </a:pPr>
            <a:r>
              <a:rPr lang="en-ZA" sz="1400" dirty="0" smtClean="0">
                <a:latin typeface="Arial Narrow" panose="020B0606020202030204" pitchFamily="34" charset="0"/>
              </a:rPr>
              <a:t>During the 2018/19 financial year no investigation was performed or referred for investigation by the ARC</a:t>
            </a:r>
          </a:p>
          <a:p>
            <a:pPr marL="228600" lvl="1">
              <a:spcBef>
                <a:spcPts val="1000"/>
              </a:spcBef>
            </a:pPr>
            <a:r>
              <a:rPr lang="en-ZA" sz="1400" b="1" dirty="0" smtClean="0">
                <a:latin typeface="Arial Narrow" panose="020B0606020202030204" pitchFamily="34" charset="0"/>
              </a:rPr>
              <a:t>Combined </a:t>
            </a:r>
            <a:r>
              <a:rPr lang="en-ZA" sz="1400" b="1" dirty="0">
                <a:latin typeface="Arial Narrow" panose="020B0606020202030204" pitchFamily="34" charset="0"/>
              </a:rPr>
              <a:t>Assurance</a:t>
            </a:r>
            <a:endParaRPr lang="en-ZA" sz="1400" dirty="0">
              <a:latin typeface="Arial Narrow" panose="020B0606020202030204" pitchFamily="34" charset="0"/>
            </a:endParaRPr>
          </a:p>
          <a:p>
            <a:pPr marL="0" lvl="1" indent="0">
              <a:spcBef>
                <a:spcPts val="1000"/>
              </a:spcBef>
              <a:buNone/>
            </a:pPr>
            <a:r>
              <a:rPr lang="en-ZA" sz="1400" dirty="0" smtClean="0">
                <a:latin typeface="Arial Narrow" panose="020B0606020202030204" pitchFamily="34" charset="0"/>
              </a:rPr>
              <a:t>ARC requested the Department </a:t>
            </a:r>
            <a:r>
              <a:rPr lang="en-ZA" sz="1400" dirty="0">
                <a:latin typeface="Arial Narrow" panose="020B0606020202030204" pitchFamily="34" charset="0"/>
              </a:rPr>
              <a:t>to develop and implement a combined assurance </a:t>
            </a:r>
            <a:r>
              <a:rPr lang="en-ZA" sz="1400" dirty="0" smtClean="0">
                <a:latin typeface="Arial Narrow" panose="020B0606020202030204" pitchFamily="34" charset="0"/>
              </a:rPr>
              <a:t>model to optimise coordination of </a:t>
            </a:r>
            <a:r>
              <a:rPr lang="en-ZA" sz="1400" dirty="0">
                <a:latin typeface="Arial Narrow" panose="020B0606020202030204" pitchFamily="34" charset="0"/>
              </a:rPr>
              <a:t>assurance services and functions </a:t>
            </a:r>
            <a:r>
              <a:rPr lang="en-ZA" sz="1400" dirty="0" smtClean="0">
                <a:latin typeface="Arial Narrow" panose="020B0606020202030204" pitchFamily="34" charset="0"/>
              </a:rPr>
              <a:t>in the Department and increase efficiency.</a:t>
            </a:r>
            <a:endParaRPr lang="en-ZA" sz="1400" dirty="0">
              <a:latin typeface="Arial Narrow" panose="020B0606020202030204" pitchFamily="34" charset="0"/>
            </a:endParaRPr>
          </a:p>
          <a:p>
            <a:pPr marL="228600" lvl="1">
              <a:spcBef>
                <a:spcPts val="1000"/>
              </a:spcBef>
            </a:pPr>
            <a:endParaRPr lang="en-ZA" dirty="0"/>
          </a:p>
          <a:p>
            <a:endParaRPr lang="en-US" dirty="0"/>
          </a:p>
        </p:txBody>
      </p:sp>
    </p:spTree>
    <p:extLst>
      <p:ext uri="{BB962C8B-B14F-4D97-AF65-F5344CB8AC3E}">
        <p14:creationId xmlns:p14="http://schemas.microsoft.com/office/powerpoint/2010/main" xmlns="" val="1254563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198783" y="1130443"/>
            <a:ext cx="8736495" cy="4133219"/>
          </a:xfrm>
        </p:spPr>
        <p:txBody>
          <a:bodyPr>
            <a:normAutofit/>
          </a:bodyPr>
          <a:lstStyle/>
          <a:p>
            <a:r>
              <a:rPr lang="en-US" sz="3200" b="1" i="1" dirty="0" smtClean="0">
                <a:latin typeface="Arial Narrow" panose="020B0606020202030204" pitchFamily="34" charset="0"/>
              </a:rPr>
              <a:t>THANK YOU -  SIYABONGA - RE A LEBOGA - DANKIE</a:t>
            </a:r>
            <a:endParaRPr lang="en-US" sz="3200" b="1" i="1" dirty="0">
              <a:latin typeface="Arial Narrow" panose="020B0606020202030204" pitchFamily="34" charset="0"/>
            </a:endParaRPr>
          </a:p>
        </p:txBody>
      </p:sp>
    </p:spTree>
    <p:extLst>
      <p:ext uri="{BB962C8B-B14F-4D97-AF65-F5344CB8AC3E}">
        <p14:creationId xmlns:p14="http://schemas.microsoft.com/office/powerpoint/2010/main" xmlns="" val="28732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130444"/>
            <a:ext cx="8736495" cy="569568"/>
          </a:xfrm>
        </p:spPr>
        <p:txBody>
          <a:bodyPr>
            <a:normAutofit/>
          </a:bodyPr>
          <a:lstStyle/>
          <a:p>
            <a:r>
              <a:rPr lang="en-ZA" sz="1800" b="1" dirty="0"/>
              <a:t>PRESENTATION OUTLINE </a:t>
            </a:r>
            <a:endParaRPr lang="en-US" sz="1800" b="1" dirty="0"/>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700013"/>
            <a:ext cx="8736495" cy="4623514"/>
          </a:xfrm>
        </p:spPr>
        <p:txBody>
          <a:bodyPr>
            <a:normAutofit/>
          </a:bodyPr>
          <a:lstStyle/>
          <a:p>
            <a:pPr>
              <a:lnSpc>
                <a:spcPct val="170000"/>
              </a:lnSpc>
            </a:pPr>
            <a:r>
              <a:rPr lang="en-US" sz="2400" dirty="0">
                <a:solidFill>
                  <a:schemeClr val="tx1"/>
                </a:solidFill>
                <a:latin typeface="Arial Narrow" panose="020B0606020202030204" pitchFamily="34" charset="0"/>
              </a:rPr>
              <a:t>Background</a:t>
            </a:r>
          </a:p>
          <a:p>
            <a:pPr>
              <a:lnSpc>
                <a:spcPct val="170000"/>
              </a:lnSpc>
            </a:pPr>
            <a:r>
              <a:rPr lang="en-US" sz="2400" dirty="0" smtClean="0">
                <a:solidFill>
                  <a:schemeClr val="tx1"/>
                </a:solidFill>
                <a:latin typeface="Arial Narrow" panose="020B0606020202030204" pitchFamily="34" charset="0"/>
              </a:rPr>
              <a:t>ARC’s </a:t>
            </a:r>
            <a:r>
              <a:rPr lang="en-US" sz="2400" dirty="0">
                <a:solidFill>
                  <a:schemeClr val="tx1"/>
                </a:solidFill>
                <a:latin typeface="Arial Narrow" panose="020B0606020202030204" pitchFamily="34" charset="0"/>
              </a:rPr>
              <a:t>Annual </a:t>
            </a:r>
            <a:r>
              <a:rPr lang="en-US" sz="2400" dirty="0" smtClean="0">
                <a:solidFill>
                  <a:schemeClr val="tx1"/>
                </a:solidFill>
                <a:latin typeface="Arial Narrow" panose="020B0606020202030204" pitchFamily="34" charset="0"/>
              </a:rPr>
              <a:t>Report</a:t>
            </a:r>
          </a:p>
          <a:p>
            <a:pPr>
              <a:lnSpc>
                <a:spcPct val="170000"/>
              </a:lnSpc>
            </a:pPr>
            <a:r>
              <a:rPr lang="en-US" sz="2400" dirty="0" smtClean="0">
                <a:solidFill>
                  <a:schemeClr val="tx1"/>
                </a:solidFill>
                <a:latin typeface="Arial Narrow" panose="020B0606020202030204" pitchFamily="34" charset="0"/>
              </a:rPr>
              <a:t>Auditor-General of South Africa’s audit opinion</a:t>
            </a:r>
          </a:p>
          <a:p>
            <a:pPr>
              <a:lnSpc>
                <a:spcPct val="170000"/>
              </a:lnSpc>
            </a:pPr>
            <a:r>
              <a:rPr lang="en-US" sz="2400" dirty="0" smtClean="0">
                <a:solidFill>
                  <a:schemeClr val="tx1"/>
                </a:solidFill>
                <a:latin typeface="Arial Narrow" panose="020B0606020202030204" pitchFamily="34" charset="0"/>
              </a:rPr>
              <a:t>Other matters and ARC recommendations</a:t>
            </a:r>
            <a:endParaRPr lang="en-US" sz="24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32106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a:t>Background</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nSpc>
                <a:spcPct val="150000"/>
              </a:lnSpc>
              <a:buNone/>
            </a:pPr>
            <a:r>
              <a:rPr lang="en-ZA" sz="1700" b="1" dirty="0">
                <a:latin typeface="Arial Narrow" panose="020B0606020202030204" pitchFamily="34" charset="0"/>
              </a:rPr>
              <a:t>Purpose</a:t>
            </a:r>
            <a:r>
              <a:rPr lang="en-ZA" sz="1500" b="1" dirty="0">
                <a:latin typeface="Arial Narrow" panose="020B0606020202030204" pitchFamily="34" charset="0"/>
              </a:rPr>
              <a:t> </a:t>
            </a:r>
          </a:p>
          <a:p>
            <a:pPr algn="just">
              <a:lnSpc>
                <a:spcPct val="100000"/>
              </a:lnSpc>
            </a:pPr>
            <a:r>
              <a:rPr lang="en-ZA" sz="1400" dirty="0">
                <a:latin typeface="Arial Narrow" panose="020B0606020202030204" pitchFamily="34" charset="0"/>
              </a:rPr>
              <a:t>The Audit and Risk Committee (ARC) </a:t>
            </a:r>
            <a:r>
              <a:rPr lang="en-ZA" sz="1400" dirty="0" smtClean="0">
                <a:latin typeface="Arial Narrow" panose="020B0606020202030204" pitchFamily="34" charset="0"/>
              </a:rPr>
              <a:t>of the Department of Women, Youth and Persons with Disabilities (DWYPD) is </a:t>
            </a:r>
            <a:r>
              <a:rPr lang="en-ZA" sz="1400" dirty="0">
                <a:latin typeface="Arial Narrow" panose="020B0606020202030204" pitchFamily="34" charset="0"/>
              </a:rPr>
              <a:t>an independent and non-executive committee appointed in terms of Section 38(1)(a)(ii) and in accordance with 77 of the PFMA</a:t>
            </a:r>
            <a:r>
              <a:rPr lang="en-ZA" sz="1400" dirty="0" smtClean="0">
                <a:latin typeface="Arial Narrow" panose="020B0606020202030204" pitchFamily="34" charset="0"/>
              </a:rPr>
              <a:t>.</a:t>
            </a:r>
          </a:p>
          <a:p>
            <a:pPr algn="just">
              <a:lnSpc>
                <a:spcPct val="100000"/>
              </a:lnSpc>
            </a:pPr>
            <a:r>
              <a:rPr lang="en-ZA" sz="1400" dirty="0">
                <a:latin typeface="Arial Narrow" panose="020B0606020202030204" pitchFamily="34" charset="0"/>
              </a:rPr>
              <a:t>The ARC provides oversight, advice and guidance </a:t>
            </a:r>
            <a:r>
              <a:rPr lang="en-ZA" sz="1400" dirty="0" smtClean="0">
                <a:latin typeface="Arial Narrow" panose="020B0606020202030204" pitchFamily="34" charset="0"/>
              </a:rPr>
              <a:t>to the DWYPD on </a:t>
            </a:r>
            <a:r>
              <a:rPr lang="en-ZA" sz="1400" dirty="0">
                <a:latin typeface="Arial Narrow" panose="020B0606020202030204" pitchFamily="34" charset="0"/>
              </a:rPr>
              <a:t>governance, risk management</a:t>
            </a:r>
            <a:r>
              <a:rPr lang="en-ZA" sz="1400" dirty="0" smtClean="0">
                <a:latin typeface="Arial Narrow" panose="020B0606020202030204" pitchFamily="34" charset="0"/>
              </a:rPr>
              <a:t>, </a:t>
            </a:r>
            <a:r>
              <a:rPr lang="en-ZA" sz="1400" dirty="0">
                <a:latin typeface="Arial Narrow" panose="020B0606020202030204" pitchFamily="34" charset="0"/>
              </a:rPr>
              <a:t>internal control </a:t>
            </a:r>
            <a:r>
              <a:rPr lang="en-ZA" sz="1400" dirty="0" smtClean="0">
                <a:latin typeface="Arial Narrow" panose="020B0606020202030204" pitchFamily="34" charset="0"/>
              </a:rPr>
              <a:t>practices/processes and compliance with applicable legislation.</a:t>
            </a:r>
          </a:p>
          <a:p>
            <a:pPr algn="just">
              <a:lnSpc>
                <a:spcPct val="100000"/>
              </a:lnSpc>
            </a:pPr>
            <a:r>
              <a:rPr lang="en-ZA" sz="1400" dirty="0">
                <a:latin typeface="Arial Narrow" panose="020B0606020202030204" pitchFamily="34" charset="0"/>
              </a:rPr>
              <a:t>The ARC operates in accordance with the DWYPD’s ARC Charter which serves as the terms of reference for the ARC. The ARC Charter outlines the purpose, responsibility and the authority of the ARC in the DWYPD</a:t>
            </a:r>
            <a:r>
              <a:rPr lang="en-ZA" sz="1400" dirty="0" smtClean="0">
                <a:latin typeface="Arial Narrow" panose="020B0606020202030204" pitchFamily="34" charset="0"/>
              </a:rPr>
              <a:t>.</a:t>
            </a:r>
          </a:p>
          <a:p>
            <a:pPr marL="0" indent="0" algn="just">
              <a:lnSpc>
                <a:spcPct val="150000"/>
              </a:lnSpc>
              <a:buNone/>
            </a:pPr>
            <a:r>
              <a:rPr lang="en-ZA" sz="1700" b="1" dirty="0">
                <a:latin typeface="Arial Narrow" panose="020B0606020202030204" pitchFamily="34" charset="0"/>
              </a:rPr>
              <a:t>Composition</a:t>
            </a:r>
          </a:p>
          <a:p>
            <a:pPr algn="just">
              <a:lnSpc>
                <a:spcPct val="110000"/>
              </a:lnSpc>
            </a:pPr>
            <a:r>
              <a:rPr lang="en-ZA" sz="1400" dirty="0" smtClean="0">
                <a:latin typeface="Arial Narrow" panose="020B0606020202030204" pitchFamily="34" charset="0"/>
              </a:rPr>
              <a:t>In terms of the </a:t>
            </a:r>
            <a:r>
              <a:rPr lang="en-ZA" sz="1400" dirty="0">
                <a:latin typeface="Arial Narrow" panose="020B0606020202030204" pitchFamily="34" charset="0"/>
              </a:rPr>
              <a:t>DWYPD’s ARC </a:t>
            </a:r>
            <a:r>
              <a:rPr lang="en-ZA" sz="1400" dirty="0" smtClean="0">
                <a:latin typeface="Arial Narrow" panose="020B0606020202030204" pitchFamily="34" charset="0"/>
              </a:rPr>
              <a:t>Charter, the ARC consists </a:t>
            </a:r>
            <a:r>
              <a:rPr lang="en-ZA" sz="1400" dirty="0">
                <a:latin typeface="Arial Narrow" panose="020B0606020202030204" pitchFamily="34" charset="0"/>
              </a:rPr>
              <a:t>of </a:t>
            </a:r>
            <a:r>
              <a:rPr lang="en-ZA" sz="1400" dirty="0" smtClean="0">
                <a:latin typeface="Arial Narrow" panose="020B0606020202030204" pitchFamily="34" charset="0"/>
              </a:rPr>
              <a:t>five (5) </a:t>
            </a:r>
            <a:r>
              <a:rPr lang="en-ZA" sz="1400" dirty="0">
                <a:latin typeface="Arial Narrow" panose="020B0606020202030204" pitchFamily="34" charset="0"/>
              </a:rPr>
              <a:t>independent non-executive members, with management representatives and a representative of the Auditor-General of South Africa as standing invitee</a:t>
            </a:r>
            <a:r>
              <a:rPr lang="en-ZA" sz="1400" dirty="0" smtClean="0">
                <a:latin typeface="Arial Narrow" panose="020B0606020202030204" pitchFamily="34" charset="0"/>
              </a:rPr>
              <a:t>.</a:t>
            </a:r>
          </a:p>
          <a:p>
            <a:pPr algn="just">
              <a:lnSpc>
                <a:spcPct val="110000"/>
              </a:lnSpc>
            </a:pPr>
            <a:r>
              <a:rPr lang="en-ZA" sz="1400" dirty="0">
                <a:latin typeface="Arial Narrow" panose="020B0606020202030204" pitchFamily="34" charset="0"/>
              </a:rPr>
              <a:t>During the </a:t>
            </a:r>
            <a:r>
              <a:rPr lang="en-ZA" sz="1400" dirty="0" smtClean="0">
                <a:latin typeface="Arial Narrow" panose="020B0606020202030204" pitchFamily="34" charset="0"/>
              </a:rPr>
              <a:t>2018/19 financial year,  </a:t>
            </a:r>
            <a:r>
              <a:rPr lang="en-ZA" sz="1400" dirty="0">
                <a:latin typeface="Arial Narrow" panose="020B0606020202030204" pitchFamily="34" charset="0"/>
              </a:rPr>
              <a:t>the contracts of three previous ARC members expired, one member resigned and another member’s contract was terminated due to non-attendance of consecutive </a:t>
            </a:r>
            <a:r>
              <a:rPr lang="en-ZA" sz="1400" dirty="0" smtClean="0">
                <a:latin typeface="Arial Narrow" panose="020B0606020202030204" pitchFamily="34" charset="0"/>
              </a:rPr>
              <a:t>ARC </a:t>
            </a:r>
            <a:r>
              <a:rPr lang="en-ZA" sz="1400" dirty="0">
                <a:latin typeface="Arial Narrow" panose="020B0606020202030204" pitchFamily="34" charset="0"/>
              </a:rPr>
              <a:t>meetings</a:t>
            </a:r>
            <a:r>
              <a:rPr lang="en-ZA" sz="1400" dirty="0" smtClean="0">
                <a:latin typeface="Arial Narrow" panose="020B0606020202030204" pitchFamily="34" charset="0"/>
              </a:rPr>
              <a:t>.</a:t>
            </a:r>
          </a:p>
          <a:p>
            <a:pPr algn="just">
              <a:lnSpc>
                <a:spcPct val="100000"/>
              </a:lnSpc>
            </a:pPr>
            <a:r>
              <a:rPr lang="en-ZA" sz="1400" dirty="0">
                <a:latin typeface="Arial Narrow" panose="020B0606020202030204" pitchFamily="34" charset="0"/>
              </a:rPr>
              <a:t>In </a:t>
            </a:r>
            <a:r>
              <a:rPr lang="en-ZA" sz="1400" dirty="0" smtClean="0">
                <a:latin typeface="Arial Narrow" panose="020B0606020202030204" pitchFamily="34" charset="0"/>
              </a:rPr>
              <a:t>December </a:t>
            </a:r>
            <a:r>
              <a:rPr lang="en-ZA" sz="1400" dirty="0">
                <a:latin typeface="Arial Narrow" panose="020B0606020202030204" pitchFamily="34" charset="0"/>
              </a:rPr>
              <a:t>2018, four new </a:t>
            </a:r>
            <a:r>
              <a:rPr lang="en-ZA" sz="1400" dirty="0" smtClean="0">
                <a:latin typeface="Arial Narrow" panose="020B0606020202030204" pitchFamily="34" charset="0"/>
              </a:rPr>
              <a:t>ARC </a:t>
            </a:r>
            <a:r>
              <a:rPr lang="en-ZA" sz="1400" dirty="0">
                <a:latin typeface="Arial Narrow" panose="020B0606020202030204" pitchFamily="34" charset="0"/>
              </a:rPr>
              <a:t>members were appointed </a:t>
            </a:r>
            <a:r>
              <a:rPr lang="en-ZA" sz="1400" dirty="0" smtClean="0">
                <a:latin typeface="Arial Narrow" panose="020B0606020202030204" pitchFamily="34" charset="0"/>
              </a:rPr>
              <a:t>by the DWYPD with </a:t>
            </a:r>
            <a:r>
              <a:rPr lang="en-ZA" sz="1400" dirty="0">
                <a:latin typeface="Arial Narrow" panose="020B0606020202030204" pitchFamily="34" charset="0"/>
              </a:rPr>
              <a:t>effect from </a:t>
            </a:r>
            <a:r>
              <a:rPr lang="en-ZA" sz="1400" dirty="0" smtClean="0">
                <a:latin typeface="Arial Narrow" panose="020B0606020202030204" pitchFamily="34" charset="0"/>
              </a:rPr>
              <a:t>03 January </a:t>
            </a:r>
            <a:r>
              <a:rPr lang="en-ZA" sz="1400" dirty="0">
                <a:latin typeface="Arial Narrow" panose="020B0606020202030204" pitchFamily="34" charset="0"/>
              </a:rPr>
              <a:t>2019. </a:t>
            </a:r>
          </a:p>
          <a:p>
            <a:pPr algn="just">
              <a:lnSpc>
                <a:spcPct val="100000"/>
              </a:lnSpc>
            </a:pPr>
            <a:r>
              <a:rPr lang="en-ZA" sz="1400" dirty="0">
                <a:latin typeface="Arial Narrow" panose="020B0606020202030204" pitchFamily="34" charset="0"/>
              </a:rPr>
              <a:t>Currently one Audit and Risk Committee position is vacant.</a:t>
            </a:r>
          </a:p>
          <a:p>
            <a:pPr algn="just">
              <a:lnSpc>
                <a:spcPct val="110000"/>
              </a:lnSpc>
            </a:pPr>
            <a:endParaRPr lang="en-ZA" sz="1500" dirty="0">
              <a:latin typeface="Arial Narrow" panose="020B0606020202030204" pitchFamily="34" charset="0"/>
            </a:endParaRPr>
          </a:p>
          <a:p>
            <a:pPr algn="just">
              <a:lnSpc>
                <a:spcPct val="150000"/>
              </a:lnSpc>
            </a:pPr>
            <a:endParaRPr lang="en-ZA" sz="14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291739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ARC </a:t>
            </a:r>
            <a:r>
              <a:rPr lang="en-US" sz="2000" dirty="0" smtClean="0">
                <a:latin typeface="Arial Narrow" panose="020B0606020202030204" pitchFamily="34" charset="0"/>
              </a:rPr>
              <a:t>Oversight Responsibilities</a:t>
            </a:r>
            <a:endParaRPr lang="en-US" sz="2000" dirty="0"/>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lnSpcReduction="10000"/>
          </a:bodyPr>
          <a:lstStyle/>
          <a:p>
            <a:pPr algn="just">
              <a:lnSpc>
                <a:spcPct val="150000"/>
              </a:lnSpc>
            </a:pPr>
            <a:r>
              <a:rPr lang="en-ZA" sz="1400" dirty="0" smtClean="0">
                <a:latin typeface="Arial Narrow" panose="020B0606020202030204" pitchFamily="34" charset="0"/>
              </a:rPr>
              <a:t>ARC </a:t>
            </a:r>
            <a:r>
              <a:rPr lang="en-ZA" sz="1400" dirty="0">
                <a:latin typeface="Arial Narrow" panose="020B0606020202030204" pitchFamily="34" charset="0"/>
              </a:rPr>
              <a:t>discharged its responsibilities in accordance with Section 38 (1) (a) (ii) of the Public Finance Management Act and Treasury Regulation 3.1.13.</a:t>
            </a:r>
            <a:endParaRPr lang="en-ZA" sz="1400" dirty="0" smtClean="0">
              <a:latin typeface="Arial Narrow" panose="020B0606020202030204" pitchFamily="34" charset="0"/>
            </a:endParaRPr>
          </a:p>
          <a:p>
            <a:pPr algn="just">
              <a:lnSpc>
                <a:spcPct val="150000"/>
              </a:lnSpc>
            </a:pPr>
            <a:r>
              <a:rPr lang="en-ZA" sz="1400" dirty="0" smtClean="0">
                <a:latin typeface="Arial Narrow" panose="020B0606020202030204" pitchFamily="34" charset="0"/>
              </a:rPr>
              <a:t>ARC adopted the ARC </a:t>
            </a:r>
            <a:r>
              <a:rPr lang="en-ZA" sz="1400" dirty="0">
                <a:latin typeface="Arial Narrow" panose="020B0606020202030204" pitchFamily="34" charset="0"/>
              </a:rPr>
              <a:t>Charter as its terms of references to regulate and govern its affairs. </a:t>
            </a:r>
            <a:endParaRPr lang="en-ZA" sz="1400" dirty="0" smtClean="0">
              <a:latin typeface="Arial Narrow" panose="020B0606020202030204" pitchFamily="34" charset="0"/>
            </a:endParaRPr>
          </a:p>
          <a:p>
            <a:pPr algn="just">
              <a:lnSpc>
                <a:spcPct val="150000"/>
              </a:lnSpc>
            </a:pPr>
            <a:r>
              <a:rPr lang="en-ZA" sz="1400" dirty="0">
                <a:latin typeface="Arial Narrow" panose="020B0606020202030204" pitchFamily="34" charset="0"/>
              </a:rPr>
              <a:t>All </a:t>
            </a:r>
            <a:r>
              <a:rPr lang="en-ZA" sz="1400" dirty="0" smtClean="0">
                <a:latin typeface="Arial Narrow" panose="020B0606020202030204" pitchFamily="34" charset="0"/>
              </a:rPr>
              <a:t>ARC </a:t>
            </a:r>
            <a:r>
              <a:rPr lang="en-ZA" sz="1400" dirty="0">
                <a:latin typeface="Arial Narrow" panose="020B0606020202030204" pitchFamily="34" charset="0"/>
              </a:rPr>
              <a:t>members are not in the employment of the </a:t>
            </a:r>
            <a:r>
              <a:rPr lang="en-ZA" sz="1400" dirty="0" smtClean="0">
                <a:latin typeface="Arial Narrow" panose="020B0606020202030204" pitchFamily="34" charset="0"/>
              </a:rPr>
              <a:t>DWYPD </a:t>
            </a:r>
            <a:r>
              <a:rPr lang="en-ZA" sz="1400" dirty="0">
                <a:latin typeface="Arial Narrow" panose="020B0606020202030204" pitchFamily="34" charset="0"/>
              </a:rPr>
              <a:t>and all duties performed by the Audit and Risk Committee were independent from management of the Department. </a:t>
            </a:r>
            <a:endParaRPr lang="en-ZA" sz="1400" dirty="0" smtClean="0">
              <a:latin typeface="Arial Narrow" panose="020B0606020202030204" pitchFamily="34" charset="0"/>
            </a:endParaRPr>
          </a:p>
          <a:p>
            <a:pPr algn="just">
              <a:lnSpc>
                <a:spcPct val="150000"/>
              </a:lnSpc>
            </a:pPr>
            <a:r>
              <a:rPr lang="en-ZA" sz="1400" dirty="0" smtClean="0">
                <a:latin typeface="Arial Narrow" panose="020B0606020202030204" pitchFamily="34" charset="0"/>
              </a:rPr>
              <a:t>ARC executed its responsibilities through </a:t>
            </a:r>
            <a:r>
              <a:rPr lang="en-ZA" sz="1400" dirty="0">
                <a:latin typeface="Arial Narrow" panose="020B0606020202030204" pitchFamily="34" charset="0"/>
              </a:rPr>
              <a:t>the attendance of the </a:t>
            </a:r>
            <a:r>
              <a:rPr lang="en-ZA" sz="1400" dirty="0" smtClean="0">
                <a:latin typeface="Arial Narrow" panose="020B0606020202030204" pitchFamily="34" charset="0"/>
              </a:rPr>
              <a:t>scheduled quarterly ARC </a:t>
            </a:r>
            <a:r>
              <a:rPr lang="en-ZA" sz="1400" dirty="0">
                <a:latin typeface="Arial Narrow" panose="020B0606020202030204" pitchFamily="34" charset="0"/>
              </a:rPr>
              <a:t>meetings </a:t>
            </a:r>
            <a:r>
              <a:rPr lang="en-ZA" sz="1400" dirty="0" smtClean="0">
                <a:latin typeface="Arial Narrow" panose="020B0606020202030204" pitchFamily="34" charset="0"/>
              </a:rPr>
              <a:t>in which Internal </a:t>
            </a:r>
            <a:r>
              <a:rPr lang="en-ZA" sz="1400" dirty="0">
                <a:latin typeface="Arial Narrow" panose="020B0606020202030204" pitchFamily="34" charset="0"/>
              </a:rPr>
              <a:t>Audit, Auditor General of South </a:t>
            </a:r>
            <a:r>
              <a:rPr lang="en-ZA" sz="1400" dirty="0" smtClean="0">
                <a:latin typeface="Arial Narrow" panose="020B0606020202030204" pitchFamily="34" charset="0"/>
              </a:rPr>
              <a:t>Africa (AGSA) and Management of the Department reports and provides feedback on financial and performance management, risk management, internal control and governance matters, compliance with legislation, progress on the audit improvement action plan, litigation and disciplinary matters in the Department etc.</a:t>
            </a:r>
          </a:p>
          <a:p>
            <a:pPr algn="just">
              <a:lnSpc>
                <a:spcPct val="150000"/>
              </a:lnSpc>
            </a:pPr>
            <a:r>
              <a:rPr lang="en-ZA" sz="1400" dirty="0" smtClean="0">
                <a:latin typeface="Arial Narrow" panose="020B0606020202030204" pitchFamily="34" charset="0"/>
              </a:rPr>
              <a:t>Internal Audit and the (AGSA) are the main source of information and assurance providers to the ARC. </a:t>
            </a:r>
          </a:p>
          <a:p>
            <a:pPr algn="just">
              <a:lnSpc>
                <a:spcPct val="150000"/>
              </a:lnSpc>
            </a:pPr>
            <a:r>
              <a:rPr lang="en-ZA" sz="1400" dirty="0" smtClean="0">
                <a:latin typeface="Arial Narrow" panose="020B0606020202030204" pitchFamily="34" charset="0"/>
              </a:rPr>
              <a:t>ARC assessed and discussed the </a:t>
            </a:r>
            <a:r>
              <a:rPr lang="en-ZA" sz="1400" dirty="0">
                <a:latin typeface="Arial Narrow" panose="020B0606020202030204" pitchFamily="34" charset="0"/>
              </a:rPr>
              <a:t>quarterly </a:t>
            </a:r>
            <a:r>
              <a:rPr lang="en-ZA" sz="1400" dirty="0" smtClean="0">
                <a:latin typeface="Arial Narrow" panose="020B0606020202030204" pitchFamily="34" charset="0"/>
              </a:rPr>
              <a:t>and annual reports </a:t>
            </a:r>
            <a:r>
              <a:rPr lang="en-ZA" sz="1400" dirty="0">
                <a:latin typeface="Arial Narrow" panose="020B0606020202030204" pitchFamily="34" charset="0"/>
              </a:rPr>
              <a:t>received from </a:t>
            </a:r>
            <a:r>
              <a:rPr lang="en-ZA" sz="1400" dirty="0" smtClean="0">
                <a:latin typeface="Arial Narrow" panose="020B0606020202030204" pitchFamily="34" charset="0"/>
              </a:rPr>
              <a:t>Internal Audit</a:t>
            </a:r>
            <a:r>
              <a:rPr lang="en-ZA" sz="1400" dirty="0">
                <a:latin typeface="Arial Narrow" panose="020B0606020202030204" pitchFamily="34" charset="0"/>
              </a:rPr>
              <a:t>, </a:t>
            </a:r>
            <a:r>
              <a:rPr lang="en-ZA" sz="1400" dirty="0" smtClean="0">
                <a:latin typeface="Arial Narrow" panose="020B0606020202030204" pitchFamily="34" charset="0"/>
              </a:rPr>
              <a:t>AGSA </a:t>
            </a:r>
            <a:r>
              <a:rPr lang="en-ZA" sz="1400" dirty="0">
                <a:latin typeface="Arial Narrow" panose="020B0606020202030204" pitchFamily="34" charset="0"/>
              </a:rPr>
              <a:t>and </a:t>
            </a:r>
            <a:r>
              <a:rPr lang="en-ZA" sz="1400" dirty="0" smtClean="0">
                <a:latin typeface="Arial Narrow" panose="020B0606020202030204" pitchFamily="34" charset="0"/>
              </a:rPr>
              <a:t> Management of the Department. The </a:t>
            </a:r>
            <a:r>
              <a:rPr lang="en-ZA" sz="1400" dirty="0">
                <a:latin typeface="Arial Narrow" panose="020B0606020202030204" pitchFamily="34" charset="0"/>
              </a:rPr>
              <a:t>reports </a:t>
            </a:r>
            <a:r>
              <a:rPr lang="en-ZA" sz="1400" dirty="0" smtClean="0">
                <a:latin typeface="Arial Narrow" panose="020B0606020202030204" pitchFamily="34" charset="0"/>
              </a:rPr>
              <a:t>obtained </a:t>
            </a:r>
            <a:r>
              <a:rPr lang="en-ZA" sz="1400" dirty="0">
                <a:latin typeface="Arial Narrow" panose="020B0606020202030204" pitchFamily="34" charset="0"/>
              </a:rPr>
              <a:t>from Internal Audit, AGSA and  Management </a:t>
            </a:r>
            <a:r>
              <a:rPr lang="en-ZA" sz="1400" dirty="0" smtClean="0">
                <a:latin typeface="Arial Narrow" panose="020B0606020202030204" pitchFamily="34" charset="0"/>
              </a:rPr>
              <a:t>provided </a:t>
            </a:r>
            <a:r>
              <a:rPr lang="en-ZA" sz="1400" dirty="0">
                <a:latin typeface="Arial Narrow" panose="020B0606020202030204" pitchFamily="34" charset="0"/>
              </a:rPr>
              <a:t>the </a:t>
            </a:r>
            <a:r>
              <a:rPr lang="en-ZA" sz="1400" dirty="0" smtClean="0">
                <a:latin typeface="Arial Narrow" panose="020B0606020202030204" pitchFamily="34" charset="0"/>
              </a:rPr>
              <a:t>ARC </a:t>
            </a:r>
            <a:r>
              <a:rPr lang="en-ZA" sz="1400" dirty="0">
                <a:latin typeface="Arial Narrow" panose="020B0606020202030204" pitchFamily="34" charset="0"/>
              </a:rPr>
              <a:t>with an insight on the financial management,  </a:t>
            </a:r>
            <a:r>
              <a:rPr lang="en-ZA" sz="1400" dirty="0" smtClean="0">
                <a:latin typeface="Arial Narrow" panose="020B0606020202030204" pitchFamily="34" charset="0"/>
              </a:rPr>
              <a:t>performance management, state </a:t>
            </a:r>
            <a:r>
              <a:rPr lang="en-ZA" sz="1400" dirty="0">
                <a:latin typeface="Arial Narrow" panose="020B0606020202030204" pitchFamily="34" charset="0"/>
              </a:rPr>
              <a:t>of controls, risk management and governance processes in </a:t>
            </a:r>
            <a:r>
              <a:rPr lang="en-ZA" sz="1400" dirty="0" smtClean="0">
                <a:latin typeface="Arial Narrow" panose="020B0606020202030204" pitchFamily="34" charset="0"/>
              </a:rPr>
              <a:t>the Department.</a:t>
            </a:r>
          </a:p>
          <a:p>
            <a:pPr algn="just">
              <a:lnSpc>
                <a:spcPct val="100000"/>
              </a:lnSpc>
            </a:pPr>
            <a:endParaRPr lang="en-ZA" sz="1600" dirty="0">
              <a:latin typeface="Arial Narrow" panose="020B0606020202030204" pitchFamily="34" charset="0"/>
            </a:endParaRPr>
          </a:p>
          <a:p>
            <a:pPr algn="just">
              <a:lnSpc>
                <a:spcPct val="100000"/>
              </a:lnSpc>
            </a:pPr>
            <a:endParaRPr lang="en-ZA" sz="1600" dirty="0"/>
          </a:p>
          <a:p>
            <a:pPr algn="just">
              <a:lnSpc>
                <a:spcPct val="100000"/>
              </a:lnSpc>
            </a:pPr>
            <a:endParaRPr lang="en-ZA" sz="1600" dirty="0"/>
          </a:p>
          <a:p>
            <a:pPr algn="just">
              <a:lnSpc>
                <a:spcPct val="100000"/>
              </a:lnSpc>
            </a:pPr>
            <a:endParaRPr lang="en-ZA" sz="15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271927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latin typeface="Arial Narrow" panose="020B0606020202030204" pitchFamily="34" charset="0"/>
              </a:rPr>
              <a:t>ARC’s </a:t>
            </a:r>
            <a:r>
              <a:rPr lang="en-US" sz="2000" dirty="0">
                <a:latin typeface="Arial Narrow" panose="020B0606020202030204" pitchFamily="34" charset="0"/>
              </a:rPr>
              <a:t>Annual Report </a:t>
            </a:r>
            <a:r>
              <a:rPr lang="en-US" sz="2000" dirty="0" smtClean="0">
                <a:latin typeface="Arial Narrow" panose="020B0606020202030204" pitchFamily="34" charset="0"/>
              </a:rPr>
              <a:t>– 2018/19 financial year</a:t>
            </a:r>
            <a:endParaRPr lang="en-US" sz="2000" dirty="0"/>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Autofit/>
          </a:bodyPr>
          <a:lstStyle/>
          <a:p>
            <a:pPr algn="just">
              <a:lnSpc>
                <a:spcPct val="120000"/>
              </a:lnSpc>
            </a:pPr>
            <a:r>
              <a:rPr lang="en-US" sz="1400" dirty="0">
                <a:latin typeface="Arial Narrow" panose="020B0606020202030204" pitchFamily="34" charset="0"/>
              </a:rPr>
              <a:t>ARC is of the view that </a:t>
            </a:r>
            <a:r>
              <a:rPr lang="en-US" sz="1400" dirty="0" smtClean="0">
                <a:latin typeface="Arial Narrow" panose="020B0606020202030204" pitchFamily="34" charset="0"/>
              </a:rPr>
              <a:t>DWYPD’s </a:t>
            </a:r>
            <a:r>
              <a:rPr lang="en-US" sz="1400" dirty="0">
                <a:latin typeface="Arial Narrow" panose="020B0606020202030204" pitchFamily="34" charset="0"/>
              </a:rPr>
              <a:t>Annual Report for </a:t>
            </a:r>
            <a:r>
              <a:rPr lang="en-US" sz="1400" dirty="0" smtClean="0">
                <a:latin typeface="Arial Narrow" panose="020B0606020202030204" pitchFamily="34" charset="0"/>
              </a:rPr>
              <a:t>2018/19 </a:t>
            </a:r>
            <a:r>
              <a:rPr lang="en-US" sz="1400" dirty="0">
                <a:latin typeface="Arial Narrow" panose="020B0606020202030204" pitchFamily="34" charset="0"/>
              </a:rPr>
              <a:t>financial year fairly present the state of </a:t>
            </a:r>
            <a:r>
              <a:rPr lang="en-US" sz="1400" dirty="0" smtClean="0">
                <a:latin typeface="Arial Narrow" panose="020B0606020202030204" pitchFamily="34" charset="0"/>
              </a:rPr>
              <a:t>financial performance and non-financial information of the Department. </a:t>
            </a:r>
          </a:p>
          <a:p>
            <a:pPr algn="just">
              <a:lnSpc>
                <a:spcPct val="120000"/>
              </a:lnSpc>
            </a:pPr>
            <a:r>
              <a:rPr lang="en-GB" sz="1400" dirty="0" smtClean="0">
                <a:latin typeface="Arial Narrow" panose="020B0606020202030204" pitchFamily="34" charset="0"/>
              </a:rPr>
              <a:t>ARC concurs </a:t>
            </a:r>
            <a:r>
              <a:rPr lang="en-GB" sz="1400" dirty="0">
                <a:latin typeface="Arial Narrow" panose="020B0606020202030204" pitchFamily="34" charset="0"/>
              </a:rPr>
              <a:t>with the conclusion of the AGSA on the annual financial statements and the performance information of the </a:t>
            </a:r>
            <a:r>
              <a:rPr lang="en-GB" sz="1400" dirty="0" smtClean="0">
                <a:latin typeface="Arial Narrow" panose="020B0606020202030204" pitchFamily="34" charset="0"/>
              </a:rPr>
              <a:t>DWYPD. </a:t>
            </a:r>
            <a:r>
              <a:rPr lang="en-ZA" sz="1400" dirty="0" smtClean="0">
                <a:latin typeface="Arial Narrow" panose="020B0606020202030204" pitchFamily="34" charset="0"/>
              </a:rPr>
              <a:t>The </a:t>
            </a:r>
            <a:r>
              <a:rPr lang="en-ZA" sz="1400" dirty="0">
                <a:latin typeface="Arial Narrow" panose="020B0606020202030204" pitchFamily="34" charset="0"/>
              </a:rPr>
              <a:t>audited annual financial statements and non-financial information be accepted and read together with the report of the Auditor-General of South Africa.</a:t>
            </a:r>
          </a:p>
          <a:p>
            <a:pPr algn="just">
              <a:lnSpc>
                <a:spcPct val="120000"/>
              </a:lnSpc>
            </a:pPr>
            <a:r>
              <a:rPr lang="en-ZA" sz="1400" dirty="0" smtClean="0">
                <a:latin typeface="Arial Narrow" panose="020B0606020202030204" pitchFamily="34" charset="0"/>
              </a:rPr>
              <a:t>In concluding on key management functions and activities for 2018/19 financial year, the ARC </a:t>
            </a:r>
            <a:r>
              <a:rPr lang="en-ZA" sz="1400" dirty="0">
                <a:latin typeface="Arial Narrow" panose="020B0606020202030204" pitchFamily="34" charset="0"/>
              </a:rPr>
              <a:t>took into account matters contained in the handover report by the previous </a:t>
            </a:r>
            <a:r>
              <a:rPr lang="en-ZA" sz="1400" dirty="0" smtClean="0">
                <a:latin typeface="Arial Narrow" panose="020B0606020202030204" pitchFamily="34" charset="0"/>
              </a:rPr>
              <a:t>ARC whose term of office expired during 2018/19 financial year. Our conclusion is as follows:  </a:t>
            </a:r>
          </a:p>
          <a:p>
            <a:pPr lvl="1" algn="just">
              <a:lnSpc>
                <a:spcPct val="120000"/>
              </a:lnSpc>
              <a:buFont typeface="Courier New" panose="02070309020205020404" pitchFamily="49" charset="0"/>
              <a:buChar char="o"/>
            </a:pPr>
            <a:r>
              <a:rPr lang="en-ZA" sz="1400" b="1" dirty="0" smtClean="0">
                <a:latin typeface="Arial Narrow" panose="020B0606020202030204" pitchFamily="34" charset="0"/>
              </a:rPr>
              <a:t>Internal Controls</a:t>
            </a:r>
          </a:p>
          <a:p>
            <a:pPr marL="457200" lvl="1" indent="0" algn="just">
              <a:lnSpc>
                <a:spcPct val="120000"/>
              </a:lnSpc>
              <a:buNone/>
            </a:pPr>
            <a:r>
              <a:rPr lang="en-ZA" sz="1400" dirty="0" smtClean="0">
                <a:latin typeface="Arial Narrow" panose="020B0606020202030204" pitchFamily="34" charset="0"/>
              </a:rPr>
              <a:t>During the period under review in </a:t>
            </a:r>
            <a:r>
              <a:rPr lang="en-ZA" sz="1400" dirty="0">
                <a:latin typeface="Arial Narrow" panose="020B0606020202030204" pitchFamily="34" charset="0"/>
              </a:rPr>
              <a:t>some instance the systems of internal control were inadequate and ineffective during the financial year. This condition had an adverse impact on compliance with applicable legislation, integrity and reliability of non- financial information. The committee also noted that the following drivers of internal controls require urgent intervention of management:</a:t>
            </a:r>
          </a:p>
          <a:p>
            <a:pPr lvl="1" algn="just">
              <a:lnSpc>
                <a:spcPct val="120000"/>
              </a:lnSpc>
              <a:buFont typeface="Wingdings" panose="05000000000000000000" pitchFamily="2" charset="2"/>
              <a:buChar char="Ø"/>
            </a:pPr>
            <a:r>
              <a:rPr lang="en-ZA" sz="1400" dirty="0" smtClean="0">
                <a:latin typeface="Arial Narrow" panose="020B0606020202030204" pitchFamily="34" charset="0"/>
              </a:rPr>
              <a:t>Leadership </a:t>
            </a:r>
            <a:r>
              <a:rPr lang="en-ZA" sz="1400" dirty="0">
                <a:latin typeface="Arial Narrow" panose="020B0606020202030204" pitchFamily="34" charset="0"/>
              </a:rPr>
              <a:t>on oversight particularly relating to the implementation of the audit action plan as well as the information technology </a:t>
            </a:r>
            <a:r>
              <a:rPr lang="en-ZA" sz="1400" dirty="0" smtClean="0">
                <a:latin typeface="Arial Narrow" panose="020B0606020202030204" pitchFamily="34" charset="0"/>
              </a:rPr>
              <a:t>governance.</a:t>
            </a:r>
            <a:endParaRPr lang="en-ZA" sz="1400" dirty="0">
              <a:latin typeface="Arial Narrow" panose="020B0606020202030204" pitchFamily="34" charset="0"/>
            </a:endParaRPr>
          </a:p>
          <a:p>
            <a:pPr lvl="1" algn="just">
              <a:lnSpc>
                <a:spcPct val="120000"/>
              </a:lnSpc>
              <a:buFont typeface="Wingdings" panose="05000000000000000000" pitchFamily="2" charset="2"/>
              <a:buChar char="Ø"/>
            </a:pPr>
            <a:r>
              <a:rPr lang="en-ZA" sz="1400" dirty="0" smtClean="0">
                <a:latin typeface="Arial Narrow" panose="020B0606020202030204" pitchFamily="34" charset="0"/>
              </a:rPr>
              <a:t>Record </a:t>
            </a:r>
            <a:r>
              <a:rPr lang="en-ZA" sz="1400" dirty="0">
                <a:latin typeface="Arial Narrow" panose="020B0606020202030204" pitchFamily="34" charset="0"/>
              </a:rPr>
              <a:t>keeping as well as monitoring of compliance on financial and performance management.</a:t>
            </a:r>
          </a:p>
          <a:p>
            <a:pPr marL="914400" lvl="2" indent="0" algn="just">
              <a:lnSpc>
                <a:spcPct val="100000"/>
              </a:lnSpc>
              <a:buNone/>
            </a:pPr>
            <a:endParaRPr lang="en-ZA" sz="1400" b="1" dirty="0">
              <a:latin typeface="Arial Narrow" panose="020B0606020202030204" pitchFamily="34" charset="0"/>
            </a:endParaRPr>
          </a:p>
          <a:p>
            <a:pPr marL="457200" lvl="1" indent="0" algn="just">
              <a:lnSpc>
                <a:spcPct val="100000"/>
              </a:lnSpc>
              <a:buNone/>
            </a:pPr>
            <a:endParaRPr lang="en-ZA" sz="1400" dirty="0">
              <a:latin typeface="Arial Narrow" panose="020B0606020202030204" pitchFamily="34" charset="0"/>
            </a:endParaRPr>
          </a:p>
          <a:p>
            <a:pPr algn="just">
              <a:lnSpc>
                <a:spcPct val="100000"/>
              </a:lnSpc>
            </a:pPr>
            <a:endParaRPr lang="en-ZA" sz="1400" dirty="0">
              <a:latin typeface="Arial Narrow" panose="020B0606020202030204" pitchFamily="34" charset="0"/>
            </a:endParaRPr>
          </a:p>
          <a:p>
            <a:pPr algn="just">
              <a:lnSpc>
                <a:spcPct val="150000"/>
              </a:lnSpc>
            </a:pPr>
            <a:endParaRPr lang="en-ZA" sz="1400" dirty="0" smtClean="0">
              <a:latin typeface="Arial Narrow" panose="020B0606020202030204" pitchFamily="34" charset="0"/>
            </a:endParaRPr>
          </a:p>
          <a:p>
            <a:pPr algn="just">
              <a:lnSpc>
                <a:spcPct val="150000"/>
              </a:lnSpc>
            </a:pPr>
            <a:endParaRPr lang="en-ZA" sz="1400" dirty="0">
              <a:latin typeface="Arial Narrow" panose="020B0606020202030204" pitchFamily="34" charset="0"/>
            </a:endParaRPr>
          </a:p>
        </p:txBody>
      </p:sp>
    </p:spTree>
    <p:extLst>
      <p:ext uri="{BB962C8B-B14F-4D97-AF65-F5344CB8AC3E}">
        <p14:creationId xmlns:p14="http://schemas.microsoft.com/office/powerpoint/2010/main" xmlns="" val="372525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latin typeface="Arial Narrow" panose="020B0606020202030204" pitchFamily="34" charset="0"/>
              </a:rPr>
              <a:t>ARC’s </a:t>
            </a:r>
            <a:r>
              <a:rPr lang="en-US" sz="2000" dirty="0">
                <a:latin typeface="Arial Narrow" panose="020B0606020202030204" pitchFamily="34" charset="0"/>
              </a:rPr>
              <a:t>Annual Report </a:t>
            </a:r>
            <a:r>
              <a:rPr lang="en-US" sz="2000" dirty="0" smtClean="0">
                <a:latin typeface="Arial Narrow" panose="020B0606020202030204" pitchFamily="34" charset="0"/>
              </a:rPr>
              <a:t>– 2018/19 financial year (Cont.)</a:t>
            </a:r>
            <a:endParaRPr lang="en-US" sz="2000" dirty="0"/>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lnSpcReduction="10000"/>
          </a:bodyPr>
          <a:lstStyle/>
          <a:p>
            <a:pPr algn="just">
              <a:lnSpc>
                <a:spcPct val="150000"/>
              </a:lnSpc>
              <a:buFont typeface="Courier New" panose="02070309020205020404" pitchFamily="49" charset="0"/>
              <a:buChar char="o"/>
            </a:pPr>
            <a:r>
              <a:rPr lang="en-ZA" sz="1400" b="1" dirty="0" smtClean="0">
                <a:latin typeface="Arial Narrow" panose="020B0606020202030204" pitchFamily="34" charset="0"/>
              </a:rPr>
              <a:t>Risk Management</a:t>
            </a:r>
          </a:p>
          <a:p>
            <a:pPr marL="0" indent="0" algn="just">
              <a:lnSpc>
                <a:spcPct val="150000"/>
              </a:lnSpc>
              <a:buNone/>
            </a:pPr>
            <a:r>
              <a:rPr lang="en-ZA" sz="1400" dirty="0" smtClean="0">
                <a:latin typeface="Arial Narrow" panose="020B0606020202030204" pitchFamily="34" charset="0"/>
              </a:rPr>
              <a:t>ARC is </a:t>
            </a:r>
            <a:r>
              <a:rPr lang="en-ZA" sz="1400" dirty="0">
                <a:latin typeface="Arial Narrow" panose="020B0606020202030204" pitchFamily="34" charset="0"/>
              </a:rPr>
              <a:t>satisfied that the Department implemented the risk management framework which included policies, plans, strategies, procedures and risk management oversight structures. However, the committee’s view is that the maturity level of the Department’s Enterprise-wide Risk Management requires improvement. </a:t>
            </a:r>
          </a:p>
          <a:p>
            <a:pPr algn="just">
              <a:lnSpc>
                <a:spcPct val="150000"/>
              </a:lnSpc>
              <a:buFont typeface="Courier New" panose="02070309020205020404" pitchFamily="49" charset="0"/>
              <a:buChar char="o"/>
            </a:pPr>
            <a:r>
              <a:rPr lang="en-ZA" sz="1400" b="1" dirty="0" smtClean="0">
                <a:latin typeface="Arial Narrow" panose="020B0606020202030204" pitchFamily="34" charset="0"/>
              </a:rPr>
              <a:t>In-Year </a:t>
            </a:r>
            <a:r>
              <a:rPr lang="en-ZA" sz="1400" b="1" dirty="0">
                <a:latin typeface="Arial Narrow" panose="020B0606020202030204" pitchFamily="34" charset="0"/>
              </a:rPr>
              <a:t>Management and Quarterly </a:t>
            </a:r>
            <a:r>
              <a:rPr lang="en-ZA" sz="1400" b="1" dirty="0" smtClean="0">
                <a:latin typeface="Arial Narrow" panose="020B0606020202030204" pitchFamily="34" charset="0"/>
              </a:rPr>
              <a:t>Reports</a:t>
            </a:r>
          </a:p>
          <a:p>
            <a:pPr marL="0" indent="0" algn="just">
              <a:lnSpc>
                <a:spcPct val="150000"/>
              </a:lnSpc>
              <a:buNone/>
            </a:pPr>
            <a:r>
              <a:rPr lang="en-ZA" sz="1400" dirty="0">
                <a:latin typeface="Arial Narrow" panose="020B0606020202030204" pitchFamily="34" charset="0"/>
              </a:rPr>
              <a:t>The Department has reported quarterly to National Treasury as required by the Public Finance Management Act and the Audit and Risk Committee monitored these reports as part of its oversight responsibilities. The Audit and Risk Committee is satisfied with the content of the reports.  </a:t>
            </a:r>
          </a:p>
          <a:p>
            <a:pPr algn="just">
              <a:lnSpc>
                <a:spcPct val="150000"/>
              </a:lnSpc>
              <a:buFont typeface="Courier New" panose="02070309020205020404" pitchFamily="49" charset="0"/>
              <a:buChar char="o"/>
            </a:pPr>
            <a:r>
              <a:rPr lang="en-ZA" sz="1400" b="1" dirty="0" smtClean="0">
                <a:latin typeface="Arial Narrow" panose="020B0606020202030204" pitchFamily="34" charset="0"/>
              </a:rPr>
              <a:t>Evaluation </a:t>
            </a:r>
            <a:r>
              <a:rPr lang="en-ZA" sz="1400" b="1" dirty="0">
                <a:latin typeface="Arial Narrow" panose="020B0606020202030204" pitchFamily="34" charset="0"/>
              </a:rPr>
              <a:t>of ICT </a:t>
            </a:r>
            <a:r>
              <a:rPr lang="en-ZA" sz="1400" b="1" dirty="0" smtClean="0">
                <a:latin typeface="Arial Narrow" panose="020B0606020202030204" pitchFamily="34" charset="0"/>
              </a:rPr>
              <a:t>Governance</a:t>
            </a:r>
          </a:p>
          <a:p>
            <a:pPr marL="0" indent="0" algn="just">
              <a:lnSpc>
                <a:spcPct val="150000"/>
              </a:lnSpc>
              <a:buNone/>
            </a:pPr>
            <a:r>
              <a:rPr lang="en-ZA" sz="1400" dirty="0">
                <a:latin typeface="Arial Narrow" panose="020B0606020202030204" pitchFamily="34" charset="0"/>
              </a:rPr>
              <a:t>The committee exercised oversight over the adequacy, effectiveness and efficiency of ICT Governance within the Department. The information communication technology governance structures were not functioning effectively. Management committed to improve the information communication technology governance and information technology systems in the Department. . The committee will monitor progress on the information communication technology governance.</a:t>
            </a:r>
          </a:p>
          <a:p>
            <a:pPr algn="just">
              <a:lnSpc>
                <a:spcPct val="100000"/>
              </a:lnSpc>
              <a:buFont typeface="Courier New" panose="02070309020205020404" pitchFamily="49" charset="0"/>
              <a:buChar char="o"/>
            </a:pPr>
            <a:endParaRPr lang="en-ZA" sz="1400" dirty="0">
              <a:latin typeface="Arial Narrow" panose="020B0606020202030204" pitchFamily="34" charset="0"/>
            </a:endParaRPr>
          </a:p>
          <a:p>
            <a:pPr marL="0" indent="0" algn="just">
              <a:lnSpc>
                <a:spcPct val="100000"/>
              </a:lnSpc>
              <a:buNone/>
            </a:pPr>
            <a:endParaRPr lang="en-ZA" sz="1400" dirty="0">
              <a:latin typeface="Arial Narrow" panose="020B0606020202030204" pitchFamily="34" charset="0"/>
            </a:endParaRPr>
          </a:p>
          <a:p>
            <a:pPr algn="just">
              <a:lnSpc>
                <a:spcPct val="100000"/>
              </a:lnSpc>
            </a:pPr>
            <a:endParaRPr lang="en-ZA" sz="1600" dirty="0">
              <a:latin typeface="Arial Narrow" panose="020B0606020202030204" pitchFamily="34" charset="0"/>
            </a:endParaRPr>
          </a:p>
          <a:p>
            <a:pPr algn="just">
              <a:lnSpc>
                <a:spcPct val="100000"/>
              </a:lnSpc>
            </a:pPr>
            <a:endParaRPr lang="en-ZA" sz="1600" dirty="0"/>
          </a:p>
          <a:p>
            <a:pPr algn="just">
              <a:lnSpc>
                <a:spcPct val="100000"/>
              </a:lnSpc>
            </a:pPr>
            <a:endParaRPr lang="en-ZA" sz="1600" dirty="0"/>
          </a:p>
          <a:p>
            <a:pPr algn="just">
              <a:lnSpc>
                <a:spcPct val="100000"/>
              </a:lnSpc>
            </a:pPr>
            <a:endParaRPr lang="en-ZA" sz="15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9124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latin typeface="Arial Narrow" panose="020B0606020202030204" pitchFamily="34" charset="0"/>
              </a:rPr>
              <a:t>AGSA’s Audit Opinion – 2018/19 financial year</a:t>
            </a:r>
            <a:endParaRPr lang="en-US" sz="2000" dirty="0"/>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fontScale="77500" lnSpcReduction="20000"/>
          </a:bodyPr>
          <a:lstStyle/>
          <a:p>
            <a:pPr algn="just">
              <a:lnSpc>
                <a:spcPct val="120000"/>
              </a:lnSpc>
              <a:buFont typeface="Courier New" panose="02070309020205020404" pitchFamily="49" charset="0"/>
              <a:buChar char="o"/>
            </a:pPr>
            <a:r>
              <a:rPr lang="en-ZA" b="1" dirty="0" smtClean="0">
                <a:latin typeface="Arial Narrow" panose="020B0606020202030204" pitchFamily="34" charset="0"/>
              </a:rPr>
              <a:t>Financial Statements</a:t>
            </a:r>
          </a:p>
          <a:p>
            <a:pPr algn="just">
              <a:lnSpc>
                <a:spcPct val="120000"/>
              </a:lnSpc>
            </a:pPr>
            <a:r>
              <a:rPr lang="en-US" dirty="0" smtClean="0">
                <a:latin typeface="Arial Narrow" panose="020B0606020202030204" pitchFamily="34" charset="0"/>
              </a:rPr>
              <a:t>AGSA expressed that the </a:t>
            </a:r>
            <a:r>
              <a:rPr lang="en-US" dirty="0">
                <a:latin typeface="Arial Narrow" panose="020B0606020202030204" pitchFamily="34" charset="0"/>
              </a:rPr>
              <a:t>financial statements </a:t>
            </a:r>
            <a:r>
              <a:rPr lang="en-US" dirty="0" smtClean="0">
                <a:latin typeface="Arial Narrow" panose="020B0606020202030204" pitchFamily="34" charset="0"/>
              </a:rPr>
              <a:t>of the Department fairly present, </a:t>
            </a:r>
            <a:r>
              <a:rPr lang="en-US" dirty="0">
                <a:latin typeface="Arial Narrow" panose="020B0606020202030204" pitchFamily="34" charset="0"/>
              </a:rPr>
              <a:t>in all material respects, the </a:t>
            </a:r>
            <a:r>
              <a:rPr lang="en-US" dirty="0" smtClean="0">
                <a:latin typeface="Arial Narrow" panose="020B0606020202030204" pitchFamily="34" charset="0"/>
              </a:rPr>
              <a:t>financial position </a:t>
            </a:r>
            <a:r>
              <a:rPr lang="en-US" dirty="0">
                <a:latin typeface="Arial Narrow" panose="020B0606020202030204" pitchFamily="34" charset="0"/>
              </a:rPr>
              <a:t>of the Department of Women as at 31 March </a:t>
            </a:r>
            <a:r>
              <a:rPr lang="en-US" dirty="0" smtClean="0">
                <a:latin typeface="Arial Narrow" panose="020B0606020202030204" pitchFamily="34" charset="0"/>
              </a:rPr>
              <a:t>2019, </a:t>
            </a:r>
            <a:r>
              <a:rPr lang="en-US" dirty="0">
                <a:latin typeface="Arial Narrow" panose="020B0606020202030204" pitchFamily="34" charset="0"/>
              </a:rPr>
              <a:t>and its financial performance </a:t>
            </a:r>
            <a:r>
              <a:rPr lang="en-US" dirty="0" smtClean="0">
                <a:latin typeface="Arial Narrow" panose="020B0606020202030204" pitchFamily="34" charset="0"/>
              </a:rPr>
              <a:t>and cash </a:t>
            </a:r>
            <a:r>
              <a:rPr lang="en-US" dirty="0">
                <a:latin typeface="Arial Narrow" panose="020B0606020202030204" pitchFamily="34" charset="0"/>
              </a:rPr>
              <a:t>flows for the year then ended in accordance with the Modified Cash Standard (</a:t>
            </a:r>
            <a:r>
              <a:rPr lang="en-US" dirty="0" smtClean="0">
                <a:latin typeface="Arial Narrow" panose="020B0606020202030204" pitchFamily="34" charset="0"/>
              </a:rPr>
              <a:t>MCS) prescribed </a:t>
            </a:r>
            <a:r>
              <a:rPr lang="en-US" dirty="0">
                <a:latin typeface="Arial Narrow" panose="020B0606020202030204" pitchFamily="34" charset="0"/>
              </a:rPr>
              <a:t>by </a:t>
            </a:r>
            <a:r>
              <a:rPr lang="en-US" dirty="0" smtClean="0">
                <a:latin typeface="Arial Narrow" panose="020B0606020202030204" pitchFamily="34" charset="0"/>
              </a:rPr>
              <a:t>National Treasury </a:t>
            </a:r>
            <a:r>
              <a:rPr lang="en-US" dirty="0">
                <a:latin typeface="Arial Narrow" panose="020B0606020202030204" pitchFamily="34" charset="0"/>
              </a:rPr>
              <a:t>and the requirements of the Public Finance Management </a:t>
            </a:r>
            <a:r>
              <a:rPr lang="en-US" dirty="0" smtClean="0">
                <a:latin typeface="Arial Narrow" panose="020B0606020202030204" pitchFamily="34" charset="0"/>
              </a:rPr>
              <a:t>Act of </a:t>
            </a:r>
            <a:r>
              <a:rPr lang="en-US" dirty="0">
                <a:latin typeface="Arial Narrow" panose="020B0606020202030204" pitchFamily="34" charset="0"/>
              </a:rPr>
              <a:t>South Africa, 1999 (Act No. 1 of 1999) (PFMA</a:t>
            </a:r>
            <a:r>
              <a:rPr lang="en-US" dirty="0" smtClean="0">
                <a:latin typeface="Arial Narrow" panose="020B0606020202030204" pitchFamily="34" charset="0"/>
              </a:rPr>
              <a:t>).</a:t>
            </a:r>
          </a:p>
          <a:p>
            <a:pPr algn="just">
              <a:lnSpc>
                <a:spcPct val="120000"/>
              </a:lnSpc>
              <a:buFont typeface="Courier New" panose="02070309020205020404" pitchFamily="49" charset="0"/>
              <a:buChar char="o"/>
            </a:pPr>
            <a:r>
              <a:rPr lang="en-ZA" b="1" dirty="0" smtClean="0">
                <a:latin typeface="Arial Narrow" panose="020B0606020202030204" pitchFamily="34" charset="0"/>
              </a:rPr>
              <a:t>Performance Information</a:t>
            </a:r>
          </a:p>
          <a:p>
            <a:pPr algn="just">
              <a:lnSpc>
                <a:spcPct val="120000"/>
              </a:lnSpc>
            </a:pPr>
            <a:r>
              <a:rPr lang="en-US" dirty="0">
                <a:latin typeface="Arial Narrow" panose="020B0606020202030204" pitchFamily="34" charset="0"/>
              </a:rPr>
              <a:t>AGSA </a:t>
            </a:r>
            <a:r>
              <a:rPr lang="en-US" dirty="0" smtClean="0">
                <a:latin typeface="Arial Narrow" panose="020B0606020202030204" pitchFamily="34" charset="0"/>
              </a:rPr>
              <a:t>did not raise any material findings of the usefulness and reliability of the reported performance information. However was concerned on the identified material misstatements, which were subsequently corrected by Management, in the annual performance reports. The misstatement related to the inadequacy of evidence to support the reported achievement of performance targets. </a:t>
            </a:r>
          </a:p>
          <a:p>
            <a:pPr algn="just">
              <a:lnSpc>
                <a:spcPct val="120000"/>
              </a:lnSpc>
              <a:buFont typeface="Courier New" panose="02070309020205020404" pitchFamily="49" charset="0"/>
              <a:buChar char="o"/>
            </a:pPr>
            <a:r>
              <a:rPr lang="en-US" b="1" dirty="0" smtClean="0">
                <a:latin typeface="Arial Narrow" panose="020B0606020202030204" pitchFamily="34" charset="0"/>
              </a:rPr>
              <a:t>Compliance with legislation</a:t>
            </a:r>
          </a:p>
          <a:p>
            <a:pPr algn="just">
              <a:lnSpc>
                <a:spcPct val="120000"/>
              </a:lnSpc>
            </a:pPr>
            <a:r>
              <a:rPr lang="en-US" dirty="0">
                <a:latin typeface="Arial Narrow" panose="020B0606020202030204" pitchFamily="34" charset="0"/>
              </a:rPr>
              <a:t>AGSA raised material findings on compliance with certain matters in key legislations. The material findings were raise on Procurement and contract management, Expenditure management, Strategic planning and Consequence management.</a:t>
            </a:r>
          </a:p>
          <a:p>
            <a:pPr algn="just">
              <a:lnSpc>
                <a:spcPct val="120000"/>
              </a:lnSpc>
              <a:buFont typeface="Courier New" panose="02070309020205020404" pitchFamily="49" charset="0"/>
              <a:buChar char="o"/>
            </a:pPr>
            <a:r>
              <a:rPr lang="en-US" b="1" dirty="0" smtClean="0">
                <a:latin typeface="Arial Narrow" panose="020B0606020202030204" pitchFamily="34" charset="0"/>
              </a:rPr>
              <a:t>Internal Control</a:t>
            </a:r>
          </a:p>
          <a:p>
            <a:pPr algn="just">
              <a:lnSpc>
                <a:spcPct val="100000"/>
              </a:lnSpc>
            </a:pPr>
            <a:r>
              <a:rPr lang="en-US" dirty="0">
                <a:latin typeface="Arial Narrow" panose="020B0606020202030204" pitchFamily="34" charset="0"/>
              </a:rPr>
              <a:t>AGSA </a:t>
            </a:r>
            <a:r>
              <a:rPr lang="en-US" dirty="0" smtClean="0">
                <a:latin typeface="Arial Narrow" panose="020B0606020202030204" pitchFamily="34" charset="0"/>
              </a:rPr>
              <a:t>indicated that ineffective oversight was exercised by the leadership of the Department regarding compliance with laws and regulations. Non-compliance could have been prevented had compliance been properly reviewed and monitored by senior management.</a:t>
            </a:r>
            <a:endParaRPr lang="en-US" dirty="0">
              <a:latin typeface="Arial Narrow" panose="020B0606020202030204" pitchFamily="34" charset="0"/>
            </a:endParaRPr>
          </a:p>
          <a:p>
            <a:pPr algn="just">
              <a:lnSpc>
                <a:spcPct val="100000"/>
              </a:lnSpc>
              <a:buFont typeface="Courier New" panose="02070309020205020404" pitchFamily="49" charset="0"/>
              <a:buChar char="o"/>
            </a:pPr>
            <a:endParaRPr lang="en-ZA" sz="1400" dirty="0">
              <a:latin typeface="Arial Narrow" panose="020B0606020202030204" pitchFamily="34" charset="0"/>
            </a:endParaRPr>
          </a:p>
          <a:p>
            <a:pPr marL="0" indent="0" algn="just">
              <a:lnSpc>
                <a:spcPct val="100000"/>
              </a:lnSpc>
              <a:buNone/>
            </a:pPr>
            <a:endParaRPr lang="en-ZA" sz="1400" dirty="0">
              <a:latin typeface="Arial Narrow" panose="020B0606020202030204" pitchFamily="34" charset="0"/>
            </a:endParaRPr>
          </a:p>
          <a:p>
            <a:pPr algn="just">
              <a:lnSpc>
                <a:spcPct val="100000"/>
              </a:lnSpc>
            </a:pPr>
            <a:endParaRPr lang="en-ZA" sz="1600" dirty="0">
              <a:latin typeface="Arial Narrow" panose="020B0606020202030204" pitchFamily="34" charset="0"/>
            </a:endParaRPr>
          </a:p>
          <a:p>
            <a:pPr algn="just">
              <a:lnSpc>
                <a:spcPct val="100000"/>
              </a:lnSpc>
            </a:pPr>
            <a:endParaRPr lang="en-ZA" sz="1600" dirty="0"/>
          </a:p>
          <a:p>
            <a:pPr algn="just">
              <a:lnSpc>
                <a:spcPct val="100000"/>
              </a:lnSpc>
            </a:pPr>
            <a:endParaRPr lang="en-ZA" sz="1600" dirty="0"/>
          </a:p>
          <a:p>
            <a:pPr algn="just">
              <a:lnSpc>
                <a:spcPct val="100000"/>
              </a:lnSpc>
            </a:pPr>
            <a:endParaRPr lang="en-ZA" sz="15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303104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616928"/>
            <a:ext cx="8736495" cy="4817326"/>
          </a:xfrm>
        </p:spPr>
        <p:txBody>
          <a:bodyPr lIns="36000">
            <a:normAutofit fontScale="25000" lnSpcReduction="20000"/>
          </a:bodyPr>
          <a:lstStyle/>
          <a:p>
            <a:pPr marL="228600" lvl="1" algn="just">
              <a:lnSpc>
                <a:spcPct val="170000"/>
              </a:lnSpc>
              <a:spcBef>
                <a:spcPts val="1000"/>
              </a:spcBef>
            </a:pPr>
            <a:r>
              <a:rPr lang="en-ZA" sz="6400" b="1" dirty="0" smtClean="0">
                <a:latin typeface="Arial Narrow" panose="020B0606020202030204" pitchFamily="34" charset="0"/>
              </a:rPr>
              <a:t>Information Communication Technology</a:t>
            </a:r>
          </a:p>
          <a:p>
            <a:pPr algn="just">
              <a:lnSpc>
                <a:spcPct val="120000"/>
              </a:lnSpc>
              <a:buFont typeface="Courier New" panose="02070309020205020404" pitchFamily="49" charset="0"/>
              <a:buChar char="o"/>
            </a:pPr>
            <a:r>
              <a:rPr lang="en-ZA" sz="5600" b="1" dirty="0" smtClean="0">
                <a:latin typeface="Arial Narrow" panose="020B0606020202030204" pitchFamily="34" charset="0"/>
              </a:rPr>
              <a:t>Information Communication Technology Governance</a:t>
            </a:r>
            <a:endParaRPr lang="en-ZA" sz="5600" dirty="0" smtClean="0">
              <a:latin typeface="Arial Narrow" panose="020B0606020202030204" pitchFamily="34" charset="0"/>
            </a:endParaRPr>
          </a:p>
          <a:p>
            <a:pPr marL="0" indent="0" algn="just">
              <a:lnSpc>
                <a:spcPct val="120000"/>
              </a:lnSpc>
              <a:buNone/>
            </a:pPr>
            <a:r>
              <a:rPr lang="en-ZA" sz="5600" dirty="0" smtClean="0">
                <a:latin typeface="Arial Narrow" panose="020B0606020202030204" pitchFamily="34" charset="0"/>
              </a:rPr>
              <a:t>During the 2018/19 financial year, the Department’s Information Communication Technology (ICT) Governance processes and structures are not functional and there are no control measures in place to monitor their effectiveness. </a:t>
            </a:r>
          </a:p>
          <a:p>
            <a:pPr algn="just">
              <a:lnSpc>
                <a:spcPct val="120000"/>
              </a:lnSpc>
              <a:buFont typeface="Courier New" panose="02070309020205020404" pitchFamily="49" charset="0"/>
              <a:buChar char="o"/>
            </a:pPr>
            <a:r>
              <a:rPr lang="en-ZA" sz="5600" b="1" dirty="0" smtClean="0">
                <a:latin typeface="Arial Narrow" panose="020B0606020202030204" pitchFamily="34" charset="0"/>
              </a:rPr>
              <a:t>Information Communication Technology Environment</a:t>
            </a:r>
            <a:endParaRPr lang="en-ZA" sz="5600" dirty="0">
              <a:latin typeface="Arial Narrow" panose="020B0606020202030204" pitchFamily="34" charset="0"/>
            </a:endParaRPr>
          </a:p>
          <a:p>
            <a:pPr marL="0" indent="0" algn="just">
              <a:lnSpc>
                <a:spcPct val="120000"/>
              </a:lnSpc>
              <a:buNone/>
            </a:pPr>
            <a:r>
              <a:rPr lang="en-ZA" sz="5600" dirty="0" smtClean="0">
                <a:latin typeface="Arial Narrow" panose="020B0606020202030204" pitchFamily="34" charset="0"/>
              </a:rPr>
              <a:t>ICT environment ordinarily consists of five components namely the production, back-up, disaster recovery site, testing and development environments. Only production environment was operational Department. The production environment was also used as a back-up and a disaster recovery environments. </a:t>
            </a:r>
          </a:p>
          <a:p>
            <a:pPr marL="0" indent="0" algn="just">
              <a:lnSpc>
                <a:spcPct val="120000"/>
              </a:lnSpc>
              <a:buNone/>
            </a:pPr>
            <a:r>
              <a:rPr lang="en-ZA" sz="5600" dirty="0" smtClean="0">
                <a:latin typeface="Arial Narrow" panose="020B0606020202030204" pitchFamily="34" charset="0"/>
              </a:rPr>
              <a:t>The production environment failed or crushed in October 2018. The transversal systems and the information sharing and storage system were affected by the failure. The transversal systems were restored but the information sharing and storage systems are not yet reinstated.</a:t>
            </a:r>
          </a:p>
          <a:p>
            <a:pPr>
              <a:lnSpc>
                <a:spcPct val="120000"/>
              </a:lnSpc>
              <a:buFont typeface="Courier New" panose="02070309020205020404" pitchFamily="49" charset="0"/>
              <a:buChar char="o"/>
            </a:pPr>
            <a:r>
              <a:rPr lang="en-ZA" sz="5600" b="1" dirty="0" smtClean="0">
                <a:latin typeface="Arial Narrow" panose="020B0606020202030204" pitchFamily="34" charset="0"/>
              </a:rPr>
              <a:t>ICT Business continuity</a:t>
            </a:r>
            <a:endParaRPr lang="en-ZA" sz="5600" dirty="0">
              <a:latin typeface="Arial Narrow" panose="020B0606020202030204" pitchFamily="34" charset="0"/>
            </a:endParaRPr>
          </a:p>
          <a:p>
            <a:pPr marL="0" indent="0">
              <a:lnSpc>
                <a:spcPct val="120000"/>
              </a:lnSpc>
              <a:buNone/>
            </a:pPr>
            <a:r>
              <a:rPr lang="en-ZA" sz="5600" dirty="0" smtClean="0">
                <a:latin typeface="Arial Narrow" panose="020B0606020202030204" pitchFamily="34" charset="0"/>
              </a:rPr>
              <a:t>A draft Information Communication Technology Business Continuity Plan was developed but not implemented because is not yet approved.  The Department has a disaster recovery site on SITA but is not operational. </a:t>
            </a:r>
          </a:p>
          <a:p>
            <a:pPr marL="228600" lvl="1">
              <a:spcBef>
                <a:spcPts val="1000"/>
              </a:spcBef>
            </a:pPr>
            <a:endParaRPr lang="en-ZA" dirty="0" smtClean="0"/>
          </a:p>
          <a:p>
            <a:pPr marL="228600" lvl="1">
              <a:spcBef>
                <a:spcPts val="1000"/>
              </a:spcBef>
            </a:pPr>
            <a:endParaRPr lang="en-ZA" dirty="0" smtClean="0"/>
          </a:p>
          <a:p>
            <a:endParaRPr lang="en-US" dirty="0"/>
          </a:p>
        </p:txBody>
      </p:sp>
    </p:spTree>
    <p:extLst>
      <p:ext uri="{BB962C8B-B14F-4D97-AF65-F5344CB8AC3E}">
        <p14:creationId xmlns:p14="http://schemas.microsoft.com/office/powerpoint/2010/main" xmlns="" val="128076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623C9D-502E-2342-A0EA-93A5CD7BD73D}"/>
              </a:ext>
            </a:extLst>
          </p:cNvPr>
          <p:cNvSpPr>
            <a:spLocks noGrp="1"/>
          </p:cNvSpPr>
          <p:nvPr>
            <p:ph type="title"/>
          </p:nvPr>
        </p:nvSpPr>
        <p:spPr>
          <a:xfrm>
            <a:off x="198783" y="1130444"/>
            <a:ext cx="8736495" cy="486484"/>
          </a:xfrm>
        </p:spPr>
        <p:txBody>
          <a:bodyPr>
            <a:normAutofit/>
          </a:bodyPr>
          <a:lstStyle/>
          <a:p>
            <a:pPr lvl="0"/>
            <a:r>
              <a:rPr lang="en-ZA" sz="2000" dirty="0" smtClean="0">
                <a:latin typeface="Arial Narrow" panose="020B0606020202030204" pitchFamily="34" charset="0"/>
              </a:rPr>
              <a:t>Other significant matters</a:t>
            </a:r>
            <a:endParaRPr lang="en-ZA" sz="2000" dirty="0">
              <a:latin typeface="Arial Narrow" panose="020B0606020202030204" pitchFamily="34" charset="0"/>
            </a:endParaRPr>
          </a:p>
        </p:txBody>
      </p:sp>
      <p:sp>
        <p:nvSpPr>
          <p:cNvPr id="3" name="Content Placeholder 2">
            <a:extLst>
              <a:ext uri="{FF2B5EF4-FFF2-40B4-BE49-F238E27FC236}">
                <a16:creationId xmlns="" xmlns:a16="http://schemas.microsoft.com/office/drawing/2014/main" id="{426D9C29-8B68-9342-AFD0-4A12D17E3389}"/>
              </a:ext>
            </a:extLst>
          </p:cNvPr>
          <p:cNvSpPr>
            <a:spLocks noGrp="1"/>
          </p:cNvSpPr>
          <p:nvPr>
            <p:ph idx="1"/>
          </p:nvPr>
        </p:nvSpPr>
        <p:spPr>
          <a:xfrm>
            <a:off x="198783" y="1750741"/>
            <a:ext cx="8736495" cy="4605454"/>
          </a:xfrm>
        </p:spPr>
        <p:txBody>
          <a:bodyPr lIns="36000">
            <a:normAutofit fontScale="25000" lnSpcReduction="20000"/>
          </a:bodyPr>
          <a:lstStyle/>
          <a:p>
            <a:pPr marL="0" indent="0">
              <a:lnSpc>
                <a:spcPct val="120000"/>
              </a:lnSpc>
              <a:buNone/>
            </a:pPr>
            <a:r>
              <a:rPr lang="en-ZA" sz="5200" b="1" dirty="0" smtClean="0">
                <a:latin typeface="Arial Narrow" panose="020B0606020202030204" pitchFamily="34" charset="0"/>
              </a:rPr>
              <a:t>ARC Recommended</a:t>
            </a:r>
            <a:endParaRPr lang="en-ZA" sz="5200" b="1" dirty="0">
              <a:latin typeface="Arial Narrow" panose="020B0606020202030204" pitchFamily="34" charset="0"/>
            </a:endParaRPr>
          </a:p>
          <a:p>
            <a:pPr>
              <a:lnSpc>
                <a:spcPct val="120000"/>
              </a:lnSpc>
              <a:buFont typeface="Courier New" panose="02070309020205020404" pitchFamily="49" charset="0"/>
              <a:buChar char="o"/>
            </a:pPr>
            <a:r>
              <a:rPr lang="en-ZA" sz="5200" dirty="0" smtClean="0">
                <a:latin typeface="Arial Narrow" panose="020B0606020202030204" pitchFamily="34" charset="0"/>
              </a:rPr>
              <a:t> Operationalisation of the </a:t>
            </a:r>
            <a:r>
              <a:rPr lang="en-ZA" sz="5200" dirty="0">
                <a:latin typeface="Arial Narrow" panose="020B0606020202030204" pitchFamily="34" charset="0"/>
              </a:rPr>
              <a:t>ICT governance processes and structures </a:t>
            </a:r>
            <a:r>
              <a:rPr lang="en-ZA" sz="5200" dirty="0" smtClean="0">
                <a:latin typeface="Arial Narrow" panose="020B0606020202030204" pitchFamily="34" charset="0"/>
              </a:rPr>
              <a:t>as a matter of urgency</a:t>
            </a:r>
          </a:p>
          <a:p>
            <a:pPr>
              <a:lnSpc>
                <a:spcPct val="120000"/>
              </a:lnSpc>
              <a:buFont typeface="Courier New" panose="02070309020205020404" pitchFamily="49" charset="0"/>
              <a:buChar char="o"/>
            </a:pPr>
            <a:r>
              <a:rPr lang="en-ZA" sz="5200" dirty="0" smtClean="0">
                <a:latin typeface="Arial Narrow" panose="020B0606020202030204" pitchFamily="34" charset="0"/>
              </a:rPr>
              <a:t>Invest in </a:t>
            </a:r>
            <a:r>
              <a:rPr lang="en-ZA" sz="5200" dirty="0">
                <a:latin typeface="Arial Narrow" panose="020B0606020202030204" pitchFamily="34" charset="0"/>
              </a:rPr>
              <a:t>information technology to ensure that the business strategy and operations of the Department are adequately supported by information technology. </a:t>
            </a:r>
            <a:endParaRPr lang="en-ZA" sz="5200" dirty="0" smtClean="0">
              <a:latin typeface="Arial Narrow" panose="020B0606020202030204" pitchFamily="34" charset="0"/>
            </a:endParaRPr>
          </a:p>
          <a:p>
            <a:pPr>
              <a:lnSpc>
                <a:spcPct val="120000"/>
              </a:lnSpc>
              <a:buFont typeface="Courier New" panose="02070309020205020404" pitchFamily="49" charset="0"/>
              <a:buChar char="o"/>
            </a:pPr>
            <a:r>
              <a:rPr lang="en-ZA" sz="5200" dirty="0" smtClean="0">
                <a:latin typeface="Arial Narrow" panose="020B0606020202030204" pitchFamily="34" charset="0"/>
              </a:rPr>
              <a:t>The Chairperson of the ICT Strategic Committee should compile and presents quarterly ICT progress reports to ARC for progress monitoring by the ARC</a:t>
            </a:r>
          </a:p>
          <a:p>
            <a:pPr marL="228600" lvl="1">
              <a:lnSpc>
                <a:spcPct val="120000"/>
              </a:lnSpc>
              <a:spcBef>
                <a:spcPts val="1000"/>
              </a:spcBef>
            </a:pPr>
            <a:r>
              <a:rPr lang="en-ZA" sz="6400" b="1" dirty="0" smtClean="0">
                <a:latin typeface="Arial Narrow" panose="020B0606020202030204" pitchFamily="34" charset="0"/>
              </a:rPr>
              <a:t>Financial </a:t>
            </a:r>
            <a:r>
              <a:rPr lang="en-ZA" sz="6400" b="1" dirty="0">
                <a:latin typeface="Arial Narrow" panose="020B0606020202030204" pitchFamily="34" charset="0"/>
              </a:rPr>
              <a:t>Management</a:t>
            </a:r>
            <a:endParaRPr lang="en-ZA" sz="6400" dirty="0">
              <a:latin typeface="Arial Narrow" panose="020B0606020202030204" pitchFamily="34" charset="0"/>
            </a:endParaRPr>
          </a:p>
          <a:p>
            <a:pPr lvl="0">
              <a:lnSpc>
                <a:spcPct val="120000"/>
              </a:lnSpc>
              <a:buFont typeface="Courier New" panose="02070309020205020404" pitchFamily="49" charset="0"/>
              <a:buChar char="o"/>
            </a:pPr>
            <a:r>
              <a:rPr lang="en-ZA" sz="5200" b="1" dirty="0">
                <a:latin typeface="Arial Narrow" panose="020B0606020202030204" pitchFamily="34" charset="0"/>
              </a:rPr>
              <a:t>Unauthorised Expenditure</a:t>
            </a:r>
            <a:endParaRPr lang="en-ZA" sz="5200" dirty="0">
              <a:latin typeface="Arial Narrow" panose="020B0606020202030204" pitchFamily="34" charset="0"/>
            </a:endParaRPr>
          </a:p>
          <a:p>
            <a:pPr marL="0" indent="0">
              <a:lnSpc>
                <a:spcPct val="120000"/>
              </a:lnSpc>
              <a:buNone/>
            </a:pPr>
            <a:r>
              <a:rPr lang="en-ZA" sz="5200" dirty="0" smtClean="0">
                <a:latin typeface="Arial Narrow" panose="020B0606020202030204" pitchFamily="34" charset="0"/>
              </a:rPr>
              <a:t>The annual financial statements of the Department contains an </a:t>
            </a:r>
            <a:r>
              <a:rPr lang="en-ZA" sz="5200" dirty="0">
                <a:latin typeface="Arial Narrow" panose="020B0606020202030204" pitchFamily="34" charset="0"/>
              </a:rPr>
              <a:t>unauthorised </a:t>
            </a:r>
            <a:r>
              <a:rPr lang="en-ZA" sz="5200" dirty="0" smtClean="0">
                <a:latin typeface="Arial Narrow" panose="020B0606020202030204" pitchFamily="34" charset="0"/>
              </a:rPr>
              <a:t>expenditure </a:t>
            </a:r>
            <a:r>
              <a:rPr lang="en-ZA" sz="5200" dirty="0">
                <a:latin typeface="Arial Narrow" panose="020B0606020202030204" pitchFamily="34" charset="0"/>
              </a:rPr>
              <a:t>of R 29. 5 </a:t>
            </a:r>
            <a:r>
              <a:rPr lang="en-ZA" sz="5200" dirty="0" smtClean="0">
                <a:latin typeface="Arial Narrow" panose="020B0606020202030204" pitchFamily="34" charset="0"/>
              </a:rPr>
              <a:t>m. </a:t>
            </a:r>
            <a:r>
              <a:rPr lang="en-ZA" sz="5200" dirty="0">
                <a:latin typeface="Arial Narrow" panose="020B0606020202030204" pitchFamily="34" charset="0"/>
              </a:rPr>
              <a:t>The unauthorised expenditure amount consists of R 27. 3m emanating from the overspending of the vote in the 2011/12 financial year and R 2. 2m emanating from the overspending per main division within a vote in the 2015/16 financial year. </a:t>
            </a:r>
            <a:endParaRPr lang="en-ZA" sz="5200" dirty="0" smtClean="0">
              <a:latin typeface="Arial Narrow" panose="020B0606020202030204" pitchFamily="34" charset="0"/>
            </a:endParaRPr>
          </a:p>
          <a:p>
            <a:pPr marL="0" indent="0">
              <a:lnSpc>
                <a:spcPct val="120000"/>
              </a:lnSpc>
              <a:buNone/>
            </a:pPr>
            <a:r>
              <a:rPr lang="en-ZA" sz="5200" dirty="0" smtClean="0">
                <a:latin typeface="Arial Narrow" panose="020B0606020202030204" pitchFamily="34" charset="0"/>
              </a:rPr>
              <a:t>According to management,  </a:t>
            </a:r>
            <a:r>
              <a:rPr lang="en-ZA" sz="5200" dirty="0">
                <a:latin typeface="Arial Narrow" panose="020B0606020202030204" pitchFamily="34" charset="0"/>
              </a:rPr>
              <a:t>an application </a:t>
            </a:r>
            <a:r>
              <a:rPr lang="en-ZA" sz="5200" dirty="0" smtClean="0">
                <a:latin typeface="Arial Narrow" panose="020B0606020202030204" pitchFamily="34" charset="0"/>
              </a:rPr>
              <a:t>was made to </a:t>
            </a:r>
            <a:r>
              <a:rPr lang="en-ZA" sz="5200" dirty="0">
                <a:latin typeface="Arial Narrow" panose="020B0606020202030204" pitchFamily="34" charset="0"/>
              </a:rPr>
              <a:t>the Standing Committee on Public Accounts through National Treasury </a:t>
            </a:r>
            <a:r>
              <a:rPr lang="en-ZA" sz="5200" dirty="0" smtClean="0">
                <a:latin typeface="Arial Narrow" panose="020B0606020202030204" pitchFamily="34" charset="0"/>
              </a:rPr>
              <a:t>for the </a:t>
            </a:r>
            <a:r>
              <a:rPr lang="en-ZA" sz="5200" dirty="0">
                <a:latin typeface="Arial Narrow" panose="020B0606020202030204" pitchFamily="34" charset="0"/>
              </a:rPr>
              <a:t>condonement </a:t>
            </a:r>
            <a:r>
              <a:rPr lang="en-ZA" sz="5200" dirty="0" smtClean="0">
                <a:latin typeface="Arial Narrow" panose="020B0606020202030204" pitchFamily="34" charset="0"/>
              </a:rPr>
              <a:t>of the unauthorised </a:t>
            </a:r>
            <a:r>
              <a:rPr lang="en-ZA" sz="5200" dirty="0">
                <a:latin typeface="Arial Narrow" panose="020B0606020202030204" pitchFamily="34" charset="0"/>
              </a:rPr>
              <a:t>expenditure. The Department </a:t>
            </a:r>
            <a:r>
              <a:rPr lang="en-ZA" sz="5200" dirty="0" smtClean="0">
                <a:latin typeface="Arial Narrow" panose="020B0606020202030204" pitchFamily="34" charset="0"/>
              </a:rPr>
              <a:t>still awaiting </a:t>
            </a:r>
            <a:r>
              <a:rPr lang="en-ZA" sz="5200" dirty="0">
                <a:latin typeface="Arial Narrow" panose="020B0606020202030204" pitchFamily="34" charset="0"/>
              </a:rPr>
              <a:t>feedback from the National Treasury.  </a:t>
            </a:r>
            <a:endParaRPr lang="en-ZA" sz="5200" dirty="0" smtClean="0">
              <a:latin typeface="Arial Narrow" panose="020B0606020202030204" pitchFamily="34" charset="0"/>
            </a:endParaRPr>
          </a:p>
          <a:p>
            <a:pPr marL="0" indent="0">
              <a:lnSpc>
                <a:spcPct val="120000"/>
              </a:lnSpc>
              <a:buNone/>
            </a:pPr>
            <a:r>
              <a:rPr lang="en-ZA" sz="5200" b="1" dirty="0">
                <a:latin typeface="Arial Narrow" panose="020B0606020202030204" pitchFamily="34" charset="0"/>
              </a:rPr>
              <a:t>ARC Recommended</a:t>
            </a:r>
          </a:p>
          <a:p>
            <a:pPr marL="0" indent="0">
              <a:lnSpc>
                <a:spcPct val="120000"/>
              </a:lnSpc>
              <a:buNone/>
            </a:pPr>
            <a:r>
              <a:rPr lang="en-ZA" sz="5200" dirty="0" smtClean="0">
                <a:latin typeface="Arial Narrow" panose="020B0606020202030204" pitchFamily="34" charset="0"/>
              </a:rPr>
              <a:t>The Department to follow-up the matter with the National Treasury so that the matter could be resolved and removed on the financial statements of the Department.</a:t>
            </a:r>
            <a:endParaRPr lang="en-ZA" sz="5200" dirty="0">
              <a:latin typeface="Arial Narrow" panose="020B0606020202030204" pitchFamily="34" charset="0"/>
            </a:endParaRPr>
          </a:p>
          <a:p>
            <a:pPr marL="228600" lvl="1">
              <a:spcBef>
                <a:spcPts val="1000"/>
              </a:spcBef>
            </a:pPr>
            <a:endParaRPr lang="en-ZA" dirty="0"/>
          </a:p>
          <a:p>
            <a:pPr marL="228600" lvl="1">
              <a:spcBef>
                <a:spcPts val="1000"/>
              </a:spcBef>
            </a:pPr>
            <a:endParaRPr lang="en-ZA" dirty="0"/>
          </a:p>
          <a:p>
            <a:endParaRPr lang="en-US" dirty="0"/>
          </a:p>
        </p:txBody>
      </p:sp>
    </p:spTree>
    <p:extLst>
      <p:ext uri="{BB962C8B-B14F-4D97-AF65-F5344CB8AC3E}">
        <p14:creationId xmlns:p14="http://schemas.microsoft.com/office/powerpoint/2010/main" xmlns="" val="420212690"/>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575</TotalTime>
  <Words>2768</Words>
  <Application>Microsoft Office PowerPoint</Application>
  <PresentationFormat>On-screen Show (4:3)</PresentationFormat>
  <Paragraphs>181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Department of Women, Youth and Persons with Disabilities’ Audit and Risk Committee’s reflection on the annual report and challenges and recommendations on audit findings </vt:lpstr>
      <vt:lpstr>PRESENTATION OUTLINE </vt:lpstr>
      <vt:lpstr>Background</vt:lpstr>
      <vt:lpstr>ARC Oversight Responsibilities</vt:lpstr>
      <vt:lpstr>ARC’s Annual Report – 2018/19 financial year</vt:lpstr>
      <vt:lpstr>ARC’s Annual Report – 2018/19 financial year (Cont.)</vt:lpstr>
      <vt:lpstr>AGSA’s Audit Opinion – 2018/19 financial year</vt:lpstr>
      <vt:lpstr>Other significant matters</vt:lpstr>
      <vt:lpstr>Other significant matters</vt:lpstr>
      <vt:lpstr>Other significant matters</vt:lpstr>
      <vt:lpstr>Other significant matters</vt:lpstr>
      <vt:lpstr>Other significant matters</vt:lpstr>
      <vt:lpstr>Other significant matters</vt:lpstr>
      <vt:lpstr>Other significant matters</vt:lpstr>
      <vt:lpstr>Other significant matters</vt:lpstr>
      <vt:lpstr>Other significant matters</vt:lpstr>
      <vt:lpstr>Other significant matters</vt:lpstr>
      <vt:lpstr>THANK YOU -  SIYABONGA - RE A LEBOGA - DANKIE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PUMZA</cp:lastModifiedBy>
  <cp:revision>68</cp:revision>
  <dcterms:created xsi:type="dcterms:W3CDTF">2019-07-17T13:26:29Z</dcterms:created>
  <dcterms:modified xsi:type="dcterms:W3CDTF">2019-10-10T10:51:02Z</dcterms:modified>
</cp:coreProperties>
</file>