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58" r:id="rId6"/>
    <p:sldId id="637" r:id="rId7"/>
    <p:sldId id="261" r:id="rId8"/>
    <p:sldId id="638" r:id="rId9"/>
    <p:sldId id="630" r:id="rId10"/>
    <p:sldId id="629" r:id="rId11"/>
    <p:sldId id="552" r:id="rId12"/>
    <p:sldId id="485" r:id="rId13"/>
    <p:sldId id="642" r:id="rId14"/>
    <p:sldId id="641" r:id="rId15"/>
    <p:sldId id="644" r:id="rId16"/>
    <p:sldId id="645" r:id="rId17"/>
    <p:sldId id="646" r:id="rId18"/>
    <p:sldId id="648" r:id="rId19"/>
    <p:sldId id="647" r:id="rId20"/>
    <p:sldId id="649" r:id="rId21"/>
    <p:sldId id="650" r:id="rId22"/>
    <p:sldId id="651" r:id="rId23"/>
    <p:sldId id="640" r:id="rId24"/>
    <p:sldId id="652" r:id="rId25"/>
    <p:sldId id="654" r:id="rId26"/>
    <p:sldId id="655" r:id="rId27"/>
    <p:sldId id="656" r:id="rId28"/>
    <p:sldId id="657" r:id="rId29"/>
    <p:sldId id="634" r:id="rId30"/>
    <p:sldId id="636" r:id="rId31"/>
    <p:sldId id="260"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230"/>
    <a:srgbClr val="7BAC4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F68306-A8C3-4BF8-A63A-E273BC40B7E3}" v="8" dt="2019-10-03T16:02:28.6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94660"/>
  </p:normalViewPr>
  <p:slideViewPr>
    <p:cSldViewPr snapToGrid="0" snapToObjects="1">
      <p:cViewPr varScale="1">
        <p:scale>
          <a:sx n="110" d="100"/>
          <a:sy n="110" d="100"/>
        </p:scale>
        <p:origin x="-168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chard Somanje" userId="48a2aac0-c580-449d-81f7-436df4ba571f" providerId="ADAL" clId="{A9F68306-A8C3-4BF8-A63A-E273BC40B7E3}"/>
    <pc:docChg chg="undo custSel modSld">
      <pc:chgData name="Richard Somanje" userId="48a2aac0-c580-449d-81f7-436df4ba571f" providerId="ADAL" clId="{A9F68306-A8C3-4BF8-A63A-E273BC40B7E3}" dt="2019-10-03T16:09:28.680" v="200" actId="12"/>
      <pc:docMkLst>
        <pc:docMk/>
      </pc:docMkLst>
      <pc:sldChg chg="modSp">
        <pc:chgData name="Richard Somanje" userId="48a2aac0-c580-449d-81f7-436df4ba571f" providerId="ADAL" clId="{A9F68306-A8C3-4BF8-A63A-E273BC40B7E3}" dt="2019-10-03T16:09:28.680" v="200" actId="12"/>
        <pc:sldMkLst>
          <pc:docMk/>
          <pc:sldMk cId="2814941061" sldId="640"/>
        </pc:sldMkLst>
        <pc:spChg chg="mod">
          <ac:chgData name="Richard Somanje" userId="48a2aac0-c580-449d-81f7-436df4ba571f" providerId="ADAL" clId="{A9F68306-A8C3-4BF8-A63A-E273BC40B7E3}" dt="2019-10-03T16:09:28.680" v="200" actId="12"/>
          <ac:spMkLst>
            <pc:docMk/>
            <pc:sldMk cId="2814941061" sldId="640"/>
            <ac:spMk id="80899" creationId="{00000000-0000-0000-0000-000000000000}"/>
          </ac:spMkLst>
        </pc:spChg>
      </pc:sldChg>
      <pc:sldChg chg="modSp">
        <pc:chgData name="Richard Somanje" userId="48a2aac0-c580-449d-81f7-436df4ba571f" providerId="ADAL" clId="{A9F68306-A8C3-4BF8-A63A-E273BC40B7E3}" dt="2019-10-03T15:34:10.738" v="11" actId="6549"/>
        <pc:sldMkLst>
          <pc:docMk/>
          <pc:sldMk cId="1265628354" sldId="641"/>
        </pc:sldMkLst>
        <pc:graphicFrameChg chg="mod modGraphic">
          <ac:chgData name="Richard Somanje" userId="48a2aac0-c580-449d-81f7-436df4ba571f" providerId="ADAL" clId="{A9F68306-A8C3-4BF8-A63A-E273BC40B7E3}" dt="2019-10-03T15:34:10.738" v="11" actId="6549"/>
          <ac:graphicFrameMkLst>
            <pc:docMk/>
            <pc:sldMk cId="1265628354" sldId="641"/>
            <ac:graphicFrameMk id="3" creationId="{AD06169B-ADE3-4A82-945B-FD521C5D590B}"/>
          </ac:graphicFrameMkLst>
        </pc:graphicFrameChg>
      </pc:sldChg>
      <pc:sldChg chg="addSp delSp modSp">
        <pc:chgData name="Richard Somanje" userId="48a2aac0-c580-449d-81f7-436df4ba571f" providerId="ADAL" clId="{A9F68306-A8C3-4BF8-A63A-E273BC40B7E3}" dt="2019-10-03T15:43:28.903" v="66" actId="6549"/>
        <pc:sldMkLst>
          <pc:docMk/>
          <pc:sldMk cId="3818955409" sldId="644"/>
        </pc:sldMkLst>
        <pc:graphicFrameChg chg="add mod modGraphic">
          <ac:chgData name="Richard Somanje" userId="48a2aac0-c580-449d-81f7-436df4ba571f" providerId="ADAL" clId="{A9F68306-A8C3-4BF8-A63A-E273BC40B7E3}" dt="2019-10-03T15:43:28.903" v="66" actId="6549"/>
          <ac:graphicFrameMkLst>
            <pc:docMk/>
            <pc:sldMk cId="3818955409" sldId="644"/>
            <ac:graphicFrameMk id="2" creationId="{9CF2AC3E-EAB9-4BFD-88B0-FD57A185920C}"/>
          </ac:graphicFrameMkLst>
        </pc:graphicFrameChg>
        <pc:picChg chg="add del mod">
          <ac:chgData name="Richard Somanje" userId="48a2aac0-c580-449d-81f7-436df4ba571f" providerId="ADAL" clId="{A9F68306-A8C3-4BF8-A63A-E273BC40B7E3}" dt="2019-10-03T15:36:57.098" v="19" actId="478"/>
          <ac:picMkLst>
            <pc:docMk/>
            <pc:sldMk cId="3818955409" sldId="644"/>
            <ac:picMk id="7" creationId="{65EC86FF-EA97-4023-8F43-611A87F19E38}"/>
          </ac:picMkLst>
        </pc:picChg>
      </pc:sldChg>
      <pc:sldChg chg="addSp delSp modSp">
        <pc:chgData name="Richard Somanje" userId="48a2aac0-c580-449d-81f7-436df4ba571f" providerId="ADAL" clId="{A9F68306-A8C3-4BF8-A63A-E273BC40B7E3}" dt="2019-10-03T15:48:27.030" v="85" actId="14734"/>
        <pc:sldMkLst>
          <pc:docMk/>
          <pc:sldMk cId="2675272178" sldId="645"/>
        </pc:sldMkLst>
        <pc:spChg chg="mod">
          <ac:chgData name="Richard Somanje" userId="48a2aac0-c580-449d-81f7-436df4ba571f" providerId="ADAL" clId="{A9F68306-A8C3-4BF8-A63A-E273BC40B7E3}" dt="2019-10-03T15:47:05.350" v="72"/>
          <ac:spMkLst>
            <pc:docMk/>
            <pc:sldMk cId="2675272178" sldId="645"/>
            <ac:spMk id="80898" creationId="{00000000-0000-0000-0000-000000000000}"/>
          </ac:spMkLst>
        </pc:spChg>
        <pc:graphicFrameChg chg="add mod modGraphic">
          <ac:chgData name="Richard Somanje" userId="48a2aac0-c580-449d-81f7-436df4ba571f" providerId="ADAL" clId="{A9F68306-A8C3-4BF8-A63A-E273BC40B7E3}" dt="2019-10-03T15:48:27.030" v="85" actId="14734"/>
          <ac:graphicFrameMkLst>
            <pc:docMk/>
            <pc:sldMk cId="2675272178" sldId="645"/>
            <ac:graphicFrameMk id="3" creationId="{CE46CF8C-98DF-4309-86CD-B565B8D2874C}"/>
          </ac:graphicFrameMkLst>
        </pc:graphicFrameChg>
        <pc:picChg chg="del mod">
          <ac:chgData name="Richard Somanje" userId="48a2aac0-c580-449d-81f7-436df4ba571f" providerId="ADAL" clId="{A9F68306-A8C3-4BF8-A63A-E273BC40B7E3}" dt="2019-10-03T15:45:14.389" v="67" actId="478"/>
          <ac:picMkLst>
            <pc:docMk/>
            <pc:sldMk cId="2675272178" sldId="645"/>
            <ac:picMk id="2" creationId="{70F61DFA-7304-4C4A-B412-912760239BC6}"/>
          </ac:picMkLst>
        </pc:picChg>
      </pc:sldChg>
      <pc:sldChg chg="addSp delSp modSp">
        <pc:chgData name="Richard Somanje" userId="48a2aac0-c580-449d-81f7-436df4ba571f" providerId="ADAL" clId="{A9F68306-A8C3-4BF8-A63A-E273BC40B7E3}" dt="2019-10-03T15:50:33.610" v="95" actId="14100"/>
        <pc:sldMkLst>
          <pc:docMk/>
          <pc:sldMk cId="3344035383" sldId="646"/>
        </pc:sldMkLst>
        <pc:graphicFrameChg chg="add mod modGraphic">
          <ac:chgData name="Richard Somanje" userId="48a2aac0-c580-449d-81f7-436df4ba571f" providerId="ADAL" clId="{A9F68306-A8C3-4BF8-A63A-E273BC40B7E3}" dt="2019-10-03T15:50:33.610" v="95" actId="14100"/>
          <ac:graphicFrameMkLst>
            <pc:docMk/>
            <pc:sldMk cId="3344035383" sldId="646"/>
            <ac:graphicFrameMk id="2" creationId="{BC1BD00D-0ACF-42BE-AF9F-D4C7DB9826E8}"/>
          </ac:graphicFrameMkLst>
        </pc:graphicFrameChg>
        <pc:picChg chg="del mod">
          <ac:chgData name="Richard Somanje" userId="48a2aac0-c580-449d-81f7-436df4ba571f" providerId="ADAL" clId="{A9F68306-A8C3-4BF8-A63A-E273BC40B7E3}" dt="2019-10-03T15:48:54.259" v="86" actId="478"/>
          <ac:picMkLst>
            <pc:docMk/>
            <pc:sldMk cId="3344035383" sldId="646"/>
            <ac:picMk id="3" creationId="{7240F5C0-761A-4A6E-9168-F0A5B8FFF4CD}"/>
          </ac:picMkLst>
        </pc:picChg>
      </pc:sldChg>
      <pc:sldChg chg="modSp">
        <pc:chgData name="Richard Somanje" userId="48a2aac0-c580-449d-81f7-436df4ba571f" providerId="ADAL" clId="{A9F68306-A8C3-4BF8-A63A-E273BC40B7E3}" dt="2019-10-03T15:52:40.015" v="97" actId="1076"/>
        <pc:sldMkLst>
          <pc:docMk/>
          <pc:sldMk cId="651461233" sldId="649"/>
        </pc:sldMkLst>
        <pc:picChg chg="mod">
          <ac:chgData name="Richard Somanje" userId="48a2aac0-c580-449d-81f7-436df4ba571f" providerId="ADAL" clId="{A9F68306-A8C3-4BF8-A63A-E273BC40B7E3}" dt="2019-10-03T15:52:40.015" v="97" actId="1076"/>
          <ac:picMkLst>
            <pc:docMk/>
            <pc:sldMk cId="651461233" sldId="649"/>
            <ac:picMk id="3" creationId="{A720CFA7-16B0-47EF-98B2-9BB0E0465C5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A02196-2D06-47C5-9565-3E47F60154EF}" type="datetimeFigureOut">
              <a:rPr lang="en-ZA" smtClean="0"/>
              <a:pPr/>
              <a:t>2019/10/10</a:t>
            </a:fld>
            <a:endParaRPr lang="en-Z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E9A2F4-9B07-4A76-9AEA-59D71ED6FCBA}" type="slidenum">
              <a:rPr lang="en-ZA" smtClean="0"/>
              <a:pPr/>
              <a:t>‹#›</a:t>
            </a:fld>
            <a:endParaRPr lang="en-ZA"/>
          </a:p>
        </p:txBody>
      </p:sp>
    </p:spTree>
    <p:extLst>
      <p:ext uri="{BB962C8B-B14F-4D97-AF65-F5344CB8AC3E}">
        <p14:creationId xmlns:p14="http://schemas.microsoft.com/office/powerpoint/2010/main" xmlns="" val="101277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Policy_Governance"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0723"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ZA" dirty="0">
                <a:effectLst/>
              </a:rPr>
              <a:t>National Building Regulations and Building Standards Act, 1977 (Act 103 of 1977) </a:t>
            </a:r>
          </a:p>
          <a:p>
            <a:r>
              <a:rPr lang="en-ZA" dirty="0">
                <a:solidFill>
                  <a:srgbClr val="FF0000"/>
                </a:solidFill>
                <a:ea typeface="ＭＳ Ｐゴシック" pitchFamily="34" charset="-128"/>
              </a:rPr>
              <a:t>LAW:  </a:t>
            </a:r>
            <a:r>
              <a:rPr lang="en-ZA" dirty="0">
                <a:ea typeface="ＭＳ Ｐゴシック" pitchFamily="34" charset="-128"/>
              </a:rPr>
              <a:t>Standards Act </a:t>
            </a:r>
            <a:r>
              <a:rPr lang="en-ZA" b="1" dirty="0">
                <a:effectLst/>
              </a:rPr>
              <a:t>BUILDING STANDARDS ACT</a:t>
            </a:r>
          </a:p>
          <a:p>
            <a:r>
              <a:rPr lang="en-ZA" dirty="0">
                <a:effectLst/>
              </a:rPr>
              <a:t>To provide for the promotion of uniformity in the law relating to the erection of buildings in the areas of jurisdiction of local authorities; for the prescribing of building standards; and for matters connected therewith.</a:t>
            </a:r>
            <a:endParaRPr lang="en-ZA" dirty="0">
              <a:ea typeface="ＭＳ Ｐゴシック" pitchFamily="34" charset="-128"/>
            </a:endParaRPr>
          </a:p>
          <a:p>
            <a:pPr eaLnBrk="1" hangingPunct="1"/>
            <a:r>
              <a:rPr lang="en-ZA" dirty="0">
                <a:solidFill>
                  <a:srgbClr val="FF0000"/>
                </a:solidFill>
                <a:ea typeface="ＭＳ Ｐゴシック" pitchFamily="34" charset="-128"/>
              </a:rPr>
              <a:t>REGULATIONS: </a:t>
            </a:r>
            <a:r>
              <a:rPr lang="en-ZA" dirty="0">
                <a:ea typeface="ＭＳ Ｐゴシック" pitchFamily="34" charset="-128"/>
              </a:rPr>
              <a:t> NBR</a:t>
            </a:r>
            <a:r>
              <a:rPr lang="en-ZA" baseline="0" dirty="0">
                <a:ea typeface="ＭＳ Ｐゴシック" pitchFamily="34" charset="-128"/>
              </a:rPr>
              <a:t> enforced by Building Inspectors under the ambit of the NRCS. </a:t>
            </a:r>
            <a:r>
              <a:rPr lang="en-ZA" dirty="0">
                <a:effectLst/>
              </a:rPr>
              <a:t>South Africa’s National Building Regulations are a set of functional guidelines for anybody building any type of structure. They were not intended to be prescriptive in terms of what people should build, but they do stipulate important “dos” and “don’ts” – many of which are in fact mandatory.  An</a:t>
            </a:r>
            <a:r>
              <a:rPr lang="en-ZA" baseline="0" dirty="0">
                <a:effectLst/>
              </a:rPr>
              <a:t> Agrément South Africa certificate has a deemed to satisfy status with the NBR thus is complaint with the South African National Standards.</a:t>
            </a:r>
          </a:p>
          <a:p>
            <a:pPr eaLnBrk="1" hangingPunct="1"/>
            <a:r>
              <a:rPr lang="en-ZA" b="1" dirty="0">
                <a:effectLst/>
              </a:rPr>
              <a:t>NRCS i</a:t>
            </a:r>
            <a:r>
              <a:rPr lang="en-ZA" dirty="0">
                <a:effectLst/>
              </a:rPr>
              <a:t>s a public entity responsible to the Minister of Trade and Industries for administration of technical regulations including </a:t>
            </a:r>
            <a:r>
              <a:rPr lang="en-ZA" b="1" dirty="0">
                <a:effectLst/>
              </a:rPr>
              <a:t>COMPULSORY SPECIFICATIONS </a:t>
            </a:r>
            <a:r>
              <a:rPr lang="en-ZA" dirty="0">
                <a:effectLst/>
              </a:rPr>
              <a:t>based on </a:t>
            </a:r>
            <a:r>
              <a:rPr lang="en-ZA" b="1" dirty="0">
                <a:effectLst/>
              </a:rPr>
              <a:t>STANDARDS</a:t>
            </a:r>
            <a:r>
              <a:rPr lang="en-ZA" dirty="0">
                <a:effectLst/>
              </a:rPr>
              <a:t> that protect </a:t>
            </a:r>
            <a:r>
              <a:rPr lang="en-ZA" b="1" dirty="0">
                <a:effectLst/>
              </a:rPr>
              <a:t>human health and safety, and the environment </a:t>
            </a:r>
            <a:r>
              <a:rPr lang="en-ZA" dirty="0">
                <a:effectLst/>
              </a:rPr>
              <a:t>and for National and International fair trade based on</a:t>
            </a:r>
            <a:r>
              <a:rPr lang="en-ZA" b="1" dirty="0">
                <a:effectLst/>
              </a:rPr>
              <a:t> reliable measurements. </a:t>
            </a:r>
            <a:r>
              <a:rPr lang="en-ZA" dirty="0">
                <a:effectLst/>
              </a:rPr>
              <a:t>The Act and regulations set requirements for measurements of quantity for trade purposes. The most common measurements in trade are for Mass, Volume, Length and Area.</a:t>
            </a:r>
            <a:endParaRPr lang="en-ZA" dirty="0">
              <a:ea typeface="ＭＳ Ｐゴシック" pitchFamily="34" charset="-128"/>
            </a:endParaRPr>
          </a:p>
        </p:txBody>
      </p:sp>
    </p:spTree>
    <p:extLst>
      <p:ext uri="{BB962C8B-B14F-4D97-AF65-F5344CB8AC3E}">
        <p14:creationId xmlns:p14="http://schemas.microsoft.com/office/powerpoint/2010/main" xmlns="" val="4171997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17</a:t>
            </a:fld>
            <a:endParaRPr lang="en-GB"/>
          </a:p>
        </p:txBody>
      </p:sp>
    </p:spTree>
    <p:extLst>
      <p:ext uri="{BB962C8B-B14F-4D97-AF65-F5344CB8AC3E}">
        <p14:creationId xmlns:p14="http://schemas.microsoft.com/office/powerpoint/2010/main" xmlns="" val="339127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18</a:t>
            </a:fld>
            <a:endParaRPr lang="en-GB"/>
          </a:p>
        </p:txBody>
      </p:sp>
    </p:spTree>
    <p:extLst>
      <p:ext uri="{BB962C8B-B14F-4D97-AF65-F5344CB8AC3E}">
        <p14:creationId xmlns:p14="http://schemas.microsoft.com/office/powerpoint/2010/main" xmlns="" val="24643108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19</a:t>
            </a:fld>
            <a:endParaRPr lang="en-GB"/>
          </a:p>
        </p:txBody>
      </p:sp>
    </p:spTree>
    <p:extLst>
      <p:ext uri="{BB962C8B-B14F-4D97-AF65-F5344CB8AC3E}">
        <p14:creationId xmlns:p14="http://schemas.microsoft.com/office/powerpoint/2010/main" xmlns="" val="12747094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20</a:t>
            </a:fld>
            <a:endParaRPr lang="en-GB"/>
          </a:p>
        </p:txBody>
      </p:sp>
    </p:spTree>
    <p:extLst>
      <p:ext uri="{BB962C8B-B14F-4D97-AF65-F5344CB8AC3E}">
        <p14:creationId xmlns:p14="http://schemas.microsoft.com/office/powerpoint/2010/main" xmlns="" val="3188429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Council for Scientific and Industrial Research (CSIR) in South Africa is a leading scientific and technology research, development and implementation organisation in Africa. It undertakes directed research and development for socio-economic growth.</a:t>
            </a:r>
          </a:p>
          <a:p>
            <a:r>
              <a:rPr lang="en-ZA" sz="1200" b="1" i="1" kern="1200" dirty="0">
                <a:solidFill>
                  <a:schemeClr val="tx1"/>
                </a:solidFill>
                <a:effectLst/>
                <a:latin typeface="Arial" charset="0"/>
                <a:ea typeface="+mn-ea"/>
                <a:cs typeface="+mn-cs"/>
              </a:rPr>
              <a:t>SABS</a:t>
            </a:r>
            <a:r>
              <a:rPr lang="en-ZA" sz="1200" b="0" kern="1200" dirty="0">
                <a:solidFill>
                  <a:schemeClr val="tx1"/>
                </a:solidFill>
                <a:effectLst/>
                <a:latin typeface="Arial" charset="0"/>
                <a:ea typeface="+mn-ea"/>
                <a:cs typeface="+mn-cs"/>
              </a:rPr>
              <a:t> is a leading global provider of standards</a:t>
            </a:r>
            <a:r>
              <a:rPr lang="en-ZA" sz="1200" b="1" kern="1200" dirty="0">
                <a:solidFill>
                  <a:schemeClr val="tx1"/>
                </a:solidFill>
                <a:effectLst/>
                <a:latin typeface="Arial" charset="0"/>
                <a:ea typeface="+mn-ea"/>
                <a:cs typeface="+mn-cs"/>
              </a:rPr>
              <a:t>, management systems, business improvement and regulatory approval information.</a:t>
            </a:r>
          </a:p>
          <a:p>
            <a:pPr marL="0" marR="0" indent="0" algn="l" defTabSz="914400" rtl="0" eaLnBrk="0" fontAlgn="base" latinLnBrk="0" hangingPunct="0">
              <a:lnSpc>
                <a:spcPct val="100000"/>
              </a:lnSpc>
              <a:spcBef>
                <a:spcPct val="30000"/>
              </a:spcBef>
              <a:spcAft>
                <a:spcPct val="0"/>
              </a:spcAft>
              <a:buClrTx/>
              <a:buSzTx/>
              <a:buFontTx/>
              <a:buNone/>
              <a:tabLst/>
              <a:defRPr/>
            </a:pPr>
            <a:r>
              <a:rPr lang="en-ZA" baseline="0" dirty="0">
                <a:ea typeface="ＭＳ Ｐゴシック" pitchFamily="34" charset="-128"/>
              </a:rPr>
              <a:t>The </a:t>
            </a:r>
            <a:r>
              <a:rPr lang="en-ZA" baseline="0" dirty="0" err="1">
                <a:ea typeface="ＭＳ Ｐゴシック" pitchFamily="34" charset="-128"/>
              </a:rPr>
              <a:t>cidb</a:t>
            </a:r>
            <a:r>
              <a:rPr lang="en-ZA" baseline="0" dirty="0">
                <a:ea typeface="ＭＳ Ｐゴシック" pitchFamily="34" charset="-128"/>
              </a:rPr>
              <a:t> was established to provide leadership to stakeholders and to </a:t>
            </a:r>
            <a:r>
              <a:rPr lang="en-ZA" b="1" baseline="0" dirty="0">
                <a:ea typeface="ＭＳ Ｐゴシック" pitchFamily="34" charset="-128"/>
              </a:rPr>
              <a:t>stimulate sustainable growth, reform and improvement of the construction sector for effective delivery</a:t>
            </a:r>
            <a:r>
              <a:rPr lang="en-ZA" baseline="0" dirty="0">
                <a:ea typeface="ＭＳ Ｐゴシック" pitchFamily="34" charset="-128"/>
              </a:rPr>
              <a:t>.</a:t>
            </a:r>
          </a:p>
          <a:p>
            <a:r>
              <a:rPr lang="en-ZA" dirty="0"/>
              <a:t>The National Home Builders Registration Council (NHBRC) is a </a:t>
            </a:r>
            <a:r>
              <a:rPr lang="en-ZA" b="1" dirty="0"/>
              <a:t>regulator body </a:t>
            </a:r>
            <a:r>
              <a:rPr lang="en-ZA" dirty="0"/>
              <a:t>of the home building industry. </a:t>
            </a:r>
          </a:p>
          <a:p>
            <a:r>
              <a:rPr lang="en-ZA" dirty="0"/>
              <a:t>Goal is to assist and protect housing consumers who have been exposed to contractors who deliver housing units of substandard design, workmanship and poor quality material.  Established in 1998, in accordance with the provisions of The Housing Consumers Protection Measures Act (Act No. 95 of 1998) the NHBRC’s mandate is to protect the interests of housing consumers and to ensure compliance to regulated building industry standards.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3DBD26-EC9A-4E99-A83C-B8A3EBEA231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GB"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xmlns="" val="1984939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AE9A2F4-9B07-4A76-9AEA-59D71ED6FCBA}" type="slidenum">
              <a:rPr lang="en-ZA" smtClean="0"/>
              <a:pPr/>
              <a:t>10</a:t>
            </a:fld>
            <a:endParaRPr lang="en-ZA"/>
          </a:p>
        </p:txBody>
      </p:sp>
    </p:spTree>
    <p:extLst>
      <p:ext uri="{BB962C8B-B14F-4D97-AF65-F5344CB8AC3E}">
        <p14:creationId xmlns:p14="http://schemas.microsoft.com/office/powerpoint/2010/main" xmlns="" val="3052373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11</a:t>
            </a:fld>
            <a:endParaRPr lang="en-GB"/>
          </a:p>
        </p:txBody>
      </p:sp>
    </p:spTree>
    <p:extLst>
      <p:ext uri="{BB962C8B-B14F-4D97-AF65-F5344CB8AC3E}">
        <p14:creationId xmlns:p14="http://schemas.microsoft.com/office/powerpoint/2010/main" xmlns="" val="4237583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12</a:t>
            </a:fld>
            <a:endParaRPr lang="en-GB"/>
          </a:p>
        </p:txBody>
      </p:sp>
    </p:spTree>
    <p:extLst>
      <p:ext uri="{BB962C8B-B14F-4D97-AF65-F5344CB8AC3E}">
        <p14:creationId xmlns:p14="http://schemas.microsoft.com/office/powerpoint/2010/main" xmlns="" val="3067847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13</a:t>
            </a:fld>
            <a:endParaRPr lang="en-GB"/>
          </a:p>
        </p:txBody>
      </p:sp>
    </p:spTree>
    <p:extLst>
      <p:ext uri="{BB962C8B-B14F-4D97-AF65-F5344CB8AC3E}">
        <p14:creationId xmlns:p14="http://schemas.microsoft.com/office/powerpoint/2010/main" xmlns="" val="3399216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14</a:t>
            </a:fld>
            <a:endParaRPr lang="en-GB"/>
          </a:p>
        </p:txBody>
      </p:sp>
    </p:spTree>
    <p:extLst>
      <p:ext uri="{BB962C8B-B14F-4D97-AF65-F5344CB8AC3E}">
        <p14:creationId xmlns:p14="http://schemas.microsoft.com/office/powerpoint/2010/main" xmlns="" val="377484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15</a:t>
            </a:fld>
            <a:endParaRPr lang="en-GB"/>
          </a:p>
        </p:txBody>
      </p:sp>
    </p:spTree>
    <p:extLst>
      <p:ext uri="{BB962C8B-B14F-4D97-AF65-F5344CB8AC3E}">
        <p14:creationId xmlns:p14="http://schemas.microsoft.com/office/powerpoint/2010/main" xmlns="" val="26878145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System for organizational governance. </a:t>
            </a:r>
            <a:r>
              <a:rPr lang="en-ZA" b="1" dirty="0"/>
              <a:t>Follows King 3</a:t>
            </a:r>
            <a:r>
              <a:rPr lang="en-ZA" b="1" baseline="0" dirty="0"/>
              <a:t> policies of Board governance.</a:t>
            </a:r>
            <a:endParaRPr lang="en-ZA" b="1" dirty="0"/>
          </a:p>
          <a:p>
            <a:r>
              <a:rPr lang="en-ZA" dirty="0"/>
              <a:t>Policy Governance defines and guides appropriate relationships between Government, its board of directors, and its chief executive.</a:t>
            </a:r>
          </a:p>
          <a:p>
            <a:pPr rtl="0"/>
            <a:r>
              <a:rPr lang="en-GB" dirty="0"/>
              <a:t>Principles of Policy Governance.</a:t>
            </a:r>
            <a:r>
              <a:rPr lang="en-GB" baseline="30000" dirty="0">
                <a:hlinkClick r:id="rId3"/>
              </a:rPr>
              <a:t>[2]</a:t>
            </a:r>
            <a:endParaRPr lang="en-GB" dirty="0"/>
          </a:p>
          <a:p>
            <a:pPr rtl="0"/>
            <a:r>
              <a:rPr lang="en-GB" dirty="0"/>
              <a:t>Principles 1 </a:t>
            </a:r>
            <a:r>
              <a:rPr lang="en-GB" b="1" dirty="0"/>
              <a:t>organization's ownership, </a:t>
            </a:r>
            <a:r>
              <a:rPr lang="en-GB" dirty="0"/>
              <a:t>the board's </a:t>
            </a:r>
            <a:r>
              <a:rPr lang="en-GB" b="1" dirty="0"/>
              <a:t>responsibility to Government and Parliament, and the board's authority. </a:t>
            </a:r>
          </a:p>
          <a:p>
            <a:pPr rtl="0"/>
            <a:r>
              <a:rPr lang="en-GB" dirty="0"/>
              <a:t>Principles 2 specify that the board defines in writing </a:t>
            </a:r>
            <a:r>
              <a:rPr lang="en-GB" b="1" dirty="0"/>
              <a:t>policies </a:t>
            </a:r>
            <a:r>
              <a:rPr lang="en-GB" dirty="0"/>
              <a:t>identifying the benefits that should come about from the organization, how the </a:t>
            </a:r>
            <a:r>
              <a:rPr lang="en-GB" b="1" dirty="0"/>
              <a:t>board should conduct itself</a:t>
            </a:r>
            <a:r>
              <a:rPr lang="en-GB" dirty="0"/>
              <a:t>, and how </a:t>
            </a:r>
            <a:r>
              <a:rPr lang="en-GB" b="1" dirty="0"/>
              <a:t>staff behaviour </a:t>
            </a:r>
            <a:r>
              <a:rPr lang="en-GB" dirty="0"/>
              <a:t>is to be prescribed. </a:t>
            </a:r>
          </a:p>
          <a:p>
            <a:pPr rtl="0"/>
            <a:r>
              <a:rPr lang="en-GB" dirty="0"/>
              <a:t>Principles 3 deals with the </a:t>
            </a:r>
            <a:r>
              <a:rPr lang="en-GB" b="1" dirty="0"/>
              <a:t>board's delegation of authority and monitoring &amp; evaluation</a:t>
            </a:r>
            <a:r>
              <a:rPr lang="en-GB" dirty="0"/>
              <a:t>.</a:t>
            </a:r>
          </a:p>
          <a:p>
            <a:pPr rtl="0"/>
            <a:endParaRPr lang="en-GB" dirty="0"/>
          </a:p>
          <a:p>
            <a:pPr rtl="0"/>
            <a:r>
              <a:rPr lang="en-GB" dirty="0"/>
              <a:t>Paradigm shift from the traditional practice of governance and that </a:t>
            </a:r>
            <a:r>
              <a:rPr lang="en-GB" b="1" dirty="0"/>
              <a:t>it provides a clear differentiation between governance and management responsibilities in organizations</a:t>
            </a:r>
          </a:p>
          <a:p>
            <a:endParaRPr lang="en-GB" dirty="0"/>
          </a:p>
        </p:txBody>
      </p:sp>
      <p:sp>
        <p:nvSpPr>
          <p:cNvPr id="4" name="Slide Number Placeholder 3"/>
          <p:cNvSpPr>
            <a:spLocks noGrp="1"/>
          </p:cNvSpPr>
          <p:nvPr>
            <p:ph type="sldNum" sz="quarter" idx="10"/>
          </p:nvPr>
        </p:nvSpPr>
        <p:spPr/>
        <p:txBody>
          <a:bodyPr/>
          <a:lstStyle/>
          <a:p>
            <a:pPr>
              <a:defRPr/>
            </a:pPr>
            <a:fld id="{403DBD26-EC9A-4E99-A83C-B8A3EBEA2312}" type="slidenum">
              <a:rPr lang="en-GB" smtClean="0"/>
              <a:pPr>
                <a:defRPr/>
              </a:pPr>
              <a:t>16</a:t>
            </a:fld>
            <a:endParaRPr lang="en-GB"/>
          </a:p>
        </p:txBody>
      </p:sp>
    </p:spTree>
    <p:extLst>
      <p:ext uri="{BB962C8B-B14F-4D97-AF65-F5344CB8AC3E}">
        <p14:creationId xmlns:p14="http://schemas.microsoft.com/office/powerpoint/2010/main" xmlns="" val="2117306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3792543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1816246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980765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3394911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1451136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255105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290372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3063600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358312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3057220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6DF5CFF-BE2C-A342-9795-7427FDF38F36}" type="datetimeFigureOut">
              <a:rPr lang="en-US" smtClean="0"/>
              <a:pPr/>
              <a:t>10/10/2019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807642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DF5CFF-BE2C-A342-9795-7427FDF38F36}" type="datetimeFigureOut">
              <a:rPr lang="en-US" smtClean="0"/>
              <a:pPr/>
              <a:t>10/10/2019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0A1C6-5D77-B641-8448-90703A4AE4FE}" type="slidenum">
              <a:rPr lang="en-US" smtClean="0"/>
              <a:pPr/>
              <a:t>‹#›</a:t>
            </a:fld>
            <a:endParaRPr lang="en-US"/>
          </a:p>
        </p:txBody>
      </p:sp>
    </p:spTree>
    <p:extLst>
      <p:ext uri="{BB962C8B-B14F-4D97-AF65-F5344CB8AC3E}">
        <p14:creationId xmlns:p14="http://schemas.microsoft.com/office/powerpoint/2010/main" xmlns="" val="1819780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1.xml"/><Relationship Id="rId4" Type="http://schemas.openxmlformats.org/officeDocument/2006/relationships/image" Target="../media/image2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16896" y="247952"/>
            <a:ext cx="2584281" cy="793130"/>
          </a:xfrm>
          <a:prstGeom prst="rect">
            <a:avLst/>
          </a:prstGeom>
        </p:spPr>
      </p:pic>
      <p:pic>
        <p:nvPicPr>
          <p:cNvPr id="5" name="Picture 4"/>
          <p:cNvPicPr>
            <a:picLocks noChangeAspect="1"/>
          </p:cNvPicPr>
          <p:nvPr/>
        </p:nvPicPr>
        <p:blipFill>
          <a:blip r:embed="rId3"/>
          <a:stretch>
            <a:fillRect/>
          </a:stretch>
        </p:blipFill>
        <p:spPr>
          <a:xfrm>
            <a:off x="3920817" y="247952"/>
            <a:ext cx="2325313" cy="793130"/>
          </a:xfrm>
          <a:prstGeom prst="rect">
            <a:avLst/>
          </a:prstGeom>
        </p:spPr>
      </p:pic>
      <p:sp>
        <p:nvSpPr>
          <p:cNvPr id="8" name="Rectangle 7"/>
          <p:cNvSpPr/>
          <p:nvPr/>
        </p:nvSpPr>
        <p:spPr>
          <a:xfrm>
            <a:off x="0" y="2158705"/>
            <a:ext cx="9144000" cy="4727575"/>
          </a:xfrm>
          <a:prstGeom prst="rect">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7167535" y="247952"/>
            <a:ext cx="1586260" cy="793130"/>
          </a:xfrm>
          <a:prstGeom prst="rect">
            <a:avLst/>
          </a:prstGeom>
        </p:spPr>
      </p:pic>
      <p:pic>
        <p:nvPicPr>
          <p:cNvPr id="11" name="Picture 10"/>
          <p:cNvPicPr>
            <a:picLocks noChangeAspect="1"/>
          </p:cNvPicPr>
          <p:nvPr/>
        </p:nvPicPr>
        <p:blipFill>
          <a:blip r:embed="rId5"/>
          <a:stretch>
            <a:fillRect/>
          </a:stretch>
        </p:blipFill>
        <p:spPr>
          <a:xfrm>
            <a:off x="316896" y="5791679"/>
            <a:ext cx="5194300" cy="330200"/>
          </a:xfrm>
          <a:prstGeom prst="rect">
            <a:avLst/>
          </a:prstGeom>
        </p:spPr>
      </p:pic>
      <p:sp>
        <p:nvSpPr>
          <p:cNvPr id="13" name="Parallelogram 12"/>
          <p:cNvSpPr/>
          <p:nvPr/>
        </p:nvSpPr>
        <p:spPr>
          <a:xfrm>
            <a:off x="-542333" y="6229048"/>
            <a:ext cx="6887240" cy="399747"/>
          </a:xfrm>
          <a:prstGeom prst="parallelogram">
            <a:avLst>
              <a:gd name="adj" fmla="val 744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Parallelogram 13"/>
          <p:cNvSpPr/>
          <p:nvPr/>
        </p:nvSpPr>
        <p:spPr>
          <a:xfrm>
            <a:off x="6228132" y="6229048"/>
            <a:ext cx="3348342" cy="399747"/>
          </a:xfrm>
          <a:prstGeom prst="parallelogram">
            <a:avLst>
              <a:gd name="adj" fmla="val 744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ackground Image.png"/>
          <p:cNvPicPr>
            <a:picLocks noChangeAspect="1"/>
          </p:cNvPicPr>
          <p:nvPr/>
        </p:nvPicPr>
        <p:blipFill>
          <a:blip r:embed="rId6">
            <a:alphaModFix amt="32000"/>
            <a:extLst>
              <a:ext uri="{28A0092B-C50C-407E-A947-70E740481C1C}">
                <a14:useLocalDpi xmlns:a14="http://schemas.microsoft.com/office/drawing/2010/main" xmlns="" val="0"/>
              </a:ext>
            </a:extLst>
          </a:blip>
          <a:stretch>
            <a:fillRect/>
          </a:stretch>
        </p:blipFill>
        <p:spPr>
          <a:xfrm>
            <a:off x="0" y="2130425"/>
            <a:ext cx="9144000" cy="2933700"/>
          </a:xfrm>
          <a:prstGeom prst="rect">
            <a:avLst/>
          </a:prstGeom>
        </p:spPr>
      </p:pic>
      <p:sp>
        <p:nvSpPr>
          <p:cNvPr id="12" name="Title 1"/>
          <p:cNvSpPr txBox="1">
            <a:spLocks/>
          </p:cNvSpPr>
          <p:nvPr/>
        </p:nvSpPr>
        <p:spPr>
          <a:xfrm>
            <a:off x="235670" y="3195099"/>
            <a:ext cx="8766928" cy="1687986"/>
          </a:xfrm>
          <a:prstGeom prst="rect">
            <a:avLst/>
          </a:prstGeom>
        </p:spPr>
        <p:txBody>
          <a:bodyPr vert="horz" lIns="91440" tIns="45720" rIns="91440" bIns="45720" rtlCol="0" anchor="ctr">
            <a:normAutofit fontScale="2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ZA" sz="9600" b="1" dirty="0"/>
              <a:t>PRESENTATION TO THE PORTFOLIO COMMITTEE OF THE DEPARTMENT OF PUBLIC WORKS AND INFRASTRUCTURE</a:t>
            </a:r>
          </a:p>
          <a:p>
            <a:pPr fontAlgn="auto">
              <a:spcAft>
                <a:spcPts val="0"/>
              </a:spcAft>
              <a:defRPr/>
            </a:pPr>
            <a:endParaRPr lang="en-ZA" sz="9600" b="1" dirty="0"/>
          </a:p>
          <a:p>
            <a:pPr fontAlgn="auto">
              <a:spcAft>
                <a:spcPts val="0"/>
              </a:spcAft>
              <a:defRPr/>
            </a:pPr>
            <a:r>
              <a:rPr lang="en-ZA" sz="9600" b="1" dirty="0"/>
              <a:t>Agrement South Africa Annual Report 2018/2019</a:t>
            </a:r>
          </a:p>
          <a:p>
            <a:pPr fontAlgn="auto">
              <a:spcAft>
                <a:spcPts val="0"/>
              </a:spcAft>
              <a:defRPr/>
            </a:pPr>
            <a:endParaRPr lang="en-ZA" sz="9600" b="1" dirty="0"/>
          </a:p>
          <a:p>
            <a:pPr>
              <a:defRPr/>
            </a:pPr>
            <a:r>
              <a:rPr lang="en-US" sz="9600" b="1" i="1" dirty="0">
                <a:solidFill>
                  <a:prstClr val="white"/>
                </a:solidFill>
                <a:cs typeface="Myriad Pro"/>
              </a:rPr>
              <a:t>Jeffrey Mahachi, Acting Chairperson </a:t>
            </a:r>
          </a:p>
          <a:p>
            <a:pPr>
              <a:defRPr/>
            </a:pPr>
            <a:r>
              <a:rPr lang="en-US" sz="9600" b="1" i="1" dirty="0">
                <a:solidFill>
                  <a:prstClr val="white"/>
                </a:solidFill>
                <a:cs typeface="Myriad Pro"/>
              </a:rPr>
              <a:t>Joe Odhiambo, CEO</a:t>
            </a:r>
          </a:p>
          <a:p>
            <a:pPr>
              <a:defRPr/>
            </a:pPr>
            <a:r>
              <a:rPr lang="en-US" sz="9600" b="1" i="1" dirty="0">
                <a:solidFill>
                  <a:prstClr val="white"/>
                </a:solidFill>
                <a:cs typeface="Myriad Pro"/>
              </a:rPr>
              <a:t>Richard Somanje, CFO</a:t>
            </a:r>
          </a:p>
          <a:p>
            <a:pPr>
              <a:defRPr/>
            </a:pPr>
            <a:r>
              <a:rPr lang="en-US" sz="9600" b="1" i="1" dirty="0">
                <a:solidFill>
                  <a:prstClr val="white"/>
                </a:solidFill>
                <a:cs typeface="Myriad Pro"/>
              </a:rPr>
              <a:t>Sophy Molete, EMCS</a:t>
            </a:r>
          </a:p>
          <a:p>
            <a:pPr>
              <a:defRPr/>
            </a:pPr>
            <a:r>
              <a:rPr lang="en-US" sz="9600" b="1" i="1" dirty="0">
                <a:solidFill>
                  <a:prstClr val="white"/>
                </a:solidFill>
                <a:cs typeface="Myriad Pro"/>
              </a:rPr>
              <a:t>Lerato Magalo, EMTS</a:t>
            </a:r>
          </a:p>
          <a:p>
            <a:pPr fontAlgn="auto">
              <a:spcAft>
                <a:spcPts val="0"/>
              </a:spcAft>
              <a:defRPr/>
            </a:pPr>
            <a:endParaRPr lang="en-ZA" sz="9600" b="1" dirty="0"/>
          </a:p>
        </p:txBody>
      </p:sp>
      <p:sp>
        <p:nvSpPr>
          <p:cNvPr id="3" name="Rectangle 2"/>
          <p:cNvSpPr/>
          <p:nvPr/>
        </p:nvSpPr>
        <p:spPr>
          <a:xfrm>
            <a:off x="316895" y="6305629"/>
            <a:ext cx="5649027" cy="261610"/>
          </a:xfrm>
          <a:prstGeom prst="rect">
            <a:avLst/>
          </a:prstGeom>
        </p:spPr>
        <p:txBody>
          <a:bodyPr wrap="square">
            <a:spAutoFit/>
          </a:bodyPr>
          <a:lstStyle/>
          <a:p>
            <a:r>
              <a:rPr lang="en-US" sz="1100" dirty="0">
                <a:solidFill>
                  <a:srgbClr val="7BAC42"/>
                </a:solidFill>
              </a:rPr>
              <a:t>Address: Building 17B, 2</a:t>
            </a:r>
            <a:r>
              <a:rPr lang="en-US" sz="1100" baseline="30000" dirty="0">
                <a:solidFill>
                  <a:srgbClr val="7BAC42"/>
                </a:solidFill>
              </a:rPr>
              <a:t>nd</a:t>
            </a:r>
            <a:r>
              <a:rPr lang="en-US" sz="1100" dirty="0">
                <a:solidFill>
                  <a:srgbClr val="7BAC42"/>
                </a:solidFill>
              </a:rPr>
              <a:t> Floor, </a:t>
            </a:r>
            <a:r>
              <a:rPr lang="en-US" sz="1100" dirty="0" err="1">
                <a:solidFill>
                  <a:srgbClr val="7BAC42"/>
                </a:solidFill>
              </a:rPr>
              <a:t>Scientia</a:t>
            </a:r>
            <a:r>
              <a:rPr lang="en-US" sz="1100" dirty="0">
                <a:solidFill>
                  <a:srgbClr val="7BAC42"/>
                </a:solidFill>
              </a:rPr>
              <a:t> Campus, </a:t>
            </a:r>
            <a:r>
              <a:rPr lang="en-US" sz="1100" dirty="0" err="1">
                <a:solidFill>
                  <a:srgbClr val="7BAC42"/>
                </a:solidFill>
              </a:rPr>
              <a:t>Meiring</a:t>
            </a:r>
            <a:r>
              <a:rPr lang="en-US" sz="1100" dirty="0">
                <a:solidFill>
                  <a:srgbClr val="7BAC42"/>
                </a:solidFill>
              </a:rPr>
              <a:t> </a:t>
            </a:r>
            <a:r>
              <a:rPr lang="en-US" sz="1100" dirty="0" err="1">
                <a:solidFill>
                  <a:srgbClr val="7BAC42"/>
                </a:solidFill>
              </a:rPr>
              <a:t>Naudé</a:t>
            </a:r>
            <a:r>
              <a:rPr lang="en-US" sz="1100" dirty="0">
                <a:solidFill>
                  <a:srgbClr val="7BAC42"/>
                </a:solidFill>
              </a:rPr>
              <a:t> Road, </a:t>
            </a:r>
            <a:r>
              <a:rPr lang="en-US" sz="1100" dirty="0" err="1">
                <a:solidFill>
                  <a:srgbClr val="7BAC42"/>
                </a:solidFill>
              </a:rPr>
              <a:t>Brummeria</a:t>
            </a:r>
            <a:r>
              <a:rPr lang="en-US" sz="1100" dirty="0">
                <a:solidFill>
                  <a:srgbClr val="7BAC42"/>
                </a:solidFill>
              </a:rPr>
              <a:t>, Pretoria</a:t>
            </a:r>
          </a:p>
        </p:txBody>
      </p:sp>
    </p:spTree>
    <p:extLst>
      <p:ext uri="{BB962C8B-B14F-4D97-AF65-F5344CB8AC3E}">
        <p14:creationId xmlns:p14="http://schemas.microsoft.com/office/powerpoint/2010/main" xmlns="" val="27358795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5B77882F-DAE4-48C5-82A8-44DC09209E3D}"/>
              </a:ext>
            </a:extLst>
          </p:cNvPr>
          <p:cNvPicPr>
            <a:picLocks noChangeAspect="1"/>
          </p:cNvPicPr>
          <p:nvPr/>
        </p:nvPicPr>
        <p:blipFill>
          <a:blip r:embed="rId3"/>
          <a:stretch>
            <a:fillRect/>
          </a:stretch>
        </p:blipFill>
        <p:spPr>
          <a:xfrm>
            <a:off x="1313168" y="-122548"/>
            <a:ext cx="6517663" cy="6858000"/>
          </a:xfrm>
          <a:prstGeom prst="rect">
            <a:avLst/>
          </a:prstGeom>
        </p:spPr>
      </p:pic>
      <p:sp>
        <p:nvSpPr>
          <p:cNvPr id="3" name="Parallelogram 2">
            <a:extLst>
              <a:ext uri="{FF2B5EF4-FFF2-40B4-BE49-F238E27FC236}">
                <a16:creationId xmlns="" xmlns:a16="http://schemas.microsoft.com/office/drawing/2014/main" id="{A0DBE05B-09AD-4BCF-A5FA-6FFCFE5C88C6}"/>
              </a:ext>
            </a:extLst>
          </p:cNvPr>
          <p:cNvSpPr/>
          <p:nvPr/>
        </p:nvSpPr>
        <p:spPr>
          <a:xfrm>
            <a:off x="-2248585" y="6440292"/>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4" name="Parallelogram 3">
            <a:extLst>
              <a:ext uri="{FF2B5EF4-FFF2-40B4-BE49-F238E27FC236}">
                <a16:creationId xmlns="" xmlns:a16="http://schemas.microsoft.com/office/drawing/2014/main" id="{94D86351-8976-4A21-B6B8-55752C2543B4}"/>
              </a:ext>
            </a:extLst>
          </p:cNvPr>
          <p:cNvSpPr/>
          <p:nvPr/>
        </p:nvSpPr>
        <p:spPr>
          <a:xfrm>
            <a:off x="6156660" y="6427903"/>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en-US" sz="2000" b="1" dirty="0">
                <a:solidFill>
                  <a:prstClr val="white"/>
                </a:solidFill>
                <a:latin typeface="Myriad Pro"/>
                <a:cs typeface="Myriad Pro"/>
              </a:rPr>
              <a:t>10</a:t>
            </a:r>
          </a:p>
        </p:txBody>
      </p:sp>
    </p:spTree>
    <p:extLst>
      <p:ext uri="{BB962C8B-B14F-4D97-AF65-F5344CB8AC3E}">
        <p14:creationId xmlns:p14="http://schemas.microsoft.com/office/powerpoint/2010/main" xmlns="" val="1679175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90590" y="102869"/>
            <a:ext cx="8239027" cy="703263"/>
          </a:xfrm>
        </p:spPr>
        <p:txBody>
          <a:bodyPr>
            <a:normAutofit fontScale="90000"/>
          </a:bodyPr>
          <a:lstStyle/>
          <a:p>
            <a:pPr algn="l"/>
            <a:r>
              <a:rPr lang="en-US" dirty="0">
                <a:solidFill>
                  <a:srgbClr val="669900"/>
                </a:solidFill>
                <a:latin typeface="Calibri" pitchFamily="34" charset="0"/>
              </a:rPr>
              <a:t/>
            </a:r>
            <a:br>
              <a:rPr lang="en-US" dirty="0">
                <a:solidFill>
                  <a:srgbClr val="669900"/>
                </a:solidFill>
                <a:latin typeface="Calibri" pitchFamily="34" charset="0"/>
              </a:rPr>
            </a:br>
            <a:r>
              <a:rPr lang="en-ZA" dirty="0">
                <a:solidFill>
                  <a:srgbClr val="669900"/>
                </a:solidFill>
                <a:latin typeface="Calibri" pitchFamily="34" charset="0"/>
              </a:rPr>
              <a:t>Financial management</a:t>
            </a:r>
            <a:r>
              <a:rPr lang="en-US" dirty="0">
                <a:solidFill>
                  <a:srgbClr val="669900"/>
                </a:solidFill>
                <a:latin typeface="Calibri" pitchFamily="34" charset="0"/>
              </a:rPr>
              <a:t/>
            </a:r>
            <a:br>
              <a:rPr lang="en-US" dirty="0">
                <a:solidFill>
                  <a:srgbClr val="669900"/>
                </a:solidFill>
                <a:latin typeface="Calibri" pitchFamily="34" charset="0"/>
              </a:rPr>
            </a:br>
            <a:r>
              <a:rPr lang="en-US" dirty="0"/>
              <a:t>	</a:t>
            </a:r>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11</a:t>
            </a:r>
          </a:p>
        </p:txBody>
      </p:sp>
      <p:graphicFrame>
        <p:nvGraphicFramePr>
          <p:cNvPr id="3" name="Table 2">
            <a:extLst>
              <a:ext uri="{FF2B5EF4-FFF2-40B4-BE49-F238E27FC236}">
                <a16:creationId xmlns="" xmlns:a16="http://schemas.microsoft.com/office/drawing/2014/main" id="{AD06169B-ADE3-4A82-945B-FD521C5D590B}"/>
              </a:ext>
            </a:extLst>
          </p:cNvPr>
          <p:cNvGraphicFramePr>
            <a:graphicFrameLocks noGrp="1"/>
          </p:cNvGraphicFramePr>
          <p:nvPr>
            <p:extLst>
              <p:ext uri="{D42A27DB-BD31-4B8C-83A1-F6EECF244321}">
                <p14:modId xmlns:p14="http://schemas.microsoft.com/office/powerpoint/2010/main" xmlns="" val="2245848286"/>
              </p:ext>
            </p:extLst>
          </p:nvPr>
        </p:nvGraphicFramePr>
        <p:xfrm>
          <a:off x="480767" y="858544"/>
          <a:ext cx="8239027" cy="5006841"/>
        </p:xfrm>
        <a:graphic>
          <a:graphicData uri="http://schemas.openxmlformats.org/drawingml/2006/table">
            <a:tbl>
              <a:tblPr firstRow="1" firstCol="1" lastRow="1" lastCol="1" bandRow="1" bandCol="1"/>
              <a:tblGrid>
                <a:gridCol w="1247619">
                  <a:extLst>
                    <a:ext uri="{9D8B030D-6E8A-4147-A177-3AD203B41FA5}">
                      <a16:colId xmlns="" xmlns:a16="http://schemas.microsoft.com/office/drawing/2014/main" val="3158707011"/>
                    </a:ext>
                  </a:extLst>
                </a:gridCol>
                <a:gridCol w="1151974">
                  <a:extLst>
                    <a:ext uri="{9D8B030D-6E8A-4147-A177-3AD203B41FA5}">
                      <a16:colId xmlns="" xmlns:a16="http://schemas.microsoft.com/office/drawing/2014/main" val="1011989223"/>
                    </a:ext>
                  </a:extLst>
                </a:gridCol>
                <a:gridCol w="1151974">
                  <a:extLst>
                    <a:ext uri="{9D8B030D-6E8A-4147-A177-3AD203B41FA5}">
                      <a16:colId xmlns="" xmlns:a16="http://schemas.microsoft.com/office/drawing/2014/main" val="846382459"/>
                    </a:ext>
                  </a:extLst>
                </a:gridCol>
                <a:gridCol w="1151974">
                  <a:extLst>
                    <a:ext uri="{9D8B030D-6E8A-4147-A177-3AD203B41FA5}">
                      <a16:colId xmlns="" xmlns:a16="http://schemas.microsoft.com/office/drawing/2014/main" val="2880524888"/>
                    </a:ext>
                  </a:extLst>
                </a:gridCol>
                <a:gridCol w="1360193">
                  <a:extLst>
                    <a:ext uri="{9D8B030D-6E8A-4147-A177-3AD203B41FA5}">
                      <a16:colId xmlns="" xmlns:a16="http://schemas.microsoft.com/office/drawing/2014/main" val="3530968492"/>
                    </a:ext>
                  </a:extLst>
                </a:gridCol>
                <a:gridCol w="2175293">
                  <a:extLst>
                    <a:ext uri="{9D8B030D-6E8A-4147-A177-3AD203B41FA5}">
                      <a16:colId xmlns="" xmlns:a16="http://schemas.microsoft.com/office/drawing/2014/main" val="675800253"/>
                    </a:ext>
                  </a:extLst>
                </a:gridCol>
              </a:tblGrid>
              <a:tr h="1022734">
                <a:tc>
                  <a:txBody>
                    <a:bodyPr/>
                    <a:lstStyle/>
                    <a:p>
                      <a:pPr>
                        <a:lnSpc>
                          <a:spcPts val="1200"/>
                        </a:lnSpc>
                        <a:spcBef>
                          <a:spcPts val="145"/>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marL="57150">
                        <a:lnSpc>
                          <a:spcPct val="113000"/>
                        </a:lnSpc>
                        <a:spcBef>
                          <a:spcPts val="780"/>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Performance Indicator</a:t>
                      </a:r>
                      <a:endParaRPr lang="en-ZA" sz="1400" dirty="0">
                        <a:effectLst/>
                        <a:latin typeface="+mn-lt"/>
                        <a:ea typeface="Calibri" panose="020F0502020204030204" pitchFamily="34" charset="0"/>
                        <a:cs typeface="Calibri" panose="020F0502020204030204" pitchFamily="34"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marL="50800">
                        <a:lnSpc>
                          <a:spcPct val="113000"/>
                        </a:lnSpc>
                        <a:spcBef>
                          <a:spcPts val="14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Actual Achievement 2017/2018</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marL="50165" marR="192405">
                        <a:lnSpc>
                          <a:spcPct val="113000"/>
                        </a:lnSpc>
                        <a:spcBef>
                          <a:spcPts val="14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Planned Target 2018/2019</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marL="50165">
                        <a:lnSpc>
                          <a:spcPct val="113000"/>
                        </a:lnSpc>
                        <a:spcBef>
                          <a:spcPts val="14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Actual Achievement 2018/2019</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marL="49530" marR="125730">
                        <a:lnSpc>
                          <a:spcPct val="113000"/>
                        </a:lnSpc>
                        <a:spcBef>
                          <a:spcPts val="14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Deviation from</a:t>
                      </a:r>
                      <a:r>
                        <a:rPr lang="en-US" sz="1400" b="1" spc="-125" dirty="0">
                          <a:solidFill>
                            <a:srgbClr val="FFFFFF"/>
                          </a:solidFill>
                          <a:effectLst/>
                          <a:latin typeface="+mn-lt"/>
                          <a:ea typeface="Calibri" panose="020F0502020204030204" pitchFamily="34" charset="0"/>
                          <a:cs typeface="Calibri" panose="020F0502020204030204" pitchFamily="34" charset="0"/>
                        </a:rPr>
                        <a:t> </a:t>
                      </a:r>
                      <a:r>
                        <a:rPr lang="en-US" sz="1400" b="1" spc="-15" dirty="0">
                          <a:solidFill>
                            <a:srgbClr val="FFFFFF"/>
                          </a:solidFill>
                          <a:effectLst/>
                          <a:latin typeface="+mn-lt"/>
                          <a:ea typeface="Calibri" panose="020F0502020204030204" pitchFamily="34" charset="0"/>
                          <a:cs typeface="Calibri" panose="020F0502020204030204" pitchFamily="34" charset="0"/>
                        </a:rPr>
                        <a:t>planned</a:t>
                      </a:r>
                      <a:endParaRPr lang="en-ZA" sz="1400" dirty="0">
                        <a:effectLst/>
                        <a:latin typeface="+mn-lt"/>
                        <a:ea typeface="Calibri" panose="020F0502020204030204" pitchFamily="34" charset="0"/>
                        <a:cs typeface="Calibri" panose="020F0502020204030204" pitchFamily="34" charset="0"/>
                      </a:endParaRPr>
                    </a:p>
                    <a:p>
                      <a:pPr marL="49530" marR="70485">
                        <a:lnSpc>
                          <a:spcPct val="113000"/>
                        </a:lnSpc>
                        <a:spcBef>
                          <a:spcPts val="14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target to</a:t>
                      </a:r>
                      <a:r>
                        <a:rPr lang="en-US" sz="1400" b="1" spc="-205" dirty="0">
                          <a:solidFill>
                            <a:srgbClr val="FFFFFF"/>
                          </a:solidFill>
                          <a:effectLst/>
                          <a:latin typeface="+mn-lt"/>
                          <a:ea typeface="Calibri" panose="020F0502020204030204" pitchFamily="34" charset="0"/>
                          <a:cs typeface="Calibri" panose="020F0502020204030204" pitchFamily="34" charset="0"/>
                        </a:rPr>
                        <a:t> </a:t>
                      </a:r>
                      <a:r>
                        <a:rPr lang="en-US" sz="1400" b="1" spc="-15" dirty="0">
                          <a:solidFill>
                            <a:srgbClr val="FFFFFF"/>
                          </a:solidFill>
                          <a:effectLst/>
                          <a:latin typeface="+mn-lt"/>
                          <a:ea typeface="Calibri" panose="020F0502020204030204" pitchFamily="34" charset="0"/>
                          <a:cs typeface="Calibri" panose="020F0502020204030204" pitchFamily="34" charset="0"/>
                        </a:rPr>
                        <a:t>Actual </a:t>
                      </a:r>
                      <a:r>
                        <a:rPr lang="en-US" sz="1400" b="1" dirty="0">
                          <a:solidFill>
                            <a:srgbClr val="FFFFFF"/>
                          </a:solidFill>
                          <a:effectLst/>
                          <a:latin typeface="+mn-lt"/>
                          <a:ea typeface="Calibri" panose="020F0502020204030204" pitchFamily="34" charset="0"/>
                          <a:cs typeface="Calibri" panose="020F0502020204030204" pitchFamily="34" charset="0"/>
                        </a:rPr>
                        <a:t>Achievement</a:t>
                      </a:r>
                      <a:endParaRPr lang="en-ZA" sz="1400" dirty="0">
                        <a:effectLst/>
                        <a:latin typeface="+mn-lt"/>
                        <a:ea typeface="Calibri" panose="020F0502020204030204" pitchFamily="34" charset="0"/>
                        <a:cs typeface="Calibri" panose="020F0502020204030204" pitchFamily="34" charset="0"/>
                      </a:endParaRPr>
                    </a:p>
                    <a:p>
                      <a:pPr marL="49530">
                        <a:lnSpc>
                          <a:spcPts val="1200"/>
                        </a:lnSpc>
                        <a:spcBef>
                          <a:spcPts val="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for 2018/2019</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45"/>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0"/>
                        </a:spcBef>
                        <a:spcAft>
                          <a:spcPts val="0"/>
                        </a:spcAft>
                      </a:pPr>
                      <a:r>
                        <a:rPr lang="en-US" sz="1400" b="1"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marL="48895">
                        <a:lnSpc>
                          <a:spcPts val="1200"/>
                        </a:lnSpc>
                        <a:spcBef>
                          <a:spcPts val="5"/>
                        </a:spcBef>
                        <a:spcAft>
                          <a:spcPts val="0"/>
                        </a:spcAft>
                      </a:pPr>
                      <a:r>
                        <a:rPr lang="en-US" sz="1400" b="1" dirty="0">
                          <a:solidFill>
                            <a:srgbClr val="FFFFFF"/>
                          </a:solidFill>
                          <a:effectLst/>
                          <a:latin typeface="+mn-lt"/>
                          <a:ea typeface="Calibri" panose="020F0502020204030204" pitchFamily="34" charset="0"/>
                          <a:cs typeface="Calibri" panose="020F0502020204030204" pitchFamily="34" charset="0"/>
                        </a:rPr>
                        <a:t>Comment on Deviations</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67963F"/>
                      </a:solidFill>
                      <a:prstDash val="solid"/>
                      <a:round/>
                      <a:headEnd type="none" w="med" len="med"/>
                      <a:tailEnd type="none" w="med" len="med"/>
                    </a:lnB>
                    <a:solidFill>
                      <a:srgbClr val="67963F"/>
                    </a:solidFill>
                  </a:tcPr>
                </a:tc>
                <a:extLst>
                  <a:ext uri="{0D108BD9-81ED-4DB2-BD59-A6C34878D82A}">
                    <a16:rowId xmlns="" xmlns:a16="http://schemas.microsoft.com/office/drawing/2014/main" val="2379511501"/>
                  </a:ext>
                </a:extLst>
              </a:tr>
              <a:tr h="293180">
                <a:tc rowSpan="6">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Percentage</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of approved budget with zero irregular</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expenditure</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rowSpan="7">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0%</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rowSpan="7">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0%</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9%deviation.</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a:txBody>
                    <a:bodyPr/>
                    <a:lstStyle/>
                    <a:p>
                      <a:pPr marL="49530">
                        <a:lnSpc>
                          <a:spcPts val="121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9% deviation.</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rowSpan="7">
                  <a:txBody>
                    <a:bodyPr/>
                    <a:lstStyle/>
                    <a:p>
                      <a:pPr marL="4889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The reason was due to</a:t>
                      </a:r>
                      <a:endParaRPr lang="en-ZA" sz="1400" dirty="0">
                        <a:effectLst/>
                        <a:latin typeface="+mn-lt"/>
                        <a:ea typeface="Calibri" panose="020F0502020204030204" pitchFamily="34" charset="0"/>
                        <a:cs typeface="Calibri" panose="020F0502020204030204" pitchFamily="34" charset="0"/>
                      </a:endParaRPr>
                    </a:p>
                    <a:p>
                      <a:pPr marL="4889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non-compliance to the</a:t>
                      </a:r>
                      <a:endParaRPr lang="en-ZA" sz="1400" dirty="0">
                        <a:effectLst/>
                        <a:latin typeface="+mn-lt"/>
                        <a:ea typeface="Calibri" panose="020F0502020204030204" pitchFamily="34" charset="0"/>
                        <a:cs typeface="Calibri" panose="020F0502020204030204" pitchFamily="34" charset="0"/>
                      </a:endParaRPr>
                    </a:p>
                    <a:p>
                      <a:pPr marL="4889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prescripts of the supply chain</a:t>
                      </a:r>
                      <a:endParaRPr lang="en-ZA" sz="1400" dirty="0">
                        <a:effectLst/>
                        <a:latin typeface="+mn-lt"/>
                        <a:ea typeface="Calibri" panose="020F0502020204030204" pitchFamily="34" charset="0"/>
                        <a:cs typeface="Calibri" panose="020F0502020204030204" pitchFamily="34" charset="0"/>
                      </a:endParaRPr>
                    </a:p>
                    <a:p>
                      <a:pPr marL="4889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Management Regulations.</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134594827"/>
                  </a:ext>
                </a:extLst>
              </a:tr>
              <a:tr h="356475">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4281189156"/>
                  </a:ext>
                </a:extLst>
              </a:tr>
              <a:tr h="144850">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2789351330"/>
                  </a:ext>
                </a:extLst>
              </a:tr>
              <a:tr h="144850">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2107904968"/>
                  </a:ext>
                </a:extLst>
              </a:tr>
              <a:tr h="144850">
                <a:tc vMerge="1">
                  <a:txBody>
                    <a:bodyPr/>
                    <a:lstStyle/>
                    <a:p>
                      <a:pPr>
                        <a:lnSpc>
                          <a:spcPts val="1200"/>
                        </a:lnSpc>
                        <a:spcBef>
                          <a:spcPts val="145"/>
                        </a:spcBef>
                        <a:spcAft>
                          <a:spcPts val="0"/>
                        </a:spcAft>
                      </a:pP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3525173058"/>
                  </a:ext>
                </a:extLst>
              </a:tr>
              <a:tr h="170982">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4055302025"/>
                  </a:ext>
                </a:extLst>
              </a:tr>
              <a:tr h="0">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marL="48895">
                        <a:lnSpc>
                          <a:spcPts val="120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2291588495"/>
                  </a:ext>
                </a:extLst>
              </a:tr>
              <a:tr h="239901">
                <a:tc rowSpan="5">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Percentage</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of service</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providers paid</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within 30 days.</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rowSpan="5">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100% paid</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within 30 days.</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rowSpan="5">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100% paid</a:t>
                      </a:r>
                      <a:endParaRPr lang="en-ZA" sz="1400" dirty="0">
                        <a:effectLst/>
                        <a:latin typeface="+mn-lt"/>
                        <a:ea typeface="Calibri" panose="020F0502020204030204" pitchFamily="34" charset="0"/>
                        <a:cs typeface="Calibri" panose="020F0502020204030204" pitchFamily="34" charset="0"/>
                      </a:endParaRPr>
                    </a:p>
                    <a:p>
                      <a:pPr marL="50165">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within 30 days.</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rowSpan="5">
                  <a:txBody>
                    <a:bodyPr/>
                    <a:lstStyle/>
                    <a:p>
                      <a:pPr marL="49530">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95% was paid</a:t>
                      </a:r>
                      <a:endParaRPr lang="en-ZA" sz="1400" dirty="0">
                        <a:effectLst/>
                        <a:latin typeface="+mn-lt"/>
                        <a:ea typeface="Calibri" panose="020F0502020204030204" pitchFamily="34" charset="0"/>
                        <a:cs typeface="Calibri" panose="020F0502020204030204" pitchFamily="34" charset="0"/>
                      </a:endParaRPr>
                    </a:p>
                    <a:p>
                      <a:pPr marL="49530">
                        <a:lnSpc>
                          <a:spcPts val="1210"/>
                        </a:lnSpc>
                        <a:spcBef>
                          <a:spcPts val="90"/>
                        </a:spcBef>
                        <a:spcAft>
                          <a:spcPts val="0"/>
                        </a:spcAft>
                      </a:pPr>
                      <a:r>
                        <a:rPr lang="en-US" sz="1400" dirty="0">
                          <a:effectLst/>
                          <a:latin typeface="+mn-lt"/>
                          <a:ea typeface="Calibri" panose="020F0502020204030204" pitchFamily="34" charset="0"/>
                          <a:cs typeface="Calibri" panose="020F0502020204030204" pitchFamily="34" charset="0"/>
                        </a:rPr>
                        <a:t>within 30 days.</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1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5% deviation.</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rowSpan="5">
                  <a:txBody>
                    <a:bodyPr/>
                    <a:lstStyle/>
                    <a:p>
                      <a:pPr marL="4889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There were delays in receiving invoices from suppliers.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715780006"/>
                  </a:ext>
                </a:extLst>
              </a:tr>
              <a:tr h="144850">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9530">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3801737693"/>
                  </a:ext>
                </a:extLst>
              </a:tr>
              <a:tr h="144850">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1668380469"/>
                  </a:ext>
                </a:extLst>
              </a:tr>
              <a:tr h="144850">
                <a:tc vMerge="1">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8895">
                        <a:lnSpc>
                          <a:spcPts val="1210"/>
                        </a:lnSpc>
                        <a:spcBef>
                          <a:spcPts val="90"/>
                        </a:spcBef>
                        <a:spcAft>
                          <a:spcPts val="0"/>
                        </a:spcAft>
                      </a:pPr>
                      <a:endParaRPr lang="en-ZA" sz="180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1361074249"/>
                  </a:ext>
                </a:extLst>
              </a:tr>
              <a:tr h="144850">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a:txBody>
                    <a:bodyPr/>
                    <a:lstStyle/>
                    <a:p>
                      <a:pPr>
                        <a:lnSpc>
                          <a:spcPts val="120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 </a:t>
                      </a:r>
                      <a:endParaRPr lang="en-ZA" sz="1400" b="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marL="48895">
                        <a:lnSpc>
                          <a:spcPts val="120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434007970"/>
                  </a:ext>
                </a:extLst>
              </a:tr>
              <a:tr h="833020">
                <a:tc>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Clean audit</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a:txBody>
                    <a:bodyPr/>
                    <a:lstStyle/>
                    <a:p>
                      <a:pPr marL="50165">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N/A</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a:txBody>
                    <a:bodyPr/>
                    <a:lstStyle/>
                    <a:p>
                      <a:pPr marL="49530">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100% Responded and implemented</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a:txBody>
                    <a:bodyPr/>
                    <a:lstStyle/>
                    <a:p>
                      <a:pPr marL="49530">
                        <a:lnSpc>
                          <a:spcPts val="121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21 audit issues have been raised by Auditor General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a:noFill/>
                    </a:lnB>
                  </a:tcPr>
                </a:tc>
                <a:tc rowSpan="5">
                  <a:txBody>
                    <a:bodyPr/>
                    <a:lstStyle/>
                    <a:p>
                      <a:pPr marL="49530">
                        <a:lnSpc>
                          <a:spcPts val="1210"/>
                        </a:lnSpc>
                        <a:spcBef>
                          <a:spcPts val="145"/>
                        </a:spcBef>
                        <a:spcAft>
                          <a:spcPts val="0"/>
                        </a:spcAft>
                      </a:pPr>
                      <a:r>
                        <a:rPr lang="en-US" sz="1400" b="0" dirty="0">
                          <a:effectLst/>
                          <a:latin typeface="+mn-lt"/>
                          <a:ea typeface="Calibri" panose="020F0502020204030204" pitchFamily="34" charset="0"/>
                          <a:cs typeface="Calibri" panose="020F0502020204030204" pitchFamily="34" charset="0"/>
                        </a:rPr>
                        <a:t>Auditor General raised audit issues that were are currently implementing</a:t>
                      </a:r>
                      <a:endParaRPr lang="en-ZA" sz="1400" b="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rowSpan="5">
                  <a:txBody>
                    <a:bodyPr/>
                    <a:lstStyle/>
                    <a:p>
                      <a:pPr marL="48895">
                        <a:lnSpc>
                          <a:spcPts val="1210"/>
                        </a:lnSpc>
                        <a:spcBef>
                          <a:spcPts val="145"/>
                        </a:spcBef>
                        <a:spcAft>
                          <a:spcPts val="0"/>
                        </a:spcAft>
                      </a:pPr>
                      <a:r>
                        <a:rPr lang="en-ZA" sz="1400" dirty="0">
                          <a:effectLst/>
                          <a:latin typeface="+mn-lt"/>
                          <a:ea typeface="Calibri" panose="020F0502020204030204" pitchFamily="34" charset="0"/>
                          <a:cs typeface="Calibri" panose="020F0502020204030204" pitchFamily="34" charset="0"/>
                        </a:rPr>
                        <a:t>Non-compliance with legislations and internal control deficiencies</a:t>
                      </a: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1551556275"/>
                  </a:ext>
                </a:extLst>
              </a:tr>
              <a:tr h="148089">
                <a:tc>
                  <a:txBody>
                    <a:bodyPr/>
                    <a:lstStyle/>
                    <a:p>
                      <a:pPr marL="50165">
                        <a:lnSpc>
                          <a:spcPts val="1210"/>
                        </a:lnSpc>
                        <a:spcBef>
                          <a:spcPts val="90"/>
                        </a:spcBef>
                        <a:spcAft>
                          <a:spcPts val="0"/>
                        </a:spcAft>
                      </a:pP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mn-lt"/>
                          <a:ea typeface="Calibri" panose="020F0502020204030204" pitchFamily="34" charset="0"/>
                          <a:cs typeface="Calibri" panose="020F0502020204030204" pitchFamily="34" charset="0"/>
                        </a:rPr>
                        <a:t> </a:t>
                      </a: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marL="49530">
                        <a:lnSpc>
                          <a:spcPts val="1210"/>
                        </a:lnSpc>
                        <a:spcBef>
                          <a:spcPts val="90"/>
                        </a:spcBef>
                        <a:spcAft>
                          <a:spcPts val="0"/>
                        </a:spcAft>
                      </a:pP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marL="49530">
                        <a:lnSpc>
                          <a:spcPts val="1210"/>
                        </a:lnSpc>
                        <a:spcBef>
                          <a:spcPts val="90"/>
                        </a:spcBef>
                        <a:spcAft>
                          <a:spcPts val="0"/>
                        </a:spcAft>
                      </a:pPr>
                      <a:endParaRPr lang="en-ZA" sz="1400" dirty="0">
                        <a:effectLst/>
                        <a:latin typeface="+mn-lt"/>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marL="49530">
                        <a:lnSpc>
                          <a:spcPts val="1210"/>
                        </a:lnSpc>
                        <a:spcBef>
                          <a:spcPts val="90"/>
                        </a:spcBef>
                        <a:spcAft>
                          <a:spcPts val="0"/>
                        </a:spcAft>
                      </a:pPr>
                      <a:endParaRPr lang="en-ZA" sz="1800" b="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2352485305"/>
                  </a:ext>
                </a:extLst>
              </a:tr>
              <a:tr h="156887">
                <a:tc>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Times New Roman" panose="02020603050405020304" pitchFamily="18"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marL="49530">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marL="49530">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2652809160"/>
                  </a:ext>
                </a:extLst>
              </a:tr>
              <a:tr h="156887">
                <a:tc>
                  <a:txBody>
                    <a:bodyPr/>
                    <a:lstStyle/>
                    <a:p>
                      <a:pPr marL="50165">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a:lnSpc>
                          <a:spcPts val="1200"/>
                        </a:lnSpc>
                        <a:spcBef>
                          <a:spcPts val="145"/>
                        </a:spcBef>
                        <a:spcAft>
                          <a:spcPts val="0"/>
                        </a:spcAft>
                      </a:pPr>
                      <a:r>
                        <a:rPr lang="en-US" sz="1400" dirty="0">
                          <a:effectLst/>
                          <a:latin typeface="Times New Roman" panose="02020603050405020304" pitchFamily="18"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marL="49530">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a:txBody>
                    <a:bodyPr/>
                    <a:lstStyle/>
                    <a:p>
                      <a:pPr marL="49530">
                        <a:lnSpc>
                          <a:spcPts val="121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a:noFill/>
                    </a:lnB>
                  </a:tcPr>
                </a:tc>
                <a:extLst>
                  <a:ext uri="{0D108BD9-81ED-4DB2-BD59-A6C34878D82A}">
                    <a16:rowId xmlns="" xmlns:a16="http://schemas.microsoft.com/office/drawing/2014/main" val="1394496547"/>
                  </a:ext>
                </a:extLst>
              </a:tr>
              <a:tr h="156887">
                <a:tc>
                  <a:txBody>
                    <a:bodyPr/>
                    <a:lstStyle/>
                    <a:p>
                      <a:pPr marL="50165">
                        <a:lnSpc>
                          <a:spcPts val="1200"/>
                        </a:lnSpc>
                        <a:spcBef>
                          <a:spcPts val="90"/>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a:txBody>
                    <a:bodyPr/>
                    <a:lstStyle/>
                    <a:p>
                      <a:pPr>
                        <a:lnSpc>
                          <a:spcPts val="1200"/>
                        </a:lnSpc>
                        <a:spcBef>
                          <a:spcPts val="145"/>
                        </a:spcBef>
                        <a:spcAft>
                          <a:spcPts val="0"/>
                        </a:spcAft>
                      </a:pPr>
                      <a:r>
                        <a:rPr lang="en-US" sz="1400" dirty="0">
                          <a:effectLst/>
                          <a:latin typeface="Times New Roman" panose="02020603050405020304" pitchFamily="18"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a:txBody>
                    <a:bodyPr/>
                    <a:lstStyle/>
                    <a:p>
                      <a:pPr>
                        <a:lnSpc>
                          <a:spcPts val="1200"/>
                        </a:lnSpc>
                        <a:spcBef>
                          <a:spcPts val="145"/>
                        </a:spcBef>
                        <a:spcAft>
                          <a:spcPts val="0"/>
                        </a:spcAft>
                      </a:pPr>
                      <a:r>
                        <a:rPr lang="en-US" sz="1400" dirty="0">
                          <a:effectLst/>
                          <a:latin typeface="Times New Roman" panose="02020603050405020304" pitchFamily="18"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a:txBody>
                    <a:bodyPr/>
                    <a:lstStyle/>
                    <a:p>
                      <a:pPr>
                        <a:lnSpc>
                          <a:spcPts val="1200"/>
                        </a:lnSpc>
                        <a:spcBef>
                          <a:spcPts val="145"/>
                        </a:spcBef>
                        <a:spcAft>
                          <a:spcPts val="0"/>
                        </a:spcAft>
                      </a:pPr>
                      <a:r>
                        <a:rPr lang="en-US" sz="1400" dirty="0">
                          <a:effectLst/>
                          <a:latin typeface="Times New Roman" panose="02020603050405020304" pitchFamily="18" charset="0"/>
                          <a:ea typeface="Calibri" panose="020F0502020204030204" pitchFamily="34" charset="0"/>
                          <a:cs typeface="Calibri" panose="020F0502020204030204" pitchFamily="34" charset="0"/>
                        </a:rPr>
                        <a:t> </a:t>
                      </a: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tc vMerge="1">
                  <a:txBody>
                    <a:bodyPr/>
                    <a:lstStyle/>
                    <a:p>
                      <a:pPr>
                        <a:lnSpc>
                          <a:spcPts val="1200"/>
                        </a:lnSpc>
                        <a:spcBef>
                          <a:spcPts val="145"/>
                        </a:spcBef>
                        <a:spcAft>
                          <a:spcPts val="0"/>
                        </a:spcAft>
                      </a:pPr>
                      <a:endParaRPr lang="en-ZA" sz="1800" dirty="0">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3015357174"/>
                  </a:ext>
                </a:extLst>
              </a:tr>
            </a:tbl>
          </a:graphicData>
        </a:graphic>
      </p:graphicFrame>
    </p:spTree>
    <p:extLst>
      <p:ext uri="{BB962C8B-B14F-4D97-AF65-F5344CB8AC3E}">
        <p14:creationId xmlns:p14="http://schemas.microsoft.com/office/powerpoint/2010/main" xmlns="" val="12656283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90590" y="133349"/>
            <a:ext cx="8239027" cy="703263"/>
          </a:xfrm>
        </p:spPr>
        <p:txBody>
          <a:bodyPr>
            <a:normAutofit fontScale="90000"/>
          </a:bodyPr>
          <a:lstStyle/>
          <a:p>
            <a:pPr algn="l"/>
            <a:r>
              <a:rPr lang="en-ZA" dirty="0">
                <a:solidFill>
                  <a:srgbClr val="669900"/>
                </a:solidFill>
                <a:latin typeface="Calibri" pitchFamily="34" charset="0"/>
              </a:rPr>
              <a:t>Corporate Services</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12</a:t>
            </a:r>
          </a:p>
        </p:txBody>
      </p:sp>
      <p:graphicFrame>
        <p:nvGraphicFramePr>
          <p:cNvPr id="2" name="Table 1">
            <a:extLst>
              <a:ext uri="{FF2B5EF4-FFF2-40B4-BE49-F238E27FC236}">
                <a16:creationId xmlns="" xmlns:a16="http://schemas.microsoft.com/office/drawing/2014/main" id="{9CF2AC3E-EAB9-4BFD-88B0-FD57A185920C}"/>
              </a:ext>
            </a:extLst>
          </p:cNvPr>
          <p:cNvGraphicFramePr>
            <a:graphicFrameLocks noGrp="1"/>
          </p:cNvGraphicFramePr>
          <p:nvPr>
            <p:extLst>
              <p:ext uri="{D42A27DB-BD31-4B8C-83A1-F6EECF244321}">
                <p14:modId xmlns:p14="http://schemas.microsoft.com/office/powerpoint/2010/main" xmlns="" val="3474177332"/>
              </p:ext>
            </p:extLst>
          </p:nvPr>
        </p:nvGraphicFramePr>
        <p:xfrm>
          <a:off x="697584" y="1142553"/>
          <a:ext cx="7362336" cy="4883374"/>
        </p:xfrm>
        <a:graphic>
          <a:graphicData uri="http://schemas.openxmlformats.org/drawingml/2006/table">
            <a:tbl>
              <a:tblPr firstRow="1" firstCol="1" lastRow="1" lastCol="1" bandRow="1" bandCol="1"/>
              <a:tblGrid>
                <a:gridCol w="1128074">
                  <a:extLst>
                    <a:ext uri="{9D8B030D-6E8A-4147-A177-3AD203B41FA5}">
                      <a16:colId xmlns="" xmlns:a16="http://schemas.microsoft.com/office/drawing/2014/main" val="285892936"/>
                    </a:ext>
                  </a:extLst>
                </a:gridCol>
                <a:gridCol w="1041595">
                  <a:extLst>
                    <a:ext uri="{9D8B030D-6E8A-4147-A177-3AD203B41FA5}">
                      <a16:colId xmlns="" xmlns:a16="http://schemas.microsoft.com/office/drawing/2014/main" val="1402956133"/>
                    </a:ext>
                  </a:extLst>
                </a:gridCol>
                <a:gridCol w="1041595">
                  <a:extLst>
                    <a:ext uri="{9D8B030D-6E8A-4147-A177-3AD203B41FA5}">
                      <a16:colId xmlns="" xmlns:a16="http://schemas.microsoft.com/office/drawing/2014/main" val="3967785052"/>
                    </a:ext>
                  </a:extLst>
                </a:gridCol>
                <a:gridCol w="1041595">
                  <a:extLst>
                    <a:ext uri="{9D8B030D-6E8A-4147-A177-3AD203B41FA5}">
                      <a16:colId xmlns="" xmlns:a16="http://schemas.microsoft.com/office/drawing/2014/main" val="2548445190"/>
                    </a:ext>
                  </a:extLst>
                </a:gridCol>
                <a:gridCol w="1229862">
                  <a:extLst>
                    <a:ext uri="{9D8B030D-6E8A-4147-A177-3AD203B41FA5}">
                      <a16:colId xmlns="" xmlns:a16="http://schemas.microsoft.com/office/drawing/2014/main" val="4102353704"/>
                    </a:ext>
                  </a:extLst>
                </a:gridCol>
                <a:gridCol w="1879615">
                  <a:extLst>
                    <a:ext uri="{9D8B030D-6E8A-4147-A177-3AD203B41FA5}">
                      <a16:colId xmlns="" xmlns:a16="http://schemas.microsoft.com/office/drawing/2014/main" val="2644566569"/>
                    </a:ext>
                  </a:extLst>
                </a:gridCol>
              </a:tblGrid>
              <a:tr h="1579165">
                <a:tc>
                  <a:txBody>
                    <a:bodyPr/>
                    <a:lstStyle/>
                    <a:p>
                      <a:pPr>
                        <a:lnSpc>
                          <a:spcPts val="1200"/>
                        </a:lnSpc>
                        <a:spcBef>
                          <a:spcPts val="145"/>
                        </a:spcBef>
                        <a:spcAft>
                          <a:spcPts val="0"/>
                        </a:spcAft>
                      </a:pPr>
                      <a:r>
                        <a:rPr lang="en-US" sz="1400" b="1"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marL="57150">
                        <a:lnSpc>
                          <a:spcPct val="113000"/>
                        </a:lnSpc>
                        <a:spcBef>
                          <a:spcPts val="780"/>
                        </a:spcBef>
                        <a:spcAft>
                          <a:spcPts val="0"/>
                        </a:spcAft>
                      </a:pPr>
                      <a:r>
                        <a:rPr lang="en-US" sz="1400" b="1" dirty="0">
                          <a:solidFill>
                            <a:srgbClr val="FFFFFF"/>
                          </a:solidFill>
                          <a:effectLst/>
                          <a:latin typeface="+mn-lt"/>
                          <a:ea typeface="Calibri" panose="020F0502020204030204" pitchFamily="34" charset="0"/>
                          <a:cs typeface="Times New Roman" panose="02020603050405020304" pitchFamily="18" charset="0"/>
                        </a:rPr>
                        <a:t>Performance Indicator</a:t>
                      </a:r>
                      <a:endParaRPr lang="en-ZA" sz="1400" dirty="0">
                        <a:effectLst/>
                        <a:latin typeface="+mn-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0800">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Actual Achievement 2017/2018</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0165" marR="192405">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Planned Target 2018/2019</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0165">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Actual Achievement 2018/2019</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marL="49530" marR="125730">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Deviation from</a:t>
                      </a:r>
                      <a:r>
                        <a:rPr lang="en-US" sz="1400" b="1" spc="-125">
                          <a:solidFill>
                            <a:srgbClr val="FFFFFF"/>
                          </a:solidFill>
                          <a:effectLst/>
                          <a:latin typeface="+mn-lt"/>
                          <a:ea typeface="Calibri" panose="020F0502020204030204" pitchFamily="34" charset="0"/>
                          <a:cs typeface="Times New Roman" panose="02020603050405020304" pitchFamily="18" charset="0"/>
                        </a:rPr>
                        <a:t> </a:t>
                      </a:r>
                      <a:r>
                        <a:rPr lang="en-US" sz="1400" b="1" spc="-15">
                          <a:solidFill>
                            <a:srgbClr val="FFFFFF"/>
                          </a:solidFill>
                          <a:effectLst/>
                          <a:latin typeface="+mn-lt"/>
                          <a:ea typeface="Calibri" panose="020F0502020204030204" pitchFamily="34" charset="0"/>
                          <a:cs typeface="Times New Roman" panose="02020603050405020304" pitchFamily="18" charset="0"/>
                        </a:rPr>
                        <a:t>planned</a:t>
                      </a:r>
                      <a:endParaRPr lang="en-ZA" sz="1400">
                        <a:effectLst/>
                        <a:latin typeface="+mn-lt"/>
                        <a:ea typeface="Calibri" panose="020F0502020204030204" pitchFamily="34" charset="0"/>
                        <a:cs typeface="Times New Roman" panose="02020603050405020304" pitchFamily="18" charset="0"/>
                      </a:endParaRPr>
                    </a:p>
                    <a:p>
                      <a:pPr marL="49530" marR="70485">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target to</a:t>
                      </a:r>
                      <a:r>
                        <a:rPr lang="en-US" sz="1400" b="1" spc="-205">
                          <a:solidFill>
                            <a:srgbClr val="FFFFFF"/>
                          </a:solidFill>
                          <a:effectLst/>
                          <a:latin typeface="+mn-lt"/>
                          <a:ea typeface="Calibri" panose="020F0502020204030204" pitchFamily="34" charset="0"/>
                          <a:cs typeface="Times New Roman" panose="02020603050405020304" pitchFamily="18" charset="0"/>
                        </a:rPr>
                        <a:t> </a:t>
                      </a:r>
                      <a:r>
                        <a:rPr lang="en-US" sz="1400" b="1" spc="-15">
                          <a:solidFill>
                            <a:srgbClr val="FFFFFF"/>
                          </a:solidFill>
                          <a:effectLst/>
                          <a:latin typeface="+mn-lt"/>
                          <a:ea typeface="Calibri" panose="020F0502020204030204" pitchFamily="34" charset="0"/>
                          <a:cs typeface="Times New Roman" panose="02020603050405020304" pitchFamily="18" charset="0"/>
                        </a:rPr>
                        <a:t>Actual </a:t>
                      </a:r>
                      <a:r>
                        <a:rPr lang="en-US" sz="1400" b="1">
                          <a:solidFill>
                            <a:srgbClr val="FFFFFF"/>
                          </a:solidFill>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p>
                      <a:pPr marL="49530">
                        <a:lnSpc>
                          <a:spcPts val="1200"/>
                        </a:lnSpc>
                        <a:spcBef>
                          <a:spcPts val="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for 2018/2019</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4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a:lnSpc>
                          <a:spcPts val="1200"/>
                        </a:lnSpc>
                        <a:spcBef>
                          <a:spcPts val="10"/>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48895">
                        <a:lnSpc>
                          <a:spcPts val="1200"/>
                        </a:lnSpc>
                        <a:spcBef>
                          <a:spcPts val="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Comment on Deviations</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67963F"/>
                      </a:solidFill>
                      <a:prstDash val="solid"/>
                      <a:round/>
                      <a:headEnd type="none" w="med" len="med"/>
                      <a:tailEnd type="none" w="med" len="med"/>
                    </a:lnB>
                    <a:solidFill>
                      <a:srgbClr val="67963F"/>
                    </a:solidFill>
                  </a:tcPr>
                </a:tc>
                <a:extLst>
                  <a:ext uri="{0D108BD9-81ED-4DB2-BD59-A6C34878D82A}">
                    <a16:rowId xmlns="" xmlns:a16="http://schemas.microsoft.com/office/drawing/2014/main" val="2399699489"/>
                  </a:ext>
                </a:extLst>
              </a:tr>
              <a:tr h="1063200">
                <a:tc>
                  <a:txBody>
                    <a:bodyPr/>
                    <a:lstStyle/>
                    <a:p>
                      <a:pPr marL="50165" marR="37465">
                        <a:lnSpc>
                          <a:spcPct val="1150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Development </a:t>
                      </a:r>
                      <a:r>
                        <a:rPr lang="en-US" sz="1400" spc="-40" dirty="0">
                          <a:effectLst/>
                          <a:latin typeface="+mn-lt"/>
                          <a:ea typeface="Calibri" panose="020F0502020204030204" pitchFamily="34" charset="0"/>
                          <a:cs typeface="Times New Roman" panose="02020603050405020304" pitchFamily="18" charset="0"/>
                        </a:rPr>
                        <a:t>of </a:t>
                      </a:r>
                      <a:r>
                        <a:rPr lang="en-US" sz="1400" dirty="0">
                          <a:effectLst/>
                          <a:latin typeface="+mn-lt"/>
                          <a:ea typeface="Calibri" panose="020F0502020204030204" pitchFamily="34" charset="0"/>
                          <a:cs typeface="Times New Roman" panose="02020603050405020304" pitchFamily="18" charset="0"/>
                        </a:rPr>
                        <a:t>relevant</a:t>
                      </a:r>
                      <a:r>
                        <a:rPr lang="en-US" sz="1400" spc="135"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policies</a:t>
                      </a:r>
                      <a:endParaRPr lang="en-ZA" sz="1400" dirty="0">
                        <a:effectLst/>
                        <a:latin typeface="+mn-lt"/>
                        <a:ea typeface="Calibri" panose="020F0502020204030204" pitchFamily="34" charset="0"/>
                        <a:cs typeface="Times New Roman" panose="02020603050405020304" pitchFamily="18" charset="0"/>
                      </a:endParaRPr>
                    </a:p>
                    <a:p>
                      <a:pPr marL="50165">
                        <a:lnSpc>
                          <a:spcPts val="1195"/>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and</a:t>
                      </a:r>
                      <a:r>
                        <a:rPr lang="en-US" sz="1400" spc="125" dirty="0">
                          <a:effectLst/>
                          <a:latin typeface="+mn-lt"/>
                          <a:ea typeface="Calibri" panose="020F0502020204030204" pitchFamily="34" charset="0"/>
                          <a:cs typeface="Times New Roman" panose="02020603050405020304" pitchFamily="18" charset="0"/>
                        </a:rPr>
                        <a:t> </a:t>
                      </a:r>
                      <a:r>
                        <a:rPr lang="en-US" sz="1400" dirty="0">
                          <a:effectLst/>
                          <a:latin typeface="+mn-lt"/>
                          <a:ea typeface="Calibri" panose="020F0502020204030204" pitchFamily="34" charset="0"/>
                          <a:cs typeface="Times New Roman" panose="02020603050405020304" pitchFamily="18" charset="0"/>
                        </a:rPr>
                        <a:t>procedures.</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N/A.</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49530">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marR="125730">
                        <a:lnSpc>
                          <a:spcPct val="1150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No deviation to annual target.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889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Not applicable.</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1227008404"/>
                  </a:ext>
                </a:extLst>
              </a:tr>
              <a:tr h="557007">
                <a:tc>
                  <a:txBody>
                    <a:bodyPr/>
                    <a:lstStyle/>
                    <a:p>
                      <a:pPr marL="5016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Salary</a:t>
                      </a:r>
                      <a:endParaRPr lang="en-ZA" sz="1400" dirty="0">
                        <a:effectLst/>
                        <a:latin typeface="+mn-lt"/>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benchmarking</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N/A.</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49530">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No deviation to</a:t>
                      </a:r>
                      <a:endParaRPr lang="en-ZA" sz="1400">
                        <a:effectLst/>
                        <a:latin typeface="+mn-lt"/>
                        <a:ea typeface="Calibri" panose="020F0502020204030204" pitchFamily="34" charset="0"/>
                        <a:cs typeface="Times New Roman" panose="02020603050405020304" pitchFamily="18" charset="0"/>
                      </a:endParaRPr>
                    </a:p>
                    <a:p>
                      <a:pPr marL="49530">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annual target.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889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Not applicable.</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2777767800"/>
                  </a:ext>
                </a:extLst>
              </a:tr>
              <a:tr h="830625">
                <a:tc>
                  <a:txBody>
                    <a:bodyPr/>
                    <a:lstStyle/>
                    <a:p>
                      <a:pPr marL="50165">
                        <a:lnSpc>
                          <a:spcPct val="1150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Implement job descriptions</a:t>
                      </a:r>
                      <a:endParaRPr lang="en-ZA" sz="1400" dirty="0">
                        <a:effectLst/>
                        <a:latin typeface="+mn-lt"/>
                        <a:ea typeface="Calibri" panose="020F0502020204030204" pitchFamily="34" charset="0"/>
                        <a:cs typeface="Times New Roman" panose="02020603050405020304" pitchFamily="18" charset="0"/>
                      </a:endParaRPr>
                    </a:p>
                    <a:p>
                      <a:pPr marL="50165">
                        <a:lnSpc>
                          <a:spcPts val="1195"/>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linked to KPI’s.</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N/A.</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100%</a:t>
                      </a:r>
                      <a:endParaRPr lang="en-ZA" sz="1400" dirty="0">
                        <a:effectLst/>
                        <a:latin typeface="+mn-lt"/>
                        <a:ea typeface="Calibri" panose="020F0502020204030204" pitchFamily="34" charset="0"/>
                        <a:cs typeface="Times New Roman" panose="02020603050405020304" pitchFamily="18" charset="0"/>
                      </a:endParaRPr>
                    </a:p>
                    <a:p>
                      <a:pPr marL="49530">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achievement.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100%</a:t>
                      </a:r>
                      <a:endParaRPr lang="en-ZA" sz="1400" dirty="0">
                        <a:effectLst/>
                        <a:latin typeface="+mn-lt"/>
                        <a:ea typeface="Calibri" panose="020F0502020204030204" pitchFamily="34" charset="0"/>
                        <a:cs typeface="Times New Roman" panose="02020603050405020304" pitchFamily="18" charset="0"/>
                      </a:endParaRPr>
                    </a:p>
                    <a:p>
                      <a:pPr marL="49530">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achievement.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marR="125730">
                        <a:lnSpc>
                          <a:spcPct val="1150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No deviation to annual target.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889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Not applicable.</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3315959201"/>
                  </a:ext>
                </a:extLst>
              </a:tr>
              <a:tr h="830625">
                <a:tc>
                  <a:txBody>
                    <a:bodyPr/>
                    <a:lstStyle/>
                    <a:p>
                      <a:pPr marL="5016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Develop ICT</a:t>
                      </a:r>
                      <a:endParaRPr lang="en-ZA" sz="1400" dirty="0">
                        <a:effectLst/>
                        <a:latin typeface="+mn-lt"/>
                        <a:ea typeface="Calibri" panose="020F0502020204030204" pitchFamily="34" charset="0"/>
                        <a:cs typeface="Times New Roman" panose="02020603050405020304" pitchFamily="18" charset="0"/>
                      </a:endParaRPr>
                    </a:p>
                    <a:p>
                      <a:pPr marL="50165" marR="257175">
                        <a:lnSpc>
                          <a:spcPts val="14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Governance  structure.</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N/A.</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80%</a:t>
                      </a:r>
                      <a:endParaRPr lang="en-ZA" sz="1400">
                        <a:effectLst/>
                        <a:latin typeface="+mn-lt"/>
                        <a:ea typeface="Calibri" panose="020F0502020204030204" pitchFamily="34" charset="0"/>
                        <a:cs typeface="Times New Roman" panose="02020603050405020304" pitchFamily="18" charset="0"/>
                      </a:endParaRPr>
                    </a:p>
                    <a:p>
                      <a:pPr marL="49530">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9530">
                        <a:lnSpc>
                          <a:spcPct val="1150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20% deviation to annual target.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4889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The governance structure is</a:t>
                      </a:r>
                      <a:endParaRPr lang="en-ZA" sz="1400" dirty="0">
                        <a:effectLst/>
                        <a:latin typeface="+mn-lt"/>
                        <a:ea typeface="Calibri" panose="020F0502020204030204" pitchFamily="34" charset="0"/>
                        <a:cs typeface="Times New Roman" panose="02020603050405020304" pitchFamily="18" charset="0"/>
                      </a:endParaRPr>
                    </a:p>
                    <a:p>
                      <a:pPr marL="48895" marR="96520">
                        <a:lnSpc>
                          <a:spcPts val="14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in draft format and is to be submitted for approval.</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3371893184"/>
                  </a:ext>
                </a:extLst>
              </a:tr>
            </a:tbl>
          </a:graphicData>
        </a:graphic>
      </p:graphicFrame>
    </p:spTree>
    <p:extLst>
      <p:ext uri="{BB962C8B-B14F-4D97-AF65-F5344CB8AC3E}">
        <p14:creationId xmlns:p14="http://schemas.microsoft.com/office/powerpoint/2010/main" xmlns="" val="381895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69900"/>
                </a:solidFill>
                <a:latin typeface="Calibri" pitchFamily="34" charset="0"/>
              </a:rPr>
              <a:t>Technical Assessment</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13</a:t>
            </a:r>
          </a:p>
        </p:txBody>
      </p:sp>
      <p:graphicFrame>
        <p:nvGraphicFramePr>
          <p:cNvPr id="3" name="Table 2">
            <a:extLst>
              <a:ext uri="{FF2B5EF4-FFF2-40B4-BE49-F238E27FC236}">
                <a16:creationId xmlns="" xmlns:a16="http://schemas.microsoft.com/office/drawing/2014/main" id="{CE46CF8C-98DF-4309-86CD-B565B8D2874C}"/>
              </a:ext>
            </a:extLst>
          </p:cNvPr>
          <p:cNvGraphicFramePr>
            <a:graphicFrameLocks noGrp="1"/>
          </p:cNvGraphicFramePr>
          <p:nvPr>
            <p:extLst>
              <p:ext uri="{D42A27DB-BD31-4B8C-83A1-F6EECF244321}">
                <p14:modId xmlns:p14="http://schemas.microsoft.com/office/powerpoint/2010/main" xmlns="" val="2611676797"/>
              </p:ext>
            </p:extLst>
          </p:nvPr>
        </p:nvGraphicFramePr>
        <p:xfrm>
          <a:off x="593890" y="934893"/>
          <a:ext cx="7748833" cy="5149240"/>
        </p:xfrm>
        <a:graphic>
          <a:graphicData uri="http://schemas.openxmlformats.org/drawingml/2006/table">
            <a:tbl>
              <a:tblPr firstRow="1" firstCol="1" lastRow="1" lastCol="1" bandRow="1" bandCol="1"/>
              <a:tblGrid>
                <a:gridCol w="1894786">
                  <a:extLst>
                    <a:ext uri="{9D8B030D-6E8A-4147-A177-3AD203B41FA5}">
                      <a16:colId xmlns="" xmlns:a16="http://schemas.microsoft.com/office/drawing/2014/main" val="880000386"/>
                    </a:ext>
                  </a:extLst>
                </a:gridCol>
                <a:gridCol w="1084083">
                  <a:extLst>
                    <a:ext uri="{9D8B030D-6E8A-4147-A177-3AD203B41FA5}">
                      <a16:colId xmlns="" xmlns:a16="http://schemas.microsoft.com/office/drawing/2014/main" val="3935560811"/>
                    </a:ext>
                  </a:extLst>
                </a:gridCol>
                <a:gridCol w="1036948">
                  <a:extLst>
                    <a:ext uri="{9D8B030D-6E8A-4147-A177-3AD203B41FA5}">
                      <a16:colId xmlns="" xmlns:a16="http://schemas.microsoft.com/office/drawing/2014/main" val="974619396"/>
                    </a:ext>
                  </a:extLst>
                </a:gridCol>
                <a:gridCol w="1084083">
                  <a:extLst>
                    <a:ext uri="{9D8B030D-6E8A-4147-A177-3AD203B41FA5}">
                      <a16:colId xmlns="" xmlns:a16="http://schemas.microsoft.com/office/drawing/2014/main" val="2776400761"/>
                    </a:ext>
                  </a:extLst>
                </a:gridCol>
                <a:gridCol w="1329179">
                  <a:extLst>
                    <a:ext uri="{9D8B030D-6E8A-4147-A177-3AD203B41FA5}">
                      <a16:colId xmlns="" xmlns:a16="http://schemas.microsoft.com/office/drawing/2014/main" val="93564035"/>
                    </a:ext>
                  </a:extLst>
                </a:gridCol>
                <a:gridCol w="1319754">
                  <a:extLst>
                    <a:ext uri="{9D8B030D-6E8A-4147-A177-3AD203B41FA5}">
                      <a16:colId xmlns="" xmlns:a16="http://schemas.microsoft.com/office/drawing/2014/main" val="1824845730"/>
                    </a:ext>
                  </a:extLst>
                </a:gridCol>
              </a:tblGrid>
              <a:tr h="1421808">
                <a:tc>
                  <a:txBody>
                    <a:bodyPr/>
                    <a:lstStyle/>
                    <a:p>
                      <a:pPr>
                        <a:lnSpc>
                          <a:spcPts val="1200"/>
                        </a:lnSpc>
                        <a:spcBef>
                          <a:spcPts val="145"/>
                        </a:spcBef>
                        <a:spcAft>
                          <a:spcPts val="0"/>
                        </a:spcAft>
                      </a:pPr>
                      <a:r>
                        <a:rPr lang="en-US" sz="1400" b="1" dirty="0">
                          <a:effectLst/>
                          <a:latin typeface="+mn-lt"/>
                          <a:ea typeface="Calibri" panose="020F0502020204030204" pitchFamily="34" charset="0"/>
                          <a:cs typeface="Times New Roman" panose="02020603050405020304" pitchFamily="18" charset="0"/>
                        </a:rPr>
                        <a:t> </a:t>
                      </a:r>
                      <a:endParaRPr lang="en-ZA" sz="1400" dirty="0">
                        <a:effectLst/>
                        <a:latin typeface="+mn-lt"/>
                        <a:ea typeface="Calibri" panose="020F0502020204030204" pitchFamily="34" charset="0"/>
                        <a:cs typeface="Times New Roman" panose="02020603050405020304" pitchFamily="18" charset="0"/>
                      </a:endParaRPr>
                    </a:p>
                    <a:p>
                      <a:pPr marL="57150" marR="461645">
                        <a:lnSpc>
                          <a:spcPct val="113000"/>
                        </a:lnSpc>
                        <a:spcBef>
                          <a:spcPts val="780"/>
                        </a:spcBef>
                        <a:spcAft>
                          <a:spcPts val="0"/>
                        </a:spcAft>
                      </a:pPr>
                      <a:r>
                        <a:rPr lang="en-US" sz="1400" b="1" dirty="0">
                          <a:solidFill>
                            <a:srgbClr val="FFFFFF"/>
                          </a:solidFill>
                          <a:effectLst/>
                          <a:latin typeface="+mn-lt"/>
                          <a:ea typeface="Calibri" panose="020F0502020204030204" pitchFamily="34" charset="0"/>
                          <a:cs typeface="Times New Roman" panose="02020603050405020304" pitchFamily="18" charset="0"/>
                        </a:rPr>
                        <a:t>Performance Indicator</a:t>
                      </a:r>
                      <a:endParaRPr lang="en-ZA" sz="1400" dirty="0">
                        <a:effectLst/>
                        <a:latin typeface="+mn-lt"/>
                        <a:ea typeface="Calibri" panose="020F050202020403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0800">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Actual Achievement 2017/2018</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0800" marR="137160">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Planned Target 2018/2019</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1435">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Actual Achievement 2018/2019</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marL="51435" marR="146685">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Deviation from planned</a:t>
                      </a:r>
                      <a:endParaRPr lang="en-ZA" sz="1400">
                        <a:effectLst/>
                        <a:latin typeface="+mn-lt"/>
                        <a:ea typeface="Calibri" panose="020F0502020204030204" pitchFamily="34" charset="0"/>
                        <a:cs typeface="Times New Roman" panose="02020603050405020304" pitchFamily="18" charset="0"/>
                      </a:endParaRPr>
                    </a:p>
                    <a:p>
                      <a:pPr marL="51435" marR="6350">
                        <a:lnSpc>
                          <a:spcPct val="113000"/>
                        </a:lnSpc>
                        <a:spcBef>
                          <a:spcPts val="14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target to Actual Achievement for</a:t>
                      </a:r>
                      <a:endParaRPr lang="en-ZA" sz="1400">
                        <a:effectLst/>
                        <a:latin typeface="+mn-lt"/>
                        <a:ea typeface="Calibri" panose="020F0502020204030204" pitchFamily="34" charset="0"/>
                        <a:cs typeface="Times New Roman" panose="02020603050405020304" pitchFamily="18" charset="0"/>
                      </a:endParaRPr>
                    </a:p>
                    <a:p>
                      <a:pPr marL="51435">
                        <a:lnSpc>
                          <a:spcPts val="1200"/>
                        </a:lnSpc>
                        <a:spcBef>
                          <a:spcPts val="5"/>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2018/2019</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45"/>
                        </a:spcBef>
                        <a:spcAft>
                          <a:spcPts val="0"/>
                        </a:spcAft>
                      </a:pPr>
                      <a:r>
                        <a:rPr lang="en-US" sz="1400" b="1">
                          <a:effectLst/>
                          <a:latin typeface="+mn-lt"/>
                          <a:ea typeface="Calibri" panose="020F0502020204030204" pitchFamily="34" charset="0"/>
                          <a:cs typeface="Times New Roman" panose="02020603050405020304" pitchFamily="18" charset="0"/>
                        </a:rPr>
                        <a:t> </a:t>
                      </a:r>
                      <a:endParaRPr lang="en-ZA" sz="1400">
                        <a:effectLst/>
                        <a:latin typeface="+mn-lt"/>
                        <a:ea typeface="Calibri" panose="020F0502020204030204" pitchFamily="34" charset="0"/>
                        <a:cs typeface="Times New Roman" panose="02020603050405020304" pitchFamily="18" charset="0"/>
                      </a:endParaRPr>
                    </a:p>
                    <a:p>
                      <a:pPr marL="52070" marR="466090">
                        <a:lnSpc>
                          <a:spcPct val="113000"/>
                        </a:lnSpc>
                        <a:spcBef>
                          <a:spcPts val="780"/>
                        </a:spcBef>
                        <a:spcAft>
                          <a:spcPts val="0"/>
                        </a:spcAft>
                      </a:pPr>
                      <a:r>
                        <a:rPr lang="en-US" sz="1400" b="1">
                          <a:solidFill>
                            <a:srgbClr val="FFFFFF"/>
                          </a:solidFill>
                          <a:effectLst/>
                          <a:latin typeface="+mn-lt"/>
                          <a:ea typeface="Calibri" panose="020F0502020204030204" pitchFamily="34" charset="0"/>
                          <a:cs typeface="Times New Roman" panose="02020603050405020304" pitchFamily="18" charset="0"/>
                        </a:rPr>
                        <a:t>Comment on Deviations</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67963F"/>
                      </a:solidFill>
                      <a:prstDash val="solid"/>
                      <a:round/>
                      <a:headEnd type="none" w="med" len="med"/>
                      <a:tailEnd type="none" w="med" len="med"/>
                    </a:lnB>
                    <a:solidFill>
                      <a:srgbClr val="67963F"/>
                    </a:solidFill>
                  </a:tcPr>
                </a:tc>
                <a:extLst>
                  <a:ext uri="{0D108BD9-81ED-4DB2-BD59-A6C34878D82A}">
                    <a16:rowId xmlns="" xmlns:a16="http://schemas.microsoft.com/office/drawing/2014/main" val="2775711634"/>
                  </a:ext>
                </a:extLst>
              </a:tr>
              <a:tr h="1873743">
                <a:tc>
                  <a:txBody>
                    <a:bodyPr/>
                    <a:lstStyle/>
                    <a:p>
                      <a:pPr marL="50165" marR="231775">
                        <a:lnSpc>
                          <a:spcPct val="1150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Percentage of applications of non-standardised construction products, meeting the requirements processed within</a:t>
                      </a:r>
                      <a:endParaRPr lang="en-ZA" sz="1400" dirty="0">
                        <a:effectLst/>
                        <a:latin typeface="+mn-lt"/>
                        <a:ea typeface="Calibri" panose="020F0502020204030204" pitchFamily="34" charset="0"/>
                        <a:cs typeface="Times New Roman" panose="02020603050405020304" pitchFamily="18" charset="0"/>
                      </a:endParaRPr>
                    </a:p>
                    <a:p>
                      <a:pPr marL="50165">
                        <a:lnSpc>
                          <a:spcPts val="1195"/>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agreed time frames.</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800">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100%</a:t>
                      </a:r>
                      <a:endParaRPr lang="en-ZA" sz="1400" dirty="0">
                        <a:effectLst/>
                        <a:latin typeface="+mn-lt"/>
                        <a:ea typeface="Calibri" panose="020F0502020204030204" pitchFamily="34" charset="0"/>
                        <a:cs typeface="Times New Roman" panose="02020603050405020304" pitchFamily="18" charset="0"/>
                      </a:endParaRPr>
                    </a:p>
                    <a:p>
                      <a:pPr marL="50800">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achievement.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1435">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100%</a:t>
                      </a:r>
                      <a:endParaRPr lang="en-ZA" sz="1400">
                        <a:effectLst/>
                        <a:latin typeface="+mn-lt"/>
                        <a:ea typeface="Calibri" panose="020F0502020204030204" pitchFamily="34" charset="0"/>
                        <a:cs typeface="Times New Roman" panose="02020603050405020304" pitchFamily="18" charset="0"/>
                      </a:endParaRPr>
                    </a:p>
                    <a:p>
                      <a:pPr marL="51435">
                        <a:lnSpc>
                          <a:spcPts val="1200"/>
                        </a:lnSpc>
                        <a:spcBef>
                          <a:spcPts val="180"/>
                        </a:spcBef>
                        <a:spcAft>
                          <a:spcPts val="0"/>
                        </a:spcAft>
                      </a:pPr>
                      <a:r>
                        <a:rPr lang="en-US" sz="1400">
                          <a:effectLst/>
                          <a:latin typeface="+mn-lt"/>
                          <a:ea typeface="Calibri" panose="020F0502020204030204" pitchFamily="34" charset="0"/>
                          <a:cs typeface="Times New Roman" panose="02020603050405020304" pitchFamily="18" charset="0"/>
                        </a:rPr>
                        <a:t>achievement.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1435" marR="146685">
                        <a:lnSpc>
                          <a:spcPct val="1150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No deviation to annual target.</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2070">
                        <a:lnSpc>
                          <a:spcPts val="12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Not applicable.</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4257385369"/>
                  </a:ext>
                </a:extLst>
              </a:tr>
              <a:tr h="1835957">
                <a:tc>
                  <a:txBody>
                    <a:bodyPr/>
                    <a:lstStyle/>
                    <a:p>
                      <a:pPr marL="50165" marR="49530">
                        <a:lnSpc>
                          <a:spcPct val="1150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Percentage of technical assessment offers, meeting</a:t>
                      </a:r>
                      <a:endParaRPr lang="en-ZA" sz="1400">
                        <a:effectLst/>
                        <a:latin typeface="+mn-lt"/>
                        <a:ea typeface="Calibri" panose="020F0502020204030204" pitchFamily="34" charset="0"/>
                        <a:cs typeface="Times New Roman" panose="02020603050405020304" pitchFamily="18" charset="0"/>
                      </a:endParaRPr>
                    </a:p>
                    <a:p>
                      <a:pPr marL="50165">
                        <a:lnSpc>
                          <a:spcPct val="115000"/>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the requirements granted within agreed</a:t>
                      </a:r>
                      <a:endParaRPr lang="en-ZA" sz="1400">
                        <a:effectLst/>
                        <a:latin typeface="+mn-lt"/>
                        <a:ea typeface="Calibri" panose="020F0502020204030204" pitchFamily="34" charset="0"/>
                        <a:cs typeface="Times New Roman" panose="02020603050405020304" pitchFamily="18" charset="0"/>
                      </a:endParaRPr>
                    </a:p>
                    <a:p>
                      <a:pPr marL="50165">
                        <a:lnSpc>
                          <a:spcPts val="1195"/>
                        </a:lnSpc>
                        <a:spcBef>
                          <a:spcPts val="145"/>
                        </a:spcBef>
                        <a:spcAft>
                          <a:spcPts val="0"/>
                        </a:spcAft>
                      </a:pPr>
                      <a:r>
                        <a:rPr lang="en-US" sz="1400">
                          <a:effectLst/>
                          <a:latin typeface="+mn-lt"/>
                          <a:ea typeface="Calibri" panose="020F0502020204030204" pitchFamily="34" charset="0"/>
                          <a:cs typeface="Times New Roman" panose="02020603050405020304" pitchFamily="18" charset="0"/>
                        </a:rPr>
                        <a:t>timeframes.</a:t>
                      </a:r>
                      <a:endParaRPr lang="en-ZA" sz="140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95%</a:t>
                      </a:r>
                      <a:endParaRPr lang="en-ZA" sz="1400" dirty="0">
                        <a:effectLst/>
                        <a:latin typeface="+mn-lt"/>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achievement.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800">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100%</a:t>
                      </a:r>
                      <a:endParaRPr lang="en-ZA" sz="1400" dirty="0">
                        <a:effectLst/>
                        <a:latin typeface="+mn-lt"/>
                        <a:ea typeface="Calibri" panose="020F0502020204030204" pitchFamily="34" charset="0"/>
                        <a:cs typeface="Times New Roman" panose="02020603050405020304" pitchFamily="18" charset="0"/>
                      </a:endParaRPr>
                    </a:p>
                    <a:p>
                      <a:pPr marL="50800">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achievement.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800">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100%</a:t>
                      </a:r>
                      <a:endParaRPr lang="en-ZA" sz="1400" dirty="0">
                        <a:effectLst/>
                        <a:latin typeface="+mn-lt"/>
                        <a:ea typeface="Calibri" panose="020F0502020204030204" pitchFamily="34" charset="0"/>
                        <a:cs typeface="Times New Roman" panose="02020603050405020304" pitchFamily="18" charset="0"/>
                      </a:endParaRPr>
                    </a:p>
                    <a:p>
                      <a:pPr marL="50800">
                        <a:lnSpc>
                          <a:spcPts val="1200"/>
                        </a:lnSpc>
                        <a:spcBef>
                          <a:spcPts val="180"/>
                        </a:spcBef>
                        <a:spcAft>
                          <a:spcPts val="0"/>
                        </a:spcAft>
                      </a:pPr>
                      <a:r>
                        <a:rPr lang="en-US" sz="1400" dirty="0">
                          <a:effectLst/>
                          <a:latin typeface="+mn-lt"/>
                          <a:ea typeface="Calibri" panose="020F0502020204030204" pitchFamily="34" charset="0"/>
                          <a:cs typeface="Times New Roman" panose="02020603050405020304" pitchFamily="18" charset="0"/>
                        </a:rPr>
                        <a:t>achievement.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1435" marR="146685">
                        <a:lnSpc>
                          <a:spcPct val="1150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No deviation to annual target.</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2070">
                        <a:lnSpc>
                          <a:spcPts val="1200"/>
                        </a:lnSpc>
                        <a:spcBef>
                          <a:spcPts val="145"/>
                        </a:spcBef>
                        <a:spcAft>
                          <a:spcPts val="0"/>
                        </a:spcAft>
                      </a:pPr>
                      <a:r>
                        <a:rPr lang="en-US" sz="1400" dirty="0">
                          <a:effectLst/>
                          <a:latin typeface="+mn-lt"/>
                          <a:ea typeface="Calibri" panose="020F0502020204030204" pitchFamily="34" charset="0"/>
                          <a:cs typeface="Times New Roman" panose="02020603050405020304" pitchFamily="18" charset="0"/>
                        </a:rPr>
                        <a:t>Not applicable.</a:t>
                      </a:r>
                      <a:endParaRPr lang="en-ZA" sz="1400" dirty="0">
                        <a:effectLst/>
                        <a:latin typeface="+mn-lt"/>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4186872979"/>
                  </a:ext>
                </a:extLst>
              </a:tr>
            </a:tbl>
          </a:graphicData>
        </a:graphic>
      </p:graphicFrame>
    </p:spTree>
    <p:extLst>
      <p:ext uri="{BB962C8B-B14F-4D97-AF65-F5344CB8AC3E}">
        <p14:creationId xmlns:p14="http://schemas.microsoft.com/office/powerpoint/2010/main" xmlns="" val="2675272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69900"/>
                </a:solidFill>
                <a:latin typeface="Calibri" pitchFamily="34" charset="0"/>
              </a:rPr>
              <a:t>Technical Assessment</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14</a:t>
            </a:r>
          </a:p>
        </p:txBody>
      </p:sp>
      <p:graphicFrame>
        <p:nvGraphicFramePr>
          <p:cNvPr id="2" name="Table 1">
            <a:extLst>
              <a:ext uri="{FF2B5EF4-FFF2-40B4-BE49-F238E27FC236}">
                <a16:creationId xmlns="" xmlns:a16="http://schemas.microsoft.com/office/drawing/2014/main" id="{BC1BD00D-0ACF-42BE-AF9F-D4C7DB9826E8}"/>
              </a:ext>
            </a:extLst>
          </p:cNvPr>
          <p:cNvGraphicFramePr>
            <a:graphicFrameLocks noGrp="1"/>
          </p:cNvGraphicFramePr>
          <p:nvPr>
            <p:extLst>
              <p:ext uri="{D42A27DB-BD31-4B8C-83A1-F6EECF244321}">
                <p14:modId xmlns:p14="http://schemas.microsoft.com/office/powerpoint/2010/main" xmlns="" val="3874472912"/>
              </p:ext>
            </p:extLst>
          </p:nvPr>
        </p:nvGraphicFramePr>
        <p:xfrm>
          <a:off x="575034" y="1164367"/>
          <a:ext cx="7607432" cy="4536568"/>
        </p:xfrm>
        <a:graphic>
          <a:graphicData uri="http://schemas.openxmlformats.org/drawingml/2006/table">
            <a:tbl>
              <a:tblPr firstRow="1" firstCol="1" lastRow="1" lastCol="1" bandRow="1" bandCol="1"/>
              <a:tblGrid>
                <a:gridCol w="1570076">
                  <a:extLst>
                    <a:ext uri="{9D8B030D-6E8A-4147-A177-3AD203B41FA5}">
                      <a16:colId xmlns="" xmlns:a16="http://schemas.microsoft.com/office/drawing/2014/main" val="2045544987"/>
                    </a:ext>
                  </a:extLst>
                </a:gridCol>
                <a:gridCol w="1076262">
                  <a:extLst>
                    <a:ext uri="{9D8B030D-6E8A-4147-A177-3AD203B41FA5}">
                      <a16:colId xmlns="" xmlns:a16="http://schemas.microsoft.com/office/drawing/2014/main" val="313016706"/>
                    </a:ext>
                  </a:extLst>
                </a:gridCol>
                <a:gridCol w="1008996">
                  <a:extLst>
                    <a:ext uri="{9D8B030D-6E8A-4147-A177-3AD203B41FA5}">
                      <a16:colId xmlns="" xmlns:a16="http://schemas.microsoft.com/office/drawing/2014/main" val="1429056363"/>
                    </a:ext>
                  </a:extLst>
                </a:gridCol>
                <a:gridCol w="1076262">
                  <a:extLst>
                    <a:ext uri="{9D8B030D-6E8A-4147-A177-3AD203B41FA5}">
                      <a16:colId xmlns="" xmlns:a16="http://schemas.microsoft.com/office/drawing/2014/main" val="2327619036"/>
                    </a:ext>
                  </a:extLst>
                </a:gridCol>
                <a:gridCol w="1300219">
                  <a:extLst>
                    <a:ext uri="{9D8B030D-6E8A-4147-A177-3AD203B41FA5}">
                      <a16:colId xmlns="" xmlns:a16="http://schemas.microsoft.com/office/drawing/2014/main" val="369061861"/>
                    </a:ext>
                  </a:extLst>
                </a:gridCol>
                <a:gridCol w="1575617">
                  <a:extLst>
                    <a:ext uri="{9D8B030D-6E8A-4147-A177-3AD203B41FA5}">
                      <a16:colId xmlns="" xmlns:a16="http://schemas.microsoft.com/office/drawing/2014/main" val="533661584"/>
                    </a:ext>
                  </a:extLst>
                </a:gridCol>
              </a:tblGrid>
              <a:tr h="1416700">
                <a:tc>
                  <a:txBody>
                    <a:bodyPr/>
                    <a:lstStyle/>
                    <a:p>
                      <a:pPr>
                        <a:lnSpc>
                          <a:spcPts val="1200"/>
                        </a:lnSpc>
                        <a:spcBef>
                          <a:spcPts val="145"/>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7150" marR="461645">
                        <a:lnSpc>
                          <a:spcPct val="113000"/>
                        </a:lnSpc>
                        <a:spcBef>
                          <a:spcPts val="780"/>
                        </a:spcBef>
                        <a:spcAft>
                          <a:spcPts val="0"/>
                        </a:spcAft>
                      </a:pPr>
                      <a:r>
                        <a:rPr lang="en-US" sz="1400" b="1"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Performance Indicator</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a:noFill/>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50800">
                        <a:lnSpc>
                          <a:spcPct val="113000"/>
                        </a:lnSpc>
                        <a:spcBef>
                          <a:spcPts val="145"/>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Actual Achievement 2017/2018</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50800" marR="137160">
                        <a:lnSpc>
                          <a:spcPct val="113000"/>
                        </a:lnSpc>
                        <a:spcBef>
                          <a:spcPts val="145"/>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Planned Target 2018/2019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5"/>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51435">
                        <a:lnSpc>
                          <a:spcPct val="113000"/>
                        </a:lnSpc>
                        <a:spcBef>
                          <a:spcPts val="145"/>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Actual Achievement 2018/2019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marL="51435" marR="146685">
                        <a:lnSpc>
                          <a:spcPct val="113000"/>
                        </a:lnSpc>
                        <a:spcBef>
                          <a:spcPts val="145"/>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Deviation from planned</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51435" marR="6350">
                        <a:lnSpc>
                          <a:spcPct val="113000"/>
                        </a:lnSpc>
                        <a:spcBef>
                          <a:spcPts val="145"/>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target to Actual Achievement for</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51435">
                        <a:lnSpc>
                          <a:spcPts val="1200"/>
                        </a:lnSpc>
                        <a:spcBef>
                          <a:spcPts val="5"/>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2018/2019</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a:noFill/>
                    </a:lnT>
                    <a:lnB w="12700" cap="flat" cmpd="sng" algn="ctr">
                      <a:solidFill>
                        <a:srgbClr val="67963F"/>
                      </a:solidFill>
                      <a:prstDash val="solid"/>
                      <a:round/>
                      <a:headEnd type="none" w="med" len="med"/>
                      <a:tailEnd type="none" w="med" len="med"/>
                    </a:lnB>
                    <a:solidFill>
                      <a:srgbClr val="67963F"/>
                    </a:solidFill>
                  </a:tcPr>
                </a:tc>
                <a:tc>
                  <a:txBody>
                    <a:bodyPr/>
                    <a:lstStyle/>
                    <a:p>
                      <a:pPr>
                        <a:lnSpc>
                          <a:spcPts val="1200"/>
                        </a:lnSpc>
                        <a:spcBef>
                          <a:spcPts val="145"/>
                        </a:spcBef>
                        <a:spcAft>
                          <a:spcPts val="0"/>
                        </a:spcAft>
                      </a:pPr>
                      <a:r>
                        <a:rPr lang="en-US" sz="1400" b="1">
                          <a:effectLst/>
                          <a:latin typeface="Calibri" panose="020F0502020204030204" pitchFamily="34" charset="0"/>
                          <a:ea typeface="Calibri" panose="020F0502020204030204" pitchFamily="34" charset="0"/>
                          <a:cs typeface="Times New Roman" panose="02020603050405020304" pitchFamily="18" charset="0"/>
                        </a:rPr>
                        <a:t> </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p>
                      <a:pPr marL="52070" marR="466090">
                        <a:lnSpc>
                          <a:spcPct val="113000"/>
                        </a:lnSpc>
                        <a:spcBef>
                          <a:spcPts val="780"/>
                        </a:spcBef>
                        <a:spcAft>
                          <a:spcPts val="0"/>
                        </a:spcAft>
                      </a:pPr>
                      <a:r>
                        <a:rPr lang="en-US" sz="1400" b="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Comment on Deviations</a:t>
                      </a:r>
                      <a:endParaRPr lang="en-ZA" sz="14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FFFFFF"/>
                      </a:solidFill>
                      <a:prstDash val="solid"/>
                      <a:round/>
                      <a:headEnd type="none" w="med" len="med"/>
                      <a:tailEnd type="none" w="med" len="med"/>
                    </a:lnL>
                    <a:lnR>
                      <a:noFill/>
                    </a:lnR>
                    <a:lnT>
                      <a:noFill/>
                    </a:lnT>
                    <a:lnB w="12700" cap="flat" cmpd="sng" algn="ctr">
                      <a:solidFill>
                        <a:srgbClr val="67963F"/>
                      </a:solidFill>
                      <a:prstDash val="solid"/>
                      <a:round/>
                      <a:headEnd type="none" w="med" len="med"/>
                      <a:tailEnd type="none" w="med" len="med"/>
                    </a:lnB>
                    <a:solidFill>
                      <a:srgbClr val="67963F"/>
                    </a:solidFill>
                  </a:tcPr>
                </a:tc>
                <a:extLst>
                  <a:ext uri="{0D108BD9-81ED-4DB2-BD59-A6C34878D82A}">
                    <a16:rowId xmlns="" xmlns:a16="http://schemas.microsoft.com/office/drawing/2014/main" val="3734082660"/>
                  </a:ext>
                </a:extLst>
              </a:tr>
              <a:tr h="2236029">
                <a:tc>
                  <a:txBody>
                    <a:bodyPr/>
                    <a:lstStyle/>
                    <a:p>
                      <a:pPr marL="50165" marR="1905">
                        <a:lnSpc>
                          <a:spcPct val="115000"/>
                        </a:lnSpc>
                        <a:spcBef>
                          <a:spcPts val="1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Percentage of </a:t>
                      </a:r>
                      <a:r>
                        <a:rPr lang="en-US" sz="1400" dirty="0" err="1">
                          <a:effectLst/>
                          <a:latin typeface="Calibri" panose="020F0502020204030204" pitchFamily="34" charset="0"/>
                          <a:ea typeface="Calibri" panose="020F0502020204030204" pitchFamily="34" charset="0"/>
                          <a:cs typeface="Times New Roman" panose="02020603050405020304" pitchFamily="18" charset="0"/>
                        </a:rPr>
                        <a:t>Agrément</a:t>
                      </a:r>
                      <a:r>
                        <a:rPr lang="en-US" sz="1400" dirty="0">
                          <a:effectLst/>
                          <a:latin typeface="Calibri" panose="020F0502020204030204" pitchFamily="34" charset="0"/>
                          <a:ea typeface="Calibri" panose="020F0502020204030204" pitchFamily="34" charset="0"/>
                          <a:cs typeface="Times New Roman" panose="02020603050405020304" pitchFamily="18" charset="0"/>
                        </a:rPr>
                        <a:t> products and systems approved, meeting the requirements within agreed timeframes.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165">
                        <a:lnSpc>
                          <a:spcPts val="1200"/>
                        </a:lnSpc>
                        <a:spcBef>
                          <a:spcPts val="1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0165">
                        <a:lnSpc>
                          <a:spcPts val="1200"/>
                        </a:lnSpc>
                        <a:spcBef>
                          <a:spcPts val="18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800">
                        <a:lnSpc>
                          <a:spcPts val="1200"/>
                        </a:lnSpc>
                        <a:spcBef>
                          <a:spcPts val="1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100%</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0800">
                        <a:lnSpc>
                          <a:spcPts val="1200"/>
                        </a:lnSpc>
                        <a:spcBef>
                          <a:spcPts val="18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0800">
                        <a:lnSpc>
                          <a:spcPts val="1200"/>
                        </a:lnSpc>
                        <a:spcBef>
                          <a:spcPts val="1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75%</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0800">
                        <a:lnSpc>
                          <a:spcPts val="1200"/>
                        </a:lnSpc>
                        <a:spcBef>
                          <a:spcPts val="18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achievement.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1435" marR="6350">
                        <a:lnSpc>
                          <a:spcPct val="115000"/>
                        </a:lnSpc>
                        <a:spcBef>
                          <a:spcPts val="14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25%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deviation </a:t>
                      </a:r>
                      <a:r>
                        <a:rPr lang="en-US" sz="1400" spc="-55" dirty="0">
                          <a:effectLst/>
                          <a:latin typeface="Calibri" panose="020F0502020204030204" pitchFamily="34" charset="0"/>
                          <a:ea typeface="Calibri" panose="020F0502020204030204" pitchFamily="34" charset="0"/>
                          <a:cs typeface="Times New Roman" panose="02020603050405020304" pitchFamily="18" charset="0"/>
                        </a:rPr>
                        <a:t>to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annual </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target.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a:lnSpc>
                          <a:spcPts val="1200"/>
                        </a:lnSpc>
                        <a:spcBef>
                          <a:spcPts val="55"/>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1435" marR="65405">
                        <a:lnSpc>
                          <a:spcPts val="1400"/>
                        </a:lnSpc>
                        <a:spcBef>
                          <a:spcPts val="1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27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out </a:t>
                      </a:r>
                      <a:r>
                        <a:rPr lang="en-US" sz="1400" dirty="0">
                          <a:effectLst/>
                          <a:latin typeface="Calibri" panose="020F0502020204030204" pitchFamily="34" charset="0"/>
                          <a:ea typeface="Calibri" panose="020F0502020204030204" pitchFamily="34" charset="0"/>
                          <a:cs typeface="Times New Roman" panose="02020603050405020304" pitchFamily="18" charset="0"/>
                        </a:rPr>
                        <a:t>of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36 </a:t>
                      </a:r>
                      <a:r>
                        <a:rPr lang="en-US" sz="1400" spc="-25" dirty="0" err="1">
                          <a:effectLst/>
                          <a:latin typeface="Calibri" panose="020F0502020204030204" pitchFamily="34" charset="0"/>
                          <a:ea typeface="Calibri" panose="020F0502020204030204" pitchFamily="34" charset="0"/>
                          <a:cs typeface="Times New Roman" panose="02020603050405020304" pitchFamily="18" charset="0"/>
                        </a:rPr>
                        <a:t>Agrément</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products and systems </a:t>
                      </a:r>
                      <a:r>
                        <a:rPr lang="en-US" sz="1400" spc="-30" dirty="0">
                          <a:effectLst/>
                          <a:latin typeface="Calibri" panose="020F0502020204030204" pitchFamily="34" charset="0"/>
                          <a:ea typeface="Calibri" panose="020F0502020204030204" pitchFamily="34" charset="0"/>
                          <a:cs typeface="Times New Roman" panose="02020603050405020304" pitchFamily="18" charset="0"/>
                        </a:rPr>
                        <a:t>assessed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and </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approved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within </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agreed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timeframes.</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tc>
                  <a:txBody>
                    <a:bodyPr/>
                    <a:lstStyle/>
                    <a:p>
                      <a:pPr marL="52070" marR="34290">
                        <a:lnSpc>
                          <a:spcPct val="115000"/>
                        </a:lnSpc>
                        <a:spcBef>
                          <a:spcPts val="145"/>
                        </a:spcBef>
                        <a:spcAft>
                          <a:spcPts val="0"/>
                        </a:spcAft>
                      </a:pPr>
                      <a:r>
                        <a:rPr lang="en-US" sz="1400" spc="-20" dirty="0">
                          <a:effectLst/>
                          <a:latin typeface="Calibri" panose="020F0502020204030204" pitchFamily="34" charset="0"/>
                          <a:ea typeface="Calibri" panose="020F0502020204030204" pitchFamily="34" charset="0"/>
                          <a:cs typeface="Times New Roman" panose="02020603050405020304" pitchFamily="18" charset="0"/>
                        </a:rPr>
                        <a:t>Deviation </a:t>
                      </a:r>
                      <a:r>
                        <a:rPr lang="en-US" sz="1400" dirty="0">
                          <a:effectLst/>
                          <a:latin typeface="Calibri" panose="020F0502020204030204" pitchFamily="34" charset="0"/>
                          <a:ea typeface="Calibri" panose="020F0502020204030204" pitchFamily="34" charset="0"/>
                          <a:cs typeface="Times New Roman" panose="02020603050405020304" pitchFamily="18" charset="0"/>
                        </a:rPr>
                        <a:t>is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due to certification </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process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not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being finalised and </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approved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within the period.</a:t>
                      </a:r>
                      <a:r>
                        <a:rPr lang="en-US" sz="1400" spc="-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Some</a:t>
                      </a:r>
                      <a:r>
                        <a:rPr lang="en-US" sz="1400" spc="-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dirty="0">
                          <a:effectLst/>
                          <a:latin typeface="Calibri" panose="020F0502020204030204" pitchFamily="34" charset="0"/>
                          <a:ea typeface="Calibri" panose="020F0502020204030204" pitchFamily="34" charset="0"/>
                          <a:cs typeface="Times New Roman" panose="02020603050405020304" pitchFamily="18" charset="0"/>
                        </a:rPr>
                        <a:t>of</a:t>
                      </a:r>
                      <a:r>
                        <a:rPr lang="en-US" sz="1400" spc="-1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the</a:t>
                      </a:r>
                      <a:r>
                        <a:rPr lang="en-US" sz="1400" spc="-95" dirty="0">
                          <a:effectLst/>
                          <a:latin typeface="Calibri" panose="020F0502020204030204" pitchFamily="34" charset="0"/>
                          <a:ea typeface="Calibri" panose="020F0502020204030204" pitchFamily="34" charset="0"/>
                          <a:cs typeface="Times New Roman" panose="02020603050405020304" pitchFamily="18" charset="0"/>
                        </a:rPr>
                        <a:t> </a:t>
                      </a:r>
                      <a:r>
                        <a:rPr lang="en-US" sz="1400" spc="-45" dirty="0">
                          <a:effectLst/>
                          <a:latin typeface="Calibri" panose="020F0502020204030204" pitchFamily="34" charset="0"/>
                          <a:ea typeface="Calibri" panose="020F0502020204030204" pitchFamily="34" charset="0"/>
                          <a:cs typeface="Times New Roman" panose="02020603050405020304" pitchFamily="18" charset="0"/>
                        </a:rPr>
                        <a:t>test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reports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did not </a:t>
                      </a:r>
                      <a:r>
                        <a:rPr lang="en-US" sz="1400" spc="-25" dirty="0">
                          <a:effectLst/>
                          <a:latin typeface="Calibri" panose="020F0502020204030204" pitchFamily="34" charset="0"/>
                          <a:ea typeface="Calibri" panose="020F0502020204030204" pitchFamily="34" charset="0"/>
                          <a:cs typeface="Times New Roman" panose="02020603050405020304" pitchFamily="18" charset="0"/>
                        </a:rPr>
                        <a:t>comply,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resulting </a:t>
                      </a:r>
                      <a:r>
                        <a:rPr lang="en-US" sz="1400" dirty="0">
                          <a:effectLst/>
                          <a:latin typeface="Calibri" panose="020F0502020204030204" pitchFamily="34" charset="0"/>
                          <a:ea typeface="Calibri" panose="020F0502020204030204" pitchFamily="34" charset="0"/>
                          <a:cs typeface="Times New Roman" panose="02020603050405020304" pitchFamily="18" charset="0"/>
                        </a:rPr>
                        <a:t>in </a:t>
                      </a:r>
                      <a:r>
                        <a:rPr lang="en-US" sz="1400" spc="-15" dirty="0">
                          <a:effectLst/>
                          <a:latin typeface="Calibri" panose="020F0502020204030204" pitchFamily="34" charset="0"/>
                          <a:ea typeface="Calibri" panose="020F0502020204030204" pitchFamily="34" charset="0"/>
                          <a:cs typeface="Times New Roman" panose="02020603050405020304" pitchFamily="18" charset="0"/>
                        </a:rPr>
                        <a:t>some</a:t>
                      </a:r>
                      <a:r>
                        <a:rPr lang="en-US" sz="1400" spc="-165" dirty="0">
                          <a:effectLst/>
                          <a:latin typeface="Calibri" panose="020F0502020204030204" pitchFamily="34" charset="0"/>
                          <a:ea typeface="Calibri" panose="020F0502020204030204" pitchFamily="34" charset="0"/>
                          <a:cs typeface="Times New Roman" panose="02020603050405020304" pitchFamily="18" charset="0"/>
                        </a:rPr>
                        <a:t>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of</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2070">
                        <a:lnSpc>
                          <a:spcPts val="1195"/>
                        </a:lnSpc>
                        <a:spcBef>
                          <a:spcPts val="145"/>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the certificates being</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p>
                      <a:pPr marL="52070" marR="182880">
                        <a:lnSpc>
                          <a:spcPts val="1400"/>
                        </a:lnSpc>
                        <a:spcBef>
                          <a:spcPts val="145"/>
                        </a:spcBef>
                        <a:spcAft>
                          <a:spcPts val="0"/>
                        </a:spcAft>
                      </a:pPr>
                      <a:r>
                        <a:rPr lang="en-US" sz="1400" spc="-15" dirty="0">
                          <a:effectLst/>
                          <a:latin typeface="Calibri" panose="020F0502020204030204" pitchFamily="34" charset="0"/>
                          <a:ea typeface="Calibri" panose="020F0502020204030204" pitchFamily="34" charset="0"/>
                          <a:cs typeface="Times New Roman" panose="02020603050405020304" pitchFamily="18" charset="0"/>
                        </a:rPr>
                        <a:t>sent back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for </a:t>
                      </a:r>
                      <a:r>
                        <a:rPr lang="en-US" sz="1400" spc="-35" dirty="0">
                          <a:effectLst/>
                          <a:latin typeface="Calibri" panose="020F0502020204030204" pitchFamily="34" charset="0"/>
                          <a:ea typeface="Calibri" panose="020F0502020204030204" pitchFamily="34" charset="0"/>
                          <a:cs typeface="Times New Roman" panose="02020603050405020304" pitchFamily="18" charset="0"/>
                        </a:rPr>
                        <a:t>further </a:t>
                      </a:r>
                      <a:r>
                        <a:rPr lang="en-US" sz="1400" spc="-20" dirty="0">
                          <a:effectLst/>
                          <a:latin typeface="Calibri" panose="020F0502020204030204" pitchFamily="34" charset="0"/>
                          <a:ea typeface="Calibri" panose="020F0502020204030204" pitchFamily="34" charset="0"/>
                          <a:cs typeface="Times New Roman" panose="02020603050405020304" pitchFamily="18" charset="0"/>
                        </a:rPr>
                        <a:t>assessment.</a:t>
                      </a:r>
                      <a:endParaRPr lang="en-ZA"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67963F"/>
                      </a:solidFill>
                      <a:prstDash val="solid"/>
                      <a:round/>
                      <a:headEnd type="none" w="med" len="med"/>
                      <a:tailEnd type="none" w="med" len="med"/>
                    </a:lnL>
                    <a:lnR w="12700" cap="flat" cmpd="sng" algn="ctr">
                      <a:solidFill>
                        <a:srgbClr val="67963F"/>
                      </a:solidFill>
                      <a:prstDash val="solid"/>
                      <a:round/>
                      <a:headEnd type="none" w="med" len="med"/>
                      <a:tailEnd type="none" w="med" len="med"/>
                    </a:lnR>
                    <a:lnT w="12700" cap="flat" cmpd="sng" algn="ctr">
                      <a:solidFill>
                        <a:srgbClr val="67963F"/>
                      </a:solidFill>
                      <a:prstDash val="solid"/>
                      <a:round/>
                      <a:headEnd type="none" w="med" len="med"/>
                      <a:tailEnd type="none" w="med" len="med"/>
                    </a:lnT>
                    <a:lnB w="12700" cap="flat" cmpd="sng" algn="ctr">
                      <a:solidFill>
                        <a:srgbClr val="67963F"/>
                      </a:solidFill>
                      <a:prstDash val="solid"/>
                      <a:round/>
                      <a:headEnd type="none" w="med" len="med"/>
                      <a:tailEnd type="none" w="med" len="med"/>
                    </a:lnB>
                  </a:tcPr>
                </a:tc>
                <a:extLst>
                  <a:ext uri="{0D108BD9-81ED-4DB2-BD59-A6C34878D82A}">
                    <a16:rowId xmlns="" xmlns:a16="http://schemas.microsoft.com/office/drawing/2014/main" val="371530865"/>
                  </a:ext>
                </a:extLst>
              </a:tr>
            </a:tbl>
          </a:graphicData>
        </a:graphic>
      </p:graphicFrame>
    </p:spTree>
    <p:extLst>
      <p:ext uri="{BB962C8B-B14F-4D97-AF65-F5344CB8AC3E}">
        <p14:creationId xmlns:p14="http://schemas.microsoft.com/office/powerpoint/2010/main" xmlns="" val="334403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69900"/>
                </a:solidFill>
                <a:latin typeface="Calibri" pitchFamily="34" charset="0"/>
              </a:rPr>
              <a:t>Products or Systems Board Certification</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15</a:t>
            </a:r>
          </a:p>
        </p:txBody>
      </p:sp>
      <p:pic>
        <p:nvPicPr>
          <p:cNvPr id="2" name="Picture 1">
            <a:extLst>
              <a:ext uri="{FF2B5EF4-FFF2-40B4-BE49-F238E27FC236}">
                <a16:creationId xmlns="" xmlns:a16="http://schemas.microsoft.com/office/drawing/2014/main" id="{90BA6FC7-2814-46D8-B5A2-5BC99E0104F1}"/>
              </a:ext>
            </a:extLst>
          </p:cNvPr>
          <p:cNvPicPr>
            <a:picLocks noChangeAspect="1"/>
          </p:cNvPicPr>
          <p:nvPr/>
        </p:nvPicPr>
        <p:blipFill>
          <a:blip r:embed="rId3"/>
          <a:stretch>
            <a:fillRect/>
          </a:stretch>
        </p:blipFill>
        <p:spPr>
          <a:xfrm>
            <a:off x="-542333" y="934893"/>
            <a:ext cx="9868142" cy="5228481"/>
          </a:xfrm>
          <a:prstGeom prst="rect">
            <a:avLst/>
          </a:prstGeom>
        </p:spPr>
      </p:pic>
    </p:spTree>
    <p:extLst>
      <p:ext uri="{BB962C8B-B14F-4D97-AF65-F5344CB8AC3E}">
        <p14:creationId xmlns:p14="http://schemas.microsoft.com/office/powerpoint/2010/main" xmlns="" val="449951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69900"/>
                </a:solidFill>
                <a:latin typeface="Calibri" pitchFamily="34" charset="0"/>
              </a:rPr>
              <a:t>Quality Assurance </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16</a:t>
            </a:r>
          </a:p>
        </p:txBody>
      </p:sp>
      <p:pic>
        <p:nvPicPr>
          <p:cNvPr id="7" name="Picture 6">
            <a:extLst>
              <a:ext uri="{FF2B5EF4-FFF2-40B4-BE49-F238E27FC236}">
                <a16:creationId xmlns="" xmlns:a16="http://schemas.microsoft.com/office/drawing/2014/main" id="{2B1C32EB-D81A-4CC6-97DB-FC45928F5067}"/>
              </a:ext>
            </a:extLst>
          </p:cNvPr>
          <p:cNvPicPr>
            <a:picLocks noChangeAspect="1"/>
          </p:cNvPicPr>
          <p:nvPr/>
        </p:nvPicPr>
        <p:blipFill>
          <a:blip r:embed="rId3"/>
          <a:stretch>
            <a:fillRect/>
          </a:stretch>
        </p:blipFill>
        <p:spPr>
          <a:xfrm>
            <a:off x="-678729" y="858427"/>
            <a:ext cx="10727702" cy="5327124"/>
          </a:xfrm>
          <a:prstGeom prst="rect">
            <a:avLst/>
          </a:prstGeom>
        </p:spPr>
      </p:pic>
    </p:spTree>
    <p:extLst>
      <p:ext uri="{BB962C8B-B14F-4D97-AF65-F5344CB8AC3E}">
        <p14:creationId xmlns:p14="http://schemas.microsoft.com/office/powerpoint/2010/main" xmlns="" val="1094798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69900"/>
                </a:solidFill>
                <a:latin typeface="Calibri" pitchFamily="34" charset="0"/>
              </a:rPr>
              <a:t>Office of the CEO </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17</a:t>
            </a:r>
          </a:p>
        </p:txBody>
      </p:sp>
      <p:pic>
        <p:nvPicPr>
          <p:cNvPr id="3" name="Picture 2">
            <a:extLst>
              <a:ext uri="{FF2B5EF4-FFF2-40B4-BE49-F238E27FC236}">
                <a16:creationId xmlns="" xmlns:a16="http://schemas.microsoft.com/office/drawing/2014/main" id="{A720CFA7-16B0-47EF-98B2-9BB0E0465C56}"/>
              </a:ext>
            </a:extLst>
          </p:cNvPr>
          <p:cNvPicPr>
            <a:picLocks noChangeAspect="1"/>
          </p:cNvPicPr>
          <p:nvPr/>
        </p:nvPicPr>
        <p:blipFill>
          <a:blip r:embed="rId3"/>
          <a:stretch>
            <a:fillRect/>
          </a:stretch>
        </p:blipFill>
        <p:spPr>
          <a:xfrm>
            <a:off x="-92832" y="1039799"/>
            <a:ext cx="9119084" cy="4883308"/>
          </a:xfrm>
          <a:prstGeom prst="rect">
            <a:avLst/>
          </a:prstGeom>
        </p:spPr>
      </p:pic>
    </p:spTree>
    <p:extLst>
      <p:ext uri="{BB962C8B-B14F-4D97-AF65-F5344CB8AC3E}">
        <p14:creationId xmlns:p14="http://schemas.microsoft.com/office/powerpoint/2010/main" xmlns="" val="6514612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09230"/>
                </a:solidFill>
                <a:latin typeface="Calibri" pitchFamily="34" charset="0"/>
              </a:rPr>
              <a:t>Budget versus Actual </a:t>
            </a:r>
            <a:r>
              <a:rPr lang="en-ZA" dirty="0">
                <a:solidFill>
                  <a:srgbClr val="669900"/>
                </a:solidFill>
                <a:latin typeface="Calibri" pitchFamily="34" charset="0"/>
              </a:rPr>
              <a:t>Comparison</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18</a:t>
            </a:r>
          </a:p>
        </p:txBody>
      </p:sp>
      <p:pic>
        <p:nvPicPr>
          <p:cNvPr id="2" name="Picture 1">
            <a:extLst>
              <a:ext uri="{FF2B5EF4-FFF2-40B4-BE49-F238E27FC236}">
                <a16:creationId xmlns="" xmlns:a16="http://schemas.microsoft.com/office/drawing/2014/main" id="{162EBA71-2CD0-452A-A412-5700A81DA3F7}"/>
              </a:ext>
            </a:extLst>
          </p:cNvPr>
          <p:cNvPicPr>
            <a:picLocks noChangeAspect="1"/>
          </p:cNvPicPr>
          <p:nvPr/>
        </p:nvPicPr>
        <p:blipFill>
          <a:blip r:embed="rId3"/>
          <a:stretch>
            <a:fillRect/>
          </a:stretch>
        </p:blipFill>
        <p:spPr>
          <a:xfrm>
            <a:off x="-414779" y="858427"/>
            <a:ext cx="10105534" cy="5348691"/>
          </a:xfrm>
          <a:prstGeom prst="rect">
            <a:avLst/>
          </a:prstGeom>
        </p:spPr>
      </p:pic>
    </p:spTree>
    <p:extLst>
      <p:ext uri="{BB962C8B-B14F-4D97-AF65-F5344CB8AC3E}">
        <p14:creationId xmlns:p14="http://schemas.microsoft.com/office/powerpoint/2010/main" xmlns="" val="92199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98359" y="155164"/>
            <a:ext cx="9185884" cy="703263"/>
          </a:xfrm>
        </p:spPr>
        <p:txBody>
          <a:bodyPr>
            <a:normAutofit fontScale="90000"/>
          </a:bodyPr>
          <a:lstStyle/>
          <a:p>
            <a:pPr algn="l"/>
            <a:r>
              <a:rPr lang="en-ZA" dirty="0">
                <a:solidFill>
                  <a:srgbClr val="609230"/>
                </a:solidFill>
                <a:latin typeface="Calibri" pitchFamily="34" charset="0"/>
              </a:rPr>
              <a:t>Budgeted revenue versus actual </a:t>
            </a:r>
            <a:r>
              <a:rPr lang="en-ZA" dirty="0">
                <a:solidFill>
                  <a:srgbClr val="669900"/>
                </a:solidFill>
                <a:latin typeface="Calibri" pitchFamily="34" charset="0"/>
              </a:rPr>
              <a:t>collection</a:t>
            </a:r>
            <a:endParaRPr lang="en-US" dirty="0"/>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19</a:t>
            </a:r>
          </a:p>
        </p:txBody>
      </p:sp>
      <p:pic>
        <p:nvPicPr>
          <p:cNvPr id="3" name="Picture 2">
            <a:extLst>
              <a:ext uri="{FF2B5EF4-FFF2-40B4-BE49-F238E27FC236}">
                <a16:creationId xmlns="" xmlns:a16="http://schemas.microsoft.com/office/drawing/2014/main" id="{091CB70A-4C9C-44DC-90D6-062CA8ED8FCA}"/>
              </a:ext>
            </a:extLst>
          </p:cNvPr>
          <p:cNvPicPr>
            <a:picLocks noChangeAspect="1"/>
          </p:cNvPicPr>
          <p:nvPr/>
        </p:nvPicPr>
        <p:blipFill>
          <a:blip r:embed="rId3"/>
          <a:stretch>
            <a:fillRect/>
          </a:stretch>
        </p:blipFill>
        <p:spPr>
          <a:xfrm>
            <a:off x="-542333" y="880357"/>
            <a:ext cx="10118807" cy="5199932"/>
          </a:xfrm>
          <a:prstGeom prst="rect">
            <a:avLst/>
          </a:prstGeom>
        </p:spPr>
      </p:pic>
    </p:spTree>
    <p:extLst>
      <p:ext uri="{BB962C8B-B14F-4D97-AF65-F5344CB8AC3E}">
        <p14:creationId xmlns:p14="http://schemas.microsoft.com/office/powerpoint/2010/main" xmlns="" val="833399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96" y="398468"/>
            <a:ext cx="7901031" cy="461665"/>
          </a:xfrm>
          <a:prstGeom prst="rect">
            <a:avLst/>
          </a:prstGeom>
          <a:noFill/>
        </p:spPr>
        <p:txBody>
          <a:bodyPr wrap="square" rtlCol="0">
            <a:spAutoFit/>
          </a:bodyPr>
          <a:lstStyle/>
          <a:p>
            <a:r>
              <a:rPr lang="en-GB" altLang="en-US" sz="2400" b="1" dirty="0">
                <a:solidFill>
                  <a:srgbClr val="1E7B0B"/>
                </a:solidFill>
              </a:rPr>
              <a:t>Outline</a:t>
            </a:r>
            <a:endParaRPr lang="en-US" sz="2400" b="1" dirty="0">
              <a:solidFill>
                <a:srgbClr val="7AAE3C"/>
              </a:solidFill>
              <a:latin typeface="Myriad Pro"/>
              <a:cs typeface="Myriad Pro"/>
            </a:endParaRPr>
          </a:p>
        </p:txBody>
      </p:sp>
      <p:sp>
        <p:nvSpPr>
          <p:cNvPr id="5" name="TextBox 4"/>
          <p:cNvSpPr txBox="1"/>
          <p:nvPr/>
        </p:nvSpPr>
        <p:spPr>
          <a:xfrm>
            <a:off x="316896" y="1456898"/>
            <a:ext cx="8423990" cy="4154984"/>
          </a:xfrm>
          <a:prstGeom prst="rect">
            <a:avLst/>
          </a:prstGeom>
          <a:noFill/>
        </p:spPr>
        <p:txBody>
          <a:bodyPr wrap="square" rtlCol="0">
            <a:spAutoFit/>
          </a:bodyPr>
          <a:lstStyle/>
          <a:p>
            <a:pPr marL="342900" indent="-342900">
              <a:buFont typeface="Wingdings" panose="05000000000000000000" pitchFamily="2" charset="2"/>
              <a:buChar char="Ø"/>
            </a:pPr>
            <a:r>
              <a:rPr lang="en-ZA" sz="2400" dirty="0"/>
              <a:t>Vision, Mission and Quality Values.</a:t>
            </a:r>
          </a:p>
          <a:p>
            <a:pPr marL="342900" indent="-342900">
              <a:buFont typeface="Wingdings" panose="05000000000000000000" pitchFamily="2" charset="2"/>
              <a:buChar char="Ø"/>
            </a:pPr>
            <a:r>
              <a:rPr lang="en-ZA" sz="2400" dirty="0"/>
              <a:t>Agrément South Africa Act;</a:t>
            </a:r>
          </a:p>
          <a:p>
            <a:pPr marL="342900" indent="-342900">
              <a:buFont typeface="Wingdings" panose="05000000000000000000" pitchFamily="2" charset="2"/>
              <a:buChar char="Ø"/>
            </a:pPr>
            <a:r>
              <a:rPr lang="en-ZA" sz="2400" dirty="0"/>
              <a:t>National Building Regulations;</a:t>
            </a:r>
          </a:p>
          <a:p>
            <a:pPr marL="342900" indent="-342900">
              <a:buFont typeface="Wingdings" panose="05000000000000000000" pitchFamily="2" charset="2"/>
              <a:buChar char="Ø"/>
            </a:pPr>
            <a:r>
              <a:rPr lang="en-ZA" sz="2400" dirty="0"/>
              <a:t>Typical Scope of Evaluation;</a:t>
            </a:r>
          </a:p>
          <a:p>
            <a:pPr marL="342900" indent="-342900">
              <a:buFont typeface="Wingdings" panose="05000000000000000000" pitchFamily="2" charset="2"/>
              <a:buChar char="Ø"/>
            </a:pPr>
            <a:r>
              <a:rPr lang="en-ZA" sz="2400" dirty="0"/>
              <a:t>Impact;</a:t>
            </a:r>
          </a:p>
          <a:p>
            <a:pPr marL="342900" indent="-342900">
              <a:buFont typeface="Wingdings" panose="05000000000000000000" pitchFamily="2" charset="2"/>
              <a:buChar char="Ø"/>
            </a:pPr>
            <a:r>
              <a:rPr lang="en-ZA" sz="2400" dirty="0"/>
              <a:t>Strategic Challenges in Implementing Innovative Building Technologies;</a:t>
            </a:r>
          </a:p>
          <a:p>
            <a:pPr marL="342900" indent="-342900">
              <a:buFont typeface="Wingdings" panose="05000000000000000000" pitchFamily="2" charset="2"/>
              <a:buChar char="Ø"/>
            </a:pPr>
            <a:r>
              <a:rPr lang="en-ZA" sz="2400" dirty="0"/>
              <a:t>Benefits of Innovative Building Technologies;</a:t>
            </a:r>
          </a:p>
          <a:p>
            <a:pPr marL="342900" indent="-342900">
              <a:buFont typeface="Wingdings" panose="05000000000000000000" pitchFamily="2" charset="2"/>
              <a:buChar char="Ø"/>
            </a:pPr>
            <a:r>
              <a:rPr lang="en-ZA" sz="2400" dirty="0"/>
              <a:t>Addressing Supply &amp; Demand in Construction;</a:t>
            </a:r>
          </a:p>
          <a:p>
            <a:pPr marL="342900" indent="-342900">
              <a:buFont typeface="Wingdings" panose="05000000000000000000" pitchFamily="2" charset="2"/>
              <a:buChar char="Ø"/>
            </a:pPr>
            <a:r>
              <a:rPr lang="en-ZA" sz="2400" dirty="0"/>
              <a:t>Areas of Integration and Convergence, and</a:t>
            </a:r>
          </a:p>
          <a:p>
            <a:pPr marL="342900" indent="-342900">
              <a:buFont typeface="Wingdings" panose="05000000000000000000" pitchFamily="2" charset="2"/>
              <a:buChar char="Ø"/>
            </a:pPr>
            <a:r>
              <a:rPr lang="en-ZA" sz="2400" dirty="0"/>
              <a:t>Summary.</a:t>
            </a:r>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2</a:t>
            </a:r>
          </a:p>
        </p:txBody>
      </p:sp>
    </p:spTree>
    <p:extLst>
      <p:ext uri="{BB962C8B-B14F-4D97-AF65-F5344CB8AC3E}">
        <p14:creationId xmlns:p14="http://schemas.microsoft.com/office/powerpoint/2010/main" xmlns="" val="196278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idx="4294967295"/>
          </p:nvPr>
        </p:nvSpPr>
        <p:spPr>
          <a:xfrm>
            <a:off x="390590" y="133349"/>
            <a:ext cx="4784725" cy="703263"/>
          </a:xfrm>
        </p:spPr>
        <p:txBody>
          <a:bodyPr>
            <a:normAutofit fontScale="90000"/>
          </a:bodyPr>
          <a:lstStyle/>
          <a:p>
            <a:pPr eaLnBrk="1" hangingPunct="1"/>
            <a:r>
              <a:rPr lang="en-US" dirty="0">
                <a:solidFill>
                  <a:srgbClr val="669900"/>
                </a:solidFill>
                <a:latin typeface="Calibri" pitchFamily="34" charset="0"/>
              </a:rPr>
              <a:t>Board Governance</a:t>
            </a:r>
            <a:r>
              <a:rPr lang="en-US" dirty="0"/>
              <a:t>	</a:t>
            </a:r>
          </a:p>
        </p:txBody>
      </p:sp>
      <p:sp>
        <p:nvSpPr>
          <p:cNvPr id="80899" name="Rectangle 3"/>
          <p:cNvSpPr>
            <a:spLocks noGrp="1" noChangeArrowheads="1"/>
          </p:cNvSpPr>
          <p:nvPr>
            <p:ph type="body" idx="4294967295"/>
          </p:nvPr>
        </p:nvSpPr>
        <p:spPr>
          <a:xfrm>
            <a:off x="302489" y="1098694"/>
            <a:ext cx="8535988" cy="4824413"/>
          </a:xfrm>
        </p:spPr>
        <p:txBody>
          <a:bodyPr>
            <a:normAutofit/>
          </a:bodyPr>
          <a:lstStyle/>
          <a:p>
            <a:pPr eaLnBrk="1" hangingPunct="1">
              <a:lnSpc>
                <a:spcPct val="90000"/>
              </a:lnSpc>
              <a:buFont typeface="Wingdings" pitchFamily="2" charset="2"/>
              <a:buChar char="Ø"/>
            </a:pPr>
            <a:r>
              <a:rPr lang="en-GB" sz="2400" dirty="0">
                <a:latin typeface="Calibri" pitchFamily="34" charset="0"/>
              </a:rPr>
              <a:t>9</a:t>
            </a:r>
            <a:r>
              <a:rPr lang="en-GB" sz="2400" b="1" dirty="0">
                <a:solidFill>
                  <a:schemeClr val="accent2"/>
                </a:solidFill>
                <a:latin typeface="Calibri" pitchFamily="34" charset="0"/>
              </a:rPr>
              <a:t> </a:t>
            </a:r>
            <a:r>
              <a:rPr lang="en-GB" sz="2400" dirty="0">
                <a:latin typeface="Calibri" pitchFamily="34" charset="0"/>
              </a:rPr>
              <a:t>Board members.</a:t>
            </a:r>
          </a:p>
          <a:p>
            <a:pPr eaLnBrk="1" hangingPunct="1">
              <a:lnSpc>
                <a:spcPct val="90000"/>
              </a:lnSpc>
              <a:buFont typeface="Wingdings" pitchFamily="2" charset="2"/>
              <a:buChar char="Ø"/>
            </a:pPr>
            <a:r>
              <a:rPr lang="en-GB" sz="2400" dirty="0">
                <a:latin typeface="Calibri" pitchFamily="34" charset="0"/>
              </a:rPr>
              <a:t>Three Sub-Committees</a:t>
            </a:r>
          </a:p>
          <a:p>
            <a:pPr lvl="1">
              <a:lnSpc>
                <a:spcPct val="90000"/>
              </a:lnSpc>
            </a:pPr>
            <a:r>
              <a:rPr lang="en-ZA" sz="2000" dirty="0">
                <a:latin typeface="Calibri" pitchFamily="34" charset="0"/>
              </a:rPr>
              <a:t>Audit and Risk Sub-Committee</a:t>
            </a:r>
          </a:p>
          <a:p>
            <a:pPr lvl="1">
              <a:lnSpc>
                <a:spcPct val="90000"/>
              </a:lnSpc>
            </a:pPr>
            <a:r>
              <a:rPr lang="en-GB" sz="2000" dirty="0">
                <a:latin typeface="Calibri" pitchFamily="34" charset="0"/>
              </a:rPr>
              <a:t>Technical Sub-Committee</a:t>
            </a:r>
          </a:p>
          <a:p>
            <a:pPr lvl="1">
              <a:lnSpc>
                <a:spcPct val="90000"/>
              </a:lnSpc>
            </a:pPr>
            <a:r>
              <a:rPr lang="en-ZA" sz="2000" dirty="0">
                <a:latin typeface="Calibri" pitchFamily="34" charset="0"/>
              </a:rPr>
              <a:t>Human resources and Remunerations Sub-Committee</a:t>
            </a:r>
          </a:p>
          <a:p>
            <a:pPr eaLnBrk="1" hangingPunct="1">
              <a:lnSpc>
                <a:spcPct val="90000"/>
              </a:lnSpc>
              <a:buFont typeface="Wingdings" pitchFamily="2" charset="2"/>
              <a:buChar char="Ø"/>
            </a:pPr>
            <a:r>
              <a:rPr lang="en-US" sz="2400" dirty="0">
                <a:latin typeface="Calibri" pitchFamily="34" charset="0"/>
              </a:rPr>
              <a:t>Strategic planning session held annually.</a:t>
            </a:r>
          </a:p>
          <a:p>
            <a:pPr eaLnBrk="1" hangingPunct="1">
              <a:lnSpc>
                <a:spcPct val="90000"/>
              </a:lnSpc>
              <a:buFont typeface="Wingdings" pitchFamily="2" charset="2"/>
              <a:buChar char="Ø"/>
            </a:pPr>
            <a:r>
              <a:rPr lang="en-ZA" sz="2400" dirty="0">
                <a:latin typeface="Calibri" pitchFamily="34" charset="0"/>
              </a:rPr>
              <a:t>Board focussed on consolidating its previous strategic plans and moving the Agency forward. </a:t>
            </a:r>
          </a:p>
          <a:p>
            <a:pPr eaLnBrk="1" hangingPunct="1">
              <a:lnSpc>
                <a:spcPct val="90000"/>
              </a:lnSpc>
              <a:buFont typeface="Wingdings" pitchFamily="2" charset="2"/>
              <a:buChar char="Ø"/>
            </a:pPr>
            <a:r>
              <a:rPr lang="en-ZA" sz="2400" dirty="0">
                <a:latin typeface="Calibri" pitchFamily="34" charset="0"/>
              </a:rPr>
              <a:t>The Board's focused on key strategic objectives &amp; ensured Agrément South Africa is and continue to be governed in terms of best practices.</a:t>
            </a:r>
          </a:p>
          <a:p>
            <a:pPr eaLnBrk="1" hangingPunct="1">
              <a:lnSpc>
                <a:spcPct val="90000"/>
              </a:lnSpc>
              <a:buFont typeface="Wingdings" pitchFamily="2" charset="2"/>
              <a:buChar char="Ø"/>
            </a:pPr>
            <a:endParaRPr lang="en-US" sz="2400" dirty="0">
              <a:latin typeface="Calibri" pitchFamily="34" charset="0"/>
            </a:endParaRPr>
          </a:p>
          <a:p>
            <a:pPr eaLnBrk="1" hangingPunct="1">
              <a:lnSpc>
                <a:spcPct val="90000"/>
              </a:lnSpc>
              <a:buFont typeface="Wingdings" pitchFamily="2" charset="2"/>
              <a:buChar char="Ø"/>
            </a:pPr>
            <a:endParaRPr lang="en-US" dirty="0"/>
          </a:p>
        </p:txBody>
      </p:sp>
      <p:sp>
        <p:nvSpPr>
          <p:cNvPr id="4" name="Parallelogram 3">
            <a:extLst>
              <a:ext uri="{FF2B5EF4-FFF2-40B4-BE49-F238E27FC236}">
                <a16:creationId xmlns="" xmlns:a16="http://schemas.microsoft.com/office/drawing/2014/main" id="{B582A29D-6003-4DD9-AD57-8125DF13F8B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5" name="Parallelogram 4">
            <a:extLst>
              <a:ext uri="{FF2B5EF4-FFF2-40B4-BE49-F238E27FC236}">
                <a16:creationId xmlns="" xmlns:a16="http://schemas.microsoft.com/office/drawing/2014/main" id="{9F771165-7447-46DF-8286-FD92F77A1A5A}"/>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6" name="TextBox 5">
            <a:extLst>
              <a:ext uri="{FF2B5EF4-FFF2-40B4-BE49-F238E27FC236}">
                <a16:creationId xmlns="" xmlns:a16="http://schemas.microsoft.com/office/drawing/2014/main" id="{8EE5AD30-8D50-4031-86FC-82F99628772D}"/>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20</a:t>
            </a:r>
          </a:p>
        </p:txBody>
      </p:sp>
    </p:spTree>
    <p:extLst>
      <p:ext uri="{BB962C8B-B14F-4D97-AF65-F5344CB8AC3E}">
        <p14:creationId xmlns:p14="http://schemas.microsoft.com/office/powerpoint/2010/main" xmlns="" val="2814941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0FFB121-11FA-4981-9806-D5CE9AABEAC9}"/>
              </a:ext>
            </a:extLst>
          </p:cNvPr>
          <p:cNvSpPr txBox="1">
            <a:spLocks noChangeArrowheads="1"/>
          </p:cNvSpPr>
          <p:nvPr/>
        </p:nvSpPr>
        <p:spPr>
          <a:xfrm>
            <a:off x="98359" y="155164"/>
            <a:ext cx="9185884" cy="703263"/>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dirty="0">
                <a:solidFill>
                  <a:srgbClr val="669900"/>
                </a:solidFill>
                <a:latin typeface="Calibri" pitchFamily="34" charset="0"/>
              </a:rPr>
              <a:t>Board &amp; Sub-committees</a:t>
            </a:r>
            <a:endParaRPr lang="en-US" dirty="0"/>
          </a:p>
        </p:txBody>
      </p:sp>
      <p:pic>
        <p:nvPicPr>
          <p:cNvPr id="5" name="Picture 4">
            <a:extLst>
              <a:ext uri="{FF2B5EF4-FFF2-40B4-BE49-F238E27FC236}">
                <a16:creationId xmlns="" xmlns:a16="http://schemas.microsoft.com/office/drawing/2014/main" id="{6D2A9EB7-6A11-47E2-8C6A-000D6DB60B83}"/>
              </a:ext>
            </a:extLst>
          </p:cNvPr>
          <p:cNvPicPr>
            <a:picLocks noChangeAspect="1"/>
          </p:cNvPicPr>
          <p:nvPr/>
        </p:nvPicPr>
        <p:blipFill>
          <a:blip r:embed="rId2"/>
          <a:stretch>
            <a:fillRect/>
          </a:stretch>
        </p:blipFill>
        <p:spPr>
          <a:xfrm>
            <a:off x="-659876" y="980788"/>
            <a:ext cx="10265789" cy="5722048"/>
          </a:xfrm>
          <a:prstGeom prst="rect">
            <a:avLst/>
          </a:prstGeom>
        </p:spPr>
      </p:pic>
      <p:sp>
        <p:nvSpPr>
          <p:cNvPr id="4" name="Parallelogram 3">
            <a:extLst>
              <a:ext uri="{FF2B5EF4-FFF2-40B4-BE49-F238E27FC236}">
                <a16:creationId xmlns="" xmlns:a16="http://schemas.microsoft.com/office/drawing/2014/main" id="{9DDFC636-04DB-45DF-A8AC-B95EC0C531AD}"/>
              </a:ext>
            </a:extLst>
          </p:cNvPr>
          <p:cNvSpPr/>
          <p:nvPr/>
        </p:nvSpPr>
        <p:spPr>
          <a:xfrm>
            <a:off x="6228132" y="6458253"/>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en-US" sz="2000" b="1" dirty="0">
                <a:solidFill>
                  <a:prstClr val="white"/>
                </a:solidFill>
                <a:latin typeface="Myriad Pro"/>
                <a:cs typeface="Myriad Pro"/>
              </a:rPr>
              <a:t>21</a:t>
            </a:r>
          </a:p>
        </p:txBody>
      </p:sp>
      <p:sp>
        <p:nvSpPr>
          <p:cNvPr id="6" name="Parallelogram 5">
            <a:extLst>
              <a:ext uri="{FF2B5EF4-FFF2-40B4-BE49-F238E27FC236}">
                <a16:creationId xmlns="" xmlns:a16="http://schemas.microsoft.com/office/drawing/2014/main" id="{4912DBCD-AFEE-435D-BC72-A6712031B8AA}"/>
              </a:ext>
            </a:extLst>
          </p:cNvPr>
          <p:cNvSpPr/>
          <p:nvPr/>
        </p:nvSpPr>
        <p:spPr>
          <a:xfrm>
            <a:off x="-542333" y="6459527"/>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Tree>
    <p:extLst>
      <p:ext uri="{BB962C8B-B14F-4D97-AF65-F5344CB8AC3E}">
        <p14:creationId xmlns:p14="http://schemas.microsoft.com/office/powerpoint/2010/main" xmlns="" val="505607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0FFB121-11FA-4981-9806-D5CE9AABEAC9}"/>
              </a:ext>
            </a:extLst>
          </p:cNvPr>
          <p:cNvSpPr txBox="1">
            <a:spLocks noChangeArrowheads="1"/>
          </p:cNvSpPr>
          <p:nvPr/>
        </p:nvSpPr>
        <p:spPr>
          <a:xfrm>
            <a:off x="98359" y="155164"/>
            <a:ext cx="9185884" cy="703263"/>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dirty="0">
                <a:solidFill>
                  <a:srgbClr val="669900"/>
                </a:solidFill>
                <a:latin typeface="Calibri" pitchFamily="34" charset="0"/>
              </a:rPr>
              <a:t>Board members Remuneration</a:t>
            </a:r>
            <a:endParaRPr lang="en-US" dirty="0"/>
          </a:p>
        </p:txBody>
      </p:sp>
      <p:pic>
        <p:nvPicPr>
          <p:cNvPr id="4" name="Picture 3">
            <a:extLst>
              <a:ext uri="{FF2B5EF4-FFF2-40B4-BE49-F238E27FC236}">
                <a16:creationId xmlns="" xmlns:a16="http://schemas.microsoft.com/office/drawing/2014/main" id="{40808C74-44D0-4CC2-8129-92097125781A}"/>
              </a:ext>
            </a:extLst>
          </p:cNvPr>
          <p:cNvPicPr>
            <a:picLocks noChangeAspect="1"/>
          </p:cNvPicPr>
          <p:nvPr/>
        </p:nvPicPr>
        <p:blipFill>
          <a:blip r:embed="rId2"/>
          <a:stretch>
            <a:fillRect/>
          </a:stretch>
        </p:blipFill>
        <p:spPr>
          <a:xfrm>
            <a:off x="-509047" y="858428"/>
            <a:ext cx="9954705" cy="5693202"/>
          </a:xfrm>
          <a:prstGeom prst="rect">
            <a:avLst/>
          </a:prstGeom>
        </p:spPr>
      </p:pic>
      <p:sp>
        <p:nvSpPr>
          <p:cNvPr id="5" name="Parallelogram 4">
            <a:extLst>
              <a:ext uri="{FF2B5EF4-FFF2-40B4-BE49-F238E27FC236}">
                <a16:creationId xmlns="" xmlns:a16="http://schemas.microsoft.com/office/drawing/2014/main" id="{41BDEED4-CB06-415A-B16E-DF183A8F0DB5}"/>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en-US" sz="2000" b="1" dirty="0">
                <a:solidFill>
                  <a:prstClr val="white"/>
                </a:solidFill>
                <a:latin typeface="Myriad Pro"/>
                <a:cs typeface="Myriad Pro"/>
              </a:rPr>
              <a:t>22</a:t>
            </a:r>
          </a:p>
        </p:txBody>
      </p:sp>
      <p:sp>
        <p:nvSpPr>
          <p:cNvPr id="6" name="Parallelogram 5">
            <a:extLst>
              <a:ext uri="{FF2B5EF4-FFF2-40B4-BE49-F238E27FC236}">
                <a16:creationId xmlns="" xmlns:a16="http://schemas.microsoft.com/office/drawing/2014/main" id="{30E004C5-864B-40B7-8D67-6393B1A99833}"/>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Tree>
    <p:extLst>
      <p:ext uri="{BB962C8B-B14F-4D97-AF65-F5344CB8AC3E}">
        <p14:creationId xmlns:p14="http://schemas.microsoft.com/office/powerpoint/2010/main" xmlns="" val="1912696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0FFB121-11FA-4981-9806-D5CE9AABEAC9}"/>
              </a:ext>
            </a:extLst>
          </p:cNvPr>
          <p:cNvSpPr txBox="1">
            <a:spLocks noChangeArrowheads="1"/>
          </p:cNvSpPr>
          <p:nvPr/>
        </p:nvSpPr>
        <p:spPr>
          <a:xfrm>
            <a:off x="98359" y="155164"/>
            <a:ext cx="9185884" cy="703263"/>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dirty="0">
                <a:solidFill>
                  <a:srgbClr val="669900"/>
                </a:solidFill>
                <a:latin typeface="Calibri" pitchFamily="34" charset="0"/>
              </a:rPr>
              <a:t>Human Resources</a:t>
            </a:r>
            <a:endParaRPr lang="en-US" dirty="0"/>
          </a:p>
        </p:txBody>
      </p:sp>
      <p:pic>
        <p:nvPicPr>
          <p:cNvPr id="2" name="Picture 1">
            <a:extLst>
              <a:ext uri="{FF2B5EF4-FFF2-40B4-BE49-F238E27FC236}">
                <a16:creationId xmlns="" xmlns:a16="http://schemas.microsoft.com/office/drawing/2014/main" id="{FC297C1F-634B-4B8D-B4B5-ABA4277A12C0}"/>
              </a:ext>
            </a:extLst>
          </p:cNvPr>
          <p:cNvPicPr>
            <a:picLocks noChangeAspect="1"/>
          </p:cNvPicPr>
          <p:nvPr/>
        </p:nvPicPr>
        <p:blipFill>
          <a:blip r:embed="rId2"/>
          <a:stretch>
            <a:fillRect/>
          </a:stretch>
        </p:blipFill>
        <p:spPr>
          <a:xfrm>
            <a:off x="-311085" y="1018095"/>
            <a:ext cx="10114961" cy="5439266"/>
          </a:xfrm>
          <a:prstGeom prst="rect">
            <a:avLst/>
          </a:prstGeom>
        </p:spPr>
      </p:pic>
      <p:sp>
        <p:nvSpPr>
          <p:cNvPr id="4" name="Parallelogram 3">
            <a:extLst>
              <a:ext uri="{FF2B5EF4-FFF2-40B4-BE49-F238E27FC236}">
                <a16:creationId xmlns="" xmlns:a16="http://schemas.microsoft.com/office/drawing/2014/main" id="{ED602D76-1D28-4103-A0A3-1E06424A9018}"/>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en-US" sz="2000" b="1" dirty="0">
                <a:solidFill>
                  <a:prstClr val="white"/>
                </a:solidFill>
                <a:latin typeface="Myriad Pro"/>
                <a:cs typeface="Myriad Pro"/>
              </a:rPr>
              <a:t>23</a:t>
            </a:r>
          </a:p>
        </p:txBody>
      </p:sp>
      <p:sp>
        <p:nvSpPr>
          <p:cNvPr id="5" name="Parallelogram 4">
            <a:extLst>
              <a:ext uri="{FF2B5EF4-FFF2-40B4-BE49-F238E27FC236}">
                <a16:creationId xmlns="" xmlns:a16="http://schemas.microsoft.com/office/drawing/2014/main" id="{28F29E72-2BF8-48D4-96D8-A4595ACD31EC}"/>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Tree>
    <p:extLst>
      <p:ext uri="{BB962C8B-B14F-4D97-AF65-F5344CB8AC3E}">
        <p14:creationId xmlns:p14="http://schemas.microsoft.com/office/powerpoint/2010/main" xmlns="" val="36146640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0FFB121-11FA-4981-9806-D5CE9AABEAC9}"/>
              </a:ext>
            </a:extLst>
          </p:cNvPr>
          <p:cNvSpPr txBox="1">
            <a:spLocks noChangeArrowheads="1"/>
          </p:cNvSpPr>
          <p:nvPr/>
        </p:nvSpPr>
        <p:spPr>
          <a:xfrm>
            <a:off x="98359" y="155164"/>
            <a:ext cx="9185884" cy="703263"/>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dirty="0">
                <a:solidFill>
                  <a:srgbClr val="669900"/>
                </a:solidFill>
                <a:latin typeface="Calibri" pitchFamily="34" charset="0"/>
              </a:rPr>
              <a:t>Performance Rewards</a:t>
            </a:r>
            <a:endParaRPr lang="en-US" dirty="0"/>
          </a:p>
        </p:txBody>
      </p:sp>
      <p:pic>
        <p:nvPicPr>
          <p:cNvPr id="4" name="Picture 3">
            <a:extLst>
              <a:ext uri="{FF2B5EF4-FFF2-40B4-BE49-F238E27FC236}">
                <a16:creationId xmlns="" xmlns:a16="http://schemas.microsoft.com/office/drawing/2014/main" id="{BD26BC29-C098-4FE2-8258-6797C3B8D460}"/>
              </a:ext>
            </a:extLst>
          </p:cNvPr>
          <p:cNvPicPr>
            <a:picLocks noChangeAspect="1"/>
          </p:cNvPicPr>
          <p:nvPr/>
        </p:nvPicPr>
        <p:blipFill>
          <a:blip r:embed="rId2"/>
          <a:stretch>
            <a:fillRect/>
          </a:stretch>
        </p:blipFill>
        <p:spPr>
          <a:xfrm>
            <a:off x="-377071" y="1150070"/>
            <a:ext cx="9747314" cy="5448693"/>
          </a:xfrm>
          <a:prstGeom prst="rect">
            <a:avLst/>
          </a:prstGeom>
        </p:spPr>
      </p:pic>
      <p:sp>
        <p:nvSpPr>
          <p:cNvPr id="5" name="Parallelogram 4">
            <a:extLst>
              <a:ext uri="{FF2B5EF4-FFF2-40B4-BE49-F238E27FC236}">
                <a16:creationId xmlns="" xmlns:a16="http://schemas.microsoft.com/office/drawing/2014/main" id="{0AAB57EE-0E21-458D-A21A-5141863E087F}"/>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en-US" sz="2000" b="1" dirty="0">
                <a:solidFill>
                  <a:prstClr val="white"/>
                </a:solidFill>
                <a:latin typeface="Myriad Pro"/>
                <a:cs typeface="Myriad Pro"/>
              </a:rPr>
              <a:t>24</a:t>
            </a:r>
          </a:p>
        </p:txBody>
      </p:sp>
      <p:sp>
        <p:nvSpPr>
          <p:cNvPr id="6" name="Parallelogram 5">
            <a:extLst>
              <a:ext uri="{FF2B5EF4-FFF2-40B4-BE49-F238E27FC236}">
                <a16:creationId xmlns="" xmlns:a16="http://schemas.microsoft.com/office/drawing/2014/main" id="{EF9BA435-5292-4CFB-B080-7A715B5D0490}"/>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Tree>
    <p:extLst>
      <p:ext uri="{BB962C8B-B14F-4D97-AF65-F5344CB8AC3E}">
        <p14:creationId xmlns:p14="http://schemas.microsoft.com/office/powerpoint/2010/main" xmlns="" val="1849510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D0FFB121-11FA-4981-9806-D5CE9AABEAC9}"/>
              </a:ext>
            </a:extLst>
          </p:cNvPr>
          <p:cNvSpPr txBox="1">
            <a:spLocks noChangeArrowheads="1"/>
          </p:cNvSpPr>
          <p:nvPr/>
        </p:nvSpPr>
        <p:spPr>
          <a:xfrm>
            <a:off x="98359" y="155164"/>
            <a:ext cx="9185884" cy="703263"/>
          </a:xfrm>
          <a:prstGeom prst="rect">
            <a:avLst/>
          </a:prstGeom>
        </p:spPr>
        <p:txBody>
          <a:bodyPr vert="horz" lIns="91440" tIns="45720" rIns="91440" bIns="45720" rtlCol="0"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ZA" dirty="0">
                <a:solidFill>
                  <a:srgbClr val="669900"/>
                </a:solidFill>
                <a:latin typeface="Calibri" pitchFamily="34" charset="0"/>
              </a:rPr>
              <a:t>Staff Numbers:  54 % Female employees</a:t>
            </a:r>
            <a:endParaRPr lang="en-US" dirty="0"/>
          </a:p>
        </p:txBody>
      </p:sp>
      <p:pic>
        <p:nvPicPr>
          <p:cNvPr id="2" name="Picture 1">
            <a:extLst>
              <a:ext uri="{FF2B5EF4-FFF2-40B4-BE49-F238E27FC236}">
                <a16:creationId xmlns="" xmlns:a16="http://schemas.microsoft.com/office/drawing/2014/main" id="{C6EB8CDB-EE77-44AF-85B1-736D7965B507}"/>
              </a:ext>
            </a:extLst>
          </p:cNvPr>
          <p:cNvPicPr>
            <a:picLocks noChangeAspect="1"/>
          </p:cNvPicPr>
          <p:nvPr/>
        </p:nvPicPr>
        <p:blipFill>
          <a:blip r:embed="rId2"/>
          <a:stretch>
            <a:fillRect/>
          </a:stretch>
        </p:blipFill>
        <p:spPr>
          <a:xfrm>
            <a:off x="-273377" y="858427"/>
            <a:ext cx="9690754" cy="5448105"/>
          </a:xfrm>
          <a:prstGeom prst="rect">
            <a:avLst/>
          </a:prstGeom>
        </p:spPr>
      </p:pic>
      <p:sp>
        <p:nvSpPr>
          <p:cNvPr id="4" name="Parallelogram 3">
            <a:extLst>
              <a:ext uri="{FF2B5EF4-FFF2-40B4-BE49-F238E27FC236}">
                <a16:creationId xmlns="" xmlns:a16="http://schemas.microsoft.com/office/drawing/2014/main" id="{E9435C66-CC39-4800-881C-BE2A470818E2}"/>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r"/>
            <a:r>
              <a:rPr lang="en-US" sz="2000" b="1" dirty="0">
                <a:solidFill>
                  <a:prstClr val="white"/>
                </a:solidFill>
                <a:latin typeface="Myriad Pro"/>
                <a:cs typeface="Myriad Pro"/>
              </a:rPr>
              <a:t>25</a:t>
            </a:r>
          </a:p>
        </p:txBody>
      </p:sp>
      <p:sp>
        <p:nvSpPr>
          <p:cNvPr id="5" name="Parallelogram 4">
            <a:extLst>
              <a:ext uri="{FF2B5EF4-FFF2-40B4-BE49-F238E27FC236}">
                <a16:creationId xmlns="" xmlns:a16="http://schemas.microsoft.com/office/drawing/2014/main" id="{A7019255-0BD9-4551-BF4D-4DE91622226E}"/>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Tree>
    <p:extLst>
      <p:ext uri="{BB962C8B-B14F-4D97-AF65-F5344CB8AC3E}">
        <p14:creationId xmlns:p14="http://schemas.microsoft.com/office/powerpoint/2010/main" xmlns="" val="84928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7097" y="377727"/>
            <a:ext cx="8724908" cy="461665"/>
          </a:xfrm>
          <a:prstGeom prst="rect">
            <a:avLst/>
          </a:prstGeom>
          <a:noFill/>
        </p:spPr>
        <p:txBody>
          <a:bodyPr wrap="square" rtlCol="0">
            <a:spAutoFit/>
          </a:bodyPr>
          <a:lstStyle/>
          <a:p>
            <a:pPr>
              <a:spcBef>
                <a:spcPct val="0"/>
              </a:spcBef>
            </a:pPr>
            <a:r>
              <a:rPr lang="en-ZA" altLang="en-US" sz="2400" b="1" dirty="0">
                <a:solidFill>
                  <a:srgbClr val="7AAE3C"/>
                </a:solidFill>
                <a:latin typeface="Myriad Pro"/>
                <a:ea typeface="Myriad Pro"/>
                <a:cs typeface="Myriad Pro"/>
              </a:rPr>
              <a:t>Approved Innovative Building Technologies</a:t>
            </a:r>
            <a:endParaRPr lang="en-US" altLang="en-US" sz="2400" b="1" dirty="0">
              <a:solidFill>
                <a:srgbClr val="7AAE3C"/>
              </a:solidFill>
              <a:latin typeface="Myriad Pro"/>
              <a:ea typeface="Myriad Pro"/>
              <a:cs typeface="Myriad Pro"/>
            </a:endParaRPr>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26</a:t>
            </a:r>
          </a:p>
        </p:txBody>
      </p:sp>
      <p:pic>
        <p:nvPicPr>
          <p:cNvPr id="2" name="Picture 1">
            <a:extLst>
              <a:ext uri="{FF2B5EF4-FFF2-40B4-BE49-F238E27FC236}">
                <a16:creationId xmlns="" xmlns:a16="http://schemas.microsoft.com/office/drawing/2014/main" id="{05BF79E1-D3D4-45A0-B997-BB6353084E9B}"/>
              </a:ext>
            </a:extLst>
          </p:cNvPr>
          <p:cNvPicPr>
            <a:picLocks noChangeAspect="1"/>
          </p:cNvPicPr>
          <p:nvPr/>
        </p:nvPicPr>
        <p:blipFill>
          <a:blip r:embed="rId2"/>
          <a:stretch>
            <a:fillRect/>
          </a:stretch>
        </p:blipFill>
        <p:spPr>
          <a:xfrm>
            <a:off x="-301658" y="1028425"/>
            <a:ext cx="9936685" cy="5295133"/>
          </a:xfrm>
          <a:prstGeom prst="rect">
            <a:avLst/>
          </a:prstGeom>
        </p:spPr>
      </p:pic>
    </p:spTree>
    <p:extLst>
      <p:ext uri="{BB962C8B-B14F-4D97-AF65-F5344CB8AC3E}">
        <p14:creationId xmlns:p14="http://schemas.microsoft.com/office/powerpoint/2010/main" xmlns="" val="30768240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437" y="384516"/>
            <a:ext cx="8724908" cy="461665"/>
          </a:xfrm>
          <a:prstGeom prst="rect">
            <a:avLst/>
          </a:prstGeom>
          <a:noFill/>
        </p:spPr>
        <p:txBody>
          <a:bodyPr wrap="square" rtlCol="0">
            <a:spAutoFit/>
          </a:bodyPr>
          <a:lstStyle/>
          <a:p>
            <a:pPr>
              <a:spcBef>
                <a:spcPct val="0"/>
              </a:spcBef>
            </a:pPr>
            <a:r>
              <a:rPr lang="en-ZA" altLang="en-US" sz="2400" b="1" dirty="0">
                <a:solidFill>
                  <a:srgbClr val="7AAE3C"/>
                </a:solidFill>
                <a:latin typeface="Myriad Pro"/>
                <a:ea typeface="Myriad Pro"/>
                <a:cs typeface="Myriad Pro"/>
              </a:rPr>
              <a:t>Way forward</a:t>
            </a:r>
            <a:endParaRPr lang="en-US" altLang="en-US" sz="2400" b="1" dirty="0">
              <a:solidFill>
                <a:srgbClr val="7AAE3C"/>
              </a:solidFill>
              <a:latin typeface="Myriad Pro"/>
              <a:ea typeface="Myriad Pro"/>
              <a:cs typeface="Myriad Pro"/>
            </a:endParaRPr>
          </a:p>
        </p:txBody>
      </p:sp>
      <p:sp>
        <p:nvSpPr>
          <p:cNvPr id="5" name="TextBox 4"/>
          <p:cNvSpPr txBox="1"/>
          <p:nvPr/>
        </p:nvSpPr>
        <p:spPr>
          <a:xfrm>
            <a:off x="335999" y="1051555"/>
            <a:ext cx="8617558" cy="4832092"/>
          </a:xfrm>
          <a:prstGeom prst="rect">
            <a:avLst/>
          </a:prstGeom>
          <a:noFill/>
        </p:spPr>
        <p:txBody>
          <a:bodyPr wrap="square" rtlCol="0">
            <a:spAutoFit/>
          </a:bodyPr>
          <a:lstStyle/>
          <a:p>
            <a:pPr marL="342900" indent="-342900">
              <a:buFont typeface="Wingdings" panose="05000000000000000000" pitchFamily="2" charset="2"/>
              <a:buChar char="Ø"/>
              <a:defRPr/>
            </a:pPr>
            <a:r>
              <a:rPr lang="en-US" altLang="en-US" sz="2400" dirty="0"/>
              <a:t>Agrément will continue to play an important role in assessing the fit-for-purpose of innovative construction products and building systems;</a:t>
            </a:r>
          </a:p>
          <a:p>
            <a:pPr marL="342900" indent="-342900">
              <a:buFont typeface="Wingdings" panose="05000000000000000000" pitchFamily="2" charset="2"/>
              <a:buChar char="Ø"/>
              <a:defRPr/>
            </a:pPr>
            <a:r>
              <a:rPr lang="en-US" altLang="en-US" sz="2400" dirty="0"/>
              <a:t>Agrément reduces the risk involved in the use of untested innovation;</a:t>
            </a:r>
          </a:p>
          <a:p>
            <a:pPr marL="342900" indent="-342900">
              <a:buFont typeface="Wingdings" panose="05000000000000000000" pitchFamily="2" charset="2"/>
              <a:buChar char="Ø"/>
              <a:defRPr/>
            </a:pPr>
            <a:r>
              <a:rPr lang="en-GB" altLang="en-US" sz="2400" dirty="0"/>
              <a:t>Backward integration: </a:t>
            </a:r>
          </a:p>
          <a:p>
            <a:pPr marL="800100" lvl="1" indent="-342900">
              <a:buFont typeface="Arial" panose="020B0604020202020204" pitchFamily="34" charset="0"/>
              <a:buChar char="•"/>
              <a:defRPr/>
            </a:pPr>
            <a:r>
              <a:rPr lang="en-GB" altLang="en-US" sz="2000" dirty="0"/>
              <a:t>Carry out research and development to broaden technical assessment base, and</a:t>
            </a:r>
          </a:p>
          <a:p>
            <a:pPr marL="800100" lvl="1" indent="-342900">
              <a:buFont typeface="Arial" panose="020B0604020202020204" pitchFamily="34" charset="0"/>
              <a:buChar char="•"/>
              <a:defRPr/>
            </a:pPr>
            <a:r>
              <a:rPr lang="en-GB" altLang="en-US" sz="2000" dirty="0"/>
              <a:t>Safe Introduction of advanced construction technologies from overseas and introduce them in the South African market.</a:t>
            </a:r>
          </a:p>
          <a:p>
            <a:pPr marL="457200" indent="-457200">
              <a:buFont typeface="Wingdings" panose="05000000000000000000" pitchFamily="2" charset="2"/>
              <a:buChar char="Ø"/>
              <a:defRPr/>
            </a:pPr>
            <a:r>
              <a:rPr lang="en-GB" altLang="en-US" sz="2400" dirty="0"/>
              <a:t>Forward integration: </a:t>
            </a:r>
          </a:p>
          <a:p>
            <a:pPr marL="838200" lvl="1" indent="-381000">
              <a:buFont typeface="Wingdings" panose="05000000000000000000" pitchFamily="2" charset="2"/>
              <a:buChar char="Ø"/>
              <a:defRPr/>
            </a:pPr>
            <a:r>
              <a:rPr lang="en-GB" altLang="en-US" sz="2000" dirty="0"/>
              <a:t>awareness and visibility campaigns within the country, and</a:t>
            </a:r>
          </a:p>
          <a:p>
            <a:pPr marL="838200" lvl="1" indent="-381000">
              <a:buFont typeface="Wingdings" panose="05000000000000000000" pitchFamily="2" charset="2"/>
              <a:buChar char="Ø"/>
              <a:defRPr/>
            </a:pPr>
            <a:r>
              <a:rPr lang="en-GB" altLang="en-US" sz="2000" dirty="0"/>
              <a:t>promotion of innovative construction as an improved method of construction</a:t>
            </a:r>
            <a:r>
              <a:rPr lang="en-GB" altLang="en-US" dirty="0"/>
              <a:t>.</a:t>
            </a:r>
            <a:endParaRPr lang="en-US" altLang="en-US" sz="1400" dirty="0"/>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390838" y="6196153"/>
            <a:ext cx="627240" cy="400110"/>
          </a:xfrm>
          <a:prstGeom prst="rect">
            <a:avLst/>
          </a:prstGeom>
          <a:noFill/>
        </p:spPr>
        <p:txBody>
          <a:bodyPr wrap="square" rtlCol="0">
            <a:spAutoFit/>
          </a:bodyPr>
          <a:lstStyle/>
          <a:p>
            <a:r>
              <a:rPr lang="en-US" sz="2000" b="1">
                <a:solidFill>
                  <a:schemeClr val="bg1"/>
                </a:solidFill>
                <a:latin typeface="Myriad Pro"/>
                <a:cs typeface="Myriad Pro"/>
              </a:rPr>
              <a:t>27</a:t>
            </a:r>
            <a:endParaRPr lang="en-US" sz="2000" b="1" dirty="0">
              <a:solidFill>
                <a:schemeClr val="bg1"/>
              </a:solidFill>
              <a:latin typeface="Myriad Pro"/>
              <a:cs typeface="Myriad Pro"/>
            </a:endParaRPr>
          </a:p>
        </p:txBody>
      </p:sp>
    </p:spTree>
    <p:extLst>
      <p:ext uri="{BB962C8B-B14F-4D97-AF65-F5344CB8AC3E}">
        <p14:creationId xmlns:p14="http://schemas.microsoft.com/office/powerpoint/2010/main" xmlns="" val="141410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2130425"/>
            <a:ext cx="9144000" cy="4727575"/>
          </a:xfrm>
          <a:prstGeom prst="rect">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stretch>
            <a:fillRect/>
          </a:stretch>
        </p:blipFill>
        <p:spPr>
          <a:xfrm>
            <a:off x="316896" y="5791679"/>
            <a:ext cx="5194300" cy="330200"/>
          </a:xfrm>
          <a:prstGeom prst="rect">
            <a:avLst/>
          </a:prstGeom>
        </p:spPr>
      </p:pic>
      <p:sp>
        <p:nvSpPr>
          <p:cNvPr id="13" name="Parallelogram 12"/>
          <p:cNvSpPr/>
          <p:nvPr/>
        </p:nvSpPr>
        <p:spPr>
          <a:xfrm>
            <a:off x="-542333" y="6229048"/>
            <a:ext cx="6887240" cy="399747"/>
          </a:xfrm>
          <a:prstGeom prst="parallelogram">
            <a:avLst>
              <a:gd name="adj" fmla="val 744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a:off x="6228132" y="6229048"/>
            <a:ext cx="3348342" cy="399747"/>
          </a:xfrm>
          <a:prstGeom prst="parallelogram">
            <a:avLst>
              <a:gd name="adj" fmla="val 7442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descr="Background Image.png"/>
          <p:cNvPicPr>
            <a:picLocks noChangeAspect="1"/>
          </p:cNvPicPr>
          <p:nvPr/>
        </p:nvPicPr>
        <p:blipFill>
          <a:blip r:embed="rId3">
            <a:alphaModFix amt="32000"/>
            <a:extLst>
              <a:ext uri="{28A0092B-C50C-407E-A947-70E740481C1C}">
                <a14:useLocalDpi xmlns:a14="http://schemas.microsoft.com/office/drawing/2010/main" xmlns="" val="0"/>
              </a:ext>
            </a:extLst>
          </a:blip>
          <a:stretch>
            <a:fillRect/>
          </a:stretch>
        </p:blipFill>
        <p:spPr>
          <a:xfrm>
            <a:off x="0" y="2130425"/>
            <a:ext cx="9144000" cy="2933700"/>
          </a:xfrm>
          <a:prstGeom prst="rect">
            <a:avLst/>
          </a:prstGeom>
        </p:spPr>
      </p:pic>
      <p:pic>
        <p:nvPicPr>
          <p:cNvPr id="10" name="Picture 9"/>
          <p:cNvPicPr>
            <a:picLocks noChangeAspect="1"/>
          </p:cNvPicPr>
          <p:nvPr/>
        </p:nvPicPr>
        <p:blipFill rotWithShape="1">
          <a:blip r:embed="rId4"/>
          <a:srcRect t="46444" r="50000"/>
          <a:stretch/>
        </p:blipFill>
        <p:spPr>
          <a:xfrm>
            <a:off x="7733092" y="0"/>
            <a:ext cx="1410908" cy="1468488"/>
          </a:xfrm>
          <a:prstGeom prst="rect">
            <a:avLst/>
          </a:prstGeom>
        </p:spPr>
      </p:pic>
      <p:sp>
        <p:nvSpPr>
          <p:cNvPr id="12" name="Title 1"/>
          <p:cNvSpPr txBox="1">
            <a:spLocks/>
          </p:cNvSpPr>
          <p:nvPr/>
        </p:nvSpPr>
        <p:spPr>
          <a:xfrm>
            <a:off x="838200" y="3195099"/>
            <a:ext cx="7772400" cy="729176"/>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b="1" i="1">
                <a:solidFill>
                  <a:schemeClr val="bg1"/>
                </a:solidFill>
                <a:latin typeface="Myriad Pro"/>
                <a:cs typeface="Myriad Pro"/>
              </a:rPr>
              <a:t>Thank you</a:t>
            </a:r>
            <a:endParaRPr lang="en-US" b="1" i="1" dirty="0">
              <a:solidFill>
                <a:schemeClr val="bg1"/>
              </a:solidFill>
              <a:latin typeface="Myriad Pro"/>
              <a:cs typeface="Myriad Pro"/>
            </a:endParaRPr>
          </a:p>
        </p:txBody>
      </p:sp>
    </p:spTree>
    <p:extLst>
      <p:ext uri="{BB962C8B-B14F-4D97-AF65-F5344CB8AC3E}">
        <p14:creationId xmlns:p14="http://schemas.microsoft.com/office/powerpoint/2010/main" xmlns="" val="3242585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96" y="435355"/>
            <a:ext cx="7901031" cy="461665"/>
          </a:xfrm>
          <a:prstGeom prst="rect">
            <a:avLst/>
          </a:prstGeom>
          <a:noFill/>
        </p:spPr>
        <p:txBody>
          <a:bodyPr wrap="square" rtlCol="0">
            <a:spAutoFit/>
          </a:bodyPr>
          <a:lstStyle/>
          <a:p>
            <a:pPr>
              <a:spcBef>
                <a:spcPct val="0"/>
              </a:spcBef>
            </a:pPr>
            <a:r>
              <a:rPr lang="en-US" altLang="en-US" sz="2400" b="1" dirty="0">
                <a:solidFill>
                  <a:srgbClr val="7AAE3C"/>
                </a:solidFill>
                <a:latin typeface="Myriad Pro"/>
                <a:ea typeface="Myriad Pro"/>
                <a:cs typeface="Myriad Pro"/>
              </a:rPr>
              <a:t>Vision, Mission and Quality Values</a:t>
            </a:r>
          </a:p>
        </p:txBody>
      </p:sp>
      <p:sp>
        <p:nvSpPr>
          <p:cNvPr id="5" name="TextBox 4"/>
          <p:cNvSpPr txBox="1"/>
          <p:nvPr/>
        </p:nvSpPr>
        <p:spPr>
          <a:xfrm>
            <a:off x="433633" y="1007684"/>
            <a:ext cx="8303638" cy="4893647"/>
          </a:xfrm>
          <a:prstGeom prst="rect">
            <a:avLst/>
          </a:prstGeom>
          <a:noFill/>
        </p:spPr>
        <p:txBody>
          <a:bodyPr wrap="square" rtlCol="0">
            <a:spAutoFit/>
          </a:bodyPr>
          <a:lstStyle/>
          <a:p>
            <a:pPr>
              <a:spcBef>
                <a:spcPct val="0"/>
              </a:spcBef>
            </a:pPr>
            <a:r>
              <a:rPr lang="en-US" altLang="en-US" sz="2400" b="1" dirty="0">
                <a:solidFill>
                  <a:srgbClr val="7AAE3C"/>
                </a:solidFill>
              </a:rPr>
              <a:t>Vision</a:t>
            </a:r>
          </a:p>
          <a:p>
            <a:pPr>
              <a:spcBef>
                <a:spcPct val="0"/>
              </a:spcBef>
            </a:pPr>
            <a:r>
              <a:rPr lang="en-US" altLang="en-US" sz="2400" dirty="0">
                <a:solidFill>
                  <a:srgbClr val="000000"/>
                </a:solidFill>
              </a:rPr>
              <a:t> Agrément South Africa`s Vision is to be a world class Technical Assessment Agency.</a:t>
            </a:r>
          </a:p>
          <a:p>
            <a:pPr>
              <a:spcBef>
                <a:spcPct val="0"/>
              </a:spcBef>
            </a:pPr>
            <a:r>
              <a:rPr lang="en-US" altLang="en-US" sz="2400" b="1" dirty="0">
                <a:solidFill>
                  <a:srgbClr val="7AAE3C"/>
                </a:solidFill>
              </a:rPr>
              <a:t>Mission</a:t>
            </a:r>
          </a:p>
          <a:p>
            <a:pPr>
              <a:spcBef>
                <a:spcPct val="0"/>
              </a:spcBef>
            </a:pPr>
            <a:r>
              <a:rPr lang="en-US" altLang="en-US" sz="2400" dirty="0">
                <a:solidFill>
                  <a:srgbClr val="000000"/>
                </a:solidFill>
              </a:rPr>
              <a:t>Agrément South Africa`s Mission is to promote government’s objectives of economic development, good governance and raising living standards and prosperity in South Africa. </a:t>
            </a:r>
          </a:p>
          <a:p>
            <a:pPr>
              <a:spcBef>
                <a:spcPct val="0"/>
              </a:spcBef>
            </a:pPr>
            <a:r>
              <a:rPr lang="en-US" altLang="en-US" sz="2400" dirty="0">
                <a:solidFill>
                  <a:srgbClr val="000000"/>
                </a:solidFill>
              </a:rPr>
              <a:t>This will be achieved by encouraging and facilitating the use of innovative and non-standard construction products through its certification scheme.</a:t>
            </a:r>
          </a:p>
          <a:p>
            <a:pPr>
              <a:spcBef>
                <a:spcPct val="0"/>
              </a:spcBef>
            </a:pPr>
            <a:r>
              <a:rPr lang="en-US" altLang="en-US" sz="2400" b="1" dirty="0">
                <a:solidFill>
                  <a:srgbClr val="7AAE3C"/>
                </a:solidFill>
              </a:rPr>
              <a:t>Quality Values</a:t>
            </a:r>
          </a:p>
          <a:p>
            <a:pPr>
              <a:spcBef>
                <a:spcPct val="0"/>
              </a:spcBef>
            </a:pPr>
            <a:r>
              <a:rPr lang="en-US" altLang="en-US" sz="2400" dirty="0">
                <a:solidFill>
                  <a:srgbClr val="000000"/>
                </a:solidFill>
              </a:rPr>
              <a:t>Agrément South Africa`s quality management values are based on strict quality management principles</a:t>
            </a:r>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3</a:t>
            </a:r>
          </a:p>
        </p:txBody>
      </p:sp>
    </p:spTree>
    <p:extLst>
      <p:ext uri="{BB962C8B-B14F-4D97-AF65-F5344CB8AC3E}">
        <p14:creationId xmlns:p14="http://schemas.microsoft.com/office/powerpoint/2010/main" xmlns="" val="4279276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96" y="398468"/>
            <a:ext cx="7901031" cy="461665"/>
          </a:xfrm>
          <a:prstGeom prst="rect">
            <a:avLst/>
          </a:prstGeom>
          <a:noFill/>
        </p:spPr>
        <p:txBody>
          <a:bodyPr wrap="square" rtlCol="0">
            <a:spAutoFit/>
          </a:bodyPr>
          <a:lstStyle/>
          <a:p>
            <a:pPr>
              <a:spcBef>
                <a:spcPct val="0"/>
              </a:spcBef>
            </a:pPr>
            <a:r>
              <a:rPr lang="en-US" altLang="en-US" sz="2400" b="1" dirty="0">
                <a:solidFill>
                  <a:srgbClr val="7AAE3C"/>
                </a:solidFill>
                <a:latin typeface="Myriad Pro"/>
                <a:ea typeface="Myriad Pro"/>
                <a:cs typeface="Myriad Pro"/>
              </a:rPr>
              <a:t>Values</a:t>
            </a:r>
          </a:p>
        </p:txBody>
      </p:sp>
      <p:sp>
        <p:nvSpPr>
          <p:cNvPr id="5" name="TextBox 4"/>
          <p:cNvSpPr txBox="1"/>
          <p:nvPr/>
        </p:nvSpPr>
        <p:spPr>
          <a:xfrm>
            <a:off x="401737" y="1007684"/>
            <a:ext cx="7901031" cy="4893647"/>
          </a:xfrm>
          <a:prstGeom prst="rect">
            <a:avLst/>
          </a:prstGeom>
          <a:noFill/>
        </p:spPr>
        <p:txBody>
          <a:bodyPr wrap="square" rtlCol="0">
            <a:spAutoFit/>
          </a:bodyPr>
          <a:lstStyle/>
          <a:p>
            <a:pPr>
              <a:spcBef>
                <a:spcPct val="0"/>
              </a:spcBef>
            </a:pPr>
            <a:r>
              <a:rPr lang="en-ZA" altLang="en-US" sz="2400" dirty="0"/>
              <a:t>Agrément South Africa’s values are aligned with the values espoused in the Constitution.</a:t>
            </a:r>
          </a:p>
          <a:p>
            <a:pPr>
              <a:spcBef>
                <a:spcPct val="0"/>
              </a:spcBef>
            </a:pPr>
            <a:r>
              <a:rPr lang="en-ZA" altLang="en-US" sz="2400" dirty="0"/>
              <a:t>Core values that underpin the culture of Agrément South Africa are:</a:t>
            </a:r>
          </a:p>
          <a:p>
            <a:pPr>
              <a:spcBef>
                <a:spcPct val="0"/>
              </a:spcBef>
            </a:pPr>
            <a:r>
              <a:rPr lang="en-ZA" altLang="en-US" sz="2400" b="1" dirty="0"/>
              <a:t>People</a:t>
            </a:r>
            <a:r>
              <a:rPr lang="en-ZA" altLang="en-US" sz="2400" dirty="0"/>
              <a:t> – striving to attain full potential in support of science.</a:t>
            </a:r>
          </a:p>
          <a:p>
            <a:pPr>
              <a:spcBef>
                <a:spcPct val="0"/>
              </a:spcBef>
            </a:pPr>
            <a:r>
              <a:rPr lang="en-ZA" altLang="en-US" sz="2400" b="1" dirty="0"/>
              <a:t>Reputation</a:t>
            </a:r>
            <a:r>
              <a:rPr lang="en-ZA" altLang="en-US" sz="2400" dirty="0"/>
              <a:t> – enhancing relevance, integrity, quality &amp; delivery.</a:t>
            </a:r>
          </a:p>
          <a:p>
            <a:pPr>
              <a:spcBef>
                <a:spcPct val="0"/>
              </a:spcBef>
            </a:pPr>
            <a:r>
              <a:rPr lang="en-ZA" altLang="en-US" sz="2400" b="1" dirty="0"/>
              <a:t>Ingenuity</a:t>
            </a:r>
            <a:r>
              <a:rPr lang="en-ZA" altLang="en-US" sz="2400" dirty="0"/>
              <a:t> – realising the full intellect of our people in creating solutions.</a:t>
            </a:r>
          </a:p>
          <a:p>
            <a:pPr>
              <a:spcBef>
                <a:spcPct val="0"/>
              </a:spcBef>
            </a:pPr>
            <a:r>
              <a:rPr lang="en-ZA" altLang="en-US" sz="2400" b="1" dirty="0"/>
              <a:t>Diversity</a:t>
            </a:r>
            <a:r>
              <a:rPr lang="en-ZA" altLang="en-US" sz="2400" dirty="0"/>
              <a:t> – embracing an environment that respects the individual and multi-cultural heritage.</a:t>
            </a:r>
          </a:p>
          <a:p>
            <a:pPr>
              <a:spcBef>
                <a:spcPct val="0"/>
              </a:spcBef>
            </a:pPr>
            <a:r>
              <a:rPr lang="en-ZA" altLang="en-US" sz="2400" b="1" dirty="0"/>
              <a:t>Energy</a:t>
            </a:r>
            <a:r>
              <a:rPr lang="en-ZA" altLang="en-US" sz="2400" dirty="0"/>
              <a:t> – working together to achieve impact through passion, drive and agility.</a:t>
            </a:r>
            <a:endParaRPr lang="en-US" altLang="en-US" sz="2400" dirty="0"/>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4</a:t>
            </a:r>
          </a:p>
        </p:txBody>
      </p:sp>
    </p:spTree>
    <p:extLst>
      <p:ext uri="{BB962C8B-B14F-4D97-AF65-F5344CB8AC3E}">
        <p14:creationId xmlns:p14="http://schemas.microsoft.com/office/powerpoint/2010/main" xmlns="" val="52823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96" y="398468"/>
            <a:ext cx="7901031" cy="461665"/>
          </a:xfrm>
          <a:prstGeom prst="rect">
            <a:avLst/>
          </a:prstGeom>
          <a:noFill/>
        </p:spPr>
        <p:txBody>
          <a:bodyPr wrap="square" rtlCol="0">
            <a:spAutoFit/>
          </a:bodyPr>
          <a:lstStyle/>
          <a:p>
            <a:pPr>
              <a:spcBef>
                <a:spcPct val="0"/>
              </a:spcBef>
            </a:pPr>
            <a:r>
              <a:rPr lang="en-US" altLang="en-US" sz="2400" b="1" dirty="0">
                <a:solidFill>
                  <a:srgbClr val="7AAE3C"/>
                </a:solidFill>
                <a:latin typeface="Myriad Pro"/>
                <a:ea typeface="Myriad Pro"/>
                <a:cs typeface="Myriad Pro"/>
              </a:rPr>
              <a:t>Agrément South Africa Act No. 11 of 2015 </a:t>
            </a:r>
          </a:p>
        </p:txBody>
      </p:sp>
      <p:sp>
        <p:nvSpPr>
          <p:cNvPr id="5" name="TextBox 4"/>
          <p:cNvSpPr txBox="1"/>
          <p:nvPr/>
        </p:nvSpPr>
        <p:spPr>
          <a:xfrm>
            <a:off x="200105" y="1007684"/>
            <a:ext cx="8423990" cy="4893647"/>
          </a:xfrm>
          <a:prstGeom prst="rect">
            <a:avLst/>
          </a:prstGeom>
          <a:noFill/>
        </p:spPr>
        <p:txBody>
          <a:bodyPr wrap="square" rtlCol="0">
            <a:spAutoFit/>
          </a:bodyPr>
          <a:lstStyle/>
          <a:p>
            <a:pPr marL="342900" indent="-342900">
              <a:buFont typeface="Wingdings" panose="05000000000000000000" pitchFamily="2" charset="2"/>
              <a:buChar char="Ø"/>
            </a:pPr>
            <a:r>
              <a:rPr lang="en-ZA" altLang="en-US" sz="2400" dirty="0"/>
              <a:t>Agrément South Africa was established in terms of a delegation of Authority from the then Minister of Public Works in July 1969. </a:t>
            </a:r>
          </a:p>
          <a:p>
            <a:pPr marL="342900" indent="-342900">
              <a:buFont typeface="Wingdings" panose="05000000000000000000" pitchFamily="2" charset="2"/>
              <a:buChar char="Ø"/>
            </a:pPr>
            <a:r>
              <a:rPr lang="en-ZA" altLang="en-US" sz="2400" dirty="0"/>
              <a:t>The organisation is currently a schedule 3A public entity under the Public Finance Management Act No. 11 of 1999.</a:t>
            </a:r>
          </a:p>
          <a:p>
            <a:pPr marL="342900" indent="-342900">
              <a:buFont typeface="Wingdings" panose="05000000000000000000" pitchFamily="2" charset="2"/>
              <a:buChar char="Ø"/>
            </a:pPr>
            <a:r>
              <a:rPr lang="en-ZA" altLang="en-US" sz="2400" dirty="0"/>
              <a:t>It is established under the Agrément South Africa Act No 11 of 2015.</a:t>
            </a:r>
          </a:p>
          <a:p>
            <a:pPr marL="342900" indent="-342900">
              <a:buFont typeface="Wingdings" panose="05000000000000000000" pitchFamily="2" charset="2"/>
              <a:buChar char="Ø"/>
            </a:pPr>
            <a:r>
              <a:rPr lang="en-ZA" altLang="en-US" sz="2400" dirty="0"/>
              <a:t>The organisation is an entity of the National Department of Public Works and Infrastructure (NDPWI).</a:t>
            </a:r>
          </a:p>
          <a:p>
            <a:pPr marL="342900" indent="-342900">
              <a:buFont typeface="Wingdings" panose="05000000000000000000" pitchFamily="2" charset="2"/>
              <a:buChar char="Ø"/>
            </a:pPr>
            <a:r>
              <a:rPr lang="en-ZA" altLang="en-US" sz="2400" dirty="0"/>
              <a:t>Its mandate is within the domain of the built environment and as such, the legislation and mandates that impact on the built environment and public works guide the functioning and operations of Agrément South Africa.</a:t>
            </a:r>
            <a:endParaRPr lang="en-US" altLang="en-US" sz="2400" dirty="0"/>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5</a:t>
            </a:r>
          </a:p>
        </p:txBody>
      </p:sp>
    </p:spTree>
    <p:extLst>
      <p:ext uri="{BB962C8B-B14F-4D97-AF65-F5344CB8AC3E}">
        <p14:creationId xmlns:p14="http://schemas.microsoft.com/office/powerpoint/2010/main" xmlns="" val="4038649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96" y="398468"/>
            <a:ext cx="7901031" cy="461665"/>
          </a:xfrm>
          <a:prstGeom prst="rect">
            <a:avLst/>
          </a:prstGeom>
          <a:noFill/>
        </p:spPr>
        <p:txBody>
          <a:bodyPr wrap="square" rtlCol="0">
            <a:spAutoFit/>
          </a:bodyPr>
          <a:lstStyle/>
          <a:p>
            <a:pPr>
              <a:spcBef>
                <a:spcPct val="0"/>
              </a:spcBef>
            </a:pPr>
            <a:r>
              <a:rPr lang="en-US" altLang="en-US" sz="2400" b="1" dirty="0">
                <a:solidFill>
                  <a:srgbClr val="7AAE3C"/>
                </a:solidFill>
                <a:latin typeface="Myriad Pro"/>
                <a:ea typeface="Myriad Pro"/>
                <a:cs typeface="Myriad Pro"/>
              </a:rPr>
              <a:t>Constitutional and Legislative Mandate</a:t>
            </a:r>
          </a:p>
        </p:txBody>
      </p:sp>
      <p:sp>
        <p:nvSpPr>
          <p:cNvPr id="5" name="TextBox 4"/>
          <p:cNvSpPr txBox="1"/>
          <p:nvPr/>
        </p:nvSpPr>
        <p:spPr>
          <a:xfrm>
            <a:off x="433633" y="1140652"/>
            <a:ext cx="8350362" cy="4154984"/>
          </a:xfrm>
          <a:prstGeom prst="rect">
            <a:avLst/>
          </a:prstGeom>
          <a:noFill/>
        </p:spPr>
        <p:txBody>
          <a:bodyPr wrap="square" rtlCol="0">
            <a:spAutoFit/>
          </a:bodyPr>
          <a:lstStyle/>
          <a:p>
            <a:pPr>
              <a:defRPr/>
            </a:pPr>
            <a:r>
              <a:rPr lang="en-ZA" sz="2400" dirty="0">
                <a:solidFill>
                  <a:prstClr val="black"/>
                </a:solidFill>
              </a:rPr>
              <a:t>The Constitution</a:t>
            </a:r>
          </a:p>
          <a:p>
            <a:pPr>
              <a:defRPr/>
            </a:pPr>
            <a:r>
              <a:rPr lang="en-ZA" sz="2400" dirty="0">
                <a:solidFill>
                  <a:prstClr val="black"/>
                </a:solidFill>
              </a:rPr>
              <a:t>In executing its mandate, Agrément South Africa must observe the principles of good co-operative governance and intergovernmental relations, as provided for in Section 41 of the Constitution.</a:t>
            </a:r>
          </a:p>
          <a:p>
            <a:pPr marL="342900" indent="-342900">
              <a:buFont typeface="Wingdings" panose="05000000000000000000" pitchFamily="2" charset="2"/>
              <a:buChar char="Ø"/>
              <a:defRPr/>
            </a:pPr>
            <a:r>
              <a:rPr lang="en-ZA" sz="2400" dirty="0">
                <a:solidFill>
                  <a:prstClr val="black"/>
                </a:solidFill>
              </a:rPr>
              <a:t>National Building Regulations and Building Standards Act No 103 of 1977.</a:t>
            </a:r>
          </a:p>
          <a:p>
            <a:pPr marL="342900" indent="-342900">
              <a:buFont typeface="Wingdings" panose="05000000000000000000" pitchFamily="2" charset="2"/>
              <a:buChar char="Ø"/>
              <a:defRPr/>
            </a:pPr>
            <a:r>
              <a:rPr lang="en-ZA" sz="2400" dirty="0">
                <a:solidFill>
                  <a:prstClr val="black"/>
                </a:solidFill>
              </a:rPr>
              <a:t>Occupational Health and Safety Act No. 85 of 1993.</a:t>
            </a:r>
          </a:p>
          <a:p>
            <a:pPr marL="342900" indent="-342900">
              <a:buFont typeface="Wingdings" panose="05000000000000000000" pitchFamily="2" charset="2"/>
              <a:buChar char="Ø"/>
              <a:defRPr/>
            </a:pPr>
            <a:r>
              <a:rPr lang="en-ZA" sz="2400" dirty="0">
                <a:solidFill>
                  <a:prstClr val="black"/>
                </a:solidFill>
              </a:rPr>
              <a:t>Environmental Conservation Act No. 73 of 1989.</a:t>
            </a:r>
          </a:p>
          <a:p>
            <a:pPr marL="342900" indent="-342900">
              <a:buFont typeface="Wingdings" panose="05000000000000000000" pitchFamily="2" charset="2"/>
              <a:buChar char="Ø"/>
              <a:defRPr/>
            </a:pPr>
            <a:r>
              <a:rPr lang="en-ZA" sz="2400" dirty="0">
                <a:solidFill>
                  <a:prstClr val="black"/>
                </a:solidFill>
              </a:rPr>
              <a:t>The National Regulator for Compulsory Specifications Act No. 5 of 2008.</a:t>
            </a:r>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6</a:t>
            </a:r>
          </a:p>
        </p:txBody>
      </p:sp>
    </p:spTree>
    <p:extLst>
      <p:ext uri="{BB962C8B-B14F-4D97-AF65-F5344CB8AC3E}">
        <p14:creationId xmlns:p14="http://schemas.microsoft.com/office/powerpoint/2010/main" xmlns="" val="4244497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6896" y="398468"/>
            <a:ext cx="7901031" cy="461665"/>
          </a:xfrm>
          <a:prstGeom prst="rect">
            <a:avLst/>
          </a:prstGeom>
          <a:noFill/>
        </p:spPr>
        <p:txBody>
          <a:bodyPr wrap="square" rtlCol="0">
            <a:spAutoFit/>
          </a:bodyPr>
          <a:lstStyle/>
          <a:p>
            <a:pPr>
              <a:spcBef>
                <a:spcPct val="0"/>
              </a:spcBef>
            </a:pPr>
            <a:r>
              <a:rPr lang="en-ZA" altLang="en-US" sz="2400" b="1" dirty="0">
                <a:solidFill>
                  <a:srgbClr val="7AAE3C"/>
                </a:solidFill>
                <a:latin typeface="Myriad Pro"/>
                <a:ea typeface="Myriad Pro"/>
                <a:cs typeface="Myriad Pro"/>
              </a:rPr>
              <a:t>Agrément South Africa’s Policy Mandate</a:t>
            </a:r>
            <a:endParaRPr lang="en-US" altLang="en-US" sz="2400" b="1" dirty="0">
              <a:solidFill>
                <a:srgbClr val="7AAE3C"/>
              </a:solidFill>
              <a:latin typeface="Myriad Pro"/>
              <a:ea typeface="Myriad Pro"/>
              <a:cs typeface="Myriad Pro"/>
            </a:endParaRPr>
          </a:p>
        </p:txBody>
      </p:sp>
      <p:sp>
        <p:nvSpPr>
          <p:cNvPr id="5" name="TextBox 4"/>
          <p:cNvSpPr txBox="1"/>
          <p:nvPr/>
        </p:nvSpPr>
        <p:spPr>
          <a:xfrm>
            <a:off x="200105" y="1007684"/>
            <a:ext cx="8423990" cy="5262979"/>
          </a:xfrm>
          <a:prstGeom prst="rect">
            <a:avLst/>
          </a:prstGeom>
          <a:noFill/>
        </p:spPr>
        <p:txBody>
          <a:bodyPr wrap="square" rtlCol="0">
            <a:spAutoFit/>
          </a:bodyPr>
          <a:lstStyle/>
          <a:p>
            <a:pPr marL="342900" indent="-342900">
              <a:buFont typeface="Wingdings" panose="05000000000000000000" pitchFamily="2" charset="2"/>
              <a:buChar char="Ø"/>
            </a:pPr>
            <a:r>
              <a:rPr lang="en-US" altLang="en-US" sz="2400" dirty="0"/>
              <a:t>Provide assurance by carrying out testing, evaluation, confirmation and certification of fit-for-purpose</a:t>
            </a:r>
            <a:r>
              <a:rPr lang="en-US" altLang="en-US" sz="2400" b="1" dirty="0"/>
              <a:t> </a:t>
            </a:r>
            <a:r>
              <a:rPr lang="en-US" altLang="en-US" sz="2400" dirty="0"/>
              <a:t>of non-standard  construction products and systems through:</a:t>
            </a:r>
          </a:p>
          <a:p>
            <a:pPr marL="800100" lvl="1" indent="-342900">
              <a:buFont typeface="Arial" panose="020B0604020202020204" pitchFamily="34" charset="0"/>
              <a:buChar char="•"/>
            </a:pPr>
            <a:r>
              <a:rPr lang="en-US" altLang="en-US" sz="2400" dirty="0"/>
              <a:t>Quality products and services, and</a:t>
            </a:r>
          </a:p>
          <a:p>
            <a:pPr marL="800100" lvl="1" indent="-342900">
              <a:buFont typeface="Arial" panose="020B0604020202020204" pitchFamily="34" charset="0"/>
              <a:buChar char="•"/>
            </a:pPr>
            <a:r>
              <a:rPr lang="en-US" altLang="en-US" sz="2400" dirty="0"/>
              <a:t>Improve speed of service delivery.</a:t>
            </a:r>
          </a:p>
          <a:p>
            <a:pPr>
              <a:buFont typeface="Wingdings" panose="05000000000000000000" pitchFamily="2" charset="2"/>
              <a:buChar char="Ø"/>
            </a:pPr>
            <a:r>
              <a:rPr lang="en-ZA" altLang="en-US" sz="2400" dirty="0"/>
              <a:t>Assurance to specifiers and users of the fit-for-purpose.</a:t>
            </a:r>
          </a:p>
          <a:p>
            <a:pPr>
              <a:buFont typeface="Wingdings" panose="05000000000000000000" pitchFamily="2" charset="2"/>
              <a:buChar char="Ø"/>
            </a:pPr>
            <a:r>
              <a:rPr lang="en-ZA" altLang="en-US" sz="2400" dirty="0"/>
              <a:t>Promote the process of integrated socio-economic development.</a:t>
            </a:r>
          </a:p>
          <a:p>
            <a:pPr>
              <a:buFont typeface="Wingdings" panose="05000000000000000000" pitchFamily="2" charset="2"/>
              <a:buChar char="Ø"/>
            </a:pPr>
            <a:r>
              <a:rPr lang="en-ZA" altLang="en-US" sz="2400" dirty="0"/>
              <a:t>Promote introduction &amp; use of certified non-standardised construction.</a:t>
            </a:r>
          </a:p>
          <a:p>
            <a:pPr>
              <a:buFont typeface="Wingdings" panose="05000000000000000000" pitchFamily="2" charset="2"/>
              <a:buChar char="Ø"/>
            </a:pPr>
            <a:r>
              <a:rPr lang="en-ZA" altLang="en-US" sz="2400" dirty="0"/>
              <a:t>Minimize risk associated to non-standardised construction.</a:t>
            </a:r>
          </a:p>
          <a:p>
            <a:pPr>
              <a:buFont typeface="Wingdings" panose="05000000000000000000" pitchFamily="2" charset="2"/>
              <a:buChar char="Ø"/>
            </a:pPr>
            <a:r>
              <a:rPr lang="en-ZA" altLang="en-US" sz="2400" dirty="0"/>
              <a:t>Be an impartial and internationally acknowledged South African centre for the assessment and confirmation of fit-for-purpose of non-standardised construction related products or systems.</a:t>
            </a:r>
            <a:endParaRPr lang="en-US" altLang="en-US" sz="2400" dirty="0"/>
          </a:p>
        </p:txBody>
      </p:sp>
      <p:cxnSp>
        <p:nvCxnSpPr>
          <p:cNvPr id="6" name="Straight Connector 5"/>
          <p:cNvCxnSpPr/>
          <p:nvPr/>
        </p:nvCxnSpPr>
        <p:spPr>
          <a:xfrm>
            <a:off x="316896" y="933908"/>
            <a:ext cx="4912694" cy="0"/>
          </a:xfrm>
          <a:prstGeom prst="line">
            <a:avLst/>
          </a:prstGeom>
          <a:ln>
            <a:solidFill>
              <a:srgbClr val="7AAE3C"/>
            </a:solidFill>
          </a:ln>
          <a:effectLst/>
        </p:spPr>
        <p:style>
          <a:lnRef idx="2">
            <a:schemeClr val="accent1"/>
          </a:lnRef>
          <a:fillRef idx="0">
            <a:schemeClr val="accent1"/>
          </a:fillRef>
          <a:effectRef idx="1">
            <a:schemeClr val="accent1"/>
          </a:effectRef>
          <a:fontRef idx="minor">
            <a:schemeClr val="tx1"/>
          </a:fontRef>
        </p:style>
      </p:cxnSp>
      <p:sp>
        <p:nvSpPr>
          <p:cNvPr id="7" name="Parallelogram 6"/>
          <p:cNvSpPr/>
          <p:nvPr/>
        </p:nvSpPr>
        <p:spPr>
          <a:xfrm>
            <a:off x="-542333" y="6238475"/>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9" name="TextBox 8"/>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7</a:t>
            </a:r>
          </a:p>
        </p:txBody>
      </p:sp>
    </p:spTree>
    <p:extLst>
      <p:ext uri="{BB962C8B-B14F-4D97-AF65-F5344CB8AC3E}">
        <p14:creationId xmlns:p14="http://schemas.microsoft.com/office/powerpoint/2010/main" xmlns="" val="780549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800" b="1">
                <a:solidFill>
                  <a:schemeClr val="tx1"/>
                </a:solidFill>
                <a:latin typeface="Arial Unicode MS" pitchFamily="34" charset="-128"/>
                <a:ea typeface="Arial Unicode MS" pitchFamily="34" charset="-128"/>
                <a:cs typeface="Arial Unicode MS" pitchFamily="34" charset="-128"/>
              </a:defRPr>
            </a:lvl1pPr>
            <a:lvl2pPr marL="651264" indent="-250486" eaLnBrk="0" hangingPunct="0">
              <a:defRPr sz="2800" b="1">
                <a:solidFill>
                  <a:schemeClr val="tx1"/>
                </a:solidFill>
                <a:latin typeface="Arial Unicode MS" pitchFamily="34" charset="-128"/>
                <a:ea typeface="Arial Unicode MS" pitchFamily="34" charset="-128"/>
                <a:cs typeface="Arial Unicode MS" pitchFamily="34" charset="-128"/>
              </a:defRPr>
            </a:lvl2pPr>
            <a:lvl3pPr marL="1001944" indent="-200389" eaLnBrk="0" hangingPunct="0">
              <a:defRPr sz="2800" b="1">
                <a:solidFill>
                  <a:schemeClr val="tx1"/>
                </a:solidFill>
                <a:latin typeface="Arial Unicode MS" pitchFamily="34" charset="-128"/>
                <a:ea typeface="Arial Unicode MS" pitchFamily="34" charset="-128"/>
                <a:cs typeface="Arial Unicode MS" pitchFamily="34" charset="-128"/>
              </a:defRPr>
            </a:lvl3pPr>
            <a:lvl4pPr marL="1402722" indent="-200389" eaLnBrk="0" hangingPunct="0">
              <a:defRPr sz="2800" b="1">
                <a:solidFill>
                  <a:schemeClr val="tx1"/>
                </a:solidFill>
                <a:latin typeface="Arial Unicode MS" pitchFamily="34" charset="-128"/>
                <a:ea typeface="Arial Unicode MS" pitchFamily="34" charset="-128"/>
                <a:cs typeface="Arial Unicode MS" pitchFamily="34" charset="-128"/>
              </a:defRPr>
            </a:lvl4pPr>
            <a:lvl5pPr marL="1803500" indent="-200389" eaLnBrk="0" hangingPunct="0">
              <a:defRPr sz="2800" b="1">
                <a:solidFill>
                  <a:schemeClr val="tx1"/>
                </a:solidFill>
                <a:latin typeface="Arial Unicode MS" pitchFamily="34" charset="-128"/>
                <a:ea typeface="Arial Unicode MS" pitchFamily="34" charset="-128"/>
                <a:cs typeface="Arial Unicode MS" pitchFamily="34" charset="-128"/>
              </a:defRPr>
            </a:lvl5pPr>
            <a:lvl6pPr marL="2204277"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6pPr>
            <a:lvl7pPr marL="2605054"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7pPr>
            <a:lvl8pPr marL="3005833"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8pPr>
            <a:lvl9pPr marL="3406611" indent="-200389" algn="ctr" defTabSz="456442" eaLnBrk="0" fontAlgn="base" hangingPunct="0">
              <a:spcBef>
                <a:spcPct val="0"/>
              </a:spcBef>
              <a:spcAft>
                <a:spcPct val="0"/>
              </a:spcAft>
              <a:defRPr sz="2800" b="1">
                <a:solidFill>
                  <a:schemeClr val="tx1"/>
                </a:solidFill>
                <a:latin typeface="Arial Unicode MS" pitchFamily="34" charset="-128"/>
                <a:ea typeface="Arial Unicode MS" pitchFamily="34" charset="-128"/>
                <a:cs typeface="Arial Unicode MS" pitchFamily="34" charset="-128"/>
              </a:defRPr>
            </a:lvl9pPr>
          </a:lstStyle>
          <a:p>
            <a:pPr eaLnBrk="1" hangingPunct="1"/>
            <a:r>
              <a:rPr lang="en-US" sz="1200" b="0" dirty="0">
                <a:solidFill>
                  <a:srgbClr val="898989"/>
                </a:solidFill>
                <a:latin typeface="Calibri" pitchFamily="34" charset="0"/>
                <a:ea typeface="ＭＳ Ｐゴシック" pitchFamily="34" charset="-128"/>
              </a:rPr>
              <a:t>     </a:t>
            </a:r>
            <a:r>
              <a:rPr lang="en-GB" sz="1200" dirty="0">
                <a:solidFill>
                  <a:prstClr val="black"/>
                </a:solidFill>
              </a:rPr>
              <a:t>Courtesy of NRCS    </a:t>
            </a:r>
            <a:fld id="{71928F26-B562-4415-A297-63ECFB36633F}" type="slidenum">
              <a:rPr lang="en-US" sz="1200" b="0" smtClean="0">
                <a:solidFill>
                  <a:srgbClr val="898989"/>
                </a:solidFill>
                <a:latin typeface="Calibri" pitchFamily="34" charset="0"/>
                <a:ea typeface="ＭＳ Ｐゴシック" pitchFamily="34" charset="-128"/>
              </a:rPr>
              <a:pPr eaLnBrk="1" hangingPunct="1"/>
              <a:t>8</a:t>
            </a:fld>
            <a:endParaRPr lang="en-US" sz="1200" b="0" dirty="0">
              <a:solidFill>
                <a:srgbClr val="898989"/>
              </a:solidFill>
              <a:latin typeface="Calibri" pitchFamily="34" charset="0"/>
              <a:ea typeface="ＭＳ Ｐゴシック" pitchFamily="34" charset="-128"/>
            </a:endParaRPr>
          </a:p>
        </p:txBody>
      </p:sp>
      <p:sp>
        <p:nvSpPr>
          <p:cNvPr id="7171" name="Text Box 2"/>
          <p:cNvSpPr txBox="1">
            <a:spLocks noChangeArrowheads="1"/>
          </p:cNvSpPr>
          <p:nvPr/>
        </p:nvSpPr>
        <p:spPr bwMode="auto">
          <a:xfrm>
            <a:off x="145316" y="1068145"/>
            <a:ext cx="3995492" cy="5497806"/>
          </a:xfrm>
          <a:prstGeom prst="rect">
            <a:avLst/>
          </a:prstGeom>
          <a:solidFill>
            <a:srgbClr val="FF99CC">
              <a:alpha val="20000"/>
            </a:srgbClr>
          </a:solidFill>
          <a:ln w="9525" algn="ctr">
            <a:solidFill>
              <a:srgbClr val="FF99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1600">
              <a:solidFill>
                <a:prstClr val="black"/>
              </a:solidFill>
            </a:endParaRPr>
          </a:p>
          <a:p>
            <a:pPr algn="ctr" defTabSz="456442" eaLnBrk="1" hangingPunct="1"/>
            <a:endParaRPr lang="en-ZA" sz="1600">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p:txBody>
      </p:sp>
      <p:sp>
        <p:nvSpPr>
          <p:cNvPr id="7172" name="Text Box 3"/>
          <p:cNvSpPr txBox="1">
            <a:spLocks noChangeArrowheads="1"/>
          </p:cNvSpPr>
          <p:nvPr/>
        </p:nvSpPr>
        <p:spPr bwMode="auto">
          <a:xfrm>
            <a:off x="4386621" y="1068145"/>
            <a:ext cx="4497984" cy="5497806"/>
          </a:xfrm>
          <a:prstGeom prst="rect">
            <a:avLst/>
          </a:prstGeom>
          <a:solidFill>
            <a:srgbClr val="EAEAEA">
              <a:alpha val="20000"/>
            </a:srgbClr>
          </a:solidFill>
          <a:ln w="9525" algn="ctr">
            <a:solidFill>
              <a:srgbClr val="969696"/>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1600">
              <a:solidFill>
                <a:prstClr val="black"/>
              </a:solidFill>
            </a:endParaRPr>
          </a:p>
          <a:p>
            <a:pPr algn="ctr" defTabSz="456442" eaLnBrk="1" hangingPunct="1"/>
            <a:endParaRPr lang="en-ZA" sz="1600">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p:txBody>
      </p:sp>
      <p:sp>
        <p:nvSpPr>
          <p:cNvPr id="7173" name="Rectangle 2"/>
          <p:cNvSpPr>
            <a:spLocks noChangeArrowheads="1"/>
          </p:cNvSpPr>
          <p:nvPr/>
        </p:nvSpPr>
        <p:spPr bwMode="auto">
          <a:xfrm>
            <a:off x="1188328" y="0"/>
            <a:ext cx="7203293" cy="5527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17" tIns="45709" rIns="91417" bIns="45709" anchor="ctr"/>
          <a:lstStyle/>
          <a:p>
            <a:pPr defTabSz="456442"/>
            <a:r>
              <a:rPr lang="en-US" sz="2100" b="1" dirty="0">
                <a:solidFill>
                  <a:prstClr val="white"/>
                </a:solidFill>
                <a:latin typeface="Arial Unicode MS" pitchFamily="34" charset="-128"/>
                <a:ea typeface="Arial Unicode MS" pitchFamily="34" charset="-128"/>
                <a:cs typeface="Arial Unicode MS" pitchFamily="34" charset="-128"/>
              </a:rPr>
              <a:t>The Building Industry's  </a:t>
            </a:r>
            <a:r>
              <a:rPr lang="en-US" sz="3200" b="1" dirty="0">
                <a:solidFill>
                  <a:prstClr val="white"/>
                </a:solidFill>
                <a:latin typeface="Arial Black" pitchFamily="34" charset="0"/>
                <a:ea typeface="Arial Unicode MS" pitchFamily="34" charset="-128"/>
                <a:cs typeface="Arial Unicode MS" pitchFamily="34" charset="-128"/>
              </a:rPr>
              <a:t>4</a:t>
            </a:r>
            <a:r>
              <a:rPr lang="en-US" sz="2100" b="1" dirty="0">
                <a:solidFill>
                  <a:prstClr val="white"/>
                </a:solidFill>
                <a:latin typeface="Arial Unicode MS" pitchFamily="34" charset="-128"/>
                <a:ea typeface="Arial Unicode MS" pitchFamily="34" charset="-128"/>
                <a:cs typeface="Arial Unicode MS" pitchFamily="34" charset="-128"/>
              </a:rPr>
              <a:t> Levels of legislation + 1</a:t>
            </a:r>
          </a:p>
        </p:txBody>
      </p:sp>
      <p:sp>
        <p:nvSpPr>
          <p:cNvPr id="7174" name="Text Box 5"/>
          <p:cNvSpPr txBox="1">
            <a:spLocks noChangeArrowheads="1"/>
          </p:cNvSpPr>
          <p:nvPr/>
        </p:nvSpPr>
        <p:spPr bwMode="auto">
          <a:xfrm>
            <a:off x="4511566" y="1907401"/>
            <a:ext cx="4249455" cy="4512921"/>
          </a:xfrm>
          <a:prstGeom prst="rect">
            <a:avLst/>
          </a:prstGeom>
          <a:solidFill>
            <a:srgbClr val="000080">
              <a:alpha val="20000"/>
            </a:srgbClr>
          </a:solidFill>
          <a:ln w="12700" algn="ctr">
            <a:solidFill>
              <a:srgbClr val="FF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a:p>
            <a:pPr algn="ctr" defTabSz="456442" eaLnBrk="1" hangingPunct="1"/>
            <a:endParaRPr lang="en-ZA">
              <a:solidFill>
                <a:prstClr val="black"/>
              </a:solidFill>
            </a:endParaRPr>
          </a:p>
        </p:txBody>
      </p:sp>
      <p:sp>
        <p:nvSpPr>
          <p:cNvPr id="7175" name="Text Box 6"/>
          <p:cNvSpPr txBox="1">
            <a:spLocks noChangeArrowheads="1"/>
          </p:cNvSpPr>
          <p:nvPr/>
        </p:nvSpPr>
        <p:spPr bwMode="auto">
          <a:xfrm>
            <a:off x="4973151" y="4976514"/>
            <a:ext cx="161940" cy="265605"/>
          </a:xfrm>
          <a:prstGeom prst="rect">
            <a:avLst/>
          </a:prstGeom>
          <a:noFill/>
          <a:ln w="4699" algn="ctr">
            <a:solidFill>
              <a:srgbClr val="0000FF"/>
            </a:solidFill>
            <a:miter lim="800000"/>
            <a:headEnd/>
            <a:tailEnd/>
          </a:ln>
          <a:effectLst/>
          <a:extLst>
            <a:ext uri="{909E8E84-426E-40DD-AFC4-6F175D3DCCD1}">
              <a14:hiddenFill xmlns:a14="http://schemas.microsoft.com/office/drawing/2010/main" xmlns="">
                <a:solidFill>
                  <a:srgbClr val="FF6600">
                    <a:alpha val="20000"/>
                  </a:srgbClr>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1200">
              <a:solidFill>
                <a:prstClr val="black"/>
              </a:solidFill>
            </a:endParaRPr>
          </a:p>
        </p:txBody>
      </p:sp>
      <p:sp>
        <p:nvSpPr>
          <p:cNvPr id="7176" name="Text Box 7"/>
          <p:cNvSpPr txBox="1">
            <a:spLocks noChangeArrowheads="1"/>
          </p:cNvSpPr>
          <p:nvPr/>
        </p:nvSpPr>
        <p:spPr bwMode="auto">
          <a:xfrm>
            <a:off x="5155300" y="2049915"/>
            <a:ext cx="3198295" cy="265605"/>
          </a:xfrm>
          <a:prstGeom prst="rect">
            <a:avLst/>
          </a:prstGeom>
          <a:solidFill>
            <a:schemeClr val="bg1"/>
          </a:solidFill>
          <a:ln w="9525">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eaLnBrk="1" hangingPunct="1">
              <a:spcBef>
                <a:spcPct val="50000"/>
              </a:spcBef>
            </a:pPr>
            <a:r>
              <a:rPr lang="en-US" sz="1200">
                <a:solidFill>
                  <a:prstClr val="black"/>
                </a:solidFill>
                <a:latin typeface="Arial" pitchFamily="34" charset="0"/>
                <a:ea typeface="ＭＳ Ｐゴシック" pitchFamily="34" charset="-128"/>
                <a:cs typeface="Arial" pitchFamily="34" charset="0"/>
              </a:rPr>
              <a:t>P</a:t>
            </a:r>
            <a:r>
              <a:rPr lang="en-GB" sz="1200">
                <a:solidFill>
                  <a:prstClr val="black"/>
                </a:solidFill>
                <a:latin typeface="Arial" pitchFamily="34" charset="0"/>
                <a:ea typeface="ＭＳ Ｐゴシック" pitchFamily="34" charset="-128"/>
                <a:cs typeface="Arial" pitchFamily="34" charset="0"/>
              </a:rPr>
              <a:t>ERFORMANCE BASED</a:t>
            </a:r>
            <a:r>
              <a:rPr lang="en-US" sz="1200">
                <a:solidFill>
                  <a:prstClr val="black"/>
                </a:solidFill>
                <a:latin typeface="Arial" pitchFamily="34" charset="0"/>
                <a:ea typeface="ＭＳ Ｐゴシック" pitchFamily="34" charset="-128"/>
                <a:cs typeface="Arial" pitchFamily="34" charset="0"/>
              </a:rPr>
              <a:t> REGULATIONS</a:t>
            </a:r>
            <a:endParaRPr lang="en-GB" sz="1200">
              <a:solidFill>
                <a:prstClr val="black"/>
              </a:solidFill>
              <a:latin typeface="Arial" pitchFamily="34" charset="0"/>
              <a:ea typeface="ＭＳ Ｐゴシック" pitchFamily="34" charset="-128"/>
              <a:cs typeface="Times New Roman" pitchFamily="18" charset="0"/>
            </a:endParaRPr>
          </a:p>
        </p:txBody>
      </p:sp>
      <p:sp>
        <p:nvSpPr>
          <p:cNvPr id="7177" name="Line 8"/>
          <p:cNvSpPr>
            <a:spLocks noChangeShapeType="1"/>
          </p:cNvSpPr>
          <p:nvPr/>
        </p:nvSpPr>
        <p:spPr bwMode="auto">
          <a:xfrm flipH="1">
            <a:off x="6324611" y="3696757"/>
            <a:ext cx="0" cy="482249"/>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78" name="Text Box 9"/>
          <p:cNvSpPr txBox="1">
            <a:spLocks noChangeArrowheads="1"/>
          </p:cNvSpPr>
          <p:nvPr/>
        </p:nvSpPr>
        <p:spPr bwMode="auto">
          <a:xfrm>
            <a:off x="4557740" y="2504811"/>
            <a:ext cx="689908" cy="274954"/>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a:r>
              <a:rPr lang="en-US" sz="1200">
                <a:solidFill>
                  <a:prstClr val="black"/>
                </a:solidFill>
                <a:latin typeface="Arial" pitchFamily="34" charset="0"/>
                <a:ea typeface="ＭＳ Ｐゴシック" pitchFamily="34" charset="-128"/>
                <a:cs typeface="Times New Roman" pitchFamily="18" charset="0"/>
              </a:rPr>
              <a:t>Level 1</a:t>
            </a:r>
          </a:p>
        </p:txBody>
      </p:sp>
      <p:sp>
        <p:nvSpPr>
          <p:cNvPr id="7179" name="Text Box 10"/>
          <p:cNvSpPr txBox="1">
            <a:spLocks noChangeArrowheads="1"/>
          </p:cNvSpPr>
          <p:nvPr/>
        </p:nvSpPr>
        <p:spPr bwMode="auto">
          <a:xfrm>
            <a:off x="4601200" y="2952510"/>
            <a:ext cx="646449" cy="264877"/>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a:r>
              <a:rPr lang="en-US" sz="1100">
                <a:solidFill>
                  <a:prstClr val="black"/>
                </a:solidFill>
                <a:latin typeface="Arial" pitchFamily="34" charset="0"/>
                <a:ea typeface="ＭＳ Ｐゴシック" pitchFamily="34" charset="-128"/>
                <a:cs typeface="Times New Roman" pitchFamily="18" charset="0"/>
              </a:rPr>
              <a:t>Level 2</a:t>
            </a:r>
          </a:p>
        </p:txBody>
      </p:sp>
      <p:sp>
        <p:nvSpPr>
          <p:cNvPr id="7180" name="Text Box 11"/>
          <p:cNvSpPr txBox="1">
            <a:spLocks noChangeArrowheads="1"/>
          </p:cNvSpPr>
          <p:nvPr/>
        </p:nvSpPr>
        <p:spPr bwMode="auto">
          <a:xfrm>
            <a:off x="4601200" y="3440518"/>
            <a:ext cx="646449" cy="257679"/>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defTabSz="456442"/>
            <a:r>
              <a:rPr lang="en-US" sz="1100">
                <a:solidFill>
                  <a:prstClr val="black"/>
                </a:solidFill>
                <a:latin typeface="Arial" pitchFamily="34" charset="0"/>
                <a:ea typeface="ＭＳ Ｐゴシック" pitchFamily="34" charset="-128"/>
                <a:cs typeface="Times New Roman" pitchFamily="18" charset="0"/>
              </a:rPr>
              <a:t>Level 3</a:t>
            </a:r>
          </a:p>
        </p:txBody>
      </p:sp>
      <p:sp>
        <p:nvSpPr>
          <p:cNvPr id="7181" name="Text Box 12"/>
          <p:cNvSpPr txBox="1">
            <a:spLocks noChangeArrowheads="1"/>
          </p:cNvSpPr>
          <p:nvPr/>
        </p:nvSpPr>
        <p:spPr bwMode="auto">
          <a:xfrm>
            <a:off x="4568605" y="3938600"/>
            <a:ext cx="717070" cy="413150"/>
          </a:xfrm>
          <a:prstGeom prst="rect">
            <a:avLst/>
          </a:prstGeom>
          <a:solidFill>
            <a:srgbClr val="FFFFFF"/>
          </a:solidFill>
          <a:ln w="38100">
            <a:solidFill>
              <a:srgbClr val="006600"/>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1100">
                <a:solidFill>
                  <a:prstClr val="black"/>
                </a:solidFill>
                <a:latin typeface="Arial" pitchFamily="34" charset="0"/>
                <a:ea typeface="ＭＳ Ｐゴシック" pitchFamily="34" charset="-128"/>
                <a:cs typeface="Times New Roman" pitchFamily="18" charset="0"/>
              </a:rPr>
              <a:t>Process Level </a:t>
            </a:r>
          </a:p>
        </p:txBody>
      </p:sp>
      <p:sp>
        <p:nvSpPr>
          <p:cNvPr id="7182" name="Text Box 13"/>
          <p:cNvSpPr txBox="1">
            <a:spLocks noChangeArrowheads="1"/>
          </p:cNvSpPr>
          <p:nvPr/>
        </p:nvSpPr>
        <p:spPr bwMode="auto">
          <a:xfrm>
            <a:off x="5523342" y="2504812"/>
            <a:ext cx="1603900" cy="240405"/>
          </a:xfrm>
          <a:prstGeom prst="rect">
            <a:avLst/>
          </a:prstGeom>
          <a:solidFill>
            <a:srgbClr val="FFFF00">
              <a:alpha val="70195"/>
            </a:srgbClr>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1200">
                <a:solidFill>
                  <a:prstClr val="black"/>
                </a:solidFill>
                <a:latin typeface="Arial" pitchFamily="34" charset="0"/>
                <a:ea typeface="ＭＳ Ｐゴシック" pitchFamily="34" charset="-128"/>
                <a:cs typeface="Times New Roman" pitchFamily="18" charset="0"/>
              </a:rPr>
              <a:t>GOAL</a:t>
            </a:r>
          </a:p>
        </p:txBody>
      </p:sp>
      <p:sp>
        <p:nvSpPr>
          <p:cNvPr id="7183" name="Text Box 14"/>
          <p:cNvSpPr txBox="1">
            <a:spLocks noChangeArrowheads="1"/>
          </p:cNvSpPr>
          <p:nvPr/>
        </p:nvSpPr>
        <p:spPr bwMode="auto">
          <a:xfrm>
            <a:off x="5399755" y="2942433"/>
            <a:ext cx="1973301" cy="253360"/>
          </a:xfrm>
          <a:prstGeom prst="rect">
            <a:avLst/>
          </a:prstGeom>
          <a:solidFill>
            <a:srgbClr val="FF99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900">
                <a:solidFill>
                  <a:prstClr val="black"/>
                </a:solidFill>
                <a:latin typeface="Arial" pitchFamily="34" charset="0"/>
                <a:ea typeface="ＭＳ Ｐゴシック" pitchFamily="34" charset="-128"/>
                <a:cs typeface="Times New Roman" pitchFamily="18" charset="0"/>
              </a:rPr>
              <a:t>FUNCTIONAL REQUIREMENTS</a:t>
            </a:r>
          </a:p>
        </p:txBody>
      </p:sp>
      <p:sp>
        <p:nvSpPr>
          <p:cNvPr id="7184" name="Text Box 15"/>
          <p:cNvSpPr txBox="1">
            <a:spLocks noChangeArrowheads="1"/>
          </p:cNvSpPr>
          <p:nvPr/>
        </p:nvSpPr>
        <p:spPr bwMode="auto">
          <a:xfrm>
            <a:off x="5458152" y="3440518"/>
            <a:ext cx="2031698" cy="256239"/>
          </a:xfrm>
          <a:prstGeom prst="rect">
            <a:avLst/>
          </a:prstGeom>
          <a:solidFill>
            <a:srgbClr val="DDDDDD">
              <a:alpha val="70195"/>
            </a:srgbClr>
          </a:solidFill>
          <a:ln w="9525">
            <a:solidFill>
              <a:srgbClr val="0000FF"/>
            </a:solidFill>
            <a:miter lim="800000"/>
            <a:headEnd/>
            <a:tailEnd/>
          </a:ln>
        </p:spPr>
        <p:txBody>
          <a:bodyPr lIns="15779" tIns="40078" rIns="15779"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900">
                <a:solidFill>
                  <a:prstClr val="black"/>
                </a:solidFill>
                <a:latin typeface="Arial" pitchFamily="34" charset="0"/>
                <a:ea typeface="ＭＳ Ｐゴシック" pitchFamily="34" charset="-128"/>
                <a:cs typeface="Times New Roman" pitchFamily="18" charset="0"/>
              </a:rPr>
              <a:t>PERFORMANCE REQUIREMENTS</a:t>
            </a:r>
          </a:p>
        </p:txBody>
      </p:sp>
      <p:sp>
        <p:nvSpPr>
          <p:cNvPr id="7185" name="Text Box 16"/>
          <p:cNvSpPr txBox="1">
            <a:spLocks noChangeArrowheads="1"/>
          </p:cNvSpPr>
          <p:nvPr/>
        </p:nvSpPr>
        <p:spPr bwMode="auto">
          <a:xfrm>
            <a:off x="5405186" y="3938601"/>
            <a:ext cx="2177014" cy="240405"/>
          </a:xfrm>
          <a:prstGeom prst="rect">
            <a:avLst/>
          </a:prstGeom>
          <a:solidFill>
            <a:srgbClr val="FFFFFF"/>
          </a:solidFill>
          <a:ln w="9525">
            <a:solidFill>
              <a:srgbClr val="0000FF"/>
            </a:solidFill>
            <a:miter lim="800000"/>
            <a:headEnd/>
            <a:tailEnd/>
          </a:ln>
        </p:spPr>
        <p:txBody>
          <a:bodyPr lIns="80155" tIns="40078" rIns="80155" bIns="40078"/>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a:r>
              <a:rPr lang="en-US" sz="1200">
                <a:solidFill>
                  <a:prstClr val="black"/>
                </a:solidFill>
                <a:latin typeface="Arial" pitchFamily="34" charset="0"/>
                <a:ea typeface="ＭＳ Ｐゴシック" pitchFamily="34" charset="-128"/>
                <a:cs typeface="Times New Roman" pitchFamily="18" charset="0"/>
              </a:rPr>
              <a:t>EVALUATION</a:t>
            </a:r>
          </a:p>
        </p:txBody>
      </p:sp>
      <p:sp>
        <p:nvSpPr>
          <p:cNvPr id="7186" name="Line 17"/>
          <p:cNvSpPr>
            <a:spLocks noChangeShapeType="1"/>
          </p:cNvSpPr>
          <p:nvPr/>
        </p:nvSpPr>
        <p:spPr bwMode="auto">
          <a:xfrm>
            <a:off x="6325969" y="2749535"/>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87" name="Line 18"/>
          <p:cNvSpPr>
            <a:spLocks noChangeShapeType="1"/>
          </p:cNvSpPr>
          <p:nvPr/>
        </p:nvSpPr>
        <p:spPr bwMode="auto">
          <a:xfrm>
            <a:off x="6325969" y="3195793"/>
            <a:ext cx="0" cy="20873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88" name="Line 19"/>
          <p:cNvSpPr>
            <a:spLocks noChangeShapeType="1"/>
          </p:cNvSpPr>
          <p:nvPr/>
        </p:nvSpPr>
        <p:spPr bwMode="auto">
          <a:xfrm>
            <a:off x="7967897"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89" name="Line 20"/>
          <p:cNvSpPr>
            <a:spLocks noChangeShapeType="1"/>
          </p:cNvSpPr>
          <p:nvPr/>
        </p:nvSpPr>
        <p:spPr bwMode="auto">
          <a:xfrm>
            <a:off x="6331401"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0" name="Line 21"/>
          <p:cNvSpPr>
            <a:spLocks noChangeShapeType="1"/>
          </p:cNvSpPr>
          <p:nvPr/>
        </p:nvSpPr>
        <p:spPr bwMode="auto">
          <a:xfrm>
            <a:off x="7132673"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1" name="Line 22"/>
          <p:cNvSpPr>
            <a:spLocks noChangeShapeType="1"/>
          </p:cNvSpPr>
          <p:nvPr/>
        </p:nvSpPr>
        <p:spPr bwMode="auto">
          <a:xfrm>
            <a:off x="5464942" y="4223630"/>
            <a:ext cx="0" cy="207295"/>
          </a:xfrm>
          <a:prstGeom prst="line">
            <a:avLst/>
          </a:prstGeom>
          <a:noFill/>
          <a:ln w="38100">
            <a:solidFill>
              <a:srgbClr val="0000FF"/>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2" name="Line 23"/>
          <p:cNvSpPr>
            <a:spLocks noChangeShapeType="1"/>
          </p:cNvSpPr>
          <p:nvPr/>
        </p:nvSpPr>
        <p:spPr bwMode="auto">
          <a:xfrm>
            <a:off x="5464943" y="4223630"/>
            <a:ext cx="2502955" cy="1440"/>
          </a:xfrm>
          <a:prstGeom prst="line">
            <a:avLst/>
          </a:prstGeom>
          <a:noFill/>
          <a:ln w="38100">
            <a:solidFill>
              <a:srgbClr val="0000FF"/>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80155" tIns="40078" rIns="80155" bIns="40078"/>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grpSp>
        <p:nvGrpSpPr>
          <p:cNvPr id="7193" name="Group 24"/>
          <p:cNvGrpSpPr>
            <a:grpSpLocks/>
          </p:cNvGrpSpPr>
          <p:nvPr/>
        </p:nvGrpSpPr>
        <p:grpSpPr bwMode="auto">
          <a:xfrm>
            <a:off x="7533782" y="2526409"/>
            <a:ext cx="1235726" cy="1174671"/>
            <a:chOff x="5590" y="2571"/>
            <a:chExt cx="1035" cy="816"/>
          </a:xfrm>
        </p:grpSpPr>
        <p:sp>
          <p:nvSpPr>
            <p:cNvPr id="7233" name="Text Box 25"/>
            <p:cNvSpPr txBox="1">
              <a:spLocks noChangeArrowheads="1"/>
            </p:cNvSpPr>
            <p:nvPr/>
          </p:nvSpPr>
          <p:spPr bwMode="auto">
            <a:xfrm>
              <a:off x="5590" y="2571"/>
              <a:ext cx="971" cy="184"/>
            </a:xfrm>
            <a:prstGeom prst="rect">
              <a:avLst/>
            </a:prstGeom>
            <a:solidFill>
              <a:srgbClr val="FF9900">
                <a:alpha val="39999"/>
              </a:srgbClr>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100">
                  <a:solidFill>
                    <a:prstClr val="black"/>
                  </a:solidFill>
                </a:rPr>
                <a:t>Act 103 of 1977</a:t>
              </a:r>
            </a:p>
          </p:txBody>
        </p:sp>
        <p:sp>
          <p:nvSpPr>
            <p:cNvPr id="7234" name="Text Box 26"/>
            <p:cNvSpPr txBox="1">
              <a:spLocks noChangeArrowheads="1"/>
            </p:cNvSpPr>
            <p:nvPr/>
          </p:nvSpPr>
          <p:spPr bwMode="auto">
            <a:xfrm>
              <a:off x="5606" y="2875"/>
              <a:ext cx="968" cy="182"/>
            </a:xfrm>
            <a:prstGeom prst="rect">
              <a:avLst/>
            </a:prstGeom>
            <a:solidFill>
              <a:srgbClr val="99CC00">
                <a:alpha val="70195"/>
              </a:srgbClr>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100">
                  <a:solidFill>
                    <a:prstClr val="black"/>
                  </a:solidFill>
                </a:rPr>
                <a:t>Regulation </a:t>
              </a:r>
              <a:r>
                <a:rPr lang="en-ZA" sz="900">
                  <a:solidFill>
                    <a:prstClr val="black"/>
                  </a:solidFill>
                </a:rPr>
                <a:t>2008</a:t>
              </a:r>
            </a:p>
          </p:txBody>
        </p:sp>
        <p:sp>
          <p:nvSpPr>
            <p:cNvPr id="7235" name="Text Box 27"/>
            <p:cNvSpPr txBox="1">
              <a:spLocks noChangeArrowheads="1"/>
            </p:cNvSpPr>
            <p:nvPr/>
          </p:nvSpPr>
          <p:spPr bwMode="auto">
            <a:xfrm>
              <a:off x="5670" y="3227"/>
              <a:ext cx="955" cy="160"/>
            </a:xfrm>
            <a:prstGeom prst="rect">
              <a:avLst/>
            </a:prstGeom>
            <a:solidFill>
              <a:srgbClr val="FFFF00">
                <a:alpha val="70195"/>
              </a:srgbClr>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900">
                  <a:solidFill>
                    <a:prstClr val="black"/>
                  </a:solidFill>
                </a:rPr>
                <a:t>SANS 10400 2010</a:t>
              </a:r>
            </a:p>
          </p:txBody>
        </p:sp>
      </p:grpSp>
      <p:sp>
        <p:nvSpPr>
          <p:cNvPr id="7194" name="AutoShape 28"/>
          <p:cNvSpPr>
            <a:spLocks/>
          </p:cNvSpPr>
          <p:nvPr/>
        </p:nvSpPr>
        <p:spPr bwMode="auto">
          <a:xfrm rot="-5400000">
            <a:off x="6459255" y="4383109"/>
            <a:ext cx="161229" cy="1405620"/>
          </a:xfrm>
          <a:prstGeom prst="leftBrace">
            <a:avLst>
              <a:gd name="adj1" fmla="val 46377"/>
              <a:gd name="adj2" fmla="val 50000"/>
            </a:avLst>
          </a:prstGeom>
          <a:solidFill>
            <a:srgbClr val="FF9900">
              <a:alpha val="59999"/>
            </a:srgbClr>
          </a:solidFill>
          <a:ln w="4699">
            <a:solidFill>
              <a:srgbClr val="0000FF"/>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195" name="Text Box 29"/>
          <p:cNvSpPr txBox="1">
            <a:spLocks noChangeArrowheads="1"/>
          </p:cNvSpPr>
          <p:nvPr/>
        </p:nvSpPr>
        <p:spPr bwMode="auto">
          <a:xfrm>
            <a:off x="5689482" y="4507222"/>
            <a:ext cx="998643" cy="450271"/>
          </a:xfrm>
          <a:prstGeom prst="rect">
            <a:avLst/>
          </a:prstGeom>
          <a:solidFill>
            <a:srgbClr val="FF00FF">
              <a:alpha val="20000"/>
            </a:srgbClr>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Rational </a:t>
            </a:r>
          </a:p>
          <a:p>
            <a:pPr algn="ctr" defTabSz="456442" eaLnBrk="1" hangingPunct="1"/>
            <a:r>
              <a:rPr lang="en-ZA" sz="1200">
                <a:solidFill>
                  <a:prstClr val="black"/>
                </a:solidFill>
              </a:rPr>
              <a:t>Assessment</a:t>
            </a:r>
          </a:p>
        </p:txBody>
      </p:sp>
      <p:sp>
        <p:nvSpPr>
          <p:cNvPr id="7196" name="Text Box 30"/>
          <p:cNvSpPr txBox="1">
            <a:spLocks noChangeArrowheads="1"/>
          </p:cNvSpPr>
          <p:nvPr/>
        </p:nvSpPr>
        <p:spPr bwMode="auto">
          <a:xfrm>
            <a:off x="6684504" y="4507222"/>
            <a:ext cx="897696" cy="450271"/>
          </a:xfrm>
          <a:prstGeom prst="rect">
            <a:avLst/>
          </a:prstGeom>
          <a:solidFill>
            <a:srgbClr val="FF00FF">
              <a:alpha val="20000"/>
            </a:srgbClr>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Rational </a:t>
            </a:r>
          </a:p>
          <a:p>
            <a:pPr algn="ctr" defTabSz="456442" eaLnBrk="1" hangingPunct="1"/>
            <a:r>
              <a:rPr lang="en-ZA" sz="1200">
                <a:solidFill>
                  <a:prstClr val="black"/>
                </a:solidFill>
              </a:rPr>
              <a:t>Design</a:t>
            </a:r>
          </a:p>
        </p:txBody>
      </p:sp>
      <p:sp>
        <p:nvSpPr>
          <p:cNvPr id="7197" name="Text Box 31"/>
          <p:cNvSpPr txBox="1">
            <a:spLocks noChangeArrowheads="1"/>
          </p:cNvSpPr>
          <p:nvPr/>
        </p:nvSpPr>
        <p:spPr bwMode="auto">
          <a:xfrm>
            <a:off x="6073365" y="5166534"/>
            <a:ext cx="1025356" cy="450271"/>
          </a:xfrm>
          <a:prstGeom prst="rect">
            <a:avLst/>
          </a:prstGeom>
          <a:solidFill>
            <a:srgbClr val="FF9999"/>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dirty="0">
                <a:solidFill>
                  <a:prstClr val="black"/>
                </a:solidFill>
              </a:rPr>
              <a:t>Competent Person</a:t>
            </a:r>
          </a:p>
        </p:txBody>
      </p:sp>
      <p:sp>
        <p:nvSpPr>
          <p:cNvPr id="7198" name="Text Box 32"/>
          <p:cNvSpPr txBox="1">
            <a:spLocks noChangeArrowheads="1"/>
          </p:cNvSpPr>
          <p:nvPr/>
        </p:nvSpPr>
        <p:spPr bwMode="auto">
          <a:xfrm>
            <a:off x="4621571" y="4466915"/>
            <a:ext cx="1025355" cy="819603"/>
          </a:xfrm>
          <a:prstGeom prst="rect">
            <a:avLst/>
          </a:prstGeom>
          <a:solidFill>
            <a:srgbClr val="00CCFF"/>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ZA" sz="1200">
                <a:solidFill>
                  <a:prstClr val="black"/>
                </a:solidFill>
              </a:rPr>
              <a:t>“Deemed to Satisfy”</a:t>
            </a:r>
          </a:p>
          <a:p>
            <a:pPr algn="ctr" defTabSz="456442" eaLnBrk="1" hangingPunct="1"/>
            <a:r>
              <a:rPr lang="en-ZA" sz="1200">
                <a:solidFill>
                  <a:prstClr val="black"/>
                </a:solidFill>
              </a:rPr>
              <a:t>the regulations</a:t>
            </a:r>
          </a:p>
        </p:txBody>
      </p:sp>
      <p:sp>
        <p:nvSpPr>
          <p:cNvPr id="7199" name="Text Box 33"/>
          <p:cNvSpPr txBox="1">
            <a:spLocks noChangeArrowheads="1"/>
          </p:cNvSpPr>
          <p:nvPr/>
        </p:nvSpPr>
        <p:spPr bwMode="auto">
          <a:xfrm>
            <a:off x="7628376" y="4466913"/>
            <a:ext cx="1025355" cy="665714"/>
          </a:xfrm>
          <a:prstGeom prst="rect">
            <a:avLst/>
          </a:prstGeom>
          <a:solidFill>
            <a:srgbClr val="008000"/>
          </a:solidFill>
          <a:ln w="4699" algn="ctr">
            <a:solidFill>
              <a:srgbClr val="0000FF"/>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endParaRPr lang="en-ZA" sz="700">
              <a:solidFill>
                <a:prstClr val="black"/>
              </a:solidFill>
            </a:endParaRPr>
          </a:p>
          <a:p>
            <a:pPr algn="ctr" defTabSz="456442" eaLnBrk="1" hangingPunct="1"/>
            <a:r>
              <a:rPr lang="en-ZA" sz="1200">
                <a:solidFill>
                  <a:prstClr val="white"/>
                </a:solidFill>
              </a:rPr>
              <a:t>Agr</a:t>
            </a:r>
            <a:r>
              <a:rPr lang="en-US" sz="1200">
                <a:solidFill>
                  <a:prstClr val="white"/>
                </a:solidFill>
              </a:rPr>
              <a:t>ément certificate</a:t>
            </a:r>
          </a:p>
          <a:p>
            <a:pPr algn="ctr" defTabSz="456442" eaLnBrk="1" hangingPunct="1"/>
            <a:endParaRPr lang="en-US" sz="700">
              <a:solidFill>
                <a:prstClr val="black"/>
              </a:solidFill>
            </a:endParaRPr>
          </a:p>
        </p:txBody>
      </p:sp>
      <p:sp>
        <p:nvSpPr>
          <p:cNvPr id="7200" name="AutoShape 34"/>
          <p:cNvSpPr>
            <a:spLocks noChangeArrowheads="1"/>
          </p:cNvSpPr>
          <p:nvPr/>
        </p:nvSpPr>
        <p:spPr bwMode="auto">
          <a:xfrm rot="5400000">
            <a:off x="1698975" y="1140442"/>
            <a:ext cx="791751" cy="3730664"/>
          </a:xfrm>
          <a:prstGeom prst="roundRect">
            <a:avLst>
              <a:gd name="adj" fmla="val 16667"/>
            </a:avLst>
          </a:prstGeom>
          <a:solidFill>
            <a:srgbClr val="FF9933">
              <a:alpha val="10196"/>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01" name="AutoShape 35"/>
          <p:cNvSpPr>
            <a:spLocks noChangeArrowheads="1"/>
          </p:cNvSpPr>
          <p:nvPr/>
        </p:nvSpPr>
        <p:spPr bwMode="auto">
          <a:xfrm rot="5400000">
            <a:off x="1636355" y="180984"/>
            <a:ext cx="916991" cy="3730664"/>
          </a:xfrm>
          <a:prstGeom prst="roundRect">
            <a:avLst>
              <a:gd name="adj" fmla="val 16667"/>
            </a:avLst>
          </a:prstGeom>
          <a:solidFill>
            <a:srgbClr val="FFFF00">
              <a:alpha val="54901"/>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02" name="AutoShape 36"/>
          <p:cNvSpPr>
            <a:spLocks noChangeArrowheads="1"/>
          </p:cNvSpPr>
          <p:nvPr/>
        </p:nvSpPr>
        <p:spPr bwMode="auto">
          <a:xfrm>
            <a:off x="1105484" y="1947708"/>
            <a:ext cx="2694445" cy="476489"/>
          </a:xfrm>
          <a:prstGeom prst="roundRect">
            <a:avLst>
              <a:gd name="adj" fmla="val 16667"/>
            </a:avLst>
          </a:prstGeom>
          <a:solidFill>
            <a:srgbClr val="993366">
              <a:alpha val="59999"/>
            </a:srgbClr>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03" name="Text Box 37"/>
          <p:cNvSpPr txBox="1">
            <a:spLocks noChangeArrowheads="1"/>
          </p:cNvSpPr>
          <p:nvPr/>
        </p:nvSpPr>
        <p:spPr bwMode="auto">
          <a:xfrm>
            <a:off x="1140794" y="1587822"/>
            <a:ext cx="2251708" cy="359850"/>
          </a:xfrm>
          <a:prstGeom prst="rect">
            <a:avLst/>
          </a:prstGeom>
          <a:noFill/>
          <a:ln>
            <a:noFill/>
          </a:ln>
          <a:effectLst/>
          <a:extLst>
            <a:ext uri="{909E8E84-426E-40DD-AFC4-6F175D3DCCD1}">
              <a14:hiddenFill xmlns:a14="http://schemas.microsoft.com/office/drawing/2010/main" xmlns="">
                <a:solidFill>
                  <a:srgbClr val="FF6600">
                    <a:alpha val="54901"/>
                  </a:srgbClr>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893" tIns="41025" rIns="78893" bIns="41025">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a:solidFill>
                  <a:prstClr val="black"/>
                </a:solidFill>
              </a:rPr>
              <a:t>Act 103 0f 1977</a:t>
            </a:r>
            <a:endParaRPr lang="en-ZA" sz="1800">
              <a:solidFill>
                <a:prstClr val="black"/>
              </a:solidFill>
            </a:endParaRPr>
          </a:p>
        </p:txBody>
      </p:sp>
      <p:sp>
        <p:nvSpPr>
          <p:cNvPr id="7204" name="AutoShape 38"/>
          <p:cNvSpPr>
            <a:spLocks noChangeArrowheads="1"/>
          </p:cNvSpPr>
          <p:nvPr/>
        </p:nvSpPr>
        <p:spPr bwMode="auto">
          <a:xfrm>
            <a:off x="1049803" y="2714986"/>
            <a:ext cx="2890009" cy="333975"/>
          </a:xfrm>
          <a:prstGeom prst="roundRect">
            <a:avLst>
              <a:gd name="adj" fmla="val 16667"/>
            </a:avLst>
          </a:prstGeom>
          <a:solidFill>
            <a:srgbClr val="FF99FF">
              <a:alpha val="50195"/>
            </a:srgbClr>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05" name="Rectangle 39"/>
          <p:cNvSpPr>
            <a:spLocks noChangeArrowheads="1"/>
          </p:cNvSpPr>
          <p:nvPr/>
        </p:nvSpPr>
        <p:spPr bwMode="auto">
          <a:xfrm>
            <a:off x="1071531" y="2725062"/>
            <a:ext cx="2845192" cy="573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p>
            <a:pPr defTabSz="456442"/>
            <a:r>
              <a:rPr lang="en-US" b="1" dirty="0">
                <a:solidFill>
                  <a:prstClr val="black"/>
                </a:solidFill>
                <a:latin typeface="Arial Unicode MS" pitchFamily="34" charset="-128"/>
                <a:ea typeface="Arial Unicode MS" pitchFamily="34" charset="-128"/>
                <a:cs typeface="Arial Unicode MS" pitchFamily="34" charset="-128"/>
              </a:rPr>
              <a:t>NRCS</a:t>
            </a:r>
            <a:r>
              <a:rPr lang="en-US" b="1" dirty="0">
                <a:solidFill>
                  <a:srgbClr val="FF0000"/>
                </a:solidFill>
                <a:latin typeface="Arial Unicode MS" pitchFamily="34" charset="-128"/>
                <a:ea typeface="Arial Unicode MS" pitchFamily="34" charset="-128"/>
                <a:cs typeface="Arial Unicode MS" pitchFamily="34" charset="-128"/>
              </a:rPr>
              <a:t>: </a:t>
            </a:r>
            <a:r>
              <a:rPr lang="en-US" sz="1400" b="1" dirty="0">
                <a:solidFill>
                  <a:srgbClr val="FF0000"/>
                </a:solidFill>
                <a:latin typeface="Arial Unicode MS" pitchFamily="34" charset="-128"/>
                <a:ea typeface="Arial Unicode MS" pitchFamily="34" charset="-128"/>
                <a:cs typeface="Arial Unicode MS" pitchFamily="34" charset="-128"/>
              </a:rPr>
              <a:t>REGULATION </a:t>
            </a:r>
            <a:r>
              <a:rPr lang="en-US" sz="1400" b="1" dirty="0">
                <a:solidFill>
                  <a:prstClr val="black"/>
                </a:solidFill>
                <a:latin typeface="Arial Unicode MS" pitchFamily="34" charset="-128"/>
                <a:ea typeface="Arial Unicode MS" pitchFamily="34" charset="-128"/>
                <a:cs typeface="Arial Unicode MS" pitchFamily="34" charset="-128"/>
              </a:rPr>
              <a:t>KEEPER</a:t>
            </a:r>
            <a:endParaRPr lang="en-US" sz="900" b="1" dirty="0">
              <a:solidFill>
                <a:prstClr val="black"/>
              </a:solidFill>
              <a:latin typeface="Arial Unicode MS" pitchFamily="34" charset="-128"/>
              <a:ea typeface="Arial Unicode MS" pitchFamily="34" charset="-128"/>
              <a:cs typeface="Arial Unicode MS" pitchFamily="34" charset="-128"/>
            </a:endParaRPr>
          </a:p>
        </p:txBody>
      </p:sp>
      <p:sp>
        <p:nvSpPr>
          <p:cNvPr id="7206" name="Text Box 40"/>
          <p:cNvSpPr txBox="1">
            <a:spLocks noChangeArrowheads="1"/>
          </p:cNvSpPr>
          <p:nvPr/>
        </p:nvSpPr>
        <p:spPr bwMode="auto">
          <a:xfrm>
            <a:off x="1140794" y="1897323"/>
            <a:ext cx="2376652" cy="532243"/>
          </a:xfrm>
          <a:prstGeom prst="rect">
            <a:avLst/>
          </a:prstGeom>
          <a:noFill/>
          <a:ln>
            <a:noFill/>
          </a:ln>
          <a:effectLst/>
          <a:extLst>
            <a:ext uri="{909E8E84-426E-40DD-AFC4-6F175D3DCCD1}">
              <a14:hiddenFill xmlns:a14="http://schemas.microsoft.com/office/drawing/2010/main" xmlns="">
                <a:solidFill>
                  <a:srgbClr val="FF6600">
                    <a:alpha val="54901"/>
                  </a:srgbClr>
                </a:solidFill>
              </a14:hiddenFill>
            </a:ext>
            <a:ext uri="{91240B29-F687-4F45-9708-019B960494DF}">
              <a14:hiddenLine xmlns:a14="http://schemas.microsoft.com/office/drawing/2010/main" xmlns="" w="2857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78893" tIns="41025" rIns="78893" bIns="41025">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400">
                <a:solidFill>
                  <a:prstClr val="white"/>
                </a:solidFill>
                <a:latin typeface="Arial Narrow" pitchFamily="34" charset="0"/>
              </a:rPr>
              <a:t>Building Industry is to be REGULATED</a:t>
            </a:r>
            <a:endParaRPr lang="en-ZA" sz="1400">
              <a:solidFill>
                <a:prstClr val="white"/>
              </a:solidFill>
              <a:latin typeface="Arial Narrow" pitchFamily="34" charset="0"/>
            </a:endParaRPr>
          </a:p>
        </p:txBody>
      </p:sp>
      <p:sp>
        <p:nvSpPr>
          <p:cNvPr id="7207" name="Text Box 41"/>
          <p:cNvSpPr txBox="1">
            <a:spLocks noChangeArrowheads="1"/>
          </p:cNvSpPr>
          <p:nvPr/>
        </p:nvSpPr>
        <p:spPr bwMode="auto">
          <a:xfrm>
            <a:off x="555647" y="1679951"/>
            <a:ext cx="575451" cy="973491"/>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1</a:t>
            </a:r>
          </a:p>
        </p:txBody>
      </p:sp>
      <p:sp>
        <p:nvSpPr>
          <p:cNvPr id="7208" name="Text Box 42"/>
          <p:cNvSpPr txBox="1">
            <a:spLocks noChangeArrowheads="1"/>
          </p:cNvSpPr>
          <p:nvPr/>
        </p:nvSpPr>
        <p:spPr bwMode="auto">
          <a:xfrm>
            <a:off x="555647" y="2484658"/>
            <a:ext cx="575451" cy="973491"/>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2</a:t>
            </a:r>
          </a:p>
        </p:txBody>
      </p:sp>
      <p:sp>
        <p:nvSpPr>
          <p:cNvPr id="7209" name="AutoShape 43"/>
          <p:cNvSpPr>
            <a:spLocks noChangeAspect="1" noChangeArrowheads="1"/>
          </p:cNvSpPr>
          <p:nvPr/>
        </p:nvSpPr>
        <p:spPr bwMode="auto">
          <a:xfrm>
            <a:off x="266185" y="1600776"/>
            <a:ext cx="537802" cy="1681390"/>
          </a:xfrm>
          <a:prstGeom prst="upDownArrow">
            <a:avLst>
              <a:gd name="adj1" fmla="val 50000"/>
              <a:gd name="adj2" fmla="val 58990"/>
            </a:avLst>
          </a:prstGeom>
          <a:solidFill>
            <a:srgbClr val="FF0000">
              <a:alpha val="50195"/>
            </a:srgbClr>
          </a:solidFill>
          <a:ln w="4699"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2800" b="1">
              <a:solidFill>
                <a:prstClr val="black"/>
              </a:solidFill>
              <a:latin typeface="Arial Unicode MS" pitchFamily="34" charset="-128"/>
              <a:ea typeface="Arial Unicode MS" pitchFamily="34" charset="-128"/>
              <a:cs typeface="Arial Unicode MS" pitchFamily="34" charset="-128"/>
            </a:endParaRPr>
          </a:p>
        </p:txBody>
      </p:sp>
      <p:sp>
        <p:nvSpPr>
          <p:cNvPr id="7210" name="AutoShape 44"/>
          <p:cNvSpPr>
            <a:spLocks noChangeArrowheads="1"/>
          </p:cNvSpPr>
          <p:nvPr/>
        </p:nvSpPr>
        <p:spPr bwMode="auto">
          <a:xfrm rot="5400000">
            <a:off x="1581420" y="2185065"/>
            <a:ext cx="866607" cy="3570410"/>
          </a:xfrm>
          <a:prstGeom prst="roundRect">
            <a:avLst>
              <a:gd name="adj" fmla="val 16667"/>
            </a:avLst>
          </a:prstGeom>
          <a:solidFill>
            <a:srgbClr val="DDDDDD">
              <a:alpha val="10196"/>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11" name="AutoShape 45"/>
          <p:cNvSpPr>
            <a:spLocks noChangeArrowheads="1"/>
          </p:cNvSpPr>
          <p:nvPr/>
        </p:nvSpPr>
        <p:spPr bwMode="auto">
          <a:xfrm>
            <a:off x="332732" y="3603186"/>
            <a:ext cx="2470360" cy="631961"/>
          </a:xfrm>
          <a:prstGeom prst="roundRect">
            <a:avLst>
              <a:gd name="adj" fmla="val 16667"/>
            </a:avLst>
          </a:prstGeom>
          <a:solidFill>
            <a:srgbClr val="CC99FF">
              <a:alpha val="39999"/>
            </a:srgbClr>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12" name="Rectangle 46"/>
          <p:cNvSpPr>
            <a:spLocks noChangeArrowheads="1"/>
          </p:cNvSpPr>
          <p:nvPr/>
        </p:nvSpPr>
        <p:spPr bwMode="auto">
          <a:xfrm>
            <a:off x="332732" y="3603187"/>
            <a:ext cx="2470360" cy="6349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p>
            <a:pPr defTabSz="456442"/>
            <a:r>
              <a:rPr lang="en-US" b="1" dirty="0">
                <a:solidFill>
                  <a:prstClr val="black"/>
                </a:solidFill>
                <a:latin typeface="Arial Unicode MS" pitchFamily="34" charset="-128"/>
                <a:ea typeface="Arial Unicode MS" pitchFamily="34" charset="-128"/>
                <a:cs typeface="Arial Unicode MS" pitchFamily="34" charset="-128"/>
              </a:rPr>
              <a:t>South African National </a:t>
            </a:r>
            <a:r>
              <a:rPr lang="en-US" b="1" dirty="0">
                <a:solidFill>
                  <a:srgbClr val="FF0000"/>
                </a:solidFill>
                <a:latin typeface="Arial Unicode MS" pitchFamily="34" charset="-128"/>
                <a:ea typeface="Arial Unicode MS" pitchFamily="34" charset="-128"/>
                <a:cs typeface="Arial Unicode MS" pitchFamily="34" charset="-128"/>
              </a:rPr>
              <a:t>Standards</a:t>
            </a:r>
            <a:r>
              <a:rPr lang="en-US" b="1" dirty="0">
                <a:solidFill>
                  <a:prstClr val="black"/>
                </a:solidFill>
                <a:latin typeface="Arial Unicode MS" pitchFamily="34" charset="-128"/>
                <a:ea typeface="Arial Unicode MS" pitchFamily="34" charset="-128"/>
                <a:cs typeface="Arial Unicode MS" pitchFamily="34" charset="-128"/>
              </a:rPr>
              <a:t>: </a:t>
            </a:r>
            <a:r>
              <a:rPr lang="en-US" sz="1100" dirty="0">
                <a:solidFill>
                  <a:prstClr val="black"/>
                </a:solidFill>
                <a:latin typeface="Arial Unicode MS" pitchFamily="34" charset="-128"/>
                <a:ea typeface="Arial Unicode MS" pitchFamily="34" charset="-128"/>
                <a:cs typeface="Arial Unicode MS" pitchFamily="34" charset="-128"/>
              </a:rPr>
              <a:t> </a:t>
            </a:r>
            <a:r>
              <a:rPr lang="en-US" sz="1200" dirty="0">
                <a:solidFill>
                  <a:prstClr val="black"/>
                </a:solidFill>
                <a:latin typeface="Arial Unicode MS" pitchFamily="34" charset="-128"/>
                <a:ea typeface="Arial Unicode MS" pitchFamily="34" charset="-128"/>
                <a:cs typeface="Arial Unicode MS" pitchFamily="34" charset="-128"/>
              </a:rPr>
              <a:t>SANS 10400</a:t>
            </a:r>
            <a:endParaRPr lang="en-ZA" sz="1200" dirty="0">
              <a:solidFill>
                <a:prstClr val="black"/>
              </a:solidFill>
              <a:latin typeface="Arial Unicode MS" pitchFamily="34" charset="-128"/>
              <a:ea typeface="Arial Unicode MS" pitchFamily="34" charset="-128"/>
              <a:cs typeface="Arial Unicode MS" pitchFamily="34" charset="-128"/>
            </a:endParaRPr>
          </a:p>
        </p:txBody>
      </p:sp>
      <p:sp>
        <p:nvSpPr>
          <p:cNvPr id="7213" name="AutoShape 47"/>
          <p:cNvSpPr>
            <a:spLocks noChangeArrowheads="1"/>
          </p:cNvSpPr>
          <p:nvPr/>
        </p:nvSpPr>
        <p:spPr bwMode="auto">
          <a:xfrm rot="5400000">
            <a:off x="1671392" y="3091261"/>
            <a:ext cx="686663" cy="3570410"/>
          </a:xfrm>
          <a:prstGeom prst="roundRect">
            <a:avLst>
              <a:gd name="adj" fmla="val 16667"/>
            </a:avLst>
          </a:prstGeom>
          <a:solidFill>
            <a:srgbClr val="DDDDDD">
              <a:alpha val="10196"/>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7337" tIns="9467" rIns="47337" bIns="9467"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14" name="AutoShape 48"/>
          <p:cNvSpPr>
            <a:spLocks noChangeArrowheads="1"/>
          </p:cNvSpPr>
          <p:nvPr/>
        </p:nvSpPr>
        <p:spPr bwMode="auto">
          <a:xfrm>
            <a:off x="332733" y="4619505"/>
            <a:ext cx="2162074" cy="522555"/>
          </a:xfrm>
          <a:prstGeom prst="roundRect">
            <a:avLst>
              <a:gd name="adj" fmla="val 16667"/>
            </a:avLst>
          </a:prstGeom>
          <a:solidFill>
            <a:srgbClr val="CC99FF">
              <a:alpha val="30196"/>
            </a:srgbClr>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7215" name="Rectangle 49"/>
          <p:cNvSpPr>
            <a:spLocks noChangeArrowheads="1"/>
          </p:cNvSpPr>
          <p:nvPr/>
        </p:nvSpPr>
        <p:spPr bwMode="auto">
          <a:xfrm>
            <a:off x="323226" y="4703000"/>
            <a:ext cx="2163433" cy="4133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p>
            <a:pPr defTabSz="456442">
              <a:lnSpc>
                <a:spcPct val="90000"/>
              </a:lnSpc>
            </a:pPr>
            <a:r>
              <a:rPr lang="en-US" sz="1200" b="1">
                <a:solidFill>
                  <a:prstClr val="black"/>
                </a:solidFill>
                <a:latin typeface="Arial Unicode MS" pitchFamily="34" charset="-128"/>
                <a:ea typeface="Arial Unicode MS" pitchFamily="34" charset="-128"/>
                <a:cs typeface="Arial Unicode MS" pitchFamily="34" charset="-128"/>
              </a:rPr>
              <a:t>Other SANS documents:</a:t>
            </a:r>
            <a:r>
              <a:rPr lang="en-US" sz="1100" b="1">
                <a:solidFill>
                  <a:prstClr val="black"/>
                </a:solidFill>
                <a:latin typeface="Arial Unicode MS" pitchFamily="34" charset="-128"/>
                <a:ea typeface="Arial Unicode MS" pitchFamily="34" charset="-128"/>
                <a:cs typeface="Arial Unicode MS" pitchFamily="34" charset="-128"/>
              </a:rPr>
              <a:t> </a:t>
            </a:r>
            <a:r>
              <a:rPr lang="en-US" sz="1200" b="1">
                <a:solidFill>
                  <a:prstClr val="black"/>
                </a:solidFill>
                <a:latin typeface="Arial Unicode MS" pitchFamily="34" charset="-128"/>
                <a:ea typeface="Arial Unicode MS" pitchFamily="34" charset="-128"/>
                <a:cs typeface="Arial Unicode MS" pitchFamily="34" charset="-128"/>
              </a:rPr>
              <a:t>SANS 204, SANS 10252</a:t>
            </a:r>
            <a:endParaRPr lang="en-ZA" sz="1200" b="1">
              <a:solidFill>
                <a:prstClr val="black"/>
              </a:solidFill>
              <a:latin typeface="Arial Unicode MS" pitchFamily="34" charset="-128"/>
              <a:ea typeface="Arial Unicode MS" pitchFamily="34" charset="-128"/>
              <a:cs typeface="Arial Unicode MS" pitchFamily="34" charset="-128"/>
            </a:endParaRPr>
          </a:p>
        </p:txBody>
      </p:sp>
      <p:sp>
        <p:nvSpPr>
          <p:cNvPr id="7216" name="Text Box 50"/>
          <p:cNvSpPr txBox="1">
            <a:spLocks noChangeArrowheads="1"/>
          </p:cNvSpPr>
          <p:nvPr/>
        </p:nvSpPr>
        <p:spPr bwMode="auto">
          <a:xfrm>
            <a:off x="2655062" y="3542725"/>
            <a:ext cx="497060" cy="996166"/>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3</a:t>
            </a:r>
          </a:p>
        </p:txBody>
      </p:sp>
      <p:sp>
        <p:nvSpPr>
          <p:cNvPr id="7217" name="AutoShape 51"/>
          <p:cNvSpPr>
            <a:spLocks noChangeArrowheads="1"/>
          </p:cNvSpPr>
          <p:nvPr/>
        </p:nvSpPr>
        <p:spPr bwMode="auto">
          <a:xfrm>
            <a:off x="3152121" y="3737064"/>
            <a:ext cx="482120" cy="1482733"/>
          </a:xfrm>
          <a:prstGeom prst="upDownArrow">
            <a:avLst>
              <a:gd name="adj1" fmla="val 50000"/>
              <a:gd name="adj2" fmla="val 58028"/>
            </a:avLst>
          </a:prstGeom>
          <a:solidFill>
            <a:srgbClr val="008000">
              <a:alpha val="39999"/>
            </a:srgbClr>
          </a:solidFill>
          <a:ln w="4699" algn="ctr">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0" rIns="80155" bIns="0" anchor="ctr"/>
          <a:lstStyle/>
          <a:p>
            <a:pPr algn="ctr" defTabSz="456442"/>
            <a:endParaRPr lang="en-ZA" sz="1200" b="1">
              <a:solidFill>
                <a:prstClr val="black"/>
              </a:solidFill>
              <a:latin typeface="Arial Unicode MS" pitchFamily="34" charset="-128"/>
              <a:ea typeface="Arial Unicode MS" pitchFamily="34" charset="-128"/>
              <a:cs typeface="Arial Unicode MS" pitchFamily="34" charset="-128"/>
            </a:endParaRPr>
          </a:p>
        </p:txBody>
      </p:sp>
      <p:sp>
        <p:nvSpPr>
          <p:cNvPr id="7218" name="Text Box 52"/>
          <p:cNvSpPr txBox="1">
            <a:spLocks noChangeArrowheads="1"/>
          </p:cNvSpPr>
          <p:nvPr/>
        </p:nvSpPr>
        <p:spPr bwMode="auto">
          <a:xfrm rot="-5400000">
            <a:off x="2763026" y="4333386"/>
            <a:ext cx="1248086" cy="265615"/>
          </a:xfrm>
          <a:prstGeom prst="rect">
            <a:avLst/>
          </a:prstGeom>
          <a:noFill/>
          <a:ln>
            <a:noFill/>
          </a:ln>
          <a:effectLst/>
          <a:extLst>
            <a:ext uri="{909E8E84-426E-40DD-AFC4-6F175D3DCCD1}">
              <a14:hiddenFill xmlns:a14="http://schemas.microsoft.com/office/drawing/2010/main" xmlns="">
                <a:solidFill>
                  <a:srgbClr val="FF6600">
                    <a:alpha val="20000"/>
                  </a:srgbClr>
                </a:solidFill>
              </a14:hiddenFill>
            </a:ext>
            <a:ext uri="{91240B29-F687-4F45-9708-019B960494DF}">
              <a14:hiddenLine xmlns:a14="http://schemas.microsoft.com/office/drawing/2010/main" xmlns="" w="4699"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200">
                <a:solidFill>
                  <a:srgbClr val="FFFF00"/>
                </a:solidFill>
              </a:rPr>
              <a:t>Voluntary</a:t>
            </a:r>
          </a:p>
        </p:txBody>
      </p:sp>
      <p:sp>
        <p:nvSpPr>
          <p:cNvPr id="7219" name="Text Box 53"/>
          <p:cNvSpPr txBox="1">
            <a:spLocks noChangeArrowheads="1"/>
          </p:cNvSpPr>
          <p:nvPr/>
        </p:nvSpPr>
        <p:spPr bwMode="auto">
          <a:xfrm rot="-5400000">
            <a:off x="-257764" y="2243164"/>
            <a:ext cx="1550392" cy="265615"/>
          </a:xfrm>
          <a:prstGeom prst="rect">
            <a:avLst/>
          </a:prstGeom>
          <a:noFill/>
          <a:ln>
            <a:noFill/>
          </a:ln>
          <a:effectLst/>
          <a:extLst>
            <a:ext uri="{909E8E84-426E-40DD-AFC4-6F175D3DCCD1}">
              <a14:hiddenFill xmlns:a14="http://schemas.microsoft.com/office/drawing/2010/main" xmlns="">
                <a:solidFill>
                  <a:srgbClr val="FF6600">
                    <a:alpha val="20000"/>
                  </a:srgbClr>
                </a:solidFill>
              </a14:hiddenFill>
            </a:ext>
            <a:ext uri="{91240B29-F687-4F45-9708-019B960494DF}">
              <a14:hiddenLine xmlns:a14="http://schemas.microsoft.com/office/drawing/2010/main" xmlns="" w="4699"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200">
                <a:solidFill>
                  <a:prstClr val="black"/>
                </a:solidFill>
              </a:rPr>
              <a:t>Mandatory</a:t>
            </a:r>
          </a:p>
        </p:txBody>
      </p:sp>
      <p:sp>
        <p:nvSpPr>
          <p:cNvPr id="7220" name="AutoShape 54"/>
          <p:cNvSpPr>
            <a:spLocks noChangeArrowheads="1"/>
          </p:cNvSpPr>
          <p:nvPr/>
        </p:nvSpPr>
        <p:spPr bwMode="auto">
          <a:xfrm rot="5400000">
            <a:off x="1748502" y="3909546"/>
            <a:ext cx="577258" cy="3615228"/>
          </a:xfrm>
          <a:prstGeom prst="roundRect">
            <a:avLst>
              <a:gd name="adj" fmla="val 16667"/>
            </a:avLst>
          </a:prstGeom>
          <a:solidFill>
            <a:srgbClr val="00CC66">
              <a:alpha val="39999"/>
            </a:srgbClr>
          </a:solidFill>
          <a:ln w="9525">
            <a:solidFill>
              <a:schemeClr val="tx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47337" tIns="9467" rIns="47337" bIns="9467" anchor="ctr"/>
          <a:lstStyle/>
          <a:p>
            <a:pPr defTabSz="456442"/>
            <a:endParaRPr lang="en-US" sz="900">
              <a:solidFill>
                <a:prstClr val="black"/>
              </a:solidFill>
              <a:latin typeface="Arial Unicode MS" pitchFamily="34" charset="-128"/>
              <a:ea typeface="Arial Unicode MS" pitchFamily="34" charset="-128"/>
              <a:cs typeface="Arial Unicode MS" pitchFamily="34" charset="-128"/>
            </a:endParaRPr>
          </a:p>
          <a:p>
            <a:pPr defTabSz="456442"/>
            <a:endParaRPr lang="en-GB" sz="700">
              <a:solidFill>
                <a:prstClr val="black"/>
              </a:solidFill>
              <a:latin typeface="Arial Unicode MS" pitchFamily="34" charset="-128"/>
              <a:ea typeface="Arial Unicode MS" pitchFamily="34" charset="-128"/>
              <a:cs typeface="Arial Unicode MS" pitchFamily="34" charset="-128"/>
            </a:endParaRPr>
          </a:p>
        </p:txBody>
      </p:sp>
      <p:sp>
        <p:nvSpPr>
          <p:cNvPr id="7221" name="AutoShape 55"/>
          <p:cNvSpPr>
            <a:spLocks noChangeArrowheads="1"/>
          </p:cNvSpPr>
          <p:nvPr/>
        </p:nvSpPr>
        <p:spPr bwMode="auto">
          <a:xfrm>
            <a:off x="270261" y="5473156"/>
            <a:ext cx="2799017" cy="506720"/>
          </a:xfrm>
          <a:prstGeom prst="roundRect">
            <a:avLst>
              <a:gd name="adj" fmla="val 16667"/>
            </a:avLst>
          </a:prstGeom>
          <a:solidFill>
            <a:srgbClr val="33CC33">
              <a:alpha val="50195"/>
            </a:srgbClr>
          </a:solidFill>
          <a:ln w="9525">
            <a:solidFill>
              <a:schemeClr val="bg1"/>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nchor="ctr"/>
          <a:lstStyle/>
          <a:p>
            <a:pPr algn="ctr" defTabSz="456442"/>
            <a:endParaRPr lang="en-GB" sz="1200" b="1">
              <a:solidFill>
                <a:prstClr val="black"/>
              </a:solidFill>
              <a:latin typeface="Arial Unicode MS" pitchFamily="34" charset="-128"/>
              <a:ea typeface="Arial Unicode MS" pitchFamily="34" charset="-128"/>
              <a:cs typeface="Arial Unicode MS" pitchFamily="34" charset="-128"/>
            </a:endParaRPr>
          </a:p>
        </p:txBody>
      </p:sp>
      <p:sp>
        <p:nvSpPr>
          <p:cNvPr id="57" name="Rectangle 56"/>
          <p:cNvSpPr>
            <a:spLocks noChangeArrowheads="1"/>
          </p:cNvSpPr>
          <p:nvPr/>
        </p:nvSpPr>
        <p:spPr bwMode="auto">
          <a:xfrm>
            <a:off x="266185" y="5473158"/>
            <a:ext cx="2527400" cy="8288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p>
            <a:pPr defTabSz="456442">
              <a:lnSpc>
                <a:spcPct val="90000"/>
              </a:lnSpc>
              <a:defRPr/>
            </a:pPr>
            <a:r>
              <a:rPr lang="en-US" b="1" dirty="0">
                <a:solidFill>
                  <a:prstClr val="black"/>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Local Authority: Enforcer of </a:t>
            </a:r>
            <a:r>
              <a:rPr lang="en-US" b="1" dirty="0">
                <a:solidFill>
                  <a:srgbClr val="FF0000"/>
                </a:solidFill>
                <a:effectLst>
                  <a:outerShdw blurRad="38100" dist="38100" dir="2700000" algn="tl">
                    <a:srgbClr val="C0C0C0"/>
                  </a:outerShdw>
                </a:effectLst>
                <a:latin typeface="Arial Unicode MS" pitchFamily="34" charset="-128"/>
                <a:ea typeface="Arial Unicode MS" pitchFamily="34" charset="-128"/>
                <a:cs typeface="Arial Unicode MS" pitchFamily="34" charset="-128"/>
              </a:rPr>
              <a:t>REGULATIONS</a:t>
            </a:r>
            <a:endParaRPr lang="en-ZA" sz="1100" b="1" dirty="0">
              <a:solidFill>
                <a:srgbClr val="FF0000"/>
              </a:solidFill>
              <a:latin typeface="Arial Unicode MS" pitchFamily="34" charset="-128"/>
              <a:ea typeface="Arial Unicode MS" pitchFamily="34" charset="-128"/>
              <a:cs typeface="Arial Unicode MS" pitchFamily="34" charset="-128"/>
            </a:endParaRPr>
          </a:p>
        </p:txBody>
      </p:sp>
      <p:sp>
        <p:nvSpPr>
          <p:cNvPr id="7223" name="Text Box 57"/>
          <p:cNvSpPr txBox="1">
            <a:spLocks noChangeArrowheads="1"/>
          </p:cNvSpPr>
          <p:nvPr/>
        </p:nvSpPr>
        <p:spPr bwMode="auto">
          <a:xfrm>
            <a:off x="229517" y="1187627"/>
            <a:ext cx="3737455" cy="265605"/>
          </a:xfrm>
          <a:prstGeom prst="rect">
            <a:avLst/>
          </a:prstGeom>
          <a:solidFill>
            <a:schemeClr val="bg1"/>
          </a:solidFill>
          <a:ln w="952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spcBef>
                <a:spcPct val="50000"/>
              </a:spcBef>
            </a:pPr>
            <a:r>
              <a:rPr lang="en-US" sz="1200">
                <a:solidFill>
                  <a:prstClr val="black"/>
                </a:solidFill>
                <a:latin typeface="Arial" pitchFamily="34" charset="0"/>
                <a:ea typeface="ＭＳ Ｐゴシック" pitchFamily="34" charset="-128"/>
                <a:cs typeface="Arial" pitchFamily="34" charset="0"/>
              </a:rPr>
              <a:t>LEVELS OF LEGISLATION</a:t>
            </a:r>
            <a:endParaRPr lang="en-GB" sz="1200">
              <a:solidFill>
                <a:prstClr val="black"/>
              </a:solidFill>
              <a:latin typeface="Arial" pitchFamily="34" charset="0"/>
              <a:ea typeface="ＭＳ Ｐゴシック" pitchFamily="34" charset="-128"/>
              <a:cs typeface="Times New Roman" pitchFamily="18" charset="0"/>
            </a:endParaRPr>
          </a:p>
        </p:txBody>
      </p:sp>
      <p:sp>
        <p:nvSpPr>
          <p:cNvPr id="7224" name="Text Box 58"/>
          <p:cNvSpPr txBox="1">
            <a:spLocks noChangeArrowheads="1"/>
          </p:cNvSpPr>
          <p:nvPr/>
        </p:nvSpPr>
        <p:spPr bwMode="auto">
          <a:xfrm>
            <a:off x="4990970" y="1187627"/>
            <a:ext cx="3198294" cy="450271"/>
          </a:xfrm>
          <a:prstGeom prst="rect">
            <a:avLst/>
          </a:prstGeom>
          <a:solidFill>
            <a:srgbClr val="FFCC99">
              <a:alpha val="23137"/>
            </a:srgbClr>
          </a:solidFill>
          <a:ln w="9525">
            <a:solidFill>
              <a:srgbClr val="80000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spcBef>
                <a:spcPct val="50000"/>
              </a:spcBef>
            </a:pPr>
            <a:r>
              <a:rPr lang="en-US" sz="1200">
                <a:solidFill>
                  <a:prstClr val="black"/>
                </a:solidFill>
                <a:latin typeface="Arial" pitchFamily="34" charset="0"/>
                <a:ea typeface="ＭＳ Ｐゴシック" pitchFamily="34" charset="-128"/>
                <a:cs typeface="Arial" pitchFamily="34" charset="0"/>
              </a:rPr>
              <a:t>SOLUTIONS TO SATISFY THE REGULATIONS </a:t>
            </a:r>
            <a:endParaRPr lang="en-GB" sz="1200">
              <a:solidFill>
                <a:prstClr val="black"/>
              </a:solidFill>
              <a:latin typeface="Arial" pitchFamily="34" charset="0"/>
              <a:ea typeface="ＭＳ Ｐゴシック" pitchFamily="34" charset="-128"/>
              <a:cs typeface="Times New Roman" pitchFamily="18" charset="0"/>
            </a:endParaRPr>
          </a:p>
        </p:txBody>
      </p:sp>
      <p:sp>
        <p:nvSpPr>
          <p:cNvPr id="7225" name="Text Box 59"/>
          <p:cNvSpPr txBox="1">
            <a:spLocks noChangeArrowheads="1"/>
          </p:cNvSpPr>
          <p:nvPr/>
        </p:nvSpPr>
        <p:spPr bwMode="auto">
          <a:xfrm>
            <a:off x="3338178" y="5405499"/>
            <a:ext cx="461750" cy="787031"/>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lnSpc>
                <a:spcPct val="80000"/>
              </a:lnSpc>
            </a:pPr>
            <a:r>
              <a:rPr lang="en-US" sz="5500">
                <a:solidFill>
                  <a:prstClr val="white"/>
                </a:solidFill>
              </a:rPr>
              <a:t>5</a:t>
            </a:r>
          </a:p>
        </p:txBody>
      </p:sp>
      <p:sp>
        <p:nvSpPr>
          <p:cNvPr id="7226" name="Text Box 60"/>
          <p:cNvSpPr txBox="1">
            <a:spLocks noChangeArrowheads="1"/>
          </p:cNvSpPr>
          <p:nvPr/>
        </p:nvSpPr>
        <p:spPr bwMode="auto">
          <a:xfrm>
            <a:off x="2503144" y="4415091"/>
            <a:ext cx="575451" cy="973491"/>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5800">
                <a:solidFill>
                  <a:srgbClr val="FF0000"/>
                </a:solidFill>
              </a:rPr>
              <a:t>4</a:t>
            </a:r>
          </a:p>
        </p:txBody>
      </p:sp>
      <p:sp>
        <p:nvSpPr>
          <p:cNvPr id="7227" name="Text Box 61"/>
          <p:cNvSpPr txBox="1">
            <a:spLocks noChangeArrowheads="1"/>
          </p:cNvSpPr>
          <p:nvPr/>
        </p:nvSpPr>
        <p:spPr bwMode="auto">
          <a:xfrm>
            <a:off x="4967462" y="5352235"/>
            <a:ext cx="290116" cy="357938"/>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a:solidFill>
                  <a:srgbClr val="FF0000"/>
                </a:solidFill>
              </a:rPr>
              <a:t>1</a:t>
            </a:r>
          </a:p>
        </p:txBody>
      </p:sp>
      <p:sp>
        <p:nvSpPr>
          <p:cNvPr id="7228" name="Text Box 62"/>
          <p:cNvSpPr txBox="1">
            <a:spLocks noChangeArrowheads="1"/>
          </p:cNvSpPr>
          <p:nvPr/>
        </p:nvSpPr>
        <p:spPr bwMode="auto">
          <a:xfrm>
            <a:off x="6476296" y="5645902"/>
            <a:ext cx="290116" cy="357938"/>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a:solidFill>
                  <a:srgbClr val="FF0000"/>
                </a:solidFill>
              </a:rPr>
              <a:t>2</a:t>
            </a:r>
          </a:p>
        </p:txBody>
      </p:sp>
      <p:sp>
        <p:nvSpPr>
          <p:cNvPr id="7229" name="Text Box 63"/>
          <p:cNvSpPr txBox="1">
            <a:spLocks noChangeArrowheads="1"/>
          </p:cNvSpPr>
          <p:nvPr/>
        </p:nvSpPr>
        <p:spPr bwMode="auto">
          <a:xfrm>
            <a:off x="7962043" y="5219796"/>
            <a:ext cx="290116" cy="357938"/>
          </a:xfrm>
          <a:prstGeom prst="rect">
            <a:avLst/>
          </a:prstGeom>
          <a:noFill/>
          <a:ln>
            <a:noFill/>
          </a:ln>
          <a:effectLst/>
          <a:extLst>
            <a:ext uri="{909E8E84-426E-40DD-AFC4-6F175D3DCCD1}">
              <a14:hiddenFill xmlns:a14="http://schemas.microsoft.com/office/drawing/2010/main" xmlns="">
                <a:solidFill>
                  <a:srgbClr val="FF9900">
                    <a:alpha val="0"/>
                  </a:srgbClr>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80155" tIns="40078" rIns="80155" bIns="40078">
            <a:spAutoFit/>
          </a:bodyPr>
          <a:lstStyle>
            <a:lvl1pPr eaLnBrk="0" hangingPunct="0">
              <a:defRPr sz="3200" b="1">
                <a:solidFill>
                  <a:schemeClr val="tx1"/>
                </a:solidFill>
                <a:latin typeface="Arial Unicode MS" pitchFamily="34" charset="-128"/>
                <a:ea typeface="Arial Unicode MS" pitchFamily="34" charset="-128"/>
                <a:cs typeface="Arial Unicode MS" pitchFamily="34" charset="-128"/>
              </a:defRPr>
            </a:lvl1pPr>
            <a:lvl2pPr marL="742950" indent="-285750" eaLnBrk="0" hangingPunct="0">
              <a:defRPr sz="3200" b="1">
                <a:solidFill>
                  <a:schemeClr val="tx1"/>
                </a:solidFill>
                <a:latin typeface="Arial Unicode MS" pitchFamily="34" charset="-128"/>
                <a:ea typeface="Arial Unicode MS" pitchFamily="34" charset="-128"/>
                <a:cs typeface="Arial Unicode MS" pitchFamily="34" charset="-128"/>
              </a:defRPr>
            </a:lvl2pPr>
            <a:lvl3pPr marL="1143000" indent="-228600" eaLnBrk="0" hangingPunct="0">
              <a:defRPr sz="3200" b="1">
                <a:solidFill>
                  <a:schemeClr val="tx1"/>
                </a:solidFill>
                <a:latin typeface="Arial Unicode MS" pitchFamily="34" charset="-128"/>
                <a:ea typeface="Arial Unicode MS" pitchFamily="34" charset="-128"/>
                <a:cs typeface="Arial Unicode MS" pitchFamily="34" charset="-128"/>
              </a:defRPr>
            </a:lvl3pPr>
            <a:lvl4pPr marL="1600200" indent="-228600" eaLnBrk="0" hangingPunct="0">
              <a:defRPr sz="3200" b="1">
                <a:solidFill>
                  <a:schemeClr val="tx1"/>
                </a:solidFill>
                <a:latin typeface="Arial Unicode MS" pitchFamily="34" charset="-128"/>
                <a:ea typeface="Arial Unicode MS" pitchFamily="34" charset="-128"/>
                <a:cs typeface="Arial Unicode MS" pitchFamily="34" charset="-128"/>
              </a:defRPr>
            </a:lvl4pPr>
            <a:lvl5pPr marL="2057400" indent="-228600" eaLnBrk="0" hangingPunct="0">
              <a:defRPr sz="3200" b="1">
                <a:solidFill>
                  <a:schemeClr val="tx1"/>
                </a:solidFill>
                <a:latin typeface="Arial Unicode MS" pitchFamily="34" charset="-128"/>
                <a:ea typeface="Arial Unicode MS" pitchFamily="34" charset="-128"/>
                <a:cs typeface="Arial Unicode MS" pitchFamily="34" charset="-128"/>
              </a:defRPr>
            </a:lvl5pPr>
            <a:lvl6pPr marL="25146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6pPr>
            <a:lvl7pPr marL="29718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7pPr>
            <a:lvl8pPr marL="34290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8pPr>
            <a:lvl9pPr marL="3886200" indent="-228600" algn="ctr" defTabSz="520700" eaLnBrk="0" fontAlgn="base" hangingPunct="0">
              <a:spcBef>
                <a:spcPct val="0"/>
              </a:spcBef>
              <a:spcAft>
                <a:spcPct val="0"/>
              </a:spcAft>
              <a:defRPr sz="3200" b="1">
                <a:solidFill>
                  <a:schemeClr val="tx1"/>
                </a:solidFill>
                <a:latin typeface="Arial Unicode MS" pitchFamily="34" charset="-128"/>
                <a:ea typeface="Arial Unicode MS" pitchFamily="34" charset="-128"/>
                <a:cs typeface="Arial Unicode MS" pitchFamily="34" charset="-128"/>
              </a:defRPr>
            </a:lvl9pPr>
          </a:lstStyle>
          <a:p>
            <a:pPr algn="ctr" defTabSz="456442" eaLnBrk="1" hangingPunct="1"/>
            <a:r>
              <a:rPr lang="en-US" sz="1800">
                <a:solidFill>
                  <a:srgbClr val="FF0000"/>
                </a:solidFill>
              </a:rPr>
              <a:t>3</a:t>
            </a:r>
          </a:p>
        </p:txBody>
      </p:sp>
      <p:pic>
        <p:nvPicPr>
          <p:cNvPr id="7230" name="Picture 6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70267" y="3151168"/>
            <a:ext cx="2074477" cy="348364"/>
          </a:xfrm>
          <a:prstGeom prst="rect">
            <a:avLst/>
          </a:prstGeom>
          <a:noFill/>
          <a:ln>
            <a:noFill/>
          </a:ln>
          <a:effectLst/>
          <a:extLst>
            <a:ext uri="{909E8E84-426E-40DD-AFC4-6F175D3DCCD1}">
              <a14:hiddenFill xmlns:a14="http://schemas.microsoft.com/office/drawing/2010/main" xmlns="">
                <a:solidFill>
                  <a:srgbClr val="FF6600">
                    <a:alpha val="20000"/>
                  </a:srgbClr>
                </a:solidFill>
              </a14:hiddenFill>
            </a:ext>
            <a:ext uri="{91240B29-F687-4F45-9708-019B960494DF}">
              <a14:hiddenLine xmlns:a14="http://schemas.microsoft.com/office/drawing/2010/main" xmlns="" w="4699"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231" name="Picture 67"/>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1151" y="4207796"/>
            <a:ext cx="1878235" cy="237525"/>
          </a:xfrm>
          <a:prstGeom prst="rect">
            <a:avLst/>
          </a:prstGeom>
          <a:noFill/>
          <a:ln>
            <a:noFill/>
          </a:ln>
          <a:effectLst/>
          <a:extLst>
            <a:ext uri="{909E8E84-426E-40DD-AFC4-6F175D3DCCD1}">
              <a14:hiddenFill xmlns:a14="http://schemas.microsoft.com/office/drawing/2010/main" xmlns="">
                <a:solidFill>
                  <a:srgbClr val="FF6600">
                    <a:alpha val="20000"/>
                  </a:srgbClr>
                </a:solidFill>
              </a14:hiddenFill>
            </a:ext>
            <a:ext uri="{91240B29-F687-4F45-9708-019B960494DF}">
              <a14:hiddenLine xmlns:a14="http://schemas.microsoft.com/office/drawing/2010/main" xmlns="" w="4699"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 name="Straight Connector 2"/>
          <p:cNvCxnSpPr/>
          <p:nvPr/>
        </p:nvCxnSpPr>
        <p:spPr>
          <a:xfrm flipV="1">
            <a:off x="4496626" y="3826315"/>
            <a:ext cx="4264393" cy="12956"/>
          </a:xfrm>
          <a:prstGeom prst="line">
            <a:avLst/>
          </a:prstGeom>
          <a:ln w="57150">
            <a:solidFill>
              <a:srgbClr val="CC6600"/>
            </a:solidFill>
            <a:prstDash val="sysDash"/>
          </a:ln>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 xmlns:a16="http://schemas.microsoft.com/office/drawing/2014/main" id="{3CD1CC67-5664-4520-95DE-02CB10A60770}"/>
              </a:ext>
            </a:extLst>
          </p:cNvPr>
          <p:cNvSpPr/>
          <p:nvPr/>
        </p:nvSpPr>
        <p:spPr>
          <a:xfrm>
            <a:off x="316553" y="241037"/>
            <a:ext cx="6014847" cy="461665"/>
          </a:xfrm>
          <a:prstGeom prst="rect">
            <a:avLst/>
          </a:prstGeom>
        </p:spPr>
        <p:txBody>
          <a:bodyPr wrap="square">
            <a:spAutoFit/>
          </a:bodyPr>
          <a:lstStyle/>
          <a:p>
            <a:pPr defTabSz="456442"/>
            <a:r>
              <a:rPr lang="en-US" b="1" dirty="0">
                <a:solidFill>
                  <a:srgbClr val="00B050"/>
                </a:solidFill>
                <a:latin typeface="Arial Unicode MS" pitchFamily="34" charset="-128"/>
                <a:ea typeface="Arial Unicode MS" pitchFamily="34" charset="-128"/>
                <a:cs typeface="Arial Unicode MS" pitchFamily="34" charset="-128"/>
              </a:rPr>
              <a:t>The Building Industry's  </a:t>
            </a:r>
            <a:r>
              <a:rPr lang="en-US" sz="2400" b="1" dirty="0">
                <a:solidFill>
                  <a:srgbClr val="00B050"/>
                </a:solidFill>
                <a:latin typeface="Arial Black" pitchFamily="34" charset="0"/>
                <a:ea typeface="Arial Unicode MS" pitchFamily="34" charset="-128"/>
                <a:cs typeface="Arial Unicode MS" pitchFamily="34" charset="-128"/>
              </a:rPr>
              <a:t>4</a:t>
            </a:r>
            <a:r>
              <a:rPr lang="en-US" b="1" dirty="0">
                <a:solidFill>
                  <a:srgbClr val="00B050"/>
                </a:solidFill>
                <a:latin typeface="Arial Unicode MS" pitchFamily="34" charset="-128"/>
                <a:ea typeface="Arial Unicode MS" pitchFamily="34" charset="-128"/>
                <a:cs typeface="Arial Unicode MS" pitchFamily="34" charset="-128"/>
              </a:rPr>
              <a:t> Levels of legislation + 1</a:t>
            </a:r>
          </a:p>
        </p:txBody>
      </p:sp>
      <p:sp>
        <p:nvSpPr>
          <p:cNvPr id="72" name="Parallelogram 71">
            <a:extLst>
              <a:ext uri="{FF2B5EF4-FFF2-40B4-BE49-F238E27FC236}">
                <a16:creationId xmlns="" xmlns:a16="http://schemas.microsoft.com/office/drawing/2014/main" id="{2F4FDBA5-3701-47C3-945F-A1D836E8B31F}"/>
              </a:ext>
            </a:extLst>
          </p:cNvPr>
          <p:cNvSpPr/>
          <p:nvPr/>
        </p:nvSpPr>
        <p:spPr>
          <a:xfrm>
            <a:off x="-593436" y="6389109"/>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73" name="TextBox 72">
            <a:extLst>
              <a:ext uri="{FF2B5EF4-FFF2-40B4-BE49-F238E27FC236}">
                <a16:creationId xmlns="" xmlns:a16="http://schemas.microsoft.com/office/drawing/2014/main" id="{E377220F-B5A0-4EA6-9CD1-5DD2D530D5AF}"/>
              </a:ext>
            </a:extLst>
          </p:cNvPr>
          <p:cNvSpPr txBox="1"/>
          <p:nvPr/>
        </p:nvSpPr>
        <p:spPr>
          <a:xfrm>
            <a:off x="8516761" y="6434173"/>
            <a:ext cx="627240" cy="400110"/>
          </a:xfrm>
          <a:prstGeom prst="rect">
            <a:avLst/>
          </a:prstGeom>
          <a:noFill/>
        </p:spPr>
        <p:txBody>
          <a:bodyPr wrap="square" rtlCol="0">
            <a:spAutoFit/>
          </a:bodyPr>
          <a:lstStyle/>
          <a:p>
            <a:r>
              <a:rPr lang="en-US" sz="2000" b="1" dirty="0">
                <a:solidFill>
                  <a:srgbClr val="00B050"/>
                </a:solidFill>
                <a:latin typeface="Myriad Pro"/>
                <a:cs typeface="Myriad Pro"/>
              </a:rPr>
              <a:t>8</a:t>
            </a:r>
          </a:p>
        </p:txBody>
      </p:sp>
    </p:spTree>
    <p:extLst>
      <p:ext uri="{BB962C8B-B14F-4D97-AF65-F5344CB8AC3E}">
        <p14:creationId xmlns:p14="http://schemas.microsoft.com/office/powerpoint/2010/main" xmlns="" val="244836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Titre 1"/>
          <p:cNvSpPr>
            <a:spLocks noGrp="1"/>
          </p:cNvSpPr>
          <p:nvPr>
            <p:ph type="title" idx="4294967295"/>
          </p:nvPr>
        </p:nvSpPr>
        <p:spPr>
          <a:xfrm>
            <a:off x="0" y="549275"/>
            <a:ext cx="8229600" cy="576263"/>
          </a:xfrm>
        </p:spPr>
        <p:txBody>
          <a:bodyPr>
            <a:normAutofit fontScale="90000"/>
          </a:bodyPr>
          <a:lstStyle/>
          <a:p>
            <a:pPr eaLnBrk="1" hangingPunct="1"/>
            <a:r>
              <a:rPr lang="en-US" sz="3600" dirty="0">
                <a:solidFill>
                  <a:srgbClr val="669900"/>
                </a:solidFill>
                <a:latin typeface="Calibri" pitchFamily="34" charset="0"/>
              </a:rPr>
              <a:t>Typical Product Development Cycle</a:t>
            </a:r>
            <a:endParaRPr lang="fr-FR" sz="3600" dirty="0">
              <a:solidFill>
                <a:srgbClr val="669900"/>
              </a:solidFill>
              <a:latin typeface="Calibri" pitchFamily="34" charset="0"/>
            </a:endParaRPr>
          </a:p>
        </p:txBody>
      </p:sp>
      <p:sp>
        <p:nvSpPr>
          <p:cNvPr id="83971" name="Espace réservé du contenu 2"/>
          <p:cNvSpPr>
            <a:spLocks noGrp="1"/>
          </p:cNvSpPr>
          <p:nvPr>
            <p:ph idx="4294967295"/>
          </p:nvPr>
        </p:nvSpPr>
        <p:spPr>
          <a:xfrm>
            <a:off x="0" y="1341438"/>
            <a:ext cx="8713788" cy="4392612"/>
          </a:xfrm>
        </p:spPr>
        <p:txBody>
          <a:bodyPr/>
          <a:lstStyle/>
          <a:p>
            <a:pPr algn="just" eaLnBrk="1" hangingPunct="1">
              <a:buFontTx/>
              <a:buNone/>
            </a:pPr>
            <a:r>
              <a:rPr lang="en-ZA" sz="2000">
                <a:latin typeface="Arial Narrow" pitchFamily="34" charset="0"/>
              </a:rPr>
              <a:t>      </a:t>
            </a:r>
            <a:endParaRPr lang="en-GB" sz="2400">
              <a:latin typeface="Arial Narrow" pitchFamily="34" charset="0"/>
            </a:endParaRPr>
          </a:p>
        </p:txBody>
      </p:sp>
      <p:pic>
        <p:nvPicPr>
          <p:cNvPr id="83973" name="Picture 3" descr="pdc"/>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0825" y="1052513"/>
            <a:ext cx="8351838" cy="4502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3974" name="Text Box 5"/>
          <p:cNvSpPr txBox="1">
            <a:spLocks noChangeArrowheads="1"/>
          </p:cNvSpPr>
          <p:nvPr/>
        </p:nvSpPr>
        <p:spPr bwMode="auto">
          <a:xfrm>
            <a:off x="1115616" y="5516563"/>
            <a:ext cx="7344816" cy="457200"/>
          </a:xfrm>
          <a:prstGeom prst="rect">
            <a:avLst/>
          </a:prstGeom>
          <a:solidFill>
            <a:schemeClr val="bg1"/>
          </a:solidFill>
          <a:ln w="44450">
            <a:solidFill>
              <a:srgbClr val="FF0000"/>
            </a:solidFill>
            <a:miter lim="800000"/>
            <a:headEnd/>
            <a:tailEnd/>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rPr>
              <a:t>No Duplication of roles.  Only Collaborative Synergies</a:t>
            </a:r>
            <a:endParaRPr kumimoji="0" lang="en-GB"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7" name="Parallelogram 6">
            <a:extLst>
              <a:ext uri="{FF2B5EF4-FFF2-40B4-BE49-F238E27FC236}">
                <a16:creationId xmlns="" xmlns:a16="http://schemas.microsoft.com/office/drawing/2014/main" id="{B41116E7-3D27-424F-A90D-7E9A5F238ED4}"/>
              </a:ext>
            </a:extLst>
          </p:cNvPr>
          <p:cNvSpPr/>
          <p:nvPr/>
        </p:nvSpPr>
        <p:spPr>
          <a:xfrm>
            <a:off x="-542333" y="6229048"/>
            <a:ext cx="6887240"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8" name="Parallelogram 7">
            <a:extLst>
              <a:ext uri="{FF2B5EF4-FFF2-40B4-BE49-F238E27FC236}">
                <a16:creationId xmlns="" xmlns:a16="http://schemas.microsoft.com/office/drawing/2014/main" id="{86C53DB3-2901-43FC-994A-197E8FBC4D87}"/>
              </a:ext>
            </a:extLst>
          </p:cNvPr>
          <p:cNvSpPr/>
          <p:nvPr/>
        </p:nvSpPr>
        <p:spPr>
          <a:xfrm>
            <a:off x="6228132" y="6229048"/>
            <a:ext cx="3348342" cy="399747"/>
          </a:xfrm>
          <a:prstGeom prst="parallelogram">
            <a:avLst>
              <a:gd name="adj" fmla="val 74420"/>
            </a:avLst>
          </a:prstGeom>
          <a:solidFill>
            <a:srgbClr val="7BAC4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609230"/>
              </a:solidFill>
            </a:endParaRPr>
          </a:p>
        </p:txBody>
      </p:sp>
      <p:sp>
        <p:nvSpPr>
          <p:cNvPr id="12" name="TextBox 11">
            <a:extLst>
              <a:ext uri="{FF2B5EF4-FFF2-40B4-BE49-F238E27FC236}">
                <a16:creationId xmlns="" xmlns:a16="http://schemas.microsoft.com/office/drawing/2014/main" id="{F4513C8B-58BD-46AF-8A40-332650609947}"/>
              </a:ext>
            </a:extLst>
          </p:cNvPr>
          <p:cNvSpPr txBox="1"/>
          <p:nvPr/>
        </p:nvSpPr>
        <p:spPr>
          <a:xfrm>
            <a:off x="8516761" y="6207118"/>
            <a:ext cx="627240" cy="400110"/>
          </a:xfrm>
          <a:prstGeom prst="rect">
            <a:avLst/>
          </a:prstGeom>
          <a:noFill/>
        </p:spPr>
        <p:txBody>
          <a:bodyPr wrap="square" rtlCol="0">
            <a:spAutoFit/>
          </a:bodyPr>
          <a:lstStyle/>
          <a:p>
            <a:r>
              <a:rPr lang="en-US" sz="2000" b="1" dirty="0">
                <a:solidFill>
                  <a:schemeClr val="bg1"/>
                </a:solidFill>
                <a:latin typeface="Myriad Pro"/>
                <a:cs typeface="Myriad Pro"/>
              </a:rPr>
              <a:t>9</a:t>
            </a:r>
          </a:p>
        </p:txBody>
      </p:sp>
    </p:spTree>
    <p:extLst>
      <p:ext uri="{BB962C8B-B14F-4D97-AF65-F5344CB8AC3E}">
        <p14:creationId xmlns:p14="http://schemas.microsoft.com/office/powerpoint/2010/main" xmlns="" val="19010275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800" decel="100000"/>
                                        <p:tgtEl>
                                          <p:spTgt spid="24578"/>
                                        </p:tgtEl>
                                      </p:cBhvr>
                                    </p:animEffect>
                                    <p:anim calcmode="lin" valueType="num">
                                      <p:cBhvr>
                                        <p:cTn id="8" dur="800" decel="100000" fill="hold"/>
                                        <p:tgtEl>
                                          <p:spTgt spid="24578"/>
                                        </p:tgtEl>
                                        <p:attrNameLst>
                                          <p:attrName>style.rotation</p:attrName>
                                        </p:attrNameLst>
                                      </p:cBhvr>
                                      <p:tavLst>
                                        <p:tav tm="0">
                                          <p:val>
                                            <p:fltVal val="-90"/>
                                          </p:val>
                                        </p:tav>
                                        <p:tav tm="100000">
                                          <p:val>
                                            <p:fltVal val="0"/>
                                          </p:val>
                                        </p:tav>
                                      </p:tavLst>
                                    </p:anim>
                                    <p:anim calcmode="lin" valueType="num">
                                      <p:cBhvr>
                                        <p:cTn id="9" dur="800" decel="100000" fill="hold"/>
                                        <p:tgtEl>
                                          <p:spTgt spid="24578"/>
                                        </p:tgtEl>
                                        <p:attrNameLst>
                                          <p:attrName>ppt_x</p:attrName>
                                        </p:attrNameLst>
                                      </p:cBhvr>
                                      <p:tavLst>
                                        <p:tav tm="0">
                                          <p:val>
                                            <p:strVal val="#ppt_x+0.4"/>
                                          </p:val>
                                        </p:tav>
                                        <p:tav tm="100000">
                                          <p:val>
                                            <p:strVal val="#ppt_x-0.05"/>
                                          </p:val>
                                        </p:tav>
                                      </p:tavLst>
                                    </p:anim>
                                    <p:anim calcmode="lin" valueType="num">
                                      <p:cBhvr>
                                        <p:cTn id="10" dur="800" decel="100000" fill="hold"/>
                                        <p:tgtEl>
                                          <p:spTgt spid="24578"/>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4578"/>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4578"/>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5AFDDEC5A00B4696C68871F5F341BF" ma:contentTypeVersion="11" ma:contentTypeDescription="Create a new document." ma:contentTypeScope="" ma:versionID="6b3fbd24e58213d6be29b034d5547157">
  <xsd:schema xmlns:xsd="http://www.w3.org/2001/XMLSchema" xmlns:xs="http://www.w3.org/2001/XMLSchema" xmlns:p="http://schemas.microsoft.com/office/2006/metadata/properties" xmlns:ns3="c6cf0bbc-8d59-4ede-9162-0582bef36efb" xmlns:ns4="8e92a91c-61a1-4813-8c43-bbe51aa1bb94" targetNamespace="http://schemas.microsoft.com/office/2006/metadata/properties" ma:root="true" ma:fieldsID="43c33d18dc1a2c4c2521eb5ddc3a91d5" ns3:_="" ns4:_="">
    <xsd:import namespace="c6cf0bbc-8d59-4ede-9162-0582bef36efb"/>
    <xsd:import namespace="8e92a91c-61a1-4813-8c43-bbe51aa1bb9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GenerationTime" minOccurs="0"/>
                <xsd:element ref="ns4:MediaServiceEventHashCode"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cf0bbc-8d59-4ede-9162-0582bef36ef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92a91c-61a1-4813-8c43-bbe51aa1bb94"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A19C7B-3EE3-4C14-8075-AC1B62344A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cf0bbc-8d59-4ede-9162-0582bef36efb"/>
    <ds:schemaRef ds:uri="8e92a91c-61a1-4813-8c43-bbe51aa1bb9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91D0534-C253-4329-980C-E215F9FF9A32}">
  <ds:schemaRefs>
    <ds:schemaRef ds:uri="http://schemas.microsoft.com/office/2006/documentManagement/types"/>
    <ds:schemaRef ds:uri="http://www.w3.org/XML/1998/namespace"/>
    <ds:schemaRef ds:uri="http://schemas.microsoft.com/office/infopath/2007/PartnerControls"/>
    <ds:schemaRef ds:uri="8e92a91c-61a1-4813-8c43-bbe51aa1bb94"/>
    <ds:schemaRef ds:uri="http://purl.org/dc/dcmitype/"/>
    <ds:schemaRef ds:uri="http://schemas.microsoft.com/office/2006/metadata/properties"/>
    <ds:schemaRef ds:uri="http://purl.org/dc/elements/1.1/"/>
    <ds:schemaRef ds:uri="http://schemas.openxmlformats.org/package/2006/metadata/core-properties"/>
    <ds:schemaRef ds:uri="c6cf0bbc-8d59-4ede-9162-0582bef36efb"/>
    <ds:schemaRef ds:uri="http://purl.org/dc/terms/"/>
  </ds:schemaRefs>
</ds:datastoreItem>
</file>

<file path=customXml/itemProps3.xml><?xml version="1.0" encoding="utf-8"?>
<ds:datastoreItem xmlns:ds="http://schemas.openxmlformats.org/officeDocument/2006/customXml" ds:itemID="{4CC0F922-FCA9-4473-88EB-2BF923EA8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760</TotalTime>
  <Words>2995</Words>
  <Application>Microsoft Office PowerPoint</Application>
  <PresentationFormat>On-screen Show (4:3)</PresentationFormat>
  <Paragraphs>500</Paragraphs>
  <Slides>28</Slides>
  <Notes>13</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Slide 2</vt:lpstr>
      <vt:lpstr>Slide 3</vt:lpstr>
      <vt:lpstr>Slide 4</vt:lpstr>
      <vt:lpstr>Slide 5</vt:lpstr>
      <vt:lpstr>Slide 6</vt:lpstr>
      <vt:lpstr>Slide 7</vt:lpstr>
      <vt:lpstr>Slide 8</vt:lpstr>
      <vt:lpstr>Typical Product Development Cycle</vt:lpstr>
      <vt:lpstr>Slide 10</vt:lpstr>
      <vt:lpstr> Financial management  </vt:lpstr>
      <vt:lpstr>Corporate Services</vt:lpstr>
      <vt:lpstr>Technical Assessment</vt:lpstr>
      <vt:lpstr>Technical Assessment</vt:lpstr>
      <vt:lpstr>Products or Systems Board Certification</vt:lpstr>
      <vt:lpstr>Quality Assurance </vt:lpstr>
      <vt:lpstr>Office of the CEO </vt:lpstr>
      <vt:lpstr>Budget versus Actual Comparison</vt:lpstr>
      <vt:lpstr>Budgeted revenue versus actual collection</vt:lpstr>
      <vt:lpstr>Board Governance </vt:lpstr>
      <vt:lpstr>Slide 21</vt:lpstr>
      <vt:lpstr>Slide 22</vt:lpstr>
      <vt:lpstr>Slide 23</vt:lpstr>
      <vt:lpstr>Slide 24</vt:lpstr>
      <vt:lpstr>Slide 25</vt:lpstr>
      <vt:lpstr>Slide 26</vt:lpstr>
      <vt:lpstr>Slide 27</vt:lpstr>
      <vt:lpstr>Slide 28</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Blackmoon User</dc:creator>
  <cp:lastModifiedBy>PUMZA</cp:lastModifiedBy>
  <cp:revision>23</cp:revision>
  <dcterms:created xsi:type="dcterms:W3CDTF">2019-04-16T06:31:41Z</dcterms:created>
  <dcterms:modified xsi:type="dcterms:W3CDTF">2019-10-10T10:56:07Z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0x010100105AFDDEC5A00B4696C68871F5F341BF</vt:lpwstr>
  </property>
</Properties>
</file>