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notesSlides/notesSlide3.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drawings/drawing3.xml" ContentType="application/vnd.openxmlformats-officedocument.drawingml.chartshapes+xml"/>
  <Override PartName="/ppt/notesSlides/notesSlide4.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drawings/drawing4.xml" ContentType="application/vnd.openxmlformats-officedocument.drawingml.chartshapes+xml"/>
  <Override PartName="/ppt/notesSlides/notesSlide5.xml" ContentType="application/vnd.openxmlformats-officedocument.presentationml.notesSlide+xml"/>
  <Override PartName="/ppt/charts/chart5.xml" ContentType="application/vnd.openxmlformats-officedocument.drawingml.chart+xml"/>
  <Override PartName="/ppt/theme/themeOverride4.xml" ContentType="application/vnd.openxmlformats-officedocument.themeOverride+xml"/>
  <Override PartName="/ppt/drawings/drawing5.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6.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696" r:id="rId3"/>
    <p:sldMasterId id="2147483720" r:id="rId4"/>
    <p:sldMasterId id="2147483732" r:id="rId5"/>
  </p:sldMasterIdLst>
  <p:notesMasterIdLst>
    <p:notesMasterId r:id="rId76"/>
  </p:notesMasterIdLst>
  <p:handoutMasterIdLst>
    <p:handoutMasterId r:id="rId77"/>
  </p:handoutMasterIdLst>
  <p:sldIdLst>
    <p:sldId id="534" r:id="rId6"/>
    <p:sldId id="592" r:id="rId7"/>
    <p:sldId id="536" r:id="rId8"/>
    <p:sldId id="537" r:id="rId9"/>
    <p:sldId id="580" r:id="rId10"/>
    <p:sldId id="593" r:id="rId11"/>
    <p:sldId id="538" r:id="rId12"/>
    <p:sldId id="603" r:id="rId13"/>
    <p:sldId id="604" r:id="rId14"/>
    <p:sldId id="605" r:id="rId15"/>
    <p:sldId id="606" r:id="rId16"/>
    <p:sldId id="543" r:id="rId17"/>
    <p:sldId id="544" r:id="rId18"/>
    <p:sldId id="545" r:id="rId19"/>
    <p:sldId id="546" r:id="rId20"/>
    <p:sldId id="547" r:id="rId21"/>
    <p:sldId id="598" r:id="rId22"/>
    <p:sldId id="596" r:id="rId23"/>
    <p:sldId id="549" r:id="rId24"/>
    <p:sldId id="550" r:id="rId25"/>
    <p:sldId id="599" r:id="rId26"/>
    <p:sldId id="600" r:id="rId27"/>
    <p:sldId id="551" r:id="rId28"/>
    <p:sldId id="552" r:id="rId29"/>
    <p:sldId id="601" r:id="rId30"/>
    <p:sldId id="602" r:id="rId31"/>
    <p:sldId id="553" r:id="rId32"/>
    <p:sldId id="554" r:id="rId33"/>
    <p:sldId id="555" r:id="rId34"/>
    <p:sldId id="556" r:id="rId35"/>
    <p:sldId id="594" r:id="rId36"/>
    <p:sldId id="595" r:id="rId37"/>
    <p:sldId id="557" r:id="rId38"/>
    <p:sldId id="558" r:id="rId39"/>
    <p:sldId id="559" r:id="rId40"/>
    <p:sldId id="560" r:id="rId41"/>
    <p:sldId id="561" r:id="rId42"/>
    <p:sldId id="562" r:id="rId43"/>
    <p:sldId id="563" r:id="rId44"/>
    <p:sldId id="564" r:id="rId45"/>
    <p:sldId id="565" r:id="rId46"/>
    <p:sldId id="566" r:id="rId47"/>
    <p:sldId id="567" r:id="rId48"/>
    <p:sldId id="569" r:id="rId49"/>
    <p:sldId id="583" r:id="rId50"/>
    <p:sldId id="584" r:id="rId51"/>
    <p:sldId id="585" r:id="rId52"/>
    <p:sldId id="586" r:id="rId53"/>
    <p:sldId id="579" r:id="rId54"/>
    <p:sldId id="428" r:id="rId55"/>
    <p:sldId id="523" r:id="rId56"/>
    <p:sldId id="519" r:id="rId57"/>
    <p:sldId id="518" r:id="rId58"/>
    <p:sldId id="464" r:id="rId59"/>
    <p:sldId id="520" r:id="rId60"/>
    <p:sldId id="507" r:id="rId61"/>
    <p:sldId id="508" r:id="rId62"/>
    <p:sldId id="524" r:id="rId63"/>
    <p:sldId id="509" r:id="rId64"/>
    <p:sldId id="525" r:id="rId65"/>
    <p:sldId id="510" r:id="rId66"/>
    <p:sldId id="511" r:id="rId67"/>
    <p:sldId id="521" r:id="rId68"/>
    <p:sldId id="522" r:id="rId69"/>
    <p:sldId id="582" r:id="rId70"/>
    <p:sldId id="512" r:id="rId71"/>
    <p:sldId id="513" r:id="rId72"/>
    <p:sldId id="514" r:id="rId73"/>
    <p:sldId id="597" r:id="rId74"/>
    <p:sldId id="383" r:id="rId75"/>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rsha Harinath" initials="VH" lastIdx="45" clrIdx="0">
    <p:extLst/>
  </p:cmAuthor>
  <p:cmAuthor id="2" name="Nina Rossouw" initials="NR" lastIdx="1" clrIdx="1"/>
  <p:cmAuthor id="3" name="Lynne" initials="" lastIdx="1" clrIdx="2"/>
  <p:cmAuthor id="4" name="Madeline Maree" initials="MM" lastIdx="86"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100"/>
    <a:srgbClr val="FF4747"/>
    <a:srgbClr val="D9B28E"/>
    <a:srgbClr val="EADDBD"/>
    <a:srgbClr val="FF5B5B"/>
    <a:srgbClr val="F5EAD7"/>
    <a:srgbClr val="5C0C0E"/>
    <a:srgbClr val="E0D1D2"/>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62" autoAdjust="0"/>
    <p:restoredTop sz="91956" autoAdjust="0"/>
  </p:normalViewPr>
  <p:slideViewPr>
    <p:cSldViewPr snapToGrid="0" snapToObjects="1">
      <p:cViewPr varScale="1">
        <p:scale>
          <a:sx n="89" d="100"/>
          <a:sy n="89" d="100"/>
        </p:scale>
        <p:origin x="1212"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118" d="100"/>
          <a:sy n="118" d="100"/>
        </p:scale>
        <p:origin x="-5072" y="-11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localhost\Users\SHanival\.novell\groupwise\SHanival\Client\308098\2219694\2nd%20Quarter%202019%20GDP%20data-EKP%20xlsx_1.xlsx" TargetMode="Externa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sz="1300" b="1" i="0"/>
            </a:pPr>
            <a:r>
              <a:rPr lang="en-US" dirty="0"/>
              <a:t>GDP at market </a:t>
            </a:r>
            <a:r>
              <a:rPr lang="en-US" dirty="0" smtClean="0"/>
              <a:t>prices</a:t>
            </a:r>
            <a:endParaRPr lang="en-US" dirty="0"/>
          </a:p>
        </c:rich>
      </c:tx>
      <c:layout>
        <c:manualLayout>
          <c:xMode val="edge"/>
          <c:yMode val="edge"/>
          <c:x val="0.28122958371346302"/>
          <c:y val="3.0029260365570298E-2"/>
        </c:manualLayout>
      </c:layout>
      <c:overlay val="0"/>
    </c:title>
    <c:autoTitleDeleted val="0"/>
    <c:plotArea>
      <c:layout>
        <c:manualLayout>
          <c:layoutTarget val="inner"/>
          <c:xMode val="edge"/>
          <c:yMode val="edge"/>
          <c:x val="0.10526879017779101"/>
          <c:y val="9.2607341314305994E-2"/>
          <c:w val="0.87226402088829202"/>
          <c:h val="0.714109452491833"/>
        </c:manualLayout>
      </c:layout>
      <c:barChart>
        <c:barDir val="col"/>
        <c:grouping val="clustered"/>
        <c:varyColors val="0"/>
        <c:ser>
          <c:idx val="1"/>
          <c:order val="0"/>
          <c:tx>
            <c:strRef>
              <c:f>'Quarterly GDP_Growth'!$P$1</c:f>
              <c:strCache>
                <c:ptCount val="1"/>
                <c:pt idx="0">
                  <c:v>Gdp At Market Prices</c:v>
                </c:pt>
              </c:strCache>
            </c:strRef>
          </c:tx>
          <c:spPr>
            <a:solidFill>
              <a:srgbClr val="FF0000"/>
            </a:solidFill>
          </c:spPr>
          <c:invertIfNegative val="0"/>
          <c:cat>
            <c:multiLvlStrRef>
              <c:f>'Quarterly GDP_Growth'!$A$2:$B$59</c:f>
              <c:multiLvlStrCache>
                <c:ptCount val="58"/>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pt idx="19">
                    <c:v>4</c:v>
                  </c:pt>
                  <c:pt idx="20">
                    <c:v>1</c:v>
                  </c:pt>
                  <c:pt idx="21">
                    <c:v>2</c:v>
                  </c:pt>
                  <c:pt idx="22">
                    <c:v>3</c:v>
                  </c:pt>
                  <c:pt idx="23">
                    <c:v>4</c:v>
                  </c:pt>
                  <c:pt idx="24">
                    <c:v>1</c:v>
                  </c:pt>
                  <c:pt idx="25">
                    <c:v>2</c:v>
                  </c:pt>
                  <c:pt idx="26">
                    <c:v>3</c:v>
                  </c:pt>
                  <c:pt idx="27">
                    <c:v>4</c:v>
                  </c:pt>
                  <c:pt idx="28">
                    <c:v>1</c:v>
                  </c:pt>
                  <c:pt idx="29">
                    <c:v>2</c:v>
                  </c:pt>
                  <c:pt idx="30">
                    <c:v>3</c:v>
                  </c:pt>
                  <c:pt idx="31">
                    <c:v>4</c:v>
                  </c:pt>
                  <c:pt idx="32">
                    <c:v>1</c:v>
                  </c:pt>
                  <c:pt idx="33">
                    <c:v>2</c:v>
                  </c:pt>
                  <c:pt idx="34">
                    <c:v>3</c:v>
                  </c:pt>
                  <c:pt idx="35">
                    <c:v>4</c:v>
                  </c:pt>
                  <c:pt idx="36">
                    <c:v>1</c:v>
                  </c:pt>
                  <c:pt idx="37">
                    <c:v>2</c:v>
                  </c:pt>
                  <c:pt idx="38">
                    <c:v>3</c:v>
                  </c:pt>
                  <c:pt idx="39">
                    <c:v>4</c:v>
                  </c:pt>
                  <c:pt idx="40">
                    <c:v>1</c:v>
                  </c:pt>
                  <c:pt idx="41">
                    <c:v>2</c:v>
                  </c:pt>
                  <c:pt idx="42">
                    <c:v>3</c:v>
                  </c:pt>
                  <c:pt idx="43">
                    <c:v>4</c:v>
                  </c:pt>
                  <c:pt idx="44">
                    <c:v>1</c:v>
                  </c:pt>
                  <c:pt idx="45">
                    <c:v>2</c:v>
                  </c:pt>
                  <c:pt idx="46">
                    <c:v>3</c:v>
                  </c:pt>
                  <c:pt idx="47">
                    <c:v>4</c:v>
                  </c:pt>
                  <c:pt idx="48">
                    <c:v>1</c:v>
                  </c:pt>
                  <c:pt idx="49">
                    <c:v>2</c:v>
                  </c:pt>
                  <c:pt idx="50">
                    <c:v>3</c:v>
                  </c:pt>
                  <c:pt idx="51">
                    <c:v>4</c:v>
                  </c:pt>
                  <c:pt idx="52">
                    <c:v>1</c:v>
                  </c:pt>
                  <c:pt idx="53">
                    <c:v>2</c:v>
                  </c:pt>
                  <c:pt idx="54">
                    <c:v>3</c:v>
                  </c:pt>
                  <c:pt idx="55">
                    <c:v>4</c:v>
                  </c:pt>
                  <c:pt idx="56">
                    <c:v>1</c:v>
                  </c:pt>
                  <c:pt idx="57">
                    <c:v>2</c:v>
                  </c:pt>
                </c:lvl>
                <c:lvl>
                  <c:pt idx="0">
                    <c:v>2005</c:v>
                  </c:pt>
                  <c:pt idx="4">
                    <c:v>2006</c:v>
                  </c:pt>
                  <c:pt idx="8">
                    <c:v>2007</c:v>
                  </c:pt>
                  <c:pt idx="12">
                    <c:v>2008</c:v>
                  </c:pt>
                  <c:pt idx="16">
                    <c:v>2009</c:v>
                  </c:pt>
                  <c:pt idx="20">
                    <c:v>2010</c:v>
                  </c:pt>
                  <c:pt idx="24">
                    <c:v>2011</c:v>
                  </c:pt>
                  <c:pt idx="28">
                    <c:v>2012</c:v>
                  </c:pt>
                  <c:pt idx="32">
                    <c:v>2013</c:v>
                  </c:pt>
                  <c:pt idx="36">
                    <c:v>2014</c:v>
                  </c:pt>
                  <c:pt idx="40">
                    <c:v>2015</c:v>
                  </c:pt>
                  <c:pt idx="44">
                    <c:v>2016</c:v>
                  </c:pt>
                  <c:pt idx="48">
                    <c:v>2017</c:v>
                  </c:pt>
                  <c:pt idx="52">
                    <c:v>2018</c:v>
                  </c:pt>
                  <c:pt idx="56">
                    <c:v>2019</c:v>
                  </c:pt>
                </c:lvl>
              </c:multiLvlStrCache>
            </c:multiLvlStrRef>
          </c:cat>
          <c:val>
            <c:numRef>
              <c:f>'Quarterly GDP_Growth'!$P$2:$P$59</c:f>
              <c:numCache>
                <c:formatCode>#########0.0</c:formatCode>
                <c:ptCount val="58"/>
                <c:pt idx="0">
                  <c:v>4.0999999999999996</c:v>
                </c:pt>
                <c:pt idx="1">
                  <c:v>7.4</c:v>
                </c:pt>
                <c:pt idx="2">
                  <c:v>5.6</c:v>
                </c:pt>
                <c:pt idx="3">
                  <c:v>2.7</c:v>
                </c:pt>
                <c:pt idx="4">
                  <c:v>7.2</c:v>
                </c:pt>
                <c:pt idx="5">
                  <c:v>5.8</c:v>
                </c:pt>
                <c:pt idx="6">
                  <c:v>5.6</c:v>
                </c:pt>
                <c:pt idx="7">
                  <c:v>5.6</c:v>
                </c:pt>
                <c:pt idx="8">
                  <c:v>6.7</c:v>
                </c:pt>
                <c:pt idx="9">
                  <c:v>3.3</c:v>
                </c:pt>
                <c:pt idx="10">
                  <c:v>4.8</c:v>
                </c:pt>
                <c:pt idx="11">
                  <c:v>5.8</c:v>
                </c:pt>
                <c:pt idx="12">
                  <c:v>1.7</c:v>
                </c:pt>
                <c:pt idx="13">
                  <c:v>5</c:v>
                </c:pt>
                <c:pt idx="14">
                  <c:v>1</c:v>
                </c:pt>
                <c:pt idx="15">
                  <c:v>-2.2999999999999998</c:v>
                </c:pt>
                <c:pt idx="16">
                  <c:v>-6.1</c:v>
                </c:pt>
                <c:pt idx="17">
                  <c:v>-1.4</c:v>
                </c:pt>
                <c:pt idx="18">
                  <c:v>0.9</c:v>
                </c:pt>
                <c:pt idx="19">
                  <c:v>2.7</c:v>
                </c:pt>
                <c:pt idx="20">
                  <c:v>4.5999999999999996</c:v>
                </c:pt>
                <c:pt idx="21">
                  <c:v>2.8</c:v>
                </c:pt>
                <c:pt idx="22">
                  <c:v>4.5</c:v>
                </c:pt>
                <c:pt idx="23">
                  <c:v>4.3</c:v>
                </c:pt>
                <c:pt idx="24">
                  <c:v>3.9</c:v>
                </c:pt>
                <c:pt idx="25">
                  <c:v>2.2999999999999998</c:v>
                </c:pt>
                <c:pt idx="26">
                  <c:v>1.2</c:v>
                </c:pt>
                <c:pt idx="27">
                  <c:v>3.1</c:v>
                </c:pt>
                <c:pt idx="28">
                  <c:v>1.6</c:v>
                </c:pt>
                <c:pt idx="29">
                  <c:v>3.6</c:v>
                </c:pt>
                <c:pt idx="30">
                  <c:v>1.2</c:v>
                </c:pt>
                <c:pt idx="31">
                  <c:v>1.8</c:v>
                </c:pt>
                <c:pt idx="32">
                  <c:v>1.7</c:v>
                </c:pt>
                <c:pt idx="33">
                  <c:v>4.3</c:v>
                </c:pt>
                <c:pt idx="34">
                  <c:v>1.8</c:v>
                </c:pt>
                <c:pt idx="35">
                  <c:v>5.3</c:v>
                </c:pt>
                <c:pt idx="36">
                  <c:v>-1.6</c:v>
                </c:pt>
                <c:pt idx="37">
                  <c:v>1</c:v>
                </c:pt>
                <c:pt idx="38">
                  <c:v>2.6</c:v>
                </c:pt>
                <c:pt idx="39">
                  <c:v>4.4000000000000004</c:v>
                </c:pt>
                <c:pt idx="40">
                  <c:v>1.7</c:v>
                </c:pt>
                <c:pt idx="41">
                  <c:v>-2.2999999999999998</c:v>
                </c:pt>
                <c:pt idx="42">
                  <c:v>0</c:v>
                </c:pt>
                <c:pt idx="43">
                  <c:v>0.4</c:v>
                </c:pt>
                <c:pt idx="44">
                  <c:v>-1</c:v>
                </c:pt>
                <c:pt idx="45">
                  <c:v>3.2</c:v>
                </c:pt>
                <c:pt idx="46">
                  <c:v>0.9</c:v>
                </c:pt>
                <c:pt idx="47">
                  <c:v>0.3</c:v>
                </c:pt>
                <c:pt idx="48">
                  <c:v>-0.3</c:v>
                </c:pt>
                <c:pt idx="49">
                  <c:v>3</c:v>
                </c:pt>
                <c:pt idx="50">
                  <c:v>2.8</c:v>
                </c:pt>
                <c:pt idx="51">
                  <c:v>3.4</c:v>
                </c:pt>
                <c:pt idx="52">
                  <c:v>-2.7</c:v>
                </c:pt>
                <c:pt idx="53">
                  <c:v>-0.5</c:v>
                </c:pt>
                <c:pt idx="54">
                  <c:v>2.6</c:v>
                </c:pt>
                <c:pt idx="55">
                  <c:v>1.4</c:v>
                </c:pt>
                <c:pt idx="56">
                  <c:v>-3.1</c:v>
                </c:pt>
                <c:pt idx="57">
                  <c:v>3.1</c:v>
                </c:pt>
              </c:numCache>
            </c:numRef>
          </c:val>
          <c:extLst>
            <c:ext xmlns:c16="http://schemas.microsoft.com/office/drawing/2014/chart" uri="{C3380CC4-5D6E-409C-BE32-E72D297353CC}">
              <c16:uniqueId val="{00000000-2260-4829-A511-86ACF983ECDE}"/>
            </c:ext>
          </c:extLst>
        </c:ser>
        <c:dLbls>
          <c:showLegendKey val="0"/>
          <c:showVal val="0"/>
          <c:showCatName val="0"/>
          <c:showSerName val="0"/>
          <c:showPercent val="0"/>
          <c:showBubbleSize val="0"/>
        </c:dLbls>
        <c:gapWidth val="150"/>
        <c:axId val="-2145124848"/>
        <c:axId val="2133752640"/>
      </c:barChart>
      <c:catAx>
        <c:axId val="-2145124848"/>
        <c:scaling>
          <c:orientation val="minMax"/>
        </c:scaling>
        <c:delete val="0"/>
        <c:axPos val="b"/>
        <c:title>
          <c:tx>
            <c:rich>
              <a:bodyPr/>
              <a:lstStyle/>
              <a:p>
                <a:pPr>
                  <a:defRPr sz="1000" b="1"/>
                </a:pPr>
                <a:r>
                  <a:rPr lang="en-US" dirty="0"/>
                  <a:t>Quarter</a:t>
                </a:r>
              </a:p>
            </c:rich>
          </c:tx>
          <c:layout/>
          <c:overlay val="0"/>
        </c:title>
        <c:numFmt formatCode="General" sourceLinked="1"/>
        <c:majorTickMark val="out"/>
        <c:minorTickMark val="none"/>
        <c:tickLblPos val="low"/>
        <c:txPr>
          <a:bodyPr/>
          <a:lstStyle/>
          <a:p>
            <a:pPr>
              <a:defRPr sz="800"/>
            </a:pPr>
            <a:endParaRPr lang="en-US"/>
          </a:p>
        </c:txPr>
        <c:crossAx val="2133752640"/>
        <c:crosses val="autoZero"/>
        <c:auto val="1"/>
        <c:lblAlgn val="ctr"/>
        <c:lblOffset val="100"/>
        <c:noMultiLvlLbl val="0"/>
      </c:catAx>
      <c:valAx>
        <c:axId val="2133752640"/>
        <c:scaling>
          <c:orientation val="minMax"/>
        </c:scaling>
        <c:delete val="0"/>
        <c:axPos val="l"/>
        <c:majorGridlines/>
        <c:title>
          <c:tx>
            <c:rich>
              <a:bodyPr rot="-5400000" vert="horz"/>
              <a:lstStyle/>
              <a:p>
                <a:pPr>
                  <a:defRPr sz="1000" b="1"/>
                </a:pPr>
                <a:r>
                  <a:rPr lang="en-US" dirty="0"/>
                  <a:t>Percentage growth</a:t>
                </a:r>
              </a:p>
            </c:rich>
          </c:tx>
          <c:layout>
            <c:manualLayout>
              <c:xMode val="edge"/>
              <c:yMode val="edge"/>
              <c:x val="9.6507783855262399E-4"/>
              <c:y val="0.354572070243797"/>
            </c:manualLayout>
          </c:layout>
          <c:overlay val="0"/>
        </c:title>
        <c:numFmt formatCode="#########0.0" sourceLinked="1"/>
        <c:majorTickMark val="out"/>
        <c:minorTickMark val="none"/>
        <c:tickLblPos val="nextTo"/>
        <c:crossAx val="-2145124848"/>
        <c:crosses val="autoZero"/>
        <c:crossBetween val="between"/>
      </c:valAx>
      <c:spPr>
        <a:solidFill>
          <a:schemeClr val="lt1"/>
        </a:solidFill>
        <a:ln w="25400" cap="flat" cmpd="sng" algn="ctr">
          <a:solidFill>
            <a:schemeClr val="bg1"/>
          </a:solidFill>
          <a:prstDash val="solid"/>
        </a:ln>
        <a:effectLst/>
      </c:spPr>
    </c:plotArea>
    <c:plotVisOnly val="1"/>
    <c:dispBlanksAs val="gap"/>
    <c:showDLblsOverMax val="0"/>
  </c:chart>
  <c:spPr>
    <a:solidFill>
      <a:schemeClr val="accent1">
        <a:lumMod val="60000"/>
        <a:lumOff val="40000"/>
      </a:schemeClr>
    </a:solidFill>
    <a:ln w="25400" cap="flat" cmpd="sng" algn="ctr">
      <a:solidFill>
        <a:schemeClr val="bg1">
          <a:lumMod val="50000"/>
        </a:schemeClr>
      </a:solidFill>
      <a:prstDash val="solid"/>
    </a:ln>
    <a:effectLst/>
  </c:spPr>
  <c:txPr>
    <a:bodyPr/>
    <a:lstStyle/>
    <a:p>
      <a:pPr>
        <a:defRPr sz="900" i="0">
          <a:solidFill>
            <a:schemeClr val="dk1"/>
          </a:solidFill>
          <a:latin typeface="Arial" panose="020B0604020202020204" pitchFamily="34" charset="0"/>
          <a:ea typeface="+mn-ea"/>
          <a:cs typeface="Arial" panose="020B0604020202020204" pitchFamily="34" charset="0"/>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r>
              <a:rPr lang="en-ZA" b="1" dirty="0"/>
              <a:t>SA trade with the world</a:t>
            </a:r>
          </a:p>
        </c:rich>
      </c:tx>
      <c:layout>
        <c:manualLayout>
          <c:xMode val="edge"/>
          <c:yMode val="edge"/>
          <c:x val="0.32549275791182392"/>
          <c:y val="1.1135876989770777E-2"/>
        </c:manualLayout>
      </c:layout>
      <c:overlay val="0"/>
      <c:spPr>
        <a:noFill/>
        <a:ln>
          <a:noFill/>
        </a:ln>
        <a:effectLst/>
      </c:spPr>
    </c:title>
    <c:autoTitleDeleted val="0"/>
    <c:plotArea>
      <c:layout>
        <c:manualLayout>
          <c:layoutTarget val="inner"/>
          <c:xMode val="edge"/>
          <c:yMode val="edge"/>
          <c:x val="0.121823888839709"/>
          <c:y val="8.7527471995116818E-2"/>
          <c:w val="0.81602366038432128"/>
          <c:h val="0.71439135271385124"/>
        </c:manualLayout>
      </c:layout>
      <c:barChart>
        <c:barDir val="col"/>
        <c:grouping val="clustered"/>
        <c:varyColors val="0"/>
        <c:ser>
          <c:idx val="0"/>
          <c:order val="0"/>
          <c:tx>
            <c:strRef>
              <c:f>'World trade'!$C$1</c:f>
              <c:strCache>
                <c:ptCount val="1"/>
                <c:pt idx="0">
                  <c:v>Imports</c:v>
                </c:pt>
              </c:strCache>
            </c:strRef>
          </c:tx>
          <c:spPr>
            <a:solidFill>
              <a:schemeClr val="accent1"/>
            </a:solidFill>
            <a:ln>
              <a:noFill/>
            </a:ln>
            <a:effectLst/>
          </c:spPr>
          <c:invertIfNegative val="0"/>
          <c:cat>
            <c:multiLvlStrRef>
              <c:f>'World trade'!$A$2:$B$50</c:f>
              <c:multiLvlStrCache>
                <c:ptCount val="49"/>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pt idx="19">
                    <c:v>4</c:v>
                  </c:pt>
                  <c:pt idx="20">
                    <c:v>1</c:v>
                  </c:pt>
                  <c:pt idx="21">
                    <c:v>2</c:v>
                  </c:pt>
                  <c:pt idx="22">
                    <c:v>3</c:v>
                  </c:pt>
                  <c:pt idx="23">
                    <c:v>4</c:v>
                  </c:pt>
                  <c:pt idx="24">
                    <c:v>1</c:v>
                  </c:pt>
                  <c:pt idx="25">
                    <c:v>2</c:v>
                  </c:pt>
                  <c:pt idx="26">
                    <c:v>3</c:v>
                  </c:pt>
                  <c:pt idx="27">
                    <c:v>4</c:v>
                  </c:pt>
                  <c:pt idx="28">
                    <c:v>1</c:v>
                  </c:pt>
                  <c:pt idx="29">
                    <c:v>2</c:v>
                  </c:pt>
                  <c:pt idx="30">
                    <c:v>3</c:v>
                  </c:pt>
                  <c:pt idx="31">
                    <c:v>4</c:v>
                  </c:pt>
                  <c:pt idx="32">
                    <c:v>1</c:v>
                  </c:pt>
                  <c:pt idx="33">
                    <c:v>2</c:v>
                  </c:pt>
                  <c:pt idx="34">
                    <c:v>3</c:v>
                  </c:pt>
                  <c:pt idx="35">
                    <c:v>4</c:v>
                  </c:pt>
                  <c:pt idx="36">
                    <c:v>1</c:v>
                  </c:pt>
                  <c:pt idx="37">
                    <c:v>2</c:v>
                  </c:pt>
                  <c:pt idx="38">
                    <c:v>3</c:v>
                  </c:pt>
                  <c:pt idx="39">
                    <c:v>4</c:v>
                  </c:pt>
                  <c:pt idx="40">
                    <c:v>1</c:v>
                  </c:pt>
                  <c:pt idx="41">
                    <c:v>2</c:v>
                  </c:pt>
                  <c:pt idx="42">
                    <c:v>3</c:v>
                  </c:pt>
                  <c:pt idx="43">
                    <c:v>4</c:v>
                  </c:pt>
                  <c:pt idx="44">
                    <c:v>1</c:v>
                  </c:pt>
                  <c:pt idx="45">
                    <c:v>2</c:v>
                  </c:pt>
                  <c:pt idx="46">
                    <c:v>3</c:v>
                  </c:pt>
                  <c:pt idx="47">
                    <c:v>4</c:v>
                  </c:pt>
                  <c:pt idx="48">
                    <c:v>1</c:v>
                  </c:pt>
                </c:lvl>
                <c:lvl>
                  <c:pt idx="0">
                    <c:v>2007</c:v>
                  </c:pt>
                  <c:pt idx="4">
                    <c:v>2008</c:v>
                  </c:pt>
                  <c:pt idx="8">
                    <c:v>2009</c:v>
                  </c:pt>
                  <c:pt idx="12">
                    <c:v>2010</c:v>
                  </c:pt>
                  <c:pt idx="16">
                    <c:v>2011</c:v>
                  </c:pt>
                  <c:pt idx="20">
                    <c:v>2012</c:v>
                  </c:pt>
                  <c:pt idx="24">
                    <c:v>2013</c:v>
                  </c:pt>
                  <c:pt idx="28">
                    <c:v>2014</c:v>
                  </c:pt>
                  <c:pt idx="32">
                    <c:v>2015</c:v>
                  </c:pt>
                  <c:pt idx="36">
                    <c:v>2016</c:v>
                  </c:pt>
                  <c:pt idx="40">
                    <c:v>2017</c:v>
                  </c:pt>
                  <c:pt idx="44">
                    <c:v>2018</c:v>
                  </c:pt>
                  <c:pt idx="48">
                    <c:v>2019</c:v>
                  </c:pt>
                </c:lvl>
              </c:multiLvlStrCache>
            </c:multiLvlStrRef>
          </c:cat>
          <c:val>
            <c:numRef>
              <c:f>'World trade'!$C$2:$C$50</c:f>
              <c:numCache>
                <c:formatCode>#,##0</c:formatCode>
                <c:ptCount val="49"/>
                <c:pt idx="0">
                  <c:v>127978341393</c:v>
                </c:pt>
                <c:pt idx="1">
                  <c:v>137770617414</c:v>
                </c:pt>
                <c:pt idx="2">
                  <c:v>147440764723</c:v>
                </c:pt>
                <c:pt idx="3">
                  <c:v>149368884748</c:v>
                </c:pt>
                <c:pt idx="4">
                  <c:v>158703736954</c:v>
                </c:pt>
                <c:pt idx="5">
                  <c:v>184543219598</c:v>
                </c:pt>
                <c:pt idx="6">
                  <c:v>209680145369</c:v>
                </c:pt>
                <c:pt idx="7">
                  <c:v>199440706289</c:v>
                </c:pt>
                <c:pt idx="8">
                  <c:v>151048631277</c:v>
                </c:pt>
                <c:pt idx="9">
                  <c:v>121615379889</c:v>
                </c:pt>
                <c:pt idx="10">
                  <c:v>128472069855</c:v>
                </c:pt>
                <c:pt idx="11">
                  <c:v>141251071941</c:v>
                </c:pt>
                <c:pt idx="12">
                  <c:v>142997834910</c:v>
                </c:pt>
                <c:pt idx="13">
                  <c:v>147554870036</c:v>
                </c:pt>
                <c:pt idx="14">
                  <c:v>161935839148</c:v>
                </c:pt>
                <c:pt idx="15">
                  <c:v>153747383353</c:v>
                </c:pt>
                <c:pt idx="16">
                  <c:v>165744112103</c:v>
                </c:pt>
                <c:pt idx="17">
                  <c:v>172431088233</c:v>
                </c:pt>
                <c:pt idx="18">
                  <c:v>196205359694</c:v>
                </c:pt>
                <c:pt idx="19">
                  <c:v>211884274423</c:v>
                </c:pt>
                <c:pt idx="20">
                  <c:v>202797849002</c:v>
                </c:pt>
                <c:pt idx="21">
                  <c:v>206907519652</c:v>
                </c:pt>
                <c:pt idx="22">
                  <c:v>220524975415</c:v>
                </c:pt>
                <c:pt idx="23">
                  <c:v>224755155652</c:v>
                </c:pt>
                <c:pt idx="24">
                  <c:v>228208999405</c:v>
                </c:pt>
                <c:pt idx="25">
                  <c:v>242355035194</c:v>
                </c:pt>
                <c:pt idx="26">
                  <c:v>272205380238</c:v>
                </c:pt>
                <c:pt idx="27">
                  <c:v>255291673775</c:v>
                </c:pt>
                <c:pt idx="28">
                  <c:v>267968032248</c:v>
                </c:pt>
                <c:pt idx="29">
                  <c:v>255521811752</c:v>
                </c:pt>
                <c:pt idx="30">
                  <c:v>279706411499</c:v>
                </c:pt>
                <c:pt idx="31">
                  <c:v>280249611189</c:v>
                </c:pt>
                <c:pt idx="32">
                  <c:v>267352609481</c:v>
                </c:pt>
                <c:pt idx="33">
                  <c:v>255063892162</c:v>
                </c:pt>
                <c:pt idx="34">
                  <c:v>284827935264</c:v>
                </c:pt>
                <c:pt idx="35">
                  <c:v>280754460234</c:v>
                </c:pt>
                <c:pt idx="36">
                  <c:v>273042356859</c:v>
                </c:pt>
                <c:pt idx="37">
                  <c:v>271082409772</c:v>
                </c:pt>
                <c:pt idx="38">
                  <c:v>281145206885</c:v>
                </c:pt>
                <c:pt idx="39">
                  <c:v>274021392598</c:v>
                </c:pt>
                <c:pt idx="40">
                  <c:v>263550501670</c:v>
                </c:pt>
                <c:pt idx="41">
                  <c:v>273007355412</c:v>
                </c:pt>
                <c:pt idx="42">
                  <c:v>278839178909</c:v>
                </c:pt>
                <c:pt idx="43">
                  <c:v>291496819778</c:v>
                </c:pt>
                <c:pt idx="44">
                  <c:v>287353951891</c:v>
                </c:pt>
                <c:pt idx="45">
                  <c:v>284726856370</c:v>
                </c:pt>
                <c:pt idx="46">
                  <c:v>336762217898</c:v>
                </c:pt>
                <c:pt idx="47">
                  <c:v>326805788659</c:v>
                </c:pt>
                <c:pt idx="48">
                  <c:v>296318391630</c:v>
                </c:pt>
              </c:numCache>
            </c:numRef>
          </c:val>
          <c:extLst>
            <c:ext xmlns:c16="http://schemas.microsoft.com/office/drawing/2014/chart" uri="{C3380CC4-5D6E-409C-BE32-E72D297353CC}">
              <c16:uniqueId val="{00000000-FFC2-4CA9-ADF0-B1C494B060A5}"/>
            </c:ext>
          </c:extLst>
        </c:ser>
        <c:ser>
          <c:idx val="1"/>
          <c:order val="1"/>
          <c:tx>
            <c:strRef>
              <c:f>'World trade'!$D$1</c:f>
              <c:strCache>
                <c:ptCount val="1"/>
                <c:pt idx="0">
                  <c:v>Exports</c:v>
                </c:pt>
              </c:strCache>
            </c:strRef>
          </c:tx>
          <c:spPr>
            <a:solidFill>
              <a:schemeClr val="accent2"/>
            </a:solidFill>
            <a:ln>
              <a:noFill/>
            </a:ln>
            <a:effectLst/>
          </c:spPr>
          <c:invertIfNegative val="0"/>
          <c:cat>
            <c:multiLvlStrRef>
              <c:f>'World trade'!$A$2:$B$50</c:f>
              <c:multiLvlStrCache>
                <c:ptCount val="49"/>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pt idx="19">
                    <c:v>4</c:v>
                  </c:pt>
                  <c:pt idx="20">
                    <c:v>1</c:v>
                  </c:pt>
                  <c:pt idx="21">
                    <c:v>2</c:v>
                  </c:pt>
                  <c:pt idx="22">
                    <c:v>3</c:v>
                  </c:pt>
                  <c:pt idx="23">
                    <c:v>4</c:v>
                  </c:pt>
                  <c:pt idx="24">
                    <c:v>1</c:v>
                  </c:pt>
                  <c:pt idx="25">
                    <c:v>2</c:v>
                  </c:pt>
                  <c:pt idx="26">
                    <c:v>3</c:v>
                  </c:pt>
                  <c:pt idx="27">
                    <c:v>4</c:v>
                  </c:pt>
                  <c:pt idx="28">
                    <c:v>1</c:v>
                  </c:pt>
                  <c:pt idx="29">
                    <c:v>2</c:v>
                  </c:pt>
                  <c:pt idx="30">
                    <c:v>3</c:v>
                  </c:pt>
                  <c:pt idx="31">
                    <c:v>4</c:v>
                  </c:pt>
                  <c:pt idx="32">
                    <c:v>1</c:v>
                  </c:pt>
                  <c:pt idx="33">
                    <c:v>2</c:v>
                  </c:pt>
                  <c:pt idx="34">
                    <c:v>3</c:v>
                  </c:pt>
                  <c:pt idx="35">
                    <c:v>4</c:v>
                  </c:pt>
                  <c:pt idx="36">
                    <c:v>1</c:v>
                  </c:pt>
                  <c:pt idx="37">
                    <c:v>2</c:v>
                  </c:pt>
                  <c:pt idx="38">
                    <c:v>3</c:v>
                  </c:pt>
                  <c:pt idx="39">
                    <c:v>4</c:v>
                  </c:pt>
                  <c:pt idx="40">
                    <c:v>1</c:v>
                  </c:pt>
                  <c:pt idx="41">
                    <c:v>2</c:v>
                  </c:pt>
                  <c:pt idx="42">
                    <c:v>3</c:v>
                  </c:pt>
                  <c:pt idx="43">
                    <c:v>4</c:v>
                  </c:pt>
                  <c:pt idx="44">
                    <c:v>1</c:v>
                  </c:pt>
                  <c:pt idx="45">
                    <c:v>2</c:v>
                  </c:pt>
                  <c:pt idx="46">
                    <c:v>3</c:v>
                  </c:pt>
                  <c:pt idx="47">
                    <c:v>4</c:v>
                  </c:pt>
                  <c:pt idx="48">
                    <c:v>1</c:v>
                  </c:pt>
                </c:lvl>
                <c:lvl>
                  <c:pt idx="0">
                    <c:v>2007</c:v>
                  </c:pt>
                  <c:pt idx="4">
                    <c:v>2008</c:v>
                  </c:pt>
                  <c:pt idx="8">
                    <c:v>2009</c:v>
                  </c:pt>
                  <c:pt idx="12">
                    <c:v>2010</c:v>
                  </c:pt>
                  <c:pt idx="16">
                    <c:v>2011</c:v>
                  </c:pt>
                  <c:pt idx="20">
                    <c:v>2012</c:v>
                  </c:pt>
                  <c:pt idx="24">
                    <c:v>2013</c:v>
                  </c:pt>
                  <c:pt idx="28">
                    <c:v>2014</c:v>
                  </c:pt>
                  <c:pt idx="32">
                    <c:v>2015</c:v>
                  </c:pt>
                  <c:pt idx="36">
                    <c:v>2016</c:v>
                  </c:pt>
                  <c:pt idx="40">
                    <c:v>2017</c:v>
                  </c:pt>
                  <c:pt idx="44">
                    <c:v>2018</c:v>
                  </c:pt>
                  <c:pt idx="48">
                    <c:v>2019</c:v>
                  </c:pt>
                </c:lvl>
              </c:multiLvlStrCache>
            </c:multiLvlStrRef>
          </c:cat>
          <c:val>
            <c:numRef>
              <c:f>'World trade'!$D$2:$D$50</c:f>
              <c:numCache>
                <c:formatCode>#,##0</c:formatCode>
                <c:ptCount val="49"/>
                <c:pt idx="0">
                  <c:v>103730906100</c:v>
                </c:pt>
                <c:pt idx="1">
                  <c:v>118695741623</c:v>
                </c:pt>
                <c:pt idx="2">
                  <c:v>118007040037</c:v>
                </c:pt>
                <c:pt idx="3">
                  <c:v>126561654416</c:v>
                </c:pt>
                <c:pt idx="4">
                  <c:v>130008576652</c:v>
                </c:pt>
                <c:pt idx="5">
                  <c:v>169417517586</c:v>
                </c:pt>
                <c:pt idx="6">
                  <c:v>176696458438</c:v>
                </c:pt>
                <c:pt idx="7">
                  <c:v>160372100765</c:v>
                </c:pt>
                <c:pt idx="8">
                  <c:v>127774644797</c:v>
                </c:pt>
                <c:pt idx="9">
                  <c:v>120893949477</c:v>
                </c:pt>
                <c:pt idx="10">
                  <c:v>125197896714</c:v>
                </c:pt>
                <c:pt idx="11">
                  <c:v>129536006003</c:v>
                </c:pt>
                <c:pt idx="12">
                  <c:v>144411798940</c:v>
                </c:pt>
                <c:pt idx="13">
                  <c:v>161911053290</c:v>
                </c:pt>
                <c:pt idx="14">
                  <c:v>175669284333</c:v>
                </c:pt>
                <c:pt idx="15">
                  <c:v>181189962314</c:v>
                </c:pt>
                <c:pt idx="16">
                  <c:v>173178355863</c:v>
                </c:pt>
                <c:pt idx="17">
                  <c:v>187128684617</c:v>
                </c:pt>
                <c:pt idx="18">
                  <c:v>206991350086</c:v>
                </c:pt>
                <c:pt idx="19">
                  <c:v>215365499945</c:v>
                </c:pt>
                <c:pt idx="20">
                  <c:v>194037607615</c:v>
                </c:pt>
                <c:pt idx="21">
                  <c:v>200566920534</c:v>
                </c:pt>
                <c:pt idx="22">
                  <c:v>205596680581</c:v>
                </c:pt>
                <c:pt idx="23">
                  <c:v>212201031551</c:v>
                </c:pt>
                <c:pt idx="24">
                  <c:v>207298289213</c:v>
                </c:pt>
                <c:pt idx="25">
                  <c:v>226285951483</c:v>
                </c:pt>
                <c:pt idx="26">
                  <c:v>240593706812</c:v>
                </c:pt>
                <c:pt idx="27">
                  <c:v>245635118037</c:v>
                </c:pt>
                <c:pt idx="28">
                  <c:v>242779273522</c:v>
                </c:pt>
                <c:pt idx="29">
                  <c:v>238943727749</c:v>
                </c:pt>
                <c:pt idx="30">
                  <c:v>262163716841</c:v>
                </c:pt>
                <c:pt idx="31">
                  <c:v>261840787278</c:v>
                </c:pt>
                <c:pt idx="32">
                  <c:v>237897788685</c:v>
                </c:pt>
                <c:pt idx="33">
                  <c:v>262684491292</c:v>
                </c:pt>
                <c:pt idx="34">
                  <c:v>266967664035</c:v>
                </c:pt>
                <c:pt idx="35">
                  <c:v>260087197712</c:v>
                </c:pt>
                <c:pt idx="36">
                  <c:v>248675624465</c:v>
                </c:pt>
                <c:pt idx="37">
                  <c:v>298138732388</c:v>
                </c:pt>
                <c:pt idx="38">
                  <c:v>288504056573</c:v>
                </c:pt>
                <c:pt idx="39">
                  <c:v>280885992412</c:v>
                </c:pt>
                <c:pt idx="40">
                  <c:v>267272479025</c:v>
                </c:pt>
                <c:pt idx="41">
                  <c:v>293395815917</c:v>
                </c:pt>
                <c:pt idx="42">
                  <c:v>299437547353</c:v>
                </c:pt>
                <c:pt idx="43">
                  <c:v>323472842382</c:v>
                </c:pt>
                <c:pt idx="44">
                  <c:v>268278087275</c:v>
                </c:pt>
                <c:pt idx="45">
                  <c:v>300852516744</c:v>
                </c:pt>
                <c:pt idx="46">
                  <c:v>336382936047</c:v>
                </c:pt>
                <c:pt idx="47">
                  <c:v>341424287985</c:v>
                </c:pt>
                <c:pt idx="48">
                  <c:v>292230256549</c:v>
                </c:pt>
              </c:numCache>
            </c:numRef>
          </c:val>
          <c:extLst>
            <c:ext xmlns:c16="http://schemas.microsoft.com/office/drawing/2014/chart" uri="{C3380CC4-5D6E-409C-BE32-E72D297353CC}">
              <c16:uniqueId val="{00000001-FFC2-4CA9-ADF0-B1C494B060A5}"/>
            </c:ext>
          </c:extLst>
        </c:ser>
        <c:ser>
          <c:idx val="2"/>
          <c:order val="2"/>
          <c:tx>
            <c:strRef>
              <c:f>'World trade'!$E$1</c:f>
              <c:strCache>
                <c:ptCount val="1"/>
                <c:pt idx="0">
                  <c:v>Trade Balance</c:v>
                </c:pt>
              </c:strCache>
            </c:strRef>
          </c:tx>
          <c:spPr>
            <a:solidFill>
              <a:schemeClr val="accent3"/>
            </a:solidFill>
            <a:ln>
              <a:noFill/>
            </a:ln>
            <a:effectLst/>
          </c:spPr>
          <c:invertIfNegative val="0"/>
          <c:cat>
            <c:multiLvlStrRef>
              <c:f>'World trade'!$A$2:$B$50</c:f>
              <c:multiLvlStrCache>
                <c:ptCount val="49"/>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pt idx="19">
                    <c:v>4</c:v>
                  </c:pt>
                  <c:pt idx="20">
                    <c:v>1</c:v>
                  </c:pt>
                  <c:pt idx="21">
                    <c:v>2</c:v>
                  </c:pt>
                  <c:pt idx="22">
                    <c:v>3</c:v>
                  </c:pt>
                  <c:pt idx="23">
                    <c:v>4</c:v>
                  </c:pt>
                  <c:pt idx="24">
                    <c:v>1</c:v>
                  </c:pt>
                  <c:pt idx="25">
                    <c:v>2</c:v>
                  </c:pt>
                  <c:pt idx="26">
                    <c:v>3</c:v>
                  </c:pt>
                  <c:pt idx="27">
                    <c:v>4</c:v>
                  </c:pt>
                  <c:pt idx="28">
                    <c:v>1</c:v>
                  </c:pt>
                  <c:pt idx="29">
                    <c:v>2</c:v>
                  </c:pt>
                  <c:pt idx="30">
                    <c:v>3</c:v>
                  </c:pt>
                  <c:pt idx="31">
                    <c:v>4</c:v>
                  </c:pt>
                  <c:pt idx="32">
                    <c:v>1</c:v>
                  </c:pt>
                  <c:pt idx="33">
                    <c:v>2</c:v>
                  </c:pt>
                  <c:pt idx="34">
                    <c:v>3</c:v>
                  </c:pt>
                  <c:pt idx="35">
                    <c:v>4</c:v>
                  </c:pt>
                  <c:pt idx="36">
                    <c:v>1</c:v>
                  </c:pt>
                  <c:pt idx="37">
                    <c:v>2</c:v>
                  </c:pt>
                  <c:pt idx="38">
                    <c:v>3</c:v>
                  </c:pt>
                  <c:pt idx="39">
                    <c:v>4</c:v>
                  </c:pt>
                  <c:pt idx="40">
                    <c:v>1</c:v>
                  </c:pt>
                  <c:pt idx="41">
                    <c:v>2</c:v>
                  </c:pt>
                  <c:pt idx="42">
                    <c:v>3</c:v>
                  </c:pt>
                  <c:pt idx="43">
                    <c:v>4</c:v>
                  </c:pt>
                  <c:pt idx="44">
                    <c:v>1</c:v>
                  </c:pt>
                  <c:pt idx="45">
                    <c:v>2</c:v>
                  </c:pt>
                  <c:pt idx="46">
                    <c:v>3</c:v>
                  </c:pt>
                  <c:pt idx="47">
                    <c:v>4</c:v>
                  </c:pt>
                  <c:pt idx="48">
                    <c:v>1</c:v>
                  </c:pt>
                </c:lvl>
                <c:lvl>
                  <c:pt idx="0">
                    <c:v>2007</c:v>
                  </c:pt>
                  <c:pt idx="4">
                    <c:v>2008</c:v>
                  </c:pt>
                  <c:pt idx="8">
                    <c:v>2009</c:v>
                  </c:pt>
                  <c:pt idx="12">
                    <c:v>2010</c:v>
                  </c:pt>
                  <c:pt idx="16">
                    <c:v>2011</c:v>
                  </c:pt>
                  <c:pt idx="20">
                    <c:v>2012</c:v>
                  </c:pt>
                  <c:pt idx="24">
                    <c:v>2013</c:v>
                  </c:pt>
                  <c:pt idx="28">
                    <c:v>2014</c:v>
                  </c:pt>
                  <c:pt idx="32">
                    <c:v>2015</c:v>
                  </c:pt>
                  <c:pt idx="36">
                    <c:v>2016</c:v>
                  </c:pt>
                  <c:pt idx="40">
                    <c:v>2017</c:v>
                  </c:pt>
                  <c:pt idx="44">
                    <c:v>2018</c:v>
                  </c:pt>
                  <c:pt idx="48">
                    <c:v>2019</c:v>
                  </c:pt>
                </c:lvl>
              </c:multiLvlStrCache>
            </c:multiLvlStrRef>
          </c:cat>
          <c:val>
            <c:numRef>
              <c:f>'World trade'!$E$2:$E$50</c:f>
              <c:numCache>
                <c:formatCode>#,##0</c:formatCode>
                <c:ptCount val="49"/>
                <c:pt idx="0">
                  <c:v>-24247435293</c:v>
                </c:pt>
                <c:pt idx="1">
                  <c:v>-19074875791</c:v>
                </c:pt>
                <c:pt idx="2">
                  <c:v>-29433724686</c:v>
                </c:pt>
                <c:pt idx="3">
                  <c:v>-22807230332</c:v>
                </c:pt>
                <c:pt idx="4">
                  <c:v>-28695160302</c:v>
                </c:pt>
                <c:pt idx="5">
                  <c:v>-15125702012</c:v>
                </c:pt>
                <c:pt idx="6">
                  <c:v>-32983686931</c:v>
                </c:pt>
                <c:pt idx="7">
                  <c:v>-39068605524</c:v>
                </c:pt>
                <c:pt idx="8">
                  <c:v>-23273986480</c:v>
                </c:pt>
                <c:pt idx="9">
                  <c:v>-721430412</c:v>
                </c:pt>
                <c:pt idx="10">
                  <c:v>-3274173141</c:v>
                </c:pt>
                <c:pt idx="11">
                  <c:v>-11715065938</c:v>
                </c:pt>
                <c:pt idx="12">
                  <c:v>1413964030</c:v>
                </c:pt>
                <c:pt idx="13">
                  <c:v>14356183254</c:v>
                </c:pt>
                <c:pt idx="14">
                  <c:v>13733445185</c:v>
                </c:pt>
                <c:pt idx="15">
                  <c:v>27442578961</c:v>
                </c:pt>
                <c:pt idx="16">
                  <c:v>7434243760</c:v>
                </c:pt>
                <c:pt idx="17">
                  <c:v>14697596384</c:v>
                </c:pt>
                <c:pt idx="18">
                  <c:v>10785990392</c:v>
                </c:pt>
                <c:pt idx="19">
                  <c:v>3481225522</c:v>
                </c:pt>
                <c:pt idx="20">
                  <c:v>-8760241387</c:v>
                </c:pt>
                <c:pt idx="21">
                  <c:v>-6340599118</c:v>
                </c:pt>
                <c:pt idx="22">
                  <c:v>-14928294834</c:v>
                </c:pt>
                <c:pt idx="23">
                  <c:v>-12554124101</c:v>
                </c:pt>
                <c:pt idx="24">
                  <c:v>-20910710192</c:v>
                </c:pt>
                <c:pt idx="25">
                  <c:v>-16069083711</c:v>
                </c:pt>
                <c:pt idx="26">
                  <c:v>-31611673426</c:v>
                </c:pt>
                <c:pt idx="27">
                  <c:v>-9656555738</c:v>
                </c:pt>
                <c:pt idx="28">
                  <c:v>-25188758726</c:v>
                </c:pt>
                <c:pt idx="29">
                  <c:v>-16578084003</c:v>
                </c:pt>
                <c:pt idx="30">
                  <c:v>-17542694658</c:v>
                </c:pt>
                <c:pt idx="31">
                  <c:v>-18408823911</c:v>
                </c:pt>
                <c:pt idx="32">
                  <c:v>-29454820796</c:v>
                </c:pt>
                <c:pt idx="33">
                  <c:v>7620599130</c:v>
                </c:pt>
                <c:pt idx="34">
                  <c:v>-17860271229</c:v>
                </c:pt>
                <c:pt idx="35">
                  <c:v>-20667262522</c:v>
                </c:pt>
                <c:pt idx="36">
                  <c:v>-24366732394</c:v>
                </c:pt>
                <c:pt idx="37">
                  <c:v>27056322616</c:v>
                </c:pt>
                <c:pt idx="38">
                  <c:v>7358849688</c:v>
                </c:pt>
                <c:pt idx="39">
                  <c:v>6864599814</c:v>
                </c:pt>
                <c:pt idx="40">
                  <c:v>3721977355</c:v>
                </c:pt>
                <c:pt idx="41">
                  <c:v>20388460505</c:v>
                </c:pt>
                <c:pt idx="42">
                  <c:v>20598368444</c:v>
                </c:pt>
                <c:pt idx="43">
                  <c:v>31976022604</c:v>
                </c:pt>
                <c:pt idx="44">
                  <c:v>-19075864616</c:v>
                </c:pt>
                <c:pt idx="45">
                  <c:v>16125660374</c:v>
                </c:pt>
                <c:pt idx="46">
                  <c:v>-379281851</c:v>
                </c:pt>
                <c:pt idx="47">
                  <c:v>14618499326</c:v>
                </c:pt>
                <c:pt idx="48">
                  <c:v>-4088135081</c:v>
                </c:pt>
              </c:numCache>
            </c:numRef>
          </c:val>
          <c:extLst>
            <c:ext xmlns:c16="http://schemas.microsoft.com/office/drawing/2014/chart" uri="{C3380CC4-5D6E-409C-BE32-E72D297353CC}">
              <c16:uniqueId val="{00000002-FFC2-4CA9-ADF0-B1C494B060A5}"/>
            </c:ext>
          </c:extLst>
        </c:ser>
        <c:dLbls>
          <c:showLegendKey val="0"/>
          <c:showVal val="0"/>
          <c:showCatName val="0"/>
          <c:showSerName val="0"/>
          <c:showPercent val="0"/>
          <c:showBubbleSize val="0"/>
        </c:dLbls>
        <c:gapWidth val="150"/>
        <c:axId val="44035456"/>
        <c:axId val="45168128"/>
      </c:barChart>
      <c:catAx>
        <c:axId val="4403545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n-ZA" b="1" dirty="0"/>
                  <a:t>Quarter</a:t>
                </a:r>
              </a:p>
            </c:rich>
          </c:tx>
          <c:layout>
            <c:manualLayout>
              <c:xMode val="edge"/>
              <c:yMode val="edge"/>
              <c:x val="0.48346728047873527"/>
              <c:y val="0.93982037625819348"/>
            </c:manualLayout>
          </c:layout>
          <c:overlay val="0"/>
          <c:spPr>
            <a:noFill/>
            <a:ln>
              <a:noFill/>
            </a:ln>
            <a:effectLst/>
          </c:sp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5168128"/>
        <c:crosses val="autoZero"/>
        <c:auto val="1"/>
        <c:lblAlgn val="ctr"/>
        <c:lblOffset val="100"/>
        <c:noMultiLvlLbl val="0"/>
      </c:catAx>
      <c:valAx>
        <c:axId val="451681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4035456"/>
        <c:crosses val="autoZero"/>
        <c:crossBetween val="between"/>
        <c:dispUnits>
          <c:builtInUnit val="billions"/>
          <c:dispUnitsLbl>
            <c:layout>
              <c:manualLayout>
                <c:xMode val="edge"/>
                <c:yMode val="edge"/>
                <c:x val="1.1111160291475805E-2"/>
                <c:y val="0.33075436694942589"/>
              </c:manualLayout>
            </c:layout>
            <c:tx>
              <c:rich>
                <a:bodyPr rot="-540000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r>
                    <a:rPr lang="en-US" sz="1100" b="1" dirty="0" err="1"/>
                    <a:t>R'billion</a:t>
                  </a:r>
                  <a:endParaRPr lang="en-US" sz="1100" b="1" dirty="0"/>
                </a:p>
              </c:rich>
            </c:tx>
            <c:spPr>
              <a:noFill/>
              <a:ln>
                <a:noFill/>
              </a:ln>
              <a:effectLst/>
            </c:spPr>
          </c:dispUnitsLbl>
        </c:dispUnits>
      </c:valAx>
      <c:spPr>
        <a:solidFill>
          <a:schemeClr val="bg1"/>
        </a:solidFill>
        <a:ln>
          <a:noFill/>
        </a:ln>
        <a:effectLst/>
      </c:spPr>
    </c:plotArea>
    <c:legend>
      <c:legendPos val="r"/>
      <c:layout>
        <c:manualLayout>
          <c:xMode val="edge"/>
          <c:yMode val="edge"/>
          <c:x val="0.20724985833064269"/>
          <c:y val="0.1683082945384379"/>
          <c:w val="0.59727064559145115"/>
          <c:h val="7.33730679498396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ZA" sz="1300" b="1" dirty="0"/>
              <a:t>SA manufacturing trade with world </a:t>
            </a:r>
          </a:p>
        </c:rich>
      </c:tx>
      <c:layout>
        <c:manualLayout>
          <c:xMode val="edge"/>
          <c:yMode val="edge"/>
          <c:x val="0.25674523007856337"/>
          <c:y val="2.0056157240272765E-2"/>
        </c:manualLayout>
      </c:layout>
      <c:overlay val="0"/>
      <c:spPr>
        <a:noFill/>
        <a:ln>
          <a:noFill/>
        </a:ln>
        <a:effectLst/>
      </c:spPr>
    </c:title>
    <c:autoTitleDeleted val="0"/>
    <c:plotArea>
      <c:layout>
        <c:manualLayout>
          <c:layoutTarget val="inner"/>
          <c:xMode val="edge"/>
          <c:yMode val="edge"/>
          <c:x val="0.14275846189270089"/>
          <c:y val="0.11739421561474489"/>
          <c:w val="0.79384266236120904"/>
          <c:h val="0.7075922820116799"/>
        </c:manualLayout>
      </c:layout>
      <c:barChart>
        <c:barDir val="col"/>
        <c:grouping val="clustered"/>
        <c:varyColors val="0"/>
        <c:ser>
          <c:idx val="0"/>
          <c:order val="0"/>
          <c:tx>
            <c:strRef>
              <c:f>'World manufacturing'!$C$1</c:f>
              <c:strCache>
                <c:ptCount val="1"/>
                <c:pt idx="0">
                  <c:v>SA exports to world</c:v>
                </c:pt>
              </c:strCache>
            </c:strRef>
          </c:tx>
          <c:spPr>
            <a:solidFill>
              <a:schemeClr val="accent1"/>
            </a:solidFill>
            <a:ln>
              <a:noFill/>
            </a:ln>
            <a:effectLst/>
          </c:spPr>
          <c:invertIfNegative val="0"/>
          <c:cat>
            <c:multiLvlStrRef>
              <c:f>'World manufacturing'!$A$2:$B$50</c:f>
              <c:multiLvlStrCache>
                <c:ptCount val="49"/>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pt idx="19">
                    <c:v>4</c:v>
                  </c:pt>
                  <c:pt idx="20">
                    <c:v>1</c:v>
                  </c:pt>
                  <c:pt idx="21">
                    <c:v>2</c:v>
                  </c:pt>
                  <c:pt idx="22">
                    <c:v>3</c:v>
                  </c:pt>
                  <c:pt idx="23">
                    <c:v>4</c:v>
                  </c:pt>
                  <c:pt idx="24">
                    <c:v>1</c:v>
                  </c:pt>
                  <c:pt idx="25">
                    <c:v>2</c:v>
                  </c:pt>
                  <c:pt idx="26">
                    <c:v>3</c:v>
                  </c:pt>
                  <c:pt idx="27">
                    <c:v>4</c:v>
                  </c:pt>
                  <c:pt idx="28">
                    <c:v>1</c:v>
                  </c:pt>
                  <c:pt idx="29">
                    <c:v>2</c:v>
                  </c:pt>
                  <c:pt idx="30">
                    <c:v>3</c:v>
                  </c:pt>
                  <c:pt idx="31">
                    <c:v>4</c:v>
                  </c:pt>
                  <c:pt idx="32">
                    <c:v>1</c:v>
                  </c:pt>
                  <c:pt idx="33">
                    <c:v>2</c:v>
                  </c:pt>
                  <c:pt idx="34">
                    <c:v>3</c:v>
                  </c:pt>
                  <c:pt idx="35">
                    <c:v>4</c:v>
                  </c:pt>
                  <c:pt idx="36">
                    <c:v>1</c:v>
                  </c:pt>
                  <c:pt idx="37">
                    <c:v>2</c:v>
                  </c:pt>
                  <c:pt idx="38">
                    <c:v>3</c:v>
                  </c:pt>
                  <c:pt idx="39">
                    <c:v>4</c:v>
                  </c:pt>
                  <c:pt idx="40">
                    <c:v>1</c:v>
                  </c:pt>
                  <c:pt idx="41">
                    <c:v>2</c:v>
                  </c:pt>
                  <c:pt idx="42">
                    <c:v>3</c:v>
                  </c:pt>
                  <c:pt idx="43">
                    <c:v>4</c:v>
                  </c:pt>
                  <c:pt idx="44">
                    <c:v>1</c:v>
                  </c:pt>
                  <c:pt idx="45">
                    <c:v>2</c:v>
                  </c:pt>
                  <c:pt idx="46">
                    <c:v>3</c:v>
                  </c:pt>
                  <c:pt idx="47">
                    <c:v>4</c:v>
                  </c:pt>
                  <c:pt idx="48">
                    <c:v>1</c:v>
                  </c:pt>
                </c:lvl>
                <c:lvl>
                  <c:pt idx="0">
                    <c:v>2007</c:v>
                  </c:pt>
                  <c:pt idx="4">
                    <c:v>2008</c:v>
                  </c:pt>
                  <c:pt idx="8">
                    <c:v>2009</c:v>
                  </c:pt>
                  <c:pt idx="12">
                    <c:v>2010</c:v>
                  </c:pt>
                  <c:pt idx="16">
                    <c:v>2011</c:v>
                  </c:pt>
                  <c:pt idx="20">
                    <c:v>2012</c:v>
                  </c:pt>
                  <c:pt idx="24">
                    <c:v>2013</c:v>
                  </c:pt>
                  <c:pt idx="28">
                    <c:v>2014</c:v>
                  </c:pt>
                  <c:pt idx="32">
                    <c:v>2015</c:v>
                  </c:pt>
                  <c:pt idx="36">
                    <c:v>2016</c:v>
                  </c:pt>
                  <c:pt idx="40">
                    <c:v>2017</c:v>
                  </c:pt>
                  <c:pt idx="44">
                    <c:v>2018</c:v>
                  </c:pt>
                  <c:pt idx="48">
                    <c:v>2019</c:v>
                  </c:pt>
                </c:lvl>
              </c:multiLvlStrCache>
            </c:multiLvlStrRef>
          </c:cat>
          <c:val>
            <c:numRef>
              <c:f>'World manufacturing'!$C$2:$C$50</c:f>
              <c:numCache>
                <c:formatCode>#,##0</c:formatCode>
                <c:ptCount val="49"/>
                <c:pt idx="0">
                  <c:v>62602164793</c:v>
                </c:pt>
                <c:pt idx="1">
                  <c:v>72351382387</c:v>
                </c:pt>
                <c:pt idx="2">
                  <c:v>68762427963</c:v>
                </c:pt>
                <c:pt idx="3">
                  <c:v>74770654591</c:v>
                </c:pt>
                <c:pt idx="4">
                  <c:v>77291021244</c:v>
                </c:pt>
                <c:pt idx="5">
                  <c:v>99961240700</c:v>
                </c:pt>
                <c:pt idx="6">
                  <c:v>100172456854</c:v>
                </c:pt>
                <c:pt idx="7">
                  <c:v>94564667657</c:v>
                </c:pt>
                <c:pt idx="8">
                  <c:v>68473994166</c:v>
                </c:pt>
                <c:pt idx="9">
                  <c:v>64427681818</c:v>
                </c:pt>
                <c:pt idx="10">
                  <c:v>66587724224</c:v>
                </c:pt>
                <c:pt idx="11">
                  <c:v>73186809214</c:v>
                </c:pt>
                <c:pt idx="12">
                  <c:v>82834980709</c:v>
                </c:pt>
                <c:pt idx="13">
                  <c:v>93847317240</c:v>
                </c:pt>
                <c:pt idx="14">
                  <c:v>96750354495</c:v>
                </c:pt>
                <c:pt idx="15">
                  <c:v>103488590652</c:v>
                </c:pt>
                <c:pt idx="16">
                  <c:v>93939848204</c:v>
                </c:pt>
                <c:pt idx="17">
                  <c:v>97903410214</c:v>
                </c:pt>
                <c:pt idx="18">
                  <c:v>109480271991</c:v>
                </c:pt>
                <c:pt idx="19">
                  <c:v>115328178129</c:v>
                </c:pt>
                <c:pt idx="20">
                  <c:v>105503867370</c:v>
                </c:pt>
                <c:pt idx="21">
                  <c:v>109390447642</c:v>
                </c:pt>
                <c:pt idx="22">
                  <c:v>114289860433</c:v>
                </c:pt>
                <c:pt idx="23">
                  <c:v>123298216853</c:v>
                </c:pt>
                <c:pt idx="24">
                  <c:v>110141880072</c:v>
                </c:pt>
                <c:pt idx="25">
                  <c:v>125361457764</c:v>
                </c:pt>
                <c:pt idx="26">
                  <c:v>132850946564</c:v>
                </c:pt>
                <c:pt idx="27">
                  <c:v>143852995708</c:v>
                </c:pt>
                <c:pt idx="28">
                  <c:v>139650483377</c:v>
                </c:pt>
                <c:pt idx="29">
                  <c:v>140466696105</c:v>
                </c:pt>
                <c:pt idx="30">
                  <c:v>152165485027</c:v>
                </c:pt>
                <c:pt idx="31">
                  <c:v>158936488055</c:v>
                </c:pt>
                <c:pt idx="32">
                  <c:v>143729574407</c:v>
                </c:pt>
                <c:pt idx="33">
                  <c:v>154588491251</c:v>
                </c:pt>
                <c:pt idx="34">
                  <c:v>161953379071</c:v>
                </c:pt>
                <c:pt idx="35">
                  <c:v>165569035704</c:v>
                </c:pt>
                <c:pt idx="36">
                  <c:v>158385586252</c:v>
                </c:pt>
                <c:pt idx="37">
                  <c:v>180666179782</c:v>
                </c:pt>
                <c:pt idx="38">
                  <c:v>171902916993</c:v>
                </c:pt>
                <c:pt idx="39">
                  <c:v>168056420139</c:v>
                </c:pt>
                <c:pt idx="40">
                  <c:v>153336306892</c:v>
                </c:pt>
                <c:pt idx="41">
                  <c:v>169877639844</c:v>
                </c:pt>
                <c:pt idx="42">
                  <c:v>170172096406</c:v>
                </c:pt>
                <c:pt idx="43">
                  <c:v>182070906127</c:v>
                </c:pt>
                <c:pt idx="44">
                  <c:v>153421606250</c:v>
                </c:pt>
                <c:pt idx="45">
                  <c:v>168344615507</c:v>
                </c:pt>
                <c:pt idx="46">
                  <c:v>194628592596</c:v>
                </c:pt>
                <c:pt idx="47">
                  <c:v>199320812228</c:v>
                </c:pt>
                <c:pt idx="48">
                  <c:v>164226653829</c:v>
                </c:pt>
              </c:numCache>
            </c:numRef>
          </c:val>
          <c:extLst>
            <c:ext xmlns:c16="http://schemas.microsoft.com/office/drawing/2014/chart" uri="{C3380CC4-5D6E-409C-BE32-E72D297353CC}">
              <c16:uniqueId val="{00000000-2AA5-470D-A4B6-23776292DD76}"/>
            </c:ext>
          </c:extLst>
        </c:ser>
        <c:ser>
          <c:idx val="1"/>
          <c:order val="1"/>
          <c:tx>
            <c:strRef>
              <c:f>'World manufacturing'!$D$1</c:f>
              <c:strCache>
                <c:ptCount val="1"/>
                <c:pt idx="0">
                  <c:v>SA imports from world</c:v>
                </c:pt>
              </c:strCache>
            </c:strRef>
          </c:tx>
          <c:spPr>
            <a:solidFill>
              <a:schemeClr val="accent6"/>
            </a:solidFill>
            <a:ln>
              <a:noFill/>
            </a:ln>
            <a:effectLst/>
          </c:spPr>
          <c:invertIfNegative val="0"/>
          <c:cat>
            <c:multiLvlStrRef>
              <c:f>'World manufacturing'!$A$2:$B$50</c:f>
              <c:multiLvlStrCache>
                <c:ptCount val="49"/>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pt idx="19">
                    <c:v>4</c:v>
                  </c:pt>
                  <c:pt idx="20">
                    <c:v>1</c:v>
                  </c:pt>
                  <c:pt idx="21">
                    <c:v>2</c:v>
                  </c:pt>
                  <c:pt idx="22">
                    <c:v>3</c:v>
                  </c:pt>
                  <c:pt idx="23">
                    <c:v>4</c:v>
                  </c:pt>
                  <c:pt idx="24">
                    <c:v>1</c:v>
                  </c:pt>
                  <c:pt idx="25">
                    <c:v>2</c:v>
                  </c:pt>
                  <c:pt idx="26">
                    <c:v>3</c:v>
                  </c:pt>
                  <c:pt idx="27">
                    <c:v>4</c:v>
                  </c:pt>
                  <c:pt idx="28">
                    <c:v>1</c:v>
                  </c:pt>
                  <c:pt idx="29">
                    <c:v>2</c:v>
                  </c:pt>
                  <c:pt idx="30">
                    <c:v>3</c:v>
                  </c:pt>
                  <c:pt idx="31">
                    <c:v>4</c:v>
                  </c:pt>
                  <c:pt idx="32">
                    <c:v>1</c:v>
                  </c:pt>
                  <c:pt idx="33">
                    <c:v>2</c:v>
                  </c:pt>
                  <c:pt idx="34">
                    <c:v>3</c:v>
                  </c:pt>
                  <c:pt idx="35">
                    <c:v>4</c:v>
                  </c:pt>
                  <c:pt idx="36">
                    <c:v>1</c:v>
                  </c:pt>
                  <c:pt idx="37">
                    <c:v>2</c:v>
                  </c:pt>
                  <c:pt idx="38">
                    <c:v>3</c:v>
                  </c:pt>
                  <c:pt idx="39">
                    <c:v>4</c:v>
                  </c:pt>
                  <c:pt idx="40">
                    <c:v>1</c:v>
                  </c:pt>
                  <c:pt idx="41">
                    <c:v>2</c:v>
                  </c:pt>
                  <c:pt idx="42">
                    <c:v>3</c:v>
                  </c:pt>
                  <c:pt idx="43">
                    <c:v>4</c:v>
                  </c:pt>
                  <c:pt idx="44">
                    <c:v>1</c:v>
                  </c:pt>
                  <c:pt idx="45">
                    <c:v>2</c:v>
                  </c:pt>
                  <c:pt idx="46">
                    <c:v>3</c:v>
                  </c:pt>
                  <c:pt idx="47">
                    <c:v>4</c:v>
                  </c:pt>
                  <c:pt idx="48">
                    <c:v>1</c:v>
                  </c:pt>
                </c:lvl>
                <c:lvl>
                  <c:pt idx="0">
                    <c:v>2007</c:v>
                  </c:pt>
                  <c:pt idx="4">
                    <c:v>2008</c:v>
                  </c:pt>
                  <c:pt idx="8">
                    <c:v>2009</c:v>
                  </c:pt>
                  <c:pt idx="12">
                    <c:v>2010</c:v>
                  </c:pt>
                  <c:pt idx="16">
                    <c:v>2011</c:v>
                  </c:pt>
                  <c:pt idx="20">
                    <c:v>2012</c:v>
                  </c:pt>
                  <c:pt idx="24">
                    <c:v>2013</c:v>
                  </c:pt>
                  <c:pt idx="28">
                    <c:v>2014</c:v>
                  </c:pt>
                  <c:pt idx="32">
                    <c:v>2015</c:v>
                  </c:pt>
                  <c:pt idx="36">
                    <c:v>2016</c:v>
                  </c:pt>
                  <c:pt idx="40">
                    <c:v>2017</c:v>
                  </c:pt>
                  <c:pt idx="44">
                    <c:v>2018</c:v>
                  </c:pt>
                  <c:pt idx="48">
                    <c:v>2019</c:v>
                  </c:pt>
                </c:lvl>
              </c:multiLvlStrCache>
            </c:multiLvlStrRef>
          </c:cat>
          <c:val>
            <c:numRef>
              <c:f>'World manufacturing'!$D$2:$D$50</c:f>
              <c:numCache>
                <c:formatCode>#,##0</c:formatCode>
                <c:ptCount val="49"/>
                <c:pt idx="0">
                  <c:v>104340547770</c:v>
                </c:pt>
                <c:pt idx="1">
                  <c:v>107184520606</c:v>
                </c:pt>
                <c:pt idx="2">
                  <c:v>118334730430</c:v>
                </c:pt>
                <c:pt idx="3">
                  <c:v>116368951395</c:v>
                </c:pt>
                <c:pt idx="4">
                  <c:v>123115164569</c:v>
                </c:pt>
                <c:pt idx="5">
                  <c:v>138615348599</c:v>
                </c:pt>
                <c:pt idx="6">
                  <c:v>145757212550</c:v>
                </c:pt>
                <c:pt idx="7">
                  <c:v>142713775205</c:v>
                </c:pt>
                <c:pt idx="8">
                  <c:v>117073575851</c:v>
                </c:pt>
                <c:pt idx="9">
                  <c:v>95927434531</c:v>
                </c:pt>
                <c:pt idx="10">
                  <c:v>98469371316</c:v>
                </c:pt>
                <c:pt idx="11">
                  <c:v>107712553803</c:v>
                </c:pt>
                <c:pt idx="12">
                  <c:v>113626467820</c:v>
                </c:pt>
                <c:pt idx="13">
                  <c:v>117889684099</c:v>
                </c:pt>
                <c:pt idx="14">
                  <c:v>129543645690</c:v>
                </c:pt>
                <c:pt idx="15">
                  <c:v>122468642251</c:v>
                </c:pt>
                <c:pt idx="16">
                  <c:v>129548929607</c:v>
                </c:pt>
                <c:pt idx="17">
                  <c:v>129758241466</c:v>
                </c:pt>
                <c:pt idx="18">
                  <c:v>153876518883</c:v>
                </c:pt>
                <c:pt idx="19">
                  <c:v>163853493543</c:v>
                </c:pt>
                <c:pt idx="20">
                  <c:v>152875303343</c:v>
                </c:pt>
                <c:pt idx="21">
                  <c:v>156209897537</c:v>
                </c:pt>
                <c:pt idx="22">
                  <c:v>170578316856</c:v>
                </c:pt>
                <c:pt idx="23">
                  <c:v>172837710862</c:v>
                </c:pt>
                <c:pt idx="24">
                  <c:v>171308291820</c:v>
                </c:pt>
                <c:pt idx="25">
                  <c:v>185622283329</c:v>
                </c:pt>
                <c:pt idx="26">
                  <c:v>212261519671</c:v>
                </c:pt>
                <c:pt idx="27">
                  <c:v>196244760814</c:v>
                </c:pt>
                <c:pt idx="28">
                  <c:v>195150935665</c:v>
                </c:pt>
                <c:pt idx="29">
                  <c:v>189970910761</c:v>
                </c:pt>
                <c:pt idx="30">
                  <c:v>213178266122</c:v>
                </c:pt>
                <c:pt idx="31">
                  <c:v>211806043266</c:v>
                </c:pt>
                <c:pt idx="32">
                  <c:v>213783993738</c:v>
                </c:pt>
                <c:pt idx="33">
                  <c:v>208466070673</c:v>
                </c:pt>
                <c:pt idx="34">
                  <c:v>236905739545</c:v>
                </c:pt>
                <c:pt idx="35">
                  <c:v>235185689384</c:v>
                </c:pt>
                <c:pt idx="36">
                  <c:v>232196043104</c:v>
                </c:pt>
                <c:pt idx="37">
                  <c:v>227304666932</c:v>
                </c:pt>
                <c:pt idx="38">
                  <c:v>233562787165</c:v>
                </c:pt>
                <c:pt idx="39">
                  <c:v>227711222698</c:v>
                </c:pt>
                <c:pt idx="40">
                  <c:v>215173524408</c:v>
                </c:pt>
                <c:pt idx="41">
                  <c:v>225869092476</c:v>
                </c:pt>
                <c:pt idx="42">
                  <c:v>234007237219</c:v>
                </c:pt>
                <c:pt idx="43">
                  <c:v>243947415384</c:v>
                </c:pt>
                <c:pt idx="44">
                  <c:v>227524786017</c:v>
                </c:pt>
                <c:pt idx="45">
                  <c:v>226972260686</c:v>
                </c:pt>
                <c:pt idx="46">
                  <c:v>267944174701</c:v>
                </c:pt>
                <c:pt idx="47">
                  <c:v>259671136108</c:v>
                </c:pt>
                <c:pt idx="48">
                  <c:v>240997274766</c:v>
                </c:pt>
              </c:numCache>
            </c:numRef>
          </c:val>
          <c:extLst>
            <c:ext xmlns:c16="http://schemas.microsoft.com/office/drawing/2014/chart" uri="{C3380CC4-5D6E-409C-BE32-E72D297353CC}">
              <c16:uniqueId val="{00000001-2AA5-470D-A4B6-23776292DD76}"/>
            </c:ext>
          </c:extLst>
        </c:ser>
        <c:ser>
          <c:idx val="2"/>
          <c:order val="2"/>
          <c:tx>
            <c:strRef>
              <c:f>'World manufacturing'!$E$1</c:f>
              <c:strCache>
                <c:ptCount val="1"/>
                <c:pt idx="0">
                  <c:v>SA trade Balance with world</c:v>
                </c:pt>
              </c:strCache>
            </c:strRef>
          </c:tx>
          <c:spPr>
            <a:solidFill>
              <a:srgbClr val="FF0000"/>
            </a:solidFill>
            <a:ln>
              <a:noFill/>
            </a:ln>
            <a:effectLst/>
          </c:spPr>
          <c:invertIfNegative val="0"/>
          <c:cat>
            <c:multiLvlStrRef>
              <c:f>'World manufacturing'!$A$2:$B$50</c:f>
              <c:multiLvlStrCache>
                <c:ptCount val="49"/>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pt idx="19">
                    <c:v>4</c:v>
                  </c:pt>
                  <c:pt idx="20">
                    <c:v>1</c:v>
                  </c:pt>
                  <c:pt idx="21">
                    <c:v>2</c:v>
                  </c:pt>
                  <c:pt idx="22">
                    <c:v>3</c:v>
                  </c:pt>
                  <c:pt idx="23">
                    <c:v>4</c:v>
                  </c:pt>
                  <c:pt idx="24">
                    <c:v>1</c:v>
                  </c:pt>
                  <c:pt idx="25">
                    <c:v>2</c:v>
                  </c:pt>
                  <c:pt idx="26">
                    <c:v>3</c:v>
                  </c:pt>
                  <c:pt idx="27">
                    <c:v>4</c:v>
                  </c:pt>
                  <c:pt idx="28">
                    <c:v>1</c:v>
                  </c:pt>
                  <c:pt idx="29">
                    <c:v>2</c:v>
                  </c:pt>
                  <c:pt idx="30">
                    <c:v>3</c:v>
                  </c:pt>
                  <c:pt idx="31">
                    <c:v>4</c:v>
                  </c:pt>
                  <c:pt idx="32">
                    <c:v>1</c:v>
                  </c:pt>
                  <c:pt idx="33">
                    <c:v>2</c:v>
                  </c:pt>
                  <c:pt idx="34">
                    <c:v>3</c:v>
                  </c:pt>
                  <c:pt idx="35">
                    <c:v>4</c:v>
                  </c:pt>
                  <c:pt idx="36">
                    <c:v>1</c:v>
                  </c:pt>
                  <c:pt idx="37">
                    <c:v>2</c:v>
                  </c:pt>
                  <c:pt idx="38">
                    <c:v>3</c:v>
                  </c:pt>
                  <c:pt idx="39">
                    <c:v>4</c:v>
                  </c:pt>
                  <c:pt idx="40">
                    <c:v>1</c:v>
                  </c:pt>
                  <c:pt idx="41">
                    <c:v>2</c:v>
                  </c:pt>
                  <c:pt idx="42">
                    <c:v>3</c:v>
                  </c:pt>
                  <c:pt idx="43">
                    <c:v>4</c:v>
                  </c:pt>
                  <c:pt idx="44">
                    <c:v>1</c:v>
                  </c:pt>
                  <c:pt idx="45">
                    <c:v>2</c:v>
                  </c:pt>
                  <c:pt idx="46">
                    <c:v>3</c:v>
                  </c:pt>
                  <c:pt idx="47">
                    <c:v>4</c:v>
                  </c:pt>
                  <c:pt idx="48">
                    <c:v>1</c:v>
                  </c:pt>
                </c:lvl>
                <c:lvl>
                  <c:pt idx="0">
                    <c:v>2007</c:v>
                  </c:pt>
                  <c:pt idx="4">
                    <c:v>2008</c:v>
                  </c:pt>
                  <c:pt idx="8">
                    <c:v>2009</c:v>
                  </c:pt>
                  <c:pt idx="12">
                    <c:v>2010</c:v>
                  </c:pt>
                  <c:pt idx="16">
                    <c:v>2011</c:v>
                  </c:pt>
                  <c:pt idx="20">
                    <c:v>2012</c:v>
                  </c:pt>
                  <c:pt idx="24">
                    <c:v>2013</c:v>
                  </c:pt>
                  <c:pt idx="28">
                    <c:v>2014</c:v>
                  </c:pt>
                  <c:pt idx="32">
                    <c:v>2015</c:v>
                  </c:pt>
                  <c:pt idx="36">
                    <c:v>2016</c:v>
                  </c:pt>
                  <c:pt idx="40">
                    <c:v>2017</c:v>
                  </c:pt>
                  <c:pt idx="44">
                    <c:v>2018</c:v>
                  </c:pt>
                  <c:pt idx="48">
                    <c:v>2019</c:v>
                  </c:pt>
                </c:lvl>
              </c:multiLvlStrCache>
            </c:multiLvlStrRef>
          </c:cat>
          <c:val>
            <c:numRef>
              <c:f>'World manufacturing'!$E$2:$E$50</c:f>
              <c:numCache>
                <c:formatCode>#,##0</c:formatCode>
                <c:ptCount val="49"/>
                <c:pt idx="0">
                  <c:v>-41738382977</c:v>
                </c:pt>
                <c:pt idx="1">
                  <c:v>-34833138219</c:v>
                </c:pt>
                <c:pt idx="2">
                  <c:v>-49572302467</c:v>
                </c:pt>
                <c:pt idx="3">
                  <c:v>-41598296804</c:v>
                </c:pt>
                <c:pt idx="4">
                  <c:v>-45824143325</c:v>
                </c:pt>
                <c:pt idx="5">
                  <c:v>-38654107899</c:v>
                </c:pt>
                <c:pt idx="6">
                  <c:v>-45584755696</c:v>
                </c:pt>
                <c:pt idx="7">
                  <c:v>-48149107548</c:v>
                </c:pt>
                <c:pt idx="8">
                  <c:v>-48599581685</c:v>
                </c:pt>
                <c:pt idx="9">
                  <c:v>-31499752713</c:v>
                </c:pt>
                <c:pt idx="10">
                  <c:v>-31881647092</c:v>
                </c:pt>
                <c:pt idx="11">
                  <c:v>-34525744589</c:v>
                </c:pt>
                <c:pt idx="12">
                  <c:v>-30791487111</c:v>
                </c:pt>
                <c:pt idx="13">
                  <c:v>-24042366859</c:v>
                </c:pt>
                <c:pt idx="14">
                  <c:v>-32793291195</c:v>
                </c:pt>
                <c:pt idx="15">
                  <c:v>-18980051599</c:v>
                </c:pt>
                <c:pt idx="16">
                  <c:v>-35609081403</c:v>
                </c:pt>
                <c:pt idx="17">
                  <c:v>-31854831252</c:v>
                </c:pt>
                <c:pt idx="18">
                  <c:v>-44396246892</c:v>
                </c:pt>
                <c:pt idx="19">
                  <c:v>-48525315414</c:v>
                </c:pt>
                <c:pt idx="20">
                  <c:v>-47371435973</c:v>
                </c:pt>
                <c:pt idx="21">
                  <c:v>-46819449895</c:v>
                </c:pt>
                <c:pt idx="22">
                  <c:v>-56288456423</c:v>
                </c:pt>
                <c:pt idx="23">
                  <c:v>-49539494009</c:v>
                </c:pt>
                <c:pt idx="24">
                  <c:v>-61166411748</c:v>
                </c:pt>
                <c:pt idx="25">
                  <c:v>-60260825565</c:v>
                </c:pt>
                <c:pt idx="26">
                  <c:v>-79410573107</c:v>
                </c:pt>
                <c:pt idx="27">
                  <c:v>-52391765106</c:v>
                </c:pt>
                <c:pt idx="28">
                  <c:v>-55500452288</c:v>
                </c:pt>
                <c:pt idx="29">
                  <c:v>-49504214656</c:v>
                </c:pt>
                <c:pt idx="30">
                  <c:v>-61012781095</c:v>
                </c:pt>
                <c:pt idx="31">
                  <c:v>-52869555211</c:v>
                </c:pt>
                <c:pt idx="32">
                  <c:v>-70054419331</c:v>
                </c:pt>
                <c:pt idx="33">
                  <c:v>-53877579422</c:v>
                </c:pt>
                <c:pt idx="34">
                  <c:v>-74952360474</c:v>
                </c:pt>
                <c:pt idx="35">
                  <c:v>-69616653680</c:v>
                </c:pt>
                <c:pt idx="36">
                  <c:v>-73810456852</c:v>
                </c:pt>
                <c:pt idx="37">
                  <c:v>-46638487150</c:v>
                </c:pt>
                <c:pt idx="38">
                  <c:v>-61659870172</c:v>
                </c:pt>
                <c:pt idx="39">
                  <c:v>-59654802559</c:v>
                </c:pt>
                <c:pt idx="40">
                  <c:v>-61837217516</c:v>
                </c:pt>
                <c:pt idx="41">
                  <c:v>-55991452632</c:v>
                </c:pt>
                <c:pt idx="42">
                  <c:v>-63835140813</c:v>
                </c:pt>
                <c:pt idx="43">
                  <c:v>-61876509257</c:v>
                </c:pt>
                <c:pt idx="44">
                  <c:v>-74103179767</c:v>
                </c:pt>
                <c:pt idx="45">
                  <c:v>-58627645179</c:v>
                </c:pt>
                <c:pt idx="46">
                  <c:v>-73315582105</c:v>
                </c:pt>
                <c:pt idx="47">
                  <c:v>-60350323880</c:v>
                </c:pt>
                <c:pt idx="48">
                  <c:v>-76770620937</c:v>
                </c:pt>
              </c:numCache>
            </c:numRef>
          </c:val>
          <c:extLst>
            <c:ext xmlns:c16="http://schemas.microsoft.com/office/drawing/2014/chart" uri="{C3380CC4-5D6E-409C-BE32-E72D297353CC}">
              <c16:uniqueId val="{00000002-2AA5-470D-A4B6-23776292DD76}"/>
            </c:ext>
          </c:extLst>
        </c:ser>
        <c:dLbls>
          <c:showLegendKey val="0"/>
          <c:showVal val="0"/>
          <c:showCatName val="0"/>
          <c:showSerName val="0"/>
          <c:showPercent val="0"/>
          <c:showBubbleSize val="0"/>
        </c:dLbls>
        <c:gapWidth val="219"/>
        <c:overlap val="-27"/>
        <c:axId val="100118912"/>
        <c:axId val="100120448"/>
      </c:barChart>
      <c:catAx>
        <c:axId val="10011891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0120448"/>
        <c:crosses val="autoZero"/>
        <c:auto val="1"/>
        <c:lblAlgn val="ctr"/>
        <c:lblOffset val="100"/>
        <c:noMultiLvlLbl val="0"/>
      </c:catAx>
      <c:valAx>
        <c:axId val="1001204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0118912"/>
        <c:crosses val="autoZero"/>
        <c:crossBetween val="between"/>
        <c:dispUnits>
          <c:builtInUnit val="billions"/>
          <c:dispUnitsLbl>
            <c:layout>
              <c:manualLayout>
                <c:xMode val="edge"/>
                <c:yMode val="edge"/>
                <c:x val="1.9094077231543952E-2"/>
                <c:y val="0.33132530883876554"/>
              </c:manualLayout>
            </c:layout>
            <c:tx>
              <c:rich>
                <a:bodyPr rot="-54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ZA" sz="1100" b="1" dirty="0"/>
                    <a:t>R' billions</a:t>
                  </a:r>
                </a:p>
              </c:rich>
            </c:tx>
            <c:spPr>
              <a:noFill/>
              <a:ln>
                <a:noFill/>
              </a:ln>
              <a:effectLst/>
            </c:spPr>
          </c:dispUnitsLbl>
        </c:dispUnits>
      </c:valAx>
      <c:spPr>
        <a:solidFill>
          <a:schemeClr val="bg1"/>
        </a:solidFill>
        <a:ln>
          <a:noFill/>
        </a:ln>
        <a:effectLst/>
      </c:spPr>
    </c:plotArea>
    <c:legend>
      <c:legendPos val="b"/>
      <c:layout>
        <c:manualLayout>
          <c:xMode val="edge"/>
          <c:yMode val="edge"/>
          <c:x val="8.3333333333333329E-2"/>
          <c:y val="0.12986329833770774"/>
          <c:w val="0.82486615940684183"/>
          <c:h val="6.3977246526494655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ZA" b="1" dirty="0"/>
              <a:t>SA trade with Africa from 2007 to 2019</a:t>
            </a:r>
          </a:p>
        </c:rich>
      </c:tx>
      <c:layout/>
      <c:overlay val="0"/>
      <c:spPr>
        <a:noFill/>
        <a:ln>
          <a:noFill/>
        </a:ln>
        <a:effectLst/>
      </c:spPr>
    </c:title>
    <c:autoTitleDeleted val="0"/>
    <c:plotArea>
      <c:layout>
        <c:manualLayout>
          <c:layoutTarget val="inner"/>
          <c:xMode val="edge"/>
          <c:yMode val="edge"/>
          <c:x val="0.11354864428073072"/>
          <c:y val="0.10569890454953063"/>
          <c:w val="0.85589579834644913"/>
          <c:h val="0.7037040347255118"/>
        </c:manualLayout>
      </c:layout>
      <c:barChart>
        <c:barDir val="col"/>
        <c:grouping val="clustered"/>
        <c:varyColors val="0"/>
        <c:ser>
          <c:idx val="0"/>
          <c:order val="0"/>
          <c:tx>
            <c:strRef>
              <c:f>Africa!$C$1</c:f>
              <c:strCache>
                <c:ptCount val="1"/>
                <c:pt idx="0">
                  <c:v>SA exports to Africa</c:v>
                </c:pt>
              </c:strCache>
            </c:strRef>
          </c:tx>
          <c:spPr>
            <a:ln>
              <a:noFill/>
            </a:ln>
            <a:effectLst/>
          </c:spPr>
          <c:invertIfNegative val="0"/>
          <c:cat>
            <c:multiLvlStrRef>
              <c:f>Africa!$A$2:$B$50</c:f>
              <c:multiLvlStrCache>
                <c:ptCount val="49"/>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pt idx="19">
                    <c:v>4</c:v>
                  </c:pt>
                  <c:pt idx="20">
                    <c:v>1</c:v>
                  </c:pt>
                  <c:pt idx="21">
                    <c:v>2</c:v>
                  </c:pt>
                  <c:pt idx="22">
                    <c:v>3</c:v>
                  </c:pt>
                  <c:pt idx="23">
                    <c:v>4</c:v>
                  </c:pt>
                  <c:pt idx="24">
                    <c:v>1</c:v>
                  </c:pt>
                  <c:pt idx="25">
                    <c:v>2</c:v>
                  </c:pt>
                  <c:pt idx="26">
                    <c:v>3</c:v>
                  </c:pt>
                  <c:pt idx="27">
                    <c:v>4</c:v>
                  </c:pt>
                  <c:pt idx="28">
                    <c:v>1</c:v>
                  </c:pt>
                  <c:pt idx="29">
                    <c:v>2</c:v>
                  </c:pt>
                  <c:pt idx="30">
                    <c:v>3</c:v>
                  </c:pt>
                  <c:pt idx="31">
                    <c:v>4</c:v>
                  </c:pt>
                  <c:pt idx="32">
                    <c:v>1</c:v>
                  </c:pt>
                  <c:pt idx="33">
                    <c:v>2</c:v>
                  </c:pt>
                  <c:pt idx="34">
                    <c:v>3</c:v>
                  </c:pt>
                  <c:pt idx="35">
                    <c:v>4</c:v>
                  </c:pt>
                  <c:pt idx="36">
                    <c:v>1</c:v>
                  </c:pt>
                  <c:pt idx="37">
                    <c:v>2</c:v>
                  </c:pt>
                  <c:pt idx="38">
                    <c:v>3</c:v>
                  </c:pt>
                  <c:pt idx="39">
                    <c:v>4</c:v>
                  </c:pt>
                  <c:pt idx="40">
                    <c:v>1</c:v>
                  </c:pt>
                  <c:pt idx="41">
                    <c:v>2</c:v>
                  </c:pt>
                  <c:pt idx="42">
                    <c:v>3</c:v>
                  </c:pt>
                  <c:pt idx="43">
                    <c:v>4</c:v>
                  </c:pt>
                  <c:pt idx="44">
                    <c:v>1</c:v>
                  </c:pt>
                  <c:pt idx="45">
                    <c:v>2</c:v>
                  </c:pt>
                  <c:pt idx="46">
                    <c:v>3</c:v>
                  </c:pt>
                  <c:pt idx="47">
                    <c:v>4</c:v>
                  </c:pt>
                  <c:pt idx="48">
                    <c:v>1</c:v>
                  </c:pt>
                </c:lvl>
                <c:lvl>
                  <c:pt idx="0">
                    <c:v>2007</c:v>
                  </c:pt>
                  <c:pt idx="4">
                    <c:v>2008</c:v>
                  </c:pt>
                  <c:pt idx="8">
                    <c:v>2009</c:v>
                  </c:pt>
                  <c:pt idx="12">
                    <c:v>2010</c:v>
                  </c:pt>
                  <c:pt idx="16">
                    <c:v>2011</c:v>
                  </c:pt>
                  <c:pt idx="20">
                    <c:v>2012</c:v>
                  </c:pt>
                  <c:pt idx="24">
                    <c:v>2013</c:v>
                  </c:pt>
                  <c:pt idx="28">
                    <c:v>2014</c:v>
                  </c:pt>
                  <c:pt idx="32">
                    <c:v>2015</c:v>
                  </c:pt>
                  <c:pt idx="36">
                    <c:v>2016</c:v>
                  </c:pt>
                  <c:pt idx="40">
                    <c:v>2017</c:v>
                  </c:pt>
                  <c:pt idx="44">
                    <c:v>2018</c:v>
                  </c:pt>
                  <c:pt idx="48">
                    <c:v>2019</c:v>
                  </c:pt>
                </c:lvl>
              </c:multiLvlStrCache>
            </c:multiLvlStrRef>
          </c:cat>
          <c:val>
            <c:numRef>
              <c:f>Africa!$C$2:$C$50</c:f>
              <c:numCache>
                <c:formatCode>#,##0</c:formatCode>
                <c:ptCount val="49"/>
                <c:pt idx="0">
                  <c:v>12349540548</c:v>
                </c:pt>
                <c:pt idx="1">
                  <c:v>15613231439</c:v>
                </c:pt>
                <c:pt idx="2">
                  <c:v>17753979365</c:v>
                </c:pt>
                <c:pt idx="3">
                  <c:v>18539868967</c:v>
                </c:pt>
                <c:pt idx="4">
                  <c:v>17015924034</c:v>
                </c:pt>
                <c:pt idx="5">
                  <c:v>23876091387</c:v>
                </c:pt>
                <c:pt idx="6">
                  <c:v>28202763361</c:v>
                </c:pt>
                <c:pt idx="7">
                  <c:v>29772477662</c:v>
                </c:pt>
                <c:pt idx="8">
                  <c:v>23149973158</c:v>
                </c:pt>
                <c:pt idx="9">
                  <c:v>20334273853</c:v>
                </c:pt>
                <c:pt idx="10">
                  <c:v>20703813531</c:v>
                </c:pt>
                <c:pt idx="11">
                  <c:v>21842606930</c:v>
                </c:pt>
                <c:pt idx="12">
                  <c:v>38153360754</c:v>
                </c:pt>
                <c:pt idx="13">
                  <c:v>40250258662</c:v>
                </c:pt>
                <c:pt idx="14">
                  <c:v>44511173307</c:v>
                </c:pt>
                <c:pt idx="15">
                  <c:v>47963481499</c:v>
                </c:pt>
                <c:pt idx="16">
                  <c:v>42944801091</c:v>
                </c:pt>
                <c:pt idx="17">
                  <c:v>44267655116</c:v>
                </c:pt>
                <c:pt idx="18">
                  <c:v>51980517164</c:v>
                </c:pt>
                <c:pt idx="19">
                  <c:v>55093829993</c:v>
                </c:pt>
                <c:pt idx="20">
                  <c:v>51293680726</c:v>
                </c:pt>
                <c:pt idx="21">
                  <c:v>53858642999</c:v>
                </c:pt>
                <c:pt idx="22">
                  <c:v>58874253144</c:v>
                </c:pt>
                <c:pt idx="23">
                  <c:v>63351786067</c:v>
                </c:pt>
                <c:pt idx="24">
                  <c:v>55412517352</c:v>
                </c:pt>
                <c:pt idx="25">
                  <c:v>65669124434</c:v>
                </c:pt>
                <c:pt idx="26">
                  <c:v>68332896946</c:v>
                </c:pt>
                <c:pt idx="27">
                  <c:v>75438071758</c:v>
                </c:pt>
                <c:pt idx="28">
                  <c:v>70131555978</c:v>
                </c:pt>
                <c:pt idx="29">
                  <c:v>71751660717</c:v>
                </c:pt>
                <c:pt idx="30">
                  <c:v>76702055707</c:v>
                </c:pt>
                <c:pt idx="31">
                  <c:v>81112549313</c:v>
                </c:pt>
                <c:pt idx="32">
                  <c:v>68435368702</c:v>
                </c:pt>
                <c:pt idx="33">
                  <c:v>75700944536</c:v>
                </c:pt>
                <c:pt idx="34">
                  <c:v>79035708303</c:v>
                </c:pt>
                <c:pt idx="35">
                  <c:v>77811532451</c:v>
                </c:pt>
                <c:pt idx="36">
                  <c:v>71023323693</c:v>
                </c:pt>
                <c:pt idx="37">
                  <c:v>79109487414</c:v>
                </c:pt>
                <c:pt idx="38">
                  <c:v>81035598635</c:v>
                </c:pt>
                <c:pt idx="39">
                  <c:v>83999492300</c:v>
                </c:pt>
                <c:pt idx="40">
                  <c:v>70002489344</c:v>
                </c:pt>
                <c:pt idx="41">
                  <c:v>77832909659</c:v>
                </c:pt>
                <c:pt idx="42">
                  <c:v>78231213349</c:v>
                </c:pt>
                <c:pt idx="43">
                  <c:v>84084158365</c:v>
                </c:pt>
                <c:pt idx="44">
                  <c:v>72828403265</c:v>
                </c:pt>
                <c:pt idx="45">
                  <c:v>78759268416</c:v>
                </c:pt>
                <c:pt idx="46">
                  <c:v>86622430308</c:v>
                </c:pt>
                <c:pt idx="47">
                  <c:v>92304460985</c:v>
                </c:pt>
                <c:pt idx="48">
                  <c:v>77488375505</c:v>
                </c:pt>
              </c:numCache>
            </c:numRef>
          </c:val>
          <c:extLst>
            <c:ext xmlns:c16="http://schemas.microsoft.com/office/drawing/2014/chart" uri="{C3380CC4-5D6E-409C-BE32-E72D297353CC}">
              <c16:uniqueId val="{00000000-07F5-4CC9-9623-A61DCF2162E4}"/>
            </c:ext>
          </c:extLst>
        </c:ser>
        <c:ser>
          <c:idx val="1"/>
          <c:order val="1"/>
          <c:tx>
            <c:strRef>
              <c:f>Africa!$D$1</c:f>
              <c:strCache>
                <c:ptCount val="1"/>
                <c:pt idx="0">
                  <c:v>SA imports from Africa</c:v>
                </c:pt>
              </c:strCache>
            </c:strRef>
          </c:tx>
          <c:spPr>
            <a:solidFill>
              <a:schemeClr val="accent2"/>
            </a:solidFill>
            <a:ln>
              <a:noFill/>
            </a:ln>
            <a:effectLst/>
          </c:spPr>
          <c:invertIfNegative val="0"/>
          <c:cat>
            <c:multiLvlStrRef>
              <c:f>Africa!$A$2:$B$50</c:f>
              <c:multiLvlStrCache>
                <c:ptCount val="49"/>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pt idx="19">
                    <c:v>4</c:v>
                  </c:pt>
                  <c:pt idx="20">
                    <c:v>1</c:v>
                  </c:pt>
                  <c:pt idx="21">
                    <c:v>2</c:v>
                  </c:pt>
                  <c:pt idx="22">
                    <c:v>3</c:v>
                  </c:pt>
                  <c:pt idx="23">
                    <c:v>4</c:v>
                  </c:pt>
                  <c:pt idx="24">
                    <c:v>1</c:v>
                  </c:pt>
                  <c:pt idx="25">
                    <c:v>2</c:v>
                  </c:pt>
                  <c:pt idx="26">
                    <c:v>3</c:v>
                  </c:pt>
                  <c:pt idx="27">
                    <c:v>4</c:v>
                  </c:pt>
                  <c:pt idx="28">
                    <c:v>1</c:v>
                  </c:pt>
                  <c:pt idx="29">
                    <c:v>2</c:v>
                  </c:pt>
                  <c:pt idx="30">
                    <c:v>3</c:v>
                  </c:pt>
                  <c:pt idx="31">
                    <c:v>4</c:v>
                  </c:pt>
                  <c:pt idx="32">
                    <c:v>1</c:v>
                  </c:pt>
                  <c:pt idx="33">
                    <c:v>2</c:v>
                  </c:pt>
                  <c:pt idx="34">
                    <c:v>3</c:v>
                  </c:pt>
                  <c:pt idx="35">
                    <c:v>4</c:v>
                  </c:pt>
                  <c:pt idx="36">
                    <c:v>1</c:v>
                  </c:pt>
                  <c:pt idx="37">
                    <c:v>2</c:v>
                  </c:pt>
                  <c:pt idx="38">
                    <c:v>3</c:v>
                  </c:pt>
                  <c:pt idx="39">
                    <c:v>4</c:v>
                  </c:pt>
                  <c:pt idx="40">
                    <c:v>1</c:v>
                  </c:pt>
                  <c:pt idx="41">
                    <c:v>2</c:v>
                  </c:pt>
                  <c:pt idx="42">
                    <c:v>3</c:v>
                  </c:pt>
                  <c:pt idx="43">
                    <c:v>4</c:v>
                  </c:pt>
                  <c:pt idx="44">
                    <c:v>1</c:v>
                  </c:pt>
                  <c:pt idx="45">
                    <c:v>2</c:v>
                  </c:pt>
                  <c:pt idx="46">
                    <c:v>3</c:v>
                  </c:pt>
                  <c:pt idx="47">
                    <c:v>4</c:v>
                  </c:pt>
                  <c:pt idx="48">
                    <c:v>1</c:v>
                  </c:pt>
                </c:lvl>
                <c:lvl>
                  <c:pt idx="0">
                    <c:v>2007</c:v>
                  </c:pt>
                  <c:pt idx="4">
                    <c:v>2008</c:v>
                  </c:pt>
                  <c:pt idx="8">
                    <c:v>2009</c:v>
                  </c:pt>
                  <c:pt idx="12">
                    <c:v>2010</c:v>
                  </c:pt>
                  <c:pt idx="16">
                    <c:v>2011</c:v>
                  </c:pt>
                  <c:pt idx="20">
                    <c:v>2012</c:v>
                  </c:pt>
                  <c:pt idx="24">
                    <c:v>2013</c:v>
                  </c:pt>
                  <c:pt idx="28">
                    <c:v>2014</c:v>
                  </c:pt>
                  <c:pt idx="32">
                    <c:v>2015</c:v>
                  </c:pt>
                  <c:pt idx="36">
                    <c:v>2016</c:v>
                  </c:pt>
                  <c:pt idx="40">
                    <c:v>2017</c:v>
                  </c:pt>
                  <c:pt idx="44">
                    <c:v>2018</c:v>
                  </c:pt>
                  <c:pt idx="48">
                    <c:v>2019</c:v>
                  </c:pt>
                </c:lvl>
              </c:multiLvlStrCache>
            </c:multiLvlStrRef>
          </c:cat>
          <c:val>
            <c:numRef>
              <c:f>Africa!$D$2:$D$50</c:f>
              <c:numCache>
                <c:formatCode>#,##0</c:formatCode>
                <c:ptCount val="49"/>
                <c:pt idx="0">
                  <c:v>8785031261</c:v>
                </c:pt>
                <c:pt idx="1">
                  <c:v>9271938467</c:v>
                </c:pt>
                <c:pt idx="2">
                  <c:v>10234620537</c:v>
                </c:pt>
                <c:pt idx="3">
                  <c:v>12592638269</c:v>
                </c:pt>
                <c:pt idx="4">
                  <c:v>11220509429</c:v>
                </c:pt>
                <c:pt idx="5">
                  <c:v>16219750516</c:v>
                </c:pt>
                <c:pt idx="6">
                  <c:v>22640488866</c:v>
                </c:pt>
                <c:pt idx="7">
                  <c:v>23467285690</c:v>
                </c:pt>
                <c:pt idx="8">
                  <c:v>9365397580</c:v>
                </c:pt>
                <c:pt idx="9">
                  <c:v>7999081628</c:v>
                </c:pt>
                <c:pt idx="10">
                  <c:v>8886409527</c:v>
                </c:pt>
                <c:pt idx="11">
                  <c:v>14124265909</c:v>
                </c:pt>
                <c:pt idx="12">
                  <c:v>15632146621</c:v>
                </c:pt>
                <c:pt idx="13">
                  <c:v>12089538066</c:v>
                </c:pt>
                <c:pt idx="14">
                  <c:v>17467526517</c:v>
                </c:pt>
                <c:pt idx="15">
                  <c:v>13414678333</c:v>
                </c:pt>
                <c:pt idx="16">
                  <c:v>15725336545</c:v>
                </c:pt>
                <c:pt idx="17">
                  <c:v>16635674423</c:v>
                </c:pt>
                <c:pt idx="18">
                  <c:v>16735383271</c:v>
                </c:pt>
                <c:pt idx="19">
                  <c:v>19647859210</c:v>
                </c:pt>
                <c:pt idx="20">
                  <c:v>19727742194</c:v>
                </c:pt>
                <c:pt idx="21">
                  <c:v>23654893963</c:v>
                </c:pt>
                <c:pt idx="22">
                  <c:v>30238771507</c:v>
                </c:pt>
                <c:pt idx="23">
                  <c:v>25041549850</c:v>
                </c:pt>
                <c:pt idx="24">
                  <c:v>29795543293</c:v>
                </c:pt>
                <c:pt idx="25">
                  <c:v>28596058805</c:v>
                </c:pt>
                <c:pt idx="26">
                  <c:v>26808802109</c:v>
                </c:pt>
                <c:pt idx="27">
                  <c:v>29917498346</c:v>
                </c:pt>
                <c:pt idx="28">
                  <c:v>35381046624</c:v>
                </c:pt>
                <c:pt idx="29">
                  <c:v>32320716417</c:v>
                </c:pt>
                <c:pt idx="30">
                  <c:v>34316401630</c:v>
                </c:pt>
                <c:pt idx="31">
                  <c:v>39088378144</c:v>
                </c:pt>
                <c:pt idx="32">
                  <c:v>33703406683</c:v>
                </c:pt>
                <c:pt idx="33">
                  <c:v>23854365493</c:v>
                </c:pt>
                <c:pt idx="34">
                  <c:v>26718062559</c:v>
                </c:pt>
                <c:pt idx="35">
                  <c:v>30287212931</c:v>
                </c:pt>
                <c:pt idx="36">
                  <c:v>28481384689</c:v>
                </c:pt>
                <c:pt idx="37">
                  <c:v>27114059351</c:v>
                </c:pt>
                <c:pt idx="38">
                  <c:v>29515023314</c:v>
                </c:pt>
                <c:pt idx="39">
                  <c:v>27611415802</c:v>
                </c:pt>
                <c:pt idx="40">
                  <c:v>28969458527</c:v>
                </c:pt>
                <c:pt idx="41">
                  <c:v>26003723510</c:v>
                </c:pt>
                <c:pt idx="42">
                  <c:v>27790327588</c:v>
                </c:pt>
                <c:pt idx="43">
                  <c:v>26715715409</c:v>
                </c:pt>
                <c:pt idx="44">
                  <c:v>30675268640</c:v>
                </c:pt>
                <c:pt idx="45">
                  <c:v>34429746680</c:v>
                </c:pt>
                <c:pt idx="46">
                  <c:v>39036320377</c:v>
                </c:pt>
                <c:pt idx="47">
                  <c:v>43445827912</c:v>
                </c:pt>
                <c:pt idx="48">
                  <c:v>31849972309</c:v>
                </c:pt>
              </c:numCache>
            </c:numRef>
          </c:val>
          <c:extLst>
            <c:ext xmlns:c16="http://schemas.microsoft.com/office/drawing/2014/chart" uri="{C3380CC4-5D6E-409C-BE32-E72D297353CC}">
              <c16:uniqueId val="{00000001-07F5-4CC9-9623-A61DCF2162E4}"/>
            </c:ext>
          </c:extLst>
        </c:ser>
        <c:dLbls>
          <c:showLegendKey val="0"/>
          <c:showVal val="0"/>
          <c:showCatName val="0"/>
          <c:showSerName val="0"/>
          <c:showPercent val="0"/>
          <c:showBubbleSize val="0"/>
        </c:dLbls>
        <c:gapWidth val="219"/>
        <c:overlap val="-27"/>
        <c:axId val="103039744"/>
        <c:axId val="103041280"/>
      </c:barChart>
      <c:lineChart>
        <c:grouping val="standard"/>
        <c:varyColors val="0"/>
        <c:ser>
          <c:idx val="2"/>
          <c:order val="2"/>
          <c:tx>
            <c:strRef>
              <c:f>Africa!$E$1</c:f>
              <c:strCache>
                <c:ptCount val="1"/>
                <c:pt idx="0">
                  <c:v>SA trade balance with Africa</c:v>
                </c:pt>
              </c:strCache>
            </c:strRef>
          </c:tx>
          <c:spPr>
            <a:ln w="28575" cap="rnd">
              <a:solidFill>
                <a:schemeClr val="accent3"/>
              </a:solidFill>
              <a:round/>
            </a:ln>
            <a:effectLst/>
          </c:spPr>
          <c:marker>
            <c:symbol val="none"/>
          </c:marker>
          <c:cat>
            <c:multiLvlStrRef>
              <c:f>Africa!$A$2:$B$50</c:f>
              <c:multiLvlStrCache>
                <c:ptCount val="49"/>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pt idx="19">
                    <c:v>4</c:v>
                  </c:pt>
                  <c:pt idx="20">
                    <c:v>1</c:v>
                  </c:pt>
                  <c:pt idx="21">
                    <c:v>2</c:v>
                  </c:pt>
                  <c:pt idx="22">
                    <c:v>3</c:v>
                  </c:pt>
                  <c:pt idx="23">
                    <c:v>4</c:v>
                  </c:pt>
                  <c:pt idx="24">
                    <c:v>1</c:v>
                  </c:pt>
                  <c:pt idx="25">
                    <c:v>2</c:v>
                  </c:pt>
                  <c:pt idx="26">
                    <c:v>3</c:v>
                  </c:pt>
                  <c:pt idx="27">
                    <c:v>4</c:v>
                  </c:pt>
                  <c:pt idx="28">
                    <c:v>1</c:v>
                  </c:pt>
                  <c:pt idx="29">
                    <c:v>2</c:v>
                  </c:pt>
                  <c:pt idx="30">
                    <c:v>3</c:v>
                  </c:pt>
                  <c:pt idx="31">
                    <c:v>4</c:v>
                  </c:pt>
                  <c:pt idx="32">
                    <c:v>1</c:v>
                  </c:pt>
                  <c:pt idx="33">
                    <c:v>2</c:v>
                  </c:pt>
                  <c:pt idx="34">
                    <c:v>3</c:v>
                  </c:pt>
                  <c:pt idx="35">
                    <c:v>4</c:v>
                  </c:pt>
                  <c:pt idx="36">
                    <c:v>1</c:v>
                  </c:pt>
                  <c:pt idx="37">
                    <c:v>2</c:v>
                  </c:pt>
                  <c:pt idx="38">
                    <c:v>3</c:v>
                  </c:pt>
                  <c:pt idx="39">
                    <c:v>4</c:v>
                  </c:pt>
                  <c:pt idx="40">
                    <c:v>1</c:v>
                  </c:pt>
                  <c:pt idx="41">
                    <c:v>2</c:v>
                  </c:pt>
                  <c:pt idx="42">
                    <c:v>3</c:v>
                  </c:pt>
                  <c:pt idx="43">
                    <c:v>4</c:v>
                  </c:pt>
                  <c:pt idx="44">
                    <c:v>1</c:v>
                  </c:pt>
                  <c:pt idx="45">
                    <c:v>2</c:v>
                  </c:pt>
                  <c:pt idx="46">
                    <c:v>3</c:v>
                  </c:pt>
                  <c:pt idx="47">
                    <c:v>4</c:v>
                  </c:pt>
                  <c:pt idx="48">
                    <c:v>1</c:v>
                  </c:pt>
                </c:lvl>
                <c:lvl>
                  <c:pt idx="0">
                    <c:v>2007</c:v>
                  </c:pt>
                  <c:pt idx="4">
                    <c:v>2008</c:v>
                  </c:pt>
                  <c:pt idx="8">
                    <c:v>2009</c:v>
                  </c:pt>
                  <c:pt idx="12">
                    <c:v>2010</c:v>
                  </c:pt>
                  <c:pt idx="16">
                    <c:v>2011</c:v>
                  </c:pt>
                  <c:pt idx="20">
                    <c:v>2012</c:v>
                  </c:pt>
                  <c:pt idx="24">
                    <c:v>2013</c:v>
                  </c:pt>
                  <c:pt idx="28">
                    <c:v>2014</c:v>
                  </c:pt>
                  <c:pt idx="32">
                    <c:v>2015</c:v>
                  </c:pt>
                  <c:pt idx="36">
                    <c:v>2016</c:v>
                  </c:pt>
                  <c:pt idx="40">
                    <c:v>2017</c:v>
                  </c:pt>
                  <c:pt idx="44">
                    <c:v>2018</c:v>
                  </c:pt>
                  <c:pt idx="48">
                    <c:v>2019</c:v>
                  </c:pt>
                </c:lvl>
              </c:multiLvlStrCache>
            </c:multiLvlStrRef>
          </c:cat>
          <c:val>
            <c:numRef>
              <c:f>Africa!$E$2:$E$50</c:f>
              <c:numCache>
                <c:formatCode>#,##0</c:formatCode>
                <c:ptCount val="49"/>
                <c:pt idx="0">
                  <c:v>3564509287</c:v>
                </c:pt>
                <c:pt idx="1">
                  <c:v>6341292972</c:v>
                </c:pt>
                <c:pt idx="2">
                  <c:v>7519358828</c:v>
                </c:pt>
                <c:pt idx="3">
                  <c:v>5947230698</c:v>
                </c:pt>
                <c:pt idx="4">
                  <c:v>5795414605</c:v>
                </c:pt>
                <c:pt idx="5">
                  <c:v>7656340871</c:v>
                </c:pt>
                <c:pt idx="6">
                  <c:v>5562274495</c:v>
                </c:pt>
                <c:pt idx="7">
                  <c:v>6305191972</c:v>
                </c:pt>
                <c:pt idx="8">
                  <c:v>13784575578</c:v>
                </c:pt>
                <c:pt idx="9">
                  <c:v>12335192225</c:v>
                </c:pt>
                <c:pt idx="10">
                  <c:v>11817404004</c:v>
                </c:pt>
                <c:pt idx="11">
                  <c:v>7718341021</c:v>
                </c:pt>
                <c:pt idx="12">
                  <c:v>22521214133</c:v>
                </c:pt>
                <c:pt idx="13">
                  <c:v>28160720596</c:v>
                </c:pt>
                <c:pt idx="14">
                  <c:v>27043646790</c:v>
                </c:pt>
                <c:pt idx="15">
                  <c:v>34548803166</c:v>
                </c:pt>
                <c:pt idx="16">
                  <c:v>27219464546</c:v>
                </c:pt>
                <c:pt idx="17">
                  <c:v>27631980693</c:v>
                </c:pt>
                <c:pt idx="18">
                  <c:v>35245133893</c:v>
                </c:pt>
                <c:pt idx="19">
                  <c:v>35445970783</c:v>
                </c:pt>
                <c:pt idx="20">
                  <c:v>31565938532</c:v>
                </c:pt>
                <c:pt idx="21">
                  <c:v>30203749036</c:v>
                </c:pt>
                <c:pt idx="22">
                  <c:v>28635481637</c:v>
                </c:pt>
                <c:pt idx="23">
                  <c:v>38310236217</c:v>
                </c:pt>
                <c:pt idx="24">
                  <c:v>25616974059</c:v>
                </c:pt>
                <c:pt idx="25">
                  <c:v>37073065629</c:v>
                </c:pt>
                <c:pt idx="26">
                  <c:v>41524094837</c:v>
                </c:pt>
                <c:pt idx="27">
                  <c:v>45520573412</c:v>
                </c:pt>
                <c:pt idx="28">
                  <c:v>34750509354</c:v>
                </c:pt>
                <c:pt idx="29">
                  <c:v>39430944300</c:v>
                </c:pt>
                <c:pt idx="30">
                  <c:v>42385654077</c:v>
                </c:pt>
                <c:pt idx="31">
                  <c:v>42024171169</c:v>
                </c:pt>
                <c:pt idx="32">
                  <c:v>34731962019</c:v>
                </c:pt>
                <c:pt idx="33">
                  <c:v>51846579043</c:v>
                </c:pt>
                <c:pt idx="34">
                  <c:v>52317645744</c:v>
                </c:pt>
                <c:pt idx="35">
                  <c:v>47524319520</c:v>
                </c:pt>
                <c:pt idx="36">
                  <c:v>42541939004</c:v>
                </c:pt>
                <c:pt idx="37">
                  <c:v>51995428063</c:v>
                </c:pt>
                <c:pt idx="38">
                  <c:v>51520575321</c:v>
                </c:pt>
                <c:pt idx="39">
                  <c:v>56388076498</c:v>
                </c:pt>
                <c:pt idx="40">
                  <c:v>41033030817</c:v>
                </c:pt>
                <c:pt idx="41">
                  <c:v>51829186149</c:v>
                </c:pt>
                <c:pt idx="42">
                  <c:v>50440885761</c:v>
                </c:pt>
                <c:pt idx="43">
                  <c:v>57368442956</c:v>
                </c:pt>
                <c:pt idx="44">
                  <c:v>42153134625</c:v>
                </c:pt>
                <c:pt idx="45">
                  <c:v>44329521736</c:v>
                </c:pt>
                <c:pt idx="46">
                  <c:v>47586109931</c:v>
                </c:pt>
                <c:pt idx="47">
                  <c:v>48858633073</c:v>
                </c:pt>
                <c:pt idx="48">
                  <c:v>45638403196</c:v>
                </c:pt>
              </c:numCache>
            </c:numRef>
          </c:val>
          <c:smooth val="0"/>
          <c:extLst>
            <c:ext xmlns:c16="http://schemas.microsoft.com/office/drawing/2014/chart" uri="{C3380CC4-5D6E-409C-BE32-E72D297353CC}">
              <c16:uniqueId val="{00000002-07F5-4CC9-9623-A61DCF2162E4}"/>
            </c:ext>
          </c:extLst>
        </c:ser>
        <c:dLbls>
          <c:showLegendKey val="0"/>
          <c:showVal val="0"/>
          <c:showCatName val="0"/>
          <c:showSerName val="0"/>
          <c:showPercent val="0"/>
          <c:showBubbleSize val="0"/>
        </c:dLbls>
        <c:marker val="1"/>
        <c:smooth val="0"/>
        <c:axId val="103039744"/>
        <c:axId val="103041280"/>
      </c:lineChart>
      <c:catAx>
        <c:axId val="103039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3041280"/>
        <c:crosses val="autoZero"/>
        <c:auto val="1"/>
        <c:lblAlgn val="ctr"/>
        <c:lblOffset val="100"/>
        <c:noMultiLvlLbl val="0"/>
      </c:catAx>
      <c:valAx>
        <c:axId val="1030412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3039744"/>
        <c:crosses val="autoZero"/>
        <c:crossBetween val="between"/>
        <c:dispUnits>
          <c:builtInUnit val="billions"/>
          <c:dispUnitsLbl>
            <c:layout>
              <c:manualLayout>
                <c:xMode val="edge"/>
                <c:yMode val="edge"/>
                <c:x val="2.9403219531892472E-3"/>
                <c:y val="0.31095301509558754"/>
              </c:manualLayout>
            </c:layout>
            <c:tx>
              <c:rich>
                <a:bodyPr rot="-54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ZA" sz="1100" b="1" dirty="0">
                      <a:solidFill>
                        <a:sysClr val="windowText" lastClr="000000"/>
                      </a:solidFill>
                    </a:rPr>
                    <a:t>R' billion</a:t>
                  </a:r>
                </a:p>
              </c:rich>
            </c:tx>
            <c:spPr>
              <a:noFill/>
              <a:ln>
                <a:noFill/>
              </a:ln>
              <a:effectLst/>
            </c:spPr>
          </c:dispUnitsLbl>
        </c:dispUnits>
      </c:valAx>
      <c:spPr>
        <a:solidFill>
          <a:schemeClr val="bg1"/>
        </a:solidFill>
        <a:ln>
          <a:noFill/>
        </a:ln>
        <a:effectLst/>
      </c:spPr>
    </c:plotArea>
    <c:legend>
      <c:legendPos val="b"/>
      <c:layout>
        <c:manualLayout>
          <c:xMode val="edge"/>
          <c:yMode val="edge"/>
          <c:x val="8.3241081887114501E-2"/>
          <c:y val="0.10882229392154584"/>
          <c:w val="0.88070997375328086"/>
          <c:h val="7.67676316283393E-2"/>
        </c:manualLayout>
      </c:layou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ZA" sz="1300" b="1" dirty="0"/>
              <a:t>South Africa's Trade with BRICS from 2007-2019</a:t>
            </a:r>
          </a:p>
        </c:rich>
      </c:tx>
      <c:layout/>
      <c:overlay val="0"/>
      <c:spPr>
        <a:noFill/>
        <a:ln>
          <a:noFill/>
        </a:ln>
        <a:effectLst/>
      </c:spPr>
    </c:title>
    <c:autoTitleDeleted val="0"/>
    <c:plotArea>
      <c:layout>
        <c:manualLayout>
          <c:layoutTarget val="inner"/>
          <c:xMode val="edge"/>
          <c:yMode val="edge"/>
          <c:x val="0.12770855573396139"/>
          <c:y val="9.6889536206818075E-2"/>
          <c:w val="0.81820615948549236"/>
          <c:h val="0.69535508928435974"/>
        </c:manualLayout>
      </c:layout>
      <c:barChart>
        <c:barDir val="col"/>
        <c:grouping val="clustered"/>
        <c:varyColors val="0"/>
        <c:ser>
          <c:idx val="0"/>
          <c:order val="0"/>
          <c:tx>
            <c:strRef>
              <c:f>BRICS!$C$1</c:f>
              <c:strCache>
                <c:ptCount val="1"/>
                <c:pt idx="0">
                  <c:v>SA Exports to BRICS</c:v>
                </c:pt>
              </c:strCache>
            </c:strRef>
          </c:tx>
          <c:spPr>
            <a:solidFill>
              <a:schemeClr val="accent1"/>
            </a:solidFill>
            <a:ln>
              <a:noFill/>
            </a:ln>
            <a:effectLst/>
          </c:spPr>
          <c:invertIfNegative val="0"/>
          <c:cat>
            <c:multiLvlStrRef>
              <c:f>BRICS!$A$2:$B$50</c:f>
              <c:multiLvlStrCache>
                <c:ptCount val="49"/>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pt idx="19">
                    <c:v>4</c:v>
                  </c:pt>
                  <c:pt idx="20">
                    <c:v>1</c:v>
                  </c:pt>
                  <c:pt idx="21">
                    <c:v>2</c:v>
                  </c:pt>
                  <c:pt idx="22">
                    <c:v>3</c:v>
                  </c:pt>
                  <c:pt idx="23">
                    <c:v>4</c:v>
                  </c:pt>
                  <c:pt idx="24">
                    <c:v>1</c:v>
                  </c:pt>
                  <c:pt idx="25">
                    <c:v>2</c:v>
                  </c:pt>
                  <c:pt idx="26">
                    <c:v>3</c:v>
                  </c:pt>
                  <c:pt idx="27">
                    <c:v>4</c:v>
                  </c:pt>
                  <c:pt idx="28">
                    <c:v>1</c:v>
                  </c:pt>
                  <c:pt idx="29">
                    <c:v>2</c:v>
                  </c:pt>
                  <c:pt idx="30">
                    <c:v>3</c:v>
                  </c:pt>
                  <c:pt idx="31">
                    <c:v>4</c:v>
                  </c:pt>
                  <c:pt idx="32">
                    <c:v>1</c:v>
                  </c:pt>
                  <c:pt idx="33">
                    <c:v>2</c:v>
                  </c:pt>
                  <c:pt idx="34">
                    <c:v>3</c:v>
                  </c:pt>
                  <c:pt idx="35">
                    <c:v>4</c:v>
                  </c:pt>
                  <c:pt idx="36">
                    <c:v>1</c:v>
                  </c:pt>
                  <c:pt idx="37">
                    <c:v>2</c:v>
                  </c:pt>
                  <c:pt idx="38">
                    <c:v>3</c:v>
                  </c:pt>
                  <c:pt idx="39">
                    <c:v>4</c:v>
                  </c:pt>
                  <c:pt idx="40">
                    <c:v>1</c:v>
                  </c:pt>
                  <c:pt idx="41">
                    <c:v>2</c:v>
                  </c:pt>
                  <c:pt idx="42">
                    <c:v>3</c:v>
                  </c:pt>
                  <c:pt idx="43">
                    <c:v>4</c:v>
                  </c:pt>
                  <c:pt idx="44">
                    <c:v>1</c:v>
                  </c:pt>
                  <c:pt idx="45">
                    <c:v>2</c:v>
                  </c:pt>
                  <c:pt idx="46">
                    <c:v>3</c:v>
                  </c:pt>
                  <c:pt idx="47">
                    <c:v>4</c:v>
                  </c:pt>
                  <c:pt idx="48">
                    <c:v>1</c:v>
                  </c:pt>
                </c:lvl>
                <c:lvl>
                  <c:pt idx="0">
                    <c:v>2007</c:v>
                  </c:pt>
                  <c:pt idx="4">
                    <c:v>2008</c:v>
                  </c:pt>
                  <c:pt idx="8">
                    <c:v>2009</c:v>
                  </c:pt>
                  <c:pt idx="12">
                    <c:v>2010</c:v>
                  </c:pt>
                  <c:pt idx="16">
                    <c:v>2011</c:v>
                  </c:pt>
                  <c:pt idx="20">
                    <c:v>2012</c:v>
                  </c:pt>
                  <c:pt idx="24">
                    <c:v>2013</c:v>
                  </c:pt>
                  <c:pt idx="28">
                    <c:v>2014</c:v>
                  </c:pt>
                  <c:pt idx="32">
                    <c:v>2015</c:v>
                  </c:pt>
                  <c:pt idx="36">
                    <c:v>2016</c:v>
                  </c:pt>
                  <c:pt idx="40">
                    <c:v>2017</c:v>
                  </c:pt>
                  <c:pt idx="44">
                    <c:v>2018</c:v>
                  </c:pt>
                  <c:pt idx="48">
                    <c:v>2019</c:v>
                  </c:pt>
                </c:lvl>
              </c:multiLvlStrCache>
            </c:multiLvlStrRef>
          </c:cat>
          <c:val>
            <c:numRef>
              <c:f>BRICS!$C$2:$C$50</c:f>
              <c:numCache>
                <c:formatCode>#,##0</c:formatCode>
                <c:ptCount val="49"/>
                <c:pt idx="0">
                  <c:v>7473347470</c:v>
                </c:pt>
                <c:pt idx="1">
                  <c:v>10586438649</c:v>
                </c:pt>
                <c:pt idx="2">
                  <c:v>10206568995</c:v>
                </c:pt>
                <c:pt idx="3">
                  <c:v>9873940062</c:v>
                </c:pt>
                <c:pt idx="4">
                  <c:v>11533786910</c:v>
                </c:pt>
                <c:pt idx="5">
                  <c:v>16074814423</c:v>
                </c:pt>
                <c:pt idx="6">
                  <c:v>17850145690</c:v>
                </c:pt>
                <c:pt idx="7">
                  <c:v>13780437899</c:v>
                </c:pt>
                <c:pt idx="8">
                  <c:v>19539236018</c:v>
                </c:pt>
                <c:pt idx="9">
                  <c:v>19627259225</c:v>
                </c:pt>
                <c:pt idx="10">
                  <c:v>16851079125</c:v>
                </c:pt>
                <c:pt idx="11">
                  <c:v>14831974426</c:v>
                </c:pt>
                <c:pt idx="12">
                  <c:v>19022290809</c:v>
                </c:pt>
                <c:pt idx="13">
                  <c:v>21359672612</c:v>
                </c:pt>
                <c:pt idx="14">
                  <c:v>21763177445</c:v>
                </c:pt>
                <c:pt idx="15">
                  <c:v>26189684437</c:v>
                </c:pt>
                <c:pt idx="16">
                  <c:v>25691935060</c:v>
                </c:pt>
                <c:pt idx="17">
                  <c:v>30386102355</c:v>
                </c:pt>
                <c:pt idx="18">
                  <c:v>31865885554</c:v>
                </c:pt>
                <c:pt idx="19">
                  <c:v>35183070022</c:v>
                </c:pt>
                <c:pt idx="20">
                  <c:v>31421872988</c:v>
                </c:pt>
                <c:pt idx="21">
                  <c:v>32380821922</c:v>
                </c:pt>
                <c:pt idx="22">
                  <c:v>28624900543</c:v>
                </c:pt>
                <c:pt idx="23">
                  <c:v>32743892655</c:v>
                </c:pt>
                <c:pt idx="24">
                  <c:v>34792969102</c:v>
                </c:pt>
                <c:pt idx="25">
                  <c:v>38415401613</c:v>
                </c:pt>
                <c:pt idx="26">
                  <c:v>40292416832</c:v>
                </c:pt>
                <c:pt idx="27">
                  <c:v>41689650331</c:v>
                </c:pt>
                <c:pt idx="28">
                  <c:v>38822560245</c:v>
                </c:pt>
                <c:pt idx="29">
                  <c:v>38139289862</c:v>
                </c:pt>
                <c:pt idx="30">
                  <c:v>33300044768</c:v>
                </c:pt>
                <c:pt idx="31">
                  <c:v>36336619916</c:v>
                </c:pt>
                <c:pt idx="32">
                  <c:v>35868219521</c:v>
                </c:pt>
                <c:pt idx="33">
                  <c:v>39020839298</c:v>
                </c:pt>
                <c:pt idx="34">
                  <c:v>37438926385</c:v>
                </c:pt>
                <c:pt idx="35">
                  <c:v>34106175730</c:v>
                </c:pt>
                <c:pt idx="36">
                  <c:v>33487270632</c:v>
                </c:pt>
                <c:pt idx="37">
                  <c:v>43993916008</c:v>
                </c:pt>
                <c:pt idx="38">
                  <c:v>37058196953</c:v>
                </c:pt>
                <c:pt idx="39">
                  <c:v>44243951931</c:v>
                </c:pt>
                <c:pt idx="40">
                  <c:v>40131291006</c:v>
                </c:pt>
                <c:pt idx="41">
                  <c:v>39535251563</c:v>
                </c:pt>
                <c:pt idx="42">
                  <c:v>45700360767</c:v>
                </c:pt>
                <c:pt idx="43">
                  <c:v>55256737635</c:v>
                </c:pt>
                <c:pt idx="44">
                  <c:v>40709970319</c:v>
                </c:pt>
                <c:pt idx="45">
                  <c:v>45652769998</c:v>
                </c:pt>
                <c:pt idx="46">
                  <c:v>48154557003</c:v>
                </c:pt>
                <c:pt idx="47">
                  <c:v>48783973449</c:v>
                </c:pt>
                <c:pt idx="48">
                  <c:v>46778660980</c:v>
                </c:pt>
              </c:numCache>
            </c:numRef>
          </c:val>
          <c:extLst>
            <c:ext xmlns:c16="http://schemas.microsoft.com/office/drawing/2014/chart" uri="{C3380CC4-5D6E-409C-BE32-E72D297353CC}">
              <c16:uniqueId val="{00000000-ADA6-43B6-B52D-91B08050EFC0}"/>
            </c:ext>
          </c:extLst>
        </c:ser>
        <c:ser>
          <c:idx val="1"/>
          <c:order val="1"/>
          <c:tx>
            <c:strRef>
              <c:f>BRICS!$D$1</c:f>
              <c:strCache>
                <c:ptCount val="1"/>
                <c:pt idx="0">
                  <c:v>SA Imports from BRICS</c:v>
                </c:pt>
              </c:strCache>
            </c:strRef>
          </c:tx>
          <c:spPr>
            <a:solidFill>
              <a:schemeClr val="accent2"/>
            </a:solidFill>
            <a:ln>
              <a:noFill/>
            </a:ln>
            <a:effectLst/>
          </c:spPr>
          <c:invertIfNegative val="0"/>
          <c:cat>
            <c:multiLvlStrRef>
              <c:f>BRICS!$A$2:$B$50</c:f>
              <c:multiLvlStrCache>
                <c:ptCount val="49"/>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pt idx="19">
                    <c:v>4</c:v>
                  </c:pt>
                  <c:pt idx="20">
                    <c:v>1</c:v>
                  </c:pt>
                  <c:pt idx="21">
                    <c:v>2</c:v>
                  </c:pt>
                  <c:pt idx="22">
                    <c:v>3</c:v>
                  </c:pt>
                  <c:pt idx="23">
                    <c:v>4</c:v>
                  </c:pt>
                  <c:pt idx="24">
                    <c:v>1</c:v>
                  </c:pt>
                  <c:pt idx="25">
                    <c:v>2</c:v>
                  </c:pt>
                  <c:pt idx="26">
                    <c:v>3</c:v>
                  </c:pt>
                  <c:pt idx="27">
                    <c:v>4</c:v>
                  </c:pt>
                  <c:pt idx="28">
                    <c:v>1</c:v>
                  </c:pt>
                  <c:pt idx="29">
                    <c:v>2</c:v>
                  </c:pt>
                  <c:pt idx="30">
                    <c:v>3</c:v>
                  </c:pt>
                  <c:pt idx="31">
                    <c:v>4</c:v>
                  </c:pt>
                  <c:pt idx="32">
                    <c:v>1</c:v>
                  </c:pt>
                  <c:pt idx="33">
                    <c:v>2</c:v>
                  </c:pt>
                  <c:pt idx="34">
                    <c:v>3</c:v>
                  </c:pt>
                  <c:pt idx="35">
                    <c:v>4</c:v>
                  </c:pt>
                  <c:pt idx="36">
                    <c:v>1</c:v>
                  </c:pt>
                  <c:pt idx="37">
                    <c:v>2</c:v>
                  </c:pt>
                  <c:pt idx="38">
                    <c:v>3</c:v>
                  </c:pt>
                  <c:pt idx="39">
                    <c:v>4</c:v>
                  </c:pt>
                  <c:pt idx="40">
                    <c:v>1</c:v>
                  </c:pt>
                  <c:pt idx="41">
                    <c:v>2</c:v>
                  </c:pt>
                  <c:pt idx="42">
                    <c:v>3</c:v>
                  </c:pt>
                  <c:pt idx="43">
                    <c:v>4</c:v>
                  </c:pt>
                  <c:pt idx="44">
                    <c:v>1</c:v>
                  </c:pt>
                  <c:pt idx="45">
                    <c:v>2</c:v>
                  </c:pt>
                  <c:pt idx="46">
                    <c:v>3</c:v>
                  </c:pt>
                  <c:pt idx="47">
                    <c:v>4</c:v>
                  </c:pt>
                  <c:pt idx="48">
                    <c:v>1</c:v>
                  </c:pt>
                </c:lvl>
                <c:lvl>
                  <c:pt idx="0">
                    <c:v>2007</c:v>
                  </c:pt>
                  <c:pt idx="4">
                    <c:v>2008</c:v>
                  </c:pt>
                  <c:pt idx="8">
                    <c:v>2009</c:v>
                  </c:pt>
                  <c:pt idx="12">
                    <c:v>2010</c:v>
                  </c:pt>
                  <c:pt idx="16">
                    <c:v>2011</c:v>
                  </c:pt>
                  <c:pt idx="20">
                    <c:v>2012</c:v>
                  </c:pt>
                  <c:pt idx="24">
                    <c:v>2013</c:v>
                  </c:pt>
                  <c:pt idx="28">
                    <c:v>2014</c:v>
                  </c:pt>
                  <c:pt idx="32">
                    <c:v>2015</c:v>
                  </c:pt>
                  <c:pt idx="36">
                    <c:v>2016</c:v>
                  </c:pt>
                  <c:pt idx="40">
                    <c:v>2017</c:v>
                  </c:pt>
                  <c:pt idx="44">
                    <c:v>2018</c:v>
                  </c:pt>
                  <c:pt idx="48">
                    <c:v>2019</c:v>
                  </c:pt>
                </c:lvl>
              </c:multiLvlStrCache>
            </c:multiLvlStrRef>
          </c:cat>
          <c:val>
            <c:numRef>
              <c:f>BRICS!$D$2:$D$50</c:f>
              <c:numCache>
                <c:formatCode>#,##0</c:formatCode>
                <c:ptCount val="49"/>
                <c:pt idx="0">
                  <c:v>19465835311</c:v>
                </c:pt>
                <c:pt idx="1">
                  <c:v>20730444963</c:v>
                </c:pt>
                <c:pt idx="2">
                  <c:v>24103490278</c:v>
                </c:pt>
                <c:pt idx="3">
                  <c:v>24173512838</c:v>
                </c:pt>
                <c:pt idx="4">
                  <c:v>24732130133</c:v>
                </c:pt>
                <c:pt idx="5">
                  <c:v>28374102273</c:v>
                </c:pt>
                <c:pt idx="6">
                  <c:v>31328005946</c:v>
                </c:pt>
                <c:pt idx="7">
                  <c:v>33330164548</c:v>
                </c:pt>
                <c:pt idx="8">
                  <c:v>26545880440</c:v>
                </c:pt>
                <c:pt idx="9">
                  <c:v>23116213169</c:v>
                </c:pt>
                <c:pt idx="10">
                  <c:v>25255919457</c:v>
                </c:pt>
                <c:pt idx="11">
                  <c:v>25499775019</c:v>
                </c:pt>
                <c:pt idx="12">
                  <c:v>24733128568</c:v>
                </c:pt>
                <c:pt idx="13">
                  <c:v>27921050074</c:v>
                </c:pt>
                <c:pt idx="14">
                  <c:v>32365906300</c:v>
                </c:pt>
                <c:pt idx="15">
                  <c:v>30409197132</c:v>
                </c:pt>
                <c:pt idx="16">
                  <c:v>28457996510</c:v>
                </c:pt>
                <c:pt idx="17">
                  <c:v>32366375315</c:v>
                </c:pt>
                <c:pt idx="18">
                  <c:v>38644265084</c:v>
                </c:pt>
                <c:pt idx="19">
                  <c:v>46215198386</c:v>
                </c:pt>
                <c:pt idx="20">
                  <c:v>40031266080</c:v>
                </c:pt>
                <c:pt idx="21">
                  <c:v>40028637217</c:v>
                </c:pt>
                <c:pt idx="22">
                  <c:v>44846449842</c:v>
                </c:pt>
                <c:pt idx="23">
                  <c:v>48064091827</c:v>
                </c:pt>
                <c:pt idx="24">
                  <c:v>49210150907</c:v>
                </c:pt>
                <c:pt idx="25">
                  <c:v>51838837864</c:v>
                </c:pt>
                <c:pt idx="26">
                  <c:v>63772692772</c:v>
                </c:pt>
                <c:pt idx="27">
                  <c:v>60674037731</c:v>
                </c:pt>
                <c:pt idx="28">
                  <c:v>57791886871</c:v>
                </c:pt>
                <c:pt idx="29">
                  <c:v>52048170246</c:v>
                </c:pt>
                <c:pt idx="30">
                  <c:v>62449558991</c:v>
                </c:pt>
                <c:pt idx="31">
                  <c:v>64419068591</c:v>
                </c:pt>
                <c:pt idx="32">
                  <c:v>66628864170</c:v>
                </c:pt>
                <c:pt idx="33">
                  <c:v>61550803118</c:v>
                </c:pt>
                <c:pt idx="34">
                  <c:v>75012879568</c:v>
                </c:pt>
                <c:pt idx="35">
                  <c:v>73802524493</c:v>
                </c:pt>
                <c:pt idx="36">
                  <c:v>67086970210</c:v>
                </c:pt>
                <c:pt idx="37">
                  <c:v>63273965027</c:v>
                </c:pt>
                <c:pt idx="38">
                  <c:v>69976436858</c:v>
                </c:pt>
                <c:pt idx="39">
                  <c:v>68646811709</c:v>
                </c:pt>
                <c:pt idx="40">
                  <c:v>65206509953</c:v>
                </c:pt>
                <c:pt idx="41">
                  <c:v>68930587788</c:v>
                </c:pt>
                <c:pt idx="42">
                  <c:v>70471026973</c:v>
                </c:pt>
                <c:pt idx="43">
                  <c:v>76473869657</c:v>
                </c:pt>
                <c:pt idx="44">
                  <c:v>70927624338</c:v>
                </c:pt>
                <c:pt idx="45">
                  <c:v>68515480792</c:v>
                </c:pt>
                <c:pt idx="46">
                  <c:v>83146646693</c:v>
                </c:pt>
                <c:pt idx="47">
                  <c:v>81362806366</c:v>
                </c:pt>
                <c:pt idx="48">
                  <c:v>75831296286</c:v>
                </c:pt>
              </c:numCache>
            </c:numRef>
          </c:val>
          <c:extLst>
            <c:ext xmlns:c16="http://schemas.microsoft.com/office/drawing/2014/chart" uri="{C3380CC4-5D6E-409C-BE32-E72D297353CC}">
              <c16:uniqueId val="{00000001-ADA6-43B6-B52D-91B08050EFC0}"/>
            </c:ext>
          </c:extLst>
        </c:ser>
        <c:ser>
          <c:idx val="2"/>
          <c:order val="2"/>
          <c:tx>
            <c:strRef>
              <c:f>BRICS!$E$1</c:f>
              <c:strCache>
                <c:ptCount val="1"/>
                <c:pt idx="0">
                  <c:v>SA Trade Balance with BRICS</c:v>
                </c:pt>
              </c:strCache>
            </c:strRef>
          </c:tx>
          <c:spPr>
            <a:solidFill>
              <a:schemeClr val="accent3"/>
            </a:solidFill>
            <a:ln>
              <a:noFill/>
            </a:ln>
            <a:effectLst/>
          </c:spPr>
          <c:invertIfNegative val="0"/>
          <c:cat>
            <c:multiLvlStrRef>
              <c:f>BRICS!$A$2:$B$50</c:f>
              <c:multiLvlStrCache>
                <c:ptCount val="49"/>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pt idx="19">
                    <c:v>4</c:v>
                  </c:pt>
                  <c:pt idx="20">
                    <c:v>1</c:v>
                  </c:pt>
                  <c:pt idx="21">
                    <c:v>2</c:v>
                  </c:pt>
                  <c:pt idx="22">
                    <c:v>3</c:v>
                  </c:pt>
                  <c:pt idx="23">
                    <c:v>4</c:v>
                  </c:pt>
                  <c:pt idx="24">
                    <c:v>1</c:v>
                  </c:pt>
                  <c:pt idx="25">
                    <c:v>2</c:v>
                  </c:pt>
                  <c:pt idx="26">
                    <c:v>3</c:v>
                  </c:pt>
                  <c:pt idx="27">
                    <c:v>4</c:v>
                  </c:pt>
                  <c:pt idx="28">
                    <c:v>1</c:v>
                  </c:pt>
                  <c:pt idx="29">
                    <c:v>2</c:v>
                  </c:pt>
                  <c:pt idx="30">
                    <c:v>3</c:v>
                  </c:pt>
                  <c:pt idx="31">
                    <c:v>4</c:v>
                  </c:pt>
                  <c:pt idx="32">
                    <c:v>1</c:v>
                  </c:pt>
                  <c:pt idx="33">
                    <c:v>2</c:v>
                  </c:pt>
                  <c:pt idx="34">
                    <c:v>3</c:v>
                  </c:pt>
                  <c:pt idx="35">
                    <c:v>4</c:v>
                  </c:pt>
                  <c:pt idx="36">
                    <c:v>1</c:v>
                  </c:pt>
                  <c:pt idx="37">
                    <c:v>2</c:v>
                  </c:pt>
                  <c:pt idx="38">
                    <c:v>3</c:v>
                  </c:pt>
                  <c:pt idx="39">
                    <c:v>4</c:v>
                  </c:pt>
                  <c:pt idx="40">
                    <c:v>1</c:v>
                  </c:pt>
                  <c:pt idx="41">
                    <c:v>2</c:v>
                  </c:pt>
                  <c:pt idx="42">
                    <c:v>3</c:v>
                  </c:pt>
                  <c:pt idx="43">
                    <c:v>4</c:v>
                  </c:pt>
                  <c:pt idx="44">
                    <c:v>1</c:v>
                  </c:pt>
                  <c:pt idx="45">
                    <c:v>2</c:v>
                  </c:pt>
                  <c:pt idx="46">
                    <c:v>3</c:v>
                  </c:pt>
                  <c:pt idx="47">
                    <c:v>4</c:v>
                  </c:pt>
                  <c:pt idx="48">
                    <c:v>1</c:v>
                  </c:pt>
                </c:lvl>
                <c:lvl>
                  <c:pt idx="0">
                    <c:v>2007</c:v>
                  </c:pt>
                  <c:pt idx="4">
                    <c:v>2008</c:v>
                  </c:pt>
                  <c:pt idx="8">
                    <c:v>2009</c:v>
                  </c:pt>
                  <c:pt idx="12">
                    <c:v>2010</c:v>
                  </c:pt>
                  <c:pt idx="16">
                    <c:v>2011</c:v>
                  </c:pt>
                  <c:pt idx="20">
                    <c:v>2012</c:v>
                  </c:pt>
                  <c:pt idx="24">
                    <c:v>2013</c:v>
                  </c:pt>
                  <c:pt idx="28">
                    <c:v>2014</c:v>
                  </c:pt>
                  <c:pt idx="32">
                    <c:v>2015</c:v>
                  </c:pt>
                  <c:pt idx="36">
                    <c:v>2016</c:v>
                  </c:pt>
                  <c:pt idx="40">
                    <c:v>2017</c:v>
                  </c:pt>
                  <c:pt idx="44">
                    <c:v>2018</c:v>
                  </c:pt>
                  <c:pt idx="48">
                    <c:v>2019</c:v>
                  </c:pt>
                </c:lvl>
              </c:multiLvlStrCache>
            </c:multiLvlStrRef>
          </c:cat>
          <c:val>
            <c:numRef>
              <c:f>BRICS!$E$2:$E$50</c:f>
              <c:numCache>
                <c:formatCode>#,##0</c:formatCode>
                <c:ptCount val="49"/>
                <c:pt idx="0">
                  <c:v>-11992487841</c:v>
                </c:pt>
                <c:pt idx="1">
                  <c:v>-10144006314</c:v>
                </c:pt>
                <c:pt idx="2">
                  <c:v>-13896921283</c:v>
                </c:pt>
                <c:pt idx="3">
                  <c:v>-14299572776</c:v>
                </c:pt>
                <c:pt idx="4">
                  <c:v>-13198343223</c:v>
                </c:pt>
                <c:pt idx="5">
                  <c:v>-12299287850</c:v>
                </c:pt>
                <c:pt idx="6">
                  <c:v>-13477860256</c:v>
                </c:pt>
                <c:pt idx="7">
                  <c:v>-19549726649</c:v>
                </c:pt>
                <c:pt idx="8">
                  <c:v>-7006644422</c:v>
                </c:pt>
                <c:pt idx="9">
                  <c:v>-3488953944</c:v>
                </c:pt>
                <c:pt idx="10">
                  <c:v>-8404840332</c:v>
                </c:pt>
                <c:pt idx="11">
                  <c:v>-10667800593</c:v>
                </c:pt>
                <c:pt idx="12">
                  <c:v>-5710837759</c:v>
                </c:pt>
                <c:pt idx="13">
                  <c:v>-6561377462</c:v>
                </c:pt>
                <c:pt idx="14">
                  <c:v>-10602728855</c:v>
                </c:pt>
                <c:pt idx="15">
                  <c:v>-4219512695</c:v>
                </c:pt>
                <c:pt idx="16">
                  <c:v>-2766061450</c:v>
                </c:pt>
                <c:pt idx="17">
                  <c:v>-1980272960</c:v>
                </c:pt>
                <c:pt idx="18">
                  <c:v>-6778379530</c:v>
                </c:pt>
                <c:pt idx="19">
                  <c:v>-11032128364</c:v>
                </c:pt>
                <c:pt idx="20">
                  <c:v>-8609393092</c:v>
                </c:pt>
                <c:pt idx="21">
                  <c:v>-7647815295</c:v>
                </c:pt>
                <c:pt idx="22">
                  <c:v>-16221549299</c:v>
                </c:pt>
                <c:pt idx="23">
                  <c:v>-15320199172</c:v>
                </c:pt>
                <c:pt idx="24">
                  <c:v>-14417181805</c:v>
                </c:pt>
                <c:pt idx="25">
                  <c:v>-13423436251</c:v>
                </c:pt>
                <c:pt idx="26">
                  <c:v>-23480275940</c:v>
                </c:pt>
                <c:pt idx="27">
                  <c:v>-18984387400</c:v>
                </c:pt>
                <c:pt idx="28">
                  <c:v>-18969326626</c:v>
                </c:pt>
                <c:pt idx="29">
                  <c:v>-13908880384</c:v>
                </c:pt>
                <c:pt idx="30">
                  <c:v>-29149514223</c:v>
                </c:pt>
                <c:pt idx="31">
                  <c:v>-28082448675</c:v>
                </c:pt>
                <c:pt idx="32">
                  <c:v>-30760644649</c:v>
                </c:pt>
                <c:pt idx="33">
                  <c:v>-22529963820</c:v>
                </c:pt>
                <c:pt idx="34">
                  <c:v>-37573953183</c:v>
                </c:pt>
                <c:pt idx="35">
                  <c:v>-39696348763</c:v>
                </c:pt>
                <c:pt idx="36">
                  <c:v>-33599699578</c:v>
                </c:pt>
                <c:pt idx="37">
                  <c:v>-19280049019</c:v>
                </c:pt>
                <c:pt idx="38">
                  <c:v>-32918239905</c:v>
                </c:pt>
                <c:pt idx="39">
                  <c:v>-24402859778</c:v>
                </c:pt>
                <c:pt idx="40">
                  <c:v>-25075218947</c:v>
                </c:pt>
                <c:pt idx="41">
                  <c:v>-29395336225</c:v>
                </c:pt>
                <c:pt idx="42">
                  <c:v>-24770666206</c:v>
                </c:pt>
                <c:pt idx="43">
                  <c:v>-21217132022</c:v>
                </c:pt>
                <c:pt idx="44">
                  <c:v>-30217654019</c:v>
                </c:pt>
                <c:pt idx="45">
                  <c:v>-22862710794</c:v>
                </c:pt>
                <c:pt idx="46">
                  <c:v>-34992089690</c:v>
                </c:pt>
                <c:pt idx="47">
                  <c:v>-32578832917</c:v>
                </c:pt>
                <c:pt idx="48">
                  <c:v>-29052635306</c:v>
                </c:pt>
              </c:numCache>
            </c:numRef>
          </c:val>
          <c:extLst>
            <c:ext xmlns:c16="http://schemas.microsoft.com/office/drawing/2014/chart" uri="{C3380CC4-5D6E-409C-BE32-E72D297353CC}">
              <c16:uniqueId val="{00000002-ADA6-43B6-B52D-91B08050EFC0}"/>
            </c:ext>
          </c:extLst>
        </c:ser>
        <c:dLbls>
          <c:showLegendKey val="0"/>
          <c:showVal val="0"/>
          <c:showCatName val="0"/>
          <c:showSerName val="0"/>
          <c:showPercent val="0"/>
          <c:showBubbleSize val="0"/>
        </c:dLbls>
        <c:gapWidth val="258"/>
        <c:overlap val="-27"/>
        <c:axId val="113980544"/>
        <c:axId val="113982080"/>
      </c:barChart>
      <c:catAx>
        <c:axId val="11398054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3982080"/>
        <c:crosses val="autoZero"/>
        <c:auto val="1"/>
        <c:lblAlgn val="ctr"/>
        <c:lblOffset val="100"/>
        <c:noMultiLvlLbl val="0"/>
      </c:catAx>
      <c:valAx>
        <c:axId val="1139820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3980544"/>
        <c:crosses val="autoZero"/>
        <c:crossBetween val="between"/>
        <c:dispUnits>
          <c:builtInUnit val="billions"/>
          <c:dispUnitsLbl>
            <c:layout>
              <c:manualLayout>
                <c:xMode val="edge"/>
                <c:yMode val="edge"/>
                <c:x val="2.0584691064560304E-4"/>
                <c:y val="0.32366118975012514"/>
              </c:manualLayout>
            </c:layout>
            <c:tx>
              <c:rich>
                <a:bodyPr rot="-54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b="1">
                      <a:solidFill>
                        <a:sysClr val="windowText" lastClr="000000"/>
                      </a:solidFill>
                    </a:rPr>
                    <a:t>R'</a:t>
                  </a:r>
                  <a:r>
                    <a:rPr lang="en-US" b="1" baseline="0">
                      <a:solidFill>
                        <a:sysClr val="windowText" lastClr="000000"/>
                      </a:solidFill>
                    </a:rPr>
                    <a:t> </a:t>
                  </a:r>
                  <a:r>
                    <a:rPr lang="en-US" b="1">
                      <a:solidFill>
                        <a:sysClr val="windowText" lastClr="000000"/>
                      </a:solidFill>
                    </a:rPr>
                    <a:t>billion</a:t>
                  </a:r>
                </a:p>
              </c:rich>
            </c:tx>
            <c:spPr>
              <a:noFill/>
              <a:ln>
                <a:noFill/>
              </a:ln>
              <a:effectLst/>
            </c:spPr>
          </c:dispUnitsLbl>
        </c:dispUnits>
      </c:valAx>
      <c:spPr>
        <a:solidFill>
          <a:sysClr val="window" lastClr="FFFFFF"/>
        </a:solidFill>
        <a:ln>
          <a:noFill/>
        </a:ln>
        <a:effectLst/>
      </c:spPr>
    </c:plotArea>
    <c:legend>
      <c:legendPos val="b"/>
      <c:layout>
        <c:manualLayout>
          <c:xMode val="edge"/>
          <c:yMode val="edge"/>
          <c:x val="9.8016074374327161E-2"/>
          <c:y val="0.12986329833770774"/>
          <c:w val="0.86228578804698597"/>
          <c:h val="6.1462533946262499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886628058169444E-2"/>
          <c:y val="9.5337189663839764E-2"/>
          <c:w val="0.76653796107244265"/>
          <c:h val="0.86696658149711503"/>
        </c:manualLayout>
      </c:layout>
      <c:pieChart>
        <c:varyColors val="1"/>
        <c:ser>
          <c:idx val="0"/>
          <c:order val="0"/>
          <c:tx>
            <c:strRef>
              <c:f>Sheet1!$B$1</c:f>
              <c:strCache>
                <c:ptCount val="1"/>
                <c:pt idx="0">
                  <c:v>Column1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2798-4A1F-941D-F830AD1DD0B0}"/>
              </c:ext>
            </c:extLst>
          </c:dPt>
          <c:dPt>
            <c:idx val="1"/>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2798-4A1F-941D-F830AD1DD0B0}"/>
              </c:ext>
            </c:extLst>
          </c:dPt>
          <c:dPt>
            <c:idx val="2"/>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2798-4A1F-941D-F830AD1DD0B0}"/>
              </c:ext>
            </c:extLst>
          </c:dPt>
          <c:dLbls>
            <c:dLbl>
              <c:idx val="0"/>
              <c:layout>
                <c:manualLayout>
                  <c:x val="-2.7569272700465199E-2"/>
                  <c:y val="-6.0335822939436977E-2"/>
                </c:manualLayout>
              </c:layout>
              <c:tx>
                <c:rich>
                  <a:bodyPr/>
                  <a:lstStyle/>
                  <a:p>
                    <a:fld id="{E20FCDCD-0EE4-441B-9BD1-736447013FD7}" type="CATEGORYNAME">
                      <a:rPr lang="en-US"/>
                      <a:pPr/>
                      <a:t>[CATEGORY NAME]</a:t>
                    </a:fld>
                    <a:endParaRPr lang="en-US" baseline="0" dirty="0"/>
                  </a:p>
                  <a:p>
                    <a:r>
                      <a:rPr lang="en-US" dirty="0" smtClean="0"/>
                      <a:t>R457m</a:t>
                    </a:r>
                    <a:endParaRPr lang="en-US" baseline="0" dirty="0"/>
                  </a:p>
                  <a:p>
                    <a:fld id="{98BE3384-45D1-4CA5-B05B-8164B8EF595E}" type="PERCENTAGE">
                      <a:rPr lang="en-US"/>
                      <a:pPr/>
                      <a:t>[PERCENTAGE]</a:t>
                    </a:fld>
                    <a:endParaRPr lang="en-ZA"/>
                  </a:p>
                </c:rich>
              </c:tx>
              <c:dLblPos val="bestFit"/>
              <c:showLegendKey val="0"/>
              <c:showVal val="1"/>
              <c:showCatName val="1"/>
              <c:showSerName val="0"/>
              <c:showPercent val="1"/>
              <c:showBubbleSize val="0"/>
              <c:separator>
</c:separator>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2798-4A1F-941D-F830AD1DD0B0}"/>
                </c:ext>
              </c:extLst>
            </c:dLbl>
            <c:dLbl>
              <c:idx val="1"/>
              <c:layout>
                <c:manualLayout>
                  <c:x val="-2.2166405263250814E-3"/>
                  <c:y val="0.31755740309950969"/>
                </c:manualLayout>
              </c:layout>
              <c:tx>
                <c:rich>
                  <a:bodyPr/>
                  <a:lstStyle/>
                  <a:p>
                    <a:fld id="{929639FF-1CF3-4DA6-B917-581713F19C6F}" type="CATEGORYNAME">
                      <a:rPr lang="en-US"/>
                      <a:pPr/>
                      <a:t>[CATEGORY NAME]</a:t>
                    </a:fld>
                    <a:endParaRPr lang="en-US" baseline="0" dirty="0"/>
                  </a:p>
                  <a:p>
                    <a:r>
                      <a:rPr lang="en-US" dirty="0" smtClean="0"/>
                      <a:t>R618m</a:t>
                    </a:r>
                    <a:endParaRPr lang="en-US" baseline="0" dirty="0"/>
                  </a:p>
                  <a:p>
                    <a:fld id="{9A5305B7-DBB6-429C-A39E-C0257953AAF8}" type="PERCENTAGE">
                      <a:rPr lang="en-US"/>
                      <a:pPr/>
                      <a:t>[PERCENTAGE]</a:t>
                    </a:fld>
                    <a:endParaRPr lang="en-ZA"/>
                  </a:p>
                </c:rich>
              </c:tx>
              <c:dLblPos val="bestFit"/>
              <c:showLegendKey val="0"/>
              <c:showVal val="1"/>
              <c:showCatName val="1"/>
              <c:showSerName val="0"/>
              <c:showPercent val="1"/>
              <c:showBubbleSize val="0"/>
              <c:separator>
</c:separator>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2798-4A1F-941D-F830AD1DD0B0}"/>
                </c:ext>
              </c:extLst>
            </c:dLbl>
            <c:dLbl>
              <c:idx val="2"/>
              <c:layout/>
              <c:tx>
                <c:rich>
                  <a:bodyPr/>
                  <a:lstStyle/>
                  <a:p>
                    <a:fld id="{27734338-014B-45D2-BF2C-B1019D4D677B}" type="CATEGORYNAME">
                      <a:rPr lang="en-US"/>
                      <a:pPr/>
                      <a:t>[CATEGORY NAME]</a:t>
                    </a:fld>
                    <a:endParaRPr lang="en-US" baseline="0" dirty="0"/>
                  </a:p>
                  <a:p>
                    <a:r>
                      <a:rPr lang="en-US" dirty="0" smtClean="0"/>
                      <a:t>R7,8bn</a:t>
                    </a:r>
                    <a:endParaRPr lang="en-US" baseline="0" dirty="0"/>
                  </a:p>
                  <a:p>
                    <a:fld id="{6B8FE23A-E115-48B5-95E5-1CB0F35DC634}" type="PERCENTAGE">
                      <a:rPr lang="en-US"/>
                      <a:pPr/>
                      <a:t>[PERCENTAGE]</a:t>
                    </a:fld>
                    <a:endParaRPr lang="en-ZA"/>
                  </a:p>
                </c:rich>
              </c:tx>
              <c:dLblPos val="inEnd"/>
              <c:showLegendKey val="0"/>
              <c:showVal val="1"/>
              <c:showCatName val="1"/>
              <c:showSerName val="0"/>
              <c:showPercent val="1"/>
              <c:showBubbleSize val="0"/>
              <c:separator>
</c:separator>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2798-4A1F-941D-F830AD1DD0B0}"/>
                </c:ext>
              </c:extLst>
            </c:dLbl>
            <c:spPr>
              <a:solidFill>
                <a:schemeClr val="accent3">
                  <a:lumMod val="20000"/>
                  <a:lumOff val="80000"/>
                </a:schemeClr>
              </a:solidFill>
              <a:ln>
                <a:noFill/>
              </a:ln>
              <a:effectLst/>
            </c:spPr>
            <c:txPr>
              <a:bodyPr rot="0" spcFirstLastPara="1" vertOverflow="ellipsis" vert="horz" wrap="square" anchor="ctr" anchorCtr="1"/>
              <a:lstStyle/>
              <a:p>
                <a:pPr>
                  <a:defRPr sz="1197" b="1" i="0" u="none" strike="noStrike" kern="1200" baseline="0">
                    <a:solidFill>
                      <a:srgbClr val="008100"/>
                    </a:solidFill>
                    <a:latin typeface="+mn-lt"/>
                    <a:ea typeface="+mn-ea"/>
                    <a:cs typeface="+mn-cs"/>
                  </a:defRPr>
                </a:pPr>
                <a:endParaRPr lang="en-US"/>
              </a:p>
            </c:txPr>
            <c:dLblPos val="inEnd"/>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Loans</c:v>
                </c:pt>
                <c:pt idx="1">
                  <c:v>Tax Allowance</c:v>
                </c:pt>
                <c:pt idx="2">
                  <c:v>Grants</c:v>
                </c:pt>
              </c:strCache>
            </c:strRef>
          </c:cat>
          <c:val>
            <c:numRef>
              <c:f>Sheet1!$B$2:$B$4</c:f>
              <c:numCache>
                <c:formatCode>General</c:formatCode>
                <c:ptCount val="3"/>
                <c:pt idx="0">
                  <c:v>457</c:v>
                </c:pt>
                <c:pt idx="1">
                  <c:v>618</c:v>
                </c:pt>
                <c:pt idx="2">
                  <c:v>7800</c:v>
                </c:pt>
              </c:numCache>
            </c:numRef>
          </c:val>
          <c:extLst>
            <c:ext xmlns:c16="http://schemas.microsoft.com/office/drawing/2014/chart" uri="{C3380CC4-5D6E-409C-BE32-E72D297353CC}">
              <c16:uniqueId val="{00000000-2798-4A1F-941D-F830AD1DD0B0}"/>
            </c:ext>
          </c:extLst>
        </c:ser>
        <c:dLbls>
          <c:dLblPos val="inEnd"/>
          <c:showLegendKey val="0"/>
          <c:showVal val="0"/>
          <c:showCatName val="0"/>
          <c:showSerName val="0"/>
          <c:showPercent val="1"/>
          <c:showBubbleSize val="0"/>
          <c:showLeaderLines val="1"/>
        </c:dLbls>
        <c:firstSliceAng val="60"/>
      </c:pieChart>
      <c:spPr>
        <a:noFill/>
        <a:ln>
          <a:noFill/>
        </a:ln>
        <a:effectLst/>
      </c:spPr>
    </c:plotArea>
    <c:plotVisOnly val="1"/>
    <c:dispBlanksAs val="gap"/>
    <c:showDLblsOverMax val="0"/>
  </c:chart>
  <c:spPr>
    <a:noFill/>
    <a:ln>
      <a:noFill/>
    </a:ln>
    <a:effectLst/>
  </c:spPr>
  <c:txPr>
    <a:bodyPr/>
    <a:lstStyle/>
    <a:p>
      <a:pPr>
        <a:defRPr>
          <a:solidFill>
            <a:srgbClr val="008100"/>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6.xml.rels><?xml version="1.0" encoding="UTF-8" standalone="yes"?>
<Relationships xmlns="http://schemas.openxmlformats.org/package/2006/relationships"><Relationship Id="rId1" Type="http://schemas.openxmlformats.org/officeDocument/2006/relationships/image" Target="../media/image23.png"/></Relationships>
</file>

<file path=ppt/drawings/drawing1.xml><?xml version="1.0" encoding="utf-8"?>
<c:userShapes xmlns:c="http://schemas.openxmlformats.org/drawingml/2006/chart">
  <cdr:relSizeAnchor xmlns:cdr="http://schemas.openxmlformats.org/drawingml/2006/chartDrawing">
    <cdr:from>
      <cdr:x>0</cdr:x>
      <cdr:y>0.93502</cdr:y>
    </cdr:from>
    <cdr:to>
      <cdr:x>0.2593</cdr:x>
      <cdr:y>1</cdr:y>
    </cdr:to>
    <cdr:sp macro="" textlink="">
      <cdr:nvSpPr>
        <cdr:cNvPr id="2" name="TextBox 1"/>
        <cdr:cNvSpPr txBox="1"/>
      </cdr:nvSpPr>
      <cdr:spPr>
        <a:xfrm xmlns:a="http://schemas.openxmlformats.org/drawingml/2006/main">
          <a:off x="0" y="3028062"/>
          <a:ext cx="1896831" cy="21043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ZA" sz="900" b="1" i="1" dirty="0">
              <a:latin typeface="Arial" panose="020B0604020202020204" pitchFamily="34" charset="0"/>
              <a:cs typeface="Arial" panose="020B0604020202020204" pitchFamily="34" charset="0"/>
            </a:rPr>
            <a:t>Source</a:t>
          </a:r>
          <a:r>
            <a:rPr lang="en-ZA" sz="900" b="1" i="1" dirty="0" smtClean="0">
              <a:latin typeface="Arial" panose="020B0604020202020204" pitchFamily="34" charset="0"/>
              <a:cs typeface="Arial" panose="020B0604020202020204" pitchFamily="34" charset="0"/>
            </a:rPr>
            <a:t>: StatsSA</a:t>
          </a:r>
          <a:endParaRPr lang="en-ZA" sz="900" b="1" i="1" dirty="0">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0.94432</cdr:y>
    </cdr:from>
    <cdr:to>
      <cdr:x>0.26398</cdr:x>
      <cdr:y>1</cdr:y>
    </cdr:to>
    <cdr:sp macro="" textlink="">
      <cdr:nvSpPr>
        <cdr:cNvPr id="2" name="TextBox 1"/>
        <cdr:cNvSpPr txBox="1"/>
      </cdr:nvSpPr>
      <cdr:spPr>
        <a:xfrm xmlns:a="http://schemas.openxmlformats.org/drawingml/2006/main">
          <a:off x="0" y="3230874"/>
          <a:ext cx="1546854" cy="1905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ZA" b="1" i="1" dirty="0">
              <a:latin typeface="Arial" panose="020B0604020202020204" pitchFamily="34" charset="0"/>
              <a:cs typeface="Arial" panose="020B0604020202020204" pitchFamily="34" charset="0"/>
            </a:rPr>
            <a:t>Source: </a:t>
          </a:r>
          <a:r>
            <a:rPr lang="en-ZA" b="1" i="1" dirty="0" smtClean="0">
              <a:latin typeface="Arial" panose="020B0604020202020204" pitchFamily="34" charset="0"/>
              <a:cs typeface="Arial" panose="020B0604020202020204" pitchFamily="34" charset="0"/>
            </a:rPr>
            <a:t>Quantec</a:t>
          </a:r>
          <a:endParaRPr lang="en-ZA" b="1" i="1" dirty="0">
            <a:latin typeface="Arial" panose="020B0604020202020204" pitchFamily="34" charset="0"/>
            <a:cs typeface="Arial"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0.93863</cdr:y>
    </cdr:from>
    <cdr:to>
      <cdr:x>0.16162</cdr:x>
      <cdr:y>1</cdr:y>
    </cdr:to>
    <cdr:sp macro="" textlink="">
      <cdr:nvSpPr>
        <cdr:cNvPr id="2" name="TextBox 1"/>
        <cdr:cNvSpPr txBox="1"/>
      </cdr:nvSpPr>
      <cdr:spPr>
        <a:xfrm xmlns:a="http://schemas.openxmlformats.org/drawingml/2006/main">
          <a:off x="0" y="2971800"/>
          <a:ext cx="914400" cy="19431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ZA" b="1" dirty="0">
              <a:latin typeface="Arial" panose="020B0604020202020204" pitchFamily="34" charset="0"/>
              <a:cs typeface="Arial" panose="020B0604020202020204" pitchFamily="34" charset="0"/>
            </a:rPr>
            <a:t>Source:</a:t>
          </a:r>
          <a:r>
            <a:rPr lang="en-ZA" b="1" baseline="0" dirty="0">
              <a:latin typeface="Arial" panose="020B0604020202020204" pitchFamily="34" charset="0"/>
              <a:cs typeface="Arial" panose="020B0604020202020204" pitchFamily="34" charset="0"/>
            </a:rPr>
            <a:t> </a:t>
          </a:r>
          <a:r>
            <a:rPr lang="en-ZA" b="1" baseline="0" dirty="0" smtClean="0">
              <a:latin typeface="Arial" panose="020B0604020202020204" pitchFamily="34" charset="0"/>
              <a:cs typeface="Arial" panose="020B0604020202020204" pitchFamily="34" charset="0"/>
            </a:rPr>
            <a:t>the </a:t>
          </a:r>
          <a:r>
            <a:rPr lang="en-ZA" b="1" baseline="0" dirty="0">
              <a:latin typeface="Arial" panose="020B0604020202020204" pitchFamily="34" charset="0"/>
              <a:cs typeface="Arial" panose="020B0604020202020204" pitchFamily="34" charset="0"/>
            </a:rPr>
            <a:t>dti</a:t>
          </a:r>
          <a:endParaRPr lang="en-ZA" b="1" dirty="0">
            <a:latin typeface="Arial" panose="020B0604020202020204" pitchFamily="34" charset="0"/>
            <a:cs typeface="Arial" panose="020B060402020202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0.93194</cdr:y>
    </cdr:from>
    <cdr:to>
      <cdr:x>0.17167</cdr:x>
      <cdr:y>1</cdr:y>
    </cdr:to>
    <cdr:sp macro="" textlink="">
      <cdr:nvSpPr>
        <cdr:cNvPr id="2" name="TextBox 1"/>
        <cdr:cNvSpPr txBox="1"/>
      </cdr:nvSpPr>
      <cdr:spPr>
        <a:xfrm xmlns:a="http://schemas.openxmlformats.org/drawingml/2006/main">
          <a:off x="0" y="2556510"/>
          <a:ext cx="784860" cy="1866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ZA" b="1" dirty="0">
              <a:latin typeface="Arial" panose="020B0604020202020204" pitchFamily="34" charset="0"/>
              <a:cs typeface="Arial" panose="020B0604020202020204" pitchFamily="34" charset="0"/>
            </a:rPr>
            <a:t>Source: </a:t>
          </a:r>
          <a:r>
            <a:rPr lang="en-ZA" b="1" dirty="0" smtClean="0">
              <a:latin typeface="Arial" panose="020B0604020202020204" pitchFamily="34" charset="0"/>
              <a:cs typeface="Arial" panose="020B0604020202020204" pitchFamily="34" charset="0"/>
            </a:rPr>
            <a:t>t</a:t>
          </a:r>
          <a:r>
            <a:rPr lang="en-ZA" b="1" baseline="0" dirty="0" smtClean="0">
              <a:latin typeface="Arial" panose="020B0604020202020204" pitchFamily="34" charset="0"/>
              <a:cs typeface="Arial" panose="020B0604020202020204" pitchFamily="34" charset="0"/>
            </a:rPr>
            <a:t>he </a:t>
          </a:r>
          <a:r>
            <a:rPr lang="en-ZA" b="1" baseline="0" dirty="0">
              <a:latin typeface="Arial" panose="020B0604020202020204" pitchFamily="34" charset="0"/>
              <a:cs typeface="Arial" panose="020B0604020202020204" pitchFamily="34" charset="0"/>
            </a:rPr>
            <a:t>dti</a:t>
          </a:r>
          <a:endParaRPr lang="en-ZA" b="1" dirty="0">
            <a:latin typeface="Arial" panose="020B0604020202020204" pitchFamily="34" charset="0"/>
            <a:cs typeface="Arial" panose="020B0604020202020204"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cdr:x>
      <cdr:y>0.92361</cdr:y>
    </cdr:from>
    <cdr:to>
      <cdr:x>0.18196</cdr:x>
      <cdr:y>1</cdr:y>
    </cdr:to>
    <cdr:sp macro="" textlink="">
      <cdr:nvSpPr>
        <cdr:cNvPr id="2" name="TextBox 1"/>
        <cdr:cNvSpPr txBox="1"/>
      </cdr:nvSpPr>
      <cdr:spPr>
        <a:xfrm xmlns:a="http://schemas.openxmlformats.org/drawingml/2006/main">
          <a:off x="0" y="2533650"/>
          <a:ext cx="914400" cy="2095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ZA" b="1" i="1" dirty="0">
              <a:latin typeface="Arial" panose="020B0604020202020204" pitchFamily="34" charset="0"/>
              <a:cs typeface="Arial" panose="020B0604020202020204" pitchFamily="34" charset="0"/>
            </a:rPr>
            <a:t>Source: </a:t>
          </a:r>
          <a:r>
            <a:rPr lang="en-ZA" b="1" i="1" dirty="0" smtClean="0">
              <a:latin typeface="Arial" panose="020B0604020202020204" pitchFamily="34" charset="0"/>
              <a:cs typeface="Arial" panose="020B0604020202020204" pitchFamily="34" charset="0"/>
            </a:rPr>
            <a:t>Quantec</a:t>
          </a:r>
          <a:endParaRPr lang="en-ZA" b="1" i="1" dirty="0">
            <a:latin typeface="Arial" panose="020B0604020202020204" pitchFamily="34" charset="0"/>
            <a:cs typeface="Arial" panose="020B0604020202020204" pitchFamily="34"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0.01502</cdr:x>
      <cdr:y>0</cdr:y>
    </cdr:from>
    <cdr:to>
      <cdr:x>0.38592</cdr:x>
      <cdr:y>0.14477</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62965" y="-705685"/>
          <a:ext cx="1554615" cy="536494"/>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5A459EE6-F8FD-4A4A-8698-05B82B4A1DA2}" type="datetimeFigureOut">
              <a:rPr lang="en-ZA" smtClean="0"/>
              <a:t>2019/10/08</a:t>
            </a:fld>
            <a:endParaRPr lang="en-ZA" dirty="0"/>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ZA" dirty="0"/>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CF1BD37A-F2EF-4111-A175-A9CB2D532063}" type="slidenum">
              <a:rPr lang="en-ZA" smtClean="0"/>
              <a:t>‹#›</a:t>
            </a:fld>
            <a:endParaRPr lang="en-ZA" dirty="0"/>
          </a:p>
        </p:txBody>
      </p:sp>
    </p:spTree>
    <p:extLst>
      <p:ext uri="{BB962C8B-B14F-4D97-AF65-F5344CB8AC3E}">
        <p14:creationId xmlns:p14="http://schemas.microsoft.com/office/powerpoint/2010/main" val="18655843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E7BC01C-981A-4212-8708-232BBC7547F5}" type="datetimeFigureOut">
              <a:rPr lang="en-US" smtClean="0"/>
              <a:t>10/8/2019</a:t>
            </a:fld>
            <a:endParaRPr lang="en-US"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F0C66D3-41FC-4740-A6D1-2B1291D6779E}" type="slidenum">
              <a:rPr lang="en-US" smtClean="0"/>
              <a:t>‹#›</a:t>
            </a:fld>
            <a:endParaRPr lang="en-US" dirty="0"/>
          </a:p>
        </p:txBody>
      </p:sp>
    </p:spTree>
    <p:extLst>
      <p:ext uri="{BB962C8B-B14F-4D97-AF65-F5344CB8AC3E}">
        <p14:creationId xmlns:p14="http://schemas.microsoft.com/office/powerpoint/2010/main" val="2999609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just" defTabSz="4572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smtClean="0">
                <a:ln>
                  <a:noFill/>
                </a:ln>
                <a:solidFill>
                  <a:srgbClr val="FF0000"/>
                </a:solidFill>
                <a:effectLst/>
                <a:uLnTx/>
                <a:uFillTx/>
                <a:latin typeface="Arial" panose="020B0604020202020204" pitchFamily="34" charset="0"/>
                <a:ea typeface="Helvetica"/>
                <a:cs typeface="Arial" panose="020B0604020202020204" pitchFamily="34" charset="0"/>
              </a:rPr>
              <a:t>Largest contributors to GDP was manufacturing (7.5%), Agriculture (6.5%), Transport (5.7%) while mining declined by (8.8%), Construction (-2.7%) and electricity (-0.9%)</a:t>
            </a:r>
            <a:endParaRPr kumimoji="0" lang="en-ZA" sz="1200" b="0" i="0" u="none" strike="noStrike" kern="1200" cap="none" spc="0" normalizeH="0" baseline="0" noProof="0" dirty="0">
              <a:ln>
                <a:noFill/>
              </a:ln>
              <a:solidFill>
                <a:srgbClr val="FF0000"/>
              </a:solidFill>
              <a:effectLst/>
              <a:uLnTx/>
              <a:uFillTx/>
              <a:latin typeface="Arial" panose="020B0604020202020204" pitchFamily="34" charset="0"/>
              <a:ea typeface="Helvetica"/>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C66D3-41FC-4740-A6D1-2B1291D677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0463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just" defTabSz="457200" rtl="0" eaLnBrk="0" fontAlgn="auto" latinLnBrk="0" hangingPunct="0">
              <a:lnSpc>
                <a:spcPct val="150000"/>
              </a:lnSpc>
              <a:spcBef>
                <a:spcPct val="20000"/>
              </a:spcBef>
              <a:spcAft>
                <a:spcPts val="0"/>
              </a:spcAft>
              <a:buClrTx/>
              <a:buSzTx/>
              <a:buFont typeface="Wingdings" panose="05000000000000000000" pitchFamily="2" charset="2"/>
              <a:buNone/>
              <a:tabLst/>
              <a:defRPr/>
            </a:pPr>
            <a:endParaRPr kumimoji="0" lang="en-ZA"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C66D3-41FC-4740-A6D1-2B1291D677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380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just" defTabSz="457200" rtl="0" eaLnBrk="0" fontAlgn="auto" latinLnBrk="0" hangingPunct="0">
              <a:lnSpc>
                <a:spcPct val="150000"/>
              </a:lnSpc>
              <a:spcBef>
                <a:spcPct val="20000"/>
              </a:spcBef>
              <a:spcAft>
                <a:spcPts val="0"/>
              </a:spcAft>
              <a:buClrTx/>
              <a:buSzTx/>
              <a:buFont typeface="Wingdings" panose="05000000000000000000" pitchFamily="2" charset="2"/>
              <a:buNone/>
              <a:tabLst/>
              <a:defRPr/>
            </a:pPr>
            <a:endParaRPr kumimoji="0" lang="en-ZA"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C66D3-41FC-4740-A6D1-2B1291D677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1468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just" defTabSz="457200" rtl="0" eaLnBrk="0" fontAlgn="auto" latinLnBrk="0" hangingPunct="0">
              <a:lnSpc>
                <a:spcPct val="150000"/>
              </a:lnSpc>
              <a:spcBef>
                <a:spcPct val="20000"/>
              </a:spcBef>
              <a:spcAft>
                <a:spcPts val="0"/>
              </a:spcAft>
              <a:buClrTx/>
              <a:buSzTx/>
              <a:buFont typeface="Wingdings" panose="05000000000000000000" pitchFamily="2" charset="2"/>
              <a:buNone/>
              <a:tabLst/>
              <a:defRPr/>
            </a:pPr>
            <a:endParaRPr kumimoji="0" lang="en-ZA"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C66D3-41FC-4740-A6D1-2B1291D677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460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just" defTabSz="457200" rtl="0" eaLnBrk="0" fontAlgn="auto" latinLnBrk="0" hangingPunct="0">
              <a:lnSpc>
                <a:spcPct val="150000"/>
              </a:lnSpc>
              <a:spcBef>
                <a:spcPct val="20000"/>
              </a:spcBef>
              <a:spcAft>
                <a:spcPts val="0"/>
              </a:spcAft>
              <a:buClrTx/>
              <a:buSzTx/>
              <a:buFont typeface="Wingdings" panose="05000000000000000000" pitchFamily="2" charset="2"/>
              <a:buNone/>
              <a:tabLst/>
              <a:defRPr/>
            </a:pPr>
            <a:endParaRPr kumimoji="0" lang="en-ZA"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C66D3-41FC-4740-A6D1-2B1291D677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5215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Data has</a:t>
            </a:r>
            <a:r>
              <a:rPr lang="en-GB" baseline="0" dirty="0" smtClean="0"/>
              <a:t> been sourced from the SEZ Cab Memo and presentation, dated August 2019. Largest SEZs by value of investment are confirmed to be Coega, East London and </a:t>
            </a:r>
            <a:r>
              <a:rPr lang="en-GB" baseline="0" dirty="0" err="1" smtClean="0"/>
              <a:t>Dube</a:t>
            </a:r>
            <a:r>
              <a:rPr lang="en-GB" baseline="0" dirty="0" smtClean="0"/>
              <a:t> </a:t>
            </a:r>
            <a:r>
              <a:rPr lang="en-GB" baseline="0" dirty="0" err="1" smtClean="0"/>
              <a:t>TradePort</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A03945D0-CDB0-4731-840F-F739288CFBFE}" type="slidenum">
              <a:rPr lang="en-ZA" smtClean="0"/>
              <a:t>26</a:t>
            </a:fld>
            <a:endParaRPr lang="en-ZA" dirty="0"/>
          </a:p>
        </p:txBody>
      </p:sp>
    </p:spTree>
    <p:extLst>
      <p:ext uri="{BB962C8B-B14F-4D97-AF65-F5344CB8AC3E}">
        <p14:creationId xmlns:p14="http://schemas.microsoft.com/office/powerpoint/2010/main" val="2661753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just" defTabSz="457200" rtl="0" eaLnBrk="0" fontAlgn="auto" latinLnBrk="0" hangingPunct="0">
              <a:lnSpc>
                <a:spcPct val="150000"/>
              </a:lnSpc>
              <a:spcBef>
                <a:spcPct val="20000"/>
              </a:spcBef>
              <a:spcAft>
                <a:spcPts val="0"/>
              </a:spcAft>
              <a:buClrTx/>
              <a:buSzTx/>
              <a:buFont typeface="Wingdings" panose="05000000000000000000" pitchFamily="2" charset="2"/>
              <a:buNone/>
              <a:tabLst/>
              <a:defRPr/>
            </a:pPr>
            <a:endParaRPr kumimoji="0" lang="en-ZA"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C66D3-41FC-4740-A6D1-2B1291D677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7197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1" indent="-285750" algn="just" defTabSz="457200" rtl="0" eaLnBrk="0" fontAlgn="auto" latinLnBrk="0" hangingPunct="0">
              <a:lnSpc>
                <a:spcPct val="150000"/>
              </a:lnSpc>
              <a:spcBef>
                <a:spcPct val="20000"/>
              </a:spcBef>
              <a:spcAft>
                <a:spcPts val="0"/>
              </a:spcAft>
              <a:buClrTx/>
              <a:buSzTx/>
              <a:buFont typeface="Arial" panose="020B0604020202020204" pitchFamily="34" charset="0"/>
              <a:buChar char="•"/>
              <a:tabLst/>
              <a:defRPr/>
            </a:pPr>
            <a:r>
              <a:rPr lang="en-ZA" sz="1400" b="0" i="0" u="none" strike="noStrike" baseline="0" dirty="0" smtClean="0">
                <a:solidFill>
                  <a:srgbClr val="000000"/>
                </a:solidFill>
                <a:latin typeface="Arial"/>
              </a:rPr>
              <a:t>The Special Economic Zone (SEZ) planning guidelines were finalised. </a:t>
            </a:r>
          </a:p>
          <a:p>
            <a:pPr marL="285750" marR="0" lvl="1" indent="-285750" algn="just" defTabSz="457200" rtl="0" eaLnBrk="0" fontAlgn="auto" latinLnBrk="0" hangingPunct="0">
              <a:lnSpc>
                <a:spcPct val="150000"/>
              </a:lnSpc>
              <a:spcBef>
                <a:spcPct val="20000"/>
              </a:spcBef>
              <a:spcAft>
                <a:spcPts val="0"/>
              </a:spcAft>
              <a:buClrTx/>
              <a:buSzTx/>
              <a:buFont typeface="Arial" panose="020B0604020202020204" pitchFamily="34" charset="0"/>
              <a:buChar char="•"/>
              <a:tabLst/>
              <a:defRPr/>
            </a:pPr>
            <a:r>
              <a:rPr lang="en-ZA" sz="1400" b="0" i="0" u="none" strike="noStrike" baseline="0" dirty="0" smtClean="0">
                <a:solidFill>
                  <a:srgbClr val="000000"/>
                </a:solidFill>
                <a:latin typeface="Arial"/>
              </a:rPr>
              <a:t>Regulations on the composition of SEZ entities and operators were developed to enable SOEs to function as operators and entities. </a:t>
            </a:r>
          </a:p>
          <a:p>
            <a:pPr marL="285750" marR="0" lvl="1" indent="-285750" algn="just" defTabSz="457200" rtl="0" eaLnBrk="0" fontAlgn="auto" latinLnBrk="0" hangingPunct="0">
              <a:lnSpc>
                <a:spcPct val="150000"/>
              </a:lnSpc>
              <a:spcBef>
                <a:spcPct val="20000"/>
              </a:spcBef>
              <a:spcAft>
                <a:spcPts val="0"/>
              </a:spcAft>
              <a:buClrTx/>
              <a:buSzTx/>
              <a:buFont typeface="Arial" panose="020B0604020202020204" pitchFamily="34" charset="0"/>
              <a:buChar char="•"/>
              <a:tabLst/>
              <a:defRPr/>
            </a:pPr>
            <a:r>
              <a:rPr lang="en-ZA" sz="1400" b="0" i="0" u="none" strike="noStrike" baseline="0" dirty="0" smtClean="0">
                <a:solidFill>
                  <a:srgbClr val="000000"/>
                </a:solidFill>
                <a:latin typeface="Arial"/>
              </a:rPr>
              <a:t>The Framework Agreement was signed between </a:t>
            </a:r>
            <a:r>
              <a:rPr lang="en-ZA" sz="1400" b="1" i="0" u="none" strike="noStrike" baseline="0" dirty="0" smtClean="0">
                <a:solidFill>
                  <a:srgbClr val="000000"/>
                </a:solidFill>
                <a:latin typeface="Arial"/>
              </a:rPr>
              <a:t>the dti </a:t>
            </a:r>
            <a:r>
              <a:rPr lang="en-ZA" sz="1400" b="0" i="0" u="none" strike="noStrike" baseline="0" dirty="0" smtClean="0">
                <a:solidFill>
                  <a:srgbClr val="000000"/>
                </a:solidFill>
                <a:latin typeface="Arial"/>
              </a:rPr>
              <a:t>and the National Development Reform Commission (NDRC) for partnership in the undertaking of industrial development projects in South Africa, with a special focus on Musina- Makhado SEZ. </a:t>
            </a:r>
            <a:endParaRPr kumimoji="0" lang="en-ZA"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C66D3-41FC-4740-A6D1-2B1291D677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9001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1" indent="-285750" algn="just" defTabSz="457200" rtl="0" eaLnBrk="0" fontAlgn="auto" latinLnBrk="0" hangingPunct="0">
              <a:lnSpc>
                <a:spcPct val="150000"/>
              </a:lnSpc>
              <a:spcBef>
                <a:spcPct val="20000"/>
              </a:spcBef>
              <a:spcAft>
                <a:spcPts val="0"/>
              </a:spcAft>
              <a:buClrTx/>
              <a:buSzTx/>
              <a:buFont typeface="Arial" panose="020B0604020202020204" pitchFamily="34" charset="0"/>
              <a:buChar char="•"/>
              <a:tabLst/>
              <a:defRPr/>
            </a:pPr>
            <a:endParaRPr kumimoji="0" lang="en-ZA"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C66D3-41FC-4740-A6D1-2B1291D677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8606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just" defTabSz="457200" rtl="0" eaLnBrk="0" fontAlgn="auto" latinLnBrk="0" hangingPunct="0">
              <a:lnSpc>
                <a:spcPct val="150000"/>
              </a:lnSpc>
              <a:spcBef>
                <a:spcPct val="20000"/>
              </a:spcBef>
              <a:spcAft>
                <a:spcPts val="0"/>
              </a:spcAft>
              <a:buClrTx/>
              <a:buSzTx/>
              <a:buFont typeface="Wingdings" panose="05000000000000000000" pitchFamily="2" charset="2"/>
              <a:buNone/>
              <a:tabLst/>
              <a:defRPr/>
            </a:pPr>
            <a:endParaRPr kumimoji="0" lang="en-ZA"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C66D3-41FC-4740-A6D1-2B1291D677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5142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just" defTabSz="457200" rtl="0" eaLnBrk="0" fontAlgn="auto" latinLnBrk="0" hangingPunct="0">
              <a:lnSpc>
                <a:spcPct val="150000"/>
              </a:lnSpc>
              <a:spcBef>
                <a:spcPct val="20000"/>
              </a:spcBef>
              <a:spcAft>
                <a:spcPts val="0"/>
              </a:spcAft>
              <a:buClrTx/>
              <a:buSzTx/>
              <a:buFont typeface="Wingdings" panose="05000000000000000000" pitchFamily="2" charset="2"/>
              <a:buNone/>
              <a:tabLst/>
              <a:defRPr/>
            </a:pPr>
            <a:endParaRPr kumimoji="0" lang="en-ZA"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C66D3-41FC-4740-A6D1-2B1291D677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9299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Wingdings" charset="2"/>
              <a:buNone/>
              <a:tabLst/>
              <a:defRPr/>
            </a:pPr>
            <a:r>
              <a:rPr lang="en-ZA" sz="1200" dirty="0" smtClean="0">
                <a:solidFill>
                  <a:sysClr val="windowText" lastClr="000000"/>
                </a:solidFill>
                <a:latin typeface="Helvetica" pitchFamily="34" charset="0"/>
                <a:cs typeface="Arial" panose="020B0604020202020204" pitchFamily="34" charset="0"/>
              </a:rPr>
              <a:t>In Q3  of 2018, the country posted a trade surplus of R550 million less than the R18 billion recorded in Q2 of 2018 due to exponential increase in the value of imports. </a:t>
            </a:r>
          </a:p>
          <a:p>
            <a:pPr marL="0" indent="0" algn="just">
              <a:buFont typeface="Wingdings" charset="2"/>
              <a:buNone/>
            </a:pPr>
            <a:endParaRPr lang="en-ZA" sz="1200" dirty="0">
              <a:solidFill>
                <a:prstClr val="black"/>
              </a:solidFill>
              <a:cs typeface="Helvetica"/>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C66D3-41FC-4740-A6D1-2B1291D677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7984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just" defTabSz="457200" rtl="0" eaLnBrk="0" fontAlgn="auto" latinLnBrk="0" hangingPunct="0">
              <a:lnSpc>
                <a:spcPct val="150000"/>
              </a:lnSpc>
              <a:spcBef>
                <a:spcPct val="20000"/>
              </a:spcBef>
              <a:spcAft>
                <a:spcPts val="0"/>
              </a:spcAft>
              <a:buClrTx/>
              <a:buSzTx/>
              <a:buFont typeface="Wingdings" panose="05000000000000000000" pitchFamily="2" charset="2"/>
              <a:buNone/>
              <a:tabLst/>
              <a:defRPr/>
            </a:pPr>
            <a:endParaRPr kumimoji="0" lang="en-ZA"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C66D3-41FC-4740-A6D1-2B1291D677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317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marL="0"/>
            <a:endParaRPr lang="en-GB" dirty="0" smtClean="0">
              <a:latin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BC7CF9-E6FD-4D2F-8709-26125727B3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1641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marL="0"/>
            <a:endParaRPr lang="en-GB" dirty="0" smtClean="0">
              <a:latin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BC7CF9-E6FD-4D2F-8709-26125727B3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3849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marL="0"/>
            <a:endParaRPr lang="en-GB" dirty="0" smtClean="0">
              <a:latin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BC7CF9-E6FD-4D2F-8709-26125727B3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614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endParaRPr lang="en-GB" dirty="0" smtClean="0">
              <a:latin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BC7CF9-E6FD-4D2F-8709-26125727B3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4235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endParaRPr lang="en-GB" dirty="0" smtClean="0">
              <a:latin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BC7CF9-E6FD-4D2F-8709-26125727B3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9204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sz="2000" b="0" i="0" u="none" strike="noStrike" kern="1200" cap="none" spc="0" normalizeH="0" baseline="0" noProof="0" dirty="0" smtClean="0">
                <a:ln>
                  <a:noFill/>
                </a:ln>
                <a:solidFill>
                  <a:srgbClr val="000000"/>
                </a:solidFill>
                <a:effectLst/>
                <a:uLnTx/>
                <a:uFillTx/>
                <a:latin typeface="Arial"/>
                <a:ea typeface="+mn-ea"/>
                <a:cs typeface="+mn-cs"/>
              </a:rPr>
              <a:t>The reopening of the B-BBEE Management Development Programme for SANAS Technical Signatories took place in June 2018. </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sz="2000" b="0" i="0" u="none" strike="noStrike" kern="1200" cap="none" spc="0" normalizeH="0" baseline="0" noProof="0" dirty="0" smtClean="0">
                <a:ln>
                  <a:noFill/>
                </a:ln>
                <a:solidFill>
                  <a:srgbClr val="000000"/>
                </a:solidFill>
                <a:effectLst/>
                <a:uLnTx/>
                <a:uFillTx/>
                <a:latin typeface="Arial"/>
                <a:ea typeface="+mn-ea"/>
                <a:cs typeface="+mn-cs"/>
              </a:rPr>
              <a:t>During the period between  April 2018 and  March 2019, 122 278 B-BBEE certificates were issued by the CIPC. </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ZA" sz="2000" b="0" i="0" u="none" strike="noStrike" kern="1200" cap="none" spc="0" normalizeH="0" baseline="0" noProof="0" dirty="0" smtClean="0">
              <a:ln>
                <a:noFill/>
              </a:ln>
              <a:solidFill>
                <a:srgbClr val="000000"/>
              </a:solidFill>
              <a:effectLst/>
              <a:uLnTx/>
              <a:uFillTx/>
              <a:latin typeface="Arial"/>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C66D3-41FC-4740-A6D1-2B1291D677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1233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C66D3-41FC-4740-A6D1-2B1291D677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2276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C66D3-41FC-4740-A6D1-2B1291D677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8457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C66D3-41FC-4740-A6D1-2B1291D677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9228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 manufacturing recorded a trade deficit amounting</a:t>
            </a:r>
            <a:r>
              <a:rPr lang="en-US" baseline="0" dirty="0" smtClean="0"/>
              <a:t> to R73 billion in Q3 of 2018 compared to R56 billion in Q2 of 2018.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C66D3-41FC-4740-A6D1-2B1291D677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1492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C66D3-41FC-4740-A6D1-2B1291D677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61215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endParaRPr lang="en-GB" dirty="0" smtClean="0">
              <a:latin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BC7CF9-E6FD-4D2F-8709-26125727B3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9492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just" defTabSz="457200" rtl="0" eaLnBrk="0" fontAlgn="auto" latinLnBrk="0" hangingPunct="0">
              <a:lnSpc>
                <a:spcPct val="150000"/>
              </a:lnSpc>
              <a:spcBef>
                <a:spcPct val="20000"/>
              </a:spcBef>
              <a:spcAft>
                <a:spcPts val="0"/>
              </a:spcAft>
              <a:buClrTx/>
              <a:buSzTx/>
              <a:buFont typeface="Wingdings" panose="05000000000000000000" pitchFamily="2" charset="2"/>
              <a:buNone/>
              <a:tabLst/>
              <a:defRPr/>
            </a:pPr>
            <a:endParaRPr kumimoji="0" lang="en-ZA"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fld id="{9F0C66D3-41FC-4740-A6D1-2B1291D6779E}" type="slidenum">
              <a:rPr lang="en-US" smtClean="0"/>
              <a:t>50</a:t>
            </a:fld>
            <a:endParaRPr lang="en-US" dirty="0"/>
          </a:p>
        </p:txBody>
      </p:sp>
    </p:spTree>
    <p:extLst>
      <p:ext uri="{BB962C8B-B14F-4D97-AF65-F5344CB8AC3E}">
        <p14:creationId xmlns:p14="http://schemas.microsoft.com/office/powerpoint/2010/main" val="8085978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just" defTabSz="457200" rtl="0" eaLnBrk="0" fontAlgn="auto" latinLnBrk="0" hangingPunct="0">
              <a:lnSpc>
                <a:spcPct val="150000"/>
              </a:lnSpc>
              <a:spcBef>
                <a:spcPct val="20000"/>
              </a:spcBef>
              <a:spcAft>
                <a:spcPts val="0"/>
              </a:spcAft>
              <a:buClrTx/>
              <a:buSzTx/>
              <a:buFont typeface="Wingdings" panose="05000000000000000000" pitchFamily="2" charset="2"/>
              <a:buNone/>
              <a:tabLst/>
              <a:defRPr/>
            </a:pPr>
            <a:r>
              <a:rPr lang="en-US" sz="14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First new Antiretroviral (ARV) regime manufactured in SA for supply from July 2019.</a:t>
            </a:r>
            <a:endParaRPr kumimoji="0" lang="en-ZA"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fld id="{9F0C66D3-41FC-4740-A6D1-2B1291D6779E}" type="slidenum">
              <a:rPr lang="en-US" smtClean="0"/>
              <a:t>51</a:t>
            </a:fld>
            <a:endParaRPr lang="en-US" dirty="0"/>
          </a:p>
        </p:txBody>
      </p:sp>
    </p:spTree>
    <p:extLst>
      <p:ext uri="{BB962C8B-B14F-4D97-AF65-F5344CB8AC3E}">
        <p14:creationId xmlns:p14="http://schemas.microsoft.com/office/powerpoint/2010/main" val="33244295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marR="0" lvl="0" indent="-342900" algn="just" defTabSz="4572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Committed to 2200 tons of cotton lint for the 2019/20 year which will in turn serve as a catalyst for major economic activity, employment and social development in the Mpumalanga and KwaZulu-Natal (KZN) regions.</a:t>
            </a:r>
          </a:p>
          <a:p>
            <a:pPr marL="0" marR="0" lvl="1" indent="0" algn="just" defTabSz="457200" rtl="0" eaLnBrk="0" fontAlgn="auto" latinLnBrk="0" hangingPunct="0">
              <a:lnSpc>
                <a:spcPct val="150000"/>
              </a:lnSpc>
              <a:spcBef>
                <a:spcPct val="20000"/>
              </a:spcBef>
              <a:spcAft>
                <a:spcPts val="0"/>
              </a:spcAft>
              <a:buClrTx/>
              <a:buSzTx/>
              <a:buFont typeface="Wingdings" panose="05000000000000000000" pitchFamily="2" charset="2"/>
              <a:buNone/>
              <a:tabLst/>
              <a:defRPr/>
            </a:pPr>
            <a:endParaRPr kumimoji="0" lang="en-ZA"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fld id="{9F0C66D3-41FC-4740-A6D1-2B1291D6779E}" type="slidenum">
              <a:rPr lang="en-US" smtClean="0"/>
              <a:t>52</a:t>
            </a:fld>
            <a:endParaRPr lang="en-US" dirty="0"/>
          </a:p>
        </p:txBody>
      </p:sp>
    </p:spTree>
    <p:extLst>
      <p:ext uri="{BB962C8B-B14F-4D97-AF65-F5344CB8AC3E}">
        <p14:creationId xmlns:p14="http://schemas.microsoft.com/office/powerpoint/2010/main" val="2298545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just" defTabSz="457200" rtl="0" eaLnBrk="0" fontAlgn="auto" latinLnBrk="0" hangingPunct="0">
              <a:lnSpc>
                <a:spcPct val="150000"/>
              </a:lnSpc>
              <a:spcBef>
                <a:spcPct val="20000"/>
              </a:spcBef>
              <a:spcAft>
                <a:spcPts val="0"/>
              </a:spcAft>
              <a:buClrTx/>
              <a:buSzTx/>
              <a:buFont typeface="Wingdings" panose="05000000000000000000" pitchFamily="2" charset="2"/>
              <a:buNone/>
              <a:tabLst/>
              <a:defRPr/>
            </a:pPr>
            <a:endParaRPr kumimoji="0" lang="en-ZA"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fld id="{9F0C66D3-41FC-4740-A6D1-2B1291D6779E}" type="slidenum">
              <a:rPr lang="en-US" smtClean="0"/>
              <a:t>53</a:t>
            </a:fld>
            <a:endParaRPr lang="en-US" dirty="0"/>
          </a:p>
        </p:txBody>
      </p:sp>
    </p:spTree>
    <p:extLst>
      <p:ext uri="{BB962C8B-B14F-4D97-AF65-F5344CB8AC3E}">
        <p14:creationId xmlns:p14="http://schemas.microsoft.com/office/powerpoint/2010/main" val="32139119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marL="0"/>
            <a:endParaRPr lang="en-GB" dirty="0" smtClean="0">
              <a:latin typeface="Times" pitchFamily="18" charset="0"/>
            </a:endParaRPr>
          </a:p>
        </p:txBody>
      </p:sp>
      <p:sp>
        <p:nvSpPr>
          <p:cNvPr id="4" name="Slide Number Placeholder 3"/>
          <p:cNvSpPr>
            <a:spLocks noGrp="1"/>
          </p:cNvSpPr>
          <p:nvPr>
            <p:ph type="sldNum" sz="quarter" idx="5"/>
          </p:nvPr>
        </p:nvSpPr>
        <p:spPr/>
        <p:txBody>
          <a:bodyPr/>
          <a:lstStyle/>
          <a:p>
            <a:pPr>
              <a:defRPr/>
            </a:pPr>
            <a:fld id="{92BC7CF9-E6FD-4D2F-8709-26125727B3F7}" type="slidenum">
              <a:rPr lang="en-US" smtClean="0">
                <a:solidFill>
                  <a:prstClr val="black"/>
                </a:solidFill>
              </a:rPr>
              <a:pPr>
                <a:defRPr/>
              </a:pPr>
              <a:t>54</a:t>
            </a:fld>
            <a:endParaRPr lang="en-US" dirty="0">
              <a:solidFill>
                <a:prstClr val="black"/>
              </a:solidFill>
            </a:endParaRPr>
          </a:p>
        </p:txBody>
      </p:sp>
    </p:spTree>
    <p:extLst>
      <p:ext uri="{BB962C8B-B14F-4D97-AF65-F5344CB8AC3E}">
        <p14:creationId xmlns:p14="http://schemas.microsoft.com/office/powerpoint/2010/main" val="26644145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marL="0"/>
            <a:endParaRPr lang="en-GB" dirty="0" smtClean="0">
              <a:latin typeface="Times" pitchFamily="18" charset="0"/>
            </a:endParaRPr>
          </a:p>
        </p:txBody>
      </p:sp>
      <p:sp>
        <p:nvSpPr>
          <p:cNvPr id="4" name="Slide Number Placeholder 3"/>
          <p:cNvSpPr>
            <a:spLocks noGrp="1"/>
          </p:cNvSpPr>
          <p:nvPr>
            <p:ph type="sldNum" sz="quarter" idx="5"/>
          </p:nvPr>
        </p:nvSpPr>
        <p:spPr/>
        <p:txBody>
          <a:bodyPr/>
          <a:lstStyle/>
          <a:p>
            <a:pPr>
              <a:defRPr/>
            </a:pPr>
            <a:fld id="{92BC7CF9-E6FD-4D2F-8709-26125727B3F7}" type="slidenum">
              <a:rPr lang="en-US" smtClean="0">
                <a:solidFill>
                  <a:prstClr val="black"/>
                </a:solidFill>
              </a:rPr>
              <a:pPr>
                <a:defRPr/>
              </a:pPr>
              <a:t>55</a:t>
            </a:fld>
            <a:endParaRPr lang="en-US" dirty="0">
              <a:solidFill>
                <a:prstClr val="black"/>
              </a:solidFill>
            </a:endParaRPr>
          </a:p>
        </p:txBody>
      </p:sp>
    </p:spTree>
    <p:extLst>
      <p:ext uri="{BB962C8B-B14F-4D97-AF65-F5344CB8AC3E}">
        <p14:creationId xmlns:p14="http://schemas.microsoft.com/office/powerpoint/2010/main" val="2731219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marL="342900" lvl="0" indent="-342900" algn="just">
              <a:lnSpc>
                <a:spcPct val="150000"/>
              </a:lnSpc>
              <a:spcAft>
                <a:spcPts val="0"/>
              </a:spcAft>
              <a:buFont typeface="Wingdings"/>
              <a:buChar char=""/>
            </a:pPr>
            <a:r>
              <a:rPr lang="en-US" sz="1200" dirty="0" smtClean="0">
                <a:solidFill>
                  <a:srgbClr val="000000"/>
                </a:solidFill>
                <a:effectLst/>
                <a:latin typeface="Arial"/>
                <a:ea typeface="Times New Roman"/>
                <a:cs typeface="Calibri"/>
              </a:rPr>
              <a:t>Analytical Skills Development Course for African States Parties was held from in May 2019 in conjunction with the Non-Proliferation Council; trained 22 scientists from 14 countries on basic analytical techniques, and use of certain laboratory equipment required for the analysis of toxic chemicals.</a:t>
            </a:r>
            <a:endParaRPr lang="en-ZA" sz="1200" dirty="0" smtClean="0">
              <a:effectLst/>
              <a:latin typeface="+mn-lt"/>
              <a:ea typeface="Times New Roman"/>
              <a:cs typeface="Calibri"/>
            </a:endParaRPr>
          </a:p>
          <a:p>
            <a:pPr marL="342900" lvl="0" indent="-342900" algn="just">
              <a:lnSpc>
                <a:spcPct val="150000"/>
              </a:lnSpc>
              <a:spcAft>
                <a:spcPts val="0"/>
              </a:spcAft>
              <a:buFont typeface="Wingdings"/>
              <a:buChar char=""/>
            </a:pPr>
            <a:r>
              <a:rPr lang="en-US" sz="1200" dirty="0" smtClean="0">
                <a:solidFill>
                  <a:srgbClr val="000000"/>
                </a:solidFill>
                <a:effectLst/>
                <a:latin typeface="Arial"/>
                <a:ea typeface="Times New Roman"/>
                <a:cs typeface="Calibri"/>
              </a:rPr>
              <a:t>South Africa’s key positions were reflected in the joint statement of the G20 Trade Ministers and Digital Economy Ministers meetings. </a:t>
            </a:r>
            <a:endParaRPr lang="en-ZA" sz="1200" dirty="0" smtClean="0">
              <a:effectLst/>
              <a:latin typeface="+mn-lt"/>
              <a:ea typeface="Times New Roman"/>
              <a:cs typeface="Calibri"/>
            </a:endParaRPr>
          </a:p>
          <a:p>
            <a:pPr marL="342900" lvl="0" indent="-342900" algn="just">
              <a:lnSpc>
                <a:spcPct val="150000"/>
              </a:lnSpc>
              <a:spcAft>
                <a:spcPts val="0"/>
              </a:spcAft>
              <a:buFont typeface="Wingdings"/>
              <a:buChar char=""/>
            </a:pPr>
            <a:r>
              <a:rPr lang="en-US" sz="1200" dirty="0" smtClean="0">
                <a:solidFill>
                  <a:srgbClr val="000000"/>
                </a:solidFill>
                <a:effectLst/>
                <a:latin typeface="Arial"/>
                <a:ea typeface="Times New Roman"/>
                <a:cs typeface="Calibri"/>
              </a:rPr>
              <a:t>In April 2019, the United State (US) Trade Representative’s Office excluded South Africa from watch list it deems intellectual property rights violators. </a:t>
            </a:r>
            <a:endParaRPr lang="en-ZA" sz="1200" dirty="0" smtClean="0">
              <a:effectLst/>
              <a:latin typeface="+mn-lt"/>
              <a:ea typeface="Times New Roman"/>
              <a:cs typeface="Calibri"/>
            </a:endParaRPr>
          </a:p>
          <a:p>
            <a:pPr marL="342900" lvl="0" indent="-342900" algn="just">
              <a:lnSpc>
                <a:spcPct val="150000"/>
              </a:lnSpc>
              <a:spcAft>
                <a:spcPts val="0"/>
              </a:spcAft>
              <a:buFont typeface="Wingdings"/>
              <a:buChar char=""/>
            </a:pPr>
            <a:r>
              <a:rPr lang="en-US" sz="1200" dirty="0" smtClean="0">
                <a:solidFill>
                  <a:srgbClr val="000000"/>
                </a:solidFill>
                <a:effectLst/>
                <a:latin typeface="Arial"/>
                <a:ea typeface="Times New Roman"/>
                <a:cs typeface="Calibri"/>
              </a:rPr>
              <a:t>In May 2019, facilitated exchange with US on US concerns with Copyrights and Performers Protection Bills to avoid negative outcome on review SA’s Generalised System of Preferences (GSP) eligibility.</a:t>
            </a:r>
            <a:endParaRPr lang="en-ZA" sz="1200" dirty="0" smtClean="0">
              <a:effectLst/>
              <a:latin typeface="+mn-lt"/>
              <a:ea typeface="Times New Roman"/>
              <a:cs typeface="Calibri"/>
            </a:endParaRPr>
          </a:p>
          <a:p>
            <a:pPr marL="342900" lvl="0" indent="-342900" algn="just">
              <a:lnSpc>
                <a:spcPct val="150000"/>
              </a:lnSpc>
              <a:spcAft>
                <a:spcPts val="0"/>
              </a:spcAft>
              <a:buFont typeface="Wingdings"/>
              <a:buChar char=""/>
            </a:pPr>
            <a:r>
              <a:rPr lang="en-US" sz="1200" dirty="0" smtClean="0">
                <a:solidFill>
                  <a:srgbClr val="000000"/>
                </a:solidFill>
                <a:effectLst/>
                <a:latin typeface="Arial"/>
                <a:ea typeface="Times New Roman"/>
                <a:cs typeface="Calibri"/>
              </a:rPr>
              <a:t>In June 2019, the Ambassador of Japan to South Africa announced Japan’s intention to extend the Automotive Supplier Development Training Program in SA for another 2 years. </a:t>
            </a:r>
            <a:endParaRPr lang="en-ZA" sz="1200" dirty="0" smtClean="0">
              <a:effectLst/>
              <a:latin typeface="+mn-lt"/>
              <a:ea typeface="Times New Roman"/>
              <a:cs typeface="Calibri"/>
            </a:endParaRPr>
          </a:p>
          <a:p>
            <a:pPr marL="342900" lvl="0" indent="-342900" algn="just">
              <a:lnSpc>
                <a:spcPct val="150000"/>
              </a:lnSpc>
              <a:spcAft>
                <a:spcPts val="0"/>
              </a:spcAft>
              <a:buFont typeface="Wingdings"/>
              <a:buChar char=""/>
            </a:pPr>
            <a:r>
              <a:rPr lang="en-US" sz="1200" dirty="0" smtClean="0">
                <a:solidFill>
                  <a:srgbClr val="000000"/>
                </a:solidFill>
                <a:effectLst/>
                <a:latin typeface="Arial"/>
                <a:ea typeface="Times New Roman"/>
                <a:cs typeface="Calibri"/>
              </a:rPr>
              <a:t>Implementation of consensus of the SA-Japan Joint Study on Economic Cooperation:  Extension of Automotive Supplier Development Program: On 13 June 2019 the Ambassador of Japan to South Africa announced Japan’s intention to extend the Automotive Supplier Development Training Program in SA for another 2 years. </a:t>
            </a:r>
            <a:endParaRPr lang="en-ZA" sz="1200" dirty="0" smtClean="0">
              <a:effectLst/>
              <a:latin typeface="+mn-lt"/>
              <a:ea typeface="Times New Roman"/>
              <a:cs typeface="Calibri"/>
            </a:endParaRPr>
          </a:p>
          <a:p>
            <a:pPr marL="342900" lvl="0" indent="-342900" algn="just">
              <a:lnSpc>
                <a:spcPct val="150000"/>
              </a:lnSpc>
              <a:spcAft>
                <a:spcPts val="0"/>
              </a:spcAft>
              <a:buFont typeface="Wingdings"/>
              <a:buChar char=""/>
            </a:pPr>
            <a:r>
              <a:rPr lang="en-US" sz="1200" dirty="0" smtClean="0">
                <a:solidFill>
                  <a:srgbClr val="000000"/>
                </a:solidFill>
                <a:effectLst/>
                <a:latin typeface="Arial"/>
                <a:ea typeface="Times New Roman"/>
                <a:cs typeface="Calibri"/>
              </a:rPr>
              <a:t>Implementation of South Africa-China Joint Economic and Trade Committee consensus:  in June 2019, South Africa held a bilateral meeting with People’s Republic of China, in Cape Town.</a:t>
            </a:r>
            <a:endParaRPr lang="en-ZA" sz="1200" dirty="0" smtClean="0">
              <a:effectLst/>
              <a:latin typeface="+mn-lt"/>
              <a:ea typeface="Times New Roman"/>
              <a:cs typeface="Calibri"/>
            </a:endParaRPr>
          </a:p>
          <a:p>
            <a:pPr marL="342900" lvl="0" indent="-342900" algn="just">
              <a:lnSpc>
                <a:spcPct val="150000"/>
              </a:lnSpc>
              <a:spcAft>
                <a:spcPts val="0"/>
              </a:spcAft>
              <a:buFont typeface="Wingdings"/>
              <a:buChar char=""/>
            </a:pPr>
            <a:r>
              <a:rPr lang="en-US" sz="1200" dirty="0" smtClean="0">
                <a:solidFill>
                  <a:srgbClr val="000000"/>
                </a:solidFill>
                <a:effectLst/>
                <a:latin typeface="Arial"/>
                <a:ea typeface="Times New Roman"/>
                <a:cs typeface="Calibri"/>
              </a:rPr>
              <a:t>Technical visit to Saudi Arabia to negotiate an Investment Facilitation Framework MOU.</a:t>
            </a:r>
            <a:endParaRPr lang="en-ZA" sz="1200" dirty="0" smtClean="0">
              <a:effectLst/>
              <a:latin typeface="+mn-lt"/>
              <a:ea typeface="Times New Roman"/>
              <a:cs typeface="Calibri"/>
            </a:endParaRPr>
          </a:p>
          <a:p>
            <a:pPr marL="342900" lvl="0" indent="-342900" algn="just">
              <a:lnSpc>
                <a:spcPct val="150000"/>
              </a:lnSpc>
              <a:spcAft>
                <a:spcPts val="0"/>
              </a:spcAft>
              <a:buFont typeface="Wingdings"/>
              <a:buChar char=""/>
            </a:pPr>
            <a:r>
              <a:rPr lang="en-US" sz="1200" dirty="0" smtClean="0">
                <a:solidFill>
                  <a:srgbClr val="000000"/>
                </a:solidFill>
                <a:effectLst/>
                <a:latin typeface="Arial"/>
                <a:ea typeface="Times New Roman"/>
                <a:cs typeface="Calibri"/>
              </a:rPr>
              <a:t>United Arab Emirates (UAE) Minister of Economy led a high-level business delegation to SA to implement their $10 billion investment pledge. </a:t>
            </a:r>
            <a:endParaRPr lang="en-ZA" sz="1200" dirty="0" smtClean="0">
              <a:effectLst/>
              <a:latin typeface="+mn-lt"/>
              <a:ea typeface="Times New Roman"/>
              <a:cs typeface="Calibri"/>
            </a:endParaRPr>
          </a:p>
          <a:p>
            <a:pPr marL="342900" lvl="0" indent="-342900" algn="just">
              <a:lnSpc>
                <a:spcPct val="150000"/>
              </a:lnSpc>
              <a:spcAft>
                <a:spcPts val="0"/>
              </a:spcAft>
              <a:buFont typeface="Wingdings"/>
              <a:buChar char=""/>
            </a:pPr>
            <a:r>
              <a:rPr lang="en-US" sz="1200" dirty="0" smtClean="0">
                <a:solidFill>
                  <a:srgbClr val="000000"/>
                </a:solidFill>
                <a:effectLst/>
                <a:latin typeface="Arial"/>
                <a:ea typeface="Times New Roman"/>
                <a:cs typeface="Calibri"/>
              </a:rPr>
              <a:t>Facilitated export sales of R1,282 bn</a:t>
            </a:r>
            <a:endParaRPr lang="en-ZA" sz="1200" dirty="0" smtClean="0">
              <a:effectLst/>
              <a:latin typeface="+mn-lt"/>
              <a:ea typeface="Times New Roman"/>
              <a:cs typeface="Calibri"/>
            </a:endParaRPr>
          </a:p>
          <a:p>
            <a:endParaRPr lang="en-GB" dirty="0" smtClean="0">
              <a:latin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BC7CF9-E6FD-4D2F-8709-26125727B3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87794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marL="342900" lvl="0" indent="-342900" algn="just">
              <a:lnSpc>
                <a:spcPct val="150000"/>
              </a:lnSpc>
              <a:spcAft>
                <a:spcPts val="0"/>
              </a:spcAft>
              <a:buFont typeface="Wingdings"/>
              <a:buChar char=""/>
            </a:pPr>
            <a:r>
              <a:rPr lang="en-US" sz="1200" dirty="0" smtClean="0">
                <a:solidFill>
                  <a:srgbClr val="000000"/>
                </a:solidFill>
                <a:effectLst/>
                <a:latin typeface="Arial"/>
                <a:ea typeface="Times New Roman"/>
                <a:cs typeface="Calibri"/>
              </a:rPr>
              <a:t>Hosted a National Pavilion at Latin American Aerospace and Defence (LAAD) Exhibition in April 2019, in collaboration with the Aerospace, Maritime and Defense (AMD) Association. Participants reported R71million in projected sales after 6 months as a result of engagements and positive trade leads received.</a:t>
            </a:r>
            <a:endParaRPr lang="en-ZA" sz="1200" dirty="0" smtClean="0">
              <a:effectLst/>
              <a:latin typeface="+mn-lt"/>
              <a:ea typeface="Times New Roman"/>
              <a:cs typeface="Calibri"/>
            </a:endParaRPr>
          </a:p>
          <a:p>
            <a:pPr marL="342900" lvl="0" indent="-342900" algn="just">
              <a:lnSpc>
                <a:spcPct val="150000"/>
              </a:lnSpc>
              <a:spcAft>
                <a:spcPts val="0"/>
              </a:spcAft>
              <a:buFont typeface="Wingdings"/>
              <a:buChar char=""/>
            </a:pPr>
            <a:r>
              <a:rPr lang="en-US" sz="1200" dirty="0" smtClean="0">
                <a:solidFill>
                  <a:srgbClr val="000000"/>
                </a:solidFill>
                <a:effectLst/>
                <a:latin typeface="Arial"/>
                <a:ea typeface="Times New Roman"/>
                <a:cs typeface="Calibri"/>
              </a:rPr>
              <a:t>Participated at Offshore Technology Conference (OTC) in Houston in May 2019.         222 trade leads were gathered and anticipated export sales reported by the respective companies is estimated at R175,5m, with R3m committed at the National Pavilion.</a:t>
            </a:r>
            <a:endParaRPr lang="en-ZA" sz="1200" dirty="0" smtClean="0">
              <a:effectLst/>
              <a:latin typeface="+mn-lt"/>
              <a:ea typeface="Times New Roman"/>
              <a:cs typeface="Calibri"/>
            </a:endParaRPr>
          </a:p>
          <a:p>
            <a:pPr marL="342900" lvl="0" indent="-342900" algn="just">
              <a:lnSpc>
                <a:spcPct val="150000"/>
              </a:lnSpc>
              <a:spcAft>
                <a:spcPts val="0"/>
              </a:spcAft>
              <a:buFont typeface="Wingdings"/>
              <a:buChar char=""/>
            </a:pPr>
            <a:r>
              <a:rPr lang="en-US" sz="1200" dirty="0" smtClean="0">
                <a:solidFill>
                  <a:srgbClr val="000000"/>
                </a:solidFill>
                <a:effectLst/>
                <a:latin typeface="Arial"/>
                <a:ea typeface="Times New Roman"/>
                <a:cs typeface="Calibri"/>
              </a:rPr>
              <a:t>the dti led and hosted a Procurement Delegation of about 30 Chinese companies in Cape Town in June 2019. The procurement mission resulted in contracts to the value of about R27 billion being signed between Chinese and South African companies. </a:t>
            </a:r>
            <a:endParaRPr lang="en-ZA" sz="1200" dirty="0" smtClean="0">
              <a:effectLst/>
              <a:latin typeface="+mn-lt"/>
              <a:ea typeface="Times New Roman"/>
              <a:cs typeface="Calibri"/>
            </a:endParaRPr>
          </a:p>
          <a:p>
            <a:pPr marL="342900" lvl="0" indent="-342900" algn="just">
              <a:lnSpc>
                <a:spcPct val="150000"/>
              </a:lnSpc>
              <a:spcAft>
                <a:spcPts val="0"/>
              </a:spcAft>
              <a:buFont typeface="Wingdings"/>
              <a:buChar char=""/>
            </a:pPr>
            <a:r>
              <a:rPr lang="en-US" sz="1200" dirty="0" smtClean="0">
                <a:solidFill>
                  <a:srgbClr val="000000"/>
                </a:solidFill>
                <a:effectLst/>
                <a:latin typeface="Arial"/>
                <a:ea typeface="Times New Roman"/>
                <a:cs typeface="Calibri"/>
              </a:rPr>
              <a:t>In collaboration with United Arab Emirates Ministry of Economy and the Embassy of UAE in South Africa coordinated and participated in the South Africa – UAE Business Forum held in June 2019 in which 65 UAE companies and more than 200 South African companies from sectors such as agriculture, mining, tourism, construction, energy and defence participated.  This event was held on the side line of the Africa Big Seven Exhibition.</a:t>
            </a:r>
          </a:p>
          <a:p>
            <a:pPr marL="342900" lvl="0" indent="-342900" algn="just">
              <a:lnSpc>
                <a:spcPct val="150000"/>
              </a:lnSpc>
              <a:spcAft>
                <a:spcPts val="0"/>
              </a:spcAft>
              <a:buFont typeface="Wingdings"/>
              <a:buChar char=""/>
            </a:pPr>
            <a:r>
              <a:rPr lang="en-US" sz="1200" dirty="0" smtClean="0">
                <a:solidFill>
                  <a:srgbClr val="000000"/>
                </a:solidFill>
                <a:effectLst/>
                <a:latin typeface="Arial"/>
                <a:ea typeface="Times New Roman"/>
                <a:cs typeface="Calibri"/>
              </a:rPr>
              <a:t>Facilitated a National Pavilion to DRC for DRC Mining Week in June 2019. The export sales reported after the event were R 1 542 226,76 and estimated export sales 6 months after the event is estimated at R278,140,000.</a:t>
            </a:r>
            <a:endParaRPr lang="en-ZA" sz="1200" dirty="0" smtClean="0">
              <a:effectLst/>
              <a:latin typeface="+mn-lt"/>
              <a:ea typeface="Times New Roman"/>
              <a:cs typeface="Calibri"/>
            </a:endParaRPr>
          </a:p>
          <a:p>
            <a:pPr marL="342900" lvl="0" indent="-342900" algn="just">
              <a:lnSpc>
                <a:spcPct val="150000"/>
              </a:lnSpc>
              <a:spcAft>
                <a:spcPts val="0"/>
              </a:spcAft>
              <a:buFont typeface="Wingdings"/>
              <a:buChar char=""/>
            </a:pPr>
            <a:r>
              <a:rPr lang="en-US" sz="1200" dirty="0" smtClean="0">
                <a:solidFill>
                  <a:srgbClr val="000000"/>
                </a:solidFill>
                <a:effectLst/>
                <a:latin typeface="Arial"/>
                <a:ea typeface="Times New Roman"/>
                <a:cs typeface="Calibri"/>
              </a:rPr>
              <a:t>Facilitated a National Pavilion at Africa Big 7, one of the largest food and beverage shows on the African continent which took place at Gallagher Conference Centre at Midrand in June 2019. The companies which were financially supported by Export Marketing &amp; Investment Assistance scheme (EMIA) to participate at this pavilion were 23, 2 of which were women-owned companies and 4 black- owned.  </a:t>
            </a:r>
            <a:endParaRPr lang="en-ZA" sz="1200" dirty="0" smtClean="0">
              <a:effectLst/>
              <a:latin typeface="+mn-lt"/>
              <a:ea typeface="Times New Roman"/>
              <a:cs typeface="Calibri"/>
            </a:endParaRPr>
          </a:p>
          <a:p>
            <a:pPr marL="342900" lvl="0" indent="-342900" algn="just">
              <a:lnSpc>
                <a:spcPct val="150000"/>
              </a:lnSpc>
              <a:spcAft>
                <a:spcPts val="0"/>
              </a:spcAft>
              <a:buFont typeface="Wingdings"/>
              <a:buChar char=""/>
            </a:pPr>
            <a:endParaRPr lang="en-ZA" sz="1200" dirty="0" smtClean="0">
              <a:effectLst/>
              <a:latin typeface="+mn-lt"/>
              <a:ea typeface="Times New Roman"/>
              <a:cs typeface="Calibri"/>
            </a:endParaRPr>
          </a:p>
          <a:p>
            <a:endParaRPr lang="en-GB" dirty="0" smtClean="0">
              <a:latin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BC7CF9-E6FD-4D2F-8709-26125727B3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2156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371475" rtl="0" eaLnBrk="1" fontAlgn="auto" latinLnBrk="0" hangingPunct="1">
              <a:lnSpc>
                <a:spcPct val="100000"/>
              </a:lnSpc>
              <a:spcBef>
                <a:spcPct val="20000"/>
              </a:spcBef>
              <a:spcAft>
                <a:spcPts val="0"/>
              </a:spcAft>
              <a:buClrTx/>
              <a:buSzTx/>
              <a:buFont typeface="Arial"/>
              <a:buNone/>
              <a:tabLst/>
              <a:defRPr/>
            </a:pPr>
            <a:endParaRPr kumimoji="0" lang="en-US" sz="1300" b="0" i="0" u="none" strike="noStrike" kern="1200" cap="none" spc="0" normalizeH="0" baseline="0" noProof="0" dirty="0" smtClean="0">
              <a:ln>
                <a:noFill/>
              </a:ln>
              <a:solidFill>
                <a:prstClr val="black"/>
              </a:solidFill>
              <a:effectLst/>
              <a:uLnTx/>
              <a:uFillTx/>
              <a:latin typeface="Helvetica" pitchFamily="34" charset="0"/>
              <a:ea typeface="+mn-ea"/>
              <a:cs typeface="Calibri" panose="020F0502020204030204" pitchFamily="34" charset="0"/>
            </a:endParaRPr>
          </a:p>
          <a:p>
            <a:pPr marL="190897" lvl="0" indent="-190897" algn="just">
              <a:buFont typeface="Wingdings" charset="2"/>
              <a:buChar char="q"/>
            </a:pPr>
            <a:r>
              <a:rPr lang="en-ZA" sz="1200" dirty="0" smtClean="0">
                <a:solidFill>
                  <a:sysClr val="windowText" lastClr="000000"/>
                </a:solidFill>
                <a:latin typeface="Helvetica" pitchFamily="34" charset="0"/>
                <a:cs typeface="Arial" panose="020B0604020202020204" pitchFamily="34" charset="0"/>
              </a:rPr>
              <a:t>At the end of Q3 of 2018, South Africa’s exports to Africa amounted to R86 billion with imports from the region totalling R39 billion resulting in trade surplus of R47 billion. </a:t>
            </a:r>
          </a:p>
          <a:p>
            <a:pPr marL="190897" lvl="0" indent="-190897" algn="just">
              <a:buFont typeface="Wingdings" charset="2"/>
              <a:buChar char="q"/>
            </a:pPr>
            <a:r>
              <a:rPr lang="en-ZA" sz="1200" dirty="0" smtClean="0">
                <a:solidFill>
                  <a:sysClr val="windowText" lastClr="000000"/>
                </a:solidFill>
                <a:latin typeface="Helvetica" pitchFamily="34" charset="0"/>
                <a:cs typeface="Arial" panose="020B0604020202020204" pitchFamily="34" charset="0"/>
              </a:rPr>
              <a:t>SADC appears to be the most significant trading bloc for South Africa for both exports and imports. The region alone accounts for more than 70% of all South Africa’s exports to Africa. Key markets in SADC are Botswana, Namibia, Mozambique, Zambia and Zimbabwe.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C66D3-41FC-4740-A6D1-2B1291D677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08232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marL="342900" lvl="0" indent="-342900" algn="just">
              <a:lnSpc>
                <a:spcPct val="150000"/>
              </a:lnSpc>
              <a:spcAft>
                <a:spcPts val="0"/>
              </a:spcAft>
              <a:buFont typeface="Wingdings"/>
              <a:buChar char=""/>
            </a:pPr>
            <a:r>
              <a:rPr lang="en-US" sz="1200" dirty="0" smtClean="0">
                <a:solidFill>
                  <a:srgbClr val="000000"/>
                </a:solidFill>
                <a:effectLst/>
                <a:latin typeface="Arial"/>
                <a:ea typeface="Times New Roman"/>
                <a:cs typeface="Calibri"/>
              </a:rPr>
              <a:t>Hosted a National Pavilion at Latin American Aerospace and Defence (LAAD) Exhibition in April 2019, in collaboration with the Aerospace, Maritime and Defense (AMD) Association. Participants reported R71million in projected sales after 6 months as a result of engagements and positive trade leads received.</a:t>
            </a:r>
            <a:endParaRPr lang="en-ZA" sz="1200" dirty="0" smtClean="0">
              <a:effectLst/>
              <a:latin typeface="+mn-lt"/>
              <a:ea typeface="Times New Roman"/>
              <a:cs typeface="Calibri"/>
            </a:endParaRPr>
          </a:p>
          <a:p>
            <a:pPr marL="342900" lvl="0" indent="-342900" algn="just">
              <a:lnSpc>
                <a:spcPct val="150000"/>
              </a:lnSpc>
              <a:spcAft>
                <a:spcPts val="0"/>
              </a:spcAft>
              <a:buFont typeface="Wingdings"/>
              <a:buChar char=""/>
            </a:pPr>
            <a:r>
              <a:rPr lang="en-US" sz="1200" dirty="0" smtClean="0">
                <a:solidFill>
                  <a:srgbClr val="000000"/>
                </a:solidFill>
                <a:effectLst/>
                <a:latin typeface="Arial"/>
                <a:ea typeface="Times New Roman"/>
                <a:cs typeface="Calibri"/>
              </a:rPr>
              <a:t>Participated at Offshore Technology Conference (OTC) in Houston in May 2019.         222 trade leads were gathered and anticipated export sales reported by the respective companies is estimated at R175,5m, with R3m committed at the National Pavilion.</a:t>
            </a:r>
            <a:endParaRPr lang="en-ZA" sz="1200" dirty="0" smtClean="0">
              <a:effectLst/>
              <a:latin typeface="+mn-lt"/>
              <a:ea typeface="Times New Roman"/>
              <a:cs typeface="Calibri"/>
            </a:endParaRPr>
          </a:p>
          <a:p>
            <a:pPr marL="342900" lvl="0" indent="-342900" algn="just">
              <a:lnSpc>
                <a:spcPct val="150000"/>
              </a:lnSpc>
              <a:spcAft>
                <a:spcPts val="0"/>
              </a:spcAft>
              <a:buFont typeface="Wingdings"/>
              <a:buChar char=""/>
            </a:pPr>
            <a:r>
              <a:rPr lang="en-US" sz="1200" dirty="0" smtClean="0">
                <a:solidFill>
                  <a:srgbClr val="000000"/>
                </a:solidFill>
                <a:effectLst/>
                <a:latin typeface="Arial"/>
                <a:ea typeface="Times New Roman"/>
                <a:cs typeface="Calibri"/>
              </a:rPr>
              <a:t>the dti led and hosted a Procurement Delegation of about 30 Chinese companies in Cape Town in June 2019. The procurement mission resulted in contracts to the value of about R27 billion being signed between Chinese and South African companies. </a:t>
            </a:r>
            <a:endParaRPr lang="en-ZA" sz="1200" dirty="0" smtClean="0">
              <a:effectLst/>
              <a:latin typeface="+mn-lt"/>
              <a:ea typeface="Times New Roman"/>
              <a:cs typeface="Calibri"/>
            </a:endParaRPr>
          </a:p>
          <a:p>
            <a:pPr marL="342900" lvl="0" indent="-342900" algn="just">
              <a:lnSpc>
                <a:spcPct val="150000"/>
              </a:lnSpc>
              <a:spcAft>
                <a:spcPts val="0"/>
              </a:spcAft>
              <a:buFont typeface="Wingdings"/>
              <a:buChar char=""/>
            </a:pPr>
            <a:r>
              <a:rPr lang="en-US" sz="1200" dirty="0" smtClean="0">
                <a:solidFill>
                  <a:srgbClr val="000000"/>
                </a:solidFill>
                <a:effectLst/>
                <a:latin typeface="Arial"/>
                <a:ea typeface="Times New Roman"/>
                <a:cs typeface="Calibri"/>
              </a:rPr>
              <a:t>In collaboration with United Arab Emirates Ministry of Economy and the Embassy of UAE in South Africa coordinated and participated in the South Africa – UAE Business Forum held in June 2019 in which 65 UAE companies and more than 200 South African companies from sectors such as agriculture, mining, tourism, construction, energy and defence participated.  This event was held on the side line of the Africa Big Seven Exhibition.</a:t>
            </a:r>
          </a:p>
          <a:p>
            <a:pPr marL="342900" lvl="0" indent="-342900" algn="just">
              <a:lnSpc>
                <a:spcPct val="150000"/>
              </a:lnSpc>
              <a:spcAft>
                <a:spcPts val="0"/>
              </a:spcAft>
              <a:buFont typeface="Wingdings"/>
              <a:buChar char=""/>
            </a:pPr>
            <a:r>
              <a:rPr lang="en-US" sz="1200" dirty="0" smtClean="0">
                <a:solidFill>
                  <a:srgbClr val="000000"/>
                </a:solidFill>
                <a:effectLst/>
                <a:latin typeface="Arial"/>
                <a:ea typeface="Times New Roman"/>
                <a:cs typeface="Calibri"/>
              </a:rPr>
              <a:t>Facilitated a National Pavilion to DRC for DRC Mining Week in June 2019. The export sales reported after the event were R 1 542 226,76 and estimated export sales 6 months after the event is estimated at R278,140,000.</a:t>
            </a:r>
            <a:endParaRPr lang="en-ZA" sz="1200" dirty="0" smtClean="0">
              <a:effectLst/>
              <a:latin typeface="+mn-lt"/>
              <a:ea typeface="Times New Roman"/>
              <a:cs typeface="Calibri"/>
            </a:endParaRPr>
          </a:p>
          <a:p>
            <a:pPr marL="342900" lvl="0" indent="-342900" algn="just">
              <a:lnSpc>
                <a:spcPct val="150000"/>
              </a:lnSpc>
              <a:spcAft>
                <a:spcPts val="0"/>
              </a:spcAft>
              <a:buFont typeface="Wingdings"/>
              <a:buChar char=""/>
            </a:pPr>
            <a:r>
              <a:rPr lang="en-US" sz="1200" dirty="0" smtClean="0">
                <a:solidFill>
                  <a:srgbClr val="000000"/>
                </a:solidFill>
                <a:effectLst/>
                <a:latin typeface="Arial"/>
                <a:ea typeface="Times New Roman"/>
                <a:cs typeface="Calibri"/>
              </a:rPr>
              <a:t>Facilitated a National Pavilion at Africa Big 7, one of the largest food and beverage shows on the African continent which took place at Gallagher Conference Centre at Midrand in June 2019. The companies which were financially supported by Export Marketing &amp; Investment Assistance scheme (EMIA) to participate at this pavilion were 23, 2 of which were women-owned companies and 4 black- owned.  </a:t>
            </a:r>
            <a:endParaRPr lang="en-ZA" sz="1200" dirty="0" smtClean="0">
              <a:effectLst/>
              <a:latin typeface="+mn-lt"/>
              <a:ea typeface="Times New Roman"/>
              <a:cs typeface="Calibri"/>
            </a:endParaRPr>
          </a:p>
          <a:p>
            <a:pPr marL="342900" lvl="0" indent="-342900" algn="just">
              <a:lnSpc>
                <a:spcPct val="150000"/>
              </a:lnSpc>
              <a:spcAft>
                <a:spcPts val="0"/>
              </a:spcAft>
              <a:buFont typeface="Wingdings"/>
              <a:buChar char=""/>
            </a:pPr>
            <a:endParaRPr lang="en-ZA" sz="1200" dirty="0" smtClean="0">
              <a:effectLst/>
              <a:latin typeface="+mn-lt"/>
              <a:ea typeface="Times New Roman"/>
              <a:cs typeface="Calibri"/>
            </a:endParaRPr>
          </a:p>
          <a:p>
            <a:endParaRPr lang="en-GB" dirty="0" smtClean="0">
              <a:latin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BC7CF9-E6FD-4D2F-8709-26125727B3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31618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50000"/>
              </a:lnSpc>
              <a:spcAft>
                <a:spcPts val="0"/>
              </a:spcAft>
              <a:buFont typeface="Wingdings"/>
              <a:buChar char=""/>
              <a:tabLst>
                <a:tab pos="228600" algn="l"/>
                <a:tab pos="457200" algn="l"/>
              </a:tabLst>
            </a:pPr>
            <a:r>
              <a:rPr lang="en-ZA" sz="1200" dirty="0" smtClean="0">
                <a:effectLst/>
                <a:latin typeface="Arial"/>
                <a:ea typeface="Times New Roman"/>
                <a:cs typeface="Calibri"/>
              </a:rPr>
              <a:t>Changes to the Amended B-BBEE Codes of Good Practice with a 6 Month Transitional Period gazetted in May 2019. The changes are in Statement 000, Statement 300, Statement 400 and Schedule 1 of the Amended Codes of Good Practice. </a:t>
            </a:r>
            <a:endParaRPr lang="en-US" sz="1200" dirty="0" smtClean="0">
              <a:effectLst/>
              <a:latin typeface="Arial"/>
              <a:ea typeface="Times New Roman"/>
              <a:cs typeface="Calibri"/>
            </a:endParaRPr>
          </a:p>
          <a:p>
            <a:pPr marL="342900" lvl="0" indent="-342900" algn="just">
              <a:lnSpc>
                <a:spcPct val="150000"/>
              </a:lnSpc>
              <a:spcAft>
                <a:spcPts val="0"/>
              </a:spcAft>
              <a:buFont typeface="Wingdings"/>
              <a:buChar char=""/>
              <a:tabLst>
                <a:tab pos="228600" algn="l"/>
                <a:tab pos="457200" algn="l"/>
              </a:tabLst>
            </a:pPr>
            <a:r>
              <a:rPr lang="en-US" sz="1200" dirty="0" smtClean="0">
                <a:effectLst/>
                <a:latin typeface="Arial"/>
                <a:ea typeface="Times New Roman"/>
                <a:cs typeface="Calibri"/>
              </a:rPr>
              <a:t>Draft Chartered Accountancy Sector Codes of Good Practice for 60 day public commentary period gazetted in April 2019. </a:t>
            </a:r>
          </a:p>
          <a:p>
            <a:pPr marL="342900" lvl="0" indent="-342900" algn="just">
              <a:lnSpc>
                <a:spcPct val="150000"/>
              </a:lnSpc>
              <a:spcAft>
                <a:spcPts val="0"/>
              </a:spcAft>
              <a:buFont typeface="Wingdings"/>
              <a:buChar char=""/>
              <a:tabLst>
                <a:tab pos="228600" algn="l"/>
                <a:tab pos="457200" algn="l"/>
              </a:tabLst>
            </a:pPr>
            <a:r>
              <a:rPr lang="en-ZA" sz="1200" dirty="0" smtClean="0">
                <a:effectLst/>
                <a:latin typeface="Arial"/>
                <a:ea typeface="Times New Roman"/>
                <a:cs typeface="Calibri"/>
              </a:rPr>
              <a:t>A total of 26 389 Companies and Intellectual Property Commission (CIPC) B-BBEE Exempted Micro Enterprise (EME) Certificates have been issued through the different CIPC channels during the quarter under review.</a:t>
            </a:r>
            <a:endParaRPr lang="en-ZA" sz="1200" dirty="0" smtClean="0">
              <a:effectLst/>
              <a:latin typeface="+mn-lt"/>
              <a:ea typeface="Times New Roman"/>
              <a:cs typeface="Calibri"/>
            </a:endParaRPr>
          </a:p>
          <a:p>
            <a:pPr marL="342900" lvl="0" indent="-342900" algn="just">
              <a:lnSpc>
                <a:spcPct val="150000"/>
              </a:lnSpc>
              <a:spcAft>
                <a:spcPts val="0"/>
              </a:spcAft>
              <a:buFont typeface="Wingdings"/>
              <a:buChar char=""/>
              <a:tabLst>
                <a:tab pos="228600" algn="l"/>
                <a:tab pos="457200" algn="l"/>
              </a:tabLst>
            </a:pPr>
            <a:endParaRPr lang="en-ZA" sz="1200" dirty="0" smtClean="0">
              <a:effectLst/>
              <a:latin typeface="+mn-lt"/>
              <a:ea typeface="Times New Roman"/>
              <a:cs typeface="Calibri"/>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C66D3-41FC-4740-A6D1-2B1291D677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6436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50000"/>
              </a:lnSpc>
              <a:spcAft>
                <a:spcPts val="0"/>
              </a:spcAft>
              <a:buFont typeface="Wingdings"/>
              <a:buChar char=""/>
              <a:tabLst>
                <a:tab pos="228600" algn="l"/>
                <a:tab pos="457200" algn="l"/>
              </a:tabLst>
            </a:pPr>
            <a:r>
              <a:rPr lang="en-ZA" sz="1200" dirty="0" smtClean="0">
                <a:effectLst/>
                <a:latin typeface="Arial"/>
                <a:ea typeface="Times New Roman"/>
                <a:cs typeface="Calibri"/>
              </a:rPr>
              <a:t>Changes to the Amended B-BBEE Codes of Good Practice with a 6 Month Transitional Period gazetted in May 2019. The changes are in Statement 000, Statement 300, Statement 400 and Schedule 1 of the Amended Codes of Good Practice. </a:t>
            </a:r>
            <a:endParaRPr lang="en-US" sz="1200" dirty="0" smtClean="0">
              <a:effectLst/>
              <a:latin typeface="Arial"/>
              <a:ea typeface="Times New Roman"/>
              <a:cs typeface="Calibri"/>
            </a:endParaRPr>
          </a:p>
          <a:p>
            <a:pPr marL="342900" lvl="0" indent="-342900" algn="just">
              <a:lnSpc>
                <a:spcPct val="150000"/>
              </a:lnSpc>
              <a:spcAft>
                <a:spcPts val="0"/>
              </a:spcAft>
              <a:buFont typeface="Wingdings"/>
              <a:buChar char=""/>
              <a:tabLst>
                <a:tab pos="228600" algn="l"/>
                <a:tab pos="457200" algn="l"/>
              </a:tabLst>
            </a:pPr>
            <a:r>
              <a:rPr lang="en-US" sz="1200" dirty="0" smtClean="0">
                <a:effectLst/>
                <a:latin typeface="Arial"/>
                <a:ea typeface="Times New Roman"/>
                <a:cs typeface="Calibri"/>
              </a:rPr>
              <a:t>Draft Chartered Accountancy Sector Codes of Good Practice for 60 day public commentary period gazetted in April 2019. </a:t>
            </a:r>
          </a:p>
          <a:p>
            <a:pPr marL="342900" lvl="0" indent="-342900" algn="just">
              <a:lnSpc>
                <a:spcPct val="150000"/>
              </a:lnSpc>
              <a:spcAft>
                <a:spcPts val="0"/>
              </a:spcAft>
              <a:buFont typeface="Wingdings"/>
              <a:buChar char=""/>
              <a:tabLst>
                <a:tab pos="228600" algn="l"/>
                <a:tab pos="457200" algn="l"/>
              </a:tabLst>
            </a:pPr>
            <a:r>
              <a:rPr lang="en-ZA" sz="1200" dirty="0" smtClean="0">
                <a:effectLst/>
                <a:latin typeface="Arial"/>
                <a:ea typeface="Times New Roman"/>
                <a:cs typeface="Calibri"/>
              </a:rPr>
              <a:t>A total of 26 389 Companies and Intellectual Property Commission (CIPC) B-BBEE Exempted Micro Enterprise (EME) Certificates have been issued through the different CIPC channels during the quarter under review.</a:t>
            </a:r>
            <a:endParaRPr lang="en-ZA" sz="1200" dirty="0" smtClean="0">
              <a:effectLst/>
              <a:latin typeface="+mn-lt"/>
              <a:ea typeface="Times New Roman"/>
              <a:cs typeface="Calibri"/>
            </a:endParaRPr>
          </a:p>
          <a:p>
            <a:pPr marL="342900" lvl="0" indent="-342900" algn="just">
              <a:lnSpc>
                <a:spcPct val="150000"/>
              </a:lnSpc>
              <a:spcAft>
                <a:spcPts val="0"/>
              </a:spcAft>
              <a:buFont typeface="Wingdings"/>
              <a:buChar char=""/>
              <a:tabLst>
                <a:tab pos="228600" algn="l"/>
                <a:tab pos="457200" algn="l"/>
              </a:tabLst>
            </a:pPr>
            <a:endParaRPr lang="en-ZA" sz="1200" dirty="0" smtClean="0">
              <a:effectLst/>
              <a:latin typeface="+mn-lt"/>
              <a:ea typeface="Times New Roman"/>
              <a:cs typeface="Calibri"/>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C66D3-41FC-4740-A6D1-2B1291D677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14166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C66D3-41FC-4740-A6D1-2B1291D677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91236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C66D3-41FC-4740-A6D1-2B1291D677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32160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endParaRPr lang="en-GB" dirty="0" smtClean="0">
              <a:latin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BC7CF9-E6FD-4D2F-8709-26125727B3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06472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smtClean="0">
                <a:ln>
                  <a:noFill/>
                </a:ln>
                <a:solidFill>
                  <a:srgbClr val="000000"/>
                </a:solidFill>
                <a:effectLst/>
                <a:uLnTx/>
                <a:uFillTx/>
                <a:latin typeface="Franklin Gothic Book"/>
                <a:ea typeface="+mn-ea"/>
                <a:cs typeface="+mn-cs"/>
              </a:rPr>
              <a:t>At the end of the third quarter of the 2018/19 financial year, expenditure compared with the year-to-date projections of R6.2 billion stood at R6.1 billion or 99.1%. During  the same period of the 2017/18 financial year, expenditure was R6.2 billion or 87% against the projected budget of R7.1 billion.</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smtClean="0">
                <a:ln>
                  <a:noFill/>
                </a:ln>
                <a:solidFill>
                  <a:srgbClr val="000000"/>
                </a:solidFill>
                <a:effectLst/>
                <a:uLnTx/>
                <a:uFillTx/>
                <a:latin typeface="Franklin Gothic Book"/>
                <a:ea typeface="+mn-ea"/>
                <a:cs typeface="+mn-cs"/>
              </a:rPr>
              <a:t>Spending on other programmes is on track, however, a lag in the projections continues on programme 3 due to delays in the listing of the B-BBEE Commission. Spending in this area is being monitored on a continuous basis.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smtClean="0">
                <a:ln>
                  <a:noFill/>
                </a:ln>
                <a:solidFill>
                  <a:srgbClr val="000000"/>
                </a:solidFill>
                <a:effectLst/>
                <a:uLnTx/>
                <a:uFillTx/>
                <a:latin typeface="Franklin Gothic Book"/>
                <a:ea typeface="+mn-ea"/>
                <a:cs typeface="+mn-cs"/>
              </a:rPr>
              <a:t>It should be noted that although for some programmes and economic classification, the recorded expenditure is more than the YTD projections - spending is still within the allocated budget.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ZA" sz="1900" b="0" i="0" u="none" strike="noStrike" kern="1200" cap="none" spc="0" normalizeH="0" baseline="0" noProof="0" dirty="0" smtClean="0">
                <a:ln>
                  <a:noFill/>
                </a:ln>
                <a:solidFill>
                  <a:srgbClr val="000000"/>
                </a:solidFill>
                <a:effectLst/>
                <a:uLnTx/>
                <a:uFillTx/>
                <a:latin typeface="Franklin Gothic Book"/>
                <a:ea typeface="+mn-ea"/>
                <a:cs typeface="+mn-cs"/>
              </a:rPr>
              <a:t> </a:t>
            </a:r>
            <a:endParaRPr kumimoji="0" lang="en-US" sz="1900" b="0" i="0" u="none" strike="noStrike" kern="1200" cap="none" spc="0" normalizeH="0" baseline="0" noProof="0" dirty="0" smtClean="0">
              <a:ln>
                <a:noFill/>
              </a:ln>
              <a:solidFill>
                <a:srgbClr val="000000"/>
              </a:solidFill>
              <a:effectLst/>
              <a:uLnTx/>
              <a:uFillTx/>
              <a:latin typeface="Franklin Gothic Book"/>
              <a:ea typeface="+mn-ea"/>
              <a:cs typeface="+mn-cs"/>
            </a:endParaRPr>
          </a:p>
          <a:p>
            <a:endParaRPr lang="en-GB" dirty="0"/>
          </a:p>
        </p:txBody>
      </p:sp>
      <p:sp>
        <p:nvSpPr>
          <p:cNvPr id="4" name="Slide Number Placeholder 3"/>
          <p:cNvSpPr>
            <a:spLocks noGrp="1"/>
          </p:cNvSpPr>
          <p:nvPr>
            <p:ph type="sldNum" sz="quarter" idx="10"/>
          </p:nvPr>
        </p:nvSpPr>
        <p:spPr/>
        <p:txBody>
          <a:bodyPr/>
          <a:lstStyle/>
          <a:p>
            <a:fld id="{9F0C66D3-41FC-4740-A6D1-2B1291D6779E}"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36889496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ZA" sz="2000" b="0" i="1" u="none" strike="noStrike" kern="1200" cap="none" spc="0" normalizeH="0" baseline="0" noProof="0" dirty="0" smtClean="0">
                <a:ln>
                  <a:noFill/>
                </a:ln>
                <a:solidFill>
                  <a:srgbClr val="000000"/>
                </a:solidFill>
                <a:effectLst/>
                <a:uLnTx/>
                <a:uFillTx/>
                <a:latin typeface="Franklin Gothic Book"/>
                <a:ea typeface="+mn-ea"/>
                <a:cs typeface="+mn-cs"/>
              </a:rPr>
              <a:t>Economic classification: Reasons for variance</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rPr>
              <a:t>Compensation of employees. As at 31 December 2018, the department’s expenditure on Compensation of Employees was R725,4 million or 98 percent of the YTD projections of R739,6 million resulting in a variance of R14,3 million or 1,9 percent. This is a positive indication that spending is on track.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rPr>
              <a:t>Goods and services. </a:t>
            </a:r>
            <a:r>
              <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rPr>
              <a:t>As at 31 December 2018, expenditure on Goods and Services, compared to the YTD projections was R488,8 million or 101,8 percent of the YTD projections of R480,4 million. However, it should be noted that although expenditure is more than the YTD projections, it is still within the allocated budget.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rPr>
              <a:t> Transfers and subsidies. </a:t>
            </a:r>
            <a:r>
              <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rPr>
              <a:t>As at 31 December 2018, the department’s expenditure on transfers and subsidies was R4,9 billion or 98,9 percent of the YTD projections of R5 billion resulting in a variance of R54,3 million or 1,1 percent. This is a positive indication that spending is on track.</a:t>
            </a:r>
            <a:r>
              <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rPr>
              <a:t>Payments for capital assets. </a:t>
            </a:r>
            <a:r>
              <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rPr>
              <a:t>As at 31 December 2018, the department’s spending on payments for capital assets was R10,1 million against the YTD projections of R6,8 million. However, it should be noted that although expenditure is more than the YTD projections it is still within the allocated budget</a:t>
            </a:r>
            <a:r>
              <a:rPr kumimoji="0" lang="en-ZA" sz="2000" b="0" i="0" u="none" strike="noStrike" kern="1200" cap="none" spc="0" normalizeH="0" baseline="0" noProof="0" dirty="0" smtClean="0">
                <a:ln>
                  <a:noFill/>
                </a:ln>
                <a:solidFill>
                  <a:srgbClr val="FF0000"/>
                </a:solidFill>
                <a:effectLst/>
                <a:uLnTx/>
                <a:uFillTx/>
                <a:latin typeface="Franklin Gothic Book"/>
                <a:ea typeface="+mn-ea"/>
                <a:cs typeface="+mn-cs"/>
              </a:rPr>
              <a:t>. </a:t>
            </a:r>
            <a:endParaRPr kumimoji="0" lang="en-US" sz="2000" b="0" i="0" u="none" strike="noStrike" kern="1200" cap="none" spc="0" normalizeH="0" baseline="0" noProof="0" dirty="0" smtClean="0">
              <a:ln>
                <a:noFill/>
              </a:ln>
              <a:solidFill>
                <a:srgbClr val="FF0000"/>
              </a:solidFill>
              <a:effectLst/>
              <a:uLnTx/>
              <a:uFillTx/>
              <a:latin typeface="Franklin Gothic Book"/>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rPr>
              <a:t>The spending on incentives as at 30 </a:t>
            </a:r>
            <a:r>
              <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rPr>
              <a:t>September 2018 </a:t>
            </a:r>
            <a:r>
              <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rPr>
              <a:t>was </a:t>
            </a:r>
            <a:r>
              <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rPr>
              <a:t>R1.2 billion or 59.2% of the YTD projections of R2.1 billion. </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rPr>
              <a:t>A lag in the projections is mainly due to non-compliant claims which were agreed at application and formed part of the approval, but not met when the claims were received from claimants.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rPr>
              <a:t> Another reason is outstanding compliance documentation (i.e. BEE and tax clearance certificates) from claimants.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rPr>
              <a:t>On a brighter note, the reprioritization of funds to performing incentive programmes, was carried out as part of the mid-term budget review. </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rPr>
              <a:t>This will result in increased support for the clothing, textile, footwear, leather and leather goods manufacturing industries as well as the film industry in its contribution towards employment opportunities in South Africa.</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rPr>
              <a:t>Managed through the Investment South Africa (ISA) division, funding has been provided for the implementation of 3 additional provincial One Stop Shops in Mpumalanga, Free State and Eastern Cape.</a:t>
            </a: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rPr>
              <a:t> </a:t>
            </a: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rPr>
              <a:t>On the front of department’s entities, support was provided for the NRCS, NCC, SABS and NCT for activities planned to be delivered by March 2019.</a:t>
            </a:r>
          </a:p>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rPr>
              <a:t> In line with the budget processes, these adjustments will come into effect once the Adjusted Appropriation Act is assented to by the President.</a:t>
            </a: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endParaRPr lang="en-GB" dirty="0"/>
          </a:p>
        </p:txBody>
      </p:sp>
      <p:sp>
        <p:nvSpPr>
          <p:cNvPr id="4" name="Slide Number Placeholder 3"/>
          <p:cNvSpPr>
            <a:spLocks noGrp="1"/>
          </p:cNvSpPr>
          <p:nvPr>
            <p:ph type="sldNum" sz="quarter" idx="10"/>
          </p:nvPr>
        </p:nvSpPr>
        <p:spPr/>
        <p:txBody>
          <a:bodyPr/>
          <a:lstStyle/>
          <a:p>
            <a:fld id="{9F0C66D3-41FC-4740-A6D1-2B1291D6779E}"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28636457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ZA" sz="2000" b="0" i="1" u="none" strike="noStrike" kern="1200" cap="none" spc="0" normalizeH="0" baseline="0" noProof="0" dirty="0" smtClean="0">
                <a:ln>
                  <a:noFill/>
                </a:ln>
                <a:solidFill>
                  <a:srgbClr val="000000"/>
                </a:solidFill>
                <a:effectLst/>
                <a:uLnTx/>
                <a:uFillTx/>
                <a:latin typeface="Franklin Gothic Book"/>
                <a:ea typeface="+mn-ea"/>
                <a:cs typeface="+mn-cs"/>
              </a:rPr>
              <a:t>Incentives performance</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rPr>
              <a:t>The spending on incentives as at 30 </a:t>
            </a:r>
            <a:r>
              <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rPr>
              <a:t>September 2018 </a:t>
            </a:r>
            <a:r>
              <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rPr>
              <a:t>was </a:t>
            </a:r>
            <a:r>
              <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rPr>
              <a:t>R1.2 billion or 59.2% of the YTD projections of R2.1 billion. </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rPr>
              <a:t>A lag in the projections is mainly due to non-compliant claims which were agreed at application and formed part of the approval, but not met when the claims were received from claimants.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rPr>
              <a:t> Another reason is outstanding compliance documentation (i.e. BEE and tax clearance certificates) from claimants.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rPr>
              <a:t>On a brighter note, the reprioritization of funds to performing incentive programmes, was carried out as part of the mid-term budget review. </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rPr>
              <a:t>This will result in increased support for the clothing, textile, footwear, leather and leather goods manufacturing industries as well as the film industry in its contribution towards employment opportunities in South Africa.</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rPr>
              <a:t>Managed through the Investment South Africa (ISA) division, funding has been provided for the implementation of 3 additional provincial One Stop Shops in Mpumalanga, Free State and Eastern Cape.</a:t>
            </a: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rPr>
              <a:t> </a:t>
            </a: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rPr>
              <a:t>On the front of department’s entities, support was provided for the NRCS, NCC, SABS and NCT for activities planned to be delivered by March 2019.</a:t>
            </a:r>
          </a:p>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rPr>
              <a:t> In line with the budget processes, these adjustments will come into effect once the Adjusted Appropriation Act is assented to by the President.</a:t>
            </a: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endParaRPr lang="en-GB" dirty="0"/>
          </a:p>
        </p:txBody>
      </p:sp>
      <p:sp>
        <p:nvSpPr>
          <p:cNvPr id="4" name="Slide Number Placeholder 3"/>
          <p:cNvSpPr>
            <a:spLocks noGrp="1"/>
          </p:cNvSpPr>
          <p:nvPr>
            <p:ph type="sldNum" sz="quarter" idx="10"/>
          </p:nvPr>
        </p:nvSpPr>
        <p:spPr/>
        <p:txBody>
          <a:bodyPr/>
          <a:lstStyle/>
          <a:p>
            <a:fld id="{9F0C66D3-41FC-4740-A6D1-2B1291D6779E}"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25674708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C66D3-41FC-4740-A6D1-2B1291D677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8178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371475" rtl="0" eaLnBrk="1" fontAlgn="auto" latinLnBrk="0" hangingPunct="1">
              <a:lnSpc>
                <a:spcPct val="100000"/>
              </a:lnSpc>
              <a:spcBef>
                <a:spcPct val="20000"/>
              </a:spcBef>
              <a:spcAft>
                <a:spcPts val="0"/>
              </a:spcAft>
              <a:buClrTx/>
              <a:buSzTx/>
              <a:buFont typeface="Arial"/>
              <a:buNone/>
              <a:tabLst/>
              <a:defRPr/>
            </a:pPr>
            <a:endParaRPr kumimoji="0" lang="en-US" sz="1300" b="0" i="0" u="none" strike="noStrike" kern="1200" cap="none" spc="0" normalizeH="0" baseline="0" noProof="0" dirty="0" smtClean="0">
              <a:ln>
                <a:noFill/>
              </a:ln>
              <a:solidFill>
                <a:prstClr val="black"/>
              </a:solidFill>
              <a:effectLst/>
              <a:uLnTx/>
              <a:uFillTx/>
              <a:latin typeface="Helvetica" pitchFamily="34" charset="0"/>
              <a:ea typeface="+mn-ea"/>
              <a:cs typeface="Calibri" panose="020F0502020204030204" pitchFamily="34" charset="0"/>
            </a:endParaRPr>
          </a:p>
          <a:p>
            <a:pPr marL="190897" indent="-190897" algn="just">
              <a:buFont typeface="Wingdings" charset="2"/>
              <a:buChar char="q"/>
              <a:defRPr/>
            </a:pPr>
            <a:r>
              <a:rPr lang="en-ZA" sz="1200" dirty="0" smtClean="0">
                <a:solidFill>
                  <a:sysClr val="windowText" lastClr="000000"/>
                </a:solidFill>
                <a:latin typeface="Helvetica" pitchFamily="34" charset="0"/>
                <a:cs typeface="Arial" panose="020B0604020202020204" pitchFamily="34" charset="0"/>
              </a:rPr>
              <a:t>Total trade with BRIC amounted to over R120 billion at the end of Q3 of  2018. The phenomenal growth of trade with the BRICS has allowed South Africa to diversify its export markets beyond traditional partners such as Europe Union and the United States</a:t>
            </a:r>
          </a:p>
          <a:p>
            <a:pPr marL="190897" indent="-190897" algn="just">
              <a:buFont typeface="Wingdings" charset="2"/>
              <a:buChar char="q"/>
              <a:defRPr/>
            </a:pPr>
            <a:r>
              <a:rPr lang="en-ZA" sz="1200" dirty="0" smtClean="0">
                <a:solidFill>
                  <a:sysClr val="windowText" lastClr="000000"/>
                </a:solidFill>
                <a:latin typeface="Helvetica" pitchFamily="34" charset="0"/>
                <a:cs typeface="Arial" panose="020B0604020202020204" pitchFamily="34" charset="0"/>
              </a:rPr>
              <a:t>In terms of the current trade patterns, South Africa’s exports with its BRICS counterparts has increased from R40 billion in Q1  of 2018 to reach R48 billion in Q3 of 2018. </a:t>
            </a:r>
          </a:p>
          <a:p>
            <a:pPr marL="190897" indent="-190897" algn="just">
              <a:buFont typeface="Wingdings" charset="2"/>
              <a:buChar char="q"/>
              <a:defRPr/>
            </a:pPr>
            <a:r>
              <a:rPr lang="en-ZA" sz="1200" dirty="0" smtClean="0">
                <a:solidFill>
                  <a:sysClr val="windowText" lastClr="000000"/>
                </a:solidFill>
                <a:latin typeface="Helvetica" pitchFamily="34" charset="0"/>
                <a:cs typeface="Arial" panose="020B0604020202020204" pitchFamily="34" charset="0"/>
              </a:rPr>
              <a:t>South Africa’s imports from the BRIC countries have largely been manufactured goods, with China having the biggest weighting in the import basket compared to India, Brazil and Russia. At the end of Q3 of 2018, the total imports from BRIC stood at R83 billion resulting in trade deficit of R34 billion</a:t>
            </a:r>
          </a:p>
          <a:p>
            <a:pPr marL="190897" indent="-190897" algn="just">
              <a:buFont typeface="Wingdings" charset="2"/>
              <a:buChar char="q"/>
              <a:defRPr/>
            </a:pPr>
            <a:r>
              <a:rPr lang="en-ZA" sz="1200" dirty="0" smtClean="0">
                <a:solidFill>
                  <a:sysClr val="windowText" lastClr="000000"/>
                </a:solidFill>
                <a:latin typeface="Helvetica" pitchFamily="34" charset="0"/>
                <a:cs typeface="Arial" panose="020B0604020202020204" pitchFamily="34" charset="0"/>
              </a:rPr>
              <a:t>Efforts are underway to rebalance trade, the BRICS Summit held in SA in July 2018, adopted measures that will support greater participation, rebalancing of trade, value addition and upward mobility of countries in the Global Value Chains amongst other</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C66D3-41FC-4740-A6D1-2B1291D677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6227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sz="1800" b="0" i="0" u="none" strike="noStrike" kern="1200" cap="none" spc="0" normalizeH="0" baseline="0" noProof="0" dirty="0" smtClean="0">
                <a:ln>
                  <a:noFill/>
                </a:ln>
                <a:solidFill>
                  <a:prstClr val="black"/>
                </a:solidFill>
                <a:effectLst/>
                <a:uLnTx/>
                <a:uFillTx/>
                <a:latin typeface="ArialMT"/>
                <a:ea typeface="+mn-ea"/>
                <a:cs typeface="+mn-cs"/>
              </a:rPr>
              <a:t>BMW Group South Africa (BMW SA) started production of the new BMW X3 at its Rosslyn plant in Tshwane. BMW X models account for more than 30% of the </a:t>
            </a:r>
            <a:r>
              <a:rPr kumimoji="0" lang="en-GB" sz="1800" b="0" i="0" u="none" strike="noStrike" kern="1200" cap="none" spc="0" normalizeH="0" baseline="0" noProof="0" dirty="0" smtClean="0">
                <a:ln>
                  <a:noFill/>
                </a:ln>
                <a:solidFill>
                  <a:prstClr val="black"/>
                </a:solidFill>
                <a:effectLst/>
                <a:uLnTx/>
                <a:uFillTx/>
                <a:latin typeface="ArialMT"/>
                <a:ea typeface="+mn-ea"/>
                <a:cs typeface="+mn-cs"/>
              </a:rPr>
              <a:t>     group’s global worldwide sales.</a:t>
            </a:r>
            <a:r>
              <a:rPr kumimoji="0" lang="en-ZA" sz="1800" b="0" i="0" u="none" strike="noStrike" kern="1200" cap="none" spc="0" normalizeH="0" baseline="0" noProof="0" dirty="0" smtClean="0">
                <a:ln>
                  <a:noFill/>
                </a:ln>
                <a:solidFill>
                  <a:prstClr val="black"/>
                </a:solidFill>
                <a:effectLst/>
                <a:uLnTx/>
                <a:uFillTx/>
                <a:latin typeface="ArialMT"/>
                <a:ea typeface="+mn-ea"/>
                <a:cs typeface="+mn-cs"/>
              </a:rPr>
              <a:t> </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sz="1800" b="0" i="0" u="none" strike="noStrike" kern="1200" cap="none" spc="0" normalizeH="0" baseline="0" noProof="0" dirty="0" smtClean="0">
                <a:ln>
                  <a:noFill/>
                </a:ln>
                <a:solidFill>
                  <a:prstClr val="black"/>
                </a:solidFill>
                <a:effectLst/>
                <a:uLnTx/>
                <a:uFillTx/>
                <a:latin typeface="Arial"/>
                <a:ea typeface="+mn-ea"/>
                <a:cs typeface="+mn-cs"/>
              </a:rPr>
              <a:t>Launched the newly established Toyota Wessels Institute for Manufacturing Studies (TWIMS) to develop world-class capabilities and drive African industrialisation in Kloof, Durban, KwaZulu-Natal, where the Institute will be based.</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sz="1800" b="0" i="0" u="none" strike="noStrike" kern="1200" cap="none" spc="0" normalizeH="0" baseline="0" noProof="0" dirty="0" smtClean="0">
                <a:ln>
                  <a:noFill/>
                </a:ln>
                <a:solidFill>
                  <a:prstClr val="black"/>
                </a:solidFill>
                <a:effectLst/>
                <a:uLnTx/>
                <a:uFillTx/>
                <a:latin typeface="Arial"/>
                <a:ea typeface="+mn-ea"/>
                <a:cs typeface="+mn-cs"/>
              </a:rPr>
              <a:t>Komatsu Africa Holdings, the Southern African division of global capital equipment player Komatsu, opened a new industrial hub, built to the value of R985 million, in Germiston, Johannesburg.</a:t>
            </a:r>
          </a:p>
          <a:p>
            <a:pPr marL="0" marR="0" lvl="1" indent="0" algn="just" defTabSz="457200" rtl="0" eaLnBrk="0" fontAlgn="auto" latinLnBrk="0" hangingPunct="0">
              <a:lnSpc>
                <a:spcPct val="150000"/>
              </a:lnSpc>
              <a:spcBef>
                <a:spcPct val="20000"/>
              </a:spcBef>
              <a:spcAft>
                <a:spcPts val="0"/>
              </a:spcAft>
              <a:buClrTx/>
              <a:buSzTx/>
              <a:buFont typeface="Wingdings" panose="05000000000000000000" pitchFamily="2" charset="2"/>
              <a:buNone/>
              <a:tabLst/>
              <a:defRPr/>
            </a:pPr>
            <a:endParaRPr kumimoji="0" lang="en-ZA"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C66D3-41FC-4740-A6D1-2B1291D677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5290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sz="1800" b="0" i="0" u="none" strike="noStrike" kern="1200" cap="none" spc="0" normalizeH="0" baseline="0" noProof="0" dirty="0" smtClean="0">
                <a:ln>
                  <a:noFill/>
                </a:ln>
                <a:solidFill>
                  <a:prstClr val="black"/>
                </a:solidFill>
                <a:effectLst/>
                <a:uLnTx/>
                <a:uFillTx/>
                <a:latin typeface="ArialMT"/>
                <a:ea typeface="+mn-ea"/>
                <a:cs typeface="+mn-cs"/>
              </a:rPr>
              <a:t>BMW Group South Africa (BMW SA) started production of the new BMW X3 at its Rosslyn plant in Tshwane. BMW X models account for more than 30% of the </a:t>
            </a:r>
            <a:r>
              <a:rPr kumimoji="0" lang="en-GB" sz="1800" b="0" i="0" u="none" strike="noStrike" kern="1200" cap="none" spc="0" normalizeH="0" baseline="0" noProof="0" dirty="0" smtClean="0">
                <a:ln>
                  <a:noFill/>
                </a:ln>
                <a:solidFill>
                  <a:prstClr val="black"/>
                </a:solidFill>
                <a:effectLst/>
                <a:uLnTx/>
                <a:uFillTx/>
                <a:latin typeface="ArialMT"/>
                <a:ea typeface="+mn-ea"/>
                <a:cs typeface="+mn-cs"/>
              </a:rPr>
              <a:t>     group’s global worldwide sales.</a:t>
            </a:r>
            <a:r>
              <a:rPr kumimoji="0" lang="en-ZA" sz="1800" b="0" i="0" u="none" strike="noStrike" kern="1200" cap="none" spc="0" normalizeH="0" baseline="0" noProof="0" dirty="0" smtClean="0">
                <a:ln>
                  <a:noFill/>
                </a:ln>
                <a:solidFill>
                  <a:prstClr val="black"/>
                </a:solidFill>
                <a:effectLst/>
                <a:uLnTx/>
                <a:uFillTx/>
                <a:latin typeface="ArialMT"/>
                <a:ea typeface="+mn-ea"/>
                <a:cs typeface="+mn-cs"/>
              </a:rPr>
              <a:t> </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sz="1800" b="0" i="0" u="none" strike="noStrike" kern="1200" cap="none" spc="0" normalizeH="0" baseline="0" noProof="0" dirty="0" smtClean="0">
                <a:ln>
                  <a:noFill/>
                </a:ln>
                <a:solidFill>
                  <a:prstClr val="black"/>
                </a:solidFill>
                <a:effectLst/>
                <a:uLnTx/>
                <a:uFillTx/>
                <a:latin typeface="Arial"/>
                <a:ea typeface="+mn-ea"/>
                <a:cs typeface="+mn-cs"/>
              </a:rPr>
              <a:t>Launched the newly established Toyota Wessels Institute for Manufacturing Studies (TWIMS) to develop world-class capabilities and drive African industrialisation in Kloof, Durban, KwaZulu-Natal, where the Institute will be based.</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sz="1800" b="0" i="0" u="none" strike="noStrike" kern="1200" cap="none" spc="0" normalizeH="0" baseline="0" noProof="0" dirty="0" smtClean="0">
                <a:ln>
                  <a:noFill/>
                </a:ln>
                <a:solidFill>
                  <a:prstClr val="black"/>
                </a:solidFill>
                <a:effectLst/>
                <a:uLnTx/>
                <a:uFillTx/>
                <a:latin typeface="Arial"/>
                <a:ea typeface="+mn-ea"/>
                <a:cs typeface="+mn-cs"/>
              </a:rPr>
              <a:t>Komatsu Africa Holdings, the Southern African division of global capital equipment player Komatsu, opened a new industrial hub, built to the value of R985 million, in Germiston, Johannesburg.</a:t>
            </a:r>
          </a:p>
          <a:p>
            <a:pPr marL="0" marR="0" lvl="1" indent="0" algn="just" defTabSz="457200" rtl="0" eaLnBrk="0" fontAlgn="auto" latinLnBrk="0" hangingPunct="0">
              <a:lnSpc>
                <a:spcPct val="150000"/>
              </a:lnSpc>
              <a:spcBef>
                <a:spcPct val="20000"/>
              </a:spcBef>
              <a:spcAft>
                <a:spcPts val="0"/>
              </a:spcAft>
              <a:buClrTx/>
              <a:buSzTx/>
              <a:buFont typeface="Wingdings" panose="05000000000000000000" pitchFamily="2" charset="2"/>
              <a:buNone/>
              <a:tabLst/>
              <a:defRPr/>
            </a:pPr>
            <a:endParaRPr kumimoji="0" lang="en-ZA"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C66D3-41FC-4740-A6D1-2B1291D677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5410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marL="0"/>
            <a:endParaRPr lang="en-GB" dirty="0" smtClean="0">
              <a:latin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BC7CF9-E6FD-4D2F-8709-26125727B3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142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just" defTabSz="457200" rtl="0" eaLnBrk="0" fontAlgn="auto" latinLnBrk="0" hangingPunct="0">
              <a:lnSpc>
                <a:spcPct val="150000"/>
              </a:lnSpc>
              <a:spcBef>
                <a:spcPct val="20000"/>
              </a:spcBef>
              <a:spcAft>
                <a:spcPts val="0"/>
              </a:spcAft>
              <a:buClrTx/>
              <a:buSzTx/>
              <a:buFont typeface="Wingdings" panose="05000000000000000000" pitchFamily="2" charset="2"/>
              <a:buNone/>
              <a:tabLst/>
              <a:defRPr/>
            </a:pPr>
            <a:endParaRPr kumimoji="0" lang="en-ZA"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C66D3-41FC-4740-A6D1-2B1291D677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0337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E4BF112F-FFA3-4D0E-8483-FE59412740E4}" type="datetime1">
              <a:rPr lang="en-US" smtClean="0"/>
              <a:t>10/8/2019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CB6FB7-8D5D-3A4D-B750-4FAB07D068CE}" type="slidenum">
              <a:rPr lang="en-US" smtClean="0"/>
              <a:t>‹#›</a:t>
            </a:fld>
            <a:endParaRPr lang="en-US" dirty="0"/>
          </a:p>
        </p:txBody>
      </p:sp>
    </p:spTree>
    <p:extLst>
      <p:ext uri="{BB962C8B-B14F-4D97-AF65-F5344CB8AC3E}">
        <p14:creationId xmlns:p14="http://schemas.microsoft.com/office/powerpoint/2010/main" val="2507017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EE985A8C-BB5C-42D6-B8DF-D07EA0B9B5F0}" type="datetime1">
              <a:rPr lang="en-US" smtClean="0"/>
              <a:t>10/8/2019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CB6FB7-8D5D-3A4D-B750-4FAB07D068CE}" type="slidenum">
              <a:rPr lang="en-US" smtClean="0"/>
              <a:t>‹#›</a:t>
            </a:fld>
            <a:endParaRPr lang="en-US" dirty="0"/>
          </a:p>
        </p:txBody>
      </p:sp>
    </p:spTree>
    <p:extLst>
      <p:ext uri="{BB962C8B-B14F-4D97-AF65-F5344CB8AC3E}">
        <p14:creationId xmlns:p14="http://schemas.microsoft.com/office/powerpoint/2010/main" val="1785026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7E9E3DA-4A81-480A-977D-77A7B89E308F}" type="datetime1">
              <a:rPr lang="en-US" smtClean="0"/>
              <a:t>10/8/2019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CB6FB7-8D5D-3A4D-B750-4FAB07D068CE}" type="slidenum">
              <a:rPr lang="en-US" smtClean="0"/>
              <a:t>‹#›</a:t>
            </a:fld>
            <a:endParaRPr lang="en-US" dirty="0"/>
          </a:p>
        </p:txBody>
      </p:sp>
    </p:spTree>
    <p:extLst>
      <p:ext uri="{BB962C8B-B14F-4D97-AF65-F5344CB8AC3E}">
        <p14:creationId xmlns:p14="http://schemas.microsoft.com/office/powerpoint/2010/main" val="938897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232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BF112F-FFA3-4D0E-8483-FE59412740E4}"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054128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D93A1A-831F-4D16-9183-E7102499651E}"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933554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89048B-1A26-4182-9334-18978AC84976}"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827170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FD9EC1-A527-4A54-9144-4CC9AA50A4E2}"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584451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5546AD-D2A8-419F-B5FD-12607F7767D6}"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609119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499BE5-07E3-4148-9BEE-7B84732CCAB5}"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126862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0BB46F-03E2-48E9-9FCD-13819CBC964D}"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172723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D6D93A1A-831F-4D16-9183-E7102499651E}" type="datetime1">
              <a:rPr lang="en-US" smtClean="0"/>
              <a:t>10/8/2019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CB6FB7-8D5D-3A4D-B750-4FAB07D068CE}" type="slidenum">
              <a:rPr lang="en-US" smtClean="0"/>
              <a:t>‹#›</a:t>
            </a:fld>
            <a:endParaRPr lang="en-US" dirty="0"/>
          </a:p>
        </p:txBody>
      </p:sp>
    </p:spTree>
    <p:extLst>
      <p:ext uri="{BB962C8B-B14F-4D97-AF65-F5344CB8AC3E}">
        <p14:creationId xmlns:p14="http://schemas.microsoft.com/office/powerpoint/2010/main" val="542722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81AC4B-0DD9-44E4-8A7B-F0ACCC1463D1}"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458640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033ADA-5165-458D-BF26-75F661EA0DA5}"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472322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985A8C-BB5C-42D6-B8DF-D07EA0B9B5F0}"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719582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E9E3DA-4A81-480A-977D-77A7B89E308F}"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307184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BF112F-FFA3-4D0E-8483-FE59412740E4}"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530857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6D93A1A-831F-4D16-9183-E7102499651E}"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511618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789048B-1A26-4182-9334-18978AC84976}"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76854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6FD9EC1-A527-4A54-9144-4CC9AA50A4E2}"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8993416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15546AD-D2A8-419F-B5FD-12607F7767D6}"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7600308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1499BE5-07E3-4148-9BEE-7B84732CCAB5}"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181374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B789048B-1A26-4182-9334-18978AC84976}" type="datetime1">
              <a:rPr lang="en-US" smtClean="0"/>
              <a:t>10/8/2019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CB6FB7-8D5D-3A4D-B750-4FAB07D068CE}" type="slidenum">
              <a:rPr lang="en-US" smtClean="0"/>
              <a:t>‹#›</a:t>
            </a:fld>
            <a:endParaRPr lang="en-US" dirty="0"/>
          </a:p>
        </p:txBody>
      </p:sp>
    </p:spTree>
    <p:extLst>
      <p:ext uri="{BB962C8B-B14F-4D97-AF65-F5344CB8AC3E}">
        <p14:creationId xmlns:p14="http://schemas.microsoft.com/office/powerpoint/2010/main" val="19284401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50BB46F-03E2-48E9-9FCD-13819CBC964D}"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002864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81AC4B-0DD9-44E4-8A7B-F0ACCC1463D1}"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9082311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C033ADA-5165-458D-BF26-75F661EA0DA5}"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040967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E985A8C-BB5C-42D6-B8DF-D07EA0B9B5F0}"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5954361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E9E3DA-4A81-480A-977D-77A7B89E308F}"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1193632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BF112F-FFA3-4D0E-8483-FE59412740E4}"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448803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6D93A1A-831F-4D16-9183-E7102499651E}"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0033589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789048B-1A26-4182-9334-18978AC84976}"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8297296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6FD9EC1-A527-4A54-9144-4CC9AA50A4E2}"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6939880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15546AD-D2A8-419F-B5FD-12607F7767D6}"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163999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66FD9EC1-A527-4A54-9144-4CC9AA50A4E2}" type="datetime1">
              <a:rPr lang="en-US" smtClean="0"/>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CB6FB7-8D5D-3A4D-B750-4FAB07D068CE}" type="slidenum">
              <a:rPr lang="en-US" smtClean="0"/>
              <a:t>‹#›</a:t>
            </a:fld>
            <a:endParaRPr lang="en-US" dirty="0"/>
          </a:p>
        </p:txBody>
      </p:sp>
    </p:spTree>
    <p:extLst>
      <p:ext uri="{BB962C8B-B14F-4D97-AF65-F5344CB8AC3E}">
        <p14:creationId xmlns:p14="http://schemas.microsoft.com/office/powerpoint/2010/main" val="16893607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1499BE5-07E3-4148-9BEE-7B84732CCAB5}"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847997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50BB46F-03E2-48E9-9FCD-13819CBC964D}"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5567188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81AC4B-0DD9-44E4-8A7B-F0ACCC1463D1}"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5223484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C033ADA-5165-458D-BF26-75F661EA0DA5}"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9414196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E985A8C-BB5C-42D6-B8DF-D07EA0B9B5F0}"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1473653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E9E3DA-4A81-480A-977D-77A7B89E308F}"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6274852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BF112F-FFA3-4D0E-8483-FE59412740E4}"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4287851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D93A1A-831F-4D16-9183-E7102499651E}"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4966020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89048B-1A26-4182-9334-18978AC84976}"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2350957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FD9EC1-A527-4A54-9144-4CC9AA50A4E2}"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287023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515546AD-D2A8-419F-B5FD-12607F7767D6}" type="datetime1">
              <a:rPr lang="en-US" smtClean="0"/>
              <a:t>10/8/2019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CCB6FB7-8D5D-3A4D-B750-4FAB07D068CE}" type="slidenum">
              <a:rPr lang="en-US" smtClean="0"/>
              <a:t>‹#›</a:t>
            </a:fld>
            <a:endParaRPr lang="en-US" dirty="0"/>
          </a:p>
        </p:txBody>
      </p:sp>
    </p:spTree>
    <p:extLst>
      <p:ext uri="{BB962C8B-B14F-4D97-AF65-F5344CB8AC3E}">
        <p14:creationId xmlns:p14="http://schemas.microsoft.com/office/powerpoint/2010/main" val="2473410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5546AD-D2A8-419F-B5FD-12607F7767D6}"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8420007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499BE5-07E3-4148-9BEE-7B84732CCAB5}"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2679760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0BB46F-03E2-48E9-9FCD-13819CBC964D}"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8212533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81AC4B-0DD9-44E4-8A7B-F0ACCC1463D1}"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2366604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033ADA-5165-458D-BF26-75F661EA0DA5}"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402468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985A8C-BB5C-42D6-B8DF-D07EA0B9B5F0}"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460619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E9E3DA-4A81-480A-977D-77A7B89E308F}"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268639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41499BE5-07E3-4148-9BEE-7B84732CCAB5}" type="datetime1">
              <a:rPr lang="en-US" smtClean="0"/>
              <a:t>10/8/2019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CB6FB7-8D5D-3A4D-B750-4FAB07D068CE}" type="slidenum">
              <a:rPr lang="en-US" smtClean="0"/>
              <a:t>‹#›</a:t>
            </a:fld>
            <a:endParaRPr lang="en-US" dirty="0"/>
          </a:p>
        </p:txBody>
      </p:sp>
    </p:spTree>
    <p:extLst>
      <p:ext uri="{BB962C8B-B14F-4D97-AF65-F5344CB8AC3E}">
        <p14:creationId xmlns:p14="http://schemas.microsoft.com/office/powerpoint/2010/main" val="502156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0BB46F-03E2-48E9-9FCD-13819CBC964D}" type="datetime1">
              <a:rPr lang="en-US" smtClean="0"/>
              <a:t>10/8/2019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CCB6FB7-8D5D-3A4D-B750-4FAB07D068CE}" type="slidenum">
              <a:rPr lang="en-US" smtClean="0"/>
              <a:t>‹#›</a:t>
            </a:fld>
            <a:endParaRPr lang="en-US" dirty="0"/>
          </a:p>
        </p:txBody>
      </p:sp>
    </p:spTree>
    <p:extLst>
      <p:ext uri="{BB962C8B-B14F-4D97-AF65-F5344CB8AC3E}">
        <p14:creationId xmlns:p14="http://schemas.microsoft.com/office/powerpoint/2010/main" val="1753699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0C81AC4B-0DD9-44E4-8A7B-F0ACCC1463D1}" type="datetime1">
              <a:rPr lang="en-US" smtClean="0"/>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CB6FB7-8D5D-3A4D-B750-4FAB07D068CE}" type="slidenum">
              <a:rPr lang="en-US" smtClean="0"/>
              <a:t>‹#›</a:t>
            </a:fld>
            <a:endParaRPr lang="en-US" dirty="0"/>
          </a:p>
        </p:txBody>
      </p:sp>
    </p:spTree>
    <p:extLst>
      <p:ext uri="{BB962C8B-B14F-4D97-AF65-F5344CB8AC3E}">
        <p14:creationId xmlns:p14="http://schemas.microsoft.com/office/powerpoint/2010/main" val="1379134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2C033ADA-5165-458D-BF26-75F661EA0DA5}" type="datetime1">
              <a:rPr lang="en-US" smtClean="0"/>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CB6FB7-8D5D-3A4D-B750-4FAB07D068CE}" type="slidenum">
              <a:rPr lang="en-US" smtClean="0"/>
              <a:t>‹#›</a:t>
            </a:fld>
            <a:endParaRPr lang="en-US" dirty="0"/>
          </a:p>
        </p:txBody>
      </p:sp>
    </p:spTree>
    <p:extLst>
      <p:ext uri="{BB962C8B-B14F-4D97-AF65-F5344CB8AC3E}">
        <p14:creationId xmlns:p14="http://schemas.microsoft.com/office/powerpoint/2010/main" val="720698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E8D844-8F26-41E5-9816-36AF9FCC75CF}" type="datetime1">
              <a:rPr lang="en-US" smtClean="0"/>
              <a:t>10/8/2019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CB6FB7-8D5D-3A4D-B750-4FAB07D068CE}" type="slidenum">
              <a:rPr lang="en-US" smtClean="0"/>
              <a:t>‹#›</a:t>
            </a:fld>
            <a:endParaRPr lang="en-US" dirty="0"/>
          </a:p>
        </p:txBody>
      </p:sp>
    </p:spTree>
    <p:extLst>
      <p:ext uri="{BB962C8B-B14F-4D97-AF65-F5344CB8AC3E}">
        <p14:creationId xmlns:p14="http://schemas.microsoft.com/office/powerpoint/2010/main" val="2495935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4"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9E8D844-8F26-41E5-9816-36AF9FCC75CF}"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484840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9E8D844-8F26-41E5-9816-36AF9FCC75CF}"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7919809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9E8D844-8F26-41E5-9816-36AF9FCC75CF}"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24329278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9E8D844-8F26-41E5-9816-36AF9FCC75CF}" type="datetime1">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63798048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Layout" Target="../slideLayouts/slideLayout6.xml"/><Relationship Id="rId6" Type="http://schemas.openxmlformats.org/officeDocument/2006/relationships/image" Target="../media/image5.emf"/><Relationship Id="rId5" Type="http://schemas.openxmlformats.org/officeDocument/2006/relationships/image" Target="../media/image4.jp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6.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2.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6.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2.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9.emf"/></Relationships>
</file>

<file path=ppt/slides/_rels/slide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google.co.za/url?sa=i&amp;rct=j&amp;q=&amp;esrc=s&amp;source=images&amp;cd=&amp;ved=2ahUKEwil_JOozKfkAhUGPVAKHT60A9sQjRx6BAgBEAQ&amp;url=https://www.engineeringnews.co.za/article/cisco-reopening-2018-05-30&amp;psig=AOvVaw2zYyrQT2y836hvnPS8pJE4&amp;ust=1567146507127656" TargetMode="External"/><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3.emf"/><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co.za/url?sa=i&amp;rct=j&amp;q=&amp;esrc=s&amp;source=images&amp;cd=&amp;cad=rja&amp;uact=8&amp;ved=2ahUKEwiapujM4KfkAhWNPFAKHf6PCYoQjRx6BAgBEAQ&amp;url=/url?sa%3Di%26rct%3Dj%26q%3D%26esrc%3Ds%26source%3Dimages%26cd%3D%26ved%3D%26url%3Dhttps://en.wikipedia.org/wiki/African_Continental_Free_Trade_Area%26psig%3DAOvVaw2bUfhATdEnuZYPd-salF0U%26ust%3D1567156883058997&amp;psig=AOvVaw2bUfhATdEnuZYPd-salF0U&amp;ust=1567156883058997"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chart" Target="../charts/chart6.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6.jpe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41.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52.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2348753" cy="22949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3"/>
          <a:stretch>
            <a:fillRect/>
          </a:stretch>
        </p:blipFill>
        <p:spPr>
          <a:xfrm>
            <a:off x="7412108" y="5401754"/>
            <a:ext cx="1632179" cy="1465512"/>
          </a:xfrm>
          <a:prstGeom prst="rect">
            <a:avLst/>
          </a:prstGeom>
        </p:spPr>
      </p:pic>
      <p:pic>
        <p:nvPicPr>
          <p:cNvPr id="12" name="Picture 1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769" y="59495"/>
            <a:ext cx="2303929" cy="2294965"/>
          </a:xfrm>
          <a:prstGeom prst="roundRect">
            <a:avLst>
              <a:gd name="adj" fmla="val 8594"/>
            </a:avLst>
          </a:prstGeom>
          <a:solidFill>
            <a:srgbClr val="FFFFFF">
              <a:shade val="85000"/>
            </a:srgbClr>
          </a:solidFill>
          <a:ln>
            <a:solidFill>
              <a:srgbClr val="9AB75C"/>
            </a:solidFill>
          </a:ln>
          <a:effectLst>
            <a:reflection blurRad="12700" stA="38000" endPos="28000" dist="5000" dir="5400000" sy="-100000" algn="bl" rotWithShape="0"/>
          </a:effectLst>
        </p:spPr>
      </p:pic>
      <p:sp>
        <p:nvSpPr>
          <p:cNvPr id="3" name="Title 2"/>
          <p:cNvSpPr>
            <a:spLocks noGrp="1"/>
          </p:cNvSpPr>
          <p:nvPr>
            <p:ph type="title"/>
          </p:nvPr>
        </p:nvSpPr>
        <p:spPr>
          <a:xfrm>
            <a:off x="212103" y="2521203"/>
            <a:ext cx="8832184" cy="3077295"/>
          </a:xfrm>
        </p:spPr>
        <p:style>
          <a:lnRef idx="0">
            <a:schemeClr val="accent3"/>
          </a:lnRef>
          <a:fillRef idx="3">
            <a:schemeClr val="accent3"/>
          </a:fillRef>
          <a:effectRef idx="3">
            <a:schemeClr val="accent3"/>
          </a:effectRef>
          <a:fontRef idx="minor">
            <a:schemeClr val="lt1"/>
          </a:fontRef>
        </p:style>
        <p:txBody>
          <a:bodyPr anchor="t">
            <a:normAutofit fontScale="90000"/>
          </a:bodyPr>
          <a:lstStyle/>
          <a:p>
            <a:r>
              <a:rPr lang="en-GB" sz="2800" dirty="0">
                <a:ln w="0"/>
                <a:solidFill>
                  <a:schemeClr val="tx1"/>
                </a:solidFill>
                <a:effectLst>
                  <a:outerShdw blurRad="38100" dist="25400" dir="5400000" algn="ctr" rotWithShape="0">
                    <a:srgbClr val="6E747A">
                      <a:alpha val="43000"/>
                    </a:srgbClr>
                  </a:outerShdw>
                </a:effectLst>
                <a:latin typeface="Arial" panose="020B0604020202020204" pitchFamily="34" charset="0"/>
              </a:rPr>
              <a:t/>
            </a:r>
            <a:br>
              <a:rPr lang="en-GB" sz="2800" dirty="0">
                <a:ln w="0"/>
                <a:solidFill>
                  <a:schemeClr val="tx1"/>
                </a:solidFill>
                <a:effectLst>
                  <a:outerShdw blurRad="38100" dist="25400" dir="5400000" algn="ctr" rotWithShape="0">
                    <a:srgbClr val="6E747A">
                      <a:alpha val="43000"/>
                    </a:srgbClr>
                  </a:outerShdw>
                </a:effectLst>
                <a:latin typeface="Arial" panose="020B0604020202020204" pitchFamily="34" charset="0"/>
              </a:rPr>
            </a:br>
            <a:r>
              <a:rPr lang="en-GB" sz="2800" dirty="0" smtClean="0">
                <a:ln w="0"/>
                <a:solidFill>
                  <a:schemeClr val="tx1"/>
                </a:solidFill>
                <a:effectLst>
                  <a:outerShdw blurRad="38100" dist="25400" dir="5400000" algn="ctr" rotWithShape="0">
                    <a:srgbClr val="6E747A">
                      <a:alpha val="43000"/>
                    </a:srgbClr>
                  </a:outerShdw>
                </a:effectLst>
                <a:latin typeface="Arial" panose="020B0604020202020204" pitchFamily="34" charset="0"/>
              </a:rPr>
              <a:t>Portfolio Committee on Trade and Industry</a:t>
            </a:r>
            <a:br>
              <a:rPr lang="en-GB" sz="2800" dirty="0" smtClean="0">
                <a:ln w="0"/>
                <a:solidFill>
                  <a:schemeClr val="tx1"/>
                </a:solidFill>
                <a:effectLst>
                  <a:outerShdw blurRad="38100" dist="25400" dir="5400000" algn="ctr" rotWithShape="0">
                    <a:srgbClr val="6E747A">
                      <a:alpha val="43000"/>
                    </a:srgbClr>
                  </a:outerShdw>
                </a:effectLst>
                <a:latin typeface="Arial" panose="020B0604020202020204" pitchFamily="34" charset="0"/>
              </a:rPr>
            </a:br>
            <a:r>
              <a:rPr lang="en-GB" sz="2800" dirty="0" smtClean="0">
                <a:ln w="0"/>
                <a:solidFill>
                  <a:schemeClr val="tx1"/>
                </a:solidFill>
                <a:effectLst>
                  <a:outerShdw blurRad="38100" dist="25400" dir="5400000" algn="ctr" rotWithShape="0">
                    <a:srgbClr val="6E747A">
                      <a:alpha val="43000"/>
                    </a:srgbClr>
                  </a:outerShdw>
                </a:effectLst>
                <a:latin typeface="Arial" panose="020B0604020202020204" pitchFamily="34" charset="0"/>
              </a:rPr>
              <a:t/>
            </a:r>
            <a:br>
              <a:rPr lang="en-GB" sz="2800" dirty="0" smtClean="0">
                <a:ln w="0"/>
                <a:solidFill>
                  <a:schemeClr val="tx1"/>
                </a:solidFill>
                <a:effectLst>
                  <a:outerShdw blurRad="38100" dist="25400" dir="5400000" algn="ctr" rotWithShape="0">
                    <a:srgbClr val="6E747A">
                      <a:alpha val="43000"/>
                    </a:srgbClr>
                  </a:outerShdw>
                </a:effectLst>
                <a:latin typeface="Arial" panose="020B0604020202020204" pitchFamily="34" charset="0"/>
              </a:rPr>
            </a:br>
            <a:r>
              <a:rPr lang="en-GB" sz="2800" b="1" dirty="0" smtClean="0">
                <a:ln w="0"/>
                <a:solidFill>
                  <a:schemeClr val="tx1"/>
                </a:solidFill>
                <a:effectLst>
                  <a:outerShdw blurRad="38100" dist="25400" dir="5400000" algn="ctr" rotWithShape="0">
                    <a:srgbClr val="6E747A">
                      <a:alpha val="43000"/>
                    </a:srgbClr>
                  </a:outerShdw>
                </a:effectLst>
                <a:latin typeface="Arial" panose="020B0604020202020204" pitchFamily="34" charset="0"/>
              </a:rPr>
              <a:t>the</a:t>
            </a:r>
            <a:r>
              <a:rPr lang="en-GB" sz="2800" dirty="0" smtClean="0">
                <a:ln w="0"/>
                <a:solidFill>
                  <a:schemeClr val="tx1"/>
                </a:solidFill>
                <a:effectLst>
                  <a:outerShdw blurRad="38100" dist="25400" dir="5400000" algn="ctr" rotWithShape="0">
                    <a:srgbClr val="6E747A">
                      <a:alpha val="43000"/>
                    </a:srgbClr>
                  </a:outerShdw>
                </a:effectLst>
                <a:latin typeface="Arial" panose="020B0604020202020204" pitchFamily="34" charset="0"/>
              </a:rPr>
              <a:t> </a:t>
            </a:r>
            <a:r>
              <a:rPr lang="en-ZA" sz="2800" b="1" dirty="0">
                <a:ln w="0"/>
                <a:solidFill>
                  <a:schemeClr val="tx1"/>
                </a:solidFill>
                <a:effectLst>
                  <a:outerShdw blurRad="38100" dist="25400" dir="5400000" algn="ctr" rotWithShape="0">
                    <a:srgbClr val="6E747A">
                      <a:alpha val="43000"/>
                    </a:srgbClr>
                  </a:outerShdw>
                </a:effectLst>
                <a:latin typeface="Arial" panose="020B0604020202020204" pitchFamily="34" charset="0"/>
              </a:rPr>
              <a:t>dti </a:t>
            </a:r>
            <a:r>
              <a:rPr lang="en-ZA" sz="2800" dirty="0" smtClean="0">
                <a:ln w="0"/>
                <a:solidFill>
                  <a:schemeClr val="tx1"/>
                </a:solidFill>
                <a:effectLst>
                  <a:outerShdw blurRad="38100" dist="25400" dir="5400000" algn="ctr" rotWithShape="0">
                    <a:srgbClr val="6E747A">
                      <a:alpha val="43000"/>
                    </a:srgbClr>
                  </a:outerShdw>
                </a:effectLst>
                <a:latin typeface="Arial" panose="020B0604020202020204" pitchFamily="34" charset="0"/>
              </a:rPr>
              <a:t>2018/19 Annual and 2019/20 First Quarter Reports</a:t>
            </a:r>
            <a:r>
              <a:rPr lang="en-ZA" sz="2800" b="1" i="1" dirty="0">
                <a:ln w="0"/>
                <a:solidFill>
                  <a:schemeClr val="tx1"/>
                </a:solidFill>
                <a:latin typeface="Arial" panose="020B0604020202020204" pitchFamily="34" charset="0"/>
              </a:rPr>
              <a:t/>
            </a:r>
            <a:br>
              <a:rPr lang="en-ZA" sz="2800" b="1" i="1" dirty="0">
                <a:ln w="0"/>
                <a:solidFill>
                  <a:schemeClr val="tx1"/>
                </a:solidFill>
                <a:latin typeface="Arial" panose="020B0604020202020204" pitchFamily="34" charset="0"/>
              </a:rPr>
            </a:br>
            <a:r>
              <a:rPr lang="en-US" sz="2800" b="1" i="1" dirty="0">
                <a:ln w="0"/>
                <a:solidFill>
                  <a:schemeClr val="tx1"/>
                </a:solidFill>
                <a:latin typeface="Arial" panose="020B0604020202020204" pitchFamily="34" charset="0"/>
              </a:rPr>
              <a:t/>
            </a:r>
            <a:br>
              <a:rPr lang="en-US" sz="2800" b="1" i="1" dirty="0">
                <a:ln w="0"/>
                <a:solidFill>
                  <a:schemeClr val="tx1"/>
                </a:solidFill>
                <a:latin typeface="Arial" panose="020B0604020202020204" pitchFamily="34" charset="0"/>
              </a:rPr>
            </a:br>
            <a:r>
              <a:rPr lang="en-US" sz="2800" b="1" i="1" dirty="0">
                <a:ln w="0"/>
                <a:solidFill>
                  <a:schemeClr val="tx1"/>
                </a:solidFill>
                <a:latin typeface="Arial" panose="020B0604020202020204" pitchFamily="34" charset="0"/>
              </a:rPr>
              <a:t>Mr Lionel </a:t>
            </a:r>
            <a:r>
              <a:rPr lang="en-US" sz="2800" b="1" i="1" dirty="0" smtClean="0">
                <a:ln w="0"/>
                <a:solidFill>
                  <a:schemeClr val="tx1"/>
                </a:solidFill>
                <a:latin typeface="Arial" panose="020B0604020202020204" pitchFamily="34" charset="0"/>
              </a:rPr>
              <a:t>October</a:t>
            </a:r>
            <a:br>
              <a:rPr lang="en-US" sz="2800" b="1" i="1" dirty="0" smtClean="0">
                <a:ln w="0"/>
                <a:solidFill>
                  <a:schemeClr val="tx1"/>
                </a:solidFill>
                <a:latin typeface="Arial" panose="020B0604020202020204" pitchFamily="34" charset="0"/>
              </a:rPr>
            </a:br>
            <a:r>
              <a:rPr lang="en-US" sz="2800" b="1" i="1" dirty="0" smtClean="0">
                <a:ln w="0"/>
                <a:solidFill>
                  <a:schemeClr val="tx1"/>
                </a:solidFill>
                <a:latin typeface="Arial" panose="020B0604020202020204" pitchFamily="34" charset="0"/>
              </a:rPr>
              <a:t>Director-General</a:t>
            </a:r>
            <a:br>
              <a:rPr lang="en-US" sz="2800" b="1" i="1" dirty="0" smtClean="0">
                <a:ln w="0"/>
                <a:solidFill>
                  <a:schemeClr val="tx1"/>
                </a:solidFill>
                <a:latin typeface="Arial" panose="020B0604020202020204" pitchFamily="34" charset="0"/>
              </a:rPr>
            </a:br>
            <a:r>
              <a:rPr lang="en-US" sz="2800" b="1" i="1" dirty="0">
                <a:ln w="0"/>
                <a:solidFill>
                  <a:schemeClr val="tx1"/>
                </a:solidFill>
                <a:latin typeface="Arial" panose="020B0604020202020204" pitchFamily="34" charset="0"/>
              </a:rPr>
              <a:t/>
            </a:r>
            <a:br>
              <a:rPr lang="en-US" sz="2800" b="1" i="1" dirty="0">
                <a:ln w="0"/>
                <a:solidFill>
                  <a:schemeClr val="tx1"/>
                </a:solidFill>
                <a:latin typeface="Arial" panose="020B0604020202020204" pitchFamily="34" charset="0"/>
              </a:rPr>
            </a:br>
            <a:r>
              <a:rPr lang="en-US" sz="2800" b="1" i="1" dirty="0" smtClean="0">
                <a:ln w="0"/>
                <a:solidFill>
                  <a:schemeClr val="tx1"/>
                </a:solidFill>
                <a:latin typeface="Arial" panose="020B0604020202020204" pitchFamily="34" charset="0"/>
              </a:rPr>
              <a:t>08 October 2019</a:t>
            </a:r>
            <a:r>
              <a:rPr lang="en-US" sz="2800" b="1" i="1" dirty="0">
                <a:ln w="0"/>
                <a:solidFill>
                  <a:schemeClr val="tx1"/>
                </a:solidFill>
                <a:latin typeface="Arial" panose="020B0604020202020204" pitchFamily="34" charset="0"/>
              </a:rPr>
              <a:t/>
            </a:r>
            <a:br>
              <a:rPr lang="en-US" sz="2800" b="1" i="1" dirty="0">
                <a:ln w="0"/>
                <a:solidFill>
                  <a:schemeClr val="tx1"/>
                </a:solidFill>
                <a:latin typeface="Arial" panose="020B0604020202020204" pitchFamily="34" charset="0"/>
              </a:rPr>
            </a:br>
            <a:endParaRPr lang="en-GB" sz="2800" b="1" i="1" dirty="0">
              <a:ln w="0"/>
              <a:solidFill>
                <a:schemeClr val="tx1"/>
              </a:solidFill>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pic>
        <p:nvPicPr>
          <p:cNvPr id="14" name="Content Placeholder 4" descr="Social Media Birdbrain"/>
          <p:cNvPicPr>
            <a:picLocks noGrp="1" noChangeAspect="1"/>
          </p:cNvPicPr>
          <p:nvPr>
            <p:ph idx="4294967295"/>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880225" y="-46038"/>
            <a:ext cx="2263775" cy="22955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7650" y="59495"/>
            <a:ext cx="1997416" cy="22949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598498"/>
            <a:ext cx="2780907" cy="1268768"/>
          </a:xfrm>
          <a:prstGeom prst="rect">
            <a:avLst/>
          </a:prstGeom>
          <a:noFill/>
        </p:spPr>
      </p:pic>
    </p:spTree>
    <p:extLst>
      <p:ext uri="{BB962C8B-B14F-4D97-AF65-F5344CB8AC3E}">
        <p14:creationId xmlns:p14="http://schemas.microsoft.com/office/powerpoint/2010/main" val="42841508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3CDEE38B-22F6-C64D-9716-A915FE0EA987}"/>
              </a:ext>
            </a:extLst>
          </p:cNvPr>
          <p:cNvSpPr>
            <a:spLocks noGrp="1"/>
          </p:cNvSpPr>
          <p:nvPr/>
        </p:nvSpPr>
        <p:spPr>
          <a:xfrm>
            <a:off x="5485232" y="6299356"/>
            <a:ext cx="234696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B9B378-F6FA-7841-A76E-5A1DD21363BB}" type="slidenum">
              <a:rPr lang="en-US" smtClean="0"/>
              <a:pPr/>
              <a:t>10</a:t>
            </a:fld>
            <a:endParaRPr lang="en-US" dirty="0"/>
          </a:p>
        </p:txBody>
      </p:sp>
      <p:sp>
        <p:nvSpPr>
          <p:cNvPr id="9" name="TextBox 8">
            <a:extLst>
              <a:ext uri="{FF2B5EF4-FFF2-40B4-BE49-F238E27FC236}">
                <a16:creationId xmlns:a16="http://schemas.microsoft.com/office/drawing/2014/main" id="{77BD7EBF-DA33-684D-80AE-99DBA58BEB41}"/>
              </a:ext>
            </a:extLst>
          </p:cNvPr>
          <p:cNvSpPr txBox="1"/>
          <p:nvPr/>
        </p:nvSpPr>
        <p:spPr>
          <a:xfrm>
            <a:off x="399144" y="1280160"/>
            <a:ext cx="8454570" cy="1328569"/>
          </a:xfrm>
          <a:prstGeom prst="rect">
            <a:avLst/>
          </a:prstGeom>
          <a:noFill/>
        </p:spPr>
        <p:txBody>
          <a:bodyPr wrap="square" rtlCol="0">
            <a:spAutoFit/>
          </a:bodyPr>
          <a:lstStyle/>
          <a:p>
            <a:pPr marL="285750" indent="-285750" algn="just">
              <a:spcAft>
                <a:spcPts val="1039"/>
              </a:spcAft>
              <a:buFont typeface="Wingdings" panose="05000000000000000000" pitchFamily="2" charset="2"/>
              <a:buChar char="§"/>
            </a:pPr>
            <a:r>
              <a:rPr lang="en-ZA" dirty="0">
                <a:latin typeface="Arial" panose="020B0604020202020204" pitchFamily="34" charset="0"/>
                <a:cs typeface="Arial" panose="020B0604020202020204" pitchFamily="34" charset="0"/>
              </a:rPr>
              <a:t>The number of employed persons in South Africa increased by 21 000, from 16.29  to 16.31 million </a:t>
            </a:r>
            <a:r>
              <a:rPr lang="en-ZA" dirty="0">
                <a:solidFill>
                  <a:prstClr val="black"/>
                </a:solidFill>
                <a:latin typeface="Arial" panose="020B0604020202020204" pitchFamily="34" charset="0"/>
                <a:cs typeface="Arial" panose="020B0604020202020204" pitchFamily="34" charset="0"/>
              </a:rPr>
              <a:t>(q-on-q) </a:t>
            </a:r>
            <a:r>
              <a:rPr lang="en-ZA" dirty="0">
                <a:latin typeface="Arial" panose="020B0604020202020204" pitchFamily="34" charset="0"/>
                <a:cs typeface="Arial" panose="020B0604020202020204" pitchFamily="34" charset="0"/>
              </a:rPr>
              <a:t>in </a:t>
            </a:r>
            <a:r>
              <a:rPr lang="en-ZA" dirty="0" smtClean="0">
                <a:latin typeface="Arial" panose="020B0604020202020204" pitchFamily="34" charset="0"/>
                <a:cs typeface="Arial" panose="020B0604020202020204" pitchFamily="34" charset="0"/>
              </a:rPr>
              <a:t>2019Q2 but the rate of unemployment worsens to reach 29%.</a:t>
            </a:r>
          </a:p>
          <a:p>
            <a:pPr marL="285750" indent="-285750" algn="just">
              <a:spcAft>
                <a:spcPts val="1039"/>
              </a:spcAft>
              <a:buFont typeface="Wingdings" panose="05000000000000000000" pitchFamily="2" charset="2"/>
              <a:buChar char="§"/>
            </a:pPr>
            <a:r>
              <a:rPr lang="en-ZA" dirty="0" smtClean="0">
                <a:latin typeface="Arial" panose="020B0604020202020204" pitchFamily="34" charset="0"/>
                <a:cs typeface="Arial" panose="020B0604020202020204" pitchFamily="34" charset="0"/>
              </a:rPr>
              <a:t>The increase in the number of jobs was mainly driven by four sectors:</a:t>
            </a:r>
            <a:endParaRPr lang="en-ZA"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272814" y="2588759"/>
            <a:ext cx="8352970" cy="3203026"/>
          </a:xfrm>
          <a:prstGeom prst="rect">
            <a:avLst/>
          </a:prstGeom>
          <a:ln>
            <a:solidFill>
              <a:schemeClr val="bg1">
                <a:lumMod val="75000"/>
              </a:schemeClr>
            </a:solidFill>
          </a:ln>
        </p:spPr>
      </p:pic>
      <p:sp>
        <p:nvSpPr>
          <p:cNvPr id="3" name="TextBox 2"/>
          <p:cNvSpPr txBox="1"/>
          <p:nvPr/>
        </p:nvSpPr>
        <p:spPr>
          <a:xfrm>
            <a:off x="1364344" y="5854269"/>
            <a:ext cx="1594009" cy="261610"/>
          </a:xfrm>
          <a:prstGeom prst="rect">
            <a:avLst/>
          </a:prstGeom>
          <a:noFill/>
        </p:spPr>
        <p:txBody>
          <a:bodyPr wrap="square" rtlCol="0">
            <a:spAutoFit/>
          </a:bodyPr>
          <a:lstStyle/>
          <a:p>
            <a:r>
              <a:rPr lang="en-ZA" sz="1100" b="1" dirty="0" smtClean="0"/>
              <a:t>Source: Stats SA</a:t>
            </a:r>
            <a:endParaRPr lang="en-GB" sz="1100" b="1" dirty="0"/>
          </a:p>
        </p:txBody>
      </p:sp>
      <p:pic>
        <p:nvPicPr>
          <p:cNvPr id="12" name="Picture 11"/>
          <p:cNvPicPr>
            <a:picLocks noChangeAspect="1"/>
          </p:cNvPicPr>
          <p:nvPr/>
        </p:nvPicPr>
        <p:blipFill>
          <a:blip r:embed="rId3"/>
          <a:stretch>
            <a:fillRect/>
          </a:stretch>
        </p:blipFill>
        <p:spPr>
          <a:xfrm>
            <a:off x="8086185" y="6178737"/>
            <a:ext cx="648072" cy="565983"/>
          </a:xfrm>
          <a:prstGeom prst="rect">
            <a:avLst/>
          </a:prstGeom>
        </p:spPr>
      </p:pic>
      <p:pic>
        <p:nvPicPr>
          <p:cNvPr id="13" name="Picture 1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717" y="6205332"/>
            <a:ext cx="1457291" cy="571560"/>
          </a:xfrm>
          <a:prstGeom prst="rect">
            <a:avLst/>
          </a:prstGeom>
          <a:noFill/>
        </p:spPr>
      </p:pic>
      <p:sp>
        <p:nvSpPr>
          <p:cNvPr id="14" name="Title 1"/>
          <p:cNvSpPr txBox="1">
            <a:spLocks/>
          </p:cNvSpPr>
          <p:nvPr/>
        </p:nvSpPr>
        <p:spPr>
          <a:xfrm>
            <a:off x="114716" y="250547"/>
            <a:ext cx="8878677" cy="642661"/>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defRPr/>
            </a:pPr>
            <a:r>
              <a:rPr lang="en-ZA" sz="2800" b="1">
                <a:ln w="11430"/>
                <a:solidFill>
                  <a:prstClr val="black"/>
                </a:solidFill>
              </a:rPr>
              <a:t>The unemployment rate worsens in Q2</a:t>
            </a:r>
            <a:endParaRPr lang="en-ZA" sz="2800" b="1" dirty="0">
              <a:ln w="11430"/>
              <a:solidFill>
                <a:prstClr val="black"/>
              </a:solidFill>
            </a:endParaRPr>
          </a:p>
        </p:txBody>
      </p:sp>
    </p:spTree>
    <p:extLst>
      <p:ext uri="{BB962C8B-B14F-4D97-AF65-F5344CB8AC3E}">
        <p14:creationId xmlns:p14="http://schemas.microsoft.com/office/powerpoint/2010/main" val="12450798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3CDEE38B-22F6-C64D-9716-A915FE0EA987}"/>
              </a:ext>
            </a:extLst>
          </p:cNvPr>
          <p:cNvSpPr>
            <a:spLocks noGrp="1"/>
          </p:cNvSpPr>
          <p:nvPr/>
        </p:nvSpPr>
        <p:spPr>
          <a:xfrm>
            <a:off x="5743416" y="6308549"/>
            <a:ext cx="234696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B9B378-F6FA-7841-A76E-5A1DD21363BB}" type="slidenum">
              <a:rPr lang="en-US" smtClean="0"/>
              <a:pPr/>
              <a:t>11</a:t>
            </a:fld>
            <a:endParaRPr lang="en-US" dirty="0"/>
          </a:p>
        </p:txBody>
      </p:sp>
      <p:sp>
        <p:nvSpPr>
          <p:cNvPr id="9" name="TextBox 8">
            <a:extLst>
              <a:ext uri="{FF2B5EF4-FFF2-40B4-BE49-F238E27FC236}">
                <a16:creationId xmlns:a16="http://schemas.microsoft.com/office/drawing/2014/main" id="{77BD7EBF-DA33-684D-80AE-99DBA58BEB41}"/>
              </a:ext>
            </a:extLst>
          </p:cNvPr>
          <p:cNvSpPr txBox="1"/>
          <p:nvPr/>
        </p:nvSpPr>
        <p:spPr>
          <a:xfrm>
            <a:off x="399144" y="1313150"/>
            <a:ext cx="8440056" cy="1051570"/>
          </a:xfrm>
          <a:prstGeom prst="rect">
            <a:avLst/>
          </a:prstGeom>
          <a:noFill/>
        </p:spPr>
        <p:txBody>
          <a:bodyPr wrap="square" rtlCol="0">
            <a:spAutoFit/>
          </a:bodyPr>
          <a:lstStyle/>
          <a:p>
            <a:pPr marL="285750" indent="-285750" algn="just">
              <a:spcAft>
                <a:spcPts val="1039"/>
              </a:spcAft>
              <a:buFont typeface="Wingdings" panose="05000000000000000000" pitchFamily="2" charset="2"/>
              <a:buChar char="§"/>
            </a:pPr>
            <a:r>
              <a:rPr lang="en-ZA" dirty="0" smtClean="0">
                <a:latin typeface="Arial" panose="020B0604020202020204" pitchFamily="34" charset="0"/>
                <a:cs typeface="Arial" panose="020B0604020202020204" pitchFamily="34" charset="0"/>
              </a:rPr>
              <a:t>Despite the number of jobs created in 2019Q2, four sectors lost employment. </a:t>
            </a:r>
          </a:p>
          <a:p>
            <a:pPr marL="285750" indent="-285750" algn="just">
              <a:spcAft>
                <a:spcPts val="1039"/>
              </a:spcAft>
              <a:buFont typeface="Wingdings" panose="05000000000000000000" pitchFamily="2" charset="2"/>
              <a:buChar char="§"/>
            </a:pPr>
            <a:r>
              <a:rPr lang="en-ZA" dirty="0" smtClean="0">
                <a:latin typeface="Arial" panose="020B0604020202020204" pitchFamily="34" charset="0"/>
                <a:cs typeface="Arial" panose="020B0604020202020204" pitchFamily="34" charset="0"/>
              </a:rPr>
              <a:t>Private household (-49 000); Transport (-42 000); Mining (-36 000) and Finance (-21 000). </a:t>
            </a:r>
            <a:endParaRPr lang="en-ZA"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248258" y="2346849"/>
            <a:ext cx="8440056" cy="3495166"/>
          </a:xfrm>
          <a:prstGeom prst="rect">
            <a:avLst/>
          </a:prstGeom>
          <a:ln>
            <a:solidFill>
              <a:schemeClr val="bg1">
                <a:lumMod val="75000"/>
              </a:schemeClr>
            </a:solidFill>
          </a:ln>
        </p:spPr>
      </p:pic>
      <p:sp>
        <p:nvSpPr>
          <p:cNvPr id="3" name="TextBox 2"/>
          <p:cNvSpPr txBox="1"/>
          <p:nvPr/>
        </p:nvSpPr>
        <p:spPr>
          <a:xfrm>
            <a:off x="1527979" y="5896134"/>
            <a:ext cx="1128835" cy="261610"/>
          </a:xfrm>
          <a:prstGeom prst="rect">
            <a:avLst/>
          </a:prstGeom>
          <a:noFill/>
        </p:spPr>
        <p:txBody>
          <a:bodyPr wrap="none" rtlCol="0">
            <a:spAutoFit/>
          </a:bodyPr>
          <a:lstStyle/>
          <a:p>
            <a:r>
              <a:rPr lang="en-ZA" sz="1100" b="1" dirty="0" smtClean="0"/>
              <a:t>Source: Stats SA</a:t>
            </a:r>
            <a:endParaRPr lang="en-GB" sz="1100" b="1" dirty="0"/>
          </a:p>
        </p:txBody>
      </p:sp>
      <p:pic>
        <p:nvPicPr>
          <p:cNvPr id="12" name="Picture 1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717" y="6205332"/>
            <a:ext cx="1457291" cy="571560"/>
          </a:xfrm>
          <a:prstGeom prst="rect">
            <a:avLst/>
          </a:prstGeom>
          <a:noFill/>
        </p:spPr>
      </p:pic>
      <p:pic>
        <p:nvPicPr>
          <p:cNvPr id="13" name="Picture 12"/>
          <p:cNvPicPr>
            <a:picLocks noChangeAspect="1"/>
          </p:cNvPicPr>
          <p:nvPr/>
        </p:nvPicPr>
        <p:blipFill>
          <a:blip r:embed="rId4"/>
          <a:stretch>
            <a:fillRect/>
          </a:stretch>
        </p:blipFill>
        <p:spPr>
          <a:xfrm>
            <a:off x="8273256" y="6133456"/>
            <a:ext cx="648072" cy="565983"/>
          </a:xfrm>
          <a:prstGeom prst="rect">
            <a:avLst/>
          </a:prstGeom>
        </p:spPr>
      </p:pic>
      <p:sp>
        <p:nvSpPr>
          <p:cNvPr id="14" name="Title 1"/>
          <p:cNvSpPr txBox="1">
            <a:spLocks/>
          </p:cNvSpPr>
          <p:nvPr/>
        </p:nvSpPr>
        <p:spPr>
          <a:xfrm>
            <a:off x="114716" y="250547"/>
            <a:ext cx="8878677" cy="642661"/>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en-US" sz="2800" b="1" spc="100" dirty="0">
                <a:latin typeface="Arial" panose="020B0604020202020204" pitchFamily="34" charset="0"/>
                <a:cs typeface="Arial" panose="020B0604020202020204" pitchFamily="34" charset="0"/>
              </a:rPr>
              <a:t>However, some sectors suffered job losses</a:t>
            </a:r>
            <a:endParaRPr lang="en-US" sz="2800" b="1" spc="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04241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709920"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8F8DF-C337-4A03-AAF7-DB08E60626D8}"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7" name="Title 1"/>
          <p:cNvSpPr txBox="1">
            <a:spLocks/>
          </p:cNvSpPr>
          <p:nvPr/>
        </p:nvSpPr>
        <p:spPr>
          <a:xfrm>
            <a:off x="96818" y="197673"/>
            <a:ext cx="8918089" cy="360240"/>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2800" b="1" i="0" u="none" strike="noStrike" kern="1200" cap="none" spc="0" normalizeH="0" baseline="0" noProof="0" dirty="0" smtClean="0">
                <a:ln w="11430"/>
                <a:solidFill>
                  <a:prstClr val="black"/>
                </a:solidFill>
                <a:effectLst/>
                <a:uLnTx/>
                <a:uFillTx/>
                <a:latin typeface="Arial"/>
                <a:ea typeface="+mj-ea"/>
                <a:cs typeface="+mj-cs"/>
              </a:rPr>
              <a:t>SA TRADE RECORDED DEFICIT WITH THE WORLD </a:t>
            </a:r>
            <a:endParaRPr kumimoji="0" lang="en-ZA" sz="2800" b="1" i="0" u="none" strike="noStrike" kern="1200" cap="none" spc="0" normalizeH="0" baseline="0" noProof="0" dirty="0">
              <a:ln w="11430"/>
              <a:solidFill>
                <a:prstClr val="black"/>
              </a:solidFill>
              <a:effectLst/>
              <a:uLnTx/>
              <a:uFillTx/>
              <a:latin typeface="Arial"/>
              <a:ea typeface="+mj-ea"/>
              <a:cs typeface="+mj-cs"/>
            </a:endParaRPr>
          </a:p>
        </p:txBody>
      </p:sp>
      <p:graphicFrame>
        <p:nvGraphicFramePr>
          <p:cNvPr id="5" name="Chart 4"/>
          <p:cNvGraphicFramePr>
            <a:graphicFrameLocks/>
          </p:cNvGraphicFramePr>
          <p:nvPr>
            <p:extLst>
              <p:ext uri="{D42A27DB-BD31-4B8C-83A1-F6EECF244321}">
                <p14:modId xmlns:p14="http://schemas.microsoft.com/office/powerpoint/2010/main" val="2754604466"/>
              </p:ext>
            </p:extLst>
          </p:nvPr>
        </p:nvGraphicFramePr>
        <p:xfrm>
          <a:off x="4209197" y="834026"/>
          <a:ext cx="4688005" cy="4954136"/>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0" y="559426"/>
            <a:ext cx="4107976" cy="6555641"/>
          </a:xfrm>
          <a:prstGeom prst="rect">
            <a:avLst/>
          </a:prstGeom>
        </p:spPr>
        <p:txBody>
          <a:bodyPr wrap="square">
            <a:spAutoFit/>
          </a:bodyPr>
          <a:lstStyle/>
          <a:p>
            <a:pPr marL="266700" marR="0" lvl="0" indent="-266700" algn="just" defTabSz="457200" rtl="0" eaLnBrk="1" fontAlgn="auto" latinLnBrk="0" hangingPunct="1">
              <a:lnSpc>
                <a:spcPct val="100000"/>
              </a:lnSpc>
              <a:spcBef>
                <a:spcPts val="0"/>
              </a:spcBef>
              <a:spcAft>
                <a:spcPts val="0"/>
              </a:spcAft>
              <a:buClrTx/>
              <a:buSzTx/>
              <a:buFont typeface="Wingdings" charset="2"/>
              <a:buChar char="q"/>
              <a:tabLst/>
              <a:defRPr/>
            </a:pPr>
            <a:r>
              <a:rPr kumimoji="0" lang="en-ZA" sz="1400" b="0" i="0" u="none" strike="noStrike" kern="1200" cap="none" spc="0" normalizeH="0" baseline="0" noProof="0" dirty="0" smtClean="0">
                <a:ln>
                  <a:noFill/>
                </a:ln>
                <a:solidFill>
                  <a:prstClr val="black"/>
                </a:solidFill>
                <a:effectLst/>
                <a:uLnTx/>
                <a:uFillTx/>
                <a:latin typeface="Arial"/>
                <a:ea typeface="+mn-ea"/>
                <a:cs typeface="Helvetica"/>
              </a:rPr>
              <a:t>SA recorded trade deficit with the </a:t>
            </a:r>
            <a:r>
              <a:rPr kumimoji="0" lang="en-ZA" sz="1400" b="0" i="0" u="none" strike="noStrike" kern="1200" cap="none" spc="0" normalizeH="0" baseline="0" noProof="0" dirty="0">
                <a:ln>
                  <a:noFill/>
                </a:ln>
                <a:solidFill>
                  <a:prstClr val="black"/>
                </a:solidFill>
                <a:effectLst/>
                <a:uLnTx/>
                <a:uFillTx/>
                <a:latin typeface="Arial"/>
                <a:ea typeface="+mn-ea"/>
                <a:cs typeface="Helvetica"/>
              </a:rPr>
              <a:t>rest of the world </a:t>
            </a:r>
            <a:r>
              <a:rPr kumimoji="0" lang="en-ZA" sz="1400" b="0" i="0" u="none" strike="noStrike" kern="1200" cap="none" spc="0" normalizeH="0" baseline="0" noProof="0" dirty="0" smtClean="0">
                <a:ln>
                  <a:noFill/>
                </a:ln>
                <a:solidFill>
                  <a:prstClr val="black"/>
                </a:solidFill>
                <a:effectLst/>
                <a:uLnTx/>
                <a:uFillTx/>
                <a:latin typeface="Arial"/>
                <a:ea typeface="+mn-ea"/>
                <a:cs typeface="Helvetica"/>
              </a:rPr>
              <a:t>in </a:t>
            </a:r>
            <a:r>
              <a:rPr kumimoji="0" lang="en-ZA" sz="1400" b="0" i="0" u="none" strike="noStrike" kern="1200" cap="none" spc="0" normalizeH="0" baseline="0" noProof="0" dirty="0">
                <a:ln>
                  <a:noFill/>
                </a:ln>
                <a:solidFill>
                  <a:prstClr val="black"/>
                </a:solidFill>
                <a:effectLst/>
                <a:uLnTx/>
                <a:uFillTx/>
                <a:latin typeface="Arial"/>
                <a:ea typeface="+mn-ea"/>
                <a:cs typeface="Helvetica"/>
              </a:rPr>
              <a:t>Q1 of </a:t>
            </a:r>
            <a:r>
              <a:rPr kumimoji="0" lang="en-ZA" sz="1400" b="0" i="0" u="none" strike="noStrike" kern="1200" cap="none" spc="0" normalizeH="0" baseline="0" noProof="0" dirty="0" smtClean="0">
                <a:ln>
                  <a:noFill/>
                </a:ln>
                <a:solidFill>
                  <a:prstClr val="black"/>
                </a:solidFill>
                <a:effectLst/>
                <a:uLnTx/>
                <a:uFillTx/>
                <a:latin typeface="Arial"/>
                <a:ea typeface="+mn-ea"/>
                <a:cs typeface="Helvetica"/>
              </a:rPr>
              <a:t>2019 - moving </a:t>
            </a:r>
            <a:r>
              <a:rPr kumimoji="0" lang="en-ZA" sz="1400" b="0" i="0" u="none" strike="noStrike" kern="1200" cap="none" spc="0" normalizeH="0" baseline="0" noProof="0" dirty="0">
                <a:ln>
                  <a:noFill/>
                </a:ln>
                <a:solidFill>
                  <a:prstClr val="black"/>
                </a:solidFill>
                <a:effectLst/>
                <a:uLnTx/>
                <a:uFillTx/>
                <a:latin typeface="Arial"/>
                <a:ea typeface="+mn-ea"/>
                <a:cs typeface="Helvetica"/>
              </a:rPr>
              <a:t>from </a:t>
            </a:r>
            <a:r>
              <a:rPr kumimoji="0" lang="en-ZA" sz="1400" b="0" i="0" u="none" strike="noStrike" kern="1200" cap="none" spc="0" normalizeH="0" baseline="0" noProof="0" dirty="0" smtClean="0">
                <a:ln>
                  <a:noFill/>
                </a:ln>
                <a:solidFill>
                  <a:prstClr val="black"/>
                </a:solidFill>
                <a:effectLst/>
                <a:uLnTx/>
                <a:uFillTx/>
                <a:latin typeface="Arial"/>
                <a:ea typeface="+mn-ea"/>
                <a:cs typeface="Helvetica"/>
              </a:rPr>
              <a:t>R14.6 </a:t>
            </a:r>
            <a:r>
              <a:rPr kumimoji="0" lang="en-ZA" sz="1400" b="0" i="0" u="none" strike="noStrike" kern="1200" cap="none" spc="0" normalizeH="0" baseline="0" noProof="0" dirty="0">
                <a:ln>
                  <a:noFill/>
                </a:ln>
                <a:solidFill>
                  <a:prstClr val="black"/>
                </a:solidFill>
                <a:effectLst/>
                <a:uLnTx/>
                <a:uFillTx/>
                <a:latin typeface="Arial"/>
                <a:ea typeface="+mn-ea"/>
                <a:cs typeface="Helvetica"/>
              </a:rPr>
              <a:t>billion surplus recorded in Q4 of 2018 to –R4 billion deficit recorded in Q1 of </a:t>
            </a:r>
            <a:r>
              <a:rPr kumimoji="0" lang="en-ZA" sz="1400" b="0" i="0" u="none" strike="noStrike" kern="1200" cap="none" spc="0" normalizeH="0" baseline="0" noProof="0" dirty="0" smtClean="0">
                <a:ln>
                  <a:noFill/>
                </a:ln>
                <a:solidFill>
                  <a:prstClr val="black"/>
                </a:solidFill>
                <a:effectLst/>
                <a:uLnTx/>
                <a:uFillTx/>
                <a:latin typeface="Arial"/>
                <a:ea typeface="+mn-ea"/>
                <a:cs typeface="Helvetica"/>
              </a:rPr>
              <a:t>2019.</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ZA" sz="1400" b="0" i="0" u="none" strike="noStrike" kern="1200" cap="none" spc="0" normalizeH="0" baseline="0" noProof="0" dirty="0">
              <a:ln>
                <a:noFill/>
              </a:ln>
              <a:solidFill>
                <a:prstClr val="black"/>
              </a:solidFill>
              <a:effectLst/>
              <a:uLnTx/>
              <a:uFillTx/>
              <a:latin typeface="Arial"/>
              <a:ea typeface="+mn-ea"/>
              <a:cs typeface="Helvetica"/>
            </a:endParaRPr>
          </a:p>
          <a:p>
            <a:pPr marL="266700" marR="0" lvl="0" indent="-266700" algn="just" defTabSz="457200" rtl="0" eaLnBrk="1" fontAlgn="auto" latinLnBrk="0" hangingPunct="1">
              <a:lnSpc>
                <a:spcPct val="100000"/>
              </a:lnSpc>
              <a:spcBef>
                <a:spcPts val="0"/>
              </a:spcBef>
              <a:spcAft>
                <a:spcPts val="0"/>
              </a:spcAft>
              <a:buClrTx/>
              <a:buSzTx/>
              <a:buFont typeface="Wingdings" charset="2"/>
              <a:buChar char="q"/>
              <a:tabLst/>
              <a:defRPr/>
            </a:pPr>
            <a:r>
              <a:rPr kumimoji="0" lang="en-ZA" sz="1400" b="0" i="0" u="none" strike="noStrike" kern="1200" cap="none" spc="0" normalizeH="0" baseline="0" noProof="0" dirty="0" smtClean="0">
                <a:ln>
                  <a:noFill/>
                </a:ln>
                <a:solidFill>
                  <a:prstClr val="black"/>
                </a:solidFill>
                <a:effectLst/>
                <a:uLnTx/>
                <a:uFillTx/>
                <a:latin typeface="Arial"/>
                <a:ea typeface="+mn-ea"/>
                <a:cs typeface="Helvetica"/>
              </a:rPr>
              <a:t>Negative trade balance was as a result of contraction in exports</a:t>
            </a:r>
            <a:r>
              <a:rPr kumimoji="0" lang="en-ZA" sz="1400" b="0" i="0" u="none" strike="noStrike" kern="1200" cap="none" spc="0" normalizeH="0" baseline="0" noProof="0" dirty="0">
                <a:ln>
                  <a:noFill/>
                </a:ln>
                <a:solidFill>
                  <a:prstClr val="black"/>
                </a:solidFill>
                <a:effectLst/>
                <a:uLnTx/>
                <a:uFillTx/>
                <a:latin typeface="Arial"/>
                <a:ea typeface="+mn-ea"/>
                <a:cs typeface="Helvetica"/>
              </a:rPr>
              <a:t> </a:t>
            </a:r>
            <a:r>
              <a:rPr kumimoji="0" lang="en-ZA" sz="1400" b="0" i="0" u="none" strike="noStrike" kern="1200" cap="none" spc="0" normalizeH="0" baseline="0" noProof="0" dirty="0" smtClean="0">
                <a:ln>
                  <a:noFill/>
                </a:ln>
                <a:solidFill>
                  <a:prstClr val="black"/>
                </a:solidFill>
                <a:effectLst/>
                <a:uLnTx/>
                <a:uFillTx/>
                <a:latin typeface="Arial"/>
                <a:ea typeface="+mn-ea"/>
                <a:cs typeface="Helvetica"/>
              </a:rPr>
              <a:t>across the key sectors of the economy:</a:t>
            </a:r>
          </a:p>
          <a:p>
            <a:pPr marL="723900" marR="0" lvl="0" indent="-2730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400" b="0" i="0" u="none" strike="noStrike" kern="1200" cap="none" spc="0" normalizeH="0" baseline="0" noProof="0" dirty="0" smtClean="0">
                <a:ln>
                  <a:noFill/>
                </a:ln>
                <a:solidFill>
                  <a:prstClr val="black"/>
                </a:solidFill>
                <a:effectLst/>
                <a:uLnTx/>
                <a:uFillTx/>
                <a:latin typeface="Arial"/>
                <a:ea typeface="+mn-ea"/>
                <a:cs typeface="Helvetica"/>
              </a:rPr>
              <a:t>Mining exports contracted driven by decline in exports volumes of precious metals &amp; base metals;</a:t>
            </a:r>
          </a:p>
          <a:p>
            <a:pPr marL="723900" marR="0" lvl="0" indent="-2730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400" b="0" i="0" u="none" strike="noStrike" kern="1200" cap="none" spc="0" normalizeH="0" baseline="0" noProof="0" dirty="0" smtClean="0">
                <a:ln>
                  <a:noFill/>
                </a:ln>
                <a:solidFill>
                  <a:prstClr val="black"/>
                </a:solidFill>
                <a:effectLst/>
                <a:uLnTx/>
                <a:uFillTx/>
                <a:latin typeface="Arial"/>
                <a:ea typeface="+mn-ea"/>
                <a:cs typeface="Helvetica"/>
              </a:rPr>
              <a:t>Volume of manufacturing exports decline as vehicles &amp; transport equipment contracted; and</a:t>
            </a:r>
          </a:p>
          <a:p>
            <a:pPr marL="723900" marR="0" lvl="0" indent="-2730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400" b="0" i="0" u="none" strike="noStrike" kern="1200" cap="none" spc="0" normalizeH="0" baseline="0" noProof="0" dirty="0" smtClean="0">
                <a:ln>
                  <a:noFill/>
                </a:ln>
                <a:solidFill>
                  <a:prstClr val="black"/>
                </a:solidFill>
                <a:effectLst/>
                <a:uLnTx/>
                <a:uFillTx/>
                <a:latin typeface="Arial"/>
                <a:ea typeface="+mn-ea"/>
                <a:cs typeface="Helvetica"/>
              </a:rPr>
              <a:t>Agriculture exports also decline as export volumes of vegetables receded.</a:t>
            </a:r>
          </a:p>
          <a:p>
            <a:pPr marL="450850" marR="0" lvl="0" indent="0" algn="just" defTabSz="457200" rtl="0" eaLnBrk="1" fontAlgn="auto" latinLnBrk="0" hangingPunct="1">
              <a:lnSpc>
                <a:spcPct val="100000"/>
              </a:lnSpc>
              <a:spcBef>
                <a:spcPts val="0"/>
              </a:spcBef>
              <a:spcAft>
                <a:spcPts val="0"/>
              </a:spcAft>
              <a:buClrTx/>
              <a:buSzTx/>
              <a:buFontTx/>
              <a:buNone/>
              <a:tabLst/>
              <a:defRPr/>
            </a:pPr>
            <a:endParaRPr kumimoji="0" lang="en-ZA" sz="1400" b="0" i="0" u="none" strike="noStrike" kern="1200" cap="none" spc="0" normalizeH="0" baseline="0" noProof="0" dirty="0" smtClean="0">
              <a:ln>
                <a:noFill/>
              </a:ln>
              <a:solidFill>
                <a:prstClr val="black"/>
              </a:solidFill>
              <a:effectLst/>
              <a:uLnTx/>
              <a:uFillTx/>
              <a:latin typeface="Arial"/>
              <a:ea typeface="+mn-ea"/>
              <a:cs typeface="Helvetica"/>
            </a:endParaRPr>
          </a:p>
          <a:p>
            <a:pPr marL="273050" marR="0" lvl="0" indent="-2730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sz="1400" b="0" i="0" u="none" strike="noStrike" kern="1200" cap="none" spc="0" normalizeH="0" baseline="0" noProof="0" dirty="0" smtClean="0">
                <a:ln>
                  <a:noFill/>
                </a:ln>
                <a:solidFill>
                  <a:prstClr val="black"/>
                </a:solidFill>
                <a:effectLst/>
                <a:uLnTx/>
                <a:uFillTx/>
                <a:latin typeface="Arial"/>
                <a:ea typeface="+mn-ea"/>
                <a:cs typeface="Helvetica"/>
              </a:rPr>
              <a:t>Real imports of goods &amp; services contracted in Q1 of 2019 due to weak domestic demand in particular of mineral products &amp; adverse contraction of chemical products, food &amp; beverages in the manufacturing sector</a:t>
            </a:r>
            <a:r>
              <a:rPr lang="en-ZA" sz="1400" dirty="0">
                <a:solidFill>
                  <a:prstClr val="black"/>
                </a:solidFill>
                <a:latin typeface="Arial"/>
                <a:cs typeface="Helvetica"/>
              </a:rPr>
              <a:t>.</a:t>
            </a:r>
            <a:endParaRPr kumimoji="0" lang="en-ZA" sz="1400" b="0" i="0" u="none" strike="noStrike" kern="1200" cap="none" spc="0" normalizeH="0" baseline="0" noProof="0" dirty="0" smtClean="0">
              <a:ln>
                <a:noFill/>
              </a:ln>
              <a:solidFill>
                <a:prstClr val="black"/>
              </a:solidFill>
              <a:effectLst/>
              <a:uLnTx/>
              <a:uFillTx/>
              <a:latin typeface="Arial"/>
              <a:ea typeface="+mn-ea"/>
              <a:cs typeface="Helvetica"/>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ZA" sz="1400" b="0" i="0" u="none" strike="noStrike" kern="1200" cap="none" spc="0" normalizeH="0" baseline="0" noProof="0" dirty="0" smtClean="0">
              <a:ln>
                <a:noFill/>
              </a:ln>
              <a:solidFill>
                <a:prstClr val="black"/>
              </a:solidFill>
              <a:effectLst/>
              <a:uLnTx/>
              <a:uFillTx/>
              <a:latin typeface="Arial"/>
              <a:ea typeface="+mn-ea"/>
              <a:cs typeface="Helvetica"/>
            </a:endParaRPr>
          </a:p>
          <a:p>
            <a:pPr marL="266700" marR="0" lvl="0" indent="-266700" algn="just" defTabSz="457200" rtl="0" eaLnBrk="1" fontAlgn="auto" latinLnBrk="0" hangingPunct="1">
              <a:lnSpc>
                <a:spcPct val="100000"/>
              </a:lnSpc>
              <a:spcBef>
                <a:spcPts val="0"/>
              </a:spcBef>
              <a:spcAft>
                <a:spcPts val="0"/>
              </a:spcAft>
              <a:buClrTx/>
              <a:buSzTx/>
              <a:buFont typeface="Wingdings" charset="2"/>
              <a:buChar char="q"/>
              <a:tabLst/>
              <a:defRPr/>
            </a:pPr>
            <a:r>
              <a:rPr kumimoji="0" lang="en-ZA" sz="1400" b="0" i="0" u="none" strike="noStrike" kern="1200" cap="none" spc="0" normalizeH="0" baseline="0" noProof="0" dirty="0" smtClean="0">
                <a:ln>
                  <a:noFill/>
                </a:ln>
                <a:solidFill>
                  <a:prstClr val="black"/>
                </a:solidFill>
                <a:effectLst/>
                <a:uLnTx/>
                <a:uFillTx/>
                <a:latin typeface="Arial"/>
                <a:ea typeface="+mn-ea"/>
                <a:cs typeface="Helvetica"/>
              </a:rPr>
              <a:t>The overall trading environment remain challenging &amp; the expected slowdown </a:t>
            </a:r>
            <a:r>
              <a:rPr kumimoji="0" lang="en-ZA" sz="1400" b="0" i="0" u="none" strike="noStrike" kern="1200" cap="none" spc="0" normalizeH="0" baseline="0" noProof="0" dirty="0">
                <a:ln>
                  <a:noFill/>
                </a:ln>
                <a:solidFill>
                  <a:prstClr val="black"/>
                </a:solidFill>
                <a:effectLst/>
                <a:uLnTx/>
                <a:uFillTx/>
                <a:latin typeface="Arial"/>
                <a:ea typeface="+mn-ea"/>
                <a:cs typeface="Helvetica"/>
              </a:rPr>
              <a:t>in global growth momentum </a:t>
            </a:r>
            <a:r>
              <a:rPr kumimoji="0" lang="en-ZA" sz="1400" b="0" i="0" u="none" strike="noStrike" kern="1200" cap="none" spc="0" normalizeH="0" baseline="0" noProof="0" dirty="0" smtClean="0">
                <a:ln>
                  <a:noFill/>
                </a:ln>
                <a:solidFill>
                  <a:prstClr val="black"/>
                </a:solidFill>
                <a:effectLst/>
                <a:uLnTx/>
                <a:uFillTx/>
                <a:latin typeface="Arial"/>
                <a:ea typeface="+mn-ea"/>
                <a:cs typeface="Helvetica"/>
              </a:rPr>
              <a:t>will weigh heavily  </a:t>
            </a:r>
            <a:r>
              <a:rPr kumimoji="0" lang="en-ZA" sz="1400" b="0" i="0" u="none" strike="noStrike" kern="1200" cap="none" spc="0" normalizeH="0" baseline="0" noProof="0" dirty="0">
                <a:ln>
                  <a:noFill/>
                </a:ln>
                <a:solidFill>
                  <a:prstClr val="black"/>
                </a:solidFill>
                <a:effectLst/>
                <a:uLnTx/>
                <a:uFillTx/>
                <a:latin typeface="Arial"/>
                <a:ea typeface="+mn-ea"/>
                <a:cs typeface="Helvetica"/>
              </a:rPr>
              <a:t>on SA’s trade volumes in the near future. </a:t>
            </a:r>
          </a:p>
          <a:p>
            <a:pPr marL="38100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ZA" sz="1400" b="0" i="0" u="none" strike="noStrike" kern="1200" cap="none" spc="0" normalizeH="0" baseline="0" noProof="0" dirty="0" smtClean="0">
              <a:ln>
                <a:noFill/>
              </a:ln>
              <a:solidFill>
                <a:prstClr val="black"/>
              </a:solidFill>
              <a:effectLst/>
              <a:uLnTx/>
              <a:uFillTx/>
              <a:latin typeface="Arial"/>
              <a:ea typeface="+mn-ea"/>
              <a:cs typeface="Helvetica"/>
            </a:endParaRPr>
          </a:p>
          <a:p>
            <a:pPr marL="266700" marR="0" lvl="0" indent="-266700" algn="just" defTabSz="457200" rtl="0" eaLnBrk="1" fontAlgn="auto" latinLnBrk="0" hangingPunct="1">
              <a:lnSpc>
                <a:spcPct val="100000"/>
              </a:lnSpc>
              <a:spcBef>
                <a:spcPts val="0"/>
              </a:spcBef>
              <a:spcAft>
                <a:spcPts val="0"/>
              </a:spcAft>
              <a:buClrTx/>
              <a:buSzTx/>
              <a:buFont typeface="Wingdings" charset="2"/>
              <a:buChar char="q"/>
              <a:tabLst/>
              <a:defRPr/>
            </a:pPr>
            <a:endParaRPr kumimoji="0" lang="en-ZA" sz="1400" b="0" i="0" u="none" strike="noStrike" kern="1200" cap="none" spc="0" normalizeH="0" baseline="0" noProof="0" dirty="0">
              <a:ln>
                <a:noFill/>
              </a:ln>
              <a:solidFill>
                <a:prstClr val="black"/>
              </a:solidFill>
              <a:effectLst/>
              <a:uLnTx/>
              <a:uFillTx/>
              <a:latin typeface="Arial"/>
              <a:ea typeface="+mn-ea"/>
              <a:cs typeface="Helvetica"/>
            </a:endParaRPr>
          </a:p>
        </p:txBody>
      </p:sp>
      <p:pic>
        <p:nvPicPr>
          <p:cNvPr id="6" name="Picture 5"/>
          <p:cNvPicPr>
            <a:picLocks noChangeAspect="1"/>
          </p:cNvPicPr>
          <p:nvPr/>
        </p:nvPicPr>
        <p:blipFill>
          <a:blip r:embed="rId4"/>
          <a:stretch>
            <a:fillRect/>
          </a:stretch>
        </p:blipFill>
        <p:spPr>
          <a:xfrm>
            <a:off x="8086185" y="6178737"/>
            <a:ext cx="648072" cy="565983"/>
          </a:xfrm>
          <a:prstGeom prst="rect">
            <a:avLst/>
          </a:prstGeom>
        </p:spPr>
      </p:pic>
      <p:pic>
        <p:nvPicPr>
          <p:cNvPr id="10" name="Picture 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9197" y="6149915"/>
            <a:ext cx="1457291" cy="571560"/>
          </a:xfrm>
          <a:prstGeom prst="rect">
            <a:avLst/>
          </a:prstGeom>
          <a:noFill/>
        </p:spPr>
      </p:pic>
    </p:spTree>
    <p:extLst>
      <p:ext uri="{BB962C8B-B14F-4D97-AF65-F5344CB8AC3E}">
        <p14:creationId xmlns:p14="http://schemas.microsoft.com/office/powerpoint/2010/main" val="30744630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712570" y="631950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8F8DF-C337-4A03-AAF7-DB08E60626D8}"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7" name="Title 1"/>
          <p:cNvSpPr txBox="1">
            <a:spLocks/>
          </p:cNvSpPr>
          <p:nvPr/>
        </p:nvSpPr>
        <p:spPr>
          <a:xfrm>
            <a:off x="136477" y="167164"/>
            <a:ext cx="8955206" cy="390748"/>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8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2800" b="1" i="0" u="none" strike="noStrike" kern="1200" cap="none" spc="0" normalizeH="0" baseline="0" noProof="0" dirty="0" smtClean="0">
                <a:ln w="11430"/>
                <a:solidFill>
                  <a:prstClr val="black"/>
                </a:solidFill>
                <a:effectLst/>
                <a:uLnTx/>
                <a:uFillTx/>
                <a:latin typeface="Arial"/>
                <a:ea typeface="+mj-ea"/>
                <a:cs typeface="+mj-cs"/>
              </a:rPr>
              <a:t>MANUFACTURING TRADE DEFICIT WIDEN SHARPLY</a:t>
            </a:r>
            <a:endParaRPr kumimoji="0" lang="en-US" sz="2800" b="1" i="0" u="none" strike="noStrike" kern="1200" cap="none" spc="0" normalizeH="0" baseline="0" noProof="0" dirty="0">
              <a:ln>
                <a:noFill/>
              </a:ln>
              <a:solidFill>
                <a:prstClr val="black"/>
              </a:solidFill>
              <a:effectLst/>
              <a:uLnTx/>
              <a:uFillTx/>
              <a:latin typeface="Arial"/>
              <a:ea typeface="+mj-ea"/>
              <a:cs typeface="Arial" panose="020B0604020202020204" pitchFamily="34" charset="0"/>
            </a:endParaRPr>
          </a:p>
        </p:txBody>
      </p:sp>
      <p:graphicFrame>
        <p:nvGraphicFramePr>
          <p:cNvPr id="5" name="Chart 4"/>
          <p:cNvGraphicFramePr>
            <a:graphicFrameLocks/>
          </p:cNvGraphicFramePr>
          <p:nvPr>
            <p:extLst>
              <p:ext uri="{D42A27DB-BD31-4B8C-83A1-F6EECF244321}">
                <p14:modId xmlns:p14="http://schemas.microsoft.com/office/powerpoint/2010/main" val="2913336753"/>
              </p:ext>
            </p:extLst>
          </p:nvPr>
        </p:nvGraphicFramePr>
        <p:xfrm>
          <a:off x="4014716" y="676791"/>
          <a:ext cx="5076967" cy="5523837"/>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136477" y="618723"/>
            <a:ext cx="3930555" cy="5680016"/>
          </a:xfrm>
          <a:prstGeom prst="rect">
            <a:avLst/>
          </a:prstGeom>
        </p:spPr>
        <p:txBody>
          <a:bodyPr wrap="square">
            <a:spAutoFit/>
          </a:bodyPr>
          <a:lstStyle/>
          <a:p>
            <a:pPr marL="285750" marR="0" lvl="0" indent="-285750" algn="just" defTabSz="457200" rtl="0" eaLnBrk="1" fontAlgn="auto" latinLnBrk="0" hangingPunct="1">
              <a:lnSpc>
                <a:spcPct val="115000"/>
              </a:lnSpc>
              <a:spcBef>
                <a:spcPts val="0"/>
              </a:spcBef>
              <a:spcAft>
                <a:spcPts val="1000"/>
              </a:spcAft>
              <a:buClrTx/>
              <a:buSzTx/>
              <a:buFont typeface="Wingdings" panose="05000000000000000000" pitchFamily="2" charset="2"/>
              <a:buChar char="q"/>
              <a:tabLst/>
              <a:defRPr/>
            </a:pPr>
            <a:r>
              <a:rPr kumimoji="0" lang="en-ZA" sz="1400" b="0" i="0" u="none" strike="noStrike" kern="1200" cap="none" spc="0" normalizeH="0" baseline="0" noProof="0" dirty="0">
                <a:ln>
                  <a:noFill/>
                </a:ln>
                <a:solidFill>
                  <a:srgbClr val="000000"/>
                </a:solidFill>
                <a:effectLst/>
                <a:uLnTx/>
                <a:uFillTx/>
                <a:latin typeface="Arial"/>
                <a:ea typeface="BatangChe"/>
                <a:cs typeface="Times New Roman"/>
              </a:rPr>
              <a:t>The conditions in the manufacturing sector remain largely unfavourable as businesses experienced difficult conditions in the past </a:t>
            </a:r>
            <a:r>
              <a:rPr kumimoji="0" lang="en-ZA" sz="1400" b="0" i="0" u="none" strike="noStrike" kern="1200" cap="none" spc="0" normalizeH="0" baseline="0" noProof="0" dirty="0" smtClean="0">
                <a:ln>
                  <a:noFill/>
                </a:ln>
                <a:solidFill>
                  <a:srgbClr val="000000"/>
                </a:solidFill>
                <a:effectLst/>
                <a:uLnTx/>
                <a:uFillTx/>
                <a:latin typeface="Arial"/>
                <a:ea typeface="BatangChe"/>
                <a:cs typeface="Times New Roman"/>
              </a:rPr>
              <a:t>years.</a:t>
            </a:r>
          </a:p>
          <a:p>
            <a:pPr marL="285750" marR="0" lvl="0" indent="-285750" algn="just" defTabSz="457200" rtl="0" eaLnBrk="1" fontAlgn="auto" latinLnBrk="0" hangingPunct="1">
              <a:lnSpc>
                <a:spcPct val="115000"/>
              </a:lnSpc>
              <a:spcBef>
                <a:spcPts val="0"/>
              </a:spcBef>
              <a:spcAft>
                <a:spcPts val="1000"/>
              </a:spcAft>
              <a:buClrTx/>
              <a:buSzTx/>
              <a:buFont typeface="Wingdings" panose="05000000000000000000" pitchFamily="2" charset="2"/>
              <a:buChar char="q"/>
              <a:tabLst/>
              <a:defRPr/>
            </a:pPr>
            <a:r>
              <a:rPr kumimoji="0" lang="en-ZA" sz="1400" b="0" i="0" u="none" strike="noStrike" kern="1200" cap="none" spc="0" normalizeH="0" baseline="0" noProof="0" dirty="0" smtClean="0">
                <a:ln>
                  <a:noFill/>
                </a:ln>
                <a:solidFill>
                  <a:srgbClr val="000000"/>
                </a:solidFill>
                <a:effectLst/>
                <a:uLnTx/>
                <a:uFillTx/>
                <a:latin typeface="Arial"/>
                <a:ea typeface="BatangChe"/>
                <a:cs typeface="Times New Roman"/>
              </a:rPr>
              <a:t>Several </a:t>
            </a:r>
            <a:r>
              <a:rPr kumimoji="0" lang="en-ZA" sz="1400" b="0" i="0" u="none" strike="noStrike" kern="1200" cap="none" spc="0" normalizeH="0" baseline="0" noProof="0" dirty="0">
                <a:ln>
                  <a:noFill/>
                </a:ln>
                <a:solidFill>
                  <a:srgbClr val="000000"/>
                </a:solidFill>
                <a:effectLst/>
                <a:uLnTx/>
                <a:uFillTx/>
                <a:latin typeface="Arial"/>
                <a:ea typeface="BatangChe"/>
                <a:cs typeface="Times New Roman"/>
              </a:rPr>
              <a:t>manufacturing sub-sectors are operating well below production capacity largely due to insufficient demand (particularly in the domestic market), </a:t>
            </a:r>
            <a:r>
              <a:rPr kumimoji="0" lang="en-ZA" sz="1400" b="0" i="0" u="none" strike="noStrike" kern="1200" cap="none" spc="0" normalizeH="0" baseline="0" noProof="0" dirty="0" smtClean="0">
                <a:ln>
                  <a:noFill/>
                </a:ln>
                <a:solidFill>
                  <a:srgbClr val="000000"/>
                </a:solidFill>
                <a:effectLst/>
                <a:uLnTx/>
                <a:uFillTx/>
                <a:latin typeface="Arial"/>
                <a:ea typeface="BatangChe"/>
                <a:cs typeface="Times New Roman"/>
              </a:rPr>
              <a:t>and </a:t>
            </a:r>
            <a:r>
              <a:rPr kumimoji="0" lang="en-ZA" sz="1400" b="0" i="0" u="none" strike="noStrike" kern="1200" cap="none" spc="0" normalizeH="0" baseline="0" noProof="0" dirty="0">
                <a:ln>
                  <a:noFill/>
                </a:ln>
                <a:solidFill>
                  <a:srgbClr val="000000"/>
                </a:solidFill>
                <a:effectLst/>
                <a:uLnTx/>
                <a:uFillTx/>
                <a:latin typeface="Arial"/>
                <a:ea typeface="BatangChe"/>
                <a:cs typeface="Times New Roman"/>
              </a:rPr>
              <a:t>strong competition from foreign producers both in local and export </a:t>
            </a:r>
            <a:r>
              <a:rPr kumimoji="0" lang="en-ZA" sz="1400" b="0" i="0" u="none" strike="noStrike" kern="1200" cap="none" spc="0" normalizeH="0" baseline="0" noProof="0" dirty="0" smtClean="0">
                <a:ln>
                  <a:noFill/>
                </a:ln>
                <a:solidFill>
                  <a:srgbClr val="000000"/>
                </a:solidFill>
                <a:effectLst/>
                <a:uLnTx/>
                <a:uFillTx/>
                <a:latin typeface="Arial"/>
                <a:ea typeface="BatangChe"/>
                <a:cs typeface="Times New Roman"/>
              </a:rPr>
              <a:t>markets</a:t>
            </a:r>
            <a:r>
              <a:rPr lang="en-ZA" sz="1400" dirty="0">
                <a:solidFill>
                  <a:srgbClr val="000000"/>
                </a:solidFill>
                <a:latin typeface="Arial"/>
                <a:ea typeface="BatangChe"/>
                <a:cs typeface="Times New Roman"/>
              </a:rPr>
              <a:t>.</a:t>
            </a:r>
            <a:endParaRPr kumimoji="0" lang="en-ZA" sz="1400" b="0" i="0" u="none" strike="noStrike" kern="1200" cap="none" spc="0" normalizeH="0" baseline="0" noProof="0" dirty="0" smtClean="0">
              <a:ln>
                <a:noFill/>
              </a:ln>
              <a:solidFill>
                <a:srgbClr val="000000"/>
              </a:solidFill>
              <a:effectLst/>
              <a:uLnTx/>
              <a:uFillTx/>
              <a:latin typeface="Arial"/>
              <a:ea typeface="BatangChe"/>
              <a:cs typeface="Times New Roman"/>
            </a:endParaRPr>
          </a:p>
          <a:p>
            <a:pPr marL="285750" marR="0" lvl="0" indent="-285750" algn="just" defTabSz="457200" rtl="0" eaLnBrk="1" fontAlgn="auto" latinLnBrk="0" hangingPunct="1">
              <a:lnSpc>
                <a:spcPct val="115000"/>
              </a:lnSpc>
              <a:spcBef>
                <a:spcPts val="0"/>
              </a:spcBef>
              <a:spcAft>
                <a:spcPts val="1000"/>
              </a:spcAft>
              <a:buClrTx/>
              <a:buSzTx/>
              <a:buFont typeface="Wingdings" panose="05000000000000000000" pitchFamily="2" charset="2"/>
              <a:buChar char="q"/>
              <a:tabLst/>
              <a:defRPr/>
            </a:pPr>
            <a:r>
              <a:rPr kumimoji="0" lang="en-ZA" sz="1400" b="0" i="0" u="none" strike="noStrike" kern="1200" cap="none" spc="0" normalizeH="0" baseline="0" noProof="0" dirty="0" smtClean="0">
                <a:ln>
                  <a:noFill/>
                </a:ln>
                <a:solidFill>
                  <a:srgbClr val="000000"/>
                </a:solidFill>
                <a:effectLst/>
                <a:uLnTx/>
                <a:uFillTx/>
                <a:latin typeface="Arial"/>
                <a:ea typeface="BatangChe"/>
                <a:cs typeface="Times New Roman"/>
              </a:rPr>
              <a:t>This factors have an impact on the  competitiveness of the sector  in particular manufacturing exports</a:t>
            </a:r>
            <a:r>
              <a:rPr lang="en-ZA" sz="1400" dirty="0">
                <a:solidFill>
                  <a:srgbClr val="000000"/>
                </a:solidFill>
                <a:latin typeface="Arial"/>
                <a:ea typeface="BatangChe"/>
                <a:cs typeface="Times New Roman"/>
              </a:rPr>
              <a:t>.</a:t>
            </a:r>
            <a:endParaRPr kumimoji="0" lang="en-ZA" sz="1400" b="0" i="0" u="none" strike="noStrike" kern="1200" cap="none" spc="0" normalizeH="0" baseline="0" noProof="0" dirty="0" smtClean="0">
              <a:ln>
                <a:noFill/>
              </a:ln>
              <a:solidFill>
                <a:srgbClr val="000000"/>
              </a:solidFill>
              <a:effectLst/>
              <a:uLnTx/>
              <a:uFillTx/>
              <a:latin typeface="Arial"/>
              <a:ea typeface="BatangChe"/>
              <a:cs typeface="Times New Roman"/>
            </a:endParaRPr>
          </a:p>
          <a:p>
            <a:pPr marL="285750" marR="0" lvl="0" indent="-285750" algn="just" defTabSz="457200" rtl="0" eaLnBrk="1" fontAlgn="auto" latinLnBrk="0" hangingPunct="1">
              <a:lnSpc>
                <a:spcPct val="115000"/>
              </a:lnSpc>
              <a:spcBef>
                <a:spcPts val="0"/>
              </a:spcBef>
              <a:spcAft>
                <a:spcPts val="1000"/>
              </a:spcAft>
              <a:buClrTx/>
              <a:buSzTx/>
              <a:buFont typeface="Wingdings" panose="05000000000000000000" pitchFamily="2" charset="2"/>
              <a:buChar char="q"/>
              <a:tabLst/>
              <a:defRPr/>
            </a:pPr>
            <a:r>
              <a:rPr kumimoji="0" lang="en-ZA" sz="1400" b="0" i="0" u="none" strike="noStrike" kern="1200" cap="none" spc="0" normalizeH="0" baseline="0" noProof="0" dirty="0" smtClean="0">
                <a:ln>
                  <a:noFill/>
                </a:ln>
                <a:solidFill>
                  <a:srgbClr val="000000"/>
                </a:solidFill>
                <a:effectLst/>
                <a:uLnTx/>
                <a:uFillTx/>
                <a:latin typeface="Arial"/>
                <a:ea typeface="BatangChe"/>
                <a:cs typeface="Times New Roman"/>
              </a:rPr>
              <a:t>In Q1 of 2019 manufacturing exports contracted leading to widening in the trade deficit. Contraction </a:t>
            </a:r>
            <a:r>
              <a:rPr kumimoji="0" lang="en-ZA" sz="1400" b="0" i="0" u="none" strike="noStrike" kern="1200" cap="none" spc="0" normalizeH="0" baseline="0" noProof="0" dirty="0">
                <a:ln>
                  <a:noFill/>
                </a:ln>
                <a:solidFill>
                  <a:srgbClr val="000000"/>
                </a:solidFill>
                <a:effectLst/>
                <a:uLnTx/>
                <a:uFillTx/>
                <a:latin typeface="Arial"/>
                <a:ea typeface="BatangChe"/>
                <a:cs typeface="Times New Roman"/>
              </a:rPr>
              <a:t>in the export volumes of vehicles &amp; transport equipment, machinery &amp; equipment, prepared foodstuff &amp; beverages were amongst the manufacturing sub-sectors </a:t>
            </a:r>
            <a:r>
              <a:rPr kumimoji="0" lang="en-ZA" sz="1400" b="0" i="0" u="none" strike="noStrike" kern="1200" cap="none" spc="0" normalizeH="0" baseline="0" noProof="0" dirty="0" smtClean="0">
                <a:ln>
                  <a:noFill/>
                </a:ln>
                <a:solidFill>
                  <a:srgbClr val="000000"/>
                </a:solidFill>
                <a:effectLst/>
                <a:uLnTx/>
                <a:uFillTx/>
                <a:latin typeface="Arial"/>
                <a:ea typeface="BatangChe"/>
                <a:cs typeface="Times New Roman"/>
              </a:rPr>
              <a:t>which contributed </a:t>
            </a:r>
            <a:r>
              <a:rPr kumimoji="0" lang="en-ZA" sz="1400" b="0" i="0" u="none" strike="noStrike" kern="1200" cap="none" spc="0" normalizeH="0" baseline="0" noProof="0" dirty="0">
                <a:ln>
                  <a:noFill/>
                </a:ln>
                <a:solidFill>
                  <a:srgbClr val="000000"/>
                </a:solidFill>
                <a:effectLst/>
                <a:uLnTx/>
                <a:uFillTx/>
                <a:latin typeface="Arial"/>
                <a:ea typeface="BatangChe"/>
                <a:cs typeface="Times New Roman"/>
              </a:rPr>
              <a:t>to widening of trade deficit in Q1 </a:t>
            </a:r>
            <a:r>
              <a:rPr kumimoji="0" lang="en-ZA" sz="1400" b="0" i="0" u="none" strike="noStrike" kern="1200" cap="none" spc="0" normalizeH="0" baseline="0" noProof="0" dirty="0" smtClean="0">
                <a:ln>
                  <a:noFill/>
                </a:ln>
                <a:solidFill>
                  <a:srgbClr val="000000"/>
                </a:solidFill>
                <a:effectLst/>
                <a:uLnTx/>
                <a:uFillTx/>
                <a:latin typeface="Arial"/>
                <a:ea typeface="BatangChe"/>
                <a:cs typeface="Times New Roman"/>
              </a:rPr>
              <a:t>of </a:t>
            </a:r>
            <a:r>
              <a:rPr kumimoji="0" lang="en-ZA" sz="1400" b="0" i="0" u="none" strike="noStrike" kern="1200" cap="none" spc="0" normalizeH="0" baseline="0" noProof="0" dirty="0">
                <a:ln>
                  <a:noFill/>
                </a:ln>
                <a:solidFill>
                  <a:srgbClr val="000000"/>
                </a:solidFill>
                <a:effectLst/>
                <a:uLnTx/>
                <a:uFillTx/>
                <a:latin typeface="Arial"/>
                <a:ea typeface="BatangChe"/>
                <a:cs typeface="Times New Roman"/>
              </a:rPr>
              <a:t>2019</a:t>
            </a:r>
            <a:r>
              <a:rPr kumimoji="0" lang="en-ZA" sz="1400" b="0" i="0" u="none" strike="noStrike" kern="1200" cap="none" spc="0" normalizeH="0" baseline="0" noProof="0" dirty="0" smtClean="0">
                <a:ln>
                  <a:noFill/>
                </a:ln>
                <a:solidFill>
                  <a:srgbClr val="000000"/>
                </a:solidFill>
                <a:effectLst/>
                <a:uLnTx/>
                <a:uFillTx/>
                <a:latin typeface="Arial"/>
                <a:ea typeface="BatangChe"/>
                <a:cs typeface="Times New Roman"/>
              </a:rPr>
              <a:t>.</a:t>
            </a:r>
            <a:endParaRPr kumimoji="0" lang="en-ZA" sz="1400" b="0" i="0" u="none" strike="noStrike" kern="1200" cap="none" spc="0" normalizeH="0" baseline="0" noProof="0" dirty="0">
              <a:ln>
                <a:noFill/>
              </a:ln>
              <a:solidFill>
                <a:prstClr val="black"/>
              </a:solidFill>
              <a:effectLst/>
              <a:uLnTx/>
              <a:uFillTx/>
              <a:latin typeface="Arial"/>
              <a:ea typeface="Calibri"/>
              <a:cs typeface="Times New Roman"/>
            </a:endParaRPr>
          </a:p>
        </p:txBody>
      </p:sp>
      <p:pic>
        <p:nvPicPr>
          <p:cNvPr id="8" name="Picture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9" name="Picture 8"/>
          <p:cNvPicPr>
            <a:picLocks noChangeAspect="1"/>
          </p:cNvPicPr>
          <p:nvPr/>
        </p:nvPicPr>
        <p:blipFill>
          <a:blip r:embed="rId5"/>
          <a:stretch>
            <a:fillRect/>
          </a:stretch>
        </p:blipFill>
        <p:spPr>
          <a:xfrm>
            <a:off x="8086185" y="6178737"/>
            <a:ext cx="648072" cy="565983"/>
          </a:xfrm>
          <a:prstGeom prst="rect">
            <a:avLst/>
          </a:prstGeom>
        </p:spPr>
      </p:pic>
    </p:spTree>
    <p:extLst>
      <p:ext uri="{BB962C8B-B14F-4D97-AF65-F5344CB8AC3E}">
        <p14:creationId xmlns:p14="http://schemas.microsoft.com/office/powerpoint/2010/main" val="30532418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872480" y="636270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8F8DF-C337-4A03-AAF7-DB08E60626D8}"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Title 1"/>
          <p:cNvSpPr txBox="1">
            <a:spLocks/>
          </p:cNvSpPr>
          <p:nvPr/>
        </p:nvSpPr>
        <p:spPr>
          <a:xfrm>
            <a:off x="0" y="-243409"/>
            <a:ext cx="9144000" cy="936105"/>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ZA" sz="3200" b="1" i="0" u="none" strike="noStrike" kern="1200" cap="none" spc="0" normalizeH="0" baseline="0" noProof="0" dirty="0">
              <a:ln w="11430"/>
              <a:solidFill>
                <a:srgbClr val="FF0000"/>
              </a:solidFill>
              <a:effectLst/>
              <a:uLnTx/>
              <a:uFillTx/>
              <a:latin typeface="Arial"/>
              <a:ea typeface="+mj-ea"/>
              <a:cs typeface="Arial" panose="020B0604020202020204" pitchFamily="34" charset="0"/>
            </a:endParaRPr>
          </a:p>
        </p:txBody>
      </p:sp>
      <p:sp>
        <p:nvSpPr>
          <p:cNvPr id="10" name="Title 1"/>
          <p:cNvSpPr txBox="1">
            <a:spLocks/>
          </p:cNvSpPr>
          <p:nvPr/>
        </p:nvSpPr>
        <p:spPr>
          <a:xfrm>
            <a:off x="45720" y="-62660"/>
            <a:ext cx="9052560" cy="589280"/>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2800" b="1" i="0" u="none" strike="noStrike" kern="1200" cap="none" spc="0" normalizeH="0" baseline="0" noProof="0" dirty="0" smtClean="0">
                <a:ln w="11430"/>
                <a:solidFill>
                  <a:prstClr val="black"/>
                </a:solidFill>
                <a:effectLst/>
                <a:uLnTx/>
                <a:uFillTx/>
                <a:latin typeface="Arial"/>
                <a:ea typeface="+mj-ea"/>
                <a:cs typeface="Arial" panose="020B0604020202020204" pitchFamily="34" charset="0"/>
              </a:rPr>
              <a:t>SA TRADE SURPLUS WITH AFRICA NARROWS</a:t>
            </a:r>
            <a:endParaRPr kumimoji="0" lang="en-ZA" sz="2800" b="1" i="0" u="none" strike="noStrike" kern="1200" cap="none" spc="0" normalizeH="0" baseline="0" noProof="0" dirty="0">
              <a:ln w="11430"/>
              <a:solidFill>
                <a:prstClr val="black"/>
              </a:solidFill>
              <a:effectLst/>
              <a:uLnTx/>
              <a:uFillTx/>
              <a:latin typeface="Arial"/>
              <a:ea typeface="+mj-ea"/>
              <a:cs typeface="Arial" panose="020B0604020202020204"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1879868680"/>
              </p:ext>
            </p:extLst>
          </p:nvPr>
        </p:nvGraphicFramePr>
        <p:xfrm>
          <a:off x="4299044" y="928049"/>
          <a:ext cx="4585647" cy="474942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p:cNvSpPr/>
          <p:nvPr/>
        </p:nvSpPr>
        <p:spPr>
          <a:xfrm>
            <a:off x="95534" y="733246"/>
            <a:ext cx="4094328" cy="6124754"/>
          </a:xfrm>
          <a:prstGeom prst="rect">
            <a:avLst/>
          </a:prstGeom>
        </p:spPr>
        <p:txBody>
          <a:bodyPr wrap="square">
            <a:spAutoFit/>
          </a:bodyPr>
          <a:lstStyle/>
          <a:p>
            <a:pPr marL="266700" marR="0" lvl="0" indent="-266700" algn="just" defTabSz="457200" rtl="0" eaLnBrk="1" fontAlgn="auto" latinLnBrk="0" hangingPunct="1">
              <a:lnSpc>
                <a:spcPct val="100000"/>
              </a:lnSpc>
              <a:spcBef>
                <a:spcPts val="0"/>
              </a:spcBef>
              <a:spcAft>
                <a:spcPts val="0"/>
              </a:spcAft>
              <a:buClrTx/>
              <a:buSzTx/>
              <a:buFont typeface="Wingdings" charset="2"/>
              <a:buChar char="q"/>
              <a:tabLst/>
              <a:defRPr/>
            </a:pPr>
            <a:r>
              <a:rPr kumimoji="0" lang="en-ZA" sz="1400" b="0" i="0" u="none" strike="noStrike" kern="1200" cap="none" spc="0" normalizeH="0" baseline="0" noProof="0" dirty="0">
                <a:ln>
                  <a:noFill/>
                </a:ln>
                <a:solidFill>
                  <a:prstClr val="black"/>
                </a:solidFill>
                <a:effectLst/>
                <a:uLnTx/>
                <a:uFillTx/>
                <a:latin typeface="Arial"/>
                <a:ea typeface="+mn-ea"/>
                <a:cs typeface="Helvetica"/>
              </a:rPr>
              <a:t>Exports to Africa decreased by R15 billion to reach R77 billion in Q1 of 2019 from R92 billion in Q4 of </a:t>
            </a:r>
            <a:r>
              <a:rPr kumimoji="0" lang="en-ZA" sz="1400" b="0" i="0" u="none" strike="noStrike" kern="1200" cap="none" spc="0" normalizeH="0" baseline="0" noProof="0" dirty="0" smtClean="0">
                <a:ln>
                  <a:noFill/>
                </a:ln>
                <a:solidFill>
                  <a:prstClr val="black"/>
                </a:solidFill>
                <a:effectLst/>
                <a:uLnTx/>
                <a:uFillTx/>
                <a:latin typeface="Arial"/>
                <a:ea typeface="+mn-ea"/>
                <a:cs typeface="Helvetica"/>
              </a:rPr>
              <a:t>2018</a:t>
            </a:r>
            <a:r>
              <a:rPr lang="en-ZA" sz="1400" dirty="0">
                <a:solidFill>
                  <a:prstClr val="black"/>
                </a:solidFill>
                <a:latin typeface="Arial"/>
                <a:cs typeface="Helvetica"/>
              </a:rPr>
              <a:t>.</a:t>
            </a:r>
            <a:endParaRPr kumimoji="0" lang="en-ZA" sz="1400" b="0" i="0" u="none" strike="noStrike" kern="1200" cap="none" spc="0" normalizeH="0" baseline="0" noProof="0" dirty="0" smtClean="0">
              <a:ln>
                <a:noFill/>
              </a:ln>
              <a:solidFill>
                <a:prstClr val="black"/>
              </a:solidFill>
              <a:effectLst/>
              <a:uLnTx/>
              <a:uFillTx/>
              <a:latin typeface="Arial"/>
              <a:ea typeface="+mn-ea"/>
              <a:cs typeface="Helvetica"/>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ZA" sz="1400" b="0" i="0" u="none" strike="noStrike" kern="1200" cap="none" spc="0" normalizeH="0" baseline="0" noProof="0" dirty="0">
              <a:ln>
                <a:noFill/>
              </a:ln>
              <a:solidFill>
                <a:prstClr val="black"/>
              </a:solidFill>
              <a:effectLst/>
              <a:uLnTx/>
              <a:uFillTx/>
              <a:latin typeface="Arial"/>
              <a:ea typeface="+mn-ea"/>
              <a:cs typeface="Helvetica"/>
            </a:endParaRPr>
          </a:p>
          <a:p>
            <a:pPr marL="266700" marR="0" lvl="0" indent="-266700" algn="just" defTabSz="457200" rtl="0" eaLnBrk="1" fontAlgn="auto" latinLnBrk="0" hangingPunct="1">
              <a:lnSpc>
                <a:spcPct val="100000"/>
              </a:lnSpc>
              <a:spcBef>
                <a:spcPts val="0"/>
              </a:spcBef>
              <a:spcAft>
                <a:spcPts val="0"/>
              </a:spcAft>
              <a:buClrTx/>
              <a:buSzTx/>
              <a:buFont typeface="Wingdings" charset="2"/>
              <a:buChar char="q"/>
              <a:tabLst/>
              <a:defRPr/>
            </a:pPr>
            <a:r>
              <a:rPr kumimoji="0" lang="en-ZA" sz="1400" b="0" i="0" u="none" strike="noStrike" kern="1200" cap="none" spc="0" normalizeH="0" baseline="0" noProof="0" dirty="0">
                <a:ln>
                  <a:noFill/>
                </a:ln>
                <a:solidFill>
                  <a:prstClr val="black"/>
                </a:solidFill>
                <a:effectLst/>
                <a:uLnTx/>
                <a:uFillTx/>
                <a:latin typeface="Arial"/>
                <a:ea typeface="+mn-ea"/>
                <a:cs typeface="Helvetica"/>
              </a:rPr>
              <a:t>Despite the decline in export, trade balance with the rest of Africa remains positive at R45 billion in Q1 of </a:t>
            </a:r>
            <a:r>
              <a:rPr kumimoji="0" lang="en-ZA" sz="1400" b="0" i="0" u="none" strike="noStrike" kern="1200" cap="none" spc="0" normalizeH="0" baseline="0" noProof="0" dirty="0" smtClean="0">
                <a:ln>
                  <a:noFill/>
                </a:ln>
                <a:solidFill>
                  <a:prstClr val="black"/>
                </a:solidFill>
                <a:effectLst/>
                <a:uLnTx/>
                <a:uFillTx/>
                <a:latin typeface="Arial"/>
                <a:ea typeface="+mn-ea"/>
                <a:cs typeface="Helvetica"/>
              </a:rPr>
              <a:t>2019.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ZA" sz="1400" b="0" i="0" u="none" strike="noStrike" kern="1200" cap="none" spc="0" normalizeH="0" baseline="0" noProof="0" dirty="0">
              <a:ln>
                <a:noFill/>
              </a:ln>
              <a:solidFill>
                <a:prstClr val="black"/>
              </a:solidFill>
              <a:effectLst/>
              <a:uLnTx/>
              <a:uFillTx/>
              <a:latin typeface="Arial"/>
              <a:ea typeface="+mn-ea"/>
              <a:cs typeface="Helvetica"/>
            </a:endParaRPr>
          </a:p>
          <a:p>
            <a:pPr marL="266700" marR="0" lvl="0" indent="-266700" algn="just" defTabSz="457200" rtl="0" eaLnBrk="1" fontAlgn="auto" latinLnBrk="0" hangingPunct="1">
              <a:lnSpc>
                <a:spcPct val="100000"/>
              </a:lnSpc>
              <a:spcBef>
                <a:spcPts val="0"/>
              </a:spcBef>
              <a:spcAft>
                <a:spcPts val="0"/>
              </a:spcAft>
              <a:buClrTx/>
              <a:buSzTx/>
              <a:buFont typeface="Wingdings" charset="2"/>
              <a:buChar char="q"/>
              <a:tabLst/>
              <a:defRPr/>
            </a:pPr>
            <a:r>
              <a:rPr kumimoji="0" lang="en-ZA" sz="1400" b="0" i="0" u="none" strike="noStrike" kern="1200" cap="none" spc="0" normalizeH="0" baseline="0" noProof="0" dirty="0">
                <a:ln>
                  <a:noFill/>
                </a:ln>
                <a:solidFill>
                  <a:prstClr val="black"/>
                </a:solidFill>
                <a:effectLst/>
                <a:uLnTx/>
                <a:uFillTx/>
                <a:latin typeface="Arial"/>
                <a:ea typeface="+mn-ea"/>
                <a:cs typeface="Helvetica"/>
              </a:rPr>
              <a:t>However, South African exports to the continent are largely destined for the SADC region, principally other SACU member </a:t>
            </a:r>
            <a:r>
              <a:rPr kumimoji="0" lang="en-ZA" sz="1400" b="0" i="0" u="none" strike="noStrike" kern="1200" cap="none" spc="0" normalizeH="0" baseline="0" noProof="0" dirty="0" smtClean="0">
                <a:ln>
                  <a:noFill/>
                </a:ln>
                <a:solidFill>
                  <a:prstClr val="black"/>
                </a:solidFill>
                <a:effectLst/>
                <a:uLnTx/>
                <a:uFillTx/>
                <a:latin typeface="Arial"/>
                <a:ea typeface="+mn-ea"/>
                <a:cs typeface="Helvetica"/>
              </a:rPr>
              <a:t>states</a:t>
            </a:r>
            <a:r>
              <a:rPr lang="en-ZA" sz="1400" dirty="0">
                <a:solidFill>
                  <a:prstClr val="black"/>
                </a:solidFill>
                <a:latin typeface="Arial"/>
                <a:cs typeface="Helvetica"/>
              </a:rPr>
              <a:t>.</a:t>
            </a:r>
            <a:endParaRPr kumimoji="0" lang="en-ZA" sz="1400" b="0" i="0" u="none" strike="noStrike" kern="1200" cap="none" spc="0" normalizeH="0" baseline="0" noProof="0" dirty="0" smtClean="0">
              <a:ln>
                <a:noFill/>
              </a:ln>
              <a:solidFill>
                <a:prstClr val="black"/>
              </a:solidFill>
              <a:effectLst/>
              <a:uLnTx/>
              <a:uFillTx/>
              <a:latin typeface="Arial"/>
              <a:ea typeface="+mn-ea"/>
              <a:cs typeface="Helvetica"/>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ZA" sz="1400" b="0" i="0" u="none" strike="noStrike" kern="1200" cap="none" spc="0" normalizeH="0" baseline="0" noProof="0" dirty="0">
              <a:ln>
                <a:noFill/>
              </a:ln>
              <a:solidFill>
                <a:prstClr val="black"/>
              </a:solidFill>
              <a:effectLst/>
              <a:uLnTx/>
              <a:uFillTx/>
              <a:latin typeface="Arial"/>
              <a:ea typeface="+mn-ea"/>
              <a:cs typeface="Helvetica"/>
            </a:endParaRPr>
          </a:p>
          <a:p>
            <a:pPr marL="266700" marR="0" lvl="0" indent="-266700" algn="just" defTabSz="457200" rtl="0" eaLnBrk="1" fontAlgn="auto" latinLnBrk="0" hangingPunct="1">
              <a:lnSpc>
                <a:spcPct val="100000"/>
              </a:lnSpc>
              <a:spcBef>
                <a:spcPts val="0"/>
              </a:spcBef>
              <a:spcAft>
                <a:spcPts val="0"/>
              </a:spcAft>
              <a:buClrTx/>
              <a:buSzTx/>
              <a:buFont typeface="Wingdings" charset="2"/>
              <a:buChar char="q"/>
              <a:tabLst/>
              <a:defRPr/>
            </a:pPr>
            <a:r>
              <a:rPr kumimoji="0" lang="en-ZA" sz="1400" b="0" i="0" u="none" strike="noStrike" kern="1200" cap="none" spc="0" normalizeH="0" baseline="0" noProof="0" dirty="0">
                <a:ln>
                  <a:noFill/>
                </a:ln>
                <a:solidFill>
                  <a:prstClr val="black"/>
                </a:solidFill>
                <a:effectLst/>
                <a:uLnTx/>
                <a:uFillTx/>
                <a:latin typeface="Arial"/>
                <a:ea typeface="+mn-ea"/>
                <a:cs typeface="Helvetica"/>
              </a:rPr>
              <a:t>With opening of markets in Africa through Continental Free Trade Area export penetration to other sub Saharan African economies is </a:t>
            </a:r>
            <a:r>
              <a:rPr kumimoji="0" lang="en-ZA" sz="1400" b="0" i="0" u="none" strike="noStrike" kern="1200" cap="none" spc="0" normalizeH="0" baseline="0" noProof="0" dirty="0" smtClean="0">
                <a:ln>
                  <a:noFill/>
                </a:ln>
                <a:solidFill>
                  <a:prstClr val="black"/>
                </a:solidFill>
                <a:effectLst/>
                <a:uLnTx/>
                <a:uFillTx/>
                <a:latin typeface="Arial"/>
                <a:ea typeface="+mn-ea"/>
                <a:cs typeface="Helvetica"/>
              </a:rPr>
              <a:t>anticipated</a:t>
            </a:r>
            <a:r>
              <a:rPr lang="en-ZA" sz="1400" dirty="0">
                <a:solidFill>
                  <a:prstClr val="black"/>
                </a:solidFill>
                <a:latin typeface="Arial"/>
                <a:cs typeface="Helvetica"/>
              </a:rPr>
              <a:t>.</a:t>
            </a:r>
            <a:endParaRPr kumimoji="0" lang="en-ZA" sz="1400" b="0" i="0" u="none" strike="noStrike" kern="1200" cap="none" spc="0" normalizeH="0" baseline="0" noProof="0" dirty="0" smtClean="0">
              <a:ln>
                <a:noFill/>
              </a:ln>
              <a:solidFill>
                <a:prstClr val="black"/>
              </a:solidFill>
              <a:effectLst/>
              <a:uLnTx/>
              <a:uFillTx/>
              <a:latin typeface="Arial"/>
              <a:ea typeface="+mn-ea"/>
              <a:cs typeface="Helvetica"/>
            </a:endParaRPr>
          </a:p>
          <a:p>
            <a:pPr marL="266700" marR="0" lvl="0" indent="-266700" algn="just" defTabSz="457200" rtl="0" eaLnBrk="1" fontAlgn="auto" latinLnBrk="0" hangingPunct="1">
              <a:lnSpc>
                <a:spcPct val="100000"/>
              </a:lnSpc>
              <a:spcBef>
                <a:spcPts val="0"/>
              </a:spcBef>
              <a:spcAft>
                <a:spcPts val="0"/>
              </a:spcAft>
              <a:buClrTx/>
              <a:buSzTx/>
              <a:buFont typeface="Wingdings" charset="2"/>
              <a:buChar char="q"/>
              <a:tabLst/>
              <a:defRPr/>
            </a:pPr>
            <a:endParaRPr kumimoji="0" lang="en-ZA" sz="1400" b="0" i="0" u="none" strike="noStrike" kern="1200" cap="none" spc="0" normalizeH="0" baseline="0" noProof="0" dirty="0">
              <a:ln>
                <a:noFill/>
              </a:ln>
              <a:solidFill>
                <a:prstClr val="black"/>
              </a:solidFill>
              <a:effectLst/>
              <a:uLnTx/>
              <a:uFillTx/>
              <a:latin typeface="Arial"/>
              <a:ea typeface="+mn-ea"/>
              <a:cs typeface="Helvetica"/>
            </a:endParaRPr>
          </a:p>
          <a:p>
            <a:pPr marL="273050" marR="0" lvl="0" indent="-2730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sz="1400" b="0" i="0" u="none" strike="noStrike" kern="1200" cap="none" spc="0" normalizeH="0" baseline="0" noProof="0" dirty="0">
                <a:ln>
                  <a:noFill/>
                </a:ln>
                <a:solidFill>
                  <a:prstClr val="black"/>
                </a:solidFill>
                <a:effectLst/>
                <a:uLnTx/>
                <a:uFillTx/>
                <a:latin typeface="Arial"/>
                <a:ea typeface="+mn-ea"/>
                <a:cs typeface="Helvetica"/>
              </a:rPr>
              <a:t>Despite the favourable trade balance with Africa, our approach to regional integration is to prioritised developmental trade with investment-led industrial and infrastructure development as key levers to unlock the potential of African countries. </a:t>
            </a:r>
            <a:r>
              <a:rPr kumimoji="0" lang="en-ZA" sz="1400" b="0" i="0" u="none" strike="noStrike" kern="1200" cap="none" spc="0" normalizeH="0" baseline="0" noProof="0" dirty="0" smtClean="0">
                <a:ln>
                  <a:noFill/>
                </a:ln>
                <a:solidFill>
                  <a:prstClr val="black"/>
                </a:solidFill>
                <a:effectLst/>
                <a:uLnTx/>
                <a:uFillTx/>
                <a:latin typeface="Arial"/>
                <a:ea typeface="+mn-ea"/>
                <a:cs typeface="Helvetica"/>
              </a:rPr>
              <a:t>This </a:t>
            </a:r>
            <a:r>
              <a:rPr kumimoji="0" lang="en-ZA" sz="1400" b="0" i="0" u="none" strike="noStrike" kern="1200" cap="none" spc="0" normalizeH="0" baseline="0" noProof="0" dirty="0">
                <a:ln>
                  <a:noFill/>
                </a:ln>
                <a:solidFill>
                  <a:prstClr val="black"/>
                </a:solidFill>
                <a:effectLst/>
                <a:uLnTx/>
                <a:uFillTx/>
                <a:latin typeface="Arial"/>
                <a:ea typeface="+mn-ea"/>
                <a:cs typeface="Helvetica"/>
              </a:rPr>
              <a:t>will rebalance trade with fellow African countries </a:t>
            </a:r>
            <a:r>
              <a:rPr kumimoji="0" lang="en-ZA" sz="1400" b="0" i="0" u="none" strike="noStrike" kern="1200" cap="none" spc="0" normalizeH="0" baseline="0" noProof="0" dirty="0" smtClean="0">
                <a:ln>
                  <a:noFill/>
                </a:ln>
                <a:solidFill>
                  <a:prstClr val="black"/>
                </a:solidFill>
                <a:effectLst/>
                <a:uLnTx/>
                <a:uFillTx/>
                <a:latin typeface="Arial"/>
                <a:ea typeface="+mn-ea"/>
                <a:cs typeface="Helvetica"/>
              </a:rPr>
              <a:t>&amp; ensure </a:t>
            </a:r>
            <a:r>
              <a:rPr kumimoji="0" lang="en-ZA" sz="1400" b="0" i="0" u="none" strike="noStrike" kern="1200" cap="none" spc="0" normalizeH="0" baseline="0" noProof="0" dirty="0">
                <a:ln>
                  <a:noFill/>
                </a:ln>
                <a:solidFill>
                  <a:prstClr val="black"/>
                </a:solidFill>
                <a:effectLst/>
                <a:uLnTx/>
                <a:uFillTx/>
                <a:latin typeface="Arial"/>
                <a:ea typeface="+mn-ea"/>
                <a:cs typeface="Helvetica"/>
              </a:rPr>
              <a:t>that the benefits of integration are spread across the continent. </a:t>
            </a:r>
            <a:endParaRPr kumimoji="0" lang="en-ZA" sz="1400" b="0" i="0" u="none" strike="noStrike" kern="1200" cap="none" spc="0" normalizeH="0" baseline="0" noProof="0" dirty="0" smtClean="0">
              <a:ln>
                <a:noFill/>
              </a:ln>
              <a:solidFill>
                <a:prstClr val="black"/>
              </a:solidFill>
              <a:effectLst/>
              <a:uLnTx/>
              <a:uFillTx/>
              <a:latin typeface="Arial"/>
              <a:ea typeface="+mn-ea"/>
              <a:cs typeface="Helvetica"/>
            </a:endParaRPr>
          </a:p>
          <a:p>
            <a:pPr marL="266700" marR="0" lvl="0" indent="-266700" algn="just" defTabSz="457200" rtl="0" eaLnBrk="1" fontAlgn="auto" latinLnBrk="0" hangingPunct="1">
              <a:lnSpc>
                <a:spcPct val="100000"/>
              </a:lnSpc>
              <a:spcBef>
                <a:spcPts val="0"/>
              </a:spcBef>
              <a:spcAft>
                <a:spcPts val="0"/>
              </a:spcAft>
              <a:buClrTx/>
              <a:buSzTx/>
              <a:buFont typeface="Wingdings" charset="2"/>
              <a:buChar char="q"/>
              <a:tabLst/>
              <a:defRPr/>
            </a:pPr>
            <a:endParaRPr kumimoji="0" lang="en-ZA" sz="1400" b="0" i="0" u="none" strike="noStrike" kern="1200" cap="none" spc="0" normalizeH="0" baseline="0" noProof="0" dirty="0">
              <a:ln>
                <a:noFill/>
              </a:ln>
              <a:solidFill>
                <a:prstClr val="black"/>
              </a:solidFill>
              <a:effectLst/>
              <a:uLnTx/>
              <a:uFillTx/>
              <a:latin typeface="Helvetica"/>
              <a:ea typeface="+mn-ea"/>
              <a:cs typeface="Helvetica"/>
            </a:endParaRPr>
          </a:p>
        </p:txBody>
      </p:sp>
      <p:pic>
        <p:nvPicPr>
          <p:cNvPr id="7" name="Picture 6"/>
          <p:cNvPicPr>
            <a:picLocks noChangeAspect="1"/>
          </p:cNvPicPr>
          <p:nvPr/>
        </p:nvPicPr>
        <p:blipFill>
          <a:blip r:embed="rId4"/>
          <a:stretch>
            <a:fillRect/>
          </a:stretch>
        </p:blipFill>
        <p:spPr>
          <a:xfrm>
            <a:off x="8086185" y="6178737"/>
            <a:ext cx="648072" cy="565983"/>
          </a:xfrm>
          <a:prstGeom prst="rect">
            <a:avLst/>
          </a:prstGeom>
        </p:spPr>
      </p:pic>
      <p:pic>
        <p:nvPicPr>
          <p:cNvPr id="8" name="Picture 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9967" y="6175948"/>
            <a:ext cx="1457291" cy="571560"/>
          </a:xfrm>
          <a:prstGeom prst="rect">
            <a:avLst/>
          </a:prstGeom>
          <a:noFill/>
        </p:spPr>
      </p:pic>
    </p:spTree>
    <p:extLst>
      <p:ext uri="{BB962C8B-B14F-4D97-AF65-F5344CB8AC3E}">
        <p14:creationId xmlns:p14="http://schemas.microsoft.com/office/powerpoint/2010/main" val="32717791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791200"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8F8DF-C337-4A03-AAF7-DB08E60626D8}"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Title 1"/>
          <p:cNvSpPr txBox="1">
            <a:spLocks/>
          </p:cNvSpPr>
          <p:nvPr/>
        </p:nvSpPr>
        <p:spPr>
          <a:xfrm>
            <a:off x="0" y="-243409"/>
            <a:ext cx="9144000" cy="936105"/>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ZA" sz="3200" b="1" i="0" u="none" strike="noStrike" kern="1200" cap="none" spc="0" normalizeH="0" baseline="0" noProof="0" dirty="0">
              <a:ln w="11430"/>
              <a:solidFill>
                <a:srgbClr val="FF0000"/>
              </a:solidFill>
              <a:effectLst/>
              <a:uLnTx/>
              <a:uFillTx/>
              <a:latin typeface="Arial"/>
              <a:ea typeface="+mj-ea"/>
              <a:cs typeface="Arial" panose="020B0604020202020204" pitchFamily="34" charset="0"/>
            </a:endParaRPr>
          </a:p>
        </p:txBody>
      </p:sp>
      <p:sp>
        <p:nvSpPr>
          <p:cNvPr id="10" name="Title 1"/>
          <p:cNvSpPr txBox="1">
            <a:spLocks/>
          </p:cNvSpPr>
          <p:nvPr/>
        </p:nvSpPr>
        <p:spPr>
          <a:xfrm>
            <a:off x="107348" y="0"/>
            <a:ext cx="8918317" cy="632260"/>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2800" b="1" i="0" u="none" strike="noStrike" kern="1200" cap="none" spc="0" normalizeH="0" baseline="0" noProof="0" dirty="0" smtClean="0">
                <a:ln w="11430"/>
                <a:solidFill>
                  <a:prstClr val="black"/>
                </a:solidFill>
                <a:effectLst/>
                <a:uLnTx/>
                <a:uFillTx/>
                <a:latin typeface="Arial"/>
                <a:ea typeface="+mj-ea"/>
                <a:cs typeface="Arial" panose="020B0604020202020204" pitchFamily="34" charset="0"/>
              </a:rPr>
              <a:t>SA TRADE DEFICIT WITH BRIC NARROWED</a:t>
            </a:r>
            <a:endParaRPr kumimoji="0" lang="en-US" sz="2585" b="1" i="0" u="none" strike="noStrike" kern="1200" cap="none" spc="0" normalizeH="0" baseline="0" noProof="0" dirty="0">
              <a:ln>
                <a:noFill/>
              </a:ln>
              <a:solidFill>
                <a:prstClr val="black"/>
              </a:solidFill>
              <a:effectLst/>
              <a:uLnTx/>
              <a:uFillTx/>
              <a:latin typeface="Arial"/>
              <a:ea typeface="+mj-ea"/>
              <a:cs typeface="Arial" panose="020B0604020202020204" pitchFamily="34" charset="0"/>
            </a:endParaRPr>
          </a:p>
        </p:txBody>
      </p:sp>
      <p:graphicFrame>
        <p:nvGraphicFramePr>
          <p:cNvPr id="9" name="Chart 8"/>
          <p:cNvGraphicFramePr>
            <a:graphicFrameLocks/>
          </p:cNvGraphicFramePr>
          <p:nvPr>
            <p:extLst>
              <p:ext uri="{D42A27DB-BD31-4B8C-83A1-F6EECF244321}">
                <p14:modId xmlns:p14="http://schemas.microsoft.com/office/powerpoint/2010/main" val="4163241540"/>
              </p:ext>
            </p:extLst>
          </p:nvPr>
        </p:nvGraphicFramePr>
        <p:xfrm>
          <a:off x="4263788" y="903337"/>
          <a:ext cx="4578824" cy="4858603"/>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0" y="804494"/>
            <a:ext cx="4148918" cy="4832092"/>
          </a:xfrm>
          <a:prstGeom prst="rect">
            <a:avLst/>
          </a:prstGeom>
        </p:spPr>
        <p:txBody>
          <a:bodyPr wrap="square">
            <a:spAutoFit/>
          </a:bodyPr>
          <a:lstStyle/>
          <a:p>
            <a:pPr marL="266700" marR="0" lvl="0" indent="-266700" algn="just" defTabSz="457200" rtl="0" eaLnBrk="1" fontAlgn="auto" latinLnBrk="0" hangingPunct="1">
              <a:lnSpc>
                <a:spcPct val="100000"/>
              </a:lnSpc>
              <a:spcBef>
                <a:spcPts val="0"/>
              </a:spcBef>
              <a:spcAft>
                <a:spcPts val="0"/>
              </a:spcAft>
              <a:buClrTx/>
              <a:buSzTx/>
              <a:buFont typeface="Wingdings" charset="2"/>
              <a:buChar char="q"/>
              <a:tabLst/>
              <a:defRPr/>
            </a:pPr>
            <a:r>
              <a:rPr kumimoji="0" lang="en-ZA"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South Africa’s trade response has been remarkable since joining the </a:t>
            </a:r>
            <a:r>
              <a:rPr kumimoji="0" lang="en-ZA" sz="1400" b="0"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rPr>
              <a:t>group.</a:t>
            </a:r>
          </a:p>
          <a:p>
            <a:pPr marR="0" lvl="0" algn="just" defTabSz="457200" rtl="0" eaLnBrk="1" fontAlgn="auto" latinLnBrk="0" hangingPunct="1">
              <a:lnSpc>
                <a:spcPct val="100000"/>
              </a:lnSpc>
              <a:spcBef>
                <a:spcPts val="0"/>
              </a:spcBef>
              <a:spcAft>
                <a:spcPts val="0"/>
              </a:spcAft>
              <a:buClrTx/>
              <a:buSzTx/>
              <a:tabLst/>
              <a:defRPr/>
            </a:pPr>
            <a:endParaRPr kumimoji="0" lang="en-ZA" sz="1400" b="0"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endParaRPr>
          </a:p>
          <a:p>
            <a:pPr marL="266700" marR="0" lvl="0" indent="-266700" algn="just" defTabSz="457200" rtl="0" eaLnBrk="1" fontAlgn="auto" latinLnBrk="0" hangingPunct="1">
              <a:lnSpc>
                <a:spcPct val="100000"/>
              </a:lnSpc>
              <a:spcBef>
                <a:spcPts val="0"/>
              </a:spcBef>
              <a:spcAft>
                <a:spcPts val="0"/>
              </a:spcAft>
              <a:buClrTx/>
              <a:buSzTx/>
              <a:buFont typeface="Wingdings" charset="2"/>
              <a:buChar char="q"/>
              <a:tabLst/>
              <a:defRPr/>
            </a:pPr>
            <a:r>
              <a:rPr kumimoji="0" lang="en-ZA" sz="1400" b="0"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rPr>
              <a:t>At the country level within BRICS, SA has recorded huge trade deficit with China ( -R26 billion), followed by Brazil (-R1.9 billion) &amp; Russia (-R500 million). The only trade surplus with BRIC is recorded with India at R649 million.</a:t>
            </a:r>
          </a:p>
          <a:p>
            <a:pPr marR="0" lvl="0" algn="just" defTabSz="457200" rtl="0" eaLnBrk="1" fontAlgn="auto" latinLnBrk="0" hangingPunct="1">
              <a:lnSpc>
                <a:spcPct val="100000"/>
              </a:lnSpc>
              <a:spcBef>
                <a:spcPts val="0"/>
              </a:spcBef>
              <a:spcAft>
                <a:spcPts val="0"/>
              </a:spcAft>
              <a:buClrTx/>
              <a:buSzTx/>
              <a:tabLst/>
              <a:defRPr/>
            </a:pPr>
            <a:endParaRPr kumimoji="0" lang="en-ZA" sz="1400" b="0"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endParaRPr>
          </a:p>
          <a:p>
            <a:pPr marL="266700" marR="0" lvl="0" indent="-266700" algn="just" defTabSz="457200" rtl="0" eaLnBrk="1" fontAlgn="auto" latinLnBrk="0" hangingPunct="1">
              <a:lnSpc>
                <a:spcPct val="100000"/>
              </a:lnSpc>
              <a:spcBef>
                <a:spcPts val="0"/>
              </a:spcBef>
              <a:spcAft>
                <a:spcPts val="0"/>
              </a:spcAft>
              <a:buClrTx/>
              <a:buSzTx/>
              <a:buFont typeface="Wingdings" charset="2"/>
              <a:buChar char="q"/>
              <a:tabLst/>
              <a:defRPr/>
            </a:pPr>
            <a:r>
              <a:rPr kumimoji="0" lang="en-ZA" sz="1400" b="0"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rPr>
              <a:t>The </a:t>
            </a:r>
            <a:r>
              <a:rPr kumimoji="0" lang="en-ZA"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increase in imports particularly manufactured products from </a:t>
            </a:r>
            <a:r>
              <a:rPr kumimoji="0" lang="en-ZA" sz="1400" b="0"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rPr>
              <a:t>BRIC </a:t>
            </a:r>
            <a:r>
              <a:rPr kumimoji="0" lang="en-ZA"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remains three times greater than that of the exports on average. This disparity is reflected in the country’s trade balance, which has been consistently </a:t>
            </a:r>
            <a:r>
              <a:rPr kumimoji="0" lang="en-ZA" sz="1400" b="0"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rPr>
              <a:t>negative.</a:t>
            </a:r>
          </a:p>
          <a:p>
            <a:pPr marR="0" lvl="0" algn="just" defTabSz="457200" rtl="0" eaLnBrk="1" fontAlgn="auto" latinLnBrk="0" hangingPunct="1">
              <a:lnSpc>
                <a:spcPct val="100000"/>
              </a:lnSpc>
              <a:spcBef>
                <a:spcPts val="0"/>
              </a:spcBef>
              <a:spcAft>
                <a:spcPts val="0"/>
              </a:spcAft>
              <a:buClrTx/>
              <a:buSzTx/>
              <a:tabLst/>
              <a:defRPr/>
            </a:pPr>
            <a:endParaRPr kumimoji="0" lang="en-ZA" sz="1400" b="0"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endParaRPr>
          </a:p>
          <a:p>
            <a:pPr marL="266700" marR="0" lvl="0" indent="-266700" algn="just" defTabSz="457200" rtl="0" eaLnBrk="1" fontAlgn="auto" latinLnBrk="0" hangingPunct="1">
              <a:lnSpc>
                <a:spcPct val="100000"/>
              </a:lnSpc>
              <a:spcBef>
                <a:spcPts val="0"/>
              </a:spcBef>
              <a:spcAft>
                <a:spcPts val="0"/>
              </a:spcAft>
              <a:buClrTx/>
              <a:buSzTx/>
              <a:buFont typeface="Wingdings" charset="2"/>
              <a:buChar char="q"/>
              <a:tabLst/>
              <a:defRPr/>
            </a:pPr>
            <a:r>
              <a:rPr kumimoji="0" lang="en-ZA" sz="1400" b="0"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rPr>
              <a:t>However</a:t>
            </a:r>
            <a:r>
              <a:rPr kumimoji="0" lang="en-ZA" sz="1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the on-going engagements at BRICS Business Council will address some of the inequalities in trade by developing programmes that support industrialisation amongst member </a:t>
            </a:r>
            <a:r>
              <a:rPr kumimoji="0" lang="en-ZA" sz="1400" b="0"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rPr>
              <a:t>states.</a:t>
            </a:r>
          </a:p>
        </p:txBody>
      </p:sp>
      <p:pic>
        <p:nvPicPr>
          <p:cNvPr id="8" name="Picture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11" name="Picture 10"/>
          <p:cNvPicPr>
            <a:picLocks noChangeAspect="1"/>
          </p:cNvPicPr>
          <p:nvPr/>
        </p:nvPicPr>
        <p:blipFill>
          <a:blip r:embed="rId5"/>
          <a:stretch>
            <a:fillRect/>
          </a:stretch>
        </p:blipFill>
        <p:spPr>
          <a:xfrm>
            <a:off x="8086185" y="6178737"/>
            <a:ext cx="648072" cy="565983"/>
          </a:xfrm>
          <a:prstGeom prst="rect">
            <a:avLst/>
          </a:prstGeom>
        </p:spPr>
      </p:pic>
    </p:spTree>
    <p:extLst>
      <p:ext uri="{BB962C8B-B14F-4D97-AF65-F5344CB8AC3E}">
        <p14:creationId xmlns:p14="http://schemas.microsoft.com/office/powerpoint/2010/main" val="8244400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2932" y="912043"/>
            <a:ext cx="8229600" cy="4525963"/>
          </a:xfrm>
        </p:spPr>
        <p:txBody>
          <a:bodyPr vert="horz"/>
          <a:lstStyle/>
          <a:p>
            <a:pPr marL="0" indent="0">
              <a:buNone/>
            </a:pPr>
            <a:r>
              <a:rPr lang="en-ZA" dirty="0" smtClean="0"/>
              <a:t> </a:t>
            </a:r>
            <a:endParaRPr lang="en-ZA" dirty="0"/>
          </a:p>
        </p:txBody>
      </p:sp>
      <p:sp>
        <p:nvSpPr>
          <p:cNvPr id="4" name="Slide Number Placeholder 3"/>
          <p:cNvSpPr>
            <a:spLocks noGrp="1"/>
          </p:cNvSpPr>
          <p:nvPr>
            <p:ph type="sldNum" sz="quarter" idx="12"/>
          </p:nvPr>
        </p:nvSpPr>
        <p:spPr>
          <a:xfrm>
            <a:off x="5760720" y="634238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Title 1"/>
          <p:cNvSpPr txBox="1">
            <a:spLocks/>
          </p:cNvSpPr>
          <p:nvPr/>
        </p:nvSpPr>
        <p:spPr bwMode="auto">
          <a:xfrm rot="19646333">
            <a:off x="738402" y="2293287"/>
            <a:ext cx="7772400" cy="1143000"/>
          </a:xfrm>
          <a:prstGeom prst="rect">
            <a:avLst/>
          </a:prstGeom>
          <a:solidFill>
            <a:srgbClr val="9AB75C"/>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rgbClr val="FFFFFF"/>
                </a:solidFill>
                <a:effectLst/>
                <a:uLnTx/>
                <a:uFillTx/>
                <a:latin typeface="Arial" pitchFamily="34" charset="0"/>
                <a:ea typeface="+mj-ea"/>
                <a:cs typeface="Arial" pitchFamily="34" charset="0"/>
              </a:rPr>
              <a:t>SUMMARY OF DEPARTMENTAL </a:t>
            </a:r>
            <a:r>
              <a:rPr lang="en-US" sz="3200" b="1" kern="0" dirty="0" smtClean="0">
                <a:solidFill>
                  <a:srgbClr val="FFFFFF"/>
                </a:solidFill>
              </a:rPr>
              <a:t>PERFORMANCE</a:t>
            </a:r>
            <a:endParaRPr kumimoji="0" lang="en-US" sz="3200" b="1" i="0" u="none" strike="noStrike" kern="0" cap="none" spc="0" normalizeH="0" baseline="0" noProof="0" dirty="0">
              <a:ln>
                <a:noFill/>
              </a:ln>
              <a:solidFill>
                <a:srgbClr val="FFFFFF"/>
              </a:solidFill>
              <a:effectLst/>
              <a:uLnTx/>
              <a:uFillTx/>
              <a:latin typeface="Arial" pitchFamily="34" charset="0"/>
              <a:ea typeface="+mj-ea"/>
              <a:cs typeface="Arial" pitchFamily="34" charset="0"/>
            </a:endParaRPr>
          </a:p>
        </p:txBody>
      </p:sp>
      <p:pic>
        <p:nvPicPr>
          <p:cNvPr id="7" name="Picture 6"/>
          <p:cNvPicPr>
            <a:picLocks noChangeAspect="1"/>
          </p:cNvPicPr>
          <p:nvPr/>
        </p:nvPicPr>
        <p:blipFill>
          <a:blip r:embed="rId2"/>
          <a:stretch>
            <a:fillRect/>
          </a:stretch>
        </p:blipFill>
        <p:spPr>
          <a:xfrm>
            <a:off x="8086185" y="6178737"/>
            <a:ext cx="648072" cy="565983"/>
          </a:xfrm>
          <a:prstGeom prst="rect">
            <a:avLst/>
          </a:prstGeom>
        </p:spPr>
      </p:pic>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spTree>
    <p:extLst>
      <p:ext uri="{BB962C8B-B14F-4D97-AF65-F5344CB8AC3E}">
        <p14:creationId xmlns:p14="http://schemas.microsoft.com/office/powerpoint/2010/main" val="34276698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idx="4294967295"/>
          </p:nvPr>
        </p:nvSpPr>
        <p:spPr>
          <a:xfrm>
            <a:off x="571500" y="571500"/>
            <a:ext cx="7488238" cy="3884613"/>
          </a:xfrm>
        </p:spPr>
        <p:txBody>
          <a:bodyPr/>
          <a:lstStyle/>
          <a:p>
            <a:pPr eaLnBrk="1" hangingPunct="1">
              <a:defRPr/>
            </a:pPr>
            <a:r>
              <a:rPr lang="en-US" b="1" dirty="0" smtClean="0">
                <a:solidFill>
                  <a:srgbClr val="FF3300"/>
                </a:solidFill>
                <a:effectLst>
                  <a:outerShdw blurRad="38100" dist="38100" dir="2700000" algn="tl">
                    <a:srgbClr val="C0C0C0"/>
                  </a:outerShdw>
                </a:effectLst>
                <a:latin typeface="Arial Black" pitchFamily="34" charset="0"/>
              </a:rPr>
              <a:t>Key Achievements</a:t>
            </a:r>
          </a:p>
        </p:txBody>
      </p:sp>
      <p:graphicFrame>
        <p:nvGraphicFramePr>
          <p:cNvPr id="6" name="Group 57"/>
          <p:cNvGraphicFramePr>
            <a:graphicFrameLocks/>
          </p:cNvGraphicFramePr>
          <p:nvPr>
            <p:extLst/>
          </p:nvPr>
        </p:nvGraphicFramePr>
        <p:xfrm>
          <a:off x="63500" y="722525"/>
          <a:ext cx="9047596" cy="5346993"/>
        </p:xfrm>
        <a:graphic>
          <a:graphicData uri="http://schemas.openxmlformats.org/drawingml/2006/table">
            <a:tbl>
              <a:tblPr/>
              <a:tblGrid>
                <a:gridCol w="9047596">
                  <a:extLst>
                    <a:ext uri="{9D8B030D-6E8A-4147-A177-3AD203B41FA5}">
                      <a16:colId xmlns:a16="http://schemas.microsoft.com/office/drawing/2014/main" val="20000"/>
                    </a:ext>
                  </a:extLst>
                </a:gridCol>
              </a:tblGrid>
              <a:tr h="763644">
                <a:tc>
                  <a:txBody>
                    <a:bodyPr/>
                    <a:lstStyle/>
                    <a:p>
                      <a:pPr algn="just">
                        <a:defRPr/>
                      </a:pPr>
                      <a:r>
                        <a:rPr lang="en-US" sz="2000" b="1" dirty="0" smtClean="0">
                          <a:solidFill>
                            <a:srgbClr val="008100"/>
                          </a:solidFill>
                          <a:effectLst>
                            <a:outerShdw blurRad="38100" dist="38100" dir="2700000" algn="tl">
                              <a:srgbClr val="000000">
                                <a:alpha val="43137"/>
                              </a:srgbClr>
                            </a:outerShdw>
                          </a:effectLst>
                          <a:latin typeface="Arial" pitchFamily="34" charset="0"/>
                          <a:cs typeface="Arial" pitchFamily="34" charset="0"/>
                        </a:rPr>
                        <a:t>SG </a:t>
                      </a:r>
                      <a:r>
                        <a:rPr lang="en-US" sz="2000" b="1" dirty="0" smtClean="0">
                          <a:solidFill>
                            <a:srgbClr val="008100"/>
                          </a:solidFill>
                          <a:latin typeface="Arial" pitchFamily="34" charset="0"/>
                          <a:cs typeface="Arial" pitchFamily="34" charset="0"/>
                        </a:rPr>
                        <a:t>1: Facilitate transformation of the economy to promote industrial development, investment, competitiveness and employment creation</a:t>
                      </a:r>
                      <a:endParaRPr lang="en-US" sz="2000" b="1" dirty="0">
                        <a:solidFill>
                          <a:srgbClr val="008100"/>
                        </a:solidFill>
                        <a:latin typeface="Arial" pitchFamily="34" charset="0"/>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583349">
                <a:tc>
                  <a:txBody>
                    <a:bodyPr/>
                    <a:lstStyle/>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0" marR="0" lvl="1" indent="0" algn="just"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11" name="TextBox 10"/>
          <p:cNvSpPr txBox="1"/>
          <p:nvPr/>
        </p:nvSpPr>
        <p:spPr>
          <a:xfrm>
            <a:off x="155575" y="1459468"/>
            <a:ext cx="8909365" cy="36933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black"/>
                </a:solidFill>
                <a:effectLst/>
                <a:uLnTx/>
                <a:uFillTx/>
                <a:latin typeface="Arial-BoldMT"/>
                <a:ea typeface="+mn-ea"/>
                <a:cs typeface="+mn-cs"/>
              </a:rPr>
              <a:t>Automotive Sector</a:t>
            </a:r>
            <a:endParaRPr kumimoji="0" lang="en-GB" sz="1800" b="1" i="0" u="none" strike="noStrike" kern="1200" cap="none" spc="0" normalizeH="0" baseline="0" noProof="0" dirty="0">
              <a:ln>
                <a:noFill/>
              </a:ln>
              <a:solidFill>
                <a:prstClr val="black"/>
              </a:solidFill>
              <a:effectLst/>
              <a:uLnTx/>
              <a:uFillTx/>
              <a:latin typeface="Arial-BoldMT"/>
              <a:ea typeface="+mn-ea"/>
              <a:cs typeface="+mn-cs"/>
            </a:endParaRPr>
          </a:p>
        </p:txBody>
      </p:sp>
      <p:pic>
        <p:nvPicPr>
          <p:cNvPr id="14" name="Picture 13"/>
          <p:cNvPicPr>
            <a:picLocks noChangeAspect="1"/>
          </p:cNvPicPr>
          <p:nvPr/>
        </p:nvPicPr>
        <p:blipFill>
          <a:blip r:embed="rId3"/>
          <a:stretch>
            <a:fillRect/>
          </a:stretch>
        </p:blipFill>
        <p:spPr>
          <a:xfrm>
            <a:off x="8147145" y="6179403"/>
            <a:ext cx="648072" cy="565983"/>
          </a:xfrm>
          <a:prstGeom prst="rect">
            <a:avLst/>
          </a:prstGeom>
        </p:spPr>
      </p:pic>
      <p:sp>
        <p:nvSpPr>
          <p:cNvPr id="16" name="Title 1"/>
          <p:cNvSpPr txBox="1">
            <a:spLocks/>
          </p:cNvSpPr>
          <p:nvPr/>
        </p:nvSpPr>
        <p:spPr>
          <a:xfrm>
            <a:off x="70007" y="85358"/>
            <a:ext cx="8994933" cy="557361"/>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44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rPr>
              <a:t>INDUSTRIAL DEVELOPMENT</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a:ea typeface="+mj-ea"/>
              <a:cs typeface="Arial" panose="020B0604020202020204" pitchFamily="34" charset="0"/>
            </a:endParaRPr>
          </a:p>
        </p:txBody>
      </p:sp>
      <p:sp>
        <p:nvSpPr>
          <p:cNvPr id="7" name="Slide Number Placeholder 6"/>
          <p:cNvSpPr>
            <a:spLocks noGrp="1"/>
          </p:cNvSpPr>
          <p:nvPr>
            <p:ph type="sldNum" sz="quarter" idx="12"/>
          </p:nvPr>
        </p:nvSpPr>
        <p:spPr>
          <a:xfrm>
            <a:off x="5881465" y="6323272"/>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AutoShape 2" descr="Image result for The Africa Aerospace and Defence (AAD) exhibition 201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AutoShape 2" descr="Image result for Launched the medical devices and diagnostics mentorship (accelerator) programme"/>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3" name="Picture 1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sp>
        <p:nvSpPr>
          <p:cNvPr id="15" name="TextBox 14"/>
          <p:cNvSpPr txBox="1"/>
          <p:nvPr/>
        </p:nvSpPr>
        <p:spPr>
          <a:xfrm>
            <a:off x="215900" y="1866100"/>
            <a:ext cx="8663940" cy="3908762"/>
          </a:xfrm>
          <a:prstGeom prst="rect">
            <a:avLst/>
          </a:prstGeom>
          <a:solidFill>
            <a:srgbClr val="FD9B28"/>
          </a:solidFill>
        </p:spPr>
        <p:txBody>
          <a:bodyPr wrap="square" rtlCol="0">
            <a:spAutoFit/>
          </a:bodyPr>
          <a:lstStyle/>
          <a:p>
            <a:pPr algn="ctr">
              <a:buClr>
                <a:schemeClr val="accent2"/>
              </a:buClr>
            </a:pPr>
            <a:r>
              <a:rPr lang="en-US" sz="2400" b="1" dirty="0">
                <a:solidFill>
                  <a:schemeClr val="tx2">
                    <a:lumMod val="60000"/>
                    <a:lumOff val="40000"/>
                  </a:schemeClr>
                </a:solidFill>
                <a:latin typeface="Arial" charset="0"/>
                <a:ea typeface="Arial" charset="0"/>
                <a:cs typeface="Arial" charset="0"/>
              </a:rPr>
              <a:t> </a:t>
            </a:r>
            <a:r>
              <a:rPr lang="en-US" sz="2800" b="1" dirty="0">
                <a:solidFill>
                  <a:schemeClr val="bg1"/>
                </a:solidFill>
                <a:latin typeface="Arial" charset="0"/>
                <a:ea typeface="Arial" charset="0"/>
                <a:cs typeface="Arial" charset="0"/>
              </a:rPr>
              <a:t>110 000</a:t>
            </a:r>
          </a:p>
          <a:p>
            <a:pPr marL="53975" algn="ctr">
              <a:buClr>
                <a:schemeClr val="accent2"/>
              </a:buClr>
            </a:pPr>
            <a:r>
              <a:rPr lang="en-US" dirty="0">
                <a:solidFill>
                  <a:schemeClr val="bg1"/>
                </a:solidFill>
                <a:latin typeface="Arial" charset="0"/>
                <a:ea typeface="Arial" charset="0"/>
                <a:cs typeface="Arial" charset="0"/>
              </a:rPr>
              <a:t>Direct jobs in manufacturing </a:t>
            </a:r>
          </a:p>
          <a:p>
            <a:pPr marL="53975" algn="ctr">
              <a:buClr>
                <a:schemeClr val="accent2"/>
              </a:buClr>
            </a:pPr>
            <a:endParaRPr lang="en-US" sz="700" dirty="0">
              <a:solidFill>
                <a:schemeClr val="bg1"/>
              </a:solidFill>
              <a:latin typeface="Arial" charset="0"/>
              <a:ea typeface="Arial" charset="0"/>
              <a:cs typeface="Arial" charset="0"/>
            </a:endParaRPr>
          </a:p>
          <a:p>
            <a:pPr marL="53975" algn="ctr">
              <a:buClr>
                <a:schemeClr val="accent2"/>
              </a:buClr>
            </a:pPr>
            <a:r>
              <a:rPr lang="en-US" dirty="0">
                <a:solidFill>
                  <a:schemeClr val="bg1"/>
                </a:solidFill>
                <a:latin typeface="Arial" charset="0"/>
                <a:ea typeface="Arial" charset="0"/>
                <a:cs typeface="Arial" charset="0"/>
              </a:rPr>
              <a:t>Exports grew from </a:t>
            </a:r>
            <a:r>
              <a:rPr lang="en-US" sz="2800" b="1" dirty="0">
                <a:solidFill>
                  <a:schemeClr val="bg1"/>
                </a:solidFill>
                <a:latin typeface="Arial" charset="0"/>
                <a:ea typeface="Arial" charset="0"/>
                <a:cs typeface="Arial" charset="0"/>
              </a:rPr>
              <a:t>1% to 10% </a:t>
            </a:r>
            <a:r>
              <a:rPr lang="en-US" dirty="0">
                <a:solidFill>
                  <a:schemeClr val="bg1"/>
                </a:solidFill>
                <a:latin typeface="Arial" charset="0"/>
                <a:ea typeface="Arial" charset="0"/>
                <a:cs typeface="Arial" charset="0"/>
              </a:rPr>
              <a:t>of total goods exports (R165bn in 2017) .  </a:t>
            </a:r>
          </a:p>
          <a:p>
            <a:pPr marL="53975" algn="ctr">
              <a:buClr>
                <a:schemeClr val="accent2"/>
              </a:buClr>
            </a:pPr>
            <a:r>
              <a:rPr lang="en-US" sz="2400" b="1" dirty="0">
                <a:solidFill>
                  <a:schemeClr val="bg1"/>
                </a:solidFill>
                <a:latin typeface="Arial" charset="0"/>
                <a:cs typeface="Arial" charset="0"/>
              </a:rPr>
              <a:t>3,6% </a:t>
            </a:r>
            <a:r>
              <a:rPr lang="en-US" sz="1400" dirty="0" err="1">
                <a:solidFill>
                  <a:schemeClr val="bg1"/>
                </a:solidFill>
                <a:latin typeface="Arial" charset="0"/>
                <a:ea typeface="Arial" charset="0"/>
                <a:cs typeface="Arial" charset="0"/>
              </a:rPr>
              <a:t>p.a</a:t>
            </a:r>
            <a:r>
              <a:rPr lang="en-US" sz="1400" dirty="0">
                <a:solidFill>
                  <a:schemeClr val="bg1"/>
                </a:solidFill>
                <a:latin typeface="Arial" charset="0"/>
                <a:ea typeface="Arial" charset="0"/>
                <a:cs typeface="Arial" charset="0"/>
              </a:rPr>
              <a:t> in real terms (1994 </a:t>
            </a:r>
            <a:r>
              <a:rPr lang="mr-IN" sz="1400" dirty="0">
                <a:solidFill>
                  <a:schemeClr val="bg1"/>
                </a:solidFill>
                <a:latin typeface="Arial" charset="0"/>
                <a:ea typeface="Arial" charset="0"/>
                <a:cs typeface="Arial" charset="0"/>
              </a:rPr>
              <a:t>–</a:t>
            </a:r>
            <a:r>
              <a:rPr lang="en-US" sz="1400" dirty="0">
                <a:solidFill>
                  <a:schemeClr val="bg1"/>
                </a:solidFill>
                <a:latin typeface="Arial" charset="0"/>
                <a:ea typeface="Arial" charset="0"/>
                <a:cs typeface="Arial" charset="0"/>
              </a:rPr>
              <a:t> 2017)</a:t>
            </a:r>
            <a:endParaRPr lang="en-US" sz="3200" b="1" dirty="0">
              <a:solidFill>
                <a:schemeClr val="bg1"/>
              </a:solidFill>
              <a:latin typeface="Arial" charset="0"/>
              <a:cs typeface="Arial" charset="0"/>
            </a:endParaRPr>
          </a:p>
          <a:p>
            <a:pPr marL="53975" algn="ctr">
              <a:buClr>
                <a:schemeClr val="accent2"/>
              </a:buClr>
            </a:pPr>
            <a:r>
              <a:rPr lang="en-US" dirty="0">
                <a:solidFill>
                  <a:schemeClr val="bg1"/>
                </a:solidFill>
                <a:latin typeface="Arial" charset="0"/>
                <a:ea typeface="Arial" charset="0"/>
                <a:cs typeface="Arial" charset="0"/>
              </a:rPr>
              <a:t>Fastest growing manufacturing industry since 1994</a:t>
            </a:r>
          </a:p>
          <a:p>
            <a:pPr marL="53975" algn="ctr">
              <a:buClr>
                <a:schemeClr val="accent2"/>
              </a:buClr>
            </a:pPr>
            <a:r>
              <a:rPr lang="en-US" sz="2800" b="1" dirty="0">
                <a:solidFill>
                  <a:schemeClr val="bg1"/>
                </a:solidFill>
                <a:latin typeface="Arial" charset="0"/>
                <a:cs typeface="Arial" charset="0"/>
              </a:rPr>
              <a:t>R41.3bn</a:t>
            </a:r>
          </a:p>
          <a:p>
            <a:pPr marL="53975" algn="ctr">
              <a:buClr>
                <a:schemeClr val="accent2"/>
              </a:buClr>
            </a:pPr>
            <a:r>
              <a:rPr lang="en-US" dirty="0">
                <a:solidFill>
                  <a:schemeClr val="bg1"/>
                </a:solidFill>
                <a:latin typeface="Arial" charset="0"/>
                <a:ea typeface="Arial" charset="0"/>
                <a:cs typeface="Arial" charset="0"/>
              </a:rPr>
              <a:t>Total investment by the sector between 2015 to 2018 </a:t>
            </a:r>
          </a:p>
          <a:p>
            <a:pPr marL="53975" algn="ctr">
              <a:buClr>
                <a:schemeClr val="accent2"/>
              </a:buClr>
            </a:pPr>
            <a:endParaRPr lang="en-US" sz="800" dirty="0">
              <a:latin typeface="Arial" charset="0"/>
              <a:ea typeface="Arial" charset="0"/>
              <a:cs typeface="Arial" charset="0"/>
            </a:endParaRPr>
          </a:p>
          <a:p>
            <a:pPr marL="53975" algn="ctr">
              <a:buClr>
                <a:schemeClr val="accent2"/>
              </a:buClr>
            </a:pPr>
            <a:r>
              <a:rPr lang="en-US" dirty="0">
                <a:solidFill>
                  <a:schemeClr val="bg1"/>
                </a:solidFill>
                <a:latin typeface="Arial" charset="0"/>
                <a:ea typeface="Arial" charset="0"/>
                <a:cs typeface="Arial" charset="0"/>
              </a:rPr>
              <a:t>SA has become Africa’s auto assembler</a:t>
            </a:r>
          </a:p>
          <a:p>
            <a:pPr marL="53975" algn="ctr">
              <a:buClr>
                <a:schemeClr val="accent2"/>
              </a:buClr>
            </a:pPr>
            <a:endParaRPr lang="en-US" sz="700" dirty="0">
              <a:solidFill>
                <a:schemeClr val="bg1"/>
              </a:solidFill>
              <a:latin typeface="Arial" charset="0"/>
              <a:ea typeface="Arial" charset="0"/>
              <a:cs typeface="Arial" charset="0"/>
            </a:endParaRPr>
          </a:p>
          <a:p>
            <a:pPr marL="53975" algn="ctr">
              <a:buClr>
                <a:schemeClr val="accent2"/>
              </a:buClr>
            </a:pPr>
            <a:r>
              <a:rPr lang="en-US" dirty="0">
                <a:solidFill>
                  <a:schemeClr val="bg1"/>
                </a:solidFill>
                <a:latin typeface="Arial" charset="0"/>
                <a:ea typeface="Arial" charset="0"/>
                <a:cs typeface="Arial" charset="0"/>
              </a:rPr>
              <a:t>Median employee earnings in 2016 was </a:t>
            </a:r>
            <a:r>
              <a:rPr lang="en-US" sz="2800" b="1" dirty="0">
                <a:solidFill>
                  <a:schemeClr val="bg1"/>
                </a:solidFill>
                <a:latin typeface="Arial" charset="0"/>
                <a:ea typeface="Arial" charset="0"/>
                <a:cs typeface="Arial" charset="0"/>
              </a:rPr>
              <a:t>R5633</a:t>
            </a:r>
            <a:r>
              <a:rPr lang="en-US" dirty="0">
                <a:solidFill>
                  <a:schemeClr val="bg1"/>
                </a:solidFill>
                <a:latin typeface="Arial" charset="0"/>
                <a:ea typeface="Arial" charset="0"/>
                <a:cs typeface="Arial" charset="0"/>
              </a:rPr>
              <a:t> a month, compared to R4000 in the rest of manufacturing &amp; R3300 in other sectors</a:t>
            </a:r>
          </a:p>
        </p:txBody>
      </p:sp>
    </p:spTree>
    <p:extLst>
      <p:ext uri="{BB962C8B-B14F-4D97-AF65-F5344CB8AC3E}">
        <p14:creationId xmlns:p14="http://schemas.microsoft.com/office/powerpoint/2010/main" val="31728387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idx="4294967295"/>
          </p:nvPr>
        </p:nvSpPr>
        <p:spPr>
          <a:xfrm>
            <a:off x="571500" y="571500"/>
            <a:ext cx="7488238" cy="3884613"/>
          </a:xfrm>
        </p:spPr>
        <p:txBody>
          <a:bodyPr/>
          <a:lstStyle/>
          <a:p>
            <a:pPr eaLnBrk="1" hangingPunct="1">
              <a:defRPr/>
            </a:pPr>
            <a:r>
              <a:rPr lang="en-US" b="1" dirty="0" smtClean="0">
                <a:solidFill>
                  <a:srgbClr val="FF3300"/>
                </a:solidFill>
                <a:effectLst>
                  <a:outerShdw blurRad="38100" dist="38100" dir="2700000" algn="tl">
                    <a:srgbClr val="C0C0C0"/>
                  </a:outerShdw>
                </a:effectLst>
                <a:latin typeface="Arial Black" pitchFamily="34" charset="0"/>
              </a:rPr>
              <a:t>Key Achievements</a:t>
            </a:r>
          </a:p>
        </p:txBody>
      </p:sp>
      <p:graphicFrame>
        <p:nvGraphicFramePr>
          <p:cNvPr id="6" name="Group 57"/>
          <p:cNvGraphicFramePr>
            <a:graphicFrameLocks/>
          </p:cNvGraphicFramePr>
          <p:nvPr>
            <p:extLst>
              <p:ext uri="{D42A27DB-BD31-4B8C-83A1-F6EECF244321}">
                <p14:modId xmlns:p14="http://schemas.microsoft.com/office/powerpoint/2010/main" val="2877270425"/>
              </p:ext>
            </p:extLst>
          </p:nvPr>
        </p:nvGraphicFramePr>
        <p:xfrm>
          <a:off x="63500" y="722525"/>
          <a:ext cx="9047596" cy="5346993"/>
        </p:xfrm>
        <a:graphic>
          <a:graphicData uri="http://schemas.openxmlformats.org/drawingml/2006/table">
            <a:tbl>
              <a:tblPr/>
              <a:tblGrid>
                <a:gridCol w="9047596">
                  <a:extLst>
                    <a:ext uri="{9D8B030D-6E8A-4147-A177-3AD203B41FA5}">
                      <a16:colId xmlns:a16="http://schemas.microsoft.com/office/drawing/2014/main" val="20000"/>
                    </a:ext>
                  </a:extLst>
                </a:gridCol>
              </a:tblGrid>
              <a:tr h="763644">
                <a:tc>
                  <a:txBody>
                    <a:bodyPr/>
                    <a:lstStyle/>
                    <a:p>
                      <a:pPr algn="just">
                        <a:defRPr/>
                      </a:pPr>
                      <a:r>
                        <a:rPr lang="en-US" sz="2000" b="1" dirty="0" smtClean="0">
                          <a:solidFill>
                            <a:srgbClr val="008100"/>
                          </a:solidFill>
                          <a:effectLst>
                            <a:outerShdw blurRad="38100" dist="38100" dir="2700000" algn="tl">
                              <a:srgbClr val="000000">
                                <a:alpha val="43137"/>
                              </a:srgbClr>
                            </a:outerShdw>
                          </a:effectLst>
                          <a:latin typeface="Arial" pitchFamily="34" charset="0"/>
                          <a:cs typeface="Arial" pitchFamily="34" charset="0"/>
                        </a:rPr>
                        <a:t>SG </a:t>
                      </a:r>
                      <a:r>
                        <a:rPr lang="en-US" sz="2000" b="1" dirty="0" smtClean="0">
                          <a:solidFill>
                            <a:srgbClr val="008100"/>
                          </a:solidFill>
                          <a:latin typeface="Arial" pitchFamily="34" charset="0"/>
                          <a:cs typeface="Arial" pitchFamily="34" charset="0"/>
                        </a:rPr>
                        <a:t>1: Facilitate transformation of the economy to promote industrial development, investment, competitiveness and employment creation</a:t>
                      </a:r>
                      <a:endParaRPr lang="en-US" sz="2000" b="1" dirty="0">
                        <a:solidFill>
                          <a:srgbClr val="008100"/>
                        </a:solidFill>
                        <a:latin typeface="Arial" pitchFamily="34" charset="0"/>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583349">
                <a:tc>
                  <a:txBody>
                    <a:bodyPr/>
                    <a:lstStyle/>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0" marR="0" lvl="1" indent="0" algn="just"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11" name="TextBox 10"/>
          <p:cNvSpPr txBox="1"/>
          <p:nvPr/>
        </p:nvSpPr>
        <p:spPr>
          <a:xfrm>
            <a:off x="155575" y="1459468"/>
            <a:ext cx="8909365" cy="36933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black"/>
                </a:solidFill>
                <a:effectLst/>
                <a:uLnTx/>
                <a:uFillTx/>
                <a:latin typeface="Arial-BoldMT"/>
                <a:ea typeface="+mn-ea"/>
                <a:cs typeface="+mn-cs"/>
              </a:rPr>
              <a:t>Automotive Sector</a:t>
            </a:r>
            <a:endParaRPr kumimoji="0" lang="en-GB" sz="1800" b="1" i="0" u="none" strike="noStrike" kern="1200" cap="none" spc="0" normalizeH="0" baseline="0" noProof="0" dirty="0">
              <a:ln>
                <a:noFill/>
              </a:ln>
              <a:solidFill>
                <a:prstClr val="black"/>
              </a:solidFill>
              <a:effectLst/>
              <a:uLnTx/>
              <a:uFillTx/>
              <a:latin typeface="Arial-BoldMT"/>
              <a:ea typeface="+mn-ea"/>
              <a:cs typeface="+mn-cs"/>
            </a:endParaRPr>
          </a:p>
        </p:txBody>
      </p:sp>
      <p:pic>
        <p:nvPicPr>
          <p:cNvPr id="14" name="Picture 13"/>
          <p:cNvPicPr>
            <a:picLocks noChangeAspect="1"/>
          </p:cNvPicPr>
          <p:nvPr/>
        </p:nvPicPr>
        <p:blipFill>
          <a:blip r:embed="rId3"/>
          <a:stretch>
            <a:fillRect/>
          </a:stretch>
        </p:blipFill>
        <p:spPr>
          <a:xfrm>
            <a:off x="8147145" y="6179403"/>
            <a:ext cx="648072" cy="565983"/>
          </a:xfrm>
          <a:prstGeom prst="rect">
            <a:avLst/>
          </a:prstGeom>
        </p:spPr>
      </p:pic>
      <p:sp>
        <p:nvSpPr>
          <p:cNvPr id="16" name="Title 1"/>
          <p:cNvSpPr txBox="1">
            <a:spLocks/>
          </p:cNvSpPr>
          <p:nvPr/>
        </p:nvSpPr>
        <p:spPr>
          <a:xfrm>
            <a:off x="70007" y="85358"/>
            <a:ext cx="8994933" cy="557361"/>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44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rPr>
              <a:t>INDUSTRIAL DEVELOPMENT</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a:ea typeface="+mj-ea"/>
              <a:cs typeface="Arial" panose="020B0604020202020204" pitchFamily="34" charset="0"/>
            </a:endParaRPr>
          </a:p>
        </p:txBody>
      </p:sp>
      <p:sp>
        <p:nvSpPr>
          <p:cNvPr id="7" name="Slide Number Placeholder 6"/>
          <p:cNvSpPr>
            <a:spLocks noGrp="1"/>
          </p:cNvSpPr>
          <p:nvPr>
            <p:ph type="sldNum" sz="quarter" idx="12"/>
          </p:nvPr>
        </p:nvSpPr>
        <p:spPr>
          <a:xfrm>
            <a:off x="5881465" y="6323272"/>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AutoShape 2" descr="Image result for The Africa Aerospace and Defence (AAD) exhibition 201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AutoShape 2" descr="Image result for Launched the medical devices and diagnostics mentorship (accelerator) programme"/>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1794" y="1698764"/>
            <a:ext cx="4346285" cy="3564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97294" y="1883757"/>
            <a:ext cx="4011469" cy="4185761"/>
          </a:xfrm>
          <a:prstGeom prst="rect">
            <a:avLst/>
          </a:prstGeom>
          <a:noFill/>
        </p:spPr>
        <p:txBody>
          <a:bodyPr wrap="square" rtlCol="0">
            <a:spAutoFit/>
          </a:bodyPr>
          <a:lstStyle/>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sz="1800" b="0" i="0" u="none" strike="noStrike" kern="1200" cap="none" spc="0" normalizeH="0" baseline="0" noProof="0" dirty="0">
                <a:ln>
                  <a:noFill/>
                </a:ln>
                <a:solidFill>
                  <a:prstClr val="black"/>
                </a:solidFill>
                <a:effectLst/>
                <a:uLnTx/>
                <a:uFillTx/>
                <a:latin typeface="Arial"/>
                <a:ea typeface="+mn-ea"/>
                <a:cs typeface="+mn-cs"/>
              </a:rPr>
              <a:t>Ford Motor Company of Southern Africa (FMCSA) expanded its Struandale engine plant in Port Elizabeth, Eastern Cape, as part of a R3-billion investment in its South African operations</a:t>
            </a:r>
            <a:r>
              <a:rPr kumimoji="0" lang="en-ZA" sz="1800" b="0" i="0" u="none" strike="noStrike" kern="1200" cap="none" spc="0" normalizeH="0" baseline="0" noProof="0" dirty="0" smtClean="0">
                <a:ln>
                  <a:noFill/>
                </a:ln>
                <a:solidFill>
                  <a:prstClr val="black"/>
                </a:solidFill>
                <a:effectLst/>
                <a:uLnTx/>
                <a:uFillTx/>
                <a:latin typeface="Arial"/>
                <a:ea typeface="+mn-ea"/>
                <a:cs typeface="+mn-cs"/>
              </a:rPr>
              <a:t>.</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sz="1800" b="0" i="0" u="none" strike="noStrike" kern="1200" cap="none" spc="0" normalizeH="0" baseline="0" noProof="0" dirty="0" smtClean="0">
                <a:ln>
                  <a:noFill/>
                </a:ln>
                <a:solidFill>
                  <a:prstClr val="black"/>
                </a:solidFill>
                <a:effectLst/>
                <a:uLnTx/>
                <a:uFillTx/>
                <a:latin typeface="Arial"/>
                <a:ea typeface="+mn-ea"/>
                <a:cs typeface="+mn-cs"/>
              </a:rPr>
              <a:t> </a:t>
            </a:r>
            <a:r>
              <a:rPr kumimoji="0" lang="en-ZA" sz="1800" b="0" i="0" u="none" strike="noStrike" kern="1200" cap="none" spc="0" normalizeH="0" baseline="0" noProof="0" dirty="0">
                <a:ln>
                  <a:noFill/>
                </a:ln>
                <a:solidFill>
                  <a:prstClr val="black"/>
                </a:solidFill>
                <a:effectLst/>
                <a:uLnTx/>
                <a:uFillTx/>
                <a:latin typeface="Arial"/>
                <a:ea typeface="+mn-ea"/>
                <a:cs typeface="+mn-cs"/>
              </a:rPr>
              <a:t>Mercedes Benz invested R10 billion into an expansion of its East London plant. The upgrade extended the production space of the existing plant by up to two-thirds to produce the next generation of the C-Class and also manufacture the GLC </a:t>
            </a:r>
            <a:r>
              <a:rPr kumimoji="0" lang="en-GB" sz="1800" b="0" i="0" u="none" strike="noStrike" kern="1200" cap="none" spc="0" normalizeH="0" baseline="0" noProof="0" dirty="0" smtClean="0">
                <a:ln>
                  <a:noFill/>
                </a:ln>
                <a:solidFill>
                  <a:prstClr val="black"/>
                </a:solidFill>
                <a:effectLst/>
                <a:uLnTx/>
                <a:uFillTx/>
                <a:latin typeface="Arial"/>
                <a:ea typeface="+mn-ea"/>
                <a:cs typeface="+mn-cs"/>
              </a:rPr>
              <a:t>SUV.</a:t>
            </a: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ZA" sz="1400" b="1" i="0" u="none" strike="noStrike" kern="1200" cap="none" spc="0" normalizeH="0" baseline="0" noProof="0" dirty="0">
              <a:ln>
                <a:noFill/>
              </a:ln>
              <a:solidFill>
                <a:srgbClr val="FF0000"/>
              </a:solidFill>
              <a:effectLst/>
              <a:uLnTx/>
              <a:uFillTx/>
              <a:latin typeface="Arial"/>
              <a:ea typeface="+mn-ea"/>
              <a:cs typeface="Arial" pitchFamily="34" charset="0"/>
            </a:endParaRPr>
          </a:p>
        </p:txBody>
      </p:sp>
      <p:pic>
        <p:nvPicPr>
          <p:cNvPr id="13" name="Picture 1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spTree>
    <p:extLst>
      <p:ext uri="{BB962C8B-B14F-4D97-AF65-F5344CB8AC3E}">
        <p14:creationId xmlns:p14="http://schemas.microsoft.com/office/powerpoint/2010/main" val="29036932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81" name="Group 57"/>
          <p:cNvGraphicFramePr>
            <a:graphicFrameLocks noGrp="1"/>
          </p:cNvGraphicFramePr>
          <p:nvPr>
            <p:ph idx="4294967295"/>
            <p:extLst>
              <p:ext uri="{D42A27DB-BD31-4B8C-83A1-F6EECF244321}">
                <p14:modId xmlns:p14="http://schemas.microsoft.com/office/powerpoint/2010/main" val="2490105606"/>
              </p:ext>
            </p:extLst>
          </p:nvPr>
        </p:nvGraphicFramePr>
        <p:xfrm>
          <a:off x="86827" y="697354"/>
          <a:ext cx="8889477" cy="5056192"/>
        </p:xfrm>
        <a:graphic>
          <a:graphicData uri="http://schemas.openxmlformats.org/drawingml/2006/table">
            <a:tbl>
              <a:tblPr/>
              <a:tblGrid>
                <a:gridCol w="8889477">
                  <a:extLst>
                    <a:ext uri="{9D8B030D-6E8A-4147-A177-3AD203B41FA5}">
                      <a16:colId xmlns:a16="http://schemas.microsoft.com/office/drawing/2014/main" val="20000"/>
                    </a:ext>
                  </a:extLst>
                </a:gridCol>
              </a:tblGrid>
              <a:tr h="963237">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8100"/>
                          </a:solidFill>
                          <a:effectLst>
                            <a:outerShdw blurRad="38100" dist="38100" dir="2700000" algn="tl">
                              <a:srgbClr val="000000">
                                <a:alpha val="43137"/>
                              </a:srgbClr>
                            </a:outerShdw>
                          </a:effectLst>
                          <a:uLnTx/>
                          <a:uFillTx/>
                          <a:latin typeface="Arial" pitchFamily="34" charset="0"/>
                          <a:ea typeface="+mn-ea"/>
                          <a:cs typeface="Arial" pitchFamily="34" charset="0"/>
                        </a:rPr>
                        <a:t>SG </a:t>
                      </a:r>
                      <a:r>
                        <a:rPr kumimoji="0" lang="en-US" sz="2000" b="1" i="0" u="none" strike="noStrike" kern="1200" cap="none" spc="0" normalizeH="0" baseline="0" noProof="0" dirty="0" smtClean="0">
                          <a:ln>
                            <a:noFill/>
                          </a:ln>
                          <a:solidFill>
                            <a:srgbClr val="008100"/>
                          </a:solidFill>
                          <a:effectLst/>
                          <a:uLnTx/>
                          <a:uFillTx/>
                          <a:latin typeface="Arial" pitchFamily="34" charset="0"/>
                          <a:ea typeface="+mn-ea"/>
                          <a:cs typeface="Arial" pitchFamily="34" charset="0"/>
                        </a:rPr>
                        <a:t>1: Facilitate transformation of the economy to promote industrial development, investment, competitiveness and employment creation</a:t>
                      </a: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092955">
                <a:tc>
                  <a:txBody>
                    <a:bodyPr/>
                    <a:lstStyle/>
                    <a:p>
                      <a:pPr marL="0" marR="0" lvl="0" indent="0" algn="just" defTabSz="914400" rtl="0" eaLnBrk="1" fontAlgn="base" latinLnBrk="0" hangingPunct="1">
                        <a:lnSpc>
                          <a:spcPct val="100000"/>
                        </a:lnSpc>
                        <a:spcBef>
                          <a:spcPct val="20000"/>
                        </a:spcBef>
                        <a:spcAft>
                          <a:spcPct val="0"/>
                        </a:spcAft>
                        <a:buClrTx/>
                        <a:buSzTx/>
                        <a:buFont typeface="Wingdings" panose="05000000000000000000" pitchFamily="2" charset="2"/>
                        <a:buNone/>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base" latinLnBrk="0" hangingPunct="1">
                        <a:lnSpc>
                          <a:spcPct val="100000"/>
                        </a:lnSpc>
                        <a:spcBef>
                          <a:spcPct val="20000"/>
                        </a:spcBef>
                        <a:spcAft>
                          <a:spcPct val="0"/>
                        </a:spcAft>
                        <a:buClrTx/>
                        <a:buSzTx/>
                        <a:buFont typeface="Wingdings" panose="05000000000000000000" pitchFamily="2" charset="2"/>
                        <a:buNone/>
                        <a:tabLst>
                          <a:tab pos="360363" algn="l"/>
                        </a:tabLst>
                        <a:defRPr/>
                      </a:pPr>
                      <a:r>
                        <a:rPr lang="en-ZA" sz="1800" b="1" i="0" u="none" strike="noStrike" baseline="0" dirty="0" smtClean="0">
                          <a:latin typeface="Arial-BoldMT"/>
                        </a:rPr>
                        <a:t>Plastics, Pharmaceuticals, Chemicals and Cosmetics</a:t>
                      </a: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3563" name="Slide Number Placeholder 1"/>
          <p:cNvSpPr>
            <a:spLocks noGrp="1"/>
          </p:cNvSpPr>
          <p:nvPr>
            <p:ph type="sldNum" sz="quarter" idx="12"/>
          </p:nvPr>
        </p:nvSpPr>
        <p:spPr>
          <a:xfrm>
            <a:off x="5961882" y="6322166"/>
            <a:ext cx="2133600" cy="365125"/>
          </a:xfrm>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441D83-5525-4B98-81A6-F97714701BDD}" type="slidenum">
              <a:rPr kumimoji="0" lang="en-US" sz="1200" b="0" i="0" u="none" strike="noStrike" kern="1200" cap="none" spc="0" normalizeH="0" baseline="0" noProof="0" smtClean="0">
                <a:ln>
                  <a:noFill/>
                </a:ln>
                <a:solidFill>
                  <a:prstClr val="black"/>
                </a:solidFill>
                <a:effectLst/>
                <a:uLnTx/>
                <a:uFillTx/>
                <a:latin typeface="Arial"/>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smtClean="0">
              <a:ln>
                <a:noFill/>
              </a:ln>
              <a:solidFill>
                <a:prstClr val="black"/>
              </a:solidFill>
              <a:effectLst/>
              <a:uLnTx/>
              <a:uFillTx/>
              <a:latin typeface="Arial"/>
              <a:ea typeface="+mn-ea"/>
              <a:cs typeface="Arial" charset="0"/>
            </a:endParaRPr>
          </a:p>
        </p:txBody>
      </p:sp>
      <p:sp>
        <p:nvSpPr>
          <p:cNvPr id="14" name="Title 1"/>
          <p:cNvSpPr txBox="1">
            <a:spLocks/>
          </p:cNvSpPr>
          <p:nvPr/>
        </p:nvSpPr>
        <p:spPr>
          <a:xfrm>
            <a:off x="51106" y="65988"/>
            <a:ext cx="8960920" cy="502710"/>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endParaRPr>
          </a:p>
          <a:p>
            <a:pPr lvl="0">
              <a:defRPr/>
            </a:pPr>
            <a:r>
              <a:rPr lang="en-ZA" b="1" dirty="0">
                <a:solidFill>
                  <a:prstClr val="black"/>
                </a:solidFill>
                <a:ea typeface="Segoe UI" panose="020B0502040204020203" pitchFamily="34" charset="0"/>
                <a:cs typeface="Arial" panose="020B0604020202020204" pitchFamily="34" charset="0"/>
              </a:rPr>
              <a:t>INDUSTRIAL DEVELOPMENT</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a:ea typeface="+mj-ea"/>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19649" y="2326337"/>
            <a:ext cx="3516923" cy="13663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ectangle 2"/>
          <p:cNvSpPr/>
          <p:nvPr/>
        </p:nvSpPr>
        <p:spPr>
          <a:xfrm>
            <a:off x="188907" y="3921331"/>
            <a:ext cx="5578846" cy="160675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285750" lvl="0" indent="-285750">
              <a:buFont typeface="Wingdings" panose="05000000000000000000" pitchFamily="2" charset="2"/>
              <a:buChar char="q"/>
              <a:defRPr/>
            </a:pPr>
            <a:r>
              <a:rPr kumimoji="0" lang="en-ZA" sz="1800" b="0" i="0" u="none" strike="noStrike" kern="1200" cap="none" spc="0" normalizeH="0" baseline="0" noProof="0" dirty="0" smtClean="0">
                <a:ln>
                  <a:noFill/>
                </a:ln>
                <a:solidFill>
                  <a:prstClr val="black"/>
                </a:solidFill>
                <a:effectLst/>
                <a:uLnTx/>
                <a:uFillTx/>
                <a:latin typeface="Arial"/>
                <a:ea typeface="+mn-ea"/>
                <a:cs typeface="+mn-cs"/>
              </a:rPr>
              <a:t>Launched </a:t>
            </a:r>
            <a:r>
              <a:rPr kumimoji="0" lang="en-ZA" sz="1800" b="0" i="0" u="none" strike="noStrike" kern="1200" cap="none" spc="0" normalizeH="0" baseline="0" noProof="0" dirty="0">
                <a:ln>
                  <a:noFill/>
                </a:ln>
                <a:solidFill>
                  <a:prstClr val="black"/>
                </a:solidFill>
                <a:effectLst/>
                <a:uLnTx/>
                <a:uFillTx/>
                <a:latin typeface="Arial"/>
                <a:ea typeface="+mn-ea"/>
                <a:cs typeface="+mn-cs"/>
              </a:rPr>
              <a:t>Aspen’s R1-billion </a:t>
            </a:r>
            <a:r>
              <a:rPr kumimoji="0" lang="en-ZA" sz="1800" b="0" i="0" u="none" strike="noStrike" kern="1200" cap="none" spc="0" normalizeH="0" baseline="0" noProof="0" dirty="0" smtClean="0">
                <a:ln>
                  <a:noFill/>
                </a:ln>
                <a:solidFill>
                  <a:prstClr val="black"/>
                </a:solidFill>
                <a:effectLst/>
                <a:uLnTx/>
                <a:uFillTx/>
                <a:latin typeface="Arial"/>
                <a:ea typeface="+mn-ea"/>
                <a:cs typeface="+mn-cs"/>
              </a:rPr>
              <a:t>high containment facility</a:t>
            </a:r>
            <a:r>
              <a:rPr kumimoji="0" lang="en-ZA" sz="1800" b="0" i="0" u="none" strike="noStrike" kern="1200" cap="none" spc="0" normalizeH="0" baseline="0" noProof="0" dirty="0">
                <a:ln>
                  <a:noFill/>
                </a:ln>
                <a:solidFill>
                  <a:prstClr val="black"/>
                </a:solidFill>
                <a:effectLst/>
                <a:uLnTx/>
                <a:uFillTx/>
                <a:latin typeface="Arial"/>
                <a:ea typeface="+mn-ea"/>
                <a:cs typeface="+mn-cs"/>
              </a:rPr>
              <a:t>, which will create more than </a:t>
            </a:r>
            <a:r>
              <a:rPr kumimoji="0" lang="en-ZA" sz="1800" b="0" i="0" u="none" strike="noStrike" kern="1200" cap="none" spc="0" normalizeH="0" baseline="0" noProof="0" dirty="0" smtClean="0">
                <a:ln>
                  <a:noFill/>
                </a:ln>
                <a:solidFill>
                  <a:prstClr val="black"/>
                </a:solidFill>
                <a:effectLst/>
                <a:uLnTx/>
                <a:uFillTx/>
                <a:latin typeface="Arial"/>
                <a:ea typeface="+mn-ea"/>
                <a:cs typeface="+mn-cs"/>
              </a:rPr>
              <a:t>500 jobs</a:t>
            </a:r>
            <a:r>
              <a:rPr kumimoji="0" lang="en-ZA" sz="1800" b="0" i="0" u="none" strike="noStrike" kern="1200" cap="none" spc="0" normalizeH="0" baseline="0" noProof="0" dirty="0">
                <a:ln>
                  <a:noFill/>
                </a:ln>
                <a:solidFill>
                  <a:prstClr val="black"/>
                </a:solidFill>
                <a:effectLst/>
                <a:uLnTx/>
                <a:uFillTx/>
                <a:latin typeface="Arial"/>
                <a:ea typeface="+mn-ea"/>
                <a:cs typeface="+mn-cs"/>
              </a:rPr>
              <a:t>, in Port Elizabeth</a:t>
            </a:r>
            <a:r>
              <a:rPr kumimoji="0" lang="en-ZA" sz="1800" b="0" i="0" u="none" strike="noStrike" kern="1200" cap="none" spc="0" normalizeH="0" baseline="0" noProof="0" dirty="0" smtClean="0">
                <a:ln>
                  <a:noFill/>
                </a:ln>
                <a:solidFill>
                  <a:prstClr val="black"/>
                </a:solidFill>
                <a:effectLst/>
                <a:uLnTx/>
                <a:uFillTx/>
                <a:latin typeface="Arial"/>
                <a:ea typeface="+mn-ea"/>
                <a:cs typeface="+mn-cs"/>
              </a:rPr>
              <a:t>.</a:t>
            </a:r>
            <a:r>
              <a:rPr kumimoji="0" lang="en-ZA" sz="1800" b="0" i="0" u="none" strike="noStrike" kern="1200" cap="none" spc="0" normalizeH="0" noProof="0" dirty="0" smtClean="0">
                <a:ln>
                  <a:noFill/>
                </a:ln>
                <a:solidFill>
                  <a:prstClr val="black"/>
                </a:solidFill>
                <a:effectLst/>
                <a:uLnTx/>
                <a:uFillTx/>
                <a:latin typeface="Arial"/>
                <a:ea typeface="+mn-ea"/>
                <a:cs typeface="+mn-cs"/>
              </a:rPr>
              <a:t> </a:t>
            </a:r>
            <a:r>
              <a:rPr lang="en-ZA" dirty="0" smtClean="0">
                <a:solidFill>
                  <a:prstClr val="black"/>
                </a:solidFill>
              </a:rPr>
              <a:t>The </a:t>
            </a:r>
            <a:r>
              <a:rPr lang="en-ZA" dirty="0">
                <a:solidFill>
                  <a:prstClr val="black"/>
                </a:solidFill>
              </a:rPr>
              <a:t>facility was established as a result of a partnership between </a:t>
            </a:r>
            <a:r>
              <a:rPr lang="en-ZA" b="1" dirty="0">
                <a:solidFill>
                  <a:prstClr val="black"/>
                </a:solidFill>
              </a:rPr>
              <a:t>the dti </a:t>
            </a:r>
            <a:r>
              <a:rPr lang="en-ZA" dirty="0">
                <a:solidFill>
                  <a:prstClr val="black"/>
                </a:solidFill>
              </a:rPr>
              <a:t>and Aspen</a:t>
            </a:r>
            <a:r>
              <a:rPr lang="en-ZA" dirty="0" smtClean="0">
                <a:solidFill>
                  <a:prstClr val="black"/>
                </a:solidFill>
              </a:rPr>
              <a:t>.</a:t>
            </a:r>
          </a:p>
          <a:p>
            <a:pPr marL="285750" lvl="0" indent="-285750">
              <a:buFont typeface="Wingdings" panose="05000000000000000000" pitchFamily="2" charset="2"/>
              <a:buChar char="q"/>
              <a:defRPr/>
            </a:pPr>
            <a:r>
              <a:rPr kumimoji="0" lang="en-ZA" sz="1800" b="0" i="0" u="none" strike="noStrike" kern="1200" cap="none" spc="0" normalizeH="0" baseline="0" noProof="0" dirty="0" smtClean="0">
                <a:ln>
                  <a:noFill/>
                </a:ln>
                <a:solidFill>
                  <a:prstClr val="black"/>
                </a:solidFill>
                <a:effectLst/>
                <a:uLnTx/>
                <a:uFillTx/>
                <a:latin typeface="Arial"/>
                <a:ea typeface="+mn-ea"/>
                <a:cs typeface="+mn-cs"/>
              </a:rPr>
              <a:t>Exports of approximately</a:t>
            </a:r>
            <a:r>
              <a:rPr kumimoji="0" lang="en-ZA" sz="1800" b="0" i="0" u="none" strike="noStrike" kern="1200" cap="none" spc="0" normalizeH="0" noProof="0" dirty="0" smtClean="0">
                <a:ln>
                  <a:noFill/>
                </a:ln>
                <a:solidFill>
                  <a:prstClr val="black"/>
                </a:solidFill>
                <a:effectLst/>
                <a:uLnTx/>
                <a:uFillTx/>
                <a:latin typeface="Arial"/>
                <a:ea typeface="+mn-ea"/>
                <a:cs typeface="+mn-cs"/>
              </a:rPr>
              <a:t> R16m were achieved in the last financial year. </a:t>
            </a:r>
            <a:endParaRPr kumimoji="0" lang="en-ZA"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10" name="Picture 9"/>
          <p:cNvPicPr>
            <a:picLocks noChangeAspect="1"/>
          </p:cNvPicPr>
          <p:nvPr/>
        </p:nvPicPr>
        <p:blipFill>
          <a:blip r:embed="rId5"/>
          <a:stretch>
            <a:fillRect/>
          </a:stretch>
        </p:blipFill>
        <p:spPr>
          <a:xfrm>
            <a:off x="8147145" y="6179403"/>
            <a:ext cx="648072" cy="565983"/>
          </a:xfrm>
          <a:prstGeom prst="rect">
            <a:avLst/>
          </a:prstGeom>
        </p:spPr>
      </p:pic>
    </p:spTree>
    <p:extLst>
      <p:ext uri="{BB962C8B-B14F-4D97-AF65-F5344CB8AC3E}">
        <p14:creationId xmlns:p14="http://schemas.microsoft.com/office/powerpoint/2010/main" val="23469136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113998"/>
            <a:ext cx="9144000" cy="581778"/>
          </a:xfr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a:normAutofit/>
          </a:bodyPr>
          <a:lstStyle/>
          <a:p>
            <a:r>
              <a:rPr lang="en-US" sz="2800" b="1" dirty="0" smtClean="0">
                <a:latin typeface="Arial" panose="020B0604020202020204" pitchFamily="34" charset="0"/>
                <a:cs typeface="Arial" panose="020B0604020202020204" pitchFamily="34" charset="0"/>
              </a:rPr>
              <a:t>PRESENTATION OUTLINE</a:t>
            </a:r>
            <a:endParaRPr lang="en-US" sz="2800" dirty="0">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163367" y="1000897"/>
            <a:ext cx="8876260" cy="4658572"/>
          </a:xfrm>
          <a:solidFill>
            <a:schemeClr val="bg1"/>
          </a:solidFill>
        </p:spPr>
        <p:txBody>
          <a:bodyPr>
            <a:normAutofit/>
          </a:bodyPr>
          <a:lstStyle/>
          <a:p>
            <a:pPr defTabSz="844083">
              <a:lnSpc>
                <a:spcPct val="150000"/>
              </a:lnSpc>
              <a:spcBef>
                <a:spcPts val="738"/>
              </a:spcBef>
              <a:buFont typeface="Wingdings" panose="05000000000000000000" pitchFamily="2" charset="2"/>
              <a:buChar char="q"/>
            </a:pPr>
            <a:r>
              <a:rPr lang="en-US" sz="2215" dirty="0" smtClean="0">
                <a:solidFill>
                  <a:srgbClr val="000000"/>
                </a:solidFill>
                <a:latin typeface="Arial" charset="0"/>
              </a:rPr>
              <a:t>PURPOSE</a:t>
            </a:r>
          </a:p>
          <a:p>
            <a:pPr defTabSz="844083">
              <a:lnSpc>
                <a:spcPct val="150000"/>
              </a:lnSpc>
              <a:spcBef>
                <a:spcPts val="738"/>
              </a:spcBef>
              <a:buFont typeface="Wingdings" panose="05000000000000000000" pitchFamily="2" charset="2"/>
              <a:buChar char="q"/>
            </a:pPr>
            <a:r>
              <a:rPr lang="en-US" sz="2215" dirty="0" smtClean="0">
                <a:solidFill>
                  <a:srgbClr val="000000"/>
                </a:solidFill>
                <a:latin typeface="Arial" charset="0"/>
              </a:rPr>
              <a:t>INTRODUCTION</a:t>
            </a:r>
          </a:p>
          <a:p>
            <a:pPr defTabSz="844083">
              <a:lnSpc>
                <a:spcPct val="150000"/>
              </a:lnSpc>
              <a:spcBef>
                <a:spcPts val="738"/>
              </a:spcBef>
              <a:buFont typeface="Wingdings" panose="05000000000000000000" pitchFamily="2" charset="2"/>
              <a:buChar char="q"/>
            </a:pPr>
            <a:r>
              <a:rPr lang="en-US" sz="2215" dirty="0" smtClean="0">
                <a:solidFill>
                  <a:srgbClr val="000000"/>
                </a:solidFill>
                <a:latin typeface="Arial" charset="0"/>
              </a:rPr>
              <a:t>STRATEGIC </a:t>
            </a:r>
            <a:r>
              <a:rPr lang="en-US" sz="2215" dirty="0">
                <a:solidFill>
                  <a:srgbClr val="000000"/>
                </a:solidFill>
                <a:latin typeface="Arial" charset="0"/>
              </a:rPr>
              <a:t>IMPERATIVES</a:t>
            </a:r>
          </a:p>
          <a:p>
            <a:pPr defTabSz="844083">
              <a:lnSpc>
                <a:spcPct val="150000"/>
              </a:lnSpc>
              <a:spcBef>
                <a:spcPts val="738"/>
              </a:spcBef>
              <a:buFont typeface="Wingdings" panose="05000000000000000000" pitchFamily="2" charset="2"/>
              <a:buChar char="q"/>
            </a:pPr>
            <a:r>
              <a:rPr lang="en-US" sz="2215" dirty="0" smtClean="0">
                <a:solidFill>
                  <a:srgbClr val="000000"/>
                </a:solidFill>
                <a:latin typeface="Arial" charset="0"/>
              </a:rPr>
              <a:t>ECONOMIC OVERVIEW</a:t>
            </a:r>
          </a:p>
          <a:p>
            <a:pPr defTabSz="844083">
              <a:lnSpc>
                <a:spcPct val="150000"/>
              </a:lnSpc>
              <a:spcBef>
                <a:spcPts val="738"/>
              </a:spcBef>
              <a:buFont typeface="Wingdings" panose="05000000000000000000" pitchFamily="2" charset="2"/>
              <a:buChar char="q"/>
            </a:pPr>
            <a:r>
              <a:rPr lang="en-US" sz="2215" dirty="0" smtClean="0">
                <a:solidFill>
                  <a:srgbClr val="000000"/>
                </a:solidFill>
                <a:latin typeface="Arial" charset="0"/>
              </a:rPr>
              <a:t>2018/19 ANNUAL REPORT</a:t>
            </a:r>
          </a:p>
          <a:p>
            <a:pPr defTabSz="844083">
              <a:lnSpc>
                <a:spcPct val="150000"/>
              </a:lnSpc>
              <a:spcBef>
                <a:spcPts val="738"/>
              </a:spcBef>
              <a:buFont typeface="Wingdings" panose="05000000000000000000" pitchFamily="2" charset="2"/>
              <a:buChar char="q"/>
            </a:pPr>
            <a:r>
              <a:rPr lang="en-US" sz="2215" dirty="0" smtClean="0">
                <a:solidFill>
                  <a:srgbClr val="000000"/>
                </a:solidFill>
                <a:latin typeface="Arial" charset="0"/>
              </a:rPr>
              <a:t>2019/20 FIRST QUARTER REPORT</a:t>
            </a:r>
          </a:p>
          <a:p>
            <a:pPr marL="0" indent="0" defTabSz="844083">
              <a:lnSpc>
                <a:spcPct val="150000"/>
              </a:lnSpc>
              <a:spcBef>
                <a:spcPts val="738"/>
              </a:spcBef>
              <a:buNone/>
            </a:pPr>
            <a:endParaRPr lang="en-US" sz="2215" b="1" dirty="0" smtClean="0">
              <a:solidFill>
                <a:srgbClr val="000000"/>
              </a:solidFill>
              <a:latin typeface="Arial" charset="0"/>
            </a:endParaRPr>
          </a:p>
        </p:txBody>
      </p:sp>
      <p:sp>
        <p:nvSpPr>
          <p:cNvPr id="2" name="Slide Number Placeholder 1"/>
          <p:cNvSpPr>
            <a:spLocks noGrp="1"/>
          </p:cNvSpPr>
          <p:nvPr>
            <p:ph type="sldNum" sz="quarter" idx="12"/>
          </p:nvPr>
        </p:nvSpPr>
        <p:spPr>
          <a:xfrm>
            <a:off x="5750560" y="6269712"/>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pic>
        <p:nvPicPr>
          <p:cNvPr id="9" name="Picture 8"/>
          <p:cNvPicPr>
            <a:picLocks noChangeAspect="1"/>
          </p:cNvPicPr>
          <p:nvPr/>
        </p:nvPicPr>
        <p:blipFill>
          <a:blip r:embed="rId2"/>
          <a:stretch>
            <a:fillRect/>
          </a:stretch>
        </p:blipFill>
        <p:spPr>
          <a:xfrm>
            <a:off x="8167465" y="6122414"/>
            <a:ext cx="648072" cy="565983"/>
          </a:xfrm>
          <a:prstGeom prst="rect">
            <a:avLst/>
          </a:prstGeom>
        </p:spPr>
      </p:pic>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535" y="6149915"/>
            <a:ext cx="1457291" cy="571560"/>
          </a:xfrm>
          <a:prstGeom prst="rect">
            <a:avLst/>
          </a:prstGeom>
          <a:noFill/>
        </p:spPr>
      </p:pic>
    </p:spTree>
    <p:extLst>
      <p:ext uri="{BB962C8B-B14F-4D97-AF65-F5344CB8AC3E}">
        <p14:creationId xmlns:p14="http://schemas.microsoft.com/office/powerpoint/2010/main" val="11377350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idx="4294967295"/>
          </p:nvPr>
        </p:nvSpPr>
        <p:spPr>
          <a:xfrm>
            <a:off x="571500" y="571500"/>
            <a:ext cx="7488238" cy="3884613"/>
          </a:xfrm>
        </p:spPr>
        <p:txBody>
          <a:bodyPr/>
          <a:lstStyle/>
          <a:p>
            <a:pPr eaLnBrk="1" hangingPunct="1">
              <a:defRPr/>
            </a:pPr>
            <a:r>
              <a:rPr lang="en-US" b="1" dirty="0" smtClean="0">
                <a:solidFill>
                  <a:srgbClr val="FF3300"/>
                </a:solidFill>
                <a:effectLst>
                  <a:outerShdw blurRad="38100" dist="38100" dir="2700000" algn="tl">
                    <a:srgbClr val="C0C0C0"/>
                  </a:outerShdw>
                </a:effectLst>
                <a:latin typeface="Arial Black" pitchFamily="34" charset="0"/>
              </a:rPr>
              <a:t>Key Achievements</a:t>
            </a:r>
          </a:p>
        </p:txBody>
      </p:sp>
      <p:graphicFrame>
        <p:nvGraphicFramePr>
          <p:cNvPr id="6" name="Group 57"/>
          <p:cNvGraphicFramePr>
            <a:graphicFrameLocks/>
          </p:cNvGraphicFramePr>
          <p:nvPr>
            <p:extLst>
              <p:ext uri="{D42A27DB-BD31-4B8C-83A1-F6EECF244321}">
                <p14:modId xmlns:p14="http://schemas.microsoft.com/office/powerpoint/2010/main" val="486406298"/>
              </p:ext>
            </p:extLst>
          </p:nvPr>
        </p:nvGraphicFramePr>
        <p:xfrm>
          <a:off x="86779" y="775482"/>
          <a:ext cx="8965781" cy="5318696"/>
        </p:xfrm>
        <a:graphic>
          <a:graphicData uri="http://schemas.openxmlformats.org/drawingml/2006/table">
            <a:tbl>
              <a:tblPr/>
              <a:tblGrid>
                <a:gridCol w="8965781">
                  <a:extLst>
                    <a:ext uri="{9D8B030D-6E8A-4147-A177-3AD203B41FA5}">
                      <a16:colId xmlns:a16="http://schemas.microsoft.com/office/drawing/2014/main" val="20000"/>
                    </a:ext>
                  </a:extLst>
                </a:gridCol>
              </a:tblGrid>
              <a:tr h="691600">
                <a:tc>
                  <a:txBody>
                    <a:bodyPr/>
                    <a:lstStyle/>
                    <a:p>
                      <a:pPr algn="just">
                        <a:defRPr/>
                      </a:pPr>
                      <a:r>
                        <a:rPr lang="en-US" sz="2000" b="1" dirty="0" smtClean="0">
                          <a:solidFill>
                            <a:srgbClr val="008100"/>
                          </a:solidFill>
                          <a:effectLst>
                            <a:outerShdw blurRad="38100" dist="38100" dir="2700000" algn="tl">
                              <a:srgbClr val="000000">
                                <a:alpha val="43137"/>
                              </a:srgbClr>
                            </a:outerShdw>
                          </a:effectLst>
                          <a:latin typeface="Arial" pitchFamily="34" charset="0"/>
                          <a:cs typeface="Arial" pitchFamily="34" charset="0"/>
                        </a:rPr>
                        <a:t>SG </a:t>
                      </a:r>
                      <a:r>
                        <a:rPr lang="en-US" sz="2000" b="1" dirty="0" smtClean="0">
                          <a:solidFill>
                            <a:srgbClr val="008100"/>
                          </a:solidFill>
                          <a:latin typeface="Arial" pitchFamily="34" charset="0"/>
                          <a:cs typeface="Arial" pitchFamily="34" charset="0"/>
                        </a:rPr>
                        <a:t>1: Facilitate transformation of the economy to promote industrial development, investment, competitiveness and employment creation</a:t>
                      </a:r>
                      <a:endParaRPr lang="en-US" sz="2000" b="1" dirty="0">
                        <a:solidFill>
                          <a:srgbClr val="008100"/>
                        </a:solidFill>
                        <a:latin typeface="Arial" pitchFamily="34" charset="0"/>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015946">
                <a:tc>
                  <a:txBody>
                    <a:bodyPr/>
                    <a:lstStyle/>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99550">
                <a:tc>
                  <a:txBody>
                    <a:bodyPr/>
                    <a:lstStyle/>
                    <a:p>
                      <a:pPr algn="just"/>
                      <a:endParaRPr lang="en-ZA" sz="1800" b="1" kern="1200" noProof="0" dirty="0" smtClean="0">
                        <a:solidFill>
                          <a:schemeClr val="tx1"/>
                        </a:solidFill>
                        <a:latin typeface="Arial-BoldMT"/>
                        <a:ea typeface="+mn-ea"/>
                        <a:cs typeface="+mn-cs"/>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297878786"/>
                  </a:ext>
                </a:extLst>
              </a:tr>
            </a:tbl>
          </a:graphicData>
        </a:graphic>
      </p:graphicFrame>
      <p:sp>
        <p:nvSpPr>
          <p:cNvPr id="11" name="TextBox 10"/>
          <p:cNvSpPr txBox="1"/>
          <p:nvPr/>
        </p:nvSpPr>
        <p:spPr>
          <a:xfrm>
            <a:off x="155576" y="1630542"/>
            <a:ext cx="4264024" cy="39703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BoldMT"/>
                <a:ea typeface="+mn-ea"/>
                <a:cs typeface="+mn-cs"/>
              </a:rPr>
              <a:t>Mineral </a:t>
            </a:r>
            <a:r>
              <a:rPr kumimoji="0" lang="en-GB" sz="1800" b="1" i="0" u="none" strike="noStrike" kern="1200" cap="none" spc="0" normalizeH="0" baseline="0" noProof="0" dirty="0" smtClean="0">
                <a:ln>
                  <a:noFill/>
                </a:ln>
                <a:solidFill>
                  <a:prstClr val="black"/>
                </a:solidFill>
                <a:effectLst/>
                <a:uLnTx/>
                <a:uFillTx/>
                <a:latin typeface="Arial-BoldMT"/>
                <a:ea typeface="+mn-ea"/>
                <a:cs typeface="+mn-cs"/>
              </a:rPr>
              <a:t>Beneficiation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rial-BoldMT"/>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sz="1800" b="0" i="0" u="none" strike="noStrike" kern="1200" cap="none" spc="0" normalizeH="0" baseline="0" noProof="0" dirty="0">
                <a:ln>
                  <a:noFill/>
                </a:ln>
                <a:solidFill>
                  <a:prstClr val="black"/>
                </a:solidFill>
                <a:effectLst/>
                <a:uLnTx/>
                <a:uFillTx/>
                <a:latin typeface="ArialMT"/>
                <a:ea typeface="+mn-ea"/>
                <a:cs typeface="+mn-cs"/>
              </a:rPr>
              <a:t>The Cape Town Iron and Steel works (Cisco) </a:t>
            </a:r>
            <a:r>
              <a:rPr kumimoji="0" lang="en-ZA" sz="1800" b="0" i="0" u="none" strike="noStrike" kern="1200" cap="none" spc="0" normalizeH="0" baseline="0" noProof="0" dirty="0" smtClean="0">
                <a:ln>
                  <a:noFill/>
                </a:ln>
                <a:solidFill>
                  <a:prstClr val="black"/>
                </a:solidFill>
                <a:effectLst/>
                <a:uLnTx/>
                <a:uFillTx/>
                <a:latin typeface="ArialMT"/>
                <a:ea typeface="+mn-ea"/>
                <a:cs typeface="+mn-cs"/>
              </a:rPr>
              <a:t>plant was </a:t>
            </a:r>
            <a:r>
              <a:rPr kumimoji="0" lang="en-ZA" sz="1800" b="0" i="0" u="none" strike="noStrike" kern="1200" cap="none" spc="0" normalizeH="0" baseline="0" noProof="0" dirty="0">
                <a:ln>
                  <a:noFill/>
                </a:ln>
                <a:solidFill>
                  <a:prstClr val="black"/>
                </a:solidFill>
                <a:effectLst/>
                <a:uLnTx/>
                <a:uFillTx/>
                <a:latin typeface="ArialMT"/>
                <a:ea typeface="+mn-ea"/>
                <a:cs typeface="+mn-cs"/>
              </a:rPr>
              <a:t>officially opened in Kuils River near Cape Town</a:t>
            </a:r>
            <a:r>
              <a:rPr kumimoji="0" lang="en-ZA" sz="1800" b="0" i="0" u="none" strike="noStrike" kern="1200" cap="none" spc="0" normalizeH="0" baseline="0" noProof="0" dirty="0" smtClean="0">
                <a:ln>
                  <a:noFill/>
                </a:ln>
                <a:solidFill>
                  <a:prstClr val="black"/>
                </a:solidFill>
                <a:effectLst/>
                <a:uLnTx/>
                <a:uFillTx/>
                <a:latin typeface="ArialMT"/>
                <a:ea typeface="+mn-ea"/>
                <a:cs typeface="+mn-cs"/>
              </a:rPr>
              <a:t>. The </a:t>
            </a:r>
            <a:r>
              <a:rPr kumimoji="0" lang="en-ZA" sz="1800" b="0" i="0" u="none" strike="noStrike" kern="1200" cap="none" spc="0" normalizeH="0" baseline="0" noProof="0" dirty="0">
                <a:ln>
                  <a:noFill/>
                </a:ln>
                <a:solidFill>
                  <a:prstClr val="black"/>
                </a:solidFill>
                <a:effectLst/>
                <a:uLnTx/>
                <a:uFillTx/>
                <a:latin typeface="ArialMT"/>
                <a:ea typeface="+mn-ea"/>
                <a:cs typeface="+mn-cs"/>
              </a:rPr>
              <a:t>plant created 300 direct and 120 indirect </a:t>
            </a:r>
            <a:r>
              <a:rPr kumimoji="0" lang="en-ZA" sz="1800" b="0" i="0" u="none" strike="noStrike" kern="1200" cap="none" spc="0" normalizeH="0" baseline="0" noProof="0" dirty="0" smtClean="0">
                <a:ln>
                  <a:noFill/>
                </a:ln>
                <a:solidFill>
                  <a:prstClr val="black"/>
                </a:solidFill>
                <a:effectLst/>
                <a:uLnTx/>
                <a:uFillTx/>
                <a:latin typeface="ArialMT"/>
                <a:ea typeface="+mn-ea"/>
                <a:cs typeface="+mn-cs"/>
              </a:rPr>
              <a:t>jobs</a:t>
            </a:r>
            <a:r>
              <a:rPr lang="en-ZA" dirty="0" smtClean="0">
                <a:solidFill>
                  <a:prstClr val="black"/>
                </a:solidFill>
                <a:latin typeface="ArialMT"/>
              </a:rPr>
              <a:t>. </a:t>
            </a:r>
            <a:endParaRPr lang="en-ZA" dirty="0" smtClean="0">
              <a:solidFill>
                <a:prstClr val="black"/>
              </a:solidFill>
              <a:latin typeface="ArialMT"/>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ZA" dirty="0" smtClean="0">
              <a:solidFill>
                <a:prstClr val="black"/>
              </a:solidFill>
              <a:latin typeface="ArialMT"/>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sz="1800" b="0" i="0" u="none" strike="noStrike" kern="1200" cap="none" spc="0" normalizeH="0" baseline="0" noProof="0" dirty="0" smtClean="0">
                <a:ln>
                  <a:noFill/>
                </a:ln>
                <a:solidFill>
                  <a:prstClr val="black"/>
                </a:solidFill>
                <a:effectLst/>
                <a:uLnTx/>
                <a:uFillTx/>
                <a:latin typeface="ArialMT"/>
                <a:ea typeface="+mn-ea"/>
                <a:cs typeface="+mn-cs"/>
              </a:rPr>
              <a:t>SA’s</a:t>
            </a:r>
            <a:r>
              <a:rPr kumimoji="0" lang="en-ZA" sz="1800" b="0" i="0" u="none" strike="noStrike" kern="1200" cap="none" spc="0" normalizeH="0" noProof="0" dirty="0" smtClean="0">
                <a:ln>
                  <a:noFill/>
                </a:ln>
                <a:solidFill>
                  <a:prstClr val="black"/>
                </a:solidFill>
                <a:effectLst/>
                <a:uLnTx/>
                <a:uFillTx/>
                <a:latin typeface="ArialMT"/>
                <a:ea typeface="+mn-ea"/>
                <a:cs typeface="+mn-cs"/>
              </a:rPr>
              <a:t> steel sector remains under significant pressure due to  the global steel glut and weak local infrastructure demand. </a:t>
            </a:r>
            <a:endParaRPr kumimoji="0" lang="en-ZA" sz="1800" b="0" i="0" u="none" strike="noStrike" kern="1200" cap="none" spc="0" normalizeH="0" baseline="0" noProof="0" dirty="0" smtClean="0">
              <a:ln>
                <a:noFill/>
              </a:ln>
              <a:solidFill>
                <a:prstClr val="black"/>
              </a:solidFill>
              <a:effectLst/>
              <a:uLnTx/>
              <a:uFillTx/>
              <a:latin typeface="ArialM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smtClean="0">
                <a:ln>
                  <a:noFill/>
                </a:ln>
                <a:solidFill>
                  <a:prstClr val="black"/>
                </a:solidFill>
                <a:effectLst/>
                <a:uLnTx/>
                <a:uFillTx/>
                <a:latin typeface="ArialM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MT"/>
              <a:ea typeface="+mn-ea"/>
              <a:cs typeface="+mn-cs"/>
            </a:endParaRPr>
          </a:p>
        </p:txBody>
      </p:sp>
      <p:sp>
        <p:nvSpPr>
          <p:cNvPr id="16" name="Title 1"/>
          <p:cNvSpPr txBox="1">
            <a:spLocks/>
          </p:cNvSpPr>
          <p:nvPr/>
        </p:nvSpPr>
        <p:spPr>
          <a:xfrm>
            <a:off x="63500" y="71120"/>
            <a:ext cx="8989060" cy="500380"/>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44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rPr>
              <a:t>INDUSTRIAL DEVELOPMENT</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a:ea typeface="+mj-ea"/>
              <a:cs typeface="Arial" panose="020B0604020202020204" pitchFamily="34" charset="0"/>
            </a:endParaRPr>
          </a:p>
        </p:txBody>
      </p:sp>
      <p:sp>
        <p:nvSpPr>
          <p:cNvPr id="7" name="Slide Number Placeholder 6"/>
          <p:cNvSpPr>
            <a:spLocks noGrp="1"/>
          </p:cNvSpPr>
          <p:nvPr>
            <p:ph type="sldNum" sz="quarter" idx="12"/>
          </p:nvPr>
        </p:nvSpPr>
        <p:spPr>
          <a:xfrm>
            <a:off x="5938788"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AutoShape 2" descr="Image result for The Africa Aerospace and Defence (AAD) exhibition 201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AutoShape 2" descr="Image result for Launched the medical devices and diagnostics mentorship (accelerator) programme"/>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2" name="Picture 11" descr="Image result for The Cape Town Iron and Steel works (Cisco) plant was officially opened in Kuils River near Cape Town. The plant created 300 direct and 120 indirect jobs, with another 200 in the pipeline.">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4752109" y="1503895"/>
            <a:ext cx="3934691" cy="1970825"/>
          </a:xfrm>
          <a:prstGeom prst="rect">
            <a:avLst/>
          </a:prstGeom>
          <a:noFill/>
          <a:ln>
            <a:noFill/>
          </a:ln>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8734" y="3562292"/>
            <a:ext cx="3934691"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15" name="Picture 14"/>
          <p:cNvPicPr>
            <a:picLocks noChangeAspect="1"/>
          </p:cNvPicPr>
          <p:nvPr/>
        </p:nvPicPr>
        <p:blipFill>
          <a:blip r:embed="rId7"/>
          <a:stretch>
            <a:fillRect/>
          </a:stretch>
        </p:blipFill>
        <p:spPr>
          <a:xfrm>
            <a:off x="8147145" y="6179403"/>
            <a:ext cx="648072" cy="565983"/>
          </a:xfrm>
          <a:prstGeom prst="rect">
            <a:avLst/>
          </a:prstGeom>
        </p:spPr>
      </p:pic>
    </p:spTree>
    <p:extLst>
      <p:ext uri="{BB962C8B-B14F-4D97-AF65-F5344CB8AC3E}">
        <p14:creationId xmlns:p14="http://schemas.microsoft.com/office/powerpoint/2010/main" val="28487306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idx="4294967295"/>
          </p:nvPr>
        </p:nvSpPr>
        <p:spPr>
          <a:xfrm>
            <a:off x="571500" y="571500"/>
            <a:ext cx="7488238" cy="3884613"/>
          </a:xfrm>
        </p:spPr>
        <p:txBody>
          <a:bodyPr/>
          <a:lstStyle/>
          <a:p>
            <a:pPr eaLnBrk="1" hangingPunct="1">
              <a:defRPr/>
            </a:pPr>
            <a:r>
              <a:rPr lang="en-US" b="1" dirty="0" smtClean="0">
                <a:solidFill>
                  <a:srgbClr val="FF3300"/>
                </a:solidFill>
                <a:effectLst>
                  <a:outerShdw blurRad="38100" dist="38100" dir="2700000" algn="tl">
                    <a:srgbClr val="C0C0C0"/>
                  </a:outerShdw>
                </a:effectLst>
                <a:latin typeface="Arial Black" pitchFamily="34" charset="0"/>
              </a:rPr>
              <a:t>Key Achievements</a:t>
            </a:r>
          </a:p>
        </p:txBody>
      </p:sp>
      <p:graphicFrame>
        <p:nvGraphicFramePr>
          <p:cNvPr id="6" name="Group 57"/>
          <p:cNvGraphicFramePr>
            <a:graphicFrameLocks/>
          </p:cNvGraphicFramePr>
          <p:nvPr>
            <p:extLst/>
          </p:nvPr>
        </p:nvGraphicFramePr>
        <p:xfrm>
          <a:off x="86779" y="775482"/>
          <a:ext cx="8965781" cy="5318696"/>
        </p:xfrm>
        <a:graphic>
          <a:graphicData uri="http://schemas.openxmlformats.org/drawingml/2006/table">
            <a:tbl>
              <a:tblPr/>
              <a:tblGrid>
                <a:gridCol w="8965781">
                  <a:extLst>
                    <a:ext uri="{9D8B030D-6E8A-4147-A177-3AD203B41FA5}">
                      <a16:colId xmlns:a16="http://schemas.microsoft.com/office/drawing/2014/main" val="20000"/>
                    </a:ext>
                  </a:extLst>
                </a:gridCol>
              </a:tblGrid>
              <a:tr h="691600">
                <a:tc>
                  <a:txBody>
                    <a:bodyPr/>
                    <a:lstStyle/>
                    <a:p>
                      <a:pPr algn="just">
                        <a:defRPr/>
                      </a:pPr>
                      <a:r>
                        <a:rPr lang="en-US" sz="2000" b="1" dirty="0" smtClean="0">
                          <a:solidFill>
                            <a:srgbClr val="008100"/>
                          </a:solidFill>
                          <a:effectLst>
                            <a:outerShdw blurRad="38100" dist="38100" dir="2700000" algn="tl">
                              <a:srgbClr val="000000">
                                <a:alpha val="43137"/>
                              </a:srgbClr>
                            </a:outerShdw>
                          </a:effectLst>
                          <a:latin typeface="Arial" pitchFamily="34" charset="0"/>
                          <a:cs typeface="Arial" pitchFamily="34" charset="0"/>
                        </a:rPr>
                        <a:t>SG </a:t>
                      </a:r>
                      <a:r>
                        <a:rPr lang="en-US" sz="2000" b="1" dirty="0" smtClean="0">
                          <a:solidFill>
                            <a:srgbClr val="008100"/>
                          </a:solidFill>
                          <a:latin typeface="Arial" pitchFamily="34" charset="0"/>
                          <a:cs typeface="Arial" pitchFamily="34" charset="0"/>
                        </a:rPr>
                        <a:t>1: Facilitate transformation of the economy to promote industrial development, investment, competitiveness and employment creation</a:t>
                      </a:r>
                      <a:endParaRPr lang="en-US" sz="2000" b="1" dirty="0">
                        <a:solidFill>
                          <a:srgbClr val="008100"/>
                        </a:solidFill>
                        <a:latin typeface="Arial" pitchFamily="34" charset="0"/>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015946">
                <a:tc>
                  <a:txBody>
                    <a:bodyPr/>
                    <a:lstStyle/>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99550">
                <a:tc>
                  <a:txBody>
                    <a:bodyPr/>
                    <a:lstStyle/>
                    <a:p>
                      <a:pPr algn="just"/>
                      <a:endParaRPr lang="en-ZA" sz="1800" b="1" kern="1200" noProof="0" dirty="0" smtClean="0">
                        <a:solidFill>
                          <a:schemeClr val="tx1"/>
                        </a:solidFill>
                        <a:latin typeface="Arial-BoldMT"/>
                        <a:ea typeface="+mn-ea"/>
                        <a:cs typeface="+mn-cs"/>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297878786"/>
                  </a:ext>
                </a:extLst>
              </a:tr>
            </a:tbl>
          </a:graphicData>
        </a:graphic>
      </p:graphicFrame>
      <p:sp>
        <p:nvSpPr>
          <p:cNvPr id="11" name="TextBox 10"/>
          <p:cNvSpPr txBox="1"/>
          <p:nvPr/>
        </p:nvSpPr>
        <p:spPr>
          <a:xfrm>
            <a:off x="155576" y="1630542"/>
            <a:ext cx="4264024" cy="369331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black"/>
                </a:solidFill>
                <a:effectLst/>
                <a:uLnTx/>
                <a:uFillTx/>
                <a:latin typeface="Arial-BoldMT"/>
                <a:ea typeface="+mn-ea"/>
                <a:cs typeface="+mn-cs"/>
              </a:rPr>
              <a:t>Sugar</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smtClean="0">
              <a:ln>
                <a:noFill/>
              </a:ln>
              <a:solidFill>
                <a:prstClr val="black"/>
              </a:solidFill>
              <a:effectLst/>
              <a:uLnTx/>
              <a:uFillTx/>
              <a:latin typeface="Arial-BoldMT"/>
              <a:ea typeface="+mn-ea"/>
              <a:cs typeface="+mn-cs"/>
            </a:endParaRPr>
          </a:p>
          <a:p>
            <a:pPr marL="285750" lvl="0" indent="-285750" algn="just">
              <a:buFont typeface="Wingdings" panose="05000000000000000000" pitchFamily="2" charset="2"/>
              <a:buChar char="q"/>
              <a:defRPr/>
            </a:pPr>
            <a:r>
              <a:rPr lang="en-ZA" dirty="0" smtClean="0">
                <a:solidFill>
                  <a:prstClr val="black"/>
                </a:solidFill>
                <a:latin typeface="ArialMT"/>
              </a:rPr>
              <a:t>Gazetted the sugar regulation transitional arrangements which recognises SA Farmers Development Association (representing small, Black farmers) into the industry association. </a:t>
            </a:r>
            <a:endParaRPr lang="en-ZA" dirty="0">
              <a:solidFill>
                <a:prstClr val="black"/>
              </a:solidFill>
              <a:latin typeface="ArialMT"/>
            </a:endParaRPr>
          </a:p>
          <a:p>
            <a:pPr marL="285750" lvl="0" indent="-285750" algn="just">
              <a:buFont typeface="Wingdings" panose="05000000000000000000" pitchFamily="2" charset="2"/>
              <a:buChar char="q"/>
              <a:defRPr/>
            </a:pPr>
            <a:endParaRPr lang="en-ZA" dirty="0" smtClean="0">
              <a:solidFill>
                <a:prstClr val="black"/>
              </a:solidFill>
              <a:latin typeface="ArialMT"/>
            </a:endParaRPr>
          </a:p>
          <a:p>
            <a:pPr marL="285750" lvl="0" indent="-285750" algn="just">
              <a:buFont typeface="Wingdings" panose="05000000000000000000" pitchFamily="2" charset="2"/>
              <a:buChar char="q"/>
              <a:defRPr/>
            </a:pPr>
            <a:r>
              <a:rPr lang="en-ZA" dirty="0" smtClean="0">
                <a:solidFill>
                  <a:prstClr val="black"/>
                </a:solidFill>
                <a:latin typeface="ArialMT"/>
              </a:rPr>
              <a:t>In August 2018, Minister endorsed ITAC recommendations to increase the Dollar Reference Price (sugar tariff) to $680. </a:t>
            </a:r>
            <a:endParaRPr kumimoji="0" lang="en-GB" sz="1800" b="0" i="0" u="none" strike="noStrike" kern="1200" cap="none" spc="0" normalizeH="0" baseline="0" noProof="0" dirty="0">
              <a:ln>
                <a:noFill/>
              </a:ln>
              <a:solidFill>
                <a:prstClr val="black"/>
              </a:solidFill>
              <a:effectLst/>
              <a:uLnTx/>
              <a:uFillTx/>
              <a:latin typeface="ArialMT"/>
              <a:ea typeface="+mn-ea"/>
              <a:cs typeface="+mn-cs"/>
            </a:endParaRPr>
          </a:p>
        </p:txBody>
      </p:sp>
      <p:sp>
        <p:nvSpPr>
          <p:cNvPr id="16" name="Title 1"/>
          <p:cNvSpPr txBox="1">
            <a:spLocks/>
          </p:cNvSpPr>
          <p:nvPr/>
        </p:nvSpPr>
        <p:spPr>
          <a:xfrm>
            <a:off x="63500" y="71120"/>
            <a:ext cx="8989060" cy="500380"/>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44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rPr>
              <a:t>INDUSTRIAL DEVELOPMENT</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a:ea typeface="+mj-ea"/>
              <a:cs typeface="Arial" panose="020B0604020202020204" pitchFamily="34" charset="0"/>
            </a:endParaRPr>
          </a:p>
        </p:txBody>
      </p:sp>
      <p:sp>
        <p:nvSpPr>
          <p:cNvPr id="7" name="Slide Number Placeholder 6"/>
          <p:cNvSpPr>
            <a:spLocks noGrp="1"/>
          </p:cNvSpPr>
          <p:nvPr>
            <p:ph type="sldNum" sz="quarter" idx="12"/>
          </p:nvPr>
        </p:nvSpPr>
        <p:spPr>
          <a:xfrm>
            <a:off x="5938788"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AutoShape 2" descr="Image result for The Africa Aerospace and Defence (AAD) exhibition 201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AutoShape 2" descr="Image result for Launched the medical devices and diagnostics mentorship (accelerator) programme"/>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3" name="Picture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15" name="Picture 14"/>
          <p:cNvPicPr>
            <a:picLocks noChangeAspect="1"/>
          </p:cNvPicPr>
          <p:nvPr/>
        </p:nvPicPr>
        <p:blipFill>
          <a:blip r:embed="rId4"/>
          <a:stretch>
            <a:fillRect/>
          </a:stretch>
        </p:blipFill>
        <p:spPr>
          <a:xfrm>
            <a:off x="8147145" y="6179403"/>
            <a:ext cx="648072" cy="565983"/>
          </a:xfrm>
          <a:prstGeom prst="rect">
            <a:avLst/>
          </a:prstGeom>
        </p:spPr>
      </p:pic>
      <p:sp>
        <p:nvSpPr>
          <p:cNvPr id="14" name="Content Placeholder 2"/>
          <p:cNvSpPr txBox="1">
            <a:spLocks/>
          </p:cNvSpPr>
          <p:nvPr/>
        </p:nvSpPr>
        <p:spPr>
          <a:xfrm>
            <a:off x="4602480" y="1493521"/>
            <a:ext cx="4307840" cy="3942079"/>
          </a:xfrm>
          <a:prstGeom prst="rect">
            <a:avLst/>
          </a:prstGeom>
          <a:solidFill>
            <a:schemeClr val="tx2">
              <a:lumMod val="40000"/>
              <a:lumOff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pPr>
            <a:r>
              <a:rPr lang="en-ZA" sz="1600" b="1" dirty="0" smtClean="0">
                <a:latin typeface="Arial" charset="0"/>
                <a:ea typeface="Arial" charset="0"/>
                <a:cs typeface="Arial" charset="0"/>
              </a:rPr>
              <a:t>Masterplan for Sugar</a:t>
            </a:r>
          </a:p>
          <a:p>
            <a:pPr>
              <a:spcBef>
                <a:spcPts val="600"/>
              </a:spcBef>
              <a:spcAft>
                <a:spcPts val="600"/>
              </a:spcAft>
              <a:buFontTx/>
              <a:buChar char="-"/>
            </a:pPr>
            <a:r>
              <a:rPr lang="en-ZA" sz="1600" dirty="0" smtClean="0">
                <a:latin typeface="Arial" charset="0"/>
                <a:ea typeface="Arial" charset="0"/>
                <a:cs typeface="Arial" charset="0"/>
              </a:rPr>
              <a:t>Changing consumer demand due to health levy on sugar as well as insufficient investment in the past.</a:t>
            </a:r>
          </a:p>
          <a:p>
            <a:pPr>
              <a:spcBef>
                <a:spcPts val="600"/>
              </a:spcBef>
              <a:spcAft>
                <a:spcPts val="600"/>
              </a:spcAft>
              <a:buFontTx/>
              <a:buChar char="-"/>
            </a:pPr>
            <a:r>
              <a:rPr lang="en-ZA" sz="1600" dirty="0" smtClean="0">
                <a:latin typeface="Arial" charset="0"/>
                <a:ea typeface="Arial" charset="0"/>
                <a:cs typeface="Arial" charset="0"/>
              </a:rPr>
              <a:t>New opportunities identified:</a:t>
            </a:r>
          </a:p>
          <a:p>
            <a:pPr marL="860425" lvl="2" indent="-460375"/>
            <a:r>
              <a:rPr lang="en-ZA" sz="1600" dirty="0" smtClean="0">
                <a:latin typeface="Arial" charset="0"/>
                <a:ea typeface="Arial" charset="0"/>
                <a:cs typeface="Arial" charset="0"/>
              </a:rPr>
              <a:t>Industrial diversification (bio-plastics and bio-fuels)</a:t>
            </a:r>
          </a:p>
          <a:p>
            <a:pPr marL="860425" lvl="2" indent="-460375"/>
            <a:r>
              <a:rPr lang="en-ZA" sz="1600" dirty="0" smtClean="0">
                <a:latin typeface="Arial" charset="0"/>
                <a:ea typeface="Arial" charset="0"/>
                <a:cs typeface="Arial" charset="0"/>
              </a:rPr>
              <a:t>Agricultural diversification (crop rotation/nuts, hemp, cannabis)</a:t>
            </a:r>
          </a:p>
          <a:p>
            <a:pPr marL="860425" lvl="2" indent="-460375">
              <a:spcBef>
                <a:spcPts val="600"/>
              </a:spcBef>
              <a:spcAft>
                <a:spcPts val="600"/>
              </a:spcAft>
            </a:pPr>
            <a:r>
              <a:rPr lang="en-ZA" sz="1600" dirty="0" smtClean="0">
                <a:latin typeface="Arial" charset="0"/>
                <a:ea typeface="Arial" charset="0"/>
                <a:cs typeface="Arial" charset="0"/>
              </a:rPr>
              <a:t>New markets (EU/UK and </a:t>
            </a:r>
            <a:r>
              <a:rPr lang="en-ZA" sz="1600" dirty="0" err="1" smtClean="0">
                <a:latin typeface="Arial" charset="0"/>
                <a:ea typeface="Arial" charset="0"/>
                <a:cs typeface="Arial" charset="0"/>
              </a:rPr>
              <a:t>AfCFTA</a:t>
            </a:r>
            <a:r>
              <a:rPr lang="en-ZA" sz="1600" dirty="0" smtClean="0">
                <a:latin typeface="Arial" charset="0"/>
                <a:ea typeface="Arial" charset="0"/>
                <a:cs typeface="Arial" charset="0"/>
              </a:rPr>
              <a:t>)</a:t>
            </a:r>
          </a:p>
          <a:p>
            <a:pPr marL="355600" lvl="1" indent="-355600">
              <a:spcBef>
                <a:spcPts val="600"/>
              </a:spcBef>
              <a:spcAft>
                <a:spcPts val="600"/>
              </a:spcAft>
              <a:buFont typeface="Arial"/>
              <a:buNone/>
            </a:pPr>
            <a:r>
              <a:rPr lang="en-ZA" sz="1600" dirty="0" smtClean="0">
                <a:latin typeface="Arial" charset="0"/>
                <a:ea typeface="Arial" charset="0"/>
                <a:cs typeface="Arial" charset="0"/>
              </a:rPr>
              <a:t>-   Key challenge will be the transition costs to shift the industry, particularly for small-scale farmers.</a:t>
            </a:r>
            <a:endParaRPr lang="en-ZA" sz="1600" dirty="0">
              <a:latin typeface="Arial" charset="0"/>
              <a:ea typeface="Arial" charset="0"/>
              <a:cs typeface="Arial" charset="0"/>
            </a:endParaRPr>
          </a:p>
        </p:txBody>
      </p:sp>
    </p:spTree>
    <p:extLst>
      <p:ext uri="{BB962C8B-B14F-4D97-AF65-F5344CB8AC3E}">
        <p14:creationId xmlns:p14="http://schemas.microsoft.com/office/powerpoint/2010/main" val="41443715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idx="4294967295"/>
          </p:nvPr>
        </p:nvSpPr>
        <p:spPr>
          <a:xfrm>
            <a:off x="571500" y="571500"/>
            <a:ext cx="7488238" cy="3884613"/>
          </a:xfrm>
        </p:spPr>
        <p:txBody>
          <a:bodyPr/>
          <a:lstStyle/>
          <a:p>
            <a:pPr eaLnBrk="1" hangingPunct="1">
              <a:defRPr/>
            </a:pPr>
            <a:r>
              <a:rPr lang="en-US" b="1" dirty="0" smtClean="0">
                <a:solidFill>
                  <a:srgbClr val="FF3300"/>
                </a:solidFill>
                <a:effectLst>
                  <a:outerShdw blurRad="38100" dist="38100" dir="2700000" algn="tl">
                    <a:srgbClr val="C0C0C0"/>
                  </a:outerShdw>
                </a:effectLst>
                <a:latin typeface="Arial Black" pitchFamily="34" charset="0"/>
              </a:rPr>
              <a:t>Key Achievements</a:t>
            </a:r>
          </a:p>
        </p:txBody>
      </p:sp>
      <p:graphicFrame>
        <p:nvGraphicFramePr>
          <p:cNvPr id="6" name="Group 57"/>
          <p:cNvGraphicFramePr>
            <a:graphicFrameLocks/>
          </p:cNvGraphicFramePr>
          <p:nvPr>
            <p:extLst/>
          </p:nvPr>
        </p:nvGraphicFramePr>
        <p:xfrm>
          <a:off x="86779" y="775482"/>
          <a:ext cx="8965781" cy="5318696"/>
        </p:xfrm>
        <a:graphic>
          <a:graphicData uri="http://schemas.openxmlformats.org/drawingml/2006/table">
            <a:tbl>
              <a:tblPr/>
              <a:tblGrid>
                <a:gridCol w="8965781">
                  <a:extLst>
                    <a:ext uri="{9D8B030D-6E8A-4147-A177-3AD203B41FA5}">
                      <a16:colId xmlns:a16="http://schemas.microsoft.com/office/drawing/2014/main" val="20000"/>
                    </a:ext>
                  </a:extLst>
                </a:gridCol>
              </a:tblGrid>
              <a:tr h="691600">
                <a:tc>
                  <a:txBody>
                    <a:bodyPr/>
                    <a:lstStyle/>
                    <a:p>
                      <a:pPr algn="just">
                        <a:defRPr/>
                      </a:pPr>
                      <a:r>
                        <a:rPr lang="en-US" sz="2000" b="1" dirty="0" smtClean="0">
                          <a:solidFill>
                            <a:srgbClr val="008100"/>
                          </a:solidFill>
                          <a:effectLst>
                            <a:outerShdw blurRad="38100" dist="38100" dir="2700000" algn="tl">
                              <a:srgbClr val="000000">
                                <a:alpha val="43137"/>
                              </a:srgbClr>
                            </a:outerShdw>
                          </a:effectLst>
                          <a:latin typeface="Arial" pitchFamily="34" charset="0"/>
                          <a:cs typeface="Arial" pitchFamily="34" charset="0"/>
                        </a:rPr>
                        <a:t>SG </a:t>
                      </a:r>
                      <a:r>
                        <a:rPr lang="en-US" sz="2000" b="1" dirty="0" smtClean="0">
                          <a:solidFill>
                            <a:srgbClr val="008100"/>
                          </a:solidFill>
                          <a:latin typeface="Arial" pitchFamily="34" charset="0"/>
                          <a:cs typeface="Arial" pitchFamily="34" charset="0"/>
                        </a:rPr>
                        <a:t>1: Facilitate transformation of the economy to promote industrial development, investment, competitiveness and employment creation</a:t>
                      </a:r>
                      <a:endParaRPr lang="en-US" sz="2000" b="1" dirty="0">
                        <a:solidFill>
                          <a:srgbClr val="008100"/>
                        </a:solidFill>
                        <a:latin typeface="Arial" pitchFamily="34" charset="0"/>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015946">
                <a:tc>
                  <a:txBody>
                    <a:bodyPr/>
                    <a:lstStyle/>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99550">
                <a:tc>
                  <a:txBody>
                    <a:bodyPr/>
                    <a:lstStyle/>
                    <a:p>
                      <a:pPr algn="just"/>
                      <a:endParaRPr lang="en-ZA" sz="1800" b="1" kern="1200" noProof="0" dirty="0" smtClean="0">
                        <a:solidFill>
                          <a:schemeClr val="tx1"/>
                        </a:solidFill>
                        <a:latin typeface="Arial-BoldMT"/>
                        <a:ea typeface="+mn-ea"/>
                        <a:cs typeface="+mn-cs"/>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297878786"/>
                  </a:ext>
                </a:extLst>
              </a:tr>
            </a:tbl>
          </a:graphicData>
        </a:graphic>
      </p:graphicFrame>
      <p:sp>
        <p:nvSpPr>
          <p:cNvPr id="11" name="TextBox 10"/>
          <p:cNvSpPr txBox="1"/>
          <p:nvPr/>
        </p:nvSpPr>
        <p:spPr>
          <a:xfrm>
            <a:off x="155576" y="1498463"/>
            <a:ext cx="4264024" cy="407803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black"/>
                </a:solidFill>
                <a:effectLst/>
                <a:uLnTx/>
                <a:uFillTx/>
                <a:latin typeface="Arial-BoldMT"/>
                <a:ea typeface="+mn-ea"/>
                <a:cs typeface="+mn-cs"/>
              </a:rPr>
              <a:t>Poultry </a:t>
            </a:r>
          </a:p>
          <a:p>
            <a:pPr marL="285750" lvl="0" indent="-285750" algn="just">
              <a:buFont typeface="Wingdings" panose="05000000000000000000" pitchFamily="2" charset="2"/>
              <a:buChar char="q"/>
              <a:defRPr/>
            </a:pPr>
            <a:r>
              <a:rPr lang="en-ZA" dirty="0" smtClean="0">
                <a:solidFill>
                  <a:prstClr val="black"/>
                </a:solidFill>
                <a:latin typeface="ArialMT"/>
              </a:rPr>
              <a:t>Government has intervened to save the sector: </a:t>
            </a:r>
          </a:p>
          <a:p>
            <a:pPr marL="285750" indent="-285750" algn="just">
              <a:spcBef>
                <a:spcPts val="600"/>
              </a:spcBef>
              <a:buFont typeface="Arial" panose="020B0604020202020204" pitchFamily="34" charset="0"/>
              <a:buChar char="•"/>
              <a:defRPr/>
            </a:pPr>
            <a:r>
              <a:rPr lang="en-ZA" sz="1500" dirty="0" smtClean="0">
                <a:solidFill>
                  <a:prstClr val="black"/>
                </a:solidFill>
                <a:latin typeface="ArialMT"/>
              </a:rPr>
              <a:t>These include implementation of anti-dumping measures.</a:t>
            </a:r>
          </a:p>
          <a:p>
            <a:pPr marL="285750" indent="-285750" algn="just">
              <a:spcBef>
                <a:spcPts val="600"/>
              </a:spcBef>
              <a:buFont typeface="Arial" panose="020B0604020202020204" pitchFamily="34" charset="0"/>
              <a:buChar char="•"/>
              <a:defRPr/>
            </a:pPr>
            <a:r>
              <a:rPr lang="en-ZA" sz="1500" dirty="0" smtClean="0">
                <a:solidFill>
                  <a:prstClr val="black"/>
                </a:solidFill>
                <a:latin typeface="ArialMT"/>
              </a:rPr>
              <a:t>Safeguard measures have been implemented where import surges have occurred. </a:t>
            </a:r>
          </a:p>
          <a:p>
            <a:pPr marL="285750" indent="-285750" algn="just">
              <a:spcBef>
                <a:spcPts val="600"/>
              </a:spcBef>
              <a:buFont typeface="Arial" panose="020B0604020202020204" pitchFamily="34" charset="0"/>
              <a:buChar char="•"/>
              <a:defRPr/>
            </a:pPr>
            <a:r>
              <a:rPr lang="en-ZA" sz="1500" dirty="0" smtClean="0">
                <a:solidFill>
                  <a:prstClr val="black"/>
                </a:solidFill>
                <a:latin typeface="ArialMT"/>
              </a:rPr>
              <a:t>Duties on imports on ‘whole birds’ have been increased to 82% which is the maximum duty allowable under WTO commitments. </a:t>
            </a:r>
          </a:p>
          <a:p>
            <a:pPr marL="285750" indent="-285750" algn="just">
              <a:spcBef>
                <a:spcPts val="600"/>
              </a:spcBef>
              <a:buFont typeface="Arial" panose="020B0604020202020204" pitchFamily="34" charset="0"/>
              <a:buChar char="•"/>
              <a:defRPr/>
            </a:pPr>
            <a:r>
              <a:rPr lang="en-ZA" sz="1500" dirty="0" smtClean="0">
                <a:solidFill>
                  <a:prstClr val="black"/>
                </a:solidFill>
                <a:latin typeface="ArialMT"/>
              </a:rPr>
              <a:t>Current duty on ‘bone-in’ portions is 37%.</a:t>
            </a:r>
          </a:p>
          <a:p>
            <a:pPr marL="285750" indent="-285750" algn="just">
              <a:spcBef>
                <a:spcPts val="600"/>
              </a:spcBef>
              <a:buFont typeface="Arial" panose="020B0604020202020204" pitchFamily="34" charset="0"/>
              <a:buChar char="•"/>
              <a:defRPr/>
            </a:pPr>
            <a:r>
              <a:rPr lang="en-ZA" sz="1500" dirty="0" smtClean="0">
                <a:solidFill>
                  <a:prstClr val="black"/>
                </a:solidFill>
                <a:latin typeface="ArialMT"/>
              </a:rPr>
              <a:t>Market development for exports is taking place focusing on Gulf and EU member states. </a:t>
            </a:r>
          </a:p>
        </p:txBody>
      </p:sp>
      <p:sp>
        <p:nvSpPr>
          <p:cNvPr id="16" name="Title 1"/>
          <p:cNvSpPr txBox="1">
            <a:spLocks/>
          </p:cNvSpPr>
          <p:nvPr/>
        </p:nvSpPr>
        <p:spPr>
          <a:xfrm>
            <a:off x="63500" y="71120"/>
            <a:ext cx="8989060" cy="500380"/>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44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rPr>
              <a:t>INDUSTRIAL DEVELOPMENT</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a:ea typeface="+mj-ea"/>
              <a:cs typeface="Arial" panose="020B0604020202020204" pitchFamily="34" charset="0"/>
            </a:endParaRPr>
          </a:p>
        </p:txBody>
      </p:sp>
      <p:sp>
        <p:nvSpPr>
          <p:cNvPr id="7" name="Slide Number Placeholder 6"/>
          <p:cNvSpPr>
            <a:spLocks noGrp="1"/>
          </p:cNvSpPr>
          <p:nvPr>
            <p:ph type="sldNum" sz="quarter" idx="12"/>
          </p:nvPr>
        </p:nvSpPr>
        <p:spPr>
          <a:xfrm>
            <a:off x="5938788"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AutoShape 2" descr="Image result for The Africa Aerospace and Defence (AAD) exhibition 201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AutoShape 2" descr="Image result for Launched the medical devices and diagnostics mentorship (accelerator) programme"/>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3" name="Picture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15" name="Picture 14"/>
          <p:cNvPicPr>
            <a:picLocks noChangeAspect="1"/>
          </p:cNvPicPr>
          <p:nvPr/>
        </p:nvPicPr>
        <p:blipFill>
          <a:blip r:embed="rId4"/>
          <a:stretch>
            <a:fillRect/>
          </a:stretch>
        </p:blipFill>
        <p:spPr>
          <a:xfrm>
            <a:off x="8147145" y="6179403"/>
            <a:ext cx="648072" cy="565983"/>
          </a:xfrm>
          <a:prstGeom prst="rect">
            <a:avLst/>
          </a:prstGeom>
        </p:spPr>
      </p:pic>
      <p:sp>
        <p:nvSpPr>
          <p:cNvPr id="14" name="Content Placeholder 2"/>
          <p:cNvSpPr txBox="1">
            <a:spLocks/>
          </p:cNvSpPr>
          <p:nvPr/>
        </p:nvSpPr>
        <p:spPr>
          <a:xfrm>
            <a:off x="4602480" y="1493521"/>
            <a:ext cx="4307840" cy="3942079"/>
          </a:xfrm>
          <a:prstGeom prst="rect">
            <a:avLst/>
          </a:prstGeom>
          <a:solidFill>
            <a:schemeClr val="tx2">
              <a:lumMod val="40000"/>
              <a:lumOff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pPr>
            <a:r>
              <a:rPr lang="en-ZA" sz="1600" b="1" dirty="0" smtClean="0">
                <a:latin typeface="Arial" charset="0"/>
                <a:ea typeface="Arial" charset="0"/>
                <a:cs typeface="Arial" charset="0"/>
              </a:rPr>
              <a:t>Masterplan for Poultry</a:t>
            </a:r>
          </a:p>
          <a:p>
            <a:pPr marL="0" indent="0">
              <a:buNone/>
            </a:pPr>
            <a:r>
              <a:rPr lang="en-ZA" sz="1600" dirty="0">
                <a:latin typeface="Arial" charset="0"/>
                <a:ea typeface="Arial" charset="0"/>
                <a:cs typeface="Arial" charset="0"/>
              </a:rPr>
              <a:t>Process involves established and emerging players, domestic producers, importers and labour</a:t>
            </a:r>
          </a:p>
          <a:p>
            <a:pPr>
              <a:spcAft>
                <a:spcPts val="600"/>
              </a:spcAft>
              <a:buFontTx/>
              <a:buChar char="-"/>
            </a:pPr>
            <a:r>
              <a:rPr lang="en-ZA" sz="1600" dirty="0">
                <a:latin typeface="Arial" charset="0"/>
                <a:ea typeface="Arial" charset="0"/>
                <a:cs typeface="Arial" charset="0"/>
              </a:rPr>
              <a:t>Address changing structure of global industry: premium cuts (breast) and discount cuts (bone-in/leg); brining practices</a:t>
            </a:r>
          </a:p>
          <a:p>
            <a:pPr>
              <a:spcAft>
                <a:spcPts val="600"/>
              </a:spcAft>
              <a:buFontTx/>
              <a:buChar char="-"/>
            </a:pPr>
            <a:r>
              <a:rPr lang="en-ZA" sz="1600" dirty="0" smtClean="0">
                <a:latin typeface="Arial" charset="0"/>
                <a:ea typeface="Arial" charset="0"/>
                <a:cs typeface="Arial" charset="0"/>
              </a:rPr>
              <a:t>Combine </a:t>
            </a:r>
            <a:r>
              <a:rPr lang="en-ZA" sz="1600" dirty="0">
                <a:latin typeface="Arial" charset="0"/>
                <a:ea typeface="Arial" charset="0"/>
                <a:cs typeface="Arial" charset="0"/>
              </a:rPr>
              <a:t>supply-side measures (investment, training, new entrants) with demand-side (tariffs and export opportunities) and economic </a:t>
            </a:r>
            <a:r>
              <a:rPr lang="en-ZA" sz="1600" dirty="0" smtClean="0">
                <a:latin typeface="Arial" charset="0"/>
                <a:ea typeface="Arial" charset="0"/>
                <a:cs typeface="Arial" charset="0"/>
              </a:rPr>
              <a:t>transformation</a:t>
            </a:r>
            <a:endParaRPr lang="en-ZA" sz="1600" dirty="0">
              <a:latin typeface="Arial" charset="0"/>
              <a:ea typeface="Arial" charset="0"/>
              <a:cs typeface="Arial" charset="0"/>
            </a:endParaRPr>
          </a:p>
        </p:txBody>
      </p:sp>
    </p:spTree>
    <p:extLst>
      <p:ext uri="{BB962C8B-B14F-4D97-AF65-F5344CB8AC3E}">
        <p14:creationId xmlns:p14="http://schemas.microsoft.com/office/powerpoint/2010/main" val="34606051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idx="4294967295"/>
          </p:nvPr>
        </p:nvSpPr>
        <p:spPr>
          <a:xfrm>
            <a:off x="571500" y="571500"/>
            <a:ext cx="7488238" cy="3884613"/>
          </a:xfrm>
        </p:spPr>
        <p:txBody>
          <a:bodyPr/>
          <a:lstStyle/>
          <a:p>
            <a:pPr eaLnBrk="1" hangingPunct="1">
              <a:defRPr/>
            </a:pPr>
            <a:r>
              <a:rPr lang="en-US" b="1" dirty="0" smtClean="0">
                <a:solidFill>
                  <a:srgbClr val="FF3300"/>
                </a:solidFill>
                <a:effectLst>
                  <a:outerShdw blurRad="38100" dist="38100" dir="2700000" algn="tl">
                    <a:srgbClr val="C0C0C0"/>
                  </a:outerShdw>
                </a:effectLst>
                <a:latin typeface="Arial Black" pitchFamily="34" charset="0"/>
              </a:rPr>
              <a:t>Key Achievements</a:t>
            </a:r>
          </a:p>
        </p:txBody>
      </p:sp>
      <p:graphicFrame>
        <p:nvGraphicFramePr>
          <p:cNvPr id="6" name="Group 57"/>
          <p:cNvGraphicFramePr>
            <a:graphicFrameLocks/>
          </p:cNvGraphicFramePr>
          <p:nvPr>
            <p:extLst>
              <p:ext uri="{D42A27DB-BD31-4B8C-83A1-F6EECF244321}">
                <p14:modId xmlns:p14="http://schemas.microsoft.com/office/powerpoint/2010/main" val="1473444942"/>
              </p:ext>
            </p:extLst>
          </p:nvPr>
        </p:nvGraphicFramePr>
        <p:xfrm>
          <a:off x="86779" y="664047"/>
          <a:ext cx="8887539" cy="5292356"/>
        </p:xfrm>
        <a:graphic>
          <a:graphicData uri="http://schemas.openxmlformats.org/drawingml/2006/table">
            <a:tbl>
              <a:tblPr/>
              <a:tblGrid>
                <a:gridCol w="8887539">
                  <a:extLst>
                    <a:ext uri="{9D8B030D-6E8A-4147-A177-3AD203B41FA5}">
                      <a16:colId xmlns:a16="http://schemas.microsoft.com/office/drawing/2014/main" val="20000"/>
                    </a:ext>
                  </a:extLst>
                </a:gridCol>
              </a:tblGrid>
              <a:tr h="661990">
                <a:tc>
                  <a:txBody>
                    <a:bodyPr/>
                    <a:lstStyle/>
                    <a:p>
                      <a:pPr algn="just">
                        <a:defRPr/>
                      </a:pPr>
                      <a:r>
                        <a:rPr lang="en-US" sz="2000" b="1" dirty="0" smtClean="0">
                          <a:solidFill>
                            <a:srgbClr val="008100"/>
                          </a:solidFill>
                          <a:effectLst>
                            <a:outerShdw blurRad="38100" dist="38100" dir="2700000" algn="tl">
                              <a:srgbClr val="000000">
                                <a:alpha val="43137"/>
                              </a:srgbClr>
                            </a:outerShdw>
                          </a:effectLst>
                          <a:latin typeface="Arial" pitchFamily="34" charset="0"/>
                          <a:cs typeface="Arial" pitchFamily="34" charset="0"/>
                        </a:rPr>
                        <a:t>SG </a:t>
                      </a:r>
                      <a:r>
                        <a:rPr lang="en-US" sz="2000" b="1" dirty="0" smtClean="0">
                          <a:solidFill>
                            <a:srgbClr val="008100"/>
                          </a:solidFill>
                          <a:latin typeface="Arial" pitchFamily="34" charset="0"/>
                          <a:cs typeface="Arial" pitchFamily="34" charset="0"/>
                        </a:rPr>
                        <a:t>1: Facilitate transformation of the economy to promote industrial development, investment, competitiveness and employment creation</a:t>
                      </a:r>
                      <a:endParaRPr lang="en-US" sz="2000" b="1" dirty="0">
                        <a:solidFill>
                          <a:srgbClr val="008100"/>
                        </a:solidFill>
                        <a:latin typeface="Arial" pitchFamily="34" charset="0"/>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838892">
                <a:tc>
                  <a:txBody>
                    <a:bodyPr/>
                    <a:lstStyle/>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0" marR="0" lvl="1" indent="0" algn="just"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50264">
                <a:tc>
                  <a:txBody>
                    <a:bodyPr/>
                    <a:lstStyle/>
                    <a:p>
                      <a:pPr algn="just"/>
                      <a:endParaRPr lang="en-ZA" sz="1800" b="1" kern="1200" noProof="0" dirty="0" smtClean="0">
                        <a:solidFill>
                          <a:schemeClr val="tx1"/>
                        </a:solidFill>
                        <a:latin typeface="Arial-BoldMT"/>
                        <a:ea typeface="+mn-ea"/>
                        <a:cs typeface="+mn-cs"/>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297878786"/>
                  </a:ext>
                </a:extLst>
              </a:tr>
            </a:tbl>
          </a:graphicData>
        </a:graphic>
      </p:graphicFrame>
      <p:sp>
        <p:nvSpPr>
          <p:cNvPr id="11" name="TextBox 10"/>
          <p:cNvSpPr txBox="1"/>
          <p:nvPr/>
        </p:nvSpPr>
        <p:spPr>
          <a:xfrm>
            <a:off x="155576" y="1403583"/>
            <a:ext cx="4163615" cy="369332"/>
          </a:xfrm>
          <a:prstGeom prst="rect">
            <a:avLst/>
          </a:prstGeom>
          <a:noFill/>
        </p:spPr>
        <p:txBody>
          <a:bodyPr wrap="square" rtlCol="0">
            <a:spAutoFit/>
          </a:bodyPr>
          <a:lstStyle/>
          <a:p>
            <a:pPr marL="0" marR="0" lvl="1" indent="0" algn="just" defTabSz="914400" rtl="0" eaLnBrk="0" fontAlgn="base" latinLnBrk="0" hangingPunct="0">
              <a:lnSpc>
                <a:spcPct val="100000"/>
              </a:lnSpc>
              <a:spcBef>
                <a:spcPct val="20000"/>
              </a:spcBef>
              <a:spcAft>
                <a:spcPct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MT"/>
              <a:ea typeface="+mn-ea"/>
              <a:cs typeface="+mn-cs"/>
            </a:endParaRPr>
          </a:p>
        </p:txBody>
      </p:sp>
      <p:sp>
        <p:nvSpPr>
          <p:cNvPr id="16" name="Title 1"/>
          <p:cNvSpPr txBox="1">
            <a:spLocks/>
          </p:cNvSpPr>
          <p:nvPr/>
        </p:nvSpPr>
        <p:spPr>
          <a:xfrm>
            <a:off x="63500" y="109512"/>
            <a:ext cx="8910818" cy="472342"/>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44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rPr>
              <a:t>INDUSTRIAL DEVELOPMENT</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a:ea typeface="+mj-ea"/>
              <a:cs typeface="Arial" panose="020B0604020202020204" pitchFamily="34" charset="0"/>
            </a:endParaRPr>
          </a:p>
        </p:txBody>
      </p:sp>
      <p:sp>
        <p:nvSpPr>
          <p:cNvPr id="7" name="Slide Number Placeholder 6"/>
          <p:cNvSpPr>
            <a:spLocks noGrp="1"/>
          </p:cNvSpPr>
          <p:nvPr>
            <p:ph type="sldNum" sz="quarter" idx="12"/>
          </p:nvPr>
        </p:nvSpPr>
        <p:spPr>
          <a:xfrm>
            <a:off x="5881465" y="6377919"/>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AutoShape 2" descr="Image result for The Africa Aerospace and Defence (AAD) exhibition 201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AutoShape 2" descr="Image result for Launched the medical devices and diagnostics mentorship (accelerator) programme"/>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TextBox 7"/>
          <p:cNvSpPr txBox="1"/>
          <p:nvPr/>
        </p:nvSpPr>
        <p:spPr>
          <a:xfrm>
            <a:off x="460375" y="4350327"/>
            <a:ext cx="318337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TextBox 8"/>
          <p:cNvSpPr txBox="1"/>
          <p:nvPr/>
        </p:nvSpPr>
        <p:spPr>
          <a:xfrm>
            <a:off x="226328" y="1578089"/>
            <a:ext cx="4438035" cy="369331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prstClr val="black"/>
                </a:solidFill>
                <a:effectLst/>
                <a:uLnTx/>
                <a:uFillTx/>
                <a:latin typeface="Arial-BoldMT"/>
                <a:ea typeface="+mn-ea"/>
                <a:cs typeface="+mn-cs"/>
              </a:rPr>
              <a:t>Business </a:t>
            </a:r>
            <a:r>
              <a:rPr kumimoji="0" lang="en-ZA" sz="1800" b="1" i="0" u="none" strike="noStrike" kern="1200" cap="none" spc="0" normalizeH="0" baseline="0" noProof="0" dirty="0" smtClean="0">
                <a:ln>
                  <a:noFill/>
                </a:ln>
                <a:solidFill>
                  <a:prstClr val="black"/>
                </a:solidFill>
                <a:effectLst/>
                <a:uLnTx/>
                <a:uFillTx/>
                <a:latin typeface="Arial-BoldMT"/>
                <a:ea typeface="+mn-ea"/>
                <a:cs typeface="+mn-cs"/>
              </a:rPr>
              <a:t>Process Services (</a:t>
            </a:r>
            <a:r>
              <a:rPr kumimoji="0" lang="en-ZA" sz="1800" b="1" i="0" u="none" strike="noStrike" kern="1200" cap="none" spc="0" normalizeH="0" baseline="0" noProof="0" dirty="0">
                <a:ln>
                  <a:noFill/>
                </a:ln>
                <a:solidFill>
                  <a:prstClr val="black"/>
                </a:solidFill>
                <a:effectLst/>
                <a:uLnTx/>
                <a:uFillTx/>
                <a:latin typeface="Arial-BoldMT"/>
                <a:ea typeface="+mn-ea"/>
                <a:cs typeface="+mn-cs"/>
              </a:rPr>
              <a:t>BPS)</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800" b="0" i="0" u="none" strike="noStrike" kern="1200" cap="none" spc="0" normalizeH="0" baseline="0" noProof="0" dirty="0" smtClean="0">
                <a:ln>
                  <a:noFill/>
                </a:ln>
                <a:solidFill>
                  <a:prstClr val="black"/>
                </a:solidFill>
                <a:effectLst/>
                <a:uLnTx/>
                <a:uFillTx/>
                <a:latin typeface="ArialMT"/>
                <a:ea typeface="+mn-ea"/>
                <a:cs typeface="+mn-cs"/>
              </a:rPr>
              <a:t>Launched </a:t>
            </a:r>
            <a:r>
              <a:rPr kumimoji="0" lang="en-GB" sz="1800" b="0" i="0" u="none" strike="noStrike" kern="1200" cap="none" spc="0" normalizeH="0" baseline="0" noProof="0" dirty="0">
                <a:ln>
                  <a:noFill/>
                </a:ln>
                <a:solidFill>
                  <a:prstClr val="black"/>
                </a:solidFill>
                <a:effectLst/>
                <a:uLnTx/>
                <a:uFillTx/>
                <a:latin typeface="ArialMT"/>
                <a:ea typeface="+mn-ea"/>
                <a:cs typeface="+mn-cs"/>
              </a:rPr>
              <a:t>the Global Business </a:t>
            </a:r>
            <a:r>
              <a:rPr kumimoji="0" lang="en-ZA" sz="1800" b="0" i="0" u="none" strike="noStrike" kern="1200" cap="none" spc="0" normalizeH="0" baseline="0" noProof="0" dirty="0">
                <a:ln>
                  <a:noFill/>
                </a:ln>
                <a:solidFill>
                  <a:prstClr val="black"/>
                </a:solidFill>
                <a:effectLst/>
                <a:uLnTx/>
                <a:uFillTx/>
                <a:latin typeface="ArialMT"/>
                <a:ea typeface="+mn-ea"/>
                <a:cs typeface="+mn-cs"/>
              </a:rPr>
              <a:t>Services (GBS) Incentive at SA House in London, </a:t>
            </a:r>
            <a:r>
              <a:rPr kumimoji="0" lang="en-ZA" sz="1800" b="0" i="0" u="none" strike="noStrike" kern="1200" cap="none" spc="0" normalizeH="0" baseline="0" noProof="0" dirty="0" smtClean="0">
                <a:ln>
                  <a:noFill/>
                </a:ln>
                <a:solidFill>
                  <a:prstClr val="black"/>
                </a:solidFill>
                <a:effectLst/>
                <a:uLnTx/>
                <a:uFillTx/>
                <a:latin typeface="ArialMT"/>
                <a:ea typeface="+mn-ea"/>
                <a:cs typeface="+mn-cs"/>
              </a:rPr>
              <a:t>UK. </a:t>
            </a:r>
            <a:endParaRPr kumimoji="0" lang="en-ZA" sz="1800" b="0" i="0" u="none" strike="noStrike" kern="1200" cap="none" spc="0" normalizeH="0" baseline="0" noProof="0" dirty="0" smtClean="0">
              <a:ln>
                <a:noFill/>
              </a:ln>
              <a:solidFill>
                <a:prstClr val="black"/>
              </a:solidFill>
              <a:effectLst/>
              <a:uLnTx/>
              <a:uFillTx/>
              <a:latin typeface="ArialMT"/>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ZA" dirty="0" smtClean="0">
                <a:solidFill>
                  <a:prstClr val="black"/>
                </a:solidFill>
                <a:latin typeface="ArialMT"/>
              </a:rPr>
              <a:t>The sector has grown significantly over the last decade with domestic market growth averaging 10.7% per annum. </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ZA" dirty="0" smtClean="0">
              <a:solidFill>
                <a:prstClr val="black"/>
              </a:solidFill>
              <a:latin typeface="ArialMT"/>
            </a:endParaRPr>
          </a:p>
          <a:p>
            <a:pPr lvl="0" algn="just">
              <a:defRPr/>
            </a:pPr>
            <a:r>
              <a:rPr lang="en-ZA" b="1" dirty="0" smtClean="0">
                <a:solidFill>
                  <a:prstClr val="black"/>
                </a:solidFill>
                <a:latin typeface="Arial-BoldMT"/>
              </a:rPr>
              <a:t>Film &amp; Video Sector</a:t>
            </a:r>
            <a:endParaRPr lang="en-ZA" dirty="0" smtClean="0">
              <a:solidFill>
                <a:prstClr val="black"/>
              </a:solidFill>
              <a:latin typeface="ArialMT"/>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ZA" dirty="0" smtClean="0">
                <a:solidFill>
                  <a:prstClr val="black"/>
                </a:solidFill>
                <a:latin typeface="ArialMT"/>
              </a:rPr>
              <a:t>The SA film &amp; video sector has become an important source of growth. For every Rand spent by the sector, economic value of R2.89 is created. </a:t>
            </a:r>
            <a:endParaRPr kumimoji="0" lang="en-ZA" sz="1800" i="0" u="none" strike="noStrike" kern="1200" cap="none" spc="0" normalizeH="0" baseline="0" noProof="0" dirty="0">
              <a:ln>
                <a:noFill/>
              </a:ln>
              <a:solidFill>
                <a:srgbClr val="FF0000"/>
              </a:solidFill>
              <a:effectLst/>
              <a:uLnTx/>
              <a:uFillTx/>
              <a:latin typeface="Arial-BoldMT"/>
              <a:ea typeface="+mn-ea"/>
              <a:cs typeface="+mn-cs"/>
            </a:endParaRPr>
          </a:p>
        </p:txBody>
      </p:sp>
      <p:pic>
        <p:nvPicPr>
          <p:cNvPr id="18" name="Picture 17"/>
          <p:cNvPicPr>
            <a:picLocks noChangeAspect="1"/>
          </p:cNvPicPr>
          <p:nvPr/>
        </p:nvPicPr>
        <p:blipFill>
          <a:blip r:embed="rId3"/>
          <a:stretch>
            <a:fillRect/>
          </a:stretch>
        </p:blipFill>
        <p:spPr>
          <a:xfrm>
            <a:off x="8147145" y="6179403"/>
            <a:ext cx="648072" cy="565983"/>
          </a:xfrm>
          <a:prstGeom prst="rect">
            <a:avLst/>
          </a:prstGeom>
        </p:spPr>
      </p:pic>
      <p:pic>
        <p:nvPicPr>
          <p:cNvPr id="19" name="Picture 1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3" name="Picture 2"/>
          <p:cNvPicPr>
            <a:picLocks noChangeAspect="1"/>
          </p:cNvPicPr>
          <p:nvPr/>
        </p:nvPicPr>
        <p:blipFill>
          <a:blip r:embed="rId5"/>
          <a:stretch>
            <a:fillRect/>
          </a:stretch>
        </p:blipFill>
        <p:spPr>
          <a:xfrm>
            <a:off x="4664363" y="1578089"/>
            <a:ext cx="4105085" cy="3441756"/>
          </a:xfrm>
          <a:prstGeom prst="rect">
            <a:avLst/>
          </a:prstGeom>
        </p:spPr>
      </p:pic>
    </p:spTree>
    <p:extLst>
      <p:ext uri="{BB962C8B-B14F-4D97-AF65-F5344CB8AC3E}">
        <p14:creationId xmlns:p14="http://schemas.microsoft.com/office/powerpoint/2010/main" val="12928303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idx="4294967295"/>
          </p:nvPr>
        </p:nvSpPr>
        <p:spPr>
          <a:xfrm>
            <a:off x="571500" y="571500"/>
            <a:ext cx="7488238" cy="3884613"/>
          </a:xfrm>
        </p:spPr>
        <p:txBody>
          <a:bodyPr/>
          <a:lstStyle/>
          <a:p>
            <a:pPr eaLnBrk="1" hangingPunct="1">
              <a:defRPr/>
            </a:pPr>
            <a:r>
              <a:rPr lang="en-US" b="1" dirty="0" smtClean="0">
                <a:solidFill>
                  <a:srgbClr val="FF3300"/>
                </a:solidFill>
                <a:effectLst>
                  <a:outerShdw blurRad="38100" dist="38100" dir="2700000" algn="tl">
                    <a:srgbClr val="C0C0C0"/>
                  </a:outerShdw>
                </a:effectLst>
                <a:latin typeface="Arial Black" pitchFamily="34" charset="0"/>
              </a:rPr>
              <a:t>Key Achievements</a:t>
            </a:r>
          </a:p>
        </p:txBody>
      </p:sp>
      <p:graphicFrame>
        <p:nvGraphicFramePr>
          <p:cNvPr id="6" name="Group 57"/>
          <p:cNvGraphicFramePr>
            <a:graphicFrameLocks/>
          </p:cNvGraphicFramePr>
          <p:nvPr>
            <p:extLst>
              <p:ext uri="{D42A27DB-BD31-4B8C-83A1-F6EECF244321}">
                <p14:modId xmlns:p14="http://schemas.microsoft.com/office/powerpoint/2010/main" val="2837088175"/>
              </p:ext>
            </p:extLst>
          </p:nvPr>
        </p:nvGraphicFramePr>
        <p:xfrm>
          <a:off x="86779" y="673122"/>
          <a:ext cx="8975941" cy="5519506"/>
        </p:xfrm>
        <a:graphic>
          <a:graphicData uri="http://schemas.openxmlformats.org/drawingml/2006/table">
            <a:tbl>
              <a:tblPr/>
              <a:tblGrid>
                <a:gridCol w="8975941">
                  <a:extLst>
                    <a:ext uri="{9D8B030D-6E8A-4147-A177-3AD203B41FA5}">
                      <a16:colId xmlns:a16="http://schemas.microsoft.com/office/drawing/2014/main" val="20000"/>
                    </a:ext>
                  </a:extLst>
                </a:gridCol>
              </a:tblGrid>
              <a:tr h="689976">
                <a:tc>
                  <a:txBody>
                    <a:bodyPr/>
                    <a:lstStyle/>
                    <a:p>
                      <a:pPr algn="just">
                        <a:defRPr/>
                      </a:pPr>
                      <a:r>
                        <a:rPr lang="en-US" sz="2000" b="1" dirty="0" smtClean="0">
                          <a:solidFill>
                            <a:srgbClr val="008100"/>
                          </a:solidFill>
                          <a:effectLst>
                            <a:outerShdw blurRad="38100" dist="38100" dir="2700000" algn="tl">
                              <a:srgbClr val="000000">
                                <a:alpha val="43137"/>
                              </a:srgbClr>
                            </a:outerShdw>
                          </a:effectLst>
                          <a:latin typeface="Arial" pitchFamily="34" charset="0"/>
                          <a:cs typeface="Arial" pitchFamily="34" charset="0"/>
                        </a:rPr>
                        <a:t>SG </a:t>
                      </a:r>
                      <a:r>
                        <a:rPr lang="en-US" sz="2000" b="1" dirty="0" smtClean="0">
                          <a:solidFill>
                            <a:srgbClr val="008100"/>
                          </a:solidFill>
                          <a:latin typeface="Arial" pitchFamily="34" charset="0"/>
                          <a:cs typeface="Arial" pitchFamily="34" charset="0"/>
                        </a:rPr>
                        <a:t>1: Facilitate transformation of the economy to promote industrial development, investment, competitiveness and employment creation</a:t>
                      </a:r>
                      <a:endParaRPr lang="en-US" sz="2000" b="1" dirty="0">
                        <a:solidFill>
                          <a:srgbClr val="008100"/>
                        </a:solidFill>
                        <a:latin typeface="Arial" pitchFamily="34" charset="0"/>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320559">
                <a:tc>
                  <a:txBody>
                    <a:bodyPr/>
                    <a:lstStyle/>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95747">
                <a:tc>
                  <a:txBody>
                    <a:bodyPr/>
                    <a:lstStyle/>
                    <a:p>
                      <a:pPr algn="just"/>
                      <a:endParaRPr lang="en-ZA" sz="1800" b="1" kern="1200" noProof="0" dirty="0" smtClean="0">
                        <a:solidFill>
                          <a:schemeClr val="tx1"/>
                        </a:solidFill>
                        <a:latin typeface="Arial-BoldMT"/>
                        <a:ea typeface="+mn-ea"/>
                        <a:cs typeface="+mn-cs"/>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297878786"/>
                  </a:ext>
                </a:extLst>
              </a:tr>
            </a:tbl>
          </a:graphicData>
        </a:graphic>
      </p:graphicFrame>
      <p:sp>
        <p:nvSpPr>
          <p:cNvPr id="11" name="TextBox 10"/>
          <p:cNvSpPr txBox="1"/>
          <p:nvPr/>
        </p:nvSpPr>
        <p:spPr>
          <a:xfrm>
            <a:off x="155575" y="1335902"/>
            <a:ext cx="4557827" cy="369331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BoldMT"/>
                <a:ea typeface="+mn-ea"/>
                <a:cs typeface="+mn-cs"/>
              </a:rPr>
              <a:t>Regional </a:t>
            </a:r>
            <a:r>
              <a:rPr kumimoji="0" lang="en-GB" sz="1800" b="1" i="0" u="none" strike="noStrike" kern="1200" cap="none" spc="0" normalizeH="0" baseline="0" noProof="0" dirty="0" smtClean="0">
                <a:ln>
                  <a:noFill/>
                </a:ln>
                <a:solidFill>
                  <a:prstClr val="black"/>
                </a:solidFill>
                <a:effectLst/>
                <a:uLnTx/>
                <a:uFillTx/>
                <a:latin typeface="Arial-BoldMT"/>
                <a:ea typeface="+mn-ea"/>
                <a:cs typeface="+mn-cs"/>
              </a:rPr>
              <a:t>Integration</a:t>
            </a:r>
            <a:endParaRPr kumimoji="0" lang="en-GB" sz="1800" b="1" i="0" u="none" strike="noStrike" kern="1200" cap="none" spc="0" normalizeH="0" baseline="0" noProof="0" dirty="0">
              <a:ln>
                <a:noFill/>
              </a:ln>
              <a:solidFill>
                <a:prstClr val="black"/>
              </a:solidFill>
              <a:effectLst/>
              <a:uLnTx/>
              <a:uFillTx/>
              <a:latin typeface="Arial-BoldMT"/>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sz="1800" b="0" i="0" u="none" strike="noStrike" kern="1200" cap="none" spc="0" normalizeH="0" baseline="0" noProof="0" dirty="0">
                <a:ln>
                  <a:noFill/>
                </a:ln>
                <a:solidFill>
                  <a:prstClr val="black"/>
                </a:solidFill>
                <a:effectLst/>
                <a:uLnTx/>
                <a:uFillTx/>
                <a:latin typeface="ArialMT"/>
                <a:ea typeface="+mn-ea"/>
                <a:cs typeface="+mn-cs"/>
              </a:rPr>
              <a:t>South Africa has signed the </a:t>
            </a:r>
            <a:r>
              <a:rPr kumimoji="0" lang="en-ZA" sz="1800" b="0" i="0" u="none" strike="noStrike" kern="1200" cap="none" spc="0" normalizeH="0" baseline="0" noProof="0" dirty="0" smtClean="0">
                <a:ln>
                  <a:noFill/>
                </a:ln>
                <a:solidFill>
                  <a:prstClr val="black"/>
                </a:solidFill>
                <a:effectLst/>
                <a:uLnTx/>
                <a:uFillTx/>
                <a:latin typeface="ArialMT"/>
                <a:ea typeface="+mn-ea"/>
                <a:cs typeface="+mn-cs"/>
              </a:rPr>
              <a:t>African Continental </a:t>
            </a:r>
            <a:r>
              <a:rPr kumimoji="0" lang="en-ZA" sz="1800" b="0" i="0" u="none" strike="noStrike" kern="1200" cap="none" spc="0" normalizeH="0" baseline="0" noProof="0" dirty="0">
                <a:ln>
                  <a:noFill/>
                </a:ln>
                <a:solidFill>
                  <a:prstClr val="black"/>
                </a:solidFill>
                <a:effectLst/>
                <a:uLnTx/>
                <a:uFillTx/>
                <a:latin typeface="ArialMT"/>
                <a:ea typeface="+mn-ea"/>
                <a:cs typeface="+mn-cs"/>
              </a:rPr>
              <a:t>Free Trade Area </a:t>
            </a:r>
            <a:r>
              <a:rPr kumimoji="0" lang="en-ZA" sz="1800" b="0" i="0" u="none" strike="noStrike" kern="1200" cap="none" spc="0" normalizeH="0" baseline="0" noProof="0" dirty="0" smtClean="0">
                <a:ln>
                  <a:noFill/>
                </a:ln>
                <a:solidFill>
                  <a:prstClr val="black"/>
                </a:solidFill>
                <a:effectLst/>
                <a:uLnTx/>
                <a:uFillTx/>
                <a:latin typeface="ArialMT"/>
                <a:ea typeface="+mn-ea"/>
                <a:cs typeface="+mn-cs"/>
              </a:rPr>
              <a:t>Agreement (CFTA)  with the </a:t>
            </a:r>
            <a:r>
              <a:rPr kumimoji="0" lang="en-ZA" sz="1800" b="0" i="0" u="none" strike="noStrike" kern="1200" cap="none" spc="0" normalizeH="0" baseline="0" noProof="0" dirty="0">
                <a:ln>
                  <a:noFill/>
                </a:ln>
                <a:solidFill>
                  <a:prstClr val="black"/>
                </a:solidFill>
                <a:effectLst/>
                <a:uLnTx/>
                <a:uFillTx/>
                <a:latin typeface="ArialMT"/>
                <a:ea typeface="+mn-ea"/>
                <a:cs typeface="+mn-cs"/>
              </a:rPr>
              <a:t>African Union (AU</a:t>
            </a:r>
            <a:r>
              <a:rPr kumimoji="0" lang="en-ZA" sz="1800" b="0" i="0" u="none" strike="noStrike" kern="1200" cap="none" spc="0" normalizeH="0" baseline="0" noProof="0" dirty="0" smtClean="0">
                <a:ln>
                  <a:noFill/>
                </a:ln>
                <a:solidFill>
                  <a:prstClr val="black"/>
                </a:solidFill>
                <a:effectLst/>
                <a:uLnTx/>
                <a:uFillTx/>
                <a:latin typeface="ArialMT"/>
                <a:ea typeface="+mn-ea"/>
                <a:cs typeface="+mn-cs"/>
              </a:rPr>
              <a:t>).</a:t>
            </a:r>
          </a:p>
          <a:p>
            <a:pPr marR="0" lvl="0" algn="just" defTabSz="457200" rtl="0" eaLnBrk="1" fontAlgn="auto" latinLnBrk="0" hangingPunct="1">
              <a:lnSpc>
                <a:spcPct val="100000"/>
              </a:lnSpc>
              <a:spcBef>
                <a:spcPts val="0"/>
              </a:spcBef>
              <a:spcAft>
                <a:spcPts val="0"/>
              </a:spcAft>
              <a:buClrTx/>
              <a:buSzTx/>
              <a:tabLst/>
              <a:defRPr/>
            </a:pPr>
            <a:endParaRPr kumimoji="0" lang="en-ZA" sz="1800" b="0" i="0" u="none" strike="noStrike" kern="1200" cap="none" spc="0" normalizeH="0" baseline="0" noProof="0" dirty="0" smtClean="0">
              <a:ln>
                <a:noFill/>
              </a:ln>
              <a:solidFill>
                <a:prstClr val="black"/>
              </a:solidFill>
              <a:effectLst/>
              <a:uLnTx/>
              <a:uFillTx/>
              <a:latin typeface="ArialMT"/>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sz="1800" b="0" i="0" u="none" strike="noStrike" kern="1200" cap="none" spc="0" normalizeH="0" baseline="0" noProof="0" dirty="0" smtClean="0">
                <a:ln>
                  <a:noFill/>
                </a:ln>
                <a:solidFill>
                  <a:prstClr val="black"/>
                </a:solidFill>
                <a:effectLst/>
                <a:uLnTx/>
                <a:uFillTx/>
                <a:latin typeface="ArialMT"/>
                <a:ea typeface="+mn-ea"/>
                <a:cs typeface="+mn-cs"/>
              </a:rPr>
              <a:t>The </a:t>
            </a:r>
            <a:r>
              <a:rPr kumimoji="0" lang="en-ZA" sz="1800" b="0" i="0" u="none" strike="noStrike" kern="1200" cap="none" spc="0" normalizeH="0" baseline="0" noProof="0" dirty="0">
                <a:ln>
                  <a:noFill/>
                </a:ln>
                <a:solidFill>
                  <a:prstClr val="black"/>
                </a:solidFill>
                <a:effectLst/>
                <a:uLnTx/>
                <a:uFillTx/>
                <a:latin typeface="ArialMT"/>
                <a:ea typeface="+mn-ea"/>
                <a:cs typeface="+mn-cs"/>
              </a:rPr>
              <a:t>African </a:t>
            </a:r>
            <a:r>
              <a:rPr kumimoji="0" lang="en-ZA" sz="1800" b="0" i="0" u="none" strike="noStrike" kern="1200" cap="none" spc="0" normalizeH="0" baseline="0" noProof="0" dirty="0" smtClean="0">
                <a:ln>
                  <a:noFill/>
                </a:ln>
                <a:solidFill>
                  <a:prstClr val="black"/>
                </a:solidFill>
                <a:effectLst/>
                <a:uLnTx/>
                <a:uFillTx/>
                <a:latin typeface="ArialMT"/>
                <a:ea typeface="+mn-ea"/>
                <a:cs typeface="+mn-cs"/>
              </a:rPr>
              <a:t>Export- Import </a:t>
            </a:r>
            <a:r>
              <a:rPr kumimoji="0" lang="en-ZA" sz="1800" b="0" i="0" u="none" strike="noStrike" kern="1200" cap="none" spc="0" normalizeH="0" baseline="0" noProof="0" dirty="0">
                <a:ln>
                  <a:noFill/>
                </a:ln>
                <a:solidFill>
                  <a:prstClr val="black"/>
                </a:solidFill>
                <a:effectLst/>
                <a:uLnTx/>
                <a:uFillTx/>
                <a:latin typeface="ArialMT"/>
                <a:ea typeface="+mn-ea"/>
                <a:cs typeface="+mn-cs"/>
              </a:rPr>
              <a:t>Bank (Afreximbank) and the </a:t>
            </a:r>
            <a:r>
              <a:rPr kumimoji="0" lang="en-ZA" sz="1800" b="0" i="0" u="none" strike="noStrike" kern="1200" cap="none" spc="0" normalizeH="0" baseline="0" noProof="0" dirty="0" smtClean="0">
                <a:ln>
                  <a:noFill/>
                </a:ln>
                <a:solidFill>
                  <a:prstClr val="black"/>
                </a:solidFill>
                <a:effectLst/>
                <a:uLnTx/>
                <a:uFillTx/>
                <a:latin typeface="ArialMT"/>
                <a:ea typeface="+mn-ea"/>
                <a:cs typeface="+mn-cs"/>
              </a:rPr>
              <a:t>Export Credit </a:t>
            </a:r>
            <a:r>
              <a:rPr kumimoji="0" lang="en-ZA" sz="1800" b="0" i="0" u="none" strike="noStrike" kern="1200" cap="none" spc="0" normalizeH="0" baseline="0" noProof="0" dirty="0">
                <a:ln>
                  <a:noFill/>
                </a:ln>
                <a:solidFill>
                  <a:prstClr val="black"/>
                </a:solidFill>
                <a:effectLst/>
                <a:uLnTx/>
                <a:uFillTx/>
                <a:latin typeface="ArialMT"/>
                <a:ea typeface="+mn-ea"/>
                <a:cs typeface="+mn-cs"/>
              </a:rPr>
              <a:t>Insurance Corporation of South Africa (ECIC</a:t>
            </a:r>
            <a:r>
              <a:rPr kumimoji="0" lang="en-ZA" sz="1800" b="0" i="0" u="none" strike="noStrike" kern="1200" cap="none" spc="0" normalizeH="0" baseline="0" noProof="0" dirty="0" smtClean="0">
                <a:ln>
                  <a:noFill/>
                </a:ln>
                <a:solidFill>
                  <a:prstClr val="black"/>
                </a:solidFill>
                <a:effectLst/>
                <a:uLnTx/>
                <a:uFillTx/>
                <a:latin typeface="ArialMT"/>
                <a:ea typeface="+mn-ea"/>
                <a:cs typeface="+mn-cs"/>
              </a:rPr>
              <a:t>) signed </a:t>
            </a:r>
            <a:r>
              <a:rPr kumimoji="0" lang="en-ZA" sz="1800" b="0" i="0" u="none" strike="noStrike" kern="1200" cap="none" spc="0" normalizeH="0" baseline="0" noProof="0" dirty="0">
                <a:ln>
                  <a:noFill/>
                </a:ln>
                <a:solidFill>
                  <a:prstClr val="black"/>
                </a:solidFill>
                <a:effectLst/>
                <a:uLnTx/>
                <a:uFillTx/>
                <a:latin typeface="ArialMT"/>
                <a:ea typeface="+mn-ea"/>
                <a:cs typeface="+mn-cs"/>
              </a:rPr>
              <a:t>a </a:t>
            </a:r>
            <a:r>
              <a:rPr kumimoji="0" lang="en-ZA" sz="1800" b="0" i="0" u="none" strike="noStrike" kern="1200" cap="none" spc="0" normalizeH="0" baseline="0" noProof="0" dirty="0" smtClean="0">
                <a:ln>
                  <a:noFill/>
                </a:ln>
                <a:solidFill>
                  <a:prstClr val="black"/>
                </a:solidFill>
                <a:effectLst/>
                <a:uLnTx/>
                <a:uFillTx/>
                <a:latin typeface="ArialMT"/>
                <a:ea typeface="+mn-ea"/>
                <a:cs typeface="+mn-cs"/>
              </a:rPr>
              <a:t>Memorandum of Understanding (MoU) </a:t>
            </a:r>
            <a:r>
              <a:rPr kumimoji="0" lang="en-ZA" sz="1800" b="0" i="0" u="none" strike="noStrike" kern="1200" cap="none" spc="0" normalizeH="0" baseline="0" noProof="0" dirty="0">
                <a:ln>
                  <a:noFill/>
                </a:ln>
                <a:solidFill>
                  <a:prstClr val="black"/>
                </a:solidFill>
                <a:effectLst/>
                <a:uLnTx/>
                <a:uFillTx/>
                <a:latin typeface="ArialMT"/>
                <a:ea typeface="+mn-ea"/>
                <a:cs typeface="+mn-cs"/>
              </a:rPr>
              <a:t>for a $1-billion financing programme </a:t>
            </a:r>
            <a:r>
              <a:rPr kumimoji="0" lang="en-ZA" sz="1800" b="0" i="0" u="none" strike="noStrike" kern="1200" cap="none" spc="0" normalizeH="0" baseline="0" noProof="0" dirty="0" smtClean="0">
                <a:ln>
                  <a:noFill/>
                </a:ln>
                <a:solidFill>
                  <a:prstClr val="black"/>
                </a:solidFill>
                <a:effectLst/>
                <a:uLnTx/>
                <a:uFillTx/>
                <a:latin typeface="ArialMT"/>
                <a:ea typeface="+mn-ea"/>
                <a:cs typeface="+mn-cs"/>
              </a:rPr>
              <a:t>to promote </a:t>
            </a:r>
            <a:r>
              <a:rPr kumimoji="0" lang="en-ZA" sz="1800" b="0" i="0" u="none" strike="noStrike" kern="1200" cap="none" spc="0" normalizeH="0" baseline="0" noProof="0" dirty="0">
                <a:ln>
                  <a:noFill/>
                </a:ln>
                <a:solidFill>
                  <a:prstClr val="black"/>
                </a:solidFill>
                <a:effectLst/>
                <a:uLnTx/>
                <a:uFillTx/>
                <a:latin typeface="ArialMT"/>
                <a:ea typeface="+mn-ea"/>
                <a:cs typeface="+mn-cs"/>
              </a:rPr>
              <a:t>and expand trade and investments </a:t>
            </a:r>
            <a:r>
              <a:rPr kumimoji="0" lang="en-ZA" sz="1800" b="0" i="0" u="none" strike="noStrike" kern="1200" cap="none" spc="0" normalizeH="0" baseline="0" noProof="0" dirty="0" smtClean="0">
                <a:ln>
                  <a:noFill/>
                </a:ln>
                <a:solidFill>
                  <a:prstClr val="black"/>
                </a:solidFill>
                <a:effectLst/>
                <a:uLnTx/>
                <a:uFillTx/>
                <a:latin typeface="ArialMT"/>
                <a:ea typeface="+mn-ea"/>
                <a:cs typeface="+mn-cs"/>
              </a:rPr>
              <a:t>between South </a:t>
            </a:r>
            <a:r>
              <a:rPr kumimoji="0" lang="en-ZA" sz="1800" b="0" i="0" u="none" strike="noStrike" kern="1200" cap="none" spc="0" normalizeH="0" baseline="0" noProof="0" dirty="0">
                <a:ln>
                  <a:noFill/>
                </a:ln>
                <a:solidFill>
                  <a:prstClr val="black"/>
                </a:solidFill>
                <a:effectLst/>
                <a:uLnTx/>
                <a:uFillTx/>
                <a:latin typeface="ArialMT"/>
                <a:ea typeface="+mn-ea"/>
                <a:cs typeface="+mn-cs"/>
              </a:rPr>
              <a:t>Africa and the rest of Africa.</a:t>
            </a:r>
            <a:endParaRPr kumimoji="0" lang="en-GB" sz="1800" b="0" i="0" u="none" strike="noStrike" kern="1200" cap="none" spc="0" normalizeH="0" baseline="0" noProof="0" dirty="0">
              <a:ln>
                <a:noFill/>
              </a:ln>
              <a:solidFill>
                <a:prstClr val="black"/>
              </a:solidFill>
              <a:effectLst/>
              <a:uLnTx/>
              <a:uFillTx/>
              <a:latin typeface="ArialMT"/>
              <a:ea typeface="+mn-ea"/>
              <a:cs typeface="+mn-cs"/>
            </a:endParaRPr>
          </a:p>
        </p:txBody>
      </p:sp>
      <p:sp>
        <p:nvSpPr>
          <p:cNvPr id="16" name="Title 1"/>
          <p:cNvSpPr txBox="1">
            <a:spLocks/>
          </p:cNvSpPr>
          <p:nvPr/>
        </p:nvSpPr>
        <p:spPr>
          <a:xfrm>
            <a:off x="63500" y="102646"/>
            <a:ext cx="8999220" cy="468854"/>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44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rPr>
              <a:t>INDUSTRIAL DEVELOPMENT</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a:ea typeface="+mj-ea"/>
              <a:cs typeface="Arial" panose="020B0604020202020204" pitchFamily="34" charset="0"/>
            </a:endParaRPr>
          </a:p>
        </p:txBody>
      </p:sp>
      <p:sp>
        <p:nvSpPr>
          <p:cNvPr id="7" name="Slide Number Placeholder 6"/>
          <p:cNvSpPr>
            <a:spLocks noGrp="1"/>
          </p:cNvSpPr>
          <p:nvPr>
            <p:ph type="sldNum" sz="quarter" idx="12"/>
          </p:nvPr>
        </p:nvSpPr>
        <p:spPr>
          <a:xfrm>
            <a:off x="5938788" y="6281955"/>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AutoShape 2" descr="Image result for The Africa Aerospace and Defence (AAD) exhibition 201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AutoShape 2" descr="Image result for Launched the medical devices and diagnostics mentorship (accelerator) programme"/>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2" name="Picture 11" descr="Image result for South Africa has signed the African Continental Free Trade Area agreement with the African Union (AU). The">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4713402" y="1405751"/>
            <a:ext cx="4176598" cy="4286250"/>
          </a:xfrm>
          <a:prstGeom prst="rect">
            <a:avLst/>
          </a:prstGeom>
          <a:solidFill>
            <a:schemeClr val="bg1">
              <a:lumMod val="65000"/>
            </a:schemeClr>
          </a:solidFill>
          <a:ln>
            <a:noFill/>
          </a:ln>
        </p:spPr>
      </p:pic>
      <p:pic>
        <p:nvPicPr>
          <p:cNvPr id="13" name="Picture 1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349" y="6238238"/>
            <a:ext cx="1457291" cy="571560"/>
          </a:xfrm>
          <a:prstGeom prst="rect">
            <a:avLst/>
          </a:prstGeom>
          <a:noFill/>
        </p:spPr>
      </p:pic>
      <p:pic>
        <p:nvPicPr>
          <p:cNvPr id="15" name="Picture 14"/>
          <p:cNvPicPr>
            <a:picLocks noChangeAspect="1"/>
          </p:cNvPicPr>
          <p:nvPr/>
        </p:nvPicPr>
        <p:blipFill>
          <a:blip r:embed="rId6"/>
          <a:stretch>
            <a:fillRect/>
          </a:stretch>
        </p:blipFill>
        <p:spPr>
          <a:xfrm>
            <a:off x="8147145" y="6179403"/>
            <a:ext cx="648072" cy="565983"/>
          </a:xfrm>
          <a:prstGeom prst="rect">
            <a:avLst/>
          </a:prstGeom>
        </p:spPr>
      </p:pic>
    </p:spTree>
    <p:extLst>
      <p:ext uri="{BB962C8B-B14F-4D97-AF65-F5344CB8AC3E}">
        <p14:creationId xmlns:p14="http://schemas.microsoft.com/office/powerpoint/2010/main" val="2258577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940014" y="6341455"/>
            <a:ext cx="2133600" cy="365125"/>
          </a:xfrm>
        </p:spPr>
        <p:txBody>
          <a:bodyPr/>
          <a:lstStyle/>
          <a:p>
            <a:fld id="{A7DD1A0C-602E-46A8-AE1A-B2DFCBF62AE0}" type="slidenum">
              <a:rPr lang="en-ZA" smtClean="0"/>
              <a:t>25</a:t>
            </a:fld>
            <a:endParaRPr lang="en-ZA"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30111" cy="5143501"/>
          </a:xfrm>
          <a:prstGeom prst="rect">
            <a:avLst/>
          </a:prstGeom>
        </p:spPr>
      </p:pic>
      <p:sp>
        <p:nvSpPr>
          <p:cNvPr id="2" name="Title 1"/>
          <p:cNvSpPr>
            <a:spLocks noGrp="1"/>
          </p:cNvSpPr>
          <p:nvPr>
            <p:ph type="title"/>
          </p:nvPr>
        </p:nvSpPr>
        <p:spPr>
          <a:xfrm>
            <a:off x="129189" y="4602958"/>
            <a:ext cx="7186011" cy="1021556"/>
          </a:xfrm>
          <a:solidFill>
            <a:schemeClr val="bg1"/>
          </a:solidFill>
        </p:spPr>
        <p:txBody>
          <a:bodyPr>
            <a:normAutofit/>
          </a:bodyPr>
          <a:lstStyle/>
          <a:p>
            <a:r>
              <a:rPr lang="en-US" sz="2700" cap="none" dirty="0">
                <a:solidFill>
                  <a:srgbClr val="C00000"/>
                </a:solidFill>
                <a:latin typeface="Arial" panose="020B0604020202020204" pitchFamily="34" charset="0"/>
                <a:cs typeface="Arial" panose="020B0604020202020204" pitchFamily="34" charset="0"/>
              </a:rPr>
              <a:t>Diversifying the Economy through Special Economic Zones </a:t>
            </a:r>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49" y="6238238"/>
            <a:ext cx="1457291" cy="571560"/>
          </a:xfrm>
          <a:prstGeom prst="rect">
            <a:avLst/>
          </a:prstGeom>
          <a:noFill/>
        </p:spPr>
      </p:pic>
      <p:pic>
        <p:nvPicPr>
          <p:cNvPr id="7" name="Picture 6"/>
          <p:cNvPicPr>
            <a:picLocks noChangeAspect="1"/>
          </p:cNvPicPr>
          <p:nvPr/>
        </p:nvPicPr>
        <p:blipFill>
          <a:blip r:embed="rId4"/>
          <a:stretch>
            <a:fillRect/>
          </a:stretch>
        </p:blipFill>
        <p:spPr>
          <a:xfrm>
            <a:off x="8147145" y="6179403"/>
            <a:ext cx="648072" cy="565983"/>
          </a:xfrm>
          <a:prstGeom prst="rect">
            <a:avLst/>
          </a:prstGeom>
        </p:spPr>
      </p:pic>
    </p:spTree>
    <p:extLst>
      <p:ext uri="{BB962C8B-B14F-4D97-AF65-F5344CB8AC3E}">
        <p14:creationId xmlns:p14="http://schemas.microsoft.com/office/powerpoint/2010/main" val="2326027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7309" y="685604"/>
            <a:ext cx="5587275" cy="2753360"/>
          </a:xfrm>
        </p:spPr>
        <p:txBody>
          <a:bodyPr>
            <a:noAutofit/>
          </a:bodyPr>
          <a:lstStyle/>
          <a:p>
            <a:pPr algn="just">
              <a:buFontTx/>
              <a:buChar char="-"/>
            </a:pPr>
            <a:r>
              <a:rPr lang="en-US" sz="1800" b="1" dirty="0">
                <a:latin typeface="Arial" charset="0"/>
                <a:ea typeface="Arial" charset="0"/>
                <a:cs typeface="Arial" charset="0"/>
              </a:rPr>
              <a:t>10 SEZs </a:t>
            </a:r>
            <a:r>
              <a:rPr lang="en-US" sz="1800" dirty="0">
                <a:latin typeface="Arial" charset="0"/>
                <a:ea typeface="Arial" charset="0"/>
                <a:cs typeface="Arial" charset="0"/>
              </a:rPr>
              <a:t>are in </a:t>
            </a:r>
            <a:r>
              <a:rPr lang="en-US" sz="1800" dirty="0" smtClean="0">
                <a:latin typeface="Arial" charset="0"/>
                <a:ea typeface="Arial" charset="0"/>
                <a:cs typeface="Arial" charset="0"/>
              </a:rPr>
              <a:t>place.</a:t>
            </a:r>
          </a:p>
          <a:p>
            <a:pPr algn="just">
              <a:buFontTx/>
              <a:buChar char="-"/>
            </a:pPr>
            <a:r>
              <a:rPr lang="en-US" sz="1800" dirty="0" smtClean="0">
                <a:latin typeface="Arial" charset="0"/>
                <a:ea typeface="Arial" charset="0"/>
                <a:cs typeface="Arial" charset="0"/>
              </a:rPr>
              <a:t>New </a:t>
            </a:r>
            <a:r>
              <a:rPr lang="en-US" sz="1800" dirty="0">
                <a:latin typeface="Arial" charset="0"/>
                <a:ea typeface="Arial" charset="0"/>
                <a:cs typeface="Arial" charset="0"/>
              </a:rPr>
              <a:t>model is being developed, with partnership with national agencies and private sector to attract investors and support </a:t>
            </a:r>
            <a:r>
              <a:rPr lang="en-US" sz="1800" dirty="0" smtClean="0">
                <a:latin typeface="Arial" charset="0"/>
                <a:ea typeface="Arial" charset="0"/>
                <a:cs typeface="Arial" charset="0"/>
              </a:rPr>
              <a:t>SEZs.</a:t>
            </a:r>
            <a:endParaRPr lang="en-US" sz="1800" dirty="0">
              <a:latin typeface="Arial" charset="0"/>
              <a:ea typeface="Arial" charset="0"/>
              <a:cs typeface="Arial" charset="0"/>
            </a:endParaRPr>
          </a:p>
          <a:p>
            <a:pPr algn="just">
              <a:buFontTx/>
              <a:buChar char="-"/>
            </a:pPr>
            <a:r>
              <a:rPr lang="en-US" sz="1800" dirty="0" smtClean="0">
                <a:latin typeface="Arial" charset="0"/>
                <a:ea typeface="Arial" charset="0"/>
                <a:cs typeface="Arial" charset="0"/>
              </a:rPr>
              <a:t>Building </a:t>
            </a:r>
            <a:r>
              <a:rPr lang="en-US" sz="1800" dirty="0">
                <a:latin typeface="Arial" charset="0"/>
                <a:ea typeface="Arial" charset="0"/>
                <a:cs typeface="Arial" charset="0"/>
              </a:rPr>
              <a:t>on existing strengths: developing Auto-Supplier parks through zone </a:t>
            </a:r>
            <a:r>
              <a:rPr lang="en-US" sz="1800" dirty="0" smtClean="0">
                <a:latin typeface="Arial" charset="0"/>
                <a:ea typeface="Arial" charset="0"/>
                <a:cs typeface="Arial" charset="0"/>
              </a:rPr>
              <a:t>expansions. </a:t>
            </a:r>
            <a:endParaRPr lang="en-US" sz="1800" dirty="0">
              <a:latin typeface="Arial" charset="0"/>
              <a:ea typeface="Arial" charset="0"/>
              <a:cs typeface="Arial" charset="0"/>
            </a:endParaRPr>
          </a:p>
          <a:p>
            <a:pPr algn="just">
              <a:buFontTx/>
              <a:buChar char="-"/>
            </a:pPr>
            <a:r>
              <a:rPr lang="en-US" sz="1800" dirty="0">
                <a:latin typeface="Arial" charset="0"/>
                <a:ea typeface="Arial" charset="0"/>
                <a:cs typeface="Arial" charset="0"/>
              </a:rPr>
              <a:t>Scaling-up: Durban aerotropolis - Dube</a:t>
            </a:r>
            <a:r>
              <a:rPr lang="en-US" sz="1800" dirty="0">
                <a:latin typeface="Arial" charset="0"/>
                <a:ea typeface="Arial" charset="0"/>
                <a:cs typeface="Arial" charset="0"/>
              </a:rPr>
              <a:t> Trade Port SEZ as a </a:t>
            </a:r>
            <a:r>
              <a:rPr lang="en-US" sz="1800" dirty="0" smtClean="0">
                <a:latin typeface="Arial" charset="0"/>
                <a:ea typeface="Arial" charset="0"/>
                <a:cs typeface="Arial" charset="0"/>
              </a:rPr>
              <a:t>base.</a:t>
            </a:r>
            <a:endParaRPr lang="en-US" sz="1800" dirty="0">
              <a:latin typeface="Arial" charset="0"/>
              <a:ea typeface="Arial" charset="0"/>
              <a:cs typeface="Arial" charset="0"/>
            </a:endParaRPr>
          </a:p>
        </p:txBody>
      </p:sp>
      <p:sp>
        <p:nvSpPr>
          <p:cNvPr id="4" name="Slide Number Placeholder 3"/>
          <p:cNvSpPr>
            <a:spLocks noGrp="1"/>
          </p:cNvSpPr>
          <p:nvPr>
            <p:ph type="sldNum" sz="quarter" idx="12"/>
          </p:nvPr>
        </p:nvSpPr>
        <p:spPr>
          <a:xfrm>
            <a:off x="5943600" y="6376446"/>
            <a:ext cx="2133600" cy="365125"/>
          </a:xfrm>
        </p:spPr>
        <p:txBody>
          <a:bodyPr/>
          <a:lstStyle/>
          <a:p>
            <a:pPr>
              <a:defRPr/>
            </a:pPr>
            <a:fld id="{105EE355-9DC3-44A4-AFD3-128FBF2D6DE1}" type="slidenum">
              <a:rPr lang="en-US" smtClean="0">
                <a:solidFill>
                  <a:srgbClr val="000000"/>
                </a:solidFill>
              </a:rPr>
              <a:pPr>
                <a:defRPr/>
              </a:pPr>
              <a:t>26</a:t>
            </a:fld>
            <a:endParaRPr lang="en-US" sz="1800" dirty="0">
              <a:solidFill>
                <a:srgbClr val="000000"/>
              </a:solidFill>
            </a:endParaRPr>
          </a:p>
        </p:txBody>
      </p:sp>
      <p:sp>
        <p:nvSpPr>
          <p:cNvPr id="8" name="Down Arrow Callout 7">
            <a:extLst>
              <a:ext uri="{FF2B5EF4-FFF2-40B4-BE49-F238E27FC236}">
                <a16:creationId xmlns:a16="http://schemas.microsoft.com/office/drawing/2014/main" id="{A162A85E-0BB3-BE49-A1AF-9482DA7204CA}"/>
              </a:ext>
            </a:extLst>
          </p:cNvPr>
          <p:cNvSpPr/>
          <p:nvPr/>
        </p:nvSpPr>
        <p:spPr>
          <a:xfrm>
            <a:off x="6553200" y="627515"/>
            <a:ext cx="2392101" cy="783734"/>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tx1"/>
                </a:solidFill>
              </a:rPr>
              <a:t>Top </a:t>
            </a:r>
            <a:r>
              <a:rPr lang="en-US" sz="2100" b="1" dirty="0">
                <a:solidFill>
                  <a:schemeClr val="tx1"/>
                </a:solidFill>
              </a:rPr>
              <a:t>3</a:t>
            </a:r>
            <a:r>
              <a:rPr lang="en-US" sz="1350" b="1" dirty="0">
                <a:solidFill>
                  <a:schemeClr val="tx1"/>
                </a:solidFill>
              </a:rPr>
              <a:t> SEZs: Coega, East London &amp; Dube Trade Port</a:t>
            </a:r>
          </a:p>
        </p:txBody>
      </p:sp>
      <p:graphicFrame>
        <p:nvGraphicFramePr>
          <p:cNvPr id="7" name="Table 6">
            <a:extLst>
              <a:ext uri="{FF2B5EF4-FFF2-40B4-BE49-F238E27FC236}">
                <a16:creationId xmlns:a16="http://schemas.microsoft.com/office/drawing/2014/main" id="{569F668C-E36F-5C4F-8AC1-10C064AEA54C}"/>
              </a:ext>
            </a:extLst>
          </p:cNvPr>
          <p:cNvGraphicFramePr>
            <a:graphicFrameLocks noGrp="1"/>
          </p:cNvGraphicFramePr>
          <p:nvPr>
            <p:extLst>
              <p:ext uri="{D42A27DB-BD31-4B8C-83A1-F6EECF244321}">
                <p14:modId xmlns:p14="http://schemas.microsoft.com/office/powerpoint/2010/main" val="2281146327"/>
              </p:ext>
            </p:extLst>
          </p:nvPr>
        </p:nvGraphicFramePr>
        <p:xfrm>
          <a:off x="6553200" y="1143847"/>
          <a:ext cx="2392101" cy="3589020"/>
        </p:xfrm>
        <a:graphic>
          <a:graphicData uri="http://schemas.openxmlformats.org/drawingml/2006/table">
            <a:tbl>
              <a:tblPr firstRow="1" bandRow="1">
                <a:tableStyleId>{5C22544A-7EE6-4342-B048-85BDC9FD1C3A}</a:tableStyleId>
              </a:tblPr>
              <a:tblGrid>
                <a:gridCol w="2392101">
                  <a:extLst>
                    <a:ext uri="{9D8B030D-6E8A-4147-A177-3AD203B41FA5}">
                      <a16:colId xmlns:a16="http://schemas.microsoft.com/office/drawing/2014/main" val="3005175249"/>
                    </a:ext>
                  </a:extLst>
                </a:gridCol>
              </a:tblGrid>
              <a:tr h="3577017">
                <a:tc>
                  <a:txBody>
                    <a:bodyPr/>
                    <a:lstStyle/>
                    <a:p>
                      <a:pPr algn="ctr"/>
                      <a:endParaRPr lang="en-US" sz="2100" b="1" dirty="0">
                        <a:solidFill>
                          <a:schemeClr val="bg1"/>
                        </a:solidFill>
                      </a:endParaRPr>
                    </a:p>
                    <a:p>
                      <a:pPr algn="ctr"/>
                      <a:r>
                        <a:rPr lang="en-US" sz="2100" b="1" dirty="0" smtClean="0">
                          <a:solidFill>
                            <a:schemeClr val="bg1"/>
                          </a:solidFill>
                        </a:rPr>
                        <a:t>R15.23bn</a:t>
                      </a:r>
                      <a:endParaRPr lang="en-US" sz="2100" b="1" dirty="0">
                        <a:solidFill>
                          <a:schemeClr val="bg1"/>
                        </a:solidFill>
                      </a:endParaRPr>
                    </a:p>
                    <a:p>
                      <a:pPr algn="ctr"/>
                      <a:r>
                        <a:rPr lang="en-US" sz="1400" b="1" dirty="0">
                          <a:solidFill>
                            <a:schemeClr val="bg1"/>
                          </a:solidFill>
                        </a:rPr>
                        <a:t> Investment </a:t>
                      </a:r>
                    </a:p>
                    <a:p>
                      <a:endParaRPr lang="en-US" sz="1400" b="1" dirty="0"/>
                    </a:p>
                    <a:p>
                      <a:pPr algn="ctr"/>
                      <a:r>
                        <a:rPr lang="en-US" sz="2100" b="1" dirty="0" smtClean="0"/>
                        <a:t>14,619</a:t>
                      </a:r>
                      <a:endParaRPr lang="en-US" sz="1400" b="1" dirty="0"/>
                    </a:p>
                    <a:p>
                      <a:pPr algn="ctr"/>
                      <a:r>
                        <a:rPr lang="en-US" sz="1400" b="1" dirty="0"/>
                        <a:t>Current employment</a:t>
                      </a:r>
                    </a:p>
                    <a:p>
                      <a:endParaRPr lang="en-US" sz="1400" b="1" dirty="0"/>
                    </a:p>
                    <a:p>
                      <a:pPr algn="ctr"/>
                      <a:r>
                        <a:rPr lang="en-US" sz="2100" b="1" dirty="0" smtClean="0"/>
                        <a:t>116</a:t>
                      </a:r>
                      <a:endParaRPr lang="en-US" sz="2100" b="1" dirty="0"/>
                    </a:p>
                    <a:p>
                      <a:pPr algn="ctr"/>
                      <a:r>
                        <a:rPr lang="en-US" sz="1400" b="1" dirty="0"/>
                        <a:t>Number of investors</a:t>
                      </a:r>
                    </a:p>
                    <a:p>
                      <a:pPr algn="ctr"/>
                      <a:endParaRPr lang="en-US" sz="1400" b="1" dirty="0"/>
                    </a:p>
                    <a:p>
                      <a:pPr algn="ctr"/>
                      <a:r>
                        <a:rPr lang="en-US" sz="2100" b="1" dirty="0" smtClean="0"/>
                        <a:t>R15,37bn</a:t>
                      </a:r>
                      <a:endParaRPr lang="en-US" sz="1400" b="1" dirty="0"/>
                    </a:p>
                    <a:p>
                      <a:pPr algn="ctr"/>
                      <a:r>
                        <a:rPr lang="en-US" sz="1400" b="1" kern="1200" dirty="0" smtClean="0">
                          <a:solidFill>
                            <a:schemeClr val="lt1"/>
                          </a:solidFill>
                          <a:latin typeface="+mn-lt"/>
                          <a:ea typeface="+mn-ea"/>
                          <a:cs typeface="+mn-cs"/>
                        </a:rPr>
                        <a:t>Secured</a:t>
                      </a:r>
                      <a:r>
                        <a:rPr lang="en-US" sz="1400" b="1" kern="1200" baseline="0" dirty="0" smtClean="0">
                          <a:solidFill>
                            <a:schemeClr val="lt1"/>
                          </a:solidFill>
                          <a:latin typeface="+mn-lt"/>
                          <a:ea typeface="+mn-ea"/>
                          <a:cs typeface="+mn-cs"/>
                        </a:rPr>
                        <a:t> but not operational investment</a:t>
                      </a:r>
                      <a:endParaRPr lang="en-US" sz="1400" b="1" kern="1200" dirty="0">
                        <a:solidFill>
                          <a:schemeClr val="lt1"/>
                        </a:solidFill>
                        <a:latin typeface="+mn-lt"/>
                        <a:ea typeface="+mn-ea"/>
                        <a:cs typeface="+mn-cs"/>
                      </a:endParaRPr>
                    </a:p>
                    <a:p>
                      <a:pPr algn="ctr"/>
                      <a:endParaRPr lang="en-US" sz="1400" dirty="0"/>
                    </a:p>
                  </a:txBody>
                  <a:tcPr marL="68580" marR="68580" marT="34290" marB="34290">
                    <a:solidFill>
                      <a:srgbClr val="FD9B28"/>
                    </a:solidFill>
                  </a:tcPr>
                </a:tc>
                <a:extLst>
                  <a:ext uri="{0D108BD9-81ED-4DB2-BD59-A6C34878D82A}">
                    <a16:rowId xmlns:a16="http://schemas.microsoft.com/office/drawing/2014/main" val="1741192487"/>
                  </a:ext>
                </a:extLst>
              </a:tr>
            </a:tbl>
          </a:graphicData>
        </a:graphic>
      </p:graphicFrame>
      <p:sp>
        <p:nvSpPr>
          <p:cNvPr id="9" name="Title 1"/>
          <p:cNvSpPr txBox="1">
            <a:spLocks/>
          </p:cNvSpPr>
          <p:nvPr/>
        </p:nvSpPr>
        <p:spPr>
          <a:xfrm>
            <a:off x="63500" y="81280"/>
            <a:ext cx="8989060" cy="490220"/>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44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rPr>
              <a:t>INDUSTRIAL DEVELOPMENT</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a:ea typeface="+mj-ea"/>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1405403" y="3108982"/>
            <a:ext cx="5341435" cy="3450026"/>
          </a:xfrm>
          <a:prstGeom prst="rect">
            <a:avLst/>
          </a:prstGeom>
        </p:spPr>
      </p:pic>
      <p:pic>
        <p:nvPicPr>
          <p:cNvPr id="11" name="Picture 10"/>
          <p:cNvPicPr>
            <a:picLocks noChangeAspect="1"/>
          </p:cNvPicPr>
          <p:nvPr/>
        </p:nvPicPr>
        <p:blipFill>
          <a:blip r:embed="rId4"/>
          <a:stretch>
            <a:fillRect/>
          </a:stretch>
        </p:blipFill>
        <p:spPr>
          <a:xfrm>
            <a:off x="8147145" y="6179403"/>
            <a:ext cx="648072" cy="565983"/>
          </a:xfrm>
          <a:prstGeom prst="rect">
            <a:avLst/>
          </a:prstGeom>
        </p:spPr>
      </p:pic>
      <p:pic>
        <p:nvPicPr>
          <p:cNvPr id="12" name="Picture 1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349" y="6238238"/>
            <a:ext cx="1457291" cy="571560"/>
          </a:xfrm>
          <a:prstGeom prst="rect">
            <a:avLst/>
          </a:prstGeom>
          <a:noFill/>
        </p:spPr>
      </p:pic>
    </p:spTree>
    <p:extLst>
      <p:ext uri="{BB962C8B-B14F-4D97-AF65-F5344CB8AC3E}">
        <p14:creationId xmlns:p14="http://schemas.microsoft.com/office/powerpoint/2010/main" val="34166051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idx="4294967295"/>
          </p:nvPr>
        </p:nvSpPr>
        <p:spPr>
          <a:xfrm>
            <a:off x="571500" y="571500"/>
            <a:ext cx="7488238" cy="3884613"/>
          </a:xfrm>
        </p:spPr>
        <p:txBody>
          <a:bodyPr/>
          <a:lstStyle/>
          <a:p>
            <a:pPr eaLnBrk="1" hangingPunct="1">
              <a:defRPr/>
            </a:pPr>
            <a:r>
              <a:rPr lang="en-US" b="1" dirty="0" smtClean="0">
                <a:solidFill>
                  <a:srgbClr val="FF3300"/>
                </a:solidFill>
                <a:effectLst>
                  <a:outerShdw blurRad="38100" dist="38100" dir="2700000" algn="tl">
                    <a:srgbClr val="C0C0C0"/>
                  </a:outerShdw>
                </a:effectLst>
                <a:latin typeface="Arial Black" pitchFamily="34" charset="0"/>
              </a:rPr>
              <a:t>Key Achievements</a:t>
            </a:r>
          </a:p>
        </p:txBody>
      </p:sp>
      <p:graphicFrame>
        <p:nvGraphicFramePr>
          <p:cNvPr id="6" name="Group 57"/>
          <p:cNvGraphicFramePr>
            <a:graphicFrameLocks/>
          </p:cNvGraphicFramePr>
          <p:nvPr>
            <p:extLst>
              <p:ext uri="{D42A27DB-BD31-4B8C-83A1-F6EECF244321}">
                <p14:modId xmlns:p14="http://schemas.microsoft.com/office/powerpoint/2010/main" val="33344908"/>
              </p:ext>
            </p:extLst>
          </p:nvPr>
        </p:nvGraphicFramePr>
        <p:xfrm>
          <a:off x="155574" y="640660"/>
          <a:ext cx="8799889" cy="5547554"/>
        </p:xfrm>
        <a:graphic>
          <a:graphicData uri="http://schemas.openxmlformats.org/drawingml/2006/table">
            <a:tbl>
              <a:tblPr/>
              <a:tblGrid>
                <a:gridCol w="8799889">
                  <a:extLst>
                    <a:ext uri="{9D8B030D-6E8A-4147-A177-3AD203B41FA5}">
                      <a16:colId xmlns:a16="http://schemas.microsoft.com/office/drawing/2014/main" val="20000"/>
                    </a:ext>
                  </a:extLst>
                </a:gridCol>
              </a:tblGrid>
              <a:tr h="693302">
                <a:tc>
                  <a:txBody>
                    <a:bodyPr/>
                    <a:lstStyle/>
                    <a:p>
                      <a:pPr algn="just">
                        <a:defRPr/>
                      </a:pPr>
                      <a:r>
                        <a:rPr lang="en-US" sz="2000" b="1" dirty="0" smtClean="0">
                          <a:solidFill>
                            <a:srgbClr val="008100"/>
                          </a:solidFill>
                          <a:effectLst>
                            <a:outerShdw blurRad="38100" dist="38100" dir="2700000" algn="tl">
                              <a:srgbClr val="000000">
                                <a:alpha val="43137"/>
                              </a:srgbClr>
                            </a:outerShdw>
                          </a:effectLst>
                          <a:latin typeface="Arial" pitchFamily="34" charset="0"/>
                          <a:cs typeface="Arial" pitchFamily="34" charset="0"/>
                        </a:rPr>
                        <a:t>SG </a:t>
                      </a:r>
                      <a:r>
                        <a:rPr lang="en-US" sz="2000" b="1" dirty="0" smtClean="0">
                          <a:solidFill>
                            <a:srgbClr val="008100"/>
                          </a:solidFill>
                          <a:latin typeface="Arial" pitchFamily="34" charset="0"/>
                          <a:cs typeface="Arial" pitchFamily="34" charset="0"/>
                        </a:rPr>
                        <a:t>1: Facilitate transformation of the economy to promote industrial development, investment, competitiveness and employment creation</a:t>
                      </a:r>
                      <a:endParaRPr lang="en-US" sz="2000" b="1" dirty="0">
                        <a:solidFill>
                          <a:srgbClr val="008100"/>
                        </a:solidFill>
                        <a:latin typeface="Arial" pitchFamily="34" charset="0"/>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345721">
                <a:tc>
                  <a:txBody>
                    <a:bodyPr/>
                    <a:lstStyle/>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lang="en-ZA" sz="1200" b="1" i="0" u="none" strike="noStrike" baseline="0" dirty="0" smtClean="0">
                        <a:solidFill>
                          <a:srgbClr val="000000"/>
                        </a:solidFill>
                        <a:latin typeface="+mn-lt"/>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lang="en-ZA" sz="1200" b="1" i="0" u="none" strike="noStrike" baseline="0" dirty="0" smtClean="0">
                        <a:solidFill>
                          <a:srgbClr val="000000"/>
                        </a:solidFill>
                        <a:latin typeface="+mn-lt"/>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lang="en-ZA" sz="1200" b="1" i="0" u="none" strike="noStrike" baseline="0" dirty="0" smtClean="0">
                        <a:solidFill>
                          <a:srgbClr val="000000"/>
                        </a:solidFill>
                        <a:latin typeface="+mn-lt"/>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lang="en-ZA" sz="1200" b="1" i="0" u="none" strike="noStrike" baseline="0" dirty="0" smtClean="0">
                        <a:solidFill>
                          <a:srgbClr val="000000"/>
                        </a:solidFill>
                        <a:latin typeface="+mn-lt"/>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lang="en-ZA" sz="1200" b="1" i="0" u="none" strike="noStrike" baseline="0" dirty="0" smtClean="0">
                        <a:solidFill>
                          <a:srgbClr val="000000"/>
                        </a:solidFill>
                        <a:latin typeface="+mn-lt"/>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lang="en-ZA" sz="1200" b="1" i="0" u="none" strike="noStrike" baseline="0" dirty="0" smtClean="0">
                        <a:solidFill>
                          <a:srgbClr val="000000"/>
                        </a:solidFill>
                        <a:latin typeface="+mn-lt"/>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lang="en-ZA" sz="1200" b="1" i="0" u="none" strike="noStrike" baseline="0" dirty="0" smtClean="0">
                        <a:solidFill>
                          <a:srgbClr val="000000"/>
                        </a:solidFill>
                        <a:latin typeface="+mn-lt"/>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lang="en-ZA" sz="1200" b="1" i="0" u="none" strike="noStrike" baseline="0" dirty="0" smtClean="0">
                        <a:solidFill>
                          <a:srgbClr val="000000"/>
                        </a:solidFill>
                        <a:latin typeface="+mn-lt"/>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lang="en-ZA" sz="1200" b="1" i="0" u="none" strike="noStrike" baseline="0" dirty="0" smtClean="0">
                        <a:solidFill>
                          <a:srgbClr val="000000"/>
                        </a:solidFill>
                        <a:latin typeface="+mn-lt"/>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lang="en-ZA" sz="1200" b="1" i="0" u="none" strike="noStrike" baseline="0" dirty="0" smtClean="0">
                        <a:solidFill>
                          <a:srgbClr val="000000"/>
                        </a:solidFill>
                        <a:latin typeface="+mn-lt"/>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lang="en-ZA" sz="1200" b="1" i="0" u="none" strike="noStrike" baseline="0" dirty="0" smtClean="0">
                        <a:solidFill>
                          <a:srgbClr val="000000"/>
                        </a:solidFill>
                        <a:latin typeface="+mn-lt"/>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lang="en-ZA" sz="1200" b="1" i="0" u="none" strike="noStrike" baseline="0" dirty="0" smtClean="0">
                        <a:solidFill>
                          <a:srgbClr val="000000"/>
                        </a:solidFill>
                        <a:latin typeface="+mn-lt"/>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lang="en-ZA" sz="1200" b="1" i="0" u="none" strike="noStrike" baseline="0" dirty="0" smtClean="0">
                        <a:solidFill>
                          <a:srgbClr val="000000"/>
                        </a:solidFill>
                        <a:latin typeface="+mn-lt"/>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lang="en-ZA" sz="1200" b="1" i="0" u="none" strike="noStrike" baseline="0" dirty="0" smtClean="0">
                        <a:solidFill>
                          <a:srgbClr val="000000"/>
                        </a:solidFill>
                        <a:latin typeface="+mn-lt"/>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98633">
                <a:tc>
                  <a:txBody>
                    <a:bodyPr/>
                    <a:lstStyle/>
                    <a:p>
                      <a:pPr algn="just"/>
                      <a:endParaRPr lang="en-ZA" sz="1800" b="1" kern="1200" noProof="0" dirty="0" smtClean="0">
                        <a:solidFill>
                          <a:schemeClr val="tx1"/>
                        </a:solidFill>
                        <a:latin typeface="Arial-BoldMT"/>
                        <a:ea typeface="+mn-ea"/>
                        <a:cs typeface="+mn-cs"/>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297878786"/>
                  </a:ext>
                </a:extLst>
              </a:tr>
            </a:tbl>
          </a:graphicData>
        </a:graphic>
      </p:graphicFrame>
      <p:sp>
        <p:nvSpPr>
          <p:cNvPr id="16" name="Title 1"/>
          <p:cNvSpPr txBox="1">
            <a:spLocks/>
          </p:cNvSpPr>
          <p:nvPr/>
        </p:nvSpPr>
        <p:spPr>
          <a:xfrm>
            <a:off x="63500" y="81280"/>
            <a:ext cx="8989060" cy="490220"/>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44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rPr>
              <a:t>INDUSTRIAL DEVELOPMENT</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a:ea typeface="+mj-ea"/>
              <a:cs typeface="Arial" panose="020B0604020202020204" pitchFamily="34" charset="0"/>
            </a:endParaRPr>
          </a:p>
        </p:txBody>
      </p:sp>
      <p:sp>
        <p:nvSpPr>
          <p:cNvPr id="7" name="Slide Number Placeholder 6"/>
          <p:cNvSpPr>
            <a:spLocks noGrp="1"/>
          </p:cNvSpPr>
          <p:nvPr>
            <p:ph type="sldNum" sz="quarter" idx="12"/>
          </p:nvPr>
        </p:nvSpPr>
        <p:spPr>
          <a:xfrm>
            <a:off x="5849332" y="633581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AutoShape 2" descr="Image result for The Africa Aerospace and Defence (AAD) exhibition 201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AutoShape 2" descr="Image result for Launched the medical devices and diagnostics mentorship (accelerator) programme"/>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TextBox 4"/>
          <p:cNvSpPr txBox="1"/>
          <p:nvPr/>
        </p:nvSpPr>
        <p:spPr>
          <a:xfrm>
            <a:off x="215900" y="1486993"/>
            <a:ext cx="4563917" cy="2222147"/>
          </a:xfrm>
          <a:prstGeom prst="rect">
            <a:avLst/>
          </a:prstGeom>
          <a:noFill/>
        </p:spPr>
        <p:txBody>
          <a:bodyPr wrap="square" rtlCol="0">
            <a:spAutoFit/>
          </a:bodyPr>
          <a:lstStyle/>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r>
              <a:rPr kumimoji="0" lang="en-ZA" sz="2000" b="1" i="0" u="none" strike="noStrike" kern="1200" cap="none" spc="0" normalizeH="0" baseline="0" noProof="0" dirty="0">
                <a:ln>
                  <a:noFill/>
                </a:ln>
                <a:solidFill>
                  <a:srgbClr val="000000"/>
                </a:solidFill>
                <a:effectLst/>
                <a:uLnTx/>
                <a:uFillTx/>
                <a:latin typeface="Arial"/>
                <a:ea typeface="+mn-ea"/>
                <a:cs typeface="+mn-cs"/>
              </a:rPr>
              <a:t>the dti </a:t>
            </a:r>
            <a:r>
              <a:rPr kumimoji="0" lang="en-ZA" sz="2000" b="0" i="0" u="none" strike="noStrike" kern="1200" cap="none" spc="0" normalizeH="0" baseline="0" noProof="0" dirty="0">
                <a:ln>
                  <a:noFill/>
                </a:ln>
                <a:solidFill>
                  <a:srgbClr val="000000"/>
                </a:solidFill>
                <a:effectLst/>
                <a:uLnTx/>
                <a:uFillTx/>
                <a:latin typeface="Arial"/>
                <a:ea typeface="+mn-ea"/>
                <a:cs typeface="+mn-cs"/>
              </a:rPr>
              <a:t>facilitated and witnessed the signing of </a:t>
            </a:r>
            <a:r>
              <a:rPr kumimoji="0" lang="en-ZA" sz="2000" b="0" i="0" u="none" strike="noStrike" kern="1200" cap="none" spc="0" normalizeH="0" baseline="0" noProof="0" dirty="0" smtClean="0">
                <a:ln>
                  <a:noFill/>
                </a:ln>
                <a:solidFill>
                  <a:srgbClr val="000000"/>
                </a:solidFill>
                <a:effectLst/>
                <a:uLnTx/>
                <a:uFillTx/>
                <a:latin typeface="Arial"/>
                <a:ea typeface="+mn-ea"/>
                <a:cs typeface="+mn-cs"/>
              </a:rPr>
              <a:t>a</a:t>
            </a:r>
            <a:r>
              <a:rPr kumimoji="0" lang="en-ZA" sz="2000" b="0" i="0" u="none" strike="noStrike" kern="1200" cap="none" spc="0" normalizeH="0" noProof="0" dirty="0" smtClean="0">
                <a:ln>
                  <a:noFill/>
                </a:ln>
                <a:solidFill>
                  <a:srgbClr val="000000"/>
                </a:solidFill>
                <a:effectLst/>
                <a:uLnTx/>
                <a:uFillTx/>
                <a:latin typeface="Arial"/>
                <a:ea typeface="+mn-ea"/>
                <a:cs typeface="+mn-cs"/>
              </a:rPr>
              <a:t> </a:t>
            </a:r>
            <a:r>
              <a:rPr kumimoji="0" lang="en-ZA" sz="2000" b="0" i="0" u="none" strike="noStrike" kern="1200" cap="none" spc="0" normalizeH="0" baseline="0" noProof="0" dirty="0" smtClean="0">
                <a:ln>
                  <a:noFill/>
                </a:ln>
                <a:solidFill>
                  <a:srgbClr val="000000"/>
                </a:solidFill>
                <a:effectLst/>
                <a:uLnTx/>
                <a:uFillTx/>
                <a:latin typeface="Arial"/>
                <a:ea typeface="+mn-ea"/>
                <a:cs typeface="+mn-cs"/>
              </a:rPr>
              <a:t>MoU </a:t>
            </a:r>
            <a:r>
              <a:rPr kumimoji="0" lang="en-ZA" sz="2000" b="0" i="0" u="none" strike="noStrike" kern="1200" cap="none" spc="0" normalizeH="0" baseline="0" noProof="0" dirty="0">
                <a:ln>
                  <a:noFill/>
                </a:ln>
                <a:solidFill>
                  <a:srgbClr val="000000"/>
                </a:solidFill>
                <a:effectLst/>
                <a:uLnTx/>
                <a:uFillTx/>
                <a:latin typeface="Arial"/>
                <a:ea typeface="+mn-ea"/>
                <a:cs typeface="+mn-cs"/>
              </a:rPr>
              <a:t>between Musina-Makhado </a:t>
            </a:r>
            <a:r>
              <a:rPr kumimoji="0" lang="en-ZA" sz="2000" b="0" i="0" u="none" strike="noStrike" kern="1200" cap="none" spc="0" normalizeH="0" baseline="0" noProof="0" dirty="0" smtClean="0">
                <a:ln>
                  <a:noFill/>
                </a:ln>
                <a:solidFill>
                  <a:srgbClr val="000000"/>
                </a:solidFill>
                <a:effectLst/>
                <a:uLnTx/>
                <a:uFillTx/>
                <a:latin typeface="Arial"/>
                <a:ea typeface="+mn-ea"/>
                <a:cs typeface="+mn-cs"/>
              </a:rPr>
              <a:t>SEZ </a:t>
            </a:r>
            <a:r>
              <a:rPr kumimoji="0" lang="en-ZA" sz="2000" b="0" i="0" u="none" strike="noStrike" kern="1200" cap="none" spc="0" normalizeH="0" baseline="0" noProof="0" dirty="0">
                <a:ln>
                  <a:noFill/>
                </a:ln>
                <a:solidFill>
                  <a:srgbClr val="000000"/>
                </a:solidFill>
                <a:effectLst/>
                <a:uLnTx/>
                <a:uFillTx/>
                <a:latin typeface="Arial"/>
                <a:ea typeface="+mn-ea"/>
                <a:cs typeface="+mn-cs"/>
              </a:rPr>
              <a:t>and 10 potential investors from China, with a value of $10 </a:t>
            </a:r>
            <a:r>
              <a:rPr kumimoji="0" lang="en-ZA" sz="2000" b="0" i="0" u="none" strike="noStrike" kern="1200" cap="none" spc="0" normalizeH="0" baseline="0" noProof="0" dirty="0" smtClean="0">
                <a:ln>
                  <a:noFill/>
                </a:ln>
                <a:solidFill>
                  <a:srgbClr val="000000"/>
                </a:solidFill>
                <a:effectLst/>
                <a:uLnTx/>
                <a:uFillTx/>
                <a:latin typeface="Arial"/>
                <a:ea typeface="+mn-ea"/>
                <a:cs typeface="+mn-cs"/>
              </a:rPr>
              <a:t>billion.</a:t>
            </a:r>
          </a:p>
          <a:p>
            <a:pPr marL="285750" marR="0" lvl="1" indent="-285750"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2000" b="0" i="0" u="none" strike="noStrike" kern="1200" cap="none" spc="0" normalizeH="0" baseline="0" noProof="0" dirty="0" smtClean="0">
              <a:ln>
                <a:noFill/>
              </a:ln>
              <a:solidFill>
                <a:srgbClr val="000000"/>
              </a:solidFill>
              <a:effectLst/>
              <a:uLnTx/>
              <a:uFillTx/>
              <a:latin typeface="Arial"/>
              <a:ea typeface="+mn-ea"/>
              <a:cs typeface="+mn-cs"/>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8" name="TextBox 7"/>
          <p:cNvSpPr txBox="1"/>
          <p:nvPr/>
        </p:nvSpPr>
        <p:spPr>
          <a:xfrm>
            <a:off x="292766" y="3247033"/>
            <a:ext cx="4143375" cy="2554545"/>
          </a:xfrm>
          <a:prstGeom prst="rect">
            <a:avLst/>
          </a:prstGeom>
          <a:noFill/>
        </p:spPr>
        <p:txBody>
          <a:bodyPr wrap="square" rtlCol="0">
            <a:spAutoFit/>
          </a:bodyPr>
          <a:lstStyle/>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r>
              <a:rPr kumimoji="0" lang="en-ZA" sz="2000" b="1" i="0" u="none" strike="noStrike" kern="1200" cap="none" spc="0" normalizeH="0" baseline="0" noProof="0" dirty="0">
                <a:ln>
                  <a:noFill/>
                </a:ln>
                <a:solidFill>
                  <a:srgbClr val="000000"/>
                </a:solidFill>
                <a:effectLst/>
                <a:uLnTx/>
                <a:uFillTx/>
                <a:latin typeface="Arial"/>
                <a:ea typeface="+mn-ea"/>
                <a:cs typeface="+mn-cs"/>
              </a:rPr>
              <a:t>the dti </a:t>
            </a:r>
            <a:r>
              <a:rPr kumimoji="0" lang="en-ZA" sz="2000" b="0" i="0" u="none" strike="noStrike" kern="1200" cap="none" spc="0" normalizeH="0" baseline="0" noProof="0" dirty="0">
                <a:ln>
                  <a:noFill/>
                </a:ln>
                <a:solidFill>
                  <a:srgbClr val="000000"/>
                </a:solidFill>
                <a:effectLst/>
                <a:uLnTx/>
                <a:uFillTx/>
                <a:latin typeface="Arial"/>
                <a:ea typeface="+mn-ea"/>
                <a:cs typeface="+mn-cs"/>
              </a:rPr>
              <a:t>in partnership with the Chinese Government trained 50 South African government officials on </a:t>
            </a:r>
            <a:r>
              <a:rPr kumimoji="0" lang="en-ZA" sz="2000" b="0" i="0" u="none" strike="noStrike" kern="1200" cap="none" spc="0" normalizeH="0" baseline="0" noProof="0" dirty="0" smtClean="0">
                <a:ln>
                  <a:noFill/>
                </a:ln>
                <a:solidFill>
                  <a:srgbClr val="000000"/>
                </a:solidFill>
                <a:effectLst/>
                <a:uLnTx/>
                <a:uFillTx/>
                <a:latin typeface="Arial"/>
                <a:ea typeface="+mn-ea"/>
                <a:cs typeface="+mn-cs"/>
              </a:rPr>
              <a:t>Special</a:t>
            </a:r>
            <a:r>
              <a:rPr kumimoji="0" lang="en-ZA" sz="2000" b="0" i="0" u="none" strike="noStrike" kern="1200" cap="none" spc="0" normalizeH="0" noProof="0" dirty="0" smtClean="0">
                <a:ln>
                  <a:noFill/>
                </a:ln>
                <a:solidFill>
                  <a:srgbClr val="000000"/>
                </a:solidFill>
                <a:effectLst/>
                <a:uLnTx/>
                <a:uFillTx/>
                <a:latin typeface="Arial"/>
                <a:ea typeface="+mn-ea"/>
                <a:cs typeface="+mn-cs"/>
              </a:rPr>
              <a:t> Economic Zone (</a:t>
            </a:r>
            <a:r>
              <a:rPr kumimoji="0" lang="en-ZA" sz="2000" b="0" i="0" u="none" strike="noStrike" kern="1200" cap="none" spc="0" normalizeH="0" baseline="0" noProof="0" dirty="0" smtClean="0">
                <a:ln>
                  <a:noFill/>
                </a:ln>
                <a:solidFill>
                  <a:srgbClr val="000000"/>
                </a:solidFill>
                <a:effectLst/>
                <a:uLnTx/>
                <a:uFillTx/>
                <a:latin typeface="Arial"/>
                <a:ea typeface="+mn-ea"/>
                <a:cs typeface="+mn-cs"/>
              </a:rPr>
              <a:t>SEZ) </a:t>
            </a:r>
            <a:r>
              <a:rPr kumimoji="0" lang="en-ZA" sz="2000" b="0" i="0" u="none" strike="noStrike" kern="1200" cap="none" spc="0" normalizeH="0" baseline="0" noProof="0" dirty="0">
                <a:ln>
                  <a:noFill/>
                </a:ln>
                <a:solidFill>
                  <a:srgbClr val="000000"/>
                </a:solidFill>
                <a:effectLst/>
                <a:uLnTx/>
                <a:uFillTx/>
                <a:latin typeface="Arial"/>
                <a:ea typeface="+mn-ea"/>
                <a:cs typeface="+mn-cs"/>
              </a:rPr>
              <a:t>planning and development. The training took place in Tianjing, China, in May 2018. </a:t>
            </a:r>
            <a:endParaRPr kumimoji="0" lang="en-ZA" sz="20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pic>
        <p:nvPicPr>
          <p:cNvPr id="4100" name="Picture 4" descr="C:\Users\NMakhwedzha\Documents\Strategy Unit 1\2019\China S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3203" y="3741582"/>
            <a:ext cx="3775996" cy="2454834"/>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NMakhwedzha\Documents\Strategy Unit 1\2019\makhado mus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3202" y="1357746"/>
            <a:ext cx="3623597" cy="22444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5"/>
          <a:stretch>
            <a:fillRect/>
          </a:stretch>
        </p:blipFill>
        <p:spPr>
          <a:xfrm>
            <a:off x="8147145" y="6179403"/>
            <a:ext cx="648072" cy="565983"/>
          </a:xfrm>
          <a:prstGeom prst="rect">
            <a:avLst/>
          </a:prstGeom>
        </p:spPr>
      </p:pic>
      <p:pic>
        <p:nvPicPr>
          <p:cNvPr id="18" name="Picture 17"/>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00" y="6232598"/>
            <a:ext cx="1457291" cy="571560"/>
          </a:xfrm>
          <a:prstGeom prst="rect">
            <a:avLst/>
          </a:prstGeom>
          <a:noFill/>
        </p:spPr>
      </p:pic>
    </p:spTree>
    <p:extLst>
      <p:ext uri="{BB962C8B-B14F-4D97-AF65-F5344CB8AC3E}">
        <p14:creationId xmlns:p14="http://schemas.microsoft.com/office/powerpoint/2010/main" val="4286774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idx="4294967295"/>
          </p:nvPr>
        </p:nvSpPr>
        <p:spPr>
          <a:xfrm>
            <a:off x="571500" y="571500"/>
            <a:ext cx="7488238" cy="3884613"/>
          </a:xfrm>
        </p:spPr>
        <p:txBody>
          <a:bodyPr/>
          <a:lstStyle/>
          <a:p>
            <a:pPr eaLnBrk="1" hangingPunct="1">
              <a:defRPr/>
            </a:pPr>
            <a:r>
              <a:rPr lang="en-US" b="1" dirty="0" smtClean="0">
                <a:solidFill>
                  <a:srgbClr val="FF3300"/>
                </a:solidFill>
                <a:effectLst>
                  <a:outerShdw blurRad="38100" dist="38100" dir="2700000" algn="tl">
                    <a:srgbClr val="C0C0C0"/>
                  </a:outerShdw>
                </a:effectLst>
                <a:latin typeface="Arial Black" pitchFamily="34" charset="0"/>
              </a:rPr>
              <a:t>Key Achievements</a:t>
            </a:r>
          </a:p>
        </p:txBody>
      </p:sp>
      <p:graphicFrame>
        <p:nvGraphicFramePr>
          <p:cNvPr id="6" name="Group 57"/>
          <p:cNvGraphicFramePr>
            <a:graphicFrameLocks/>
          </p:cNvGraphicFramePr>
          <p:nvPr>
            <p:extLst>
              <p:ext uri="{D42A27DB-BD31-4B8C-83A1-F6EECF244321}">
                <p14:modId xmlns:p14="http://schemas.microsoft.com/office/powerpoint/2010/main" val="292098066"/>
              </p:ext>
            </p:extLst>
          </p:nvPr>
        </p:nvGraphicFramePr>
        <p:xfrm>
          <a:off x="155575" y="739485"/>
          <a:ext cx="8905199" cy="5305707"/>
        </p:xfrm>
        <a:graphic>
          <a:graphicData uri="http://schemas.openxmlformats.org/drawingml/2006/table">
            <a:tbl>
              <a:tblPr/>
              <a:tblGrid>
                <a:gridCol w="8905199">
                  <a:extLst>
                    <a:ext uri="{9D8B030D-6E8A-4147-A177-3AD203B41FA5}">
                      <a16:colId xmlns:a16="http://schemas.microsoft.com/office/drawing/2014/main" val="20000"/>
                    </a:ext>
                  </a:extLst>
                </a:gridCol>
              </a:tblGrid>
              <a:tr h="709565">
                <a:tc>
                  <a:txBody>
                    <a:bodyPr/>
                    <a:lstStyle/>
                    <a:p>
                      <a:pPr algn="just">
                        <a:defRPr/>
                      </a:pPr>
                      <a:r>
                        <a:rPr lang="en-US" sz="2000" b="1" dirty="0" smtClean="0">
                          <a:solidFill>
                            <a:srgbClr val="008100"/>
                          </a:solidFill>
                          <a:effectLst>
                            <a:outerShdw blurRad="38100" dist="38100" dir="2700000" algn="tl">
                              <a:srgbClr val="000000">
                                <a:alpha val="43137"/>
                              </a:srgbClr>
                            </a:outerShdw>
                          </a:effectLst>
                          <a:latin typeface="Arial" pitchFamily="34" charset="0"/>
                          <a:cs typeface="Arial" pitchFamily="34" charset="0"/>
                        </a:rPr>
                        <a:t>SG </a:t>
                      </a:r>
                      <a:r>
                        <a:rPr lang="en-US" sz="2000" b="1" dirty="0" smtClean="0">
                          <a:solidFill>
                            <a:srgbClr val="008100"/>
                          </a:solidFill>
                          <a:latin typeface="Arial" pitchFamily="34" charset="0"/>
                          <a:cs typeface="Arial" pitchFamily="34" charset="0"/>
                        </a:rPr>
                        <a:t>1: Facilitate transformation of the economy to promote industrial development, investment, competitiveness and employment creation</a:t>
                      </a:r>
                      <a:endParaRPr lang="en-US" sz="2000" b="1" dirty="0">
                        <a:solidFill>
                          <a:srgbClr val="008100"/>
                        </a:solidFill>
                        <a:latin typeface="Arial" pitchFamily="34" charset="0"/>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123057">
                <a:tc>
                  <a:txBody>
                    <a:bodyPr/>
                    <a:lstStyle/>
                    <a:p>
                      <a:pPr marL="0" marR="0" lvl="1" indent="0" algn="just"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0" marR="0" lvl="1" indent="0" algn="just"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endParaRPr lang="en-ZA" sz="2000" kern="1200" noProof="0" dirty="0" smtClean="0">
                        <a:solidFill>
                          <a:srgbClr val="000000"/>
                        </a:solidFill>
                        <a:latin typeface="+mn-lt"/>
                        <a:ea typeface="+mn-ea"/>
                        <a:cs typeface="+mn-cs"/>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73085">
                <a:tc>
                  <a:txBody>
                    <a:bodyPr/>
                    <a:lstStyle/>
                    <a:p>
                      <a:pPr algn="just"/>
                      <a:endParaRPr lang="en-ZA" sz="1800" b="1" kern="1200" noProof="0" dirty="0" smtClean="0">
                        <a:solidFill>
                          <a:schemeClr val="tx1"/>
                        </a:solidFill>
                        <a:latin typeface="Arial-BoldMT"/>
                        <a:ea typeface="+mn-ea"/>
                        <a:cs typeface="+mn-cs"/>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297878786"/>
                  </a:ext>
                </a:extLst>
              </a:tr>
            </a:tbl>
          </a:graphicData>
        </a:graphic>
      </p:graphicFrame>
      <p:pic>
        <p:nvPicPr>
          <p:cNvPr id="14" name="Picture 13"/>
          <p:cNvPicPr>
            <a:picLocks noChangeAspect="1"/>
          </p:cNvPicPr>
          <p:nvPr/>
        </p:nvPicPr>
        <p:blipFill>
          <a:blip r:embed="rId3"/>
          <a:stretch>
            <a:fillRect/>
          </a:stretch>
        </p:blipFill>
        <p:spPr>
          <a:xfrm>
            <a:off x="8412702" y="6167097"/>
            <a:ext cx="648072" cy="565983"/>
          </a:xfrm>
          <a:prstGeom prst="rect">
            <a:avLst/>
          </a:prstGeom>
        </p:spPr>
      </p:pic>
      <p:sp>
        <p:nvSpPr>
          <p:cNvPr id="16" name="Title 1"/>
          <p:cNvSpPr txBox="1">
            <a:spLocks/>
          </p:cNvSpPr>
          <p:nvPr/>
        </p:nvSpPr>
        <p:spPr>
          <a:xfrm>
            <a:off x="63500" y="71120"/>
            <a:ext cx="8997274" cy="500380"/>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3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72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rPr>
              <a:t>INDUSTRIAL DEVELOPMENT</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a:ea typeface="+mj-ea"/>
              <a:cs typeface="Arial" panose="020B0604020202020204" pitchFamily="34" charset="0"/>
            </a:endParaRPr>
          </a:p>
        </p:txBody>
      </p:sp>
      <p:sp>
        <p:nvSpPr>
          <p:cNvPr id="7" name="Slide Number Placeholder 6"/>
          <p:cNvSpPr>
            <a:spLocks noGrp="1"/>
          </p:cNvSpPr>
          <p:nvPr>
            <p:ph type="sldNum" sz="quarter" idx="12"/>
          </p:nvPr>
        </p:nvSpPr>
        <p:spPr>
          <a:xfrm>
            <a:off x="6205501" y="6252465"/>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AutoShape 2" descr="Image result for The Africa Aerospace and Defence (AAD) exhibition 201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AutoShape 2" descr="Image result for Launched the medical devices and diagnostics mentorship (accelerator) programme"/>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TextBox 4"/>
          <p:cNvSpPr txBox="1"/>
          <p:nvPr/>
        </p:nvSpPr>
        <p:spPr>
          <a:xfrm>
            <a:off x="251286" y="1544089"/>
            <a:ext cx="4635674" cy="3268587"/>
          </a:xfrm>
          <a:prstGeom prst="rect">
            <a:avLst/>
          </a:prstGeom>
          <a:noFill/>
        </p:spPr>
        <p:txBody>
          <a:bodyPr wrap="square" rtlCol="0">
            <a:spAutoFit/>
          </a:bodyPr>
          <a:lstStyle/>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r>
              <a:rPr kumimoji="0" lang="en-ZA" sz="2400" b="0" i="0" u="none" strike="noStrike" kern="1200" cap="none" spc="0" normalizeH="0" baseline="0" noProof="0" dirty="0">
                <a:ln>
                  <a:noFill/>
                </a:ln>
                <a:solidFill>
                  <a:srgbClr val="000000"/>
                </a:solidFill>
                <a:effectLst/>
                <a:uLnTx/>
                <a:uFillTx/>
                <a:latin typeface="Arial"/>
              </a:rPr>
              <a:t>The SEZ Advisory Board recommended the approval of the Gauteng Industrial Development Zone (IDZ) application on land </a:t>
            </a:r>
            <a:r>
              <a:rPr kumimoji="0" lang="en-ZA" sz="2400" b="0" i="0" u="none" strike="noStrike" kern="1200" cap="none" spc="0" normalizeH="0" baseline="0" noProof="0" dirty="0" smtClean="0">
                <a:ln>
                  <a:noFill/>
                </a:ln>
                <a:solidFill>
                  <a:srgbClr val="000000"/>
                </a:solidFill>
                <a:effectLst/>
                <a:uLnTx/>
                <a:uFillTx/>
                <a:latin typeface="Arial"/>
              </a:rPr>
              <a:t>expansion. </a:t>
            </a:r>
          </a:p>
          <a:p>
            <a:pPr marL="0" marR="0" lvl="1" indent="0" algn="just" defTabSz="914400" rtl="0" eaLnBrk="0" fontAlgn="base" latinLnBrk="0" hangingPunct="0">
              <a:lnSpc>
                <a:spcPct val="100000"/>
              </a:lnSpc>
              <a:spcBef>
                <a:spcPct val="20000"/>
              </a:spcBef>
              <a:spcAft>
                <a:spcPct val="0"/>
              </a:spcAft>
              <a:buClrTx/>
              <a:buSzTx/>
              <a:buFontTx/>
              <a:buNone/>
              <a:tabLst/>
              <a:defRPr/>
            </a:pPr>
            <a:endParaRPr kumimoji="0" lang="en-ZA" sz="2400" b="0" i="0" u="none" strike="noStrike" kern="1200" cap="none" spc="0" normalizeH="0" baseline="0" noProof="0" dirty="0" smtClean="0">
              <a:ln>
                <a:noFill/>
              </a:ln>
              <a:solidFill>
                <a:srgbClr val="000000"/>
              </a:solidFill>
              <a:effectLst/>
              <a:uLnTx/>
              <a:uFillTx/>
              <a:latin typeface="Arial"/>
              <a:ea typeface="+mn-ea"/>
              <a:cs typeface="+mn-cs"/>
            </a:endParaRPr>
          </a:p>
          <a:p>
            <a:pPr marL="0" marR="0" lvl="1" indent="0" algn="just" defTabSz="914400" rtl="0" eaLnBrk="0" fontAlgn="base" latinLnBrk="0" hangingPunct="0">
              <a:lnSpc>
                <a:spcPct val="100000"/>
              </a:lnSpc>
              <a:spcBef>
                <a:spcPct val="20000"/>
              </a:spcBef>
              <a:spcAft>
                <a:spcPct val="0"/>
              </a:spcAft>
              <a:buClrTx/>
              <a:buSzTx/>
              <a:buFontTx/>
              <a:buNone/>
              <a:tabLst/>
              <a:defRPr/>
            </a:pPr>
            <a:endParaRPr lang="en-ZA" sz="2400" dirty="0">
              <a:solidFill>
                <a:srgbClr val="000000"/>
              </a:solidFill>
              <a:latin typeface="Arial"/>
            </a:endParaRPr>
          </a:p>
          <a:p>
            <a:pPr marL="0" marR="0" lvl="1" indent="0" algn="just" defTabSz="914400" rtl="0" eaLnBrk="0" fontAlgn="base" latinLnBrk="0" hangingPunct="0">
              <a:lnSpc>
                <a:spcPct val="100000"/>
              </a:lnSpc>
              <a:spcBef>
                <a:spcPct val="20000"/>
              </a:spcBef>
              <a:spcAft>
                <a:spcPct val="0"/>
              </a:spcAft>
              <a:buClrTx/>
              <a:buSzTx/>
              <a:buFontTx/>
              <a:buNone/>
              <a:tabLst/>
              <a:defRPr/>
            </a:pPr>
            <a:endParaRPr kumimoji="0" lang="en-ZA"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5122" name="Picture 2" descr="C:\Users\NMakhwedzha\Documents\Strategy Unit 1\2019\GID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5364" y="1516101"/>
            <a:ext cx="3352374" cy="2204725"/>
          </a:xfrm>
          <a:prstGeom prst="rect">
            <a:avLst/>
          </a:prstGeom>
          <a:solidFill>
            <a:srgbClr val="FFFF00"/>
          </a:solidFill>
        </p:spPr>
      </p:pic>
      <p:sp>
        <p:nvSpPr>
          <p:cNvPr id="13" name="TextBox 12"/>
          <p:cNvSpPr txBox="1"/>
          <p:nvPr/>
        </p:nvSpPr>
        <p:spPr>
          <a:xfrm>
            <a:off x="180746" y="3817306"/>
            <a:ext cx="4433457" cy="1200329"/>
          </a:xfrm>
          <a:prstGeom prst="rect">
            <a:avLst/>
          </a:prstGeom>
          <a:noFill/>
        </p:spPr>
        <p:txBody>
          <a:bodyPr wrap="square" rtlCol="0">
            <a:spAutoFit/>
          </a:bodyPr>
          <a:lstStyle/>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r>
              <a:rPr kumimoji="0" lang="en-ZA" sz="2400" b="0" i="0" u="none" strike="noStrike" kern="1200" cap="none" spc="0" normalizeH="0" baseline="0" noProof="0" dirty="0">
                <a:ln>
                  <a:noFill/>
                </a:ln>
                <a:solidFill>
                  <a:srgbClr val="000000"/>
                </a:solidFill>
                <a:effectLst/>
                <a:uLnTx/>
                <a:uFillTx/>
                <a:latin typeface="Arial"/>
                <a:ea typeface="+mn-ea"/>
                <a:cs typeface="+mn-cs"/>
              </a:rPr>
              <a:t>The Atlantis SEZ was designated in May 2018 and launched in December 2018. </a:t>
            </a:r>
          </a:p>
        </p:txBody>
      </p:sp>
      <p:pic>
        <p:nvPicPr>
          <p:cNvPr id="5124" name="Picture 4" descr="C:\Users\NMakhwedzha\Documents\Strategy Unit 1\2019\atalantis sez.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5365" y="3593309"/>
            <a:ext cx="3352373" cy="24911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spTree>
    <p:extLst>
      <p:ext uri="{BB962C8B-B14F-4D97-AF65-F5344CB8AC3E}">
        <p14:creationId xmlns:p14="http://schemas.microsoft.com/office/powerpoint/2010/main" val="21554358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idx="4294967295"/>
          </p:nvPr>
        </p:nvSpPr>
        <p:spPr>
          <a:xfrm>
            <a:off x="571500" y="571500"/>
            <a:ext cx="7488238" cy="3884613"/>
          </a:xfrm>
        </p:spPr>
        <p:txBody>
          <a:bodyPr/>
          <a:lstStyle/>
          <a:p>
            <a:pPr eaLnBrk="1" hangingPunct="1">
              <a:defRPr/>
            </a:pPr>
            <a:r>
              <a:rPr lang="en-US" b="1" dirty="0" smtClean="0">
                <a:solidFill>
                  <a:srgbClr val="FF3300"/>
                </a:solidFill>
                <a:effectLst>
                  <a:outerShdw blurRad="38100" dist="38100" dir="2700000" algn="tl">
                    <a:srgbClr val="C0C0C0"/>
                  </a:outerShdw>
                </a:effectLst>
                <a:latin typeface="Arial Black" pitchFamily="34" charset="0"/>
              </a:rPr>
              <a:t>Key Achievements</a:t>
            </a:r>
          </a:p>
        </p:txBody>
      </p:sp>
      <p:graphicFrame>
        <p:nvGraphicFramePr>
          <p:cNvPr id="6" name="Group 57"/>
          <p:cNvGraphicFramePr>
            <a:graphicFrameLocks/>
          </p:cNvGraphicFramePr>
          <p:nvPr>
            <p:extLst>
              <p:ext uri="{D42A27DB-BD31-4B8C-83A1-F6EECF244321}">
                <p14:modId xmlns:p14="http://schemas.microsoft.com/office/powerpoint/2010/main" val="273334754"/>
              </p:ext>
            </p:extLst>
          </p:nvPr>
        </p:nvGraphicFramePr>
        <p:xfrm>
          <a:off x="155575" y="682720"/>
          <a:ext cx="8864181" cy="5396840"/>
        </p:xfrm>
        <a:graphic>
          <a:graphicData uri="http://schemas.openxmlformats.org/drawingml/2006/table">
            <a:tbl>
              <a:tblPr/>
              <a:tblGrid>
                <a:gridCol w="8864181">
                  <a:extLst>
                    <a:ext uri="{9D8B030D-6E8A-4147-A177-3AD203B41FA5}">
                      <a16:colId xmlns:a16="http://schemas.microsoft.com/office/drawing/2014/main" val="20000"/>
                    </a:ext>
                  </a:extLst>
                </a:gridCol>
              </a:tblGrid>
              <a:tr h="684315">
                <a:tc>
                  <a:txBody>
                    <a:bodyPr/>
                    <a:lstStyle/>
                    <a:p>
                      <a:pPr algn="just">
                        <a:defRPr/>
                      </a:pPr>
                      <a:r>
                        <a:rPr lang="en-US" sz="2000" b="1" dirty="0" smtClean="0">
                          <a:solidFill>
                            <a:srgbClr val="008100"/>
                          </a:solidFill>
                          <a:effectLst>
                            <a:outerShdw blurRad="38100" dist="38100" dir="2700000" algn="tl">
                              <a:srgbClr val="000000">
                                <a:alpha val="43137"/>
                              </a:srgbClr>
                            </a:outerShdw>
                          </a:effectLst>
                          <a:latin typeface="Arial" pitchFamily="34" charset="0"/>
                          <a:cs typeface="Arial" pitchFamily="34" charset="0"/>
                        </a:rPr>
                        <a:t>SG </a:t>
                      </a:r>
                      <a:r>
                        <a:rPr lang="en-US" sz="2000" b="1" dirty="0" smtClean="0">
                          <a:solidFill>
                            <a:srgbClr val="008100"/>
                          </a:solidFill>
                          <a:latin typeface="Arial" pitchFamily="34" charset="0"/>
                          <a:cs typeface="Arial" pitchFamily="34" charset="0"/>
                        </a:rPr>
                        <a:t>1: Facilitate transformation of the economy to promote industrial development, investment, competitiveness and employment creation</a:t>
                      </a:r>
                      <a:endParaRPr lang="en-US" sz="2000" b="1" dirty="0">
                        <a:solidFill>
                          <a:srgbClr val="008100"/>
                        </a:solidFill>
                        <a:latin typeface="Arial" pitchFamily="34" charset="0"/>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210520">
                <a:tc>
                  <a:txBody>
                    <a:bodyPr/>
                    <a:lstStyle/>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83120">
                <a:tc>
                  <a:txBody>
                    <a:bodyPr/>
                    <a:lstStyle/>
                    <a:p>
                      <a:pPr algn="just"/>
                      <a:endParaRPr lang="en-ZA" sz="1800" b="1" kern="1200" noProof="0" dirty="0" smtClean="0">
                        <a:solidFill>
                          <a:schemeClr val="tx1"/>
                        </a:solidFill>
                        <a:latin typeface="Arial-BoldMT"/>
                        <a:ea typeface="+mn-ea"/>
                        <a:cs typeface="+mn-cs"/>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297878786"/>
                  </a:ext>
                </a:extLst>
              </a:tr>
            </a:tbl>
          </a:graphicData>
        </a:graphic>
      </p:graphicFrame>
      <p:pic>
        <p:nvPicPr>
          <p:cNvPr id="14" name="Picture 13"/>
          <p:cNvPicPr>
            <a:picLocks noChangeAspect="1"/>
          </p:cNvPicPr>
          <p:nvPr/>
        </p:nvPicPr>
        <p:blipFill>
          <a:blip r:embed="rId3"/>
          <a:stretch>
            <a:fillRect/>
          </a:stretch>
        </p:blipFill>
        <p:spPr>
          <a:xfrm>
            <a:off x="8218837" y="6153788"/>
            <a:ext cx="648072" cy="565983"/>
          </a:xfrm>
          <a:prstGeom prst="rect">
            <a:avLst/>
          </a:prstGeom>
        </p:spPr>
      </p:pic>
      <p:sp>
        <p:nvSpPr>
          <p:cNvPr id="16" name="Title 1"/>
          <p:cNvSpPr txBox="1">
            <a:spLocks/>
          </p:cNvSpPr>
          <p:nvPr/>
        </p:nvSpPr>
        <p:spPr>
          <a:xfrm>
            <a:off x="63500" y="134943"/>
            <a:ext cx="8956256" cy="436556"/>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3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55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rPr>
              <a:t>INDUSTRIAL DEVELOPMENT</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a:ea typeface="+mj-ea"/>
              <a:cs typeface="Arial" panose="020B0604020202020204" pitchFamily="34" charset="0"/>
            </a:endParaRPr>
          </a:p>
        </p:txBody>
      </p:sp>
      <p:sp>
        <p:nvSpPr>
          <p:cNvPr id="7" name="Slide Number Placeholder 6"/>
          <p:cNvSpPr>
            <a:spLocks noGrp="1"/>
          </p:cNvSpPr>
          <p:nvPr>
            <p:ph type="sldNum" sz="quarter" idx="12"/>
          </p:nvPr>
        </p:nvSpPr>
        <p:spPr>
          <a:xfrm>
            <a:off x="5946053" y="6285113"/>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AutoShape 2" descr="Image result for The Africa Aerospace and Defence (AAD) exhibition 201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AutoShape 2" descr="Image result for Launched the medical devices and diagnostics mentorship (accelerator) programme"/>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TextBox 10"/>
          <p:cNvSpPr txBox="1"/>
          <p:nvPr/>
        </p:nvSpPr>
        <p:spPr>
          <a:xfrm>
            <a:off x="215900" y="1460647"/>
            <a:ext cx="4061459" cy="3293209"/>
          </a:xfrm>
          <a:prstGeom prst="rect">
            <a:avLst/>
          </a:prstGeom>
          <a:noFill/>
        </p:spPr>
        <p:txBody>
          <a:bodyPr wrap="square" rtlCol="0">
            <a:spAutoFit/>
          </a:bodyPr>
          <a:lstStyle/>
          <a:p>
            <a:pPr marL="285750" lvl="1" indent="-285750" algn="just" defTabSz="914400" eaLnBrk="0" fontAlgn="base" hangingPunct="0">
              <a:spcBef>
                <a:spcPct val="20000"/>
              </a:spcBef>
              <a:spcAft>
                <a:spcPct val="0"/>
              </a:spcAft>
              <a:buFont typeface="Wingdings" panose="05000000000000000000" pitchFamily="2" charset="2"/>
              <a:buChar char="q"/>
              <a:defRPr/>
            </a:pPr>
            <a:r>
              <a:rPr lang="en-ZA" sz="2000" dirty="0">
                <a:solidFill>
                  <a:srgbClr val="000000"/>
                </a:solidFill>
                <a:latin typeface="Arial"/>
              </a:rPr>
              <a:t>The Nkomazi SEZ was designated in December </a:t>
            </a:r>
            <a:r>
              <a:rPr lang="en-ZA" sz="2000" dirty="0" smtClean="0">
                <a:solidFill>
                  <a:srgbClr val="000000"/>
                </a:solidFill>
                <a:latin typeface="Arial"/>
              </a:rPr>
              <a:t>2018</a:t>
            </a:r>
            <a:r>
              <a:rPr lang="en-ZA" sz="2000" dirty="0">
                <a:solidFill>
                  <a:srgbClr val="000000"/>
                </a:solidFill>
                <a:latin typeface="Arial"/>
              </a:rPr>
              <a:t>.</a:t>
            </a:r>
            <a:endParaRPr lang="en-ZA" sz="2000" dirty="0" smtClean="0">
              <a:solidFill>
                <a:srgbClr val="000000"/>
              </a:solidFill>
              <a:latin typeface="Arial"/>
            </a:endParaRPr>
          </a:p>
          <a:p>
            <a:pPr marL="0" lvl="1" algn="just" defTabSz="914400" eaLnBrk="0" fontAlgn="base" hangingPunct="0">
              <a:spcBef>
                <a:spcPct val="20000"/>
              </a:spcBef>
              <a:spcAft>
                <a:spcPct val="0"/>
              </a:spcAft>
              <a:defRPr/>
            </a:pPr>
            <a:endParaRPr lang="en-ZA" sz="2000" dirty="0">
              <a:solidFill>
                <a:srgbClr val="000000"/>
              </a:solidFill>
              <a:latin typeface="Arial"/>
            </a:endParaRPr>
          </a:p>
          <a:p>
            <a:pPr marL="285750" lvl="1" indent="-285750" algn="just" defTabSz="914400" eaLnBrk="0" fontAlgn="base" hangingPunct="0">
              <a:spcBef>
                <a:spcPct val="20000"/>
              </a:spcBef>
              <a:spcAft>
                <a:spcPct val="0"/>
              </a:spcAft>
              <a:buFont typeface="Wingdings" panose="05000000000000000000" pitchFamily="2" charset="2"/>
              <a:buChar char="q"/>
              <a:defRPr/>
            </a:pPr>
            <a:r>
              <a:rPr lang="en-ZA" sz="2000" dirty="0">
                <a:solidFill>
                  <a:srgbClr val="000000"/>
                </a:solidFill>
                <a:latin typeface="Arial"/>
              </a:rPr>
              <a:t>Application for the designation of the Bojanala SEZ was recommended by the SEZ Advisory Board on 29 March 2019 for approval by the Minister. </a:t>
            </a:r>
            <a:r>
              <a:rPr lang="en-ZA" sz="2000" dirty="0" smtClean="0">
                <a:solidFill>
                  <a:srgbClr val="000000"/>
                </a:solidFill>
                <a:latin typeface="Arial"/>
              </a:rPr>
              <a:t>In consultation with major stakeholders. </a:t>
            </a:r>
            <a:endParaRPr lang="en-ZA" sz="2000" dirty="0">
              <a:solidFill>
                <a:srgbClr val="000000"/>
              </a:solidFill>
              <a:latin typeface="Arial"/>
            </a:endParaRPr>
          </a:p>
        </p:txBody>
      </p:sp>
      <p:pic>
        <p:nvPicPr>
          <p:cNvPr id="6146" name="Picture 2" descr="C:\Users\NMakhwedzha\Documents\Strategy Unit 1\2019\Nkomazi SEZ-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8798" y="1392599"/>
            <a:ext cx="3395079" cy="159998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NMakhwedzha\Documents\Strategy Unit 1\2019\Bojanala SEZ.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8798" y="3117273"/>
            <a:ext cx="3708111" cy="27709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spTree>
    <p:extLst>
      <p:ext uri="{BB962C8B-B14F-4D97-AF65-F5344CB8AC3E}">
        <p14:creationId xmlns:p14="http://schemas.microsoft.com/office/powerpoint/2010/main" val="23450349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187647"/>
            <a:ext cx="9144000" cy="581778"/>
          </a:xfr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a:normAutofit/>
          </a:bodyPr>
          <a:lstStyle/>
          <a:p>
            <a:r>
              <a:rPr lang="en-US" sz="2800" b="1" dirty="0" smtClean="0">
                <a:latin typeface="Arial" panose="020B0604020202020204" pitchFamily="34" charset="0"/>
                <a:cs typeface="Arial" panose="020B0604020202020204" pitchFamily="34" charset="0"/>
              </a:rPr>
              <a:t>PURPOSE</a:t>
            </a:r>
            <a:endParaRPr lang="en-US" sz="2800" dirty="0">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163367" y="1000897"/>
            <a:ext cx="8876260" cy="4658572"/>
          </a:xfrm>
          <a:solidFill>
            <a:schemeClr val="bg1"/>
          </a:solidFill>
        </p:spPr>
        <p:txBody>
          <a:bodyPr>
            <a:normAutofit/>
          </a:bodyPr>
          <a:lstStyle/>
          <a:p>
            <a:pPr lvl="0" defTabSz="914400" eaLnBrk="0" fontAlgn="base" hangingPunct="0">
              <a:spcAft>
                <a:spcPct val="0"/>
              </a:spcAft>
              <a:buNone/>
            </a:pPr>
            <a:r>
              <a:rPr lang="en-ZA" sz="2400" kern="0" dirty="0">
                <a:solidFill>
                  <a:prstClr val="black"/>
                </a:solidFill>
                <a:latin typeface="Arial" charset="0"/>
                <a:cs typeface="Arial" charset="0"/>
              </a:rPr>
              <a:t>To request the </a:t>
            </a:r>
            <a:r>
              <a:rPr lang="en-ZA" sz="2400" kern="0" dirty="0" smtClean="0">
                <a:solidFill>
                  <a:prstClr val="black"/>
                </a:solidFill>
                <a:latin typeface="Arial" charset="0"/>
                <a:cs typeface="Arial" charset="0"/>
              </a:rPr>
              <a:t>Portfolio </a:t>
            </a:r>
            <a:r>
              <a:rPr lang="en-ZA" sz="2400" kern="0" dirty="0">
                <a:solidFill>
                  <a:prstClr val="black"/>
                </a:solidFill>
                <a:latin typeface="Arial" charset="0"/>
                <a:cs typeface="Arial" charset="0"/>
              </a:rPr>
              <a:t>C</a:t>
            </a:r>
            <a:r>
              <a:rPr lang="en-ZA" sz="2400" kern="0" dirty="0" smtClean="0">
                <a:solidFill>
                  <a:prstClr val="black"/>
                </a:solidFill>
                <a:latin typeface="Arial" charset="0"/>
                <a:cs typeface="Arial" charset="0"/>
              </a:rPr>
              <a:t>ommittee </a:t>
            </a:r>
            <a:r>
              <a:rPr lang="en-ZA" sz="2400" kern="0" dirty="0">
                <a:solidFill>
                  <a:prstClr val="black"/>
                </a:solidFill>
                <a:latin typeface="Arial" charset="0"/>
                <a:cs typeface="Arial" charset="0"/>
              </a:rPr>
              <a:t>to:</a:t>
            </a:r>
          </a:p>
          <a:p>
            <a:pPr lvl="0" defTabSz="914400" eaLnBrk="0" fontAlgn="base" hangingPunct="0">
              <a:spcAft>
                <a:spcPct val="0"/>
              </a:spcAft>
              <a:buNone/>
            </a:pPr>
            <a:endParaRPr lang="en-US" sz="2200" kern="0" dirty="0">
              <a:solidFill>
                <a:prstClr val="black"/>
              </a:solidFill>
              <a:latin typeface="Arial" charset="0"/>
              <a:cs typeface="Arial" charset="0"/>
            </a:endParaRPr>
          </a:p>
          <a:p>
            <a:pPr lvl="0" defTabSz="914400" eaLnBrk="0" fontAlgn="base" hangingPunct="0">
              <a:spcAft>
                <a:spcPct val="0"/>
              </a:spcAft>
              <a:buFontTx/>
              <a:buChar char="•"/>
            </a:pPr>
            <a:r>
              <a:rPr lang="en-ZA" sz="2400" kern="0" dirty="0">
                <a:solidFill>
                  <a:prstClr val="black"/>
                </a:solidFill>
                <a:latin typeface="Arial" pitchFamily="34" charset="0"/>
                <a:cs typeface="Arial" pitchFamily="34" charset="0"/>
              </a:rPr>
              <a:t>Note and discuss the </a:t>
            </a:r>
            <a:r>
              <a:rPr lang="en-ZA" sz="2400" kern="0" dirty="0" smtClean="0">
                <a:solidFill>
                  <a:prstClr val="black"/>
                </a:solidFill>
                <a:latin typeface="Arial" pitchFamily="34" charset="0"/>
                <a:cs typeface="Arial" pitchFamily="34" charset="0"/>
              </a:rPr>
              <a:t>2018/19 Annual </a:t>
            </a:r>
            <a:r>
              <a:rPr lang="en-ZA" sz="2400" kern="0" dirty="0">
                <a:solidFill>
                  <a:prstClr val="black"/>
                </a:solidFill>
                <a:latin typeface="Arial" pitchFamily="34" charset="0"/>
                <a:cs typeface="Arial" pitchFamily="34" charset="0"/>
              </a:rPr>
              <a:t>Report of </a:t>
            </a:r>
            <a:r>
              <a:rPr lang="en-ZA" sz="2400" b="1" kern="0" dirty="0">
                <a:solidFill>
                  <a:prstClr val="black"/>
                </a:solidFill>
                <a:latin typeface="Arial" pitchFamily="34" charset="0"/>
                <a:cs typeface="Arial" pitchFamily="34" charset="0"/>
              </a:rPr>
              <a:t>the </a:t>
            </a:r>
            <a:r>
              <a:rPr lang="en-ZA" sz="2400" b="1" kern="0" dirty="0" smtClean="0">
                <a:solidFill>
                  <a:prstClr val="black"/>
                </a:solidFill>
                <a:latin typeface="Arial" pitchFamily="34" charset="0"/>
                <a:cs typeface="Arial" pitchFamily="34" charset="0"/>
              </a:rPr>
              <a:t>dti; </a:t>
            </a:r>
            <a:r>
              <a:rPr lang="en-ZA" sz="2400" kern="0" dirty="0" smtClean="0">
                <a:solidFill>
                  <a:prstClr val="black"/>
                </a:solidFill>
                <a:latin typeface="Arial" pitchFamily="34" charset="0"/>
                <a:cs typeface="Arial" pitchFamily="34" charset="0"/>
              </a:rPr>
              <a:t>and</a:t>
            </a:r>
          </a:p>
          <a:p>
            <a:pPr lvl="0" defTabSz="914400" eaLnBrk="0" fontAlgn="base" hangingPunct="0">
              <a:spcAft>
                <a:spcPct val="0"/>
              </a:spcAft>
              <a:buFontTx/>
              <a:buChar char="•"/>
            </a:pPr>
            <a:endParaRPr lang="en-ZA" sz="2400" kern="0" dirty="0" smtClean="0">
              <a:solidFill>
                <a:prstClr val="black"/>
              </a:solidFill>
              <a:latin typeface="Arial" pitchFamily="34" charset="0"/>
              <a:cs typeface="Arial" pitchFamily="34" charset="0"/>
            </a:endParaRPr>
          </a:p>
          <a:p>
            <a:pPr lvl="0" defTabSz="914400" eaLnBrk="0" fontAlgn="base" hangingPunct="0">
              <a:spcAft>
                <a:spcPct val="0"/>
              </a:spcAft>
              <a:buFontTx/>
              <a:buChar char="•"/>
            </a:pPr>
            <a:r>
              <a:rPr lang="en-ZA" sz="2400" kern="0" dirty="0" smtClean="0">
                <a:solidFill>
                  <a:prstClr val="black"/>
                </a:solidFill>
                <a:latin typeface="Arial" pitchFamily="34" charset="0"/>
                <a:cs typeface="Arial" pitchFamily="34" charset="0"/>
              </a:rPr>
              <a:t>Note </a:t>
            </a:r>
            <a:r>
              <a:rPr lang="en-ZA" sz="2400" kern="0" dirty="0">
                <a:solidFill>
                  <a:prstClr val="black"/>
                </a:solidFill>
                <a:latin typeface="Arial" pitchFamily="34" charset="0"/>
                <a:cs typeface="Arial" pitchFamily="34" charset="0"/>
              </a:rPr>
              <a:t>and discuss </a:t>
            </a:r>
            <a:r>
              <a:rPr lang="en-ZA" sz="2400" kern="0" dirty="0" smtClean="0">
                <a:solidFill>
                  <a:prstClr val="black"/>
                </a:solidFill>
                <a:latin typeface="Arial" pitchFamily="34" charset="0"/>
                <a:cs typeface="Arial" pitchFamily="34" charset="0"/>
              </a:rPr>
              <a:t>the 2019/20 first quarter report of </a:t>
            </a:r>
            <a:r>
              <a:rPr lang="en-ZA" sz="2400" b="1" kern="0" dirty="0" smtClean="0">
                <a:solidFill>
                  <a:prstClr val="black"/>
                </a:solidFill>
                <a:latin typeface="Arial" pitchFamily="34" charset="0"/>
                <a:cs typeface="Arial" pitchFamily="34" charset="0"/>
              </a:rPr>
              <a:t>the dti.</a:t>
            </a:r>
            <a:endParaRPr lang="en-ZA" sz="2400" b="1" kern="0" dirty="0">
              <a:solidFill>
                <a:prstClr val="black"/>
              </a:solidFill>
              <a:latin typeface="Arial" pitchFamily="34" charset="0"/>
              <a:cs typeface="Arial" pitchFamily="34" charset="0"/>
            </a:endParaRPr>
          </a:p>
          <a:p>
            <a:pPr lvl="0" defTabSz="914400" eaLnBrk="0" fontAlgn="base" hangingPunct="0">
              <a:spcAft>
                <a:spcPct val="0"/>
              </a:spcAft>
              <a:buFontTx/>
              <a:buChar char="•"/>
            </a:pPr>
            <a:endParaRPr lang="en-ZA" sz="2400" kern="0" dirty="0">
              <a:solidFill>
                <a:prstClr val="black"/>
              </a:solidFill>
              <a:latin typeface="Arial" pitchFamily="34" charset="0"/>
              <a:cs typeface="Arial" pitchFamily="34" charset="0"/>
            </a:endParaRPr>
          </a:p>
          <a:p>
            <a:pPr marL="0" indent="0" defTabSz="844083">
              <a:lnSpc>
                <a:spcPct val="200000"/>
              </a:lnSpc>
              <a:spcBef>
                <a:spcPts val="738"/>
              </a:spcBef>
              <a:buNone/>
            </a:pPr>
            <a:endParaRPr lang="en-US" sz="2215" b="1" dirty="0" smtClean="0">
              <a:solidFill>
                <a:srgbClr val="000000"/>
              </a:solidFill>
              <a:latin typeface="Arial" charset="0"/>
            </a:endParaRPr>
          </a:p>
          <a:p>
            <a:pPr marL="0" indent="0" defTabSz="844083">
              <a:lnSpc>
                <a:spcPct val="150000"/>
              </a:lnSpc>
              <a:spcBef>
                <a:spcPts val="738"/>
              </a:spcBef>
              <a:buNone/>
            </a:pPr>
            <a:endParaRPr lang="en-US" sz="2215" b="1" dirty="0" smtClean="0">
              <a:solidFill>
                <a:srgbClr val="000000"/>
              </a:solidFill>
              <a:latin typeface="Arial" charset="0"/>
            </a:endParaRPr>
          </a:p>
        </p:txBody>
      </p:sp>
      <p:sp>
        <p:nvSpPr>
          <p:cNvPr id="2" name="Slide Number Placeholder 1"/>
          <p:cNvSpPr>
            <a:spLocks noGrp="1"/>
          </p:cNvSpPr>
          <p:nvPr>
            <p:ph type="sldNum" sz="quarter" idx="12"/>
          </p:nvPr>
        </p:nvSpPr>
        <p:spPr>
          <a:xfrm>
            <a:off x="5881465" y="6329622"/>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pic>
        <p:nvPicPr>
          <p:cNvPr id="8" name="Picture 7"/>
          <p:cNvPicPr>
            <a:picLocks noChangeAspect="1"/>
          </p:cNvPicPr>
          <p:nvPr/>
        </p:nvPicPr>
        <p:blipFill>
          <a:blip r:embed="rId2"/>
          <a:stretch>
            <a:fillRect/>
          </a:stretch>
        </p:blipFill>
        <p:spPr>
          <a:xfrm>
            <a:off x="8167465" y="6122414"/>
            <a:ext cx="648072" cy="565983"/>
          </a:xfrm>
          <a:prstGeom prst="rect">
            <a:avLst/>
          </a:prstGeom>
        </p:spPr>
      </p:pic>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535" y="6149915"/>
            <a:ext cx="1457291" cy="571560"/>
          </a:xfrm>
          <a:prstGeom prst="rect">
            <a:avLst/>
          </a:prstGeom>
          <a:noFill/>
        </p:spPr>
      </p:pic>
    </p:spTree>
    <p:extLst>
      <p:ext uri="{BB962C8B-B14F-4D97-AF65-F5344CB8AC3E}">
        <p14:creationId xmlns:p14="http://schemas.microsoft.com/office/powerpoint/2010/main" val="27761538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idx="4294967295"/>
          </p:nvPr>
        </p:nvSpPr>
        <p:spPr>
          <a:xfrm>
            <a:off x="571500" y="571500"/>
            <a:ext cx="7488238" cy="3884613"/>
          </a:xfrm>
        </p:spPr>
        <p:txBody>
          <a:bodyPr/>
          <a:lstStyle/>
          <a:p>
            <a:pPr eaLnBrk="1" hangingPunct="1">
              <a:defRPr/>
            </a:pPr>
            <a:r>
              <a:rPr lang="en-US" b="1" dirty="0" smtClean="0">
                <a:solidFill>
                  <a:srgbClr val="FF3300"/>
                </a:solidFill>
                <a:effectLst>
                  <a:outerShdw blurRad="38100" dist="38100" dir="2700000" algn="tl">
                    <a:srgbClr val="C0C0C0"/>
                  </a:outerShdw>
                </a:effectLst>
                <a:latin typeface="Arial Black" pitchFamily="34" charset="0"/>
              </a:rPr>
              <a:t>Key Achievements</a:t>
            </a:r>
          </a:p>
        </p:txBody>
      </p:sp>
      <p:graphicFrame>
        <p:nvGraphicFramePr>
          <p:cNvPr id="6" name="Group 57"/>
          <p:cNvGraphicFramePr>
            <a:graphicFrameLocks/>
          </p:cNvGraphicFramePr>
          <p:nvPr>
            <p:extLst>
              <p:ext uri="{D42A27DB-BD31-4B8C-83A1-F6EECF244321}">
                <p14:modId xmlns:p14="http://schemas.microsoft.com/office/powerpoint/2010/main" val="3069049860"/>
              </p:ext>
            </p:extLst>
          </p:nvPr>
        </p:nvGraphicFramePr>
        <p:xfrm>
          <a:off x="86780" y="630371"/>
          <a:ext cx="8958746" cy="5584320"/>
        </p:xfrm>
        <a:graphic>
          <a:graphicData uri="http://schemas.openxmlformats.org/drawingml/2006/table">
            <a:tbl>
              <a:tblPr/>
              <a:tblGrid>
                <a:gridCol w="8958746">
                  <a:extLst>
                    <a:ext uri="{9D8B030D-6E8A-4147-A177-3AD203B41FA5}">
                      <a16:colId xmlns:a16="http://schemas.microsoft.com/office/drawing/2014/main" val="20000"/>
                    </a:ext>
                  </a:extLst>
                </a:gridCol>
              </a:tblGrid>
              <a:tr h="688929">
                <a:tc>
                  <a:txBody>
                    <a:bodyPr/>
                    <a:lstStyle/>
                    <a:p>
                      <a:pPr algn="just">
                        <a:defRPr/>
                      </a:pPr>
                      <a:r>
                        <a:rPr lang="en-US" sz="2000" b="1" dirty="0" smtClean="0">
                          <a:solidFill>
                            <a:srgbClr val="008100"/>
                          </a:solidFill>
                          <a:effectLst>
                            <a:outerShdw blurRad="38100" dist="38100" dir="2700000" algn="tl">
                              <a:srgbClr val="000000">
                                <a:alpha val="43137"/>
                              </a:srgbClr>
                            </a:outerShdw>
                          </a:effectLst>
                          <a:latin typeface="Arial" pitchFamily="34" charset="0"/>
                          <a:cs typeface="Arial" pitchFamily="34" charset="0"/>
                        </a:rPr>
                        <a:t>SG </a:t>
                      </a:r>
                      <a:r>
                        <a:rPr lang="en-US" sz="2000" b="1" dirty="0" smtClean="0">
                          <a:solidFill>
                            <a:srgbClr val="008100"/>
                          </a:solidFill>
                          <a:latin typeface="Arial" pitchFamily="34" charset="0"/>
                          <a:cs typeface="Arial" pitchFamily="34" charset="0"/>
                        </a:rPr>
                        <a:t>1: Facilitate transformation of the economy to promote industrial development, investment, competitiveness and employment creation</a:t>
                      </a:r>
                      <a:endParaRPr lang="en-US" sz="2000" b="1" dirty="0">
                        <a:solidFill>
                          <a:srgbClr val="008100"/>
                        </a:solidFill>
                        <a:latin typeface="Arial" pitchFamily="34" charset="0"/>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498984">
                <a:tc>
                  <a:txBody>
                    <a:bodyPr/>
                    <a:lstStyle/>
                    <a:p>
                      <a:pPr marL="0" marR="0" lvl="1" indent="0" algn="just"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r>
                        <a:rPr kumimoji="0" lang="en-ZA" sz="1800" b="1" i="0" u="none" strike="noStrike" kern="1200" cap="none" spc="0" normalizeH="0" baseline="0" noProof="0" dirty="0" smtClean="0">
                          <a:ln>
                            <a:noFill/>
                          </a:ln>
                          <a:solidFill>
                            <a:srgbClr val="000000"/>
                          </a:solidFill>
                          <a:effectLst/>
                          <a:uLnTx/>
                          <a:uFillTx/>
                          <a:latin typeface="+mn-lt"/>
                          <a:ea typeface="+mn-ea"/>
                          <a:cs typeface="+mn-cs"/>
                        </a:rPr>
                        <a:t>Rural and Township Industrial Economy (RTIE) programme</a:t>
                      </a: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r>
                        <a:rPr lang="en-ZA" sz="2000" b="0" i="0" u="none" strike="noStrike" baseline="0" dirty="0" smtClean="0">
                          <a:solidFill>
                            <a:srgbClr val="000000"/>
                          </a:solidFill>
                          <a:latin typeface="+mn-lt"/>
                        </a:rPr>
                        <a:t>A Rural and Township Economy Summit was convened in East London in July 2018.</a:t>
                      </a: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r>
                        <a:rPr lang="en-ZA" sz="2000" b="0" i="0" u="none" strike="noStrike" baseline="0" dirty="0" smtClean="0">
                          <a:solidFill>
                            <a:srgbClr val="000000"/>
                          </a:solidFill>
                          <a:latin typeface="+mn-lt"/>
                        </a:rPr>
                        <a:t>The resolutions from the Summit included Government and all stakeholders acknowledging the need for a major infrastructure response across Departments and spheres of government to unlock the township economy’s potential. Discussions are ongoing to establish a township infrastructure fund. </a:t>
                      </a: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lang="en-ZA" sz="1200" b="0" i="0" u="none" strike="noStrike" baseline="0" dirty="0" smtClean="0">
                        <a:solidFill>
                          <a:srgbClr val="000000"/>
                        </a:solidFill>
                        <a:latin typeface="+mn-lt"/>
                      </a:endParaRPr>
                    </a:p>
                    <a:p>
                      <a:pPr marL="0" marR="0" lvl="1" indent="0" algn="just"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r>
                        <a:rPr kumimoji="0" lang="en-ZA" sz="1800" b="1" i="0" u="none" strike="noStrike" kern="1200" cap="none" spc="0" normalizeH="0" baseline="0" dirty="0" smtClean="0">
                          <a:ln>
                            <a:noFill/>
                          </a:ln>
                          <a:solidFill>
                            <a:srgbClr val="000000"/>
                          </a:solidFill>
                          <a:effectLst/>
                          <a:uLnTx/>
                          <a:uFillTx/>
                          <a:latin typeface="+mn-lt"/>
                          <a:ea typeface="+mn-ea"/>
                          <a:cs typeface="+mn-cs"/>
                        </a:rPr>
                        <a:t>Revitalisation of Industrial Parks</a:t>
                      </a:r>
                      <a:endParaRPr lang="en-ZA" sz="1200" b="1" i="0" u="none" strike="noStrike" baseline="0" dirty="0" smtClean="0">
                        <a:solidFill>
                          <a:srgbClr val="000000"/>
                        </a:solidFill>
                        <a:latin typeface="+mn-lt"/>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r>
                        <a:rPr lang="en-ZA" sz="2000" b="0" i="0" u="none" strike="noStrike" baseline="0" dirty="0" smtClean="0">
                          <a:solidFill>
                            <a:srgbClr val="000000"/>
                          </a:solidFill>
                          <a:latin typeface="+mn-lt"/>
                        </a:rPr>
                        <a:t> </a:t>
                      </a:r>
                      <a:r>
                        <a:rPr lang="en-ZA" sz="2000" b="0" i="0" u="none" strike="noStrike" kern="1200" baseline="0" dirty="0" smtClean="0">
                          <a:solidFill>
                            <a:srgbClr val="000000"/>
                          </a:solidFill>
                          <a:latin typeface="+mn-lt"/>
                          <a:ea typeface="+mn-ea"/>
                          <a:cs typeface="+mn-cs"/>
                        </a:rPr>
                        <a:t>The Phuthaditjaba Industrial Park was launched on 30 October 2018.</a:t>
                      </a: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r>
                        <a:rPr lang="en-ZA" sz="2000" b="0" i="0" u="none" strike="noStrike" kern="1200" baseline="0" dirty="0" smtClean="0">
                          <a:solidFill>
                            <a:srgbClr val="000000"/>
                          </a:solidFill>
                          <a:latin typeface="+mn-lt"/>
                          <a:ea typeface="+mn-ea"/>
                          <a:cs typeface="+mn-cs"/>
                        </a:rPr>
                        <a:t>Siyabuswa, Kabokweni, Madadeni and Ezakheni were added to the Industrial Park Revitalisation Programme (IPRP), bringing to 16 the total number of Industrial Parks revitalised.  </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60453">
                <a:tc>
                  <a:txBody>
                    <a:bodyPr/>
                    <a:lstStyle/>
                    <a:p>
                      <a:pPr algn="just"/>
                      <a:endParaRPr lang="en-ZA" sz="1800" b="1" kern="1200" noProof="0" dirty="0" smtClean="0">
                        <a:solidFill>
                          <a:schemeClr val="tx1"/>
                        </a:solidFill>
                        <a:latin typeface="Arial-BoldMT"/>
                        <a:ea typeface="+mn-ea"/>
                        <a:cs typeface="+mn-cs"/>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297878786"/>
                  </a:ext>
                </a:extLst>
              </a:tr>
            </a:tbl>
          </a:graphicData>
        </a:graphic>
      </p:graphicFrame>
      <p:pic>
        <p:nvPicPr>
          <p:cNvPr id="14" name="Picture 13"/>
          <p:cNvPicPr>
            <a:picLocks noChangeAspect="1"/>
          </p:cNvPicPr>
          <p:nvPr/>
        </p:nvPicPr>
        <p:blipFill>
          <a:blip r:embed="rId3"/>
          <a:stretch>
            <a:fillRect/>
          </a:stretch>
        </p:blipFill>
        <p:spPr>
          <a:xfrm>
            <a:off x="8122655" y="6178738"/>
            <a:ext cx="648072" cy="565983"/>
          </a:xfrm>
          <a:prstGeom prst="rect">
            <a:avLst/>
          </a:prstGeom>
        </p:spPr>
      </p:pic>
      <p:sp>
        <p:nvSpPr>
          <p:cNvPr id="16" name="Title 1"/>
          <p:cNvSpPr txBox="1">
            <a:spLocks/>
          </p:cNvSpPr>
          <p:nvPr/>
        </p:nvSpPr>
        <p:spPr>
          <a:xfrm>
            <a:off x="63500" y="160337"/>
            <a:ext cx="8982026" cy="470033"/>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4400" b="1"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INDUSTRIAL DEVELOPMENT</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a:ea typeface="+mj-ea"/>
              <a:cs typeface="Arial" panose="020B0604020202020204" pitchFamily="34" charset="0"/>
            </a:endParaRPr>
          </a:p>
        </p:txBody>
      </p:sp>
      <p:sp>
        <p:nvSpPr>
          <p:cNvPr id="7" name="Slide Number Placeholder 6"/>
          <p:cNvSpPr>
            <a:spLocks noGrp="1"/>
          </p:cNvSpPr>
          <p:nvPr>
            <p:ph type="sldNum" sz="quarter" idx="12"/>
          </p:nvPr>
        </p:nvSpPr>
        <p:spPr>
          <a:xfrm>
            <a:off x="5926138" y="635254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AutoShape 2" descr="Image result for The Africa Aerospace and Defence (AAD) exhibition 201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AutoShape 2" descr="Image result for Launched the medical devices and diagnostics mentorship (accelerator) programme"/>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 name="Picture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80" y="6238180"/>
            <a:ext cx="1457291" cy="571560"/>
          </a:xfrm>
          <a:prstGeom prst="rect">
            <a:avLst/>
          </a:prstGeom>
          <a:noFill/>
        </p:spPr>
      </p:pic>
    </p:spTree>
    <p:extLst>
      <p:ext uri="{BB962C8B-B14F-4D97-AF65-F5344CB8AC3E}">
        <p14:creationId xmlns:p14="http://schemas.microsoft.com/office/powerpoint/2010/main" val="40029168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8062933" y="6178738"/>
            <a:ext cx="648072" cy="565983"/>
          </a:xfrm>
          <a:prstGeom prst="rect">
            <a:avLst/>
          </a:prstGeom>
        </p:spPr>
      </p:pic>
      <p:sp>
        <p:nvSpPr>
          <p:cNvPr id="16" name="Title 1"/>
          <p:cNvSpPr txBox="1">
            <a:spLocks/>
          </p:cNvSpPr>
          <p:nvPr/>
        </p:nvSpPr>
        <p:spPr>
          <a:xfrm>
            <a:off x="63500" y="107704"/>
            <a:ext cx="8987798" cy="568157"/>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44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rPr>
              <a:t>INDUSTRIAL DEVELOPMENT</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a:ea typeface="+mj-ea"/>
              <a:cs typeface="Arial" panose="020B0604020202020204" pitchFamily="34" charset="0"/>
            </a:endParaRPr>
          </a:p>
        </p:txBody>
      </p:sp>
      <p:sp>
        <p:nvSpPr>
          <p:cNvPr id="7" name="Slide Number Placeholder 6"/>
          <p:cNvSpPr>
            <a:spLocks noGrp="1"/>
          </p:cNvSpPr>
          <p:nvPr>
            <p:ph type="sldNum" sz="quarter" idx="12"/>
          </p:nvPr>
        </p:nvSpPr>
        <p:spPr>
          <a:xfrm>
            <a:off x="5921432"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AutoShape 2" descr="Image result for The Africa Aerospace and Defence (AAD) exhibition 201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AutoShape 2" descr="Image result for Launched the medical devices and diagnostics mentorship (accelerator) programme"/>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9" name="Chart 8"/>
          <p:cNvGraphicFramePr/>
          <p:nvPr>
            <p:extLst/>
          </p:nvPr>
        </p:nvGraphicFramePr>
        <p:xfrm>
          <a:off x="152935" y="705685"/>
          <a:ext cx="4191478" cy="3705941"/>
        </p:xfrm>
        <a:graphic>
          <a:graphicData uri="http://schemas.openxmlformats.org/drawingml/2006/chart">
            <c:chart xmlns:c="http://schemas.openxmlformats.org/drawingml/2006/chart" xmlns:r="http://schemas.openxmlformats.org/officeDocument/2006/relationships" r:id="rId4"/>
          </a:graphicData>
        </a:graphic>
      </p:graphicFrame>
      <p:sp>
        <p:nvSpPr>
          <p:cNvPr id="10" name="Rounded Rectangle 9"/>
          <p:cNvSpPr/>
          <p:nvPr/>
        </p:nvSpPr>
        <p:spPr>
          <a:xfrm>
            <a:off x="4776019" y="923791"/>
            <a:ext cx="1777181" cy="789039"/>
          </a:xfrm>
          <a:prstGeom prst="roundRect">
            <a:avLst/>
          </a:prstGeom>
          <a:solidFill>
            <a:schemeClr val="accent3">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8100"/>
                </a:solidFill>
                <a:effectLst/>
                <a:uLnTx/>
                <a:uFillTx/>
                <a:latin typeface="Arial"/>
                <a:ea typeface="+mn-ea"/>
                <a:cs typeface="+mn-cs"/>
              </a:rPr>
              <a:t>793</a:t>
            </a:r>
            <a:r>
              <a:rPr kumimoji="0" lang="en-US" sz="1800" b="0" i="0" u="none" strike="noStrike" kern="1200" cap="none" spc="0" normalizeH="0" baseline="0" noProof="0" dirty="0" smtClean="0">
                <a:ln>
                  <a:noFill/>
                </a:ln>
                <a:solidFill>
                  <a:srgbClr val="008100"/>
                </a:solidFill>
                <a:effectLst/>
                <a:uLnTx/>
                <a:uFillTx/>
                <a:latin typeface="Arial"/>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8100"/>
                </a:solidFill>
                <a:effectLst/>
                <a:uLnTx/>
                <a:uFillTx/>
                <a:latin typeface="Arial"/>
                <a:ea typeface="+mn-ea"/>
                <a:cs typeface="+mn-cs"/>
              </a:rPr>
              <a:t>projects</a:t>
            </a:r>
            <a:endParaRPr kumimoji="0" lang="en-ZA" sz="1400" b="0" i="0" u="none" strike="noStrike" kern="1200" cap="none" spc="0" normalizeH="0" baseline="0" noProof="0" dirty="0">
              <a:ln>
                <a:noFill/>
              </a:ln>
              <a:solidFill>
                <a:srgbClr val="008100"/>
              </a:solidFill>
              <a:effectLst/>
              <a:uLnTx/>
              <a:uFillTx/>
              <a:latin typeface="Arial"/>
              <a:ea typeface="+mn-ea"/>
              <a:cs typeface="+mn-cs"/>
            </a:endParaRPr>
          </a:p>
        </p:txBody>
      </p:sp>
      <p:sp>
        <p:nvSpPr>
          <p:cNvPr id="18" name="Rounded Rectangle 17"/>
          <p:cNvSpPr/>
          <p:nvPr/>
        </p:nvSpPr>
        <p:spPr>
          <a:xfrm>
            <a:off x="4772336" y="2146163"/>
            <a:ext cx="1777181" cy="789039"/>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8100"/>
                </a:solidFill>
                <a:effectLst/>
                <a:uLnTx/>
                <a:uFillTx/>
                <a:latin typeface="Arial"/>
                <a:ea typeface="+mn-ea"/>
                <a:cs typeface="+mn-cs"/>
              </a:rPr>
              <a:t>R8 billion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8100"/>
                </a:solidFill>
                <a:effectLst/>
                <a:uLnTx/>
                <a:uFillTx/>
                <a:latin typeface="Arial"/>
                <a:ea typeface="+mn-ea"/>
                <a:cs typeface="+mn-cs"/>
              </a:rPr>
              <a:t>of approvals</a:t>
            </a:r>
            <a:endParaRPr kumimoji="0" lang="en-ZA" sz="1800" b="0" i="0" u="none" strike="noStrike" kern="1200" cap="none" spc="0" normalizeH="0" baseline="0" noProof="0" dirty="0">
              <a:ln>
                <a:noFill/>
              </a:ln>
              <a:solidFill>
                <a:srgbClr val="008100"/>
              </a:solidFill>
              <a:effectLst/>
              <a:uLnTx/>
              <a:uFillTx/>
              <a:latin typeface="Arial"/>
              <a:ea typeface="+mn-ea"/>
              <a:cs typeface="+mn-cs"/>
            </a:endParaRPr>
          </a:p>
        </p:txBody>
      </p:sp>
      <p:sp>
        <p:nvSpPr>
          <p:cNvPr id="19" name="Rounded Rectangle 18"/>
          <p:cNvSpPr/>
          <p:nvPr/>
        </p:nvSpPr>
        <p:spPr>
          <a:xfrm>
            <a:off x="4787973" y="5235211"/>
            <a:ext cx="1777181" cy="789039"/>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8100"/>
                </a:solidFill>
                <a:effectLst/>
                <a:uLnTx/>
                <a:uFillTx/>
                <a:latin typeface="Arial"/>
                <a:ea typeface="+mn-ea"/>
                <a:cs typeface="+mn-cs"/>
              </a:rPr>
              <a:t>R31,3 billion </a:t>
            </a:r>
            <a:r>
              <a:rPr kumimoji="0" lang="en-US" sz="1400" b="0" i="0" u="none" strike="noStrike" kern="1200" cap="none" spc="0" normalizeH="0" baseline="0" noProof="0" dirty="0" smtClean="0">
                <a:ln>
                  <a:noFill/>
                </a:ln>
                <a:solidFill>
                  <a:srgbClr val="008100"/>
                </a:solidFill>
                <a:effectLst/>
                <a:uLnTx/>
                <a:uFillTx/>
                <a:latin typeface="Arial"/>
                <a:ea typeface="+mn-ea"/>
                <a:cs typeface="+mn-cs"/>
              </a:rPr>
              <a:t>investment leveraged</a:t>
            </a:r>
            <a:endParaRPr kumimoji="0" lang="en-ZA" sz="1400" b="0" i="0" u="none" strike="noStrike" kern="1200" cap="none" spc="0" normalizeH="0" baseline="0" noProof="0" dirty="0">
              <a:ln>
                <a:noFill/>
              </a:ln>
              <a:solidFill>
                <a:srgbClr val="008100"/>
              </a:solidFill>
              <a:effectLst/>
              <a:uLnTx/>
              <a:uFillTx/>
              <a:latin typeface="Arial"/>
              <a:ea typeface="+mn-ea"/>
              <a:cs typeface="+mn-cs"/>
            </a:endParaRPr>
          </a:p>
        </p:txBody>
      </p:sp>
      <p:sp>
        <p:nvSpPr>
          <p:cNvPr id="21" name="Rounded Rectangle 20"/>
          <p:cNvSpPr/>
          <p:nvPr/>
        </p:nvSpPr>
        <p:spPr>
          <a:xfrm>
            <a:off x="4776019" y="3322482"/>
            <a:ext cx="1777181" cy="1425678"/>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8100"/>
                </a:solidFill>
                <a:effectLst/>
                <a:uLnTx/>
                <a:uFillTx/>
                <a:latin typeface="Arial"/>
                <a:ea typeface="+mn-ea"/>
                <a:cs typeface="+mn-cs"/>
              </a:rPr>
              <a:t>38 366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8100"/>
                </a:solidFill>
                <a:effectLst/>
                <a:uLnTx/>
                <a:uFillTx/>
                <a:latin typeface="Arial"/>
                <a:ea typeface="+mn-ea"/>
                <a:cs typeface="+mn-cs"/>
              </a:rPr>
              <a:t>jobs retained</a:t>
            </a:r>
            <a:endParaRPr kumimoji="0" lang="en-US" sz="1400" b="1" i="0" u="none" strike="noStrike" kern="1200" cap="none" spc="0" normalizeH="0" baseline="0" noProof="0" dirty="0" smtClean="0">
              <a:ln>
                <a:noFill/>
              </a:ln>
              <a:solidFill>
                <a:srgbClr val="00810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8100"/>
                </a:solidFill>
                <a:effectLst/>
                <a:uLnTx/>
                <a:uFillTx/>
                <a:latin typeface="Arial"/>
                <a:ea typeface="+mn-ea"/>
                <a:cs typeface="+mn-cs"/>
              </a:rPr>
              <a:t>29 735</a:t>
            </a:r>
            <a:r>
              <a:rPr kumimoji="0" lang="en-US" sz="1400" b="1" i="0" u="none" strike="noStrike" kern="1200" cap="none" spc="0" normalizeH="0" baseline="0" noProof="0" dirty="0" smtClean="0">
                <a:ln>
                  <a:noFill/>
                </a:ln>
                <a:solidFill>
                  <a:srgbClr val="008100"/>
                </a:solidFill>
                <a:effectLst/>
                <a:uLnTx/>
                <a:uFillTx/>
                <a:latin typeface="Arial"/>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8100"/>
                </a:solidFill>
                <a:effectLst/>
                <a:uLnTx/>
                <a:uFillTx/>
                <a:latin typeface="Arial"/>
                <a:ea typeface="+mn-ea"/>
                <a:cs typeface="+mn-cs"/>
              </a:rPr>
              <a:t>new jobs to created</a:t>
            </a:r>
            <a:endParaRPr kumimoji="0" lang="en-ZA" sz="1800" b="0" i="0" u="none" strike="noStrike" kern="1200" cap="none" spc="0" normalizeH="0" baseline="0" noProof="0" dirty="0">
              <a:ln>
                <a:noFill/>
              </a:ln>
              <a:solidFill>
                <a:srgbClr val="008100"/>
              </a:solidFill>
              <a:effectLst/>
              <a:uLnTx/>
              <a:uFillTx/>
              <a:latin typeface="Arial"/>
              <a:ea typeface="+mn-ea"/>
              <a:cs typeface="+mn-cs"/>
            </a:endParaRPr>
          </a:p>
        </p:txBody>
      </p:sp>
      <p:sp>
        <p:nvSpPr>
          <p:cNvPr id="22" name="Rounded Rectangle 21"/>
          <p:cNvSpPr/>
          <p:nvPr/>
        </p:nvSpPr>
        <p:spPr>
          <a:xfrm>
            <a:off x="697117" y="5112322"/>
            <a:ext cx="2480649" cy="789039"/>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8100"/>
                </a:solidFill>
                <a:effectLst/>
                <a:uLnTx/>
                <a:uFillTx/>
                <a:latin typeface="Arial"/>
                <a:ea typeface="+mn-ea"/>
                <a:cs typeface="+mn-cs"/>
              </a:rPr>
              <a:t>R5,1 billion </a:t>
            </a:r>
            <a:r>
              <a:rPr kumimoji="0" lang="en-US" sz="1400" b="0" i="0" u="none" strike="noStrike" kern="1200" cap="none" spc="0" normalizeH="0" baseline="0" noProof="0" dirty="0" smtClean="0">
                <a:ln>
                  <a:noFill/>
                </a:ln>
                <a:solidFill>
                  <a:srgbClr val="008100"/>
                </a:solidFill>
                <a:effectLst/>
                <a:uLnTx/>
                <a:uFillTx/>
                <a:latin typeface="Arial"/>
                <a:ea typeface="+mn-ea"/>
                <a:cs typeface="+mn-cs"/>
              </a:rPr>
              <a:t>disbursed</a:t>
            </a:r>
            <a:endParaRPr kumimoji="0" lang="en-ZA" sz="1400" b="0" i="0" u="none" strike="noStrike" kern="1200" cap="none" spc="0" normalizeH="0" baseline="0" noProof="0" dirty="0">
              <a:ln>
                <a:noFill/>
              </a:ln>
              <a:solidFill>
                <a:srgbClr val="008100"/>
              </a:solidFill>
              <a:effectLst/>
              <a:uLnTx/>
              <a:uFillTx/>
              <a:latin typeface="Arial"/>
              <a:ea typeface="+mn-ea"/>
              <a:cs typeface="+mn-cs"/>
            </a:endParaRPr>
          </a:p>
        </p:txBody>
      </p:sp>
      <p:sp>
        <p:nvSpPr>
          <p:cNvPr id="12" name="Up Arrow 11"/>
          <p:cNvSpPr/>
          <p:nvPr/>
        </p:nvSpPr>
        <p:spPr>
          <a:xfrm rot="10800000">
            <a:off x="5411489" y="1833987"/>
            <a:ext cx="412955" cy="297121"/>
          </a:xfrm>
          <a:prstGeom prst="up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8" name="Rounded Rectangle 27"/>
          <p:cNvSpPr/>
          <p:nvPr/>
        </p:nvSpPr>
        <p:spPr>
          <a:xfrm>
            <a:off x="7243585" y="2583335"/>
            <a:ext cx="1777181" cy="1845596"/>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8100"/>
                </a:solidFill>
                <a:effectLst/>
                <a:uLnTx/>
                <a:uFillTx/>
                <a:latin typeface="Arial"/>
                <a:ea typeface="+mn-ea"/>
                <a:cs typeface="+mn-cs"/>
              </a:rPr>
              <a:t>277 </a:t>
            </a:r>
            <a:r>
              <a:rPr kumimoji="0" lang="en-US" sz="1400" b="1" i="0" u="none" strike="noStrike" kern="1200" cap="none" spc="0" normalizeH="0" baseline="0" noProof="0" dirty="0" smtClean="0">
                <a:ln>
                  <a:noFill/>
                </a:ln>
                <a:solidFill>
                  <a:srgbClr val="008100"/>
                </a:solidFill>
                <a:effectLst/>
                <a:uLnTx/>
                <a:uFillTx/>
                <a:latin typeface="Arial"/>
                <a:ea typeface="+mn-ea"/>
                <a:cs typeface="+mn-cs"/>
              </a:rPr>
              <a:t>black-owned,</a:t>
            </a:r>
            <a:r>
              <a:rPr kumimoji="0" lang="en-US" sz="1800" b="1" i="0" u="none" strike="noStrike" kern="1200" cap="none" spc="0" normalizeH="0" baseline="0" noProof="0" dirty="0" smtClean="0">
                <a:ln>
                  <a:noFill/>
                </a:ln>
                <a:solidFill>
                  <a:srgbClr val="008100"/>
                </a:solidFill>
                <a:effectLst/>
                <a:uLnTx/>
                <a:uFillTx/>
                <a:latin typeface="Arial"/>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8100"/>
                </a:solidFill>
                <a:effectLst/>
                <a:uLnTx/>
                <a:uFillTx/>
                <a:latin typeface="Arial"/>
                <a:ea typeface="+mn-ea"/>
                <a:cs typeface="+mn-cs"/>
              </a:rPr>
              <a:t>193 </a:t>
            </a:r>
            <a:r>
              <a:rPr kumimoji="0" lang="en-US" sz="1400" b="1" i="0" u="none" strike="noStrike" kern="1200" cap="none" spc="0" normalizeH="0" baseline="0" noProof="0" dirty="0" smtClean="0">
                <a:ln>
                  <a:noFill/>
                </a:ln>
                <a:solidFill>
                  <a:srgbClr val="008100"/>
                </a:solidFill>
                <a:effectLst/>
                <a:uLnTx/>
                <a:uFillTx/>
                <a:latin typeface="Arial"/>
                <a:ea typeface="+mn-ea"/>
                <a:cs typeface="+mn-cs"/>
              </a:rPr>
              <a:t>female-owned </a:t>
            </a:r>
            <a:r>
              <a:rPr kumimoji="0" lang="en-US" sz="1400" b="0" i="0" u="none" strike="noStrike" kern="1200" cap="none" spc="0" normalizeH="0" baseline="0" noProof="0" dirty="0" smtClean="0">
                <a:ln>
                  <a:noFill/>
                </a:ln>
                <a:solidFill>
                  <a:srgbClr val="008100"/>
                </a:solidFill>
                <a:effectLst/>
                <a:uLnTx/>
                <a:uFillTx/>
                <a:latin typeface="Arial"/>
                <a:ea typeface="+mn-ea"/>
                <a:cs typeface="+mn-cs"/>
              </a:rPr>
              <a:t>and</a:t>
            </a:r>
            <a:r>
              <a:rPr kumimoji="0" lang="en-US" sz="1800" b="1" i="0" u="none" strike="noStrike" kern="1200" cap="none" spc="0" normalizeH="0" baseline="0" noProof="0" dirty="0" smtClean="0">
                <a:ln>
                  <a:noFill/>
                </a:ln>
                <a:solidFill>
                  <a:srgbClr val="008100"/>
                </a:solidFill>
                <a:effectLst/>
                <a:uLnTx/>
                <a:uFillTx/>
                <a:latin typeface="Arial"/>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8100"/>
                </a:solidFill>
                <a:effectLst/>
                <a:uLnTx/>
                <a:uFillTx/>
                <a:latin typeface="Arial"/>
                <a:ea typeface="+mn-ea"/>
                <a:cs typeface="+mn-cs"/>
              </a:rPr>
              <a:t>22 </a:t>
            </a:r>
            <a:r>
              <a:rPr kumimoji="0" lang="en-US" sz="1400" b="1" i="0" u="none" strike="noStrike" kern="1200" cap="none" spc="0" normalizeH="0" baseline="0" noProof="0" dirty="0" smtClean="0">
                <a:ln>
                  <a:noFill/>
                </a:ln>
                <a:solidFill>
                  <a:srgbClr val="008100"/>
                </a:solidFill>
                <a:effectLst/>
                <a:uLnTx/>
                <a:uFillTx/>
                <a:latin typeface="Arial"/>
                <a:ea typeface="+mn-ea"/>
                <a:cs typeface="+mn-cs"/>
              </a:rPr>
              <a:t>youth-owned </a:t>
            </a:r>
            <a:r>
              <a:rPr kumimoji="0" lang="en-US" sz="1400" b="0" i="0" u="none" strike="noStrike" kern="1200" cap="none" spc="0" normalizeH="0" baseline="0" noProof="0" dirty="0" smtClean="0">
                <a:ln>
                  <a:noFill/>
                </a:ln>
                <a:solidFill>
                  <a:srgbClr val="008100"/>
                </a:solidFill>
                <a:effectLst/>
                <a:uLnTx/>
                <a:uFillTx/>
                <a:latin typeface="Arial"/>
                <a:ea typeface="+mn-ea"/>
                <a:cs typeface="+mn-cs"/>
              </a:rPr>
              <a:t>projects supported</a:t>
            </a:r>
            <a:endParaRPr kumimoji="0" lang="en-ZA" sz="1800" b="0" i="0" u="none" strike="noStrike" kern="1200" cap="none" spc="0" normalizeH="0" baseline="0" noProof="0" dirty="0">
              <a:ln>
                <a:noFill/>
              </a:ln>
              <a:solidFill>
                <a:srgbClr val="008100"/>
              </a:solidFill>
              <a:effectLst/>
              <a:uLnTx/>
              <a:uFillTx/>
              <a:latin typeface="Arial"/>
              <a:ea typeface="+mn-ea"/>
              <a:cs typeface="+mn-cs"/>
            </a:endParaRPr>
          </a:p>
        </p:txBody>
      </p:sp>
      <p:sp>
        <p:nvSpPr>
          <p:cNvPr id="29" name="Rounded Rectangle 28"/>
          <p:cNvSpPr/>
          <p:nvPr/>
        </p:nvSpPr>
        <p:spPr>
          <a:xfrm>
            <a:off x="7274117" y="881084"/>
            <a:ext cx="1777181" cy="110427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8100"/>
                </a:solidFill>
                <a:effectLst/>
                <a:uLnTx/>
                <a:uFillTx/>
                <a:latin typeface="Arial"/>
                <a:ea typeface="+mn-ea"/>
                <a:cs typeface="+mn-cs"/>
              </a:rPr>
              <a:t>Over</a:t>
            </a:r>
            <a:r>
              <a:rPr kumimoji="0" lang="en-US" sz="1800" b="1" i="0" u="none" strike="noStrike" kern="1200" cap="none" spc="0" normalizeH="0" baseline="0" noProof="0" dirty="0" smtClean="0">
                <a:ln>
                  <a:noFill/>
                </a:ln>
                <a:solidFill>
                  <a:srgbClr val="008100"/>
                </a:solidFill>
                <a:effectLst/>
                <a:uLnTx/>
                <a:uFillTx/>
                <a:latin typeface="Arial"/>
                <a:ea typeface="+mn-ea"/>
                <a:cs typeface="+mn-cs"/>
              </a:rPr>
              <a:t> 82% </a:t>
            </a:r>
            <a:r>
              <a:rPr kumimoji="0" lang="en-US" sz="1400" b="0" i="0" u="none" strike="noStrike" kern="1200" cap="none" spc="0" normalizeH="0" baseline="0" noProof="0" dirty="0" smtClean="0">
                <a:ln>
                  <a:noFill/>
                </a:ln>
                <a:solidFill>
                  <a:srgbClr val="008100"/>
                </a:solidFill>
                <a:effectLst/>
                <a:uLnTx/>
                <a:uFillTx/>
                <a:latin typeface="Arial"/>
                <a:ea typeface="+mn-ea"/>
                <a:cs typeface="+mn-cs"/>
              </a:rPr>
              <a:t>projects are B-BBEE level 1-4 compliant</a:t>
            </a:r>
            <a:endParaRPr kumimoji="0" lang="en-ZA" sz="1400" b="0" i="0" u="none" strike="noStrike" kern="1200" cap="none" spc="0" normalizeH="0" baseline="0" noProof="0" dirty="0">
              <a:ln>
                <a:noFill/>
              </a:ln>
              <a:solidFill>
                <a:srgbClr val="008100"/>
              </a:solidFill>
              <a:effectLst/>
              <a:uLnTx/>
              <a:uFillTx/>
              <a:latin typeface="Arial"/>
              <a:ea typeface="+mn-ea"/>
              <a:cs typeface="+mn-cs"/>
            </a:endParaRPr>
          </a:p>
        </p:txBody>
      </p:sp>
      <p:sp>
        <p:nvSpPr>
          <p:cNvPr id="23" name="Up Arrow 22"/>
          <p:cNvSpPr/>
          <p:nvPr/>
        </p:nvSpPr>
        <p:spPr>
          <a:xfrm rot="10800000">
            <a:off x="5470087" y="3025361"/>
            <a:ext cx="412955" cy="297121"/>
          </a:xfrm>
          <a:prstGeom prst="up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1" name="Up Arrow 30"/>
          <p:cNvSpPr/>
          <p:nvPr/>
        </p:nvSpPr>
        <p:spPr>
          <a:xfrm rot="10800000">
            <a:off x="5411488" y="4815200"/>
            <a:ext cx="412955" cy="297121"/>
          </a:xfrm>
          <a:prstGeom prst="upArrow">
            <a:avLst/>
          </a:prstGeom>
          <a:solidFill>
            <a:srgbClr val="0081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2" name="Up Arrow 31"/>
          <p:cNvSpPr/>
          <p:nvPr/>
        </p:nvSpPr>
        <p:spPr>
          <a:xfrm rot="5121762">
            <a:off x="6616987" y="1284658"/>
            <a:ext cx="412955" cy="297121"/>
          </a:xfrm>
          <a:prstGeom prst="up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3" name="Up Arrow 32"/>
          <p:cNvSpPr/>
          <p:nvPr/>
        </p:nvSpPr>
        <p:spPr>
          <a:xfrm rot="10800000">
            <a:off x="7956228" y="1985354"/>
            <a:ext cx="412955" cy="525611"/>
          </a:xfrm>
          <a:prstGeom prst="up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24" name="Picture 2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spTree>
    <p:extLst>
      <p:ext uri="{BB962C8B-B14F-4D97-AF65-F5344CB8AC3E}">
        <p14:creationId xmlns:p14="http://schemas.microsoft.com/office/powerpoint/2010/main" val="2925511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idx="4294967295"/>
          </p:nvPr>
        </p:nvSpPr>
        <p:spPr>
          <a:xfrm>
            <a:off x="571500" y="571500"/>
            <a:ext cx="7488238" cy="3884613"/>
          </a:xfrm>
        </p:spPr>
        <p:txBody>
          <a:bodyPr/>
          <a:lstStyle/>
          <a:p>
            <a:pPr eaLnBrk="1" hangingPunct="1">
              <a:defRPr/>
            </a:pPr>
            <a:r>
              <a:rPr lang="en-US" b="1" dirty="0" smtClean="0">
                <a:solidFill>
                  <a:srgbClr val="FF3300"/>
                </a:solidFill>
                <a:effectLst>
                  <a:outerShdw blurRad="38100" dist="38100" dir="2700000" algn="tl">
                    <a:srgbClr val="C0C0C0"/>
                  </a:outerShdw>
                </a:effectLst>
                <a:latin typeface="Arial Black" pitchFamily="34" charset="0"/>
              </a:rPr>
              <a:t>Key Achievements</a:t>
            </a:r>
          </a:p>
        </p:txBody>
      </p:sp>
      <p:graphicFrame>
        <p:nvGraphicFramePr>
          <p:cNvPr id="6" name="Group 57"/>
          <p:cNvGraphicFramePr>
            <a:graphicFrameLocks/>
          </p:cNvGraphicFramePr>
          <p:nvPr>
            <p:extLst>
              <p:ext uri="{D42A27DB-BD31-4B8C-83A1-F6EECF244321}">
                <p14:modId xmlns:p14="http://schemas.microsoft.com/office/powerpoint/2010/main" val="3166404860"/>
              </p:ext>
            </p:extLst>
          </p:nvPr>
        </p:nvGraphicFramePr>
        <p:xfrm>
          <a:off x="82507" y="411207"/>
          <a:ext cx="8964241" cy="6300732"/>
        </p:xfrm>
        <a:graphic>
          <a:graphicData uri="http://schemas.openxmlformats.org/drawingml/2006/table">
            <a:tbl>
              <a:tblPr/>
              <a:tblGrid>
                <a:gridCol w="8964241">
                  <a:extLst>
                    <a:ext uri="{9D8B030D-6E8A-4147-A177-3AD203B41FA5}">
                      <a16:colId xmlns:a16="http://schemas.microsoft.com/office/drawing/2014/main" val="20000"/>
                    </a:ext>
                  </a:extLst>
                </a:gridCol>
              </a:tblGrid>
              <a:tr h="414178">
                <a:tc>
                  <a:txBody>
                    <a:bodyPr/>
                    <a:lstStyle/>
                    <a:p>
                      <a:pPr>
                        <a:defRPr/>
                      </a:pPr>
                      <a:r>
                        <a:rPr lang="en-US" sz="2000" b="1" dirty="0" smtClean="0">
                          <a:solidFill>
                            <a:srgbClr val="008100"/>
                          </a:solidFill>
                          <a:effectLst>
                            <a:outerShdw blurRad="38100" dist="38100" dir="2700000" algn="tl">
                              <a:srgbClr val="000000">
                                <a:alpha val="43137"/>
                              </a:srgbClr>
                            </a:outerShdw>
                          </a:effectLst>
                          <a:latin typeface="Arial" pitchFamily="34" charset="0"/>
                          <a:cs typeface="Arial" pitchFamily="34" charset="0"/>
                        </a:rPr>
                        <a:t>Provincial performance incentives</a:t>
                      </a:r>
                      <a:endParaRPr lang="en-US" sz="2000" b="1" dirty="0">
                        <a:solidFill>
                          <a:srgbClr val="008100"/>
                        </a:solidFill>
                        <a:latin typeface="Arial" pitchFamily="34" charset="0"/>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886554">
                <a:tc>
                  <a:txBody>
                    <a:bodyPr/>
                    <a:lstStyle/>
                    <a:p>
                      <a:pPr marL="0" marR="0" lvl="1" indent="0" algn="just"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endParaRPr lang="en-ZA" sz="1200" b="0" i="0" u="none" strike="noStrike" baseline="0" dirty="0" smtClean="0">
                        <a:solidFill>
                          <a:srgbClr val="000000"/>
                        </a:solidFill>
                        <a:latin typeface="+mn-lt"/>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pic>
        <p:nvPicPr>
          <p:cNvPr id="14" name="Picture 13"/>
          <p:cNvPicPr>
            <a:picLocks noChangeAspect="1"/>
          </p:cNvPicPr>
          <p:nvPr/>
        </p:nvPicPr>
        <p:blipFill>
          <a:blip r:embed="rId3"/>
          <a:stretch>
            <a:fillRect/>
          </a:stretch>
        </p:blipFill>
        <p:spPr>
          <a:xfrm>
            <a:off x="8272956" y="6264349"/>
            <a:ext cx="648072" cy="565983"/>
          </a:xfrm>
          <a:prstGeom prst="rect">
            <a:avLst/>
          </a:prstGeom>
        </p:spPr>
      </p:pic>
      <p:sp>
        <p:nvSpPr>
          <p:cNvPr id="16" name="Title 1"/>
          <p:cNvSpPr txBox="1">
            <a:spLocks/>
          </p:cNvSpPr>
          <p:nvPr/>
        </p:nvSpPr>
        <p:spPr>
          <a:xfrm>
            <a:off x="63500" y="50815"/>
            <a:ext cx="9080500" cy="325201"/>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7200" b="1"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INDUSTRIAL DEVELOPMENT</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a:ea typeface="+mj-ea"/>
              <a:cs typeface="Arial" panose="020B0604020202020204" pitchFamily="34" charset="0"/>
            </a:endParaRPr>
          </a:p>
        </p:txBody>
      </p:sp>
      <p:sp>
        <p:nvSpPr>
          <p:cNvPr id="7" name="Slide Number Placeholder 6"/>
          <p:cNvSpPr>
            <a:spLocks noGrp="1"/>
          </p:cNvSpPr>
          <p:nvPr>
            <p:ph type="sldNum" sz="quarter" idx="12"/>
          </p:nvPr>
        </p:nvSpPr>
        <p:spPr>
          <a:xfrm>
            <a:off x="6075819"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4" name="AutoShape 2" descr="Image result for The Africa Aerospace and Defence (AAD) exhibition 201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AutoShape 2" descr="Image result for Launched the medical devices and diagnostics mentorship (accelerator) programme"/>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 name="Picture 9"/>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815958" y="1992896"/>
            <a:ext cx="3418337" cy="2874277"/>
          </a:xfrm>
          <a:prstGeom prst="rect">
            <a:avLst/>
          </a:prstGeom>
        </p:spPr>
      </p:pic>
      <p:grpSp>
        <p:nvGrpSpPr>
          <p:cNvPr id="11" name="Group 10"/>
          <p:cNvGrpSpPr/>
          <p:nvPr/>
        </p:nvGrpSpPr>
        <p:grpSpPr>
          <a:xfrm>
            <a:off x="118698" y="5059795"/>
            <a:ext cx="2705098" cy="1282072"/>
            <a:chOff x="346454" y="945728"/>
            <a:chExt cx="2705098" cy="1479820"/>
          </a:xfrm>
          <a:solidFill>
            <a:srgbClr val="F0F3E9"/>
          </a:solidFill>
        </p:grpSpPr>
        <p:sp>
          <p:nvSpPr>
            <p:cNvPr id="12" name="TextBox 11"/>
            <p:cNvSpPr txBox="1"/>
            <p:nvPr/>
          </p:nvSpPr>
          <p:spPr>
            <a:xfrm>
              <a:off x="724619" y="945728"/>
              <a:ext cx="1906438" cy="369332"/>
            </a:xfrm>
            <a:prstGeom prst="rect">
              <a:avLst/>
            </a:prstGeom>
            <a:gr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mn-cs"/>
                </a:rPr>
                <a:t>Western Cape</a:t>
              </a:r>
            </a:p>
          </p:txBody>
        </p:sp>
        <p:sp>
          <p:nvSpPr>
            <p:cNvPr id="13" name="Flowchart: Alternate Process 12"/>
            <p:cNvSpPr/>
            <p:nvPr/>
          </p:nvSpPr>
          <p:spPr>
            <a:xfrm>
              <a:off x="1975177" y="1417637"/>
              <a:ext cx="1076375" cy="474452"/>
            </a:xfrm>
            <a:prstGeom prst="flowChartAlternateProcess">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R1,4 billion</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Investment leveraged</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Flowchart: Alternate Process 14"/>
            <p:cNvSpPr/>
            <p:nvPr/>
          </p:nvSpPr>
          <p:spPr>
            <a:xfrm>
              <a:off x="1975176" y="1935252"/>
              <a:ext cx="1076375" cy="474452"/>
            </a:xfrm>
            <a:prstGeom prst="flowChartAlternateProcess">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Jobs retained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2 416</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p:txBody>
        </p:sp>
        <p:sp>
          <p:nvSpPr>
            <p:cNvPr id="18" name="Flowchart: Alternate Process 17"/>
            <p:cNvSpPr/>
            <p:nvPr/>
          </p:nvSpPr>
          <p:spPr>
            <a:xfrm>
              <a:off x="355978" y="1417637"/>
              <a:ext cx="1076375" cy="474452"/>
            </a:xfrm>
            <a:prstGeom prst="flowChartAlternateProcess">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R1 billion</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Approval</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Flowchart: Alternate Process 18"/>
            <p:cNvSpPr/>
            <p:nvPr/>
          </p:nvSpPr>
          <p:spPr>
            <a:xfrm>
              <a:off x="346454" y="1951096"/>
              <a:ext cx="1076375" cy="474452"/>
            </a:xfrm>
            <a:prstGeom prst="flowChartAlternateProcess">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Jobs to be created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4 492</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1" name="Group 20"/>
          <p:cNvGrpSpPr/>
          <p:nvPr/>
        </p:nvGrpSpPr>
        <p:grpSpPr>
          <a:xfrm>
            <a:off x="130263" y="3789824"/>
            <a:ext cx="2705098" cy="1220704"/>
            <a:chOff x="346454" y="963579"/>
            <a:chExt cx="2705098" cy="1461969"/>
          </a:xfrm>
          <a:solidFill>
            <a:srgbClr val="C7D3AE"/>
          </a:solidFill>
        </p:grpSpPr>
        <p:sp>
          <p:nvSpPr>
            <p:cNvPr id="22" name="TextBox 21"/>
            <p:cNvSpPr txBox="1"/>
            <p:nvPr/>
          </p:nvSpPr>
          <p:spPr>
            <a:xfrm>
              <a:off x="721328" y="963579"/>
              <a:ext cx="1906438" cy="369333"/>
            </a:xfrm>
            <a:prstGeom prst="rect">
              <a:avLst/>
            </a:prstGeom>
            <a:gr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mn-cs"/>
                </a:rPr>
                <a:t>Northern Cape</a:t>
              </a:r>
            </a:p>
          </p:txBody>
        </p:sp>
        <p:sp>
          <p:nvSpPr>
            <p:cNvPr id="23" name="Flowchart: Alternate Process 22"/>
            <p:cNvSpPr/>
            <p:nvPr/>
          </p:nvSpPr>
          <p:spPr>
            <a:xfrm>
              <a:off x="1975177" y="1417637"/>
              <a:ext cx="1076375" cy="474452"/>
            </a:xfrm>
            <a:prstGeom prst="flowChartAlternateProcess">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R1,9 million</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Investment leveraged</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Flowchart: Alternate Process 23"/>
            <p:cNvSpPr/>
            <p:nvPr/>
          </p:nvSpPr>
          <p:spPr>
            <a:xfrm>
              <a:off x="1975176" y="1935252"/>
              <a:ext cx="1076375" cy="474452"/>
            </a:xfrm>
            <a:prstGeom prst="flowChartAlternateProcess">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Jobs retained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0</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p:txBody>
        </p:sp>
        <p:sp>
          <p:nvSpPr>
            <p:cNvPr id="25" name="Flowchart: Alternate Process 24"/>
            <p:cNvSpPr/>
            <p:nvPr/>
          </p:nvSpPr>
          <p:spPr>
            <a:xfrm>
              <a:off x="355978" y="1417637"/>
              <a:ext cx="1150943" cy="474452"/>
            </a:xfrm>
            <a:prstGeom prst="flowChartAlternateProcess">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R523 thousand</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Approval</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26" name="Flowchart: Alternate Process 25"/>
            <p:cNvSpPr/>
            <p:nvPr/>
          </p:nvSpPr>
          <p:spPr>
            <a:xfrm>
              <a:off x="346454" y="1951096"/>
              <a:ext cx="1076375" cy="474452"/>
            </a:xfrm>
            <a:prstGeom prst="flowChartAlternateProcess">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Jobs to be created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5</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p:txBody>
        </p: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3289" y="1574905"/>
              <a:ext cx="780952" cy="752381"/>
            </a:xfrm>
            <a:prstGeom prst="rect">
              <a:avLst/>
            </a:prstGeom>
            <a:grpFill/>
          </p:spPr>
        </p:pic>
      </p:grpSp>
      <p:grpSp>
        <p:nvGrpSpPr>
          <p:cNvPr id="28" name="Group 27"/>
          <p:cNvGrpSpPr/>
          <p:nvPr/>
        </p:nvGrpSpPr>
        <p:grpSpPr>
          <a:xfrm>
            <a:off x="155970" y="2412297"/>
            <a:ext cx="2705098" cy="1307660"/>
            <a:chOff x="346454" y="939607"/>
            <a:chExt cx="2705098" cy="1485941"/>
          </a:xfrm>
          <a:solidFill>
            <a:srgbClr val="DAE2CA"/>
          </a:solidFill>
        </p:grpSpPr>
        <p:sp>
          <p:nvSpPr>
            <p:cNvPr id="29" name="TextBox 28"/>
            <p:cNvSpPr txBox="1"/>
            <p:nvPr/>
          </p:nvSpPr>
          <p:spPr>
            <a:xfrm>
              <a:off x="724619" y="939607"/>
              <a:ext cx="1906438" cy="369332"/>
            </a:xfrm>
            <a:prstGeom prst="rect">
              <a:avLst/>
            </a:prstGeom>
            <a:gr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mn-cs"/>
                </a:rPr>
                <a:t>North West</a:t>
              </a:r>
            </a:p>
          </p:txBody>
        </p:sp>
        <p:sp>
          <p:nvSpPr>
            <p:cNvPr id="30" name="Flowchart: Alternate Process 29"/>
            <p:cNvSpPr/>
            <p:nvPr/>
          </p:nvSpPr>
          <p:spPr>
            <a:xfrm>
              <a:off x="1975177" y="1417638"/>
              <a:ext cx="1076375" cy="474452"/>
            </a:xfrm>
            <a:prstGeom prst="flowChartAlternateProcess">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R341 million</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Investment leveraged</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31" name="Flowchart: Alternate Process 30"/>
            <p:cNvSpPr/>
            <p:nvPr/>
          </p:nvSpPr>
          <p:spPr>
            <a:xfrm>
              <a:off x="1975176" y="1935252"/>
              <a:ext cx="1076375" cy="474452"/>
            </a:xfrm>
            <a:prstGeom prst="flowChartAlternateProcess">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Jobs retained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391</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p:txBody>
        </p:sp>
        <p:sp>
          <p:nvSpPr>
            <p:cNvPr id="32" name="Flowchart: Alternate Process 31"/>
            <p:cNvSpPr/>
            <p:nvPr/>
          </p:nvSpPr>
          <p:spPr>
            <a:xfrm>
              <a:off x="355978" y="1417638"/>
              <a:ext cx="1076375" cy="474452"/>
            </a:xfrm>
            <a:prstGeom prst="flowChartAlternateProcess">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R132 million</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Approval</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Flowchart: Alternate Process 32"/>
            <p:cNvSpPr/>
            <p:nvPr/>
          </p:nvSpPr>
          <p:spPr>
            <a:xfrm>
              <a:off x="346454" y="1951096"/>
              <a:ext cx="1076375" cy="474452"/>
            </a:xfrm>
            <a:prstGeom prst="flowChartAlternateProcess">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Jobs to be created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455</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3289" y="1574905"/>
              <a:ext cx="780952" cy="752381"/>
            </a:xfrm>
            <a:prstGeom prst="rect">
              <a:avLst/>
            </a:prstGeom>
            <a:grpFill/>
          </p:spPr>
        </p:pic>
      </p:grpSp>
      <p:grpSp>
        <p:nvGrpSpPr>
          <p:cNvPr id="36" name="Group 35"/>
          <p:cNvGrpSpPr/>
          <p:nvPr/>
        </p:nvGrpSpPr>
        <p:grpSpPr>
          <a:xfrm>
            <a:off x="134805" y="997711"/>
            <a:ext cx="2705098" cy="1350695"/>
            <a:chOff x="346454" y="981190"/>
            <a:chExt cx="2705098" cy="1444358"/>
          </a:xfrm>
          <a:solidFill>
            <a:srgbClr val="E4EAD9"/>
          </a:solidFill>
        </p:grpSpPr>
        <p:sp>
          <p:nvSpPr>
            <p:cNvPr id="37" name="TextBox 36"/>
            <p:cNvSpPr txBox="1"/>
            <p:nvPr/>
          </p:nvSpPr>
          <p:spPr>
            <a:xfrm>
              <a:off x="724619" y="981190"/>
              <a:ext cx="1906438" cy="369332"/>
            </a:xfrm>
            <a:prstGeom prst="rect">
              <a:avLst/>
            </a:prstGeom>
            <a:gr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mn-cs"/>
                </a:rPr>
                <a:t>Gauteng</a:t>
              </a:r>
            </a:p>
          </p:txBody>
        </p:sp>
        <p:sp>
          <p:nvSpPr>
            <p:cNvPr id="38" name="Flowchart: Alternate Process 37"/>
            <p:cNvSpPr/>
            <p:nvPr/>
          </p:nvSpPr>
          <p:spPr>
            <a:xfrm>
              <a:off x="1975177" y="1417638"/>
              <a:ext cx="1076375" cy="474452"/>
            </a:xfrm>
            <a:prstGeom prst="flowChartAlternateProcess">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R15 billion</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 Investment leveraged</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39" name="Flowchart: Alternate Process 38"/>
            <p:cNvSpPr/>
            <p:nvPr/>
          </p:nvSpPr>
          <p:spPr>
            <a:xfrm>
              <a:off x="1975176" y="1935252"/>
              <a:ext cx="1076375" cy="474452"/>
            </a:xfrm>
            <a:prstGeom prst="flowChartAlternateProcess">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Jobs to be retained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147</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p:txBody>
        </p:sp>
        <p:sp>
          <p:nvSpPr>
            <p:cNvPr id="40" name="Flowchart: Alternate Process 39"/>
            <p:cNvSpPr/>
            <p:nvPr/>
          </p:nvSpPr>
          <p:spPr>
            <a:xfrm>
              <a:off x="355978" y="1417638"/>
              <a:ext cx="1076375" cy="474452"/>
            </a:xfrm>
            <a:prstGeom prst="flowChartAlternateProcess">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R3,6 billion</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Approval</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Flowchart: Alternate Process 40"/>
            <p:cNvSpPr/>
            <p:nvPr/>
          </p:nvSpPr>
          <p:spPr>
            <a:xfrm>
              <a:off x="346454" y="1951096"/>
              <a:ext cx="1076375" cy="474452"/>
            </a:xfrm>
            <a:prstGeom prst="flowChartAlternateProcess">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Jobs to be created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4 321</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p:txBody>
        </p:sp>
        <p:pic>
          <p:nvPicPr>
            <p:cNvPr id="42" name="Picture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3289" y="1574905"/>
              <a:ext cx="780952" cy="752381"/>
            </a:xfrm>
            <a:prstGeom prst="rect">
              <a:avLst/>
            </a:prstGeom>
            <a:grpFill/>
          </p:spPr>
        </p:pic>
      </p:grpSp>
      <p:grpSp>
        <p:nvGrpSpPr>
          <p:cNvPr id="57" name="Group 56"/>
          <p:cNvGrpSpPr/>
          <p:nvPr/>
        </p:nvGrpSpPr>
        <p:grpSpPr>
          <a:xfrm>
            <a:off x="2996677" y="5213289"/>
            <a:ext cx="2705098" cy="1373436"/>
            <a:chOff x="346454" y="984984"/>
            <a:chExt cx="2705098" cy="1440564"/>
          </a:xfrm>
          <a:solidFill>
            <a:srgbClr val="DDE4CE"/>
          </a:solidFill>
        </p:grpSpPr>
        <p:sp>
          <p:nvSpPr>
            <p:cNvPr id="58" name="TextBox 57"/>
            <p:cNvSpPr txBox="1"/>
            <p:nvPr/>
          </p:nvSpPr>
          <p:spPr>
            <a:xfrm>
              <a:off x="724619" y="984984"/>
              <a:ext cx="1906438" cy="369332"/>
            </a:xfrm>
            <a:prstGeom prst="rect">
              <a:avLst/>
            </a:prstGeom>
            <a:gr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mn-cs"/>
                </a:rPr>
                <a:t>Eastern Cape</a:t>
              </a:r>
            </a:p>
          </p:txBody>
        </p:sp>
        <p:sp>
          <p:nvSpPr>
            <p:cNvPr id="59" name="Flowchart: Alternate Process 58"/>
            <p:cNvSpPr/>
            <p:nvPr/>
          </p:nvSpPr>
          <p:spPr>
            <a:xfrm>
              <a:off x="1975177" y="1417638"/>
              <a:ext cx="1076375" cy="474452"/>
            </a:xfrm>
            <a:prstGeom prst="flowChartAlternateProcess">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R3,9 billion</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Investment leveraged</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60" name="Flowchart: Alternate Process 59"/>
            <p:cNvSpPr/>
            <p:nvPr/>
          </p:nvSpPr>
          <p:spPr>
            <a:xfrm>
              <a:off x="1975176" y="1935252"/>
              <a:ext cx="1076375" cy="474452"/>
            </a:xfrm>
            <a:prstGeom prst="flowChartAlternateProcess">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Jobs retained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13 755</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p:txBody>
        </p:sp>
        <p:sp>
          <p:nvSpPr>
            <p:cNvPr id="61" name="Flowchart: Alternate Process 60"/>
            <p:cNvSpPr/>
            <p:nvPr/>
          </p:nvSpPr>
          <p:spPr>
            <a:xfrm>
              <a:off x="355978" y="1417638"/>
              <a:ext cx="1076375" cy="474452"/>
            </a:xfrm>
            <a:prstGeom prst="flowChartAlternateProcess">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R2 billion</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Approval</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62" name="Flowchart: Alternate Process 61"/>
            <p:cNvSpPr/>
            <p:nvPr/>
          </p:nvSpPr>
          <p:spPr>
            <a:xfrm>
              <a:off x="346454" y="1951096"/>
              <a:ext cx="1076375" cy="474452"/>
            </a:xfrm>
            <a:prstGeom prst="flowChartAlternateProcess">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Jobs to be created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1 199</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p:txBody>
        </p:sp>
        <p:pic>
          <p:nvPicPr>
            <p:cNvPr id="63" name="Picture 6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3289" y="1574905"/>
              <a:ext cx="780952" cy="752381"/>
            </a:xfrm>
            <a:prstGeom prst="rect">
              <a:avLst/>
            </a:prstGeom>
            <a:grpFill/>
          </p:spPr>
        </p:pic>
      </p:grpSp>
      <p:grpSp>
        <p:nvGrpSpPr>
          <p:cNvPr id="64" name="Group 63"/>
          <p:cNvGrpSpPr/>
          <p:nvPr/>
        </p:nvGrpSpPr>
        <p:grpSpPr>
          <a:xfrm>
            <a:off x="6276625" y="5087468"/>
            <a:ext cx="2705098" cy="1287670"/>
            <a:chOff x="346454" y="1000827"/>
            <a:chExt cx="2705098" cy="1424721"/>
          </a:xfrm>
          <a:solidFill>
            <a:srgbClr val="D7E0C6"/>
          </a:solidFill>
        </p:grpSpPr>
        <p:sp>
          <p:nvSpPr>
            <p:cNvPr id="65" name="TextBox 64"/>
            <p:cNvSpPr txBox="1"/>
            <p:nvPr/>
          </p:nvSpPr>
          <p:spPr>
            <a:xfrm>
              <a:off x="724619" y="1000828"/>
              <a:ext cx="1906438" cy="369332"/>
            </a:xfrm>
            <a:prstGeom prst="rect">
              <a:avLst/>
            </a:prstGeom>
            <a:grpFill/>
            <a:ln>
              <a:solidFill>
                <a:srgbClr val="D7E0C6"/>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mn-cs"/>
                </a:rPr>
                <a:t>Free State</a:t>
              </a:r>
            </a:p>
          </p:txBody>
        </p:sp>
        <p:sp>
          <p:nvSpPr>
            <p:cNvPr id="66" name="Flowchart: Alternate Process 65"/>
            <p:cNvSpPr/>
            <p:nvPr/>
          </p:nvSpPr>
          <p:spPr>
            <a:xfrm>
              <a:off x="1975177" y="1417638"/>
              <a:ext cx="1076375" cy="474452"/>
            </a:xfrm>
            <a:prstGeom prst="flowChartAlternateProcess">
              <a:avLst/>
            </a:prstGeom>
            <a:grpFill/>
            <a:ln>
              <a:solidFill>
                <a:srgbClr val="D7E0C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R1,7 billion</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Investment leveraged</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67" name="Flowchart: Alternate Process 66"/>
            <p:cNvSpPr/>
            <p:nvPr/>
          </p:nvSpPr>
          <p:spPr>
            <a:xfrm>
              <a:off x="1975176" y="1935252"/>
              <a:ext cx="1076375" cy="474452"/>
            </a:xfrm>
            <a:prstGeom prst="flowChartAlternateProcess">
              <a:avLst/>
            </a:prstGeom>
            <a:grpFill/>
            <a:ln>
              <a:solidFill>
                <a:srgbClr val="D7E0C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Jobs retained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361</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p:txBody>
        </p:sp>
        <p:sp>
          <p:nvSpPr>
            <p:cNvPr id="68" name="Flowchart: Alternate Process 67"/>
            <p:cNvSpPr/>
            <p:nvPr/>
          </p:nvSpPr>
          <p:spPr>
            <a:xfrm>
              <a:off x="355978" y="1417638"/>
              <a:ext cx="1076375" cy="474452"/>
            </a:xfrm>
            <a:prstGeom prst="flowChartAlternateProcess">
              <a:avLst/>
            </a:prstGeom>
            <a:grpFill/>
            <a:ln>
              <a:solidFill>
                <a:srgbClr val="D7E0C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R198 million</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Approval</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69" name="Flowchart: Alternate Process 68"/>
            <p:cNvSpPr/>
            <p:nvPr/>
          </p:nvSpPr>
          <p:spPr>
            <a:xfrm>
              <a:off x="346454" y="1951096"/>
              <a:ext cx="1076375" cy="474452"/>
            </a:xfrm>
            <a:prstGeom prst="flowChartAlternateProcess">
              <a:avLst/>
            </a:prstGeom>
            <a:grpFill/>
            <a:ln>
              <a:solidFill>
                <a:srgbClr val="D7E0C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Jobs to be created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1 331</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p:txBody>
        </p:sp>
        <p:pic>
          <p:nvPicPr>
            <p:cNvPr id="70" name="Picture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3289" y="1574905"/>
              <a:ext cx="780952" cy="752381"/>
            </a:xfrm>
            <a:prstGeom prst="rect">
              <a:avLst/>
            </a:prstGeom>
            <a:grpFill/>
            <a:ln>
              <a:solidFill>
                <a:srgbClr val="D7E0C6"/>
              </a:solidFill>
            </a:ln>
          </p:spPr>
        </p:pic>
      </p:grpSp>
      <p:grpSp>
        <p:nvGrpSpPr>
          <p:cNvPr id="71" name="Group 70"/>
          <p:cNvGrpSpPr/>
          <p:nvPr/>
        </p:nvGrpSpPr>
        <p:grpSpPr>
          <a:xfrm>
            <a:off x="6266841" y="3702475"/>
            <a:ext cx="2705098" cy="1331066"/>
            <a:chOff x="346454" y="969141"/>
            <a:chExt cx="2705098" cy="1456407"/>
          </a:xfrm>
          <a:solidFill>
            <a:srgbClr val="CDD8B8"/>
          </a:solidFill>
        </p:grpSpPr>
        <p:sp>
          <p:nvSpPr>
            <p:cNvPr id="72" name="TextBox 71"/>
            <p:cNvSpPr txBox="1"/>
            <p:nvPr/>
          </p:nvSpPr>
          <p:spPr>
            <a:xfrm>
              <a:off x="724619" y="969141"/>
              <a:ext cx="1906438" cy="369332"/>
            </a:xfrm>
            <a:prstGeom prst="rect">
              <a:avLst/>
            </a:prstGeom>
            <a:grpFill/>
            <a:ln>
              <a:solidFill>
                <a:srgbClr val="CDD8B8"/>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mn-cs"/>
                </a:rPr>
                <a:t>KwaZulu-Natal</a:t>
              </a:r>
            </a:p>
          </p:txBody>
        </p:sp>
        <p:sp>
          <p:nvSpPr>
            <p:cNvPr id="73" name="Flowchart: Alternate Process 72"/>
            <p:cNvSpPr/>
            <p:nvPr/>
          </p:nvSpPr>
          <p:spPr>
            <a:xfrm>
              <a:off x="1975177" y="1417638"/>
              <a:ext cx="1076375" cy="474452"/>
            </a:xfrm>
            <a:prstGeom prst="flowChartAlternateProcess">
              <a:avLst/>
            </a:prstGeom>
            <a:grpFill/>
            <a:ln>
              <a:solidFill>
                <a:srgbClr val="CDD8B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R5,2 billion</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Investment leveraged</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74" name="Flowchart: Alternate Process 73"/>
            <p:cNvSpPr/>
            <p:nvPr/>
          </p:nvSpPr>
          <p:spPr>
            <a:xfrm>
              <a:off x="1975176" y="1935252"/>
              <a:ext cx="1076375" cy="474452"/>
            </a:xfrm>
            <a:prstGeom prst="flowChartAlternateProcess">
              <a:avLst/>
            </a:prstGeom>
            <a:grpFill/>
            <a:ln>
              <a:solidFill>
                <a:srgbClr val="CDD8B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Jobs retained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9 559</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p:txBody>
        </p:sp>
        <p:sp>
          <p:nvSpPr>
            <p:cNvPr id="75" name="Flowchart: Alternate Process 74"/>
            <p:cNvSpPr/>
            <p:nvPr/>
          </p:nvSpPr>
          <p:spPr>
            <a:xfrm>
              <a:off x="355978" y="1417638"/>
              <a:ext cx="1076375" cy="474452"/>
            </a:xfrm>
            <a:prstGeom prst="flowChartAlternateProcess">
              <a:avLst/>
            </a:prstGeom>
            <a:grpFill/>
            <a:ln>
              <a:solidFill>
                <a:srgbClr val="CDD8B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R1,3 billion</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Approval</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Flowchart: Alternate Process 75"/>
            <p:cNvSpPr/>
            <p:nvPr/>
          </p:nvSpPr>
          <p:spPr>
            <a:xfrm>
              <a:off x="346454" y="1951096"/>
              <a:ext cx="1076375" cy="474452"/>
            </a:xfrm>
            <a:prstGeom prst="flowChartAlternateProcess">
              <a:avLst/>
            </a:prstGeom>
            <a:grpFill/>
            <a:ln>
              <a:solidFill>
                <a:srgbClr val="CDD8B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Jobs to be created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5 127</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p:txBody>
        </p:sp>
        <p:pic>
          <p:nvPicPr>
            <p:cNvPr id="77" name="Picture 7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3289" y="1574905"/>
              <a:ext cx="780952" cy="752381"/>
            </a:xfrm>
            <a:prstGeom prst="rect">
              <a:avLst/>
            </a:prstGeom>
            <a:grpFill/>
            <a:ln>
              <a:solidFill>
                <a:srgbClr val="CDD8B8"/>
              </a:solidFill>
            </a:ln>
          </p:spPr>
        </p:pic>
      </p:grpSp>
      <p:grpSp>
        <p:nvGrpSpPr>
          <p:cNvPr id="78" name="Group 77"/>
          <p:cNvGrpSpPr/>
          <p:nvPr/>
        </p:nvGrpSpPr>
        <p:grpSpPr>
          <a:xfrm>
            <a:off x="6255460" y="2400374"/>
            <a:ext cx="2705098" cy="1204044"/>
            <a:chOff x="346454" y="962538"/>
            <a:chExt cx="2705098" cy="1463010"/>
          </a:xfrm>
          <a:solidFill>
            <a:srgbClr val="ECF0E3"/>
          </a:solidFill>
        </p:grpSpPr>
        <p:sp>
          <p:nvSpPr>
            <p:cNvPr id="79" name="TextBox 78"/>
            <p:cNvSpPr txBox="1"/>
            <p:nvPr/>
          </p:nvSpPr>
          <p:spPr>
            <a:xfrm>
              <a:off x="714731" y="962538"/>
              <a:ext cx="1906438" cy="369332"/>
            </a:xfrm>
            <a:prstGeom prst="rect">
              <a:avLst/>
            </a:prstGeom>
            <a:solidFill>
              <a:srgbClr val="ECF0E3"/>
            </a:solidFill>
            <a:ln>
              <a:solidFill>
                <a:srgbClr val="ECF0E3"/>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mn-cs"/>
                </a:rPr>
                <a:t>Mpumalanga</a:t>
              </a:r>
            </a:p>
          </p:txBody>
        </p:sp>
        <p:sp>
          <p:nvSpPr>
            <p:cNvPr id="80" name="Flowchart: Alternate Process 79"/>
            <p:cNvSpPr/>
            <p:nvPr/>
          </p:nvSpPr>
          <p:spPr>
            <a:xfrm>
              <a:off x="1975177" y="1417638"/>
              <a:ext cx="1076375" cy="474452"/>
            </a:xfrm>
            <a:prstGeom prst="flowChartAlternateProcess">
              <a:avLst/>
            </a:prstGeom>
            <a:grpFill/>
            <a:ln>
              <a:solidFill>
                <a:srgbClr val="ECF0E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R1 billion</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Investment leveraged</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81" name="Flowchart: Alternate Process 80"/>
            <p:cNvSpPr/>
            <p:nvPr/>
          </p:nvSpPr>
          <p:spPr>
            <a:xfrm>
              <a:off x="1975176" y="1935252"/>
              <a:ext cx="1076375" cy="474452"/>
            </a:xfrm>
            <a:prstGeom prst="flowChartAlternateProcess">
              <a:avLst/>
            </a:prstGeom>
            <a:grpFill/>
            <a:ln>
              <a:solidFill>
                <a:srgbClr val="ECF0E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Jobs retained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18</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p:txBody>
        </p:sp>
        <p:sp>
          <p:nvSpPr>
            <p:cNvPr id="82" name="Flowchart: Alternate Process 81"/>
            <p:cNvSpPr/>
            <p:nvPr/>
          </p:nvSpPr>
          <p:spPr>
            <a:xfrm>
              <a:off x="355978" y="1417638"/>
              <a:ext cx="1076375" cy="474452"/>
            </a:xfrm>
            <a:prstGeom prst="flowChartAlternateProcess">
              <a:avLst/>
            </a:prstGeom>
            <a:grpFill/>
            <a:ln>
              <a:solidFill>
                <a:srgbClr val="ECF0E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R155 </a:t>
              </a:r>
              <a:r>
                <a:rPr kumimoji="0" lang="en-US" sz="1000" b="1" i="0" u="none" strike="noStrike" kern="1200" cap="none" spc="0" normalizeH="0" baseline="0" noProof="0" dirty="0">
                  <a:ln>
                    <a:noFill/>
                  </a:ln>
                  <a:solidFill>
                    <a:prstClr val="black"/>
                  </a:solidFill>
                  <a:effectLst/>
                  <a:uLnTx/>
                  <a:uFillTx/>
                  <a:latin typeface="Arial"/>
                  <a:ea typeface="+mn-ea"/>
                  <a:cs typeface="+mn-cs"/>
                </a:rPr>
                <a:t>m</a:t>
              </a:r>
              <a:r>
                <a:rPr kumimoji="0" lang="en-US" sz="1000" b="1" i="0" u="none" strike="noStrike" kern="1200" cap="none" spc="0" normalizeH="0" baseline="0" noProof="0" dirty="0" smtClean="0">
                  <a:ln>
                    <a:noFill/>
                  </a:ln>
                  <a:solidFill>
                    <a:prstClr val="black"/>
                  </a:solidFill>
                  <a:effectLst/>
                  <a:uLnTx/>
                  <a:uFillTx/>
                  <a:latin typeface="Arial"/>
                  <a:ea typeface="+mn-ea"/>
                  <a:cs typeface="+mn-cs"/>
                </a:rPr>
                <a:t>illion</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Approval</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83" name="Flowchart: Alternate Process 82"/>
            <p:cNvSpPr/>
            <p:nvPr/>
          </p:nvSpPr>
          <p:spPr>
            <a:xfrm>
              <a:off x="346454" y="1951096"/>
              <a:ext cx="1076375" cy="474452"/>
            </a:xfrm>
            <a:prstGeom prst="flowChartAlternateProcess">
              <a:avLst/>
            </a:prstGeom>
            <a:grpFill/>
            <a:ln>
              <a:solidFill>
                <a:srgbClr val="ECF0E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Jobs to be created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1 491</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p:txBody>
        </p:sp>
        <p:pic>
          <p:nvPicPr>
            <p:cNvPr id="84" name="Picture 8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3289" y="1574905"/>
              <a:ext cx="780952" cy="752381"/>
            </a:xfrm>
            <a:prstGeom prst="rect">
              <a:avLst/>
            </a:prstGeom>
            <a:grpFill/>
            <a:ln>
              <a:solidFill>
                <a:srgbClr val="ECF0E3"/>
              </a:solidFill>
            </a:ln>
          </p:spPr>
        </p:pic>
      </p:grpSp>
      <p:grpSp>
        <p:nvGrpSpPr>
          <p:cNvPr id="85" name="Group 84"/>
          <p:cNvGrpSpPr/>
          <p:nvPr/>
        </p:nvGrpSpPr>
        <p:grpSpPr>
          <a:xfrm>
            <a:off x="6281387" y="996537"/>
            <a:ext cx="2705098" cy="1344304"/>
            <a:chOff x="346454" y="927162"/>
            <a:chExt cx="2705098" cy="1498386"/>
          </a:xfrm>
          <a:solidFill>
            <a:srgbClr val="D6DFC5"/>
          </a:solidFill>
        </p:grpSpPr>
        <p:sp>
          <p:nvSpPr>
            <p:cNvPr id="86" name="TextBox 85"/>
            <p:cNvSpPr txBox="1"/>
            <p:nvPr/>
          </p:nvSpPr>
          <p:spPr>
            <a:xfrm>
              <a:off x="724619" y="927162"/>
              <a:ext cx="1906438" cy="369332"/>
            </a:xfrm>
            <a:prstGeom prst="rect">
              <a:avLst/>
            </a:prstGeom>
            <a:grpFill/>
            <a:ln>
              <a:solidFill>
                <a:srgbClr val="D6DFC5"/>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mn-cs"/>
                </a:rPr>
                <a:t>Limpopo</a:t>
              </a:r>
            </a:p>
          </p:txBody>
        </p:sp>
        <p:sp>
          <p:nvSpPr>
            <p:cNvPr id="87" name="Flowchart: Alternate Process 86"/>
            <p:cNvSpPr/>
            <p:nvPr/>
          </p:nvSpPr>
          <p:spPr>
            <a:xfrm>
              <a:off x="1975177" y="1417638"/>
              <a:ext cx="1076375" cy="474452"/>
            </a:xfrm>
            <a:prstGeom prst="flowChartAlternateProcess">
              <a:avLst/>
            </a:prstGeom>
            <a:grpFill/>
            <a:ln>
              <a:solidFill>
                <a:srgbClr val="D6DFC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R2,2 billion</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Investment leveraged</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88" name="Flowchart: Alternate Process 87"/>
            <p:cNvSpPr/>
            <p:nvPr/>
          </p:nvSpPr>
          <p:spPr>
            <a:xfrm>
              <a:off x="1975176" y="1935252"/>
              <a:ext cx="1076375" cy="474452"/>
            </a:xfrm>
            <a:prstGeom prst="flowChartAlternateProcess">
              <a:avLst/>
            </a:prstGeom>
            <a:grpFill/>
            <a:ln>
              <a:solidFill>
                <a:srgbClr val="D6DFC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Jobs retained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147</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p:txBody>
        </p:sp>
        <p:sp>
          <p:nvSpPr>
            <p:cNvPr id="89" name="Flowchart: Alternate Process 88"/>
            <p:cNvSpPr/>
            <p:nvPr/>
          </p:nvSpPr>
          <p:spPr>
            <a:xfrm>
              <a:off x="355978" y="1417638"/>
              <a:ext cx="1076375" cy="474452"/>
            </a:xfrm>
            <a:prstGeom prst="flowChartAlternateProcess">
              <a:avLst/>
            </a:prstGeom>
            <a:grpFill/>
            <a:ln>
              <a:solidFill>
                <a:srgbClr val="D6DFC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R246 million</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Approval</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Flowchart: Alternate Process 89"/>
            <p:cNvSpPr/>
            <p:nvPr/>
          </p:nvSpPr>
          <p:spPr>
            <a:xfrm>
              <a:off x="346454" y="1951096"/>
              <a:ext cx="1076375" cy="474452"/>
            </a:xfrm>
            <a:prstGeom prst="flowChartAlternateProcess">
              <a:avLst/>
            </a:prstGeom>
            <a:grpFill/>
            <a:ln>
              <a:solidFill>
                <a:srgbClr val="D6DFC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a:ea typeface="+mn-ea"/>
                  <a:cs typeface="+mn-cs"/>
                </a:rPr>
                <a:t>Jobs to be created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a:ea typeface="+mn-ea"/>
                  <a:cs typeface="+mn-cs"/>
                </a:rPr>
                <a:t>4 321</a:t>
              </a:r>
              <a:endParaRPr kumimoji="0" lang="en-US" sz="1000" b="1" i="0" u="none" strike="noStrike" kern="1200" cap="none" spc="0" normalizeH="0" baseline="0" noProof="0" dirty="0">
                <a:ln>
                  <a:noFill/>
                </a:ln>
                <a:solidFill>
                  <a:prstClr val="black"/>
                </a:solidFill>
                <a:effectLst/>
                <a:uLnTx/>
                <a:uFillTx/>
                <a:latin typeface="Arial"/>
                <a:ea typeface="+mn-ea"/>
                <a:cs typeface="+mn-cs"/>
              </a:endParaRPr>
            </a:p>
          </p:txBody>
        </p:sp>
        <p:pic>
          <p:nvPicPr>
            <p:cNvPr id="91" name="Picture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3289" y="1574905"/>
              <a:ext cx="780952" cy="752381"/>
            </a:xfrm>
            <a:prstGeom prst="rect">
              <a:avLst/>
            </a:prstGeom>
            <a:grpFill/>
            <a:ln>
              <a:solidFill>
                <a:srgbClr val="D6DFC5"/>
              </a:solidFill>
            </a:ln>
          </p:spPr>
        </p:pic>
      </p:grpSp>
      <p:pic>
        <p:nvPicPr>
          <p:cNvPr id="92" name="Picture 9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365" y="5589792"/>
            <a:ext cx="780952" cy="620430"/>
          </a:xfrm>
          <a:prstGeom prst="rect">
            <a:avLst/>
          </a:prstGeom>
        </p:spPr>
      </p:pic>
      <p:cxnSp>
        <p:nvCxnSpPr>
          <p:cNvPr id="5" name="Elbow Connector 4"/>
          <p:cNvCxnSpPr/>
          <p:nvPr/>
        </p:nvCxnSpPr>
        <p:spPr>
          <a:xfrm rot="5400000" flipH="1" flipV="1">
            <a:off x="2568555" y="4760626"/>
            <a:ext cx="1100939" cy="590457"/>
          </a:xfrm>
          <a:prstGeom prst="bentConnector3">
            <a:avLst/>
          </a:prstGeom>
          <a:ln>
            <a:solidFill>
              <a:schemeClr val="bg1">
                <a:lumMod val="65000"/>
              </a:schemeClr>
            </a:solidFill>
            <a:prstDash val="dashDot"/>
            <a:tailEnd type="triangle"/>
          </a:ln>
        </p:spPr>
        <p:style>
          <a:lnRef idx="2">
            <a:schemeClr val="accent1"/>
          </a:lnRef>
          <a:fillRef idx="0">
            <a:schemeClr val="accent1"/>
          </a:fillRef>
          <a:effectRef idx="1">
            <a:schemeClr val="accent1"/>
          </a:effectRef>
          <a:fontRef idx="minor">
            <a:schemeClr val="tx1"/>
          </a:fontRef>
        </p:style>
      </p:cxnSp>
      <p:cxnSp>
        <p:nvCxnSpPr>
          <p:cNvPr id="93" name="Elbow Connector 92"/>
          <p:cNvCxnSpPr>
            <a:stCxn id="23" idx="3"/>
          </p:cNvCxnSpPr>
          <p:nvPr/>
        </p:nvCxnSpPr>
        <p:spPr>
          <a:xfrm flipV="1">
            <a:off x="2835361" y="3665305"/>
            <a:ext cx="247052" cy="701722"/>
          </a:xfrm>
          <a:prstGeom prst="bentConnector2">
            <a:avLst/>
          </a:prstGeom>
          <a:ln>
            <a:solidFill>
              <a:schemeClr val="bg1">
                <a:lumMod val="65000"/>
              </a:schemeClr>
            </a:solidFill>
            <a:prstDash val="dashDot"/>
            <a:tailEnd type="triangle"/>
          </a:ln>
        </p:spPr>
        <p:style>
          <a:lnRef idx="2">
            <a:schemeClr val="accent1"/>
          </a:lnRef>
          <a:fillRef idx="0">
            <a:schemeClr val="accent1"/>
          </a:fillRef>
          <a:effectRef idx="1">
            <a:schemeClr val="accent1"/>
          </a:effectRef>
          <a:fontRef idx="minor">
            <a:schemeClr val="tx1"/>
          </a:fontRef>
        </p:style>
      </p:cxnSp>
      <p:cxnSp>
        <p:nvCxnSpPr>
          <p:cNvPr id="95" name="Elbow Connector 94"/>
          <p:cNvCxnSpPr>
            <a:stCxn id="30" idx="3"/>
          </p:cNvCxnSpPr>
          <p:nvPr/>
        </p:nvCxnSpPr>
        <p:spPr>
          <a:xfrm flipV="1">
            <a:off x="2861068" y="2873569"/>
            <a:ext cx="1703560" cy="168170"/>
          </a:xfrm>
          <a:prstGeom prst="bentConnector3">
            <a:avLst>
              <a:gd name="adj1" fmla="val 50000"/>
            </a:avLst>
          </a:prstGeom>
          <a:ln>
            <a:solidFill>
              <a:schemeClr val="bg1">
                <a:lumMod val="65000"/>
              </a:schemeClr>
            </a:solidFill>
            <a:prstDash val="dashDot"/>
            <a:tailEnd type="triangle"/>
          </a:ln>
        </p:spPr>
        <p:style>
          <a:lnRef idx="2">
            <a:schemeClr val="accent1"/>
          </a:lnRef>
          <a:fillRef idx="0">
            <a:schemeClr val="accent1"/>
          </a:fillRef>
          <a:effectRef idx="1">
            <a:schemeClr val="accent1"/>
          </a:effectRef>
          <a:fontRef idx="minor">
            <a:schemeClr val="tx1"/>
          </a:fontRef>
        </p:style>
      </p:cxnSp>
      <p:cxnSp>
        <p:nvCxnSpPr>
          <p:cNvPr id="101" name="Elbow Connector 100"/>
          <p:cNvCxnSpPr/>
          <p:nvPr/>
        </p:nvCxnSpPr>
        <p:spPr>
          <a:xfrm rot="5400000" flipH="1" flipV="1">
            <a:off x="4161776" y="4476840"/>
            <a:ext cx="951008" cy="509542"/>
          </a:xfrm>
          <a:prstGeom prst="bentConnector3">
            <a:avLst/>
          </a:prstGeom>
          <a:ln>
            <a:solidFill>
              <a:schemeClr val="bg1">
                <a:lumMod val="65000"/>
              </a:schemeClr>
            </a:solidFill>
            <a:prstDash val="dashDot"/>
            <a:tailEnd type="triangle"/>
          </a:ln>
        </p:spPr>
        <p:style>
          <a:lnRef idx="2">
            <a:schemeClr val="accent1"/>
          </a:lnRef>
          <a:fillRef idx="0">
            <a:schemeClr val="accent1"/>
          </a:fillRef>
          <a:effectRef idx="1">
            <a:schemeClr val="accent1"/>
          </a:effectRef>
          <a:fontRef idx="minor">
            <a:schemeClr val="tx1"/>
          </a:fontRef>
        </p:style>
      </p:cxnSp>
      <p:cxnSp>
        <p:nvCxnSpPr>
          <p:cNvPr id="104" name="Elbow Connector 103"/>
          <p:cNvCxnSpPr>
            <a:stCxn id="39" idx="3"/>
          </p:cNvCxnSpPr>
          <p:nvPr/>
        </p:nvCxnSpPr>
        <p:spPr>
          <a:xfrm>
            <a:off x="2839902" y="2111747"/>
            <a:ext cx="2425272" cy="789388"/>
          </a:xfrm>
          <a:prstGeom prst="bentConnector3">
            <a:avLst>
              <a:gd name="adj1" fmla="val 80710"/>
            </a:avLst>
          </a:prstGeom>
          <a:ln>
            <a:solidFill>
              <a:schemeClr val="bg1">
                <a:lumMod val="65000"/>
              </a:schemeClr>
            </a:solidFill>
            <a:prstDash val="dashDot"/>
            <a:tailEnd type="triangle"/>
          </a:ln>
        </p:spPr>
        <p:style>
          <a:lnRef idx="2">
            <a:schemeClr val="accent1"/>
          </a:lnRef>
          <a:fillRef idx="0">
            <a:schemeClr val="accent1"/>
          </a:fillRef>
          <a:effectRef idx="1">
            <a:schemeClr val="accent1"/>
          </a:effectRef>
          <a:fontRef idx="minor">
            <a:schemeClr val="tx1"/>
          </a:fontRef>
        </p:style>
      </p:cxnSp>
      <p:cxnSp>
        <p:nvCxnSpPr>
          <p:cNvPr id="108" name="Elbow Connector 107"/>
          <p:cNvCxnSpPr>
            <a:stCxn id="89" idx="1"/>
          </p:cNvCxnSpPr>
          <p:nvPr/>
        </p:nvCxnSpPr>
        <p:spPr>
          <a:xfrm rot="10800000" flipV="1">
            <a:off x="5479027" y="1649408"/>
            <a:ext cx="811885" cy="556386"/>
          </a:xfrm>
          <a:prstGeom prst="bentConnector3">
            <a:avLst>
              <a:gd name="adj1" fmla="val 28201"/>
            </a:avLst>
          </a:prstGeom>
          <a:ln>
            <a:solidFill>
              <a:schemeClr val="bg1">
                <a:lumMod val="65000"/>
              </a:schemeClr>
            </a:solidFill>
            <a:prstDash val="dashDot"/>
            <a:tailEnd type="triangle"/>
          </a:ln>
        </p:spPr>
        <p:style>
          <a:lnRef idx="2">
            <a:schemeClr val="accent1"/>
          </a:lnRef>
          <a:fillRef idx="0">
            <a:schemeClr val="accent1"/>
          </a:fillRef>
          <a:effectRef idx="1">
            <a:schemeClr val="accent1"/>
          </a:effectRef>
          <a:fontRef idx="minor">
            <a:schemeClr val="tx1"/>
          </a:fontRef>
        </p:style>
      </p:cxnSp>
      <p:cxnSp>
        <p:nvCxnSpPr>
          <p:cNvPr id="112" name="Elbow Connector 111"/>
          <p:cNvCxnSpPr>
            <a:stCxn id="82" idx="1"/>
          </p:cNvCxnSpPr>
          <p:nvPr/>
        </p:nvCxnSpPr>
        <p:spPr>
          <a:xfrm rot="10800000">
            <a:off x="5692878" y="2773340"/>
            <a:ext cx="572107" cy="196812"/>
          </a:xfrm>
          <a:prstGeom prst="bentConnector3">
            <a:avLst>
              <a:gd name="adj1" fmla="val 50000"/>
            </a:avLst>
          </a:prstGeom>
          <a:ln>
            <a:solidFill>
              <a:schemeClr val="bg1">
                <a:lumMod val="65000"/>
              </a:schemeClr>
            </a:solidFill>
            <a:prstDash val="dashDot"/>
            <a:tailEnd type="triangle"/>
          </a:ln>
        </p:spPr>
        <p:style>
          <a:lnRef idx="2">
            <a:schemeClr val="accent1"/>
          </a:lnRef>
          <a:fillRef idx="0">
            <a:schemeClr val="accent1"/>
          </a:fillRef>
          <a:effectRef idx="1">
            <a:schemeClr val="accent1"/>
          </a:effectRef>
          <a:fontRef idx="minor">
            <a:schemeClr val="tx1"/>
          </a:fontRef>
        </p:style>
      </p:cxnSp>
      <p:cxnSp>
        <p:nvCxnSpPr>
          <p:cNvPr id="116" name="Elbow Connector 115"/>
          <p:cNvCxnSpPr>
            <a:stCxn id="75" idx="1"/>
          </p:cNvCxnSpPr>
          <p:nvPr/>
        </p:nvCxnSpPr>
        <p:spPr>
          <a:xfrm rot="10800000">
            <a:off x="5845279" y="3478108"/>
            <a:ext cx="431087" cy="851076"/>
          </a:xfrm>
          <a:prstGeom prst="bentConnector2">
            <a:avLst/>
          </a:prstGeom>
          <a:ln>
            <a:solidFill>
              <a:schemeClr val="bg1">
                <a:lumMod val="65000"/>
              </a:schemeClr>
            </a:solidFill>
            <a:prstDash val="dashDot"/>
            <a:tailEnd type="triangle"/>
          </a:ln>
        </p:spPr>
        <p:style>
          <a:lnRef idx="2">
            <a:schemeClr val="accent1"/>
          </a:lnRef>
          <a:fillRef idx="0">
            <a:schemeClr val="accent1"/>
          </a:fillRef>
          <a:effectRef idx="1">
            <a:schemeClr val="accent1"/>
          </a:effectRef>
          <a:fontRef idx="minor">
            <a:schemeClr val="tx1"/>
          </a:fontRef>
        </p:style>
      </p:cxnSp>
      <p:cxnSp>
        <p:nvCxnSpPr>
          <p:cNvPr id="119" name="Elbow Connector 118"/>
          <p:cNvCxnSpPr>
            <a:stCxn id="68" idx="0"/>
          </p:cNvCxnSpPr>
          <p:nvPr/>
        </p:nvCxnSpPr>
        <p:spPr>
          <a:xfrm rot="16200000" flipV="1">
            <a:off x="5017121" y="3656968"/>
            <a:ext cx="2138703" cy="1475730"/>
          </a:xfrm>
          <a:prstGeom prst="bentConnector3">
            <a:avLst>
              <a:gd name="adj1" fmla="val 11038"/>
            </a:avLst>
          </a:prstGeom>
          <a:ln>
            <a:solidFill>
              <a:schemeClr val="bg1">
                <a:lumMod val="65000"/>
              </a:schemeClr>
            </a:solidFill>
            <a:prstDash val="dashDot"/>
            <a:tailEnd type="triangle"/>
          </a:ln>
        </p:spPr>
        <p:style>
          <a:lnRef idx="2">
            <a:schemeClr val="accent1"/>
          </a:lnRef>
          <a:fillRef idx="0">
            <a:schemeClr val="accent1"/>
          </a:fillRef>
          <a:effectRef idx="1">
            <a:schemeClr val="accent1"/>
          </a:effectRef>
          <a:fontRef idx="minor">
            <a:schemeClr val="tx1"/>
          </a:fontRef>
        </p:style>
      </p:cxnSp>
      <p:pic>
        <p:nvPicPr>
          <p:cNvPr id="94" name="Picture 93"/>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627" y="6375138"/>
            <a:ext cx="1183381" cy="393948"/>
          </a:xfrm>
          <a:prstGeom prst="rect">
            <a:avLst/>
          </a:prstGeom>
          <a:noFill/>
        </p:spPr>
      </p:pic>
    </p:spTree>
    <p:extLst>
      <p:ext uri="{BB962C8B-B14F-4D97-AF65-F5344CB8AC3E}">
        <p14:creationId xmlns:p14="http://schemas.microsoft.com/office/powerpoint/2010/main" val="4225156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81" name="Group 57"/>
          <p:cNvGraphicFramePr>
            <a:graphicFrameLocks noGrp="1"/>
          </p:cNvGraphicFramePr>
          <p:nvPr>
            <p:ph idx="4294967295"/>
            <p:extLst>
              <p:ext uri="{D42A27DB-BD31-4B8C-83A1-F6EECF244321}">
                <p14:modId xmlns:p14="http://schemas.microsoft.com/office/powerpoint/2010/main" val="3699727902"/>
              </p:ext>
            </p:extLst>
          </p:nvPr>
        </p:nvGraphicFramePr>
        <p:xfrm>
          <a:off x="86827" y="697354"/>
          <a:ext cx="8889477" cy="5100965"/>
        </p:xfrm>
        <a:graphic>
          <a:graphicData uri="http://schemas.openxmlformats.org/drawingml/2006/table">
            <a:tbl>
              <a:tblPr/>
              <a:tblGrid>
                <a:gridCol w="8889477">
                  <a:extLst>
                    <a:ext uri="{9D8B030D-6E8A-4147-A177-3AD203B41FA5}">
                      <a16:colId xmlns:a16="http://schemas.microsoft.com/office/drawing/2014/main" val="20000"/>
                    </a:ext>
                  </a:extLst>
                </a:gridCol>
              </a:tblGrid>
              <a:tr h="963237">
                <a:tc>
                  <a:txBody>
                    <a:bodyPr/>
                    <a:lstStyle/>
                    <a:p>
                      <a:pPr algn="just">
                        <a:defRPr/>
                      </a:pPr>
                      <a:r>
                        <a:rPr lang="en-US" sz="2000" b="1" dirty="0" smtClean="0">
                          <a:solidFill>
                            <a:srgbClr val="008100"/>
                          </a:solidFill>
                          <a:effectLst/>
                          <a:latin typeface="Arial" pitchFamily="34" charset="0"/>
                          <a:cs typeface="Arial" pitchFamily="34" charset="0"/>
                        </a:rPr>
                        <a:t>SG 2:  Build mutually beneficial regional &amp; global relations to advance South Africa’s trade, industrial policy &amp; economic development  objective</a:t>
                      </a:r>
                      <a:endParaRPr lang="en-US" sz="2000" dirty="0">
                        <a:solidFill>
                          <a:srgbClr val="008100"/>
                        </a:solidFill>
                        <a:effectLst/>
                        <a:latin typeface="Arial" charset="0"/>
                      </a:endParaRP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092955">
                <a:tc>
                  <a:txBody>
                    <a:bodyPr/>
                    <a:lstStyle/>
                    <a:p>
                      <a:pPr marL="342900" indent="-342900" algn="just">
                        <a:buFont typeface="Wingdings" panose="05000000000000000000" pitchFamily="2" charset="2"/>
                        <a:buChar char="q"/>
                      </a:pPr>
                      <a:r>
                        <a:rPr lang="en-ZA" sz="2000" b="0" i="0" u="none" strike="noStrike" baseline="0" dirty="0" smtClean="0">
                          <a:latin typeface="+mj-lt"/>
                        </a:rPr>
                        <a:t>The department continues to engage within Southern African Development Community (SADC) through bilateral engagements on outstanding commitments in the implementation of the Free-Trade Agreement (FTA).</a:t>
                      </a:r>
                    </a:p>
                    <a:p>
                      <a:pPr marL="342900" lvl="0" indent="-342900" algn="just">
                        <a:buFont typeface="Wingdings" panose="05000000000000000000" pitchFamily="2" charset="2"/>
                        <a:buChar char="q"/>
                      </a:pPr>
                      <a:r>
                        <a:rPr lang="en-ZA" sz="2000" b="0" i="0" u="none" strike="noStrike" baseline="0" dirty="0" smtClean="0">
                          <a:latin typeface="+mj-lt"/>
                        </a:rPr>
                        <a:t>In relation to trade in services, negotiations were concluded on four(4) sectors, namely: Communication, Tourism, Transport and Financial Services. Negotiations continue in the area of energy-related services and construction. </a:t>
                      </a: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3563" name="Slide Number Placeholder 1"/>
          <p:cNvSpPr>
            <a:spLocks noGrp="1"/>
          </p:cNvSpPr>
          <p:nvPr>
            <p:ph type="sldNum" sz="quarter" idx="12"/>
          </p:nvPr>
        </p:nvSpPr>
        <p:spPr>
          <a:xfrm>
            <a:off x="5961882" y="6356350"/>
            <a:ext cx="2133600" cy="365125"/>
          </a:xfrm>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441D83-5525-4B98-81A6-F97714701BDD}" type="slidenum">
              <a:rPr kumimoji="0" lang="en-US" sz="1200" b="0" i="0" u="none" strike="noStrike" kern="1200" cap="none" spc="0" normalizeH="0" baseline="0" noProof="0" smtClean="0">
                <a:ln>
                  <a:noFill/>
                </a:ln>
                <a:solidFill>
                  <a:prstClr val="black"/>
                </a:solidFill>
                <a:effectLst/>
                <a:uLnTx/>
                <a:uFillTx/>
                <a:latin typeface="Arial"/>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smtClean="0">
              <a:ln>
                <a:noFill/>
              </a:ln>
              <a:solidFill>
                <a:prstClr val="black"/>
              </a:solidFill>
              <a:effectLst/>
              <a:uLnTx/>
              <a:uFillTx/>
              <a:latin typeface="Arial"/>
              <a:ea typeface="+mn-ea"/>
              <a:cs typeface="Arial" charset="0"/>
            </a:endParaRPr>
          </a:p>
        </p:txBody>
      </p:sp>
      <p:sp>
        <p:nvSpPr>
          <p:cNvPr id="14" name="Title 1"/>
          <p:cNvSpPr txBox="1">
            <a:spLocks/>
          </p:cNvSpPr>
          <p:nvPr/>
        </p:nvSpPr>
        <p:spPr>
          <a:xfrm>
            <a:off x="51106" y="65988"/>
            <a:ext cx="8960920" cy="502710"/>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44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rPr>
              <a:t>TRADE, INVESTMENT AND EXPORT</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a:ea typeface="+mj-ea"/>
              <a:cs typeface="Arial" panose="020B0604020202020204" pitchFamily="34" charset="0"/>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829" y="4435193"/>
            <a:ext cx="1871003" cy="1210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3525" y="4343046"/>
            <a:ext cx="2280734" cy="1455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p:nvPr/>
        </p:nvPicPr>
        <p:blipFill>
          <a:blip r:embed="rId5">
            <a:extLst>
              <a:ext uri="{28A0092B-C50C-407E-A947-70E740481C1C}">
                <a14:useLocalDpi xmlns:a14="http://schemas.microsoft.com/office/drawing/2010/main" val="0"/>
              </a:ext>
            </a:extLst>
          </a:blip>
          <a:srcRect/>
          <a:stretch>
            <a:fillRect/>
          </a:stretch>
        </p:blipFill>
        <p:spPr bwMode="auto">
          <a:xfrm>
            <a:off x="5138738" y="4312798"/>
            <a:ext cx="1796635" cy="1455273"/>
          </a:xfrm>
          <a:prstGeom prst="rect">
            <a:avLst/>
          </a:prstGeom>
          <a:noFill/>
        </p:spPr>
      </p:pic>
      <p:pic>
        <p:nvPicPr>
          <p:cNvPr id="11" name="Picture 10" descr="C:\Users\NMakhwedzha\Documents\Strategy Unit 1\2019\Financial sector.jpg"/>
          <p:cNvPicPr/>
          <p:nvPr/>
        </p:nvPicPr>
        <p:blipFill>
          <a:blip r:embed="rId6">
            <a:extLst>
              <a:ext uri="{28A0092B-C50C-407E-A947-70E740481C1C}">
                <a14:useLocalDpi xmlns:a14="http://schemas.microsoft.com/office/drawing/2010/main" val="0"/>
              </a:ext>
            </a:extLst>
          </a:blip>
          <a:srcRect/>
          <a:stretch>
            <a:fillRect/>
          </a:stretch>
        </p:blipFill>
        <p:spPr bwMode="auto">
          <a:xfrm>
            <a:off x="7163497" y="4343047"/>
            <a:ext cx="1600200" cy="1455272"/>
          </a:xfrm>
          <a:prstGeom prst="rect">
            <a:avLst/>
          </a:prstGeom>
          <a:noFill/>
          <a:ln>
            <a:noFill/>
          </a:ln>
        </p:spPr>
      </p:pic>
      <p:pic>
        <p:nvPicPr>
          <p:cNvPr id="13" name="Picture 12"/>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16" name="Picture 15"/>
          <p:cNvPicPr>
            <a:picLocks noChangeAspect="1"/>
          </p:cNvPicPr>
          <p:nvPr/>
        </p:nvPicPr>
        <p:blipFill>
          <a:blip r:embed="rId8"/>
          <a:stretch>
            <a:fillRect/>
          </a:stretch>
        </p:blipFill>
        <p:spPr>
          <a:xfrm>
            <a:off x="8062933" y="6178738"/>
            <a:ext cx="648072" cy="565983"/>
          </a:xfrm>
          <a:prstGeom prst="rect">
            <a:avLst/>
          </a:prstGeom>
        </p:spPr>
      </p:pic>
    </p:spTree>
    <p:extLst>
      <p:ext uri="{BB962C8B-B14F-4D97-AF65-F5344CB8AC3E}">
        <p14:creationId xmlns:p14="http://schemas.microsoft.com/office/powerpoint/2010/main" val="26099945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81" name="Group 57"/>
          <p:cNvGraphicFramePr>
            <a:graphicFrameLocks noGrp="1"/>
          </p:cNvGraphicFramePr>
          <p:nvPr>
            <p:ph idx="4294967295"/>
            <p:extLst>
              <p:ext uri="{D42A27DB-BD31-4B8C-83A1-F6EECF244321}">
                <p14:modId xmlns:p14="http://schemas.microsoft.com/office/powerpoint/2010/main" val="1568371462"/>
              </p:ext>
            </p:extLst>
          </p:nvPr>
        </p:nvGraphicFramePr>
        <p:xfrm>
          <a:off x="86827" y="697355"/>
          <a:ext cx="8889477" cy="5408805"/>
        </p:xfrm>
        <a:graphic>
          <a:graphicData uri="http://schemas.openxmlformats.org/drawingml/2006/table">
            <a:tbl>
              <a:tblPr/>
              <a:tblGrid>
                <a:gridCol w="8889477">
                  <a:extLst>
                    <a:ext uri="{9D8B030D-6E8A-4147-A177-3AD203B41FA5}">
                      <a16:colId xmlns:a16="http://schemas.microsoft.com/office/drawing/2014/main" val="20000"/>
                    </a:ext>
                  </a:extLst>
                </a:gridCol>
              </a:tblGrid>
              <a:tr h="1016084">
                <a:tc>
                  <a:txBody>
                    <a:bodyPr/>
                    <a:lstStyle/>
                    <a:p>
                      <a:pPr algn="just">
                        <a:defRPr/>
                      </a:pPr>
                      <a:r>
                        <a:rPr lang="en-US" sz="2000" b="1" dirty="0" smtClean="0">
                          <a:solidFill>
                            <a:srgbClr val="008100"/>
                          </a:solidFill>
                          <a:effectLst/>
                          <a:latin typeface="Arial" pitchFamily="34" charset="0"/>
                          <a:cs typeface="Arial" pitchFamily="34" charset="0"/>
                        </a:rPr>
                        <a:t>SG 2:  Build mutually beneficial regional &amp; global relations to advance South Africa’s trade, industrial policy &amp; economic development  objective</a:t>
                      </a:r>
                      <a:endParaRPr lang="en-US" sz="2000" dirty="0">
                        <a:solidFill>
                          <a:srgbClr val="008100"/>
                        </a:solidFill>
                        <a:effectLst/>
                        <a:latin typeface="Arial" charset="0"/>
                      </a:endParaRP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392721">
                <a:tc>
                  <a:txBody>
                    <a:bodyPr/>
                    <a:lstStyle/>
                    <a:p>
                      <a:pPr marL="0" marR="0" lvl="0" indent="0" algn="just"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ZA" sz="2000" b="0" i="0" u="none" strike="noStrike" baseline="0" dirty="0" smtClean="0">
                        <a:latin typeface="+mj-lt"/>
                      </a:endParaRP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3563" name="Slide Number Placeholder 1"/>
          <p:cNvSpPr>
            <a:spLocks noGrp="1"/>
          </p:cNvSpPr>
          <p:nvPr>
            <p:ph type="sldNum" sz="quarter" idx="12"/>
          </p:nvPr>
        </p:nvSpPr>
        <p:spPr>
          <a:xfrm>
            <a:off x="5952350" y="6396250"/>
            <a:ext cx="2133600" cy="365125"/>
          </a:xfrm>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441D83-5525-4B98-81A6-F97714701BDD}" type="slidenum">
              <a:rPr kumimoji="0" lang="en-US" sz="1200" b="0" i="0" u="none" strike="noStrike" kern="1200" cap="none" spc="0" normalizeH="0" baseline="0" noProof="0" smtClean="0">
                <a:ln>
                  <a:noFill/>
                </a:ln>
                <a:solidFill>
                  <a:prstClr val="black"/>
                </a:solidFill>
                <a:effectLst/>
                <a:uLnTx/>
                <a:uFillTx/>
                <a:latin typeface="Arial"/>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smtClean="0">
              <a:ln>
                <a:noFill/>
              </a:ln>
              <a:solidFill>
                <a:prstClr val="black"/>
              </a:solidFill>
              <a:effectLst/>
              <a:uLnTx/>
              <a:uFillTx/>
              <a:latin typeface="Arial"/>
              <a:ea typeface="+mn-ea"/>
              <a:cs typeface="Arial" charset="0"/>
            </a:endParaRPr>
          </a:p>
        </p:txBody>
      </p:sp>
      <p:sp>
        <p:nvSpPr>
          <p:cNvPr id="14" name="Title 1"/>
          <p:cNvSpPr txBox="1">
            <a:spLocks/>
          </p:cNvSpPr>
          <p:nvPr/>
        </p:nvSpPr>
        <p:spPr>
          <a:xfrm>
            <a:off x="51106" y="65988"/>
            <a:ext cx="8960920" cy="502710"/>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44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rPr>
              <a:t>TRADE, INVESTMENT AND EXPORT</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a:ea typeface="+mj-ea"/>
              <a:cs typeface="Arial" panose="020B0604020202020204" pitchFamily="34" charset="0"/>
            </a:endParaRPr>
          </a:p>
        </p:txBody>
      </p:sp>
      <p:pic>
        <p:nvPicPr>
          <p:cNvPr id="7" name="Picture 6"/>
          <p:cNvPicPr/>
          <p:nvPr/>
        </p:nvPicPr>
        <p:blipFill rotWithShape="1">
          <a:blip r:embed="rId3"/>
          <a:srcRect l="52423" t="10226" b="39236"/>
          <a:stretch/>
        </p:blipFill>
        <p:spPr bwMode="auto">
          <a:xfrm>
            <a:off x="235412" y="1797905"/>
            <a:ext cx="3956330" cy="3796616"/>
          </a:xfrm>
          <a:prstGeom prst="rect">
            <a:avLst/>
          </a:prstGeom>
          <a:ln>
            <a:solidFill>
              <a:schemeClr val="accent2"/>
            </a:solidFill>
          </a:ln>
          <a:extLst>
            <a:ext uri="{53640926-AAD7-44D8-BBD7-CCE9431645EC}">
              <a14:shadowObscured xmlns:a14="http://schemas.microsoft.com/office/drawing/2010/main"/>
            </a:ext>
          </a:extLst>
        </p:spPr>
      </p:pic>
      <p:sp>
        <p:nvSpPr>
          <p:cNvPr id="2" name="TextBox 1"/>
          <p:cNvSpPr txBox="1"/>
          <p:nvPr/>
        </p:nvSpPr>
        <p:spPr>
          <a:xfrm>
            <a:off x="4531564" y="1842043"/>
            <a:ext cx="4317013" cy="4401205"/>
          </a:xfrm>
          <a:prstGeom prst="rect">
            <a:avLst/>
          </a:prstGeom>
          <a:noFill/>
        </p:spPr>
        <p:txBody>
          <a:bodyPr wrap="square" rtlCol="0">
            <a:spAutoFit/>
          </a:bodyPr>
          <a:lstStyle/>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sz="1400" b="0" i="0" u="none" strike="noStrike" kern="1200" cap="none" spc="0" normalizeH="0" baseline="0" noProof="0" dirty="0">
                <a:ln>
                  <a:noFill/>
                </a:ln>
                <a:solidFill>
                  <a:prstClr val="black"/>
                </a:solidFill>
                <a:effectLst/>
                <a:uLnTx/>
                <a:uFillTx/>
                <a:latin typeface="ArialMT"/>
                <a:ea typeface="+mn-ea"/>
                <a:cs typeface="+mn-cs"/>
              </a:rPr>
              <a:t>Significant progress </a:t>
            </a:r>
            <a:r>
              <a:rPr kumimoji="0" lang="en-ZA" sz="1400" b="0" i="0" u="none" strike="noStrike" kern="1200" cap="none" spc="0" normalizeH="0" baseline="0" noProof="0" dirty="0" smtClean="0">
                <a:ln>
                  <a:noFill/>
                </a:ln>
                <a:solidFill>
                  <a:prstClr val="black"/>
                </a:solidFill>
                <a:effectLst/>
                <a:uLnTx/>
                <a:uFillTx/>
                <a:latin typeface="ArialMT"/>
                <a:ea typeface="+mn-ea"/>
                <a:cs typeface="+mn-cs"/>
              </a:rPr>
              <a:t>was </a:t>
            </a:r>
            <a:r>
              <a:rPr kumimoji="0" lang="en-ZA" sz="1400" b="0" i="0" u="none" strike="noStrike" kern="1200" cap="none" spc="0" normalizeH="0" baseline="0" noProof="0" dirty="0">
                <a:ln>
                  <a:noFill/>
                </a:ln>
                <a:solidFill>
                  <a:prstClr val="black"/>
                </a:solidFill>
                <a:effectLst/>
                <a:uLnTx/>
                <a:uFillTx/>
                <a:latin typeface="ArialMT"/>
                <a:ea typeface="+mn-ea"/>
                <a:cs typeface="+mn-cs"/>
              </a:rPr>
              <a:t>made beyond the adoption of the legal framework to operationalise the </a:t>
            </a:r>
            <a:r>
              <a:rPr kumimoji="0" lang="en-ZA" sz="1400" b="0" i="0" u="none" strike="noStrike" kern="1200" cap="none" spc="0" normalizeH="0" baseline="0" noProof="0" dirty="0" smtClean="0">
                <a:ln>
                  <a:noFill/>
                </a:ln>
                <a:solidFill>
                  <a:prstClr val="black"/>
                </a:solidFill>
                <a:effectLst/>
                <a:uLnTx/>
                <a:uFillTx/>
                <a:latin typeface="ArialMT"/>
                <a:ea typeface="+mn-ea"/>
                <a:cs typeface="+mn-cs"/>
              </a:rPr>
              <a:t>FTA</a:t>
            </a:r>
            <a:r>
              <a:rPr lang="en-ZA" sz="1400" noProof="0" dirty="0">
                <a:solidFill>
                  <a:prstClr val="black"/>
                </a:solidFill>
                <a:latin typeface="ArialMT"/>
              </a:rPr>
              <a:t>.</a:t>
            </a:r>
            <a:endParaRPr kumimoji="0" lang="en-ZA" sz="1400" b="0" i="0" u="none" strike="noStrike" kern="1200" cap="none" spc="0" normalizeH="0" baseline="0" noProof="0" dirty="0" smtClean="0">
              <a:ln>
                <a:noFill/>
              </a:ln>
              <a:solidFill>
                <a:prstClr val="black"/>
              </a:solidFill>
              <a:effectLst/>
              <a:uLnTx/>
              <a:uFillTx/>
              <a:latin typeface="ArialMT"/>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ZA" sz="1400" b="0" i="0" u="none" strike="noStrike" kern="1200" cap="none" spc="0" normalizeH="0" baseline="0" noProof="0" dirty="0">
              <a:ln>
                <a:noFill/>
              </a:ln>
              <a:solidFill>
                <a:prstClr val="black"/>
              </a:solidFill>
              <a:effectLst/>
              <a:uLnTx/>
              <a:uFillTx/>
              <a:latin typeface="ArialMT"/>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sz="1400" b="0" i="0" u="none" strike="noStrike" kern="1200" cap="none" spc="0" normalizeH="0" baseline="0" noProof="0" dirty="0" smtClean="0">
                <a:ln>
                  <a:noFill/>
                </a:ln>
                <a:solidFill>
                  <a:prstClr val="black"/>
                </a:solidFill>
                <a:effectLst/>
                <a:uLnTx/>
                <a:uFillTx/>
                <a:latin typeface="ArialMT"/>
                <a:ea typeface="+mn-ea"/>
                <a:cs typeface="+mn-cs"/>
              </a:rPr>
              <a:t>Tariff </a:t>
            </a:r>
            <a:r>
              <a:rPr kumimoji="0" lang="en-ZA" sz="1400" b="0" i="0" u="none" strike="noStrike" kern="1200" cap="none" spc="0" normalizeH="0" baseline="0" noProof="0" dirty="0">
                <a:ln>
                  <a:noFill/>
                </a:ln>
                <a:solidFill>
                  <a:prstClr val="black"/>
                </a:solidFill>
                <a:effectLst/>
                <a:uLnTx/>
                <a:uFillTx/>
                <a:latin typeface="ArialMT"/>
                <a:ea typeface="+mn-ea"/>
                <a:cs typeface="+mn-cs"/>
              </a:rPr>
              <a:t>negotiations </a:t>
            </a:r>
            <a:r>
              <a:rPr kumimoji="0" lang="en-ZA" sz="1400" b="0" i="0" u="none" strike="noStrike" kern="1200" cap="none" spc="0" normalizeH="0" baseline="0" noProof="0" dirty="0" smtClean="0">
                <a:ln>
                  <a:noFill/>
                </a:ln>
                <a:solidFill>
                  <a:prstClr val="black"/>
                </a:solidFill>
                <a:effectLst/>
                <a:uLnTx/>
                <a:uFillTx/>
                <a:latin typeface="ArialMT"/>
                <a:ea typeface="+mn-ea"/>
                <a:cs typeface="+mn-cs"/>
              </a:rPr>
              <a:t>commenced </a:t>
            </a:r>
            <a:r>
              <a:rPr kumimoji="0" lang="en-ZA" sz="1400" b="0" i="0" u="none" strike="noStrike" kern="1200" cap="none" spc="0" normalizeH="0" baseline="0" noProof="0" dirty="0">
                <a:ln>
                  <a:noFill/>
                </a:ln>
                <a:solidFill>
                  <a:prstClr val="black"/>
                </a:solidFill>
                <a:effectLst/>
                <a:uLnTx/>
                <a:uFillTx/>
                <a:latin typeface="ArialMT"/>
                <a:ea typeface="+mn-ea"/>
                <a:cs typeface="+mn-cs"/>
              </a:rPr>
              <a:t>between the parties, with the key bilateral negotiations for South Africa being </a:t>
            </a:r>
            <a:r>
              <a:rPr kumimoji="0" lang="en-ZA" sz="1400" b="0" i="0" u="none" strike="noStrike" kern="1200" cap="none" spc="0" normalizeH="0" baseline="0" noProof="0" dirty="0" smtClean="0">
                <a:ln>
                  <a:noFill/>
                </a:ln>
                <a:solidFill>
                  <a:prstClr val="black"/>
                </a:solidFill>
                <a:effectLst/>
                <a:uLnTx/>
                <a:uFillTx/>
                <a:latin typeface="ArialMT"/>
                <a:ea typeface="+mn-ea"/>
                <a:cs typeface="+mn-cs"/>
              </a:rPr>
              <a:t>the Southern African Customs Union – East African Community (SACU-EAC) </a:t>
            </a:r>
            <a:r>
              <a:rPr kumimoji="0" lang="en-ZA" sz="1400" b="0" i="0" u="none" strike="noStrike" kern="1200" cap="none" spc="0" normalizeH="0" baseline="0" noProof="0" dirty="0">
                <a:ln>
                  <a:noFill/>
                </a:ln>
                <a:solidFill>
                  <a:prstClr val="black"/>
                </a:solidFill>
                <a:effectLst/>
                <a:uLnTx/>
                <a:uFillTx/>
                <a:latin typeface="ArialMT"/>
                <a:ea typeface="+mn-ea"/>
                <a:cs typeface="+mn-cs"/>
              </a:rPr>
              <a:t>tariff negotiations, as well as with </a:t>
            </a:r>
            <a:r>
              <a:rPr kumimoji="0" lang="en-ZA" sz="1400" b="0" i="0" u="none" strike="noStrike" kern="1200" cap="none" spc="0" normalizeH="0" baseline="0" noProof="0" dirty="0" smtClean="0">
                <a:ln>
                  <a:noFill/>
                </a:ln>
                <a:solidFill>
                  <a:prstClr val="black"/>
                </a:solidFill>
                <a:effectLst/>
                <a:uLnTx/>
                <a:uFillTx/>
                <a:latin typeface="ArialMT"/>
                <a:ea typeface="+mn-ea"/>
                <a:cs typeface="+mn-cs"/>
              </a:rPr>
              <a:t>Egypt.</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ZA" sz="1400" b="0" i="0" u="none" strike="noStrike" kern="1200" cap="none" spc="0" normalizeH="0" baseline="0" noProof="0" dirty="0" smtClean="0">
              <a:ln>
                <a:noFill/>
              </a:ln>
              <a:solidFill>
                <a:prstClr val="black"/>
              </a:solidFill>
              <a:effectLst/>
              <a:uLnTx/>
              <a:uFillTx/>
              <a:latin typeface="ArialMT"/>
              <a:ea typeface="+mn-ea"/>
              <a:cs typeface="+mn-cs"/>
            </a:endParaRPr>
          </a:p>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sz="1400" b="0" i="0" u="none" strike="noStrike" kern="1200" cap="none" spc="0" normalizeH="0" baseline="0" noProof="0" dirty="0">
                <a:ln>
                  <a:noFill/>
                </a:ln>
                <a:solidFill>
                  <a:prstClr val="black"/>
                </a:solidFill>
                <a:effectLst/>
                <a:uLnTx/>
                <a:uFillTx/>
                <a:latin typeface="ArialMT"/>
                <a:ea typeface="+mn-ea"/>
                <a:cs typeface="+mn-cs"/>
              </a:rPr>
              <a:t>Significant progress </a:t>
            </a:r>
            <a:r>
              <a:rPr kumimoji="0" lang="en-ZA" sz="1400" b="0" i="0" u="none" strike="noStrike" kern="1200" cap="none" spc="0" normalizeH="0" baseline="0" noProof="0" dirty="0" smtClean="0">
                <a:ln>
                  <a:noFill/>
                </a:ln>
                <a:solidFill>
                  <a:prstClr val="black"/>
                </a:solidFill>
                <a:effectLst/>
                <a:uLnTx/>
                <a:uFillTx/>
                <a:latin typeface="ArialMT"/>
                <a:ea typeface="+mn-ea"/>
                <a:cs typeface="+mn-cs"/>
              </a:rPr>
              <a:t>achieved </a:t>
            </a:r>
            <a:r>
              <a:rPr kumimoji="0" lang="en-ZA" sz="1400" b="0" i="0" u="none" strike="noStrike" kern="1200" cap="none" spc="0" normalizeH="0" baseline="0" noProof="0" dirty="0">
                <a:ln>
                  <a:noFill/>
                </a:ln>
                <a:solidFill>
                  <a:prstClr val="black"/>
                </a:solidFill>
                <a:effectLst/>
                <a:uLnTx/>
                <a:uFillTx/>
                <a:latin typeface="ArialMT"/>
                <a:ea typeface="+mn-ea"/>
                <a:cs typeface="+mn-cs"/>
              </a:rPr>
              <a:t>in the SACU-EAC negotiations, with a few remaining issues in relation to tariffs and rules of </a:t>
            </a:r>
            <a:r>
              <a:rPr kumimoji="0" lang="en-ZA" sz="1400" b="0" i="0" u="none" strike="noStrike" kern="1200" cap="none" spc="0" normalizeH="0" baseline="0" noProof="0" dirty="0" smtClean="0">
                <a:ln>
                  <a:noFill/>
                </a:ln>
                <a:solidFill>
                  <a:prstClr val="black"/>
                </a:solidFill>
                <a:effectLst/>
                <a:uLnTx/>
                <a:uFillTx/>
                <a:latin typeface="ArialMT"/>
                <a:ea typeface="+mn-ea"/>
                <a:cs typeface="+mn-cs"/>
              </a:rPr>
              <a:t>origin</a:t>
            </a:r>
            <a:r>
              <a:rPr lang="en-ZA" sz="1400" noProof="0" dirty="0">
                <a:solidFill>
                  <a:prstClr val="black"/>
                </a:solidFill>
                <a:latin typeface="ArialMT"/>
              </a:rPr>
              <a:t>.</a:t>
            </a:r>
            <a:endParaRPr kumimoji="0" lang="en-ZA" sz="1400" b="0" i="0" u="none" strike="noStrike" kern="1200" cap="none" spc="0" normalizeH="0" baseline="0" noProof="0" dirty="0" smtClean="0">
              <a:ln>
                <a:noFill/>
              </a:ln>
              <a:solidFill>
                <a:prstClr val="black"/>
              </a:solidFill>
              <a:effectLst/>
              <a:uLnTx/>
              <a:uFillTx/>
              <a:latin typeface="ArialMT"/>
              <a:ea typeface="+mn-ea"/>
              <a:cs typeface="+mn-cs"/>
            </a:endParaRPr>
          </a:p>
          <a:p>
            <a:pPr marR="0" lvl="0" algn="just" defTabSz="457200" rtl="0" eaLnBrk="1" fontAlgn="auto" latinLnBrk="0" hangingPunct="1">
              <a:lnSpc>
                <a:spcPct val="100000"/>
              </a:lnSpc>
              <a:spcBef>
                <a:spcPts val="0"/>
              </a:spcBef>
              <a:spcAft>
                <a:spcPts val="0"/>
              </a:spcAft>
              <a:buClrTx/>
              <a:buSzTx/>
              <a:tabLst/>
              <a:defRPr/>
            </a:pPr>
            <a:endParaRPr kumimoji="0" lang="en-ZA" sz="1400" b="0" i="0" u="none" strike="noStrike" kern="1200" cap="none" spc="0" normalizeH="0" baseline="0" noProof="0" dirty="0">
              <a:ln>
                <a:noFill/>
              </a:ln>
              <a:solidFill>
                <a:prstClr val="black"/>
              </a:solidFill>
              <a:effectLst/>
              <a:uLnTx/>
              <a:uFillTx/>
              <a:latin typeface="ArialMT"/>
              <a:ea typeface="+mn-ea"/>
              <a:cs typeface="+mn-cs"/>
            </a:endParaRPr>
          </a:p>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sz="1400" b="0" i="0" u="none" strike="noStrike" kern="1200" cap="none" spc="0" normalizeH="0" baseline="0" noProof="0" dirty="0" smtClean="0">
                <a:ln>
                  <a:noFill/>
                </a:ln>
                <a:solidFill>
                  <a:prstClr val="black"/>
                </a:solidFill>
                <a:effectLst/>
                <a:uLnTx/>
                <a:uFillTx/>
                <a:latin typeface="ArialMT"/>
                <a:ea typeface="+mn-ea"/>
                <a:cs typeface="+mn-cs"/>
              </a:rPr>
              <a:t>The </a:t>
            </a:r>
            <a:r>
              <a:rPr kumimoji="0" lang="en-ZA" sz="1400" b="0" i="0" u="none" strike="noStrike" kern="1200" cap="none" spc="0" normalizeH="0" baseline="0" noProof="0" dirty="0">
                <a:ln>
                  <a:noFill/>
                </a:ln>
                <a:solidFill>
                  <a:prstClr val="black"/>
                </a:solidFill>
                <a:effectLst/>
                <a:uLnTx/>
                <a:uFillTx/>
                <a:latin typeface="ArialMT"/>
                <a:ea typeface="+mn-ea"/>
                <a:cs typeface="+mn-cs"/>
              </a:rPr>
              <a:t>Annex on Movement of Business People was also </a:t>
            </a:r>
            <a:r>
              <a:rPr kumimoji="0" lang="en-ZA" sz="1400" b="0" i="0" u="none" strike="noStrike" kern="1200" cap="none" spc="0" normalizeH="0" baseline="0" noProof="0" dirty="0" smtClean="0">
                <a:ln>
                  <a:noFill/>
                </a:ln>
                <a:solidFill>
                  <a:prstClr val="black"/>
                </a:solidFill>
                <a:effectLst/>
                <a:uLnTx/>
                <a:uFillTx/>
                <a:latin typeface="ArialMT"/>
                <a:ea typeface="+mn-ea"/>
                <a:cs typeface="+mn-cs"/>
              </a:rPr>
              <a:t>finalised</a:t>
            </a:r>
            <a:r>
              <a:rPr lang="en-ZA" sz="1400" noProof="0" dirty="0" smtClean="0">
                <a:solidFill>
                  <a:prstClr val="black"/>
                </a:solidFill>
                <a:latin typeface="ArialMT"/>
              </a:rPr>
              <a:t>. T</a:t>
            </a:r>
            <a:r>
              <a:rPr kumimoji="0" lang="en-ZA" sz="1400" b="0" i="0" u="none" strike="noStrike" kern="1200" cap="none" spc="0" normalizeH="0" baseline="0" noProof="0" dirty="0" smtClean="0">
                <a:ln>
                  <a:noFill/>
                </a:ln>
                <a:solidFill>
                  <a:prstClr val="black"/>
                </a:solidFill>
                <a:effectLst/>
                <a:uLnTx/>
                <a:uFillTx/>
                <a:latin typeface="ArialMT"/>
                <a:ea typeface="+mn-ea"/>
                <a:cs typeface="+mn-cs"/>
              </a:rPr>
              <a:t>he </a:t>
            </a:r>
            <a:r>
              <a:rPr kumimoji="0" lang="en-ZA" sz="1400" b="0" i="0" u="none" strike="noStrike" kern="1200" cap="none" spc="0" normalizeH="0" baseline="0" noProof="0" dirty="0">
                <a:ln>
                  <a:noFill/>
                </a:ln>
                <a:solidFill>
                  <a:prstClr val="black"/>
                </a:solidFill>
                <a:effectLst/>
                <a:uLnTx/>
                <a:uFillTx/>
                <a:latin typeface="ArialMT"/>
                <a:ea typeface="+mn-ea"/>
                <a:cs typeface="+mn-cs"/>
              </a:rPr>
              <a:t>Annex seeks to facilitate the movement of business persons between the </a:t>
            </a:r>
            <a:r>
              <a:rPr kumimoji="0" lang="en-ZA" sz="1400" b="0" i="0" u="none" strike="noStrike" kern="1200" cap="none" spc="0" normalizeH="0" baseline="0" noProof="0" dirty="0" smtClean="0">
                <a:ln>
                  <a:noFill/>
                </a:ln>
                <a:solidFill>
                  <a:prstClr val="black"/>
                </a:solidFill>
                <a:effectLst/>
                <a:uLnTx/>
                <a:uFillTx/>
                <a:latin typeface="ArialMT"/>
                <a:ea typeface="+mn-ea"/>
                <a:cs typeface="+mn-cs"/>
              </a:rPr>
              <a:t>TFTA </a:t>
            </a:r>
            <a:r>
              <a:rPr kumimoji="0" lang="en-ZA" sz="1400" b="0" i="0" u="none" strike="noStrike" kern="1200" cap="none" spc="0" normalizeH="0" baseline="0" noProof="0" dirty="0">
                <a:ln>
                  <a:noFill/>
                </a:ln>
                <a:solidFill>
                  <a:prstClr val="black"/>
                </a:solidFill>
                <a:effectLst/>
                <a:uLnTx/>
                <a:uFillTx/>
                <a:latin typeface="ArialMT"/>
                <a:ea typeface="+mn-ea"/>
                <a:cs typeface="+mn-cs"/>
              </a:rPr>
              <a:t>countries and commits to the issuing of long-term visas in line with domestic legislation.</a:t>
            </a:r>
            <a:endParaRPr kumimoji="0" lang="en-US" altLang="en-US" sz="1400" b="0" i="0" u="none" strike="noStrike" kern="1200" cap="none" spc="0" normalizeH="0" baseline="0" noProof="0" dirty="0">
              <a:ln>
                <a:noFill/>
              </a:ln>
              <a:solidFill>
                <a:prstClr val="black"/>
              </a:solidFill>
              <a:effectLst/>
              <a:uLnTx/>
              <a:uFillTx/>
              <a:latin typeface="ArialMT"/>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ZA"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10" name="Picture 9"/>
          <p:cNvPicPr>
            <a:picLocks noChangeAspect="1"/>
          </p:cNvPicPr>
          <p:nvPr/>
        </p:nvPicPr>
        <p:blipFill>
          <a:blip r:embed="rId5"/>
          <a:stretch>
            <a:fillRect/>
          </a:stretch>
        </p:blipFill>
        <p:spPr>
          <a:xfrm>
            <a:off x="8062933" y="6178738"/>
            <a:ext cx="648072" cy="565983"/>
          </a:xfrm>
          <a:prstGeom prst="rect">
            <a:avLst/>
          </a:prstGeom>
        </p:spPr>
      </p:pic>
    </p:spTree>
    <p:extLst>
      <p:ext uri="{BB962C8B-B14F-4D97-AF65-F5344CB8AC3E}">
        <p14:creationId xmlns:p14="http://schemas.microsoft.com/office/powerpoint/2010/main" val="31478129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81" name="Group 57"/>
          <p:cNvGraphicFramePr>
            <a:graphicFrameLocks noGrp="1"/>
          </p:cNvGraphicFramePr>
          <p:nvPr>
            <p:ph idx="4294967295"/>
            <p:extLst/>
          </p:nvPr>
        </p:nvGraphicFramePr>
        <p:xfrm>
          <a:off x="86827" y="697354"/>
          <a:ext cx="8889477" cy="5100965"/>
        </p:xfrm>
        <a:graphic>
          <a:graphicData uri="http://schemas.openxmlformats.org/drawingml/2006/table">
            <a:tbl>
              <a:tblPr/>
              <a:tblGrid>
                <a:gridCol w="8889477">
                  <a:extLst>
                    <a:ext uri="{9D8B030D-6E8A-4147-A177-3AD203B41FA5}">
                      <a16:colId xmlns:a16="http://schemas.microsoft.com/office/drawing/2014/main" val="20000"/>
                    </a:ext>
                  </a:extLst>
                </a:gridCol>
              </a:tblGrid>
              <a:tr h="963237">
                <a:tc>
                  <a:txBody>
                    <a:bodyPr/>
                    <a:lstStyle/>
                    <a:p>
                      <a:pPr algn="just">
                        <a:defRPr/>
                      </a:pPr>
                      <a:r>
                        <a:rPr lang="en-US" sz="2000" b="1" dirty="0" smtClean="0">
                          <a:solidFill>
                            <a:srgbClr val="008100"/>
                          </a:solidFill>
                          <a:effectLst/>
                          <a:latin typeface="Arial" pitchFamily="34" charset="0"/>
                          <a:cs typeface="Arial" pitchFamily="34" charset="0"/>
                        </a:rPr>
                        <a:t>SG 2:  Build mutually beneficial regional &amp; global relations to advance South Africa’s trade, industrial policy &amp; economic development  objective</a:t>
                      </a:r>
                      <a:endParaRPr lang="en-US" sz="2000" dirty="0">
                        <a:solidFill>
                          <a:srgbClr val="008100"/>
                        </a:solidFill>
                        <a:effectLst/>
                        <a:latin typeface="Arial" charset="0"/>
                      </a:endParaRP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092955">
                <a:tc>
                  <a:txBody>
                    <a:bodyPr/>
                    <a:lstStyle/>
                    <a:p>
                      <a:pPr marL="0" marR="0" lvl="0" indent="0" algn="just" defTabSz="914400" rtl="0" eaLnBrk="1" fontAlgn="base" latinLnBrk="0" hangingPunct="1">
                        <a:lnSpc>
                          <a:spcPct val="100000"/>
                        </a:lnSpc>
                        <a:spcBef>
                          <a:spcPct val="20000"/>
                        </a:spcBef>
                        <a:spcAft>
                          <a:spcPct val="0"/>
                        </a:spcAft>
                        <a:buClrTx/>
                        <a:buSzTx/>
                        <a:buFont typeface="Wingdings" panose="05000000000000000000" pitchFamily="2" charset="2"/>
                        <a:buNone/>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3563" name="Slide Number Placeholder 1"/>
          <p:cNvSpPr>
            <a:spLocks noGrp="1"/>
          </p:cNvSpPr>
          <p:nvPr>
            <p:ph type="sldNum" sz="quarter" idx="12"/>
          </p:nvPr>
        </p:nvSpPr>
        <p:spPr>
          <a:xfrm>
            <a:off x="5892800" y="6308492"/>
            <a:ext cx="2133600" cy="365125"/>
          </a:xfrm>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441D83-5525-4B98-81A6-F97714701BDD}" type="slidenum">
              <a:rPr kumimoji="0" lang="en-US" sz="1200" b="0" i="0" u="none" strike="noStrike" kern="1200" cap="none" spc="0" normalizeH="0" baseline="0" noProof="0" smtClean="0">
                <a:ln>
                  <a:noFill/>
                </a:ln>
                <a:solidFill>
                  <a:prstClr val="black"/>
                </a:solidFill>
                <a:effectLst/>
                <a:uLnTx/>
                <a:uFillTx/>
                <a:latin typeface="Arial"/>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smtClean="0">
              <a:ln>
                <a:noFill/>
              </a:ln>
              <a:solidFill>
                <a:prstClr val="black"/>
              </a:solidFill>
              <a:effectLst/>
              <a:uLnTx/>
              <a:uFillTx/>
              <a:latin typeface="Arial"/>
              <a:ea typeface="+mn-ea"/>
              <a:cs typeface="Arial" charset="0"/>
            </a:endParaRPr>
          </a:p>
        </p:txBody>
      </p:sp>
      <p:sp>
        <p:nvSpPr>
          <p:cNvPr id="14" name="Title 1"/>
          <p:cNvSpPr txBox="1">
            <a:spLocks/>
          </p:cNvSpPr>
          <p:nvPr/>
        </p:nvSpPr>
        <p:spPr>
          <a:xfrm>
            <a:off x="51106" y="65988"/>
            <a:ext cx="8960920" cy="502710"/>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44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rPr>
              <a:t>TRADE, INVESTMENT AND EXPORT</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a:ea typeface="+mj-ea"/>
              <a:cs typeface="Arial" panose="020B0604020202020204" pitchFamily="34" charset="0"/>
            </a:endParaRPr>
          </a:p>
        </p:txBody>
      </p:sp>
      <p:pic>
        <p:nvPicPr>
          <p:cNvPr id="8194" name="Picture 2" descr="C:\Users\NMakhwedzha\Documents\Strategy Unit 1\2019\nam-to-consult-on-afcfta2018-03-2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85" y="1871002"/>
            <a:ext cx="3057855" cy="2067951"/>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NMakhwedzha\Documents\Strategy Unit 1\2019\AFTA pictur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84" y="3938953"/>
            <a:ext cx="3634630" cy="16859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90314" y="1871002"/>
            <a:ext cx="5472332" cy="2554545"/>
          </a:xfrm>
          <a:prstGeom prst="rect">
            <a:avLst/>
          </a:prstGeom>
          <a:noFill/>
        </p:spPr>
        <p:txBody>
          <a:bodyPr wrap="square" rtlCol="0">
            <a:spAutoFit/>
          </a:bodyPr>
          <a:lstStyle/>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sz="1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South Africa became the </a:t>
            </a:r>
            <a:r>
              <a:rPr kumimoji="0" lang="en-ZA" sz="1600" b="0"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rPr>
              <a:t>fourth(4</a:t>
            </a:r>
            <a:r>
              <a:rPr kumimoji="0" lang="en-ZA" sz="1600" b="0" i="0" u="none" strike="noStrike" kern="1200" cap="none" spc="0" normalizeH="0" baseline="30000" noProof="0" dirty="0" smtClean="0">
                <a:ln>
                  <a:noFill/>
                </a:ln>
                <a:solidFill>
                  <a:prstClr val="black"/>
                </a:solidFill>
                <a:effectLst/>
                <a:uLnTx/>
                <a:uFillTx/>
                <a:latin typeface="Arial"/>
                <a:ea typeface="+mn-ea"/>
                <a:cs typeface="Arial" panose="020B0604020202020204" pitchFamily="34" charset="0"/>
              </a:rPr>
              <a:t>th</a:t>
            </a:r>
            <a:r>
              <a:rPr kumimoji="0" lang="en-ZA" sz="1600" b="0"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rPr>
              <a:t>) </a:t>
            </a:r>
            <a:r>
              <a:rPr kumimoji="0" lang="en-ZA" sz="1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country to ratify the TFTA Agreement and deposited its instrument of ratification in December 2018. The Agreement requires 14 ratifications to enter into </a:t>
            </a:r>
            <a:r>
              <a:rPr kumimoji="0" lang="en-ZA" sz="1600" b="0"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rPr>
              <a:t>force</a:t>
            </a:r>
            <a:r>
              <a:rPr lang="en-ZA" sz="1600" noProof="0" dirty="0">
                <a:solidFill>
                  <a:prstClr val="black"/>
                </a:solidFill>
                <a:latin typeface="Arial"/>
                <a:cs typeface="Arial" panose="020B0604020202020204" pitchFamily="34" charset="0"/>
              </a:rPr>
              <a:t>.</a:t>
            </a:r>
            <a:endParaRPr kumimoji="0" lang="en-ZA" sz="1600" b="0"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sz="1600" b="0"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rPr>
              <a:t> </a:t>
            </a:r>
            <a:r>
              <a:rPr kumimoji="0" lang="en-ZA" sz="1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The envisaged </a:t>
            </a:r>
            <a:r>
              <a:rPr kumimoji="0" lang="en-ZA" sz="1600" b="0"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rPr>
              <a:t>African Continental Free Trade Area (AfCFTA) </a:t>
            </a:r>
            <a:r>
              <a:rPr kumimoji="0" lang="en-ZA" sz="1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is expected to build an integrated market in Africa that will culminate in a market of more than one-billion people and a GDP of approximately US$3.3 </a:t>
            </a:r>
            <a:r>
              <a:rPr kumimoji="0" lang="en-ZA" sz="1600" b="0"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rPr>
              <a:t>trillion</a:t>
            </a:r>
            <a:r>
              <a:rPr lang="en-ZA" sz="1600" noProof="0" dirty="0" smtClean="0">
                <a:solidFill>
                  <a:prstClr val="black"/>
                </a:solidFill>
                <a:latin typeface="Arial"/>
                <a:cs typeface="Arial" panose="020B0604020202020204" pitchFamily="34" charset="0"/>
              </a:rPr>
              <a:t>. </a:t>
            </a:r>
            <a:endParaRPr kumimoji="0" lang="en-ZA" sz="1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pic>
        <p:nvPicPr>
          <p:cNvPr id="10" name="Picture 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11" name="Picture 10"/>
          <p:cNvPicPr>
            <a:picLocks noChangeAspect="1"/>
          </p:cNvPicPr>
          <p:nvPr/>
        </p:nvPicPr>
        <p:blipFill>
          <a:blip r:embed="rId6"/>
          <a:stretch>
            <a:fillRect/>
          </a:stretch>
        </p:blipFill>
        <p:spPr>
          <a:xfrm>
            <a:off x="8214574" y="6178738"/>
            <a:ext cx="648072" cy="565983"/>
          </a:xfrm>
          <a:prstGeom prst="rect">
            <a:avLst/>
          </a:prstGeom>
        </p:spPr>
      </p:pic>
    </p:spTree>
    <p:extLst>
      <p:ext uri="{BB962C8B-B14F-4D97-AF65-F5344CB8AC3E}">
        <p14:creationId xmlns:p14="http://schemas.microsoft.com/office/powerpoint/2010/main" val="30224098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81" name="Group 57"/>
          <p:cNvGraphicFramePr>
            <a:graphicFrameLocks noGrp="1"/>
          </p:cNvGraphicFramePr>
          <p:nvPr>
            <p:ph idx="4294967295"/>
            <p:extLst>
              <p:ext uri="{D42A27DB-BD31-4B8C-83A1-F6EECF244321}">
                <p14:modId xmlns:p14="http://schemas.microsoft.com/office/powerpoint/2010/main" val="2700114124"/>
              </p:ext>
            </p:extLst>
          </p:nvPr>
        </p:nvGraphicFramePr>
        <p:xfrm>
          <a:off x="107349" y="697431"/>
          <a:ext cx="8869376" cy="5421458"/>
        </p:xfrm>
        <a:graphic>
          <a:graphicData uri="http://schemas.openxmlformats.org/drawingml/2006/table">
            <a:tbl>
              <a:tblPr/>
              <a:tblGrid>
                <a:gridCol w="8869376">
                  <a:extLst>
                    <a:ext uri="{9D8B030D-6E8A-4147-A177-3AD203B41FA5}">
                      <a16:colId xmlns:a16="http://schemas.microsoft.com/office/drawing/2014/main" val="20000"/>
                    </a:ext>
                  </a:extLst>
                </a:gridCol>
              </a:tblGrid>
              <a:tr h="875747">
                <a:tc>
                  <a:txBody>
                    <a:bodyPr/>
                    <a:lstStyle/>
                    <a:p>
                      <a:pPr algn="just">
                        <a:defRPr/>
                      </a:pPr>
                      <a:r>
                        <a:rPr lang="en-US" sz="2000" b="1" dirty="0" smtClean="0">
                          <a:solidFill>
                            <a:srgbClr val="008100"/>
                          </a:solidFill>
                          <a:effectLst/>
                          <a:latin typeface="Arial" pitchFamily="34" charset="0"/>
                          <a:cs typeface="Arial" pitchFamily="34" charset="0"/>
                        </a:rPr>
                        <a:t>SG 2:  Build mutually beneficial regional &amp; global relations to advance South Africa’s trade, industrial policy &amp; economic development  objective</a:t>
                      </a:r>
                      <a:endParaRPr lang="en-US" sz="2000" dirty="0">
                        <a:solidFill>
                          <a:srgbClr val="008100"/>
                        </a:solidFill>
                        <a:effectLst/>
                        <a:latin typeface="Arial" charset="0"/>
                      </a:endParaRP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413448">
                <a:tc>
                  <a:txBody>
                    <a:bodyPr/>
                    <a:lstStyle/>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base" latinLnBrk="0" hangingPunct="1">
                        <a:lnSpc>
                          <a:spcPct val="100000"/>
                        </a:lnSpc>
                        <a:spcBef>
                          <a:spcPct val="20000"/>
                        </a:spcBef>
                        <a:spcAft>
                          <a:spcPct val="0"/>
                        </a:spcAft>
                        <a:buClrTx/>
                        <a:buSzTx/>
                        <a:buFont typeface="Wingdings" panose="05000000000000000000" pitchFamily="2" charset="2"/>
                        <a:buNone/>
                        <a:tabLst>
                          <a:tab pos="360363" algn="l"/>
                        </a:tabLst>
                        <a:defRPr/>
                      </a:pPr>
                      <a:r>
                        <a:rPr lang="en-US" sz="1800" kern="1200" dirty="0" smtClean="0">
                          <a:solidFill>
                            <a:schemeClr val="tx1"/>
                          </a:solidFill>
                          <a:effectLst/>
                          <a:latin typeface="+mn-lt"/>
                          <a:ea typeface="+mn-ea"/>
                          <a:cs typeface="+mn-cs"/>
                        </a:rPr>
                        <a:t> </a:t>
                      </a:r>
                    </a:p>
                    <a:p>
                      <a:pPr marL="0" marR="0" lvl="0" indent="0" algn="just" defTabSz="914400" rtl="0" eaLnBrk="1" fontAlgn="base" latinLnBrk="0" hangingPunct="1">
                        <a:lnSpc>
                          <a:spcPct val="100000"/>
                        </a:lnSpc>
                        <a:spcBef>
                          <a:spcPct val="20000"/>
                        </a:spcBef>
                        <a:spcAft>
                          <a:spcPct val="0"/>
                        </a:spcAft>
                        <a:buClrTx/>
                        <a:buSzTx/>
                        <a:buFont typeface="Wingdings" panose="05000000000000000000" pitchFamily="2" charset="2"/>
                        <a:buNone/>
                        <a:tabLst>
                          <a:tab pos="360363" algn="l"/>
                        </a:tabLst>
                        <a:defRPr/>
                      </a:pPr>
                      <a:endParaRPr lang="en-US" sz="1800" kern="1200" dirty="0" smtClean="0">
                        <a:solidFill>
                          <a:schemeClr val="tx1"/>
                        </a:solidFill>
                        <a:effectLst/>
                        <a:latin typeface="+mn-lt"/>
                        <a:ea typeface="+mn-ea"/>
                        <a:cs typeface="+mn-cs"/>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base" latinLnBrk="0" hangingPunct="1">
                        <a:lnSpc>
                          <a:spcPct val="100000"/>
                        </a:lnSpc>
                        <a:spcBef>
                          <a:spcPct val="20000"/>
                        </a:spcBef>
                        <a:spcAft>
                          <a:spcPct val="0"/>
                        </a:spcAft>
                        <a:buClrTx/>
                        <a:buSzTx/>
                        <a:buFontTx/>
                        <a:buNone/>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endParaRPr kumimoji="0" lang="en-US"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3563" name="Slide Number Placeholder 1"/>
          <p:cNvSpPr>
            <a:spLocks noGrp="1"/>
          </p:cNvSpPr>
          <p:nvPr>
            <p:ph type="sldNum" sz="quarter" idx="12"/>
          </p:nvPr>
        </p:nvSpPr>
        <p:spPr>
          <a:xfrm>
            <a:off x="5981660" y="6386366"/>
            <a:ext cx="2133600" cy="365125"/>
          </a:xfrm>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441D83-5525-4B98-81A6-F97714701BDD}" type="slidenum">
              <a:rPr kumimoji="0" lang="en-US" sz="1200" b="0" i="0" u="none" strike="noStrike" kern="1200" cap="none" spc="0" normalizeH="0" baseline="0" noProof="0" smtClean="0">
                <a:ln>
                  <a:noFill/>
                </a:ln>
                <a:solidFill>
                  <a:prstClr val="black"/>
                </a:solidFill>
                <a:effectLst/>
                <a:uLnTx/>
                <a:uFillTx/>
                <a:latin typeface="Arial"/>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smtClean="0">
              <a:ln>
                <a:noFill/>
              </a:ln>
              <a:solidFill>
                <a:prstClr val="black"/>
              </a:solidFill>
              <a:effectLst/>
              <a:uLnTx/>
              <a:uFillTx/>
              <a:latin typeface="Arial"/>
              <a:ea typeface="+mn-ea"/>
              <a:cs typeface="Arial" charset="0"/>
            </a:endParaRPr>
          </a:p>
        </p:txBody>
      </p:sp>
      <p:sp>
        <p:nvSpPr>
          <p:cNvPr id="7" name="TextBox 6"/>
          <p:cNvSpPr txBox="1"/>
          <p:nvPr/>
        </p:nvSpPr>
        <p:spPr>
          <a:xfrm>
            <a:off x="2564421" y="2140754"/>
            <a:ext cx="6122379" cy="707886"/>
          </a:xfrm>
          <a:prstGeom prst="rect">
            <a:avLst/>
          </a:prstGeom>
          <a:noFill/>
        </p:spPr>
        <p:txBody>
          <a:bodyPr wrap="square" rtlCol="0">
            <a:spAutoFit/>
          </a:bodyPr>
          <a:lstStyle/>
          <a:p>
            <a:pPr marL="0" marR="0" lvl="0" indent="0" algn="just"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Export sales of </a:t>
            </a:r>
            <a:r>
              <a:rPr kumimoji="0" lang="en-US" sz="2000" b="1" i="0" u="none" strike="noStrike" kern="0" cap="none" spc="0" normalizeH="0" baseline="0" noProof="0" dirty="0" smtClean="0">
                <a:ln>
                  <a:noFill/>
                </a:ln>
                <a:solidFill>
                  <a:srgbClr val="FF0000"/>
                </a:solidFill>
                <a:effectLst/>
                <a:uLnTx/>
                <a:uFillTx/>
                <a:latin typeface="Arial"/>
                <a:ea typeface="+mn-ea"/>
                <a:cs typeface="Arial" panose="020B0604020202020204" pitchFamily="34" charset="0"/>
              </a:rPr>
              <a:t>R4.425  </a:t>
            </a:r>
            <a:r>
              <a:rPr kumimoji="0" lang="en-US" sz="2000" b="1" i="0" u="none" strike="noStrike" kern="0" cap="none" spc="0" normalizeH="0" baseline="0" noProof="0" dirty="0">
                <a:ln>
                  <a:noFill/>
                </a:ln>
                <a:solidFill>
                  <a:srgbClr val="FF0000"/>
                </a:solidFill>
                <a:effectLst/>
                <a:uLnTx/>
                <a:uFillTx/>
                <a:latin typeface="Arial"/>
                <a:ea typeface="+mn-ea"/>
                <a:cs typeface="Arial" panose="020B0604020202020204" pitchFamily="34" charset="0"/>
              </a:rPr>
              <a:t>billion </a:t>
            </a:r>
            <a:r>
              <a:rPr kumimoji="0" lang="en-US" sz="2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recorded against a target of </a:t>
            </a:r>
            <a:r>
              <a:rPr kumimoji="0" lang="en-US" sz="2000" b="1" i="0" u="none" strike="noStrike" kern="0" cap="none" spc="0" normalizeH="0" baseline="0" noProof="0" dirty="0" smtClean="0">
                <a:ln>
                  <a:noFill/>
                </a:ln>
                <a:solidFill>
                  <a:srgbClr val="FF0000"/>
                </a:solidFill>
                <a:effectLst/>
                <a:uLnTx/>
                <a:uFillTx/>
                <a:latin typeface="Arial"/>
                <a:ea typeface="+mn-ea"/>
                <a:cs typeface="Arial" panose="020B0604020202020204" pitchFamily="34" charset="0"/>
              </a:rPr>
              <a:t>R4 billion.</a:t>
            </a:r>
            <a:endParaRPr kumimoji="0" lang="en-US" sz="2000" b="1" i="0" u="none" strike="noStrike" kern="0" cap="none" spc="0" normalizeH="0" baseline="0" noProof="0" dirty="0">
              <a:ln>
                <a:noFill/>
              </a:ln>
              <a:solidFill>
                <a:srgbClr val="FF3300"/>
              </a:solidFill>
              <a:effectLst/>
              <a:uLnTx/>
              <a:uFillTx/>
              <a:latin typeface="Arial"/>
              <a:ea typeface="+mn-ea"/>
              <a:cs typeface="Arial" panose="020B0604020202020204" pitchFamily="34" charset="0"/>
            </a:endParaRPr>
          </a:p>
        </p:txBody>
      </p:sp>
      <p:sp>
        <p:nvSpPr>
          <p:cNvPr id="8" name="TextBox 7"/>
          <p:cNvSpPr txBox="1"/>
          <p:nvPr/>
        </p:nvSpPr>
        <p:spPr>
          <a:xfrm>
            <a:off x="238603" y="3408160"/>
            <a:ext cx="7974903" cy="1600438"/>
          </a:xfrm>
          <a:prstGeom prst="rect">
            <a:avLst/>
          </a:prstGeom>
          <a:noFill/>
        </p:spPr>
        <p:txBody>
          <a:bodyPr wrap="square" rtlCol="0">
            <a:spAutoFit/>
          </a:bodyPr>
          <a:lstStyle/>
          <a:p>
            <a:pPr marL="361950" marR="0" lvl="0" indent="-361950" algn="l" defTabSz="457200" rtl="0" eaLnBrk="1" fontAlgn="auto" latinLnBrk="0" hangingPunct="1">
              <a:lnSpc>
                <a:spcPct val="150000"/>
              </a:lnSpc>
              <a:spcBef>
                <a:spcPct val="20000"/>
              </a:spcBef>
              <a:spcAft>
                <a:spcPts val="0"/>
              </a:spcAft>
              <a:buClrTx/>
              <a:buSzTx/>
              <a:buFont typeface="Wingdings" panose="05000000000000000000" pitchFamily="2" charset="2"/>
              <a:buChar char="q"/>
              <a:tabLst/>
              <a:defRPr/>
            </a:pPr>
            <a:r>
              <a:rPr kumimoji="0" lang="en-US" altLang="en-US" sz="2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 total of </a:t>
            </a:r>
            <a:r>
              <a:rPr kumimoji="0" lang="en-US" altLang="en-US" sz="2000" b="1" i="0" u="none" strike="noStrike" kern="0" cap="none" spc="0" normalizeH="0" baseline="0" noProof="0" dirty="0">
                <a:ln>
                  <a:noFill/>
                </a:ln>
                <a:solidFill>
                  <a:srgbClr val="FF0000"/>
                </a:solidFill>
                <a:effectLst/>
                <a:uLnTx/>
                <a:uFillTx/>
                <a:latin typeface="Arial"/>
                <a:ea typeface="+mn-ea"/>
                <a:cs typeface="Arial" panose="020B0604020202020204" pitchFamily="34" charset="0"/>
              </a:rPr>
              <a:t>1 023 companies  </a:t>
            </a:r>
            <a:r>
              <a:rPr kumimoji="0" lang="en-US" altLang="en-US" sz="2000" b="0" i="0" u="none" strike="noStrike" kern="0" cap="none" spc="0" normalizeH="0" baseline="0" noProof="0" dirty="0" smtClean="0">
                <a:ln>
                  <a:noFill/>
                </a:ln>
                <a:solidFill>
                  <a:srgbClr val="000000"/>
                </a:solidFill>
                <a:effectLst/>
                <a:uLnTx/>
                <a:uFillTx/>
                <a:latin typeface="Arial"/>
                <a:ea typeface="+mn-ea"/>
                <a:cs typeface="Arial" panose="020B0604020202020204" pitchFamily="34" charset="0"/>
              </a:rPr>
              <a:t>assisted into </a:t>
            </a:r>
            <a:r>
              <a:rPr kumimoji="0" lang="en-US" altLang="en-US" sz="2000" b="1" i="0" u="none" strike="noStrike" kern="0" cap="none" spc="0" normalizeH="0" baseline="0" noProof="0" dirty="0">
                <a:ln>
                  <a:noFill/>
                </a:ln>
                <a:solidFill>
                  <a:srgbClr val="FF0000"/>
                </a:solidFill>
                <a:effectLst/>
                <a:uLnTx/>
                <a:uFillTx/>
                <a:latin typeface="Arial"/>
                <a:ea typeface="+mn-ea"/>
                <a:cs typeface="Arial" panose="020B0604020202020204" pitchFamily="34" charset="0"/>
              </a:rPr>
              <a:t>international </a:t>
            </a:r>
            <a:r>
              <a:rPr kumimoji="0" lang="en-US" altLang="en-US" sz="2000" b="1" i="0" u="none" strike="noStrike" kern="0" cap="none" spc="0" normalizeH="0" baseline="0" noProof="0" dirty="0" smtClean="0">
                <a:ln>
                  <a:noFill/>
                </a:ln>
                <a:solidFill>
                  <a:srgbClr val="FF0000"/>
                </a:solidFill>
                <a:effectLst/>
                <a:uLnTx/>
                <a:uFillTx/>
                <a:latin typeface="Arial"/>
                <a:ea typeface="+mn-ea"/>
                <a:cs typeface="Arial" panose="020B0604020202020204" pitchFamily="34" charset="0"/>
              </a:rPr>
              <a:t>markets.</a:t>
            </a:r>
          </a:p>
          <a:p>
            <a:pPr marL="361950" marR="0" lvl="0" indent="-361950" algn="l" defTabSz="457200" rtl="0" eaLnBrk="1" fontAlgn="auto" latinLnBrk="0" hangingPunct="1">
              <a:lnSpc>
                <a:spcPct val="150000"/>
              </a:lnSpc>
              <a:spcBef>
                <a:spcPct val="20000"/>
              </a:spcBef>
              <a:spcAft>
                <a:spcPts val="0"/>
              </a:spcAft>
              <a:buClrTx/>
              <a:buSzTx/>
              <a:buFont typeface="Wingdings" panose="05000000000000000000" pitchFamily="2" charset="2"/>
              <a:buChar char="q"/>
              <a:tabLst/>
              <a:defRPr/>
            </a:pPr>
            <a:r>
              <a:rPr kumimoji="0" lang="en-ZA" altLang="en-US" sz="2000" b="0" i="0" u="none" strike="noStrike" kern="0" cap="none" spc="0" normalizeH="0" baseline="0" noProof="0" dirty="0" smtClean="0">
                <a:ln>
                  <a:noFill/>
                </a:ln>
                <a:solidFill>
                  <a:prstClr val="black"/>
                </a:solidFill>
                <a:effectLst/>
                <a:uLnTx/>
                <a:uFillTx/>
                <a:latin typeface="Arial"/>
                <a:ea typeface="+mn-ea"/>
                <a:cs typeface="Arial" panose="020B0604020202020204" pitchFamily="34" charset="0"/>
              </a:rPr>
              <a:t>Achieved </a:t>
            </a:r>
            <a:r>
              <a:rPr kumimoji="0" lang="en-ZA" altLang="en-US" sz="200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investment pipeline </a:t>
            </a:r>
            <a:r>
              <a:rPr kumimoji="0" lang="en-ZA" altLang="en-US" sz="2000" b="0" i="0" u="none" strike="noStrike" kern="0" cap="none" spc="0" normalizeH="0" baseline="0" noProof="0" dirty="0" smtClean="0">
                <a:ln>
                  <a:noFill/>
                </a:ln>
                <a:solidFill>
                  <a:prstClr val="black"/>
                </a:solidFill>
                <a:effectLst/>
                <a:uLnTx/>
                <a:uFillTx/>
                <a:latin typeface="Arial"/>
                <a:ea typeface="+mn-ea"/>
                <a:cs typeface="Arial" panose="020B0604020202020204" pitchFamily="34" charset="0"/>
              </a:rPr>
              <a:t>of </a:t>
            </a:r>
            <a:r>
              <a:rPr kumimoji="0" lang="en-ZA" altLang="en-US" sz="2000" b="1" i="0" u="none" strike="noStrike" kern="0" cap="none" spc="0" normalizeH="0" baseline="0" noProof="0" dirty="0" smtClean="0">
                <a:ln>
                  <a:noFill/>
                </a:ln>
                <a:solidFill>
                  <a:srgbClr val="FF0000"/>
                </a:solidFill>
                <a:effectLst/>
                <a:uLnTx/>
                <a:uFillTx/>
                <a:latin typeface="Arial"/>
                <a:ea typeface="+mn-ea"/>
                <a:cs typeface="Arial" panose="020B0604020202020204" pitchFamily="34" charset="0"/>
              </a:rPr>
              <a:t>R 249.656 billion.</a:t>
            </a:r>
            <a:endParaRPr kumimoji="0" lang="en-ZA" altLang="en-US" sz="2000" b="1" i="0" u="none" strike="noStrike" kern="0" cap="none" spc="0" normalizeH="0" baseline="0" noProof="0" dirty="0">
              <a:ln>
                <a:noFill/>
              </a:ln>
              <a:solidFill>
                <a:srgbClr val="FF0000"/>
              </a:solidFill>
              <a:effectLst/>
              <a:uLnTx/>
              <a:uFillTx/>
              <a:latin typeface="Arial"/>
              <a:ea typeface="+mn-ea"/>
              <a:cs typeface="Arial" panose="020B0604020202020204" pitchFamily="34" charset="0"/>
            </a:endParaRPr>
          </a:p>
          <a:p>
            <a:pPr marR="0" lvl="0" algn="l" defTabSz="457200" rtl="0" eaLnBrk="1" fontAlgn="auto" latinLnBrk="0" hangingPunct="1">
              <a:lnSpc>
                <a:spcPct val="150000"/>
              </a:lnSpc>
              <a:spcBef>
                <a:spcPct val="20000"/>
              </a:spcBef>
              <a:spcAft>
                <a:spcPts val="0"/>
              </a:spcAft>
              <a:buClrTx/>
              <a:buSzTx/>
              <a:tabLst/>
              <a:defRPr/>
            </a:pPr>
            <a:endParaRPr kumimoji="0" lang="en-ZA" altLang="en-US" sz="2000" b="1" i="0" u="none" strike="noStrike" kern="0" cap="none" spc="0" normalizeH="0" baseline="0" noProof="0" dirty="0" smtClean="0">
              <a:ln>
                <a:noFill/>
              </a:ln>
              <a:solidFill>
                <a:srgbClr val="FF0000"/>
              </a:solidFill>
              <a:effectLst/>
              <a:uLnTx/>
              <a:uFillTx/>
              <a:latin typeface="Arial"/>
              <a:ea typeface="+mn-ea"/>
              <a:cs typeface="Arial" panose="020B0604020202020204" pitchFamily="34" charset="0"/>
            </a:endParaRPr>
          </a:p>
        </p:txBody>
      </p:sp>
      <p:sp>
        <p:nvSpPr>
          <p:cNvPr id="11" name="object 5"/>
          <p:cNvSpPr/>
          <p:nvPr/>
        </p:nvSpPr>
        <p:spPr>
          <a:xfrm>
            <a:off x="238603" y="1828800"/>
            <a:ext cx="1947996" cy="1172213"/>
          </a:xfrm>
          <a:prstGeom prst="rect">
            <a:avLst/>
          </a:prstGeom>
          <a:blipFill>
            <a:blip r:embed="rId3" cstate="print">
              <a:biLevel thresh="75000"/>
            </a:blip>
            <a:srcRect/>
            <a:stretch>
              <a:fillRect l="-264918" t="-762139" r="-118451" b="-224935"/>
            </a:stretch>
          </a:blipFill>
          <a:ln>
            <a:noFill/>
          </a:ln>
        </p:spPr>
        <p:txBody>
          <a:bodyPr wrap="square" lIns="0" tIns="0" rIns="0" bIns="0" rtlCol="0">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14" name="Title 1"/>
          <p:cNvSpPr txBox="1">
            <a:spLocks/>
          </p:cNvSpPr>
          <p:nvPr/>
        </p:nvSpPr>
        <p:spPr>
          <a:xfrm>
            <a:off x="51105" y="137910"/>
            <a:ext cx="9092895" cy="499671"/>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80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rPr>
              <a:t>TRADE, INVESTMENT AND EXPORT</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a:ea typeface="+mj-ea"/>
              <a:cs typeface="Arial" panose="020B0604020202020204" pitchFamily="34" charset="0"/>
            </a:endParaRPr>
          </a:p>
        </p:txBody>
      </p:sp>
      <p:pic>
        <p:nvPicPr>
          <p:cNvPr id="13" name="Picture 12"/>
          <p:cNvPicPr>
            <a:picLocks noChangeAspect="1"/>
          </p:cNvPicPr>
          <p:nvPr/>
        </p:nvPicPr>
        <p:blipFill>
          <a:blip r:embed="rId4"/>
          <a:stretch>
            <a:fillRect/>
          </a:stretch>
        </p:blipFill>
        <p:spPr>
          <a:xfrm>
            <a:off x="8062933" y="6178738"/>
            <a:ext cx="648072" cy="565983"/>
          </a:xfrm>
          <a:prstGeom prst="rect">
            <a:avLst/>
          </a:prstGeom>
        </p:spPr>
      </p:pic>
      <p:pic>
        <p:nvPicPr>
          <p:cNvPr id="16" name="Picture 1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spTree>
    <p:extLst>
      <p:ext uri="{BB962C8B-B14F-4D97-AF65-F5344CB8AC3E}">
        <p14:creationId xmlns:p14="http://schemas.microsoft.com/office/powerpoint/2010/main" val="17749253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81" name="Group 57"/>
          <p:cNvGraphicFramePr>
            <a:graphicFrameLocks noGrp="1"/>
          </p:cNvGraphicFramePr>
          <p:nvPr>
            <p:ph idx="4294967295"/>
            <p:extLst>
              <p:ext uri="{D42A27DB-BD31-4B8C-83A1-F6EECF244321}">
                <p14:modId xmlns:p14="http://schemas.microsoft.com/office/powerpoint/2010/main" val="3402547484"/>
              </p:ext>
            </p:extLst>
          </p:nvPr>
        </p:nvGraphicFramePr>
        <p:xfrm>
          <a:off x="107349" y="644538"/>
          <a:ext cx="8895974" cy="5426323"/>
        </p:xfrm>
        <a:graphic>
          <a:graphicData uri="http://schemas.openxmlformats.org/drawingml/2006/table">
            <a:tbl>
              <a:tblPr/>
              <a:tblGrid>
                <a:gridCol w="8895974">
                  <a:extLst>
                    <a:ext uri="{9D8B030D-6E8A-4147-A177-3AD203B41FA5}">
                      <a16:colId xmlns:a16="http://schemas.microsoft.com/office/drawing/2014/main" val="20000"/>
                    </a:ext>
                  </a:extLst>
                </a:gridCol>
              </a:tblGrid>
              <a:tr h="1108902">
                <a:tc>
                  <a:txBody>
                    <a:bodyPr/>
                    <a:lstStyle/>
                    <a:p>
                      <a:pPr algn="just">
                        <a:defRPr/>
                      </a:pPr>
                      <a:r>
                        <a:rPr lang="en-US" sz="2000" b="1" dirty="0" smtClean="0">
                          <a:solidFill>
                            <a:srgbClr val="008100"/>
                          </a:solidFill>
                          <a:effectLst/>
                          <a:latin typeface="Arial" pitchFamily="34" charset="0"/>
                          <a:cs typeface="Arial" pitchFamily="34" charset="0"/>
                        </a:rPr>
                        <a:t>SG 2:  Build mutually beneficial regional &amp; global relations to advance South Africa’s trade, industrial policy &amp; economic development  objective</a:t>
                      </a:r>
                      <a:endParaRPr lang="en-US" sz="2000" dirty="0">
                        <a:solidFill>
                          <a:srgbClr val="008100"/>
                        </a:solidFill>
                        <a:effectLst/>
                        <a:latin typeface="Arial" charset="0"/>
                      </a:endParaRP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317421">
                <a:tc>
                  <a:txBody>
                    <a:bodyPr/>
                    <a:lstStyle/>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base" latinLnBrk="0" hangingPunct="1">
                        <a:lnSpc>
                          <a:spcPct val="100000"/>
                        </a:lnSpc>
                        <a:spcBef>
                          <a:spcPct val="20000"/>
                        </a:spcBef>
                        <a:spcAft>
                          <a:spcPct val="0"/>
                        </a:spcAft>
                        <a:buClrTx/>
                        <a:buSzTx/>
                        <a:buFont typeface="Wingdings" panose="05000000000000000000" pitchFamily="2" charset="2"/>
                        <a:buNone/>
                        <a:tabLst>
                          <a:tab pos="360363" algn="l"/>
                        </a:tabLst>
                        <a:defRPr/>
                      </a:pPr>
                      <a:r>
                        <a:rPr lang="en-US" sz="1800" kern="1200" dirty="0" smtClean="0">
                          <a:solidFill>
                            <a:schemeClr val="tx1"/>
                          </a:solidFill>
                          <a:effectLst/>
                          <a:latin typeface="+mn-lt"/>
                          <a:ea typeface="+mn-ea"/>
                          <a:cs typeface="+mn-cs"/>
                        </a:rPr>
                        <a:t> </a:t>
                      </a:r>
                    </a:p>
                    <a:p>
                      <a:pPr marL="0" marR="0" lvl="0" indent="0" algn="just" defTabSz="914400" rtl="0" eaLnBrk="1" fontAlgn="base" latinLnBrk="0" hangingPunct="1">
                        <a:lnSpc>
                          <a:spcPct val="100000"/>
                        </a:lnSpc>
                        <a:spcBef>
                          <a:spcPct val="20000"/>
                        </a:spcBef>
                        <a:spcAft>
                          <a:spcPct val="0"/>
                        </a:spcAft>
                        <a:buClrTx/>
                        <a:buSzTx/>
                        <a:buFont typeface="Wingdings" panose="05000000000000000000" pitchFamily="2" charset="2"/>
                        <a:buNone/>
                        <a:tabLst>
                          <a:tab pos="360363" algn="l"/>
                        </a:tabLst>
                        <a:defRPr/>
                      </a:pPr>
                      <a:endParaRPr lang="en-US" sz="1800" kern="1200" dirty="0" smtClean="0">
                        <a:solidFill>
                          <a:schemeClr val="tx1"/>
                        </a:solidFill>
                        <a:effectLst/>
                        <a:latin typeface="+mn-lt"/>
                        <a:ea typeface="+mn-ea"/>
                        <a:cs typeface="+mn-cs"/>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base" latinLnBrk="0" hangingPunct="1">
                        <a:lnSpc>
                          <a:spcPct val="100000"/>
                        </a:lnSpc>
                        <a:spcBef>
                          <a:spcPct val="20000"/>
                        </a:spcBef>
                        <a:spcAft>
                          <a:spcPct val="0"/>
                        </a:spcAft>
                        <a:buClrTx/>
                        <a:buSzTx/>
                        <a:buFontTx/>
                        <a:buNone/>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endParaRPr kumimoji="0" lang="en-US"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lang="en-US" altLang="en-US" sz="2000" b="1" kern="0" noProof="0" dirty="0" smtClean="0">
                        <a:solidFill>
                          <a:srgbClr val="FF0000"/>
                        </a:solidFill>
                        <a:latin typeface="+mn-lt"/>
                        <a:ea typeface="+mn-ea"/>
                        <a:cs typeface="Arial" panose="020B0604020202020204" pitchFamily="34" charset="0"/>
                      </a:endParaRP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3563" name="Slide Number Placeholder 1"/>
          <p:cNvSpPr>
            <a:spLocks noGrp="1"/>
          </p:cNvSpPr>
          <p:nvPr>
            <p:ph type="sldNum" sz="quarter" idx="12"/>
          </p:nvPr>
        </p:nvSpPr>
        <p:spPr>
          <a:xfrm>
            <a:off x="5801360" y="6346825"/>
            <a:ext cx="2133600" cy="365125"/>
          </a:xfrm>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441D83-5525-4B98-81A6-F97714701BDD}" type="slidenum">
              <a:rPr kumimoji="0" lang="en-US" sz="1200" b="0" i="0" u="none" strike="noStrike" kern="1200" cap="none" spc="0" normalizeH="0" baseline="0" noProof="0" smtClean="0">
                <a:ln>
                  <a:noFill/>
                </a:ln>
                <a:solidFill>
                  <a:prstClr val="black"/>
                </a:solidFill>
                <a:effectLst/>
                <a:uLnTx/>
                <a:uFillTx/>
                <a:latin typeface="Arial"/>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smtClean="0">
              <a:ln>
                <a:noFill/>
              </a:ln>
              <a:solidFill>
                <a:prstClr val="black"/>
              </a:solidFill>
              <a:effectLst/>
              <a:uLnTx/>
              <a:uFillTx/>
              <a:latin typeface="Arial"/>
              <a:ea typeface="+mn-ea"/>
              <a:cs typeface="Arial" charset="0"/>
            </a:endParaRPr>
          </a:p>
        </p:txBody>
      </p:sp>
      <p:sp>
        <p:nvSpPr>
          <p:cNvPr id="9" name="TextBox 8"/>
          <p:cNvSpPr txBox="1"/>
          <p:nvPr/>
        </p:nvSpPr>
        <p:spPr>
          <a:xfrm>
            <a:off x="107349" y="1679829"/>
            <a:ext cx="8657883" cy="4247317"/>
          </a:xfrm>
          <a:prstGeom prst="rect">
            <a:avLst/>
          </a:prstGeom>
          <a:noFill/>
        </p:spPr>
        <p:txBody>
          <a:bodyPr wrap="square" rtlCol="0">
            <a:spAutoFit/>
          </a:bodyPr>
          <a:lstStyle/>
          <a:p>
            <a:pPr marL="342900" marR="0" lvl="0" indent="-342900" algn="just" defTabSz="457200" rtl="0" eaLnBrk="1" fontAlgn="auto" latinLnBrk="0" hangingPunct="1">
              <a:lnSpc>
                <a:spcPct val="150000"/>
              </a:lnSpc>
              <a:spcBef>
                <a:spcPts val="0"/>
              </a:spcBef>
              <a:spcAft>
                <a:spcPts val="0"/>
              </a:spcAft>
              <a:buClr>
                <a:prstClr val="black"/>
              </a:buClr>
              <a:buSzTx/>
              <a:buFont typeface="Wingdings" panose="05000000000000000000" pitchFamily="2" charset="2"/>
              <a:buChar char="q"/>
              <a:tabLst/>
              <a:defRPr/>
            </a:pPr>
            <a:r>
              <a:rPr kumimoji="0" lang="en-ZA" sz="2000" b="1" i="0" u="none" strike="noStrike" kern="0" cap="none" spc="0" normalizeH="0" baseline="0" noProof="0" dirty="0">
                <a:ln>
                  <a:noFill/>
                </a:ln>
                <a:solidFill>
                  <a:srgbClr val="FF0000"/>
                </a:solidFill>
                <a:effectLst/>
                <a:uLnTx/>
                <a:uFillTx/>
                <a:latin typeface="Arial"/>
                <a:ea typeface="+mn-ea"/>
                <a:cs typeface="Arial" panose="020B0604020202020204" pitchFamily="34" charset="0"/>
              </a:rPr>
              <a:t>49 export awareness-raising </a:t>
            </a:r>
            <a:r>
              <a:rPr kumimoji="0" lang="en-ZA" sz="2000" b="0" i="0" u="none" strike="noStrike" kern="1200" cap="none" spc="0" normalizeH="0" baseline="0" noProof="0" dirty="0">
                <a:ln>
                  <a:noFill/>
                </a:ln>
                <a:solidFill>
                  <a:prstClr val="black"/>
                </a:solidFill>
                <a:effectLst/>
                <a:uLnTx/>
                <a:uFillTx/>
                <a:latin typeface="Arial"/>
                <a:ea typeface="+mn-ea"/>
                <a:cs typeface="+mn-cs"/>
              </a:rPr>
              <a:t>and capacity-building initiatives were undertaken in all nine provinces of </a:t>
            </a:r>
            <a:r>
              <a:rPr kumimoji="0" lang="en-ZA" sz="2000" b="0" i="0" u="none" strike="noStrike" kern="1200" cap="none" spc="0" normalizeH="0" baseline="0" noProof="0" dirty="0" smtClean="0">
                <a:ln>
                  <a:noFill/>
                </a:ln>
                <a:solidFill>
                  <a:prstClr val="black"/>
                </a:solidFill>
                <a:effectLst/>
                <a:uLnTx/>
                <a:uFillTx/>
                <a:latin typeface="Arial"/>
                <a:ea typeface="+mn-ea"/>
                <a:cs typeface="+mn-cs"/>
              </a:rPr>
              <a:t>the country.</a:t>
            </a:r>
            <a:endParaRPr kumimoji="0" lang="en-ZA" sz="20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just" defTabSz="4572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ZA" sz="2000" b="0" i="0" u="none" strike="noStrike" kern="1200" cap="none" spc="0" normalizeH="0" baseline="0" noProof="0" dirty="0" smtClean="0">
                <a:ln>
                  <a:noFill/>
                </a:ln>
                <a:solidFill>
                  <a:prstClr val="black"/>
                </a:solidFill>
                <a:effectLst/>
                <a:uLnTx/>
                <a:uFillTx/>
                <a:latin typeface="Arial"/>
                <a:ea typeface="+mn-ea"/>
                <a:cs typeface="+mn-cs"/>
              </a:rPr>
              <a:t> </a:t>
            </a:r>
            <a:r>
              <a:rPr kumimoji="0" lang="en-ZA" sz="2000" b="1" i="0" u="none" strike="noStrike" kern="0" cap="none" spc="0" normalizeH="0" baseline="0" noProof="0" dirty="0">
                <a:ln>
                  <a:noFill/>
                </a:ln>
                <a:solidFill>
                  <a:srgbClr val="FF0000"/>
                </a:solidFill>
                <a:effectLst/>
                <a:uLnTx/>
                <a:uFillTx/>
                <a:latin typeface="Arial"/>
                <a:ea typeface="+mn-ea"/>
                <a:cs typeface="Arial" panose="020B0604020202020204" pitchFamily="34" charset="0"/>
              </a:rPr>
              <a:t>610 companies </a:t>
            </a:r>
            <a:r>
              <a:rPr kumimoji="0" lang="en-ZA" sz="2000" b="0" i="0" u="none" strike="noStrike" kern="1200" cap="none" spc="0" normalizeH="0" baseline="0" noProof="0" dirty="0">
                <a:ln>
                  <a:noFill/>
                </a:ln>
                <a:solidFill>
                  <a:prstClr val="black"/>
                </a:solidFill>
                <a:effectLst/>
                <a:uLnTx/>
                <a:uFillTx/>
                <a:latin typeface="Arial"/>
                <a:ea typeface="+mn-ea"/>
                <a:cs typeface="+mn-cs"/>
              </a:rPr>
              <a:t>benefitted under the </a:t>
            </a:r>
            <a:r>
              <a:rPr kumimoji="0" lang="en-ZA" sz="2000" b="0" i="0" u="none" strike="noStrike" kern="1200" cap="none" spc="0" normalizeH="0" baseline="0" noProof="0" dirty="0" smtClean="0">
                <a:ln>
                  <a:noFill/>
                </a:ln>
                <a:solidFill>
                  <a:prstClr val="black"/>
                </a:solidFill>
                <a:effectLst/>
                <a:uLnTx/>
                <a:uFillTx/>
                <a:latin typeface="Arial"/>
                <a:ea typeface="+mn-ea"/>
                <a:cs typeface="+mn-cs"/>
              </a:rPr>
              <a:t>Global Exporters Passport Programme </a:t>
            </a:r>
            <a:r>
              <a:rPr kumimoji="0" lang="en-ZA" sz="2000" b="1" i="0" u="none" strike="noStrike" kern="1200" cap="none" spc="0" normalizeH="0" baseline="0" noProof="0" dirty="0" smtClean="0">
                <a:ln>
                  <a:noFill/>
                </a:ln>
                <a:solidFill>
                  <a:srgbClr val="FF0000"/>
                </a:solidFill>
                <a:effectLst/>
                <a:uLnTx/>
                <a:uFillTx/>
                <a:latin typeface="Arial"/>
                <a:ea typeface="+mn-ea"/>
                <a:cs typeface="+mn-cs"/>
              </a:rPr>
              <a:t>(</a:t>
            </a:r>
            <a:r>
              <a:rPr kumimoji="0" lang="en-ZA" sz="2000" b="1" i="0" u="none" strike="noStrike" kern="0" cap="none" spc="0" normalizeH="0" baseline="0" noProof="0" dirty="0" smtClean="0">
                <a:ln>
                  <a:noFill/>
                </a:ln>
                <a:solidFill>
                  <a:srgbClr val="FF0000"/>
                </a:solidFill>
                <a:effectLst/>
                <a:uLnTx/>
                <a:uFillTx/>
                <a:latin typeface="Arial"/>
                <a:ea typeface="+mn-ea"/>
                <a:cs typeface="Arial" panose="020B0604020202020204" pitchFamily="34" charset="0"/>
              </a:rPr>
              <a:t>GEPP) </a:t>
            </a:r>
            <a:r>
              <a:rPr kumimoji="0" lang="en-ZA" sz="2000" b="0" i="0" u="none" strike="noStrike" kern="1200" cap="none" spc="0" normalizeH="0" baseline="0" noProof="0" dirty="0" smtClean="0">
                <a:ln>
                  <a:noFill/>
                </a:ln>
                <a:solidFill>
                  <a:prstClr val="black"/>
                </a:solidFill>
                <a:effectLst/>
                <a:uLnTx/>
                <a:uFillTx/>
                <a:latin typeface="Arial"/>
                <a:ea typeface="+mn-ea"/>
                <a:cs typeface="+mn-cs"/>
              </a:rPr>
              <a:t>intervention.</a:t>
            </a:r>
            <a:endParaRPr kumimoji="0" lang="en-ZA" sz="20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just" defTabSz="457200" rtl="0" eaLnBrk="1" fontAlgn="auto" latinLnBrk="0" hangingPunct="1">
              <a:lnSpc>
                <a:spcPct val="150000"/>
              </a:lnSpc>
              <a:spcBef>
                <a:spcPts val="0"/>
              </a:spcBef>
              <a:spcAft>
                <a:spcPts val="0"/>
              </a:spcAft>
              <a:buClr>
                <a:prstClr val="black"/>
              </a:buClr>
              <a:buSzTx/>
              <a:buFont typeface="Wingdings" panose="05000000000000000000" pitchFamily="2" charset="2"/>
              <a:buChar char="q"/>
              <a:tabLst/>
              <a:defRPr/>
            </a:pPr>
            <a:r>
              <a:rPr kumimoji="0" lang="en-ZA" sz="2000" b="1" i="0" u="none" strike="noStrike" kern="0" cap="none" spc="0" normalizeH="0" baseline="0" noProof="0" dirty="0">
                <a:ln>
                  <a:noFill/>
                </a:ln>
                <a:solidFill>
                  <a:srgbClr val="FF0000"/>
                </a:solidFill>
                <a:effectLst/>
                <a:uLnTx/>
                <a:uFillTx/>
                <a:latin typeface="Arial"/>
                <a:ea typeface="+mn-ea"/>
                <a:cs typeface="Arial" panose="020B0604020202020204" pitchFamily="34" charset="0"/>
              </a:rPr>
              <a:t>644 clients </a:t>
            </a:r>
            <a:r>
              <a:rPr kumimoji="0" lang="en-ZA" sz="2000" b="0" i="0" u="none" strike="noStrike" kern="1200" cap="none" spc="0" normalizeH="0" baseline="0" noProof="0" dirty="0">
                <a:ln>
                  <a:noFill/>
                </a:ln>
                <a:solidFill>
                  <a:prstClr val="black"/>
                </a:solidFill>
                <a:effectLst/>
                <a:uLnTx/>
                <a:uFillTx/>
                <a:latin typeface="Arial"/>
                <a:ea typeface="+mn-ea"/>
                <a:cs typeface="+mn-cs"/>
              </a:rPr>
              <a:t>were assisted with export information through Export Help Desk </a:t>
            </a:r>
            <a:r>
              <a:rPr kumimoji="0" lang="en-ZA" sz="2000" b="0" i="0" u="none" strike="noStrike" kern="1200" cap="none" spc="0" normalizeH="0" baseline="0" noProof="0" dirty="0" smtClean="0">
                <a:ln>
                  <a:noFill/>
                </a:ln>
                <a:solidFill>
                  <a:prstClr val="black"/>
                </a:solidFill>
                <a:effectLst/>
                <a:uLnTx/>
                <a:uFillTx/>
                <a:latin typeface="Arial"/>
                <a:ea typeface="+mn-ea"/>
                <a:cs typeface="+mn-cs"/>
              </a:rPr>
              <a:t>services.</a:t>
            </a:r>
            <a:endParaRPr kumimoji="0" lang="en-ZA" sz="20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just" defTabSz="457200" rtl="0" eaLnBrk="1" fontAlgn="auto" latinLnBrk="0" hangingPunct="1">
              <a:lnSpc>
                <a:spcPct val="150000"/>
              </a:lnSpc>
              <a:spcBef>
                <a:spcPts val="0"/>
              </a:spcBef>
              <a:spcAft>
                <a:spcPts val="0"/>
              </a:spcAft>
              <a:buClr>
                <a:prstClr val="black"/>
              </a:buClr>
              <a:buSzTx/>
              <a:buFont typeface="Wingdings" panose="05000000000000000000" pitchFamily="2" charset="2"/>
              <a:buChar char="q"/>
              <a:tabLst/>
              <a:defRPr/>
            </a:pPr>
            <a:r>
              <a:rPr kumimoji="0" lang="en-ZA" sz="2000" b="1" i="0" u="none" strike="noStrike" kern="0" cap="none" spc="0" normalizeH="0" baseline="0" noProof="0" dirty="0">
                <a:ln>
                  <a:noFill/>
                </a:ln>
                <a:solidFill>
                  <a:srgbClr val="FF0000"/>
                </a:solidFill>
                <a:effectLst/>
                <a:uLnTx/>
                <a:uFillTx/>
                <a:latin typeface="Arial"/>
                <a:ea typeface="+mn-ea"/>
                <a:cs typeface="Arial" panose="020B0604020202020204" pitchFamily="34" charset="0"/>
              </a:rPr>
              <a:t>729 trade leads </a:t>
            </a:r>
            <a:r>
              <a:rPr kumimoji="0" lang="en-ZA" sz="2000" b="0" i="0" u="none" strike="noStrike" kern="1200" cap="none" spc="0" normalizeH="0" baseline="0" noProof="0" dirty="0">
                <a:ln>
                  <a:noFill/>
                </a:ln>
                <a:solidFill>
                  <a:prstClr val="black"/>
                </a:solidFill>
                <a:effectLst/>
                <a:uLnTx/>
                <a:uFillTx/>
                <a:latin typeface="Arial"/>
                <a:ea typeface="+mn-ea"/>
                <a:cs typeface="+mn-cs"/>
              </a:rPr>
              <a:t>were disseminated to exporters for supply of goods to global </a:t>
            </a:r>
            <a:r>
              <a:rPr kumimoji="0" lang="en-ZA" sz="2000" b="0" i="0" u="none" strike="noStrike" kern="1200" cap="none" spc="0" normalizeH="0" baseline="0" noProof="0" dirty="0" smtClean="0">
                <a:ln>
                  <a:noFill/>
                </a:ln>
                <a:solidFill>
                  <a:prstClr val="black"/>
                </a:solidFill>
                <a:effectLst/>
                <a:uLnTx/>
                <a:uFillTx/>
                <a:latin typeface="Arial"/>
                <a:ea typeface="+mn-ea"/>
                <a:cs typeface="+mn-cs"/>
              </a:rPr>
              <a:t>markets.</a:t>
            </a:r>
            <a:endParaRPr kumimoji="0" lang="en-ZA" sz="20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just" defTabSz="4572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ZA" sz="2000" b="1" i="0" u="none" strike="noStrike" kern="1200" cap="none" spc="0" normalizeH="0" baseline="0" noProof="0" dirty="0" smtClean="0">
                <a:ln>
                  <a:noFill/>
                </a:ln>
                <a:solidFill>
                  <a:prstClr val="black"/>
                </a:solidFill>
                <a:effectLst/>
                <a:uLnTx/>
                <a:uFillTx/>
                <a:latin typeface="Arial"/>
                <a:ea typeface="+mn-ea"/>
                <a:cs typeface="+mn-cs"/>
              </a:rPr>
              <a:t>the </a:t>
            </a:r>
            <a:r>
              <a:rPr kumimoji="0" lang="en-ZA" sz="2000" b="1" i="0" u="none" strike="noStrike" kern="1200" cap="none" spc="0" normalizeH="0" baseline="0" noProof="0" dirty="0">
                <a:ln>
                  <a:noFill/>
                </a:ln>
                <a:solidFill>
                  <a:prstClr val="black"/>
                </a:solidFill>
                <a:effectLst/>
                <a:uLnTx/>
                <a:uFillTx/>
                <a:latin typeface="Arial"/>
                <a:ea typeface="+mn-ea"/>
                <a:cs typeface="+mn-cs"/>
              </a:rPr>
              <a:t>dti</a:t>
            </a:r>
            <a:r>
              <a:rPr kumimoji="0" lang="en-ZA" sz="2000" b="0" i="0" u="none" strike="noStrike" kern="1200" cap="none" spc="0" normalizeH="0" baseline="0" noProof="0" dirty="0">
                <a:ln>
                  <a:noFill/>
                </a:ln>
                <a:solidFill>
                  <a:prstClr val="black"/>
                </a:solidFill>
                <a:effectLst/>
                <a:uLnTx/>
                <a:uFillTx/>
                <a:latin typeface="Arial"/>
                <a:ea typeface="+mn-ea"/>
                <a:cs typeface="+mn-cs"/>
              </a:rPr>
              <a:t>-Export Council quarterly engagement was held </a:t>
            </a:r>
            <a:r>
              <a:rPr kumimoji="0" lang="en-ZA" sz="2000" b="0" i="0" u="none" strike="noStrike" kern="1200" cap="none" spc="0" normalizeH="0" baseline="0" noProof="0" dirty="0" smtClean="0">
                <a:ln>
                  <a:noFill/>
                </a:ln>
                <a:solidFill>
                  <a:prstClr val="black"/>
                </a:solidFill>
                <a:effectLst/>
                <a:uLnTx/>
                <a:uFillTx/>
                <a:latin typeface="Arial"/>
                <a:ea typeface="+mn-ea"/>
                <a:cs typeface="+mn-cs"/>
              </a:rPr>
              <a:t>in </a:t>
            </a:r>
            <a:r>
              <a:rPr kumimoji="0" lang="en-ZA" sz="2000" b="0" i="0" u="none" strike="noStrike" kern="1200" cap="none" spc="0" normalizeH="0" baseline="0" noProof="0" dirty="0">
                <a:ln>
                  <a:noFill/>
                </a:ln>
                <a:solidFill>
                  <a:prstClr val="black"/>
                </a:solidFill>
                <a:effectLst/>
                <a:uLnTx/>
                <a:uFillTx/>
                <a:latin typeface="Arial"/>
                <a:ea typeface="+mn-ea"/>
                <a:cs typeface="+mn-cs"/>
              </a:rPr>
              <a:t>August 2018.</a:t>
            </a:r>
            <a:endParaRPr kumimoji="0" lang="en-ZA" sz="2000" b="0" i="0" u="none" strike="noStrike" kern="0" cap="none" spc="0" normalizeH="0" baseline="0" noProof="0" dirty="0" smtClean="0">
              <a:ln>
                <a:noFill/>
              </a:ln>
              <a:solidFill>
                <a:srgbClr val="000000"/>
              </a:solidFill>
              <a:effectLst/>
              <a:uLnTx/>
              <a:uFillTx/>
              <a:latin typeface="Arial"/>
              <a:ea typeface="Times New Roman" pitchFamily="18" charset="0"/>
              <a:cs typeface="Arial" panose="020B0604020202020204" pitchFamily="34" charset="0"/>
            </a:endParaRPr>
          </a:p>
        </p:txBody>
      </p:sp>
      <p:sp>
        <p:nvSpPr>
          <p:cNvPr id="14" name="Title 1"/>
          <p:cNvSpPr txBox="1">
            <a:spLocks/>
          </p:cNvSpPr>
          <p:nvPr/>
        </p:nvSpPr>
        <p:spPr>
          <a:xfrm>
            <a:off x="107349" y="62760"/>
            <a:ext cx="8895974" cy="581778"/>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44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rPr>
              <a:t>TRADE, INVESTMENT AND EXPORT</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a:ea typeface="+mj-ea"/>
              <a:cs typeface="Arial" panose="020B0604020202020204" pitchFamily="34" charset="0"/>
            </a:endParaRP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13" name="Picture 12"/>
          <p:cNvPicPr>
            <a:picLocks noChangeAspect="1"/>
          </p:cNvPicPr>
          <p:nvPr/>
        </p:nvPicPr>
        <p:blipFill>
          <a:blip r:embed="rId4"/>
          <a:stretch>
            <a:fillRect/>
          </a:stretch>
        </p:blipFill>
        <p:spPr>
          <a:xfrm>
            <a:off x="8062933" y="6178738"/>
            <a:ext cx="648072" cy="565983"/>
          </a:xfrm>
          <a:prstGeom prst="rect">
            <a:avLst/>
          </a:prstGeom>
        </p:spPr>
      </p:pic>
    </p:spTree>
    <p:extLst>
      <p:ext uri="{BB962C8B-B14F-4D97-AF65-F5344CB8AC3E}">
        <p14:creationId xmlns:p14="http://schemas.microsoft.com/office/powerpoint/2010/main" val="21854084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81" name="Group 57"/>
          <p:cNvGraphicFramePr>
            <a:graphicFrameLocks noGrp="1"/>
          </p:cNvGraphicFramePr>
          <p:nvPr>
            <p:ph idx="4294967295"/>
            <p:extLst>
              <p:ext uri="{D42A27DB-BD31-4B8C-83A1-F6EECF244321}">
                <p14:modId xmlns:p14="http://schemas.microsoft.com/office/powerpoint/2010/main" val="3874547343"/>
              </p:ext>
            </p:extLst>
          </p:nvPr>
        </p:nvGraphicFramePr>
        <p:xfrm>
          <a:off x="229317" y="553205"/>
          <a:ext cx="8559083" cy="5490908"/>
        </p:xfrm>
        <a:graphic>
          <a:graphicData uri="http://schemas.openxmlformats.org/drawingml/2006/table">
            <a:tbl>
              <a:tblPr/>
              <a:tblGrid>
                <a:gridCol w="8559083">
                  <a:extLst>
                    <a:ext uri="{9D8B030D-6E8A-4147-A177-3AD203B41FA5}">
                      <a16:colId xmlns:a16="http://schemas.microsoft.com/office/drawing/2014/main" val="20000"/>
                    </a:ext>
                  </a:extLst>
                </a:gridCol>
              </a:tblGrid>
              <a:tr h="683973">
                <a:tc>
                  <a:txBody>
                    <a:bodyPr/>
                    <a:lstStyle/>
                    <a:p>
                      <a:pPr algn="just">
                        <a:defRPr/>
                      </a:pPr>
                      <a:r>
                        <a:rPr lang="en-US" sz="2000" b="1" kern="1200" dirty="0" smtClean="0">
                          <a:solidFill>
                            <a:srgbClr val="008100"/>
                          </a:solidFill>
                          <a:effectLst/>
                          <a:latin typeface="Arial" pitchFamily="34" charset="0"/>
                          <a:ea typeface="+mn-ea"/>
                          <a:cs typeface="Arial" pitchFamily="34" charset="0"/>
                        </a:rPr>
                        <a:t>SG3: Facilitate broad-based economic participation through targeted interventions </a:t>
                      </a:r>
                      <a:r>
                        <a:rPr lang="en-ZA" sz="2000" b="1" kern="1200" dirty="0" smtClean="0">
                          <a:solidFill>
                            <a:srgbClr val="008100"/>
                          </a:solidFill>
                          <a:effectLst/>
                          <a:latin typeface="Arial" pitchFamily="34" charset="0"/>
                          <a:ea typeface="+mn-ea"/>
                          <a:cs typeface="Arial" pitchFamily="34" charset="0"/>
                        </a:rPr>
                        <a:t>to achieve more inclusive growth</a:t>
                      </a:r>
                      <a:endParaRPr lang="en-US" sz="2000" b="1" kern="1200" dirty="0">
                        <a:solidFill>
                          <a:srgbClr val="008100"/>
                        </a:solidFill>
                        <a:effectLst/>
                        <a:latin typeface="Arial" pitchFamily="34" charset="0"/>
                        <a:ea typeface="+mn-ea"/>
                        <a:cs typeface="Arial" pitchFamily="34" charset="0"/>
                      </a:endParaRPr>
                    </a:p>
                  </a:txBody>
                  <a:tcPr marL="90000" marR="90000" marT="46803" marB="468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787702">
                <a:tc>
                  <a:txBody>
                    <a:bodyPr/>
                    <a:lstStyle/>
                    <a:p>
                      <a:pPr marL="285750" indent="-285750" algn="just">
                        <a:buFont typeface="Wingdings" panose="05000000000000000000" pitchFamily="2" charset="2"/>
                        <a:buChar char="q"/>
                      </a:pPr>
                      <a:r>
                        <a:rPr lang="en-ZA" sz="2000" b="0" i="0" u="none" strike="noStrike" baseline="0" dirty="0" smtClean="0">
                          <a:solidFill>
                            <a:srgbClr val="000000"/>
                          </a:solidFill>
                          <a:latin typeface="+mn-lt"/>
                        </a:rPr>
                        <a:t>A MoU between </a:t>
                      </a:r>
                      <a:r>
                        <a:rPr lang="en-ZA" sz="2000" b="1" i="0" u="none" strike="noStrike" baseline="0" dirty="0" smtClean="0">
                          <a:solidFill>
                            <a:srgbClr val="000000"/>
                          </a:solidFill>
                          <a:latin typeface="+mn-lt"/>
                        </a:rPr>
                        <a:t>the dti </a:t>
                      </a:r>
                      <a:r>
                        <a:rPr lang="en-ZA" sz="2000" b="0" i="0" u="none" strike="noStrike" baseline="0" dirty="0" smtClean="0">
                          <a:solidFill>
                            <a:srgbClr val="000000"/>
                          </a:solidFill>
                          <a:latin typeface="+mn-lt"/>
                        </a:rPr>
                        <a:t>and the CIPC was extended to allow the CIPC to issue B-BBEE Certificates for Exempted Micro Enterprises through self-service terminals.</a:t>
                      </a:r>
                    </a:p>
                    <a:p>
                      <a:pPr marL="285750" indent="-285750" algn="just">
                        <a:buFont typeface="Wingdings" panose="05000000000000000000" pitchFamily="2" charset="2"/>
                        <a:buChar char="q"/>
                      </a:pPr>
                      <a:r>
                        <a:rPr lang="en-ZA" sz="2000" b="0" i="0" u="none" strike="noStrike" kern="1200" baseline="0" dirty="0" smtClean="0">
                          <a:solidFill>
                            <a:srgbClr val="000000"/>
                          </a:solidFill>
                          <a:latin typeface="+mn-lt"/>
                          <a:ea typeface="+mn-ea"/>
                          <a:cs typeface="+mn-cs"/>
                        </a:rPr>
                        <a:t>In February 2019, the Online CIPC Platform was expanded to ensure that the statistics for black unemployed ownership, black youth ownership, black people living in rural areas ownership, black disabled ownership and black military veterans ownership was captured.</a:t>
                      </a:r>
                    </a:p>
                    <a:p>
                      <a:pPr marL="285750" indent="-285750" algn="just">
                        <a:buFont typeface="Wingdings" panose="05000000000000000000" pitchFamily="2" charset="2"/>
                        <a:buChar char="q"/>
                      </a:pPr>
                      <a:r>
                        <a:rPr lang="en-ZA" sz="2000" b="0" i="0" u="none" strike="noStrike" kern="1200" baseline="0" dirty="0" smtClean="0">
                          <a:solidFill>
                            <a:srgbClr val="000000"/>
                          </a:solidFill>
                          <a:latin typeface="+mn-lt"/>
                          <a:ea typeface="+mn-ea"/>
                          <a:cs typeface="+mn-cs"/>
                        </a:rPr>
                        <a:t>The National B-BBEE Rural and Township Economy Summit was held in July 2018.</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sz="2000" b="0" i="0" u="none" strike="noStrike" kern="1200" cap="none" spc="0" normalizeH="0" baseline="0" noProof="0" dirty="0" smtClean="0">
                          <a:ln>
                            <a:noFill/>
                          </a:ln>
                          <a:solidFill>
                            <a:srgbClr val="000000"/>
                          </a:solidFill>
                          <a:effectLst/>
                          <a:uLnTx/>
                          <a:uFillTx/>
                          <a:latin typeface="+mn-lt"/>
                          <a:ea typeface="+mn-ea"/>
                          <a:cs typeface="+mn-cs"/>
                        </a:rPr>
                        <a:t>The Defence Sector Code Gazette No. 42021 aligned to the B-BBEE Act No. 53 of 2003 as amended was published in November 2018.</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sz="2000" b="0" i="0" u="none" strike="noStrike" kern="1200" cap="none" spc="0" normalizeH="0" baseline="0" noProof="0" dirty="0" smtClean="0">
                          <a:ln>
                            <a:noFill/>
                          </a:ln>
                          <a:solidFill>
                            <a:srgbClr val="000000"/>
                          </a:solidFill>
                          <a:effectLst/>
                          <a:uLnTx/>
                          <a:uFillTx/>
                          <a:latin typeface="+mn-lt"/>
                          <a:ea typeface="+mn-ea"/>
                          <a:cs typeface="+mn-cs"/>
                        </a:rPr>
                        <a:t>In March 2019, the department submitted the final amendments to B-BBEE Statements 000, 300, 400 and Schedule 1 to the Minister for approval and gazetting. </a:t>
                      </a:r>
                    </a:p>
                  </a:txBody>
                  <a:tcPr marL="90000" marR="90000" marT="46803" marB="468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30731" name="Slide Number Placeholder 1"/>
          <p:cNvSpPr>
            <a:spLocks noGrp="1"/>
          </p:cNvSpPr>
          <p:nvPr>
            <p:ph type="sldNum" sz="quarter" idx="12"/>
          </p:nvPr>
        </p:nvSpPr>
        <p:spPr>
          <a:xfrm>
            <a:off x="5974080" y="6342484"/>
            <a:ext cx="1905000" cy="457200"/>
          </a:xfrm>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74632A-91E0-4B9A-BE02-98024C230F92}"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smtClean="0">
              <a:ln>
                <a:noFill/>
              </a:ln>
              <a:solidFill>
                <a:prstClr val="black"/>
              </a:solidFill>
              <a:effectLst/>
              <a:uLnTx/>
              <a:uFillTx/>
              <a:latin typeface="Arial" charset="0"/>
              <a:ea typeface="+mn-ea"/>
              <a:cs typeface="Arial" charset="0"/>
            </a:endParaRPr>
          </a:p>
        </p:txBody>
      </p:sp>
      <p:sp>
        <p:nvSpPr>
          <p:cNvPr id="12" name="Title 1"/>
          <p:cNvSpPr txBox="1">
            <a:spLocks/>
          </p:cNvSpPr>
          <p:nvPr/>
        </p:nvSpPr>
        <p:spPr>
          <a:xfrm>
            <a:off x="35495" y="84061"/>
            <a:ext cx="9108504" cy="387271"/>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8000" b="1" i="0" u="none" strike="noStrike" kern="1200" cap="none" spc="0" normalizeH="0" baseline="0" noProof="0" dirty="0" smtClean="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SPECIAL ECONOMIC ZONES &amp; ECONOMIC TRANSFORMATION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55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9" name="Picture 8"/>
          <p:cNvPicPr>
            <a:picLocks noChangeAspect="1"/>
          </p:cNvPicPr>
          <p:nvPr/>
        </p:nvPicPr>
        <p:blipFill>
          <a:blip r:embed="rId3"/>
          <a:stretch>
            <a:fillRect/>
          </a:stretch>
        </p:blipFill>
        <p:spPr>
          <a:xfrm>
            <a:off x="8062933" y="6178738"/>
            <a:ext cx="648072" cy="565983"/>
          </a:xfrm>
          <a:prstGeom prst="rect">
            <a:avLst/>
          </a:prstGeom>
        </p:spPr>
      </p:pic>
      <p:pic>
        <p:nvPicPr>
          <p:cNvPr id="10" name="Picture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spTree>
    <p:extLst>
      <p:ext uri="{BB962C8B-B14F-4D97-AF65-F5344CB8AC3E}">
        <p14:creationId xmlns:p14="http://schemas.microsoft.com/office/powerpoint/2010/main" val="3909680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81" name="Group 57"/>
          <p:cNvGraphicFramePr>
            <a:graphicFrameLocks noGrp="1"/>
          </p:cNvGraphicFramePr>
          <p:nvPr>
            <p:ph idx="4294967295"/>
            <p:extLst/>
          </p:nvPr>
        </p:nvGraphicFramePr>
        <p:xfrm>
          <a:off x="133970" y="718414"/>
          <a:ext cx="8883421" cy="5185742"/>
        </p:xfrm>
        <a:graphic>
          <a:graphicData uri="http://schemas.openxmlformats.org/drawingml/2006/table">
            <a:tbl>
              <a:tblPr/>
              <a:tblGrid>
                <a:gridCol w="8883421">
                  <a:extLst>
                    <a:ext uri="{9D8B030D-6E8A-4147-A177-3AD203B41FA5}">
                      <a16:colId xmlns:a16="http://schemas.microsoft.com/office/drawing/2014/main" val="20000"/>
                    </a:ext>
                  </a:extLst>
                </a:gridCol>
              </a:tblGrid>
              <a:tr h="679346">
                <a:tc>
                  <a:txBody>
                    <a:bodyPr/>
                    <a:lstStyle/>
                    <a:p>
                      <a:pPr algn="just">
                        <a:defRPr/>
                      </a:pPr>
                      <a:r>
                        <a:rPr lang="en-US" sz="2000" b="1" kern="1200" dirty="0" smtClean="0">
                          <a:solidFill>
                            <a:srgbClr val="008100"/>
                          </a:solidFill>
                          <a:effectLst/>
                          <a:latin typeface="Arial" pitchFamily="34" charset="0"/>
                          <a:ea typeface="+mn-ea"/>
                          <a:cs typeface="Arial" pitchFamily="34" charset="0"/>
                        </a:rPr>
                        <a:t>SG3: Facilitate broad-based economic participation through targeted interventions </a:t>
                      </a:r>
                      <a:r>
                        <a:rPr lang="en-ZA" sz="2000" b="1" kern="1200" dirty="0" smtClean="0">
                          <a:solidFill>
                            <a:srgbClr val="008100"/>
                          </a:solidFill>
                          <a:effectLst/>
                          <a:latin typeface="Arial" pitchFamily="34" charset="0"/>
                          <a:ea typeface="+mn-ea"/>
                          <a:cs typeface="Arial" pitchFamily="34" charset="0"/>
                        </a:rPr>
                        <a:t>to achieve more inclusive growth</a:t>
                      </a:r>
                      <a:endParaRPr lang="en-US" sz="2000" b="1" kern="1200" dirty="0">
                        <a:solidFill>
                          <a:srgbClr val="008100"/>
                        </a:solidFill>
                        <a:effectLst/>
                        <a:latin typeface="Arial" pitchFamily="34" charset="0"/>
                        <a:ea typeface="+mn-ea"/>
                        <a:cs typeface="Arial" pitchFamily="34" charset="0"/>
                      </a:endParaRPr>
                    </a:p>
                  </a:txBody>
                  <a:tcPr marL="90000" marR="90000" marT="46803" marB="468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482536">
                <a:tc>
                  <a:txBody>
                    <a:bodyPr/>
                    <a:lstStyle/>
                    <a:p>
                      <a:pPr marL="0" marR="0" lvl="1" indent="0" algn="just" defTabSz="914400" rtl="0" eaLnBrk="1" fontAlgn="auto" latinLnBrk="0" hangingPunct="1">
                        <a:lnSpc>
                          <a:spcPct val="100000"/>
                        </a:lnSpc>
                        <a:spcBef>
                          <a:spcPct val="0"/>
                        </a:spcBef>
                        <a:spcAft>
                          <a:spcPts val="0"/>
                        </a:spcAft>
                        <a:buClr>
                          <a:srgbClr val="F96A1B"/>
                        </a:buClr>
                        <a:buSzTx/>
                        <a:buFontTx/>
                        <a:buNone/>
                        <a:tabLst>
                          <a:tab pos="449263" algn="l"/>
                        </a:tabLst>
                        <a:defRPr/>
                      </a:pPr>
                      <a:endParaRPr lang="en-ZA" sz="2000" b="0" i="0" u="none" strike="noStrike" baseline="0" dirty="0" smtClean="0">
                        <a:solidFill>
                          <a:srgbClr val="000000"/>
                        </a:solidFill>
                        <a:latin typeface="+mn-lt"/>
                      </a:endParaRPr>
                    </a:p>
                    <a:p>
                      <a:pPr marL="0" marR="0" lvl="1" indent="0" algn="just" defTabSz="914400" rtl="0" eaLnBrk="1" fontAlgn="auto" latinLnBrk="0" hangingPunct="1">
                        <a:lnSpc>
                          <a:spcPct val="100000"/>
                        </a:lnSpc>
                        <a:spcBef>
                          <a:spcPct val="0"/>
                        </a:spcBef>
                        <a:spcAft>
                          <a:spcPts val="0"/>
                        </a:spcAft>
                        <a:buClr>
                          <a:srgbClr val="F96A1B"/>
                        </a:buClr>
                        <a:buSzTx/>
                        <a:buFontTx/>
                        <a:buNone/>
                        <a:tabLst>
                          <a:tab pos="449263" algn="l"/>
                        </a:tabLst>
                        <a:defRPr/>
                      </a:pPr>
                      <a:endParaRPr lang="en-ZA" sz="2000" b="0" i="0" u="none" strike="noStrike" baseline="0" dirty="0" smtClean="0">
                        <a:solidFill>
                          <a:srgbClr val="000000"/>
                        </a:solidFill>
                        <a:latin typeface="+mn-lt"/>
                      </a:endParaRPr>
                    </a:p>
                    <a:p>
                      <a:pPr marL="0" marR="0" lvl="1" indent="0" algn="just" defTabSz="914400" rtl="0" eaLnBrk="1" fontAlgn="auto" latinLnBrk="0" hangingPunct="1">
                        <a:lnSpc>
                          <a:spcPct val="100000"/>
                        </a:lnSpc>
                        <a:spcBef>
                          <a:spcPct val="0"/>
                        </a:spcBef>
                        <a:spcAft>
                          <a:spcPts val="0"/>
                        </a:spcAft>
                        <a:buClr>
                          <a:srgbClr val="F96A1B"/>
                        </a:buClr>
                        <a:buSzTx/>
                        <a:buFontTx/>
                        <a:buNone/>
                        <a:tabLst>
                          <a:tab pos="449263" algn="l"/>
                        </a:tabLst>
                        <a:defRPr/>
                      </a:pPr>
                      <a:endParaRPr lang="en-ZA" sz="2000" b="0" i="0" u="none" strike="noStrike" baseline="0" dirty="0" smtClean="0">
                        <a:solidFill>
                          <a:srgbClr val="000000"/>
                        </a:solidFill>
                        <a:latin typeface="+mn-lt"/>
                      </a:endParaRPr>
                    </a:p>
                    <a:p>
                      <a:pPr marL="0" marR="0" lvl="1" indent="0" algn="just" defTabSz="914400" rtl="0" eaLnBrk="1" fontAlgn="auto" latinLnBrk="0" hangingPunct="1">
                        <a:lnSpc>
                          <a:spcPct val="100000"/>
                        </a:lnSpc>
                        <a:spcBef>
                          <a:spcPct val="0"/>
                        </a:spcBef>
                        <a:spcAft>
                          <a:spcPts val="0"/>
                        </a:spcAft>
                        <a:buClr>
                          <a:srgbClr val="F96A1B"/>
                        </a:buClr>
                        <a:buSzTx/>
                        <a:buFontTx/>
                        <a:buNone/>
                        <a:tabLst>
                          <a:tab pos="449263" algn="l"/>
                        </a:tabLst>
                        <a:defRPr/>
                      </a:pPr>
                      <a:endParaRPr lang="en-ZA" sz="2000" b="0" i="0" u="none" strike="noStrike" baseline="0" dirty="0" smtClean="0">
                        <a:solidFill>
                          <a:srgbClr val="000000"/>
                        </a:solidFill>
                        <a:latin typeface="+mn-lt"/>
                      </a:endParaRPr>
                    </a:p>
                    <a:p>
                      <a:pPr marL="0" marR="0" lvl="1" indent="0" algn="just" defTabSz="914400" rtl="0" eaLnBrk="1" fontAlgn="auto" latinLnBrk="0" hangingPunct="1">
                        <a:lnSpc>
                          <a:spcPct val="100000"/>
                        </a:lnSpc>
                        <a:spcBef>
                          <a:spcPct val="0"/>
                        </a:spcBef>
                        <a:spcAft>
                          <a:spcPts val="0"/>
                        </a:spcAft>
                        <a:buClr>
                          <a:srgbClr val="F96A1B"/>
                        </a:buClr>
                        <a:buSzTx/>
                        <a:buFontTx/>
                        <a:buNone/>
                        <a:tabLst>
                          <a:tab pos="449263" algn="l"/>
                        </a:tabLst>
                        <a:defRPr/>
                      </a:pPr>
                      <a:endParaRPr lang="en-ZA" sz="2000" b="0" i="0" u="none" strike="noStrike" baseline="0" dirty="0" smtClean="0">
                        <a:solidFill>
                          <a:srgbClr val="000000"/>
                        </a:solidFill>
                        <a:latin typeface="+mn-lt"/>
                      </a:endParaRPr>
                    </a:p>
                    <a:p>
                      <a:pPr marL="0" marR="0" lvl="1" indent="0" algn="just" defTabSz="914400" rtl="0" eaLnBrk="1" fontAlgn="auto" latinLnBrk="0" hangingPunct="1">
                        <a:lnSpc>
                          <a:spcPct val="100000"/>
                        </a:lnSpc>
                        <a:spcBef>
                          <a:spcPct val="0"/>
                        </a:spcBef>
                        <a:spcAft>
                          <a:spcPts val="0"/>
                        </a:spcAft>
                        <a:buClr>
                          <a:srgbClr val="F96A1B"/>
                        </a:buClr>
                        <a:buSzTx/>
                        <a:buFontTx/>
                        <a:buNone/>
                        <a:tabLst>
                          <a:tab pos="449263" algn="l"/>
                        </a:tabLst>
                        <a:defRPr/>
                      </a:pPr>
                      <a:endParaRPr lang="en-ZA" sz="2000" b="0" i="0" u="none" strike="noStrike" baseline="0" dirty="0" smtClean="0">
                        <a:solidFill>
                          <a:srgbClr val="000000"/>
                        </a:solidFill>
                        <a:latin typeface="+mn-lt"/>
                      </a:endParaRPr>
                    </a:p>
                    <a:p>
                      <a:pPr marL="0" marR="0" lvl="1" indent="0" algn="just" defTabSz="914400" rtl="0" eaLnBrk="1" fontAlgn="auto" latinLnBrk="0" hangingPunct="1">
                        <a:lnSpc>
                          <a:spcPct val="100000"/>
                        </a:lnSpc>
                        <a:spcBef>
                          <a:spcPct val="0"/>
                        </a:spcBef>
                        <a:spcAft>
                          <a:spcPts val="0"/>
                        </a:spcAft>
                        <a:buClr>
                          <a:srgbClr val="F96A1B"/>
                        </a:buClr>
                        <a:buSzTx/>
                        <a:buFontTx/>
                        <a:buNone/>
                        <a:tabLst>
                          <a:tab pos="449263" algn="l"/>
                        </a:tabLst>
                        <a:defRPr/>
                      </a:pPr>
                      <a:endParaRPr lang="en-ZA" sz="2000" b="0" i="0" u="none" strike="noStrike" baseline="0" dirty="0" smtClean="0">
                        <a:solidFill>
                          <a:srgbClr val="000000"/>
                        </a:solidFill>
                        <a:latin typeface="+mn-lt"/>
                      </a:endParaRPr>
                    </a:p>
                    <a:p>
                      <a:pPr marL="0" marR="0" lvl="1" indent="0" algn="just" defTabSz="914400" rtl="0" eaLnBrk="1" fontAlgn="auto" latinLnBrk="0" hangingPunct="1">
                        <a:lnSpc>
                          <a:spcPct val="100000"/>
                        </a:lnSpc>
                        <a:spcBef>
                          <a:spcPct val="0"/>
                        </a:spcBef>
                        <a:spcAft>
                          <a:spcPts val="0"/>
                        </a:spcAft>
                        <a:buClr>
                          <a:srgbClr val="F96A1B"/>
                        </a:buClr>
                        <a:buSzTx/>
                        <a:buFontTx/>
                        <a:buNone/>
                        <a:tabLst>
                          <a:tab pos="449263" algn="l"/>
                        </a:tabLst>
                        <a:defRPr/>
                      </a:pPr>
                      <a:endParaRPr lang="en-ZA" sz="2000" b="0" i="0" u="none" strike="noStrike" baseline="0" dirty="0" smtClean="0">
                        <a:solidFill>
                          <a:srgbClr val="000000"/>
                        </a:solidFill>
                        <a:latin typeface="+mn-lt"/>
                      </a:endParaRPr>
                    </a:p>
                    <a:p>
                      <a:pPr marL="0" marR="0" lvl="1" indent="0" algn="just" defTabSz="914400" rtl="0" eaLnBrk="1" fontAlgn="auto" latinLnBrk="0" hangingPunct="1">
                        <a:lnSpc>
                          <a:spcPct val="100000"/>
                        </a:lnSpc>
                        <a:spcBef>
                          <a:spcPct val="0"/>
                        </a:spcBef>
                        <a:spcAft>
                          <a:spcPts val="0"/>
                        </a:spcAft>
                        <a:buClr>
                          <a:srgbClr val="F96A1B"/>
                        </a:buClr>
                        <a:buSzTx/>
                        <a:buFontTx/>
                        <a:buNone/>
                        <a:tabLst>
                          <a:tab pos="449263" algn="l"/>
                        </a:tabLst>
                        <a:defRPr/>
                      </a:pPr>
                      <a:endParaRPr lang="en-ZA" sz="2000" b="0" i="0" u="none" strike="noStrike" baseline="0" dirty="0" smtClean="0">
                        <a:solidFill>
                          <a:srgbClr val="000000"/>
                        </a:solidFill>
                        <a:latin typeface="+mn-lt"/>
                      </a:endParaRPr>
                    </a:p>
                  </a:txBody>
                  <a:tcPr marL="90000" marR="90000" marT="46803" marB="468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30731" name="Slide Number Placeholder 1"/>
          <p:cNvSpPr>
            <a:spLocks noGrp="1"/>
          </p:cNvSpPr>
          <p:nvPr>
            <p:ph type="sldNum" sz="quarter" idx="12"/>
          </p:nvPr>
        </p:nvSpPr>
        <p:spPr>
          <a:xfrm>
            <a:off x="5933440" y="6269136"/>
            <a:ext cx="1905000" cy="457200"/>
          </a:xfrm>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74632A-91E0-4B9A-BE02-98024C230F92}"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smtClean="0">
              <a:ln>
                <a:noFill/>
              </a:ln>
              <a:solidFill>
                <a:prstClr val="black"/>
              </a:solidFill>
              <a:effectLst/>
              <a:uLnTx/>
              <a:uFillTx/>
              <a:latin typeface="Arial" charset="0"/>
              <a:ea typeface="+mn-ea"/>
              <a:cs typeface="Arial" charset="0"/>
            </a:endParaRPr>
          </a:p>
        </p:txBody>
      </p:sp>
      <p:sp>
        <p:nvSpPr>
          <p:cNvPr id="12" name="Title 1"/>
          <p:cNvSpPr txBox="1">
            <a:spLocks/>
          </p:cNvSpPr>
          <p:nvPr/>
        </p:nvSpPr>
        <p:spPr>
          <a:xfrm>
            <a:off x="35496" y="70885"/>
            <a:ext cx="9108504" cy="534179"/>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5500" b="1" i="0" u="none" strike="noStrike" kern="1200" cap="none" spc="0" normalizeH="0" baseline="0" noProof="0" dirty="0" smtClean="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SPECIAL ECONOMIC ZONES &amp; ECONOMIC TRANSFORMATION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55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2" name="TextBox 1"/>
          <p:cNvSpPr txBox="1"/>
          <p:nvPr/>
        </p:nvSpPr>
        <p:spPr>
          <a:xfrm>
            <a:off x="323557" y="1659988"/>
            <a:ext cx="5036234" cy="3416320"/>
          </a:xfrm>
          <a:prstGeom prst="rect">
            <a:avLst/>
          </a:prstGeom>
          <a:noFill/>
        </p:spPr>
        <p:txBody>
          <a:bodyPr wrap="square" rtlCol="0">
            <a:spAutoFit/>
          </a:bodyPr>
          <a:lstStyle/>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b="0" i="0" u="none" strike="noStrike" kern="1200" cap="none" spc="0" normalizeH="0" baseline="0" noProof="0" dirty="0" smtClean="0">
                <a:ln>
                  <a:noFill/>
                </a:ln>
                <a:solidFill>
                  <a:srgbClr val="000000"/>
                </a:solidFill>
                <a:effectLst/>
                <a:uLnTx/>
                <a:uFillTx/>
                <a:latin typeface="Arial"/>
                <a:ea typeface="+mn-ea"/>
                <a:cs typeface="+mn-cs"/>
              </a:rPr>
              <a:t>On </a:t>
            </a:r>
            <a:r>
              <a:rPr kumimoji="0" lang="en-ZA" b="0" i="0" u="none" strike="noStrike" kern="1200" cap="none" spc="0" normalizeH="0" baseline="0" noProof="0" dirty="0">
                <a:ln>
                  <a:noFill/>
                </a:ln>
                <a:solidFill>
                  <a:srgbClr val="000000"/>
                </a:solidFill>
                <a:effectLst/>
                <a:uLnTx/>
                <a:uFillTx/>
                <a:latin typeface="Arial"/>
                <a:ea typeface="+mn-ea"/>
                <a:cs typeface="+mn-cs"/>
              </a:rPr>
              <a:t>28 August 2018, the Youth Employment Service (YES) initiative was gazetted for implementation through Section </a:t>
            </a:r>
            <a:r>
              <a:rPr kumimoji="0" lang="en-ZA" b="0" i="0" u="none" strike="noStrike" kern="1200" cap="none" spc="0" normalizeH="0" baseline="0" noProof="0" dirty="0" smtClean="0">
                <a:ln>
                  <a:noFill/>
                </a:ln>
                <a:solidFill>
                  <a:srgbClr val="000000"/>
                </a:solidFill>
                <a:effectLst/>
                <a:uLnTx/>
                <a:uFillTx/>
                <a:latin typeface="Arial"/>
                <a:ea typeface="+mn-ea"/>
                <a:cs typeface="+mn-cs"/>
              </a:rPr>
              <a:t>9(1</a:t>
            </a:r>
            <a:r>
              <a:rPr kumimoji="0" lang="en-ZA" b="0" i="0" u="none" strike="noStrike" kern="1200" cap="none" spc="0" normalizeH="0" baseline="0" noProof="0" dirty="0">
                <a:ln>
                  <a:noFill/>
                </a:ln>
                <a:solidFill>
                  <a:srgbClr val="000000"/>
                </a:solidFill>
                <a:effectLst/>
                <a:uLnTx/>
                <a:uFillTx/>
                <a:latin typeface="Arial"/>
                <a:ea typeface="+mn-ea"/>
                <a:cs typeface="+mn-cs"/>
              </a:rPr>
              <a:t>) of the B-BBEE </a:t>
            </a:r>
            <a:r>
              <a:rPr kumimoji="0" lang="en-ZA" b="0" i="0" u="none" strike="noStrike" kern="1200" cap="none" spc="0" normalizeH="0" baseline="0" noProof="0" dirty="0" smtClean="0">
                <a:ln>
                  <a:noFill/>
                </a:ln>
                <a:solidFill>
                  <a:srgbClr val="000000"/>
                </a:solidFill>
                <a:effectLst/>
                <a:uLnTx/>
                <a:uFillTx/>
                <a:latin typeface="Arial"/>
                <a:ea typeface="+mn-ea"/>
                <a:cs typeface="+mn-cs"/>
              </a:rPr>
              <a:t>Act.</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ZA"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b="0" i="0" u="none" strike="noStrike" kern="1200" cap="none" spc="0" normalizeH="0" baseline="0" noProof="0" dirty="0">
                <a:ln>
                  <a:noFill/>
                </a:ln>
                <a:solidFill>
                  <a:srgbClr val="000000"/>
                </a:solidFill>
                <a:effectLst/>
                <a:uLnTx/>
                <a:uFillTx/>
                <a:latin typeface="Arial"/>
                <a:ea typeface="+mn-ea"/>
                <a:cs typeface="+mn-cs"/>
              </a:rPr>
              <a:t>The YES initiative </a:t>
            </a:r>
            <a:r>
              <a:rPr kumimoji="0" lang="en-ZA" b="0" i="0" u="none" strike="noStrike" kern="1200" cap="none" spc="0" normalizeH="0" baseline="0" noProof="0" dirty="0" smtClean="0">
                <a:ln>
                  <a:noFill/>
                </a:ln>
                <a:solidFill>
                  <a:srgbClr val="000000"/>
                </a:solidFill>
                <a:effectLst/>
                <a:uLnTx/>
                <a:uFillTx/>
                <a:latin typeface="Arial"/>
                <a:ea typeface="+mn-ea"/>
                <a:cs typeface="+mn-cs"/>
              </a:rPr>
              <a:t>committed </a:t>
            </a:r>
            <a:r>
              <a:rPr kumimoji="0" lang="en-ZA" b="0" i="0" u="none" strike="noStrike" kern="1200" cap="none" spc="0" normalizeH="0" baseline="0" noProof="0" dirty="0">
                <a:ln>
                  <a:noFill/>
                </a:ln>
                <a:solidFill>
                  <a:srgbClr val="000000"/>
                </a:solidFill>
                <a:effectLst/>
                <a:uLnTx/>
                <a:uFillTx/>
                <a:latin typeface="Arial"/>
                <a:ea typeface="+mn-ea"/>
                <a:cs typeface="+mn-cs"/>
              </a:rPr>
              <a:t>activation of R522 million in personal income to youth previously unemployed and unable to contribute to the South African </a:t>
            </a:r>
            <a:r>
              <a:rPr kumimoji="0" lang="en-ZA" b="0" i="0" u="none" strike="noStrike" kern="1200" cap="none" spc="0" normalizeH="0" baseline="0" noProof="0" dirty="0" smtClean="0">
                <a:ln>
                  <a:noFill/>
                </a:ln>
                <a:solidFill>
                  <a:srgbClr val="000000"/>
                </a:solidFill>
                <a:effectLst/>
                <a:uLnTx/>
                <a:uFillTx/>
                <a:latin typeface="Arial"/>
                <a:ea typeface="+mn-ea"/>
                <a:cs typeface="+mn-cs"/>
              </a:rPr>
              <a:t>economy.</a:t>
            </a:r>
          </a:p>
          <a:p>
            <a:pPr marR="0" lvl="0" algn="just" defTabSz="457200" rtl="0" eaLnBrk="1" fontAlgn="auto" latinLnBrk="0" hangingPunct="1">
              <a:lnSpc>
                <a:spcPct val="100000"/>
              </a:lnSpc>
              <a:spcBef>
                <a:spcPts val="0"/>
              </a:spcBef>
              <a:spcAft>
                <a:spcPts val="0"/>
              </a:spcAft>
              <a:buClrTx/>
              <a:buSzTx/>
              <a:tabLst/>
              <a:defRPr/>
            </a:pPr>
            <a:endParaRPr kumimoji="0" lang="en-ZA" b="0" i="0" u="none" strike="noStrike" kern="1200" cap="none" spc="0" normalizeH="0" baseline="0" noProof="0" dirty="0" smtClean="0">
              <a:ln>
                <a:noFill/>
              </a:ln>
              <a:solidFill>
                <a:srgbClr val="000000"/>
              </a:solidFill>
              <a:effectLst/>
              <a:uLnTx/>
              <a:uFillTx/>
              <a:latin typeface="Arial"/>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b="0" i="0" u="none" strike="noStrike" kern="1200" cap="none" spc="0" normalizeH="0" baseline="0" noProof="0" dirty="0" smtClean="0">
                <a:ln>
                  <a:noFill/>
                </a:ln>
                <a:solidFill>
                  <a:srgbClr val="000000"/>
                </a:solidFill>
                <a:effectLst/>
                <a:uLnTx/>
                <a:uFillTx/>
                <a:latin typeface="Arial"/>
                <a:ea typeface="+mn-ea"/>
                <a:cs typeface="+mn-cs"/>
              </a:rPr>
              <a:t>Since </a:t>
            </a:r>
            <a:r>
              <a:rPr kumimoji="0" lang="en-ZA" b="0" i="0" u="none" strike="noStrike" kern="1200" cap="none" spc="0" normalizeH="0" baseline="0" noProof="0" dirty="0">
                <a:ln>
                  <a:noFill/>
                </a:ln>
                <a:solidFill>
                  <a:srgbClr val="000000"/>
                </a:solidFill>
                <a:effectLst/>
                <a:uLnTx/>
                <a:uFillTx/>
                <a:latin typeface="Arial"/>
                <a:ea typeface="+mn-ea"/>
                <a:cs typeface="+mn-cs"/>
              </a:rPr>
              <a:t>November </a:t>
            </a:r>
            <a:r>
              <a:rPr kumimoji="0" lang="en-ZA" b="0" i="0" u="none" strike="noStrike" kern="1200" cap="none" spc="0" normalizeH="0" baseline="0" noProof="0" dirty="0" smtClean="0">
                <a:ln>
                  <a:noFill/>
                </a:ln>
                <a:solidFill>
                  <a:srgbClr val="000000"/>
                </a:solidFill>
                <a:effectLst/>
                <a:uLnTx/>
                <a:uFillTx/>
                <a:latin typeface="Arial"/>
                <a:ea typeface="+mn-ea"/>
                <a:cs typeface="+mn-cs"/>
              </a:rPr>
              <a:t>2018 </a:t>
            </a:r>
            <a:r>
              <a:rPr kumimoji="0" lang="en-ZA" b="0" i="0" u="none" strike="noStrike" kern="1200" cap="none" spc="0" normalizeH="0" baseline="0" noProof="0" dirty="0">
                <a:ln>
                  <a:noFill/>
                </a:ln>
                <a:solidFill>
                  <a:srgbClr val="000000"/>
                </a:solidFill>
                <a:effectLst/>
                <a:uLnTx/>
                <a:uFillTx/>
                <a:latin typeface="Arial"/>
                <a:ea typeface="+mn-ea"/>
                <a:cs typeface="+mn-cs"/>
              </a:rPr>
              <a:t>15 715 jobs have been created under the initiative. </a:t>
            </a:r>
            <a:endParaRPr kumimoji="0" lang="en-ZA" b="0" i="0" u="none" strike="noStrike" kern="1200" cap="none" spc="0" normalizeH="0" baseline="0" noProof="0" dirty="0">
              <a:ln>
                <a:noFill/>
              </a:ln>
              <a:solidFill>
                <a:prstClr val="black"/>
              </a:solidFill>
              <a:effectLst/>
              <a:uLnTx/>
              <a:uFillTx/>
              <a:latin typeface="Arial"/>
              <a:ea typeface="+mn-ea"/>
              <a:cs typeface="+mn-cs"/>
            </a:endParaRPr>
          </a:p>
        </p:txBody>
      </p:sp>
      <p:pic>
        <p:nvPicPr>
          <p:cNvPr id="10242" name="Picture 2" descr="C:\Users\NMakhwedzha\Documents\Strategy Unit 1\2019\y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618" y="1758462"/>
            <a:ext cx="3038622" cy="27713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10" name="Picture 9"/>
          <p:cNvPicPr>
            <a:picLocks noChangeAspect="1"/>
          </p:cNvPicPr>
          <p:nvPr/>
        </p:nvPicPr>
        <p:blipFill>
          <a:blip r:embed="rId5"/>
          <a:stretch>
            <a:fillRect/>
          </a:stretch>
        </p:blipFill>
        <p:spPr>
          <a:xfrm>
            <a:off x="8062933" y="6178738"/>
            <a:ext cx="648072" cy="565983"/>
          </a:xfrm>
          <a:prstGeom prst="rect">
            <a:avLst/>
          </a:prstGeom>
        </p:spPr>
      </p:pic>
    </p:spTree>
    <p:extLst>
      <p:ext uri="{BB962C8B-B14F-4D97-AF65-F5344CB8AC3E}">
        <p14:creationId xmlns:p14="http://schemas.microsoft.com/office/powerpoint/2010/main" val="3235507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121919"/>
            <a:ext cx="9144000" cy="472985"/>
          </a:xfr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a:normAutofit fontScale="90000"/>
          </a:bodyPr>
          <a:lstStyle/>
          <a:p>
            <a:r>
              <a:rPr lang="en-US" sz="2800" b="1" dirty="0" smtClean="0">
                <a:latin typeface="Arial" panose="020B0604020202020204" pitchFamily="34" charset="0"/>
                <a:cs typeface="Arial" panose="020B0604020202020204" pitchFamily="34" charset="0"/>
              </a:rPr>
              <a:t>INTRODUCTION</a:t>
            </a:r>
            <a:endParaRPr lang="en-US" sz="2800" dirty="0">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323623" y="765227"/>
            <a:ext cx="8505417" cy="4658572"/>
          </a:xfrm>
          <a:solidFill>
            <a:schemeClr val="bg1"/>
          </a:solidFill>
        </p:spPr>
        <p:txBody>
          <a:bodyPr>
            <a:normAutofit/>
          </a:bodyPr>
          <a:lstStyle/>
          <a:p>
            <a:pPr lvl="0" algn="just" defTabSz="914400" eaLnBrk="0" fontAlgn="base" hangingPunct="0">
              <a:spcAft>
                <a:spcPct val="0"/>
              </a:spcAft>
              <a:buFont typeface="Wingdings" panose="05000000000000000000" pitchFamily="2" charset="2"/>
              <a:buChar char="q"/>
            </a:pPr>
            <a:r>
              <a:rPr lang="en-ZA" altLang="en-US" sz="2000" kern="0" dirty="0">
                <a:solidFill>
                  <a:prstClr val="black"/>
                </a:solidFill>
                <a:latin typeface="Arial" pitchFamily="34" charset="0"/>
                <a:cs typeface="Arial" pitchFamily="34" charset="0"/>
              </a:rPr>
              <a:t>Section </a:t>
            </a:r>
            <a:r>
              <a:rPr lang="en-ZA" altLang="en-US" sz="2000" kern="0" dirty="0" smtClean="0">
                <a:solidFill>
                  <a:prstClr val="black"/>
                </a:solidFill>
                <a:latin typeface="Arial" pitchFamily="34" charset="0"/>
                <a:cs typeface="Arial" pitchFamily="34" charset="0"/>
              </a:rPr>
              <a:t>40(1)(</a:t>
            </a:r>
            <a:r>
              <a:rPr lang="en-ZA" altLang="en-US" sz="2000" kern="0" dirty="0">
                <a:solidFill>
                  <a:prstClr val="black"/>
                </a:solidFill>
                <a:latin typeface="Arial" pitchFamily="34" charset="0"/>
                <a:cs typeface="Arial" pitchFamily="34" charset="0"/>
              </a:rPr>
              <a:t>d) of the Public Finance Management Act, 1999 (Act No. 1 of 1999 as amended) requires the accounting officer for a department to submit within five (5) months of the end of a financial year to the relevant treasury and to the executive authority responsible for that department or trading </a:t>
            </a:r>
            <a:r>
              <a:rPr lang="en-ZA" altLang="en-US" sz="2000" kern="0" dirty="0" smtClean="0">
                <a:solidFill>
                  <a:prstClr val="black"/>
                </a:solidFill>
                <a:latin typeface="Arial" pitchFamily="34" charset="0"/>
                <a:cs typeface="Arial" pitchFamily="34" charset="0"/>
              </a:rPr>
              <a:t>entity - </a:t>
            </a:r>
            <a:endParaRPr lang="en-GB" altLang="en-US" sz="2000" kern="0" dirty="0">
              <a:solidFill>
                <a:prstClr val="black"/>
              </a:solidFill>
              <a:latin typeface="Arial" pitchFamily="34" charset="0"/>
              <a:cs typeface="Arial" pitchFamily="34" charset="0"/>
            </a:endParaRPr>
          </a:p>
          <a:p>
            <a:pPr lvl="1" algn="just" defTabSz="914400" eaLnBrk="0" fontAlgn="base" hangingPunct="0">
              <a:spcAft>
                <a:spcPct val="0"/>
              </a:spcAft>
              <a:buFont typeface="Wingdings" panose="05000000000000000000" pitchFamily="2" charset="2"/>
              <a:buChar char="§"/>
            </a:pPr>
            <a:r>
              <a:rPr lang="en-ZA" altLang="en-US" sz="2000" kern="0" dirty="0">
                <a:solidFill>
                  <a:prstClr val="black"/>
                </a:solidFill>
                <a:latin typeface="Arial" pitchFamily="34" charset="0"/>
                <a:cs typeface="Arial" pitchFamily="34" charset="0"/>
              </a:rPr>
              <a:t>an annual report on the activities of that department, trading entity or constitutional institution during that financial year;</a:t>
            </a:r>
            <a:endParaRPr lang="en-GB" altLang="en-US" sz="2000" kern="0" dirty="0">
              <a:solidFill>
                <a:prstClr val="black"/>
              </a:solidFill>
              <a:latin typeface="Arial" pitchFamily="34" charset="0"/>
              <a:cs typeface="Arial" pitchFamily="34" charset="0"/>
            </a:endParaRPr>
          </a:p>
          <a:p>
            <a:pPr lvl="1" algn="just" defTabSz="914400" eaLnBrk="0" fontAlgn="base" hangingPunct="0">
              <a:spcAft>
                <a:spcPct val="0"/>
              </a:spcAft>
              <a:buFont typeface="Wingdings" panose="05000000000000000000" pitchFamily="2" charset="2"/>
              <a:buChar char="§"/>
            </a:pPr>
            <a:r>
              <a:rPr lang="en-ZA" altLang="en-US" sz="2000" kern="0" dirty="0">
                <a:solidFill>
                  <a:prstClr val="black"/>
                </a:solidFill>
                <a:latin typeface="Arial" pitchFamily="34" charset="0"/>
                <a:cs typeface="Arial" pitchFamily="34" charset="0"/>
              </a:rPr>
              <a:t>the financial statements for that financial year after those statements have been audited; and </a:t>
            </a:r>
            <a:endParaRPr lang="en-GB" altLang="en-US" sz="2000" kern="0" dirty="0">
              <a:solidFill>
                <a:prstClr val="black"/>
              </a:solidFill>
              <a:latin typeface="Arial" pitchFamily="34" charset="0"/>
              <a:cs typeface="Arial" pitchFamily="34" charset="0"/>
            </a:endParaRPr>
          </a:p>
          <a:p>
            <a:pPr lvl="1" algn="just" defTabSz="914400" eaLnBrk="0" fontAlgn="base" hangingPunct="0">
              <a:spcAft>
                <a:spcPct val="0"/>
              </a:spcAft>
              <a:buFont typeface="Wingdings" panose="05000000000000000000" pitchFamily="2" charset="2"/>
              <a:buChar char="§"/>
            </a:pPr>
            <a:r>
              <a:rPr lang="en-ZA" altLang="en-US" sz="2000" kern="0" dirty="0">
                <a:solidFill>
                  <a:prstClr val="black"/>
                </a:solidFill>
                <a:latin typeface="Arial" pitchFamily="34" charset="0"/>
                <a:cs typeface="Arial" pitchFamily="34" charset="0"/>
              </a:rPr>
              <a:t>the Auditor-General’s report on those </a:t>
            </a:r>
            <a:r>
              <a:rPr lang="en-ZA" altLang="en-US" sz="2000" kern="0" dirty="0" smtClean="0">
                <a:solidFill>
                  <a:prstClr val="black"/>
                </a:solidFill>
                <a:latin typeface="Arial" pitchFamily="34" charset="0"/>
                <a:cs typeface="Arial" pitchFamily="34" charset="0"/>
              </a:rPr>
              <a:t>statements.</a:t>
            </a:r>
          </a:p>
          <a:p>
            <a:pPr marL="457200" lvl="1" indent="0" algn="just" defTabSz="914400" eaLnBrk="0" fontAlgn="base" hangingPunct="0">
              <a:spcAft>
                <a:spcPct val="0"/>
              </a:spcAft>
              <a:buNone/>
            </a:pPr>
            <a:endParaRPr lang="en-ZA" altLang="en-US" sz="2000" kern="0" dirty="0">
              <a:solidFill>
                <a:prstClr val="black"/>
              </a:solidFill>
              <a:latin typeface="Arial" pitchFamily="34" charset="0"/>
              <a:cs typeface="Arial" pitchFamily="34" charset="0"/>
            </a:endParaRPr>
          </a:p>
          <a:p>
            <a:pPr lvl="0" algn="just" defTabSz="914400" eaLnBrk="0" fontAlgn="base" hangingPunct="0">
              <a:spcAft>
                <a:spcPct val="0"/>
              </a:spcAft>
              <a:buFont typeface="Wingdings" panose="05000000000000000000" pitchFamily="2" charset="2"/>
              <a:buChar char="q"/>
            </a:pPr>
            <a:r>
              <a:rPr lang="en-ZA" altLang="en-US" sz="2000" kern="0" dirty="0" smtClean="0">
                <a:solidFill>
                  <a:srgbClr val="000000"/>
                </a:solidFill>
                <a:latin typeface="Arial" pitchFamily="34" charset="0"/>
                <a:cs typeface="Arial" pitchFamily="34" charset="0"/>
              </a:rPr>
              <a:t>Annual </a:t>
            </a:r>
            <a:r>
              <a:rPr lang="en-ZA" altLang="en-US" sz="2000" kern="0" dirty="0">
                <a:solidFill>
                  <a:srgbClr val="000000"/>
                </a:solidFill>
                <a:latin typeface="Arial" pitchFamily="34" charset="0"/>
                <a:cs typeface="Arial" pitchFamily="34" charset="0"/>
              </a:rPr>
              <a:t>Report Guidelines remain the same as last year- as confirmed by National Treasury.</a:t>
            </a:r>
          </a:p>
          <a:p>
            <a:pPr marL="0" indent="0" algn="just" defTabSz="844083">
              <a:lnSpc>
                <a:spcPct val="200000"/>
              </a:lnSpc>
              <a:spcBef>
                <a:spcPts val="738"/>
              </a:spcBef>
              <a:buNone/>
            </a:pPr>
            <a:endParaRPr lang="en-US" sz="2215" b="1" dirty="0" smtClean="0">
              <a:solidFill>
                <a:srgbClr val="000000"/>
              </a:solidFill>
              <a:latin typeface="Arial" charset="0"/>
            </a:endParaRPr>
          </a:p>
          <a:p>
            <a:pPr marL="0" indent="0" algn="just" defTabSz="844083">
              <a:lnSpc>
                <a:spcPct val="150000"/>
              </a:lnSpc>
              <a:spcBef>
                <a:spcPts val="738"/>
              </a:spcBef>
              <a:buNone/>
            </a:pPr>
            <a:endParaRPr lang="en-US" sz="2215" b="1" dirty="0" smtClean="0">
              <a:solidFill>
                <a:srgbClr val="000000"/>
              </a:solidFill>
              <a:latin typeface="Arial" charset="0"/>
            </a:endParaRPr>
          </a:p>
        </p:txBody>
      </p:sp>
      <p:sp>
        <p:nvSpPr>
          <p:cNvPr id="2" name="Slide Number Placeholder 1"/>
          <p:cNvSpPr>
            <a:spLocks noGrp="1"/>
          </p:cNvSpPr>
          <p:nvPr>
            <p:ph type="sldNum" sz="quarter" idx="12"/>
          </p:nvPr>
        </p:nvSpPr>
        <p:spPr>
          <a:xfrm>
            <a:off x="5881465" y="6279165"/>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pic>
        <p:nvPicPr>
          <p:cNvPr id="8" name="Picture 7"/>
          <p:cNvPicPr>
            <a:picLocks noChangeAspect="1"/>
          </p:cNvPicPr>
          <p:nvPr/>
        </p:nvPicPr>
        <p:blipFill>
          <a:blip r:embed="rId2"/>
          <a:stretch>
            <a:fillRect/>
          </a:stretch>
        </p:blipFill>
        <p:spPr>
          <a:xfrm>
            <a:off x="8086185" y="6178737"/>
            <a:ext cx="648072" cy="565983"/>
          </a:xfrm>
          <a:prstGeom prst="rect">
            <a:avLst/>
          </a:prstGeom>
        </p:spPr>
      </p:pic>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535" y="6149915"/>
            <a:ext cx="1457291" cy="571560"/>
          </a:xfrm>
          <a:prstGeom prst="rect">
            <a:avLst/>
          </a:prstGeom>
          <a:noFill/>
        </p:spPr>
      </p:pic>
    </p:spTree>
    <p:extLst>
      <p:ext uri="{BB962C8B-B14F-4D97-AF65-F5344CB8AC3E}">
        <p14:creationId xmlns:p14="http://schemas.microsoft.com/office/powerpoint/2010/main" val="12651704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81" name="Group 57"/>
          <p:cNvGraphicFramePr>
            <a:graphicFrameLocks noGrp="1"/>
          </p:cNvGraphicFramePr>
          <p:nvPr>
            <p:ph idx="4294967295"/>
            <p:extLst>
              <p:ext uri="{D42A27DB-BD31-4B8C-83A1-F6EECF244321}">
                <p14:modId xmlns:p14="http://schemas.microsoft.com/office/powerpoint/2010/main" val="4266941857"/>
              </p:ext>
            </p:extLst>
          </p:nvPr>
        </p:nvGraphicFramePr>
        <p:xfrm>
          <a:off x="133971" y="896606"/>
          <a:ext cx="8766190" cy="5007550"/>
        </p:xfrm>
        <a:graphic>
          <a:graphicData uri="http://schemas.openxmlformats.org/drawingml/2006/table">
            <a:tbl>
              <a:tblPr/>
              <a:tblGrid>
                <a:gridCol w="8766190">
                  <a:extLst>
                    <a:ext uri="{9D8B030D-6E8A-4147-A177-3AD203B41FA5}">
                      <a16:colId xmlns:a16="http://schemas.microsoft.com/office/drawing/2014/main" val="20000"/>
                    </a:ext>
                  </a:extLst>
                </a:gridCol>
              </a:tblGrid>
              <a:tr h="675252">
                <a:tc>
                  <a:txBody>
                    <a:bodyPr/>
                    <a:lstStyle/>
                    <a:p>
                      <a:pPr algn="just">
                        <a:defRPr/>
                      </a:pPr>
                      <a:r>
                        <a:rPr lang="en-US" sz="2000" b="1" kern="1200" dirty="0" smtClean="0">
                          <a:solidFill>
                            <a:srgbClr val="008100"/>
                          </a:solidFill>
                          <a:effectLst/>
                          <a:latin typeface="Arial" pitchFamily="34" charset="0"/>
                          <a:ea typeface="+mn-ea"/>
                          <a:cs typeface="Arial" pitchFamily="34" charset="0"/>
                        </a:rPr>
                        <a:t>SG3: Facilitate broad-based economic participation through targeted interventions </a:t>
                      </a:r>
                      <a:r>
                        <a:rPr lang="en-ZA" sz="2000" b="1" kern="1200" dirty="0" smtClean="0">
                          <a:solidFill>
                            <a:srgbClr val="008100"/>
                          </a:solidFill>
                          <a:effectLst/>
                          <a:latin typeface="Arial" pitchFamily="34" charset="0"/>
                          <a:ea typeface="+mn-ea"/>
                          <a:cs typeface="Arial" pitchFamily="34" charset="0"/>
                        </a:rPr>
                        <a:t>to achieve more inclusive growth</a:t>
                      </a:r>
                      <a:endParaRPr lang="en-US" sz="2000" b="1" kern="1200" dirty="0">
                        <a:solidFill>
                          <a:srgbClr val="008100"/>
                        </a:solidFill>
                        <a:effectLst/>
                        <a:latin typeface="Arial" pitchFamily="34" charset="0"/>
                        <a:ea typeface="+mn-ea"/>
                        <a:cs typeface="Arial" pitchFamily="34" charset="0"/>
                      </a:endParaRPr>
                    </a:p>
                  </a:txBody>
                  <a:tcPr marL="90000" marR="90000" marT="46803" marB="468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304344">
                <a:tc>
                  <a:txBody>
                    <a:bodyPr/>
                    <a:lstStyle/>
                    <a:p>
                      <a:pPr marL="285750" indent="-285750" algn="just">
                        <a:buFont typeface="Wingdings" panose="05000000000000000000" pitchFamily="2" charset="2"/>
                        <a:buChar char="q"/>
                      </a:pPr>
                      <a:endParaRPr lang="en-ZA" sz="2400" b="1" i="0" u="none" strike="noStrike" baseline="0" dirty="0" smtClean="0">
                        <a:solidFill>
                          <a:srgbClr val="000000"/>
                        </a:solidFill>
                        <a:latin typeface="+mn-lt"/>
                      </a:endParaRPr>
                    </a:p>
                    <a:p>
                      <a:pPr marL="285750" indent="-285750" algn="just">
                        <a:buFont typeface="Wingdings" panose="05000000000000000000" pitchFamily="2" charset="2"/>
                        <a:buChar char="q"/>
                      </a:pPr>
                      <a:r>
                        <a:rPr lang="en-ZA" sz="2800" b="1" i="0" u="none" strike="noStrike" baseline="0" dirty="0" smtClean="0">
                          <a:solidFill>
                            <a:srgbClr val="000000"/>
                          </a:solidFill>
                          <a:latin typeface="+mn-lt"/>
                        </a:rPr>
                        <a:t> </a:t>
                      </a:r>
                      <a:r>
                        <a:rPr lang="en-ZA" sz="2000" b="1" i="0" u="none" strike="noStrike" baseline="0" dirty="0" smtClean="0">
                          <a:solidFill>
                            <a:srgbClr val="000000"/>
                          </a:solidFill>
                          <a:latin typeface="+mn-lt"/>
                        </a:rPr>
                        <a:t>the dti </a:t>
                      </a:r>
                      <a:r>
                        <a:rPr lang="en-ZA" sz="2000" b="0" i="0" u="none" strike="noStrike" baseline="0" dirty="0" smtClean="0">
                          <a:solidFill>
                            <a:srgbClr val="000000"/>
                          </a:solidFill>
                          <a:latin typeface="+mn-lt"/>
                        </a:rPr>
                        <a:t>signed strategic partnerships (MoUs) with the Central Energy Fund Group and the Mpumalanga Provincial Department of Economic Development and Tourism under the Black Industrialist Programme. </a:t>
                      </a:r>
                    </a:p>
                    <a:p>
                      <a:pPr marL="285750" indent="-285750" algn="just">
                        <a:buFont typeface="Wingdings" panose="05000000000000000000" pitchFamily="2" charset="2"/>
                        <a:buChar char="q"/>
                      </a:pPr>
                      <a:endParaRPr lang="en-ZA" sz="2000" b="0" i="0" u="none" strike="noStrike" kern="1200" baseline="0" noProof="0" dirty="0" smtClean="0">
                        <a:solidFill>
                          <a:srgbClr val="000000"/>
                        </a:solidFill>
                        <a:latin typeface="+mn-lt"/>
                        <a:ea typeface="+mn-ea"/>
                        <a:cs typeface="+mn-cs"/>
                      </a:endParaRPr>
                    </a:p>
                    <a:p>
                      <a:pPr marL="0" indent="0" algn="just">
                        <a:buFont typeface="Wingdings" panose="05000000000000000000" pitchFamily="2" charset="2"/>
                        <a:buNone/>
                      </a:pPr>
                      <a:endParaRPr lang="en-ZA" sz="2000" b="0" i="0" u="none" strike="noStrike" kern="1200" baseline="0" noProof="0" dirty="0" smtClean="0">
                        <a:solidFill>
                          <a:srgbClr val="000000"/>
                        </a:solidFill>
                        <a:latin typeface="+mn-lt"/>
                        <a:ea typeface="+mn-ea"/>
                        <a:cs typeface="+mn-cs"/>
                      </a:endParaRPr>
                    </a:p>
                  </a:txBody>
                  <a:tcPr marL="90000" marR="90000" marT="46803" marB="468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30731" name="Slide Number Placeholder 1"/>
          <p:cNvSpPr>
            <a:spLocks noGrp="1"/>
          </p:cNvSpPr>
          <p:nvPr>
            <p:ph type="sldNum" sz="quarter" idx="12"/>
          </p:nvPr>
        </p:nvSpPr>
        <p:spPr>
          <a:xfrm>
            <a:off x="6116320" y="6284168"/>
            <a:ext cx="1905000" cy="457200"/>
          </a:xfrm>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74632A-91E0-4B9A-BE02-98024C230F92}"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smtClean="0">
              <a:ln>
                <a:noFill/>
              </a:ln>
              <a:solidFill>
                <a:prstClr val="black"/>
              </a:solidFill>
              <a:effectLst/>
              <a:uLnTx/>
              <a:uFillTx/>
              <a:latin typeface="Arial" charset="0"/>
              <a:ea typeface="+mn-ea"/>
              <a:cs typeface="Arial" charset="0"/>
            </a:endParaRPr>
          </a:p>
        </p:txBody>
      </p:sp>
      <p:sp>
        <p:nvSpPr>
          <p:cNvPr id="12" name="Title 1"/>
          <p:cNvSpPr txBox="1">
            <a:spLocks/>
          </p:cNvSpPr>
          <p:nvPr/>
        </p:nvSpPr>
        <p:spPr>
          <a:xfrm>
            <a:off x="35496" y="70885"/>
            <a:ext cx="9108504" cy="534179"/>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5500" b="1" i="0" u="none" strike="noStrike" kern="1200" cap="none" spc="0" normalizeH="0" baseline="0" noProof="0" dirty="0" smtClean="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SPECIAL ECONOMIC ZONES &amp; ECONOMIC TRANSFORMATION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55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9" name="Picture 8"/>
          <p:cNvPicPr>
            <a:picLocks noChangeAspect="1"/>
          </p:cNvPicPr>
          <p:nvPr/>
        </p:nvPicPr>
        <p:blipFill>
          <a:blip r:embed="rId4"/>
          <a:stretch>
            <a:fillRect/>
          </a:stretch>
        </p:blipFill>
        <p:spPr>
          <a:xfrm>
            <a:off x="8062933" y="6178738"/>
            <a:ext cx="648072" cy="565983"/>
          </a:xfrm>
          <a:prstGeom prst="rect">
            <a:avLst/>
          </a:prstGeom>
        </p:spPr>
      </p:pic>
    </p:spTree>
    <p:extLst>
      <p:ext uri="{BB962C8B-B14F-4D97-AF65-F5344CB8AC3E}">
        <p14:creationId xmlns:p14="http://schemas.microsoft.com/office/powerpoint/2010/main" val="18656984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idx="4294967295"/>
          </p:nvPr>
        </p:nvSpPr>
        <p:spPr>
          <a:xfrm>
            <a:off x="571500" y="571500"/>
            <a:ext cx="7488238" cy="3884613"/>
          </a:xfrm>
        </p:spPr>
        <p:txBody>
          <a:bodyPr/>
          <a:lstStyle/>
          <a:p>
            <a:pPr eaLnBrk="1" hangingPunct="1">
              <a:defRPr/>
            </a:pPr>
            <a:r>
              <a:rPr lang="en-US" b="1" dirty="0" smtClean="0">
                <a:solidFill>
                  <a:srgbClr val="FF3300"/>
                </a:solidFill>
                <a:effectLst>
                  <a:outerShdw blurRad="38100" dist="38100" dir="2700000" algn="tl">
                    <a:srgbClr val="C0C0C0"/>
                  </a:outerShdw>
                </a:effectLst>
                <a:latin typeface="Arial Black" pitchFamily="34" charset="0"/>
              </a:rPr>
              <a:t>Key Achievements</a:t>
            </a:r>
          </a:p>
        </p:txBody>
      </p:sp>
      <p:graphicFrame>
        <p:nvGraphicFramePr>
          <p:cNvPr id="6" name="Group 57"/>
          <p:cNvGraphicFramePr>
            <a:graphicFrameLocks/>
          </p:cNvGraphicFramePr>
          <p:nvPr>
            <p:extLst>
              <p:ext uri="{D42A27DB-BD31-4B8C-83A1-F6EECF244321}">
                <p14:modId xmlns:p14="http://schemas.microsoft.com/office/powerpoint/2010/main" val="2332801589"/>
              </p:ext>
            </p:extLst>
          </p:nvPr>
        </p:nvGraphicFramePr>
        <p:xfrm>
          <a:off x="229390" y="770710"/>
          <a:ext cx="8792726" cy="4881120"/>
        </p:xfrm>
        <a:graphic>
          <a:graphicData uri="http://schemas.openxmlformats.org/drawingml/2006/table">
            <a:tbl>
              <a:tblPr/>
              <a:tblGrid>
                <a:gridCol w="8792726">
                  <a:extLst>
                    <a:ext uri="{9D8B030D-6E8A-4147-A177-3AD203B41FA5}">
                      <a16:colId xmlns:a16="http://schemas.microsoft.com/office/drawing/2014/main" val="20000"/>
                    </a:ext>
                  </a:extLst>
                </a:gridCol>
              </a:tblGrid>
              <a:tr h="71872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008100"/>
                          </a:solidFill>
                          <a:effectLst/>
                          <a:latin typeface="+mn-lt"/>
                          <a:cs typeface="Arial" pitchFamily="34" charset="0"/>
                        </a:rPr>
                        <a:t>SG 4:C</a:t>
                      </a:r>
                      <a:r>
                        <a:rPr lang="en-ZA" sz="2000" b="1" dirty="0" smtClean="0">
                          <a:solidFill>
                            <a:srgbClr val="008100"/>
                          </a:solidFill>
                          <a:effectLst/>
                          <a:latin typeface="+mn-lt"/>
                          <a:cs typeface="Arial" pitchFamily="34" charset="0"/>
                        </a:rPr>
                        <a:t>reate a fair regulatory environment that enables investment, trade and enterprise development in an equitable and socially responsible manner</a:t>
                      </a:r>
                      <a:r>
                        <a:rPr lang="en-US" sz="2000" kern="1200" dirty="0" smtClean="0">
                          <a:solidFill>
                            <a:srgbClr val="008100"/>
                          </a:solidFill>
                          <a:effectLst/>
                          <a:latin typeface="+mn-lt"/>
                          <a:ea typeface="+mn-ea"/>
                          <a:cs typeface="+mn-cs"/>
                        </a:rPr>
                        <a:t> </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514551">
                <a:tc>
                  <a:txBody>
                    <a:bodyPr/>
                    <a:lstStyle/>
                    <a:p>
                      <a:pPr marL="342900" marR="0" lvl="0" indent="-342900" algn="just" defTabSz="914400" rtl="0" eaLnBrk="1" fontAlgn="base" latinLnBrk="0" hangingPunct="1">
                        <a:lnSpc>
                          <a:spcPct val="150000"/>
                        </a:lnSpc>
                        <a:spcBef>
                          <a:spcPct val="20000"/>
                        </a:spcBef>
                        <a:spcAft>
                          <a:spcPct val="0"/>
                        </a:spcAft>
                        <a:buClr>
                          <a:schemeClr val="tx1"/>
                        </a:buClr>
                        <a:buSzTx/>
                        <a:buFont typeface="Wingdings" panose="05000000000000000000" pitchFamily="2" charset="2"/>
                        <a:buChar char="q"/>
                        <a:tabLst/>
                        <a:defRPr/>
                      </a:pPr>
                      <a:r>
                        <a:rPr kumimoji="0" lang="en-GB" altLang="en-US" sz="20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32</a:t>
                      </a:r>
                      <a:r>
                        <a:rPr kumimoji="0" lang="en-GB" altLang="en-US" sz="20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education and awareness workshops </a:t>
                      </a:r>
                      <a:r>
                        <a:rPr kumimoji="0" lang="en-GB" alt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were convened  in all nine (9) Provinces with the aim of educating members of the communities on departmental legislation and gathering potential policy issues to be considered by </a:t>
                      </a:r>
                      <a:r>
                        <a:rPr kumimoji="0" lang="en-GB" alt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dti</a:t>
                      </a:r>
                      <a:r>
                        <a:rPr kumimoji="0" lang="en-GB" alt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p>
                    <a:p>
                      <a:pPr marL="342900" marR="0" lvl="0" indent="-342900" algn="just" defTabSz="914400" rtl="0" eaLnBrk="1" fontAlgn="base" latinLnBrk="0" hangingPunct="1">
                        <a:lnSpc>
                          <a:spcPct val="150000"/>
                        </a:lnSpc>
                        <a:spcBef>
                          <a:spcPct val="20000"/>
                        </a:spcBef>
                        <a:spcAft>
                          <a:spcPct val="0"/>
                        </a:spcAft>
                        <a:buClrTx/>
                        <a:buSzTx/>
                        <a:buFont typeface="Wingdings" panose="05000000000000000000" pitchFamily="2" charset="2"/>
                        <a:buChar char="q"/>
                        <a:tabLst/>
                        <a:defRPr/>
                      </a:pPr>
                      <a:r>
                        <a:rPr kumimoji="0" lang="en-GB" alt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dti </a:t>
                      </a:r>
                      <a:r>
                        <a:rPr kumimoji="0" lang="en-GB" alt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concluded three (3) research studies in the areas of consumer protection and credit.</a:t>
                      </a:r>
                    </a:p>
                    <a:p>
                      <a:pPr marL="342900" marR="0" lvl="0" indent="-342900" algn="just" defTabSz="914400" rtl="0" eaLnBrk="1" fontAlgn="base" latinLnBrk="0" hangingPunct="1">
                        <a:lnSpc>
                          <a:spcPct val="150000"/>
                        </a:lnSpc>
                        <a:spcBef>
                          <a:spcPct val="20000"/>
                        </a:spcBef>
                        <a:spcAft>
                          <a:spcPct val="0"/>
                        </a:spcAft>
                        <a:buClrTx/>
                        <a:buSzTx/>
                        <a:buFont typeface="Wingdings" panose="05000000000000000000" pitchFamily="2" charset="2"/>
                        <a:buChar char="q"/>
                        <a:tabLst/>
                        <a:defRPr/>
                      </a:pPr>
                      <a:r>
                        <a:rPr kumimoji="0" lang="en-GB" alt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department introduced an online application system to improve the registration of liquor licenses.</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10" name="Title 1"/>
          <p:cNvSpPr txBox="1">
            <a:spLocks/>
          </p:cNvSpPr>
          <p:nvPr/>
        </p:nvSpPr>
        <p:spPr>
          <a:xfrm>
            <a:off x="107504" y="54296"/>
            <a:ext cx="8914611" cy="506474"/>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44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rPr>
              <a:t>LEGISLATION AND REGULATION</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a:ea typeface="+mj-ea"/>
              <a:cs typeface="Arial" panose="020B0604020202020204" pitchFamily="34" charset="0"/>
            </a:endParaRPr>
          </a:p>
        </p:txBody>
      </p:sp>
      <p:sp>
        <p:nvSpPr>
          <p:cNvPr id="4" name="Slide Number Placeholder 3"/>
          <p:cNvSpPr>
            <a:spLocks noGrp="1"/>
          </p:cNvSpPr>
          <p:nvPr>
            <p:ph type="sldNum" sz="quarter" idx="12"/>
          </p:nvPr>
        </p:nvSpPr>
        <p:spPr>
          <a:xfrm>
            <a:off x="5926138" y="6264909"/>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pic>
        <p:nvPicPr>
          <p:cNvPr id="8" name="Picture 7"/>
          <p:cNvPicPr>
            <a:picLocks noChangeAspect="1"/>
          </p:cNvPicPr>
          <p:nvPr/>
        </p:nvPicPr>
        <p:blipFill>
          <a:blip r:embed="rId3"/>
          <a:stretch>
            <a:fillRect/>
          </a:stretch>
        </p:blipFill>
        <p:spPr>
          <a:xfrm>
            <a:off x="8062933" y="6178738"/>
            <a:ext cx="648072" cy="565983"/>
          </a:xfrm>
          <a:prstGeom prst="rect">
            <a:avLst/>
          </a:prstGeom>
        </p:spPr>
      </p:pic>
      <p:pic>
        <p:nvPicPr>
          <p:cNvPr id="12" name="Picture 1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spTree>
    <p:extLst>
      <p:ext uri="{BB962C8B-B14F-4D97-AF65-F5344CB8AC3E}">
        <p14:creationId xmlns:p14="http://schemas.microsoft.com/office/powerpoint/2010/main" val="41270927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idx="4294967295"/>
          </p:nvPr>
        </p:nvSpPr>
        <p:spPr>
          <a:xfrm>
            <a:off x="571500" y="571500"/>
            <a:ext cx="7488238" cy="3884613"/>
          </a:xfrm>
        </p:spPr>
        <p:txBody>
          <a:bodyPr/>
          <a:lstStyle/>
          <a:p>
            <a:pPr eaLnBrk="1" hangingPunct="1">
              <a:defRPr/>
            </a:pPr>
            <a:r>
              <a:rPr lang="en-US" b="1" dirty="0" smtClean="0">
                <a:solidFill>
                  <a:srgbClr val="FF3300"/>
                </a:solidFill>
                <a:effectLst>
                  <a:outerShdw blurRad="38100" dist="38100" dir="2700000" algn="tl">
                    <a:srgbClr val="C0C0C0"/>
                  </a:outerShdw>
                </a:effectLst>
                <a:latin typeface="Arial Black" pitchFamily="34" charset="0"/>
              </a:rPr>
              <a:t>Key Achievements</a:t>
            </a:r>
          </a:p>
        </p:txBody>
      </p:sp>
      <p:graphicFrame>
        <p:nvGraphicFramePr>
          <p:cNvPr id="6" name="Group 57"/>
          <p:cNvGraphicFramePr>
            <a:graphicFrameLocks/>
          </p:cNvGraphicFramePr>
          <p:nvPr>
            <p:extLst>
              <p:ext uri="{D42A27DB-BD31-4B8C-83A1-F6EECF244321}">
                <p14:modId xmlns:p14="http://schemas.microsoft.com/office/powerpoint/2010/main" val="846444146"/>
              </p:ext>
            </p:extLst>
          </p:nvPr>
        </p:nvGraphicFramePr>
        <p:xfrm>
          <a:off x="229390" y="770710"/>
          <a:ext cx="8792726" cy="4522551"/>
        </p:xfrm>
        <a:graphic>
          <a:graphicData uri="http://schemas.openxmlformats.org/drawingml/2006/table">
            <a:tbl>
              <a:tblPr/>
              <a:tblGrid>
                <a:gridCol w="8792726">
                  <a:extLst>
                    <a:ext uri="{9D8B030D-6E8A-4147-A177-3AD203B41FA5}">
                      <a16:colId xmlns:a16="http://schemas.microsoft.com/office/drawing/2014/main" val="20000"/>
                    </a:ext>
                  </a:extLst>
                </a:gridCol>
              </a:tblGrid>
              <a:tr h="71872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008100"/>
                          </a:solidFill>
                          <a:effectLst/>
                          <a:latin typeface="+mn-lt"/>
                          <a:cs typeface="Arial" pitchFamily="34" charset="0"/>
                        </a:rPr>
                        <a:t>SG 4:C</a:t>
                      </a:r>
                      <a:r>
                        <a:rPr lang="en-ZA" sz="2000" b="1" dirty="0" smtClean="0">
                          <a:solidFill>
                            <a:srgbClr val="008100"/>
                          </a:solidFill>
                          <a:effectLst/>
                          <a:latin typeface="+mn-lt"/>
                          <a:cs typeface="Arial" pitchFamily="34" charset="0"/>
                        </a:rPr>
                        <a:t>reate a fair regulatory environment that enables investment, trade and enterprise development in an equitable and socially responsible manner</a:t>
                      </a:r>
                      <a:r>
                        <a:rPr lang="en-US" sz="2000" kern="1200" dirty="0" smtClean="0">
                          <a:solidFill>
                            <a:srgbClr val="008100"/>
                          </a:solidFill>
                          <a:effectLst/>
                          <a:latin typeface="+mn-lt"/>
                          <a:ea typeface="+mn-ea"/>
                          <a:cs typeface="+mn-cs"/>
                        </a:rPr>
                        <a:t> </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514551">
                <a:tc>
                  <a:txBody>
                    <a:bodyPr/>
                    <a:lstStyle/>
                    <a:p>
                      <a:pPr marL="342900" marR="0" lvl="0" indent="-342900" algn="just" defTabSz="914400" rtl="0" eaLnBrk="1" fontAlgn="base" latinLnBrk="0" hangingPunct="1">
                        <a:lnSpc>
                          <a:spcPct val="150000"/>
                        </a:lnSpc>
                        <a:spcBef>
                          <a:spcPct val="20000"/>
                        </a:spcBef>
                        <a:spcAft>
                          <a:spcPct val="0"/>
                        </a:spcAft>
                        <a:buClrTx/>
                        <a:buSzTx/>
                        <a:buFont typeface="Wingdings" panose="05000000000000000000" pitchFamily="2" charset="2"/>
                        <a:buChar char="q"/>
                        <a:tabLst/>
                        <a:defRPr/>
                      </a:pPr>
                      <a:r>
                        <a:rPr kumimoji="0" lang="en-GB" alt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National Liquor Authority facilitated the signing of the Guidelines for good practice to encourage companies to align their involvement and practices with the South African governments integration and development objectives on the continent and build mutual confidence. </a:t>
                      </a:r>
                    </a:p>
                    <a:p>
                      <a:pPr marL="0" marR="0" lvl="1" indent="0" algn="just" defTabSz="914400" rtl="0" eaLnBrk="1" fontAlgn="base" latinLnBrk="0" hangingPunct="1">
                        <a:lnSpc>
                          <a:spcPct val="150000"/>
                        </a:lnSpc>
                        <a:spcBef>
                          <a:spcPct val="20000"/>
                        </a:spcBef>
                        <a:spcAft>
                          <a:spcPct val="0"/>
                        </a:spcAft>
                        <a:buClrTx/>
                        <a:buSzTx/>
                        <a:buFont typeface="Wingdings" panose="05000000000000000000" pitchFamily="2" charset="2"/>
                        <a:buNone/>
                        <a:tabLst/>
                        <a:defRPr/>
                      </a:pPr>
                      <a:endParaRPr kumimoji="0" lang="en-US" altLang="en-US" sz="1600" b="0" i="0" u="none" strike="noStrike" kern="1200" cap="none" spc="0" normalizeH="0" baseline="0" noProof="0" dirty="0" smtClean="0">
                        <a:ln>
                          <a:noFill/>
                        </a:ln>
                        <a:solidFill>
                          <a:prstClr val="black"/>
                        </a:solidFill>
                        <a:effectLst/>
                        <a:uLnTx/>
                        <a:uFillTx/>
                        <a:latin typeface="+mn-lt"/>
                        <a:ea typeface="Times New Roman" panose="02020603050405020304" pitchFamily="18" charset="0"/>
                        <a:cs typeface="Arial" panose="020B0604020202020204" pitchFamily="34" charset="0"/>
                      </a:endParaRPr>
                    </a:p>
                    <a:p>
                      <a:pPr marL="342900" marR="0" lvl="0" indent="-342900" algn="just" defTabSz="914400" rtl="0" eaLnBrk="1" fontAlgn="base" latinLnBrk="0" hangingPunct="1">
                        <a:lnSpc>
                          <a:spcPct val="150000"/>
                        </a:lnSpc>
                        <a:spcBef>
                          <a:spcPct val="20000"/>
                        </a:spcBef>
                        <a:spcAft>
                          <a:spcPct val="0"/>
                        </a:spcAft>
                        <a:buClrTx/>
                        <a:buSzTx/>
                        <a:buFont typeface="Wingdings" panose="05000000000000000000" pitchFamily="2" charset="2"/>
                        <a:buChar char="q"/>
                        <a:tabLst/>
                        <a:defRPr/>
                      </a:pPr>
                      <a:endParaRPr kumimoji="0" lang="en-GB" alt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10" name="Title 1"/>
          <p:cNvSpPr txBox="1">
            <a:spLocks/>
          </p:cNvSpPr>
          <p:nvPr/>
        </p:nvSpPr>
        <p:spPr>
          <a:xfrm>
            <a:off x="107504" y="54296"/>
            <a:ext cx="8914611" cy="506474"/>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44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rPr>
              <a:t>LEGISLATION AND REGULATION</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a:ea typeface="+mj-ea"/>
              <a:cs typeface="Arial" panose="020B0604020202020204" pitchFamily="34" charset="0"/>
            </a:endParaRPr>
          </a:p>
        </p:txBody>
      </p:sp>
      <p:sp>
        <p:nvSpPr>
          <p:cNvPr id="4" name="Slide Number Placeholder 3"/>
          <p:cNvSpPr>
            <a:spLocks noGrp="1"/>
          </p:cNvSpPr>
          <p:nvPr>
            <p:ph type="sldNum" sz="quarter" idx="12"/>
          </p:nvPr>
        </p:nvSpPr>
        <p:spPr>
          <a:xfrm>
            <a:off x="5801360" y="627916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11" name="Picture 10"/>
          <p:cNvPicPr>
            <a:picLocks noChangeAspect="1"/>
          </p:cNvPicPr>
          <p:nvPr/>
        </p:nvPicPr>
        <p:blipFill>
          <a:blip r:embed="rId4"/>
          <a:stretch>
            <a:fillRect/>
          </a:stretch>
        </p:blipFill>
        <p:spPr>
          <a:xfrm>
            <a:off x="8062933" y="6178738"/>
            <a:ext cx="648072" cy="565983"/>
          </a:xfrm>
          <a:prstGeom prst="rect">
            <a:avLst/>
          </a:prstGeom>
        </p:spPr>
      </p:pic>
    </p:spTree>
    <p:extLst>
      <p:ext uri="{BB962C8B-B14F-4D97-AF65-F5344CB8AC3E}">
        <p14:creationId xmlns:p14="http://schemas.microsoft.com/office/powerpoint/2010/main" val="35327177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81" name="Group 57"/>
          <p:cNvGraphicFramePr>
            <a:graphicFrameLocks noGrp="1"/>
          </p:cNvGraphicFramePr>
          <p:nvPr>
            <p:ph idx="4294967295"/>
            <p:extLst>
              <p:ext uri="{D42A27DB-BD31-4B8C-83A1-F6EECF244321}">
                <p14:modId xmlns:p14="http://schemas.microsoft.com/office/powerpoint/2010/main" val="2730721642"/>
              </p:ext>
            </p:extLst>
          </p:nvPr>
        </p:nvGraphicFramePr>
        <p:xfrm>
          <a:off x="107504" y="770408"/>
          <a:ext cx="8928992" cy="5330486"/>
        </p:xfrm>
        <a:graphic>
          <a:graphicData uri="http://schemas.openxmlformats.org/drawingml/2006/table">
            <a:tbl>
              <a:tblPr/>
              <a:tblGrid>
                <a:gridCol w="8928992">
                  <a:extLst>
                    <a:ext uri="{9D8B030D-6E8A-4147-A177-3AD203B41FA5}">
                      <a16:colId xmlns:a16="http://schemas.microsoft.com/office/drawing/2014/main" val="20000"/>
                    </a:ext>
                  </a:extLst>
                </a:gridCol>
              </a:tblGrid>
              <a:tr h="1406362">
                <a:tc>
                  <a:txBody>
                    <a:bodyPr/>
                    <a:lstStyle/>
                    <a:p>
                      <a:pPr algn="just">
                        <a:lnSpc>
                          <a:spcPct val="150000"/>
                        </a:lnSpc>
                        <a:defRPr/>
                      </a:pPr>
                      <a:r>
                        <a:rPr lang="en-ZA" sz="2000" b="1" dirty="0" smtClean="0">
                          <a:solidFill>
                            <a:srgbClr val="008100"/>
                          </a:solidFill>
                          <a:effectLst/>
                          <a:latin typeface="Arial" pitchFamily="34" charset="0"/>
                          <a:cs typeface="Arial" pitchFamily="34" charset="0"/>
                        </a:rPr>
                        <a:t>SG 5: Promote a professional, ethical, dynamic and competitive and customer–focused working environment that ensures effective and efficient  services delivery</a:t>
                      </a: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865276">
                <a:tc>
                  <a:txBody>
                    <a:bodyPr/>
                    <a:lstStyle/>
                    <a:p>
                      <a:pPr marL="342900" marR="0" lvl="0" indent="-342900" algn="just" defTabSz="914400" rtl="0" eaLnBrk="1" fontAlgn="base" latinLnBrk="0" hangingPunct="1">
                        <a:lnSpc>
                          <a:spcPct val="150000"/>
                        </a:lnSpc>
                        <a:spcBef>
                          <a:spcPct val="20000"/>
                        </a:spcBef>
                        <a:spcAft>
                          <a:spcPct val="0"/>
                        </a:spcAft>
                        <a:buClrTx/>
                        <a:buSzTx/>
                        <a:buFont typeface="Wingdings" panose="05000000000000000000" pitchFamily="2" charset="2"/>
                        <a:buChar char="q"/>
                        <a:tabLst/>
                        <a:defRPr/>
                      </a:pPr>
                      <a:r>
                        <a:rPr kumimoji="0" lang="en-GB" alt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All eligible creditor payments processed well within 30 days.</a:t>
                      </a:r>
                    </a:p>
                    <a:p>
                      <a:pPr marL="0" marR="0" lvl="0" indent="0" algn="just" defTabSz="914400" rtl="0" eaLnBrk="1" fontAlgn="base" latinLnBrk="0" hangingPunct="1">
                        <a:lnSpc>
                          <a:spcPct val="150000"/>
                        </a:lnSpc>
                        <a:spcBef>
                          <a:spcPct val="20000"/>
                        </a:spcBef>
                        <a:spcAft>
                          <a:spcPct val="0"/>
                        </a:spcAft>
                        <a:buClrTx/>
                        <a:buSzTx/>
                        <a:buFont typeface="Wingdings" panose="05000000000000000000" pitchFamily="2" charset="2"/>
                        <a:buNone/>
                        <a:tabLst/>
                        <a:defRPr/>
                      </a:pPr>
                      <a:endParaRPr kumimoji="0" lang="en-GB" alt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1" indent="0" algn="just" defTabSz="914400" rtl="0" eaLnBrk="1" fontAlgn="auto" latinLnBrk="0" hangingPunct="1">
                        <a:lnSpc>
                          <a:spcPct val="150000"/>
                        </a:lnSpc>
                        <a:spcBef>
                          <a:spcPts val="0"/>
                        </a:spcBef>
                        <a:spcAft>
                          <a:spcPts val="0"/>
                        </a:spcAft>
                        <a:buClrTx/>
                        <a:buSzTx/>
                        <a:buFont typeface="Wingdings" pitchFamily="2" charset="2"/>
                        <a:buNone/>
                        <a:tabLst/>
                        <a:defRPr/>
                      </a:pPr>
                      <a:endParaRPr kumimoji="0" lang="en-US" sz="21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50000"/>
                        </a:lnSpc>
                        <a:spcBef>
                          <a:spcPct val="20000"/>
                        </a:spcBef>
                        <a:spcAft>
                          <a:spcPct val="0"/>
                        </a:spcAft>
                        <a:buClrTx/>
                        <a:buSzTx/>
                        <a:buFont typeface="Wingdings" panose="05000000000000000000" pitchFamily="2" charset="2"/>
                        <a:buNone/>
                        <a:tabLst/>
                        <a:defRPr/>
                      </a:pPr>
                      <a:endParaRPr kumimoji="0" lang="en-GB" alt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50000"/>
                        </a:lnSpc>
                        <a:spcBef>
                          <a:spcPct val="20000"/>
                        </a:spcBef>
                        <a:spcAft>
                          <a:spcPct val="0"/>
                        </a:spcAft>
                        <a:buClrTx/>
                        <a:buSzTx/>
                        <a:buFont typeface="Wingdings" panose="05000000000000000000" pitchFamily="2" charset="2"/>
                        <a:buNone/>
                        <a:tabLst/>
                        <a:defRPr/>
                      </a:pPr>
                      <a:endParaRPr kumimoji="0" lang="en-GB" alt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just" defTabSz="914400" rtl="0" eaLnBrk="1" fontAlgn="base" latinLnBrk="0" hangingPunct="1">
                        <a:lnSpc>
                          <a:spcPct val="150000"/>
                        </a:lnSpc>
                        <a:spcBef>
                          <a:spcPts val="0"/>
                        </a:spcBef>
                        <a:spcAft>
                          <a:spcPct val="0"/>
                        </a:spcAft>
                        <a:buClrTx/>
                        <a:buSzTx/>
                        <a:buFont typeface="Wingdings" pitchFamily="2" charset="2"/>
                        <a:buChar char="q"/>
                        <a:tabLst/>
                        <a:defRPr/>
                      </a:pPr>
                      <a:endParaRPr lang="en-ZA" sz="2000" kern="1200" dirty="0" smtClean="0">
                        <a:solidFill>
                          <a:schemeClr val="tx1"/>
                        </a:solidFill>
                        <a:latin typeface="Arial" pitchFamily="34" charset="0"/>
                        <a:ea typeface="+mn-ea"/>
                        <a:cs typeface="Arial" pitchFamily="34" charset="0"/>
                      </a:endParaRP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3563" name="Slide Number Placeholder 1"/>
          <p:cNvSpPr>
            <a:spLocks noGrp="1"/>
          </p:cNvSpPr>
          <p:nvPr>
            <p:ph type="sldNum" sz="quarter" idx="12"/>
          </p:nvPr>
        </p:nvSpPr>
        <p:spPr>
          <a:xfrm>
            <a:off x="5734988" y="6356350"/>
            <a:ext cx="2133600" cy="365125"/>
          </a:xfrm>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441D83-5525-4B98-81A6-F97714701BDD}" type="slidenum">
              <a:rPr kumimoji="0" lang="en-US" sz="1200" b="0" i="0" u="none" strike="noStrike" kern="1200" cap="none" spc="0" normalizeH="0" baseline="0" noProof="0" smtClean="0">
                <a:ln>
                  <a:noFill/>
                </a:ln>
                <a:solidFill>
                  <a:prstClr val="black"/>
                </a:solidFill>
                <a:effectLst/>
                <a:uLnTx/>
                <a:uFillTx/>
                <a:latin typeface="Arial"/>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smtClean="0">
              <a:ln>
                <a:noFill/>
              </a:ln>
              <a:solidFill>
                <a:prstClr val="black"/>
              </a:solidFill>
              <a:effectLst/>
              <a:uLnTx/>
              <a:uFillTx/>
              <a:latin typeface="Arial"/>
              <a:ea typeface="+mn-ea"/>
              <a:cs typeface="Arial" charset="0"/>
            </a:endParaRPr>
          </a:p>
        </p:txBody>
      </p:sp>
      <p:sp>
        <p:nvSpPr>
          <p:cNvPr id="2" name="TextBox 1"/>
          <p:cNvSpPr txBox="1"/>
          <p:nvPr/>
        </p:nvSpPr>
        <p:spPr>
          <a:xfrm>
            <a:off x="2683899" y="3280288"/>
            <a:ext cx="5811489" cy="461665"/>
          </a:xfrm>
          <a:prstGeom prst="rect">
            <a:avLst/>
          </a:prstGeom>
          <a:noFill/>
        </p:spPr>
        <p:txBody>
          <a:bodyPr wrap="square" rtlCol="0">
            <a:spAutoFit/>
          </a:bodyPr>
          <a:lstStyle/>
          <a:p>
            <a:pPr marL="0" marR="0" lvl="1" indent="0" algn="just"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pitchFamily="34" charset="0"/>
              </a:rPr>
              <a:t>Women in SMS at </a:t>
            </a:r>
            <a:r>
              <a:rPr kumimoji="0" lang="en-US" sz="1600" b="1" i="0" u="none" strike="noStrike" kern="1200" cap="none" spc="0" normalizeH="0" baseline="0" noProof="0" dirty="0" smtClean="0">
                <a:ln>
                  <a:noFill/>
                </a:ln>
                <a:solidFill>
                  <a:srgbClr val="FF3300"/>
                </a:solidFill>
                <a:effectLst/>
                <a:uLnTx/>
                <a:uFillTx/>
                <a:latin typeface="Arial"/>
                <a:ea typeface="+mn-ea"/>
                <a:cs typeface="Arial" pitchFamily="34" charset="0"/>
              </a:rPr>
              <a:t>54%</a:t>
            </a:r>
            <a:r>
              <a:rPr kumimoji="0" lang="en-US" sz="1600" b="0" i="0" u="none" strike="noStrike" kern="1200" cap="none" spc="0" normalizeH="0" baseline="0" noProof="0" dirty="0" smtClean="0">
                <a:ln>
                  <a:noFill/>
                </a:ln>
                <a:solidFill>
                  <a:prstClr val="black"/>
                </a:solidFill>
                <a:effectLst/>
                <a:uLnTx/>
                <a:uFillTx/>
                <a:latin typeface="Arial"/>
                <a:ea typeface="+mn-ea"/>
                <a:cs typeface="Arial" pitchFamily="34" charset="0"/>
              </a:rPr>
              <a:t> </a:t>
            </a:r>
            <a:r>
              <a:rPr kumimoji="0" lang="en-US" sz="1600" b="0" i="0" u="none" strike="noStrike" kern="1200" cap="none" spc="0" normalizeH="0" baseline="0" noProof="0" dirty="0">
                <a:ln>
                  <a:noFill/>
                </a:ln>
                <a:solidFill>
                  <a:prstClr val="black"/>
                </a:solidFill>
                <a:effectLst/>
                <a:uLnTx/>
                <a:uFillTx/>
                <a:latin typeface="Arial"/>
                <a:ea typeface="+mn-ea"/>
                <a:cs typeface="Arial" pitchFamily="34" charset="0"/>
              </a:rPr>
              <a:t>against </a:t>
            </a:r>
            <a:r>
              <a:rPr kumimoji="0" lang="en-US" sz="1600" b="0" i="0" u="none" strike="noStrike" kern="1200" cap="none" spc="0" normalizeH="0" baseline="0" noProof="0" dirty="0" smtClean="0">
                <a:ln>
                  <a:noFill/>
                </a:ln>
                <a:solidFill>
                  <a:prstClr val="black"/>
                </a:solidFill>
                <a:effectLst/>
                <a:uLnTx/>
                <a:uFillTx/>
                <a:latin typeface="Arial"/>
                <a:ea typeface="+mn-ea"/>
                <a:cs typeface="Arial" pitchFamily="34" charset="0"/>
              </a:rPr>
              <a:t>annual target </a:t>
            </a:r>
            <a:r>
              <a:rPr kumimoji="0" lang="en-US" sz="1600" b="0" i="0" u="none" strike="noStrike" kern="1200" cap="none" spc="0" normalizeH="0" baseline="0" noProof="0" dirty="0">
                <a:ln>
                  <a:noFill/>
                </a:ln>
                <a:solidFill>
                  <a:prstClr val="black"/>
                </a:solidFill>
                <a:effectLst/>
                <a:uLnTx/>
                <a:uFillTx/>
                <a:latin typeface="Arial"/>
                <a:ea typeface="+mn-ea"/>
                <a:cs typeface="Arial" pitchFamily="34" charset="0"/>
              </a:rPr>
              <a:t>of </a:t>
            </a:r>
            <a:r>
              <a:rPr kumimoji="0" lang="en-US" sz="1600" b="1" i="0" u="none" strike="noStrike" kern="1200" cap="none" spc="0" normalizeH="0" baseline="0" noProof="0" dirty="0" smtClean="0">
                <a:ln>
                  <a:noFill/>
                </a:ln>
                <a:solidFill>
                  <a:srgbClr val="FF3300"/>
                </a:solidFill>
                <a:effectLst/>
                <a:uLnTx/>
                <a:uFillTx/>
                <a:latin typeface="Arial"/>
                <a:ea typeface="+mn-ea"/>
                <a:cs typeface="Arial" pitchFamily="34" charset="0"/>
              </a:rPr>
              <a:t>50%.</a:t>
            </a:r>
            <a:endParaRPr kumimoji="0" lang="en-US" sz="1600" b="1" i="0" u="none" strike="noStrike" kern="1200" cap="none" spc="0" normalizeH="0" baseline="0" noProof="0" dirty="0">
              <a:ln>
                <a:noFill/>
              </a:ln>
              <a:effectLst/>
              <a:uLnTx/>
              <a:uFillTx/>
              <a:latin typeface="Arial"/>
              <a:ea typeface="+mn-ea"/>
              <a:cs typeface="Arial" pitchFamily="34" charset="0"/>
            </a:endParaRPr>
          </a:p>
        </p:txBody>
      </p:sp>
      <p:grpSp>
        <p:nvGrpSpPr>
          <p:cNvPr id="11" name="Group 10" descr="female shape">
            <a:extLst>
              <a:ext uri="{FF2B5EF4-FFF2-40B4-BE49-F238E27FC236}">
                <a16:creationId xmlns:a16="http://schemas.microsoft.com/office/drawing/2014/main" id="{4078340B-B5A3-443C-A283-159A82CA7042}"/>
              </a:ext>
            </a:extLst>
          </p:cNvPr>
          <p:cNvGrpSpPr/>
          <p:nvPr/>
        </p:nvGrpSpPr>
        <p:grpSpPr>
          <a:xfrm>
            <a:off x="287524" y="3091574"/>
            <a:ext cx="2036539" cy="1224136"/>
            <a:chOff x="5695735" y="3784600"/>
            <a:chExt cx="270774" cy="496888"/>
          </a:xfrm>
          <a:solidFill>
            <a:srgbClr val="008100"/>
          </a:solidFill>
        </p:grpSpPr>
        <p:sp>
          <p:nvSpPr>
            <p:cNvPr id="12" name="Oval 192">
              <a:extLst>
                <a:ext uri="{FF2B5EF4-FFF2-40B4-BE49-F238E27FC236}">
                  <a16:creationId xmlns:a16="http://schemas.microsoft.com/office/drawing/2014/main" id="{2ABC6A57-2A51-4BDF-8FCA-314C786C984F}"/>
                </a:ext>
              </a:extLst>
            </p:cNvPr>
            <p:cNvSpPr>
              <a:spLocks noChangeArrowheads="1"/>
            </p:cNvSpPr>
            <p:nvPr userDrawn="1"/>
          </p:nvSpPr>
          <p:spPr bwMode="auto">
            <a:xfrm>
              <a:off x="5784409" y="3784600"/>
              <a:ext cx="95008" cy="98425"/>
            </a:xfrm>
            <a:prstGeom prst="ellipse">
              <a:avLst/>
            </a:prstGeom>
            <a:grpFill/>
            <a:ln w="9525">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 name="Freeform 193">
              <a:extLst>
                <a:ext uri="{FF2B5EF4-FFF2-40B4-BE49-F238E27FC236}">
                  <a16:creationId xmlns:a16="http://schemas.microsoft.com/office/drawing/2014/main" id="{A9BF2F9E-5B1C-461A-8C35-7340CEE3DDF2}"/>
                </a:ext>
              </a:extLst>
            </p:cNvPr>
            <p:cNvSpPr>
              <a:spLocks/>
            </p:cNvSpPr>
            <p:nvPr userDrawn="1"/>
          </p:nvSpPr>
          <p:spPr bwMode="auto">
            <a:xfrm>
              <a:off x="5695735" y="3895725"/>
              <a:ext cx="270774" cy="385763"/>
            </a:xfrm>
            <a:custGeom>
              <a:avLst/>
              <a:gdLst>
                <a:gd name="T0" fmla="*/ 84 w 85"/>
                <a:gd name="T1" fmla="*/ 44 h 121"/>
                <a:gd name="T2" fmla="*/ 64 w 85"/>
                <a:gd name="T3" fmla="*/ 4 h 121"/>
                <a:gd name="T4" fmla="*/ 57 w 85"/>
                <a:gd name="T5" fmla="*/ 0 h 121"/>
                <a:gd name="T6" fmla="*/ 56 w 85"/>
                <a:gd name="T7" fmla="*/ 0 h 121"/>
                <a:gd name="T8" fmla="*/ 52 w 85"/>
                <a:gd name="T9" fmla="*/ 0 h 121"/>
                <a:gd name="T10" fmla="*/ 33 w 85"/>
                <a:gd name="T11" fmla="*/ 0 h 121"/>
                <a:gd name="T12" fmla="*/ 29 w 85"/>
                <a:gd name="T13" fmla="*/ 0 h 121"/>
                <a:gd name="T14" fmla="*/ 29 w 85"/>
                <a:gd name="T15" fmla="*/ 0 h 121"/>
                <a:gd name="T16" fmla="*/ 21 w 85"/>
                <a:gd name="T17" fmla="*/ 4 h 121"/>
                <a:gd name="T18" fmla="*/ 2 w 85"/>
                <a:gd name="T19" fmla="*/ 44 h 121"/>
                <a:gd name="T20" fmla="*/ 5 w 85"/>
                <a:gd name="T21" fmla="*/ 53 h 121"/>
                <a:gd name="T22" fmla="*/ 14 w 85"/>
                <a:gd name="T23" fmla="*/ 50 h 121"/>
                <a:gd name="T24" fmla="*/ 26 w 85"/>
                <a:gd name="T25" fmla="*/ 25 h 121"/>
                <a:gd name="T26" fmla="*/ 27 w 85"/>
                <a:gd name="T27" fmla="*/ 40 h 121"/>
                <a:gd name="T28" fmla="*/ 13 w 85"/>
                <a:gd name="T29" fmla="*/ 72 h 121"/>
                <a:gd name="T30" fmla="*/ 16 w 85"/>
                <a:gd name="T31" fmla="*/ 77 h 121"/>
                <a:gd name="T32" fmla="*/ 27 w 85"/>
                <a:gd name="T33" fmla="*/ 77 h 121"/>
                <a:gd name="T34" fmla="*/ 27 w 85"/>
                <a:gd name="T35" fmla="*/ 114 h 121"/>
                <a:gd name="T36" fmla="*/ 34 w 85"/>
                <a:gd name="T37" fmla="*/ 121 h 121"/>
                <a:gd name="T38" fmla="*/ 41 w 85"/>
                <a:gd name="T39" fmla="*/ 114 h 121"/>
                <a:gd name="T40" fmla="*/ 41 w 85"/>
                <a:gd name="T41" fmla="*/ 77 h 121"/>
                <a:gd name="T42" fmla="*/ 45 w 85"/>
                <a:gd name="T43" fmla="*/ 77 h 121"/>
                <a:gd name="T44" fmla="*/ 45 w 85"/>
                <a:gd name="T45" fmla="*/ 114 h 121"/>
                <a:gd name="T46" fmla="*/ 51 w 85"/>
                <a:gd name="T47" fmla="*/ 121 h 121"/>
                <a:gd name="T48" fmla="*/ 58 w 85"/>
                <a:gd name="T49" fmla="*/ 114 h 121"/>
                <a:gd name="T50" fmla="*/ 58 w 85"/>
                <a:gd name="T51" fmla="*/ 77 h 121"/>
                <a:gd name="T52" fmla="*/ 69 w 85"/>
                <a:gd name="T53" fmla="*/ 77 h 121"/>
                <a:gd name="T54" fmla="*/ 72 w 85"/>
                <a:gd name="T55" fmla="*/ 72 h 121"/>
                <a:gd name="T56" fmla="*/ 59 w 85"/>
                <a:gd name="T57" fmla="*/ 40 h 121"/>
                <a:gd name="T58" fmla="*/ 59 w 85"/>
                <a:gd name="T59" fmla="*/ 25 h 121"/>
                <a:gd name="T60" fmla="*/ 71 w 85"/>
                <a:gd name="T61" fmla="*/ 50 h 121"/>
                <a:gd name="T62" fmla="*/ 80 w 85"/>
                <a:gd name="T63" fmla="*/ 53 h 121"/>
                <a:gd name="T64" fmla="*/ 84 w 85"/>
                <a:gd name="T65" fmla="*/ 4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 h="121">
                  <a:moveTo>
                    <a:pt x="84" y="44"/>
                  </a:moveTo>
                  <a:cubicBezTo>
                    <a:pt x="64" y="4"/>
                    <a:pt x="64" y="4"/>
                    <a:pt x="64" y="4"/>
                  </a:cubicBezTo>
                  <a:cubicBezTo>
                    <a:pt x="63" y="1"/>
                    <a:pt x="60" y="0"/>
                    <a:pt x="57" y="0"/>
                  </a:cubicBezTo>
                  <a:cubicBezTo>
                    <a:pt x="56" y="0"/>
                    <a:pt x="56" y="0"/>
                    <a:pt x="56" y="0"/>
                  </a:cubicBezTo>
                  <a:cubicBezTo>
                    <a:pt x="52" y="0"/>
                    <a:pt x="52" y="0"/>
                    <a:pt x="52" y="0"/>
                  </a:cubicBezTo>
                  <a:cubicBezTo>
                    <a:pt x="33" y="0"/>
                    <a:pt x="33" y="0"/>
                    <a:pt x="33" y="0"/>
                  </a:cubicBezTo>
                  <a:cubicBezTo>
                    <a:pt x="29" y="0"/>
                    <a:pt x="29" y="0"/>
                    <a:pt x="29" y="0"/>
                  </a:cubicBezTo>
                  <a:cubicBezTo>
                    <a:pt x="29" y="0"/>
                    <a:pt x="29" y="0"/>
                    <a:pt x="29" y="0"/>
                  </a:cubicBezTo>
                  <a:cubicBezTo>
                    <a:pt x="26" y="0"/>
                    <a:pt x="23" y="1"/>
                    <a:pt x="21" y="4"/>
                  </a:cubicBezTo>
                  <a:cubicBezTo>
                    <a:pt x="2" y="44"/>
                    <a:pt x="2" y="44"/>
                    <a:pt x="2" y="44"/>
                  </a:cubicBezTo>
                  <a:cubicBezTo>
                    <a:pt x="0" y="47"/>
                    <a:pt x="2" y="51"/>
                    <a:pt x="5" y="53"/>
                  </a:cubicBezTo>
                  <a:cubicBezTo>
                    <a:pt x="8" y="54"/>
                    <a:pt x="12" y="53"/>
                    <a:pt x="14" y="50"/>
                  </a:cubicBezTo>
                  <a:cubicBezTo>
                    <a:pt x="26" y="25"/>
                    <a:pt x="26" y="25"/>
                    <a:pt x="26" y="25"/>
                  </a:cubicBezTo>
                  <a:cubicBezTo>
                    <a:pt x="27" y="40"/>
                    <a:pt x="27" y="40"/>
                    <a:pt x="27" y="40"/>
                  </a:cubicBezTo>
                  <a:cubicBezTo>
                    <a:pt x="13" y="72"/>
                    <a:pt x="13" y="72"/>
                    <a:pt x="13" y="72"/>
                  </a:cubicBezTo>
                  <a:cubicBezTo>
                    <a:pt x="12" y="74"/>
                    <a:pt x="14" y="77"/>
                    <a:pt x="16" y="77"/>
                  </a:cubicBezTo>
                  <a:cubicBezTo>
                    <a:pt x="27" y="77"/>
                    <a:pt x="27" y="77"/>
                    <a:pt x="27" y="77"/>
                  </a:cubicBezTo>
                  <a:cubicBezTo>
                    <a:pt x="27" y="114"/>
                    <a:pt x="27" y="114"/>
                    <a:pt x="27" y="114"/>
                  </a:cubicBezTo>
                  <a:cubicBezTo>
                    <a:pt x="27" y="118"/>
                    <a:pt x="30" y="121"/>
                    <a:pt x="34" y="121"/>
                  </a:cubicBezTo>
                  <a:cubicBezTo>
                    <a:pt x="38" y="121"/>
                    <a:pt x="41" y="118"/>
                    <a:pt x="41" y="114"/>
                  </a:cubicBezTo>
                  <a:cubicBezTo>
                    <a:pt x="41" y="77"/>
                    <a:pt x="41" y="77"/>
                    <a:pt x="41" y="77"/>
                  </a:cubicBezTo>
                  <a:cubicBezTo>
                    <a:pt x="45" y="77"/>
                    <a:pt x="45" y="77"/>
                    <a:pt x="45" y="77"/>
                  </a:cubicBezTo>
                  <a:cubicBezTo>
                    <a:pt x="45" y="114"/>
                    <a:pt x="45" y="114"/>
                    <a:pt x="45" y="114"/>
                  </a:cubicBezTo>
                  <a:cubicBezTo>
                    <a:pt x="45" y="118"/>
                    <a:pt x="48" y="121"/>
                    <a:pt x="51" y="121"/>
                  </a:cubicBezTo>
                  <a:cubicBezTo>
                    <a:pt x="55" y="121"/>
                    <a:pt x="58" y="118"/>
                    <a:pt x="58" y="114"/>
                  </a:cubicBezTo>
                  <a:cubicBezTo>
                    <a:pt x="58" y="77"/>
                    <a:pt x="58" y="77"/>
                    <a:pt x="58" y="77"/>
                  </a:cubicBezTo>
                  <a:cubicBezTo>
                    <a:pt x="69" y="77"/>
                    <a:pt x="69" y="77"/>
                    <a:pt x="69" y="77"/>
                  </a:cubicBezTo>
                  <a:cubicBezTo>
                    <a:pt x="72" y="77"/>
                    <a:pt x="73" y="74"/>
                    <a:pt x="72" y="72"/>
                  </a:cubicBezTo>
                  <a:cubicBezTo>
                    <a:pt x="59" y="40"/>
                    <a:pt x="59" y="40"/>
                    <a:pt x="59" y="40"/>
                  </a:cubicBezTo>
                  <a:cubicBezTo>
                    <a:pt x="59" y="25"/>
                    <a:pt x="59" y="25"/>
                    <a:pt x="59" y="25"/>
                  </a:cubicBezTo>
                  <a:cubicBezTo>
                    <a:pt x="71" y="50"/>
                    <a:pt x="71" y="50"/>
                    <a:pt x="71" y="50"/>
                  </a:cubicBezTo>
                  <a:cubicBezTo>
                    <a:pt x="73" y="53"/>
                    <a:pt x="77" y="54"/>
                    <a:pt x="80" y="53"/>
                  </a:cubicBezTo>
                  <a:cubicBezTo>
                    <a:pt x="84" y="51"/>
                    <a:pt x="85" y="47"/>
                    <a:pt x="84" y="44"/>
                  </a:cubicBezTo>
                  <a:close/>
                </a:path>
              </a:pathLst>
            </a:custGeom>
            <a:grpFill/>
            <a:ln w="9525">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4" name="TextBox 13"/>
          <p:cNvSpPr txBox="1"/>
          <p:nvPr/>
        </p:nvSpPr>
        <p:spPr>
          <a:xfrm>
            <a:off x="107504" y="4754692"/>
            <a:ext cx="5897096" cy="830997"/>
          </a:xfrm>
          <a:prstGeom prst="rect">
            <a:avLst/>
          </a:prstGeom>
          <a:noFill/>
        </p:spPr>
        <p:txBody>
          <a:bodyPr wrap="square" rtlCol="0">
            <a:spAutoFit/>
          </a:bodyPr>
          <a:lstStyle/>
          <a:p>
            <a:pPr marL="342900" marR="0" lvl="1" indent="-342900" algn="just" defTabSz="457200" rtl="0" eaLnBrk="1" fontAlgn="auto" latinLnBrk="0" hangingPunct="1">
              <a:lnSpc>
                <a:spcPct val="150000"/>
              </a:lnSpc>
              <a:spcBef>
                <a:spcPts val="0"/>
              </a:spcBef>
              <a:spcAft>
                <a:spcPts val="0"/>
              </a:spcAft>
              <a:buClrTx/>
              <a:buSzTx/>
              <a:buFont typeface="Wingdings" pitchFamily="2" charset="2"/>
              <a:buChar char="q"/>
              <a:tabLst/>
              <a:defRPr/>
            </a:pPr>
            <a:r>
              <a:rPr kumimoji="0" lang="en-ZA" sz="1600" b="0" i="0" u="none" strike="noStrike" kern="1200" cap="none" spc="0" normalizeH="0" baseline="0" noProof="0" dirty="0">
                <a:ln>
                  <a:noFill/>
                </a:ln>
                <a:solidFill>
                  <a:prstClr val="black"/>
                </a:solidFill>
                <a:effectLst/>
                <a:uLnTx/>
                <a:uFillTx/>
                <a:latin typeface="Arial"/>
                <a:ea typeface="+mn-ea"/>
                <a:cs typeface="Arial" pitchFamily="34" charset="0"/>
              </a:rPr>
              <a:t>The number of people with </a:t>
            </a:r>
            <a:r>
              <a:rPr kumimoji="0" lang="en-ZA" sz="1600" b="1" i="0" u="none" strike="noStrike" kern="1200" cap="none" spc="0" normalizeH="0" baseline="0" noProof="0" dirty="0">
                <a:ln>
                  <a:noFill/>
                </a:ln>
                <a:solidFill>
                  <a:srgbClr val="FF3300"/>
                </a:solidFill>
                <a:effectLst/>
                <a:uLnTx/>
                <a:uFillTx/>
                <a:latin typeface="Arial"/>
                <a:ea typeface="+mn-ea"/>
                <a:cs typeface="Arial" pitchFamily="34" charset="0"/>
              </a:rPr>
              <a:t>disabilities employed </a:t>
            </a:r>
            <a:r>
              <a:rPr kumimoji="0" lang="en-ZA" sz="1600" b="0" i="0" u="none" strike="noStrike" kern="1200" cap="none" spc="0" normalizeH="0" baseline="0" noProof="0" dirty="0">
                <a:ln>
                  <a:noFill/>
                </a:ln>
                <a:solidFill>
                  <a:prstClr val="black"/>
                </a:solidFill>
                <a:effectLst/>
                <a:uLnTx/>
                <a:uFillTx/>
                <a:latin typeface="Arial"/>
                <a:ea typeface="+mn-ea"/>
                <a:cs typeface="Arial" pitchFamily="34" charset="0"/>
              </a:rPr>
              <a:t>was at </a:t>
            </a:r>
            <a:r>
              <a:rPr kumimoji="0" lang="en-ZA" sz="1600" b="1" i="0" u="none" strike="noStrike" kern="1200" cap="none" spc="0" normalizeH="0" baseline="0" noProof="0" dirty="0" smtClean="0">
                <a:ln>
                  <a:noFill/>
                </a:ln>
                <a:solidFill>
                  <a:srgbClr val="FF3300"/>
                </a:solidFill>
                <a:effectLst/>
                <a:uLnTx/>
                <a:uFillTx/>
                <a:latin typeface="Arial"/>
                <a:ea typeface="+mn-ea"/>
                <a:cs typeface="Arial" pitchFamily="34" charset="0"/>
              </a:rPr>
              <a:t>3.8%</a:t>
            </a:r>
            <a:r>
              <a:rPr kumimoji="0" lang="en-ZA" sz="1600" b="0" i="0" u="none" strike="noStrike" kern="1200" cap="none" spc="0" normalizeH="0" baseline="0" noProof="0" dirty="0" smtClean="0">
                <a:ln>
                  <a:noFill/>
                </a:ln>
                <a:solidFill>
                  <a:prstClr val="black"/>
                </a:solidFill>
                <a:effectLst/>
                <a:uLnTx/>
                <a:uFillTx/>
                <a:latin typeface="Arial"/>
                <a:ea typeface="+mn-ea"/>
                <a:cs typeface="Arial" pitchFamily="34" charset="0"/>
              </a:rPr>
              <a:t> </a:t>
            </a:r>
            <a:r>
              <a:rPr kumimoji="0" lang="en-ZA" sz="1600" b="0" i="0" u="none" strike="noStrike" kern="1200" cap="none" spc="0" normalizeH="0" baseline="0" noProof="0" dirty="0">
                <a:ln>
                  <a:noFill/>
                </a:ln>
                <a:solidFill>
                  <a:prstClr val="black"/>
                </a:solidFill>
                <a:effectLst/>
                <a:uLnTx/>
                <a:uFillTx/>
                <a:latin typeface="Arial"/>
                <a:ea typeface="+mn-ea"/>
                <a:cs typeface="Arial" pitchFamily="34" charset="0"/>
              </a:rPr>
              <a:t>against </a:t>
            </a:r>
            <a:r>
              <a:rPr lang="en-ZA" sz="1600" dirty="0" smtClean="0">
                <a:solidFill>
                  <a:prstClr val="black"/>
                </a:solidFill>
                <a:latin typeface="Arial"/>
                <a:cs typeface="Arial" pitchFamily="34" charset="0"/>
              </a:rPr>
              <a:t>annual</a:t>
            </a:r>
            <a:r>
              <a:rPr kumimoji="0" lang="en-ZA" sz="1600" b="0" i="0" u="none" strike="noStrike" kern="1200" cap="none" spc="0" normalizeH="0" baseline="0" noProof="0" dirty="0" smtClean="0">
                <a:ln>
                  <a:noFill/>
                </a:ln>
                <a:solidFill>
                  <a:prstClr val="black"/>
                </a:solidFill>
                <a:effectLst/>
                <a:uLnTx/>
                <a:uFillTx/>
                <a:latin typeface="Arial"/>
                <a:ea typeface="+mn-ea"/>
                <a:cs typeface="Arial" pitchFamily="34" charset="0"/>
              </a:rPr>
              <a:t> </a:t>
            </a:r>
            <a:r>
              <a:rPr kumimoji="0" lang="en-ZA" sz="1600" b="0" i="0" u="none" strike="noStrike" kern="1200" cap="none" spc="0" normalizeH="0" baseline="0" noProof="0" dirty="0">
                <a:ln>
                  <a:noFill/>
                </a:ln>
                <a:solidFill>
                  <a:prstClr val="black"/>
                </a:solidFill>
                <a:effectLst/>
                <a:uLnTx/>
                <a:uFillTx/>
                <a:latin typeface="Arial"/>
                <a:ea typeface="+mn-ea"/>
                <a:cs typeface="Arial" pitchFamily="34" charset="0"/>
              </a:rPr>
              <a:t>target of </a:t>
            </a:r>
            <a:r>
              <a:rPr kumimoji="0" lang="en-ZA" sz="1600" b="1" i="0" u="none" strike="noStrike" kern="1200" cap="none" spc="0" normalizeH="0" baseline="0" noProof="0" dirty="0" smtClean="0">
                <a:ln>
                  <a:noFill/>
                </a:ln>
                <a:solidFill>
                  <a:srgbClr val="FF3300"/>
                </a:solidFill>
                <a:effectLst/>
                <a:uLnTx/>
                <a:uFillTx/>
                <a:latin typeface="Arial"/>
                <a:ea typeface="+mn-ea"/>
                <a:cs typeface="Arial" pitchFamily="34" charset="0"/>
              </a:rPr>
              <a:t>3.6%.</a:t>
            </a:r>
            <a:endParaRPr kumimoji="0" lang="en-US" sz="16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3" name="TextBox 2"/>
          <p:cNvSpPr txBox="1"/>
          <p:nvPr/>
        </p:nvSpPr>
        <p:spPr>
          <a:xfrm>
            <a:off x="5797933" y="4226163"/>
            <a:ext cx="1984846" cy="1631216"/>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dirty="0" smtClean="0">
                <a:ln>
                  <a:noFill/>
                </a:ln>
                <a:solidFill>
                  <a:prstClr val="black"/>
                </a:solidFill>
                <a:effectLst/>
                <a:uLnTx/>
                <a:uFillTx/>
                <a:latin typeface="Arial"/>
                <a:ea typeface="+mn-ea"/>
                <a:cs typeface="+mn-cs"/>
                <a:sym typeface="Webdings" panose="05030102010509060703" pitchFamily="18" charset="2"/>
              </a:rPr>
              <a:t> </a:t>
            </a:r>
            <a:endParaRPr kumimoji="0" lang="en-US" sz="100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Title 1"/>
          <p:cNvSpPr txBox="1">
            <a:spLocks/>
          </p:cNvSpPr>
          <p:nvPr/>
        </p:nvSpPr>
        <p:spPr>
          <a:xfrm>
            <a:off x="-63374" y="54296"/>
            <a:ext cx="9144000" cy="506474"/>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44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rPr>
              <a:t>ADMINISTRATION AND CO-ORDINATION</a:t>
            </a:r>
            <a:endParaRPr kumimoji="0" lang="en-US" sz="2585" b="1" i="0" u="none" strike="noStrike" kern="1200" cap="none" spc="0" normalizeH="0" baseline="0" noProof="0" dirty="0">
              <a:ln>
                <a:noFill/>
              </a:ln>
              <a:solidFill>
                <a:prstClr val="black"/>
              </a:solidFill>
              <a:effectLst/>
              <a:uLnTx/>
              <a:uFillTx/>
              <a:latin typeface="Arial"/>
              <a:ea typeface="+mj-ea"/>
              <a:cs typeface="Arial" panose="020B0604020202020204" pitchFamily="34" charset="0"/>
            </a:endParaRPr>
          </a:p>
        </p:txBody>
      </p:sp>
      <p:sp>
        <p:nvSpPr>
          <p:cNvPr id="4" name="TextBox 3"/>
          <p:cNvSpPr txBox="1"/>
          <p:nvPr/>
        </p:nvSpPr>
        <p:spPr>
          <a:xfrm>
            <a:off x="429109" y="2717623"/>
            <a:ext cx="262694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rPr>
              <a:t>Female SMS</a:t>
            </a:r>
            <a:endParaRPr kumimoji="0" lang="en-US" sz="18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6" name="TextBox 15"/>
          <p:cNvSpPr txBox="1"/>
          <p:nvPr/>
        </p:nvSpPr>
        <p:spPr>
          <a:xfrm>
            <a:off x="5734988" y="5672713"/>
            <a:ext cx="30016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rPr>
              <a:t>People with Disabilities</a:t>
            </a:r>
            <a:endParaRPr kumimoji="0" lang="en-US" sz="18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pic>
        <p:nvPicPr>
          <p:cNvPr id="17" name="Picture 16"/>
          <p:cNvPicPr>
            <a:picLocks noChangeAspect="1"/>
          </p:cNvPicPr>
          <p:nvPr/>
        </p:nvPicPr>
        <p:blipFill>
          <a:blip r:embed="rId3"/>
          <a:stretch>
            <a:fillRect/>
          </a:stretch>
        </p:blipFill>
        <p:spPr>
          <a:xfrm>
            <a:off x="8062933" y="6178738"/>
            <a:ext cx="648072" cy="565983"/>
          </a:xfrm>
          <a:prstGeom prst="rect">
            <a:avLst/>
          </a:prstGeom>
        </p:spPr>
      </p:pic>
      <p:pic>
        <p:nvPicPr>
          <p:cNvPr id="18" name="Picture 1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spTree>
    <p:extLst>
      <p:ext uri="{BB962C8B-B14F-4D97-AF65-F5344CB8AC3E}">
        <p14:creationId xmlns:p14="http://schemas.microsoft.com/office/powerpoint/2010/main" val="20077896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2932" y="912043"/>
            <a:ext cx="8229600" cy="4525963"/>
          </a:xfrm>
        </p:spPr>
        <p:txBody>
          <a:bodyPr vert="horz"/>
          <a:lstStyle/>
          <a:p>
            <a:pPr marL="0" indent="0">
              <a:buNone/>
            </a:pPr>
            <a:r>
              <a:rPr lang="en-ZA" dirty="0" smtClean="0"/>
              <a:t> </a:t>
            </a:r>
            <a:endParaRPr lang="en-ZA" dirty="0"/>
          </a:p>
        </p:txBody>
      </p:sp>
      <p:sp>
        <p:nvSpPr>
          <p:cNvPr id="4" name="Slide Number Placeholder 3"/>
          <p:cNvSpPr>
            <a:spLocks noGrp="1"/>
          </p:cNvSpPr>
          <p:nvPr>
            <p:ph type="sldNum" sz="quarter" idx="12"/>
          </p:nvPr>
        </p:nvSpPr>
        <p:spPr>
          <a:xfrm>
            <a:off x="5852160"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Title 1"/>
          <p:cNvSpPr txBox="1">
            <a:spLocks/>
          </p:cNvSpPr>
          <p:nvPr/>
        </p:nvSpPr>
        <p:spPr bwMode="auto">
          <a:xfrm rot="19646333">
            <a:off x="738402" y="2293287"/>
            <a:ext cx="7772400" cy="1143000"/>
          </a:xfrm>
          <a:prstGeom prst="rect">
            <a:avLst/>
          </a:prstGeom>
          <a:solidFill>
            <a:srgbClr val="9AB75C"/>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rgbClr val="FFFFFF"/>
                </a:solidFill>
                <a:effectLst/>
                <a:uLnTx/>
                <a:uFillTx/>
                <a:latin typeface="Arial" pitchFamily="34" charset="0"/>
                <a:ea typeface="+mj-ea"/>
                <a:cs typeface="Arial" pitchFamily="34" charset="0"/>
              </a:rPr>
              <a:t>FINANCIAL PERFORMANCE </a:t>
            </a:r>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8" name="Picture 7"/>
          <p:cNvPicPr>
            <a:picLocks noChangeAspect="1"/>
          </p:cNvPicPr>
          <p:nvPr/>
        </p:nvPicPr>
        <p:blipFill>
          <a:blip r:embed="rId3"/>
          <a:stretch>
            <a:fillRect/>
          </a:stretch>
        </p:blipFill>
        <p:spPr>
          <a:xfrm>
            <a:off x="8062933" y="6178738"/>
            <a:ext cx="648072" cy="565983"/>
          </a:xfrm>
          <a:prstGeom prst="rect">
            <a:avLst/>
          </a:prstGeom>
        </p:spPr>
      </p:pic>
    </p:spTree>
    <p:extLst>
      <p:ext uri="{BB962C8B-B14F-4D97-AF65-F5344CB8AC3E}">
        <p14:creationId xmlns:p14="http://schemas.microsoft.com/office/powerpoint/2010/main" val="21605720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159485"/>
            <a:ext cx="9144000" cy="581778"/>
          </a:xfr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a:normAutofit/>
          </a:bodyPr>
          <a:lstStyle/>
          <a:p>
            <a:r>
              <a:rPr lang="en-US" sz="2800" b="1" dirty="0">
                <a:latin typeface="Arial" panose="020B0604020202020204" pitchFamily="34" charset="0"/>
                <a:cs typeface="Arial" panose="020B0604020202020204" pitchFamily="34" charset="0"/>
              </a:rPr>
              <a:t>FINANCIAL PERFORMANCE</a:t>
            </a:r>
          </a:p>
        </p:txBody>
      </p:sp>
      <p:sp>
        <p:nvSpPr>
          <p:cNvPr id="7" name="Content Placeholder 2"/>
          <p:cNvSpPr>
            <a:spLocks noGrp="1"/>
          </p:cNvSpPr>
          <p:nvPr>
            <p:ph idx="1"/>
          </p:nvPr>
        </p:nvSpPr>
        <p:spPr>
          <a:xfrm>
            <a:off x="163367" y="1000897"/>
            <a:ext cx="8643185" cy="4658572"/>
          </a:xfrm>
          <a:solidFill>
            <a:schemeClr val="bg1"/>
          </a:solidFill>
        </p:spPr>
        <p:txBody>
          <a:bodyPr>
            <a:normAutofit/>
          </a:bodyPr>
          <a:lstStyle/>
          <a:p>
            <a:pPr lvl="0" algn="just" defTabSz="914400">
              <a:lnSpc>
                <a:spcPct val="150000"/>
              </a:lnSpc>
              <a:spcBef>
                <a:spcPts val="800"/>
              </a:spcBef>
              <a:buFont typeface="Wingdings" panose="05000000000000000000" pitchFamily="2" charset="2"/>
              <a:buChar char="q"/>
            </a:pPr>
            <a:r>
              <a:rPr lang="en-ZA" sz="2000" dirty="0" smtClean="0">
                <a:solidFill>
                  <a:srgbClr val="000000"/>
                </a:solidFill>
                <a:latin typeface="Arial" pitchFamily="34" charset="0"/>
                <a:ea typeface="Segoe UI" panose="020B0502040204020203" pitchFamily="34" charset="0"/>
                <a:cs typeface="Arial" pitchFamily="34" charset="0"/>
              </a:rPr>
              <a:t>The department </a:t>
            </a:r>
            <a:r>
              <a:rPr lang="en-ZA" sz="2000" dirty="0">
                <a:solidFill>
                  <a:srgbClr val="000000"/>
                </a:solidFill>
                <a:latin typeface="Arial" pitchFamily="34" charset="0"/>
                <a:ea typeface="Segoe UI" panose="020B0502040204020203" pitchFamily="34" charset="0"/>
                <a:cs typeface="Arial" pitchFamily="34" charset="0"/>
              </a:rPr>
              <a:t>spent </a:t>
            </a:r>
            <a:r>
              <a:rPr lang="en-ZA" sz="2000" b="1" dirty="0" smtClean="0">
                <a:solidFill>
                  <a:srgbClr val="FF0000"/>
                </a:solidFill>
                <a:latin typeface="Arial" pitchFamily="34" charset="0"/>
                <a:ea typeface="Segoe UI" panose="020B0502040204020203" pitchFamily="34" charset="0"/>
                <a:cs typeface="Arial" pitchFamily="34" charset="0"/>
              </a:rPr>
              <a:t>99.6%</a:t>
            </a:r>
            <a:r>
              <a:rPr lang="en-ZA" sz="2000" dirty="0" smtClean="0">
                <a:solidFill>
                  <a:srgbClr val="000000"/>
                </a:solidFill>
                <a:latin typeface="Arial" pitchFamily="34" charset="0"/>
                <a:ea typeface="Segoe UI" panose="020B0502040204020203" pitchFamily="34" charset="0"/>
                <a:cs typeface="Arial" pitchFamily="34" charset="0"/>
              </a:rPr>
              <a:t> </a:t>
            </a:r>
            <a:r>
              <a:rPr lang="en-ZA" sz="2000" dirty="0">
                <a:solidFill>
                  <a:srgbClr val="000000"/>
                </a:solidFill>
                <a:latin typeface="Arial" pitchFamily="34" charset="0"/>
                <a:ea typeface="Segoe UI" panose="020B0502040204020203" pitchFamily="34" charset="0"/>
                <a:cs typeface="Arial" pitchFamily="34" charset="0"/>
              </a:rPr>
              <a:t>of its allocated budget of </a:t>
            </a:r>
            <a:r>
              <a:rPr lang="en-ZA" sz="2000" dirty="0" smtClean="0">
                <a:solidFill>
                  <a:srgbClr val="000000"/>
                </a:solidFill>
                <a:latin typeface="Arial" pitchFamily="34" charset="0"/>
                <a:ea typeface="Segoe UI" panose="020B0502040204020203" pitchFamily="34" charset="0"/>
                <a:cs typeface="Arial" pitchFamily="34" charset="0"/>
              </a:rPr>
              <a:t>R9.5 </a:t>
            </a:r>
            <a:r>
              <a:rPr lang="en-ZA" sz="2000" dirty="0">
                <a:solidFill>
                  <a:srgbClr val="000000"/>
                </a:solidFill>
                <a:latin typeface="Arial" pitchFamily="34" charset="0"/>
                <a:ea typeface="Segoe UI" panose="020B0502040204020203" pitchFamily="34" charset="0"/>
                <a:cs typeface="Arial" pitchFamily="34" charset="0"/>
              </a:rPr>
              <a:t>billion.</a:t>
            </a:r>
          </a:p>
          <a:p>
            <a:pPr marL="285750" lvl="0" indent="-285750" algn="just" defTabSz="914400">
              <a:lnSpc>
                <a:spcPct val="150000"/>
              </a:lnSpc>
              <a:spcBef>
                <a:spcPts val="800"/>
              </a:spcBef>
              <a:buFont typeface="Wingdings" panose="05000000000000000000" pitchFamily="2" charset="2"/>
              <a:buChar char="q"/>
            </a:pPr>
            <a:r>
              <a:rPr lang="en-ZA" sz="2000" dirty="0">
                <a:solidFill>
                  <a:srgbClr val="000000"/>
                </a:solidFill>
                <a:latin typeface="Arial" pitchFamily="34" charset="0"/>
                <a:ea typeface="Segoe UI" panose="020B0502040204020203" pitchFamily="34" charset="0"/>
                <a:cs typeface="Arial" pitchFamily="34" charset="0"/>
              </a:rPr>
              <a:t>This spending pattern should be considered in the context of the Departmental cost drivers, comprising of:</a:t>
            </a:r>
          </a:p>
          <a:p>
            <a:pPr marL="685800" lvl="0" indent="-288925" algn="just" defTabSz="914400">
              <a:lnSpc>
                <a:spcPct val="150000"/>
              </a:lnSpc>
              <a:spcBef>
                <a:spcPts val="800"/>
              </a:spcBef>
              <a:buFont typeface="Wingdings" panose="05000000000000000000" pitchFamily="2" charset="2"/>
              <a:buChar char="§"/>
            </a:pPr>
            <a:r>
              <a:rPr lang="en-ZA" sz="2000" dirty="0" smtClean="0">
                <a:solidFill>
                  <a:srgbClr val="000000"/>
                </a:solidFill>
                <a:latin typeface="Arial" pitchFamily="34" charset="0"/>
                <a:ea typeface="Segoe UI" panose="020B0502040204020203" pitchFamily="34" charset="0"/>
                <a:cs typeface="Arial" pitchFamily="34" charset="0"/>
              </a:rPr>
              <a:t>66.55% </a:t>
            </a:r>
            <a:r>
              <a:rPr lang="en-ZA" sz="2000" dirty="0">
                <a:solidFill>
                  <a:srgbClr val="000000"/>
                </a:solidFill>
                <a:latin typeface="Arial" pitchFamily="34" charset="0"/>
                <a:ea typeface="Segoe UI" panose="020B0502040204020203" pitchFamily="34" charset="0"/>
                <a:cs typeface="Arial" pitchFamily="34" charset="0"/>
              </a:rPr>
              <a:t>or </a:t>
            </a:r>
            <a:r>
              <a:rPr lang="en-ZA" sz="2000" dirty="0" smtClean="0">
                <a:solidFill>
                  <a:srgbClr val="000000"/>
                </a:solidFill>
                <a:latin typeface="Arial" pitchFamily="34" charset="0"/>
                <a:ea typeface="Segoe UI" panose="020B0502040204020203" pitchFamily="34" charset="0"/>
                <a:cs typeface="Arial" pitchFamily="34" charset="0"/>
              </a:rPr>
              <a:t>R6.3 </a:t>
            </a:r>
            <a:r>
              <a:rPr lang="en-ZA" sz="2000" dirty="0">
                <a:solidFill>
                  <a:srgbClr val="000000"/>
                </a:solidFill>
                <a:latin typeface="Arial" pitchFamily="34" charset="0"/>
                <a:ea typeface="Segoe UI" panose="020B0502040204020203" pitchFamily="34" charset="0"/>
                <a:cs typeface="Arial" pitchFamily="34" charset="0"/>
              </a:rPr>
              <a:t>billion transferred to beneficiaries across the various incentive scheme </a:t>
            </a:r>
            <a:r>
              <a:rPr lang="en-ZA" sz="2000" dirty="0" smtClean="0">
                <a:solidFill>
                  <a:srgbClr val="000000"/>
                </a:solidFill>
                <a:latin typeface="Arial" pitchFamily="34" charset="0"/>
                <a:ea typeface="Segoe UI" panose="020B0502040204020203" pitchFamily="34" charset="0"/>
                <a:cs typeface="Arial" pitchFamily="34" charset="0"/>
              </a:rPr>
              <a:t>programmes;</a:t>
            </a:r>
            <a:endParaRPr lang="en-ZA" sz="2000" dirty="0">
              <a:solidFill>
                <a:srgbClr val="000000"/>
              </a:solidFill>
              <a:latin typeface="Arial" pitchFamily="34" charset="0"/>
              <a:ea typeface="Segoe UI" panose="020B0502040204020203" pitchFamily="34" charset="0"/>
              <a:cs typeface="Arial" pitchFamily="34" charset="0"/>
            </a:endParaRPr>
          </a:p>
          <a:p>
            <a:pPr marL="685800" lvl="0" indent="-288925" algn="just" defTabSz="914400">
              <a:lnSpc>
                <a:spcPct val="150000"/>
              </a:lnSpc>
              <a:spcBef>
                <a:spcPts val="800"/>
              </a:spcBef>
              <a:buFont typeface="Wingdings" panose="05000000000000000000" pitchFamily="2" charset="2"/>
              <a:buChar char="§"/>
            </a:pPr>
            <a:r>
              <a:rPr lang="en-ZA" sz="2000" dirty="0" smtClean="0">
                <a:solidFill>
                  <a:srgbClr val="000000"/>
                </a:solidFill>
                <a:latin typeface="Arial" pitchFamily="34" charset="0"/>
                <a:ea typeface="Segoe UI" panose="020B0502040204020203" pitchFamily="34" charset="0"/>
                <a:cs typeface="Arial" pitchFamily="34" charset="0"/>
              </a:rPr>
              <a:t>15.41% </a:t>
            </a:r>
            <a:r>
              <a:rPr lang="en-ZA" sz="2000" dirty="0">
                <a:solidFill>
                  <a:srgbClr val="000000"/>
                </a:solidFill>
                <a:latin typeface="Arial" pitchFamily="34" charset="0"/>
                <a:ea typeface="Segoe UI" panose="020B0502040204020203" pitchFamily="34" charset="0"/>
                <a:cs typeface="Arial" pitchFamily="34" charset="0"/>
              </a:rPr>
              <a:t>or </a:t>
            </a:r>
            <a:r>
              <a:rPr lang="en-ZA" sz="2000" dirty="0" smtClean="0">
                <a:solidFill>
                  <a:srgbClr val="000000"/>
                </a:solidFill>
                <a:latin typeface="Arial" pitchFamily="34" charset="0"/>
                <a:ea typeface="Segoe UI" panose="020B0502040204020203" pitchFamily="34" charset="0"/>
                <a:cs typeface="Arial" pitchFamily="34" charset="0"/>
              </a:rPr>
              <a:t>R1.5 </a:t>
            </a:r>
            <a:r>
              <a:rPr lang="en-ZA" sz="2000" dirty="0">
                <a:solidFill>
                  <a:srgbClr val="000000"/>
                </a:solidFill>
                <a:latin typeface="Arial" pitchFamily="34" charset="0"/>
                <a:ea typeface="Segoe UI" panose="020B0502040204020203" pitchFamily="34" charset="0"/>
                <a:cs typeface="Arial" pitchFamily="34" charset="0"/>
              </a:rPr>
              <a:t>billion to other transfer payments – comprising of departmental agencies, </a:t>
            </a:r>
            <a:r>
              <a:rPr lang="en-US" sz="2000" dirty="0">
                <a:solidFill>
                  <a:srgbClr val="000000"/>
                </a:solidFill>
                <a:latin typeface="Arial" pitchFamily="34" charset="0"/>
                <a:ea typeface="Segoe UI" panose="020B0502040204020203" pitchFamily="34" charset="0"/>
                <a:cs typeface="Arial" pitchFamily="34" charset="0"/>
              </a:rPr>
              <a:t>foreign governments and international organisations, and </a:t>
            </a:r>
            <a:r>
              <a:rPr lang="en-US" sz="2000" dirty="0" smtClean="0">
                <a:solidFill>
                  <a:srgbClr val="000000"/>
                </a:solidFill>
                <a:latin typeface="Arial" pitchFamily="34" charset="0"/>
                <a:ea typeface="Segoe UI" panose="020B0502040204020203" pitchFamily="34" charset="0"/>
                <a:cs typeface="Arial" pitchFamily="34" charset="0"/>
              </a:rPr>
              <a:t>others; </a:t>
            </a:r>
            <a:endParaRPr lang="en-ZA" sz="2000" dirty="0">
              <a:solidFill>
                <a:srgbClr val="000000"/>
              </a:solidFill>
              <a:latin typeface="Arial" pitchFamily="34" charset="0"/>
              <a:ea typeface="Segoe UI" panose="020B0502040204020203" pitchFamily="34" charset="0"/>
              <a:cs typeface="Arial" pitchFamily="34" charset="0"/>
            </a:endParaRPr>
          </a:p>
          <a:p>
            <a:pPr marL="685800" lvl="0" indent="-288925" algn="just" defTabSz="914400">
              <a:lnSpc>
                <a:spcPct val="150000"/>
              </a:lnSpc>
              <a:spcBef>
                <a:spcPts val="800"/>
              </a:spcBef>
              <a:buFont typeface="Wingdings" panose="05000000000000000000" pitchFamily="2" charset="2"/>
              <a:buChar char="§"/>
            </a:pPr>
            <a:r>
              <a:rPr lang="en-ZA" sz="2000" dirty="0">
                <a:solidFill>
                  <a:srgbClr val="000000"/>
                </a:solidFill>
                <a:latin typeface="Arial" pitchFamily="34" charset="0"/>
                <a:ea typeface="Segoe UI" panose="020B0502040204020203" pitchFamily="34" charset="0"/>
                <a:cs typeface="Arial" pitchFamily="34" charset="0"/>
              </a:rPr>
              <a:t>The remaining </a:t>
            </a:r>
            <a:r>
              <a:rPr lang="en-ZA" sz="2000" dirty="0" smtClean="0">
                <a:solidFill>
                  <a:srgbClr val="000000"/>
                </a:solidFill>
                <a:latin typeface="Arial" pitchFamily="34" charset="0"/>
                <a:ea typeface="Segoe UI" panose="020B0502040204020203" pitchFamily="34" charset="0"/>
                <a:cs typeface="Arial" pitchFamily="34" charset="0"/>
              </a:rPr>
              <a:t>17.85% </a:t>
            </a:r>
            <a:r>
              <a:rPr lang="en-ZA" sz="2000" dirty="0">
                <a:solidFill>
                  <a:srgbClr val="000000"/>
                </a:solidFill>
                <a:latin typeface="Arial" pitchFamily="34" charset="0"/>
                <a:ea typeface="Segoe UI" panose="020B0502040204020203" pitchFamily="34" charset="0"/>
                <a:cs typeface="Arial" pitchFamily="34" charset="0"/>
              </a:rPr>
              <a:t>was utilised for operational expenditure</a:t>
            </a:r>
            <a:r>
              <a:rPr lang="en-ZA" sz="2000" dirty="0" smtClean="0">
                <a:solidFill>
                  <a:srgbClr val="000000"/>
                </a:solidFill>
                <a:latin typeface="Arial" pitchFamily="34" charset="0"/>
                <a:ea typeface="Segoe UI" panose="020B0502040204020203" pitchFamily="34" charset="0"/>
                <a:cs typeface="Arial" pitchFamily="34" charset="0"/>
              </a:rPr>
              <a:t>.</a:t>
            </a:r>
          </a:p>
          <a:p>
            <a:pPr marL="685800" lvl="0" indent="-288925" algn="just" defTabSz="914400">
              <a:lnSpc>
                <a:spcPct val="150000"/>
              </a:lnSpc>
              <a:spcBef>
                <a:spcPts val="800"/>
              </a:spcBef>
              <a:buFont typeface="Wingdings" panose="05000000000000000000" pitchFamily="2" charset="2"/>
              <a:buChar char="§"/>
            </a:pPr>
            <a:endParaRPr lang="en-ZA" sz="2000" dirty="0" smtClean="0">
              <a:solidFill>
                <a:srgbClr val="000000"/>
              </a:solidFill>
              <a:latin typeface="Arial" pitchFamily="34" charset="0"/>
              <a:ea typeface="Segoe UI" panose="020B0502040204020203" pitchFamily="34" charset="0"/>
              <a:cs typeface="Arial" pitchFamily="34" charset="0"/>
            </a:endParaRPr>
          </a:p>
          <a:p>
            <a:pPr marL="0" indent="0" defTabSz="844083">
              <a:lnSpc>
                <a:spcPct val="200000"/>
              </a:lnSpc>
              <a:spcBef>
                <a:spcPts val="738"/>
              </a:spcBef>
              <a:buNone/>
            </a:pPr>
            <a:endParaRPr lang="en-US" sz="2215" b="1" dirty="0" smtClean="0">
              <a:solidFill>
                <a:srgbClr val="000000"/>
              </a:solidFill>
              <a:latin typeface="Arial" charset="0"/>
            </a:endParaRPr>
          </a:p>
          <a:p>
            <a:pPr marL="0" indent="0" defTabSz="844083">
              <a:lnSpc>
                <a:spcPct val="150000"/>
              </a:lnSpc>
              <a:spcBef>
                <a:spcPts val="738"/>
              </a:spcBef>
              <a:buNone/>
            </a:pPr>
            <a:endParaRPr lang="en-US" sz="2215" b="1" dirty="0" smtClean="0">
              <a:solidFill>
                <a:srgbClr val="000000"/>
              </a:solidFill>
              <a:latin typeface="Arial" charset="0"/>
            </a:endParaRPr>
          </a:p>
        </p:txBody>
      </p:sp>
      <p:sp>
        <p:nvSpPr>
          <p:cNvPr id="2" name="Slide Number Placeholder 1"/>
          <p:cNvSpPr>
            <a:spLocks noGrp="1"/>
          </p:cNvSpPr>
          <p:nvPr>
            <p:ph type="sldNum" sz="quarter" idx="12"/>
          </p:nvPr>
        </p:nvSpPr>
        <p:spPr>
          <a:xfrm>
            <a:off x="6024880" y="6339782"/>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pic>
        <p:nvPicPr>
          <p:cNvPr id="8" name="Picture 7"/>
          <p:cNvPicPr>
            <a:picLocks noChangeAspect="1"/>
          </p:cNvPicPr>
          <p:nvPr/>
        </p:nvPicPr>
        <p:blipFill>
          <a:blip r:embed="rId2"/>
          <a:stretch>
            <a:fillRect/>
          </a:stretch>
        </p:blipFill>
        <p:spPr>
          <a:xfrm>
            <a:off x="8158480" y="6138924"/>
            <a:ext cx="648072" cy="565983"/>
          </a:xfrm>
          <a:prstGeom prst="rect">
            <a:avLst/>
          </a:prstGeom>
        </p:spPr>
      </p:pic>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spTree>
    <p:extLst>
      <p:ext uri="{BB962C8B-B14F-4D97-AF65-F5344CB8AC3E}">
        <p14:creationId xmlns:p14="http://schemas.microsoft.com/office/powerpoint/2010/main" val="24254151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8472" y="101127"/>
            <a:ext cx="8993768" cy="581778"/>
          </a:xfr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a:normAutofit/>
          </a:bodyPr>
          <a:lstStyle/>
          <a:p>
            <a:r>
              <a:rPr lang="en-US" sz="2800" b="1" dirty="0">
                <a:solidFill>
                  <a:prstClr val="black"/>
                </a:solidFill>
                <a:latin typeface="Arial" panose="020B0604020202020204" pitchFamily="34" charset="0"/>
                <a:cs typeface="Arial" panose="020B0604020202020204" pitchFamily="34" charset="0"/>
              </a:rPr>
              <a:t>FINANCIAL </a:t>
            </a:r>
            <a:r>
              <a:rPr lang="en-US" sz="2800" b="1" dirty="0" smtClean="0">
                <a:solidFill>
                  <a:prstClr val="black"/>
                </a:solidFill>
                <a:latin typeface="Arial" panose="020B0604020202020204" pitchFamily="34" charset="0"/>
                <a:cs typeface="Arial" panose="020B0604020202020204" pitchFamily="34" charset="0"/>
              </a:rPr>
              <a:t>PERFORMANCE…..</a:t>
            </a:r>
            <a:r>
              <a:rPr lang="en-US" sz="2800" b="1" dirty="0">
                <a:solidFill>
                  <a:prstClr val="black"/>
                </a:solidFill>
                <a:latin typeface="Arial" panose="020B0604020202020204" pitchFamily="34" charset="0"/>
                <a:cs typeface="Arial" panose="020B0604020202020204" pitchFamily="34" charset="0"/>
              </a:rPr>
              <a:t>Cont</a:t>
            </a:r>
            <a:endParaRPr lang="en-US" sz="28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5974080" y="6281955"/>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11" name="Rectangle 10"/>
          <p:cNvSpPr/>
          <p:nvPr/>
        </p:nvSpPr>
        <p:spPr>
          <a:xfrm>
            <a:off x="341589" y="4682209"/>
            <a:ext cx="8136904" cy="1200329"/>
          </a:xfrm>
          <a:prstGeom prst="rect">
            <a:avLst/>
          </a:prstGeom>
          <a:solidFill>
            <a:srgbClr val="9F2936"/>
          </a:solid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ZA" sz="1800" b="1" i="0" u="none" strike="noStrike" kern="0" cap="none" spc="0" normalizeH="0" baseline="0" noProof="0" dirty="0" smtClean="0">
                <a:ln>
                  <a:noFill/>
                </a:ln>
                <a:solidFill>
                  <a:prstClr val="white"/>
                </a:solidFill>
                <a:effectLst/>
                <a:uLnTx/>
                <a:uFillTx/>
                <a:latin typeface="Arial"/>
                <a:ea typeface="Segoe UI" panose="020B0502040204020203" pitchFamily="34" charset="0"/>
                <a:cs typeface="Arial" panose="020B0604020202020204" pitchFamily="34" charset="0"/>
              </a:rPr>
              <a:t>As depicted in the graph above, there has been consistency in the spending pattern of the department against its budgetary allocation over the past five years, where the under-spending has been below 2% of the allocated budget for each specific year.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589" y="682905"/>
            <a:ext cx="8136904" cy="3999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10" name="Picture 9"/>
          <p:cNvPicPr>
            <a:picLocks noChangeAspect="1"/>
          </p:cNvPicPr>
          <p:nvPr/>
        </p:nvPicPr>
        <p:blipFill>
          <a:blip r:embed="rId4"/>
          <a:stretch>
            <a:fillRect/>
          </a:stretch>
        </p:blipFill>
        <p:spPr>
          <a:xfrm>
            <a:off x="8158480" y="6138924"/>
            <a:ext cx="648072" cy="565983"/>
          </a:xfrm>
          <a:prstGeom prst="rect">
            <a:avLst/>
          </a:prstGeom>
        </p:spPr>
      </p:pic>
    </p:spTree>
    <p:extLst>
      <p:ext uri="{BB962C8B-B14F-4D97-AF65-F5344CB8AC3E}">
        <p14:creationId xmlns:p14="http://schemas.microsoft.com/office/powerpoint/2010/main" val="27325121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95346"/>
            <a:ext cx="9144000" cy="581778"/>
          </a:xfr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a:normAutofit/>
          </a:bodyPr>
          <a:lstStyle/>
          <a:p>
            <a:r>
              <a:rPr lang="en-US" sz="2800" b="1" dirty="0">
                <a:solidFill>
                  <a:prstClr val="black"/>
                </a:solidFill>
                <a:latin typeface="Arial" panose="020B0604020202020204" pitchFamily="34" charset="0"/>
                <a:cs typeface="Arial" panose="020B0604020202020204" pitchFamily="34" charset="0"/>
              </a:rPr>
              <a:t>FINANCIAL </a:t>
            </a:r>
            <a:r>
              <a:rPr lang="en-US" sz="2800" b="1" dirty="0" smtClean="0">
                <a:solidFill>
                  <a:prstClr val="black"/>
                </a:solidFill>
                <a:latin typeface="Arial" panose="020B0604020202020204" pitchFamily="34" charset="0"/>
                <a:cs typeface="Arial" panose="020B0604020202020204" pitchFamily="34" charset="0"/>
              </a:rPr>
              <a:t>PERFORMANCE…..</a:t>
            </a:r>
            <a:r>
              <a:rPr lang="en-US" sz="2800" b="1" dirty="0">
                <a:solidFill>
                  <a:prstClr val="black"/>
                </a:solidFill>
                <a:latin typeface="Arial" panose="020B0604020202020204" pitchFamily="34" charset="0"/>
                <a:cs typeface="Arial" panose="020B0604020202020204" pitchFamily="34" charset="0"/>
              </a:rPr>
              <a:t>Cont</a:t>
            </a:r>
            <a:endParaRPr lang="en-US" sz="2800" dirty="0">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267740" y="1032564"/>
            <a:ext cx="8876260" cy="4658572"/>
          </a:xfrm>
          <a:solidFill>
            <a:schemeClr val="bg1"/>
          </a:solidFill>
        </p:spPr>
        <p:txBody>
          <a:bodyPr>
            <a:normAutofit/>
          </a:bodyPr>
          <a:lstStyle/>
          <a:p>
            <a:pPr marL="0" indent="0" defTabSz="844083">
              <a:lnSpc>
                <a:spcPct val="200000"/>
              </a:lnSpc>
              <a:spcBef>
                <a:spcPts val="738"/>
              </a:spcBef>
              <a:buNone/>
            </a:pPr>
            <a:endParaRPr lang="en-US" sz="2215" b="1" dirty="0" smtClean="0">
              <a:solidFill>
                <a:srgbClr val="000000"/>
              </a:solidFill>
              <a:latin typeface="Arial" charset="0"/>
            </a:endParaRPr>
          </a:p>
          <a:p>
            <a:pPr marL="0" indent="0" defTabSz="844083">
              <a:lnSpc>
                <a:spcPct val="150000"/>
              </a:lnSpc>
              <a:spcBef>
                <a:spcPts val="738"/>
              </a:spcBef>
              <a:buNone/>
            </a:pPr>
            <a:endParaRPr lang="en-US" sz="2215" b="1" dirty="0" smtClean="0">
              <a:solidFill>
                <a:srgbClr val="000000"/>
              </a:solidFill>
              <a:latin typeface="Arial" charset="0"/>
            </a:endParaRPr>
          </a:p>
        </p:txBody>
      </p:sp>
      <p:sp>
        <p:nvSpPr>
          <p:cNvPr id="2" name="Slide Number Placeholder 1"/>
          <p:cNvSpPr>
            <a:spLocks noGrp="1"/>
          </p:cNvSpPr>
          <p:nvPr>
            <p:ph type="sldNum" sz="quarter" idx="12"/>
          </p:nvPr>
        </p:nvSpPr>
        <p:spPr>
          <a:xfrm>
            <a:off x="5953760" y="633222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444678757"/>
              </p:ext>
            </p:extLst>
          </p:nvPr>
        </p:nvGraphicFramePr>
        <p:xfrm>
          <a:off x="210286" y="1032564"/>
          <a:ext cx="8596266" cy="4944216"/>
        </p:xfrm>
        <a:graphic>
          <a:graphicData uri="http://schemas.openxmlformats.org/drawingml/2006/table">
            <a:tbl>
              <a:tblPr firstRow="1" firstCol="1" bandRow="1">
                <a:tableStyleId>{5C22544A-7EE6-4342-B048-85BDC9FD1C3A}</a:tableStyleId>
              </a:tblPr>
              <a:tblGrid>
                <a:gridCol w="3598986">
                  <a:extLst>
                    <a:ext uri="{9D8B030D-6E8A-4147-A177-3AD203B41FA5}">
                      <a16:colId xmlns:a16="http://schemas.microsoft.com/office/drawing/2014/main" val="173128900"/>
                    </a:ext>
                  </a:extLst>
                </a:gridCol>
                <a:gridCol w="1357787">
                  <a:extLst>
                    <a:ext uri="{9D8B030D-6E8A-4147-A177-3AD203B41FA5}">
                      <a16:colId xmlns:a16="http://schemas.microsoft.com/office/drawing/2014/main" val="2721650124"/>
                    </a:ext>
                  </a:extLst>
                </a:gridCol>
                <a:gridCol w="1249378">
                  <a:extLst>
                    <a:ext uri="{9D8B030D-6E8A-4147-A177-3AD203B41FA5}">
                      <a16:colId xmlns:a16="http://schemas.microsoft.com/office/drawing/2014/main" val="1811491083"/>
                    </a:ext>
                  </a:extLst>
                </a:gridCol>
                <a:gridCol w="1015265">
                  <a:extLst>
                    <a:ext uri="{9D8B030D-6E8A-4147-A177-3AD203B41FA5}">
                      <a16:colId xmlns:a16="http://schemas.microsoft.com/office/drawing/2014/main" val="498159954"/>
                    </a:ext>
                  </a:extLst>
                </a:gridCol>
                <a:gridCol w="1374850">
                  <a:extLst>
                    <a:ext uri="{9D8B030D-6E8A-4147-A177-3AD203B41FA5}">
                      <a16:colId xmlns:a16="http://schemas.microsoft.com/office/drawing/2014/main" val="3793654247"/>
                    </a:ext>
                  </a:extLst>
                </a:gridCol>
              </a:tblGrid>
              <a:tr h="1342843">
                <a:tc rowSpan="2">
                  <a:txBody>
                    <a:bodyPr/>
                    <a:lstStyle/>
                    <a:p>
                      <a:pPr>
                        <a:lnSpc>
                          <a:spcPct val="107000"/>
                        </a:lnSpc>
                        <a:spcAft>
                          <a:spcPts val="0"/>
                        </a:spcAft>
                      </a:pPr>
                      <a:r>
                        <a:rPr lang="en-ZA" sz="1400" b="1" dirty="0">
                          <a:solidFill>
                            <a:schemeClr val="tx1"/>
                          </a:solidFill>
                          <a:effectLst/>
                        </a:rPr>
                        <a:t>Programme</a:t>
                      </a:r>
                      <a:endParaRPr lang="en-ZA"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nSpc>
                          <a:spcPct val="107000"/>
                        </a:lnSpc>
                        <a:spcAft>
                          <a:spcPts val="0"/>
                        </a:spcAft>
                      </a:pPr>
                      <a:r>
                        <a:rPr lang="en-ZA" sz="1400" dirty="0">
                          <a:solidFill>
                            <a:schemeClr val="tx1"/>
                          </a:solidFill>
                          <a:effectLst/>
                        </a:rPr>
                        <a:t>Final Appropriation</a:t>
                      </a:r>
                      <a:endParaRPr lang="en-ZA"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ctr">
                        <a:lnSpc>
                          <a:spcPct val="107000"/>
                        </a:lnSpc>
                        <a:spcAft>
                          <a:spcPts val="0"/>
                        </a:spcAft>
                      </a:pPr>
                      <a:r>
                        <a:rPr lang="en-ZA" sz="1400" dirty="0">
                          <a:solidFill>
                            <a:schemeClr val="tx1"/>
                          </a:solidFill>
                          <a:effectLst/>
                        </a:rPr>
                        <a:t>Actual Expenditure</a:t>
                      </a:r>
                      <a:endParaRPr lang="en-ZA"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ctr">
                        <a:lnSpc>
                          <a:spcPct val="107000"/>
                        </a:lnSpc>
                        <a:spcAft>
                          <a:spcPts val="0"/>
                        </a:spcAft>
                      </a:pPr>
                      <a:r>
                        <a:rPr lang="en-ZA" sz="1400" dirty="0">
                          <a:solidFill>
                            <a:schemeClr val="tx1"/>
                          </a:solidFill>
                          <a:effectLst/>
                        </a:rPr>
                        <a:t>Variance</a:t>
                      </a:r>
                      <a:endParaRPr lang="en-ZA"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ctr">
                        <a:lnSpc>
                          <a:spcPct val="107000"/>
                        </a:lnSpc>
                        <a:spcAft>
                          <a:spcPts val="0"/>
                        </a:spcAft>
                      </a:pPr>
                      <a:r>
                        <a:rPr lang="en-ZA" sz="1400" dirty="0">
                          <a:solidFill>
                            <a:schemeClr val="tx1"/>
                          </a:solidFill>
                          <a:effectLst/>
                        </a:rPr>
                        <a:t>Expenditure as % of final appropriation</a:t>
                      </a:r>
                      <a:endParaRPr lang="en-ZA"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extLst>
                  <a:ext uri="{0D108BD9-81ED-4DB2-BD59-A6C34878D82A}">
                    <a16:rowId xmlns:a16="http://schemas.microsoft.com/office/drawing/2014/main" val="984595874"/>
                  </a:ext>
                </a:extLst>
              </a:tr>
              <a:tr h="195936">
                <a:tc vMerge="1">
                  <a:txBody>
                    <a:bodyPr/>
                    <a:lstStyle/>
                    <a:p>
                      <a:endParaRPr lang="en-ZA"/>
                    </a:p>
                  </a:txBody>
                  <a:tcPr/>
                </a:tc>
                <a:tc>
                  <a:txBody>
                    <a:bodyPr/>
                    <a:lstStyle/>
                    <a:p>
                      <a:pPr algn="r">
                        <a:lnSpc>
                          <a:spcPct val="107000"/>
                        </a:lnSpc>
                        <a:spcAft>
                          <a:spcPts val="0"/>
                        </a:spcAft>
                      </a:pPr>
                      <a:r>
                        <a:rPr lang="en-ZA" sz="1400" b="1" dirty="0">
                          <a:effectLst/>
                        </a:rPr>
                        <a:t>R'000</a:t>
                      </a:r>
                      <a:endParaRPr lang="en-ZA"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b="1" dirty="0">
                          <a:effectLst/>
                        </a:rPr>
                        <a:t>R'000</a:t>
                      </a:r>
                      <a:endParaRPr lang="en-ZA"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b="1" dirty="0">
                          <a:effectLst/>
                        </a:rPr>
                        <a:t>R'000</a:t>
                      </a:r>
                      <a:endParaRPr lang="en-ZA"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b="1" dirty="0">
                          <a:effectLst/>
                        </a:rPr>
                        <a:t>%</a:t>
                      </a:r>
                      <a:endParaRPr lang="en-ZA"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extLst>
                  <a:ext uri="{0D108BD9-81ED-4DB2-BD59-A6C34878D82A}">
                    <a16:rowId xmlns:a16="http://schemas.microsoft.com/office/drawing/2014/main" val="834639055"/>
                  </a:ext>
                </a:extLst>
              </a:tr>
              <a:tr h="240935">
                <a:tc>
                  <a:txBody>
                    <a:bodyPr/>
                    <a:lstStyle/>
                    <a:p>
                      <a:pPr>
                        <a:lnSpc>
                          <a:spcPct val="107000"/>
                        </a:lnSpc>
                        <a:spcAft>
                          <a:spcPts val="0"/>
                        </a:spcAft>
                      </a:pPr>
                      <a:r>
                        <a:rPr lang="en-ZA" sz="1400" b="0" dirty="0">
                          <a:solidFill>
                            <a:schemeClr val="tx1"/>
                          </a:solidFill>
                          <a:effectLst/>
                        </a:rPr>
                        <a:t>1. Administration</a:t>
                      </a:r>
                      <a:endParaRPr lang="en-ZA"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819 163</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813 518</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5 645</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99.3%</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extLst>
                  <a:ext uri="{0D108BD9-81ED-4DB2-BD59-A6C34878D82A}">
                    <a16:rowId xmlns:a16="http://schemas.microsoft.com/office/drawing/2014/main" val="2527892437"/>
                  </a:ext>
                </a:extLst>
              </a:tr>
              <a:tr h="481870">
                <a:tc>
                  <a:txBody>
                    <a:bodyPr/>
                    <a:lstStyle/>
                    <a:p>
                      <a:pPr>
                        <a:lnSpc>
                          <a:spcPct val="107000"/>
                        </a:lnSpc>
                        <a:spcAft>
                          <a:spcPts val="0"/>
                        </a:spcAft>
                      </a:pPr>
                      <a:r>
                        <a:rPr lang="en-ZA" sz="1400" b="0" dirty="0">
                          <a:solidFill>
                            <a:schemeClr val="tx1"/>
                          </a:solidFill>
                          <a:effectLst/>
                        </a:rPr>
                        <a:t>2. International Trade and Economic Development</a:t>
                      </a:r>
                      <a:endParaRPr lang="en-ZA"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122 093</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122 075</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18</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99.9%</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extLst>
                  <a:ext uri="{0D108BD9-81ED-4DB2-BD59-A6C34878D82A}">
                    <a16:rowId xmlns:a16="http://schemas.microsoft.com/office/drawing/2014/main" val="3812698756"/>
                  </a:ext>
                </a:extLst>
              </a:tr>
              <a:tr h="481870">
                <a:tc>
                  <a:txBody>
                    <a:bodyPr/>
                    <a:lstStyle/>
                    <a:p>
                      <a:pPr>
                        <a:lnSpc>
                          <a:spcPct val="107000"/>
                        </a:lnSpc>
                        <a:spcAft>
                          <a:spcPts val="0"/>
                        </a:spcAft>
                      </a:pPr>
                      <a:r>
                        <a:rPr lang="en-ZA" sz="1400" b="0" dirty="0">
                          <a:solidFill>
                            <a:schemeClr val="tx1"/>
                          </a:solidFill>
                          <a:effectLst/>
                        </a:rPr>
                        <a:t>3. Special Economic Zones and Economic Transformation</a:t>
                      </a:r>
                      <a:endParaRPr lang="en-ZA"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136 100</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121 963</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14 137</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89.6%</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extLst>
                  <a:ext uri="{0D108BD9-81ED-4DB2-BD59-A6C34878D82A}">
                    <a16:rowId xmlns:a16="http://schemas.microsoft.com/office/drawing/2014/main" val="4272274398"/>
                  </a:ext>
                </a:extLst>
              </a:tr>
              <a:tr h="240935">
                <a:tc>
                  <a:txBody>
                    <a:bodyPr/>
                    <a:lstStyle/>
                    <a:p>
                      <a:pPr>
                        <a:lnSpc>
                          <a:spcPct val="107000"/>
                        </a:lnSpc>
                        <a:spcAft>
                          <a:spcPts val="0"/>
                        </a:spcAft>
                      </a:pPr>
                      <a:r>
                        <a:rPr lang="en-ZA" sz="1400" b="0" dirty="0">
                          <a:solidFill>
                            <a:schemeClr val="tx1"/>
                          </a:solidFill>
                          <a:effectLst/>
                        </a:rPr>
                        <a:t>4. Industrial Development</a:t>
                      </a:r>
                      <a:endParaRPr lang="en-ZA"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 2 018 645</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2 018 625</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20</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99.9%</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extLst>
                  <a:ext uri="{0D108BD9-81ED-4DB2-BD59-A6C34878D82A}">
                    <a16:rowId xmlns:a16="http://schemas.microsoft.com/office/drawing/2014/main" val="1916755219"/>
                  </a:ext>
                </a:extLst>
              </a:tr>
              <a:tr h="481870">
                <a:tc>
                  <a:txBody>
                    <a:bodyPr/>
                    <a:lstStyle/>
                    <a:p>
                      <a:pPr>
                        <a:lnSpc>
                          <a:spcPct val="107000"/>
                        </a:lnSpc>
                        <a:spcAft>
                          <a:spcPts val="0"/>
                        </a:spcAft>
                      </a:pPr>
                      <a:r>
                        <a:rPr lang="en-ZA" sz="1400" b="0" dirty="0">
                          <a:solidFill>
                            <a:schemeClr val="tx1"/>
                          </a:solidFill>
                          <a:effectLst/>
                        </a:rPr>
                        <a:t>5. Consumer and Corporate Regulation</a:t>
                      </a:r>
                      <a:endParaRPr lang="en-ZA"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324 443</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323 846</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597</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99.8%</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extLst>
                  <a:ext uri="{0D108BD9-81ED-4DB2-BD59-A6C34878D82A}">
                    <a16:rowId xmlns:a16="http://schemas.microsoft.com/office/drawing/2014/main" val="3497565404"/>
                  </a:ext>
                </a:extLst>
              </a:tr>
              <a:tr h="481870">
                <a:tc>
                  <a:txBody>
                    <a:bodyPr/>
                    <a:lstStyle/>
                    <a:p>
                      <a:pPr>
                        <a:lnSpc>
                          <a:spcPct val="107000"/>
                        </a:lnSpc>
                        <a:spcAft>
                          <a:spcPts val="0"/>
                        </a:spcAft>
                      </a:pPr>
                      <a:r>
                        <a:rPr lang="en-ZA" sz="1400" b="0" dirty="0">
                          <a:solidFill>
                            <a:schemeClr val="tx1"/>
                          </a:solidFill>
                          <a:effectLst/>
                        </a:rPr>
                        <a:t>6. Incentive Development and Administration</a:t>
                      </a:r>
                      <a:endParaRPr lang="en-ZA"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5 571 701</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5 560 651</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11 050</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99.9%</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extLst>
                  <a:ext uri="{0D108BD9-81ED-4DB2-BD59-A6C34878D82A}">
                    <a16:rowId xmlns:a16="http://schemas.microsoft.com/office/drawing/2014/main" val="579368617"/>
                  </a:ext>
                </a:extLst>
              </a:tr>
              <a:tr h="481870">
                <a:tc>
                  <a:txBody>
                    <a:bodyPr/>
                    <a:lstStyle/>
                    <a:p>
                      <a:pPr>
                        <a:lnSpc>
                          <a:spcPct val="107000"/>
                        </a:lnSpc>
                        <a:spcAft>
                          <a:spcPts val="0"/>
                        </a:spcAft>
                      </a:pPr>
                      <a:r>
                        <a:rPr lang="en-ZA" sz="1400" b="0" dirty="0">
                          <a:solidFill>
                            <a:schemeClr val="tx1"/>
                          </a:solidFill>
                          <a:effectLst/>
                        </a:rPr>
                        <a:t>7. Trade and Investment South Africa </a:t>
                      </a:r>
                      <a:endParaRPr lang="en-ZA"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460 818</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460 194</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624</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99.9%</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extLst>
                  <a:ext uri="{0D108BD9-81ED-4DB2-BD59-A6C34878D82A}">
                    <a16:rowId xmlns:a16="http://schemas.microsoft.com/office/drawing/2014/main" val="1924385446"/>
                  </a:ext>
                </a:extLst>
              </a:tr>
              <a:tr h="240935">
                <a:tc>
                  <a:txBody>
                    <a:bodyPr/>
                    <a:lstStyle/>
                    <a:p>
                      <a:pPr>
                        <a:lnSpc>
                          <a:spcPct val="107000"/>
                        </a:lnSpc>
                        <a:spcAft>
                          <a:spcPts val="0"/>
                        </a:spcAft>
                      </a:pPr>
                      <a:r>
                        <a:rPr lang="en-ZA" sz="1400" b="1" dirty="0">
                          <a:solidFill>
                            <a:schemeClr val="tx1"/>
                          </a:solidFill>
                          <a:effectLst/>
                        </a:rPr>
                        <a:t>8</a:t>
                      </a:r>
                      <a:r>
                        <a:rPr lang="en-ZA" sz="1400" dirty="0">
                          <a:solidFill>
                            <a:schemeClr val="tx1"/>
                          </a:solidFill>
                          <a:effectLst/>
                        </a:rPr>
                        <a:t>. </a:t>
                      </a:r>
                      <a:r>
                        <a:rPr lang="en-ZA" sz="1400" b="0" dirty="0">
                          <a:solidFill>
                            <a:schemeClr val="tx1"/>
                          </a:solidFill>
                          <a:effectLst/>
                        </a:rPr>
                        <a:t>Investment South Africa</a:t>
                      </a:r>
                      <a:endParaRPr lang="en-ZA"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78 795</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69 372</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9 423</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dirty="0">
                          <a:effectLst/>
                        </a:rPr>
                        <a:t>88.0%</a:t>
                      </a:r>
                      <a:endParaRPr lang="en-ZA"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extLst>
                  <a:ext uri="{0D108BD9-81ED-4DB2-BD59-A6C34878D82A}">
                    <a16:rowId xmlns:a16="http://schemas.microsoft.com/office/drawing/2014/main" val="1399776755"/>
                  </a:ext>
                </a:extLst>
              </a:tr>
              <a:tr h="240935">
                <a:tc>
                  <a:txBody>
                    <a:bodyPr/>
                    <a:lstStyle/>
                    <a:p>
                      <a:pPr>
                        <a:lnSpc>
                          <a:spcPct val="107000"/>
                        </a:lnSpc>
                        <a:spcAft>
                          <a:spcPts val="0"/>
                        </a:spcAft>
                      </a:pPr>
                      <a:r>
                        <a:rPr lang="en-ZA" sz="1400" dirty="0">
                          <a:solidFill>
                            <a:schemeClr val="tx1"/>
                          </a:solidFill>
                          <a:effectLst/>
                        </a:rPr>
                        <a:t>Total</a:t>
                      </a:r>
                      <a:endParaRPr lang="en-ZA"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b="1" dirty="0" smtClean="0">
                          <a:effectLst/>
                        </a:rPr>
                        <a:t>9</a:t>
                      </a:r>
                      <a:r>
                        <a:rPr lang="en-ZA" sz="1400" b="1" baseline="0" dirty="0" smtClean="0">
                          <a:effectLst/>
                        </a:rPr>
                        <a:t> </a:t>
                      </a:r>
                      <a:r>
                        <a:rPr lang="en-ZA" sz="1400" b="1" dirty="0" smtClean="0">
                          <a:effectLst/>
                        </a:rPr>
                        <a:t>531</a:t>
                      </a:r>
                      <a:r>
                        <a:rPr lang="en-ZA" sz="1400" b="1" baseline="0" dirty="0" smtClean="0">
                          <a:effectLst/>
                        </a:rPr>
                        <a:t> </a:t>
                      </a:r>
                      <a:r>
                        <a:rPr lang="en-ZA" sz="1400" b="1" dirty="0" smtClean="0">
                          <a:effectLst/>
                        </a:rPr>
                        <a:t>758</a:t>
                      </a:r>
                      <a:endParaRPr lang="en-ZA"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b="1" dirty="0">
                          <a:effectLst/>
                        </a:rPr>
                        <a:t>9 490 244</a:t>
                      </a:r>
                      <a:endParaRPr lang="en-ZA"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b="1" dirty="0">
                          <a:effectLst/>
                        </a:rPr>
                        <a:t>41 514</a:t>
                      </a:r>
                      <a:endParaRPr lang="en-ZA"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tc>
                  <a:txBody>
                    <a:bodyPr/>
                    <a:lstStyle/>
                    <a:p>
                      <a:pPr algn="r">
                        <a:lnSpc>
                          <a:spcPct val="107000"/>
                        </a:lnSpc>
                        <a:spcAft>
                          <a:spcPts val="0"/>
                        </a:spcAft>
                      </a:pPr>
                      <a:r>
                        <a:rPr lang="en-ZA" sz="1400" b="1" dirty="0">
                          <a:effectLst/>
                        </a:rPr>
                        <a:t>99.6%</a:t>
                      </a:r>
                      <a:endParaRPr lang="en-ZA"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954" marR="61954" marT="0" marB="0" anchor="ctr">
                    <a:solidFill>
                      <a:schemeClr val="accent6">
                        <a:lumMod val="20000"/>
                        <a:lumOff val="80000"/>
                      </a:schemeClr>
                    </a:solidFill>
                  </a:tcPr>
                </a:tc>
                <a:extLst>
                  <a:ext uri="{0D108BD9-81ED-4DB2-BD59-A6C34878D82A}">
                    <a16:rowId xmlns:a16="http://schemas.microsoft.com/office/drawing/2014/main" val="1306878877"/>
                  </a:ext>
                </a:extLst>
              </a:tr>
            </a:tbl>
          </a:graphicData>
        </a:graphic>
      </p:graphicFrame>
      <p:pic>
        <p:nvPicPr>
          <p:cNvPr id="9" name="Picture 8"/>
          <p:cNvPicPr>
            <a:picLocks noChangeAspect="1"/>
          </p:cNvPicPr>
          <p:nvPr/>
        </p:nvPicPr>
        <p:blipFill>
          <a:blip r:embed="rId2"/>
          <a:stretch>
            <a:fillRect/>
          </a:stretch>
        </p:blipFill>
        <p:spPr>
          <a:xfrm>
            <a:off x="8158480" y="6138924"/>
            <a:ext cx="648072" cy="565983"/>
          </a:xfrm>
          <a:prstGeom prst="rect">
            <a:avLst/>
          </a:prstGeom>
        </p:spPr>
      </p:pic>
      <p:pic>
        <p:nvPicPr>
          <p:cNvPr id="10" name="Picture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spTree>
    <p:extLst>
      <p:ext uri="{BB962C8B-B14F-4D97-AF65-F5344CB8AC3E}">
        <p14:creationId xmlns:p14="http://schemas.microsoft.com/office/powerpoint/2010/main" val="38439691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107876"/>
            <a:ext cx="9144000" cy="581778"/>
          </a:xfr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a:normAutofit/>
          </a:bodyPr>
          <a:lstStyle/>
          <a:p>
            <a:r>
              <a:rPr lang="en-US" sz="2800" b="1" dirty="0" smtClean="0">
                <a:latin typeface="Arial" panose="020B0604020202020204" pitchFamily="34" charset="0"/>
                <a:cs typeface="Arial" panose="020B0604020202020204" pitchFamily="34" charset="0"/>
              </a:rPr>
              <a:t>Audit Report</a:t>
            </a:r>
            <a:endParaRPr lang="en-US" sz="2800" dirty="0">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163367" y="1000897"/>
            <a:ext cx="8876260" cy="4658572"/>
          </a:xfrm>
          <a:solidFill>
            <a:schemeClr val="bg1"/>
          </a:solidFill>
        </p:spPr>
        <p:txBody>
          <a:bodyPr>
            <a:normAutofit/>
          </a:bodyPr>
          <a:lstStyle/>
          <a:p>
            <a:pPr marL="0" lvl="0" indent="0" algn="just" defTabSz="914400" eaLnBrk="0" fontAlgn="base" hangingPunct="0">
              <a:lnSpc>
                <a:spcPct val="150000"/>
              </a:lnSpc>
              <a:spcAft>
                <a:spcPct val="0"/>
              </a:spcAft>
              <a:buNone/>
            </a:pPr>
            <a:r>
              <a:rPr lang="en-ZA" sz="2000" b="1" kern="0" dirty="0">
                <a:solidFill>
                  <a:prstClr val="black"/>
                </a:solidFill>
                <a:latin typeface="Arial" pitchFamily="34" charset="0"/>
                <a:cs typeface="Arial" pitchFamily="34" charset="0"/>
              </a:rPr>
              <a:t>the dti </a:t>
            </a:r>
            <a:r>
              <a:rPr lang="en-ZA" sz="2000" kern="0" dirty="0">
                <a:solidFill>
                  <a:prstClr val="black"/>
                </a:solidFill>
                <a:latin typeface="Arial" pitchFamily="34" charset="0"/>
                <a:cs typeface="Arial" pitchFamily="34" charset="0"/>
              </a:rPr>
              <a:t>achieved a financially </a:t>
            </a:r>
            <a:r>
              <a:rPr lang="en-ZA" sz="2000" b="1" kern="0" dirty="0">
                <a:solidFill>
                  <a:srgbClr val="FF0000"/>
                </a:solidFill>
                <a:latin typeface="Arial" pitchFamily="34" charset="0"/>
                <a:cs typeface="Arial" pitchFamily="34" charset="0"/>
              </a:rPr>
              <a:t>unqualified opinion with no findings</a:t>
            </a:r>
            <a:r>
              <a:rPr lang="en-ZA" sz="2000" kern="0" dirty="0">
                <a:solidFill>
                  <a:prstClr val="black"/>
                </a:solidFill>
                <a:latin typeface="Arial" pitchFamily="34" charset="0"/>
                <a:cs typeface="Arial" pitchFamily="34" charset="0"/>
              </a:rPr>
              <a:t>, commonly known as a “</a:t>
            </a:r>
            <a:r>
              <a:rPr lang="en-ZA" sz="2000" b="1" kern="0" dirty="0">
                <a:solidFill>
                  <a:srgbClr val="FF0000"/>
                </a:solidFill>
                <a:latin typeface="Arial" pitchFamily="34" charset="0"/>
                <a:cs typeface="Arial" pitchFamily="34" charset="0"/>
              </a:rPr>
              <a:t>clean audit</a:t>
            </a:r>
            <a:r>
              <a:rPr lang="en-ZA" sz="2000" kern="0" dirty="0">
                <a:solidFill>
                  <a:prstClr val="black"/>
                </a:solidFill>
                <a:latin typeface="Arial" pitchFamily="34" charset="0"/>
                <a:cs typeface="Arial" pitchFamily="34" charset="0"/>
              </a:rPr>
              <a:t>” opinion. This means that the Department's 2018/2019 financial statements were free from material misstatements and there were no material findings reported on performance objectives or non-compliance with legislation.</a:t>
            </a:r>
          </a:p>
          <a:p>
            <a:pPr marL="0" indent="0" defTabSz="844083">
              <a:lnSpc>
                <a:spcPct val="150000"/>
              </a:lnSpc>
              <a:spcBef>
                <a:spcPts val="738"/>
              </a:spcBef>
              <a:buNone/>
            </a:pPr>
            <a:endParaRPr lang="en-US" sz="2215" b="1" dirty="0" smtClean="0">
              <a:solidFill>
                <a:srgbClr val="000000"/>
              </a:solidFill>
              <a:latin typeface="Arial" charset="0"/>
            </a:endParaRPr>
          </a:p>
        </p:txBody>
      </p:sp>
      <p:sp>
        <p:nvSpPr>
          <p:cNvPr id="2" name="Slide Number Placeholder 1"/>
          <p:cNvSpPr>
            <a:spLocks noGrp="1"/>
          </p:cNvSpPr>
          <p:nvPr>
            <p:ph type="sldNum" sz="quarter" idx="12"/>
          </p:nvPr>
        </p:nvSpPr>
        <p:spPr>
          <a:xfrm>
            <a:off x="5963920" y="6281955"/>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pic>
        <p:nvPicPr>
          <p:cNvPr id="9" name="Picture 8"/>
          <p:cNvPicPr>
            <a:picLocks noChangeAspect="1"/>
          </p:cNvPicPr>
          <p:nvPr/>
        </p:nvPicPr>
        <p:blipFill>
          <a:blip r:embed="rId2"/>
          <a:stretch>
            <a:fillRect/>
          </a:stretch>
        </p:blipFill>
        <p:spPr>
          <a:xfrm>
            <a:off x="4840660" y="3355213"/>
            <a:ext cx="3672408" cy="2304256"/>
          </a:xfrm>
          <a:prstGeom prst="rect">
            <a:avLst/>
          </a:prstGeom>
        </p:spPr>
      </p:pic>
      <p:pic>
        <p:nvPicPr>
          <p:cNvPr id="10" name="Picture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11" name="Picture 10"/>
          <p:cNvPicPr>
            <a:picLocks noChangeAspect="1"/>
          </p:cNvPicPr>
          <p:nvPr/>
        </p:nvPicPr>
        <p:blipFill>
          <a:blip r:embed="rId4"/>
          <a:stretch>
            <a:fillRect/>
          </a:stretch>
        </p:blipFill>
        <p:spPr>
          <a:xfrm>
            <a:off x="8158480" y="6138924"/>
            <a:ext cx="648072" cy="565983"/>
          </a:xfrm>
          <a:prstGeom prst="rect">
            <a:avLst/>
          </a:prstGeom>
        </p:spPr>
      </p:pic>
    </p:spTree>
    <p:extLst>
      <p:ext uri="{BB962C8B-B14F-4D97-AF65-F5344CB8AC3E}">
        <p14:creationId xmlns:p14="http://schemas.microsoft.com/office/powerpoint/2010/main" val="28905362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2932" y="912043"/>
            <a:ext cx="8229600" cy="4525963"/>
          </a:xfrm>
        </p:spPr>
        <p:txBody>
          <a:bodyPr vert="horz"/>
          <a:lstStyle/>
          <a:p>
            <a:pPr marL="0" indent="0">
              <a:buNone/>
            </a:pPr>
            <a:r>
              <a:rPr lang="en-ZA" dirty="0" smtClean="0"/>
              <a:t> </a:t>
            </a:r>
            <a:endParaRPr lang="en-ZA" dirty="0"/>
          </a:p>
        </p:txBody>
      </p:sp>
      <p:sp>
        <p:nvSpPr>
          <p:cNvPr id="4" name="Slide Number Placeholder 3"/>
          <p:cNvSpPr>
            <a:spLocks noGrp="1"/>
          </p:cNvSpPr>
          <p:nvPr>
            <p:ph type="sldNum" sz="quarter" idx="12"/>
          </p:nvPr>
        </p:nvSpPr>
        <p:spPr>
          <a:xfrm>
            <a:off x="5709920"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Title 1"/>
          <p:cNvSpPr txBox="1">
            <a:spLocks/>
          </p:cNvSpPr>
          <p:nvPr/>
        </p:nvSpPr>
        <p:spPr bwMode="auto">
          <a:xfrm rot="19646333">
            <a:off x="738402" y="2293287"/>
            <a:ext cx="7772400" cy="1143000"/>
          </a:xfrm>
          <a:prstGeom prst="rect">
            <a:avLst/>
          </a:prstGeom>
          <a:solidFill>
            <a:srgbClr val="9AB75C"/>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rgbClr val="FFFFFF"/>
                </a:solidFill>
                <a:effectLst/>
                <a:uLnTx/>
                <a:uFillTx/>
                <a:latin typeface="Arial" pitchFamily="34" charset="0"/>
                <a:ea typeface="+mj-ea"/>
                <a:cs typeface="Arial" pitchFamily="34" charset="0"/>
              </a:rPr>
              <a:t>2019/20</a:t>
            </a:r>
            <a:r>
              <a:rPr kumimoji="0" lang="en-US" sz="3200" b="1" i="0" u="none" strike="noStrike" kern="0" cap="none" spc="0" normalizeH="0" noProof="0" dirty="0" smtClean="0">
                <a:ln>
                  <a:noFill/>
                </a:ln>
                <a:solidFill>
                  <a:srgbClr val="FFFFFF"/>
                </a:solidFill>
                <a:effectLst/>
                <a:uLnTx/>
                <a:uFillTx/>
                <a:latin typeface="Arial" pitchFamily="34" charset="0"/>
                <a:ea typeface="+mj-ea"/>
                <a:cs typeface="Arial" pitchFamily="34" charset="0"/>
              </a:rPr>
              <a:t> FIRST QUARTER REPORT </a:t>
            </a:r>
            <a:endParaRPr kumimoji="0" lang="en-US" sz="3200" b="1" i="0" u="none" strike="noStrike" kern="0" cap="none" spc="0" normalizeH="0" baseline="0" noProof="0" dirty="0" smtClean="0">
              <a:ln>
                <a:noFill/>
              </a:ln>
              <a:solidFill>
                <a:srgbClr val="FFFFFF"/>
              </a:solidFill>
              <a:effectLst/>
              <a:uLnTx/>
              <a:uFillTx/>
              <a:latin typeface="Arial" pitchFamily="34" charset="0"/>
              <a:ea typeface="+mj-ea"/>
              <a:cs typeface="Arial" pitchFamily="34" charset="0"/>
            </a:endParaRPr>
          </a:p>
        </p:txBody>
      </p:sp>
      <p:pic>
        <p:nvPicPr>
          <p:cNvPr id="7" name="Picture 6"/>
          <p:cNvPicPr>
            <a:picLocks noChangeAspect="1"/>
          </p:cNvPicPr>
          <p:nvPr/>
        </p:nvPicPr>
        <p:blipFill>
          <a:blip r:embed="rId2"/>
          <a:stretch>
            <a:fillRect/>
          </a:stretch>
        </p:blipFill>
        <p:spPr>
          <a:xfrm>
            <a:off x="8158480" y="6138924"/>
            <a:ext cx="648072" cy="565983"/>
          </a:xfrm>
          <a:prstGeom prst="rect">
            <a:avLst/>
          </a:prstGeom>
        </p:spPr>
      </p:pic>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spTree>
    <p:extLst>
      <p:ext uri="{BB962C8B-B14F-4D97-AF65-F5344CB8AC3E}">
        <p14:creationId xmlns:p14="http://schemas.microsoft.com/office/powerpoint/2010/main" val="8942093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327343" y="46916"/>
            <a:ext cx="8229600" cy="798063"/>
          </a:xfrm>
          <a:prstGeom prst="rect">
            <a:avLst/>
          </a:prstGeom>
        </p:spPr>
        <p:txBody>
          <a:bodyPr vert="horz" lIns="84406" tIns="42203" rIns="84406" bIns="42203"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4062" b="1" i="0" u="none" strike="noStrike" kern="1200" cap="none" spc="0" normalizeH="0" baseline="0" noProof="0" dirty="0" smtClean="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endParaRPr>
          </a:p>
        </p:txBody>
      </p:sp>
      <p:sp>
        <p:nvSpPr>
          <p:cNvPr id="18" name="TextBox 15"/>
          <p:cNvSpPr txBox="1"/>
          <p:nvPr/>
        </p:nvSpPr>
        <p:spPr>
          <a:xfrm>
            <a:off x="358501" y="1361405"/>
            <a:ext cx="2224516" cy="1833682"/>
          </a:xfrm>
          <a:prstGeom prst="rect">
            <a:avLst/>
          </a:prstGeom>
          <a:gradFill>
            <a:gsLst>
              <a:gs pos="34000">
                <a:schemeClr val="accent3"/>
              </a:gs>
              <a:gs pos="5000">
                <a:schemeClr val="accent3">
                  <a:lumMod val="50000"/>
                </a:schemeClr>
              </a:gs>
              <a:gs pos="50000">
                <a:schemeClr val="bg1">
                  <a:lumMod val="95000"/>
                </a:schemeClr>
              </a:gs>
              <a:gs pos="100000">
                <a:srgbClr val="92D050"/>
              </a:gs>
            </a:gsLst>
            <a:lin ang="2700000" scaled="1"/>
          </a:grad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600" b="0" i="0" u="none" strike="noStrike" kern="0" cap="none" spc="0" normalizeH="0" baseline="0" noProof="0" dirty="0">
                <a:ln>
                  <a:noFill/>
                </a:ln>
                <a:solidFill>
                  <a:sysClr val="windowText" lastClr="000000"/>
                </a:solidFill>
                <a:effectLst/>
                <a:uLnTx/>
                <a:uFillTx/>
                <a:latin typeface="Arial" panose="020B0604020202020204" pitchFamily="34" charset="0"/>
                <a:ea typeface="Segoe UI" panose="020B0502040204020203" pitchFamily="34" charset="0"/>
                <a:cs typeface="Arial" panose="020B0604020202020204" pitchFamily="34" charset="0"/>
              </a:rPr>
              <a:t>Grow the manufacturing sector to promote industrial development, job creation, investment and </a:t>
            </a:r>
            <a:r>
              <a:rPr kumimoji="0" lang="en-ZA" sz="1600" b="0" i="0" u="none" strike="noStrike" kern="0" cap="none" spc="0" normalizeH="0" baseline="0" noProof="0" dirty="0" smtClean="0">
                <a:ln>
                  <a:noFill/>
                </a:ln>
                <a:solidFill>
                  <a:sysClr val="windowText" lastClr="000000"/>
                </a:solidFill>
                <a:effectLst/>
                <a:uLnTx/>
                <a:uFillTx/>
                <a:latin typeface="Arial" panose="020B0604020202020204" pitchFamily="34" charset="0"/>
                <a:ea typeface="Segoe UI" panose="020B0502040204020203" pitchFamily="34" charset="0"/>
                <a:cs typeface="Arial" panose="020B0604020202020204" pitchFamily="34" charset="0"/>
              </a:rPr>
              <a:t>exports.</a:t>
            </a:r>
            <a:endParaRPr kumimoji="0" lang="en-ZA" sz="1600" b="0" i="0" u="none" strike="noStrike" kern="0" cap="none" spc="0" normalizeH="0" baseline="0" noProof="0" dirty="0">
              <a:ln>
                <a:noFill/>
              </a:ln>
              <a:solidFill>
                <a:sysClr val="windowText" lastClr="000000"/>
              </a:solidFill>
              <a:effectLst/>
              <a:uLnTx/>
              <a:uFillTx/>
              <a:latin typeface="Arial" panose="020B0604020202020204" pitchFamily="34" charset="0"/>
              <a:ea typeface="Segoe UI" panose="020B0502040204020203" pitchFamily="34" charset="0"/>
              <a:cs typeface="Arial" panose="020B0604020202020204" pitchFamily="34" charset="0"/>
            </a:endParaRPr>
          </a:p>
        </p:txBody>
      </p:sp>
      <p:sp>
        <p:nvSpPr>
          <p:cNvPr id="19" name="TextBox 16"/>
          <p:cNvSpPr txBox="1"/>
          <p:nvPr/>
        </p:nvSpPr>
        <p:spPr>
          <a:xfrm>
            <a:off x="311859" y="3319780"/>
            <a:ext cx="2224516" cy="1552264"/>
          </a:xfrm>
          <a:prstGeom prst="rect">
            <a:avLst/>
          </a:prstGeom>
          <a:gradFill>
            <a:gsLst>
              <a:gs pos="34000">
                <a:schemeClr val="accent3">
                  <a:lumMod val="75000"/>
                </a:schemeClr>
              </a:gs>
              <a:gs pos="5000">
                <a:schemeClr val="accent3">
                  <a:lumMod val="75000"/>
                </a:schemeClr>
              </a:gs>
              <a:gs pos="50000">
                <a:schemeClr val="bg1">
                  <a:lumMod val="95000"/>
                </a:schemeClr>
              </a:gs>
              <a:gs pos="100000">
                <a:schemeClr val="accent3"/>
              </a:gs>
            </a:gsLst>
            <a:lin ang="2700000" scaled="1"/>
          </a:gradFill>
          <a:ln w="9525" cmpd="sng">
            <a:noFill/>
          </a:ln>
          <a:effectLst/>
        </p:spPr>
        <p:txBody>
          <a:bodyPr wrap="square" rtlCol="0" anchor="t"/>
          <a:lstStyle>
            <a:defPPr>
              <a:defRPr lang="en-US"/>
            </a:defPPr>
            <a:lvl1pPr marR="0" lvl="0" indent="0" algn="ctr" defTabSz="914400" fontAlgn="auto">
              <a:lnSpc>
                <a:spcPct val="100000"/>
              </a:lnSpc>
              <a:spcBef>
                <a:spcPts val="0"/>
              </a:spcBef>
              <a:spcAft>
                <a:spcPts val="0"/>
              </a:spcAft>
              <a:buClrTx/>
              <a:buSzTx/>
              <a:buFontTx/>
              <a:buNone/>
              <a:tabLst/>
              <a:defRPr kumimoji="0" sz="1200" b="0" i="0" u="none" strike="noStrike" kern="0" cap="none" spc="0" normalizeH="0" baseline="0">
                <a:ln>
                  <a:noFill/>
                </a:ln>
                <a:solidFill>
                  <a:sysClr val="windowText" lastClr="000000"/>
                </a:solidFill>
                <a:effectLst/>
                <a:uLnTx/>
                <a:uFillTx/>
                <a:latin typeface="Arial" panose="020B0604020202020204" pitchFamily="34" charset="0"/>
                <a:ea typeface="Segoe UI" panose="020B0502040204020203" pitchFamily="34" charset="0"/>
                <a:cs typeface="Arial" panose="020B0604020202020204" pitchFamily="34" charset="0"/>
              </a:defRPr>
            </a:lvl1pPr>
            <a:lvl2pPr indent="0">
              <a:defRPr sz="1100">
                <a:solidFill>
                  <a:schemeClr val="dk1"/>
                </a:solidFill>
              </a:defRPr>
            </a:lvl2pPr>
            <a:lvl3pPr indent="0">
              <a:defRPr sz="1100">
                <a:solidFill>
                  <a:schemeClr val="dk1"/>
                </a:solidFill>
              </a:defRPr>
            </a:lvl3pPr>
            <a:lvl4pPr indent="0">
              <a:defRPr sz="1100">
                <a:solidFill>
                  <a:schemeClr val="dk1"/>
                </a:solidFill>
              </a:defRPr>
            </a:lvl4pPr>
            <a:lvl5pPr indent="0">
              <a:defRPr sz="1100">
                <a:solidFill>
                  <a:schemeClr val="dk1"/>
                </a:solidFill>
              </a:defRPr>
            </a:lvl5pPr>
            <a:lvl6pPr indent="0">
              <a:defRPr sz="1100">
                <a:solidFill>
                  <a:schemeClr val="dk1"/>
                </a:solidFill>
              </a:defRPr>
            </a:lvl6pPr>
            <a:lvl7pPr indent="0">
              <a:defRPr sz="1100">
                <a:solidFill>
                  <a:schemeClr val="dk1"/>
                </a:solidFill>
              </a:defRPr>
            </a:lvl7pPr>
            <a:lvl8pPr indent="0">
              <a:defRPr sz="1100">
                <a:solidFill>
                  <a:schemeClr val="dk1"/>
                </a:solidFill>
              </a:defRPr>
            </a:lvl8pPr>
            <a:lvl9pPr indent="0">
              <a:defRPr sz="1100">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Improved conditions for consumers, artists and opening up of markets for new patents </a:t>
            </a:r>
            <a:r>
              <a:rPr kumimoji="0" lang="en-ZA" sz="1600" b="0"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rPr>
              <a:t>players.</a:t>
            </a:r>
            <a:endParaRPr kumimoji="0" lang="en-ZA" sz="16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0" name="TextBox 17"/>
          <p:cNvSpPr txBox="1"/>
          <p:nvPr/>
        </p:nvSpPr>
        <p:spPr>
          <a:xfrm>
            <a:off x="327343" y="4974649"/>
            <a:ext cx="2224516" cy="937535"/>
          </a:xfrm>
          <a:prstGeom prst="rect">
            <a:avLst/>
          </a:prstGeom>
          <a:gradFill>
            <a:gsLst>
              <a:gs pos="34000">
                <a:schemeClr val="accent3"/>
              </a:gs>
              <a:gs pos="5000">
                <a:schemeClr val="accent3">
                  <a:lumMod val="50000"/>
                </a:schemeClr>
              </a:gs>
              <a:gs pos="50000">
                <a:schemeClr val="bg1">
                  <a:lumMod val="95000"/>
                </a:schemeClr>
              </a:gs>
              <a:gs pos="100000">
                <a:srgbClr val="92D050"/>
              </a:gs>
            </a:gsLst>
            <a:lin ang="2700000" scaled="1"/>
          </a:grad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600" b="0" i="0" u="none" strike="noStrike" kern="0" cap="none" spc="0" normalizeH="0" baseline="0" noProof="0" dirty="0">
                <a:ln>
                  <a:noFill/>
                </a:ln>
                <a:solidFill>
                  <a:sysClr val="windowText" lastClr="000000"/>
                </a:solidFill>
                <a:effectLst/>
                <a:uLnTx/>
                <a:uFillTx/>
                <a:latin typeface="Arial" panose="020B0604020202020204" pitchFamily="34" charset="0"/>
                <a:ea typeface="Segoe UI" panose="020B0502040204020203" pitchFamily="34" charset="0"/>
                <a:cs typeface="Arial" panose="020B0604020202020204" pitchFamily="34" charset="0"/>
              </a:rPr>
              <a:t>Strengthened capacity to deliver on </a:t>
            </a:r>
            <a:r>
              <a:rPr kumimoji="0" lang="en-ZA" sz="1600" b="1" i="0" u="none" strike="noStrike" kern="0" cap="none" spc="0" normalizeH="0" baseline="0" noProof="0" dirty="0">
                <a:ln>
                  <a:noFill/>
                </a:ln>
                <a:solidFill>
                  <a:sysClr val="windowText" lastClr="000000"/>
                </a:solidFill>
                <a:effectLst/>
                <a:uLnTx/>
                <a:uFillTx/>
                <a:latin typeface="Arial" panose="020B0604020202020204" pitchFamily="34" charset="0"/>
                <a:ea typeface="Segoe UI" panose="020B0502040204020203" pitchFamily="34" charset="0"/>
                <a:cs typeface="Arial" panose="020B0604020202020204" pitchFamily="34" charset="0"/>
              </a:rPr>
              <a:t>the dti </a:t>
            </a:r>
            <a:r>
              <a:rPr kumimoji="0" lang="en-ZA" sz="1600" b="0" i="0" u="none" strike="noStrike" kern="0" cap="none" spc="0" normalizeH="0" baseline="0" noProof="0" dirty="0" smtClean="0">
                <a:ln>
                  <a:noFill/>
                </a:ln>
                <a:solidFill>
                  <a:sysClr val="windowText" lastClr="000000"/>
                </a:solidFill>
                <a:effectLst/>
                <a:uLnTx/>
                <a:uFillTx/>
                <a:latin typeface="Arial" panose="020B0604020202020204" pitchFamily="34" charset="0"/>
                <a:ea typeface="Segoe UI" panose="020B0502040204020203" pitchFamily="34" charset="0"/>
                <a:cs typeface="Arial" panose="020B0604020202020204" pitchFamily="34" charset="0"/>
              </a:rPr>
              <a:t>mandate.</a:t>
            </a:r>
            <a:endParaRPr kumimoji="0" lang="en-ZA" sz="1600" b="0" i="0" u="none" strike="noStrike" kern="0" cap="none" spc="0" normalizeH="0" baseline="0" noProof="0" dirty="0">
              <a:ln>
                <a:noFill/>
              </a:ln>
              <a:solidFill>
                <a:sysClr val="windowText" lastClr="000000"/>
              </a:solidFill>
              <a:effectLst/>
              <a:uLnTx/>
              <a:uFillTx/>
              <a:latin typeface="Arial" panose="020B0604020202020204" pitchFamily="34" charset="0"/>
              <a:ea typeface="Segoe UI" panose="020B0502040204020203" pitchFamily="34" charset="0"/>
              <a:cs typeface="Arial" panose="020B0604020202020204" pitchFamily="34" charset="0"/>
            </a:endParaRPr>
          </a:p>
        </p:txBody>
      </p:sp>
      <p:sp>
        <p:nvSpPr>
          <p:cNvPr id="21" name="TextBox 10"/>
          <p:cNvSpPr txBox="1"/>
          <p:nvPr/>
        </p:nvSpPr>
        <p:spPr>
          <a:xfrm>
            <a:off x="3124143" y="5470522"/>
            <a:ext cx="2287623" cy="1107996"/>
          </a:xfrm>
          <a:prstGeom prst="rect">
            <a:avLst/>
          </a:prstGeom>
          <a:gradFill>
            <a:gsLst>
              <a:gs pos="34000">
                <a:schemeClr val="accent6">
                  <a:lumMod val="75000"/>
                </a:schemeClr>
              </a:gs>
              <a:gs pos="6000">
                <a:schemeClr val="accent6">
                  <a:lumMod val="75000"/>
                </a:schemeClr>
              </a:gs>
              <a:gs pos="50000">
                <a:schemeClr val="bg1"/>
              </a:gs>
              <a:gs pos="100000">
                <a:schemeClr val="accent6">
                  <a:lumMod val="75000"/>
                  <a:shade val="100000"/>
                  <a:satMod val="115000"/>
                </a:schemeClr>
              </a:gs>
            </a:gsLst>
            <a:lin ang="2700000" scaled="1"/>
          </a:gra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just" defTabSz="844083" rtl="0" eaLnBrk="1" fontAlgn="base" latinLnBrk="0" hangingPunct="1">
              <a:lnSpc>
                <a:spcPct val="100000"/>
              </a:lnSpc>
              <a:spcBef>
                <a:spcPct val="0"/>
              </a:spcBef>
              <a:spcAft>
                <a:spcPct val="0"/>
              </a:spcAft>
              <a:buClrTx/>
              <a:buSzTx/>
              <a:buFontTx/>
              <a:buNone/>
              <a:tabLst/>
              <a:defRPr/>
            </a:pPr>
            <a:r>
              <a:rPr kumimoji="0" lang="en-ZA" sz="1100" b="1" i="0" u="none" strike="noStrike" kern="0" cap="none" spc="0" normalizeH="0" baseline="0" noProof="0" dirty="0">
                <a:ln>
                  <a:noFill/>
                </a:ln>
                <a:solidFill>
                  <a:sysClr val="windowText" lastClr="000000"/>
                </a:solidFill>
                <a:effectLst/>
                <a:uLnTx/>
                <a:uFillTx/>
                <a:latin typeface="Arial" panose="020B0604020202020204" pitchFamily="34" charset="0"/>
                <a:ea typeface="Segoe UI" panose="020B0502040204020203" pitchFamily="34" charset="0"/>
                <a:cs typeface="Arial" panose="020B0604020202020204" pitchFamily="34" charset="0"/>
              </a:rPr>
              <a:t>5. </a:t>
            </a:r>
            <a:r>
              <a:rPr kumimoji="0" lang="en-ZA" sz="1100" b="0" i="0" u="none" strike="noStrike" kern="0" cap="none" spc="0" normalizeH="0" baseline="0" noProof="0" dirty="0">
                <a:ln>
                  <a:noFill/>
                </a:ln>
                <a:solidFill>
                  <a:sysClr val="windowText" lastClr="000000"/>
                </a:solidFill>
                <a:effectLst/>
                <a:uLnTx/>
                <a:uFillTx/>
                <a:latin typeface="Arial" panose="020B0604020202020204" pitchFamily="34" charset="0"/>
                <a:ea typeface="Segoe UI" panose="020B0502040204020203" pitchFamily="34" charset="0"/>
                <a:cs typeface="Arial" panose="020B0604020202020204" pitchFamily="34" charset="0"/>
              </a:rPr>
              <a:t>Promote a professional, ethical, dynamic, competitive and customer-focused working environment that ensures effective and efficient service delivery.</a:t>
            </a:r>
          </a:p>
        </p:txBody>
      </p:sp>
      <p:sp>
        <p:nvSpPr>
          <p:cNvPr id="22" name="TextBox 10"/>
          <p:cNvSpPr txBox="1"/>
          <p:nvPr/>
        </p:nvSpPr>
        <p:spPr>
          <a:xfrm>
            <a:off x="3120108" y="1528196"/>
            <a:ext cx="2287623" cy="938719"/>
          </a:xfrm>
          <a:prstGeom prst="rect">
            <a:avLst/>
          </a:prstGeom>
          <a:gradFill>
            <a:gsLst>
              <a:gs pos="34000">
                <a:schemeClr val="accent6">
                  <a:lumMod val="75000"/>
                </a:schemeClr>
              </a:gs>
              <a:gs pos="6000">
                <a:schemeClr val="accent6">
                  <a:lumMod val="75000"/>
                </a:schemeClr>
              </a:gs>
              <a:gs pos="50000">
                <a:schemeClr val="bg1"/>
              </a:gs>
              <a:gs pos="100000">
                <a:schemeClr val="accent6">
                  <a:lumMod val="75000"/>
                  <a:shade val="100000"/>
                  <a:satMod val="115000"/>
                </a:schemeClr>
              </a:gs>
            </a:gsLst>
            <a:lin ang="2700000" scaled="1"/>
          </a:gra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211021" marR="0" lvl="0" indent="-211021" algn="just" defTabSz="457200" rtl="0" eaLnBrk="1" fontAlgn="base" latinLnBrk="0" hangingPunct="1">
              <a:lnSpc>
                <a:spcPct val="100000"/>
              </a:lnSpc>
              <a:spcBef>
                <a:spcPct val="0"/>
              </a:spcBef>
              <a:spcAft>
                <a:spcPct val="0"/>
              </a:spcAft>
              <a:buClrTx/>
              <a:buSzTx/>
              <a:buFontTx/>
              <a:buAutoNum type="arabicPeriod"/>
              <a:tabLst/>
              <a:defRPr/>
            </a:pPr>
            <a:r>
              <a:rPr kumimoji="0" lang="en-ZA" sz="1100" b="0" i="0" u="none" strike="noStrike" kern="0" cap="none" spc="0" normalizeH="0" baseline="0" noProof="0" dirty="0">
                <a:ln>
                  <a:noFill/>
                </a:ln>
                <a:solidFill>
                  <a:sysClr val="windowText" lastClr="000000"/>
                </a:solidFill>
                <a:effectLst/>
                <a:uLnTx/>
                <a:uFillTx/>
                <a:latin typeface="Arial" panose="020B0604020202020204" pitchFamily="34" charset="0"/>
                <a:ea typeface="Segoe UI" panose="020B0502040204020203" pitchFamily="34" charset="0"/>
                <a:cs typeface="Arial" panose="020B0604020202020204" pitchFamily="34" charset="0"/>
              </a:rPr>
              <a:t>To facilitate transformation of the economy to promote industrial development, investment, competitiveness and employment </a:t>
            </a:r>
            <a:r>
              <a:rPr kumimoji="0" lang="en-ZA" sz="1100" b="0" i="0" u="none" strike="noStrike" kern="0" cap="none" spc="0" normalizeH="0" baseline="0" noProof="0" dirty="0" smtClean="0">
                <a:ln>
                  <a:noFill/>
                </a:ln>
                <a:solidFill>
                  <a:sysClr val="windowText" lastClr="000000"/>
                </a:solidFill>
                <a:effectLst/>
                <a:uLnTx/>
                <a:uFillTx/>
                <a:latin typeface="Arial" panose="020B0604020202020204" pitchFamily="34" charset="0"/>
                <a:ea typeface="Segoe UI" panose="020B0502040204020203" pitchFamily="34" charset="0"/>
                <a:cs typeface="Arial" panose="020B0604020202020204" pitchFamily="34" charset="0"/>
              </a:rPr>
              <a:t>creation.</a:t>
            </a:r>
            <a:endParaRPr kumimoji="0" lang="en-ZA" sz="1100" b="0" i="0" u="none" strike="noStrike" kern="0" cap="none" spc="0" normalizeH="0" baseline="0" noProof="0" dirty="0">
              <a:ln>
                <a:noFill/>
              </a:ln>
              <a:solidFill>
                <a:sysClr val="windowText" lastClr="000000"/>
              </a:solidFill>
              <a:effectLst/>
              <a:uLnTx/>
              <a:uFillTx/>
              <a:latin typeface="Arial" panose="020B0604020202020204" pitchFamily="34" charset="0"/>
              <a:ea typeface="Segoe UI" panose="020B0502040204020203" pitchFamily="34" charset="0"/>
              <a:cs typeface="Arial" panose="020B0604020202020204" pitchFamily="34" charset="0"/>
            </a:endParaRPr>
          </a:p>
        </p:txBody>
      </p:sp>
      <p:sp>
        <p:nvSpPr>
          <p:cNvPr id="23" name="TextBox 10"/>
          <p:cNvSpPr txBox="1"/>
          <p:nvPr/>
        </p:nvSpPr>
        <p:spPr>
          <a:xfrm>
            <a:off x="3120108" y="2576652"/>
            <a:ext cx="2287623" cy="938719"/>
          </a:xfrm>
          <a:prstGeom prst="rect">
            <a:avLst/>
          </a:prstGeom>
          <a:gradFill>
            <a:gsLst>
              <a:gs pos="34000">
                <a:schemeClr val="accent6">
                  <a:lumMod val="75000"/>
                </a:schemeClr>
              </a:gs>
              <a:gs pos="6000">
                <a:schemeClr val="accent6">
                  <a:lumMod val="75000"/>
                </a:schemeClr>
              </a:gs>
              <a:gs pos="50000">
                <a:schemeClr val="bg1"/>
              </a:gs>
              <a:gs pos="100000">
                <a:schemeClr val="accent6">
                  <a:lumMod val="75000"/>
                  <a:shade val="100000"/>
                  <a:satMod val="115000"/>
                </a:schemeClr>
              </a:gs>
            </a:gsLst>
            <a:lin ang="2700000" scaled="1"/>
          </a:gra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just" defTabSz="457200" rtl="0" eaLnBrk="1" fontAlgn="base" latinLnBrk="0" hangingPunct="1">
              <a:lnSpc>
                <a:spcPct val="100000"/>
              </a:lnSpc>
              <a:spcBef>
                <a:spcPct val="0"/>
              </a:spcBef>
              <a:spcAft>
                <a:spcPct val="0"/>
              </a:spcAft>
              <a:buClrTx/>
              <a:buSzTx/>
              <a:buFontTx/>
              <a:buNone/>
              <a:tabLst/>
              <a:defRPr/>
            </a:pPr>
            <a:r>
              <a:rPr kumimoji="0" lang="en-ZA" sz="1100" b="1" i="0" u="none" strike="noStrike" kern="1200" cap="none" spc="0" normalizeH="0" baseline="0" noProof="0" dirty="0">
                <a:ln>
                  <a:noFill/>
                </a:ln>
                <a:solidFill>
                  <a:sysClr val="windowText" lastClr="000000"/>
                </a:solidFill>
                <a:effectLst/>
                <a:uLnTx/>
                <a:uFillTx/>
                <a:latin typeface="Arial" panose="020B0604020202020204" pitchFamily="34" charset="0"/>
                <a:ea typeface="Segoe UI" panose="020B0502040204020203" pitchFamily="34" charset="0"/>
                <a:cs typeface="Arial" panose="020B0604020202020204" pitchFamily="34" charset="0"/>
              </a:rPr>
              <a:t>2</a:t>
            </a:r>
            <a:r>
              <a:rPr kumimoji="0" lang="en-ZA" sz="1100" b="0" i="0" u="none" strike="noStrike" kern="1200" cap="none" spc="0" normalizeH="0" baseline="0" noProof="0" dirty="0">
                <a:ln>
                  <a:noFill/>
                </a:ln>
                <a:solidFill>
                  <a:sysClr val="windowText" lastClr="000000"/>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ZA" sz="1100" b="0" i="0" u="none" strike="noStrike" kern="0" cap="none" spc="0" normalizeH="0" baseline="0" noProof="0" dirty="0">
                <a:ln>
                  <a:noFill/>
                </a:ln>
                <a:solidFill>
                  <a:sysClr val="windowText" lastClr="000000"/>
                </a:solidFill>
                <a:effectLst/>
                <a:uLnTx/>
                <a:uFillTx/>
                <a:latin typeface="Arial" panose="020B0604020202020204" pitchFamily="34" charset="0"/>
                <a:ea typeface="Segoe UI" panose="020B0502040204020203" pitchFamily="34" charset="0"/>
                <a:cs typeface="Arial" panose="020B0604020202020204" pitchFamily="34" charset="0"/>
              </a:rPr>
              <a:t>Build mutually beneficial regional and global relations to advance South Africa’s trade, industrial policy and economic development </a:t>
            </a:r>
            <a:r>
              <a:rPr kumimoji="0" lang="en-ZA" sz="1100" b="0" i="0" u="none" strike="noStrike" kern="0" cap="none" spc="0" normalizeH="0" baseline="0" noProof="0" dirty="0" smtClean="0">
                <a:ln>
                  <a:noFill/>
                </a:ln>
                <a:solidFill>
                  <a:sysClr val="windowText" lastClr="000000"/>
                </a:solidFill>
                <a:effectLst/>
                <a:uLnTx/>
                <a:uFillTx/>
                <a:latin typeface="Arial" panose="020B0604020202020204" pitchFamily="34" charset="0"/>
                <a:ea typeface="Segoe UI" panose="020B0502040204020203" pitchFamily="34" charset="0"/>
                <a:cs typeface="Arial" panose="020B0604020202020204" pitchFamily="34" charset="0"/>
              </a:rPr>
              <a:t>objectives.</a:t>
            </a:r>
            <a:endParaRPr kumimoji="0" lang="en-ZA" sz="1100" b="0" i="0" u="none" strike="noStrike" kern="0" cap="none" spc="0" normalizeH="0" baseline="0" noProof="0" dirty="0">
              <a:ln>
                <a:noFill/>
              </a:ln>
              <a:solidFill>
                <a:sysClr val="windowText" lastClr="000000"/>
              </a:solidFill>
              <a:effectLst/>
              <a:uLnTx/>
              <a:uFillTx/>
              <a:latin typeface="Arial" panose="020B0604020202020204" pitchFamily="34" charset="0"/>
              <a:ea typeface="Segoe UI" panose="020B0502040204020203" pitchFamily="34" charset="0"/>
              <a:cs typeface="Arial" panose="020B0604020202020204" pitchFamily="34" charset="0"/>
            </a:endParaRPr>
          </a:p>
        </p:txBody>
      </p:sp>
      <p:sp>
        <p:nvSpPr>
          <p:cNvPr id="24" name="TextBox 10"/>
          <p:cNvSpPr txBox="1"/>
          <p:nvPr/>
        </p:nvSpPr>
        <p:spPr>
          <a:xfrm>
            <a:off x="3120108" y="3614152"/>
            <a:ext cx="2287623" cy="769441"/>
          </a:xfrm>
          <a:prstGeom prst="rect">
            <a:avLst/>
          </a:prstGeom>
          <a:gradFill>
            <a:gsLst>
              <a:gs pos="34000">
                <a:schemeClr val="accent6">
                  <a:lumMod val="75000"/>
                </a:schemeClr>
              </a:gs>
              <a:gs pos="6000">
                <a:schemeClr val="accent6">
                  <a:lumMod val="75000"/>
                </a:schemeClr>
              </a:gs>
              <a:gs pos="50000">
                <a:schemeClr val="bg1"/>
              </a:gs>
              <a:gs pos="100000">
                <a:schemeClr val="accent6">
                  <a:lumMod val="75000"/>
                  <a:shade val="100000"/>
                  <a:satMod val="115000"/>
                </a:schemeClr>
              </a:gs>
            </a:gsLst>
            <a:lin ang="2700000" scaled="1"/>
          </a:gra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just" defTabSz="457200" rtl="0" eaLnBrk="1" fontAlgn="base" latinLnBrk="0" hangingPunct="1">
              <a:lnSpc>
                <a:spcPct val="100000"/>
              </a:lnSpc>
              <a:spcBef>
                <a:spcPct val="0"/>
              </a:spcBef>
              <a:spcAft>
                <a:spcPct val="0"/>
              </a:spcAft>
              <a:buClrTx/>
              <a:buSzTx/>
              <a:buFontTx/>
              <a:buNone/>
              <a:tabLst/>
              <a:defRPr/>
            </a:pPr>
            <a:r>
              <a:rPr kumimoji="0" lang="en-ZA" sz="1100" b="1" i="0" u="none" strike="noStrike" kern="1200" cap="none" spc="0" normalizeH="0" baseline="0" noProof="0" dirty="0">
                <a:ln>
                  <a:noFill/>
                </a:ln>
                <a:solidFill>
                  <a:sysClr val="windowText" lastClr="000000"/>
                </a:solidFill>
                <a:effectLst/>
                <a:uLnTx/>
                <a:uFillTx/>
                <a:latin typeface="Arial" panose="020B0604020202020204" pitchFamily="34" charset="0"/>
                <a:ea typeface="Segoe UI" panose="020B0502040204020203" pitchFamily="34" charset="0"/>
                <a:cs typeface="Arial" panose="020B0604020202020204" pitchFamily="34" charset="0"/>
              </a:rPr>
              <a:t>3. </a:t>
            </a:r>
            <a:r>
              <a:rPr kumimoji="0" lang="en-ZA" sz="1100" b="0" i="0" u="none" strike="noStrike" kern="0" cap="none" spc="0" normalizeH="0" baseline="0" noProof="0" dirty="0">
                <a:ln>
                  <a:noFill/>
                </a:ln>
                <a:solidFill>
                  <a:sysClr val="windowText" lastClr="000000"/>
                </a:solidFill>
                <a:effectLst/>
                <a:uLnTx/>
                <a:uFillTx/>
                <a:latin typeface="Arial" panose="020B0604020202020204" pitchFamily="34" charset="0"/>
                <a:ea typeface="Segoe UI" panose="020B0502040204020203" pitchFamily="34" charset="0"/>
                <a:cs typeface="Arial" panose="020B0604020202020204" pitchFamily="34" charset="0"/>
              </a:rPr>
              <a:t>Facilitate broad-based economic participation through targeted interventions to achieve more inclusive </a:t>
            </a:r>
            <a:r>
              <a:rPr kumimoji="0" lang="en-ZA" sz="1100" b="0" i="0" u="none" strike="noStrike" kern="0" cap="none" spc="0" normalizeH="0" baseline="0" noProof="0" dirty="0" smtClean="0">
                <a:ln>
                  <a:noFill/>
                </a:ln>
                <a:solidFill>
                  <a:sysClr val="windowText" lastClr="000000"/>
                </a:solidFill>
                <a:effectLst/>
                <a:uLnTx/>
                <a:uFillTx/>
                <a:latin typeface="Arial" panose="020B0604020202020204" pitchFamily="34" charset="0"/>
                <a:ea typeface="Segoe UI" panose="020B0502040204020203" pitchFamily="34" charset="0"/>
                <a:cs typeface="Arial" panose="020B0604020202020204" pitchFamily="34" charset="0"/>
              </a:rPr>
              <a:t>growth.</a:t>
            </a:r>
            <a:endParaRPr kumimoji="0" lang="en-ZA" sz="1100" b="0" i="0" u="none" strike="noStrike" kern="0" cap="none" spc="0" normalizeH="0" baseline="0" noProof="0" dirty="0">
              <a:ln>
                <a:noFill/>
              </a:ln>
              <a:solidFill>
                <a:sysClr val="windowText" lastClr="000000"/>
              </a:solidFill>
              <a:effectLst/>
              <a:uLnTx/>
              <a:uFillTx/>
              <a:latin typeface="Arial" panose="020B0604020202020204" pitchFamily="34" charset="0"/>
              <a:ea typeface="Segoe UI" panose="020B0502040204020203" pitchFamily="34" charset="0"/>
              <a:cs typeface="Arial" panose="020B0604020202020204" pitchFamily="34" charset="0"/>
            </a:endParaRPr>
          </a:p>
        </p:txBody>
      </p:sp>
      <p:sp>
        <p:nvSpPr>
          <p:cNvPr id="25" name="TextBox 10"/>
          <p:cNvSpPr txBox="1"/>
          <p:nvPr/>
        </p:nvSpPr>
        <p:spPr>
          <a:xfrm>
            <a:off x="3120108" y="4471695"/>
            <a:ext cx="2287623" cy="938719"/>
          </a:xfrm>
          <a:prstGeom prst="rect">
            <a:avLst/>
          </a:prstGeom>
          <a:gradFill>
            <a:gsLst>
              <a:gs pos="34000">
                <a:schemeClr val="accent6">
                  <a:lumMod val="75000"/>
                </a:schemeClr>
              </a:gs>
              <a:gs pos="6000">
                <a:schemeClr val="accent6">
                  <a:lumMod val="75000"/>
                </a:schemeClr>
              </a:gs>
              <a:gs pos="50000">
                <a:schemeClr val="bg1"/>
              </a:gs>
              <a:gs pos="100000">
                <a:schemeClr val="accent6">
                  <a:lumMod val="75000"/>
                  <a:shade val="100000"/>
                  <a:satMod val="115000"/>
                </a:schemeClr>
              </a:gs>
            </a:gsLst>
            <a:lin ang="2700000" scaled="1"/>
          </a:gra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ysClr val="windowText" lastClr="000000"/>
                </a:solidFill>
                <a:effectLst/>
                <a:uLnTx/>
                <a:uFillTx/>
                <a:latin typeface="Arial" panose="020B0604020202020204" pitchFamily="34" charset="0"/>
                <a:ea typeface="Segoe UI" panose="020B0502040204020203" pitchFamily="34" charset="0"/>
                <a:cs typeface="Arial" panose="020B0604020202020204" pitchFamily="34" charset="0"/>
              </a:rPr>
              <a:t>4. </a:t>
            </a:r>
            <a:r>
              <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Segoe UI" panose="020B0502040204020203" pitchFamily="34" charset="0"/>
                <a:cs typeface="Arial" panose="020B0604020202020204" pitchFamily="34" charset="0"/>
              </a:rPr>
              <a:t>Create a fair regulatory environment that enables investment, trade and enterprise development in an equitable and socially responsible </a:t>
            </a:r>
            <a:r>
              <a:rPr kumimoji="0" lang="en-US" sz="1100" b="0" i="0" u="none" strike="noStrike" kern="0" cap="none" spc="0" normalizeH="0" baseline="0" noProof="0" dirty="0" smtClean="0">
                <a:ln>
                  <a:noFill/>
                </a:ln>
                <a:solidFill>
                  <a:sysClr val="windowText" lastClr="000000"/>
                </a:solidFill>
                <a:effectLst/>
                <a:uLnTx/>
                <a:uFillTx/>
                <a:latin typeface="Arial" panose="020B0604020202020204" pitchFamily="34" charset="0"/>
                <a:ea typeface="Segoe UI" panose="020B0502040204020203" pitchFamily="34" charset="0"/>
                <a:cs typeface="Arial" panose="020B0604020202020204" pitchFamily="34" charset="0"/>
              </a:rPr>
              <a:t>manner</a:t>
            </a:r>
            <a:r>
              <a:rPr lang="en-US" kern="0" dirty="0">
                <a:solidFill>
                  <a:sysClr val="windowText" lastClr="000000"/>
                </a:solidFill>
                <a:latin typeface="Arial" panose="020B0604020202020204" pitchFamily="34" charset="0"/>
                <a:ea typeface="Segoe UI" panose="020B0502040204020203" pitchFamily="34" charset="0"/>
                <a:cs typeface="Arial" panose="020B0604020202020204" pitchFamily="34" charset="0"/>
              </a:rPr>
              <a:t>.</a:t>
            </a:r>
            <a:endPar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Segoe UI" panose="020B0502040204020203" pitchFamily="34" charset="0"/>
              <a:cs typeface="Arial" panose="020B0604020202020204" pitchFamily="34" charset="0"/>
            </a:endParaRPr>
          </a:p>
        </p:txBody>
      </p:sp>
      <p:sp>
        <p:nvSpPr>
          <p:cNvPr id="26" name="Rectangle 25"/>
          <p:cNvSpPr/>
          <p:nvPr/>
        </p:nvSpPr>
        <p:spPr>
          <a:xfrm>
            <a:off x="6104841" y="2404851"/>
            <a:ext cx="2382449" cy="3293209"/>
          </a:xfrm>
          <a:prstGeom prst="rect">
            <a:avLst/>
          </a:prstGeom>
          <a:gradFill>
            <a:gsLst>
              <a:gs pos="60200">
                <a:srgbClr val="E8C1C1"/>
              </a:gs>
              <a:gs pos="5000">
                <a:srgbClr val="C00000"/>
              </a:gs>
              <a:gs pos="50000">
                <a:schemeClr val="bg1">
                  <a:lumMod val="95000"/>
                </a:schemeClr>
              </a:gs>
              <a:gs pos="100000">
                <a:srgbClr val="C00000"/>
              </a:gs>
            </a:gsLst>
            <a:lin ang="2700000" scaled="1"/>
          </a:gra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A dynamic industrial, globally competitive South African economy, characterised by inclusive growth and development, decent employment and equity, built on the full potential of all citizens.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endParaRPr>
          </a:p>
        </p:txBody>
      </p:sp>
      <p:sp>
        <p:nvSpPr>
          <p:cNvPr id="30" name="Rectangle 29"/>
          <p:cNvSpPr/>
          <p:nvPr/>
        </p:nvSpPr>
        <p:spPr>
          <a:xfrm>
            <a:off x="311859" y="785654"/>
            <a:ext cx="2328104" cy="596589"/>
          </a:xfrm>
          <a:prstGeom prst="rect">
            <a:avLst/>
          </a:prstGeom>
          <a:noFill/>
          <a:ln>
            <a:noFill/>
          </a:ln>
        </p:spPr>
        <p:txBody>
          <a:bodyPr wrap="none" lIns="84406" tIns="42203" rIns="84406" bIns="42203">
            <a:spAutoFit/>
            <a:scene3d>
              <a:camera prst="orthographicFront"/>
              <a:lightRig rig="glow" dir="tl">
                <a:rot lat="0" lon="0" rev="5400000"/>
              </a:lightRig>
            </a:scene3d>
            <a:sp3d contourW="12700">
              <a:contourClr>
                <a:schemeClr val="accent6">
                  <a:shade val="73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en-US" sz="3323" b="1" i="0" u="none" strike="noStrike" kern="0" cap="none" spc="0" normalizeH="0" baseline="0" noProof="0" dirty="0">
                <a:ln w="11430">
                  <a:noFill/>
                </a:ln>
                <a:solidFill>
                  <a:srgbClr val="9BBB59"/>
                </a:solidFill>
                <a:effectLst/>
                <a:uLnTx/>
                <a:uFillTx/>
                <a:latin typeface="Arial" panose="020B0604020202020204" pitchFamily="34" charset="0"/>
                <a:ea typeface="Segoe UI" panose="020B0502040204020203" pitchFamily="34" charset="0"/>
                <a:cs typeface="Arial" panose="020B0604020202020204" pitchFamily="34" charset="0"/>
              </a:rPr>
              <a:t>Objectives</a:t>
            </a:r>
          </a:p>
        </p:txBody>
      </p:sp>
      <p:sp>
        <p:nvSpPr>
          <p:cNvPr id="31" name="Content Placeholder 17"/>
          <p:cNvSpPr>
            <a:spLocks noGrp="1"/>
          </p:cNvSpPr>
          <p:nvPr>
            <p:ph idx="1"/>
          </p:nvPr>
        </p:nvSpPr>
        <p:spPr>
          <a:xfrm>
            <a:off x="3397168" y="958621"/>
            <a:ext cx="1733503" cy="596589"/>
          </a:xfrm>
          <a:prstGeom prst="rect">
            <a:avLst/>
          </a:prstGeom>
          <a:noFill/>
        </p:spPr>
        <p:txBody>
          <a:bodyPr vert="horz" wrap="square" lIns="84406" tIns="42203" rIns="84406" bIns="42203" rtlCol="0">
            <a:spAutoFit/>
            <a:scene3d>
              <a:camera prst="orthographicFront"/>
              <a:lightRig rig="glow" dir="tl">
                <a:rot lat="0" lon="0" rev="5400000"/>
              </a:lightRig>
            </a:scene3d>
            <a:sp3d contourW="12700">
              <a:contourClr>
                <a:schemeClr val="accent6">
                  <a:shade val="73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a:spcBef>
                <a:spcPts val="0"/>
              </a:spcBef>
              <a:buNone/>
              <a:defRPr/>
            </a:pPr>
            <a:r>
              <a:rPr lang="en-US" sz="3323" b="1" kern="0" dirty="0">
                <a:ln w="11430">
                  <a:noFill/>
                </a:ln>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latin typeface="Arial" panose="020B0604020202020204" pitchFamily="34" charset="0"/>
                <a:ea typeface="Segoe UI" panose="020B0502040204020203" pitchFamily="34" charset="0"/>
                <a:cs typeface="Arial" panose="020B0604020202020204" pitchFamily="34" charset="0"/>
              </a:rPr>
              <a:t>Goals</a:t>
            </a:r>
          </a:p>
        </p:txBody>
      </p:sp>
      <p:sp>
        <p:nvSpPr>
          <p:cNvPr id="32" name="Rectangle 31"/>
          <p:cNvSpPr/>
          <p:nvPr/>
        </p:nvSpPr>
        <p:spPr>
          <a:xfrm>
            <a:off x="6157036" y="1870326"/>
            <a:ext cx="2278058" cy="596589"/>
          </a:xfrm>
          <a:prstGeom prst="rect">
            <a:avLst/>
          </a:prstGeom>
          <a:noFill/>
        </p:spPr>
        <p:txBody>
          <a:bodyPr wrap="square" lIns="84406" tIns="42203" rIns="84406" bIns="42203">
            <a:spAutoFit/>
            <a:scene3d>
              <a:camera prst="orthographicFront"/>
              <a:lightRig rig="soft" dir="tl">
                <a:rot lat="0" lon="0" rev="0"/>
              </a:lightRig>
            </a:scene3d>
            <a:sp3d contourW="25400" prstMaterial="matte">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en-US" sz="3323" b="1" i="0" u="none" strike="noStrike" kern="0" cap="none" spc="46" normalizeH="0" baseline="0" noProof="0" dirty="0">
                <a:ln w="11430"/>
                <a:gradFill>
                  <a:gsLst>
                    <a:gs pos="25000">
                      <a:srgbClr val="C0504D">
                        <a:satMod val="155000"/>
                      </a:srgbClr>
                    </a:gs>
                    <a:gs pos="100000">
                      <a:srgbClr val="C0504D">
                        <a:shade val="45000"/>
                        <a:satMod val="165000"/>
                      </a:srgbClr>
                    </a:gs>
                  </a:gsLst>
                  <a:lin ang="5400000"/>
                </a:gradFill>
                <a:effectLst/>
                <a:uLnTx/>
                <a:uFillTx/>
                <a:latin typeface="Arial" panose="020B0604020202020204" pitchFamily="34" charset="0"/>
                <a:ea typeface="Segoe UI" panose="020B0502040204020203" pitchFamily="34" charset="0"/>
                <a:cs typeface="Arial" panose="020B0604020202020204" pitchFamily="34" charset="0"/>
              </a:rPr>
              <a:t>Vision</a:t>
            </a:r>
          </a:p>
        </p:txBody>
      </p:sp>
      <p:sp>
        <p:nvSpPr>
          <p:cNvPr id="33" name="Left Brace 32"/>
          <p:cNvSpPr/>
          <p:nvPr/>
        </p:nvSpPr>
        <p:spPr>
          <a:xfrm rot="10800000">
            <a:off x="5537010" y="1925937"/>
            <a:ext cx="438552" cy="4339951"/>
          </a:xfrm>
          <a:prstGeom prst="leftBrace">
            <a:avLst>
              <a:gd name="adj1" fmla="val 31462"/>
              <a:gd name="adj2" fmla="val 50000"/>
            </a:avLst>
          </a:prstGeom>
          <a:ln>
            <a:prstDash val="sysDot"/>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62"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Slide Number Placeholder 1"/>
          <p:cNvSpPr>
            <a:spLocks noGrp="1"/>
          </p:cNvSpPr>
          <p:nvPr>
            <p:ph type="sldNum" sz="quarter" idx="12"/>
          </p:nvPr>
        </p:nvSpPr>
        <p:spPr>
          <a:xfrm>
            <a:off x="5756285"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17" name="Title 1"/>
          <p:cNvSpPr txBox="1">
            <a:spLocks/>
          </p:cNvSpPr>
          <p:nvPr/>
        </p:nvSpPr>
        <p:spPr>
          <a:xfrm>
            <a:off x="0" y="127364"/>
            <a:ext cx="9144000" cy="593526"/>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4400" b="1" i="0" u="none" strike="noStrike" kern="1200" cap="none" spc="0" normalizeH="0" baseline="0" noProof="0" dirty="0" smtClean="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STRATEGIC IMPERATIVES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28" name="Picture 27"/>
          <p:cNvPicPr>
            <a:picLocks noChangeAspect="1"/>
          </p:cNvPicPr>
          <p:nvPr/>
        </p:nvPicPr>
        <p:blipFill>
          <a:blip r:embed="rId2"/>
          <a:stretch>
            <a:fillRect/>
          </a:stretch>
        </p:blipFill>
        <p:spPr>
          <a:xfrm>
            <a:off x="8086185" y="6178737"/>
            <a:ext cx="648072" cy="565983"/>
          </a:xfrm>
          <a:prstGeom prst="rect">
            <a:avLst/>
          </a:prstGeom>
        </p:spPr>
      </p:pic>
      <p:pic>
        <p:nvPicPr>
          <p:cNvPr id="29" name="Picture 2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535" y="6149915"/>
            <a:ext cx="1457291" cy="571560"/>
          </a:xfrm>
          <a:prstGeom prst="rect">
            <a:avLst/>
          </a:prstGeom>
          <a:noFill/>
        </p:spPr>
      </p:pic>
    </p:spTree>
    <p:extLst>
      <p:ext uri="{BB962C8B-B14F-4D97-AF65-F5344CB8AC3E}">
        <p14:creationId xmlns:p14="http://schemas.microsoft.com/office/powerpoint/2010/main" val="19239429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idx="4294967295"/>
          </p:nvPr>
        </p:nvSpPr>
        <p:spPr>
          <a:xfrm>
            <a:off x="571500" y="571500"/>
            <a:ext cx="7488238" cy="3884613"/>
          </a:xfrm>
        </p:spPr>
        <p:txBody>
          <a:bodyPr/>
          <a:lstStyle/>
          <a:p>
            <a:pPr eaLnBrk="1" hangingPunct="1">
              <a:defRPr/>
            </a:pPr>
            <a:r>
              <a:rPr lang="en-US" b="1" dirty="0" smtClean="0">
                <a:solidFill>
                  <a:srgbClr val="FF3300"/>
                </a:solidFill>
                <a:effectLst>
                  <a:outerShdw blurRad="38100" dist="38100" dir="2700000" algn="tl">
                    <a:srgbClr val="C0C0C0"/>
                  </a:outerShdw>
                </a:effectLst>
                <a:latin typeface="Arial Black" pitchFamily="34" charset="0"/>
              </a:rPr>
              <a:t>Key Achievements</a:t>
            </a:r>
          </a:p>
        </p:txBody>
      </p:sp>
      <p:graphicFrame>
        <p:nvGraphicFramePr>
          <p:cNvPr id="6" name="Group 57"/>
          <p:cNvGraphicFramePr>
            <a:graphicFrameLocks/>
          </p:cNvGraphicFramePr>
          <p:nvPr>
            <p:extLst>
              <p:ext uri="{D42A27DB-BD31-4B8C-83A1-F6EECF244321}">
                <p14:modId xmlns:p14="http://schemas.microsoft.com/office/powerpoint/2010/main" val="935885001"/>
              </p:ext>
            </p:extLst>
          </p:nvPr>
        </p:nvGraphicFramePr>
        <p:xfrm>
          <a:off x="86779" y="822064"/>
          <a:ext cx="8833701" cy="4796431"/>
        </p:xfrm>
        <a:graphic>
          <a:graphicData uri="http://schemas.openxmlformats.org/drawingml/2006/table">
            <a:tbl>
              <a:tblPr/>
              <a:tblGrid>
                <a:gridCol w="8833701">
                  <a:extLst>
                    <a:ext uri="{9D8B030D-6E8A-4147-A177-3AD203B41FA5}">
                      <a16:colId xmlns:a16="http://schemas.microsoft.com/office/drawing/2014/main" val="20000"/>
                    </a:ext>
                  </a:extLst>
                </a:gridCol>
              </a:tblGrid>
              <a:tr h="681984">
                <a:tc>
                  <a:txBody>
                    <a:bodyPr/>
                    <a:lstStyle/>
                    <a:p>
                      <a:pPr algn="just">
                        <a:defRPr/>
                      </a:pPr>
                      <a:r>
                        <a:rPr lang="en-US" sz="2000" b="1" dirty="0" smtClean="0">
                          <a:solidFill>
                            <a:srgbClr val="008100"/>
                          </a:solidFill>
                          <a:effectLst>
                            <a:outerShdw blurRad="38100" dist="38100" dir="2700000" algn="tl">
                              <a:srgbClr val="000000">
                                <a:alpha val="43137"/>
                              </a:srgbClr>
                            </a:outerShdw>
                          </a:effectLst>
                          <a:latin typeface="Arial" pitchFamily="34" charset="0"/>
                          <a:cs typeface="Arial" pitchFamily="34" charset="0"/>
                        </a:rPr>
                        <a:t>SG </a:t>
                      </a:r>
                      <a:r>
                        <a:rPr lang="en-US" sz="2000" b="1" dirty="0" smtClean="0">
                          <a:solidFill>
                            <a:srgbClr val="008100"/>
                          </a:solidFill>
                          <a:latin typeface="Arial" pitchFamily="34" charset="0"/>
                          <a:cs typeface="Arial" pitchFamily="34" charset="0"/>
                        </a:rPr>
                        <a:t>1: 	Facilitate transformation of the economy to promote industrial development, investment, competitiveness and employment creation</a:t>
                      </a:r>
                      <a:endParaRPr lang="en-US" sz="2000" b="1" dirty="0">
                        <a:solidFill>
                          <a:srgbClr val="008100"/>
                        </a:solidFill>
                        <a:latin typeface="Arial" pitchFamily="34" charset="0"/>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093231">
                <a:tc>
                  <a:txBody>
                    <a:bodyPr/>
                    <a:lstStyle/>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11" name="TextBox 10"/>
          <p:cNvSpPr txBox="1"/>
          <p:nvPr/>
        </p:nvSpPr>
        <p:spPr>
          <a:xfrm>
            <a:off x="155575" y="1584960"/>
            <a:ext cx="8650977" cy="3365024"/>
          </a:xfrm>
          <a:prstGeom prst="rect">
            <a:avLst/>
          </a:prstGeom>
          <a:noFill/>
        </p:spPr>
        <p:txBody>
          <a:bodyPr wrap="square" rtlCol="0">
            <a:spAutoFit/>
          </a:bodyPr>
          <a:lstStyle/>
          <a:p>
            <a:pPr algn="just">
              <a:lnSpc>
                <a:spcPct val="150000"/>
              </a:lnSpc>
              <a:spcAft>
                <a:spcPts val="0"/>
              </a:spcAft>
            </a:pPr>
            <a:r>
              <a:rPr 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Electro-Technical</a:t>
            </a:r>
            <a:endParaRPr lang="en-GB" dirty="0">
              <a:latin typeface="Arial" panose="020B0604020202020204" pitchFamily="34" charset="0"/>
              <a:ea typeface="Times New Roman" panose="02020603050405020304" pitchFamily="18" charset="0"/>
              <a:cs typeface="Arial" panose="020B0604020202020204" pitchFamily="34" charset="0"/>
            </a:endParaRPr>
          </a:p>
          <a:p>
            <a:pPr marL="457200" lvl="0" indent="-457200" algn="just">
              <a:lnSpc>
                <a:spcPct val="150000"/>
              </a:lnSpc>
              <a:spcAft>
                <a:spcPts val="0"/>
              </a:spcAft>
              <a:buFont typeface="Wingdings" panose="05000000000000000000" pitchFamily="2" charset="2"/>
              <a:buChar char="q"/>
            </a:pPr>
            <a:r>
              <a:rPr lang="en-US"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As a critical vote of confidence  in the SA economy, Defy </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committed to investing R1 billion in the next </a:t>
            </a:r>
            <a:r>
              <a:rPr lang="en-US"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five (5) years.</a:t>
            </a:r>
          </a:p>
          <a:p>
            <a:pPr marL="457200" lvl="0" indent="-457200" algn="just">
              <a:lnSpc>
                <a:spcPct val="150000"/>
              </a:lnSpc>
              <a:spcAft>
                <a:spcPts val="0"/>
              </a:spcAft>
              <a:buFont typeface="Wingdings" panose="05000000000000000000" pitchFamily="2" charset="2"/>
              <a:buChar char="q"/>
            </a:pPr>
            <a:r>
              <a:rPr lang="en-US"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Defy </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Top Loader washing machine was launched by </a:t>
            </a:r>
            <a:r>
              <a:rPr 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the dti</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 in April 2019. </a:t>
            </a:r>
            <a:endParaRPr lang="en-GB"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Plastics</a:t>
            </a:r>
            <a:endParaRPr lang="en-GB"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50000"/>
              </a:lnSpc>
              <a:spcAft>
                <a:spcPts val="0"/>
              </a:spcAft>
              <a:buFont typeface="Wingdings" panose="05000000000000000000" pitchFamily="2" charset="2"/>
              <a:buChar char="q"/>
            </a:pP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Volkswagen Group South Africa has invested R70.9-million towards the development of black-owned component suppliers and one of the funded companies produce plastic automotive components</a:t>
            </a:r>
            <a:r>
              <a:rPr lang="en-US"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p>
        </p:txBody>
      </p:sp>
      <p:sp>
        <p:nvSpPr>
          <p:cNvPr id="16" name="Title 1"/>
          <p:cNvSpPr txBox="1">
            <a:spLocks/>
          </p:cNvSpPr>
          <p:nvPr/>
        </p:nvSpPr>
        <p:spPr>
          <a:xfrm>
            <a:off x="103453" y="160337"/>
            <a:ext cx="8969427" cy="520429"/>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ZA" sz="2800" b="1" dirty="0" smtClean="0">
              <a:latin typeface="Arial" panose="020B0604020202020204" pitchFamily="34" charset="0"/>
              <a:ea typeface="Segoe UI" panose="020B0502040204020203" pitchFamily="34" charset="0"/>
              <a:cs typeface="Arial" panose="020B0604020202020204" pitchFamily="34" charset="0"/>
            </a:endParaRPr>
          </a:p>
          <a:p>
            <a:r>
              <a:rPr lang="en-ZA" b="1" dirty="0" smtClean="0">
                <a:latin typeface="Arial" panose="020B0604020202020204" pitchFamily="34" charset="0"/>
                <a:ea typeface="Segoe UI" panose="020B0502040204020203" pitchFamily="34" charset="0"/>
                <a:cs typeface="Arial" panose="020B0604020202020204" pitchFamily="34" charset="0"/>
              </a:rPr>
              <a:t>INDUSTRIAL DEVELOPMENT</a:t>
            </a:r>
          </a:p>
          <a:p>
            <a:endParaRPr lang="en-US" sz="2585" b="1" dirty="0">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5926138" y="6356350"/>
            <a:ext cx="2133600" cy="365125"/>
          </a:xfrm>
        </p:spPr>
        <p:txBody>
          <a:bodyPr/>
          <a:lstStyle/>
          <a:p>
            <a:fld id="{9CCB6FB7-8D5D-3A4D-B750-4FAB07D068CE}" type="slidenum">
              <a:rPr lang="en-US" smtClean="0"/>
              <a:t>50</a:t>
            </a:fld>
            <a:endParaRPr lang="en-US" dirty="0"/>
          </a:p>
        </p:txBody>
      </p:sp>
      <p:sp>
        <p:nvSpPr>
          <p:cNvPr id="4" name="AutoShape 2" descr="Image result for The Africa Aerospace and Defence (AAD) exhibition 201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 name="AutoShape 2" descr="Image result for Launched the medical devices and diagnostics mentorship (accelerator) programme"/>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dirty="0"/>
          </a:p>
        </p:txBody>
      </p:sp>
      <p:pic>
        <p:nvPicPr>
          <p:cNvPr id="12" name="Picture 1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13" name="Picture 12"/>
          <p:cNvPicPr>
            <a:picLocks noChangeAspect="1"/>
          </p:cNvPicPr>
          <p:nvPr/>
        </p:nvPicPr>
        <p:blipFill>
          <a:blip r:embed="rId4"/>
          <a:stretch>
            <a:fillRect/>
          </a:stretch>
        </p:blipFill>
        <p:spPr>
          <a:xfrm>
            <a:off x="8158480" y="6138924"/>
            <a:ext cx="648072" cy="565983"/>
          </a:xfrm>
          <a:prstGeom prst="rect">
            <a:avLst/>
          </a:prstGeom>
        </p:spPr>
      </p:pic>
    </p:spTree>
    <p:extLst>
      <p:ext uri="{BB962C8B-B14F-4D97-AF65-F5344CB8AC3E}">
        <p14:creationId xmlns:p14="http://schemas.microsoft.com/office/powerpoint/2010/main" val="33998106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idx="4294967295"/>
          </p:nvPr>
        </p:nvSpPr>
        <p:spPr>
          <a:xfrm>
            <a:off x="571500" y="571500"/>
            <a:ext cx="7488238" cy="3884613"/>
          </a:xfrm>
        </p:spPr>
        <p:txBody>
          <a:bodyPr/>
          <a:lstStyle/>
          <a:p>
            <a:pPr eaLnBrk="1" hangingPunct="1">
              <a:defRPr/>
            </a:pPr>
            <a:r>
              <a:rPr lang="en-US" b="1" dirty="0" smtClean="0">
                <a:solidFill>
                  <a:srgbClr val="FF3300"/>
                </a:solidFill>
                <a:effectLst>
                  <a:outerShdw blurRad="38100" dist="38100" dir="2700000" algn="tl">
                    <a:srgbClr val="C0C0C0"/>
                  </a:outerShdw>
                </a:effectLst>
                <a:latin typeface="Arial Black" pitchFamily="34" charset="0"/>
              </a:rPr>
              <a:t>Key Achievements</a:t>
            </a:r>
          </a:p>
        </p:txBody>
      </p:sp>
      <p:graphicFrame>
        <p:nvGraphicFramePr>
          <p:cNvPr id="6" name="Group 57"/>
          <p:cNvGraphicFramePr>
            <a:graphicFrameLocks/>
          </p:cNvGraphicFramePr>
          <p:nvPr>
            <p:extLst>
              <p:ext uri="{D42A27DB-BD31-4B8C-83A1-F6EECF244321}">
                <p14:modId xmlns:p14="http://schemas.microsoft.com/office/powerpoint/2010/main" val="1794235573"/>
              </p:ext>
            </p:extLst>
          </p:nvPr>
        </p:nvGraphicFramePr>
        <p:xfrm>
          <a:off x="86779" y="752393"/>
          <a:ext cx="8719773" cy="4866102"/>
        </p:xfrm>
        <a:graphic>
          <a:graphicData uri="http://schemas.openxmlformats.org/drawingml/2006/table">
            <a:tbl>
              <a:tblPr/>
              <a:tblGrid>
                <a:gridCol w="8719773">
                  <a:extLst>
                    <a:ext uri="{9D8B030D-6E8A-4147-A177-3AD203B41FA5}">
                      <a16:colId xmlns:a16="http://schemas.microsoft.com/office/drawing/2014/main" val="20000"/>
                    </a:ext>
                  </a:extLst>
                </a:gridCol>
              </a:tblGrid>
              <a:tr h="693593">
                <a:tc>
                  <a:txBody>
                    <a:bodyPr/>
                    <a:lstStyle/>
                    <a:p>
                      <a:pPr algn="just">
                        <a:defRPr/>
                      </a:pPr>
                      <a:r>
                        <a:rPr lang="en-US" sz="2000" b="1" dirty="0" smtClean="0">
                          <a:solidFill>
                            <a:srgbClr val="008100"/>
                          </a:solidFill>
                          <a:effectLst>
                            <a:outerShdw blurRad="38100" dist="38100" dir="2700000" algn="tl">
                              <a:srgbClr val="000000">
                                <a:alpha val="43137"/>
                              </a:srgbClr>
                            </a:outerShdw>
                          </a:effectLst>
                          <a:latin typeface="Arial" pitchFamily="34" charset="0"/>
                          <a:cs typeface="Arial" pitchFamily="34" charset="0"/>
                        </a:rPr>
                        <a:t>SG </a:t>
                      </a:r>
                      <a:r>
                        <a:rPr lang="en-US" sz="2000" b="1" dirty="0" smtClean="0">
                          <a:solidFill>
                            <a:srgbClr val="008100"/>
                          </a:solidFill>
                          <a:latin typeface="Arial" pitchFamily="34" charset="0"/>
                          <a:cs typeface="Arial" pitchFamily="34" charset="0"/>
                        </a:rPr>
                        <a:t>1: 	Facilitate transformation of the economy to promote industrial development, investment, competitiveness and employment creation</a:t>
                      </a:r>
                      <a:endParaRPr lang="en-US" sz="2000" b="1" dirty="0">
                        <a:solidFill>
                          <a:srgbClr val="008100"/>
                        </a:solidFill>
                        <a:latin typeface="Arial" pitchFamily="34" charset="0"/>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162902">
                <a:tc>
                  <a:txBody>
                    <a:bodyPr/>
                    <a:lstStyle/>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11" name="TextBox 10"/>
          <p:cNvSpPr txBox="1"/>
          <p:nvPr/>
        </p:nvSpPr>
        <p:spPr>
          <a:xfrm>
            <a:off x="155575" y="1595120"/>
            <a:ext cx="8650977" cy="3231654"/>
          </a:xfrm>
          <a:prstGeom prst="rect">
            <a:avLst/>
          </a:prstGeom>
          <a:noFill/>
        </p:spPr>
        <p:txBody>
          <a:bodyPr wrap="square" rtlCol="0">
            <a:spAutoFit/>
          </a:bodyPr>
          <a:lstStyle/>
          <a:p>
            <a:pPr algn="just">
              <a:lnSpc>
                <a:spcPct val="150000"/>
              </a:lnSpc>
              <a:spcAft>
                <a:spcPts val="0"/>
              </a:spcAft>
            </a:pPr>
            <a:r>
              <a:rPr lang="en-US"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Pharmaceuticals </a:t>
            </a:r>
            <a:r>
              <a:rPr 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and Medical Devices</a:t>
            </a:r>
            <a:endParaRPr lang="en-GB" dirty="0">
              <a:latin typeface="Arial" panose="020B0604020202020204" pitchFamily="34" charset="0"/>
              <a:ea typeface="Times New Roman" panose="02020603050405020304" pitchFamily="18" charset="0"/>
              <a:cs typeface="Arial" panose="020B0604020202020204" pitchFamily="34" charset="0"/>
            </a:endParaRPr>
          </a:p>
          <a:p>
            <a:pPr marL="285750" indent="-285750" algn="just">
              <a:lnSpc>
                <a:spcPct val="150000"/>
              </a:lnSpc>
              <a:spcAft>
                <a:spcPts val="0"/>
              </a:spcAft>
              <a:buFont typeface="Wingdings" panose="05000000000000000000" pitchFamily="2" charset="2"/>
              <a:buChar char="q"/>
            </a:pPr>
            <a:r>
              <a:rPr lang="en-US" sz="2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Johnson </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and Johnson signed a </a:t>
            </a:r>
            <a:r>
              <a:rPr lang="en-US" sz="2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MoU </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with Chemical Process Technologies (CPT) to enhance the synthesis pathway for the manufacture of the </a:t>
            </a:r>
            <a:r>
              <a:rPr lang="en-US" sz="2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Active Pharmaceutical Ingredient (</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API) to treat </a:t>
            </a:r>
            <a:r>
              <a:rPr lang="en-US" sz="2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Multi-Drug Resistant Tuberculosis (MDR-TB</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opening up the opportunity for further collaborative projects. </a:t>
            </a:r>
            <a:endParaRPr lang="en-GB" sz="20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endParaRPr lang="en-GB"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6" name="Title 1"/>
          <p:cNvSpPr txBox="1">
            <a:spLocks/>
          </p:cNvSpPr>
          <p:nvPr/>
        </p:nvSpPr>
        <p:spPr>
          <a:xfrm>
            <a:off x="103453" y="160337"/>
            <a:ext cx="8888147" cy="520429"/>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ZA" sz="2800" b="1" dirty="0" smtClean="0">
              <a:latin typeface="Arial" panose="020B0604020202020204" pitchFamily="34" charset="0"/>
              <a:ea typeface="Segoe UI" panose="020B0502040204020203" pitchFamily="34" charset="0"/>
              <a:cs typeface="Arial" panose="020B0604020202020204" pitchFamily="34" charset="0"/>
            </a:endParaRPr>
          </a:p>
          <a:p>
            <a:r>
              <a:rPr lang="en-ZA" b="1" dirty="0" smtClean="0">
                <a:latin typeface="Arial" panose="020B0604020202020204" pitchFamily="34" charset="0"/>
                <a:ea typeface="Segoe UI" panose="020B0502040204020203" pitchFamily="34" charset="0"/>
                <a:cs typeface="Arial" panose="020B0604020202020204" pitchFamily="34" charset="0"/>
              </a:rPr>
              <a:t>INDUSTRIAL DEVELOPMENT</a:t>
            </a:r>
          </a:p>
          <a:p>
            <a:endParaRPr lang="en-US" sz="2585" b="1" dirty="0">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5926138" y="6356350"/>
            <a:ext cx="2133600" cy="365125"/>
          </a:xfrm>
        </p:spPr>
        <p:txBody>
          <a:bodyPr/>
          <a:lstStyle/>
          <a:p>
            <a:fld id="{9CCB6FB7-8D5D-3A4D-B750-4FAB07D068CE}" type="slidenum">
              <a:rPr lang="en-US" smtClean="0"/>
              <a:t>51</a:t>
            </a:fld>
            <a:endParaRPr lang="en-US" dirty="0"/>
          </a:p>
        </p:txBody>
      </p:sp>
      <p:sp>
        <p:nvSpPr>
          <p:cNvPr id="4" name="AutoShape 2" descr="Image result for The Africa Aerospace and Defence (AAD) exhibition 201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 name="AutoShape 2" descr="Image result for Launched the medical devices and diagnostics mentorship (accelerator) programme"/>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dirty="0"/>
          </a:p>
        </p:txBody>
      </p:sp>
      <p:pic>
        <p:nvPicPr>
          <p:cNvPr id="12" name="Picture 1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13" name="Picture 12"/>
          <p:cNvPicPr>
            <a:picLocks noChangeAspect="1"/>
          </p:cNvPicPr>
          <p:nvPr/>
        </p:nvPicPr>
        <p:blipFill>
          <a:blip r:embed="rId4"/>
          <a:stretch>
            <a:fillRect/>
          </a:stretch>
        </p:blipFill>
        <p:spPr>
          <a:xfrm>
            <a:off x="8158480" y="6138924"/>
            <a:ext cx="648072" cy="565983"/>
          </a:xfrm>
          <a:prstGeom prst="rect">
            <a:avLst/>
          </a:prstGeom>
        </p:spPr>
      </p:pic>
    </p:spTree>
    <p:extLst>
      <p:ext uri="{BB962C8B-B14F-4D97-AF65-F5344CB8AC3E}">
        <p14:creationId xmlns:p14="http://schemas.microsoft.com/office/powerpoint/2010/main" val="11222606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idx="4294967295"/>
          </p:nvPr>
        </p:nvSpPr>
        <p:spPr>
          <a:xfrm>
            <a:off x="571500" y="571500"/>
            <a:ext cx="7488238" cy="3884613"/>
          </a:xfrm>
        </p:spPr>
        <p:txBody>
          <a:bodyPr/>
          <a:lstStyle/>
          <a:p>
            <a:pPr eaLnBrk="1" hangingPunct="1">
              <a:defRPr/>
            </a:pPr>
            <a:r>
              <a:rPr lang="en-US" b="1" dirty="0" smtClean="0">
                <a:solidFill>
                  <a:srgbClr val="FF3300"/>
                </a:solidFill>
                <a:effectLst>
                  <a:outerShdw blurRad="38100" dist="38100" dir="2700000" algn="tl">
                    <a:srgbClr val="C0C0C0"/>
                  </a:outerShdw>
                </a:effectLst>
                <a:latin typeface="Arial Black" pitchFamily="34" charset="0"/>
              </a:rPr>
              <a:t>Key Achievements</a:t>
            </a:r>
          </a:p>
        </p:txBody>
      </p:sp>
      <p:graphicFrame>
        <p:nvGraphicFramePr>
          <p:cNvPr id="6" name="Group 57"/>
          <p:cNvGraphicFramePr>
            <a:graphicFrameLocks/>
          </p:cNvGraphicFramePr>
          <p:nvPr>
            <p:extLst>
              <p:ext uri="{D42A27DB-BD31-4B8C-83A1-F6EECF244321}">
                <p14:modId xmlns:p14="http://schemas.microsoft.com/office/powerpoint/2010/main" val="2867648611"/>
              </p:ext>
            </p:extLst>
          </p:nvPr>
        </p:nvGraphicFramePr>
        <p:xfrm>
          <a:off x="86779" y="726266"/>
          <a:ext cx="8884501" cy="4892229"/>
        </p:xfrm>
        <a:graphic>
          <a:graphicData uri="http://schemas.openxmlformats.org/drawingml/2006/table">
            <a:tbl>
              <a:tblPr/>
              <a:tblGrid>
                <a:gridCol w="8884501">
                  <a:extLst>
                    <a:ext uri="{9D8B030D-6E8A-4147-A177-3AD203B41FA5}">
                      <a16:colId xmlns:a16="http://schemas.microsoft.com/office/drawing/2014/main" val="20000"/>
                    </a:ext>
                  </a:extLst>
                </a:gridCol>
              </a:tblGrid>
              <a:tr h="697946">
                <a:tc>
                  <a:txBody>
                    <a:bodyPr/>
                    <a:lstStyle/>
                    <a:p>
                      <a:pPr algn="just">
                        <a:defRPr/>
                      </a:pPr>
                      <a:r>
                        <a:rPr lang="en-US" sz="2000" b="1" dirty="0" smtClean="0">
                          <a:solidFill>
                            <a:srgbClr val="008100"/>
                          </a:solidFill>
                          <a:effectLst>
                            <a:outerShdw blurRad="38100" dist="38100" dir="2700000" algn="tl">
                              <a:srgbClr val="000000">
                                <a:alpha val="43137"/>
                              </a:srgbClr>
                            </a:outerShdw>
                          </a:effectLst>
                          <a:latin typeface="Arial" pitchFamily="34" charset="0"/>
                          <a:cs typeface="Arial" pitchFamily="34" charset="0"/>
                        </a:rPr>
                        <a:t>SG </a:t>
                      </a:r>
                      <a:r>
                        <a:rPr lang="en-US" sz="2000" b="1" dirty="0" smtClean="0">
                          <a:solidFill>
                            <a:srgbClr val="008100"/>
                          </a:solidFill>
                          <a:latin typeface="Arial" pitchFamily="34" charset="0"/>
                          <a:cs typeface="Arial" pitchFamily="34" charset="0"/>
                        </a:rPr>
                        <a:t>1: 	Facilitate transformation of the economy to promote industrial development, investment, competitiveness and employment creation</a:t>
                      </a:r>
                      <a:endParaRPr lang="en-US" sz="2000" b="1" dirty="0">
                        <a:solidFill>
                          <a:srgbClr val="008100"/>
                        </a:solidFill>
                        <a:latin typeface="Arial" pitchFamily="34" charset="0"/>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189029">
                <a:tc>
                  <a:txBody>
                    <a:bodyPr/>
                    <a:lstStyle/>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11" name="TextBox 10"/>
          <p:cNvSpPr txBox="1"/>
          <p:nvPr/>
        </p:nvSpPr>
        <p:spPr>
          <a:xfrm>
            <a:off x="-9870" y="1615440"/>
            <a:ext cx="8650977" cy="3231654"/>
          </a:xfrm>
          <a:prstGeom prst="rect">
            <a:avLst/>
          </a:prstGeom>
          <a:noFill/>
        </p:spPr>
        <p:txBody>
          <a:bodyPr wrap="square" rtlCol="0">
            <a:spAutoFit/>
          </a:bodyPr>
          <a:lstStyle/>
          <a:p>
            <a:pPr marL="228600" algn="just">
              <a:lnSpc>
                <a:spcPct val="150000"/>
              </a:lnSpc>
              <a:spcAft>
                <a:spcPts val="0"/>
              </a:spcAft>
            </a:pPr>
            <a:r>
              <a:rPr 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Textiles, Clothing, Leather and Footwear</a:t>
            </a:r>
            <a:endParaRPr lang="en-GB" dirty="0">
              <a:latin typeface="Arial" panose="020B0604020202020204" pitchFamily="34" charset="0"/>
              <a:ea typeface="Times New Roman" panose="02020603050405020304" pitchFamily="18" charset="0"/>
              <a:cs typeface="Arial" panose="020B0604020202020204" pitchFamily="34" charset="0"/>
            </a:endParaRPr>
          </a:p>
          <a:p>
            <a:pPr marL="571500" indent="-342900" algn="just">
              <a:lnSpc>
                <a:spcPct val="150000"/>
              </a:lnSpc>
              <a:spcAft>
                <a:spcPts val="0"/>
              </a:spcAft>
              <a:buFont typeface="Wingdings" panose="05000000000000000000" pitchFamily="2" charset="2"/>
              <a:buChar char="q"/>
            </a:pPr>
            <a:r>
              <a:rPr lang="en-US" sz="2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Edcon </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introduced a Sustainable Cotton Cluster (SCC) programme which brings together the entire cotton value chain and was formed as a coordinated platform for cotton, textile and retail value chain stakeholders to formulate strategies which would ensure growth and stability in the </a:t>
            </a:r>
            <a:r>
              <a:rPr lang="en-US" sz="2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sector. </a:t>
            </a:r>
            <a:endParaRPr lang="en-GB" b="1"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GB"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6" name="Title 1"/>
          <p:cNvSpPr txBox="1">
            <a:spLocks/>
          </p:cNvSpPr>
          <p:nvPr/>
        </p:nvSpPr>
        <p:spPr>
          <a:xfrm>
            <a:off x="103453" y="160337"/>
            <a:ext cx="8961487" cy="520429"/>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ZA" sz="2800" b="1" dirty="0" smtClean="0">
              <a:latin typeface="Arial" panose="020B0604020202020204" pitchFamily="34" charset="0"/>
              <a:ea typeface="Segoe UI" panose="020B0502040204020203" pitchFamily="34" charset="0"/>
              <a:cs typeface="Arial" panose="020B0604020202020204" pitchFamily="34" charset="0"/>
            </a:endParaRPr>
          </a:p>
          <a:p>
            <a:r>
              <a:rPr lang="en-ZA" b="1" dirty="0" smtClean="0">
                <a:latin typeface="Arial" panose="020B0604020202020204" pitchFamily="34" charset="0"/>
                <a:ea typeface="Segoe UI" panose="020B0502040204020203" pitchFamily="34" charset="0"/>
                <a:cs typeface="Arial" panose="020B0604020202020204" pitchFamily="34" charset="0"/>
              </a:rPr>
              <a:t>INDUSTRIAL DEVELOPMENT</a:t>
            </a:r>
          </a:p>
          <a:p>
            <a:endParaRPr lang="en-US" sz="2585" b="1" dirty="0">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5926138" y="6281955"/>
            <a:ext cx="2133600" cy="365125"/>
          </a:xfrm>
        </p:spPr>
        <p:txBody>
          <a:bodyPr/>
          <a:lstStyle/>
          <a:p>
            <a:fld id="{9CCB6FB7-8D5D-3A4D-B750-4FAB07D068CE}" type="slidenum">
              <a:rPr lang="en-US" smtClean="0"/>
              <a:t>52</a:t>
            </a:fld>
            <a:endParaRPr lang="en-US" dirty="0"/>
          </a:p>
        </p:txBody>
      </p:sp>
      <p:sp>
        <p:nvSpPr>
          <p:cNvPr id="4" name="AutoShape 2" descr="Image result for The Africa Aerospace and Defence (AAD) exhibition 201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 name="AutoShape 2" descr="Image result for Launched the medical devices and diagnostics mentorship (accelerator) programme"/>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dirty="0"/>
          </a:p>
        </p:txBody>
      </p:sp>
      <p:pic>
        <p:nvPicPr>
          <p:cNvPr id="12" name="Picture 1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13" name="Picture 12"/>
          <p:cNvPicPr>
            <a:picLocks noChangeAspect="1"/>
          </p:cNvPicPr>
          <p:nvPr/>
        </p:nvPicPr>
        <p:blipFill>
          <a:blip r:embed="rId4"/>
          <a:stretch>
            <a:fillRect/>
          </a:stretch>
        </p:blipFill>
        <p:spPr>
          <a:xfrm>
            <a:off x="8158480" y="6138924"/>
            <a:ext cx="648072" cy="565983"/>
          </a:xfrm>
          <a:prstGeom prst="rect">
            <a:avLst/>
          </a:prstGeom>
        </p:spPr>
      </p:pic>
    </p:spTree>
    <p:extLst>
      <p:ext uri="{BB962C8B-B14F-4D97-AF65-F5344CB8AC3E}">
        <p14:creationId xmlns:p14="http://schemas.microsoft.com/office/powerpoint/2010/main" val="26024566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idx="4294967295"/>
          </p:nvPr>
        </p:nvSpPr>
        <p:spPr>
          <a:xfrm>
            <a:off x="571500" y="571500"/>
            <a:ext cx="7488238" cy="3884613"/>
          </a:xfrm>
        </p:spPr>
        <p:txBody>
          <a:bodyPr/>
          <a:lstStyle/>
          <a:p>
            <a:pPr eaLnBrk="1" hangingPunct="1">
              <a:defRPr/>
            </a:pPr>
            <a:r>
              <a:rPr lang="en-US" b="1" dirty="0" smtClean="0">
                <a:solidFill>
                  <a:srgbClr val="FF3300"/>
                </a:solidFill>
                <a:effectLst>
                  <a:outerShdw blurRad="38100" dist="38100" dir="2700000" algn="tl">
                    <a:srgbClr val="C0C0C0"/>
                  </a:outerShdw>
                </a:effectLst>
                <a:latin typeface="Arial Black" pitchFamily="34" charset="0"/>
              </a:rPr>
              <a:t>Key Achievements</a:t>
            </a:r>
          </a:p>
        </p:txBody>
      </p:sp>
      <p:graphicFrame>
        <p:nvGraphicFramePr>
          <p:cNvPr id="6" name="Group 57"/>
          <p:cNvGraphicFramePr>
            <a:graphicFrameLocks/>
          </p:cNvGraphicFramePr>
          <p:nvPr>
            <p:extLst>
              <p:ext uri="{D42A27DB-BD31-4B8C-83A1-F6EECF244321}">
                <p14:modId xmlns:p14="http://schemas.microsoft.com/office/powerpoint/2010/main" val="3370860224"/>
              </p:ext>
            </p:extLst>
          </p:nvPr>
        </p:nvGraphicFramePr>
        <p:xfrm>
          <a:off x="107349" y="689117"/>
          <a:ext cx="8802971" cy="4863537"/>
        </p:xfrm>
        <a:graphic>
          <a:graphicData uri="http://schemas.openxmlformats.org/drawingml/2006/table">
            <a:tbl>
              <a:tblPr/>
              <a:tblGrid>
                <a:gridCol w="8802971">
                  <a:extLst>
                    <a:ext uri="{9D8B030D-6E8A-4147-A177-3AD203B41FA5}">
                      <a16:colId xmlns:a16="http://schemas.microsoft.com/office/drawing/2014/main" val="20000"/>
                    </a:ext>
                  </a:extLst>
                </a:gridCol>
              </a:tblGrid>
              <a:tr h="693166">
                <a:tc>
                  <a:txBody>
                    <a:bodyPr/>
                    <a:lstStyle/>
                    <a:p>
                      <a:pPr algn="just">
                        <a:defRPr/>
                      </a:pPr>
                      <a:r>
                        <a:rPr lang="en-US" sz="2000" b="1" dirty="0" smtClean="0">
                          <a:solidFill>
                            <a:srgbClr val="008100"/>
                          </a:solidFill>
                          <a:effectLst>
                            <a:outerShdw blurRad="38100" dist="38100" dir="2700000" algn="tl">
                              <a:srgbClr val="000000">
                                <a:alpha val="43137"/>
                              </a:srgbClr>
                            </a:outerShdw>
                          </a:effectLst>
                          <a:latin typeface="Arial" pitchFamily="34" charset="0"/>
                          <a:cs typeface="Arial" pitchFamily="34" charset="0"/>
                        </a:rPr>
                        <a:t>SG </a:t>
                      </a:r>
                      <a:r>
                        <a:rPr lang="en-US" sz="2000" b="1" dirty="0" smtClean="0">
                          <a:solidFill>
                            <a:srgbClr val="008100"/>
                          </a:solidFill>
                          <a:latin typeface="Arial" pitchFamily="34" charset="0"/>
                          <a:cs typeface="Arial" pitchFamily="34" charset="0"/>
                        </a:rPr>
                        <a:t>1: 	Facilitate transformation of the economy to promote industrial development, investment, competitiveness and employment creation</a:t>
                      </a:r>
                      <a:endParaRPr lang="en-US" sz="2000" b="1" dirty="0">
                        <a:solidFill>
                          <a:srgbClr val="008100"/>
                        </a:solidFill>
                        <a:latin typeface="Arial" pitchFamily="34" charset="0"/>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160337">
                <a:tc>
                  <a:txBody>
                    <a:bodyPr/>
                    <a:lstStyle/>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11" name="TextBox 10"/>
          <p:cNvSpPr txBox="1"/>
          <p:nvPr/>
        </p:nvSpPr>
        <p:spPr>
          <a:xfrm>
            <a:off x="155575" y="1503680"/>
            <a:ext cx="8429625" cy="4431983"/>
          </a:xfrm>
          <a:prstGeom prst="rect">
            <a:avLst/>
          </a:prstGeom>
          <a:noFill/>
        </p:spPr>
        <p:txBody>
          <a:bodyPr wrap="square" rtlCol="0">
            <a:spAutoFit/>
          </a:bodyPr>
          <a:lstStyle/>
          <a:p>
            <a:pPr marL="228600" algn="just">
              <a:lnSpc>
                <a:spcPct val="150000"/>
              </a:lnSpc>
              <a:spcAft>
                <a:spcPts val="0"/>
              </a:spcAft>
            </a:pPr>
            <a:r>
              <a:rPr lang="en-US" sz="20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Incentives</a:t>
            </a:r>
          </a:p>
          <a:p>
            <a:pPr marL="342900" lvl="0" indent="-342900" algn="just">
              <a:lnSpc>
                <a:spcPct val="150000"/>
              </a:lnSpc>
              <a:spcAft>
                <a:spcPts val="0"/>
              </a:spcAft>
              <a:buFont typeface="Wingdings" panose="05000000000000000000" pitchFamily="2" charset="2"/>
              <a:buChar char="q"/>
            </a:pPr>
            <a:r>
              <a:rPr lang="en-US" sz="20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the dti </a:t>
            </a:r>
            <a:r>
              <a:rPr lang="en-US" sz="2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leveraged </a:t>
            </a: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R18.06 </a:t>
            </a:r>
            <a:r>
              <a:rPr lang="en-US" sz="20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billion </a:t>
            </a:r>
            <a:r>
              <a:rPr lang="en-US" sz="2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of investment, </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with </a:t>
            </a: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R9.1 billion </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towards Industrial Infrastructure </a:t>
            </a:r>
            <a:r>
              <a:rPr lang="en-US" sz="2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and </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R43.93 million towards Innovation/Technology </a:t>
            </a:r>
            <a:r>
              <a:rPr lang="en-US" sz="2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Development.</a:t>
            </a:r>
            <a:endParaRPr lang="en-GB"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50000"/>
              </a:lnSpc>
              <a:spcAft>
                <a:spcPts val="0"/>
              </a:spcAft>
              <a:buClr>
                <a:schemeClr val="tx1"/>
              </a:buClr>
              <a:buFont typeface="Wingdings" panose="05000000000000000000" pitchFamily="2" charset="2"/>
              <a:buChar char="q"/>
            </a:pP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158</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enterprises/projects were approved for financial support across all incentives to a value of </a:t>
            </a: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R2.8 </a:t>
            </a:r>
            <a:r>
              <a:rPr lang="en-US" sz="20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billion.</a:t>
            </a:r>
            <a:endParaRPr lang="en-GB" sz="20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50000"/>
              </a:lnSpc>
              <a:spcAft>
                <a:spcPts val="0"/>
              </a:spcAft>
              <a:buFont typeface="Wingdings" panose="05000000000000000000" pitchFamily="2" charset="2"/>
              <a:buChar char="q"/>
            </a:pPr>
            <a:r>
              <a:rPr lang="en-US" sz="2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Number </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of jobs </a:t>
            </a:r>
            <a:r>
              <a:rPr lang="en-US" sz="2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supported from approved projects is </a:t>
            </a: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19 </a:t>
            </a:r>
            <a:r>
              <a:rPr lang="en-US" sz="20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638 </a:t>
            </a:r>
            <a:r>
              <a:rPr lang="en-US" sz="2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with </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15 962 being jobs to be retained and 3 676 is new </a:t>
            </a:r>
            <a:r>
              <a:rPr lang="en-US" sz="2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jobs created.</a:t>
            </a:r>
            <a:endParaRPr lang="en-US" sz="1400" b="1" dirty="0" smtClean="0">
              <a:solidFill>
                <a:srgbClr val="000000"/>
              </a:solidFill>
              <a:latin typeface="Arial" panose="020B0604020202020204" pitchFamily="34" charset="0"/>
              <a:ea typeface="Times New Roman" panose="02020603050405020304" pitchFamily="18" charset="0"/>
            </a:endParaRPr>
          </a:p>
          <a:p>
            <a:pPr marL="228600" algn="just">
              <a:lnSpc>
                <a:spcPct val="150000"/>
              </a:lnSpc>
              <a:spcAft>
                <a:spcPts val="0"/>
              </a:spcAft>
            </a:pPr>
            <a:endParaRPr lang="en-GB" sz="1400" b="1" dirty="0">
              <a:latin typeface="Calibri" panose="020F0502020204030204" pitchFamily="34" charset="0"/>
              <a:ea typeface="Times New Roman" panose="02020603050405020304" pitchFamily="18" charset="0"/>
            </a:endParaRPr>
          </a:p>
          <a:p>
            <a:pPr algn="just">
              <a:lnSpc>
                <a:spcPct val="150000"/>
              </a:lnSpc>
              <a:spcAft>
                <a:spcPts val="0"/>
              </a:spcAft>
            </a:pPr>
            <a:r>
              <a:rPr lang="en-US" sz="1400" dirty="0">
                <a:solidFill>
                  <a:srgbClr val="000000"/>
                </a:solidFill>
                <a:latin typeface="Arial" panose="020B0604020202020204" pitchFamily="34" charset="0"/>
                <a:ea typeface="Times New Roman" panose="02020603050405020304" pitchFamily="18" charset="0"/>
              </a:rPr>
              <a:t> </a:t>
            </a:r>
            <a:endParaRPr lang="en-GB" sz="1400" dirty="0">
              <a:effectLst/>
              <a:latin typeface="Calibri" panose="020F0502020204030204" pitchFamily="34" charset="0"/>
              <a:ea typeface="Times New Roman" panose="02020603050405020304" pitchFamily="18" charset="0"/>
            </a:endParaRPr>
          </a:p>
        </p:txBody>
      </p:sp>
      <p:sp>
        <p:nvSpPr>
          <p:cNvPr id="16" name="Title 1"/>
          <p:cNvSpPr txBox="1">
            <a:spLocks/>
          </p:cNvSpPr>
          <p:nvPr/>
        </p:nvSpPr>
        <p:spPr>
          <a:xfrm>
            <a:off x="107349" y="75281"/>
            <a:ext cx="8961487" cy="541154"/>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ZA" sz="2800" b="1" dirty="0" smtClean="0">
              <a:latin typeface="Arial" panose="020B0604020202020204" pitchFamily="34" charset="0"/>
              <a:ea typeface="Segoe UI" panose="020B0502040204020203" pitchFamily="34" charset="0"/>
              <a:cs typeface="Arial" panose="020B0604020202020204" pitchFamily="34" charset="0"/>
            </a:endParaRPr>
          </a:p>
          <a:p>
            <a:r>
              <a:rPr lang="en-ZA" b="1" dirty="0" smtClean="0">
                <a:latin typeface="Arial" panose="020B0604020202020204" pitchFamily="34" charset="0"/>
                <a:ea typeface="Segoe UI" panose="020B0502040204020203" pitchFamily="34" charset="0"/>
                <a:cs typeface="Arial" panose="020B0604020202020204" pitchFamily="34" charset="0"/>
              </a:rPr>
              <a:t>INDUSTRIAL DEVELOPMENT</a:t>
            </a:r>
          </a:p>
          <a:p>
            <a:endParaRPr lang="en-US" sz="2585" b="1" dirty="0">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5926138" y="6323272"/>
            <a:ext cx="2133600" cy="365125"/>
          </a:xfrm>
        </p:spPr>
        <p:txBody>
          <a:bodyPr/>
          <a:lstStyle/>
          <a:p>
            <a:fld id="{9CCB6FB7-8D5D-3A4D-B750-4FAB07D068CE}" type="slidenum">
              <a:rPr lang="en-US" smtClean="0"/>
              <a:t>53</a:t>
            </a:fld>
            <a:endParaRPr lang="en-US" dirty="0"/>
          </a:p>
        </p:txBody>
      </p:sp>
      <p:sp>
        <p:nvSpPr>
          <p:cNvPr id="4" name="AutoShape 2" descr="Image result for The Africa Aerospace and Defence (AAD) exhibition 201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 name="AutoShape 2" descr="Image result for Launched the medical devices and diagnostics mentorship (accelerator) programme"/>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dirty="0"/>
          </a:p>
        </p:txBody>
      </p:sp>
      <p:pic>
        <p:nvPicPr>
          <p:cNvPr id="12" name="Picture 11"/>
          <p:cNvPicPr>
            <a:picLocks noChangeAspect="1"/>
          </p:cNvPicPr>
          <p:nvPr/>
        </p:nvPicPr>
        <p:blipFill>
          <a:blip r:embed="rId3"/>
          <a:stretch>
            <a:fillRect/>
          </a:stretch>
        </p:blipFill>
        <p:spPr>
          <a:xfrm>
            <a:off x="8158480" y="6138924"/>
            <a:ext cx="648072" cy="565983"/>
          </a:xfrm>
          <a:prstGeom prst="rect">
            <a:avLst/>
          </a:prstGeom>
        </p:spPr>
      </p:pic>
      <p:pic>
        <p:nvPicPr>
          <p:cNvPr id="13" name="Picture 1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spTree>
    <p:extLst>
      <p:ext uri="{BB962C8B-B14F-4D97-AF65-F5344CB8AC3E}">
        <p14:creationId xmlns:p14="http://schemas.microsoft.com/office/powerpoint/2010/main" val="8185424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81" name="Group 57"/>
          <p:cNvGraphicFramePr>
            <a:graphicFrameLocks noGrp="1"/>
          </p:cNvGraphicFramePr>
          <p:nvPr>
            <p:ph idx="4294967295"/>
            <p:extLst>
              <p:ext uri="{D42A27DB-BD31-4B8C-83A1-F6EECF244321}">
                <p14:modId xmlns:p14="http://schemas.microsoft.com/office/powerpoint/2010/main" val="1808327709"/>
              </p:ext>
            </p:extLst>
          </p:nvPr>
        </p:nvGraphicFramePr>
        <p:xfrm>
          <a:off x="107349" y="778713"/>
          <a:ext cx="8889695" cy="4687367"/>
        </p:xfrm>
        <a:graphic>
          <a:graphicData uri="http://schemas.openxmlformats.org/drawingml/2006/table">
            <a:tbl>
              <a:tblPr/>
              <a:tblGrid>
                <a:gridCol w="8889695">
                  <a:extLst>
                    <a:ext uri="{9D8B030D-6E8A-4147-A177-3AD203B41FA5}">
                      <a16:colId xmlns:a16="http://schemas.microsoft.com/office/drawing/2014/main" val="20000"/>
                    </a:ext>
                  </a:extLst>
                </a:gridCol>
              </a:tblGrid>
              <a:tr h="730083">
                <a:tc>
                  <a:txBody>
                    <a:bodyPr/>
                    <a:lstStyle/>
                    <a:p>
                      <a:pPr algn="just">
                        <a:defRPr/>
                      </a:pPr>
                      <a:r>
                        <a:rPr lang="en-US" sz="2000" b="1" dirty="0" smtClean="0">
                          <a:solidFill>
                            <a:srgbClr val="008100"/>
                          </a:solidFill>
                          <a:effectLst/>
                          <a:latin typeface="Arial" pitchFamily="34" charset="0"/>
                          <a:cs typeface="Arial" pitchFamily="34" charset="0"/>
                        </a:rPr>
                        <a:t>SG 2:  Build mutually beneficial regional &amp; global relations to advance South Africa’s trade, industrial policy &amp; economic development  objective</a:t>
                      </a:r>
                      <a:endParaRPr lang="en-US" sz="2000" dirty="0">
                        <a:solidFill>
                          <a:srgbClr val="008100"/>
                        </a:solidFill>
                        <a:effectLst/>
                        <a:latin typeface="Arial" charset="0"/>
                      </a:endParaRP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679357">
                <a:tc>
                  <a:txBody>
                    <a:bodyPr/>
                    <a:lstStyle/>
                    <a:p>
                      <a:pPr marL="342900" lvl="0" indent="-342900" algn="just">
                        <a:lnSpc>
                          <a:spcPct val="150000"/>
                        </a:lnSpc>
                        <a:spcAft>
                          <a:spcPts val="0"/>
                        </a:spcAft>
                        <a:buFont typeface="Wingdings" panose="05000000000000000000" pitchFamily="2" charset="2"/>
                        <a:buChar char="q"/>
                      </a:pPr>
                      <a:r>
                        <a:rPr lang="en-US" sz="2000" dirty="0" smtClean="0">
                          <a:solidFill>
                            <a:srgbClr val="000000"/>
                          </a:solidFill>
                          <a:effectLst/>
                          <a:latin typeface="Arial" panose="020B0604020202020204" pitchFamily="34" charset="0"/>
                          <a:ea typeface="Times New Roman" panose="02020603050405020304" pitchFamily="18" charset="0"/>
                        </a:rPr>
                        <a:t>11 Technical Working Group sessions conducted on the Ease of Doing Business.</a:t>
                      </a:r>
                      <a:endParaRPr lang="en-GB" sz="2000" dirty="0" smtClean="0">
                        <a:effectLst/>
                        <a:latin typeface="Calibri" panose="020F0502020204030204" pitchFamily="34" charset="0"/>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q"/>
                      </a:pPr>
                      <a:r>
                        <a:rPr lang="en-US" sz="2000" dirty="0" smtClean="0">
                          <a:solidFill>
                            <a:srgbClr val="000000"/>
                          </a:solidFill>
                          <a:effectLst/>
                          <a:latin typeface="Arial" panose="020B0604020202020204" pitchFamily="34" charset="0"/>
                          <a:ea typeface="Times New Roman" panose="02020603050405020304" pitchFamily="18" charset="0"/>
                        </a:rPr>
                        <a:t>Technical Working Group on Construction Permits established.</a:t>
                      </a:r>
                      <a:endParaRPr lang="en-GB" sz="2000" dirty="0" smtClean="0">
                        <a:effectLst/>
                        <a:latin typeface="Calibri" panose="020F0502020204030204" pitchFamily="34" charset="0"/>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q"/>
                      </a:pPr>
                      <a:r>
                        <a:rPr lang="en-US" sz="2000" dirty="0" smtClean="0">
                          <a:solidFill>
                            <a:srgbClr val="000000"/>
                          </a:solidFill>
                          <a:effectLst/>
                          <a:latin typeface="Arial" panose="020B0604020202020204" pitchFamily="34" charset="0"/>
                          <a:ea typeface="Times New Roman" panose="02020603050405020304" pitchFamily="18" charset="0"/>
                        </a:rPr>
                        <a:t>Participated in the Annual Investment Meeting in Dubai in April 2019 and awarded Best Investment Project Award.</a:t>
                      </a:r>
                      <a:endParaRPr lang="en-GB" sz="2000" dirty="0" smtClean="0">
                        <a:effectLst/>
                        <a:latin typeface="Calibri" panose="020F0502020204030204" pitchFamily="34" charset="0"/>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q"/>
                      </a:pPr>
                      <a:r>
                        <a:rPr lang="en-US" sz="2000" dirty="0" smtClean="0">
                          <a:solidFill>
                            <a:srgbClr val="000000"/>
                          </a:solidFill>
                          <a:effectLst/>
                          <a:latin typeface="Arial" panose="020B0604020202020204" pitchFamily="34" charset="0"/>
                          <a:ea typeface="Times New Roman" panose="02020603050405020304" pitchFamily="18" charset="0"/>
                        </a:rPr>
                        <a:t>Presidential launch of R3 billion Navara production plant in April 2019 in Rosslyn.</a:t>
                      </a:r>
                      <a:endParaRPr lang="en-GB" sz="2000" dirty="0" smtClean="0">
                        <a:effectLst/>
                        <a:latin typeface="Calibri" panose="020F0502020204030204" pitchFamily="34" charset="0"/>
                        <a:ea typeface="Times New Roman" panose="02020603050405020304" pitchFamily="18" charset="0"/>
                      </a:endParaRP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3563" name="Slide Number Placeholder 1"/>
          <p:cNvSpPr>
            <a:spLocks noGrp="1"/>
          </p:cNvSpPr>
          <p:nvPr>
            <p:ph type="sldNum" sz="quarter" idx="12"/>
          </p:nvPr>
        </p:nvSpPr>
        <p:spPr>
          <a:xfrm>
            <a:off x="5923280" y="6356350"/>
            <a:ext cx="2133600" cy="365125"/>
          </a:xfrm>
          <a:noFill/>
        </p:spPr>
        <p:txBody>
          <a:bodyPr/>
          <a:lstStyle/>
          <a:p>
            <a:fld id="{92441D83-5525-4B98-81A6-F97714701BDD}" type="slidenum">
              <a:rPr lang="en-US" smtClean="0">
                <a:solidFill>
                  <a:prstClr val="black"/>
                </a:solidFill>
                <a:latin typeface="Arial" charset="0"/>
                <a:cs typeface="Arial" charset="0"/>
              </a:rPr>
              <a:pPr/>
              <a:t>54</a:t>
            </a:fld>
            <a:endParaRPr lang="en-US" dirty="0" smtClean="0">
              <a:solidFill>
                <a:prstClr val="black"/>
              </a:solidFill>
              <a:latin typeface="Arial" charset="0"/>
              <a:cs typeface="Arial" charset="0"/>
            </a:endParaRPr>
          </a:p>
        </p:txBody>
      </p:sp>
      <p:sp>
        <p:nvSpPr>
          <p:cNvPr id="14" name="Title 1"/>
          <p:cNvSpPr txBox="1">
            <a:spLocks/>
          </p:cNvSpPr>
          <p:nvPr/>
        </p:nvSpPr>
        <p:spPr>
          <a:xfrm>
            <a:off x="51105" y="105868"/>
            <a:ext cx="8945939" cy="462829"/>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ZA" sz="2800" b="1" dirty="0" smtClean="0">
              <a:latin typeface="Arial" panose="020B0604020202020204" pitchFamily="34" charset="0"/>
              <a:ea typeface="Segoe UI" panose="020B0502040204020203" pitchFamily="34" charset="0"/>
              <a:cs typeface="Arial" panose="020B0604020202020204" pitchFamily="34" charset="0"/>
            </a:endParaRPr>
          </a:p>
          <a:p>
            <a:r>
              <a:rPr lang="en-ZA" b="1" dirty="0" smtClean="0">
                <a:latin typeface="Arial" panose="020B0604020202020204" pitchFamily="34" charset="0"/>
                <a:ea typeface="Segoe UI" panose="020B0502040204020203" pitchFamily="34" charset="0"/>
                <a:cs typeface="Arial" panose="020B0604020202020204" pitchFamily="34" charset="0"/>
              </a:rPr>
              <a:t>TRADE, INVESTMENT AND EXPORT</a:t>
            </a:r>
          </a:p>
          <a:p>
            <a:endParaRPr lang="en-US" sz="2585" b="1" dirty="0">
              <a:latin typeface="Arial" panose="020B0604020202020204" pitchFamily="34" charset="0"/>
              <a:cs typeface="Arial" panose="020B0604020202020204" pitchFamily="34" charset="0"/>
            </a:endParaRPr>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8" name="Picture 7"/>
          <p:cNvPicPr>
            <a:picLocks noChangeAspect="1"/>
          </p:cNvPicPr>
          <p:nvPr/>
        </p:nvPicPr>
        <p:blipFill>
          <a:blip r:embed="rId4"/>
          <a:stretch>
            <a:fillRect/>
          </a:stretch>
        </p:blipFill>
        <p:spPr>
          <a:xfrm>
            <a:off x="8158480" y="6138924"/>
            <a:ext cx="648072" cy="565983"/>
          </a:xfrm>
          <a:prstGeom prst="rect">
            <a:avLst/>
          </a:prstGeom>
        </p:spPr>
      </p:pic>
    </p:spTree>
    <p:extLst>
      <p:ext uri="{BB962C8B-B14F-4D97-AF65-F5344CB8AC3E}">
        <p14:creationId xmlns:p14="http://schemas.microsoft.com/office/powerpoint/2010/main" val="12776520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81" name="Group 57"/>
          <p:cNvGraphicFramePr>
            <a:graphicFrameLocks noGrp="1"/>
          </p:cNvGraphicFramePr>
          <p:nvPr>
            <p:ph idx="4294967295"/>
            <p:extLst>
              <p:ext uri="{D42A27DB-BD31-4B8C-83A1-F6EECF244321}">
                <p14:modId xmlns:p14="http://schemas.microsoft.com/office/powerpoint/2010/main" val="2835733957"/>
              </p:ext>
            </p:extLst>
          </p:nvPr>
        </p:nvGraphicFramePr>
        <p:xfrm>
          <a:off x="107349" y="691382"/>
          <a:ext cx="8782651" cy="5221738"/>
        </p:xfrm>
        <a:graphic>
          <a:graphicData uri="http://schemas.openxmlformats.org/drawingml/2006/table">
            <a:tbl>
              <a:tblPr/>
              <a:tblGrid>
                <a:gridCol w="8782651">
                  <a:extLst>
                    <a:ext uri="{9D8B030D-6E8A-4147-A177-3AD203B41FA5}">
                      <a16:colId xmlns:a16="http://schemas.microsoft.com/office/drawing/2014/main" val="20000"/>
                    </a:ext>
                  </a:extLst>
                </a:gridCol>
              </a:tblGrid>
              <a:tr h="988192">
                <a:tc>
                  <a:txBody>
                    <a:bodyPr/>
                    <a:lstStyle/>
                    <a:p>
                      <a:pPr algn="just">
                        <a:defRPr/>
                      </a:pPr>
                      <a:r>
                        <a:rPr lang="en-US" sz="2000" b="1" dirty="0" smtClean="0">
                          <a:solidFill>
                            <a:srgbClr val="008100"/>
                          </a:solidFill>
                          <a:effectLst/>
                          <a:latin typeface="Arial" pitchFamily="34" charset="0"/>
                          <a:cs typeface="Arial" pitchFamily="34" charset="0"/>
                        </a:rPr>
                        <a:t>SG 2:  Build mutually beneficial regional &amp; global relations to advance South Africa’s trade, industrial policy &amp; economic development  objective</a:t>
                      </a:r>
                      <a:endParaRPr lang="en-US" sz="2000" dirty="0">
                        <a:solidFill>
                          <a:srgbClr val="008100"/>
                        </a:solidFill>
                        <a:effectLst/>
                        <a:latin typeface="Arial" charset="0"/>
                      </a:endParaRP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213728">
                <a:tc>
                  <a:txBody>
                    <a:bodyPr/>
                    <a:lstStyle/>
                    <a:p>
                      <a:pPr marL="342900" lvl="0" indent="-342900" algn="just">
                        <a:lnSpc>
                          <a:spcPct val="150000"/>
                        </a:lnSpc>
                        <a:spcAft>
                          <a:spcPts val="0"/>
                        </a:spcAft>
                        <a:buFont typeface="Wingdings" panose="05000000000000000000" pitchFamily="2" charset="2"/>
                        <a:buChar char="q"/>
                      </a:pPr>
                      <a:r>
                        <a:rPr lang="en-US" sz="2000" dirty="0" smtClean="0">
                          <a:solidFill>
                            <a:srgbClr val="000000"/>
                          </a:solidFill>
                          <a:effectLst/>
                          <a:latin typeface="Arial" panose="020B0604020202020204" pitchFamily="34" charset="0"/>
                          <a:ea typeface="Times New Roman" panose="02020603050405020304" pitchFamily="18" charset="0"/>
                        </a:rPr>
                        <a:t>Inward Japanese Mission in</a:t>
                      </a:r>
                      <a:r>
                        <a:rPr lang="en-US" sz="2000" baseline="0" dirty="0" smtClean="0">
                          <a:solidFill>
                            <a:srgbClr val="000000"/>
                          </a:solidFill>
                          <a:effectLst/>
                          <a:latin typeface="Arial" panose="020B0604020202020204" pitchFamily="34" charset="0"/>
                          <a:ea typeface="Times New Roman" panose="02020603050405020304" pitchFamily="18" charset="0"/>
                        </a:rPr>
                        <a:t> May 2019 </a:t>
                      </a:r>
                      <a:r>
                        <a:rPr lang="en-US" sz="2000" dirty="0" smtClean="0">
                          <a:solidFill>
                            <a:srgbClr val="000000"/>
                          </a:solidFill>
                          <a:effectLst/>
                          <a:latin typeface="Arial" panose="020B0604020202020204" pitchFamily="34" charset="0"/>
                          <a:ea typeface="Times New Roman" panose="02020603050405020304" pitchFamily="18" charset="0"/>
                        </a:rPr>
                        <a:t>and SA-UAE Business Forum in June 2019.</a:t>
                      </a:r>
                      <a:endParaRPr lang="en-GB" sz="2000" dirty="0" smtClean="0">
                        <a:effectLst/>
                        <a:latin typeface="Calibri" panose="020F0502020204030204" pitchFamily="34" charset="0"/>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q"/>
                      </a:pPr>
                      <a:r>
                        <a:rPr lang="en-US" sz="2000" dirty="0" smtClean="0">
                          <a:solidFill>
                            <a:srgbClr val="000000"/>
                          </a:solidFill>
                          <a:effectLst/>
                          <a:latin typeface="Arial" panose="020B0604020202020204" pitchFamily="34" charset="0"/>
                          <a:ea typeface="Times New Roman" panose="02020603050405020304" pitchFamily="18" charset="0"/>
                        </a:rPr>
                        <a:t>Participated in SADC Business Forum and presented at Investment Forum in Portugal in May 2019.</a:t>
                      </a:r>
                      <a:endParaRPr lang="en-GB" sz="2000" dirty="0" smtClean="0">
                        <a:effectLst/>
                        <a:latin typeface="Calibri" panose="020F0502020204030204" pitchFamily="34" charset="0"/>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q"/>
                      </a:pPr>
                      <a:r>
                        <a:rPr lang="en-ZA" sz="2000" dirty="0" smtClean="0">
                          <a:effectLst/>
                          <a:latin typeface="Arial" panose="020B0604020202020204" pitchFamily="34" charset="0"/>
                          <a:ea typeface="Times New Roman" panose="02020603050405020304" pitchFamily="18" charset="0"/>
                        </a:rPr>
                        <a:t>Technical Mission on Electronics &amp; Clothing &amp; Textile to Turkey in April 2019 and Brazil &amp; Investment Presentation in Sao Paulo in June 2019.</a:t>
                      </a:r>
                      <a:endParaRPr lang="en-GB" sz="2000" dirty="0" smtClean="0">
                        <a:effectLst/>
                        <a:latin typeface="Calibri" panose="020F0502020204030204" pitchFamily="34" charset="0"/>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q"/>
                      </a:pPr>
                      <a:r>
                        <a:rPr lang="en-ZA" sz="2000" dirty="0" smtClean="0">
                          <a:effectLst/>
                          <a:latin typeface="Arial" panose="020B0604020202020204" pitchFamily="34" charset="0"/>
                          <a:ea typeface="Times New Roman" panose="02020603050405020304" pitchFamily="18" charset="0"/>
                        </a:rPr>
                        <a:t>Launch of BPS and investor targeting meetings in New York &amp; Las Vegas, USA in June 2019.</a:t>
                      </a:r>
                      <a:endParaRPr lang="en-GB" sz="2000" dirty="0" smtClean="0">
                        <a:effectLst/>
                        <a:latin typeface="Calibri" panose="020F0502020204030204" pitchFamily="34" charset="0"/>
                        <a:ea typeface="Times New Roman" panose="02020603050405020304" pitchFamily="18" charset="0"/>
                      </a:endParaRP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3563" name="Slide Number Placeholder 1"/>
          <p:cNvSpPr>
            <a:spLocks noGrp="1"/>
          </p:cNvSpPr>
          <p:nvPr>
            <p:ph type="sldNum" sz="quarter" idx="12"/>
          </p:nvPr>
        </p:nvSpPr>
        <p:spPr>
          <a:xfrm>
            <a:off x="5862320" y="6342380"/>
            <a:ext cx="2133600" cy="365125"/>
          </a:xfrm>
          <a:noFill/>
        </p:spPr>
        <p:txBody>
          <a:bodyPr/>
          <a:lstStyle/>
          <a:p>
            <a:fld id="{92441D83-5525-4B98-81A6-F97714701BDD}" type="slidenum">
              <a:rPr lang="en-US" smtClean="0">
                <a:solidFill>
                  <a:prstClr val="black"/>
                </a:solidFill>
                <a:latin typeface="Arial" charset="0"/>
                <a:cs typeface="Arial" charset="0"/>
              </a:rPr>
              <a:pPr/>
              <a:t>55</a:t>
            </a:fld>
            <a:endParaRPr lang="en-US" dirty="0" smtClean="0">
              <a:solidFill>
                <a:prstClr val="black"/>
              </a:solidFill>
              <a:latin typeface="Arial" charset="0"/>
              <a:cs typeface="Arial" charset="0"/>
            </a:endParaRPr>
          </a:p>
        </p:txBody>
      </p:sp>
      <p:sp>
        <p:nvSpPr>
          <p:cNvPr id="14" name="Title 1"/>
          <p:cNvSpPr txBox="1">
            <a:spLocks/>
          </p:cNvSpPr>
          <p:nvPr/>
        </p:nvSpPr>
        <p:spPr>
          <a:xfrm>
            <a:off x="51105" y="81280"/>
            <a:ext cx="8950655" cy="487418"/>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ZA" sz="2800" b="1" dirty="0" smtClean="0">
              <a:latin typeface="Arial" panose="020B0604020202020204" pitchFamily="34" charset="0"/>
              <a:ea typeface="Segoe UI" panose="020B0502040204020203" pitchFamily="34" charset="0"/>
              <a:cs typeface="Arial" panose="020B0604020202020204" pitchFamily="34" charset="0"/>
            </a:endParaRPr>
          </a:p>
          <a:p>
            <a:r>
              <a:rPr lang="en-ZA" b="1" dirty="0" smtClean="0">
                <a:latin typeface="Arial" panose="020B0604020202020204" pitchFamily="34" charset="0"/>
                <a:ea typeface="Segoe UI" panose="020B0502040204020203" pitchFamily="34" charset="0"/>
                <a:cs typeface="Arial" panose="020B0604020202020204" pitchFamily="34" charset="0"/>
              </a:rPr>
              <a:t>TRADE, INVESTMENT AND EXPORT</a:t>
            </a:r>
          </a:p>
          <a:p>
            <a:endParaRPr lang="en-US" sz="2585" b="1"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8158480" y="6138924"/>
            <a:ext cx="648072" cy="565983"/>
          </a:xfrm>
          <a:prstGeom prst="rect">
            <a:avLst/>
          </a:prstGeom>
        </p:spPr>
      </p:pic>
      <p:pic>
        <p:nvPicPr>
          <p:cNvPr id="8" name="Picture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spTree>
    <p:extLst>
      <p:ext uri="{BB962C8B-B14F-4D97-AF65-F5344CB8AC3E}">
        <p14:creationId xmlns:p14="http://schemas.microsoft.com/office/powerpoint/2010/main" val="29198027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81" name="Group 57"/>
          <p:cNvGraphicFramePr>
            <a:graphicFrameLocks noGrp="1"/>
          </p:cNvGraphicFramePr>
          <p:nvPr>
            <p:ph idx="4294967295"/>
            <p:extLst>
              <p:ext uri="{D42A27DB-BD31-4B8C-83A1-F6EECF244321}">
                <p14:modId xmlns:p14="http://schemas.microsoft.com/office/powerpoint/2010/main" val="1084525474"/>
              </p:ext>
            </p:extLst>
          </p:nvPr>
        </p:nvGraphicFramePr>
        <p:xfrm>
          <a:off x="257325" y="697669"/>
          <a:ext cx="8485051" cy="5441255"/>
        </p:xfrm>
        <a:graphic>
          <a:graphicData uri="http://schemas.openxmlformats.org/drawingml/2006/table">
            <a:tbl>
              <a:tblPr/>
              <a:tblGrid>
                <a:gridCol w="8485051">
                  <a:extLst>
                    <a:ext uri="{9D8B030D-6E8A-4147-A177-3AD203B41FA5}">
                      <a16:colId xmlns:a16="http://schemas.microsoft.com/office/drawing/2014/main" val="20000"/>
                    </a:ext>
                  </a:extLst>
                </a:gridCol>
              </a:tblGrid>
              <a:tr h="1089401">
                <a:tc>
                  <a:txBody>
                    <a:bodyPr/>
                    <a:lstStyle/>
                    <a:p>
                      <a:pPr algn="just">
                        <a:defRPr/>
                      </a:pPr>
                      <a:r>
                        <a:rPr lang="en-US" sz="2000" b="1" dirty="0" smtClean="0">
                          <a:solidFill>
                            <a:srgbClr val="008100"/>
                          </a:solidFill>
                          <a:effectLst/>
                          <a:latin typeface="Arial" pitchFamily="34" charset="0"/>
                          <a:cs typeface="Arial" pitchFamily="34" charset="0"/>
                        </a:rPr>
                        <a:t>SG 2:  Build mutually beneficial regional &amp; global relations to advance South Africa’s trade, industrial policy &amp; economic development  objective</a:t>
                      </a:r>
                      <a:endParaRPr lang="en-US" sz="2000" dirty="0">
                        <a:solidFill>
                          <a:srgbClr val="008100"/>
                        </a:solidFill>
                        <a:effectLst/>
                        <a:latin typeface="Arial" charset="0"/>
                      </a:endParaRP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351854">
                <a:tc>
                  <a:txBody>
                    <a:bodyPr/>
                    <a:lstStyle/>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ZA"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ZA"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ZA"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ZA"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ZA"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ZA"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ZA"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ZA"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ZA"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ZA"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ZA"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ZA"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3563" name="Slide Number Placeholder 1"/>
          <p:cNvSpPr>
            <a:spLocks noGrp="1"/>
          </p:cNvSpPr>
          <p:nvPr>
            <p:ph type="sldNum" sz="quarter" idx="12"/>
          </p:nvPr>
        </p:nvSpPr>
        <p:spPr>
          <a:xfrm>
            <a:off x="5791200" y="6318276"/>
            <a:ext cx="2133600" cy="365125"/>
          </a:xfrm>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441D83-5525-4B98-81A6-F97714701BDD}"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smtClean="0">
              <a:ln>
                <a:noFill/>
              </a:ln>
              <a:solidFill>
                <a:prstClr val="black"/>
              </a:solidFill>
              <a:effectLst/>
              <a:uLnTx/>
              <a:uFillTx/>
              <a:latin typeface="Arial" charset="0"/>
              <a:ea typeface="+mn-ea"/>
              <a:cs typeface="Arial" charset="0"/>
            </a:endParaRPr>
          </a:p>
        </p:txBody>
      </p:sp>
      <p:pic>
        <p:nvPicPr>
          <p:cNvPr id="6" name="Picture 5"/>
          <p:cNvPicPr/>
          <p:nvPr/>
        </p:nvPicPr>
        <p:blipFill rotWithShape="1">
          <a:blip r:embed="rId3"/>
          <a:srcRect l="52423" t="10226" b="39236"/>
          <a:stretch/>
        </p:blipFill>
        <p:spPr bwMode="auto">
          <a:xfrm>
            <a:off x="446427" y="2051123"/>
            <a:ext cx="3956330" cy="3796616"/>
          </a:xfrm>
          <a:prstGeom prst="rect">
            <a:avLst/>
          </a:prstGeom>
          <a:ln>
            <a:solidFill>
              <a:schemeClr val="accent2"/>
            </a:solidFill>
          </a:ln>
          <a:extLst>
            <a:ext uri="{53640926-AAD7-44D8-BBD7-CCE9431645EC}">
              <a14:shadowObscured xmlns:a14="http://schemas.microsoft.com/office/drawing/2010/main"/>
            </a:ext>
          </a:extLst>
        </p:spPr>
      </p:pic>
      <p:sp>
        <p:nvSpPr>
          <p:cNvPr id="7" name="TextBox 6"/>
          <p:cNvSpPr txBox="1"/>
          <p:nvPr/>
        </p:nvSpPr>
        <p:spPr>
          <a:xfrm>
            <a:off x="4402757" y="2051123"/>
            <a:ext cx="4339619" cy="3431709"/>
          </a:xfrm>
          <a:prstGeom prst="rect">
            <a:avLst/>
          </a:prstGeom>
          <a:noFill/>
        </p:spPr>
        <p:txBody>
          <a:bodyPr wrap="square" rtlCol="0">
            <a:spAutoFit/>
          </a:bodyPr>
          <a:lstStyle/>
          <a:p>
            <a:pPr marL="342900" marR="0" lvl="0" indent="-342900" algn="just" defTabSz="4572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14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Entry into </a:t>
            </a:r>
            <a:r>
              <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force of the African Continental Free Trade Agreement (AfCFTA</a:t>
            </a:r>
            <a:r>
              <a:rPr kumimoji="0" lang="en-US" sz="14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ZA"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ZA"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just" defTabSz="4572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Conclusion of Tripartite Free Trade Agreement (TFTA) bilateral tariff negotiations between Southern African Customs Union (SACU) and the East African Community (EAC</a:t>
            </a:r>
            <a:r>
              <a:rPr kumimoji="0" lang="en-US" sz="14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p>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4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just" defTabSz="4572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Implementation of South Africa-China Joint Economic and Trade Committee </a:t>
            </a:r>
            <a:r>
              <a:rPr kumimoji="0" lang="en-US" sz="14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consensus  </a:t>
            </a:r>
            <a:r>
              <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 June </a:t>
            </a:r>
            <a:r>
              <a:rPr kumimoji="0" lang="en-US" sz="14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2019.</a:t>
            </a:r>
            <a:endParaRPr kumimoji="0" lang="en-ZA" sz="14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itle 1"/>
          <p:cNvSpPr txBox="1">
            <a:spLocks/>
          </p:cNvSpPr>
          <p:nvPr/>
        </p:nvSpPr>
        <p:spPr>
          <a:xfrm>
            <a:off x="51105" y="143072"/>
            <a:ext cx="9001455" cy="514783"/>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4400" b="1" i="0" u="none" strike="noStrike" kern="1200" cap="none" spc="0" normalizeH="0" baseline="0" noProof="0" dirty="0" smtClean="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TRADE, INVESTMENT AND EXPORT</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9" name="Picture 8"/>
          <p:cNvPicPr>
            <a:picLocks noChangeAspect="1"/>
          </p:cNvPicPr>
          <p:nvPr/>
        </p:nvPicPr>
        <p:blipFill>
          <a:blip r:embed="rId4"/>
          <a:stretch>
            <a:fillRect/>
          </a:stretch>
        </p:blipFill>
        <p:spPr>
          <a:xfrm>
            <a:off x="8158480" y="6138924"/>
            <a:ext cx="648072" cy="565983"/>
          </a:xfrm>
          <a:prstGeom prst="rect">
            <a:avLst/>
          </a:prstGeom>
        </p:spPr>
      </p:pic>
      <p:pic>
        <p:nvPicPr>
          <p:cNvPr id="10" name="Picture 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spTree>
    <p:extLst>
      <p:ext uri="{BB962C8B-B14F-4D97-AF65-F5344CB8AC3E}">
        <p14:creationId xmlns:p14="http://schemas.microsoft.com/office/powerpoint/2010/main" val="35025719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81" name="Group 57"/>
          <p:cNvGraphicFramePr>
            <a:graphicFrameLocks noGrp="1"/>
          </p:cNvGraphicFramePr>
          <p:nvPr>
            <p:ph idx="4294967295"/>
            <p:extLst>
              <p:ext uri="{D42A27DB-BD31-4B8C-83A1-F6EECF244321}">
                <p14:modId xmlns:p14="http://schemas.microsoft.com/office/powerpoint/2010/main" val="2691592695"/>
              </p:ext>
            </p:extLst>
          </p:nvPr>
        </p:nvGraphicFramePr>
        <p:xfrm>
          <a:off x="187499" y="802475"/>
          <a:ext cx="8769002" cy="5246080"/>
        </p:xfrm>
        <a:graphic>
          <a:graphicData uri="http://schemas.openxmlformats.org/drawingml/2006/table">
            <a:tbl>
              <a:tblPr/>
              <a:tblGrid>
                <a:gridCol w="8769002">
                  <a:extLst>
                    <a:ext uri="{9D8B030D-6E8A-4147-A177-3AD203B41FA5}">
                      <a16:colId xmlns:a16="http://schemas.microsoft.com/office/drawing/2014/main" val="20000"/>
                    </a:ext>
                  </a:extLst>
                </a:gridCol>
              </a:tblGrid>
              <a:tr h="953855">
                <a:tc>
                  <a:txBody>
                    <a:bodyPr/>
                    <a:lstStyle/>
                    <a:p>
                      <a:pPr algn="just">
                        <a:defRPr/>
                      </a:pPr>
                      <a:r>
                        <a:rPr lang="en-US" sz="2000" b="1" dirty="0" smtClean="0">
                          <a:solidFill>
                            <a:srgbClr val="008100"/>
                          </a:solidFill>
                          <a:effectLst/>
                          <a:latin typeface="Arial" pitchFamily="34" charset="0"/>
                          <a:cs typeface="Arial" pitchFamily="34" charset="0"/>
                        </a:rPr>
                        <a:t>SG 2:  Build mutually beneficial regional &amp; global relations to advance South Africa’s trade, industrial policy &amp; economic development  objective</a:t>
                      </a:r>
                      <a:endParaRPr lang="en-US" sz="2000" dirty="0">
                        <a:solidFill>
                          <a:srgbClr val="008100"/>
                        </a:solidFill>
                        <a:effectLst/>
                        <a:latin typeface="Arial" charset="0"/>
                      </a:endParaRP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238070">
                <a:tc>
                  <a:txBody>
                    <a:bodyPr/>
                    <a:lstStyle/>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base" latinLnBrk="0" hangingPunct="1">
                        <a:lnSpc>
                          <a:spcPct val="100000"/>
                        </a:lnSpc>
                        <a:spcBef>
                          <a:spcPct val="20000"/>
                        </a:spcBef>
                        <a:spcAft>
                          <a:spcPct val="0"/>
                        </a:spcAft>
                        <a:buClrTx/>
                        <a:buSzTx/>
                        <a:buFont typeface="Wingdings" panose="05000000000000000000" pitchFamily="2" charset="2"/>
                        <a:buNone/>
                        <a:tabLst>
                          <a:tab pos="360363" algn="l"/>
                        </a:tabLst>
                        <a:defRPr/>
                      </a:pPr>
                      <a:r>
                        <a:rPr lang="en-US" sz="1800" kern="1200" dirty="0" smtClean="0">
                          <a:solidFill>
                            <a:schemeClr val="tx1"/>
                          </a:solidFill>
                          <a:effectLst/>
                          <a:latin typeface="+mn-lt"/>
                          <a:ea typeface="+mn-ea"/>
                          <a:cs typeface="+mn-cs"/>
                        </a:rPr>
                        <a:t> </a:t>
                      </a:r>
                    </a:p>
                    <a:p>
                      <a:pPr marL="0" marR="0" lvl="0" indent="0" algn="just" defTabSz="914400" rtl="0" eaLnBrk="1" fontAlgn="base" latinLnBrk="0" hangingPunct="1">
                        <a:lnSpc>
                          <a:spcPct val="100000"/>
                        </a:lnSpc>
                        <a:spcBef>
                          <a:spcPct val="20000"/>
                        </a:spcBef>
                        <a:spcAft>
                          <a:spcPct val="0"/>
                        </a:spcAft>
                        <a:buClrTx/>
                        <a:buSzTx/>
                        <a:buFont typeface="Wingdings" panose="05000000000000000000" pitchFamily="2" charset="2"/>
                        <a:buNone/>
                        <a:tabLst>
                          <a:tab pos="360363" algn="l"/>
                        </a:tabLst>
                        <a:defRPr/>
                      </a:pPr>
                      <a:endParaRPr lang="en-US" sz="1800" kern="1200" dirty="0" smtClean="0">
                        <a:solidFill>
                          <a:schemeClr val="tx1"/>
                        </a:solidFill>
                        <a:effectLst/>
                        <a:latin typeface="+mn-lt"/>
                        <a:ea typeface="+mn-ea"/>
                        <a:cs typeface="+mn-cs"/>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base" latinLnBrk="0" hangingPunct="1">
                        <a:lnSpc>
                          <a:spcPct val="100000"/>
                        </a:lnSpc>
                        <a:spcBef>
                          <a:spcPct val="20000"/>
                        </a:spcBef>
                        <a:spcAft>
                          <a:spcPct val="0"/>
                        </a:spcAft>
                        <a:buClrTx/>
                        <a:buSzTx/>
                        <a:buFontTx/>
                        <a:buNone/>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endParaRPr kumimoji="0" lang="en-US"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3563" name="Slide Number Placeholder 1"/>
          <p:cNvSpPr>
            <a:spLocks noGrp="1"/>
          </p:cNvSpPr>
          <p:nvPr>
            <p:ph type="sldNum" sz="quarter" idx="12"/>
          </p:nvPr>
        </p:nvSpPr>
        <p:spPr>
          <a:xfrm>
            <a:off x="5892408" y="6360985"/>
            <a:ext cx="2133600" cy="365125"/>
          </a:xfrm>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441D83-5525-4B98-81A6-F97714701BDD}"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smtClean="0">
              <a:ln>
                <a:noFill/>
              </a:ln>
              <a:solidFill>
                <a:prstClr val="black"/>
              </a:solidFill>
              <a:effectLst/>
              <a:uLnTx/>
              <a:uFillTx/>
              <a:latin typeface="Arial" charset="0"/>
              <a:ea typeface="+mn-ea"/>
              <a:cs typeface="Arial" charset="0"/>
            </a:endParaRPr>
          </a:p>
        </p:txBody>
      </p:sp>
      <p:sp>
        <p:nvSpPr>
          <p:cNvPr id="6" name="TextBox 5"/>
          <p:cNvSpPr txBox="1"/>
          <p:nvPr/>
        </p:nvSpPr>
        <p:spPr>
          <a:xfrm>
            <a:off x="187499" y="1849120"/>
            <a:ext cx="8672022" cy="1323439"/>
          </a:xfrm>
          <a:prstGeom prst="rect">
            <a:avLst/>
          </a:prstGeom>
          <a:noFill/>
        </p:spPr>
        <p:txBody>
          <a:bodyPr wrap="square" rtlCol="0">
            <a:spAutoFit/>
          </a:bodyPr>
          <a:lstStyle/>
          <a:p>
            <a:pPr marL="285750" marR="0" lvl="0" indent="-285750" algn="just" defTabSz="457200" rtl="0" eaLnBrk="1" fontAlgn="auto" latinLnBrk="0" hangingPunct="1">
              <a:lnSpc>
                <a:spcPct val="100000"/>
              </a:lnSpc>
              <a:spcBef>
                <a:spcPct val="20000"/>
              </a:spcBef>
              <a:spcAft>
                <a:spcPts val="0"/>
              </a:spcAft>
              <a:buClrTx/>
              <a:buSzTx/>
              <a:buFont typeface="Wingdings" panose="05000000000000000000" pitchFamily="2" charset="2"/>
              <a:buChar char="q"/>
              <a:tabLst>
                <a:tab pos="360363" algn="l"/>
              </a:tabLst>
              <a:defRPr/>
            </a:pPr>
            <a:r>
              <a:rPr lang="en-US" altLang="en-US" sz="2000" kern="0" dirty="0" smtClean="0">
                <a:solidFill>
                  <a:srgbClr val="000000"/>
                </a:solidFill>
                <a:latin typeface="Arial" panose="020B0604020202020204" pitchFamily="34" charset="0"/>
                <a:cs typeface="Arial" panose="020B0604020202020204" pitchFamily="34" charset="0"/>
              </a:rPr>
              <a:t>A Study </a:t>
            </a:r>
            <a:r>
              <a:rPr lang="en-US" altLang="en-US" sz="2000" kern="0" dirty="0">
                <a:solidFill>
                  <a:srgbClr val="000000"/>
                </a:solidFill>
                <a:latin typeface="Arial" panose="020B0604020202020204" pitchFamily="34" charset="0"/>
                <a:cs typeface="Arial" panose="020B0604020202020204" pitchFamily="34" charset="0"/>
              </a:rPr>
              <a:t>on Policy Options for a Future Trade and Investment Relationship between South Africa and USA was completed. A </a:t>
            </a:r>
            <a:r>
              <a:rPr lang="en-US" altLang="en-US" sz="2000" kern="0" dirty="0" smtClean="0">
                <a:solidFill>
                  <a:srgbClr val="000000"/>
                </a:solidFill>
                <a:latin typeface="Arial" panose="020B0604020202020204" pitchFamily="34" charset="0"/>
                <a:cs typeface="Arial" panose="020B0604020202020204" pitchFamily="34" charset="0"/>
              </a:rPr>
              <a:t>Memorandum </a:t>
            </a:r>
            <a:r>
              <a:rPr lang="en-US" altLang="en-US" sz="2000" kern="0" dirty="0">
                <a:solidFill>
                  <a:srgbClr val="000000"/>
                </a:solidFill>
                <a:latin typeface="Arial" panose="020B0604020202020204" pitchFamily="34" charset="0"/>
                <a:cs typeface="Arial" panose="020B0604020202020204" pitchFamily="34" charset="0"/>
              </a:rPr>
              <a:t>on the Study and its recommendations was submitted to </a:t>
            </a:r>
            <a:r>
              <a:rPr lang="en-US" altLang="en-US" sz="2000" kern="0" dirty="0" smtClean="0">
                <a:solidFill>
                  <a:srgbClr val="000000"/>
                </a:solidFill>
                <a:latin typeface="Arial" panose="020B0604020202020204" pitchFamily="34" charset="0"/>
                <a:cs typeface="Arial" panose="020B0604020202020204" pitchFamily="34" charset="0"/>
              </a:rPr>
              <a:t>Cabinet.</a:t>
            </a:r>
            <a:endParaRPr lang="en-US" altLang="en-US" sz="2000" kern="0" dirty="0">
              <a:solidFill>
                <a:srgbClr val="000000"/>
              </a:solidFill>
              <a:latin typeface="Arial" panose="020B0604020202020204" pitchFamily="34" charset="0"/>
              <a:cs typeface="Arial" panose="020B0604020202020204" pitchFamily="34" charset="0"/>
            </a:endParaRPr>
          </a:p>
        </p:txBody>
      </p:sp>
      <p:sp>
        <p:nvSpPr>
          <p:cNvPr id="7" name="TextBox 6"/>
          <p:cNvSpPr txBox="1"/>
          <p:nvPr/>
        </p:nvSpPr>
        <p:spPr>
          <a:xfrm>
            <a:off x="2360137" y="3250664"/>
            <a:ext cx="6122379"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Export sales of </a:t>
            </a:r>
            <a:r>
              <a:rPr kumimoji="0" lang="en-US" sz="2000" b="1" i="0" u="none" strike="noStrike" kern="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R1.282  </a:t>
            </a: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billion </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recorded against a target of </a:t>
            </a:r>
            <a:r>
              <a:rPr kumimoji="0" lang="en-US" sz="2000" b="1" i="0" u="none" strike="noStrike" kern="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R1.1 billion</a:t>
            </a:r>
            <a:r>
              <a:rPr lang="en-US" sz="2000" kern="0" dirty="0" smtClean="0">
                <a:latin typeface="Arial" panose="020B0604020202020204" pitchFamily="34" charset="0"/>
                <a:cs typeface="Arial" panose="020B0604020202020204" pitchFamily="34" charset="0"/>
              </a:rPr>
              <a:t>.</a:t>
            </a:r>
          </a:p>
          <a:p>
            <a:pPr marL="0" marR="0" lvl="0" indent="0" algn="just" defTabSz="457200" rtl="0" eaLnBrk="1" fontAlgn="auto" latinLnBrk="0" hangingPunct="1">
              <a:lnSpc>
                <a:spcPct val="100000"/>
              </a:lnSpc>
              <a:spcBef>
                <a:spcPct val="20000"/>
              </a:spcBef>
              <a:spcAft>
                <a:spcPts val="0"/>
              </a:spcAft>
              <a:buClrTx/>
              <a:buSzTx/>
              <a:buFontTx/>
              <a:buNone/>
              <a:tabLst/>
              <a:defRPr/>
            </a:pPr>
            <a:endPar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8" name="TextBox 7"/>
          <p:cNvSpPr txBox="1"/>
          <p:nvPr/>
        </p:nvSpPr>
        <p:spPr>
          <a:xfrm>
            <a:off x="187499" y="4242488"/>
            <a:ext cx="7838509" cy="1077218"/>
          </a:xfrm>
          <a:prstGeom prst="rect">
            <a:avLst/>
          </a:prstGeom>
          <a:noFill/>
        </p:spPr>
        <p:txBody>
          <a:bodyPr wrap="square" rtlCol="0">
            <a:spAutoFit/>
          </a:bodyPr>
          <a:lstStyle/>
          <a:p>
            <a:pPr marL="361950" marR="0" lvl="0" indent="-361950" algn="l" defTabSz="457200" rtl="0" eaLnBrk="1" fontAlgn="auto" latinLnBrk="0" hangingPunct="1">
              <a:lnSpc>
                <a:spcPct val="150000"/>
              </a:lnSpc>
              <a:spcBef>
                <a:spcPct val="20000"/>
              </a:spcBef>
              <a:spcAft>
                <a:spcPts val="0"/>
              </a:spcAft>
              <a:buClrTx/>
              <a:buSzTx/>
              <a:buFont typeface="Wingdings" panose="05000000000000000000" pitchFamily="2" charset="2"/>
              <a:buChar char="q"/>
              <a:tabLst/>
              <a:defRPr/>
            </a:pPr>
            <a:r>
              <a:rPr kumimoji="0" lang="en-US" altLang="en-US"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total of </a:t>
            </a:r>
            <a:r>
              <a:rPr kumimoji="0" lang="en-US" altLang="en-US" sz="2000" b="1" i="0" u="none" strike="noStrike" kern="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304 </a:t>
            </a:r>
            <a:r>
              <a:rPr kumimoji="0" lang="en-US" alt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companies </a:t>
            </a:r>
            <a:r>
              <a:rPr kumimoji="0" lang="en-US" altLang="en-US" sz="2000" b="1" i="0" u="none" strike="noStrike" kern="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assisted under EMIA</a:t>
            </a:r>
            <a:r>
              <a:rPr kumimoji="0" lang="en-US" altLang="en-US" sz="2000" i="0" u="none" strike="noStrike" kern="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a:t>
            </a:r>
          </a:p>
          <a:p>
            <a:pPr marL="361950" marR="0" lvl="0" indent="-361950" algn="l" defTabSz="457200" rtl="0" eaLnBrk="1" fontAlgn="auto" latinLnBrk="0" hangingPunct="1">
              <a:lnSpc>
                <a:spcPct val="150000"/>
              </a:lnSpc>
              <a:spcBef>
                <a:spcPct val="20000"/>
              </a:spcBef>
              <a:spcAft>
                <a:spcPts val="0"/>
              </a:spcAft>
              <a:buClrTx/>
              <a:buSzTx/>
              <a:buFont typeface="Wingdings" panose="05000000000000000000" pitchFamily="2" charset="2"/>
              <a:buChar char="q"/>
              <a:tabLst/>
              <a:defRPr/>
            </a:pPr>
            <a:r>
              <a:rPr kumimoji="0" lang="en-ZA" altLang="en-US"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Achieved investment pipeline </a:t>
            </a:r>
            <a:r>
              <a:rPr kumimoji="0" lang="en-ZA" altLang="en-US" sz="20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of </a:t>
            </a:r>
            <a:r>
              <a:rPr kumimoji="0" lang="en-ZA" altLang="en-US" sz="2000" b="1" i="0" u="none" strike="noStrike" kern="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R59.123 billion</a:t>
            </a:r>
            <a:r>
              <a:rPr kumimoji="0" lang="en-ZA" altLang="en-US" sz="2000" i="0" u="none" strike="noStrike" kern="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11" name="object 5"/>
          <p:cNvSpPr/>
          <p:nvPr/>
        </p:nvSpPr>
        <p:spPr>
          <a:xfrm>
            <a:off x="299820" y="3233459"/>
            <a:ext cx="1947996" cy="864096"/>
          </a:xfrm>
          <a:prstGeom prst="rect">
            <a:avLst/>
          </a:prstGeom>
          <a:blipFill>
            <a:blip r:embed="rId3" cstate="print">
              <a:biLevel thresh="75000"/>
            </a:blip>
            <a:srcRect/>
            <a:stretch>
              <a:fillRect l="-264918" t="-762139" r="-118451" b="-224935"/>
            </a:stretch>
          </a:blipFill>
          <a:ln>
            <a:noFill/>
          </a:ln>
        </p:spPr>
        <p:txBody>
          <a:bodyPr wrap="square" lIns="0" tIns="0" rIns="0" bIns="0" rtlCol="0">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14" name="Title 1"/>
          <p:cNvSpPr txBox="1">
            <a:spLocks/>
          </p:cNvSpPr>
          <p:nvPr/>
        </p:nvSpPr>
        <p:spPr>
          <a:xfrm>
            <a:off x="51105" y="182879"/>
            <a:ext cx="8905396" cy="483835"/>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4400" b="1" i="0" u="none" strike="noStrike" kern="1200" cap="none" spc="0" normalizeH="0" baseline="0" noProof="0" dirty="0" smtClean="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TRADE, INVESTMENT AND EXPORT</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13" name="Picture 1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16" name="Picture 15"/>
          <p:cNvPicPr>
            <a:picLocks noChangeAspect="1"/>
          </p:cNvPicPr>
          <p:nvPr/>
        </p:nvPicPr>
        <p:blipFill>
          <a:blip r:embed="rId5"/>
          <a:stretch>
            <a:fillRect/>
          </a:stretch>
        </p:blipFill>
        <p:spPr>
          <a:xfrm>
            <a:off x="8158480" y="6184315"/>
            <a:ext cx="648072" cy="565983"/>
          </a:xfrm>
          <a:prstGeom prst="rect">
            <a:avLst/>
          </a:prstGeom>
        </p:spPr>
      </p:pic>
    </p:spTree>
    <p:extLst>
      <p:ext uri="{BB962C8B-B14F-4D97-AF65-F5344CB8AC3E}">
        <p14:creationId xmlns:p14="http://schemas.microsoft.com/office/powerpoint/2010/main" val="29593532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81" name="Group 57"/>
          <p:cNvGraphicFramePr>
            <a:graphicFrameLocks noGrp="1"/>
          </p:cNvGraphicFramePr>
          <p:nvPr>
            <p:ph idx="4294967295"/>
            <p:extLst>
              <p:ext uri="{D42A27DB-BD31-4B8C-83A1-F6EECF244321}">
                <p14:modId xmlns:p14="http://schemas.microsoft.com/office/powerpoint/2010/main" val="2810469640"/>
              </p:ext>
            </p:extLst>
          </p:nvPr>
        </p:nvGraphicFramePr>
        <p:xfrm>
          <a:off x="375920" y="833119"/>
          <a:ext cx="8473745" cy="5291125"/>
        </p:xfrm>
        <a:graphic>
          <a:graphicData uri="http://schemas.openxmlformats.org/drawingml/2006/table">
            <a:tbl>
              <a:tblPr/>
              <a:tblGrid>
                <a:gridCol w="8473745">
                  <a:extLst>
                    <a:ext uri="{9D8B030D-6E8A-4147-A177-3AD203B41FA5}">
                      <a16:colId xmlns:a16="http://schemas.microsoft.com/office/drawing/2014/main" val="20000"/>
                    </a:ext>
                  </a:extLst>
                </a:gridCol>
              </a:tblGrid>
              <a:tr h="992716">
                <a:tc>
                  <a:txBody>
                    <a:bodyPr/>
                    <a:lstStyle/>
                    <a:p>
                      <a:pPr algn="just">
                        <a:defRPr/>
                      </a:pPr>
                      <a:r>
                        <a:rPr lang="en-US" sz="2000" b="1" dirty="0" smtClean="0">
                          <a:solidFill>
                            <a:srgbClr val="008100"/>
                          </a:solidFill>
                          <a:effectLst/>
                          <a:latin typeface="Arial" pitchFamily="34" charset="0"/>
                          <a:cs typeface="Arial" pitchFamily="34" charset="0"/>
                        </a:rPr>
                        <a:t>SG 2:  Build mutually beneficial regional &amp; global relations to advance South Africa’s trade, industrial policy &amp; economic development  objective</a:t>
                      </a:r>
                      <a:endParaRPr lang="en-US" sz="2000" dirty="0">
                        <a:solidFill>
                          <a:srgbClr val="008100"/>
                        </a:solidFill>
                        <a:effectLst/>
                        <a:latin typeface="Arial" charset="0"/>
                      </a:endParaRP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283115">
                <a:tc>
                  <a:txBody>
                    <a:bodyPr/>
                    <a:lstStyle/>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base" latinLnBrk="0" hangingPunct="1">
                        <a:lnSpc>
                          <a:spcPct val="100000"/>
                        </a:lnSpc>
                        <a:spcBef>
                          <a:spcPct val="20000"/>
                        </a:spcBef>
                        <a:spcAft>
                          <a:spcPct val="0"/>
                        </a:spcAft>
                        <a:buClrTx/>
                        <a:buSzTx/>
                        <a:buFont typeface="Wingdings" panose="05000000000000000000" pitchFamily="2" charset="2"/>
                        <a:buNone/>
                        <a:tabLst>
                          <a:tab pos="360363" algn="l"/>
                        </a:tabLst>
                        <a:defRPr/>
                      </a:pPr>
                      <a:r>
                        <a:rPr lang="en-US" sz="1800" kern="1200" dirty="0" smtClean="0">
                          <a:solidFill>
                            <a:schemeClr val="tx1"/>
                          </a:solidFill>
                          <a:effectLst/>
                          <a:latin typeface="+mn-lt"/>
                          <a:ea typeface="+mn-ea"/>
                          <a:cs typeface="+mn-cs"/>
                        </a:rPr>
                        <a:t> </a:t>
                      </a:r>
                    </a:p>
                    <a:p>
                      <a:pPr marL="0" marR="0" lvl="0" indent="0" algn="just" defTabSz="914400" rtl="0" eaLnBrk="1" fontAlgn="base" latinLnBrk="0" hangingPunct="1">
                        <a:lnSpc>
                          <a:spcPct val="100000"/>
                        </a:lnSpc>
                        <a:spcBef>
                          <a:spcPct val="20000"/>
                        </a:spcBef>
                        <a:spcAft>
                          <a:spcPct val="0"/>
                        </a:spcAft>
                        <a:buClrTx/>
                        <a:buSzTx/>
                        <a:buFont typeface="Wingdings" panose="05000000000000000000" pitchFamily="2" charset="2"/>
                        <a:buNone/>
                        <a:tabLst>
                          <a:tab pos="360363" algn="l"/>
                        </a:tabLst>
                        <a:defRPr/>
                      </a:pPr>
                      <a:endParaRPr lang="en-US" sz="1800" kern="1200" dirty="0" smtClean="0">
                        <a:solidFill>
                          <a:schemeClr val="tx1"/>
                        </a:solidFill>
                        <a:effectLst/>
                        <a:latin typeface="+mn-lt"/>
                        <a:ea typeface="+mn-ea"/>
                        <a:cs typeface="+mn-cs"/>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base" latinLnBrk="0" hangingPunct="1">
                        <a:lnSpc>
                          <a:spcPct val="100000"/>
                        </a:lnSpc>
                        <a:spcBef>
                          <a:spcPct val="20000"/>
                        </a:spcBef>
                        <a:spcAft>
                          <a:spcPct val="0"/>
                        </a:spcAft>
                        <a:buClrTx/>
                        <a:buSzTx/>
                        <a:buFontTx/>
                        <a:buNone/>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endParaRPr kumimoji="0" lang="en-US"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3563" name="Slide Number Placeholder 1"/>
          <p:cNvSpPr>
            <a:spLocks noGrp="1"/>
          </p:cNvSpPr>
          <p:nvPr>
            <p:ph type="sldNum" sz="quarter" idx="12"/>
          </p:nvPr>
        </p:nvSpPr>
        <p:spPr>
          <a:xfrm>
            <a:off x="5862320" y="6332505"/>
            <a:ext cx="2133600" cy="365125"/>
          </a:xfrm>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441D83-5525-4B98-81A6-F97714701BDD}"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smtClean="0">
              <a:ln>
                <a:noFill/>
              </a:ln>
              <a:solidFill>
                <a:prstClr val="black"/>
              </a:solidFill>
              <a:effectLst/>
              <a:uLnTx/>
              <a:uFillTx/>
              <a:latin typeface="Arial" charset="0"/>
              <a:ea typeface="+mn-ea"/>
              <a:cs typeface="Arial" charset="0"/>
            </a:endParaRPr>
          </a:p>
        </p:txBody>
      </p:sp>
      <p:sp>
        <p:nvSpPr>
          <p:cNvPr id="9" name="TextBox 8"/>
          <p:cNvSpPr txBox="1"/>
          <p:nvPr/>
        </p:nvSpPr>
        <p:spPr>
          <a:xfrm>
            <a:off x="467360" y="1827290"/>
            <a:ext cx="8046720" cy="4247317"/>
          </a:xfrm>
          <a:prstGeom prst="rect">
            <a:avLst/>
          </a:prstGeom>
          <a:noFill/>
        </p:spPr>
        <p:txBody>
          <a:bodyPr wrap="square" rtlCol="0">
            <a:spAutoFit/>
          </a:bodyPr>
          <a:lstStyle/>
          <a:p>
            <a:pPr marL="342900" marR="0" lvl="0" indent="-342900" algn="just" defTabSz="4572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000" b="1" i="0" u="none" strike="noStrike" kern="1200" cap="none" spc="0" normalizeH="0" baseline="0" noProof="0" dirty="0" smtClean="0">
                <a:ln>
                  <a:noFill/>
                </a:ln>
                <a:solidFill>
                  <a:srgbClr val="FF0000"/>
                </a:solidFill>
                <a:effectLst/>
                <a:uLnTx/>
                <a:uFillTx/>
                <a:latin typeface="Arial"/>
                <a:ea typeface="Times New Roman"/>
                <a:cs typeface="Calibri"/>
              </a:rPr>
              <a:t>20 </a:t>
            </a:r>
            <a:r>
              <a:rPr kumimoji="0" lang="en-US" sz="2000" b="1" i="0" u="none" strike="noStrike" kern="1200" cap="none" spc="0" normalizeH="0" baseline="0" noProof="0" dirty="0">
                <a:ln>
                  <a:noFill/>
                </a:ln>
                <a:solidFill>
                  <a:srgbClr val="FF0000"/>
                </a:solidFill>
                <a:effectLst/>
                <a:uLnTx/>
                <a:uFillTx/>
                <a:latin typeface="Arial"/>
                <a:ea typeface="Times New Roman"/>
                <a:cs typeface="Calibri"/>
              </a:rPr>
              <a:t>emerging </a:t>
            </a:r>
            <a:r>
              <a:rPr kumimoji="0" lang="en-US" sz="2000" b="1" i="0" u="none" strike="noStrike" kern="1200" cap="none" spc="0" normalizeH="0" baseline="0" noProof="0" dirty="0" smtClean="0">
                <a:ln>
                  <a:noFill/>
                </a:ln>
                <a:solidFill>
                  <a:srgbClr val="FF0000"/>
                </a:solidFill>
                <a:effectLst/>
                <a:uLnTx/>
                <a:uFillTx/>
                <a:latin typeface="Arial"/>
                <a:ea typeface="Times New Roman"/>
                <a:cs typeface="Calibri"/>
              </a:rPr>
              <a:t>exporters</a:t>
            </a:r>
            <a:r>
              <a:rPr kumimoji="0" lang="en-US" sz="2000" b="0" i="0" u="none" strike="noStrike" kern="1200" cap="none" spc="0" normalizeH="0" baseline="0" noProof="0" dirty="0" smtClean="0">
                <a:ln>
                  <a:noFill/>
                </a:ln>
                <a:solidFill>
                  <a:srgbClr val="FF0000"/>
                </a:solidFill>
                <a:effectLst/>
                <a:uLnTx/>
                <a:uFillTx/>
                <a:latin typeface="Arial"/>
                <a:ea typeface="Times New Roman"/>
                <a:cs typeface="Calibri"/>
              </a:rPr>
              <a:t> </a:t>
            </a:r>
            <a:r>
              <a:rPr kumimoji="0" lang="en-US" sz="2000" b="0" i="0" u="none" strike="noStrike" kern="1200" cap="none" spc="0" normalizeH="0" baseline="0" noProof="0" dirty="0">
                <a:ln>
                  <a:noFill/>
                </a:ln>
                <a:effectLst/>
                <a:uLnTx/>
                <a:uFillTx/>
                <a:latin typeface="Arial"/>
                <a:ea typeface="Times New Roman"/>
                <a:cs typeface="Calibri"/>
              </a:rPr>
              <a:t>graduated from the </a:t>
            </a:r>
            <a:r>
              <a:rPr kumimoji="0" lang="en-US" sz="2000" b="1" i="0" u="none" strike="noStrike" kern="1200" cap="none" spc="0" normalizeH="0" baseline="0" noProof="0" dirty="0" smtClean="0">
                <a:ln>
                  <a:noFill/>
                </a:ln>
                <a:solidFill>
                  <a:srgbClr val="FF0000"/>
                </a:solidFill>
                <a:effectLst/>
                <a:uLnTx/>
                <a:uFillTx/>
                <a:latin typeface="Arial"/>
                <a:ea typeface="Times New Roman"/>
                <a:cs typeface="Calibri"/>
              </a:rPr>
              <a:t>GEPP</a:t>
            </a:r>
            <a:r>
              <a:rPr kumimoji="0" lang="en-US" sz="2000" b="1" i="0" u="none" strike="noStrike" kern="1200" cap="none" spc="0" normalizeH="0" baseline="0" noProof="0" dirty="0" smtClean="0">
                <a:ln>
                  <a:noFill/>
                </a:ln>
                <a:effectLst/>
                <a:uLnTx/>
                <a:uFillTx/>
                <a:latin typeface="Arial"/>
                <a:ea typeface="Times New Roman"/>
                <a:cs typeface="Calibri"/>
              </a:rPr>
              <a:t> </a:t>
            </a:r>
            <a:r>
              <a:rPr kumimoji="0" lang="en-US" sz="2000" b="0" i="0" u="none" strike="noStrike" kern="1200" cap="none" spc="0" normalizeH="0" baseline="0" noProof="0" dirty="0" smtClean="0">
                <a:ln>
                  <a:noFill/>
                </a:ln>
                <a:effectLst/>
                <a:uLnTx/>
                <a:uFillTx/>
                <a:latin typeface="Arial"/>
                <a:ea typeface="Times New Roman"/>
                <a:cs typeface="Calibri"/>
              </a:rPr>
              <a:t>to </a:t>
            </a:r>
            <a:r>
              <a:rPr kumimoji="0" lang="en-US" sz="2000" b="0" i="0" u="none" strike="noStrike" kern="1200" cap="none" spc="0" normalizeH="0" baseline="0" noProof="0" dirty="0">
                <a:ln>
                  <a:noFill/>
                </a:ln>
                <a:effectLst/>
                <a:uLnTx/>
                <a:uFillTx/>
                <a:latin typeface="Arial"/>
                <a:ea typeface="Times New Roman"/>
                <a:cs typeface="Calibri"/>
              </a:rPr>
              <a:t>participate later in the year as a pilot in the German Managers’ </a:t>
            </a:r>
            <a:r>
              <a:rPr kumimoji="0" lang="en-US" sz="2000" b="0" i="0" u="none" strike="noStrike" kern="1200" cap="none" spc="0" normalizeH="0" baseline="0" noProof="0" dirty="0" smtClean="0">
                <a:ln>
                  <a:noFill/>
                </a:ln>
                <a:effectLst/>
                <a:uLnTx/>
                <a:uFillTx/>
                <a:latin typeface="Arial"/>
                <a:ea typeface="Times New Roman"/>
                <a:cs typeface="Calibri"/>
              </a:rPr>
              <a:t>Programme</a:t>
            </a:r>
            <a:r>
              <a:rPr lang="en-US" sz="2000" dirty="0" smtClean="0">
                <a:latin typeface="Arial"/>
                <a:ea typeface="Times New Roman"/>
                <a:cs typeface="Calibri"/>
              </a:rPr>
              <a:t>.</a:t>
            </a:r>
          </a:p>
          <a:p>
            <a:pPr marR="0" lvl="0" algn="just" defTabSz="457200" rtl="0" eaLnBrk="1" fontAlgn="auto" latinLnBrk="0" hangingPunct="1">
              <a:lnSpc>
                <a:spcPct val="150000"/>
              </a:lnSpc>
              <a:spcBef>
                <a:spcPts val="0"/>
              </a:spcBef>
              <a:spcAft>
                <a:spcPts val="0"/>
              </a:spcAft>
              <a:buClrTx/>
              <a:buSzTx/>
              <a:tabLst/>
              <a:defRPr/>
            </a:pPr>
            <a:endParaRPr kumimoji="0" lang="en-ZA" sz="2000" b="0" i="0" u="none" strike="noStrike" kern="1200" cap="none" spc="0" normalizeH="0" baseline="0" noProof="0" dirty="0">
              <a:ln>
                <a:noFill/>
              </a:ln>
              <a:effectLst/>
              <a:uLnTx/>
              <a:uFillTx/>
              <a:latin typeface="Arial"/>
              <a:ea typeface="Times New Roman"/>
              <a:cs typeface="Calibri"/>
            </a:endParaRPr>
          </a:p>
          <a:p>
            <a:pPr marL="342900" marR="0" lvl="0" indent="-342900" algn="just" defTabSz="4572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srgbClr val="000000"/>
                </a:solidFill>
                <a:effectLst/>
                <a:uLnTx/>
                <a:uFillTx/>
                <a:latin typeface="Arial"/>
                <a:ea typeface="Times New Roman"/>
                <a:cs typeface="Calibri"/>
              </a:rPr>
              <a:t>A total of </a:t>
            </a:r>
            <a:r>
              <a:rPr kumimoji="0" lang="en-US" sz="2000" b="1" i="0" u="none" strike="noStrike" kern="1200" cap="none" spc="0" normalizeH="0" baseline="0" noProof="0" dirty="0">
                <a:ln>
                  <a:noFill/>
                </a:ln>
                <a:solidFill>
                  <a:srgbClr val="FF0000"/>
                </a:solidFill>
                <a:effectLst/>
                <a:uLnTx/>
                <a:uFillTx/>
                <a:latin typeface="Arial"/>
                <a:ea typeface="Times New Roman"/>
                <a:cs typeface="Calibri"/>
              </a:rPr>
              <a:t>107 trade leads </a:t>
            </a:r>
            <a:r>
              <a:rPr kumimoji="0" lang="en-US" sz="2000" b="0" i="0" u="none" strike="noStrike" kern="1200" cap="none" spc="0" normalizeH="0" baseline="0" noProof="0" dirty="0">
                <a:ln>
                  <a:noFill/>
                </a:ln>
                <a:solidFill>
                  <a:srgbClr val="000000"/>
                </a:solidFill>
                <a:effectLst/>
                <a:uLnTx/>
                <a:uFillTx/>
                <a:latin typeface="Arial"/>
                <a:ea typeface="Times New Roman"/>
                <a:cs typeface="Calibri"/>
              </a:rPr>
              <a:t>were disseminated to </a:t>
            </a:r>
            <a:r>
              <a:rPr kumimoji="0" lang="en-US" sz="2000" b="0" i="0" u="none" strike="noStrike" kern="1200" cap="none" spc="0" normalizeH="0" baseline="0" noProof="0" dirty="0" smtClean="0">
                <a:ln>
                  <a:noFill/>
                </a:ln>
                <a:solidFill>
                  <a:srgbClr val="000000"/>
                </a:solidFill>
                <a:effectLst/>
                <a:uLnTx/>
                <a:uFillTx/>
                <a:latin typeface="Arial"/>
                <a:ea typeface="Times New Roman"/>
                <a:cs typeface="Calibri"/>
              </a:rPr>
              <a:t>exporters.</a:t>
            </a:r>
          </a:p>
          <a:p>
            <a:pPr marR="0" lvl="0" algn="just" defTabSz="457200" rtl="0" eaLnBrk="1" fontAlgn="auto" latinLnBrk="0" hangingPunct="1">
              <a:lnSpc>
                <a:spcPct val="150000"/>
              </a:lnSpc>
              <a:spcBef>
                <a:spcPts val="0"/>
              </a:spcBef>
              <a:spcAft>
                <a:spcPts val="0"/>
              </a:spcAft>
              <a:buClrTx/>
              <a:buSzTx/>
              <a:tabLst/>
              <a:defRPr/>
            </a:pPr>
            <a:endParaRPr kumimoji="0" lang="en-ZA" sz="2000" b="0" i="0" u="none" strike="noStrike" kern="0" cap="none" spc="0" normalizeH="0" baseline="0" noProof="0" dirty="0">
              <a:ln>
                <a:noFill/>
              </a:ln>
              <a:solidFill>
                <a:srgbClr val="000000"/>
              </a:solidFill>
              <a:effectLst/>
              <a:uLnTx/>
              <a:uFillTx/>
              <a:latin typeface="Arial" panose="020B0604020202020204" pitchFamily="34" charset="0"/>
              <a:ea typeface="Times New Roman" pitchFamily="18" charset="0"/>
              <a:cs typeface="Arial" panose="020B060402020202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ZA" sz="20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itchFamily="18" charset="0"/>
                <a:cs typeface="Arial" panose="020B0604020202020204" pitchFamily="34" charset="0"/>
              </a:rPr>
              <a:t>Successful Outward Trade and Investment Mission to Uganda in May 2019. </a:t>
            </a:r>
            <a:r>
              <a:rPr kumimoji="0" lang="en-US" sz="2000" b="0" i="0" u="none" strike="noStrike" kern="1200" cap="none" spc="0" normalizeH="0" baseline="0" noProof="0" dirty="0">
                <a:ln>
                  <a:noFill/>
                </a:ln>
                <a:solidFill>
                  <a:srgbClr val="000000"/>
                </a:solidFill>
                <a:effectLst/>
                <a:uLnTx/>
                <a:uFillTx/>
                <a:latin typeface="Arial"/>
                <a:ea typeface="Times New Roman"/>
              </a:rPr>
              <a:t>The mission resulted in </a:t>
            </a:r>
            <a:r>
              <a:rPr kumimoji="0" lang="en-US" sz="2000" b="1" i="0" u="none" strike="noStrike" kern="1200" cap="none" spc="0" normalizeH="0" baseline="0" noProof="0" dirty="0" smtClean="0">
                <a:ln>
                  <a:noFill/>
                </a:ln>
                <a:solidFill>
                  <a:srgbClr val="FF0000"/>
                </a:solidFill>
                <a:effectLst/>
                <a:uLnTx/>
                <a:uFillTx/>
                <a:latin typeface="Arial"/>
                <a:ea typeface="Times New Roman"/>
              </a:rPr>
              <a:t>R180</a:t>
            </a:r>
            <a:r>
              <a:rPr lang="en-US" sz="2000" b="1" dirty="0">
                <a:solidFill>
                  <a:srgbClr val="FF0000"/>
                </a:solidFill>
                <a:latin typeface="Arial"/>
                <a:ea typeface="Times New Roman"/>
              </a:rPr>
              <a:t>m</a:t>
            </a:r>
            <a:r>
              <a:rPr kumimoji="0" lang="en-US" sz="2000" b="1" i="0" u="none" strike="noStrike" kern="1200" cap="none" spc="0" normalizeH="0" baseline="0" noProof="0" dirty="0" smtClean="0">
                <a:ln>
                  <a:noFill/>
                </a:ln>
                <a:solidFill>
                  <a:srgbClr val="FF0000"/>
                </a:solidFill>
                <a:effectLst/>
                <a:uLnTx/>
                <a:uFillTx/>
                <a:latin typeface="Arial"/>
                <a:ea typeface="Times New Roman"/>
              </a:rPr>
              <a:t> </a:t>
            </a:r>
            <a:r>
              <a:rPr kumimoji="0" lang="en-US" sz="2000" b="0" i="0" u="none" strike="noStrike" kern="1200" cap="none" spc="0" normalizeH="0" baseline="0" noProof="0" dirty="0" smtClean="0">
                <a:ln>
                  <a:noFill/>
                </a:ln>
                <a:solidFill>
                  <a:srgbClr val="000000"/>
                </a:solidFill>
                <a:effectLst/>
                <a:uLnTx/>
                <a:uFillTx/>
                <a:latin typeface="Arial"/>
                <a:ea typeface="Times New Roman"/>
              </a:rPr>
              <a:t>worth </a:t>
            </a:r>
            <a:r>
              <a:rPr kumimoji="0" lang="en-US" sz="2000" b="0" i="0" u="none" strike="noStrike" kern="1200" cap="none" spc="0" normalizeH="0" baseline="0" noProof="0" dirty="0">
                <a:ln>
                  <a:noFill/>
                </a:ln>
                <a:solidFill>
                  <a:srgbClr val="000000"/>
                </a:solidFill>
                <a:effectLst/>
                <a:uLnTx/>
                <a:uFillTx/>
                <a:latin typeface="Arial"/>
                <a:ea typeface="Times New Roman"/>
              </a:rPr>
              <a:t>of export sales reported after the mission and an estimated </a:t>
            </a:r>
            <a:r>
              <a:rPr kumimoji="0" lang="en-US" sz="2000" b="1" i="0" u="none" strike="noStrike" kern="1200" cap="none" spc="0" normalizeH="0" baseline="0" noProof="0" dirty="0" smtClean="0">
                <a:ln>
                  <a:noFill/>
                </a:ln>
                <a:solidFill>
                  <a:srgbClr val="FF0000"/>
                </a:solidFill>
                <a:effectLst/>
                <a:uLnTx/>
                <a:uFillTx/>
                <a:latin typeface="Arial"/>
                <a:ea typeface="Times New Roman"/>
              </a:rPr>
              <a:t>R208</a:t>
            </a:r>
            <a:r>
              <a:rPr lang="en-US" sz="2000" b="1" dirty="0" smtClean="0">
                <a:solidFill>
                  <a:srgbClr val="FF0000"/>
                </a:solidFill>
                <a:latin typeface="Arial"/>
                <a:ea typeface="Times New Roman"/>
              </a:rPr>
              <a:t>m </a:t>
            </a:r>
            <a:r>
              <a:rPr kumimoji="0" lang="en-US" sz="2000" b="0" i="0" u="none" strike="noStrike" kern="1200" cap="none" spc="0" normalizeH="0" baseline="0" noProof="0" dirty="0" smtClean="0">
                <a:ln>
                  <a:noFill/>
                </a:ln>
                <a:solidFill>
                  <a:srgbClr val="000000"/>
                </a:solidFill>
                <a:effectLst/>
                <a:uLnTx/>
                <a:uFillTx/>
                <a:latin typeface="Arial"/>
                <a:ea typeface="Times New Roman"/>
              </a:rPr>
              <a:t>of </a:t>
            </a:r>
            <a:r>
              <a:rPr kumimoji="0" lang="en-US" sz="2000" b="0" i="0" u="none" strike="noStrike" kern="1200" cap="none" spc="0" normalizeH="0" baseline="0" noProof="0" dirty="0">
                <a:ln>
                  <a:noFill/>
                </a:ln>
                <a:solidFill>
                  <a:srgbClr val="000000"/>
                </a:solidFill>
                <a:effectLst/>
                <a:uLnTx/>
                <a:uFillTx/>
                <a:latin typeface="Arial"/>
                <a:ea typeface="Times New Roman"/>
              </a:rPr>
              <a:t>export sales projected after </a:t>
            </a:r>
            <a:r>
              <a:rPr kumimoji="0" lang="en-US" sz="2000" b="0" i="0" u="none" strike="noStrike" kern="1200" cap="none" spc="0" normalizeH="0" baseline="0" noProof="0" dirty="0" smtClean="0">
                <a:ln>
                  <a:noFill/>
                </a:ln>
                <a:solidFill>
                  <a:srgbClr val="000000"/>
                </a:solidFill>
                <a:effectLst/>
                <a:uLnTx/>
                <a:uFillTx/>
                <a:latin typeface="Arial"/>
                <a:ea typeface="Times New Roman"/>
              </a:rPr>
              <a:t>six </a:t>
            </a:r>
            <a:r>
              <a:rPr kumimoji="0" lang="en-US" sz="2000" b="0" i="0" u="none" strike="noStrike" kern="1200" cap="none" spc="0" normalizeH="0" baseline="0" noProof="0" dirty="0">
                <a:ln>
                  <a:noFill/>
                </a:ln>
                <a:solidFill>
                  <a:srgbClr val="000000"/>
                </a:solidFill>
                <a:effectLst/>
                <a:uLnTx/>
                <a:uFillTx/>
                <a:latin typeface="Arial"/>
                <a:ea typeface="Times New Roman"/>
              </a:rPr>
              <a:t>months</a:t>
            </a:r>
            <a:r>
              <a:rPr kumimoji="0" lang="en-US" sz="2000" b="0" i="0" u="none" strike="noStrike" kern="1200" cap="none" spc="0" normalizeH="0" baseline="0" noProof="0" dirty="0" smtClean="0">
                <a:ln>
                  <a:noFill/>
                </a:ln>
                <a:solidFill>
                  <a:srgbClr val="000000"/>
                </a:solidFill>
                <a:effectLst/>
                <a:uLnTx/>
                <a:uFillTx/>
                <a:latin typeface="Arial"/>
                <a:ea typeface="Times New Roman"/>
              </a:rPr>
              <a:t>.</a:t>
            </a:r>
            <a:endParaRPr kumimoji="0" lang="en-ZA" sz="20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itchFamily="18" charset="0"/>
              <a:cs typeface="Arial" panose="020B0604020202020204" pitchFamily="34" charset="0"/>
            </a:endParaRPr>
          </a:p>
        </p:txBody>
      </p:sp>
      <p:sp>
        <p:nvSpPr>
          <p:cNvPr id="14" name="Title 1"/>
          <p:cNvSpPr txBox="1">
            <a:spLocks/>
          </p:cNvSpPr>
          <p:nvPr/>
        </p:nvSpPr>
        <p:spPr>
          <a:xfrm>
            <a:off x="193040" y="132080"/>
            <a:ext cx="8829040" cy="492778"/>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4400" b="1" i="0" u="none" strike="noStrike" kern="1200" cap="none" spc="0" normalizeH="0" baseline="0" noProof="0" dirty="0" smtClean="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TRADE, INVESTMENT AND EXPORT</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8158480" y="6138924"/>
            <a:ext cx="648072" cy="565983"/>
          </a:xfrm>
          <a:prstGeom prst="rect">
            <a:avLst/>
          </a:prstGeom>
        </p:spPr>
      </p:pic>
      <p:pic>
        <p:nvPicPr>
          <p:cNvPr id="13" name="Picture 1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spTree>
    <p:extLst>
      <p:ext uri="{BB962C8B-B14F-4D97-AF65-F5344CB8AC3E}">
        <p14:creationId xmlns:p14="http://schemas.microsoft.com/office/powerpoint/2010/main" val="41850025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81" name="Group 57"/>
          <p:cNvGraphicFramePr>
            <a:graphicFrameLocks noGrp="1"/>
          </p:cNvGraphicFramePr>
          <p:nvPr>
            <p:ph idx="4294967295"/>
            <p:extLst>
              <p:ext uri="{D42A27DB-BD31-4B8C-83A1-F6EECF244321}">
                <p14:modId xmlns:p14="http://schemas.microsoft.com/office/powerpoint/2010/main" val="2967803310"/>
              </p:ext>
            </p:extLst>
          </p:nvPr>
        </p:nvGraphicFramePr>
        <p:xfrm>
          <a:off x="234350" y="774541"/>
          <a:ext cx="8663642" cy="5173634"/>
        </p:xfrm>
        <a:graphic>
          <a:graphicData uri="http://schemas.openxmlformats.org/drawingml/2006/table">
            <a:tbl>
              <a:tblPr/>
              <a:tblGrid>
                <a:gridCol w="8663642">
                  <a:extLst>
                    <a:ext uri="{9D8B030D-6E8A-4147-A177-3AD203B41FA5}">
                      <a16:colId xmlns:a16="http://schemas.microsoft.com/office/drawing/2014/main" val="20000"/>
                    </a:ext>
                  </a:extLst>
                </a:gridCol>
              </a:tblGrid>
              <a:tr h="675107">
                <a:tc>
                  <a:txBody>
                    <a:bodyPr/>
                    <a:lstStyle/>
                    <a:p>
                      <a:pPr algn="just">
                        <a:defRPr/>
                      </a:pPr>
                      <a:r>
                        <a:rPr lang="en-US" sz="2000" b="1" kern="1200" dirty="0" smtClean="0">
                          <a:solidFill>
                            <a:srgbClr val="008100"/>
                          </a:solidFill>
                          <a:effectLst/>
                          <a:latin typeface="Arial" pitchFamily="34" charset="0"/>
                          <a:ea typeface="+mn-ea"/>
                          <a:cs typeface="Arial" pitchFamily="34" charset="0"/>
                        </a:rPr>
                        <a:t>SG3: Facilitate broad-based economic participation through targeted interventions </a:t>
                      </a:r>
                      <a:r>
                        <a:rPr lang="en-ZA" sz="2000" b="1" kern="1200" dirty="0" smtClean="0">
                          <a:solidFill>
                            <a:srgbClr val="008100"/>
                          </a:solidFill>
                          <a:effectLst/>
                          <a:latin typeface="Arial" pitchFamily="34" charset="0"/>
                          <a:ea typeface="+mn-ea"/>
                          <a:cs typeface="Arial" pitchFamily="34" charset="0"/>
                        </a:rPr>
                        <a:t>to achieve more inclusive growth</a:t>
                      </a:r>
                      <a:endParaRPr lang="en-US" sz="2000" b="1" kern="1200" dirty="0">
                        <a:solidFill>
                          <a:srgbClr val="008100"/>
                        </a:solidFill>
                        <a:effectLst/>
                        <a:latin typeface="Arial" pitchFamily="34" charset="0"/>
                        <a:ea typeface="+mn-ea"/>
                        <a:cs typeface="Arial" pitchFamily="34" charset="0"/>
                      </a:endParaRPr>
                    </a:p>
                  </a:txBody>
                  <a:tcPr marL="90000" marR="90000" marT="46803" marB="468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470428">
                <a:tc>
                  <a:txBody>
                    <a:bodyPr/>
                    <a:lstStyle/>
                    <a:p>
                      <a:pPr marL="0" marR="0" lvl="0" indent="0" algn="just" defTabSz="457200" rtl="0" eaLnBrk="1" fontAlgn="auto" latinLnBrk="0" hangingPunct="1">
                        <a:lnSpc>
                          <a:spcPct val="100000"/>
                        </a:lnSpc>
                        <a:spcBef>
                          <a:spcPts val="455"/>
                        </a:spcBef>
                        <a:spcAft>
                          <a:spcPts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mn-lt"/>
                          <a:ea typeface="+mn-ea"/>
                          <a:cs typeface="Arial" panose="020B0604020202020204" pitchFamily="34" charset="0"/>
                        </a:rPr>
                        <a:t>Broad-Based Black Economic Empowerment (B-BBEE)</a:t>
                      </a:r>
                    </a:p>
                    <a:p>
                      <a:pPr marL="285750" marR="0" lvl="0" indent="-285750" algn="just" defTabSz="457200" rtl="0" eaLnBrk="1" fontAlgn="auto" latinLnBrk="0" hangingPunct="1">
                        <a:lnSpc>
                          <a:spcPct val="100000"/>
                        </a:lnSpc>
                        <a:spcBef>
                          <a:spcPts val="455"/>
                        </a:spcBef>
                        <a:spcAft>
                          <a:spcPts val="0"/>
                        </a:spcAft>
                        <a:buClrTx/>
                        <a:buSzTx/>
                        <a:buFont typeface="Wingdings" panose="05000000000000000000" pitchFamily="2" charset="2"/>
                        <a:buChar char="q"/>
                        <a:tabLst/>
                        <a:defRPr/>
                      </a:pPr>
                      <a:endParaRPr kumimoji="0" lang="en-US" sz="2000" b="0" i="0" u="none" strike="noStrike" kern="1200" cap="none" spc="0" normalizeH="0" baseline="0" noProof="0" dirty="0" smtClean="0">
                        <a:ln>
                          <a:noFill/>
                        </a:ln>
                        <a:solidFill>
                          <a:prstClr val="black"/>
                        </a:solidFill>
                        <a:effectLst/>
                        <a:uLnTx/>
                        <a:uFillTx/>
                        <a:latin typeface="+mn-lt"/>
                        <a:ea typeface="Times New Roman" panose="02020603050405020304" pitchFamily="18" charset="0"/>
                        <a:cs typeface="Arial" panose="020B0604020202020204" pitchFamily="34" charset="0"/>
                      </a:endParaRPr>
                    </a:p>
                    <a:p>
                      <a:pPr marL="360363" marR="0" lvl="0" indent="-360363"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tab pos="457200" algn="l"/>
                        </a:tabLst>
                        <a:defRPr/>
                      </a:pPr>
                      <a:r>
                        <a:rPr kumimoji="0" lang="en-ZA" sz="2000" b="1" i="0" u="none" strike="noStrike" kern="1200" cap="none" spc="0" normalizeH="0" baseline="0" noProof="0" dirty="0" smtClean="0">
                          <a:ln>
                            <a:noFill/>
                          </a:ln>
                          <a:solidFill>
                            <a:prstClr val="black"/>
                          </a:solidFill>
                          <a:effectLst/>
                          <a:uLnTx/>
                          <a:uFillTx/>
                          <a:latin typeface="+mn-lt"/>
                          <a:ea typeface="Times New Roman"/>
                          <a:cs typeface="+mn-cs"/>
                        </a:rPr>
                        <a:t>B-BBEE</a:t>
                      </a:r>
                      <a:r>
                        <a:rPr kumimoji="0" lang="en-ZA" sz="2000" b="0" i="0" u="none" strike="noStrike" kern="1200" cap="none" spc="0" normalizeH="0" baseline="0" noProof="0" dirty="0" smtClean="0">
                          <a:ln>
                            <a:noFill/>
                          </a:ln>
                          <a:solidFill>
                            <a:prstClr val="black"/>
                          </a:solidFill>
                          <a:effectLst/>
                          <a:uLnTx/>
                          <a:uFillTx/>
                          <a:latin typeface="+mn-lt"/>
                          <a:ea typeface="Times New Roman"/>
                          <a:cs typeface="+mn-cs"/>
                        </a:rPr>
                        <a:t> Sector Codes of Good Practice were re-gazetted for implementation in April 2019</a:t>
                      </a:r>
                      <a:r>
                        <a:rPr kumimoji="0" lang="en-ZA" sz="2000" b="0" i="0" u="none" strike="noStrike" kern="1200" cap="none" spc="0" normalizeH="0" baseline="0" noProof="0" dirty="0" smtClean="0">
                          <a:ln>
                            <a:noFill/>
                          </a:ln>
                          <a:solidFill>
                            <a:srgbClr val="000000"/>
                          </a:solidFill>
                          <a:effectLst/>
                          <a:uLnTx/>
                          <a:uFillTx/>
                          <a:latin typeface="+mn-lt"/>
                          <a:ea typeface="+mn-ea"/>
                          <a:cs typeface="Arial" panose="020B0604020202020204" pitchFamily="34" charset="0"/>
                        </a:rPr>
                        <a:t>. The change means that entities in the defence sector will be measured in terms of the Defence Sector Code and not the Generic Codes.</a:t>
                      </a:r>
                    </a:p>
                    <a:p>
                      <a:pPr marL="360363" marR="0" lvl="0" indent="-360363"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tab pos="457200" algn="l"/>
                        </a:tabLst>
                        <a:defRPr/>
                      </a:pPr>
                      <a:endParaRPr kumimoji="0" lang="en-ZA" sz="2000" b="0" i="0" u="none" strike="noStrike" kern="1200" cap="none" spc="0" normalizeH="0" baseline="0" noProof="0" dirty="0" smtClean="0">
                        <a:ln>
                          <a:noFill/>
                        </a:ln>
                        <a:solidFill>
                          <a:srgbClr val="000000"/>
                        </a:solidFill>
                        <a:effectLst/>
                        <a:uLnTx/>
                        <a:uFillTx/>
                        <a:latin typeface="+mn-lt"/>
                        <a:ea typeface="+mn-ea"/>
                        <a:cs typeface="Arial" panose="020B0604020202020204" pitchFamily="34" charset="0"/>
                      </a:endParaRPr>
                    </a:p>
                    <a:p>
                      <a:pPr marL="360363" marR="0" lvl="0" indent="-360363"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tab pos="457200" algn="l"/>
                        </a:tabLst>
                        <a:defRPr/>
                      </a:pPr>
                      <a:r>
                        <a:rPr kumimoji="0" lang="en-US" sz="2000" b="0" i="0" u="none" strike="noStrike" kern="1200" cap="none" spc="0" normalizeH="0" baseline="0" noProof="0" dirty="0" smtClean="0">
                          <a:ln>
                            <a:noFill/>
                          </a:ln>
                          <a:solidFill>
                            <a:prstClr val="black"/>
                          </a:solidFill>
                          <a:effectLst/>
                          <a:uLnTx/>
                          <a:uFillTx/>
                          <a:latin typeface="+mn-lt"/>
                          <a:ea typeface="Times New Roman"/>
                          <a:cs typeface="+mn-cs"/>
                        </a:rPr>
                        <a:t>Changes to the Amended B-BBEE Codes of Good Practice with a six (6) month Transitional Period gazetted in May 2019.</a:t>
                      </a:r>
                      <a:r>
                        <a:rPr kumimoji="0" lang="en-ZA" sz="2000" b="0" i="0" u="none" strike="noStrike" kern="1200" cap="none" spc="0" normalizeH="0" baseline="0" noProof="0" dirty="0" smtClean="0">
                          <a:ln>
                            <a:noFill/>
                          </a:ln>
                          <a:solidFill>
                            <a:srgbClr val="000000"/>
                          </a:solidFill>
                          <a:effectLst/>
                          <a:uLnTx/>
                          <a:uFillTx/>
                          <a:latin typeface="+mn-lt"/>
                          <a:ea typeface="+mn-ea"/>
                          <a:cs typeface="Arial" panose="020B0604020202020204" pitchFamily="34" charset="0"/>
                        </a:rPr>
                        <a:t> </a:t>
                      </a:r>
                      <a:endParaRPr kumimoji="0" lang="en-US" sz="2000" b="0" i="0" u="none" strike="noStrike" kern="1200" cap="none" spc="0" normalizeH="0" baseline="0" noProof="0" dirty="0" smtClean="0">
                        <a:ln>
                          <a:noFill/>
                        </a:ln>
                        <a:solidFill>
                          <a:prstClr val="black"/>
                        </a:solidFill>
                        <a:effectLst/>
                        <a:uLnTx/>
                        <a:uFillTx/>
                        <a:latin typeface="+mn-lt"/>
                        <a:ea typeface="Times New Roman"/>
                        <a:cs typeface="+mn-cs"/>
                      </a:endParaRPr>
                    </a:p>
                  </a:txBody>
                  <a:tcPr marL="90000" marR="90000" marT="46803" marB="468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30731" name="Slide Number Placeholder 1"/>
          <p:cNvSpPr>
            <a:spLocks noGrp="1"/>
          </p:cNvSpPr>
          <p:nvPr>
            <p:ph type="sldNum" sz="quarter" idx="12"/>
          </p:nvPr>
        </p:nvSpPr>
        <p:spPr>
          <a:xfrm>
            <a:off x="6035040" y="6293098"/>
            <a:ext cx="1905000" cy="457200"/>
          </a:xfrm>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74632A-91E0-4B9A-BE02-98024C230F92}"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smtClean="0">
              <a:ln>
                <a:noFill/>
              </a:ln>
              <a:solidFill>
                <a:prstClr val="black"/>
              </a:solidFill>
              <a:effectLst/>
              <a:uLnTx/>
              <a:uFillTx/>
              <a:latin typeface="Arial" charset="0"/>
              <a:ea typeface="+mn-ea"/>
              <a:cs typeface="Arial" charset="0"/>
            </a:endParaRPr>
          </a:p>
        </p:txBody>
      </p:sp>
      <p:sp>
        <p:nvSpPr>
          <p:cNvPr id="12" name="Title 1"/>
          <p:cNvSpPr txBox="1">
            <a:spLocks/>
          </p:cNvSpPr>
          <p:nvPr/>
        </p:nvSpPr>
        <p:spPr>
          <a:xfrm>
            <a:off x="142910" y="132080"/>
            <a:ext cx="8838530" cy="456395"/>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4400" b="1" i="0" u="none" strike="noStrike" kern="1200" cap="none" spc="0" normalizeH="0" baseline="0" noProof="0" dirty="0" smtClean="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SPECIAL ECONOMIC ZONES &amp; ECONOMIC TRANSFORMATION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9" name="Picture 8"/>
          <p:cNvPicPr>
            <a:picLocks noChangeAspect="1"/>
          </p:cNvPicPr>
          <p:nvPr/>
        </p:nvPicPr>
        <p:blipFill>
          <a:blip r:embed="rId4"/>
          <a:stretch>
            <a:fillRect/>
          </a:stretch>
        </p:blipFill>
        <p:spPr>
          <a:xfrm>
            <a:off x="8158480" y="6138924"/>
            <a:ext cx="648072" cy="565983"/>
          </a:xfrm>
          <a:prstGeom prst="rect">
            <a:avLst/>
          </a:prstGeom>
        </p:spPr>
      </p:pic>
    </p:spTree>
    <p:extLst>
      <p:ext uri="{BB962C8B-B14F-4D97-AF65-F5344CB8AC3E}">
        <p14:creationId xmlns:p14="http://schemas.microsoft.com/office/powerpoint/2010/main" val="9992689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2932" y="912043"/>
            <a:ext cx="8229600" cy="4525963"/>
          </a:xfrm>
        </p:spPr>
        <p:txBody>
          <a:bodyPr vert="horz"/>
          <a:lstStyle/>
          <a:p>
            <a:pPr marL="0" indent="0">
              <a:buNone/>
            </a:pPr>
            <a:r>
              <a:rPr lang="en-ZA" dirty="0" smtClean="0"/>
              <a:t> </a:t>
            </a:r>
            <a:endParaRPr lang="en-ZA" dirty="0"/>
          </a:p>
        </p:txBody>
      </p:sp>
      <p:sp>
        <p:nvSpPr>
          <p:cNvPr id="4" name="Slide Number Placeholder 3"/>
          <p:cNvSpPr>
            <a:spLocks noGrp="1"/>
          </p:cNvSpPr>
          <p:nvPr>
            <p:ph type="sldNum" sz="quarter" idx="12"/>
          </p:nvPr>
        </p:nvSpPr>
        <p:spPr>
          <a:xfrm>
            <a:off x="5709920" y="6247778"/>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Title 1"/>
          <p:cNvSpPr txBox="1">
            <a:spLocks/>
          </p:cNvSpPr>
          <p:nvPr/>
        </p:nvSpPr>
        <p:spPr bwMode="auto">
          <a:xfrm rot="19646333">
            <a:off x="591531" y="2297288"/>
            <a:ext cx="7772400" cy="1143000"/>
          </a:xfrm>
          <a:prstGeom prst="rect">
            <a:avLst/>
          </a:prstGeom>
          <a:solidFill>
            <a:srgbClr val="9AB75C"/>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rgbClr val="FFFFFF"/>
                </a:solidFill>
                <a:effectLst/>
                <a:uLnTx/>
                <a:uFillTx/>
                <a:latin typeface="Arial" pitchFamily="34" charset="0"/>
                <a:ea typeface="+mj-ea"/>
                <a:cs typeface="Arial" pitchFamily="34" charset="0"/>
              </a:rPr>
              <a:t>2018/19 ANNUAL REPORT</a:t>
            </a:r>
            <a:endParaRPr kumimoji="0" lang="en-US" sz="3200" b="1" i="0" u="none" strike="noStrike" kern="0" cap="none" spc="0" normalizeH="0" baseline="0" noProof="0" dirty="0">
              <a:ln>
                <a:noFill/>
              </a:ln>
              <a:solidFill>
                <a:srgbClr val="FFFFFF"/>
              </a:solidFill>
              <a:effectLst/>
              <a:uLnTx/>
              <a:uFillTx/>
              <a:latin typeface="Arial" pitchFamily="34" charset="0"/>
              <a:ea typeface="+mj-ea"/>
              <a:cs typeface="Arial" pitchFamily="34" charset="0"/>
            </a:endParaRPr>
          </a:p>
        </p:txBody>
      </p:sp>
      <p:pic>
        <p:nvPicPr>
          <p:cNvPr id="8" name="Picture 7"/>
          <p:cNvPicPr>
            <a:picLocks noChangeAspect="1"/>
          </p:cNvPicPr>
          <p:nvPr/>
        </p:nvPicPr>
        <p:blipFill>
          <a:blip r:embed="rId2"/>
          <a:stretch>
            <a:fillRect/>
          </a:stretch>
        </p:blipFill>
        <p:spPr>
          <a:xfrm>
            <a:off x="8086185" y="6178737"/>
            <a:ext cx="648072" cy="565983"/>
          </a:xfrm>
          <a:prstGeom prst="rect">
            <a:avLst/>
          </a:prstGeom>
        </p:spPr>
      </p:pic>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145" y="6144560"/>
            <a:ext cx="1457291" cy="571560"/>
          </a:xfrm>
          <a:prstGeom prst="rect">
            <a:avLst/>
          </a:prstGeom>
          <a:noFill/>
        </p:spPr>
      </p:pic>
    </p:spTree>
    <p:extLst>
      <p:ext uri="{BB962C8B-B14F-4D97-AF65-F5344CB8AC3E}">
        <p14:creationId xmlns:p14="http://schemas.microsoft.com/office/powerpoint/2010/main" val="34367419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81" name="Group 57"/>
          <p:cNvGraphicFramePr>
            <a:graphicFrameLocks noGrp="1"/>
          </p:cNvGraphicFramePr>
          <p:nvPr>
            <p:ph idx="4294967295"/>
            <p:extLst>
              <p:ext uri="{D42A27DB-BD31-4B8C-83A1-F6EECF244321}">
                <p14:modId xmlns:p14="http://schemas.microsoft.com/office/powerpoint/2010/main" val="1062343339"/>
              </p:ext>
            </p:extLst>
          </p:nvPr>
        </p:nvGraphicFramePr>
        <p:xfrm>
          <a:off x="304800" y="870809"/>
          <a:ext cx="8574370" cy="5138326"/>
        </p:xfrm>
        <a:graphic>
          <a:graphicData uri="http://schemas.openxmlformats.org/drawingml/2006/table">
            <a:tbl>
              <a:tblPr/>
              <a:tblGrid>
                <a:gridCol w="8574370">
                  <a:extLst>
                    <a:ext uri="{9D8B030D-6E8A-4147-A177-3AD203B41FA5}">
                      <a16:colId xmlns:a16="http://schemas.microsoft.com/office/drawing/2014/main" val="20000"/>
                    </a:ext>
                  </a:extLst>
                </a:gridCol>
              </a:tblGrid>
              <a:tr h="669775">
                <a:tc>
                  <a:txBody>
                    <a:bodyPr/>
                    <a:lstStyle/>
                    <a:p>
                      <a:pPr algn="just">
                        <a:defRPr/>
                      </a:pPr>
                      <a:r>
                        <a:rPr lang="en-US" sz="2000" b="1" kern="1200" dirty="0" smtClean="0">
                          <a:solidFill>
                            <a:srgbClr val="008100"/>
                          </a:solidFill>
                          <a:effectLst/>
                          <a:latin typeface="Arial" pitchFamily="34" charset="0"/>
                          <a:ea typeface="+mn-ea"/>
                          <a:cs typeface="Arial" pitchFamily="34" charset="0"/>
                        </a:rPr>
                        <a:t>SG3: Facilitate broad-based economic participation through targeted interventions </a:t>
                      </a:r>
                      <a:r>
                        <a:rPr lang="en-ZA" sz="2000" b="1" kern="1200" dirty="0" smtClean="0">
                          <a:solidFill>
                            <a:srgbClr val="008100"/>
                          </a:solidFill>
                          <a:effectLst/>
                          <a:latin typeface="Arial" pitchFamily="34" charset="0"/>
                          <a:ea typeface="+mn-ea"/>
                          <a:cs typeface="Arial" pitchFamily="34" charset="0"/>
                        </a:rPr>
                        <a:t>to achieve more inclusive growth</a:t>
                      </a:r>
                      <a:endParaRPr lang="en-US" sz="2000" b="1" kern="1200" dirty="0">
                        <a:solidFill>
                          <a:srgbClr val="008100"/>
                        </a:solidFill>
                        <a:effectLst/>
                        <a:latin typeface="Arial" pitchFamily="34" charset="0"/>
                        <a:ea typeface="+mn-ea"/>
                        <a:cs typeface="Arial" pitchFamily="34" charset="0"/>
                      </a:endParaRPr>
                    </a:p>
                  </a:txBody>
                  <a:tcPr marL="90000" marR="90000" marT="46803" marB="468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435120">
                <a:tc>
                  <a:txBody>
                    <a:bodyPr/>
                    <a:lstStyle/>
                    <a:p>
                      <a:pPr marL="0" marR="0" lvl="0" indent="0" algn="just" defTabSz="457200" rtl="0" eaLnBrk="1" fontAlgn="auto" latinLnBrk="0" hangingPunct="1">
                        <a:lnSpc>
                          <a:spcPct val="100000"/>
                        </a:lnSpc>
                        <a:spcBef>
                          <a:spcPts val="455"/>
                        </a:spcBef>
                        <a:spcAft>
                          <a:spcPts val="0"/>
                        </a:spcAft>
                        <a:buClrTx/>
                        <a:buSzTx/>
                        <a:buFont typeface="Wingdings" panose="05000000000000000000" pitchFamily="2" charset="2"/>
                        <a:buNone/>
                        <a:tabLst/>
                        <a:defRPr/>
                      </a:pPr>
                      <a:r>
                        <a:rPr kumimoji="0" lang="en-US" sz="20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a:cs typeface="Arial" panose="020B0604020202020204" pitchFamily="34" charset="0"/>
                        </a:rPr>
                        <a:t>Equity Equivalent Investments Programme (EEIP)</a:t>
                      </a:r>
                    </a:p>
                    <a:p>
                      <a:pPr marL="457200" marR="0" lvl="1" indent="0" algn="just" defTabSz="457200" rtl="0" eaLnBrk="1" fontAlgn="auto" latinLnBrk="0" hangingPunct="1">
                        <a:lnSpc>
                          <a:spcPct val="100000"/>
                        </a:lnSpc>
                        <a:spcBef>
                          <a:spcPts val="0"/>
                        </a:spcBef>
                        <a:spcAft>
                          <a:spcPts val="0"/>
                        </a:spcAft>
                        <a:buClrTx/>
                        <a:buSzTx/>
                        <a:buFontTx/>
                        <a:buNone/>
                        <a:tabLst>
                          <a:tab pos="457200" algn="l"/>
                        </a:tabLst>
                        <a:defRPr/>
                      </a:pPr>
                      <a:endParaRPr kumimoji="0" lang="en-ZA" sz="2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a:cs typeface="Arial" panose="020B0604020202020204" pitchFamily="34" charset="0"/>
                      </a:endParaRPr>
                    </a:p>
                    <a:p>
                      <a:pPr marL="360363" marR="0" lvl="0" indent="-360363"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tab pos="457200" algn="l"/>
                        </a:tabLst>
                        <a:defRPr/>
                      </a:pPr>
                      <a:r>
                        <a:rPr kumimoji="0" lang="en-ZA" sz="2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a:cs typeface="Arial" panose="020B0604020202020204" pitchFamily="34" charset="0"/>
                        </a:rPr>
                        <a:t>Samsung EEIP was launched in May 2019 for a total investment of R280 million. </a:t>
                      </a:r>
                    </a:p>
                    <a:p>
                      <a:pPr marL="360363" marR="0" lvl="0" indent="-360363"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tab pos="457200" algn="l"/>
                        </a:tabLst>
                        <a:defRPr/>
                      </a:pPr>
                      <a:endParaRPr kumimoji="0" lang="en-ZA"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360363" marR="0" lvl="0" indent="-360363"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tab pos="457200" algn="l"/>
                        </a:tabLst>
                        <a:defRPr/>
                      </a:pPr>
                      <a:r>
                        <a:rPr kumimoji="0" lang="en-US" sz="20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a:cs typeface="Arial" panose="020B0604020202020204" pitchFamily="34" charset="0"/>
                        </a:rPr>
                        <a:t>the dti </a:t>
                      </a: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a:cs typeface="Arial" panose="020B0604020202020204" pitchFamily="34" charset="0"/>
                        </a:rPr>
                        <a:t>approved the EEIP for Mediterranean Shipping company SA for a total investment of R116 million which will focus on critical skills development and enterprise &amp; supplier development for black beneficiaries. </a:t>
                      </a:r>
                    </a:p>
                  </a:txBody>
                  <a:tcPr marL="90000" marR="90000" marT="46803" marB="468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30731" name="Slide Number Placeholder 1"/>
          <p:cNvSpPr>
            <a:spLocks noGrp="1"/>
          </p:cNvSpPr>
          <p:nvPr>
            <p:ph type="sldNum" sz="quarter" idx="12"/>
          </p:nvPr>
        </p:nvSpPr>
        <p:spPr>
          <a:xfrm>
            <a:off x="5953760" y="6284168"/>
            <a:ext cx="1905000" cy="457200"/>
          </a:xfrm>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74632A-91E0-4B9A-BE02-98024C230F92}"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smtClean="0">
              <a:ln>
                <a:noFill/>
              </a:ln>
              <a:solidFill>
                <a:prstClr val="black"/>
              </a:solidFill>
              <a:effectLst/>
              <a:uLnTx/>
              <a:uFillTx/>
              <a:latin typeface="Arial" charset="0"/>
              <a:ea typeface="+mn-ea"/>
              <a:cs typeface="Arial" charset="0"/>
            </a:endParaRPr>
          </a:p>
        </p:txBody>
      </p:sp>
      <p:sp>
        <p:nvSpPr>
          <p:cNvPr id="12" name="Title 1"/>
          <p:cNvSpPr txBox="1">
            <a:spLocks/>
          </p:cNvSpPr>
          <p:nvPr/>
        </p:nvSpPr>
        <p:spPr>
          <a:xfrm>
            <a:off x="304800" y="162560"/>
            <a:ext cx="8686800" cy="538646"/>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4400" b="1" i="0" u="none" strike="noStrike" kern="1200" cap="none" spc="0" normalizeH="0" baseline="0" noProof="0" dirty="0" smtClean="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SPECIAL ECONOMIC ZONES &amp; ECONOMIC TRANSFORMATION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8" name="Picture 7"/>
          <p:cNvPicPr>
            <a:picLocks noChangeAspect="1"/>
          </p:cNvPicPr>
          <p:nvPr/>
        </p:nvPicPr>
        <p:blipFill>
          <a:blip r:embed="rId3"/>
          <a:stretch>
            <a:fillRect/>
          </a:stretch>
        </p:blipFill>
        <p:spPr>
          <a:xfrm>
            <a:off x="8158480" y="6138924"/>
            <a:ext cx="648072" cy="565983"/>
          </a:xfrm>
          <a:prstGeom prst="rect">
            <a:avLst/>
          </a:prstGeom>
        </p:spPr>
      </p:pic>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spTree>
    <p:extLst>
      <p:ext uri="{BB962C8B-B14F-4D97-AF65-F5344CB8AC3E}">
        <p14:creationId xmlns:p14="http://schemas.microsoft.com/office/powerpoint/2010/main" val="17307798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81" name="Group 57"/>
          <p:cNvGraphicFramePr>
            <a:graphicFrameLocks noGrp="1"/>
          </p:cNvGraphicFramePr>
          <p:nvPr>
            <p:ph idx="4294967295"/>
            <p:extLst>
              <p:ext uri="{D42A27DB-BD31-4B8C-83A1-F6EECF244321}">
                <p14:modId xmlns:p14="http://schemas.microsoft.com/office/powerpoint/2010/main" val="87259829"/>
              </p:ext>
            </p:extLst>
          </p:nvPr>
        </p:nvGraphicFramePr>
        <p:xfrm>
          <a:off x="203200" y="752538"/>
          <a:ext cx="8603352" cy="4857114"/>
        </p:xfrm>
        <a:graphic>
          <a:graphicData uri="http://schemas.openxmlformats.org/drawingml/2006/table">
            <a:tbl>
              <a:tblPr/>
              <a:tblGrid>
                <a:gridCol w="8603352">
                  <a:extLst>
                    <a:ext uri="{9D8B030D-6E8A-4147-A177-3AD203B41FA5}">
                      <a16:colId xmlns:a16="http://schemas.microsoft.com/office/drawing/2014/main" val="20000"/>
                    </a:ext>
                  </a:extLst>
                </a:gridCol>
              </a:tblGrid>
              <a:tr h="683584">
                <a:tc>
                  <a:txBody>
                    <a:bodyPr/>
                    <a:lstStyle/>
                    <a:p>
                      <a:pPr algn="just">
                        <a:defRPr/>
                      </a:pPr>
                      <a:r>
                        <a:rPr lang="en-US" sz="2000" b="1" kern="1200" dirty="0" smtClean="0">
                          <a:solidFill>
                            <a:srgbClr val="008100"/>
                          </a:solidFill>
                          <a:effectLst/>
                          <a:latin typeface="Arial" pitchFamily="34" charset="0"/>
                          <a:ea typeface="+mn-ea"/>
                          <a:cs typeface="Arial" pitchFamily="34" charset="0"/>
                        </a:rPr>
                        <a:t>SG3: Facilitate broad-based economic participation through targeted interventions </a:t>
                      </a:r>
                      <a:r>
                        <a:rPr lang="en-ZA" sz="2000" b="1" kern="1200" dirty="0" smtClean="0">
                          <a:solidFill>
                            <a:srgbClr val="008100"/>
                          </a:solidFill>
                          <a:effectLst/>
                          <a:latin typeface="Arial" pitchFamily="34" charset="0"/>
                          <a:ea typeface="+mn-ea"/>
                          <a:cs typeface="Arial" pitchFamily="34" charset="0"/>
                        </a:rPr>
                        <a:t>to achieve more inclusive growth</a:t>
                      </a:r>
                      <a:endParaRPr lang="en-US" sz="2000" b="1" kern="1200" dirty="0">
                        <a:solidFill>
                          <a:srgbClr val="008100"/>
                        </a:solidFill>
                        <a:effectLst/>
                        <a:latin typeface="Arial" pitchFamily="34" charset="0"/>
                        <a:ea typeface="+mn-ea"/>
                        <a:cs typeface="Arial" pitchFamily="34" charset="0"/>
                      </a:endParaRPr>
                    </a:p>
                  </a:txBody>
                  <a:tcPr marL="90000" marR="90000" marT="46803" marB="468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153908">
                <a:tc>
                  <a:txBody>
                    <a:bodyPr/>
                    <a:lstStyle/>
                    <a:p>
                      <a:pPr marL="342900" marR="0" lvl="0" indent="-342900" algn="just" defTabSz="914400" rtl="0" eaLnBrk="0" fontAlgn="base" latinLnBrk="0" hangingPunct="0">
                        <a:lnSpc>
                          <a:spcPct val="100000"/>
                        </a:lnSpc>
                        <a:spcBef>
                          <a:spcPts val="1080"/>
                        </a:spcBef>
                        <a:spcAft>
                          <a:spcPts val="0"/>
                        </a:spcAft>
                        <a:buClrTx/>
                        <a:buSzTx/>
                        <a:buFont typeface="Wingdings" panose="05000000000000000000" pitchFamily="2" charset="2"/>
                        <a:buChar char="q"/>
                        <a:tabLst/>
                        <a:defRPr/>
                      </a:pPr>
                      <a:r>
                        <a:rPr lang="en-ZA" altLang="en-US" sz="2000" dirty="0" smtClean="0">
                          <a:solidFill>
                            <a:schemeClr val="tx1"/>
                          </a:solidFill>
                          <a:latin typeface="Arial" charset="0"/>
                          <a:ea typeface="Times New Roman" pitchFamily="18" charset="0"/>
                          <a:cs typeface="Arial" charset="0"/>
                        </a:rPr>
                        <a:t>Cabinet Progress Report on the Implementation of the Special Economic Zones (SEZs) in SA was developed and presented to the Economic Cluster in April 2019.</a:t>
                      </a:r>
                    </a:p>
                    <a:p>
                      <a:pPr marL="0" marR="0" lvl="0" indent="0" algn="just" defTabSz="914400" rtl="0" eaLnBrk="0" fontAlgn="base" latinLnBrk="0" hangingPunct="0">
                        <a:lnSpc>
                          <a:spcPct val="100000"/>
                        </a:lnSpc>
                        <a:spcBef>
                          <a:spcPts val="1080"/>
                        </a:spcBef>
                        <a:spcAft>
                          <a:spcPts val="0"/>
                        </a:spcAft>
                        <a:buClrTx/>
                        <a:buSzTx/>
                        <a:buFont typeface="Wingdings" panose="05000000000000000000" pitchFamily="2" charset="2"/>
                        <a:buNone/>
                        <a:tabLst/>
                        <a:defRPr/>
                      </a:pPr>
                      <a:endParaRPr lang="en-ZA" altLang="en-US" sz="2000" dirty="0" smtClean="0">
                        <a:solidFill>
                          <a:schemeClr val="tx1"/>
                        </a:solidFill>
                        <a:latin typeface="Arial" charset="0"/>
                        <a:ea typeface="Times New Roman" pitchFamily="18" charset="0"/>
                        <a:cs typeface="Arial" charset="0"/>
                      </a:endParaRPr>
                    </a:p>
                    <a:p>
                      <a:pPr marL="342900" marR="0" lvl="0" indent="-342900" algn="just" defTabSz="914400" rtl="0" eaLnBrk="0" fontAlgn="base" latinLnBrk="0" hangingPunct="0">
                        <a:lnSpc>
                          <a:spcPct val="100000"/>
                        </a:lnSpc>
                        <a:spcBef>
                          <a:spcPts val="1080"/>
                        </a:spcBef>
                        <a:spcAft>
                          <a:spcPts val="0"/>
                        </a:spcAft>
                        <a:buClrTx/>
                        <a:buSzTx/>
                        <a:buFont typeface="Wingdings" panose="05000000000000000000" pitchFamily="2" charset="2"/>
                        <a:buChar char="q"/>
                        <a:tabLst/>
                        <a:defRPr/>
                      </a:pPr>
                      <a:r>
                        <a:rPr lang="en-ZA" altLang="en-US" sz="2000" dirty="0" smtClean="0">
                          <a:solidFill>
                            <a:schemeClr val="tx1"/>
                          </a:solidFill>
                          <a:latin typeface="Arial" charset="0"/>
                          <a:ea typeface="Times New Roman" pitchFamily="18" charset="0"/>
                          <a:cs typeface="Arial" charset="0"/>
                        </a:rPr>
                        <a:t>Ekandustria and Nkowankowa Industrial Parks were launched in April 2019.</a:t>
                      </a:r>
                    </a:p>
                    <a:p>
                      <a:pPr marL="0" marR="0" lvl="0" indent="0" algn="just" defTabSz="914400" rtl="0" eaLnBrk="0" fontAlgn="base" latinLnBrk="0" hangingPunct="0">
                        <a:lnSpc>
                          <a:spcPct val="100000"/>
                        </a:lnSpc>
                        <a:spcBef>
                          <a:spcPts val="1080"/>
                        </a:spcBef>
                        <a:spcAft>
                          <a:spcPts val="0"/>
                        </a:spcAft>
                        <a:buClrTx/>
                        <a:buSzTx/>
                        <a:buFont typeface="Wingdings" panose="05000000000000000000" pitchFamily="2" charset="2"/>
                        <a:buNone/>
                        <a:tabLst/>
                        <a:defRPr/>
                      </a:pPr>
                      <a:endParaRPr lang="en-ZA" altLang="en-US" sz="2000" dirty="0" smtClean="0">
                        <a:solidFill>
                          <a:schemeClr val="tx1"/>
                        </a:solidFill>
                        <a:latin typeface="Arial" charset="0"/>
                        <a:ea typeface="Times New Roman" pitchFamily="18" charset="0"/>
                        <a:cs typeface="Arial" charset="0"/>
                      </a:endParaRPr>
                    </a:p>
                    <a:p>
                      <a:pPr marL="342900" marR="0" lvl="0" indent="-342900" algn="just" defTabSz="914400" rtl="0" eaLnBrk="0" fontAlgn="base" latinLnBrk="0" hangingPunct="0">
                        <a:lnSpc>
                          <a:spcPct val="100000"/>
                        </a:lnSpc>
                        <a:spcBef>
                          <a:spcPts val="1080"/>
                        </a:spcBef>
                        <a:spcAft>
                          <a:spcPts val="0"/>
                        </a:spcAft>
                        <a:buClrTx/>
                        <a:buSzTx/>
                        <a:buFont typeface="Wingdings" panose="05000000000000000000" pitchFamily="2" charset="2"/>
                        <a:buChar char="q"/>
                        <a:tabLst/>
                        <a:defRPr/>
                      </a:pPr>
                      <a:r>
                        <a:rPr lang="en-ZA" altLang="en-US" sz="2000" dirty="0" smtClean="0">
                          <a:solidFill>
                            <a:schemeClr val="tx1"/>
                          </a:solidFill>
                          <a:latin typeface="Arial" charset="0"/>
                          <a:ea typeface="Times New Roman" pitchFamily="18" charset="0"/>
                          <a:cs typeface="Arial" charset="0"/>
                        </a:rPr>
                        <a:t>Draft Industrial Parks policy framework developed. </a:t>
                      </a:r>
                    </a:p>
                    <a:p>
                      <a:pPr marL="0" marR="0" lvl="0" indent="0" algn="just" defTabSz="914400" rtl="0" eaLnBrk="0" fontAlgn="base" latinLnBrk="0" hangingPunct="0">
                        <a:lnSpc>
                          <a:spcPct val="100000"/>
                        </a:lnSpc>
                        <a:spcBef>
                          <a:spcPts val="1080"/>
                        </a:spcBef>
                        <a:spcAft>
                          <a:spcPts val="0"/>
                        </a:spcAft>
                        <a:buClrTx/>
                        <a:buSzTx/>
                        <a:buFont typeface="Wingdings" panose="05000000000000000000" pitchFamily="2" charset="2"/>
                        <a:buNone/>
                        <a:tabLst/>
                        <a:defRPr/>
                      </a:pPr>
                      <a:endParaRPr lang="en-ZA" altLang="en-US" sz="2100" dirty="0" smtClean="0">
                        <a:solidFill>
                          <a:srgbClr val="FF0000"/>
                        </a:solidFill>
                        <a:latin typeface="Arial" charset="0"/>
                        <a:ea typeface="Times New Roman" pitchFamily="18" charset="0"/>
                        <a:cs typeface="Arial" charset="0"/>
                      </a:endParaRPr>
                    </a:p>
                  </a:txBody>
                  <a:tcPr marL="90000" marR="90000" marT="46803" marB="468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30731" name="Slide Number Placeholder 1"/>
          <p:cNvSpPr>
            <a:spLocks noGrp="1"/>
          </p:cNvSpPr>
          <p:nvPr>
            <p:ph type="sldNum" sz="quarter" idx="12"/>
          </p:nvPr>
        </p:nvSpPr>
        <p:spPr>
          <a:xfrm>
            <a:off x="6217920" y="6235918"/>
            <a:ext cx="1905000" cy="457200"/>
          </a:xfrm>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74632A-91E0-4B9A-BE02-98024C230F92}"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smtClean="0">
              <a:ln>
                <a:noFill/>
              </a:ln>
              <a:solidFill>
                <a:prstClr val="black"/>
              </a:solidFill>
              <a:effectLst/>
              <a:uLnTx/>
              <a:uFillTx/>
              <a:latin typeface="Arial" charset="0"/>
              <a:ea typeface="+mn-ea"/>
              <a:cs typeface="Arial" charset="0"/>
            </a:endParaRPr>
          </a:p>
        </p:txBody>
      </p:sp>
      <p:sp>
        <p:nvSpPr>
          <p:cNvPr id="12" name="Title 1"/>
          <p:cNvSpPr txBox="1">
            <a:spLocks/>
          </p:cNvSpPr>
          <p:nvPr/>
        </p:nvSpPr>
        <p:spPr>
          <a:xfrm>
            <a:off x="107349" y="182880"/>
            <a:ext cx="8874092" cy="497840"/>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5500" b="1" i="0" u="none" strike="noStrike" kern="1200" cap="none" spc="0" normalizeH="0" baseline="0" noProof="0" dirty="0" smtClean="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SPECIAL ECONOMIC ZONES &amp; ECONOMIC TRANSFORMATION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9" name="Picture 8"/>
          <p:cNvPicPr>
            <a:picLocks noChangeAspect="1"/>
          </p:cNvPicPr>
          <p:nvPr/>
        </p:nvPicPr>
        <p:blipFill>
          <a:blip r:embed="rId4"/>
          <a:stretch>
            <a:fillRect/>
          </a:stretch>
        </p:blipFill>
        <p:spPr>
          <a:xfrm>
            <a:off x="8158480" y="6138924"/>
            <a:ext cx="648072" cy="565983"/>
          </a:xfrm>
          <a:prstGeom prst="rect">
            <a:avLst/>
          </a:prstGeom>
        </p:spPr>
      </p:pic>
    </p:spTree>
    <p:extLst>
      <p:ext uri="{BB962C8B-B14F-4D97-AF65-F5344CB8AC3E}">
        <p14:creationId xmlns:p14="http://schemas.microsoft.com/office/powerpoint/2010/main" val="18976293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81" name="Group 57"/>
          <p:cNvGraphicFramePr>
            <a:graphicFrameLocks noGrp="1"/>
          </p:cNvGraphicFramePr>
          <p:nvPr>
            <p:ph idx="4294967295"/>
            <p:extLst>
              <p:ext uri="{D42A27DB-BD31-4B8C-83A1-F6EECF244321}">
                <p14:modId xmlns:p14="http://schemas.microsoft.com/office/powerpoint/2010/main" val="3730581372"/>
              </p:ext>
            </p:extLst>
          </p:nvPr>
        </p:nvGraphicFramePr>
        <p:xfrm>
          <a:off x="294641" y="810715"/>
          <a:ext cx="8511912" cy="4975205"/>
        </p:xfrm>
        <a:graphic>
          <a:graphicData uri="http://schemas.openxmlformats.org/drawingml/2006/table">
            <a:tbl>
              <a:tblPr/>
              <a:tblGrid>
                <a:gridCol w="8511912">
                  <a:extLst>
                    <a:ext uri="{9D8B030D-6E8A-4147-A177-3AD203B41FA5}">
                      <a16:colId xmlns:a16="http://schemas.microsoft.com/office/drawing/2014/main" val="20000"/>
                    </a:ext>
                  </a:extLst>
                </a:gridCol>
              </a:tblGrid>
              <a:tr h="690961">
                <a:tc>
                  <a:txBody>
                    <a:bodyPr/>
                    <a:lstStyle/>
                    <a:p>
                      <a:pPr algn="just">
                        <a:defRPr/>
                      </a:pPr>
                      <a:r>
                        <a:rPr lang="en-US" sz="2000" b="1" kern="1200" dirty="0" smtClean="0">
                          <a:solidFill>
                            <a:srgbClr val="008100"/>
                          </a:solidFill>
                          <a:effectLst/>
                          <a:latin typeface="Arial" pitchFamily="34" charset="0"/>
                          <a:ea typeface="+mn-ea"/>
                          <a:cs typeface="Arial" pitchFamily="34" charset="0"/>
                        </a:rPr>
                        <a:t>SG3: Facilitate broad-based economic participation through targeted interventions </a:t>
                      </a:r>
                      <a:r>
                        <a:rPr lang="en-ZA" sz="2000" b="1" kern="1200" dirty="0" smtClean="0">
                          <a:solidFill>
                            <a:srgbClr val="008100"/>
                          </a:solidFill>
                          <a:effectLst/>
                          <a:latin typeface="Arial" pitchFamily="34" charset="0"/>
                          <a:ea typeface="+mn-ea"/>
                          <a:cs typeface="Arial" pitchFamily="34" charset="0"/>
                        </a:rPr>
                        <a:t>to achieve more inclusive growth</a:t>
                      </a:r>
                      <a:endParaRPr lang="en-US" sz="2000" b="1" kern="1200" dirty="0">
                        <a:solidFill>
                          <a:srgbClr val="008100"/>
                        </a:solidFill>
                        <a:effectLst/>
                        <a:latin typeface="Arial" pitchFamily="34" charset="0"/>
                        <a:ea typeface="+mn-ea"/>
                        <a:cs typeface="Arial" pitchFamily="34" charset="0"/>
                      </a:endParaRPr>
                    </a:p>
                  </a:txBody>
                  <a:tcPr marL="90000" marR="90000" marT="46803" marB="468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271999">
                <a:tc>
                  <a:txBody>
                    <a:bodyPr/>
                    <a:lstStyle/>
                    <a:p>
                      <a:pPr marL="342900" marR="0" lvl="0" indent="-342900" algn="just" defTabSz="914400" rtl="0" eaLnBrk="0" fontAlgn="base" latinLnBrk="0" hangingPunct="0">
                        <a:lnSpc>
                          <a:spcPct val="100000"/>
                        </a:lnSpc>
                        <a:spcBef>
                          <a:spcPts val="1080"/>
                        </a:spcBef>
                        <a:spcAft>
                          <a:spcPts val="0"/>
                        </a:spcAft>
                        <a:buClrTx/>
                        <a:buSzTx/>
                        <a:buFont typeface="Wingdings" panose="05000000000000000000" pitchFamily="2" charset="2"/>
                        <a:buChar char="q"/>
                        <a:tabLst/>
                        <a:defRPr/>
                      </a:pPr>
                      <a:r>
                        <a:rPr kumimoji="0" lang="en-ZA" altLang="en-US" sz="2000" b="0" i="0" u="none" strike="noStrike" kern="1200" cap="none" spc="0" normalizeH="0" baseline="0" noProof="0" dirty="0" smtClean="0">
                          <a:ln>
                            <a:noFill/>
                          </a:ln>
                          <a:solidFill>
                            <a:schemeClr val="tx1"/>
                          </a:solidFill>
                          <a:effectLst/>
                          <a:uLnTx/>
                          <a:uFillTx/>
                          <a:latin typeface="Arial" charset="0"/>
                          <a:ea typeface="Times New Roman" pitchFamily="18" charset="0"/>
                          <a:cs typeface="Arial" charset="0"/>
                        </a:rPr>
                        <a:t>21  (non-financial) interventions to support BIs in the IPAP Sectors.</a:t>
                      </a:r>
                    </a:p>
                    <a:p>
                      <a:pPr marL="0" marR="0" lvl="0" indent="0" algn="just" defTabSz="914400" rtl="0" eaLnBrk="0" fontAlgn="base" latinLnBrk="0" hangingPunct="0">
                        <a:lnSpc>
                          <a:spcPct val="100000"/>
                        </a:lnSpc>
                        <a:spcBef>
                          <a:spcPts val="1080"/>
                        </a:spcBef>
                        <a:spcAft>
                          <a:spcPts val="0"/>
                        </a:spcAft>
                        <a:buClrTx/>
                        <a:buSzTx/>
                        <a:buFont typeface="Wingdings" panose="05000000000000000000" pitchFamily="2" charset="2"/>
                        <a:buNone/>
                        <a:tabLst/>
                        <a:defRPr/>
                      </a:pPr>
                      <a:endParaRPr kumimoji="0" lang="en-ZA" altLang="en-US" sz="2000" b="0" i="0" u="none" strike="noStrike" kern="1200" cap="none" spc="0" normalizeH="0" baseline="0" noProof="0" dirty="0" smtClean="0">
                        <a:ln>
                          <a:noFill/>
                        </a:ln>
                        <a:solidFill>
                          <a:schemeClr val="tx1"/>
                        </a:solidFill>
                        <a:effectLst/>
                        <a:uLnTx/>
                        <a:uFillTx/>
                        <a:latin typeface="Arial" charset="0"/>
                        <a:ea typeface="Times New Roman" pitchFamily="18" charset="0"/>
                        <a:cs typeface="Arial" charset="0"/>
                      </a:endParaRPr>
                    </a:p>
                    <a:p>
                      <a:pPr marL="342900" marR="0" lvl="0" indent="-342900" algn="just" defTabSz="914400" rtl="0" eaLnBrk="0" fontAlgn="base" latinLnBrk="0" hangingPunct="0">
                        <a:lnSpc>
                          <a:spcPct val="100000"/>
                        </a:lnSpc>
                        <a:spcBef>
                          <a:spcPts val="1080"/>
                        </a:spcBef>
                        <a:spcAft>
                          <a:spcPts val="0"/>
                        </a:spcAft>
                        <a:buClrTx/>
                        <a:buSzTx/>
                        <a:buFont typeface="Wingdings" panose="05000000000000000000" pitchFamily="2" charset="2"/>
                        <a:buChar char="q"/>
                        <a:tabLst/>
                        <a:defRPr/>
                      </a:pPr>
                      <a:r>
                        <a:rPr kumimoji="0" lang="en-ZA" altLang="en-US" sz="2000" b="0" i="0" u="none" strike="noStrike" kern="1200" cap="none" spc="0" normalizeH="0" baseline="0" noProof="0" dirty="0" smtClean="0">
                          <a:ln>
                            <a:noFill/>
                          </a:ln>
                          <a:solidFill>
                            <a:schemeClr val="tx1"/>
                          </a:solidFill>
                          <a:effectLst/>
                          <a:uLnTx/>
                          <a:uFillTx/>
                          <a:latin typeface="Arial" charset="0"/>
                          <a:ea typeface="Times New Roman" pitchFamily="18" charset="0"/>
                          <a:cs typeface="Arial" charset="0"/>
                        </a:rPr>
                        <a:t> The department in partnership with Sandvik took five (5) Black Industrialists to Finland in June 2019 to explore mining opportunities.</a:t>
                      </a:r>
                    </a:p>
                    <a:p>
                      <a:pPr marL="0" marR="0" lvl="0" indent="0" algn="just" defTabSz="914400" rtl="0" eaLnBrk="0" fontAlgn="base" latinLnBrk="0" hangingPunct="0">
                        <a:lnSpc>
                          <a:spcPct val="100000"/>
                        </a:lnSpc>
                        <a:spcBef>
                          <a:spcPts val="1080"/>
                        </a:spcBef>
                        <a:spcAft>
                          <a:spcPts val="0"/>
                        </a:spcAft>
                        <a:buClrTx/>
                        <a:buSzTx/>
                        <a:buFont typeface="Wingdings" panose="05000000000000000000" pitchFamily="2" charset="2"/>
                        <a:buNone/>
                        <a:tabLst/>
                        <a:defRPr/>
                      </a:pPr>
                      <a:endParaRPr kumimoji="0" lang="en-ZA" altLang="en-US" sz="2000" b="0" i="0" u="none" strike="noStrike" kern="1200" cap="none" spc="0" normalizeH="0" baseline="0" noProof="0" dirty="0" smtClean="0">
                        <a:ln>
                          <a:noFill/>
                        </a:ln>
                        <a:solidFill>
                          <a:schemeClr val="tx1"/>
                        </a:solidFill>
                        <a:effectLst/>
                        <a:uLnTx/>
                        <a:uFillTx/>
                        <a:latin typeface="Arial" charset="0"/>
                        <a:ea typeface="Times New Roman" pitchFamily="18" charset="0"/>
                        <a:cs typeface="Arial" charset="0"/>
                      </a:endParaRPr>
                    </a:p>
                    <a:p>
                      <a:pPr marL="342900" marR="0" lvl="0" indent="-342900" algn="just" defTabSz="914400" rtl="0" eaLnBrk="0" fontAlgn="base" latinLnBrk="0" hangingPunct="0">
                        <a:lnSpc>
                          <a:spcPct val="100000"/>
                        </a:lnSpc>
                        <a:spcBef>
                          <a:spcPts val="1080"/>
                        </a:spcBef>
                        <a:spcAft>
                          <a:spcPts val="0"/>
                        </a:spcAft>
                        <a:buClrTx/>
                        <a:buSzTx/>
                        <a:buFont typeface="Wingdings" panose="05000000000000000000" pitchFamily="2" charset="2"/>
                        <a:buChar char="q"/>
                        <a:tabLst/>
                        <a:defRPr/>
                      </a:pPr>
                      <a:r>
                        <a:rPr kumimoji="0" lang="en-ZA" altLang="en-US" sz="2000" b="0" i="0" u="none" strike="noStrike" kern="1200" cap="none" spc="0" normalizeH="0" baseline="0" noProof="0" dirty="0" smtClean="0">
                          <a:ln>
                            <a:noFill/>
                          </a:ln>
                          <a:solidFill>
                            <a:schemeClr val="tx1"/>
                          </a:solidFill>
                          <a:effectLst/>
                          <a:uLnTx/>
                          <a:uFillTx/>
                          <a:latin typeface="Arial" charset="0"/>
                          <a:ea typeface="Times New Roman" pitchFamily="18" charset="0"/>
                          <a:cs typeface="Arial" charset="0"/>
                        </a:rPr>
                        <a:t>Approval of Pick n Pay &amp; Nedbank Black Industrialist Program to assist Mini-Black Industrialists that are in the agro-processing space with both financial and non-financial support. This programme will cater for Black Industrialists that are below R30 million current threshold. </a:t>
                      </a:r>
                    </a:p>
                  </a:txBody>
                  <a:tcPr marL="90000" marR="90000" marT="46803" marB="468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30731" name="Slide Number Placeholder 1"/>
          <p:cNvSpPr>
            <a:spLocks noGrp="1"/>
          </p:cNvSpPr>
          <p:nvPr>
            <p:ph type="sldNum" sz="quarter" idx="12"/>
          </p:nvPr>
        </p:nvSpPr>
        <p:spPr>
          <a:xfrm>
            <a:off x="6117776" y="6279296"/>
            <a:ext cx="1905000" cy="457200"/>
          </a:xfrm>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74632A-91E0-4B9A-BE02-98024C230F92}"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smtClean="0">
              <a:ln>
                <a:noFill/>
              </a:ln>
              <a:solidFill>
                <a:prstClr val="black"/>
              </a:solidFill>
              <a:effectLst/>
              <a:uLnTx/>
              <a:uFillTx/>
              <a:latin typeface="Arial" charset="0"/>
              <a:ea typeface="+mn-ea"/>
              <a:cs typeface="Arial" charset="0"/>
            </a:endParaRPr>
          </a:p>
        </p:txBody>
      </p:sp>
      <p:sp>
        <p:nvSpPr>
          <p:cNvPr id="12" name="Title 1"/>
          <p:cNvSpPr txBox="1">
            <a:spLocks/>
          </p:cNvSpPr>
          <p:nvPr/>
        </p:nvSpPr>
        <p:spPr>
          <a:xfrm>
            <a:off x="107348" y="162560"/>
            <a:ext cx="8973277" cy="518160"/>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7200" b="1" i="0" u="none" strike="noStrike" kern="1200" cap="none" spc="0" normalizeH="0" baseline="0" noProof="0" dirty="0" smtClean="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SPECIAL ECONOMIC ZONES &amp; ECONOMIC TRANSFORMATION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7" name="Picture 6"/>
          <p:cNvPicPr>
            <a:picLocks noChangeAspect="1"/>
          </p:cNvPicPr>
          <p:nvPr/>
        </p:nvPicPr>
        <p:blipFill>
          <a:blip r:embed="rId3"/>
          <a:stretch>
            <a:fillRect/>
          </a:stretch>
        </p:blipFill>
        <p:spPr>
          <a:xfrm>
            <a:off x="8158480" y="6138924"/>
            <a:ext cx="648072" cy="565983"/>
          </a:xfrm>
          <a:prstGeom prst="rect">
            <a:avLst/>
          </a:prstGeom>
        </p:spPr>
      </p:pic>
      <p:pic>
        <p:nvPicPr>
          <p:cNvPr id="8" name="Picture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spTree>
    <p:extLst>
      <p:ext uri="{BB962C8B-B14F-4D97-AF65-F5344CB8AC3E}">
        <p14:creationId xmlns:p14="http://schemas.microsoft.com/office/powerpoint/2010/main" val="2568663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idx="4294967295"/>
          </p:nvPr>
        </p:nvSpPr>
        <p:spPr>
          <a:xfrm>
            <a:off x="571500" y="571500"/>
            <a:ext cx="7488238" cy="3884613"/>
          </a:xfrm>
        </p:spPr>
        <p:txBody>
          <a:bodyPr/>
          <a:lstStyle/>
          <a:p>
            <a:pPr eaLnBrk="1" hangingPunct="1">
              <a:defRPr/>
            </a:pPr>
            <a:r>
              <a:rPr lang="en-US" b="1" dirty="0" smtClean="0">
                <a:solidFill>
                  <a:srgbClr val="FF3300"/>
                </a:solidFill>
                <a:effectLst>
                  <a:outerShdw blurRad="38100" dist="38100" dir="2700000" algn="tl">
                    <a:srgbClr val="C0C0C0"/>
                  </a:outerShdw>
                </a:effectLst>
                <a:latin typeface="Arial Black" pitchFamily="34" charset="0"/>
              </a:rPr>
              <a:t>Key Achievements</a:t>
            </a:r>
          </a:p>
        </p:txBody>
      </p:sp>
      <p:graphicFrame>
        <p:nvGraphicFramePr>
          <p:cNvPr id="6" name="Group 57"/>
          <p:cNvGraphicFramePr>
            <a:graphicFrameLocks/>
          </p:cNvGraphicFramePr>
          <p:nvPr>
            <p:extLst>
              <p:ext uri="{D42A27DB-BD31-4B8C-83A1-F6EECF244321}">
                <p14:modId xmlns:p14="http://schemas.microsoft.com/office/powerpoint/2010/main" val="948695433"/>
              </p:ext>
            </p:extLst>
          </p:nvPr>
        </p:nvGraphicFramePr>
        <p:xfrm>
          <a:off x="107505" y="762000"/>
          <a:ext cx="8802816" cy="5239332"/>
        </p:xfrm>
        <a:graphic>
          <a:graphicData uri="http://schemas.openxmlformats.org/drawingml/2006/table">
            <a:tbl>
              <a:tblPr/>
              <a:tblGrid>
                <a:gridCol w="8802816">
                  <a:extLst>
                    <a:ext uri="{9D8B030D-6E8A-4147-A177-3AD203B41FA5}">
                      <a16:colId xmlns:a16="http://schemas.microsoft.com/office/drawing/2014/main" val="20000"/>
                    </a:ext>
                  </a:extLst>
                </a:gridCol>
              </a:tblGrid>
              <a:tr h="122299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008100"/>
                          </a:solidFill>
                          <a:effectLst/>
                          <a:latin typeface="Arial" pitchFamily="34" charset="0"/>
                          <a:cs typeface="Arial" pitchFamily="34" charset="0"/>
                        </a:rPr>
                        <a:t>SG 4: C</a:t>
                      </a:r>
                      <a:r>
                        <a:rPr lang="en-ZA" sz="2000" b="1" dirty="0" smtClean="0">
                          <a:solidFill>
                            <a:srgbClr val="008100"/>
                          </a:solidFill>
                          <a:effectLst/>
                          <a:latin typeface="Arial" pitchFamily="34" charset="0"/>
                          <a:cs typeface="Arial" pitchFamily="34" charset="0"/>
                        </a:rPr>
                        <a:t>reate a fair regulatory environment that enables investment, trade and enterprise development in an equitable and socially responsible manner</a:t>
                      </a:r>
                      <a:r>
                        <a:rPr lang="en-US" sz="1800" kern="1200" dirty="0" smtClean="0">
                          <a:solidFill>
                            <a:srgbClr val="008100"/>
                          </a:solidFill>
                          <a:effectLst/>
                          <a:latin typeface="+mn-lt"/>
                          <a:ea typeface="+mn-ea"/>
                          <a:cs typeface="+mn-cs"/>
                        </a:rPr>
                        <a:t> </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016342">
                <a:tc>
                  <a:txBody>
                    <a:bodyPr/>
                    <a:lstStyle/>
                    <a:p>
                      <a:pPr marL="361950" marR="0" lvl="1" indent="-3619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defRPr/>
                      </a:pPr>
                      <a:r>
                        <a:rPr kumimoji="0" lang="en-ZA" sz="2000" b="0" i="0" u="none" strike="noStrike" kern="0" cap="none" spc="0" normalizeH="0" baseline="0" noProof="0" dirty="0" smtClean="0">
                          <a:ln>
                            <a:noFill/>
                          </a:ln>
                          <a:solidFill>
                            <a:srgbClr val="000000"/>
                          </a:solidFill>
                          <a:effectLst/>
                          <a:uLnTx/>
                          <a:uFillTx/>
                          <a:latin typeface="Arial" charset="0"/>
                          <a:ea typeface="Times New Roman" pitchFamily="18" charset="0"/>
                          <a:cs typeface="Arial" charset="0"/>
                        </a:rPr>
                        <a:t>A Research Forum on current practices in the motor sales industry was held in June 2019.</a:t>
                      </a:r>
                    </a:p>
                    <a:p>
                      <a:pPr marL="0" marR="0" lvl="1" indent="0" algn="just" defTabSz="914400" rtl="0" eaLnBrk="1" fontAlgn="base" latinLnBrk="0" hangingPunct="1">
                        <a:lnSpc>
                          <a:spcPct val="100000"/>
                        </a:lnSpc>
                        <a:spcBef>
                          <a:spcPct val="20000"/>
                        </a:spcBef>
                        <a:spcAft>
                          <a:spcPct val="0"/>
                        </a:spcAft>
                        <a:buClrTx/>
                        <a:buSzTx/>
                        <a:buFont typeface="Wingdings" panose="05000000000000000000" pitchFamily="2" charset="2"/>
                        <a:buNone/>
                        <a:tabLst/>
                        <a:defRPr/>
                      </a:pPr>
                      <a:endParaRPr kumimoji="0" lang="en-ZA" sz="2000" b="0" i="0" u="none" strike="noStrike" kern="0" cap="none" spc="0" normalizeH="0" baseline="0" noProof="0" dirty="0" smtClean="0">
                        <a:ln>
                          <a:noFill/>
                        </a:ln>
                        <a:solidFill>
                          <a:srgbClr val="000000"/>
                        </a:solidFill>
                        <a:effectLst/>
                        <a:uLnTx/>
                        <a:uFillTx/>
                        <a:latin typeface="Arial" charset="0"/>
                        <a:ea typeface="Times New Roman" pitchFamily="18" charset="0"/>
                        <a:cs typeface="Arial" charset="0"/>
                      </a:endParaRPr>
                    </a:p>
                    <a:p>
                      <a:pPr marL="361950" marR="0" lvl="1" indent="-3619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defRPr/>
                      </a:pPr>
                      <a:r>
                        <a:rPr kumimoji="0" lang="en-ZA" sz="2000" b="0" i="0" u="none" strike="noStrike" kern="0" cap="none" spc="0" normalizeH="0" baseline="0" noProof="0" dirty="0" smtClean="0">
                          <a:ln>
                            <a:noFill/>
                          </a:ln>
                          <a:solidFill>
                            <a:srgbClr val="000000"/>
                          </a:solidFill>
                          <a:effectLst/>
                          <a:uLnTx/>
                          <a:uFillTx/>
                          <a:latin typeface="Arial" charset="0"/>
                          <a:ea typeface="Times New Roman" pitchFamily="18" charset="0"/>
                          <a:cs typeface="Arial" charset="0"/>
                        </a:rPr>
                        <a:t>The Credit Socio-economic Impact Assessment (SEIAS) study has been concluded.</a:t>
                      </a:r>
                    </a:p>
                    <a:p>
                      <a:pPr marL="0" marR="0" lvl="1" indent="0" algn="just" defTabSz="914400" rtl="0" eaLnBrk="1" fontAlgn="base" latinLnBrk="0" hangingPunct="1">
                        <a:lnSpc>
                          <a:spcPct val="100000"/>
                        </a:lnSpc>
                        <a:spcBef>
                          <a:spcPct val="20000"/>
                        </a:spcBef>
                        <a:spcAft>
                          <a:spcPct val="0"/>
                        </a:spcAft>
                        <a:buClrTx/>
                        <a:buSzTx/>
                        <a:buFont typeface="Wingdings" panose="05000000000000000000" pitchFamily="2" charset="2"/>
                        <a:buNone/>
                        <a:tabLst/>
                        <a:defRPr/>
                      </a:pPr>
                      <a:endParaRPr kumimoji="0" lang="en-ZA" sz="2000" b="0" i="0" u="none" strike="noStrike" kern="0" cap="none" spc="0" normalizeH="0" baseline="0" noProof="0" dirty="0" smtClean="0">
                        <a:ln>
                          <a:noFill/>
                        </a:ln>
                        <a:solidFill>
                          <a:srgbClr val="000000"/>
                        </a:solidFill>
                        <a:effectLst/>
                        <a:uLnTx/>
                        <a:uFillTx/>
                        <a:latin typeface="Arial" charset="0"/>
                        <a:ea typeface="Times New Roman" pitchFamily="18" charset="0"/>
                        <a:cs typeface="Arial" charset="0"/>
                      </a:endParaRPr>
                    </a:p>
                    <a:p>
                      <a:pPr marL="361950" marR="0" lvl="1" indent="-3619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defRPr/>
                      </a:pPr>
                      <a:r>
                        <a:rPr kumimoji="0" lang="en-ZA" sz="2000" b="0" i="0" u="none" strike="noStrike" kern="0" cap="none" spc="0" normalizeH="0" baseline="0" noProof="0" dirty="0" smtClean="0">
                          <a:ln>
                            <a:noFill/>
                          </a:ln>
                          <a:solidFill>
                            <a:srgbClr val="000000"/>
                          </a:solidFill>
                          <a:effectLst/>
                          <a:uLnTx/>
                          <a:uFillTx/>
                          <a:latin typeface="Arial" charset="0"/>
                          <a:ea typeface="Times New Roman" pitchFamily="18" charset="0"/>
                          <a:cs typeface="Arial" charset="0"/>
                        </a:rPr>
                        <a:t>The Patent Examination Board (PEB) examinations have been successfully completed. The examinations were written from 26 June to 09 July 2019. </a:t>
                      </a:r>
                      <a:endParaRPr kumimoji="0" lang="en-US" sz="2000" b="0" i="0" u="none" strike="noStrike" kern="0" cap="none" spc="0" normalizeH="0" baseline="0" noProof="0" dirty="0" smtClean="0">
                        <a:ln>
                          <a:noFill/>
                        </a:ln>
                        <a:solidFill>
                          <a:srgbClr val="000000"/>
                        </a:solidFill>
                        <a:effectLst/>
                        <a:uLnTx/>
                        <a:uFillTx/>
                        <a:latin typeface="Arial" charset="0"/>
                        <a:ea typeface="Times New Roman" pitchFamily="18" charset="0"/>
                        <a:cs typeface="Arial" charset="0"/>
                      </a:endParaRPr>
                    </a:p>
                    <a:p>
                      <a:pPr marL="0" marR="0" lvl="1" indent="0" algn="just" defTabSz="914400" rtl="0" eaLnBrk="1" fontAlgn="base" latinLnBrk="0" hangingPunct="1">
                        <a:lnSpc>
                          <a:spcPct val="150000"/>
                        </a:lnSpc>
                        <a:spcBef>
                          <a:spcPct val="20000"/>
                        </a:spcBef>
                        <a:spcAft>
                          <a:spcPct val="0"/>
                        </a:spcAft>
                        <a:buClrTx/>
                        <a:buSzTx/>
                        <a:buFont typeface="Wingdings" panose="05000000000000000000" pitchFamily="2" charset="2"/>
                        <a:buNone/>
                        <a:tabLst/>
                        <a:defRPr/>
                      </a:pPr>
                      <a:endParaRPr lang="en-US" altLang="en-US" sz="1800" dirty="0" smtClean="0">
                        <a:latin typeface="Arial" panose="020B0604020202020204" pitchFamily="34" charset="0"/>
                        <a:ea typeface="Times New Roman" panose="02020603050405020304" pitchFamily="18" charset="0"/>
                        <a:cs typeface="Arial" panose="020B0604020202020204"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10" name="Title 1"/>
          <p:cNvSpPr txBox="1">
            <a:spLocks/>
          </p:cNvSpPr>
          <p:nvPr/>
        </p:nvSpPr>
        <p:spPr>
          <a:xfrm>
            <a:off x="107504" y="216482"/>
            <a:ext cx="8914611" cy="344288"/>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ZA" sz="28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80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rPr>
              <a:t>LEGISLATION AND REGULATION</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585" b="1" i="0" u="none" strike="noStrike" kern="1200" cap="none" spc="0" normalizeH="0" baseline="0" noProof="0" dirty="0">
              <a:ln>
                <a:noFill/>
              </a:ln>
              <a:solidFill>
                <a:prstClr val="black"/>
              </a:solidFill>
              <a:effectLst/>
              <a:uLnTx/>
              <a:uFillTx/>
              <a:latin typeface="Arial"/>
              <a:ea typeface="+mj-ea"/>
              <a:cs typeface="Arial" panose="020B0604020202020204" pitchFamily="34" charset="0"/>
            </a:endParaRPr>
          </a:p>
        </p:txBody>
      </p:sp>
      <p:sp>
        <p:nvSpPr>
          <p:cNvPr id="4" name="Slide Number Placeholder 3"/>
          <p:cNvSpPr>
            <a:spLocks noGrp="1"/>
          </p:cNvSpPr>
          <p:nvPr>
            <p:ph type="sldNum" sz="quarter" idx="12"/>
          </p:nvPr>
        </p:nvSpPr>
        <p:spPr>
          <a:xfrm>
            <a:off x="578104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8" name="Picture 7"/>
          <p:cNvPicPr>
            <a:picLocks noChangeAspect="1"/>
          </p:cNvPicPr>
          <p:nvPr/>
        </p:nvPicPr>
        <p:blipFill>
          <a:blip r:embed="rId3"/>
          <a:stretch>
            <a:fillRect/>
          </a:stretch>
        </p:blipFill>
        <p:spPr>
          <a:xfrm>
            <a:off x="8158480" y="6138924"/>
            <a:ext cx="648072" cy="565983"/>
          </a:xfrm>
          <a:prstGeom prst="rect">
            <a:avLst/>
          </a:prstGeom>
        </p:spPr>
      </p:pic>
    </p:spTree>
    <p:extLst>
      <p:ext uri="{BB962C8B-B14F-4D97-AF65-F5344CB8AC3E}">
        <p14:creationId xmlns:p14="http://schemas.microsoft.com/office/powerpoint/2010/main" val="36165030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81" name="Group 57"/>
          <p:cNvGraphicFramePr>
            <a:graphicFrameLocks noGrp="1"/>
          </p:cNvGraphicFramePr>
          <p:nvPr>
            <p:ph idx="4294967295"/>
            <p:extLst>
              <p:ext uri="{D42A27DB-BD31-4B8C-83A1-F6EECF244321}">
                <p14:modId xmlns:p14="http://schemas.microsoft.com/office/powerpoint/2010/main" val="3502284258"/>
              </p:ext>
            </p:extLst>
          </p:nvPr>
        </p:nvGraphicFramePr>
        <p:xfrm>
          <a:off x="107504" y="815795"/>
          <a:ext cx="8629090" cy="5226250"/>
        </p:xfrm>
        <a:graphic>
          <a:graphicData uri="http://schemas.openxmlformats.org/drawingml/2006/table">
            <a:tbl>
              <a:tblPr/>
              <a:tblGrid>
                <a:gridCol w="8629090">
                  <a:extLst>
                    <a:ext uri="{9D8B030D-6E8A-4147-A177-3AD203B41FA5}">
                      <a16:colId xmlns:a16="http://schemas.microsoft.com/office/drawing/2014/main" val="20000"/>
                    </a:ext>
                  </a:extLst>
                </a:gridCol>
              </a:tblGrid>
              <a:tr h="1405930">
                <a:tc>
                  <a:txBody>
                    <a:bodyPr/>
                    <a:lstStyle/>
                    <a:p>
                      <a:pPr algn="just">
                        <a:lnSpc>
                          <a:spcPct val="150000"/>
                        </a:lnSpc>
                        <a:defRPr/>
                      </a:pPr>
                      <a:r>
                        <a:rPr lang="en-ZA" sz="2000" b="1" dirty="0" smtClean="0">
                          <a:solidFill>
                            <a:srgbClr val="008100"/>
                          </a:solidFill>
                          <a:effectLst/>
                          <a:latin typeface="Arial" pitchFamily="34" charset="0"/>
                          <a:cs typeface="Arial" pitchFamily="34" charset="0"/>
                        </a:rPr>
                        <a:t>SG 5: Promote a professional, ethical, dynamic and competitive and customer–focused working environment that ensures effective and efficient  services delivery</a:t>
                      </a: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761040">
                <a:tc>
                  <a:txBody>
                    <a:bodyPr/>
                    <a:lstStyle/>
                    <a:p>
                      <a:pPr marL="342900" marR="0" lvl="0" indent="-342900" algn="just" defTabSz="914400" rtl="0" eaLnBrk="1" fontAlgn="base" latinLnBrk="0" hangingPunct="1">
                        <a:lnSpc>
                          <a:spcPct val="150000"/>
                        </a:lnSpc>
                        <a:spcBef>
                          <a:spcPct val="20000"/>
                        </a:spcBef>
                        <a:spcAft>
                          <a:spcPct val="0"/>
                        </a:spcAft>
                        <a:buClrTx/>
                        <a:buSzTx/>
                        <a:buFont typeface="Wingdings" panose="05000000000000000000" pitchFamily="2" charset="2"/>
                        <a:buChar char="q"/>
                        <a:tabLst/>
                        <a:defRPr/>
                      </a:pPr>
                      <a:r>
                        <a:rPr kumimoji="0" lang="en-GB" alt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All eligible creditor payments processed well within 30 days.</a:t>
                      </a:r>
                    </a:p>
                    <a:p>
                      <a:pPr marL="0" marR="0" lvl="0" indent="0" algn="just" defTabSz="914400" rtl="0" eaLnBrk="1" fontAlgn="base" latinLnBrk="0" hangingPunct="1">
                        <a:lnSpc>
                          <a:spcPct val="150000"/>
                        </a:lnSpc>
                        <a:spcBef>
                          <a:spcPct val="20000"/>
                        </a:spcBef>
                        <a:spcAft>
                          <a:spcPct val="0"/>
                        </a:spcAft>
                        <a:buClrTx/>
                        <a:buSzTx/>
                        <a:buFont typeface="Wingdings" panose="05000000000000000000" pitchFamily="2" charset="2"/>
                        <a:buNone/>
                        <a:tabLst/>
                        <a:defRPr/>
                      </a:pPr>
                      <a:endParaRPr kumimoji="0" lang="en-GB" alt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1" indent="0" algn="just" defTabSz="914400" rtl="0" eaLnBrk="1" fontAlgn="auto" latinLnBrk="0" hangingPunct="1">
                        <a:lnSpc>
                          <a:spcPct val="150000"/>
                        </a:lnSpc>
                        <a:spcBef>
                          <a:spcPts val="0"/>
                        </a:spcBef>
                        <a:spcAft>
                          <a:spcPts val="0"/>
                        </a:spcAft>
                        <a:buClrTx/>
                        <a:buSzTx/>
                        <a:buFont typeface="Wingdings" pitchFamily="2" charset="2"/>
                        <a:buNone/>
                        <a:tabLst/>
                        <a:defRPr/>
                      </a:pPr>
                      <a:endParaRPr kumimoji="0" lang="en-US" sz="21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50000"/>
                        </a:lnSpc>
                        <a:spcBef>
                          <a:spcPct val="20000"/>
                        </a:spcBef>
                        <a:spcAft>
                          <a:spcPct val="0"/>
                        </a:spcAft>
                        <a:buClrTx/>
                        <a:buSzTx/>
                        <a:buFont typeface="Wingdings" panose="05000000000000000000" pitchFamily="2" charset="2"/>
                        <a:buNone/>
                        <a:tabLst/>
                        <a:defRPr/>
                      </a:pPr>
                      <a:endParaRPr kumimoji="0" lang="en-GB" alt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50000"/>
                        </a:lnSpc>
                        <a:spcBef>
                          <a:spcPct val="20000"/>
                        </a:spcBef>
                        <a:spcAft>
                          <a:spcPct val="0"/>
                        </a:spcAft>
                        <a:buClrTx/>
                        <a:buSzTx/>
                        <a:buFont typeface="Wingdings" panose="05000000000000000000" pitchFamily="2" charset="2"/>
                        <a:buNone/>
                        <a:tabLst/>
                        <a:defRPr/>
                      </a:pPr>
                      <a:endParaRPr kumimoji="0" lang="en-GB" alt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3563" name="Slide Number Placeholder 1"/>
          <p:cNvSpPr>
            <a:spLocks noGrp="1"/>
          </p:cNvSpPr>
          <p:nvPr>
            <p:ph type="sldNum" sz="quarter" idx="12"/>
          </p:nvPr>
        </p:nvSpPr>
        <p:spPr>
          <a:xfrm>
            <a:off x="5797933" y="6356350"/>
            <a:ext cx="2133600" cy="365125"/>
          </a:xfrm>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441D83-5525-4B98-81A6-F97714701BDD}" type="slidenum">
              <a:rPr kumimoji="0" lang="en-US" sz="1200" b="0" i="0" u="none" strike="noStrike" kern="1200" cap="none" spc="0" normalizeH="0" baseline="0" noProof="0" smtClean="0">
                <a:ln>
                  <a:noFill/>
                </a:ln>
                <a:solidFill>
                  <a:prstClr val="black"/>
                </a:solidFill>
                <a:effectLst/>
                <a:uLnTx/>
                <a:uFillTx/>
                <a:latin typeface="Arial"/>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smtClean="0">
              <a:ln>
                <a:noFill/>
              </a:ln>
              <a:solidFill>
                <a:prstClr val="black"/>
              </a:solidFill>
              <a:effectLst/>
              <a:uLnTx/>
              <a:uFillTx/>
              <a:latin typeface="Arial"/>
              <a:ea typeface="+mn-ea"/>
              <a:cs typeface="Arial" charset="0"/>
            </a:endParaRPr>
          </a:p>
        </p:txBody>
      </p:sp>
      <p:sp>
        <p:nvSpPr>
          <p:cNvPr id="2" name="TextBox 1"/>
          <p:cNvSpPr txBox="1"/>
          <p:nvPr/>
        </p:nvSpPr>
        <p:spPr>
          <a:xfrm>
            <a:off x="2683899" y="3280288"/>
            <a:ext cx="5811489" cy="461665"/>
          </a:xfrm>
          <a:prstGeom prst="rect">
            <a:avLst/>
          </a:prstGeom>
          <a:noFill/>
        </p:spPr>
        <p:txBody>
          <a:bodyPr wrap="square" rtlCol="0">
            <a:spAutoFit/>
          </a:bodyPr>
          <a:lstStyle/>
          <a:p>
            <a:pPr marL="0" marR="0" lvl="1" indent="0" algn="just"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pitchFamily="34" charset="0"/>
              </a:rPr>
              <a:t>Women in SMS at </a:t>
            </a:r>
            <a:r>
              <a:rPr kumimoji="0" lang="en-US" sz="1600" b="1" i="0" u="none" strike="noStrike" kern="1200" cap="none" spc="0" normalizeH="0" baseline="0" noProof="0" dirty="0" smtClean="0">
                <a:ln>
                  <a:noFill/>
                </a:ln>
                <a:solidFill>
                  <a:srgbClr val="FF3300"/>
                </a:solidFill>
                <a:effectLst/>
                <a:uLnTx/>
                <a:uFillTx/>
                <a:latin typeface="Arial"/>
                <a:ea typeface="+mn-ea"/>
                <a:cs typeface="Arial" pitchFamily="34" charset="0"/>
              </a:rPr>
              <a:t>54%</a:t>
            </a:r>
            <a:r>
              <a:rPr kumimoji="0" lang="en-US" sz="1600" b="0" i="0" u="none" strike="noStrike" kern="1200" cap="none" spc="0" normalizeH="0" baseline="0" noProof="0" dirty="0" smtClean="0">
                <a:ln>
                  <a:noFill/>
                </a:ln>
                <a:solidFill>
                  <a:prstClr val="black"/>
                </a:solidFill>
                <a:effectLst/>
                <a:uLnTx/>
                <a:uFillTx/>
                <a:latin typeface="Arial"/>
                <a:ea typeface="+mn-ea"/>
                <a:cs typeface="Arial" pitchFamily="34" charset="0"/>
              </a:rPr>
              <a:t> </a:t>
            </a:r>
            <a:r>
              <a:rPr kumimoji="0" lang="en-US" sz="1600" b="0" i="0" u="none" strike="noStrike" kern="1200" cap="none" spc="0" normalizeH="0" baseline="0" noProof="0" dirty="0">
                <a:ln>
                  <a:noFill/>
                </a:ln>
                <a:solidFill>
                  <a:prstClr val="black"/>
                </a:solidFill>
                <a:effectLst/>
                <a:uLnTx/>
                <a:uFillTx/>
                <a:latin typeface="Arial"/>
                <a:ea typeface="+mn-ea"/>
                <a:cs typeface="Arial" pitchFamily="34" charset="0"/>
              </a:rPr>
              <a:t>against </a:t>
            </a:r>
            <a:r>
              <a:rPr kumimoji="0" lang="en-US" sz="1600" b="0" i="0" u="none" strike="noStrike" kern="1200" cap="none" spc="0" normalizeH="0" baseline="0" noProof="0" dirty="0" smtClean="0">
                <a:ln>
                  <a:noFill/>
                </a:ln>
                <a:solidFill>
                  <a:prstClr val="black"/>
                </a:solidFill>
                <a:effectLst/>
                <a:uLnTx/>
                <a:uFillTx/>
                <a:latin typeface="Arial"/>
                <a:ea typeface="+mn-ea"/>
                <a:cs typeface="Arial" pitchFamily="34" charset="0"/>
              </a:rPr>
              <a:t>quarterly target </a:t>
            </a:r>
            <a:r>
              <a:rPr kumimoji="0" lang="en-US" sz="1600" b="0" i="0" u="none" strike="noStrike" kern="1200" cap="none" spc="0" normalizeH="0" baseline="0" noProof="0" dirty="0">
                <a:ln>
                  <a:noFill/>
                </a:ln>
                <a:solidFill>
                  <a:prstClr val="black"/>
                </a:solidFill>
                <a:effectLst/>
                <a:uLnTx/>
                <a:uFillTx/>
                <a:latin typeface="Arial"/>
                <a:ea typeface="+mn-ea"/>
                <a:cs typeface="Arial" pitchFamily="34" charset="0"/>
              </a:rPr>
              <a:t>of </a:t>
            </a:r>
            <a:r>
              <a:rPr kumimoji="0" lang="en-US" sz="1600" b="1" i="0" u="none" strike="noStrike" kern="1200" cap="none" spc="0" normalizeH="0" baseline="0" noProof="0" dirty="0" smtClean="0">
                <a:ln>
                  <a:noFill/>
                </a:ln>
                <a:solidFill>
                  <a:srgbClr val="FF3300"/>
                </a:solidFill>
                <a:effectLst/>
                <a:uLnTx/>
                <a:uFillTx/>
                <a:latin typeface="Arial"/>
                <a:ea typeface="+mn-ea"/>
                <a:cs typeface="Arial" pitchFamily="34" charset="0"/>
              </a:rPr>
              <a:t>49%.</a:t>
            </a:r>
            <a:endParaRPr kumimoji="0" lang="en-US" sz="1600" b="1" i="0" u="none" strike="noStrike" kern="1200" cap="none" spc="0" normalizeH="0" baseline="0" noProof="0" dirty="0">
              <a:ln>
                <a:noFill/>
              </a:ln>
              <a:solidFill>
                <a:srgbClr val="FF3300"/>
              </a:solidFill>
              <a:effectLst/>
              <a:uLnTx/>
              <a:uFillTx/>
              <a:latin typeface="Arial"/>
              <a:ea typeface="+mn-ea"/>
              <a:cs typeface="Arial" pitchFamily="34" charset="0"/>
            </a:endParaRPr>
          </a:p>
        </p:txBody>
      </p:sp>
      <p:grpSp>
        <p:nvGrpSpPr>
          <p:cNvPr id="11" name="Group 10" descr="female shape">
            <a:extLst>
              <a:ext uri="{FF2B5EF4-FFF2-40B4-BE49-F238E27FC236}">
                <a16:creationId xmlns:a16="http://schemas.microsoft.com/office/drawing/2014/main" id="{4078340B-B5A3-443C-A283-159A82CA7042}"/>
              </a:ext>
            </a:extLst>
          </p:cNvPr>
          <p:cNvGrpSpPr/>
          <p:nvPr/>
        </p:nvGrpSpPr>
        <p:grpSpPr>
          <a:xfrm>
            <a:off x="287524" y="3091574"/>
            <a:ext cx="2036539" cy="1224136"/>
            <a:chOff x="5695735" y="3784600"/>
            <a:chExt cx="270774" cy="496888"/>
          </a:xfrm>
          <a:solidFill>
            <a:srgbClr val="008100"/>
          </a:solidFill>
        </p:grpSpPr>
        <p:sp>
          <p:nvSpPr>
            <p:cNvPr id="12" name="Oval 192">
              <a:extLst>
                <a:ext uri="{FF2B5EF4-FFF2-40B4-BE49-F238E27FC236}">
                  <a16:creationId xmlns:a16="http://schemas.microsoft.com/office/drawing/2014/main" id="{2ABC6A57-2A51-4BDF-8FCA-314C786C984F}"/>
                </a:ext>
              </a:extLst>
            </p:cNvPr>
            <p:cNvSpPr>
              <a:spLocks noChangeArrowheads="1"/>
            </p:cNvSpPr>
            <p:nvPr userDrawn="1"/>
          </p:nvSpPr>
          <p:spPr bwMode="auto">
            <a:xfrm>
              <a:off x="5784409" y="3784600"/>
              <a:ext cx="95008" cy="98425"/>
            </a:xfrm>
            <a:prstGeom prst="ellipse">
              <a:avLst/>
            </a:prstGeom>
            <a:grpFill/>
            <a:ln w="9525">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 name="Freeform 193">
              <a:extLst>
                <a:ext uri="{FF2B5EF4-FFF2-40B4-BE49-F238E27FC236}">
                  <a16:creationId xmlns:a16="http://schemas.microsoft.com/office/drawing/2014/main" id="{A9BF2F9E-5B1C-461A-8C35-7340CEE3DDF2}"/>
                </a:ext>
              </a:extLst>
            </p:cNvPr>
            <p:cNvSpPr>
              <a:spLocks/>
            </p:cNvSpPr>
            <p:nvPr userDrawn="1"/>
          </p:nvSpPr>
          <p:spPr bwMode="auto">
            <a:xfrm>
              <a:off x="5695735" y="3895725"/>
              <a:ext cx="270774" cy="385763"/>
            </a:xfrm>
            <a:custGeom>
              <a:avLst/>
              <a:gdLst>
                <a:gd name="T0" fmla="*/ 84 w 85"/>
                <a:gd name="T1" fmla="*/ 44 h 121"/>
                <a:gd name="T2" fmla="*/ 64 w 85"/>
                <a:gd name="T3" fmla="*/ 4 h 121"/>
                <a:gd name="T4" fmla="*/ 57 w 85"/>
                <a:gd name="T5" fmla="*/ 0 h 121"/>
                <a:gd name="T6" fmla="*/ 56 w 85"/>
                <a:gd name="T7" fmla="*/ 0 h 121"/>
                <a:gd name="T8" fmla="*/ 52 w 85"/>
                <a:gd name="T9" fmla="*/ 0 h 121"/>
                <a:gd name="T10" fmla="*/ 33 w 85"/>
                <a:gd name="T11" fmla="*/ 0 h 121"/>
                <a:gd name="T12" fmla="*/ 29 w 85"/>
                <a:gd name="T13" fmla="*/ 0 h 121"/>
                <a:gd name="T14" fmla="*/ 29 w 85"/>
                <a:gd name="T15" fmla="*/ 0 h 121"/>
                <a:gd name="T16" fmla="*/ 21 w 85"/>
                <a:gd name="T17" fmla="*/ 4 h 121"/>
                <a:gd name="T18" fmla="*/ 2 w 85"/>
                <a:gd name="T19" fmla="*/ 44 h 121"/>
                <a:gd name="T20" fmla="*/ 5 w 85"/>
                <a:gd name="T21" fmla="*/ 53 h 121"/>
                <a:gd name="T22" fmla="*/ 14 w 85"/>
                <a:gd name="T23" fmla="*/ 50 h 121"/>
                <a:gd name="T24" fmla="*/ 26 w 85"/>
                <a:gd name="T25" fmla="*/ 25 h 121"/>
                <a:gd name="T26" fmla="*/ 27 w 85"/>
                <a:gd name="T27" fmla="*/ 40 h 121"/>
                <a:gd name="T28" fmla="*/ 13 w 85"/>
                <a:gd name="T29" fmla="*/ 72 h 121"/>
                <a:gd name="T30" fmla="*/ 16 w 85"/>
                <a:gd name="T31" fmla="*/ 77 h 121"/>
                <a:gd name="T32" fmla="*/ 27 w 85"/>
                <a:gd name="T33" fmla="*/ 77 h 121"/>
                <a:gd name="T34" fmla="*/ 27 w 85"/>
                <a:gd name="T35" fmla="*/ 114 h 121"/>
                <a:gd name="T36" fmla="*/ 34 w 85"/>
                <a:gd name="T37" fmla="*/ 121 h 121"/>
                <a:gd name="T38" fmla="*/ 41 w 85"/>
                <a:gd name="T39" fmla="*/ 114 h 121"/>
                <a:gd name="T40" fmla="*/ 41 w 85"/>
                <a:gd name="T41" fmla="*/ 77 h 121"/>
                <a:gd name="T42" fmla="*/ 45 w 85"/>
                <a:gd name="T43" fmla="*/ 77 h 121"/>
                <a:gd name="T44" fmla="*/ 45 w 85"/>
                <a:gd name="T45" fmla="*/ 114 h 121"/>
                <a:gd name="T46" fmla="*/ 51 w 85"/>
                <a:gd name="T47" fmla="*/ 121 h 121"/>
                <a:gd name="T48" fmla="*/ 58 w 85"/>
                <a:gd name="T49" fmla="*/ 114 h 121"/>
                <a:gd name="T50" fmla="*/ 58 w 85"/>
                <a:gd name="T51" fmla="*/ 77 h 121"/>
                <a:gd name="T52" fmla="*/ 69 w 85"/>
                <a:gd name="T53" fmla="*/ 77 h 121"/>
                <a:gd name="T54" fmla="*/ 72 w 85"/>
                <a:gd name="T55" fmla="*/ 72 h 121"/>
                <a:gd name="T56" fmla="*/ 59 w 85"/>
                <a:gd name="T57" fmla="*/ 40 h 121"/>
                <a:gd name="T58" fmla="*/ 59 w 85"/>
                <a:gd name="T59" fmla="*/ 25 h 121"/>
                <a:gd name="T60" fmla="*/ 71 w 85"/>
                <a:gd name="T61" fmla="*/ 50 h 121"/>
                <a:gd name="T62" fmla="*/ 80 w 85"/>
                <a:gd name="T63" fmla="*/ 53 h 121"/>
                <a:gd name="T64" fmla="*/ 84 w 85"/>
                <a:gd name="T65" fmla="*/ 4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 h="121">
                  <a:moveTo>
                    <a:pt x="84" y="44"/>
                  </a:moveTo>
                  <a:cubicBezTo>
                    <a:pt x="64" y="4"/>
                    <a:pt x="64" y="4"/>
                    <a:pt x="64" y="4"/>
                  </a:cubicBezTo>
                  <a:cubicBezTo>
                    <a:pt x="63" y="1"/>
                    <a:pt x="60" y="0"/>
                    <a:pt x="57" y="0"/>
                  </a:cubicBezTo>
                  <a:cubicBezTo>
                    <a:pt x="56" y="0"/>
                    <a:pt x="56" y="0"/>
                    <a:pt x="56" y="0"/>
                  </a:cubicBezTo>
                  <a:cubicBezTo>
                    <a:pt x="52" y="0"/>
                    <a:pt x="52" y="0"/>
                    <a:pt x="52" y="0"/>
                  </a:cubicBezTo>
                  <a:cubicBezTo>
                    <a:pt x="33" y="0"/>
                    <a:pt x="33" y="0"/>
                    <a:pt x="33" y="0"/>
                  </a:cubicBezTo>
                  <a:cubicBezTo>
                    <a:pt x="29" y="0"/>
                    <a:pt x="29" y="0"/>
                    <a:pt x="29" y="0"/>
                  </a:cubicBezTo>
                  <a:cubicBezTo>
                    <a:pt x="29" y="0"/>
                    <a:pt x="29" y="0"/>
                    <a:pt x="29" y="0"/>
                  </a:cubicBezTo>
                  <a:cubicBezTo>
                    <a:pt x="26" y="0"/>
                    <a:pt x="23" y="1"/>
                    <a:pt x="21" y="4"/>
                  </a:cubicBezTo>
                  <a:cubicBezTo>
                    <a:pt x="2" y="44"/>
                    <a:pt x="2" y="44"/>
                    <a:pt x="2" y="44"/>
                  </a:cubicBezTo>
                  <a:cubicBezTo>
                    <a:pt x="0" y="47"/>
                    <a:pt x="2" y="51"/>
                    <a:pt x="5" y="53"/>
                  </a:cubicBezTo>
                  <a:cubicBezTo>
                    <a:pt x="8" y="54"/>
                    <a:pt x="12" y="53"/>
                    <a:pt x="14" y="50"/>
                  </a:cubicBezTo>
                  <a:cubicBezTo>
                    <a:pt x="26" y="25"/>
                    <a:pt x="26" y="25"/>
                    <a:pt x="26" y="25"/>
                  </a:cubicBezTo>
                  <a:cubicBezTo>
                    <a:pt x="27" y="40"/>
                    <a:pt x="27" y="40"/>
                    <a:pt x="27" y="40"/>
                  </a:cubicBezTo>
                  <a:cubicBezTo>
                    <a:pt x="13" y="72"/>
                    <a:pt x="13" y="72"/>
                    <a:pt x="13" y="72"/>
                  </a:cubicBezTo>
                  <a:cubicBezTo>
                    <a:pt x="12" y="74"/>
                    <a:pt x="14" y="77"/>
                    <a:pt x="16" y="77"/>
                  </a:cubicBezTo>
                  <a:cubicBezTo>
                    <a:pt x="27" y="77"/>
                    <a:pt x="27" y="77"/>
                    <a:pt x="27" y="77"/>
                  </a:cubicBezTo>
                  <a:cubicBezTo>
                    <a:pt x="27" y="114"/>
                    <a:pt x="27" y="114"/>
                    <a:pt x="27" y="114"/>
                  </a:cubicBezTo>
                  <a:cubicBezTo>
                    <a:pt x="27" y="118"/>
                    <a:pt x="30" y="121"/>
                    <a:pt x="34" y="121"/>
                  </a:cubicBezTo>
                  <a:cubicBezTo>
                    <a:pt x="38" y="121"/>
                    <a:pt x="41" y="118"/>
                    <a:pt x="41" y="114"/>
                  </a:cubicBezTo>
                  <a:cubicBezTo>
                    <a:pt x="41" y="77"/>
                    <a:pt x="41" y="77"/>
                    <a:pt x="41" y="77"/>
                  </a:cubicBezTo>
                  <a:cubicBezTo>
                    <a:pt x="45" y="77"/>
                    <a:pt x="45" y="77"/>
                    <a:pt x="45" y="77"/>
                  </a:cubicBezTo>
                  <a:cubicBezTo>
                    <a:pt x="45" y="114"/>
                    <a:pt x="45" y="114"/>
                    <a:pt x="45" y="114"/>
                  </a:cubicBezTo>
                  <a:cubicBezTo>
                    <a:pt x="45" y="118"/>
                    <a:pt x="48" y="121"/>
                    <a:pt x="51" y="121"/>
                  </a:cubicBezTo>
                  <a:cubicBezTo>
                    <a:pt x="55" y="121"/>
                    <a:pt x="58" y="118"/>
                    <a:pt x="58" y="114"/>
                  </a:cubicBezTo>
                  <a:cubicBezTo>
                    <a:pt x="58" y="77"/>
                    <a:pt x="58" y="77"/>
                    <a:pt x="58" y="77"/>
                  </a:cubicBezTo>
                  <a:cubicBezTo>
                    <a:pt x="69" y="77"/>
                    <a:pt x="69" y="77"/>
                    <a:pt x="69" y="77"/>
                  </a:cubicBezTo>
                  <a:cubicBezTo>
                    <a:pt x="72" y="77"/>
                    <a:pt x="73" y="74"/>
                    <a:pt x="72" y="72"/>
                  </a:cubicBezTo>
                  <a:cubicBezTo>
                    <a:pt x="59" y="40"/>
                    <a:pt x="59" y="40"/>
                    <a:pt x="59" y="40"/>
                  </a:cubicBezTo>
                  <a:cubicBezTo>
                    <a:pt x="59" y="25"/>
                    <a:pt x="59" y="25"/>
                    <a:pt x="59" y="25"/>
                  </a:cubicBezTo>
                  <a:cubicBezTo>
                    <a:pt x="71" y="50"/>
                    <a:pt x="71" y="50"/>
                    <a:pt x="71" y="50"/>
                  </a:cubicBezTo>
                  <a:cubicBezTo>
                    <a:pt x="73" y="53"/>
                    <a:pt x="77" y="54"/>
                    <a:pt x="80" y="53"/>
                  </a:cubicBezTo>
                  <a:cubicBezTo>
                    <a:pt x="84" y="51"/>
                    <a:pt x="85" y="47"/>
                    <a:pt x="84" y="44"/>
                  </a:cubicBezTo>
                  <a:close/>
                </a:path>
              </a:pathLst>
            </a:custGeom>
            <a:grpFill/>
            <a:ln w="9525">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4" name="TextBox 13"/>
          <p:cNvSpPr txBox="1"/>
          <p:nvPr/>
        </p:nvSpPr>
        <p:spPr>
          <a:xfrm>
            <a:off x="107504" y="4754692"/>
            <a:ext cx="5897096" cy="830997"/>
          </a:xfrm>
          <a:prstGeom prst="rect">
            <a:avLst/>
          </a:prstGeom>
          <a:noFill/>
        </p:spPr>
        <p:txBody>
          <a:bodyPr wrap="square" rtlCol="0">
            <a:spAutoFit/>
          </a:bodyPr>
          <a:lstStyle/>
          <a:p>
            <a:pPr marL="342900" marR="0" lvl="1" indent="-342900" algn="just" defTabSz="457200" rtl="0" eaLnBrk="1" fontAlgn="auto" latinLnBrk="0" hangingPunct="1">
              <a:lnSpc>
                <a:spcPct val="150000"/>
              </a:lnSpc>
              <a:spcBef>
                <a:spcPts val="0"/>
              </a:spcBef>
              <a:spcAft>
                <a:spcPts val="0"/>
              </a:spcAft>
              <a:buClrTx/>
              <a:buSzTx/>
              <a:buFont typeface="Wingdings" pitchFamily="2" charset="2"/>
              <a:buChar char="q"/>
              <a:tabLst/>
              <a:defRPr/>
            </a:pPr>
            <a:r>
              <a:rPr kumimoji="0" lang="en-ZA" sz="1600" b="0" i="0" u="none" strike="noStrike" kern="1200" cap="none" spc="0" normalizeH="0" baseline="0" noProof="0" dirty="0">
                <a:ln>
                  <a:noFill/>
                </a:ln>
                <a:solidFill>
                  <a:prstClr val="black"/>
                </a:solidFill>
                <a:effectLst/>
                <a:uLnTx/>
                <a:uFillTx/>
                <a:latin typeface="Arial"/>
                <a:ea typeface="+mn-ea"/>
                <a:cs typeface="Arial" pitchFamily="34" charset="0"/>
              </a:rPr>
              <a:t>The number of people with </a:t>
            </a:r>
            <a:r>
              <a:rPr kumimoji="0" lang="en-ZA" sz="1600" b="1" i="0" u="none" strike="noStrike" kern="1200" cap="none" spc="0" normalizeH="0" baseline="0" noProof="0" dirty="0">
                <a:ln>
                  <a:noFill/>
                </a:ln>
                <a:solidFill>
                  <a:srgbClr val="FF3300"/>
                </a:solidFill>
                <a:effectLst/>
                <a:uLnTx/>
                <a:uFillTx/>
                <a:latin typeface="Arial"/>
                <a:ea typeface="+mn-ea"/>
                <a:cs typeface="Arial" pitchFamily="34" charset="0"/>
              </a:rPr>
              <a:t>disabilities employed </a:t>
            </a:r>
            <a:r>
              <a:rPr kumimoji="0" lang="en-ZA" sz="1600" b="0" i="0" u="none" strike="noStrike" kern="1200" cap="none" spc="0" normalizeH="0" baseline="0" noProof="0" dirty="0">
                <a:ln>
                  <a:noFill/>
                </a:ln>
                <a:solidFill>
                  <a:prstClr val="black"/>
                </a:solidFill>
                <a:effectLst/>
                <a:uLnTx/>
                <a:uFillTx/>
                <a:latin typeface="Arial"/>
                <a:ea typeface="+mn-ea"/>
                <a:cs typeface="Arial" pitchFamily="34" charset="0"/>
              </a:rPr>
              <a:t>was at </a:t>
            </a:r>
            <a:r>
              <a:rPr kumimoji="0" lang="en-ZA" sz="1600" b="1" i="0" u="none" strike="noStrike" kern="1200" cap="none" spc="0" normalizeH="0" baseline="0" noProof="0" dirty="0" smtClean="0">
                <a:ln>
                  <a:noFill/>
                </a:ln>
                <a:solidFill>
                  <a:srgbClr val="FF3300"/>
                </a:solidFill>
                <a:effectLst/>
                <a:uLnTx/>
                <a:uFillTx/>
                <a:latin typeface="Arial"/>
                <a:ea typeface="+mn-ea"/>
                <a:cs typeface="Arial" pitchFamily="34" charset="0"/>
              </a:rPr>
              <a:t>3.9%</a:t>
            </a:r>
            <a:r>
              <a:rPr kumimoji="0" lang="en-ZA" sz="1600" b="0" i="0" u="none" strike="noStrike" kern="1200" cap="none" spc="0" normalizeH="0" baseline="0" noProof="0" dirty="0" smtClean="0">
                <a:ln>
                  <a:noFill/>
                </a:ln>
                <a:solidFill>
                  <a:prstClr val="black"/>
                </a:solidFill>
                <a:effectLst/>
                <a:uLnTx/>
                <a:uFillTx/>
                <a:latin typeface="Arial"/>
                <a:ea typeface="+mn-ea"/>
                <a:cs typeface="Arial" pitchFamily="34" charset="0"/>
              </a:rPr>
              <a:t> </a:t>
            </a:r>
            <a:r>
              <a:rPr kumimoji="0" lang="en-ZA" sz="1600" b="0" i="0" u="none" strike="noStrike" kern="1200" cap="none" spc="0" normalizeH="0" baseline="0" noProof="0" dirty="0">
                <a:ln>
                  <a:noFill/>
                </a:ln>
                <a:solidFill>
                  <a:prstClr val="black"/>
                </a:solidFill>
                <a:effectLst/>
                <a:uLnTx/>
                <a:uFillTx/>
                <a:latin typeface="Arial"/>
                <a:ea typeface="+mn-ea"/>
                <a:cs typeface="Arial" pitchFamily="34" charset="0"/>
              </a:rPr>
              <a:t>against </a:t>
            </a:r>
            <a:r>
              <a:rPr kumimoji="0" lang="en-ZA" sz="1600" b="0" i="0" u="none" strike="noStrike" kern="1200" cap="none" spc="0" normalizeH="0" baseline="0" noProof="0" dirty="0" smtClean="0">
                <a:ln>
                  <a:noFill/>
                </a:ln>
                <a:solidFill>
                  <a:prstClr val="black"/>
                </a:solidFill>
                <a:effectLst/>
                <a:uLnTx/>
                <a:uFillTx/>
                <a:latin typeface="Arial"/>
                <a:ea typeface="+mn-ea"/>
                <a:cs typeface="Arial" pitchFamily="34" charset="0"/>
              </a:rPr>
              <a:t>quarterly </a:t>
            </a:r>
            <a:r>
              <a:rPr kumimoji="0" lang="en-ZA" sz="1600" b="0" i="0" u="none" strike="noStrike" kern="1200" cap="none" spc="0" normalizeH="0" baseline="0" noProof="0" dirty="0">
                <a:ln>
                  <a:noFill/>
                </a:ln>
                <a:solidFill>
                  <a:prstClr val="black"/>
                </a:solidFill>
                <a:effectLst/>
                <a:uLnTx/>
                <a:uFillTx/>
                <a:latin typeface="Arial"/>
                <a:ea typeface="+mn-ea"/>
                <a:cs typeface="Arial" pitchFamily="34" charset="0"/>
              </a:rPr>
              <a:t>target of </a:t>
            </a:r>
            <a:r>
              <a:rPr kumimoji="0" lang="en-ZA" sz="1600" b="1" i="0" u="none" strike="noStrike" kern="1200" cap="none" spc="0" normalizeH="0" baseline="0" noProof="0" dirty="0" smtClean="0">
                <a:ln>
                  <a:noFill/>
                </a:ln>
                <a:solidFill>
                  <a:srgbClr val="FF3300"/>
                </a:solidFill>
                <a:effectLst/>
                <a:uLnTx/>
                <a:uFillTx/>
                <a:latin typeface="Arial"/>
                <a:ea typeface="+mn-ea"/>
                <a:cs typeface="Arial" pitchFamily="34" charset="0"/>
              </a:rPr>
              <a:t>3.55%.</a:t>
            </a:r>
            <a:endParaRPr kumimoji="0" lang="en-US" sz="16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3" name="TextBox 2"/>
          <p:cNvSpPr txBox="1"/>
          <p:nvPr/>
        </p:nvSpPr>
        <p:spPr>
          <a:xfrm>
            <a:off x="5797933" y="4226163"/>
            <a:ext cx="1984846" cy="1631216"/>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dirty="0" smtClean="0">
                <a:ln>
                  <a:noFill/>
                </a:ln>
                <a:solidFill>
                  <a:prstClr val="black"/>
                </a:solidFill>
                <a:effectLst/>
                <a:uLnTx/>
                <a:uFillTx/>
                <a:latin typeface="Arial"/>
                <a:ea typeface="+mn-ea"/>
                <a:cs typeface="+mn-cs"/>
                <a:sym typeface="Webdings" panose="05030102010509060703" pitchFamily="18" charset="2"/>
              </a:rPr>
              <a:t> </a:t>
            </a:r>
            <a:endParaRPr kumimoji="0" lang="en-US" sz="100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Title 1"/>
          <p:cNvSpPr txBox="1">
            <a:spLocks/>
          </p:cNvSpPr>
          <p:nvPr/>
        </p:nvSpPr>
        <p:spPr>
          <a:xfrm>
            <a:off x="107504" y="233679"/>
            <a:ext cx="8792656" cy="445423"/>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3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8000" b="1" i="0" u="none" strike="noStrike" kern="1200" cap="none" spc="0" normalizeH="0" baseline="0" noProof="0" dirty="0" smtClean="0">
                <a:ln>
                  <a:noFill/>
                </a:ln>
                <a:solidFill>
                  <a:prstClr val="black"/>
                </a:solidFill>
                <a:effectLst/>
                <a:uLnTx/>
                <a:uFillTx/>
                <a:latin typeface="Arial"/>
                <a:ea typeface="Segoe UI" panose="020B0502040204020203" pitchFamily="34" charset="0"/>
                <a:cs typeface="Arial" panose="020B0604020202020204" pitchFamily="34" charset="0"/>
              </a:rPr>
              <a:t>ADMINISTRATION AND CO-ORDINATION</a:t>
            </a:r>
            <a:endParaRPr kumimoji="0" lang="en-US" sz="8000" b="1" i="0" u="none" strike="noStrike" kern="1200" cap="none" spc="0" normalizeH="0" baseline="0" noProof="0" dirty="0">
              <a:ln>
                <a:noFill/>
              </a:ln>
              <a:solidFill>
                <a:prstClr val="black"/>
              </a:solidFill>
              <a:effectLst/>
              <a:uLnTx/>
              <a:uFillTx/>
              <a:latin typeface="Arial"/>
              <a:cs typeface="Arial" panose="020B0604020202020204" pitchFamily="34" charset="0"/>
            </a:endParaRPr>
          </a:p>
        </p:txBody>
      </p:sp>
      <p:sp>
        <p:nvSpPr>
          <p:cNvPr id="4" name="TextBox 3"/>
          <p:cNvSpPr txBox="1"/>
          <p:nvPr/>
        </p:nvSpPr>
        <p:spPr>
          <a:xfrm>
            <a:off x="429109" y="2717623"/>
            <a:ext cx="262694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rPr>
              <a:t>Female SMS</a:t>
            </a:r>
            <a:endParaRPr kumimoji="0" lang="en-US" sz="18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6" name="TextBox 15"/>
          <p:cNvSpPr txBox="1"/>
          <p:nvPr/>
        </p:nvSpPr>
        <p:spPr>
          <a:xfrm>
            <a:off x="5734988" y="5672713"/>
            <a:ext cx="30016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rPr>
              <a:t>People with Disabilities</a:t>
            </a:r>
            <a:endParaRPr kumimoji="0" lang="en-US" sz="18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pic>
        <p:nvPicPr>
          <p:cNvPr id="17" name="Picture 1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18" name="Picture 17"/>
          <p:cNvPicPr>
            <a:picLocks noChangeAspect="1"/>
          </p:cNvPicPr>
          <p:nvPr/>
        </p:nvPicPr>
        <p:blipFill>
          <a:blip r:embed="rId4"/>
          <a:stretch>
            <a:fillRect/>
          </a:stretch>
        </p:blipFill>
        <p:spPr>
          <a:xfrm>
            <a:off x="8158480" y="6138924"/>
            <a:ext cx="648072" cy="565983"/>
          </a:xfrm>
          <a:prstGeom prst="rect">
            <a:avLst/>
          </a:prstGeom>
        </p:spPr>
      </p:pic>
    </p:spTree>
    <p:extLst>
      <p:ext uri="{BB962C8B-B14F-4D97-AF65-F5344CB8AC3E}">
        <p14:creationId xmlns:p14="http://schemas.microsoft.com/office/powerpoint/2010/main" val="311571129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2932" y="912043"/>
            <a:ext cx="8229600" cy="4525963"/>
          </a:xfrm>
        </p:spPr>
        <p:txBody>
          <a:bodyPr vert="horz"/>
          <a:lstStyle/>
          <a:p>
            <a:pPr marL="0" indent="0">
              <a:buNone/>
            </a:pPr>
            <a:r>
              <a:rPr lang="en-ZA" dirty="0" smtClean="0"/>
              <a:t> </a:t>
            </a:r>
            <a:endParaRPr lang="en-ZA" dirty="0"/>
          </a:p>
        </p:txBody>
      </p:sp>
      <p:sp>
        <p:nvSpPr>
          <p:cNvPr id="4" name="Slide Number Placeholder 3"/>
          <p:cNvSpPr>
            <a:spLocks noGrp="1"/>
          </p:cNvSpPr>
          <p:nvPr>
            <p:ph type="sldNum" sz="quarter" idx="12"/>
          </p:nvPr>
        </p:nvSpPr>
        <p:spPr>
          <a:xfrm>
            <a:off x="5923280"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Title 1"/>
          <p:cNvSpPr txBox="1">
            <a:spLocks/>
          </p:cNvSpPr>
          <p:nvPr/>
        </p:nvSpPr>
        <p:spPr bwMode="auto">
          <a:xfrm rot="19646333">
            <a:off x="738402" y="2293287"/>
            <a:ext cx="7772400" cy="1143000"/>
          </a:xfrm>
          <a:prstGeom prst="rect">
            <a:avLst/>
          </a:prstGeom>
          <a:solidFill>
            <a:srgbClr val="9AB75C"/>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lvl="0" defTabSz="914400">
              <a:defRPr/>
            </a:pPr>
            <a:r>
              <a:rPr lang="en-US" sz="3200" b="1" kern="0" dirty="0">
                <a:solidFill>
                  <a:srgbClr val="FFFFFF"/>
                </a:solidFill>
              </a:rPr>
              <a:t>FINANCIAL PERFORMANCE 30 JUNE 2019</a:t>
            </a:r>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8" name="Picture 7"/>
          <p:cNvPicPr>
            <a:picLocks noChangeAspect="1"/>
          </p:cNvPicPr>
          <p:nvPr/>
        </p:nvPicPr>
        <p:blipFill>
          <a:blip r:embed="rId3"/>
          <a:stretch>
            <a:fillRect/>
          </a:stretch>
        </p:blipFill>
        <p:spPr>
          <a:xfrm>
            <a:off x="8158480" y="6138924"/>
            <a:ext cx="648072" cy="565983"/>
          </a:xfrm>
          <a:prstGeom prst="rect">
            <a:avLst/>
          </a:prstGeom>
        </p:spPr>
      </p:pic>
    </p:spTree>
    <p:extLst>
      <p:ext uri="{BB962C8B-B14F-4D97-AF65-F5344CB8AC3E}">
        <p14:creationId xmlns:p14="http://schemas.microsoft.com/office/powerpoint/2010/main" val="39758722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943600" y="6281955"/>
            <a:ext cx="2133600" cy="365125"/>
          </a:xfrm>
        </p:spPr>
        <p:txBody>
          <a:bodyPr/>
          <a:lstStyle/>
          <a:p>
            <a:pPr>
              <a:defRPr/>
            </a:pPr>
            <a:fld id="{4A28F8DF-C337-4A03-AAF7-DB08E60626D8}" type="slidenum">
              <a:rPr lang="en-US" smtClean="0">
                <a:solidFill>
                  <a:prstClr val="black">
                    <a:tint val="75000"/>
                  </a:prstClr>
                </a:solidFill>
              </a:rPr>
              <a:pPr>
                <a:defRPr/>
              </a:pPr>
              <a:t>66</a:t>
            </a:fld>
            <a:endParaRPr lang="en-US" dirty="0">
              <a:solidFill>
                <a:prstClr val="black">
                  <a:tint val="75000"/>
                </a:prstClr>
              </a:solidFill>
            </a:endParaRPr>
          </a:p>
        </p:txBody>
      </p:sp>
      <p:sp>
        <p:nvSpPr>
          <p:cNvPr id="13" name="Title 1"/>
          <p:cNvSpPr txBox="1">
            <a:spLocks/>
          </p:cNvSpPr>
          <p:nvPr/>
        </p:nvSpPr>
        <p:spPr>
          <a:xfrm>
            <a:off x="0" y="91268"/>
            <a:ext cx="9144000" cy="581778"/>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585" b="1" dirty="0" smtClean="0">
                <a:solidFill>
                  <a:prstClr val="black"/>
                </a:solidFill>
                <a:cs typeface="Arial" panose="020B0604020202020204" pitchFamily="34" charset="0"/>
              </a:rPr>
              <a:t>FINANCIAL PERFORMANCE</a:t>
            </a:r>
            <a:endParaRPr lang="en-US" sz="2585" b="1" dirty="0">
              <a:solidFill>
                <a:prstClr val="black"/>
              </a:solidFill>
              <a:cs typeface="Arial" panose="020B0604020202020204" pitchFamily="34" charset="0"/>
            </a:endParaRPr>
          </a:p>
        </p:txBody>
      </p:sp>
      <p:pic>
        <p:nvPicPr>
          <p:cNvPr id="14" name="Picture 13"/>
          <p:cNvPicPr/>
          <p:nvPr/>
        </p:nvPicPr>
        <p:blipFill>
          <a:blip r:embed="rId3"/>
          <a:stretch>
            <a:fillRect/>
          </a:stretch>
        </p:blipFill>
        <p:spPr>
          <a:xfrm>
            <a:off x="967666" y="2441359"/>
            <a:ext cx="7448365" cy="3275859"/>
          </a:xfrm>
          <a:prstGeom prst="rect">
            <a:avLst/>
          </a:prstGeom>
        </p:spPr>
      </p:pic>
      <p:sp>
        <p:nvSpPr>
          <p:cNvPr id="2" name="Rectangle 1"/>
          <p:cNvSpPr/>
          <p:nvPr/>
        </p:nvSpPr>
        <p:spPr>
          <a:xfrm>
            <a:off x="293427" y="843677"/>
            <a:ext cx="8282402" cy="1631216"/>
          </a:xfrm>
          <a:prstGeom prst="rect">
            <a:avLst/>
          </a:prstGeom>
        </p:spPr>
        <p:txBody>
          <a:bodyPr wrap="square">
            <a:spAutoFit/>
          </a:bodyPr>
          <a:lstStyle/>
          <a:p>
            <a:pPr marL="342900" indent="-342900" algn="just" defTabSz="914400" eaLnBrk="0" fontAlgn="base" hangingPunct="0">
              <a:spcBef>
                <a:spcPts val="1080"/>
              </a:spcBef>
              <a:buFont typeface="Wingdings" panose="05000000000000000000" pitchFamily="2" charset="2"/>
              <a:buChar char="q"/>
              <a:defRPr/>
            </a:pPr>
            <a:r>
              <a:rPr lang="en-ZA" sz="2000" dirty="0">
                <a:latin typeface="Arial" charset="0"/>
                <a:ea typeface="Times New Roman" pitchFamily="18" charset="0"/>
                <a:cs typeface="Arial" charset="0"/>
              </a:rPr>
              <a:t>30 June 2019 marks the end of the </a:t>
            </a:r>
            <a:r>
              <a:rPr lang="en-ZA" sz="2000" dirty="0" smtClean="0">
                <a:latin typeface="Arial" charset="0"/>
                <a:ea typeface="Times New Roman" pitchFamily="18" charset="0"/>
                <a:cs typeface="Arial" charset="0"/>
              </a:rPr>
              <a:t>first </a:t>
            </a:r>
            <a:r>
              <a:rPr lang="en-ZA" sz="2000" dirty="0">
                <a:latin typeface="Arial" charset="0"/>
                <a:ea typeface="Times New Roman" pitchFamily="18" charset="0"/>
                <a:cs typeface="Arial" charset="0"/>
              </a:rPr>
              <a:t>quarter of the 2019/20 financial year, where expenditure compared with the actual drawings of R2.7 billion is R2.5 billion or 93.6 per cent. When compared with the same period of the 2018/19 financial year, expenditure was R1.7 billion or 81.4 per cent of the actual drawings of R2.1 billion. </a:t>
            </a:r>
            <a:endParaRPr lang="en-US" sz="2000" dirty="0">
              <a:latin typeface="Arial" charset="0"/>
              <a:ea typeface="Times New Roman" pitchFamily="18" charset="0"/>
              <a:cs typeface="Arial" charset="0"/>
            </a:endParaRPr>
          </a:p>
        </p:txBody>
      </p:sp>
      <p:pic>
        <p:nvPicPr>
          <p:cNvPr id="7"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8" name="Picture 7"/>
          <p:cNvPicPr>
            <a:picLocks noChangeAspect="1"/>
          </p:cNvPicPr>
          <p:nvPr/>
        </p:nvPicPr>
        <p:blipFill>
          <a:blip r:embed="rId5"/>
          <a:stretch>
            <a:fillRect/>
          </a:stretch>
        </p:blipFill>
        <p:spPr>
          <a:xfrm>
            <a:off x="8158480" y="6138924"/>
            <a:ext cx="648072" cy="565983"/>
          </a:xfrm>
          <a:prstGeom prst="rect">
            <a:avLst/>
          </a:prstGeom>
        </p:spPr>
      </p:pic>
    </p:spTree>
    <p:extLst>
      <p:ext uri="{BB962C8B-B14F-4D97-AF65-F5344CB8AC3E}">
        <p14:creationId xmlns:p14="http://schemas.microsoft.com/office/powerpoint/2010/main" val="9373595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876429" y="6339782"/>
            <a:ext cx="2133600" cy="365125"/>
          </a:xfrm>
        </p:spPr>
        <p:txBody>
          <a:bodyPr/>
          <a:lstStyle/>
          <a:p>
            <a:pPr>
              <a:defRPr/>
            </a:pPr>
            <a:fld id="{4A28F8DF-C337-4A03-AAF7-DB08E60626D8}" type="slidenum">
              <a:rPr lang="en-US" smtClean="0">
                <a:solidFill>
                  <a:prstClr val="black">
                    <a:tint val="75000"/>
                  </a:prstClr>
                </a:solidFill>
              </a:rPr>
              <a:pPr>
                <a:defRPr/>
              </a:pPr>
              <a:t>67</a:t>
            </a:fld>
            <a:endParaRPr lang="en-US" dirty="0">
              <a:solidFill>
                <a:prstClr val="black">
                  <a:tint val="75000"/>
                </a:prstClr>
              </a:solidFill>
            </a:endParaRPr>
          </a:p>
        </p:txBody>
      </p:sp>
      <p:sp>
        <p:nvSpPr>
          <p:cNvPr id="7" name="Title 1"/>
          <p:cNvSpPr txBox="1">
            <a:spLocks/>
          </p:cNvSpPr>
          <p:nvPr/>
        </p:nvSpPr>
        <p:spPr>
          <a:xfrm>
            <a:off x="0" y="108093"/>
            <a:ext cx="9144000" cy="581778"/>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585" b="1" dirty="0" smtClean="0">
                <a:solidFill>
                  <a:prstClr val="black"/>
                </a:solidFill>
                <a:cs typeface="Arial" panose="020B0604020202020204" pitchFamily="34" charset="0"/>
              </a:rPr>
              <a:t>FINANCIAL PERFORMANCE</a:t>
            </a:r>
            <a:endParaRPr lang="en-US" sz="2585" b="1" dirty="0">
              <a:solidFill>
                <a:prstClr val="black"/>
              </a:solidFill>
              <a:cs typeface="Arial" panose="020B0604020202020204" pitchFamily="34" charset="0"/>
            </a:endParaRPr>
          </a:p>
        </p:txBody>
      </p:sp>
      <p:sp>
        <p:nvSpPr>
          <p:cNvPr id="9" name="Rectangle 8"/>
          <p:cNvSpPr/>
          <p:nvPr/>
        </p:nvSpPr>
        <p:spPr>
          <a:xfrm>
            <a:off x="503548" y="689871"/>
            <a:ext cx="8136904" cy="646331"/>
          </a:xfrm>
          <a:prstGeom prst="rect">
            <a:avLst/>
          </a:prstGeom>
          <a:noFill/>
        </p:spPr>
        <p:txBody>
          <a:bodyPr wrap="square">
            <a:spAutoFit/>
          </a:bodyPr>
          <a:lstStyle/>
          <a:p>
            <a:pPr algn="ctr"/>
            <a:r>
              <a:rPr lang="en-ZA" b="1" dirty="0">
                <a:solidFill>
                  <a:prstClr val="black"/>
                </a:solidFill>
                <a:ea typeface="Segoe UI" panose="020B0502040204020203" pitchFamily="34" charset="0"/>
                <a:cs typeface="Arial" panose="020B0604020202020204" pitchFamily="34" charset="0"/>
              </a:rPr>
              <a:t>Financial performance per </a:t>
            </a:r>
            <a:r>
              <a:rPr lang="en-ZA" b="1" dirty="0" smtClean="0">
                <a:solidFill>
                  <a:prstClr val="black"/>
                </a:solidFill>
                <a:ea typeface="Segoe UI" panose="020B0502040204020203" pitchFamily="34" charset="0"/>
                <a:cs typeface="Arial" panose="020B0604020202020204" pitchFamily="34" charset="0"/>
              </a:rPr>
              <a:t>economic classification</a:t>
            </a:r>
          </a:p>
          <a:p>
            <a:pPr algn="ctr"/>
            <a:endParaRPr lang="en-ZA" b="1" dirty="0" smtClean="0">
              <a:solidFill>
                <a:prstClr val="white"/>
              </a:solidFill>
              <a:ea typeface="Segoe UI" panose="020B0502040204020203" pitchFamily="34" charset="0"/>
              <a:cs typeface="Arial" panose="020B0604020202020204" pitchFamily="34" charset="0"/>
            </a:endParaRPr>
          </a:p>
        </p:txBody>
      </p:sp>
      <p:sp>
        <p:nvSpPr>
          <p:cNvPr id="2" name="Rectangle 1"/>
          <p:cNvSpPr/>
          <p:nvPr/>
        </p:nvSpPr>
        <p:spPr>
          <a:xfrm>
            <a:off x="107349" y="1127760"/>
            <a:ext cx="8640452" cy="2862322"/>
          </a:xfrm>
          <a:prstGeom prst="rect">
            <a:avLst/>
          </a:prstGeom>
        </p:spPr>
        <p:txBody>
          <a:bodyPr wrap="square">
            <a:spAutoFit/>
          </a:bodyPr>
          <a:lstStyle/>
          <a:p>
            <a:pPr marL="342900" indent="-342900" algn="just">
              <a:buFont typeface="Wingdings" panose="05000000000000000000" pitchFamily="2" charset="2"/>
              <a:buChar char="q"/>
            </a:pPr>
            <a:r>
              <a:rPr lang="en-ZA" sz="2000" dirty="0">
                <a:latin typeface="Arial" panose="020B0604020202020204" pitchFamily="34" charset="0"/>
                <a:cs typeface="Arial" panose="020B0604020202020204" pitchFamily="34" charset="0"/>
              </a:rPr>
              <a:t>Of the R2.5 billion spent by the department, other transfer payments, which includes transfers to departmental entities to aid in the fulfilment of the set mandates accounted for 53 per cent (R1.3 billion), followed by 32 per cent (R810.3 million) disbursed to the beneficiaries across the various incentive scheme programmes. </a:t>
            </a:r>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q"/>
            </a:pPr>
            <a:r>
              <a:rPr lang="en-ZA" sz="2000" dirty="0">
                <a:latin typeface="Arial" panose="020B0604020202020204" pitchFamily="34" charset="0"/>
                <a:cs typeface="Arial" panose="020B0604020202020204" pitchFamily="34" charset="0"/>
              </a:rPr>
              <a:t>Operational spending, which comprises mainly of compensation of employees, and goods and services accounted for 9 per cent (R230.5 million) and 6 per cent (R146.5 million) respectively. </a:t>
            </a:r>
            <a:endParaRPr lang="en-US" sz="2000" dirty="0">
              <a:latin typeface="Arial" panose="020B0604020202020204" pitchFamily="34" charset="0"/>
              <a:cs typeface="Arial" panose="020B0604020202020204" pitchFamily="34" charset="0"/>
            </a:endParaRPr>
          </a:p>
        </p:txBody>
      </p:sp>
      <p:pic>
        <p:nvPicPr>
          <p:cNvPr id="10" name="Picture 9"/>
          <p:cNvPicPr/>
          <p:nvPr/>
        </p:nvPicPr>
        <p:blipFill>
          <a:blip r:embed="rId3"/>
          <a:srcRect/>
          <a:stretch>
            <a:fillRect/>
          </a:stretch>
        </p:blipFill>
        <p:spPr bwMode="auto">
          <a:xfrm>
            <a:off x="2357943" y="3990082"/>
            <a:ext cx="4858783" cy="2663480"/>
          </a:xfrm>
          <a:prstGeom prst="rect">
            <a:avLst/>
          </a:pr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miter lim="800000"/>
            <a:headEnd/>
            <a:tailEnd/>
          </a:ln>
        </p:spPr>
      </p:pic>
      <p:pic>
        <p:nvPicPr>
          <p:cNvPr id="8" name="Picture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11" name="Picture 10"/>
          <p:cNvPicPr>
            <a:picLocks noChangeAspect="1"/>
          </p:cNvPicPr>
          <p:nvPr/>
        </p:nvPicPr>
        <p:blipFill>
          <a:blip r:embed="rId5"/>
          <a:stretch>
            <a:fillRect/>
          </a:stretch>
        </p:blipFill>
        <p:spPr>
          <a:xfrm>
            <a:off x="8158480" y="6138924"/>
            <a:ext cx="648072" cy="565983"/>
          </a:xfrm>
          <a:prstGeom prst="rect">
            <a:avLst/>
          </a:prstGeom>
        </p:spPr>
      </p:pic>
    </p:spTree>
    <p:extLst>
      <p:ext uri="{BB962C8B-B14F-4D97-AF65-F5344CB8AC3E}">
        <p14:creationId xmlns:p14="http://schemas.microsoft.com/office/powerpoint/2010/main" val="30167646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749462" y="6346246"/>
            <a:ext cx="2133600" cy="365125"/>
          </a:xfrm>
        </p:spPr>
        <p:txBody>
          <a:bodyPr/>
          <a:lstStyle/>
          <a:p>
            <a:pPr>
              <a:defRPr/>
            </a:pPr>
            <a:fld id="{4A28F8DF-C337-4A03-AAF7-DB08E60626D8}" type="slidenum">
              <a:rPr lang="en-US" smtClean="0">
                <a:solidFill>
                  <a:prstClr val="black">
                    <a:tint val="75000"/>
                  </a:prstClr>
                </a:solidFill>
              </a:rPr>
              <a:pPr>
                <a:defRPr/>
              </a:pPr>
              <a:t>68</a:t>
            </a:fld>
            <a:endParaRPr lang="en-US" dirty="0">
              <a:solidFill>
                <a:prstClr val="black">
                  <a:tint val="75000"/>
                </a:prstClr>
              </a:solidFill>
            </a:endParaRPr>
          </a:p>
        </p:txBody>
      </p:sp>
      <p:sp>
        <p:nvSpPr>
          <p:cNvPr id="7" name="Title 1"/>
          <p:cNvSpPr txBox="1">
            <a:spLocks/>
          </p:cNvSpPr>
          <p:nvPr/>
        </p:nvSpPr>
        <p:spPr>
          <a:xfrm>
            <a:off x="0" y="92259"/>
            <a:ext cx="9144000" cy="581778"/>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585" b="1" dirty="0" smtClean="0">
                <a:solidFill>
                  <a:prstClr val="black"/>
                </a:solidFill>
                <a:cs typeface="Arial" panose="020B0604020202020204" pitchFamily="34" charset="0"/>
              </a:rPr>
              <a:t>FINANCIAL PERFORMANCE</a:t>
            </a:r>
            <a:endParaRPr lang="en-US" sz="2585" b="1" dirty="0">
              <a:solidFill>
                <a:prstClr val="black"/>
              </a:solidFill>
              <a:cs typeface="Arial" panose="020B0604020202020204" pitchFamily="34" charset="0"/>
            </a:endParaRPr>
          </a:p>
        </p:txBody>
      </p:sp>
      <p:sp>
        <p:nvSpPr>
          <p:cNvPr id="9" name="Rectangle 8"/>
          <p:cNvSpPr/>
          <p:nvPr/>
        </p:nvSpPr>
        <p:spPr>
          <a:xfrm>
            <a:off x="684695" y="466957"/>
            <a:ext cx="8136904" cy="923330"/>
          </a:xfrm>
          <a:prstGeom prst="rect">
            <a:avLst/>
          </a:prstGeom>
          <a:noFill/>
        </p:spPr>
        <p:txBody>
          <a:bodyPr wrap="square">
            <a:spAutoFit/>
          </a:bodyPr>
          <a:lstStyle/>
          <a:p>
            <a:pPr algn="ctr"/>
            <a:endParaRPr lang="en-ZA" b="1" dirty="0" smtClean="0">
              <a:solidFill>
                <a:prstClr val="black"/>
              </a:solidFill>
              <a:ea typeface="Segoe UI" panose="020B0502040204020203" pitchFamily="34" charset="0"/>
              <a:cs typeface="Arial" panose="020B0604020202020204" pitchFamily="34" charset="0"/>
            </a:endParaRPr>
          </a:p>
          <a:p>
            <a:pPr algn="ctr"/>
            <a:r>
              <a:rPr lang="en-ZA" b="1" dirty="0" smtClean="0">
                <a:solidFill>
                  <a:prstClr val="black"/>
                </a:solidFill>
                <a:ea typeface="Segoe UI" panose="020B0502040204020203" pitchFamily="34" charset="0"/>
                <a:cs typeface="Arial" panose="020B0604020202020204" pitchFamily="34" charset="0"/>
              </a:rPr>
              <a:t>Financial </a:t>
            </a:r>
            <a:r>
              <a:rPr lang="en-ZA" b="1" dirty="0">
                <a:solidFill>
                  <a:prstClr val="black"/>
                </a:solidFill>
                <a:ea typeface="Segoe UI" panose="020B0502040204020203" pitchFamily="34" charset="0"/>
                <a:cs typeface="Arial" panose="020B0604020202020204" pitchFamily="34" charset="0"/>
              </a:rPr>
              <a:t>performance per programme</a:t>
            </a:r>
            <a:endParaRPr lang="en-ZA" b="1" dirty="0" smtClean="0">
              <a:solidFill>
                <a:prstClr val="black"/>
              </a:solidFill>
              <a:ea typeface="Segoe UI" panose="020B0502040204020203" pitchFamily="34" charset="0"/>
              <a:cs typeface="Arial" panose="020B0604020202020204" pitchFamily="34" charset="0"/>
            </a:endParaRPr>
          </a:p>
          <a:p>
            <a:pPr algn="ctr"/>
            <a:endParaRPr lang="en-ZA" b="1" dirty="0" smtClean="0">
              <a:solidFill>
                <a:prstClr val="white"/>
              </a:solidFill>
              <a:ea typeface="Segoe UI" panose="020B0502040204020203" pitchFamily="34" charset="0"/>
              <a:cs typeface="Arial" panose="020B0604020202020204" pitchFamily="34" charset="0"/>
            </a:endParaRPr>
          </a:p>
        </p:txBody>
      </p:sp>
      <p:graphicFrame>
        <p:nvGraphicFramePr>
          <p:cNvPr id="8" name="Table Placeholder 8"/>
          <p:cNvGraphicFramePr>
            <a:graphicFrameLocks/>
          </p:cNvGraphicFramePr>
          <p:nvPr>
            <p:extLst/>
          </p:nvPr>
        </p:nvGraphicFramePr>
        <p:xfrm>
          <a:off x="400801" y="1219201"/>
          <a:ext cx="8508421" cy="4752105"/>
        </p:xfrm>
        <a:graphic>
          <a:graphicData uri="http://schemas.openxmlformats.org/drawingml/2006/table">
            <a:tbl>
              <a:tblPr/>
              <a:tblGrid>
                <a:gridCol w="2136005">
                  <a:extLst>
                    <a:ext uri="{9D8B030D-6E8A-4147-A177-3AD203B41FA5}">
                      <a16:colId xmlns:a16="http://schemas.microsoft.com/office/drawing/2014/main" val="20000"/>
                    </a:ext>
                  </a:extLst>
                </a:gridCol>
                <a:gridCol w="883864">
                  <a:extLst>
                    <a:ext uri="{9D8B030D-6E8A-4147-A177-3AD203B41FA5}">
                      <a16:colId xmlns:a16="http://schemas.microsoft.com/office/drawing/2014/main" val="20001"/>
                    </a:ext>
                  </a:extLst>
                </a:gridCol>
                <a:gridCol w="889597">
                  <a:extLst>
                    <a:ext uri="{9D8B030D-6E8A-4147-A177-3AD203B41FA5}">
                      <a16:colId xmlns:a16="http://schemas.microsoft.com/office/drawing/2014/main" val="20002"/>
                    </a:ext>
                  </a:extLst>
                </a:gridCol>
                <a:gridCol w="1031174">
                  <a:extLst>
                    <a:ext uri="{9D8B030D-6E8A-4147-A177-3AD203B41FA5}">
                      <a16:colId xmlns:a16="http://schemas.microsoft.com/office/drawing/2014/main" val="20003"/>
                    </a:ext>
                  </a:extLst>
                </a:gridCol>
                <a:gridCol w="951786">
                  <a:extLst>
                    <a:ext uri="{9D8B030D-6E8A-4147-A177-3AD203B41FA5}">
                      <a16:colId xmlns:a16="http://schemas.microsoft.com/office/drawing/2014/main" val="20004"/>
                    </a:ext>
                  </a:extLst>
                </a:gridCol>
                <a:gridCol w="957519">
                  <a:extLst>
                    <a:ext uri="{9D8B030D-6E8A-4147-A177-3AD203B41FA5}">
                      <a16:colId xmlns:a16="http://schemas.microsoft.com/office/drawing/2014/main" val="20005"/>
                    </a:ext>
                  </a:extLst>
                </a:gridCol>
                <a:gridCol w="810209">
                  <a:extLst>
                    <a:ext uri="{9D8B030D-6E8A-4147-A177-3AD203B41FA5}">
                      <a16:colId xmlns:a16="http://schemas.microsoft.com/office/drawing/2014/main" val="20006"/>
                    </a:ext>
                  </a:extLst>
                </a:gridCol>
                <a:gridCol w="848267">
                  <a:extLst>
                    <a:ext uri="{9D8B030D-6E8A-4147-A177-3AD203B41FA5}">
                      <a16:colId xmlns:a16="http://schemas.microsoft.com/office/drawing/2014/main" val="20007"/>
                    </a:ext>
                  </a:extLst>
                </a:gridCol>
              </a:tblGrid>
              <a:tr h="473934">
                <a:tc rowSpan="2">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nSpc>
                          <a:spcPct val="150000"/>
                        </a:lnSpc>
                        <a:spcBef>
                          <a:spcPts val="0"/>
                        </a:spcBef>
                        <a:spcAft>
                          <a:spcPts val="0"/>
                        </a:spcAft>
                        <a:tabLst>
                          <a:tab pos="2743200" algn="ctr"/>
                          <a:tab pos="5486400" algn="r"/>
                          <a:tab pos="457200" algn="l"/>
                        </a:tabLst>
                      </a:pPr>
                      <a:r>
                        <a:rPr lang="en-US" sz="900" b="1" dirty="0">
                          <a:effectLst/>
                          <a:latin typeface="Arial" pitchFamily="34" charset="0"/>
                          <a:ea typeface="Times New Roman"/>
                          <a:cs typeface="Arial" pitchFamily="34" charset="0"/>
                        </a:rPr>
                        <a:t>Programme</a:t>
                      </a:r>
                      <a:endParaRPr lang="en-ZA" sz="900" dirty="0">
                        <a:effectLst/>
                        <a:latin typeface="Arial" pitchFamily="34" charset="0"/>
                        <a:ea typeface="Times New Roman"/>
                        <a:cs typeface="Arial" pitchFamily="34" charset="0"/>
                      </a:endParaRPr>
                    </a:p>
                  </a:txBody>
                  <a:tcPr marL="63305" marR="633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rowSpan="2">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rgbClr val="000000"/>
                          </a:solidFill>
                          <a:effectLst/>
                          <a:uLnTx/>
                          <a:uFillTx/>
                          <a:latin typeface="Arial" pitchFamily="34" charset="0"/>
                          <a:ea typeface="Times New Roman"/>
                          <a:cs typeface="Arial" pitchFamily="34" charset="0"/>
                        </a:rPr>
                        <a:t>Adjusted Budget 2018/19</a:t>
                      </a:r>
                      <a:endParaRPr kumimoji="0" lang="en-ZA" sz="900" b="0" i="0" u="none" strike="noStrike" kern="1200" cap="none" spc="0" normalizeH="0" baseline="0" noProof="0" dirty="0">
                        <a:ln>
                          <a:noFill/>
                        </a:ln>
                        <a:solidFill>
                          <a:srgbClr val="000000"/>
                        </a:solidFill>
                        <a:effectLst/>
                        <a:uLnTx/>
                        <a:uFillTx/>
                        <a:latin typeface="Arial" pitchFamily="34" charset="0"/>
                        <a:ea typeface="Times New Roman"/>
                        <a:cs typeface="Arial" pitchFamily="34" charset="0"/>
                      </a:endParaRPr>
                    </a:p>
                  </a:txBody>
                  <a:tcPr marL="63305" marR="633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gridSpan="4">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lnSpc>
                          <a:spcPct val="150000"/>
                        </a:lnSpc>
                        <a:spcBef>
                          <a:spcPts val="0"/>
                        </a:spcBef>
                        <a:spcAft>
                          <a:spcPts val="0"/>
                        </a:spcAft>
                        <a:tabLst>
                          <a:tab pos="2743200" algn="ctr"/>
                          <a:tab pos="5486400" algn="r"/>
                          <a:tab pos="457200" algn="l"/>
                        </a:tabLst>
                      </a:pPr>
                      <a:r>
                        <a:rPr lang="en-US" sz="900" b="1" dirty="0">
                          <a:effectLst/>
                          <a:latin typeface="Arial" pitchFamily="34" charset="0"/>
                          <a:ea typeface="Times New Roman"/>
                          <a:cs typeface="Arial" pitchFamily="34" charset="0"/>
                        </a:rPr>
                        <a:t>Year-to-date (YTD)</a:t>
                      </a:r>
                      <a:endParaRPr lang="en-ZA" sz="900" dirty="0">
                        <a:effectLst/>
                        <a:latin typeface="Arial" pitchFamily="34" charset="0"/>
                        <a:ea typeface="Times New Roman"/>
                        <a:cs typeface="Arial" pitchFamily="34" charset="0"/>
                      </a:endParaRPr>
                    </a:p>
                  </a:txBody>
                  <a:tcPr marL="63305" marR="63305"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hMerge="1">
                  <a:txBody>
                    <a:bodyPr/>
                    <a:lstStyle/>
                    <a:p>
                      <a:endParaRPr lang="en-ZA"/>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33"/>
                    </a:solidFill>
                  </a:tcPr>
                </a:tc>
                <a:tc hMerge="1">
                  <a:txBody>
                    <a:bodyPr/>
                    <a:lstStyle/>
                    <a:p>
                      <a:endParaRPr lang="en-ZA"/>
                    </a:p>
                  </a:txBody>
                  <a:tcP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33"/>
                    </a:solidFill>
                  </a:tcPr>
                </a:tc>
                <a:tc hMerge="1">
                  <a:txBody>
                    <a:bodyPr/>
                    <a:lstStyle/>
                    <a:p>
                      <a:endParaRPr lang="en-ZA"/>
                    </a:p>
                  </a:txBody>
                  <a:tcP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33"/>
                    </a:solidFill>
                  </a:tcPr>
                </a:tc>
                <a:tc rowSpan="2">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spcBef>
                          <a:spcPts val="0"/>
                        </a:spcBef>
                        <a:spcAft>
                          <a:spcPts val="0"/>
                        </a:spcAft>
                      </a:pPr>
                      <a:r>
                        <a:rPr lang="en-US" sz="900" b="1" dirty="0">
                          <a:solidFill>
                            <a:srgbClr val="000000"/>
                          </a:solidFill>
                          <a:effectLst/>
                          <a:latin typeface="Arial" pitchFamily="34" charset="0"/>
                          <a:ea typeface="Arial Unicode MS"/>
                          <a:cs typeface="Arial" pitchFamily="34" charset="0"/>
                        </a:rPr>
                        <a:t> </a:t>
                      </a:r>
                      <a:endParaRPr lang="en-ZA" sz="900" dirty="0">
                        <a:effectLst/>
                        <a:latin typeface="Arial" pitchFamily="34" charset="0"/>
                        <a:ea typeface="Times New Roman"/>
                        <a:cs typeface="Arial" pitchFamily="34" charset="0"/>
                      </a:endParaRPr>
                    </a:p>
                    <a:p>
                      <a:pPr marL="0" marR="0" algn="ctr">
                        <a:spcBef>
                          <a:spcPts val="0"/>
                        </a:spcBef>
                        <a:spcAft>
                          <a:spcPts val="0"/>
                        </a:spcAft>
                      </a:pPr>
                      <a:r>
                        <a:rPr lang="en-US" sz="900" b="1" dirty="0">
                          <a:solidFill>
                            <a:srgbClr val="000000"/>
                          </a:solidFill>
                          <a:effectLst/>
                          <a:latin typeface="Arial" pitchFamily="34" charset="0"/>
                          <a:ea typeface="Arial Unicode MS"/>
                          <a:cs typeface="Arial" pitchFamily="34" charset="0"/>
                        </a:rPr>
                        <a:t> </a:t>
                      </a:r>
                      <a:endParaRPr lang="en-ZA" sz="900" dirty="0">
                        <a:effectLst/>
                        <a:latin typeface="Arial" pitchFamily="34" charset="0"/>
                        <a:ea typeface="Times New Roman"/>
                        <a:cs typeface="Arial" pitchFamily="34" charset="0"/>
                      </a:endParaRPr>
                    </a:p>
                    <a:p>
                      <a:pPr marL="0" marR="0" algn="ctr">
                        <a:spcBef>
                          <a:spcPts val="0"/>
                        </a:spcBef>
                        <a:spcAft>
                          <a:spcPts val="0"/>
                        </a:spcAft>
                      </a:pPr>
                      <a:r>
                        <a:rPr lang="en-US" sz="900" b="1" dirty="0">
                          <a:solidFill>
                            <a:srgbClr val="000000"/>
                          </a:solidFill>
                          <a:effectLst/>
                          <a:latin typeface="Arial" pitchFamily="34" charset="0"/>
                          <a:ea typeface="Arial Unicode MS"/>
                          <a:cs typeface="Arial" pitchFamily="34" charset="0"/>
                        </a:rPr>
                        <a:t> </a:t>
                      </a:r>
                      <a:endParaRPr lang="en-ZA" sz="900" dirty="0">
                        <a:effectLst/>
                        <a:latin typeface="Arial" pitchFamily="34" charset="0"/>
                        <a:ea typeface="Times New Roman"/>
                        <a:cs typeface="Arial" pitchFamily="34" charset="0"/>
                      </a:endParaRPr>
                    </a:p>
                    <a:p>
                      <a:pPr marL="0" marR="0" algn="ctr">
                        <a:spcBef>
                          <a:spcPts val="0"/>
                        </a:spcBef>
                        <a:spcAft>
                          <a:spcPts val="0"/>
                        </a:spcAft>
                      </a:pPr>
                      <a:r>
                        <a:rPr lang="en-US" sz="900" b="1" dirty="0">
                          <a:solidFill>
                            <a:srgbClr val="000000"/>
                          </a:solidFill>
                          <a:effectLst/>
                          <a:latin typeface="Arial" pitchFamily="34" charset="0"/>
                          <a:ea typeface="Arial Unicode MS"/>
                          <a:cs typeface="Arial" pitchFamily="34" charset="0"/>
                        </a:rPr>
                        <a:t> </a:t>
                      </a:r>
                      <a:endParaRPr lang="en-ZA" sz="900" dirty="0">
                        <a:effectLst/>
                        <a:latin typeface="Arial" pitchFamily="34" charset="0"/>
                        <a:ea typeface="Times New Roman"/>
                        <a:cs typeface="Arial" pitchFamily="34" charset="0"/>
                      </a:endParaRPr>
                    </a:p>
                    <a:p>
                      <a:pPr marL="0" marR="0" algn="ctr">
                        <a:spcBef>
                          <a:spcPts val="0"/>
                        </a:spcBef>
                        <a:spcAft>
                          <a:spcPts val="0"/>
                        </a:spcAft>
                      </a:pPr>
                      <a:r>
                        <a:rPr lang="en-US" sz="900" b="1" dirty="0">
                          <a:solidFill>
                            <a:srgbClr val="000000"/>
                          </a:solidFill>
                          <a:effectLst/>
                          <a:latin typeface="Arial" pitchFamily="34" charset="0"/>
                          <a:ea typeface="Arial Unicode MS"/>
                          <a:cs typeface="Arial" pitchFamily="34" charset="0"/>
                        </a:rPr>
                        <a:t> </a:t>
                      </a:r>
                      <a:endParaRPr lang="en-ZA" sz="900" dirty="0">
                        <a:effectLst/>
                        <a:latin typeface="Arial" pitchFamily="34" charset="0"/>
                        <a:ea typeface="Times New Roman"/>
                        <a:cs typeface="Arial" pitchFamily="34" charset="0"/>
                      </a:endParaRPr>
                    </a:p>
                    <a:p>
                      <a:pPr marL="0" marR="0" algn="ctr">
                        <a:spcBef>
                          <a:spcPts val="0"/>
                        </a:spcBef>
                        <a:spcAft>
                          <a:spcPts val="0"/>
                        </a:spcAft>
                      </a:pPr>
                      <a:r>
                        <a:rPr lang="en-US" sz="900" b="1" dirty="0">
                          <a:solidFill>
                            <a:srgbClr val="000000"/>
                          </a:solidFill>
                          <a:effectLst/>
                          <a:latin typeface="Arial" pitchFamily="34" charset="0"/>
                          <a:ea typeface="Arial Unicode MS"/>
                          <a:cs typeface="Arial" pitchFamily="34" charset="0"/>
                        </a:rPr>
                        <a:t>Available budget</a:t>
                      </a:r>
                      <a:endParaRPr lang="en-ZA" sz="900" dirty="0">
                        <a:effectLst/>
                        <a:latin typeface="Arial" pitchFamily="34" charset="0"/>
                        <a:ea typeface="Times New Roman"/>
                        <a:cs typeface="Arial" pitchFamily="34" charset="0"/>
                      </a:endParaRPr>
                    </a:p>
                  </a:txBody>
                  <a:tcPr marL="63305" marR="6330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rowSpan="2">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spcBef>
                          <a:spcPts val="0"/>
                        </a:spcBef>
                        <a:spcAft>
                          <a:spcPts val="0"/>
                        </a:spcAft>
                      </a:pPr>
                      <a:r>
                        <a:rPr lang="en-US" sz="900" b="1" dirty="0">
                          <a:solidFill>
                            <a:srgbClr val="000000"/>
                          </a:solidFill>
                          <a:effectLst/>
                          <a:latin typeface="Arial" pitchFamily="34" charset="0"/>
                          <a:ea typeface="Arial Unicode MS"/>
                          <a:cs typeface="Arial" pitchFamily="34" charset="0"/>
                        </a:rPr>
                        <a:t> </a:t>
                      </a:r>
                      <a:endParaRPr lang="en-ZA" sz="900" dirty="0">
                        <a:effectLst/>
                        <a:latin typeface="Arial" pitchFamily="34" charset="0"/>
                        <a:ea typeface="Times New Roman"/>
                        <a:cs typeface="Arial" pitchFamily="34" charset="0"/>
                      </a:endParaRPr>
                    </a:p>
                    <a:p>
                      <a:pPr marL="0" marR="0" algn="ctr">
                        <a:spcBef>
                          <a:spcPts val="0"/>
                        </a:spcBef>
                        <a:spcAft>
                          <a:spcPts val="0"/>
                        </a:spcAft>
                      </a:pPr>
                      <a:r>
                        <a:rPr lang="en-US" sz="900" b="1" dirty="0">
                          <a:solidFill>
                            <a:srgbClr val="000000"/>
                          </a:solidFill>
                          <a:effectLst/>
                          <a:latin typeface="Arial" pitchFamily="34" charset="0"/>
                          <a:ea typeface="Arial Unicode MS"/>
                          <a:cs typeface="Arial" pitchFamily="34" charset="0"/>
                        </a:rPr>
                        <a:t> </a:t>
                      </a:r>
                      <a:endParaRPr lang="en-ZA" sz="900" dirty="0">
                        <a:effectLst/>
                        <a:latin typeface="Arial" pitchFamily="34" charset="0"/>
                        <a:ea typeface="Times New Roman"/>
                        <a:cs typeface="Arial" pitchFamily="34" charset="0"/>
                      </a:endParaRPr>
                    </a:p>
                    <a:p>
                      <a:pPr marL="0" marR="0" algn="ctr">
                        <a:spcBef>
                          <a:spcPts val="0"/>
                        </a:spcBef>
                        <a:spcAft>
                          <a:spcPts val="0"/>
                        </a:spcAft>
                      </a:pPr>
                      <a:r>
                        <a:rPr lang="en-US" sz="900" b="1" dirty="0">
                          <a:solidFill>
                            <a:srgbClr val="000000"/>
                          </a:solidFill>
                          <a:effectLst/>
                          <a:latin typeface="Arial" pitchFamily="34" charset="0"/>
                          <a:ea typeface="Arial Unicode MS"/>
                          <a:cs typeface="Arial" pitchFamily="34" charset="0"/>
                        </a:rPr>
                        <a:t> </a:t>
                      </a:r>
                      <a:endParaRPr lang="en-ZA" sz="900" dirty="0">
                        <a:effectLst/>
                        <a:latin typeface="Arial" pitchFamily="34" charset="0"/>
                        <a:ea typeface="Times New Roman"/>
                        <a:cs typeface="Arial" pitchFamily="34" charset="0"/>
                      </a:endParaRPr>
                    </a:p>
                    <a:p>
                      <a:pPr marL="0" marR="0" algn="ctr">
                        <a:spcBef>
                          <a:spcPts val="0"/>
                        </a:spcBef>
                        <a:spcAft>
                          <a:spcPts val="0"/>
                        </a:spcAft>
                      </a:pPr>
                      <a:r>
                        <a:rPr lang="en-US" sz="900" b="1" dirty="0">
                          <a:solidFill>
                            <a:srgbClr val="000000"/>
                          </a:solidFill>
                          <a:effectLst/>
                          <a:latin typeface="Arial" pitchFamily="34" charset="0"/>
                          <a:ea typeface="Arial Unicode MS"/>
                          <a:cs typeface="Arial" pitchFamily="34" charset="0"/>
                        </a:rPr>
                        <a:t> </a:t>
                      </a:r>
                      <a:endParaRPr lang="en-ZA" sz="900" dirty="0">
                        <a:effectLst/>
                        <a:latin typeface="Arial" pitchFamily="34" charset="0"/>
                        <a:ea typeface="Times New Roman"/>
                        <a:cs typeface="Arial" pitchFamily="34" charset="0"/>
                      </a:endParaRPr>
                    </a:p>
                    <a:p>
                      <a:pPr marL="0" marR="0" algn="ctr">
                        <a:spcBef>
                          <a:spcPts val="0"/>
                        </a:spcBef>
                        <a:spcAft>
                          <a:spcPts val="0"/>
                        </a:spcAft>
                      </a:pPr>
                      <a:r>
                        <a:rPr lang="en-US" sz="900" b="1" dirty="0">
                          <a:solidFill>
                            <a:srgbClr val="000000"/>
                          </a:solidFill>
                          <a:effectLst/>
                          <a:latin typeface="Arial" pitchFamily="34" charset="0"/>
                          <a:ea typeface="Arial Unicode MS"/>
                          <a:cs typeface="Arial" pitchFamily="34" charset="0"/>
                        </a:rPr>
                        <a:t> </a:t>
                      </a:r>
                      <a:endParaRPr lang="en-ZA" sz="900" dirty="0">
                        <a:effectLst/>
                        <a:latin typeface="Arial" pitchFamily="34" charset="0"/>
                        <a:ea typeface="Times New Roman"/>
                        <a:cs typeface="Arial" pitchFamily="34" charset="0"/>
                      </a:endParaRPr>
                    </a:p>
                    <a:p>
                      <a:pPr marL="0" marR="0" algn="ctr">
                        <a:spcBef>
                          <a:spcPts val="0"/>
                        </a:spcBef>
                        <a:spcAft>
                          <a:spcPts val="0"/>
                        </a:spcAft>
                      </a:pPr>
                      <a:r>
                        <a:rPr lang="en-US" sz="900" b="1" dirty="0">
                          <a:solidFill>
                            <a:srgbClr val="000000"/>
                          </a:solidFill>
                          <a:effectLst/>
                          <a:latin typeface="Arial" pitchFamily="34" charset="0"/>
                          <a:ea typeface="Arial Unicode MS"/>
                          <a:cs typeface="Arial" pitchFamily="34" charset="0"/>
                        </a:rPr>
                        <a:t>% budget available</a:t>
                      </a:r>
                      <a:endParaRPr lang="en-ZA" sz="900" dirty="0">
                        <a:effectLst/>
                        <a:latin typeface="Arial" pitchFamily="34" charset="0"/>
                        <a:ea typeface="Times New Roman"/>
                        <a:cs typeface="Arial" pitchFamily="34" charset="0"/>
                      </a:endParaRPr>
                    </a:p>
                  </a:txBody>
                  <a:tcPr marL="63305" marR="6330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extLst>
                  <a:ext uri="{0D108BD9-81ED-4DB2-BD59-A6C34878D82A}">
                    <a16:rowId xmlns:a16="http://schemas.microsoft.com/office/drawing/2014/main" val="10000"/>
                  </a:ext>
                </a:extLst>
              </a:tr>
              <a:tr h="880114">
                <a:tc vMerge="1">
                  <a:txBody>
                    <a:bodyPr/>
                    <a:lstStyle/>
                    <a:p>
                      <a:endParaRPr lang="en-ZA"/>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vMerge="1">
                  <a:txBody>
                    <a:bodyPr/>
                    <a:lstStyle/>
                    <a:p>
                      <a:endParaRPr lang="en-ZA"/>
                    </a:p>
                  </a:txBody>
                  <a:tcP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33"/>
                    </a:solidFill>
                  </a:tcPr>
                </a:tc>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spcBef>
                          <a:spcPts val="0"/>
                        </a:spcBef>
                        <a:spcAft>
                          <a:spcPts val="0"/>
                        </a:spcAft>
                      </a:pPr>
                      <a:r>
                        <a:rPr lang="en-US" sz="900" b="1" dirty="0">
                          <a:effectLst/>
                          <a:latin typeface="Arial" pitchFamily="34" charset="0"/>
                          <a:ea typeface="Times New Roman"/>
                          <a:cs typeface="Arial" pitchFamily="34" charset="0"/>
                        </a:rPr>
                        <a:t> </a:t>
                      </a:r>
                      <a:endParaRPr lang="en-ZA" sz="900" dirty="0">
                        <a:effectLst/>
                        <a:latin typeface="Arial" pitchFamily="34" charset="0"/>
                        <a:ea typeface="Times New Roman"/>
                        <a:cs typeface="Arial" pitchFamily="34" charset="0"/>
                      </a:endParaRPr>
                    </a:p>
                    <a:p>
                      <a:pPr marL="0" marR="0" algn="ctr">
                        <a:spcBef>
                          <a:spcPts val="0"/>
                        </a:spcBef>
                        <a:spcAft>
                          <a:spcPts val="0"/>
                        </a:spcAft>
                      </a:pPr>
                      <a:endParaRPr lang="en-US" sz="900" b="1" dirty="0" smtClean="0">
                        <a:effectLst/>
                        <a:latin typeface="Arial" pitchFamily="34" charset="0"/>
                        <a:ea typeface="Times New Roman"/>
                        <a:cs typeface="Arial" pitchFamily="34" charset="0"/>
                      </a:endParaRPr>
                    </a:p>
                    <a:p>
                      <a:pPr marL="0" marR="0" algn="ctr">
                        <a:spcBef>
                          <a:spcPts val="0"/>
                        </a:spcBef>
                        <a:spcAft>
                          <a:spcPts val="0"/>
                        </a:spcAft>
                      </a:pPr>
                      <a:endParaRPr lang="en-US" sz="900" b="1" dirty="0" smtClean="0">
                        <a:effectLst/>
                        <a:latin typeface="Arial" pitchFamily="34" charset="0"/>
                        <a:ea typeface="Times New Roman"/>
                        <a:cs typeface="Arial" pitchFamily="34" charset="0"/>
                      </a:endParaRPr>
                    </a:p>
                    <a:p>
                      <a:pPr marL="0" marR="0" algn="ctr">
                        <a:spcBef>
                          <a:spcPts val="0"/>
                        </a:spcBef>
                        <a:spcAft>
                          <a:spcPts val="0"/>
                        </a:spcAft>
                      </a:pPr>
                      <a:endParaRPr lang="en-US" sz="900" b="1" dirty="0" smtClean="0">
                        <a:effectLst/>
                        <a:latin typeface="Arial" pitchFamily="34" charset="0"/>
                        <a:ea typeface="Times New Roman"/>
                        <a:cs typeface="Arial" pitchFamily="34" charset="0"/>
                      </a:endParaRPr>
                    </a:p>
                    <a:p>
                      <a:pPr marL="0" marR="0" algn="ctr">
                        <a:spcBef>
                          <a:spcPts val="0"/>
                        </a:spcBef>
                        <a:spcAft>
                          <a:spcPts val="0"/>
                        </a:spcAft>
                      </a:pPr>
                      <a:r>
                        <a:rPr lang="en-US" sz="900" b="1" dirty="0" smtClean="0">
                          <a:effectLst/>
                          <a:latin typeface="Arial" pitchFamily="34" charset="0"/>
                          <a:ea typeface="Times New Roman"/>
                          <a:cs typeface="Arial" pitchFamily="34" charset="0"/>
                        </a:rPr>
                        <a:t>Actual</a:t>
                      </a:r>
                      <a:r>
                        <a:rPr lang="en-US" sz="900" b="1" baseline="0" dirty="0" smtClean="0">
                          <a:effectLst/>
                          <a:latin typeface="Arial" pitchFamily="34" charset="0"/>
                          <a:ea typeface="Times New Roman"/>
                          <a:cs typeface="Arial" pitchFamily="34" charset="0"/>
                        </a:rPr>
                        <a:t> Drawings</a:t>
                      </a:r>
                      <a:endParaRPr lang="en-US" sz="900" b="1" dirty="0" smtClean="0">
                        <a:effectLst/>
                        <a:latin typeface="Arial" pitchFamily="34" charset="0"/>
                        <a:ea typeface="Times New Roman"/>
                        <a:cs typeface="Arial" pitchFamily="34" charset="0"/>
                      </a:endParaRPr>
                    </a:p>
                  </a:txBody>
                  <a:tcPr marL="63305" marR="63305"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spcBef>
                          <a:spcPts val="0"/>
                        </a:spcBef>
                        <a:spcAft>
                          <a:spcPts val="0"/>
                        </a:spcAft>
                      </a:pPr>
                      <a:r>
                        <a:rPr lang="en-US" sz="900" b="1" dirty="0" smtClean="0">
                          <a:effectLst/>
                          <a:latin typeface="Arial" pitchFamily="34" charset="0"/>
                          <a:ea typeface="Times New Roman"/>
                          <a:cs typeface="Arial" pitchFamily="34" charset="0"/>
                        </a:rPr>
                        <a:t>YTD Expenditure</a:t>
                      </a:r>
                      <a:endParaRPr lang="en-ZA" sz="900" dirty="0">
                        <a:effectLst/>
                        <a:latin typeface="Arial" pitchFamily="34" charset="0"/>
                        <a:ea typeface="Times New Roman"/>
                        <a:cs typeface="Arial" pitchFamily="34" charset="0"/>
                      </a:endParaRPr>
                    </a:p>
                  </a:txBody>
                  <a:tcPr marL="63305" marR="63305"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spcBef>
                          <a:spcPts val="0"/>
                        </a:spcBef>
                        <a:spcAft>
                          <a:spcPts val="0"/>
                        </a:spcAft>
                      </a:pPr>
                      <a:r>
                        <a:rPr lang="en-US" sz="900" b="1" dirty="0">
                          <a:solidFill>
                            <a:srgbClr val="000000"/>
                          </a:solidFill>
                          <a:effectLst/>
                          <a:latin typeface="Arial" pitchFamily="34" charset="0"/>
                          <a:ea typeface="Times New Roman"/>
                          <a:cs typeface="Arial" pitchFamily="34" charset="0"/>
                        </a:rPr>
                        <a:t>Variance (Budget less expenditure)</a:t>
                      </a:r>
                      <a:endParaRPr lang="en-ZA" sz="900" dirty="0">
                        <a:effectLst/>
                        <a:latin typeface="Arial" pitchFamily="34" charset="0"/>
                        <a:ea typeface="Times New Roman"/>
                        <a:cs typeface="Arial" pitchFamily="34" charset="0"/>
                      </a:endParaRPr>
                    </a:p>
                  </a:txBody>
                  <a:tcPr marL="63305" marR="63305"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spcBef>
                          <a:spcPts val="0"/>
                        </a:spcBef>
                        <a:spcAft>
                          <a:spcPts val="0"/>
                        </a:spcAft>
                      </a:pPr>
                      <a:r>
                        <a:rPr lang="en-US" sz="900" b="1" dirty="0">
                          <a:solidFill>
                            <a:srgbClr val="000000"/>
                          </a:solidFill>
                          <a:effectLst/>
                          <a:latin typeface="Arial" pitchFamily="34" charset="0"/>
                          <a:ea typeface="Arial Unicode MS"/>
                          <a:cs typeface="Arial" pitchFamily="34" charset="0"/>
                        </a:rPr>
                        <a:t>%</a:t>
                      </a:r>
                      <a:endParaRPr lang="en-ZA" sz="900" dirty="0">
                        <a:effectLst/>
                        <a:latin typeface="Arial" pitchFamily="34" charset="0"/>
                        <a:ea typeface="Times New Roman"/>
                        <a:cs typeface="Arial" pitchFamily="34" charset="0"/>
                      </a:endParaRPr>
                    </a:p>
                    <a:p>
                      <a:pPr marL="0" marR="0" algn="ctr">
                        <a:lnSpc>
                          <a:spcPct val="150000"/>
                        </a:lnSpc>
                        <a:spcBef>
                          <a:spcPts val="0"/>
                        </a:spcBef>
                        <a:spcAft>
                          <a:spcPts val="0"/>
                        </a:spcAft>
                        <a:tabLst>
                          <a:tab pos="2743200" algn="ctr"/>
                          <a:tab pos="5486400" algn="r"/>
                          <a:tab pos="457200" algn="l"/>
                        </a:tabLst>
                      </a:pPr>
                      <a:r>
                        <a:rPr lang="en-US" sz="900" b="1" dirty="0">
                          <a:solidFill>
                            <a:srgbClr val="000000"/>
                          </a:solidFill>
                          <a:effectLst/>
                          <a:latin typeface="Arial" pitchFamily="34" charset="0"/>
                          <a:ea typeface="Arial Unicode MS"/>
                          <a:cs typeface="Arial" pitchFamily="34" charset="0"/>
                        </a:rPr>
                        <a:t>variance</a:t>
                      </a:r>
                      <a:endParaRPr lang="en-ZA" sz="900" dirty="0">
                        <a:effectLst/>
                        <a:latin typeface="Arial" pitchFamily="34" charset="0"/>
                        <a:ea typeface="Times New Roman"/>
                        <a:cs typeface="Arial" pitchFamily="34" charset="0"/>
                      </a:endParaRPr>
                    </a:p>
                  </a:txBody>
                  <a:tcPr marL="63305" marR="63305"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vMerge="1">
                  <a:txBody>
                    <a:bodyPr/>
                    <a:lstStyle/>
                    <a:p>
                      <a:endParaRPr lang="en-ZA"/>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33"/>
                    </a:solidFill>
                  </a:tcPr>
                </a:tc>
                <a:tc vMerge="1">
                  <a:txBody>
                    <a:bodyPr/>
                    <a:lstStyle/>
                    <a:p>
                      <a:endParaRPr lang="en-ZA"/>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33"/>
                    </a:solidFill>
                  </a:tcPr>
                </a:tc>
                <a:extLst>
                  <a:ext uri="{0D108BD9-81ED-4DB2-BD59-A6C34878D82A}">
                    <a16:rowId xmlns:a16="http://schemas.microsoft.com/office/drawing/2014/main" val="10001"/>
                  </a:ext>
                </a:extLst>
              </a:tr>
              <a:tr h="352046">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spcBef>
                          <a:spcPts val="0"/>
                        </a:spcBef>
                        <a:spcAft>
                          <a:spcPts val="0"/>
                        </a:spcAft>
                      </a:pPr>
                      <a:r>
                        <a:rPr lang="en-US" sz="900" b="1" dirty="0">
                          <a:solidFill>
                            <a:schemeClr val="tx1"/>
                          </a:solidFill>
                          <a:effectLst/>
                          <a:latin typeface="Arial" pitchFamily="34" charset="0"/>
                          <a:ea typeface="Times New Roman"/>
                          <a:cs typeface="Arial" pitchFamily="34" charset="0"/>
                        </a:rPr>
                        <a:t> </a:t>
                      </a:r>
                      <a:endParaRPr lang="en-ZA" sz="900" b="1" dirty="0">
                        <a:solidFill>
                          <a:schemeClr val="tx1"/>
                        </a:solidFill>
                        <a:effectLst/>
                        <a:latin typeface="Arial" pitchFamily="34" charset="0"/>
                        <a:ea typeface="Times New Roman"/>
                        <a:cs typeface="Arial" pitchFamily="34" charset="0"/>
                      </a:endParaRPr>
                    </a:p>
                  </a:txBody>
                  <a:tcPr marL="63305" marR="63305"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spcBef>
                          <a:spcPts val="0"/>
                        </a:spcBef>
                        <a:spcAft>
                          <a:spcPts val="0"/>
                        </a:spcAft>
                      </a:pPr>
                      <a:endParaRPr lang="en-US" sz="900" b="1" dirty="0" smtClean="0">
                        <a:solidFill>
                          <a:schemeClr val="tx1"/>
                        </a:solidFill>
                        <a:effectLst/>
                        <a:latin typeface="Arial" pitchFamily="34" charset="0"/>
                        <a:ea typeface="Times New Roman"/>
                        <a:cs typeface="Arial" pitchFamily="34" charset="0"/>
                      </a:endParaRPr>
                    </a:p>
                    <a:p>
                      <a:pPr marL="0" marR="0" algn="ctr">
                        <a:spcBef>
                          <a:spcPts val="0"/>
                        </a:spcBef>
                        <a:spcAft>
                          <a:spcPts val="0"/>
                        </a:spcAft>
                      </a:pPr>
                      <a:r>
                        <a:rPr lang="en-US" sz="900" b="1" dirty="0" smtClean="0">
                          <a:solidFill>
                            <a:schemeClr val="tx1"/>
                          </a:solidFill>
                          <a:effectLst/>
                          <a:latin typeface="Arial" pitchFamily="34" charset="0"/>
                          <a:ea typeface="Times New Roman"/>
                          <a:cs typeface="Arial" pitchFamily="34" charset="0"/>
                        </a:rPr>
                        <a:t>R’000</a:t>
                      </a:r>
                      <a:endParaRPr lang="en-ZA" sz="900" b="1" dirty="0">
                        <a:solidFill>
                          <a:schemeClr val="tx1"/>
                        </a:solidFill>
                        <a:effectLst/>
                        <a:latin typeface="Arial" pitchFamily="34" charset="0"/>
                        <a:ea typeface="Times New Roman"/>
                        <a:cs typeface="Arial" pitchFamily="34" charset="0"/>
                      </a:endParaRPr>
                    </a:p>
                  </a:txBody>
                  <a:tcPr marL="63305" marR="63305"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spcBef>
                          <a:spcPts val="0"/>
                        </a:spcBef>
                        <a:spcAft>
                          <a:spcPts val="0"/>
                        </a:spcAft>
                      </a:pPr>
                      <a:r>
                        <a:rPr lang="en-US" sz="900" b="1" dirty="0">
                          <a:solidFill>
                            <a:schemeClr val="tx1"/>
                          </a:solidFill>
                          <a:effectLst/>
                          <a:latin typeface="Arial" pitchFamily="34" charset="0"/>
                          <a:ea typeface="Times New Roman"/>
                          <a:cs typeface="Arial" pitchFamily="34" charset="0"/>
                        </a:rPr>
                        <a:t>R’000</a:t>
                      </a:r>
                      <a:endParaRPr lang="en-ZA" sz="900" b="1" dirty="0">
                        <a:solidFill>
                          <a:schemeClr val="tx1"/>
                        </a:solidFill>
                        <a:effectLst/>
                        <a:latin typeface="Arial" pitchFamily="34" charset="0"/>
                        <a:ea typeface="Times New Roman"/>
                        <a:cs typeface="Arial" pitchFamily="34" charset="0"/>
                      </a:endParaRPr>
                    </a:p>
                  </a:txBody>
                  <a:tcPr marL="63305" marR="63305"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spcBef>
                          <a:spcPts val="0"/>
                        </a:spcBef>
                        <a:spcAft>
                          <a:spcPts val="0"/>
                        </a:spcAft>
                      </a:pPr>
                      <a:endParaRPr lang="en-US" sz="900" b="1" dirty="0" smtClean="0">
                        <a:solidFill>
                          <a:schemeClr val="tx1"/>
                        </a:solidFill>
                        <a:effectLst/>
                        <a:latin typeface="Arial" pitchFamily="34" charset="0"/>
                        <a:ea typeface="Times New Roman"/>
                        <a:cs typeface="Arial" pitchFamily="34" charset="0"/>
                      </a:endParaRPr>
                    </a:p>
                    <a:p>
                      <a:pPr marL="0" marR="0" algn="ctr">
                        <a:spcBef>
                          <a:spcPts val="0"/>
                        </a:spcBef>
                        <a:spcAft>
                          <a:spcPts val="0"/>
                        </a:spcAft>
                      </a:pPr>
                      <a:r>
                        <a:rPr lang="en-US" sz="900" b="1" dirty="0" smtClean="0">
                          <a:solidFill>
                            <a:schemeClr val="tx1"/>
                          </a:solidFill>
                          <a:effectLst/>
                          <a:latin typeface="Arial" pitchFamily="34" charset="0"/>
                          <a:ea typeface="Times New Roman"/>
                          <a:cs typeface="Arial" pitchFamily="34" charset="0"/>
                        </a:rPr>
                        <a:t>R’000</a:t>
                      </a:r>
                      <a:endParaRPr lang="en-ZA" sz="900" b="1" dirty="0">
                        <a:solidFill>
                          <a:schemeClr val="tx1"/>
                        </a:solidFill>
                        <a:effectLst/>
                        <a:latin typeface="Arial" pitchFamily="34" charset="0"/>
                        <a:ea typeface="Times New Roman"/>
                        <a:cs typeface="Arial" pitchFamily="34" charset="0"/>
                      </a:endParaRPr>
                    </a:p>
                  </a:txBody>
                  <a:tcPr marL="63305" marR="6330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spcBef>
                          <a:spcPts val="0"/>
                        </a:spcBef>
                        <a:spcAft>
                          <a:spcPts val="0"/>
                        </a:spcAft>
                      </a:pPr>
                      <a:endParaRPr lang="en-US" sz="900" b="1" dirty="0" smtClean="0">
                        <a:solidFill>
                          <a:schemeClr val="tx1"/>
                        </a:solidFill>
                        <a:effectLst/>
                        <a:latin typeface="Arial" pitchFamily="34" charset="0"/>
                        <a:ea typeface="Times New Roman"/>
                        <a:cs typeface="Arial" pitchFamily="34" charset="0"/>
                      </a:endParaRPr>
                    </a:p>
                    <a:p>
                      <a:pPr marL="0" marR="0" algn="ctr">
                        <a:spcBef>
                          <a:spcPts val="0"/>
                        </a:spcBef>
                        <a:spcAft>
                          <a:spcPts val="0"/>
                        </a:spcAft>
                      </a:pPr>
                      <a:r>
                        <a:rPr lang="en-US" sz="900" b="1" dirty="0" smtClean="0">
                          <a:solidFill>
                            <a:schemeClr val="tx1"/>
                          </a:solidFill>
                          <a:effectLst/>
                          <a:latin typeface="Arial" pitchFamily="34" charset="0"/>
                          <a:ea typeface="Times New Roman"/>
                          <a:cs typeface="Arial" pitchFamily="34" charset="0"/>
                        </a:rPr>
                        <a:t>R’000</a:t>
                      </a:r>
                      <a:endParaRPr lang="en-ZA" sz="900" b="1" dirty="0">
                        <a:solidFill>
                          <a:schemeClr val="tx1"/>
                        </a:solidFill>
                        <a:effectLst/>
                        <a:latin typeface="Arial" pitchFamily="34" charset="0"/>
                        <a:ea typeface="Times New Roman"/>
                        <a:cs typeface="Arial" pitchFamily="34" charset="0"/>
                      </a:endParaRPr>
                    </a:p>
                  </a:txBody>
                  <a:tcPr marL="63305" marR="63305"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spcBef>
                          <a:spcPts val="0"/>
                        </a:spcBef>
                        <a:spcAft>
                          <a:spcPts val="0"/>
                        </a:spcAft>
                      </a:pPr>
                      <a:endParaRPr lang="en-US" sz="900" b="1" dirty="0" smtClean="0">
                        <a:solidFill>
                          <a:schemeClr val="tx1"/>
                        </a:solidFill>
                        <a:effectLst/>
                        <a:latin typeface="Arial" pitchFamily="34" charset="0"/>
                        <a:ea typeface="Times New Roman"/>
                        <a:cs typeface="Arial" pitchFamily="34" charset="0"/>
                      </a:endParaRPr>
                    </a:p>
                    <a:p>
                      <a:pPr marL="0" marR="0" algn="ctr">
                        <a:spcBef>
                          <a:spcPts val="0"/>
                        </a:spcBef>
                        <a:spcAft>
                          <a:spcPts val="0"/>
                        </a:spcAft>
                      </a:pPr>
                      <a:r>
                        <a:rPr lang="en-US" sz="900" b="1" dirty="0" smtClean="0">
                          <a:solidFill>
                            <a:schemeClr val="tx1"/>
                          </a:solidFill>
                          <a:effectLst/>
                          <a:latin typeface="Arial" pitchFamily="34" charset="0"/>
                          <a:ea typeface="Times New Roman"/>
                          <a:cs typeface="Arial" pitchFamily="34" charset="0"/>
                        </a:rPr>
                        <a:t>%</a:t>
                      </a:r>
                      <a:r>
                        <a:rPr lang="en-US" sz="900" b="1" dirty="0">
                          <a:solidFill>
                            <a:schemeClr val="tx1"/>
                          </a:solidFill>
                          <a:effectLst/>
                          <a:latin typeface="Arial" pitchFamily="34" charset="0"/>
                          <a:ea typeface="Times New Roman"/>
                          <a:cs typeface="Arial" pitchFamily="34" charset="0"/>
                        </a:rPr>
                        <a:t> </a:t>
                      </a:r>
                      <a:endParaRPr lang="en-ZA" sz="900" b="1" dirty="0">
                        <a:solidFill>
                          <a:schemeClr val="tx1"/>
                        </a:solidFill>
                        <a:effectLst/>
                        <a:latin typeface="Arial" pitchFamily="34" charset="0"/>
                        <a:ea typeface="Times New Roman"/>
                        <a:cs typeface="Arial" pitchFamily="34" charset="0"/>
                      </a:endParaRPr>
                    </a:p>
                  </a:txBody>
                  <a:tcPr marL="63305" marR="63305"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spcBef>
                          <a:spcPts val="0"/>
                        </a:spcBef>
                        <a:spcAft>
                          <a:spcPts val="0"/>
                        </a:spcAft>
                      </a:pPr>
                      <a:endParaRPr lang="en-US" sz="900" b="1" dirty="0" smtClean="0">
                        <a:solidFill>
                          <a:schemeClr val="tx1"/>
                        </a:solidFill>
                        <a:effectLst/>
                        <a:latin typeface="Arial" pitchFamily="34" charset="0"/>
                        <a:ea typeface="Times New Roman"/>
                        <a:cs typeface="Arial" pitchFamily="34" charset="0"/>
                      </a:endParaRPr>
                    </a:p>
                    <a:p>
                      <a:pPr marL="0" marR="0" algn="ctr">
                        <a:spcBef>
                          <a:spcPts val="0"/>
                        </a:spcBef>
                        <a:spcAft>
                          <a:spcPts val="0"/>
                        </a:spcAft>
                      </a:pPr>
                      <a:r>
                        <a:rPr lang="en-US" sz="900" b="1" dirty="0" smtClean="0">
                          <a:solidFill>
                            <a:schemeClr val="tx1"/>
                          </a:solidFill>
                          <a:effectLst/>
                          <a:latin typeface="Arial" pitchFamily="34" charset="0"/>
                          <a:ea typeface="Times New Roman"/>
                          <a:cs typeface="Arial" pitchFamily="34" charset="0"/>
                        </a:rPr>
                        <a:t>R’000</a:t>
                      </a:r>
                      <a:endParaRPr lang="en-ZA" sz="900" b="1" dirty="0">
                        <a:solidFill>
                          <a:schemeClr val="tx1"/>
                        </a:solidFill>
                        <a:effectLst/>
                        <a:latin typeface="Arial" pitchFamily="34" charset="0"/>
                        <a:ea typeface="Times New Roman"/>
                        <a:cs typeface="Arial" pitchFamily="34" charset="0"/>
                      </a:endParaRPr>
                    </a:p>
                  </a:txBody>
                  <a:tcPr marL="63305" marR="63305"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spcBef>
                          <a:spcPts val="0"/>
                        </a:spcBef>
                        <a:spcAft>
                          <a:spcPts val="0"/>
                        </a:spcAft>
                      </a:pPr>
                      <a:endParaRPr lang="en-US" sz="900" b="1" dirty="0" smtClean="0">
                        <a:solidFill>
                          <a:schemeClr val="tx1"/>
                        </a:solidFill>
                        <a:effectLst/>
                        <a:latin typeface="Arial" pitchFamily="34" charset="0"/>
                        <a:ea typeface="Times New Roman"/>
                        <a:cs typeface="Arial" pitchFamily="34" charset="0"/>
                      </a:endParaRPr>
                    </a:p>
                    <a:p>
                      <a:pPr marL="0" marR="0" algn="ctr">
                        <a:spcBef>
                          <a:spcPts val="0"/>
                        </a:spcBef>
                        <a:spcAft>
                          <a:spcPts val="0"/>
                        </a:spcAft>
                      </a:pPr>
                      <a:r>
                        <a:rPr lang="en-US" sz="900" b="1" dirty="0" smtClean="0">
                          <a:solidFill>
                            <a:schemeClr val="tx1"/>
                          </a:solidFill>
                          <a:effectLst/>
                          <a:latin typeface="Arial" pitchFamily="34" charset="0"/>
                          <a:ea typeface="Times New Roman"/>
                          <a:cs typeface="Arial" pitchFamily="34" charset="0"/>
                        </a:rPr>
                        <a:t>%</a:t>
                      </a:r>
                      <a:endParaRPr lang="en-ZA" sz="900" b="1" dirty="0">
                        <a:solidFill>
                          <a:schemeClr val="tx1"/>
                        </a:solidFill>
                        <a:effectLst/>
                        <a:latin typeface="Arial" pitchFamily="34" charset="0"/>
                        <a:ea typeface="Times New Roman"/>
                        <a:cs typeface="Arial" pitchFamily="34" charset="0"/>
                      </a:endParaRPr>
                    </a:p>
                  </a:txBody>
                  <a:tcPr marL="63305" marR="63305"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2046">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spcBef>
                          <a:spcPts val="0"/>
                        </a:spcBef>
                        <a:spcAft>
                          <a:spcPts val="0"/>
                        </a:spcAft>
                      </a:pPr>
                      <a:endParaRPr lang="en-US" sz="900" b="1" dirty="0" smtClean="0">
                        <a:effectLst/>
                        <a:latin typeface="Arial" pitchFamily="34" charset="0"/>
                        <a:ea typeface="Times New Roman"/>
                        <a:cs typeface="Arial" pitchFamily="34" charset="0"/>
                      </a:endParaRPr>
                    </a:p>
                    <a:p>
                      <a:pPr marL="0" marR="0">
                        <a:spcBef>
                          <a:spcPts val="0"/>
                        </a:spcBef>
                        <a:spcAft>
                          <a:spcPts val="0"/>
                        </a:spcAft>
                      </a:pPr>
                      <a:r>
                        <a:rPr lang="en-US" sz="900" b="1" dirty="0" smtClean="0">
                          <a:effectLst/>
                          <a:latin typeface="Arial" pitchFamily="34" charset="0"/>
                          <a:ea typeface="Times New Roman"/>
                          <a:cs typeface="Arial" pitchFamily="34" charset="0"/>
                        </a:rPr>
                        <a:t>Administration</a:t>
                      </a:r>
                      <a:endParaRPr lang="en-US" sz="900" b="1" dirty="0">
                        <a:effectLst/>
                        <a:latin typeface="Arial" pitchFamily="34" charset="0"/>
                        <a:ea typeface="Times New Roman"/>
                        <a:cs typeface="Arial" pitchFamily="34" charset="0"/>
                      </a:endParaRPr>
                    </a:p>
                  </a:txBody>
                  <a:tcPr marL="63305" marR="63305"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803,475 </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191,846 </a:t>
                      </a:r>
                      <a:endParaRPr lang="en-US" sz="1200" dirty="0">
                        <a:effectLst/>
                        <a:latin typeface="+mj-lt"/>
                        <a:ea typeface="Times New Roman"/>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185,112 </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6,734 </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3.51%</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618,363 </a:t>
                      </a:r>
                      <a:endParaRPr lang="en-US" sz="1200" dirty="0">
                        <a:effectLst/>
                        <a:latin typeface="+mj-lt"/>
                        <a:ea typeface="Times New Roman"/>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76.96%</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2046">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spcBef>
                          <a:spcPts val="0"/>
                        </a:spcBef>
                        <a:spcAft>
                          <a:spcPts val="0"/>
                        </a:spcAft>
                      </a:pPr>
                      <a:r>
                        <a:rPr lang="en-US" sz="900" b="1" dirty="0">
                          <a:effectLst/>
                          <a:latin typeface="Arial" pitchFamily="34" charset="0"/>
                          <a:ea typeface="Times New Roman"/>
                          <a:cs typeface="Arial" pitchFamily="34" charset="0"/>
                        </a:rPr>
                        <a:t>International Trade and Economic Development</a:t>
                      </a:r>
                    </a:p>
                  </a:txBody>
                  <a:tcPr marL="63305" marR="63305"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130,405 </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25,768 </a:t>
                      </a:r>
                      <a:endParaRPr lang="en-US" sz="1200" dirty="0">
                        <a:effectLst/>
                        <a:latin typeface="+mj-lt"/>
                        <a:ea typeface="Times New Roman"/>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25,672 </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96 </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0.37%</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104,733 </a:t>
                      </a:r>
                      <a:endParaRPr lang="en-US" sz="1200" dirty="0">
                        <a:effectLst/>
                        <a:latin typeface="+mj-lt"/>
                        <a:ea typeface="Times New Roman"/>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80.31%</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52046">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spcBef>
                          <a:spcPts val="0"/>
                        </a:spcBef>
                        <a:spcAft>
                          <a:spcPts val="0"/>
                        </a:spcAft>
                      </a:pPr>
                      <a:r>
                        <a:rPr lang="en-US" sz="900" b="1" dirty="0">
                          <a:effectLst/>
                          <a:latin typeface="Arial" pitchFamily="34" charset="0"/>
                          <a:ea typeface="Times New Roman"/>
                          <a:cs typeface="Arial" pitchFamily="34" charset="0"/>
                        </a:rPr>
                        <a:t>Special Economic Zones and Economic Transformation</a:t>
                      </a:r>
                    </a:p>
                  </a:txBody>
                  <a:tcPr marL="63305" marR="63305"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171,458 </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28,508 </a:t>
                      </a:r>
                      <a:endParaRPr lang="en-US" sz="1200" dirty="0">
                        <a:effectLst/>
                        <a:latin typeface="+mj-lt"/>
                        <a:ea typeface="Times New Roman"/>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24,681 </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3,827 </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13.42%</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146,777 </a:t>
                      </a:r>
                      <a:endParaRPr lang="en-US" sz="1200" dirty="0">
                        <a:effectLst/>
                        <a:latin typeface="+mj-lt"/>
                        <a:ea typeface="Times New Roman"/>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85.61%</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52046">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spcBef>
                          <a:spcPts val="0"/>
                        </a:spcBef>
                        <a:spcAft>
                          <a:spcPts val="0"/>
                        </a:spcAft>
                      </a:pPr>
                      <a:r>
                        <a:rPr lang="en-US" sz="900" b="1" dirty="0">
                          <a:effectLst/>
                          <a:latin typeface="Arial" pitchFamily="34" charset="0"/>
                          <a:ea typeface="Times New Roman"/>
                          <a:cs typeface="Arial" pitchFamily="34" charset="0"/>
                        </a:rPr>
                        <a:t>Industrial Development</a:t>
                      </a:r>
                    </a:p>
                  </a:txBody>
                  <a:tcPr marL="63305" marR="63305"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2,100,814 </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1,273,638 </a:t>
                      </a:r>
                      <a:endParaRPr lang="en-US" sz="1200" dirty="0">
                        <a:effectLst/>
                        <a:latin typeface="+mj-lt"/>
                        <a:ea typeface="Times New Roman"/>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1,272,036 </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1,602 </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0.13%</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828,778 </a:t>
                      </a:r>
                      <a:endParaRPr lang="en-US" sz="1200" dirty="0">
                        <a:effectLst/>
                        <a:latin typeface="+mj-lt"/>
                        <a:ea typeface="Times New Roman"/>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39.45%</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02741">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spcBef>
                          <a:spcPts val="0"/>
                        </a:spcBef>
                        <a:spcAft>
                          <a:spcPts val="0"/>
                        </a:spcAft>
                      </a:pPr>
                      <a:r>
                        <a:rPr lang="en-US" sz="900" b="1" dirty="0">
                          <a:effectLst/>
                          <a:latin typeface="Arial" pitchFamily="34" charset="0"/>
                          <a:ea typeface="Times New Roman"/>
                          <a:cs typeface="Arial" pitchFamily="34" charset="0"/>
                        </a:rPr>
                        <a:t>Consumer and Corporate Regulation</a:t>
                      </a:r>
                    </a:p>
                  </a:txBody>
                  <a:tcPr marL="63305" marR="63305"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328,319 </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258,896 </a:t>
                      </a:r>
                      <a:endParaRPr lang="en-US" sz="1200" dirty="0">
                        <a:effectLst/>
                        <a:latin typeface="+mj-lt"/>
                        <a:ea typeface="Times New Roman"/>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259,048 </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(152)</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(0.06%)</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69,271 </a:t>
                      </a:r>
                      <a:endParaRPr lang="en-US" sz="1200" dirty="0">
                        <a:effectLst/>
                        <a:latin typeface="+mj-lt"/>
                        <a:ea typeface="Times New Roman"/>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21.10%</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23225">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spcBef>
                          <a:spcPts val="0"/>
                        </a:spcBef>
                        <a:spcAft>
                          <a:spcPts val="0"/>
                        </a:spcAft>
                      </a:pPr>
                      <a:r>
                        <a:rPr lang="en-US" sz="900" b="1" dirty="0">
                          <a:effectLst/>
                          <a:latin typeface="Arial" pitchFamily="34" charset="0"/>
                          <a:ea typeface="Times New Roman"/>
                          <a:cs typeface="Arial" pitchFamily="34" charset="0"/>
                        </a:rPr>
                        <a:t>Incentive Development Administration</a:t>
                      </a:r>
                    </a:p>
                  </a:txBody>
                  <a:tcPr marL="63305" marR="63305"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6,026,061 </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661,306 </a:t>
                      </a:r>
                      <a:endParaRPr lang="en-US" sz="1200" dirty="0">
                        <a:effectLst/>
                        <a:latin typeface="+mj-lt"/>
                        <a:ea typeface="Times New Roman"/>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509,077 </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152,229 </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23.02%</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5,516,984 </a:t>
                      </a:r>
                      <a:endParaRPr lang="en-US" sz="1200" dirty="0">
                        <a:effectLst/>
                        <a:latin typeface="+mj-lt"/>
                        <a:ea typeface="Times New Roman"/>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91.55%</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23225">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spcBef>
                          <a:spcPts val="0"/>
                        </a:spcBef>
                        <a:spcAft>
                          <a:spcPts val="0"/>
                        </a:spcAft>
                      </a:pPr>
                      <a:r>
                        <a:rPr lang="en-US" sz="900" b="1" dirty="0" smtClean="0">
                          <a:effectLst/>
                          <a:latin typeface="Arial" pitchFamily="34" charset="0"/>
                          <a:ea typeface="Times New Roman"/>
                          <a:cs typeface="Arial" pitchFamily="34" charset="0"/>
                        </a:rPr>
                        <a:t>Trade and Investment South </a:t>
                      </a:r>
                      <a:r>
                        <a:rPr lang="en-US" sz="900" b="1" dirty="0">
                          <a:effectLst/>
                          <a:latin typeface="Arial" pitchFamily="34" charset="0"/>
                          <a:ea typeface="Times New Roman"/>
                          <a:cs typeface="Arial" pitchFamily="34" charset="0"/>
                        </a:rPr>
                        <a:t>Africa</a:t>
                      </a:r>
                    </a:p>
                  </a:txBody>
                  <a:tcPr marL="63305" marR="63305"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440,456 </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251,612 </a:t>
                      </a:r>
                      <a:endParaRPr lang="en-US" sz="1200" dirty="0">
                        <a:effectLst/>
                        <a:latin typeface="+mj-lt"/>
                        <a:ea typeface="Times New Roman"/>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240,239 </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11,373 </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4.52%</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200,217 </a:t>
                      </a:r>
                      <a:endParaRPr lang="en-US" sz="1200" dirty="0">
                        <a:effectLst/>
                        <a:latin typeface="+mj-lt"/>
                        <a:ea typeface="Times New Roman"/>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45.46%</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07838">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spcBef>
                          <a:spcPts val="0"/>
                        </a:spcBef>
                        <a:spcAft>
                          <a:spcPts val="0"/>
                        </a:spcAft>
                      </a:pPr>
                      <a:endParaRPr lang="en-US" sz="900" b="1" dirty="0" smtClean="0">
                        <a:effectLst/>
                        <a:latin typeface="Arial" pitchFamily="34" charset="0"/>
                        <a:ea typeface="Times New Roman"/>
                        <a:cs typeface="Arial" pitchFamily="34" charset="0"/>
                      </a:endParaRPr>
                    </a:p>
                    <a:p>
                      <a:pPr marL="0" marR="0">
                        <a:spcBef>
                          <a:spcPts val="0"/>
                        </a:spcBef>
                        <a:spcAft>
                          <a:spcPts val="0"/>
                        </a:spcAft>
                      </a:pPr>
                      <a:r>
                        <a:rPr lang="en-US" sz="900" b="1" dirty="0" smtClean="0">
                          <a:effectLst/>
                          <a:latin typeface="Arial" pitchFamily="34" charset="0"/>
                          <a:ea typeface="Times New Roman"/>
                          <a:cs typeface="Arial" pitchFamily="34" charset="0"/>
                        </a:rPr>
                        <a:t>Investment </a:t>
                      </a:r>
                      <a:r>
                        <a:rPr lang="en-US" sz="900" b="1" dirty="0">
                          <a:effectLst/>
                          <a:latin typeface="Arial" pitchFamily="34" charset="0"/>
                          <a:ea typeface="Times New Roman"/>
                          <a:cs typeface="Arial" pitchFamily="34" charset="0"/>
                        </a:rPr>
                        <a:t>South Africa</a:t>
                      </a:r>
                    </a:p>
                  </a:txBody>
                  <a:tcPr marL="63305" marR="63305"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58,039 </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11,683 </a:t>
                      </a:r>
                      <a:endParaRPr lang="en-US" sz="1200" dirty="0">
                        <a:effectLst/>
                        <a:latin typeface="+mj-lt"/>
                        <a:ea typeface="Times New Roman"/>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13,406 </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(1,723)</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(14.75%)</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44,633 </a:t>
                      </a:r>
                      <a:endParaRPr lang="en-US" sz="1200" dirty="0">
                        <a:effectLst/>
                        <a:latin typeface="+mj-lt"/>
                        <a:ea typeface="Times New Roman"/>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a:spcBef>
                          <a:spcPts val="0"/>
                        </a:spcBef>
                        <a:spcAft>
                          <a:spcPts val="0"/>
                        </a:spcAft>
                      </a:pPr>
                      <a:r>
                        <a:rPr lang="en-US" sz="900" dirty="0">
                          <a:solidFill>
                            <a:srgbClr val="000000"/>
                          </a:solidFill>
                          <a:effectLst/>
                          <a:latin typeface="+mj-lt"/>
                          <a:ea typeface="Times New Roman"/>
                          <a:cs typeface="Arial"/>
                        </a:rPr>
                        <a:t>76.90%</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80798">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spcBef>
                          <a:spcPts val="0"/>
                        </a:spcBef>
                        <a:spcAft>
                          <a:spcPts val="0"/>
                        </a:spcAft>
                      </a:pPr>
                      <a:r>
                        <a:rPr lang="en-US" sz="900" b="1" dirty="0">
                          <a:solidFill>
                            <a:schemeClr val="tx1"/>
                          </a:solidFill>
                          <a:effectLst/>
                          <a:latin typeface="Arial" pitchFamily="34" charset="0"/>
                          <a:ea typeface="Times New Roman"/>
                          <a:cs typeface="Arial" pitchFamily="34" charset="0"/>
                        </a:rPr>
                        <a:t>Total</a:t>
                      </a:r>
                      <a:endParaRPr lang="en-ZA" sz="900" b="1" dirty="0">
                        <a:solidFill>
                          <a:schemeClr val="tx1"/>
                        </a:solidFill>
                        <a:effectLst/>
                        <a:latin typeface="Arial" pitchFamily="34" charset="0"/>
                        <a:ea typeface="Times New Roman"/>
                        <a:cs typeface="Arial" pitchFamily="34" charset="0"/>
                      </a:endParaRPr>
                    </a:p>
                  </a:txBody>
                  <a:tcPr marL="63305" marR="63305"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a:txBody>
                    <a:bodyPr/>
                    <a:lstStyle/>
                    <a:p>
                      <a:pPr marL="0" marR="0" algn="r">
                        <a:spcBef>
                          <a:spcPts val="0"/>
                        </a:spcBef>
                        <a:spcAft>
                          <a:spcPts val="0"/>
                        </a:spcAft>
                      </a:pPr>
                      <a:r>
                        <a:rPr lang="en-US" sz="900" b="1" dirty="0">
                          <a:solidFill>
                            <a:srgbClr val="000000"/>
                          </a:solidFill>
                          <a:effectLst/>
                          <a:latin typeface="+mj-lt"/>
                          <a:ea typeface="Times New Roman"/>
                          <a:cs typeface="Arial"/>
                        </a:rPr>
                        <a:t>10,059,027 </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a:txBody>
                    <a:bodyPr/>
                    <a:lstStyle/>
                    <a:p>
                      <a:pPr marL="0" marR="0" algn="r">
                        <a:spcBef>
                          <a:spcPts val="0"/>
                        </a:spcBef>
                        <a:spcAft>
                          <a:spcPts val="0"/>
                        </a:spcAft>
                      </a:pPr>
                      <a:r>
                        <a:rPr lang="en-US" sz="900" b="1" dirty="0">
                          <a:solidFill>
                            <a:srgbClr val="000000"/>
                          </a:solidFill>
                          <a:effectLst/>
                          <a:latin typeface="+mj-lt"/>
                          <a:ea typeface="Times New Roman"/>
                          <a:cs typeface="Arial"/>
                        </a:rPr>
                        <a:t>2,703,257 </a:t>
                      </a:r>
                      <a:endParaRPr lang="en-US" sz="1200" dirty="0">
                        <a:effectLst/>
                        <a:latin typeface="+mj-lt"/>
                        <a:ea typeface="Times New Roman"/>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a:txBody>
                    <a:bodyPr/>
                    <a:lstStyle/>
                    <a:p>
                      <a:pPr marL="0" marR="0" algn="r">
                        <a:spcBef>
                          <a:spcPts val="0"/>
                        </a:spcBef>
                        <a:spcAft>
                          <a:spcPts val="0"/>
                        </a:spcAft>
                      </a:pPr>
                      <a:r>
                        <a:rPr lang="en-US" sz="900" b="1" dirty="0">
                          <a:solidFill>
                            <a:srgbClr val="000000"/>
                          </a:solidFill>
                          <a:effectLst/>
                          <a:latin typeface="+mj-lt"/>
                          <a:ea typeface="Times New Roman"/>
                          <a:cs typeface="Arial"/>
                        </a:rPr>
                        <a:t>2,529,272 </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a:txBody>
                    <a:bodyPr/>
                    <a:lstStyle/>
                    <a:p>
                      <a:pPr marL="0" marR="0" algn="r">
                        <a:spcBef>
                          <a:spcPts val="0"/>
                        </a:spcBef>
                        <a:spcAft>
                          <a:spcPts val="0"/>
                        </a:spcAft>
                      </a:pPr>
                      <a:r>
                        <a:rPr lang="en-US" sz="900" b="1" dirty="0">
                          <a:solidFill>
                            <a:srgbClr val="000000"/>
                          </a:solidFill>
                          <a:effectLst/>
                          <a:latin typeface="+mj-lt"/>
                          <a:ea typeface="Times New Roman"/>
                          <a:cs typeface="Arial"/>
                        </a:rPr>
                        <a:t>173,985 </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a:txBody>
                    <a:bodyPr/>
                    <a:lstStyle/>
                    <a:p>
                      <a:pPr marL="0" marR="0" algn="r">
                        <a:spcBef>
                          <a:spcPts val="0"/>
                        </a:spcBef>
                        <a:spcAft>
                          <a:spcPts val="0"/>
                        </a:spcAft>
                      </a:pPr>
                      <a:r>
                        <a:rPr lang="en-US" sz="900" b="1" dirty="0">
                          <a:solidFill>
                            <a:srgbClr val="000000"/>
                          </a:solidFill>
                          <a:effectLst/>
                          <a:latin typeface="+mj-lt"/>
                          <a:ea typeface="Times New Roman"/>
                          <a:cs typeface="Arial"/>
                        </a:rPr>
                        <a:t>6.44%</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a:txBody>
                    <a:bodyPr/>
                    <a:lstStyle/>
                    <a:p>
                      <a:pPr marL="0" marR="0" algn="r">
                        <a:spcBef>
                          <a:spcPts val="0"/>
                        </a:spcBef>
                        <a:spcAft>
                          <a:spcPts val="0"/>
                        </a:spcAft>
                      </a:pPr>
                      <a:r>
                        <a:rPr lang="en-US" sz="900" b="1" dirty="0">
                          <a:solidFill>
                            <a:srgbClr val="000000"/>
                          </a:solidFill>
                          <a:effectLst/>
                          <a:latin typeface="+mj-lt"/>
                          <a:ea typeface="Times New Roman"/>
                          <a:cs typeface="Arial"/>
                        </a:rPr>
                        <a:t>7,529,755 </a:t>
                      </a:r>
                      <a:endParaRPr lang="en-US" sz="1200" dirty="0">
                        <a:effectLst/>
                        <a:latin typeface="+mj-lt"/>
                        <a:ea typeface="Times New Roman"/>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a:txBody>
                    <a:bodyPr/>
                    <a:lstStyle/>
                    <a:p>
                      <a:pPr marL="0" marR="0" algn="r">
                        <a:spcBef>
                          <a:spcPts val="0"/>
                        </a:spcBef>
                        <a:spcAft>
                          <a:spcPts val="0"/>
                        </a:spcAft>
                      </a:pPr>
                      <a:r>
                        <a:rPr lang="en-US" sz="900" b="1" dirty="0">
                          <a:solidFill>
                            <a:srgbClr val="000000"/>
                          </a:solidFill>
                          <a:effectLst/>
                          <a:latin typeface="+mj-lt"/>
                          <a:ea typeface="Times New Roman"/>
                          <a:cs typeface="Arial"/>
                        </a:rPr>
                        <a:t>74.86%</a:t>
                      </a:r>
                      <a:endParaRPr lang="en-US" sz="1200" dirty="0">
                        <a:effectLst/>
                        <a:latin typeface="+mj-lt"/>
                        <a:ea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extLst>
                  <a:ext uri="{0D108BD9-81ED-4DB2-BD59-A6C34878D82A}">
                    <a16:rowId xmlns:a16="http://schemas.microsoft.com/office/drawing/2014/main" val="10011"/>
                  </a:ext>
                </a:extLst>
              </a:tr>
            </a:tbl>
          </a:graphicData>
        </a:graphic>
      </p:graphicFrame>
      <p:pic>
        <p:nvPicPr>
          <p:cNvPr id="11" name="Picture 10"/>
          <p:cNvPicPr>
            <a:picLocks noChangeAspect="1"/>
          </p:cNvPicPr>
          <p:nvPr/>
        </p:nvPicPr>
        <p:blipFill>
          <a:blip r:embed="rId3"/>
          <a:stretch>
            <a:fillRect/>
          </a:stretch>
        </p:blipFill>
        <p:spPr>
          <a:xfrm>
            <a:off x="8158480" y="6138924"/>
            <a:ext cx="648072" cy="565983"/>
          </a:xfrm>
          <a:prstGeom prst="rect">
            <a:avLst/>
          </a:prstGeom>
        </p:spPr>
      </p:pic>
      <p:pic>
        <p:nvPicPr>
          <p:cNvPr id="12" name="Picture 1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spTree>
    <p:extLst>
      <p:ext uri="{BB962C8B-B14F-4D97-AF65-F5344CB8AC3E}">
        <p14:creationId xmlns:p14="http://schemas.microsoft.com/office/powerpoint/2010/main" val="231102825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749462" y="6202133"/>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8F8DF-C337-4A03-AAF7-DB08E60626D8}"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7" name="Title 1"/>
          <p:cNvSpPr txBox="1">
            <a:spLocks/>
          </p:cNvSpPr>
          <p:nvPr/>
        </p:nvSpPr>
        <p:spPr>
          <a:xfrm>
            <a:off x="0" y="192004"/>
            <a:ext cx="9144000" cy="581778"/>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585" b="1" i="0" u="none" strike="noStrike" kern="1200" cap="none" spc="0" normalizeH="0" baseline="0" noProof="0" dirty="0" smtClean="0">
                <a:ln>
                  <a:noFill/>
                </a:ln>
                <a:solidFill>
                  <a:prstClr val="black"/>
                </a:solidFill>
                <a:effectLst/>
                <a:uLnTx/>
                <a:uFillTx/>
                <a:latin typeface="Arial"/>
                <a:ea typeface="+mj-ea"/>
                <a:cs typeface="Arial" panose="020B0604020202020204" pitchFamily="34" charset="0"/>
              </a:rPr>
              <a:t>FINANCIAL PERFORMANCE</a:t>
            </a:r>
            <a:endParaRPr kumimoji="0" lang="en-US" sz="2585" b="1" i="0" u="none" strike="noStrike" kern="1200" cap="none" spc="0" normalizeH="0" baseline="0" noProof="0" dirty="0">
              <a:ln>
                <a:noFill/>
              </a:ln>
              <a:solidFill>
                <a:prstClr val="black"/>
              </a:solidFill>
              <a:effectLst/>
              <a:uLnTx/>
              <a:uFillTx/>
              <a:latin typeface="Arial"/>
              <a:ea typeface="+mj-ea"/>
              <a:cs typeface="Arial" panose="020B0604020202020204" pitchFamily="34" charset="0"/>
            </a:endParaRPr>
          </a:p>
        </p:txBody>
      </p:sp>
      <p:sp>
        <p:nvSpPr>
          <p:cNvPr id="2" name="Rectangle 1"/>
          <p:cNvSpPr/>
          <p:nvPr/>
        </p:nvSpPr>
        <p:spPr>
          <a:xfrm>
            <a:off x="180870" y="954376"/>
            <a:ext cx="8640729" cy="4093428"/>
          </a:xfrm>
          <a:prstGeom prst="rect">
            <a:avLst/>
          </a:prstGeom>
        </p:spPr>
        <p:txBody>
          <a:bodyPr wrap="square">
            <a:spAutoFit/>
          </a:bodyPr>
          <a:lstStyle/>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As depicted on </a:t>
            </a:r>
            <a:r>
              <a:rPr kumimoji="0" lang="en-ZA" sz="2000" b="0"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previous slides, expenditure is largely on track with most Divisions spending within a 10% variance of actual drawings. This is an improvement as </a:t>
            </a:r>
            <a:r>
              <a:rPr kumimoji="0" lang="en-ZA" sz="2000" b="0" i="0" u="none" strike="noStrike" kern="1200" cap="none" spc="0" normalizeH="0" baseline="0" noProof="0" dirty="0" smtClean="0">
                <a:ln>
                  <a:noFill/>
                </a:ln>
                <a:effectLst/>
                <a:uLnTx/>
                <a:uFillTx/>
                <a:latin typeface="Arial" charset="0"/>
                <a:ea typeface="Times New Roman" pitchFamily="18" charset="0"/>
                <a:cs typeface="Arial" charset="0"/>
              </a:rPr>
              <a:t>compared </a:t>
            </a:r>
            <a:r>
              <a:rPr kumimoji="0" lang="en-ZA" sz="2000" b="0" i="0" u="none" strike="noStrike" kern="1200" cap="none" spc="0" normalizeH="0" baseline="0" noProof="0" dirty="0">
                <a:ln>
                  <a:noFill/>
                </a:ln>
                <a:effectLst/>
                <a:uLnTx/>
                <a:uFillTx/>
                <a:latin typeface="Arial" charset="0"/>
                <a:ea typeface="Times New Roman" pitchFamily="18" charset="0"/>
                <a:cs typeface="Arial" charset="0"/>
              </a:rPr>
              <a:t>with the same period of the 2018/19 financial </a:t>
            </a:r>
            <a:r>
              <a:rPr kumimoji="0" lang="en-ZA" sz="2000" b="0" i="0" u="none" strike="noStrike" kern="1200" cap="none" spc="0" normalizeH="0" baseline="0" noProof="0" dirty="0" smtClean="0">
                <a:ln>
                  <a:noFill/>
                </a:ln>
                <a:effectLst/>
                <a:uLnTx/>
                <a:uFillTx/>
                <a:latin typeface="Arial" charset="0"/>
                <a:ea typeface="Times New Roman" pitchFamily="18" charset="0"/>
                <a:cs typeface="Arial" charset="0"/>
              </a:rPr>
              <a:t>year.</a:t>
            </a:r>
            <a:endParaRPr kumimoji="0" lang="en-ZA" sz="20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endParaRPr>
          </a:p>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ZA"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sz="2000" b="0"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In line with prior years expenditure trends, spending on the incentive programmes is lower at the beginning of a financial year and improves as the year progresses.</a:t>
            </a:r>
          </a:p>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ZA"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ZA" sz="2000" b="0"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Spending is closely monitored and there are continuous engagements with Divisions to ensure that spending is largely on track in line with performance objectives. </a:t>
            </a:r>
          </a:p>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ZA"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49" y="6178738"/>
            <a:ext cx="1457291" cy="571560"/>
          </a:xfrm>
          <a:prstGeom prst="rect">
            <a:avLst/>
          </a:prstGeom>
          <a:noFill/>
        </p:spPr>
      </p:pic>
      <p:pic>
        <p:nvPicPr>
          <p:cNvPr id="8" name="Picture 7"/>
          <p:cNvPicPr>
            <a:picLocks noChangeAspect="1"/>
          </p:cNvPicPr>
          <p:nvPr/>
        </p:nvPicPr>
        <p:blipFill>
          <a:blip r:embed="rId4"/>
          <a:stretch>
            <a:fillRect/>
          </a:stretch>
        </p:blipFill>
        <p:spPr>
          <a:xfrm>
            <a:off x="8158480" y="6138924"/>
            <a:ext cx="648072" cy="565983"/>
          </a:xfrm>
          <a:prstGeom prst="rect">
            <a:avLst/>
          </a:prstGeom>
        </p:spPr>
      </p:pic>
    </p:spTree>
    <p:extLst>
      <p:ext uri="{BB962C8B-B14F-4D97-AF65-F5344CB8AC3E}">
        <p14:creationId xmlns:p14="http://schemas.microsoft.com/office/powerpoint/2010/main" val="8742491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2932" y="912043"/>
            <a:ext cx="8229600" cy="4525963"/>
          </a:xfrm>
        </p:spPr>
        <p:txBody>
          <a:bodyPr vert="horz"/>
          <a:lstStyle/>
          <a:p>
            <a:pPr marL="0" indent="0">
              <a:buNone/>
            </a:pPr>
            <a:r>
              <a:rPr lang="en-ZA" dirty="0" smtClean="0"/>
              <a:t> </a:t>
            </a:r>
            <a:endParaRPr lang="en-ZA" dirty="0"/>
          </a:p>
        </p:txBody>
      </p:sp>
      <p:sp>
        <p:nvSpPr>
          <p:cNvPr id="4" name="Slide Number Placeholder 3"/>
          <p:cNvSpPr>
            <a:spLocks noGrp="1"/>
          </p:cNvSpPr>
          <p:nvPr>
            <p:ph type="sldNum" sz="quarter" idx="12"/>
          </p:nvPr>
        </p:nvSpPr>
        <p:spPr>
          <a:xfrm>
            <a:off x="5808077" y="6274448"/>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B6FB7-8D5D-3A4D-B750-4FAB07D068CE}"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Title 1"/>
          <p:cNvSpPr txBox="1">
            <a:spLocks/>
          </p:cNvSpPr>
          <p:nvPr/>
        </p:nvSpPr>
        <p:spPr bwMode="auto">
          <a:xfrm rot="19646333">
            <a:off x="826449" y="2293287"/>
            <a:ext cx="7772400" cy="1143000"/>
          </a:xfrm>
          <a:prstGeom prst="rect">
            <a:avLst/>
          </a:prstGeom>
          <a:solidFill>
            <a:srgbClr val="9AB75C"/>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rgbClr val="FFFFFF"/>
                </a:solidFill>
                <a:effectLst/>
                <a:uLnTx/>
                <a:uFillTx/>
                <a:latin typeface="Arial" pitchFamily="34" charset="0"/>
                <a:ea typeface="+mj-ea"/>
                <a:cs typeface="Arial" pitchFamily="34" charset="0"/>
              </a:rPr>
              <a:t>ECONOMIC OVERVIEW </a:t>
            </a:r>
            <a:endParaRPr kumimoji="0" lang="en-US" sz="3200" b="1" i="0" u="none" strike="noStrike" kern="0" cap="none" spc="0" normalizeH="0" baseline="0" noProof="0" dirty="0">
              <a:ln>
                <a:noFill/>
              </a:ln>
              <a:solidFill>
                <a:srgbClr val="FFFFFF"/>
              </a:solidFill>
              <a:effectLst/>
              <a:uLnTx/>
              <a:uFillTx/>
              <a:latin typeface="Arial" pitchFamily="34" charset="0"/>
              <a:ea typeface="+mj-ea"/>
              <a:cs typeface="Arial" pitchFamily="34" charset="0"/>
            </a:endParaRPr>
          </a:p>
        </p:txBody>
      </p:sp>
      <p:pic>
        <p:nvPicPr>
          <p:cNvPr id="7" name="Picture 6"/>
          <p:cNvPicPr>
            <a:picLocks noChangeAspect="1"/>
          </p:cNvPicPr>
          <p:nvPr/>
        </p:nvPicPr>
        <p:blipFill>
          <a:blip r:embed="rId2"/>
          <a:stretch>
            <a:fillRect/>
          </a:stretch>
        </p:blipFill>
        <p:spPr>
          <a:xfrm>
            <a:off x="8086185" y="6178737"/>
            <a:ext cx="648072" cy="565983"/>
          </a:xfrm>
          <a:prstGeom prst="rect">
            <a:avLst/>
          </a:prstGeom>
        </p:spPr>
      </p:pic>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717" y="6149915"/>
            <a:ext cx="1457291" cy="571560"/>
          </a:xfrm>
          <a:prstGeom prst="rect">
            <a:avLst/>
          </a:prstGeom>
          <a:noFill/>
        </p:spPr>
      </p:pic>
    </p:spTree>
    <p:extLst>
      <p:ext uri="{BB962C8B-B14F-4D97-AF65-F5344CB8AC3E}">
        <p14:creationId xmlns:p14="http://schemas.microsoft.com/office/powerpoint/2010/main" val="19143836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11089"/>
            <a:ext cx="8229600" cy="5471255"/>
          </a:xfrm>
          <a:solidFill>
            <a:schemeClr val="accent3">
              <a:lumMod val="20000"/>
              <a:lumOff val="80000"/>
            </a:schemeClr>
          </a:solidFill>
        </p:spPr>
        <p:txBody>
          <a:bodyPr numCol="2">
            <a:normAutofit fontScale="47500" lnSpcReduction="20000"/>
          </a:bodyPr>
          <a:lstStyle/>
          <a:p>
            <a:pPr marL="0" indent="0" algn="ctr">
              <a:buNone/>
            </a:pPr>
            <a:endParaRPr lang="en-US" dirty="0" smtClean="0"/>
          </a:p>
          <a:p>
            <a:pPr marL="0" indent="0" algn="ctr">
              <a:lnSpc>
                <a:spcPct val="220000"/>
              </a:lnSpc>
              <a:spcBef>
                <a:spcPts val="0"/>
              </a:spcBef>
              <a:buNone/>
            </a:pPr>
            <a:r>
              <a:rPr lang="en-ZA" sz="7200" cap="all" dirty="0" smtClean="0">
                <a:solidFill>
                  <a:srgbClr val="008100"/>
                </a:solidFill>
                <a:latin typeface="Broadway" panose="04040905080B02020502" pitchFamily="82" charset="0"/>
                <a:cs typeface="Arial" panose="020B0604020202020204" pitchFamily="34" charset="0"/>
              </a:rPr>
              <a:t>Thank you</a:t>
            </a:r>
            <a:r>
              <a:rPr lang="en-ZA" sz="7200" cap="all" dirty="0">
                <a:solidFill>
                  <a:srgbClr val="008100"/>
                </a:solidFill>
                <a:latin typeface="Broadway" panose="04040905080B02020502" pitchFamily="82" charset="0"/>
                <a:cs typeface="Arial" panose="020B0604020202020204" pitchFamily="34" charset="0"/>
              </a:rPr>
              <a:t/>
            </a:r>
            <a:br>
              <a:rPr lang="en-ZA" sz="7200" cap="all" dirty="0">
                <a:solidFill>
                  <a:srgbClr val="008100"/>
                </a:solidFill>
                <a:latin typeface="Broadway" panose="04040905080B02020502" pitchFamily="82" charset="0"/>
                <a:cs typeface="Arial" panose="020B0604020202020204" pitchFamily="34" charset="0"/>
              </a:rPr>
            </a:br>
            <a:r>
              <a:rPr lang="en-ZA" sz="7200" cap="all" dirty="0" smtClean="0">
                <a:solidFill>
                  <a:srgbClr val="008100"/>
                </a:solidFill>
                <a:latin typeface="Broadway" panose="04040905080B02020502" pitchFamily="82" charset="0"/>
                <a:cs typeface="Arial" panose="020B0604020202020204" pitchFamily="34" charset="0"/>
              </a:rPr>
              <a:t>Ngiyathokoza</a:t>
            </a:r>
            <a:r>
              <a:rPr lang="en-ZA" sz="7200" cap="all" dirty="0">
                <a:solidFill>
                  <a:srgbClr val="008100"/>
                </a:solidFill>
                <a:latin typeface="Broadway" panose="04040905080B02020502" pitchFamily="82" charset="0"/>
                <a:cs typeface="Arial" panose="020B0604020202020204" pitchFamily="34" charset="0"/>
              </a:rPr>
              <a:t/>
            </a:r>
            <a:br>
              <a:rPr lang="en-ZA" sz="7200" cap="all" dirty="0">
                <a:solidFill>
                  <a:srgbClr val="008100"/>
                </a:solidFill>
                <a:latin typeface="Broadway" panose="04040905080B02020502" pitchFamily="82" charset="0"/>
                <a:cs typeface="Arial" panose="020B0604020202020204" pitchFamily="34" charset="0"/>
              </a:rPr>
            </a:br>
            <a:r>
              <a:rPr lang="en-ZA" sz="7200" cap="all" dirty="0">
                <a:solidFill>
                  <a:srgbClr val="008100"/>
                </a:solidFill>
                <a:latin typeface="Broadway" panose="04040905080B02020502" pitchFamily="82" charset="0"/>
                <a:cs typeface="Arial" panose="020B0604020202020204" pitchFamily="34" charset="0"/>
              </a:rPr>
              <a:t>Ke a </a:t>
            </a:r>
            <a:r>
              <a:rPr lang="en-ZA" sz="7200" cap="all" dirty="0" smtClean="0">
                <a:solidFill>
                  <a:srgbClr val="008100"/>
                </a:solidFill>
                <a:latin typeface="Broadway" panose="04040905080B02020502" pitchFamily="82" charset="0"/>
                <a:cs typeface="Arial" panose="020B0604020202020204" pitchFamily="34" charset="0"/>
              </a:rPr>
              <a:t>leboha</a:t>
            </a:r>
            <a:r>
              <a:rPr lang="en-ZA" sz="7200" cap="all" dirty="0">
                <a:solidFill>
                  <a:srgbClr val="008100"/>
                </a:solidFill>
                <a:latin typeface="Broadway" panose="04040905080B02020502" pitchFamily="82" charset="0"/>
                <a:cs typeface="Arial" panose="020B0604020202020204" pitchFamily="34" charset="0"/>
              </a:rPr>
              <a:t/>
            </a:r>
            <a:br>
              <a:rPr lang="en-ZA" sz="7200" cap="all" dirty="0">
                <a:solidFill>
                  <a:srgbClr val="008100"/>
                </a:solidFill>
                <a:latin typeface="Broadway" panose="04040905080B02020502" pitchFamily="82" charset="0"/>
                <a:cs typeface="Arial" panose="020B0604020202020204" pitchFamily="34" charset="0"/>
              </a:rPr>
            </a:br>
            <a:r>
              <a:rPr lang="en-ZA" sz="7200" cap="all" dirty="0">
                <a:solidFill>
                  <a:srgbClr val="008100"/>
                </a:solidFill>
                <a:latin typeface="Broadway" panose="04040905080B02020502" pitchFamily="82" charset="0"/>
                <a:cs typeface="Arial" panose="020B0604020202020204" pitchFamily="34" charset="0"/>
              </a:rPr>
              <a:t>Ke a leboga</a:t>
            </a:r>
            <a:br>
              <a:rPr lang="en-ZA" sz="7200" cap="all" dirty="0">
                <a:solidFill>
                  <a:srgbClr val="008100"/>
                </a:solidFill>
                <a:latin typeface="Broadway" panose="04040905080B02020502" pitchFamily="82" charset="0"/>
                <a:cs typeface="Arial" panose="020B0604020202020204" pitchFamily="34" charset="0"/>
              </a:rPr>
            </a:br>
            <a:r>
              <a:rPr lang="en-ZA" sz="7200" cap="all" dirty="0">
                <a:solidFill>
                  <a:srgbClr val="008100"/>
                </a:solidFill>
                <a:latin typeface="Broadway" panose="04040905080B02020502" pitchFamily="82" charset="0"/>
                <a:cs typeface="Arial" panose="020B0604020202020204" pitchFamily="34" charset="0"/>
              </a:rPr>
              <a:t>Siyabonga</a:t>
            </a:r>
            <a:br>
              <a:rPr lang="en-ZA" sz="7200" cap="all" dirty="0">
                <a:solidFill>
                  <a:srgbClr val="008100"/>
                </a:solidFill>
                <a:latin typeface="Broadway" panose="04040905080B02020502" pitchFamily="82" charset="0"/>
                <a:cs typeface="Arial" panose="020B0604020202020204" pitchFamily="34" charset="0"/>
              </a:rPr>
            </a:br>
            <a:r>
              <a:rPr lang="en-ZA" sz="7200" cap="all" dirty="0">
                <a:solidFill>
                  <a:srgbClr val="008100"/>
                </a:solidFill>
                <a:latin typeface="Broadway" panose="04040905080B02020502" pitchFamily="82" charset="0"/>
                <a:cs typeface="Arial" panose="020B0604020202020204" pitchFamily="34" charset="0"/>
              </a:rPr>
              <a:t>Inkomu</a:t>
            </a:r>
            <a:br>
              <a:rPr lang="en-ZA" sz="7200" cap="all" dirty="0">
                <a:solidFill>
                  <a:srgbClr val="008100"/>
                </a:solidFill>
                <a:latin typeface="Broadway" panose="04040905080B02020502" pitchFamily="82" charset="0"/>
                <a:cs typeface="Arial" panose="020B0604020202020204" pitchFamily="34" charset="0"/>
              </a:rPr>
            </a:br>
            <a:r>
              <a:rPr lang="en-ZA" sz="7200" cap="all" dirty="0">
                <a:solidFill>
                  <a:srgbClr val="008100"/>
                </a:solidFill>
                <a:latin typeface="Broadway" panose="04040905080B02020502" pitchFamily="82" charset="0"/>
                <a:cs typeface="Arial" panose="020B0604020202020204" pitchFamily="34" charset="0"/>
              </a:rPr>
              <a:t>Ndo livhuwa</a:t>
            </a:r>
            <a:br>
              <a:rPr lang="en-ZA" sz="7200" cap="all" dirty="0">
                <a:solidFill>
                  <a:srgbClr val="008100"/>
                </a:solidFill>
                <a:latin typeface="Broadway" panose="04040905080B02020502" pitchFamily="82" charset="0"/>
                <a:cs typeface="Arial" panose="020B0604020202020204" pitchFamily="34" charset="0"/>
              </a:rPr>
            </a:br>
            <a:r>
              <a:rPr lang="en-ZA" sz="7200" cap="all" dirty="0">
                <a:solidFill>
                  <a:srgbClr val="008100"/>
                </a:solidFill>
                <a:latin typeface="Broadway" panose="04040905080B02020502" pitchFamily="82" charset="0"/>
                <a:cs typeface="Arial" panose="020B0604020202020204" pitchFamily="34" charset="0"/>
              </a:rPr>
              <a:t>Enkosi</a:t>
            </a:r>
            <a:br>
              <a:rPr lang="en-ZA" sz="7200" cap="all" dirty="0">
                <a:solidFill>
                  <a:srgbClr val="008100"/>
                </a:solidFill>
                <a:latin typeface="Broadway" panose="04040905080B02020502" pitchFamily="82" charset="0"/>
                <a:cs typeface="Arial" panose="020B0604020202020204" pitchFamily="34" charset="0"/>
              </a:rPr>
            </a:br>
            <a:r>
              <a:rPr lang="en-ZA" sz="7200" cap="all" dirty="0">
                <a:solidFill>
                  <a:srgbClr val="008100"/>
                </a:solidFill>
                <a:latin typeface="Broadway" panose="04040905080B02020502" pitchFamily="82" charset="0"/>
                <a:cs typeface="Arial" panose="020B0604020202020204" pitchFamily="34" charset="0"/>
              </a:rPr>
              <a:t>Ngiyabonga</a:t>
            </a:r>
            <a:br>
              <a:rPr lang="en-ZA" sz="7200" cap="all" dirty="0">
                <a:solidFill>
                  <a:srgbClr val="008100"/>
                </a:solidFill>
                <a:latin typeface="Broadway" panose="04040905080B02020502" pitchFamily="82" charset="0"/>
                <a:cs typeface="Arial" panose="020B0604020202020204" pitchFamily="34" charset="0"/>
              </a:rPr>
            </a:br>
            <a:r>
              <a:rPr lang="en-ZA" sz="7200" cap="all" dirty="0">
                <a:solidFill>
                  <a:srgbClr val="008100"/>
                </a:solidFill>
                <a:latin typeface="Broadway" panose="04040905080B02020502" pitchFamily="82" charset="0"/>
                <a:cs typeface="Arial" panose="020B0604020202020204" pitchFamily="34" charset="0"/>
              </a:rPr>
              <a:t>Dankie</a:t>
            </a:r>
            <a:endParaRPr lang="en-US" sz="7200" dirty="0">
              <a:solidFill>
                <a:srgbClr val="008100"/>
              </a:solidFill>
              <a:latin typeface="Broadway" panose="04040905080B02020502" pitchFamily="82" charset="0"/>
            </a:endParaRPr>
          </a:p>
        </p:txBody>
      </p:sp>
      <p:sp>
        <p:nvSpPr>
          <p:cNvPr id="4" name="Slide Number Placeholder 3"/>
          <p:cNvSpPr>
            <a:spLocks noGrp="1"/>
          </p:cNvSpPr>
          <p:nvPr>
            <p:ph type="sldNum" sz="quarter" idx="12"/>
          </p:nvPr>
        </p:nvSpPr>
        <p:spPr/>
        <p:txBody>
          <a:bodyPr/>
          <a:lstStyle/>
          <a:p>
            <a:fld id="{9CCB6FB7-8D5D-3A4D-B750-4FAB07D068CE}" type="slidenum">
              <a:rPr lang="en-US" smtClean="0"/>
              <a:t>70</a:t>
            </a:fld>
            <a:endParaRPr lang="en-US" dirty="0"/>
          </a:p>
        </p:txBody>
      </p:sp>
    </p:spTree>
    <p:extLst>
      <p:ext uri="{BB962C8B-B14F-4D97-AF65-F5344CB8AC3E}">
        <p14:creationId xmlns:p14="http://schemas.microsoft.com/office/powerpoint/2010/main" val="7967233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724862" y="6288344"/>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8F8DF-C337-4A03-AAF7-DB08E60626D8}"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10" name="TextBox 9"/>
          <p:cNvSpPr txBox="1"/>
          <p:nvPr/>
        </p:nvSpPr>
        <p:spPr>
          <a:xfrm>
            <a:off x="7108430" y="5110944"/>
            <a:ext cx="95779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Helvetica Light"/>
                <a:ea typeface="+mn-ea"/>
                <a:cs typeface="Helvetica Light"/>
              </a:rPr>
              <a:t>2017</a:t>
            </a:r>
            <a:endParaRPr kumimoji="0" lang="en-US" sz="1800" b="1" i="0" u="none" strike="noStrike" kern="1200" cap="none" spc="0" normalizeH="0" baseline="0" noProof="0" dirty="0">
              <a:ln>
                <a:noFill/>
              </a:ln>
              <a:solidFill>
                <a:prstClr val="white"/>
              </a:solidFill>
              <a:effectLst/>
              <a:uLnTx/>
              <a:uFillTx/>
              <a:latin typeface="Helvetica Light"/>
              <a:ea typeface="+mn-ea"/>
              <a:cs typeface="Helvetica Light"/>
            </a:endParaRPr>
          </a:p>
        </p:txBody>
      </p:sp>
      <p:sp>
        <p:nvSpPr>
          <p:cNvPr id="12" name="TextBox 11"/>
          <p:cNvSpPr txBox="1"/>
          <p:nvPr/>
        </p:nvSpPr>
        <p:spPr>
          <a:xfrm>
            <a:off x="7216313" y="5717637"/>
            <a:ext cx="95779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Helvetica Light"/>
                <a:ea typeface="+mn-ea"/>
                <a:cs typeface="Helvetica Light"/>
              </a:rPr>
              <a:t>2018</a:t>
            </a:r>
            <a:endParaRPr kumimoji="0" lang="en-US" sz="1600" b="1" i="0" u="none" strike="noStrike" kern="1200" cap="none" spc="0" normalizeH="0" baseline="0" noProof="0" dirty="0">
              <a:ln>
                <a:noFill/>
              </a:ln>
              <a:solidFill>
                <a:prstClr val="white"/>
              </a:solidFill>
              <a:effectLst/>
              <a:uLnTx/>
              <a:uFillTx/>
              <a:latin typeface="Helvetica Light"/>
              <a:ea typeface="+mn-ea"/>
              <a:cs typeface="Helvetica Light"/>
            </a:endParaRPr>
          </a:p>
        </p:txBody>
      </p:sp>
      <p:sp>
        <p:nvSpPr>
          <p:cNvPr id="15" name="Title 1"/>
          <p:cNvSpPr txBox="1">
            <a:spLocks/>
          </p:cNvSpPr>
          <p:nvPr/>
        </p:nvSpPr>
        <p:spPr>
          <a:xfrm>
            <a:off x="114717" y="161364"/>
            <a:ext cx="8943222" cy="420413"/>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Arial"/>
                <a:ea typeface="+mj-ea"/>
                <a:cs typeface="Arial" panose="020B0604020202020204" pitchFamily="34" charset="0"/>
              </a:rPr>
              <a:t>ECONOMIC OVERVIEW</a:t>
            </a:r>
            <a:endParaRPr kumimoji="0" lang="en-US" sz="2800" b="1" i="0" u="none" strike="noStrike" kern="1200" cap="none" spc="0" normalizeH="0" baseline="0" noProof="0" dirty="0">
              <a:ln>
                <a:noFill/>
              </a:ln>
              <a:solidFill>
                <a:prstClr val="black"/>
              </a:solidFill>
              <a:effectLst/>
              <a:uLnTx/>
              <a:uFillTx/>
              <a:latin typeface="Arial"/>
              <a:ea typeface="+mj-ea"/>
              <a:cs typeface="Arial" panose="020B0604020202020204" pitchFamily="34" charset="0"/>
            </a:endParaRPr>
          </a:p>
        </p:txBody>
      </p:sp>
      <p:sp>
        <p:nvSpPr>
          <p:cNvPr id="3" name="Rectangle 2"/>
          <p:cNvSpPr/>
          <p:nvPr/>
        </p:nvSpPr>
        <p:spPr>
          <a:xfrm>
            <a:off x="193467" y="690960"/>
            <a:ext cx="8759467"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prstClr val="black"/>
                </a:solidFill>
                <a:effectLst/>
                <a:uLnTx/>
                <a:uFillTx/>
                <a:latin typeface="Arial"/>
                <a:ea typeface="+mn-ea"/>
                <a:cs typeface="+mn-cs"/>
              </a:rPr>
              <a:t>Global growth remains subdued </a:t>
            </a:r>
            <a:r>
              <a:rPr kumimoji="0" lang="en-ZA" sz="1600" b="1" i="0" u="none" strike="noStrike" kern="1200" cap="none" spc="0" normalizeH="0" baseline="0" noProof="0" dirty="0" smtClean="0">
                <a:ln>
                  <a:noFill/>
                </a:ln>
                <a:solidFill>
                  <a:prstClr val="black"/>
                </a:solidFill>
                <a:effectLst/>
                <a:uLnTx/>
                <a:uFillTx/>
                <a:latin typeface="Arial"/>
                <a:ea typeface="+mn-ea"/>
                <a:cs typeface="+mn-cs"/>
              </a:rPr>
              <a:t>&amp; the forecast in July 2019 is </a:t>
            </a:r>
            <a:r>
              <a:rPr kumimoji="0" lang="en-ZA" sz="1600" b="1" i="0" u="none" strike="noStrike" kern="1200" cap="none" spc="0" normalizeH="0" baseline="0" noProof="0" dirty="0">
                <a:ln>
                  <a:noFill/>
                </a:ln>
                <a:solidFill>
                  <a:prstClr val="black"/>
                </a:solidFill>
                <a:effectLst/>
                <a:uLnTx/>
                <a:uFillTx/>
                <a:latin typeface="Arial"/>
                <a:ea typeface="+mn-ea"/>
                <a:cs typeface="+mn-cs"/>
              </a:rPr>
              <a:t>revised 0.1 percentage point lower than </a:t>
            </a:r>
            <a:r>
              <a:rPr kumimoji="0" lang="en-ZA" sz="1600" b="1" i="0" u="none" strike="noStrike" kern="1200" cap="none" spc="0" normalizeH="0" baseline="0" noProof="0" dirty="0" smtClean="0">
                <a:ln>
                  <a:noFill/>
                </a:ln>
                <a:solidFill>
                  <a:prstClr val="black"/>
                </a:solidFill>
                <a:effectLst/>
                <a:uLnTx/>
                <a:uFillTx/>
                <a:latin typeface="Arial"/>
                <a:ea typeface="+mn-ea"/>
                <a:cs typeface="+mn-cs"/>
              </a:rPr>
              <a:t>it was in April 2019.</a:t>
            </a:r>
            <a:endParaRPr kumimoji="0" lang="en-ZA" sz="1600" b="1" i="0" u="none" strike="noStrike" kern="1200" cap="none" spc="0" normalizeH="0" baseline="0" noProof="0" dirty="0">
              <a:ln>
                <a:noFill/>
              </a:ln>
              <a:solidFill>
                <a:prstClr val="black"/>
              </a:solidFill>
              <a:effectLst/>
              <a:uLnTx/>
              <a:uFillTx/>
              <a:latin typeface="Arial"/>
              <a:ea typeface="+mn-ea"/>
              <a:cs typeface="+mn-cs"/>
            </a:endParaRPr>
          </a:p>
        </p:txBody>
      </p:sp>
      <p:sp>
        <p:nvSpPr>
          <p:cNvPr id="16" name="TextBox 15"/>
          <p:cNvSpPr txBox="1"/>
          <p:nvPr/>
        </p:nvSpPr>
        <p:spPr>
          <a:xfrm>
            <a:off x="4873742" y="5110943"/>
            <a:ext cx="330036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smtClean="0">
                <a:ln>
                  <a:noFill/>
                </a:ln>
                <a:solidFill>
                  <a:prstClr val="black"/>
                </a:solidFill>
                <a:effectLst/>
                <a:uLnTx/>
                <a:uFillTx/>
                <a:latin typeface="Arial"/>
                <a:ea typeface="+mn-ea"/>
                <a:cs typeface="+mn-cs"/>
              </a:rPr>
              <a:t>Source: IMF-WEO July 2019 &amp;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smtClean="0">
                <a:solidFill>
                  <a:prstClr val="black"/>
                </a:solidFill>
                <a:latin typeface="Arial"/>
              </a:rPr>
              <a:t>The SA GDP forecast by SARB</a:t>
            </a:r>
            <a:endParaRPr kumimoji="0" lang="en-ZA" sz="1400" b="1"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p:cNvSpPr/>
          <p:nvPr/>
        </p:nvSpPr>
        <p:spPr>
          <a:xfrm>
            <a:off x="193463" y="1584419"/>
            <a:ext cx="4246605" cy="3293209"/>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
                <a:srgbClr val="C0504D"/>
              </a:buClr>
              <a:buSzTx/>
              <a:buFontTx/>
              <a:buNone/>
              <a:tabLst/>
              <a:defRPr/>
            </a:pPr>
            <a:r>
              <a:rPr kumimoji="0" lang="en-ZA" sz="1600" b="1" i="0" u="none" strike="noStrike" kern="1200" cap="none" spc="0" normalizeH="0" baseline="0" noProof="0" dirty="0">
                <a:ln>
                  <a:noFill/>
                </a:ln>
                <a:solidFill>
                  <a:prstClr val="black"/>
                </a:solidFill>
                <a:effectLst/>
                <a:uLnTx/>
                <a:uFillTx/>
                <a:latin typeface="Arial"/>
                <a:ea typeface="Arial" charset="0"/>
                <a:cs typeface="Arial" charset="0"/>
              </a:rPr>
              <a:t>Risks to the forecast are mainly to the downside </a:t>
            </a:r>
            <a:r>
              <a:rPr kumimoji="0" lang="en-ZA" sz="1600" b="1" i="0" u="none" strike="noStrike" kern="1200" cap="none" spc="0" normalizeH="0" baseline="0" noProof="0" dirty="0" smtClean="0">
                <a:ln>
                  <a:noFill/>
                </a:ln>
                <a:solidFill>
                  <a:prstClr val="black"/>
                </a:solidFill>
                <a:effectLst/>
                <a:uLnTx/>
                <a:uFillTx/>
                <a:latin typeface="Arial"/>
                <a:ea typeface="Arial" charset="0"/>
                <a:cs typeface="Arial" charset="0"/>
              </a:rPr>
              <a:t>which include:</a:t>
            </a:r>
            <a:endParaRPr kumimoji="0" lang="en-ZA" sz="1600" b="1" i="0" u="none" strike="noStrike" kern="1200" cap="none" spc="0" normalizeH="0" baseline="0" noProof="0" dirty="0">
              <a:ln>
                <a:noFill/>
              </a:ln>
              <a:solidFill>
                <a:prstClr val="black"/>
              </a:solidFill>
              <a:effectLst/>
              <a:uLnTx/>
              <a:uFillTx/>
              <a:latin typeface="Arial"/>
              <a:ea typeface="Arial" charset="0"/>
              <a:cs typeface="Arial" charset="0"/>
            </a:endParaRPr>
          </a:p>
          <a:p>
            <a:pPr marL="342900" marR="0" lvl="0" indent="-342900" algn="just" defTabSz="457200" rtl="0" eaLnBrk="1" fontAlgn="auto" latinLnBrk="0" hangingPunct="1">
              <a:lnSpc>
                <a:spcPct val="100000"/>
              </a:lnSpc>
              <a:spcBef>
                <a:spcPts val="0"/>
              </a:spcBef>
              <a:spcAft>
                <a:spcPts val="0"/>
              </a:spcAft>
              <a:buSzTx/>
              <a:buFontTx/>
              <a:buAutoNum type="arabicParenR"/>
              <a:tabLst/>
              <a:defRPr/>
            </a:pPr>
            <a:r>
              <a:rPr kumimoji="0" lang="en-ZA" sz="1600" b="0" i="0" u="none" strike="noStrike" kern="1200" cap="none" spc="0" normalizeH="0" baseline="0" noProof="0" dirty="0" smtClean="0">
                <a:ln>
                  <a:noFill/>
                </a:ln>
                <a:effectLst/>
                <a:uLnTx/>
                <a:uFillTx/>
                <a:latin typeface="Arial"/>
                <a:ea typeface="Arial" charset="0"/>
                <a:cs typeface="Arial" charset="0"/>
              </a:rPr>
              <a:t>Further </a:t>
            </a:r>
            <a:r>
              <a:rPr kumimoji="0" lang="en-ZA" sz="1600" b="0" i="0" u="none" strike="noStrike" kern="1200" cap="none" spc="0" normalizeH="0" baseline="0" noProof="0" dirty="0">
                <a:ln>
                  <a:noFill/>
                </a:ln>
                <a:effectLst/>
                <a:uLnTx/>
                <a:uFillTx/>
                <a:latin typeface="Arial"/>
                <a:ea typeface="Arial" charset="0"/>
                <a:cs typeface="Arial" charset="0"/>
              </a:rPr>
              <a:t>increased tariffs on certain Chinese </a:t>
            </a:r>
            <a:r>
              <a:rPr kumimoji="0" lang="en-ZA" sz="1600" b="0" i="0" u="none" strike="noStrike" kern="1200" cap="none" spc="0" normalizeH="0" baseline="0" noProof="0" dirty="0" smtClean="0">
                <a:ln>
                  <a:noFill/>
                </a:ln>
                <a:effectLst/>
                <a:uLnTx/>
                <a:uFillTx/>
                <a:latin typeface="Arial"/>
                <a:ea typeface="Arial" charset="0"/>
                <a:cs typeface="Arial" charset="0"/>
              </a:rPr>
              <a:t>imports by US;</a:t>
            </a:r>
          </a:p>
          <a:p>
            <a:pPr marL="342900" marR="0" lvl="0" indent="-342900" algn="just" defTabSz="457200" rtl="0" eaLnBrk="1" fontAlgn="auto" latinLnBrk="0" hangingPunct="1">
              <a:lnSpc>
                <a:spcPct val="100000"/>
              </a:lnSpc>
              <a:spcBef>
                <a:spcPts val="0"/>
              </a:spcBef>
              <a:spcAft>
                <a:spcPts val="0"/>
              </a:spcAft>
              <a:buSzTx/>
              <a:buFontTx/>
              <a:buAutoNum type="arabicParenR"/>
              <a:tabLst/>
              <a:defRPr/>
            </a:pPr>
            <a:r>
              <a:rPr kumimoji="0" lang="en-ZA" sz="1600" b="0" i="0" u="none" strike="noStrike" kern="1200" cap="none" spc="0" normalizeH="0" baseline="0" noProof="0" dirty="0" smtClean="0">
                <a:ln>
                  <a:noFill/>
                </a:ln>
                <a:effectLst/>
                <a:uLnTx/>
                <a:uFillTx/>
                <a:latin typeface="Arial"/>
                <a:ea typeface="Arial" charset="0"/>
                <a:cs typeface="Arial" charset="0"/>
              </a:rPr>
              <a:t>Threat to global </a:t>
            </a:r>
            <a:r>
              <a:rPr kumimoji="0" lang="en-ZA" sz="1600" b="0" i="0" u="none" strike="noStrike" kern="1200" cap="none" spc="0" normalizeH="0" baseline="0" noProof="0" dirty="0">
                <a:ln>
                  <a:noFill/>
                </a:ln>
                <a:effectLst/>
                <a:uLnTx/>
                <a:uFillTx/>
                <a:latin typeface="Arial"/>
                <a:ea typeface="Arial" charset="0"/>
                <a:cs typeface="Arial" charset="0"/>
              </a:rPr>
              <a:t>technology supply </a:t>
            </a:r>
            <a:r>
              <a:rPr kumimoji="0" lang="en-ZA" sz="1600" b="0" i="0" u="none" strike="noStrike" kern="1200" cap="none" spc="0" normalizeH="0" baseline="0" noProof="0" dirty="0" smtClean="0">
                <a:ln>
                  <a:noFill/>
                </a:ln>
                <a:effectLst/>
                <a:uLnTx/>
                <a:uFillTx/>
                <a:latin typeface="Arial"/>
                <a:ea typeface="Arial" charset="0"/>
                <a:cs typeface="Arial" charset="0"/>
              </a:rPr>
              <a:t>chains by the </a:t>
            </a:r>
            <a:r>
              <a:rPr kumimoji="0" lang="en-ZA" sz="1600" b="0" i="0" u="none" strike="noStrike" kern="1200" cap="none" spc="0" normalizeH="0" baseline="0" noProof="0" dirty="0">
                <a:ln>
                  <a:noFill/>
                </a:ln>
                <a:effectLst/>
                <a:uLnTx/>
                <a:uFillTx/>
                <a:latin typeface="Arial"/>
                <a:ea typeface="Arial" charset="0"/>
                <a:cs typeface="Arial" charset="0"/>
              </a:rPr>
              <a:t>prospect of US sanctions</a:t>
            </a:r>
            <a:r>
              <a:rPr kumimoji="0" lang="en-ZA" sz="1600" b="0" i="0" u="none" strike="noStrike" kern="1200" cap="none" spc="0" normalizeH="0" baseline="0" noProof="0" dirty="0" smtClean="0">
                <a:ln>
                  <a:noFill/>
                </a:ln>
                <a:effectLst/>
                <a:uLnTx/>
                <a:uFillTx/>
                <a:latin typeface="Arial"/>
                <a:ea typeface="Arial" charset="0"/>
                <a:cs typeface="Arial" charset="0"/>
              </a:rPr>
              <a:t>;</a:t>
            </a:r>
          </a:p>
          <a:p>
            <a:pPr marL="342900" marR="0" lvl="0" indent="-342900" algn="just" defTabSz="457200" rtl="0" eaLnBrk="1" fontAlgn="auto" latinLnBrk="0" hangingPunct="1">
              <a:lnSpc>
                <a:spcPct val="100000"/>
              </a:lnSpc>
              <a:spcBef>
                <a:spcPts val="0"/>
              </a:spcBef>
              <a:spcAft>
                <a:spcPts val="0"/>
              </a:spcAft>
              <a:buSzTx/>
              <a:buFontTx/>
              <a:buAutoNum type="arabicParenR"/>
              <a:tabLst/>
              <a:defRPr/>
            </a:pPr>
            <a:r>
              <a:rPr kumimoji="0" lang="en-ZA" sz="1600" b="0" i="0" u="none" strike="noStrike" kern="1200" cap="none" spc="0" normalizeH="0" baseline="0" noProof="0" dirty="0" smtClean="0">
                <a:ln>
                  <a:noFill/>
                </a:ln>
                <a:effectLst/>
                <a:uLnTx/>
                <a:uFillTx/>
                <a:latin typeface="Arial"/>
                <a:ea typeface="Arial" charset="0"/>
                <a:cs typeface="Arial" charset="0"/>
              </a:rPr>
              <a:t>Rising </a:t>
            </a:r>
            <a:r>
              <a:rPr kumimoji="0" lang="en-ZA" sz="1600" b="0" i="0" u="none" strike="noStrike" kern="1200" cap="none" spc="0" normalizeH="0" baseline="0" noProof="0" dirty="0">
                <a:ln>
                  <a:noFill/>
                </a:ln>
                <a:effectLst/>
                <a:uLnTx/>
                <a:uFillTx/>
                <a:latin typeface="Arial"/>
                <a:ea typeface="Arial" charset="0"/>
                <a:cs typeface="Arial" charset="0"/>
              </a:rPr>
              <a:t>geopolitical tensions roiled energy prices;</a:t>
            </a:r>
            <a:endParaRPr kumimoji="0" lang="en-ZA" sz="1600" b="0" i="0" u="none" strike="noStrike" kern="1200" cap="none" spc="0" normalizeH="0" baseline="0" noProof="0" dirty="0" smtClean="0">
              <a:ln>
                <a:noFill/>
              </a:ln>
              <a:effectLst/>
              <a:uLnTx/>
              <a:uFillTx/>
              <a:latin typeface="Arial"/>
              <a:ea typeface="Arial" charset="0"/>
              <a:cs typeface="Arial" charset="0"/>
            </a:endParaRPr>
          </a:p>
          <a:p>
            <a:pPr marL="342900" marR="0" lvl="0" indent="-342900" algn="just" defTabSz="457200" rtl="0" eaLnBrk="1" fontAlgn="auto" latinLnBrk="0" hangingPunct="1">
              <a:lnSpc>
                <a:spcPct val="100000"/>
              </a:lnSpc>
              <a:spcBef>
                <a:spcPts val="0"/>
              </a:spcBef>
              <a:spcAft>
                <a:spcPts val="0"/>
              </a:spcAft>
              <a:buSzTx/>
              <a:buFontTx/>
              <a:buAutoNum type="arabicParenR"/>
              <a:tabLst/>
              <a:defRPr/>
            </a:pPr>
            <a:r>
              <a:rPr kumimoji="0" lang="en-ZA" sz="1600" b="0" i="0" u="none" strike="noStrike" kern="1200" cap="none" spc="0" normalizeH="0" baseline="0" noProof="0" dirty="0" err="1" smtClean="0">
                <a:ln>
                  <a:noFill/>
                </a:ln>
                <a:effectLst/>
                <a:uLnTx/>
                <a:uFillTx/>
                <a:latin typeface="Arial"/>
                <a:ea typeface="Arial" charset="0"/>
                <a:cs typeface="Arial" charset="0"/>
              </a:rPr>
              <a:t>Brexit</a:t>
            </a:r>
            <a:r>
              <a:rPr kumimoji="0" lang="en-ZA" sz="1600" b="0" i="0" u="none" strike="noStrike" kern="1200" cap="none" spc="0" normalizeH="0" baseline="0" noProof="0" dirty="0" smtClean="0">
                <a:ln>
                  <a:noFill/>
                </a:ln>
                <a:effectLst/>
                <a:uLnTx/>
                <a:uFillTx/>
                <a:latin typeface="Arial"/>
                <a:ea typeface="Arial" charset="0"/>
                <a:cs typeface="Arial" charset="0"/>
              </a:rPr>
              <a:t> </a:t>
            </a:r>
            <a:r>
              <a:rPr kumimoji="0" lang="en-ZA" sz="1600" b="0" i="0" u="none" strike="noStrike" kern="1200" cap="none" spc="0" normalizeH="0" baseline="0" noProof="0" dirty="0">
                <a:ln>
                  <a:noFill/>
                </a:ln>
                <a:effectLst/>
                <a:uLnTx/>
                <a:uFillTx/>
                <a:latin typeface="Arial"/>
                <a:ea typeface="Arial" charset="0"/>
                <a:cs typeface="Arial" charset="0"/>
              </a:rPr>
              <a:t>uncertainty weighing on EU </a:t>
            </a:r>
            <a:r>
              <a:rPr kumimoji="0" lang="en-ZA" sz="1600" b="0" i="0" u="none" strike="noStrike" kern="1200" cap="none" spc="0" normalizeH="0" baseline="0" noProof="0" dirty="0" smtClean="0">
                <a:ln>
                  <a:noFill/>
                </a:ln>
                <a:effectLst/>
                <a:uLnTx/>
                <a:uFillTx/>
                <a:latin typeface="Arial"/>
                <a:ea typeface="Arial" charset="0"/>
                <a:cs typeface="Arial" charset="0"/>
              </a:rPr>
              <a:t>growth; and </a:t>
            </a:r>
          </a:p>
          <a:p>
            <a:pPr marL="342900" marR="0" lvl="0" indent="-342900" algn="just" defTabSz="457200" rtl="0" eaLnBrk="1" fontAlgn="auto" latinLnBrk="0" hangingPunct="1">
              <a:lnSpc>
                <a:spcPct val="100000"/>
              </a:lnSpc>
              <a:spcBef>
                <a:spcPts val="0"/>
              </a:spcBef>
              <a:spcAft>
                <a:spcPts val="0"/>
              </a:spcAft>
              <a:buSzTx/>
              <a:buFontTx/>
              <a:buAutoNum type="arabicParenR"/>
              <a:tabLst/>
              <a:defRPr/>
            </a:pPr>
            <a:r>
              <a:rPr kumimoji="0" lang="en-ZA" sz="1600" b="0" i="0" u="none" strike="noStrike" kern="1200" cap="none" spc="0" normalizeH="0" baseline="0" noProof="0" dirty="0" smtClean="0">
                <a:ln>
                  <a:noFill/>
                </a:ln>
                <a:effectLst/>
                <a:uLnTx/>
                <a:uFillTx/>
                <a:latin typeface="Arial"/>
                <a:ea typeface="Arial" charset="0"/>
                <a:cs typeface="Arial" charset="0"/>
              </a:rPr>
              <a:t>Erosion </a:t>
            </a:r>
            <a:r>
              <a:rPr kumimoji="0" lang="en-ZA" sz="1600" b="0" i="0" u="none" strike="noStrike" kern="1200" cap="none" spc="0" normalizeH="0" baseline="0" noProof="0" dirty="0">
                <a:ln>
                  <a:noFill/>
                </a:ln>
                <a:effectLst/>
                <a:uLnTx/>
                <a:uFillTx/>
                <a:latin typeface="Arial"/>
                <a:ea typeface="Arial" charset="0"/>
                <a:cs typeface="Arial" charset="0"/>
              </a:rPr>
              <a:t>of business and consumer confidence are all contributing to the </a:t>
            </a:r>
            <a:r>
              <a:rPr kumimoji="0" lang="en-ZA" sz="1600" b="0" i="0" u="none" strike="noStrike" kern="1200" cap="none" spc="0" normalizeH="0" baseline="0" noProof="0" dirty="0" smtClean="0">
                <a:ln>
                  <a:noFill/>
                </a:ln>
                <a:effectLst/>
                <a:uLnTx/>
                <a:uFillTx/>
                <a:latin typeface="Arial"/>
                <a:ea typeface="Arial" charset="0"/>
                <a:cs typeface="Arial" charset="0"/>
              </a:rPr>
              <a:t>downside risk.</a:t>
            </a:r>
            <a:endParaRPr kumimoji="0" lang="en-ZA" sz="1600" b="0" i="0" u="none" strike="noStrike" kern="1200" cap="none" spc="0" normalizeH="0" baseline="0" noProof="0" dirty="0">
              <a:ln>
                <a:noFill/>
              </a:ln>
              <a:effectLst/>
              <a:uLnTx/>
              <a:uFillTx/>
              <a:latin typeface="Arial"/>
              <a:ea typeface="Arial" charset="0"/>
              <a:cs typeface="Arial" charset="0"/>
            </a:endParaRPr>
          </a:p>
        </p:txBody>
      </p:sp>
      <p:graphicFrame>
        <p:nvGraphicFramePr>
          <p:cNvPr id="11" name="Table 10"/>
          <p:cNvGraphicFramePr>
            <a:graphicFrameLocks noGrp="1"/>
          </p:cNvGraphicFramePr>
          <p:nvPr>
            <p:extLst/>
          </p:nvPr>
        </p:nvGraphicFramePr>
        <p:xfrm>
          <a:off x="4440068" y="1528549"/>
          <a:ext cx="4512866" cy="3462541"/>
        </p:xfrm>
        <a:graphic>
          <a:graphicData uri="http://schemas.openxmlformats.org/drawingml/2006/table">
            <a:tbl>
              <a:tblPr firstRow="1" firstCol="1" bandRow="1"/>
              <a:tblGrid>
                <a:gridCol w="2048765">
                  <a:extLst>
                    <a:ext uri="{9D8B030D-6E8A-4147-A177-3AD203B41FA5}">
                      <a16:colId xmlns:a16="http://schemas.microsoft.com/office/drawing/2014/main" val="20000"/>
                    </a:ext>
                  </a:extLst>
                </a:gridCol>
                <a:gridCol w="775664">
                  <a:extLst>
                    <a:ext uri="{9D8B030D-6E8A-4147-A177-3AD203B41FA5}">
                      <a16:colId xmlns:a16="http://schemas.microsoft.com/office/drawing/2014/main" val="20001"/>
                    </a:ext>
                  </a:extLst>
                </a:gridCol>
                <a:gridCol w="775664">
                  <a:extLst>
                    <a:ext uri="{9D8B030D-6E8A-4147-A177-3AD203B41FA5}">
                      <a16:colId xmlns:a16="http://schemas.microsoft.com/office/drawing/2014/main" val="20002"/>
                    </a:ext>
                  </a:extLst>
                </a:gridCol>
                <a:gridCol w="912773">
                  <a:extLst>
                    <a:ext uri="{9D8B030D-6E8A-4147-A177-3AD203B41FA5}">
                      <a16:colId xmlns:a16="http://schemas.microsoft.com/office/drawing/2014/main" val="20003"/>
                    </a:ext>
                  </a:extLst>
                </a:gridCol>
              </a:tblGrid>
              <a:tr h="125501">
                <a:tc>
                  <a:txBody>
                    <a:bodyPr/>
                    <a:lstStyle>
                      <a:lvl1pPr marL="0" algn="l" defTabSz="457200" rtl="0" eaLnBrk="1" latinLnBrk="0" hangingPunct="1">
                        <a:defRPr sz="1800" b="1" kern="1200">
                          <a:solidFill>
                            <a:schemeClr val="lt1"/>
                          </a:solidFill>
                          <a:latin typeface="Franklin Gothic Book"/>
                          <a:ea typeface=""/>
                          <a:cs typeface=""/>
                        </a:defRPr>
                      </a:lvl1pPr>
                      <a:lvl2pPr marL="457200" algn="l" defTabSz="457200" rtl="0" eaLnBrk="1" latinLnBrk="0" hangingPunct="1">
                        <a:defRPr sz="1800" b="1" kern="1200">
                          <a:solidFill>
                            <a:schemeClr val="lt1"/>
                          </a:solidFill>
                          <a:latin typeface="Franklin Gothic Book"/>
                          <a:ea typeface=""/>
                          <a:cs typeface=""/>
                        </a:defRPr>
                      </a:lvl2pPr>
                      <a:lvl3pPr marL="914400" algn="l" defTabSz="457200" rtl="0" eaLnBrk="1" latinLnBrk="0" hangingPunct="1">
                        <a:defRPr sz="1800" b="1" kern="1200">
                          <a:solidFill>
                            <a:schemeClr val="lt1"/>
                          </a:solidFill>
                          <a:latin typeface="Franklin Gothic Book"/>
                          <a:ea typeface=""/>
                          <a:cs typeface=""/>
                        </a:defRPr>
                      </a:lvl3pPr>
                      <a:lvl4pPr marL="1371600" algn="l" defTabSz="457200" rtl="0" eaLnBrk="1" latinLnBrk="0" hangingPunct="1">
                        <a:defRPr sz="1800" b="1" kern="1200">
                          <a:solidFill>
                            <a:schemeClr val="lt1"/>
                          </a:solidFill>
                          <a:latin typeface="Franklin Gothic Book"/>
                          <a:ea typeface=""/>
                          <a:cs typeface=""/>
                        </a:defRPr>
                      </a:lvl4pPr>
                      <a:lvl5pPr marL="1828800" algn="l" defTabSz="457200" rtl="0" eaLnBrk="1" latinLnBrk="0" hangingPunct="1">
                        <a:defRPr sz="1800" b="1" kern="1200">
                          <a:solidFill>
                            <a:schemeClr val="lt1"/>
                          </a:solidFill>
                          <a:latin typeface="Franklin Gothic Book"/>
                          <a:ea typeface=""/>
                          <a:cs typeface=""/>
                        </a:defRPr>
                      </a:lvl5pPr>
                      <a:lvl6pPr marL="2286000" algn="l" defTabSz="457200" rtl="0" eaLnBrk="1" latinLnBrk="0" hangingPunct="1">
                        <a:defRPr sz="1800" b="1" kern="1200">
                          <a:solidFill>
                            <a:schemeClr val="lt1"/>
                          </a:solidFill>
                          <a:latin typeface="Franklin Gothic Book"/>
                          <a:ea typeface=""/>
                          <a:cs typeface=""/>
                        </a:defRPr>
                      </a:lvl6pPr>
                      <a:lvl7pPr marL="2743200" algn="l" defTabSz="457200" rtl="0" eaLnBrk="1" latinLnBrk="0" hangingPunct="1">
                        <a:defRPr sz="1800" b="1" kern="1200">
                          <a:solidFill>
                            <a:schemeClr val="lt1"/>
                          </a:solidFill>
                          <a:latin typeface="Franklin Gothic Book"/>
                          <a:ea typeface=""/>
                          <a:cs typeface=""/>
                        </a:defRPr>
                      </a:lvl7pPr>
                      <a:lvl8pPr marL="3200400" algn="l" defTabSz="457200" rtl="0" eaLnBrk="1" latinLnBrk="0" hangingPunct="1">
                        <a:defRPr sz="1800" b="1" kern="1200">
                          <a:solidFill>
                            <a:schemeClr val="lt1"/>
                          </a:solidFill>
                          <a:latin typeface="Franklin Gothic Book"/>
                          <a:ea typeface=""/>
                          <a:cs typeface=""/>
                        </a:defRPr>
                      </a:lvl8pPr>
                      <a:lvl9pPr marL="3657600" algn="l" defTabSz="457200" rtl="0" eaLnBrk="1" latinLnBrk="0" hangingPunct="1">
                        <a:defRPr sz="1800" b="1" kern="1200">
                          <a:solidFill>
                            <a:schemeClr val="lt1"/>
                          </a:solidFill>
                          <a:latin typeface="Franklin Gothic Book"/>
                          <a:ea typeface=""/>
                          <a:cs typeface=""/>
                        </a:defRPr>
                      </a:lvl9pPr>
                    </a:lstStyle>
                    <a:p>
                      <a:pPr>
                        <a:lnSpc>
                          <a:spcPct val="107000"/>
                        </a:lnSpc>
                        <a:spcAft>
                          <a:spcPts val="0"/>
                        </a:spcAft>
                      </a:pPr>
                      <a:endParaRPr lang="en-ZA" sz="1600" b="1" dirty="0">
                        <a:solidFill>
                          <a:schemeClr val="tx1"/>
                        </a:solidFill>
                        <a:effectLst/>
                        <a:latin typeface="Calibri" panose="020F0502020204030204" pitchFamily="34" charset="0"/>
                        <a:ea typeface="Calibri"/>
                        <a:cs typeface="Times New Roman"/>
                      </a:endParaRPr>
                    </a:p>
                  </a:txBody>
                  <a:tcPr marL="68580" marR="68580" marT="0" marB="0">
                    <a:lnL w="12700" cmpd="sng">
                      <a:solidFill>
                        <a:srgbClr val="797B7E"/>
                      </a:solidFill>
                    </a:lnL>
                    <a:lnR>
                      <a:noFill/>
                    </a:lnR>
                    <a:lnT w="12700" cmpd="sng">
                      <a:solidFill>
                        <a:srgbClr val="797B7E"/>
                      </a:solidFill>
                    </a:lnT>
                    <a:lnB w="12700" cmpd="sng">
                      <a:solidFill>
                        <a:srgbClr val="797B7E"/>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b="1" kern="1200">
                          <a:solidFill>
                            <a:schemeClr val="lt1"/>
                          </a:solidFill>
                          <a:latin typeface="Franklin Gothic Book"/>
                          <a:ea typeface=""/>
                          <a:cs typeface=""/>
                        </a:defRPr>
                      </a:lvl1pPr>
                      <a:lvl2pPr marL="457200" algn="l" defTabSz="457200" rtl="0" eaLnBrk="1" latinLnBrk="0" hangingPunct="1">
                        <a:defRPr sz="1800" b="1" kern="1200">
                          <a:solidFill>
                            <a:schemeClr val="lt1"/>
                          </a:solidFill>
                          <a:latin typeface="Franklin Gothic Book"/>
                          <a:ea typeface=""/>
                          <a:cs typeface=""/>
                        </a:defRPr>
                      </a:lvl2pPr>
                      <a:lvl3pPr marL="914400" algn="l" defTabSz="457200" rtl="0" eaLnBrk="1" latinLnBrk="0" hangingPunct="1">
                        <a:defRPr sz="1800" b="1" kern="1200">
                          <a:solidFill>
                            <a:schemeClr val="lt1"/>
                          </a:solidFill>
                          <a:latin typeface="Franklin Gothic Book"/>
                          <a:ea typeface=""/>
                          <a:cs typeface=""/>
                        </a:defRPr>
                      </a:lvl3pPr>
                      <a:lvl4pPr marL="1371600" algn="l" defTabSz="457200" rtl="0" eaLnBrk="1" latinLnBrk="0" hangingPunct="1">
                        <a:defRPr sz="1800" b="1" kern="1200">
                          <a:solidFill>
                            <a:schemeClr val="lt1"/>
                          </a:solidFill>
                          <a:latin typeface="Franklin Gothic Book"/>
                          <a:ea typeface=""/>
                          <a:cs typeface=""/>
                        </a:defRPr>
                      </a:lvl4pPr>
                      <a:lvl5pPr marL="1828800" algn="l" defTabSz="457200" rtl="0" eaLnBrk="1" latinLnBrk="0" hangingPunct="1">
                        <a:defRPr sz="1800" b="1" kern="1200">
                          <a:solidFill>
                            <a:schemeClr val="lt1"/>
                          </a:solidFill>
                          <a:latin typeface="Franklin Gothic Book"/>
                          <a:ea typeface=""/>
                          <a:cs typeface=""/>
                        </a:defRPr>
                      </a:lvl5pPr>
                      <a:lvl6pPr marL="2286000" algn="l" defTabSz="457200" rtl="0" eaLnBrk="1" latinLnBrk="0" hangingPunct="1">
                        <a:defRPr sz="1800" b="1" kern="1200">
                          <a:solidFill>
                            <a:schemeClr val="lt1"/>
                          </a:solidFill>
                          <a:latin typeface="Franklin Gothic Book"/>
                          <a:ea typeface=""/>
                          <a:cs typeface=""/>
                        </a:defRPr>
                      </a:lvl6pPr>
                      <a:lvl7pPr marL="2743200" algn="l" defTabSz="457200" rtl="0" eaLnBrk="1" latinLnBrk="0" hangingPunct="1">
                        <a:defRPr sz="1800" b="1" kern="1200">
                          <a:solidFill>
                            <a:schemeClr val="lt1"/>
                          </a:solidFill>
                          <a:latin typeface="Franklin Gothic Book"/>
                          <a:ea typeface=""/>
                          <a:cs typeface=""/>
                        </a:defRPr>
                      </a:lvl7pPr>
                      <a:lvl8pPr marL="3200400" algn="l" defTabSz="457200" rtl="0" eaLnBrk="1" latinLnBrk="0" hangingPunct="1">
                        <a:defRPr sz="1800" b="1" kern="1200">
                          <a:solidFill>
                            <a:schemeClr val="lt1"/>
                          </a:solidFill>
                          <a:latin typeface="Franklin Gothic Book"/>
                          <a:ea typeface=""/>
                          <a:cs typeface=""/>
                        </a:defRPr>
                      </a:lvl8pPr>
                      <a:lvl9pPr marL="3657600" algn="l" defTabSz="457200" rtl="0" eaLnBrk="1" latinLnBrk="0" hangingPunct="1">
                        <a:defRPr sz="1800" b="1" kern="1200">
                          <a:solidFill>
                            <a:schemeClr val="lt1"/>
                          </a:solidFill>
                          <a:latin typeface="Franklin Gothic Book"/>
                          <a:ea typeface=""/>
                          <a:cs typeface=""/>
                        </a:defRPr>
                      </a:lvl9pPr>
                    </a:lstStyle>
                    <a:p>
                      <a:pPr algn="ctr">
                        <a:lnSpc>
                          <a:spcPct val="107000"/>
                        </a:lnSpc>
                        <a:spcAft>
                          <a:spcPts val="0"/>
                        </a:spcAft>
                      </a:pPr>
                      <a:endParaRPr lang="en-ZA" sz="1600" b="1" dirty="0">
                        <a:solidFill>
                          <a:schemeClr val="tx1"/>
                        </a:solidFill>
                        <a:effectLst/>
                        <a:latin typeface="Calibri" panose="020F0502020204030204" pitchFamily="34" charset="0"/>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mpd="sng">
                      <a:solidFill>
                        <a:srgbClr val="797B7E"/>
                      </a:solidFill>
                    </a:lnT>
                    <a:lnB w="12700" cmpd="sng">
                      <a:solidFill>
                        <a:srgbClr val="797B7E"/>
                      </a:solidFill>
                    </a:lnB>
                    <a:lnTlToBr w="12700" cmpd="sng">
                      <a:noFill/>
                      <a:prstDash val="solid"/>
                    </a:lnTlToBr>
                    <a:lnBlToTr w="12700" cmpd="sng">
                      <a:noFill/>
                      <a:prstDash val="solid"/>
                    </a:lnBlToTr>
                    <a:solidFill>
                      <a:sysClr val="window" lastClr="FFFFFF"/>
                    </a:solidFill>
                  </a:tcPr>
                </a:tc>
                <a:tc gridSpan="2">
                  <a:txBody>
                    <a:bodyPr/>
                    <a:lstStyle>
                      <a:lvl1pPr marL="0" algn="l" defTabSz="457200" rtl="0" eaLnBrk="1" latinLnBrk="0" hangingPunct="1">
                        <a:defRPr sz="1800" b="1" kern="1200">
                          <a:solidFill>
                            <a:schemeClr val="lt1"/>
                          </a:solidFill>
                          <a:latin typeface="Franklin Gothic Book"/>
                          <a:ea typeface=""/>
                          <a:cs typeface=""/>
                        </a:defRPr>
                      </a:lvl1pPr>
                      <a:lvl2pPr marL="457200" algn="l" defTabSz="457200" rtl="0" eaLnBrk="1" latinLnBrk="0" hangingPunct="1">
                        <a:defRPr sz="1800" b="1" kern="1200">
                          <a:solidFill>
                            <a:schemeClr val="lt1"/>
                          </a:solidFill>
                          <a:latin typeface="Franklin Gothic Book"/>
                          <a:ea typeface=""/>
                          <a:cs typeface=""/>
                        </a:defRPr>
                      </a:lvl2pPr>
                      <a:lvl3pPr marL="914400" algn="l" defTabSz="457200" rtl="0" eaLnBrk="1" latinLnBrk="0" hangingPunct="1">
                        <a:defRPr sz="1800" b="1" kern="1200">
                          <a:solidFill>
                            <a:schemeClr val="lt1"/>
                          </a:solidFill>
                          <a:latin typeface="Franklin Gothic Book"/>
                          <a:ea typeface=""/>
                          <a:cs typeface=""/>
                        </a:defRPr>
                      </a:lvl3pPr>
                      <a:lvl4pPr marL="1371600" algn="l" defTabSz="457200" rtl="0" eaLnBrk="1" latinLnBrk="0" hangingPunct="1">
                        <a:defRPr sz="1800" b="1" kern="1200">
                          <a:solidFill>
                            <a:schemeClr val="lt1"/>
                          </a:solidFill>
                          <a:latin typeface="Franklin Gothic Book"/>
                          <a:ea typeface=""/>
                          <a:cs typeface=""/>
                        </a:defRPr>
                      </a:lvl4pPr>
                      <a:lvl5pPr marL="1828800" algn="l" defTabSz="457200" rtl="0" eaLnBrk="1" latinLnBrk="0" hangingPunct="1">
                        <a:defRPr sz="1800" b="1" kern="1200">
                          <a:solidFill>
                            <a:schemeClr val="lt1"/>
                          </a:solidFill>
                          <a:latin typeface="Franklin Gothic Book"/>
                          <a:ea typeface=""/>
                          <a:cs typeface=""/>
                        </a:defRPr>
                      </a:lvl5pPr>
                      <a:lvl6pPr marL="2286000" algn="l" defTabSz="457200" rtl="0" eaLnBrk="1" latinLnBrk="0" hangingPunct="1">
                        <a:defRPr sz="1800" b="1" kern="1200">
                          <a:solidFill>
                            <a:schemeClr val="lt1"/>
                          </a:solidFill>
                          <a:latin typeface="Franklin Gothic Book"/>
                          <a:ea typeface=""/>
                          <a:cs typeface=""/>
                        </a:defRPr>
                      </a:lvl6pPr>
                      <a:lvl7pPr marL="2743200" algn="l" defTabSz="457200" rtl="0" eaLnBrk="1" latinLnBrk="0" hangingPunct="1">
                        <a:defRPr sz="1800" b="1" kern="1200">
                          <a:solidFill>
                            <a:schemeClr val="lt1"/>
                          </a:solidFill>
                          <a:latin typeface="Franklin Gothic Book"/>
                          <a:ea typeface=""/>
                          <a:cs typeface=""/>
                        </a:defRPr>
                      </a:lvl7pPr>
                      <a:lvl8pPr marL="3200400" algn="l" defTabSz="457200" rtl="0" eaLnBrk="1" latinLnBrk="0" hangingPunct="1">
                        <a:defRPr sz="1800" b="1" kern="1200">
                          <a:solidFill>
                            <a:schemeClr val="lt1"/>
                          </a:solidFill>
                          <a:latin typeface="Franklin Gothic Book"/>
                          <a:ea typeface=""/>
                          <a:cs typeface=""/>
                        </a:defRPr>
                      </a:lvl8pPr>
                      <a:lvl9pPr marL="3657600" algn="l" defTabSz="457200" rtl="0" eaLnBrk="1" latinLnBrk="0" hangingPunct="1">
                        <a:defRPr sz="1800" b="1" kern="1200">
                          <a:solidFill>
                            <a:schemeClr val="lt1"/>
                          </a:solidFill>
                          <a:latin typeface="Franklin Gothic Book"/>
                          <a:ea typeface=""/>
                          <a:cs typeface=""/>
                        </a:defRPr>
                      </a:lvl9pPr>
                    </a:lstStyle>
                    <a:p>
                      <a:pPr algn="ctr">
                        <a:lnSpc>
                          <a:spcPct val="107000"/>
                        </a:lnSpc>
                        <a:spcAft>
                          <a:spcPts val="0"/>
                        </a:spcAft>
                      </a:pPr>
                      <a:r>
                        <a:rPr lang="en-US" sz="1600" b="1" baseline="0" dirty="0" smtClean="0">
                          <a:solidFill>
                            <a:schemeClr val="tx1"/>
                          </a:solidFill>
                          <a:effectLst/>
                          <a:latin typeface="Calibri" panose="020F0502020204030204" pitchFamily="34" charset="0"/>
                          <a:ea typeface="Calibri"/>
                          <a:cs typeface="Times New Roman"/>
                        </a:rPr>
                        <a:t>July 2019 Forecast</a:t>
                      </a:r>
                      <a:endParaRPr lang="en-ZA" sz="1600" b="1"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mpd="sng">
                      <a:solidFill>
                        <a:srgbClr val="797B7E"/>
                      </a:solidFill>
                    </a:lnR>
                    <a:lnT w="12700" cmpd="sng">
                      <a:solidFill>
                        <a:srgbClr val="797B7E"/>
                      </a:solidFill>
                    </a:lnT>
                    <a:lnB w="12700" cmpd="sng">
                      <a:solidFill>
                        <a:srgbClr val="797B7E"/>
                      </a:solidFill>
                    </a:lnB>
                    <a:lnTlToBr w="12700" cmpd="sng">
                      <a:noFill/>
                      <a:prstDash val="solid"/>
                    </a:lnTlToBr>
                    <a:lnBlToTr w="12700" cmpd="sng">
                      <a:noFill/>
                      <a:prstDash val="solid"/>
                    </a:lnBlToTr>
                    <a:solidFill>
                      <a:sysClr val="window" lastClr="FFFFFF"/>
                    </a:solidFill>
                  </a:tcPr>
                </a:tc>
                <a:tc hMerge="1">
                  <a:txBody>
                    <a:bodyPr/>
                    <a:lstStyle/>
                    <a:p>
                      <a:pPr algn="ctr">
                        <a:lnSpc>
                          <a:spcPct val="107000"/>
                        </a:lnSpc>
                        <a:spcAft>
                          <a:spcPts val="0"/>
                        </a:spcAft>
                      </a:pPr>
                      <a:endParaRPr lang="en-ZA" sz="1600" b="0" dirty="0">
                        <a:effectLst/>
                        <a:latin typeface="Calibri" panose="020F0502020204030204" pitchFamily="34" charset="0"/>
                        <a:ea typeface="Calibri"/>
                        <a:cs typeface="Times New Roman"/>
                      </a:endParaRPr>
                    </a:p>
                  </a:txBody>
                  <a:tcPr marL="68580" marR="68580" marT="0" marB="0"/>
                </a:tc>
                <a:extLst>
                  <a:ext uri="{0D108BD9-81ED-4DB2-BD59-A6C34878D82A}">
                    <a16:rowId xmlns:a16="http://schemas.microsoft.com/office/drawing/2014/main" val="1626462281"/>
                  </a:ext>
                </a:extLst>
              </a:tr>
              <a:tr h="491036">
                <a:tc>
                  <a:txBody>
                    <a:bodyPr/>
                    <a:lstStyle>
                      <a:lvl1pPr marL="0" algn="l" defTabSz="457200" rtl="0" eaLnBrk="1" latinLnBrk="0" hangingPunct="1">
                        <a:defRPr sz="1800" b="1" kern="1200">
                          <a:solidFill>
                            <a:schemeClr val="dk1"/>
                          </a:solidFill>
                          <a:latin typeface="Franklin Gothic Book"/>
                          <a:ea typeface=""/>
                          <a:cs typeface=""/>
                        </a:defRPr>
                      </a:lvl1pPr>
                      <a:lvl2pPr marL="457200" algn="l" defTabSz="457200" rtl="0" eaLnBrk="1" latinLnBrk="0" hangingPunct="1">
                        <a:defRPr sz="1800" b="1" kern="1200">
                          <a:solidFill>
                            <a:schemeClr val="dk1"/>
                          </a:solidFill>
                          <a:latin typeface="Franklin Gothic Book"/>
                          <a:ea typeface=""/>
                          <a:cs typeface=""/>
                        </a:defRPr>
                      </a:lvl2pPr>
                      <a:lvl3pPr marL="914400" algn="l" defTabSz="457200" rtl="0" eaLnBrk="1" latinLnBrk="0" hangingPunct="1">
                        <a:defRPr sz="1800" b="1" kern="1200">
                          <a:solidFill>
                            <a:schemeClr val="dk1"/>
                          </a:solidFill>
                          <a:latin typeface="Franklin Gothic Book"/>
                          <a:ea typeface=""/>
                          <a:cs typeface=""/>
                        </a:defRPr>
                      </a:lvl3pPr>
                      <a:lvl4pPr marL="1371600" algn="l" defTabSz="457200" rtl="0" eaLnBrk="1" latinLnBrk="0" hangingPunct="1">
                        <a:defRPr sz="1800" b="1" kern="1200">
                          <a:solidFill>
                            <a:schemeClr val="dk1"/>
                          </a:solidFill>
                          <a:latin typeface="Franklin Gothic Book"/>
                          <a:ea typeface=""/>
                          <a:cs typeface=""/>
                        </a:defRPr>
                      </a:lvl4pPr>
                      <a:lvl5pPr marL="1828800" algn="l" defTabSz="457200" rtl="0" eaLnBrk="1" latinLnBrk="0" hangingPunct="1">
                        <a:defRPr sz="1800" b="1" kern="1200">
                          <a:solidFill>
                            <a:schemeClr val="dk1"/>
                          </a:solidFill>
                          <a:latin typeface="Franklin Gothic Book"/>
                          <a:ea typeface=""/>
                          <a:cs typeface=""/>
                        </a:defRPr>
                      </a:lvl5pPr>
                      <a:lvl6pPr marL="2286000" algn="l" defTabSz="457200" rtl="0" eaLnBrk="1" latinLnBrk="0" hangingPunct="1">
                        <a:defRPr sz="1800" b="1" kern="1200">
                          <a:solidFill>
                            <a:schemeClr val="dk1"/>
                          </a:solidFill>
                          <a:latin typeface="Franklin Gothic Book"/>
                          <a:ea typeface=""/>
                          <a:cs typeface=""/>
                        </a:defRPr>
                      </a:lvl6pPr>
                      <a:lvl7pPr marL="2743200" algn="l" defTabSz="457200" rtl="0" eaLnBrk="1" latinLnBrk="0" hangingPunct="1">
                        <a:defRPr sz="1800" b="1" kern="1200">
                          <a:solidFill>
                            <a:schemeClr val="dk1"/>
                          </a:solidFill>
                          <a:latin typeface="Franklin Gothic Book"/>
                          <a:ea typeface=""/>
                          <a:cs typeface=""/>
                        </a:defRPr>
                      </a:lvl7pPr>
                      <a:lvl8pPr marL="3200400" algn="l" defTabSz="457200" rtl="0" eaLnBrk="1" latinLnBrk="0" hangingPunct="1">
                        <a:defRPr sz="1800" b="1" kern="1200">
                          <a:solidFill>
                            <a:schemeClr val="dk1"/>
                          </a:solidFill>
                          <a:latin typeface="Franklin Gothic Book"/>
                          <a:ea typeface=""/>
                          <a:cs typeface=""/>
                        </a:defRPr>
                      </a:lvl8pPr>
                      <a:lvl9pPr marL="3657600" algn="l" defTabSz="457200" rtl="0" eaLnBrk="1" latinLnBrk="0" hangingPunct="1">
                        <a:defRPr sz="1800" b="1" kern="1200">
                          <a:solidFill>
                            <a:schemeClr val="dk1"/>
                          </a:solidFill>
                          <a:latin typeface="Franklin Gothic Book"/>
                          <a:ea typeface=""/>
                          <a:cs typeface=""/>
                        </a:defRPr>
                      </a:lvl9pPr>
                    </a:lstStyle>
                    <a:p>
                      <a:pPr>
                        <a:lnSpc>
                          <a:spcPct val="107000"/>
                        </a:lnSpc>
                        <a:spcAft>
                          <a:spcPts val="0"/>
                        </a:spcAft>
                      </a:pPr>
                      <a:r>
                        <a:rPr lang="en-ZA" sz="1600" b="1" kern="1200" dirty="0">
                          <a:solidFill>
                            <a:schemeClr val="tx1"/>
                          </a:solidFill>
                          <a:effectLst/>
                          <a:latin typeface="+mn-lt"/>
                          <a:ea typeface="Calibri"/>
                          <a:cs typeface="Times New Roman"/>
                        </a:rPr>
                        <a:t>% y-o-y</a:t>
                      </a:r>
                    </a:p>
                  </a:txBody>
                  <a:tcPr marL="68580" marR="68580" marT="0" marB="0">
                    <a:lnL w="12700" cmpd="sng">
                      <a:solidFill>
                        <a:srgbClr val="797B7E"/>
                      </a:solidFill>
                    </a:lnL>
                    <a:lnR>
                      <a:noFill/>
                    </a:lnR>
                    <a:lnT w="12700" cmpd="sng">
                      <a:solidFill>
                        <a:srgbClr val="797B7E"/>
                      </a:solidFill>
                    </a:lnT>
                    <a:lnB w="12700" cmpd="sng">
                      <a:solidFill>
                        <a:srgbClr val="797B7E"/>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ZA" sz="1600" b="1" kern="1200" dirty="0" smtClean="0">
                          <a:solidFill>
                            <a:schemeClr val="tx1"/>
                          </a:solidFill>
                          <a:effectLst/>
                          <a:latin typeface="+mn-lt"/>
                          <a:ea typeface="Calibri"/>
                          <a:cs typeface="Times New Roman"/>
                        </a:rPr>
                        <a:t>2018</a:t>
                      </a:r>
                      <a:endParaRPr lang="en-ZA" sz="1600" b="1" kern="1200" dirty="0">
                        <a:solidFill>
                          <a:schemeClr val="tx1"/>
                        </a:solidFill>
                        <a:effectLst/>
                        <a:latin typeface="+mn-lt"/>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mpd="sng">
                      <a:solidFill>
                        <a:srgbClr val="797B7E"/>
                      </a:solidFill>
                    </a:lnT>
                    <a:lnB w="12700" cmpd="sng">
                      <a:solidFill>
                        <a:srgbClr val="797B7E"/>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ZA" sz="1600" b="1" kern="1200" dirty="0" smtClean="0">
                          <a:solidFill>
                            <a:schemeClr val="tx1"/>
                          </a:solidFill>
                          <a:effectLst/>
                          <a:latin typeface="+mn-lt"/>
                          <a:ea typeface="Calibri"/>
                          <a:cs typeface="Times New Roman"/>
                        </a:rPr>
                        <a:t>2019</a:t>
                      </a:r>
                      <a:endParaRPr lang="en-ZA" sz="1600" b="1" kern="1200" dirty="0">
                        <a:solidFill>
                          <a:schemeClr val="tx1"/>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mpd="sng">
                      <a:solidFill>
                        <a:srgbClr val="797B7E"/>
                      </a:solidFill>
                    </a:lnT>
                    <a:lnB w="12700" cmpd="sng">
                      <a:solidFill>
                        <a:srgbClr val="797B7E"/>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ZA" sz="1600" b="1" kern="1200" dirty="0" smtClean="0">
                          <a:solidFill>
                            <a:schemeClr val="tx1"/>
                          </a:solidFill>
                          <a:effectLst/>
                          <a:latin typeface="+mn-lt"/>
                          <a:ea typeface="Calibri"/>
                          <a:cs typeface="Times New Roman"/>
                        </a:rPr>
                        <a:t>2020</a:t>
                      </a:r>
                      <a:endParaRPr lang="en-ZA" sz="1600" b="1" kern="1200" dirty="0">
                        <a:solidFill>
                          <a:schemeClr val="tx1"/>
                        </a:solidFill>
                        <a:effectLst/>
                        <a:latin typeface="+mn-lt"/>
                        <a:ea typeface="Calibri"/>
                        <a:cs typeface="Times New Roman"/>
                      </a:endParaRPr>
                    </a:p>
                  </a:txBody>
                  <a:tcPr marL="68580" marR="68580" marT="0" marB="0">
                    <a:lnL>
                      <a:noFill/>
                    </a:lnL>
                    <a:lnR w="12700" cmpd="sng">
                      <a:solidFill>
                        <a:srgbClr val="797B7E"/>
                      </a:solidFill>
                    </a:lnR>
                    <a:lnT w="12700" cmpd="sng">
                      <a:solidFill>
                        <a:srgbClr val="797B7E"/>
                      </a:solidFill>
                    </a:lnT>
                    <a:lnB w="12700" cmpd="sng">
                      <a:solidFill>
                        <a:srgbClr val="797B7E"/>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302921">
                <a:tc>
                  <a:txBody>
                    <a:bodyPr/>
                    <a:lstStyle>
                      <a:lvl1pPr marL="0" algn="l" defTabSz="457200" rtl="0" eaLnBrk="1" latinLnBrk="0" hangingPunct="1">
                        <a:defRPr sz="1800" b="1" kern="1200">
                          <a:solidFill>
                            <a:schemeClr val="dk1"/>
                          </a:solidFill>
                          <a:latin typeface="Franklin Gothic Book"/>
                          <a:ea typeface=""/>
                          <a:cs typeface=""/>
                        </a:defRPr>
                      </a:lvl1pPr>
                      <a:lvl2pPr marL="457200" algn="l" defTabSz="457200" rtl="0" eaLnBrk="1" latinLnBrk="0" hangingPunct="1">
                        <a:defRPr sz="1800" b="1" kern="1200">
                          <a:solidFill>
                            <a:schemeClr val="dk1"/>
                          </a:solidFill>
                          <a:latin typeface="Franklin Gothic Book"/>
                          <a:ea typeface=""/>
                          <a:cs typeface=""/>
                        </a:defRPr>
                      </a:lvl2pPr>
                      <a:lvl3pPr marL="914400" algn="l" defTabSz="457200" rtl="0" eaLnBrk="1" latinLnBrk="0" hangingPunct="1">
                        <a:defRPr sz="1800" b="1" kern="1200">
                          <a:solidFill>
                            <a:schemeClr val="dk1"/>
                          </a:solidFill>
                          <a:latin typeface="Franklin Gothic Book"/>
                          <a:ea typeface=""/>
                          <a:cs typeface=""/>
                        </a:defRPr>
                      </a:lvl3pPr>
                      <a:lvl4pPr marL="1371600" algn="l" defTabSz="457200" rtl="0" eaLnBrk="1" latinLnBrk="0" hangingPunct="1">
                        <a:defRPr sz="1800" b="1" kern="1200">
                          <a:solidFill>
                            <a:schemeClr val="dk1"/>
                          </a:solidFill>
                          <a:latin typeface="Franklin Gothic Book"/>
                          <a:ea typeface=""/>
                          <a:cs typeface=""/>
                        </a:defRPr>
                      </a:lvl4pPr>
                      <a:lvl5pPr marL="1828800" algn="l" defTabSz="457200" rtl="0" eaLnBrk="1" latinLnBrk="0" hangingPunct="1">
                        <a:defRPr sz="1800" b="1" kern="1200">
                          <a:solidFill>
                            <a:schemeClr val="dk1"/>
                          </a:solidFill>
                          <a:latin typeface="Franklin Gothic Book"/>
                          <a:ea typeface=""/>
                          <a:cs typeface=""/>
                        </a:defRPr>
                      </a:lvl5pPr>
                      <a:lvl6pPr marL="2286000" algn="l" defTabSz="457200" rtl="0" eaLnBrk="1" latinLnBrk="0" hangingPunct="1">
                        <a:defRPr sz="1800" b="1" kern="1200">
                          <a:solidFill>
                            <a:schemeClr val="dk1"/>
                          </a:solidFill>
                          <a:latin typeface="Franklin Gothic Book"/>
                          <a:ea typeface=""/>
                          <a:cs typeface=""/>
                        </a:defRPr>
                      </a:lvl6pPr>
                      <a:lvl7pPr marL="2743200" algn="l" defTabSz="457200" rtl="0" eaLnBrk="1" latinLnBrk="0" hangingPunct="1">
                        <a:defRPr sz="1800" b="1" kern="1200">
                          <a:solidFill>
                            <a:schemeClr val="dk1"/>
                          </a:solidFill>
                          <a:latin typeface="Franklin Gothic Book"/>
                          <a:ea typeface=""/>
                          <a:cs typeface=""/>
                        </a:defRPr>
                      </a:lvl7pPr>
                      <a:lvl8pPr marL="3200400" algn="l" defTabSz="457200" rtl="0" eaLnBrk="1" latinLnBrk="0" hangingPunct="1">
                        <a:defRPr sz="1800" b="1" kern="1200">
                          <a:solidFill>
                            <a:schemeClr val="dk1"/>
                          </a:solidFill>
                          <a:latin typeface="Franklin Gothic Book"/>
                          <a:ea typeface=""/>
                          <a:cs typeface=""/>
                        </a:defRPr>
                      </a:lvl8pPr>
                      <a:lvl9pPr marL="3657600" algn="l" defTabSz="457200" rtl="0" eaLnBrk="1" latinLnBrk="0" hangingPunct="1">
                        <a:defRPr sz="1800" b="1" kern="1200">
                          <a:solidFill>
                            <a:schemeClr val="dk1"/>
                          </a:solidFill>
                          <a:latin typeface="Franklin Gothic Book"/>
                          <a:ea typeface=""/>
                          <a:cs typeface=""/>
                        </a:defRPr>
                      </a:lvl9pPr>
                    </a:lstStyle>
                    <a:p>
                      <a:pPr>
                        <a:lnSpc>
                          <a:spcPct val="107000"/>
                        </a:lnSpc>
                        <a:spcAft>
                          <a:spcPts val="0"/>
                        </a:spcAft>
                      </a:pPr>
                      <a:r>
                        <a:rPr lang="en-ZA" sz="1400" b="1" dirty="0">
                          <a:solidFill>
                            <a:schemeClr val="tx1"/>
                          </a:solidFill>
                          <a:effectLst/>
                          <a:latin typeface="+mn-lt"/>
                        </a:rPr>
                        <a:t>Global GDP</a:t>
                      </a:r>
                      <a:endParaRPr lang="en-ZA" sz="1400" b="1" dirty="0">
                        <a:solidFill>
                          <a:schemeClr val="tx1"/>
                        </a:solidFill>
                        <a:effectLst/>
                        <a:latin typeface="+mn-lt"/>
                        <a:ea typeface="Calibri"/>
                        <a:cs typeface="Times New Roman"/>
                      </a:endParaRPr>
                    </a:p>
                  </a:txBody>
                  <a:tcPr marL="68580" marR="68580" marT="0" marB="0">
                    <a:lnL w="12700" cmpd="sng">
                      <a:solidFill>
                        <a:srgbClr val="797B7E"/>
                      </a:solidFill>
                    </a:lnL>
                    <a:lnR>
                      <a:noFill/>
                    </a:lnR>
                    <a:lnT w="12700" cmpd="sng">
                      <a:solidFill>
                        <a:srgbClr val="797B7E"/>
                      </a:solidFill>
                    </a:lnT>
                    <a:lnB w="12700" cap="flat" cmpd="sng" algn="ctr">
                      <a:solidFill>
                        <a:srgbClr val="797B7E"/>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ZA" sz="1600" b="0" dirty="0" smtClean="0">
                          <a:solidFill>
                            <a:schemeClr val="tx1"/>
                          </a:solidFill>
                          <a:effectLst/>
                          <a:latin typeface="+mn-lt"/>
                        </a:rPr>
                        <a:t>3.6</a:t>
                      </a:r>
                      <a:endParaRPr lang="en-ZA" sz="1600" b="0" dirty="0">
                        <a:solidFill>
                          <a:schemeClr val="tx1"/>
                        </a:solidFill>
                        <a:effectLst/>
                        <a:latin typeface="+mn-lt"/>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mpd="sng">
                      <a:solidFill>
                        <a:srgbClr val="797B7E"/>
                      </a:solidFill>
                    </a:lnT>
                    <a:lnB w="12700" cap="flat" cmpd="sng" algn="ctr">
                      <a:solidFill>
                        <a:srgbClr val="797B7E"/>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ZA" sz="1600" b="0" dirty="0" smtClean="0">
                          <a:solidFill>
                            <a:schemeClr val="tx1"/>
                          </a:solidFill>
                          <a:effectLst/>
                          <a:latin typeface="+mn-lt"/>
                        </a:rPr>
                        <a:t>3.3</a:t>
                      </a:r>
                      <a:endParaRPr lang="en-ZA" sz="1600" b="0" dirty="0">
                        <a:solidFill>
                          <a:schemeClr val="tx1"/>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mpd="sng">
                      <a:solidFill>
                        <a:srgbClr val="797B7E"/>
                      </a:solidFill>
                    </a:lnT>
                    <a:lnB w="12700" cap="flat" cmpd="sng" algn="ctr">
                      <a:solidFill>
                        <a:srgbClr val="797B7E"/>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ZA" sz="1600" b="0" dirty="0" smtClean="0">
                          <a:solidFill>
                            <a:schemeClr val="tx1"/>
                          </a:solidFill>
                          <a:effectLst/>
                          <a:latin typeface="+mn-lt"/>
                        </a:rPr>
                        <a:t>3.6</a:t>
                      </a:r>
                      <a:endParaRPr lang="en-ZA" sz="1600" b="0" dirty="0">
                        <a:solidFill>
                          <a:schemeClr val="tx1"/>
                        </a:solidFill>
                        <a:effectLst/>
                        <a:latin typeface="+mn-lt"/>
                        <a:ea typeface="Calibri"/>
                        <a:cs typeface="Times New Roman"/>
                      </a:endParaRPr>
                    </a:p>
                  </a:txBody>
                  <a:tcPr marL="68580" marR="68580" marT="0" marB="0">
                    <a:lnL>
                      <a:noFill/>
                    </a:lnL>
                    <a:lnR w="12700" cmpd="sng">
                      <a:solidFill>
                        <a:srgbClr val="797B7E"/>
                      </a:solidFill>
                    </a:lnR>
                    <a:lnT w="12700" cmpd="sng">
                      <a:solidFill>
                        <a:srgbClr val="797B7E"/>
                      </a:solidFill>
                    </a:lnT>
                    <a:lnB w="12700" cap="flat" cmpd="sng" algn="ctr">
                      <a:solidFill>
                        <a:srgbClr val="797B7E"/>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322489">
                <a:tc>
                  <a:txBody>
                    <a:bodyPr/>
                    <a:lstStyle>
                      <a:lvl1pPr marL="0" algn="l" defTabSz="457200" rtl="0" eaLnBrk="1" latinLnBrk="0" hangingPunct="1">
                        <a:defRPr sz="1800" b="1" kern="1200">
                          <a:solidFill>
                            <a:schemeClr val="dk1"/>
                          </a:solidFill>
                          <a:latin typeface="Franklin Gothic Book"/>
                          <a:ea typeface=""/>
                          <a:cs typeface=""/>
                        </a:defRPr>
                      </a:lvl1pPr>
                      <a:lvl2pPr marL="457200" algn="l" defTabSz="457200" rtl="0" eaLnBrk="1" latinLnBrk="0" hangingPunct="1">
                        <a:defRPr sz="1800" b="1" kern="1200">
                          <a:solidFill>
                            <a:schemeClr val="dk1"/>
                          </a:solidFill>
                          <a:latin typeface="Franklin Gothic Book"/>
                          <a:ea typeface=""/>
                          <a:cs typeface=""/>
                        </a:defRPr>
                      </a:lvl2pPr>
                      <a:lvl3pPr marL="914400" algn="l" defTabSz="457200" rtl="0" eaLnBrk="1" latinLnBrk="0" hangingPunct="1">
                        <a:defRPr sz="1800" b="1" kern="1200">
                          <a:solidFill>
                            <a:schemeClr val="dk1"/>
                          </a:solidFill>
                          <a:latin typeface="Franklin Gothic Book"/>
                          <a:ea typeface=""/>
                          <a:cs typeface=""/>
                        </a:defRPr>
                      </a:lvl3pPr>
                      <a:lvl4pPr marL="1371600" algn="l" defTabSz="457200" rtl="0" eaLnBrk="1" latinLnBrk="0" hangingPunct="1">
                        <a:defRPr sz="1800" b="1" kern="1200">
                          <a:solidFill>
                            <a:schemeClr val="dk1"/>
                          </a:solidFill>
                          <a:latin typeface="Franklin Gothic Book"/>
                          <a:ea typeface=""/>
                          <a:cs typeface=""/>
                        </a:defRPr>
                      </a:lvl4pPr>
                      <a:lvl5pPr marL="1828800" algn="l" defTabSz="457200" rtl="0" eaLnBrk="1" latinLnBrk="0" hangingPunct="1">
                        <a:defRPr sz="1800" b="1" kern="1200">
                          <a:solidFill>
                            <a:schemeClr val="dk1"/>
                          </a:solidFill>
                          <a:latin typeface="Franklin Gothic Book"/>
                          <a:ea typeface=""/>
                          <a:cs typeface=""/>
                        </a:defRPr>
                      </a:lvl5pPr>
                      <a:lvl6pPr marL="2286000" algn="l" defTabSz="457200" rtl="0" eaLnBrk="1" latinLnBrk="0" hangingPunct="1">
                        <a:defRPr sz="1800" b="1" kern="1200">
                          <a:solidFill>
                            <a:schemeClr val="dk1"/>
                          </a:solidFill>
                          <a:latin typeface="Franklin Gothic Book"/>
                          <a:ea typeface=""/>
                          <a:cs typeface=""/>
                        </a:defRPr>
                      </a:lvl6pPr>
                      <a:lvl7pPr marL="2743200" algn="l" defTabSz="457200" rtl="0" eaLnBrk="1" latinLnBrk="0" hangingPunct="1">
                        <a:defRPr sz="1800" b="1" kern="1200">
                          <a:solidFill>
                            <a:schemeClr val="dk1"/>
                          </a:solidFill>
                          <a:latin typeface="Franklin Gothic Book"/>
                          <a:ea typeface=""/>
                          <a:cs typeface=""/>
                        </a:defRPr>
                      </a:lvl7pPr>
                      <a:lvl8pPr marL="3200400" algn="l" defTabSz="457200" rtl="0" eaLnBrk="1" latinLnBrk="0" hangingPunct="1">
                        <a:defRPr sz="1800" b="1" kern="1200">
                          <a:solidFill>
                            <a:schemeClr val="dk1"/>
                          </a:solidFill>
                          <a:latin typeface="Franklin Gothic Book"/>
                          <a:ea typeface=""/>
                          <a:cs typeface=""/>
                        </a:defRPr>
                      </a:lvl8pPr>
                      <a:lvl9pPr marL="3657600" algn="l" defTabSz="457200" rtl="0" eaLnBrk="1" latinLnBrk="0" hangingPunct="1">
                        <a:defRPr sz="1800" b="1" kern="1200">
                          <a:solidFill>
                            <a:schemeClr val="dk1"/>
                          </a:solidFill>
                          <a:latin typeface="Franklin Gothic Book"/>
                          <a:ea typeface=""/>
                          <a:cs typeface=""/>
                        </a:defRPr>
                      </a:lvl9pPr>
                    </a:lstStyle>
                    <a:p>
                      <a:pPr>
                        <a:lnSpc>
                          <a:spcPct val="107000"/>
                        </a:lnSpc>
                        <a:spcAft>
                          <a:spcPts val="0"/>
                        </a:spcAft>
                      </a:pPr>
                      <a:r>
                        <a:rPr lang="en-ZA" sz="1400" b="1" dirty="0">
                          <a:solidFill>
                            <a:schemeClr val="tx1"/>
                          </a:solidFill>
                          <a:effectLst/>
                          <a:latin typeface="+mn-lt"/>
                        </a:rPr>
                        <a:t>Advanced economies</a:t>
                      </a:r>
                      <a:endParaRPr lang="en-ZA" sz="1400" b="1" dirty="0">
                        <a:solidFill>
                          <a:schemeClr val="tx1"/>
                        </a:solidFill>
                        <a:effectLst/>
                        <a:latin typeface="+mn-lt"/>
                        <a:ea typeface="Calibri"/>
                        <a:cs typeface="Times New Roman"/>
                      </a:endParaRPr>
                    </a:p>
                  </a:txBody>
                  <a:tcPr marL="68580" marR="68580" marT="0" marB="0">
                    <a:lnL w="12700" cmpd="sng">
                      <a:solidFill>
                        <a:srgbClr val="797B7E"/>
                      </a:solidFill>
                    </a:lnL>
                    <a:lnR>
                      <a:noFill/>
                    </a:lnR>
                    <a:lnT w="12700" cap="flat" cmpd="sng" algn="ctr">
                      <a:solidFill>
                        <a:srgbClr val="797B7E"/>
                      </a:solidFill>
                      <a:prstDash val="solid"/>
                      <a:round/>
                      <a:headEnd type="none" w="med" len="med"/>
                      <a:tailEnd type="none" w="med" len="med"/>
                    </a:lnT>
                    <a:lnB w="12700" cap="flat" cmpd="sng" algn="ctr">
                      <a:solidFill>
                        <a:srgbClr val="797B7E"/>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US" sz="1600" b="0" dirty="0" smtClean="0">
                          <a:solidFill>
                            <a:schemeClr val="tx1"/>
                          </a:solidFill>
                          <a:effectLst/>
                          <a:latin typeface="+mn-lt"/>
                          <a:ea typeface="Calibri"/>
                          <a:cs typeface="Times New Roman"/>
                        </a:rPr>
                        <a:t>2.2</a:t>
                      </a:r>
                      <a:endParaRPr lang="en-ZA" sz="1600" b="0" dirty="0">
                        <a:solidFill>
                          <a:schemeClr val="tx1"/>
                        </a:solidFill>
                        <a:effectLst/>
                        <a:latin typeface="+mn-lt"/>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797B7E"/>
                      </a:solidFill>
                      <a:prstDash val="solid"/>
                      <a:round/>
                      <a:headEnd type="none" w="med" len="med"/>
                      <a:tailEnd type="none" w="med" len="med"/>
                    </a:lnT>
                    <a:lnB w="12700" cap="flat" cmpd="sng" algn="ctr">
                      <a:solidFill>
                        <a:srgbClr val="797B7E"/>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US" sz="1600" b="0" dirty="0" smtClean="0">
                          <a:solidFill>
                            <a:schemeClr val="tx1"/>
                          </a:solidFill>
                          <a:effectLst/>
                          <a:latin typeface="+mn-lt"/>
                          <a:ea typeface="Calibri"/>
                          <a:cs typeface="Times New Roman"/>
                        </a:rPr>
                        <a:t>1.9</a:t>
                      </a:r>
                      <a:endParaRPr lang="en-ZA" sz="1600" b="0" dirty="0">
                        <a:solidFill>
                          <a:schemeClr val="tx1"/>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797B7E"/>
                      </a:solidFill>
                      <a:prstDash val="solid"/>
                      <a:round/>
                      <a:headEnd type="none" w="med" len="med"/>
                      <a:tailEnd type="none" w="med" len="med"/>
                    </a:lnT>
                    <a:lnB w="12700" cap="flat" cmpd="sng" algn="ctr">
                      <a:solidFill>
                        <a:srgbClr val="797B7E"/>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US" sz="1600" b="0" dirty="0" smtClean="0">
                          <a:solidFill>
                            <a:schemeClr val="tx1"/>
                          </a:solidFill>
                          <a:effectLst/>
                          <a:latin typeface="+mn-lt"/>
                          <a:ea typeface="Calibri"/>
                          <a:cs typeface="Times New Roman"/>
                        </a:rPr>
                        <a:t>1.7</a:t>
                      </a:r>
                      <a:endParaRPr lang="en-ZA" sz="1600" b="0" dirty="0">
                        <a:solidFill>
                          <a:schemeClr val="tx1"/>
                        </a:solidFill>
                        <a:effectLst/>
                        <a:latin typeface="+mn-lt"/>
                        <a:ea typeface="Calibri"/>
                        <a:cs typeface="Times New Roman"/>
                      </a:endParaRPr>
                    </a:p>
                  </a:txBody>
                  <a:tcPr marL="68580" marR="68580" marT="0" marB="0">
                    <a:lnL>
                      <a:noFill/>
                    </a:lnL>
                    <a:lnR w="12700" cmpd="sng">
                      <a:solidFill>
                        <a:srgbClr val="797B7E"/>
                      </a:solidFill>
                    </a:lnR>
                    <a:lnT w="12700" cap="flat" cmpd="sng" algn="ctr">
                      <a:solidFill>
                        <a:srgbClr val="797B7E"/>
                      </a:solidFill>
                      <a:prstDash val="solid"/>
                      <a:round/>
                      <a:headEnd type="none" w="med" len="med"/>
                      <a:tailEnd type="none" w="med" len="med"/>
                    </a:lnT>
                    <a:lnB w="12700" cap="flat" cmpd="sng" algn="ctr">
                      <a:solidFill>
                        <a:srgbClr val="797B7E"/>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276206">
                <a:tc>
                  <a:txBody>
                    <a:bodyPr/>
                    <a:lstStyle>
                      <a:lvl1pPr marL="0" algn="l" defTabSz="457200" rtl="0" eaLnBrk="1" latinLnBrk="0" hangingPunct="1">
                        <a:defRPr sz="1800" b="1" kern="1200">
                          <a:solidFill>
                            <a:schemeClr val="dk1"/>
                          </a:solidFill>
                          <a:latin typeface="Franklin Gothic Book"/>
                          <a:ea typeface=""/>
                          <a:cs typeface=""/>
                        </a:defRPr>
                      </a:lvl1pPr>
                      <a:lvl2pPr marL="457200" algn="l" defTabSz="457200" rtl="0" eaLnBrk="1" latinLnBrk="0" hangingPunct="1">
                        <a:defRPr sz="1800" b="1" kern="1200">
                          <a:solidFill>
                            <a:schemeClr val="dk1"/>
                          </a:solidFill>
                          <a:latin typeface="Franklin Gothic Book"/>
                          <a:ea typeface=""/>
                          <a:cs typeface=""/>
                        </a:defRPr>
                      </a:lvl2pPr>
                      <a:lvl3pPr marL="914400" algn="l" defTabSz="457200" rtl="0" eaLnBrk="1" latinLnBrk="0" hangingPunct="1">
                        <a:defRPr sz="1800" b="1" kern="1200">
                          <a:solidFill>
                            <a:schemeClr val="dk1"/>
                          </a:solidFill>
                          <a:latin typeface="Franklin Gothic Book"/>
                          <a:ea typeface=""/>
                          <a:cs typeface=""/>
                        </a:defRPr>
                      </a:lvl3pPr>
                      <a:lvl4pPr marL="1371600" algn="l" defTabSz="457200" rtl="0" eaLnBrk="1" latinLnBrk="0" hangingPunct="1">
                        <a:defRPr sz="1800" b="1" kern="1200">
                          <a:solidFill>
                            <a:schemeClr val="dk1"/>
                          </a:solidFill>
                          <a:latin typeface="Franklin Gothic Book"/>
                          <a:ea typeface=""/>
                          <a:cs typeface=""/>
                        </a:defRPr>
                      </a:lvl4pPr>
                      <a:lvl5pPr marL="1828800" algn="l" defTabSz="457200" rtl="0" eaLnBrk="1" latinLnBrk="0" hangingPunct="1">
                        <a:defRPr sz="1800" b="1" kern="1200">
                          <a:solidFill>
                            <a:schemeClr val="dk1"/>
                          </a:solidFill>
                          <a:latin typeface="Franklin Gothic Book"/>
                          <a:ea typeface=""/>
                          <a:cs typeface=""/>
                        </a:defRPr>
                      </a:lvl5pPr>
                      <a:lvl6pPr marL="2286000" algn="l" defTabSz="457200" rtl="0" eaLnBrk="1" latinLnBrk="0" hangingPunct="1">
                        <a:defRPr sz="1800" b="1" kern="1200">
                          <a:solidFill>
                            <a:schemeClr val="dk1"/>
                          </a:solidFill>
                          <a:latin typeface="Franklin Gothic Book"/>
                          <a:ea typeface=""/>
                          <a:cs typeface=""/>
                        </a:defRPr>
                      </a:lvl6pPr>
                      <a:lvl7pPr marL="2743200" algn="l" defTabSz="457200" rtl="0" eaLnBrk="1" latinLnBrk="0" hangingPunct="1">
                        <a:defRPr sz="1800" b="1" kern="1200">
                          <a:solidFill>
                            <a:schemeClr val="dk1"/>
                          </a:solidFill>
                          <a:latin typeface="Franklin Gothic Book"/>
                          <a:ea typeface=""/>
                          <a:cs typeface=""/>
                        </a:defRPr>
                      </a:lvl7pPr>
                      <a:lvl8pPr marL="3200400" algn="l" defTabSz="457200" rtl="0" eaLnBrk="1" latinLnBrk="0" hangingPunct="1">
                        <a:defRPr sz="1800" b="1" kern="1200">
                          <a:solidFill>
                            <a:schemeClr val="dk1"/>
                          </a:solidFill>
                          <a:latin typeface="Franklin Gothic Book"/>
                          <a:ea typeface=""/>
                          <a:cs typeface=""/>
                        </a:defRPr>
                      </a:lvl8pPr>
                      <a:lvl9pPr marL="3657600" algn="l" defTabSz="457200" rtl="0" eaLnBrk="1" latinLnBrk="0" hangingPunct="1">
                        <a:defRPr sz="1800" b="1" kern="1200">
                          <a:solidFill>
                            <a:schemeClr val="dk1"/>
                          </a:solidFill>
                          <a:latin typeface="Franklin Gothic Book"/>
                          <a:ea typeface=""/>
                          <a:cs typeface=""/>
                        </a:defRPr>
                      </a:lvl9pPr>
                    </a:lstStyle>
                    <a:p>
                      <a:pPr>
                        <a:lnSpc>
                          <a:spcPct val="107000"/>
                        </a:lnSpc>
                        <a:spcAft>
                          <a:spcPts val="0"/>
                        </a:spcAft>
                      </a:pPr>
                      <a:r>
                        <a:rPr lang="en-ZA" sz="1400" b="1" dirty="0">
                          <a:solidFill>
                            <a:schemeClr val="tx1"/>
                          </a:solidFill>
                          <a:effectLst/>
                          <a:latin typeface="+mn-lt"/>
                        </a:rPr>
                        <a:t>Emerging economies</a:t>
                      </a:r>
                      <a:endParaRPr lang="en-ZA" sz="1400" b="1" dirty="0">
                        <a:solidFill>
                          <a:schemeClr val="tx1"/>
                        </a:solidFill>
                        <a:effectLst/>
                        <a:latin typeface="+mn-lt"/>
                        <a:ea typeface="Calibri"/>
                        <a:cs typeface="Times New Roman"/>
                      </a:endParaRPr>
                    </a:p>
                  </a:txBody>
                  <a:tcPr marL="68580" marR="68580" marT="0" marB="0">
                    <a:lnL w="12700" cmpd="sng">
                      <a:solidFill>
                        <a:srgbClr val="797B7E"/>
                      </a:solidFill>
                    </a:lnL>
                    <a:lnR>
                      <a:noFill/>
                    </a:lnR>
                    <a:lnT w="12700" cap="flat" cmpd="sng" algn="ctr">
                      <a:solidFill>
                        <a:srgbClr val="797B7E"/>
                      </a:solidFill>
                      <a:prstDash val="solid"/>
                      <a:round/>
                      <a:headEnd type="none" w="med" len="med"/>
                      <a:tailEnd type="none" w="med" len="med"/>
                    </a:lnT>
                    <a:lnB w="12700" cap="flat" cmpd="sng" algn="ctr">
                      <a:solidFill>
                        <a:srgbClr val="797B7E"/>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US" sz="1600" b="0" dirty="0" smtClean="0">
                          <a:solidFill>
                            <a:schemeClr val="tx1"/>
                          </a:solidFill>
                          <a:effectLst/>
                          <a:latin typeface="+mn-lt"/>
                          <a:ea typeface="Calibri"/>
                          <a:cs typeface="Times New Roman"/>
                        </a:rPr>
                        <a:t>4.5</a:t>
                      </a:r>
                      <a:endParaRPr lang="en-ZA" sz="1600" b="0" dirty="0">
                        <a:solidFill>
                          <a:schemeClr val="tx1"/>
                        </a:solidFill>
                        <a:effectLst/>
                        <a:latin typeface="+mn-lt"/>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797B7E"/>
                      </a:solidFill>
                      <a:prstDash val="solid"/>
                      <a:round/>
                      <a:headEnd type="none" w="med" len="med"/>
                      <a:tailEnd type="none" w="med" len="med"/>
                    </a:lnT>
                    <a:lnB w="12700" cap="flat" cmpd="sng" algn="ctr">
                      <a:solidFill>
                        <a:srgbClr val="797B7E"/>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US" sz="1600" b="0" dirty="0" smtClean="0">
                          <a:solidFill>
                            <a:schemeClr val="tx1"/>
                          </a:solidFill>
                          <a:effectLst/>
                          <a:latin typeface="+mn-lt"/>
                          <a:ea typeface="Calibri"/>
                          <a:cs typeface="Times New Roman"/>
                        </a:rPr>
                        <a:t>4.1</a:t>
                      </a:r>
                      <a:endParaRPr lang="en-ZA" sz="1600" b="0" dirty="0">
                        <a:solidFill>
                          <a:schemeClr val="tx1"/>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797B7E"/>
                      </a:solidFill>
                      <a:prstDash val="solid"/>
                      <a:round/>
                      <a:headEnd type="none" w="med" len="med"/>
                      <a:tailEnd type="none" w="med" len="med"/>
                    </a:lnT>
                    <a:lnB w="12700" cap="flat" cmpd="sng" algn="ctr">
                      <a:solidFill>
                        <a:srgbClr val="797B7E"/>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US" sz="1600" b="0" dirty="0" smtClean="0">
                          <a:solidFill>
                            <a:schemeClr val="tx1"/>
                          </a:solidFill>
                          <a:effectLst/>
                          <a:latin typeface="+mn-lt"/>
                          <a:ea typeface="Calibri"/>
                          <a:cs typeface="Times New Roman"/>
                        </a:rPr>
                        <a:t>4.7</a:t>
                      </a:r>
                      <a:endParaRPr lang="en-ZA" sz="1600" b="0" dirty="0">
                        <a:solidFill>
                          <a:schemeClr val="tx1"/>
                        </a:solidFill>
                        <a:effectLst/>
                        <a:latin typeface="+mn-lt"/>
                        <a:ea typeface="Calibri"/>
                        <a:cs typeface="Times New Roman"/>
                      </a:endParaRPr>
                    </a:p>
                  </a:txBody>
                  <a:tcPr marL="68580" marR="68580" marT="0" marB="0">
                    <a:lnL>
                      <a:noFill/>
                    </a:lnL>
                    <a:lnR w="12700" cmpd="sng">
                      <a:solidFill>
                        <a:srgbClr val="797B7E"/>
                      </a:solidFill>
                    </a:lnR>
                    <a:lnT w="12700" cap="flat" cmpd="sng" algn="ctr">
                      <a:solidFill>
                        <a:srgbClr val="797B7E"/>
                      </a:solidFill>
                      <a:prstDash val="solid"/>
                      <a:round/>
                      <a:headEnd type="none" w="med" len="med"/>
                      <a:tailEnd type="none" w="med" len="med"/>
                    </a:lnT>
                    <a:lnB w="12700" cap="flat" cmpd="sng" algn="ctr">
                      <a:solidFill>
                        <a:srgbClr val="797B7E"/>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7"/>
                  </a:ext>
                </a:extLst>
              </a:tr>
              <a:tr h="305983">
                <a:tc>
                  <a:txBody>
                    <a:bodyPr/>
                    <a:lstStyle>
                      <a:lvl1pPr marL="0" algn="l" defTabSz="457200" rtl="0" eaLnBrk="1" latinLnBrk="0" hangingPunct="1">
                        <a:defRPr sz="1800" b="1" kern="1200">
                          <a:solidFill>
                            <a:schemeClr val="dk1"/>
                          </a:solidFill>
                          <a:latin typeface="Franklin Gothic Book"/>
                          <a:ea typeface=""/>
                          <a:cs typeface=""/>
                        </a:defRPr>
                      </a:lvl1pPr>
                      <a:lvl2pPr marL="457200" algn="l" defTabSz="457200" rtl="0" eaLnBrk="1" latinLnBrk="0" hangingPunct="1">
                        <a:defRPr sz="1800" b="1" kern="1200">
                          <a:solidFill>
                            <a:schemeClr val="dk1"/>
                          </a:solidFill>
                          <a:latin typeface="Franklin Gothic Book"/>
                          <a:ea typeface=""/>
                          <a:cs typeface=""/>
                        </a:defRPr>
                      </a:lvl2pPr>
                      <a:lvl3pPr marL="914400" algn="l" defTabSz="457200" rtl="0" eaLnBrk="1" latinLnBrk="0" hangingPunct="1">
                        <a:defRPr sz="1800" b="1" kern="1200">
                          <a:solidFill>
                            <a:schemeClr val="dk1"/>
                          </a:solidFill>
                          <a:latin typeface="Franklin Gothic Book"/>
                          <a:ea typeface=""/>
                          <a:cs typeface=""/>
                        </a:defRPr>
                      </a:lvl3pPr>
                      <a:lvl4pPr marL="1371600" algn="l" defTabSz="457200" rtl="0" eaLnBrk="1" latinLnBrk="0" hangingPunct="1">
                        <a:defRPr sz="1800" b="1" kern="1200">
                          <a:solidFill>
                            <a:schemeClr val="dk1"/>
                          </a:solidFill>
                          <a:latin typeface="Franklin Gothic Book"/>
                          <a:ea typeface=""/>
                          <a:cs typeface=""/>
                        </a:defRPr>
                      </a:lvl4pPr>
                      <a:lvl5pPr marL="1828800" algn="l" defTabSz="457200" rtl="0" eaLnBrk="1" latinLnBrk="0" hangingPunct="1">
                        <a:defRPr sz="1800" b="1" kern="1200">
                          <a:solidFill>
                            <a:schemeClr val="dk1"/>
                          </a:solidFill>
                          <a:latin typeface="Franklin Gothic Book"/>
                          <a:ea typeface=""/>
                          <a:cs typeface=""/>
                        </a:defRPr>
                      </a:lvl5pPr>
                      <a:lvl6pPr marL="2286000" algn="l" defTabSz="457200" rtl="0" eaLnBrk="1" latinLnBrk="0" hangingPunct="1">
                        <a:defRPr sz="1800" b="1" kern="1200">
                          <a:solidFill>
                            <a:schemeClr val="dk1"/>
                          </a:solidFill>
                          <a:latin typeface="Franklin Gothic Book"/>
                          <a:ea typeface=""/>
                          <a:cs typeface=""/>
                        </a:defRPr>
                      </a:lvl6pPr>
                      <a:lvl7pPr marL="2743200" algn="l" defTabSz="457200" rtl="0" eaLnBrk="1" latinLnBrk="0" hangingPunct="1">
                        <a:defRPr sz="1800" b="1" kern="1200">
                          <a:solidFill>
                            <a:schemeClr val="dk1"/>
                          </a:solidFill>
                          <a:latin typeface="Franklin Gothic Book"/>
                          <a:ea typeface=""/>
                          <a:cs typeface=""/>
                        </a:defRPr>
                      </a:lvl7pPr>
                      <a:lvl8pPr marL="3200400" algn="l" defTabSz="457200" rtl="0" eaLnBrk="1" latinLnBrk="0" hangingPunct="1">
                        <a:defRPr sz="1800" b="1" kern="1200">
                          <a:solidFill>
                            <a:schemeClr val="dk1"/>
                          </a:solidFill>
                          <a:latin typeface="Franklin Gothic Book"/>
                          <a:ea typeface=""/>
                          <a:cs typeface=""/>
                        </a:defRPr>
                      </a:lvl8pPr>
                      <a:lvl9pPr marL="3657600" algn="l" defTabSz="457200" rtl="0" eaLnBrk="1" latinLnBrk="0" hangingPunct="1">
                        <a:defRPr sz="1800" b="1" kern="1200">
                          <a:solidFill>
                            <a:schemeClr val="dk1"/>
                          </a:solidFill>
                          <a:latin typeface="Franklin Gothic Book"/>
                          <a:ea typeface=""/>
                          <a:cs typeface=""/>
                        </a:defRPr>
                      </a:lvl9pPr>
                    </a:lstStyle>
                    <a:p>
                      <a:pPr>
                        <a:lnSpc>
                          <a:spcPct val="107000"/>
                        </a:lnSpc>
                        <a:spcAft>
                          <a:spcPts val="0"/>
                        </a:spcAft>
                      </a:pPr>
                      <a:r>
                        <a:rPr lang="en-ZA" sz="1400" b="1" dirty="0">
                          <a:solidFill>
                            <a:schemeClr val="tx1"/>
                          </a:solidFill>
                          <a:effectLst/>
                          <a:latin typeface="+mn-lt"/>
                        </a:rPr>
                        <a:t>Sub-Saharan Africa</a:t>
                      </a:r>
                      <a:endParaRPr lang="en-ZA" sz="1400" b="1" dirty="0">
                        <a:solidFill>
                          <a:schemeClr val="tx1"/>
                        </a:solidFill>
                        <a:effectLst/>
                        <a:latin typeface="+mn-lt"/>
                        <a:ea typeface="Calibri"/>
                        <a:cs typeface="Times New Roman"/>
                      </a:endParaRPr>
                    </a:p>
                  </a:txBody>
                  <a:tcPr marL="68580" marR="68580" marT="0" marB="0">
                    <a:lnL w="12700" cmpd="sng">
                      <a:solidFill>
                        <a:srgbClr val="797B7E"/>
                      </a:solidFill>
                    </a:lnL>
                    <a:lnR>
                      <a:noFill/>
                    </a:lnR>
                    <a:lnT w="12700" cap="flat" cmpd="sng" algn="ctr">
                      <a:solidFill>
                        <a:srgbClr val="797B7E"/>
                      </a:solidFill>
                      <a:prstDash val="solid"/>
                      <a:round/>
                      <a:headEnd type="none" w="med" len="med"/>
                      <a:tailEnd type="none" w="med" len="med"/>
                    </a:lnT>
                    <a:lnB w="12700" cmpd="sng">
                      <a:solidFill>
                        <a:srgbClr val="797B7E"/>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US" sz="1600" b="0" dirty="0" smtClean="0">
                          <a:solidFill>
                            <a:schemeClr val="tx1"/>
                          </a:solidFill>
                          <a:effectLst/>
                          <a:latin typeface="+mn-lt"/>
                          <a:ea typeface="Calibri"/>
                          <a:cs typeface="Times New Roman"/>
                        </a:rPr>
                        <a:t>3.0</a:t>
                      </a:r>
                      <a:endParaRPr lang="en-ZA" sz="1600" b="0" dirty="0">
                        <a:solidFill>
                          <a:schemeClr val="tx1"/>
                        </a:solidFill>
                        <a:effectLst/>
                        <a:latin typeface="+mn-lt"/>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797B7E"/>
                      </a:solidFill>
                      <a:prstDash val="solid"/>
                      <a:round/>
                      <a:headEnd type="none" w="med" len="med"/>
                      <a:tailEnd type="none" w="med" len="med"/>
                    </a:lnT>
                    <a:lnB w="12700" cmpd="sng">
                      <a:solidFill>
                        <a:srgbClr val="797B7E"/>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US" sz="1600" b="0" dirty="0" smtClean="0">
                          <a:solidFill>
                            <a:schemeClr val="tx1"/>
                          </a:solidFill>
                          <a:effectLst/>
                          <a:latin typeface="+mn-lt"/>
                          <a:ea typeface="Calibri"/>
                          <a:cs typeface="Times New Roman"/>
                        </a:rPr>
                        <a:t>3.4</a:t>
                      </a:r>
                      <a:endParaRPr lang="en-ZA" sz="1600" b="0" dirty="0">
                        <a:solidFill>
                          <a:schemeClr val="tx1"/>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797B7E"/>
                      </a:solidFill>
                      <a:prstDash val="solid"/>
                      <a:round/>
                      <a:headEnd type="none" w="med" len="med"/>
                      <a:tailEnd type="none" w="med" len="med"/>
                    </a:lnT>
                    <a:lnB w="12700" cmpd="sng">
                      <a:solidFill>
                        <a:srgbClr val="797B7E"/>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US" sz="1600" b="0" dirty="0" smtClean="0">
                          <a:solidFill>
                            <a:schemeClr val="tx1"/>
                          </a:solidFill>
                          <a:effectLst/>
                          <a:latin typeface="+mn-lt"/>
                          <a:ea typeface="Calibri"/>
                          <a:cs typeface="Times New Roman"/>
                        </a:rPr>
                        <a:t>3.6</a:t>
                      </a:r>
                      <a:endParaRPr lang="en-ZA" sz="1600" b="0" dirty="0">
                        <a:solidFill>
                          <a:schemeClr val="tx1"/>
                        </a:solidFill>
                        <a:effectLst/>
                        <a:latin typeface="+mn-lt"/>
                        <a:ea typeface="Calibri"/>
                        <a:cs typeface="Times New Roman"/>
                      </a:endParaRPr>
                    </a:p>
                  </a:txBody>
                  <a:tcPr marL="68580" marR="68580" marT="0" marB="0">
                    <a:lnL>
                      <a:noFill/>
                    </a:lnL>
                    <a:lnR w="12700" cmpd="sng">
                      <a:solidFill>
                        <a:srgbClr val="797B7E"/>
                      </a:solidFill>
                    </a:lnR>
                    <a:lnT w="12700" cap="flat" cmpd="sng" algn="ctr">
                      <a:solidFill>
                        <a:srgbClr val="797B7E"/>
                      </a:solidFill>
                      <a:prstDash val="solid"/>
                      <a:round/>
                      <a:headEnd type="none" w="med" len="med"/>
                      <a:tailEnd type="none" w="med" len="med"/>
                    </a:lnT>
                    <a:lnB w="12700" cmpd="sng">
                      <a:solidFill>
                        <a:srgbClr val="797B7E"/>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9"/>
                  </a:ext>
                </a:extLst>
              </a:tr>
              <a:tr h="302921">
                <a:tc>
                  <a:txBody>
                    <a:bodyPr/>
                    <a:lstStyle>
                      <a:lvl1pPr marL="0" algn="l" defTabSz="457200" rtl="0" eaLnBrk="1" latinLnBrk="0" hangingPunct="1">
                        <a:defRPr sz="1800" b="1" kern="1200">
                          <a:solidFill>
                            <a:schemeClr val="dk1"/>
                          </a:solidFill>
                          <a:latin typeface="Franklin Gothic Book"/>
                          <a:ea typeface=""/>
                          <a:cs typeface=""/>
                        </a:defRPr>
                      </a:lvl1pPr>
                      <a:lvl2pPr marL="457200" algn="l" defTabSz="457200" rtl="0" eaLnBrk="1" latinLnBrk="0" hangingPunct="1">
                        <a:defRPr sz="1800" b="1" kern="1200">
                          <a:solidFill>
                            <a:schemeClr val="dk1"/>
                          </a:solidFill>
                          <a:latin typeface="Franklin Gothic Book"/>
                          <a:ea typeface=""/>
                          <a:cs typeface=""/>
                        </a:defRPr>
                      </a:lvl2pPr>
                      <a:lvl3pPr marL="914400" algn="l" defTabSz="457200" rtl="0" eaLnBrk="1" latinLnBrk="0" hangingPunct="1">
                        <a:defRPr sz="1800" b="1" kern="1200">
                          <a:solidFill>
                            <a:schemeClr val="dk1"/>
                          </a:solidFill>
                          <a:latin typeface="Franklin Gothic Book"/>
                          <a:ea typeface=""/>
                          <a:cs typeface=""/>
                        </a:defRPr>
                      </a:lvl3pPr>
                      <a:lvl4pPr marL="1371600" algn="l" defTabSz="457200" rtl="0" eaLnBrk="1" latinLnBrk="0" hangingPunct="1">
                        <a:defRPr sz="1800" b="1" kern="1200">
                          <a:solidFill>
                            <a:schemeClr val="dk1"/>
                          </a:solidFill>
                          <a:latin typeface="Franklin Gothic Book"/>
                          <a:ea typeface=""/>
                          <a:cs typeface=""/>
                        </a:defRPr>
                      </a:lvl4pPr>
                      <a:lvl5pPr marL="1828800" algn="l" defTabSz="457200" rtl="0" eaLnBrk="1" latinLnBrk="0" hangingPunct="1">
                        <a:defRPr sz="1800" b="1" kern="1200">
                          <a:solidFill>
                            <a:schemeClr val="dk1"/>
                          </a:solidFill>
                          <a:latin typeface="Franklin Gothic Book"/>
                          <a:ea typeface=""/>
                          <a:cs typeface=""/>
                        </a:defRPr>
                      </a:lvl5pPr>
                      <a:lvl6pPr marL="2286000" algn="l" defTabSz="457200" rtl="0" eaLnBrk="1" latinLnBrk="0" hangingPunct="1">
                        <a:defRPr sz="1800" b="1" kern="1200">
                          <a:solidFill>
                            <a:schemeClr val="dk1"/>
                          </a:solidFill>
                          <a:latin typeface="Franklin Gothic Book"/>
                          <a:ea typeface=""/>
                          <a:cs typeface=""/>
                        </a:defRPr>
                      </a:lvl6pPr>
                      <a:lvl7pPr marL="2743200" algn="l" defTabSz="457200" rtl="0" eaLnBrk="1" latinLnBrk="0" hangingPunct="1">
                        <a:defRPr sz="1800" b="1" kern="1200">
                          <a:solidFill>
                            <a:schemeClr val="dk1"/>
                          </a:solidFill>
                          <a:latin typeface="Franklin Gothic Book"/>
                          <a:ea typeface=""/>
                          <a:cs typeface=""/>
                        </a:defRPr>
                      </a:lvl7pPr>
                      <a:lvl8pPr marL="3200400" algn="l" defTabSz="457200" rtl="0" eaLnBrk="1" latinLnBrk="0" hangingPunct="1">
                        <a:defRPr sz="1800" b="1" kern="1200">
                          <a:solidFill>
                            <a:schemeClr val="dk1"/>
                          </a:solidFill>
                          <a:latin typeface="Franklin Gothic Book"/>
                          <a:ea typeface=""/>
                          <a:cs typeface=""/>
                        </a:defRPr>
                      </a:lvl8pPr>
                      <a:lvl9pPr marL="3657600" algn="l" defTabSz="457200" rtl="0" eaLnBrk="1" latinLnBrk="0" hangingPunct="1">
                        <a:defRPr sz="1800" b="1" kern="1200">
                          <a:solidFill>
                            <a:schemeClr val="dk1"/>
                          </a:solidFill>
                          <a:latin typeface="Franklin Gothic Book"/>
                          <a:ea typeface=""/>
                          <a:cs typeface=""/>
                        </a:defRPr>
                      </a:lvl9pPr>
                    </a:lstStyle>
                    <a:p>
                      <a:pPr>
                        <a:lnSpc>
                          <a:spcPct val="107000"/>
                        </a:lnSpc>
                        <a:spcAft>
                          <a:spcPts val="0"/>
                        </a:spcAft>
                      </a:pPr>
                      <a:r>
                        <a:rPr lang="en-ZA" sz="1600" b="0" dirty="0">
                          <a:solidFill>
                            <a:schemeClr val="tx1"/>
                          </a:solidFill>
                          <a:effectLst/>
                          <a:latin typeface="+mn-lt"/>
                        </a:rPr>
                        <a:t>United States</a:t>
                      </a:r>
                      <a:endParaRPr lang="en-ZA" sz="1600" b="0" dirty="0">
                        <a:solidFill>
                          <a:schemeClr val="tx1"/>
                        </a:solidFill>
                        <a:effectLst/>
                        <a:latin typeface="+mn-lt"/>
                        <a:ea typeface="Calibri"/>
                        <a:cs typeface="Times New Roman"/>
                      </a:endParaRPr>
                    </a:p>
                  </a:txBody>
                  <a:tcPr marL="68580" marR="68580" marT="0" marB="0">
                    <a:lnL w="12700" cmpd="sng">
                      <a:solidFill>
                        <a:srgbClr val="797B7E"/>
                      </a:solidFill>
                    </a:lnL>
                    <a:lnR>
                      <a:noFill/>
                    </a:lnR>
                    <a:lnT w="12700" cap="flat" cmpd="sng" algn="ctr">
                      <a:solidFill>
                        <a:srgbClr val="797B7E"/>
                      </a:solidFill>
                      <a:prstDash val="solid"/>
                      <a:round/>
                      <a:headEnd type="none" w="med" len="med"/>
                      <a:tailEnd type="none" w="med" len="med"/>
                    </a:lnT>
                    <a:lnB w="12700" cmpd="sng">
                      <a:solidFill>
                        <a:srgbClr val="797B7E"/>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US" sz="1600" b="0" dirty="0" smtClean="0">
                          <a:solidFill>
                            <a:schemeClr val="tx1"/>
                          </a:solidFill>
                          <a:effectLst/>
                          <a:latin typeface="+mn-lt"/>
                          <a:ea typeface="Calibri"/>
                          <a:cs typeface="Times New Roman"/>
                        </a:rPr>
                        <a:t>2.9</a:t>
                      </a:r>
                      <a:endParaRPr lang="en-ZA" sz="1600" b="0" dirty="0">
                        <a:solidFill>
                          <a:schemeClr val="tx1"/>
                        </a:solidFill>
                        <a:effectLst/>
                        <a:latin typeface="+mn-lt"/>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797B7E"/>
                      </a:solidFill>
                      <a:prstDash val="solid"/>
                      <a:round/>
                      <a:headEnd type="none" w="med" len="med"/>
                      <a:tailEnd type="none" w="med" len="med"/>
                    </a:lnT>
                    <a:lnB w="12700" cmpd="sng">
                      <a:solidFill>
                        <a:srgbClr val="797B7E"/>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US" sz="1600" b="0" dirty="0" smtClean="0">
                          <a:solidFill>
                            <a:schemeClr val="tx1"/>
                          </a:solidFill>
                          <a:effectLst/>
                          <a:latin typeface="+mn-lt"/>
                          <a:ea typeface="Calibri"/>
                          <a:cs typeface="Times New Roman"/>
                        </a:rPr>
                        <a:t>2.6</a:t>
                      </a:r>
                      <a:endParaRPr lang="en-ZA" sz="1600" b="0" dirty="0">
                        <a:solidFill>
                          <a:schemeClr val="tx1"/>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797B7E"/>
                      </a:solidFill>
                      <a:prstDash val="solid"/>
                      <a:round/>
                      <a:headEnd type="none" w="med" len="med"/>
                      <a:tailEnd type="none" w="med" len="med"/>
                    </a:lnT>
                    <a:lnB w="12700" cmpd="sng">
                      <a:solidFill>
                        <a:srgbClr val="797B7E"/>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US" sz="1600" b="0" dirty="0" smtClean="0">
                          <a:solidFill>
                            <a:schemeClr val="tx1"/>
                          </a:solidFill>
                          <a:effectLst/>
                          <a:latin typeface="+mn-lt"/>
                          <a:ea typeface="Calibri"/>
                          <a:cs typeface="Times New Roman"/>
                        </a:rPr>
                        <a:t>1.9</a:t>
                      </a:r>
                      <a:endParaRPr lang="en-ZA" sz="1600" b="0" dirty="0">
                        <a:solidFill>
                          <a:schemeClr val="tx1"/>
                        </a:solidFill>
                        <a:effectLst/>
                        <a:latin typeface="+mn-lt"/>
                        <a:ea typeface="Calibri"/>
                        <a:cs typeface="Times New Roman"/>
                      </a:endParaRPr>
                    </a:p>
                  </a:txBody>
                  <a:tcPr marL="68580" marR="68580" marT="0" marB="0">
                    <a:lnL>
                      <a:noFill/>
                    </a:lnL>
                    <a:lnR w="12700" cmpd="sng">
                      <a:solidFill>
                        <a:srgbClr val="797B7E"/>
                      </a:solidFill>
                    </a:lnR>
                    <a:lnT w="12700" cap="flat" cmpd="sng" algn="ctr">
                      <a:solidFill>
                        <a:srgbClr val="797B7E"/>
                      </a:solidFill>
                      <a:prstDash val="solid"/>
                      <a:round/>
                      <a:headEnd type="none" w="med" len="med"/>
                      <a:tailEnd type="none" w="med" len="med"/>
                    </a:lnT>
                    <a:lnB w="12700" cmpd="sng">
                      <a:solidFill>
                        <a:srgbClr val="797B7E"/>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r h="302921">
                <a:tc>
                  <a:txBody>
                    <a:bodyPr/>
                    <a:lstStyle>
                      <a:lvl1pPr marL="0" algn="l" defTabSz="457200" rtl="0" eaLnBrk="1" latinLnBrk="0" hangingPunct="1">
                        <a:defRPr sz="1800" b="1" kern="1200">
                          <a:solidFill>
                            <a:schemeClr val="dk1"/>
                          </a:solidFill>
                          <a:latin typeface="Franklin Gothic Book"/>
                          <a:ea typeface=""/>
                          <a:cs typeface=""/>
                        </a:defRPr>
                      </a:lvl1pPr>
                      <a:lvl2pPr marL="457200" algn="l" defTabSz="457200" rtl="0" eaLnBrk="1" latinLnBrk="0" hangingPunct="1">
                        <a:defRPr sz="1800" b="1" kern="1200">
                          <a:solidFill>
                            <a:schemeClr val="dk1"/>
                          </a:solidFill>
                          <a:latin typeface="Franklin Gothic Book"/>
                          <a:ea typeface=""/>
                          <a:cs typeface=""/>
                        </a:defRPr>
                      </a:lvl2pPr>
                      <a:lvl3pPr marL="914400" algn="l" defTabSz="457200" rtl="0" eaLnBrk="1" latinLnBrk="0" hangingPunct="1">
                        <a:defRPr sz="1800" b="1" kern="1200">
                          <a:solidFill>
                            <a:schemeClr val="dk1"/>
                          </a:solidFill>
                          <a:latin typeface="Franklin Gothic Book"/>
                          <a:ea typeface=""/>
                          <a:cs typeface=""/>
                        </a:defRPr>
                      </a:lvl3pPr>
                      <a:lvl4pPr marL="1371600" algn="l" defTabSz="457200" rtl="0" eaLnBrk="1" latinLnBrk="0" hangingPunct="1">
                        <a:defRPr sz="1800" b="1" kern="1200">
                          <a:solidFill>
                            <a:schemeClr val="dk1"/>
                          </a:solidFill>
                          <a:latin typeface="Franklin Gothic Book"/>
                          <a:ea typeface=""/>
                          <a:cs typeface=""/>
                        </a:defRPr>
                      </a:lvl4pPr>
                      <a:lvl5pPr marL="1828800" algn="l" defTabSz="457200" rtl="0" eaLnBrk="1" latinLnBrk="0" hangingPunct="1">
                        <a:defRPr sz="1800" b="1" kern="1200">
                          <a:solidFill>
                            <a:schemeClr val="dk1"/>
                          </a:solidFill>
                          <a:latin typeface="Franklin Gothic Book"/>
                          <a:ea typeface=""/>
                          <a:cs typeface=""/>
                        </a:defRPr>
                      </a:lvl5pPr>
                      <a:lvl6pPr marL="2286000" algn="l" defTabSz="457200" rtl="0" eaLnBrk="1" latinLnBrk="0" hangingPunct="1">
                        <a:defRPr sz="1800" b="1" kern="1200">
                          <a:solidFill>
                            <a:schemeClr val="dk1"/>
                          </a:solidFill>
                          <a:latin typeface="Franklin Gothic Book"/>
                          <a:ea typeface=""/>
                          <a:cs typeface=""/>
                        </a:defRPr>
                      </a:lvl6pPr>
                      <a:lvl7pPr marL="2743200" algn="l" defTabSz="457200" rtl="0" eaLnBrk="1" latinLnBrk="0" hangingPunct="1">
                        <a:defRPr sz="1800" b="1" kern="1200">
                          <a:solidFill>
                            <a:schemeClr val="dk1"/>
                          </a:solidFill>
                          <a:latin typeface="Franklin Gothic Book"/>
                          <a:ea typeface=""/>
                          <a:cs typeface=""/>
                        </a:defRPr>
                      </a:lvl7pPr>
                      <a:lvl8pPr marL="3200400" algn="l" defTabSz="457200" rtl="0" eaLnBrk="1" latinLnBrk="0" hangingPunct="1">
                        <a:defRPr sz="1800" b="1" kern="1200">
                          <a:solidFill>
                            <a:schemeClr val="dk1"/>
                          </a:solidFill>
                          <a:latin typeface="Franklin Gothic Book"/>
                          <a:ea typeface=""/>
                          <a:cs typeface=""/>
                        </a:defRPr>
                      </a:lvl8pPr>
                      <a:lvl9pPr marL="3657600" algn="l" defTabSz="457200" rtl="0" eaLnBrk="1" latinLnBrk="0" hangingPunct="1">
                        <a:defRPr sz="1800" b="1" kern="1200">
                          <a:solidFill>
                            <a:schemeClr val="dk1"/>
                          </a:solidFill>
                          <a:latin typeface="Franklin Gothic Book"/>
                          <a:ea typeface=""/>
                          <a:cs typeface=""/>
                        </a:defRPr>
                      </a:lvl9pPr>
                    </a:lstStyle>
                    <a:p>
                      <a:pPr>
                        <a:lnSpc>
                          <a:spcPct val="107000"/>
                        </a:lnSpc>
                        <a:spcAft>
                          <a:spcPts val="0"/>
                        </a:spcAft>
                      </a:pPr>
                      <a:r>
                        <a:rPr lang="en-ZA" sz="1600" b="0" dirty="0">
                          <a:solidFill>
                            <a:schemeClr val="tx1"/>
                          </a:solidFill>
                          <a:effectLst/>
                          <a:latin typeface="+mn-lt"/>
                        </a:rPr>
                        <a:t>Euro Area</a:t>
                      </a:r>
                      <a:endParaRPr lang="en-ZA" sz="1600" b="0" dirty="0">
                        <a:solidFill>
                          <a:schemeClr val="tx1"/>
                        </a:solidFill>
                        <a:effectLst/>
                        <a:latin typeface="+mn-lt"/>
                        <a:ea typeface="Calibri"/>
                        <a:cs typeface="Times New Roman"/>
                      </a:endParaRPr>
                    </a:p>
                  </a:txBody>
                  <a:tcPr marL="68580" marR="68580" marT="0" marB="0">
                    <a:lnL w="12700" cmpd="sng">
                      <a:solidFill>
                        <a:srgbClr val="797B7E"/>
                      </a:solidFill>
                    </a:lnL>
                    <a:lnR>
                      <a:noFill/>
                    </a:lnR>
                    <a:lnT w="12700" cmpd="sng">
                      <a:solidFill>
                        <a:srgbClr val="797B7E"/>
                      </a:solidFill>
                    </a:lnT>
                    <a:lnB w="12700" cmpd="sng">
                      <a:solidFill>
                        <a:srgbClr val="797B7E"/>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US" sz="1600" b="0" dirty="0" smtClean="0">
                          <a:solidFill>
                            <a:schemeClr val="tx1"/>
                          </a:solidFill>
                          <a:effectLst/>
                          <a:latin typeface="+mn-lt"/>
                          <a:ea typeface="Calibri"/>
                          <a:cs typeface="Times New Roman"/>
                        </a:rPr>
                        <a:t>1.8</a:t>
                      </a:r>
                      <a:endParaRPr lang="en-ZA" sz="1600" b="0" dirty="0">
                        <a:solidFill>
                          <a:schemeClr val="tx1"/>
                        </a:solidFill>
                        <a:effectLst/>
                        <a:latin typeface="+mn-lt"/>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mpd="sng">
                      <a:solidFill>
                        <a:srgbClr val="797B7E"/>
                      </a:solidFill>
                    </a:lnT>
                    <a:lnB w="12700" cmpd="sng">
                      <a:solidFill>
                        <a:srgbClr val="797B7E"/>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US" sz="1600" b="0" dirty="0" smtClean="0">
                          <a:solidFill>
                            <a:schemeClr val="tx1"/>
                          </a:solidFill>
                          <a:effectLst/>
                          <a:latin typeface="+mn-lt"/>
                          <a:ea typeface="Calibri"/>
                          <a:cs typeface="Times New Roman"/>
                        </a:rPr>
                        <a:t>1.3</a:t>
                      </a:r>
                      <a:endParaRPr lang="en-ZA" sz="1600" b="0" dirty="0">
                        <a:solidFill>
                          <a:schemeClr val="tx1"/>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mpd="sng">
                      <a:solidFill>
                        <a:srgbClr val="797B7E"/>
                      </a:solidFill>
                    </a:lnT>
                    <a:lnB w="12700" cmpd="sng">
                      <a:solidFill>
                        <a:srgbClr val="797B7E"/>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US" sz="1600" b="0" dirty="0" smtClean="0">
                          <a:solidFill>
                            <a:schemeClr val="tx1"/>
                          </a:solidFill>
                          <a:effectLst/>
                          <a:latin typeface="+mn-lt"/>
                          <a:ea typeface="Calibri"/>
                          <a:cs typeface="Times New Roman"/>
                        </a:rPr>
                        <a:t>1.6</a:t>
                      </a:r>
                      <a:endParaRPr lang="en-ZA" sz="1600" b="0" dirty="0">
                        <a:solidFill>
                          <a:schemeClr val="tx1"/>
                        </a:solidFill>
                        <a:effectLst/>
                        <a:latin typeface="+mn-lt"/>
                        <a:ea typeface="Calibri"/>
                        <a:cs typeface="Times New Roman"/>
                      </a:endParaRPr>
                    </a:p>
                  </a:txBody>
                  <a:tcPr marL="68580" marR="68580" marT="0" marB="0">
                    <a:lnL>
                      <a:noFill/>
                    </a:lnL>
                    <a:lnR w="12700" cmpd="sng">
                      <a:solidFill>
                        <a:srgbClr val="797B7E"/>
                      </a:solidFill>
                    </a:lnR>
                    <a:lnT w="12700" cmpd="sng">
                      <a:solidFill>
                        <a:srgbClr val="797B7E"/>
                      </a:solidFill>
                    </a:lnT>
                    <a:lnB w="12700" cmpd="sng">
                      <a:solidFill>
                        <a:srgbClr val="797B7E"/>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302921">
                <a:tc>
                  <a:txBody>
                    <a:bodyPr/>
                    <a:lstStyle>
                      <a:lvl1pPr marL="0" algn="l" defTabSz="457200" rtl="0" eaLnBrk="1" latinLnBrk="0" hangingPunct="1">
                        <a:defRPr sz="1800" b="1" kern="1200">
                          <a:solidFill>
                            <a:schemeClr val="dk1"/>
                          </a:solidFill>
                          <a:latin typeface="Franklin Gothic Book"/>
                          <a:ea typeface=""/>
                          <a:cs typeface=""/>
                        </a:defRPr>
                      </a:lvl1pPr>
                      <a:lvl2pPr marL="457200" algn="l" defTabSz="457200" rtl="0" eaLnBrk="1" latinLnBrk="0" hangingPunct="1">
                        <a:defRPr sz="1800" b="1" kern="1200">
                          <a:solidFill>
                            <a:schemeClr val="dk1"/>
                          </a:solidFill>
                          <a:latin typeface="Franklin Gothic Book"/>
                          <a:ea typeface=""/>
                          <a:cs typeface=""/>
                        </a:defRPr>
                      </a:lvl2pPr>
                      <a:lvl3pPr marL="914400" algn="l" defTabSz="457200" rtl="0" eaLnBrk="1" latinLnBrk="0" hangingPunct="1">
                        <a:defRPr sz="1800" b="1" kern="1200">
                          <a:solidFill>
                            <a:schemeClr val="dk1"/>
                          </a:solidFill>
                          <a:latin typeface="Franklin Gothic Book"/>
                          <a:ea typeface=""/>
                          <a:cs typeface=""/>
                        </a:defRPr>
                      </a:lvl3pPr>
                      <a:lvl4pPr marL="1371600" algn="l" defTabSz="457200" rtl="0" eaLnBrk="1" latinLnBrk="0" hangingPunct="1">
                        <a:defRPr sz="1800" b="1" kern="1200">
                          <a:solidFill>
                            <a:schemeClr val="dk1"/>
                          </a:solidFill>
                          <a:latin typeface="Franklin Gothic Book"/>
                          <a:ea typeface=""/>
                          <a:cs typeface=""/>
                        </a:defRPr>
                      </a:lvl4pPr>
                      <a:lvl5pPr marL="1828800" algn="l" defTabSz="457200" rtl="0" eaLnBrk="1" latinLnBrk="0" hangingPunct="1">
                        <a:defRPr sz="1800" b="1" kern="1200">
                          <a:solidFill>
                            <a:schemeClr val="dk1"/>
                          </a:solidFill>
                          <a:latin typeface="Franklin Gothic Book"/>
                          <a:ea typeface=""/>
                          <a:cs typeface=""/>
                        </a:defRPr>
                      </a:lvl5pPr>
                      <a:lvl6pPr marL="2286000" algn="l" defTabSz="457200" rtl="0" eaLnBrk="1" latinLnBrk="0" hangingPunct="1">
                        <a:defRPr sz="1800" b="1" kern="1200">
                          <a:solidFill>
                            <a:schemeClr val="dk1"/>
                          </a:solidFill>
                          <a:latin typeface="Franklin Gothic Book"/>
                          <a:ea typeface=""/>
                          <a:cs typeface=""/>
                        </a:defRPr>
                      </a:lvl6pPr>
                      <a:lvl7pPr marL="2743200" algn="l" defTabSz="457200" rtl="0" eaLnBrk="1" latinLnBrk="0" hangingPunct="1">
                        <a:defRPr sz="1800" b="1" kern="1200">
                          <a:solidFill>
                            <a:schemeClr val="dk1"/>
                          </a:solidFill>
                          <a:latin typeface="Franklin Gothic Book"/>
                          <a:ea typeface=""/>
                          <a:cs typeface=""/>
                        </a:defRPr>
                      </a:lvl7pPr>
                      <a:lvl8pPr marL="3200400" algn="l" defTabSz="457200" rtl="0" eaLnBrk="1" latinLnBrk="0" hangingPunct="1">
                        <a:defRPr sz="1800" b="1" kern="1200">
                          <a:solidFill>
                            <a:schemeClr val="dk1"/>
                          </a:solidFill>
                          <a:latin typeface="Franklin Gothic Book"/>
                          <a:ea typeface=""/>
                          <a:cs typeface=""/>
                        </a:defRPr>
                      </a:lvl8pPr>
                      <a:lvl9pPr marL="3657600" algn="l" defTabSz="457200" rtl="0" eaLnBrk="1" latinLnBrk="0" hangingPunct="1">
                        <a:defRPr sz="1800" b="1" kern="1200">
                          <a:solidFill>
                            <a:schemeClr val="dk1"/>
                          </a:solidFill>
                          <a:latin typeface="Franklin Gothic Book"/>
                          <a:ea typeface=""/>
                          <a:cs typeface=""/>
                        </a:defRPr>
                      </a:lvl9pPr>
                    </a:lstStyle>
                    <a:p>
                      <a:pPr>
                        <a:lnSpc>
                          <a:spcPct val="107000"/>
                        </a:lnSpc>
                        <a:spcAft>
                          <a:spcPts val="0"/>
                        </a:spcAft>
                      </a:pPr>
                      <a:r>
                        <a:rPr lang="en-ZA" sz="1600" b="0" dirty="0">
                          <a:solidFill>
                            <a:schemeClr val="tx1"/>
                          </a:solidFill>
                          <a:effectLst/>
                          <a:latin typeface="+mn-lt"/>
                        </a:rPr>
                        <a:t>Japan</a:t>
                      </a:r>
                      <a:endParaRPr lang="en-ZA" sz="1600" b="0" dirty="0">
                        <a:solidFill>
                          <a:schemeClr val="tx1"/>
                        </a:solidFill>
                        <a:effectLst/>
                        <a:latin typeface="+mn-lt"/>
                        <a:ea typeface="Calibri"/>
                        <a:cs typeface="Times New Roman"/>
                      </a:endParaRPr>
                    </a:p>
                  </a:txBody>
                  <a:tcPr marL="68580" marR="68580" marT="0" marB="0">
                    <a:lnL w="12700" cmpd="sng">
                      <a:solidFill>
                        <a:srgbClr val="797B7E"/>
                      </a:solidFill>
                    </a:lnL>
                    <a:lnR>
                      <a:noFill/>
                    </a:lnR>
                    <a:lnT w="12700" cmpd="sng">
                      <a:solidFill>
                        <a:srgbClr val="797B7E"/>
                      </a:solidFill>
                    </a:lnT>
                    <a:lnB w="12700" cmpd="sng">
                      <a:solidFill>
                        <a:srgbClr val="797B7E"/>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US" sz="1600" b="0" dirty="0" smtClean="0">
                          <a:solidFill>
                            <a:schemeClr val="tx1"/>
                          </a:solidFill>
                          <a:effectLst/>
                          <a:latin typeface="+mn-lt"/>
                          <a:ea typeface="Calibri"/>
                          <a:cs typeface="Times New Roman"/>
                        </a:rPr>
                        <a:t>0.8</a:t>
                      </a:r>
                      <a:endParaRPr lang="en-ZA" sz="1600" b="0" dirty="0">
                        <a:solidFill>
                          <a:schemeClr val="tx1"/>
                        </a:solidFill>
                        <a:effectLst/>
                        <a:latin typeface="+mn-lt"/>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mpd="sng">
                      <a:solidFill>
                        <a:srgbClr val="797B7E"/>
                      </a:solidFill>
                    </a:lnT>
                    <a:lnB w="12700" cmpd="sng">
                      <a:solidFill>
                        <a:srgbClr val="797B7E"/>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US" sz="1600" b="0" dirty="0" smtClean="0">
                          <a:solidFill>
                            <a:schemeClr val="tx1"/>
                          </a:solidFill>
                          <a:effectLst/>
                          <a:latin typeface="+mn-lt"/>
                          <a:ea typeface="Calibri"/>
                          <a:cs typeface="Times New Roman"/>
                        </a:rPr>
                        <a:t>0.9</a:t>
                      </a:r>
                      <a:endParaRPr lang="en-ZA" sz="1600" b="0" dirty="0">
                        <a:solidFill>
                          <a:schemeClr val="tx1"/>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mpd="sng">
                      <a:solidFill>
                        <a:srgbClr val="797B7E"/>
                      </a:solidFill>
                    </a:lnT>
                    <a:lnB w="12700" cmpd="sng">
                      <a:solidFill>
                        <a:srgbClr val="797B7E"/>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US" sz="1600" b="0" dirty="0" smtClean="0">
                          <a:solidFill>
                            <a:schemeClr val="tx1"/>
                          </a:solidFill>
                          <a:effectLst/>
                          <a:latin typeface="+mn-lt"/>
                          <a:ea typeface="Calibri"/>
                          <a:cs typeface="Times New Roman"/>
                        </a:rPr>
                        <a:t>0.4</a:t>
                      </a:r>
                      <a:endParaRPr lang="en-ZA" sz="1600" b="0" dirty="0">
                        <a:solidFill>
                          <a:schemeClr val="tx1"/>
                        </a:solidFill>
                        <a:effectLst/>
                        <a:latin typeface="+mn-lt"/>
                        <a:ea typeface="Calibri"/>
                        <a:cs typeface="Times New Roman"/>
                      </a:endParaRPr>
                    </a:p>
                  </a:txBody>
                  <a:tcPr marL="68580" marR="68580" marT="0" marB="0">
                    <a:lnL>
                      <a:noFill/>
                    </a:lnL>
                    <a:lnR w="12700" cmpd="sng">
                      <a:solidFill>
                        <a:srgbClr val="797B7E"/>
                      </a:solidFill>
                    </a:lnR>
                    <a:lnT w="12700" cmpd="sng">
                      <a:solidFill>
                        <a:srgbClr val="797B7E"/>
                      </a:solidFill>
                    </a:lnT>
                    <a:lnB w="12700" cmpd="sng">
                      <a:solidFill>
                        <a:srgbClr val="797B7E"/>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5"/>
                  </a:ext>
                </a:extLst>
              </a:tr>
              <a:tr h="302921">
                <a:tc>
                  <a:txBody>
                    <a:bodyPr/>
                    <a:lstStyle>
                      <a:lvl1pPr marL="0" algn="l" defTabSz="457200" rtl="0" eaLnBrk="1" latinLnBrk="0" hangingPunct="1">
                        <a:defRPr sz="1800" b="1" kern="1200">
                          <a:solidFill>
                            <a:schemeClr val="dk1"/>
                          </a:solidFill>
                          <a:latin typeface="Franklin Gothic Book"/>
                          <a:ea typeface=""/>
                          <a:cs typeface=""/>
                        </a:defRPr>
                      </a:lvl1pPr>
                      <a:lvl2pPr marL="457200" algn="l" defTabSz="457200" rtl="0" eaLnBrk="1" latinLnBrk="0" hangingPunct="1">
                        <a:defRPr sz="1800" b="1" kern="1200">
                          <a:solidFill>
                            <a:schemeClr val="dk1"/>
                          </a:solidFill>
                          <a:latin typeface="Franklin Gothic Book"/>
                          <a:ea typeface=""/>
                          <a:cs typeface=""/>
                        </a:defRPr>
                      </a:lvl2pPr>
                      <a:lvl3pPr marL="914400" algn="l" defTabSz="457200" rtl="0" eaLnBrk="1" latinLnBrk="0" hangingPunct="1">
                        <a:defRPr sz="1800" b="1" kern="1200">
                          <a:solidFill>
                            <a:schemeClr val="dk1"/>
                          </a:solidFill>
                          <a:latin typeface="Franklin Gothic Book"/>
                          <a:ea typeface=""/>
                          <a:cs typeface=""/>
                        </a:defRPr>
                      </a:lvl3pPr>
                      <a:lvl4pPr marL="1371600" algn="l" defTabSz="457200" rtl="0" eaLnBrk="1" latinLnBrk="0" hangingPunct="1">
                        <a:defRPr sz="1800" b="1" kern="1200">
                          <a:solidFill>
                            <a:schemeClr val="dk1"/>
                          </a:solidFill>
                          <a:latin typeface="Franklin Gothic Book"/>
                          <a:ea typeface=""/>
                          <a:cs typeface=""/>
                        </a:defRPr>
                      </a:lvl4pPr>
                      <a:lvl5pPr marL="1828800" algn="l" defTabSz="457200" rtl="0" eaLnBrk="1" latinLnBrk="0" hangingPunct="1">
                        <a:defRPr sz="1800" b="1" kern="1200">
                          <a:solidFill>
                            <a:schemeClr val="dk1"/>
                          </a:solidFill>
                          <a:latin typeface="Franklin Gothic Book"/>
                          <a:ea typeface=""/>
                          <a:cs typeface=""/>
                        </a:defRPr>
                      </a:lvl5pPr>
                      <a:lvl6pPr marL="2286000" algn="l" defTabSz="457200" rtl="0" eaLnBrk="1" latinLnBrk="0" hangingPunct="1">
                        <a:defRPr sz="1800" b="1" kern="1200">
                          <a:solidFill>
                            <a:schemeClr val="dk1"/>
                          </a:solidFill>
                          <a:latin typeface="Franklin Gothic Book"/>
                          <a:ea typeface=""/>
                          <a:cs typeface=""/>
                        </a:defRPr>
                      </a:lvl6pPr>
                      <a:lvl7pPr marL="2743200" algn="l" defTabSz="457200" rtl="0" eaLnBrk="1" latinLnBrk="0" hangingPunct="1">
                        <a:defRPr sz="1800" b="1" kern="1200">
                          <a:solidFill>
                            <a:schemeClr val="dk1"/>
                          </a:solidFill>
                          <a:latin typeface="Franklin Gothic Book"/>
                          <a:ea typeface=""/>
                          <a:cs typeface=""/>
                        </a:defRPr>
                      </a:lvl7pPr>
                      <a:lvl8pPr marL="3200400" algn="l" defTabSz="457200" rtl="0" eaLnBrk="1" latinLnBrk="0" hangingPunct="1">
                        <a:defRPr sz="1800" b="1" kern="1200">
                          <a:solidFill>
                            <a:schemeClr val="dk1"/>
                          </a:solidFill>
                          <a:latin typeface="Franklin Gothic Book"/>
                          <a:ea typeface=""/>
                          <a:cs typeface=""/>
                        </a:defRPr>
                      </a:lvl8pPr>
                      <a:lvl9pPr marL="3657600" algn="l" defTabSz="457200" rtl="0" eaLnBrk="1" latinLnBrk="0" hangingPunct="1">
                        <a:defRPr sz="1800" b="1" kern="1200">
                          <a:solidFill>
                            <a:schemeClr val="dk1"/>
                          </a:solidFill>
                          <a:latin typeface="Franklin Gothic Book"/>
                          <a:ea typeface=""/>
                          <a:cs typeface=""/>
                        </a:defRPr>
                      </a:lvl9pPr>
                    </a:lstStyle>
                    <a:p>
                      <a:pPr>
                        <a:lnSpc>
                          <a:spcPct val="107000"/>
                        </a:lnSpc>
                        <a:spcAft>
                          <a:spcPts val="0"/>
                        </a:spcAft>
                      </a:pPr>
                      <a:r>
                        <a:rPr lang="en-ZA" sz="1600" b="0" dirty="0">
                          <a:solidFill>
                            <a:schemeClr val="tx1"/>
                          </a:solidFill>
                          <a:effectLst/>
                          <a:latin typeface="+mn-lt"/>
                        </a:rPr>
                        <a:t>China</a:t>
                      </a:r>
                      <a:endParaRPr lang="en-ZA" sz="1600" b="0" dirty="0">
                        <a:solidFill>
                          <a:schemeClr val="tx1"/>
                        </a:solidFill>
                        <a:effectLst/>
                        <a:latin typeface="+mn-lt"/>
                        <a:ea typeface="Calibri"/>
                        <a:cs typeface="Times New Roman"/>
                      </a:endParaRPr>
                    </a:p>
                  </a:txBody>
                  <a:tcPr marL="68580" marR="68580" marT="0" marB="0">
                    <a:lnL w="12700" cmpd="sng">
                      <a:solidFill>
                        <a:srgbClr val="797B7E"/>
                      </a:solidFill>
                    </a:lnL>
                    <a:lnR>
                      <a:noFill/>
                    </a:lnR>
                    <a:lnT w="12700" cap="flat" cmpd="sng" algn="ctr">
                      <a:solidFill>
                        <a:srgbClr val="797B7E"/>
                      </a:solidFill>
                      <a:prstDash val="solid"/>
                      <a:round/>
                      <a:headEnd type="none" w="med" len="med"/>
                      <a:tailEnd type="none" w="med" len="med"/>
                    </a:lnT>
                    <a:lnB w="12700" cmpd="sng">
                      <a:solidFill>
                        <a:srgbClr val="797B7E"/>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US" sz="1600" b="0" dirty="0" smtClean="0">
                          <a:solidFill>
                            <a:schemeClr val="tx1"/>
                          </a:solidFill>
                          <a:effectLst/>
                          <a:latin typeface="+mn-lt"/>
                          <a:ea typeface="Calibri"/>
                          <a:cs typeface="Times New Roman"/>
                        </a:rPr>
                        <a:t>6.6</a:t>
                      </a:r>
                      <a:endParaRPr lang="en-ZA" sz="1600" b="0" dirty="0">
                        <a:solidFill>
                          <a:schemeClr val="tx1"/>
                        </a:solidFill>
                        <a:effectLst/>
                        <a:latin typeface="+mn-lt"/>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797B7E"/>
                      </a:solidFill>
                      <a:prstDash val="solid"/>
                      <a:round/>
                      <a:headEnd type="none" w="med" len="med"/>
                      <a:tailEnd type="none" w="med" len="med"/>
                    </a:lnT>
                    <a:lnB w="12700" cmpd="sng">
                      <a:solidFill>
                        <a:srgbClr val="797B7E"/>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US" sz="1600" b="0" dirty="0" smtClean="0">
                          <a:solidFill>
                            <a:schemeClr val="tx1"/>
                          </a:solidFill>
                          <a:effectLst/>
                          <a:latin typeface="+mn-lt"/>
                          <a:ea typeface="Calibri"/>
                          <a:cs typeface="Times New Roman"/>
                        </a:rPr>
                        <a:t>6.2</a:t>
                      </a:r>
                      <a:endParaRPr lang="en-ZA" sz="1600" b="0" dirty="0">
                        <a:solidFill>
                          <a:schemeClr val="tx1"/>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797B7E"/>
                      </a:solidFill>
                      <a:prstDash val="solid"/>
                      <a:round/>
                      <a:headEnd type="none" w="med" len="med"/>
                      <a:tailEnd type="none" w="med" len="med"/>
                    </a:lnT>
                    <a:lnB w="12700" cmpd="sng">
                      <a:solidFill>
                        <a:srgbClr val="797B7E"/>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US" sz="1600" b="0" dirty="0" smtClean="0">
                          <a:solidFill>
                            <a:schemeClr val="tx1"/>
                          </a:solidFill>
                          <a:effectLst/>
                          <a:latin typeface="+mn-lt"/>
                          <a:ea typeface="Calibri"/>
                          <a:cs typeface="Times New Roman"/>
                        </a:rPr>
                        <a:t>6.0</a:t>
                      </a:r>
                      <a:endParaRPr lang="en-ZA" sz="1600" b="0" dirty="0">
                        <a:solidFill>
                          <a:schemeClr val="tx1"/>
                        </a:solidFill>
                        <a:effectLst/>
                        <a:latin typeface="+mn-lt"/>
                        <a:ea typeface="Calibri"/>
                        <a:cs typeface="Times New Roman"/>
                      </a:endParaRPr>
                    </a:p>
                  </a:txBody>
                  <a:tcPr marL="68580" marR="68580" marT="0" marB="0">
                    <a:lnL>
                      <a:noFill/>
                    </a:lnL>
                    <a:lnR w="12700" cmpd="sng">
                      <a:solidFill>
                        <a:srgbClr val="797B7E"/>
                      </a:solidFill>
                    </a:lnR>
                    <a:lnT w="12700" cap="flat" cmpd="sng" algn="ctr">
                      <a:solidFill>
                        <a:srgbClr val="797B7E"/>
                      </a:solidFill>
                      <a:prstDash val="solid"/>
                      <a:round/>
                      <a:headEnd type="none" w="med" len="med"/>
                      <a:tailEnd type="none" w="med" len="med"/>
                    </a:lnT>
                    <a:lnB w="12700" cmpd="sng">
                      <a:solidFill>
                        <a:srgbClr val="797B7E"/>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8"/>
                  </a:ext>
                </a:extLst>
              </a:tr>
              <a:tr h="302921">
                <a:tc>
                  <a:txBody>
                    <a:bodyPr/>
                    <a:lstStyle>
                      <a:lvl1pPr marL="0" algn="l" defTabSz="457200" rtl="0" eaLnBrk="1" latinLnBrk="0" hangingPunct="1">
                        <a:defRPr sz="1800" b="1" kern="1200">
                          <a:solidFill>
                            <a:schemeClr val="dk1"/>
                          </a:solidFill>
                          <a:latin typeface="Franklin Gothic Book"/>
                          <a:ea typeface=""/>
                          <a:cs typeface=""/>
                        </a:defRPr>
                      </a:lvl1pPr>
                      <a:lvl2pPr marL="457200" algn="l" defTabSz="457200" rtl="0" eaLnBrk="1" latinLnBrk="0" hangingPunct="1">
                        <a:defRPr sz="1800" b="1" kern="1200">
                          <a:solidFill>
                            <a:schemeClr val="dk1"/>
                          </a:solidFill>
                          <a:latin typeface="Franklin Gothic Book"/>
                          <a:ea typeface=""/>
                          <a:cs typeface=""/>
                        </a:defRPr>
                      </a:lvl2pPr>
                      <a:lvl3pPr marL="914400" algn="l" defTabSz="457200" rtl="0" eaLnBrk="1" latinLnBrk="0" hangingPunct="1">
                        <a:defRPr sz="1800" b="1" kern="1200">
                          <a:solidFill>
                            <a:schemeClr val="dk1"/>
                          </a:solidFill>
                          <a:latin typeface="Franklin Gothic Book"/>
                          <a:ea typeface=""/>
                          <a:cs typeface=""/>
                        </a:defRPr>
                      </a:lvl3pPr>
                      <a:lvl4pPr marL="1371600" algn="l" defTabSz="457200" rtl="0" eaLnBrk="1" latinLnBrk="0" hangingPunct="1">
                        <a:defRPr sz="1800" b="1" kern="1200">
                          <a:solidFill>
                            <a:schemeClr val="dk1"/>
                          </a:solidFill>
                          <a:latin typeface="Franklin Gothic Book"/>
                          <a:ea typeface=""/>
                          <a:cs typeface=""/>
                        </a:defRPr>
                      </a:lvl4pPr>
                      <a:lvl5pPr marL="1828800" algn="l" defTabSz="457200" rtl="0" eaLnBrk="1" latinLnBrk="0" hangingPunct="1">
                        <a:defRPr sz="1800" b="1" kern="1200">
                          <a:solidFill>
                            <a:schemeClr val="dk1"/>
                          </a:solidFill>
                          <a:latin typeface="Franklin Gothic Book"/>
                          <a:ea typeface=""/>
                          <a:cs typeface=""/>
                        </a:defRPr>
                      </a:lvl5pPr>
                      <a:lvl6pPr marL="2286000" algn="l" defTabSz="457200" rtl="0" eaLnBrk="1" latinLnBrk="0" hangingPunct="1">
                        <a:defRPr sz="1800" b="1" kern="1200">
                          <a:solidFill>
                            <a:schemeClr val="dk1"/>
                          </a:solidFill>
                          <a:latin typeface="Franklin Gothic Book"/>
                          <a:ea typeface=""/>
                          <a:cs typeface=""/>
                        </a:defRPr>
                      </a:lvl6pPr>
                      <a:lvl7pPr marL="2743200" algn="l" defTabSz="457200" rtl="0" eaLnBrk="1" latinLnBrk="0" hangingPunct="1">
                        <a:defRPr sz="1800" b="1" kern="1200">
                          <a:solidFill>
                            <a:schemeClr val="dk1"/>
                          </a:solidFill>
                          <a:latin typeface="Franklin Gothic Book"/>
                          <a:ea typeface=""/>
                          <a:cs typeface=""/>
                        </a:defRPr>
                      </a:lvl7pPr>
                      <a:lvl8pPr marL="3200400" algn="l" defTabSz="457200" rtl="0" eaLnBrk="1" latinLnBrk="0" hangingPunct="1">
                        <a:defRPr sz="1800" b="1" kern="1200">
                          <a:solidFill>
                            <a:schemeClr val="dk1"/>
                          </a:solidFill>
                          <a:latin typeface="Franklin Gothic Book"/>
                          <a:ea typeface=""/>
                          <a:cs typeface=""/>
                        </a:defRPr>
                      </a:lvl8pPr>
                      <a:lvl9pPr marL="3657600" algn="l" defTabSz="457200" rtl="0" eaLnBrk="1" latinLnBrk="0" hangingPunct="1">
                        <a:defRPr sz="1800" b="1" kern="1200">
                          <a:solidFill>
                            <a:schemeClr val="dk1"/>
                          </a:solidFill>
                          <a:latin typeface="Franklin Gothic Book"/>
                          <a:ea typeface=""/>
                          <a:cs typeface=""/>
                        </a:defRPr>
                      </a:lvl9pPr>
                    </a:lstStyle>
                    <a:p>
                      <a:pPr>
                        <a:lnSpc>
                          <a:spcPct val="107000"/>
                        </a:lnSpc>
                        <a:spcAft>
                          <a:spcPts val="0"/>
                        </a:spcAft>
                      </a:pPr>
                      <a:r>
                        <a:rPr lang="en-ZA" sz="1600" b="1" dirty="0">
                          <a:solidFill>
                            <a:schemeClr val="tx1"/>
                          </a:solidFill>
                          <a:effectLst/>
                          <a:latin typeface="+mn-lt"/>
                        </a:rPr>
                        <a:t>South Africa</a:t>
                      </a:r>
                      <a:endParaRPr lang="en-ZA" sz="1600" b="1" dirty="0">
                        <a:solidFill>
                          <a:schemeClr val="tx1"/>
                        </a:solidFill>
                        <a:effectLst/>
                        <a:latin typeface="+mn-lt"/>
                        <a:ea typeface="Calibri"/>
                        <a:cs typeface="Times New Roman"/>
                      </a:endParaRPr>
                    </a:p>
                  </a:txBody>
                  <a:tcPr marL="68580" marR="68580" marT="0" marB="0">
                    <a:lnL w="12700" cmpd="sng">
                      <a:solidFill>
                        <a:srgbClr val="797B7E"/>
                      </a:solidFill>
                    </a:lnL>
                    <a:lnR>
                      <a:noFill/>
                    </a:lnR>
                    <a:lnT w="12700" cap="flat" cmpd="sng" algn="ctr">
                      <a:solidFill>
                        <a:srgbClr val="797B7E"/>
                      </a:solidFill>
                      <a:prstDash val="solid"/>
                      <a:round/>
                      <a:headEnd type="none" w="med" len="med"/>
                      <a:tailEnd type="none" w="med" len="med"/>
                    </a:lnT>
                    <a:lnB w="12700" cmpd="sng">
                      <a:solidFill>
                        <a:srgbClr val="797B7E"/>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US" sz="1600" b="1" dirty="0" smtClean="0">
                          <a:solidFill>
                            <a:schemeClr val="tx1"/>
                          </a:solidFill>
                          <a:effectLst/>
                          <a:latin typeface="+mn-lt"/>
                          <a:ea typeface="Calibri"/>
                          <a:cs typeface="Times New Roman"/>
                        </a:rPr>
                        <a:t>0.8</a:t>
                      </a:r>
                      <a:endParaRPr lang="en-ZA" sz="1600" b="1" dirty="0">
                        <a:solidFill>
                          <a:schemeClr val="tx1"/>
                        </a:solidFill>
                        <a:effectLst/>
                        <a:latin typeface="+mn-lt"/>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797B7E"/>
                      </a:solidFill>
                      <a:prstDash val="solid"/>
                      <a:round/>
                      <a:headEnd type="none" w="med" len="med"/>
                      <a:tailEnd type="none" w="med" len="med"/>
                    </a:lnT>
                    <a:lnB w="12700" cmpd="sng">
                      <a:solidFill>
                        <a:srgbClr val="797B7E"/>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US" sz="1600" b="1" dirty="0" smtClean="0">
                          <a:solidFill>
                            <a:schemeClr val="tx1"/>
                          </a:solidFill>
                          <a:effectLst/>
                          <a:latin typeface="+mn-lt"/>
                          <a:ea typeface="Calibri"/>
                          <a:cs typeface="Times New Roman"/>
                        </a:rPr>
                        <a:t>0.6</a:t>
                      </a:r>
                      <a:endParaRPr lang="en-ZA" sz="1600" b="1" dirty="0">
                        <a:solidFill>
                          <a:schemeClr val="tx1"/>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797B7E"/>
                      </a:solidFill>
                      <a:prstDash val="solid"/>
                      <a:round/>
                      <a:headEnd type="none" w="med" len="med"/>
                      <a:tailEnd type="none" w="med" len="med"/>
                    </a:lnT>
                    <a:lnB w="12700" cmpd="sng">
                      <a:solidFill>
                        <a:srgbClr val="797B7E"/>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Franklin Gothic Book"/>
                          <a:ea typeface=""/>
                          <a:cs typeface=""/>
                        </a:defRPr>
                      </a:lvl1pPr>
                      <a:lvl2pPr marL="457200" algn="l" defTabSz="457200" rtl="0" eaLnBrk="1" latinLnBrk="0" hangingPunct="1">
                        <a:defRPr sz="1800" kern="1200">
                          <a:solidFill>
                            <a:schemeClr val="dk1"/>
                          </a:solidFill>
                          <a:latin typeface="Franklin Gothic Book"/>
                          <a:ea typeface=""/>
                          <a:cs typeface=""/>
                        </a:defRPr>
                      </a:lvl2pPr>
                      <a:lvl3pPr marL="914400" algn="l" defTabSz="457200" rtl="0" eaLnBrk="1" latinLnBrk="0" hangingPunct="1">
                        <a:defRPr sz="1800" kern="1200">
                          <a:solidFill>
                            <a:schemeClr val="dk1"/>
                          </a:solidFill>
                          <a:latin typeface="Franklin Gothic Book"/>
                          <a:ea typeface=""/>
                          <a:cs typeface=""/>
                        </a:defRPr>
                      </a:lvl3pPr>
                      <a:lvl4pPr marL="1371600" algn="l" defTabSz="457200" rtl="0" eaLnBrk="1" latinLnBrk="0" hangingPunct="1">
                        <a:defRPr sz="1800" kern="1200">
                          <a:solidFill>
                            <a:schemeClr val="dk1"/>
                          </a:solidFill>
                          <a:latin typeface="Franklin Gothic Book"/>
                          <a:ea typeface=""/>
                          <a:cs typeface=""/>
                        </a:defRPr>
                      </a:lvl4pPr>
                      <a:lvl5pPr marL="1828800" algn="l" defTabSz="457200" rtl="0" eaLnBrk="1" latinLnBrk="0" hangingPunct="1">
                        <a:defRPr sz="1800" kern="1200">
                          <a:solidFill>
                            <a:schemeClr val="dk1"/>
                          </a:solidFill>
                          <a:latin typeface="Franklin Gothic Book"/>
                          <a:ea typeface=""/>
                          <a:cs typeface=""/>
                        </a:defRPr>
                      </a:lvl5pPr>
                      <a:lvl6pPr marL="2286000" algn="l" defTabSz="457200" rtl="0" eaLnBrk="1" latinLnBrk="0" hangingPunct="1">
                        <a:defRPr sz="1800" kern="1200">
                          <a:solidFill>
                            <a:schemeClr val="dk1"/>
                          </a:solidFill>
                          <a:latin typeface="Franklin Gothic Book"/>
                          <a:ea typeface=""/>
                          <a:cs typeface=""/>
                        </a:defRPr>
                      </a:lvl6pPr>
                      <a:lvl7pPr marL="2743200" algn="l" defTabSz="457200" rtl="0" eaLnBrk="1" latinLnBrk="0" hangingPunct="1">
                        <a:defRPr sz="1800" kern="1200">
                          <a:solidFill>
                            <a:schemeClr val="dk1"/>
                          </a:solidFill>
                          <a:latin typeface="Franklin Gothic Book"/>
                          <a:ea typeface=""/>
                          <a:cs typeface=""/>
                        </a:defRPr>
                      </a:lvl7pPr>
                      <a:lvl8pPr marL="3200400" algn="l" defTabSz="457200" rtl="0" eaLnBrk="1" latinLnBrk="0" hangingPunct="1">
                        <a:defRPr sz="1800" kern="1200">
                          <a:solidFill>
                            <a:schemeClr val="dk1"/>
                          </a:solidFill>
                          <a:latin typeface="Franklin Gothic Book"/>
                          <a:ea typeface=""/>
                          <a:cs typeface=""/>
                        </a:defRPr>
                      </a:lvl8pPr>
                      <a:lvl9pPr marL="3657600" algn="l" defTabSz="457200" rtl="0" eaLnBrk="1" latinLnBrk="0" hangingPunct="1">
                        <a:defRPr sz="1800" kern="1200">
                          <a:solidFill>
                            <a:schemeClr val="dk1"/>
                          </a:solidFill>
                          <a:latin typeface="Franklin Gothic Book"/>
                          <a:ea typeface=""/>
                          <a:cs typeface=""/>
                        </a:defRPr>
                      </a:lvl9pPr>
                    </a:lstStyle>
                    <a:p>
                      <a:pPr algn="ctr">
                        <a:lnSpc>
                          <a:spcPct val="107000"/>
                        </a:lnSpc>
                        <a:spcAft>
                          <a:spcPts val="0"/>
                        </a:spcAft>
                      </a:pPr>
                      <a:r>
                        <a:rPr lang="en-US" sz="1600" b="1" dirty="0" smtClean="0">
                          <a:solidFill>
                            <a:schemeClr val="tx1"/>
                          </a:solidFill>
                          <a:effectLst/>
                          <a:latin typeface="+mn-lt"/>
                          <a:ea typeface="Calibri"/>
                          <a:cs typeface="Times New Roman"/>
                        </a:rPr>
                        <a:t>1.5</a:t>
                      </a:r>
                      <a:endParaRPr lang="en-ZA" sz="1600" b="1" dirty="0">
                        <a:solidFill>
                          <a:schemeClr val="tx1"/>
                        </a:solidFill>
                        <a:effectLst/>
                        <a:latin typeface="+mn-lt"/>
                        <a:ea typeface="Calibri"/>
                        <a:cs typeface="Times New Roman"/>
                      </a:endParaRPr>
                    </a:p>
                  </a:txBody>
                  <a:tcPr marL="68580" marR="68580" marT="0" marB="0">
                    <a:lnL>
                      <a:noFill/>
                    </a:lnL>
                    <a:lnR w="12700" cmpd="sng">
                      <a:solidFill>
                        <a:srgbClr val="797B7E"/>
                      </a:solidFill>
                    </a:lnR>
                    <a:lnT w="12700" cap="flat" cmpd="sng" algn="ctr">
                      <a:solidFill>
                        <a:srgbClr val="797B7E"/>
                      </a:solidFill>
                      <a:prstDash val="solid"/>
                      <a:round/>
                      <a:headEnd type="none" w="med" len="med"/>
                      <a:tailEnd type="none" w="med" len="med"/>
                    </a:lnT>
                    <a:lnB w="12700" cmpd="sng">
                      <a:solidFill>
                        <a:srgbClr val="797B7E"/>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14"/>
                  </a:ext>
                </a:extLst>
              </a:tr>
            </a:tbl>
          </a:graphicData>
        </a:graphic>
      </p:graphicFrame>
      <p:pic>
        <p:nvPicPr>
          <p:cNvPr id="13" name="Picture 1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17" y="6149915"/>
            <a:ext cx="1457291" cy="571560"/>
          </a:xfrm>
          <a:prstGeom prst="rect">
            <a:avLst/>
          </a:prstGeom>
          <a:noFill/>
        </p:spPr>
      </p:pic>
      <p:pic>
        <p:nvPicPr>
          <p:cNvPr id="14" name="Picture 13"/>
          <p:cNvPicPr>
            <a:picLocks noChangeAspect="1"/>
          </p:cNvPicPr>
          <p:nvPr/>
        </p:nvPicPr>
        <p:blipFill>
          <a:blip r:embed="rId3"/>
          <a:stretch>
            <a:fillRect/>
          </a:stretch>
        </p:blipFill>
        <p:spPr>
          <a:xfrm>
            <a:off x="8086185" y="6178737"/>
            <a:ext cx="648072" cy="565983"/>
          </a:xfrm>
          <a:prstGeom prst="rect">
            <a:avLst/>
          </a:prstGeom>
        </p:spPr>
      </p:pic>
    </p:spTree>
    <p:extLst>
      <p:ext uri="{BB962C8B-B14F-4D97-AF65-F5344CB8AC3E}">
        <p14:creationId xmlns:p14="http://schemas.microsoft.com/office/powerpoint/2010/main" val="16542147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773548"/>
            <a:ext cx="8928992" cy="891479"/>
          </a:xfrm>
        </p:spPr>
        <p:txBody>
          <a:bodyPr>
            <a:normAutofit/>
          </a:bodyPr>
          <a:lstStyle/>
          <a:p>
            <a:pPr lvl="0" algn="l">
              <a:defRPr/>
            </a:pPr>
            <a:r>
              <a:rPr lang="en-ZA" sz="1800" dirty="0" smtClean="0">
                <a:latin typeface="Calibri" panose="020F0502020204030204" pitchFamily="34" charset="0"/>
                <a:ea typeface="+mn-ea"/>
                <a:cs typeface="+mn-cs"/>
              </a:rPr>
              <a:t/>
            </a:r>
            <a:br>
              <a:rPr lang="en-ZA" sz="1800" dirty="0" smtClean="0">
                <a:latin typeface="Calibri" panose="020F0502020204030204" pitchFamily="34" charset="0"/>
                <a:ea typeface="+mn-ea"/>
                <a:cs typeface="+mn-cs"/>
              </a:rPr>
            </a:br>
            <a:endParaRPr lang="en-ZA" sz="2000" dirty="0">
              <a:latin typeface="+mn-lt"/>
              <a:ea typeface="BatangChe" panose="02030609000101010101" pitchFamily="49" charset="-127"/>
              <a:cs typeface="+mn-cs"/>
            </a:endParaRPr>
          </a:p>
        </p:txBody>
      </p:sp>
      <p:sp>
        <p:nvSpPr>
          <p:cNvPr id="4" name="Slide Number Placeholder 3"/>
          <p:cNvSpPr>
            <a:spLocks noGrp="1"/>
          </p:cNvSpPr>
          <p:nvPr>
            <p:ph type="sldNum" sz="quarter" idx="12"/>
          </p:nvPr>
        </p:nvSpPr>
        <p:spPr>
          <a:xfrm>
            <a:off x="5896984" y="6373607"/>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8F8DF-C337-4A03-AAF7-DB08E60626D8}"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7" name="Title 1"/>
          <p:cNvSpPr txBox="1">
            <a:spLocks/>
          </p:cNvSpPr>
          <p:nvPr/>
        </p:nvSpPr>
        <p:spPr>
          <a:xfrm>
            <a:off x="53752" y="275788"/>
            <a:ext cx="9036496" cy="511524"/>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ZA" sz="2800" b="1" i="0" u="none" strike="noStrike" kern="1200" cap="none" spc="0" normalizeH="0" baseline="0" noProof="0" dirty="0" smtClean="0">
                <a:ln w="11430"/>
                <a:solidFill>
                  <a:prstClr val="black"/>
                </a:solidFill>
                <a:effectLst/>
                <a:uLnTx/>
                <a:uFillTx/>
                <a:latin typeface="Arial"/>
                <a:ea typeface="+mj-ea"/>
                <a:cs typeface="+mj-cs"/>
              </a:rPr>
              <a:t>SA GROWTH MOMENTUM REMAINS WEAK</a:t>
            </a:r>
            <a:endParaRPr kumimoji="0" lang="en-ZA" sz="2800" b="1" i="0" u="none" strike="noStrike" kern="1200" cap="none" spc="0" normalizeH="0" baseline="0" noProof="0" dirty="0">
              <a:ln w="11430"/>
              <a:solidFill>
                <a:prstClr val="black"/>
              </a:solidFill>
              <a:effectLst/>
              <a:uLnTx/>
              <a:uFillTx/>
              <a:latin typeface="Arial"/>
              <a:ea typeface="+mj-ea"/>
              <a:cs typeface="+mj-cs"/>
            </a:endParaRPr>
          </a:p>
        </p:txBody>
      </p:sp>
      <p:sp>
        <p:nvSpPr>
          <p:cNvPr id="8" name="Rectangle 7"/>
          <p:cNvSpPr/>
          <p:nvPr/>
        </p:nvSpPr>
        <p:spPr>
          <a:xfrm>
            <a:off x="107504" y="887135"/>
            <a:ext cx="4464496" cy="5355312"/>
          </a:xfrm>
          <a:prstGeom prst="rect">
            <a:avLst/>
          </a:prstGeom>
        </p:spPr>
        <p:txBody>
          <a:bodyPr wrap="square">
            <a:spAutoFit/>
          </a:bodyPr>
          <a:lstStyle/>
          <a:p>
            <a:pPr marL="266700" marR="0" lvl="0" indent="-266700" algn="just" defTabSz="457200" rtl="0" eaLnBrk="1" fontAlgn="auto" latinLnBrk="0" hangingPunct="1">
              <a:lnSpc>
                <a:spcPct val="100000"/>
              </a:lnSpc>
              <a:spcBef>
                <a:spcPts val="0"/>
              </a:spcBef>
              <a:spcAft>
                <a:spcPts val="0"/>
              </a:spcAft>
              <a:buClrTx/>
              <a:buSzTx/>
              <a:buFont typeface="Wingdings" charset="2"/>
              <a:buChar char="q"/>
              <a:tabLst/>
              <a:defRPr/>
            </a:pPr>
            <a:r>
              <a:rPr kumimoji="0" lang="en-ZA" b="0" i="0" u="none" strike="noStrike" kern="1200" cap="none" spc="0" normalizeH="0" baseline="0" noProof="0" dirty="0">
                <a:ln>
                  <a:noFill/>
                </a:ln>
                <a:solidFill>
                  <a:prstClr val="black"/>
                </a:solidFill>
                <a:effectLst/>
                <a:uLnTx/>
                <a:uFillTx/>
                <a:cs typeface="Helvetica"/>
              </a:rPr>
              <a:t>The weakness of the South African economy in the opening quarter of the year was much worse than </a:t>
            </a:r>
            <a:r>
              <a:rPr kumimoji="0" lang="en-ZA" b="0" i="0" u="none" strike="noStrike" kern="1200" cap="none" spc="0" normalizeH="0" baseline="0" noProof="0" dirty="0" smtClean="0">
                <a:ln>
                  <a:noFill/>
                </a:ln>
                <a:solidFill>
                  <a:prstClr val="black"/>
                </a:solidFill>
                <a:effectLst/>
                <a:uLnTx/>
                <a:uFillTx/>
                <a:cs typeface="Helvetica"/>
              </a:rPr>
              <a:t>anticipated;</a:t>
            </a:r>
          </a:p>
          <a:p>
            <a:pPr marL="266700" marR="0" lvl="0" indent="-266700" algn="just" defTabSz="457200" rtl="0" eaLnBrk="1" fontAlgn="auto" latinLnBrk="0" hangingPunct="1">
              <a:lnSpc>
                <a:spcPct val="100000"/>
              </a:lnSpc>
              <a:spcBef>
                <a:spcPts val="0"/>
              </a:spcBef>
              <a:spcAft>
                <a:spcPts val="0"/>
              </a:spcAft>
              <a:buClrTx/>
              <a:buSzTx/>
              <a:buFont typeface="Wingdings" charset="2"/>
              <a:buChar char="q"/>
              <a:tabLst/>
              <a:defRPr/>
            </a:pPr>
            <a:r>
              <a:rPr kumimoji="0" lang="en-ZA" b="0" i="0" u="none" strike="noStrike" kern="1200" cap="none" spc="0" normalizeH="0" baseline="0" noProof="0" dirty="0" smtClean="0">
                <a:ln>
                  <a:noFill/>
                </a:ln>
                <a:solidFill>
                  <a:prstClr val="black"/>
                </a:solidFill>
                <a:effectLst/>
                <a:uLnTx/>
                <a:uFillTx/>
                <a:cs typeface="Helvetica"/>
              </a:rPr>
              <a:t>The </a:t>
            </a:r>
            <a:r>
              <a:rPr kumimoji="0" lang="en-ZA" b="0" i="0" u="none" strike="noStrike" kern="1200" cap="none" spc="0" normalizeH="0" baseline="0" noProof="0" dirty="0">
                <a:ln>
                  <a:noFill/>
                </a:ln>
                <a:solidFill>
                  <a:prstClr val="black"/>
                </a:solidFill>
                <a:effectLst/>
                <a:uLnTx/>
                <a:uFillTx/>
                <a:cs typeface="Helvetica"/>
              </a:rPr>
              <a:t>sharp 3.2% </a:t>
            </a:r>
            <a:r>
              <a:rPr kumimoji="0" lang="en-ZA" b="0" i="0" u="none" strike="noStrike" kern="1200" cap="none" spc="0" normalizeH="0" baseline="0" noProof="0" dirty="0" smtClean="0">
                <a:ln>
                  <a:noFill/>
                </a:ln>
                <a:solidFill>
                  <a:prstClr val="black"/>
                </a:solidFill>
                <a:effectLst/>
                <a:uLnTx/>
                <a:uFillTx/>
                <a:cs typeface="Helvetica"/>
              </a:rPr>
              <a:t>(revised to 3.1%) contraction </a:t>
            </a:r>
            <a:r>
              <a:rPr kumimoji="0" lang="en-ZA" b="0" i="0" u="none" strike="noStrike" kern="1200" cap="none" spc="0" normalizeH="0" baseline="0" noProof="0" dirty="0">
                <a:ln>
                  <a:noFill/>
                </a:ln>
                <a:solidFill>
                  <a:prstClr val="black"/>
                </a:solidFill>
                <a:effectLst/>
                <a:uLnTx/>
                <a:uFillTx/>
                <a:cs typeface="Helvetica"/>
              </a:rPr>
              <a:t>in real GDP, on a quarter-on-quarter (q-o-q), seasonally adjusted and annualised (</a:t>
            </a:r>
            <a:r>
              <a:rPr kumimoji="0" lang="en-ZA" b="0" i="0" u="none" strike="noStrike" kern="1200" cap="none" spc="0" normalizeH="0" baseline="0" noProof="0" dirty="0" err="1">
                <a:ln>
                  <a:noFill/>
                </a:ln>
                <a:solidFill>
                  <a:prstClr val="black"/>
                </a:solidFill>
                <a:effectLst/>
                <a:uLnTx/>
                <a:uFillTx/>
                <a:cs typeface="Helvetica"/>
              </a:rPr>
              <a:t>saar</a:t>
            </a:r>
            <a:r>
              <a:rPr kumimoji="0" lang="en-ZA" b="0" i="0" u="none" strike="noStrike" kern="1200" cap="none" spc="0" normalizeH="0" baseline="0" noProof="0" dirty="0">
                <a:ln>
                  <a:noFill/>
                </a:ln>
                <a:solidFill>
                  <a:prstClr val="black"/>
                </a:solidFill>
                <a:effectLst/>
                <a:uLnTx/>
                <a:uFillTx/>
                <a:cs typeface="Helvetica"/>
              </a:rPr>
              <a:t>) </a:t>
            </a:r>
            <a:r>
              <a:rPr kumimoji="0" lang="en-ZA" b="0" i="0" u="none" strike="noStrike" kern="1200" cap="none" spc="0" normalizeH="0" baseline="0" noProof="0" dirty="0" smtClean="0">
                <a:ln>
                  <a:noFill/>
                </a:ln>
                <a:solidFill>
                  <a:prstClr val="black"/>
                </a:solidFill>
                <a:effectLst/>
                <a:uLnTx/>
                <a:uFillTx/>
                <a:cs typeface="Helvetica"/>
              </a:rPr>
              <a:t>basis </a:t>
            </a:r>
            <a:r>
              <a:rPr kumimoji="0" lang="en-ZA" b="0" i="0" u="none" strike="noStrike" kern="1200" cap="none" spc="0" normalizeH="0" baseline="0" noProof="0" dirty="0">
                <a:ln>
                  <a:noFill/>
                </a:ln>
                <a:solidFill>
                  <a:prstClr val="black"/>
                </a:solidFill>
                <a:effectLst/>
                <a:uLnTx/>
                <a:uFillTx/>
                <a:cs typeface="Helvetica"/>
              </a:rPr>
              <a:t>was the worst quarterly performance since the 2009 </a:t>
            </a:r>
            <a:r>
              <a:rPr kumimoji="0" lang="en-ZA" b="0" i="0" u="none" strike="noStrike" kern="1200" cap="none" spc="0" normalizeH="0" baseline="0" noProof="0" dirty="0" smtClean="0">
                <a:ln>
                  <a:noFill/>
                </a:ln>
                <a:solidFill>
                  <a:prstClr val="black"/>
                </a:solidFill>
                <a:effectLst/>
                <a:uLnTx/>
                <a:uFillTx/>
                <a:cs typeface="Helvetica"/>
              </a:rPr>
              <a:t>recession;</a:t>
            </a:r>
          </a:p>
          <a:p>
            <a:pPr marL="266700" marR="0" lvl="0" indent="-266700" algn="just" defTabSz="457200" rtl="0" eaLnBrk="1" fontAlgn="auto" latinLnBrk="0" hangingPunct="1">
              <a:lnSpc>
                <a:spcPct val="100000"/>
              </a:lnSpc>
              <a:spcBef>
                <a:spcPts val="0"/>
              </a:spcBef>
              <a:spcAft>
                <a:spcPts val="0"/>
              </a:spcAft>
              <a:buClrTx/>
              <a:buSzTx/>
              <a:buFont typeface="Wingdings" charset="2"/>
              <a:buChar char="q"/>
              <a:tabLst/>
              <a:defRPr/>
            </a:pPr>
            <a:r>
              <a:rPr kumimoji="0" lang="en-ZA" b="0" i="0" u="none" strike="noStrike" kern="1200" cap="none" spc="0" normalizeH="0" baseline="0" noProof="0" dirty="0" smtClean="0">
                <a:ln>
                  <a:noFill/>
                </a:ln>
                <a:solidFill>
                  <a:prstClr val="black"/>
                </a:solidFill>
                <a:effectLst/>
                <a:uLnTx/>
                <a:uFillTx/>
                <a:cs typeface="Helvetica"/>
              </a:rPr>
              <a:t>However, that was reversed when the economy avoided a recession</a:t>
            </a:r>
            <a:r>
              <a:rPr kumimoji="0" lang="en-ZA" b="0" i="0" u="none" strike="noStrike" kern="1200" cap="none" spc="0" normalizeH="0" noProof="0" dirty="0" smtClean="0">
                <a:ln>
                  <a:noFill/>
                </a:ln>
                <a:solidFill>
                  <a:prstClr val="black"/>
                </a:solidFill>
                <a:effectLst/>
                <a:uLnTx/>
                <a:uFillTx/>
                <a:cs typeface="Helvetica"/>
              </a:rPr>
              <a:t> and</a:t>
            </a:r>
            <a:r>
              <a:rPr kumimoji="0" lang="en-ZA" b="0" i="0" u="none" strike="noStrike" kern="1200" cap="none" spc="0" normalizeH="0" baseline="0" noProof="0" dirty="0" smtClean="0">
                <a:ln>
                  <a:noFill/>
                </a:ln>
                <a:solidFill>
                  <a:prstClr val="black"/>
                </a:solidFill>
                <a:effectLst/>
                <a:uLnTx/>
                <a:uFillTx/>
                <a:cs typeface="Helvetica"/>
              </a:rPr>
              <a:t> grew by 3.1% in the second</a:t>
            </a:r>
            <a:r>
              <a:rPr kumimoji="0" lang="en-ZA" b="0" i="0" u="none" strike="noStrike" kern="1200" cap="none" spc="0" normalizeH="0" noProof="0" dirty="0" smtClean="0">
                <a:ln>
                  <a:noFill/>
                </a:ln>
                <a:solidFill>
                  <a:prstClr val="black"/>
                </a:solidFill>
                <a:effectLst/>
                <a:uLnTx/>
                <a:uFillTx/>
                <a:cs typeface="Helvetica"/>
              </a:rPr>
              <a:t> quarter;</a:t>
            </a:r>
          </a:p>
          <a:p>
            <a:pPr marL="266700" marR="0" lvl="0" indent="-266700" algn="just" defTabSz="457200" rtl="0" eaLnBrk="1" fontAlgn="auto" latinLnBrk="0" hangingPunct="1">
              <a:lnSpc>
                <a:spcPct val="100000"/>
              </a:lnSpc>
              <a:spcBef>
                <a:spcPts val="0"/>
              </a:spcBef>
              <a:spcAft>
                <a:spcPts val="0"/>
              </a:spcAft>
              <a:buClrTx/>
              <a:buSzTx/>
              <a:buFont typeface="Wingdings" charset="2"/>
              <a:buChar char="q"/>
              <a:tabLst/>
              <a:defRPr/>
            </a:pPr>
            <a:r>
              <a:rPr lang="en-ZA" dirty="0" smtClean="0"/>
              <a:t>The </a:t>
            </a:r>
            <a:r>
              <a:rPr lang="en-ZA" dirty="0"/>
              <a:t>major drivers behind the rebound in growth </a:t>
            </a:r>
            <a:r>
              <a:rPr lang="en-ZA" dirty="0" smtClean="0"/>
              <a:t>include the Mining sector (14.4%); </a:t>
            </a:r>
            <a:r>
              <a:rPr lang="en-ZA" dirty="0"/>
              <a:t>Finance </a:t>
            </a:r>
            <a:r>
              <a:rPr lang="en-ZA" dirty="0" smtClean="0"/>
              <a:t>(4.1%); Trade (3.9%) </a:t>
            </a:r>
            <a:r>
              <a:rPr lang="en-ZA" dirty="0"/>
              <a:t>and Manufacturing </a:t>
            </a:r>
            <a:r>
              <a:rPr lang="en-ZA" dirty="0" smtClean="0"/>
              <a:t>(2.1%).</a:t>
            </a:r>
          </a:p>
          <a:p>
            <a:pPr marL="266700" marR="0" lvl="0" indent="-266700" algn="just" defTabSz="457200" rtl="0" eaLnBrk="1" fontAlgn="auto" latinLnBrk="0" hangingPunct="1">
              <a:lnSpc>
                <a:spcPct val="100000"/>
              </a:lnSpc>
              <a:spcBef>
                <a:spcPts val="0"/>
              </a:spcBef>
              <a:spcAft>
                <a:spcPts val="0"/>
              </a:spcAft>
              <a:buClrTx/>
              <a:buSzTx/>
              <a:buFont typeface="Wingdings" charset="2"/>
              <a:buChar char="q"/>
              <a:tabLst/>
              <a:defRPr/>
            </a:pPr>
            <a:r>
              <a:rPr lang="en-ZA" dirty="0" smtClean="0"/>
              <a:t>Sectors that recorded declines include Agriculture </a:t>
            </a:r>
            <a:r>
              <a:rPr lang="en-ZA" dirty="0"/>
              <a:t>(-4.2%); </a:t>
            </a:r>
            <a:r>
              <a:rPr lang="en-ZA" dirty="0" smtClean="0"/>
              <a:t>Construction </a:t>
            </a:r>
          </a:p>
          <a:p>
            <a:pPr marR="0" lvl="0" algn="just" defTabSz="457200" rtl="0" eaLnBrk="1" fontAlgn="auto" latinLnBrk="0" hangingPunct="1">
              <a:lnSpc>
                <a:spcPct val="100000"/>
              </a:lnSpc>
              <a:spcBef>
                <a:spcPts val="0"/>
              </a:spcBef>
              <a:spcAft>
                <a:spcPts val="0"/>
              </a:spcAft>
              <a:buClrTx/>
              <a:buSzTx/>
              <a:tabLst/>
              <a:defRPr/>
            </a:pPr>
            <a:r>
              <a:rPr lang="en-ZA" dirty="0"/>
              <a:t> </a:t>
            </a:r>
            <a:r>
              <a:rPr lang="en-ZA" dirty="0" smtClean="0"/>
              <a:t>   </a:t>
            </a:r>
            <a:r>
              <a:rPr lang="en-ZA" dirty="0" smtClean="0"/>
              <a:t>(-</a:t>
            </a:r>
            <a:r>
              <a:rPr lang="en-ZA" dirty="0"/>
              <a:t>1.6%) and Transport (-0.3</a:t>
            </a:r>
            <a:r>
              <a:rPr lang="en-ZA" dirty="0" smtClean="0"/>
              <a:t>%).</a:t>
            </a:r>
            <a:endParaRPr kumimoji="0" lang="en-ZA" b="0" i="0" u="none" strike="noStrike" kern="1200" cap="none" spc="0" normalizeH="0" baseline="0" noProof="0" dirty="0">
              <a:ln>
                <a:noFill/>
              </a:ln>
              <a:solidFill>
                <a:prstClr val="black"/>
              </a:solidFill>
              <a:effectLst/>
              <a:uLnTx/>
              <a:uFillTx/>
              <a:cs typeface="Helvetica"/>
            </a:endParaRPr>
          </a:p>
        </p:txBody>
      </p:sp>
      <p:graphicFrame>
        <p:nvGraphicFramePr>
          <p:cNvPr id="9" name="Chart 8"/>
          <p:cNvGraphicFramePr>
            <a:graphicFrameLocks/>
          </p:cNvGraphicFramePr>
          <p:nvPr>
            <p:extLst/>
          </p:nvPr>
        </p:nvGraphicFramePr>
        <p:xfrm>
          <a:off x="4776952" y="1312599"/>
          <a:ext cx="3930594" cy="4721062"/>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p:cNvPicPr>
            <a:picLocks noChangeAspect="1"/>
          </p:cNvPicPr>
          <p:nvPr/>
        </p:nvPicPr>
        <p:blipFill>
          <a:blip r:embed="rId4"/>
          <a:stretch>
            <a:fillRect/>
          </a:stretch>
        </p:blipFill>
        <p:spPr>
          <a:xfrm>
            <a:off x="8086185" y="6178737"/>
            <a:ext cx="648072" cy="565983"/>
          </a:xfrm>
          <a:prstGeom prst="rect">
            <a:avLst/>
          </a:prstGeom>
        </p:spPr>
      </p:pic>
      <p:pic>
        <p:nvPicPr>
          <p:cNvPr id="11" name="Picture 1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717" y="6205332"/>
            <a:ext cx="1457291" cy="571560"/>
          </a:xfrm>
          <a:prstGeom prst="rect">
            <a:avLst/>
          </a:prstGeom>
          <a:noFill/>
        </p:spPr>
      </p:pic>
    </p:spTree>
    <p:extLst>
      <p:ext uri="{BB962C8B-B14F-4D97-AF65-F5344CB8AC3E}">
        <p14:creationId xmlns:p14="http://schemas.microsoft.com/office/powerpoint/2010/main" val="6406776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7428</TotalTime>
  <Words>8505</Words>
  <Application>Microsoft Office PowerPoint</Application>
  <PresentationFormat>On-screen Show (4:3)</PresentationFormat>
  <Paragraphs>1191</Paragraphs>
  <Slides>70</Slides>
  <Notes>49</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70</vt:i4>
      </vt:variant>
    </vt:vector>
  </HeadingPairs>
  <TitlesOfParts>
    <vt:vector size="91" baseType="lpstr">
      <vt:lpstr>Arial Unicode MS</vt:lpstr>
      <vt:lpstr>BatangChe</vt:lpstr>
      <vt:lpstr>Arial</vt:lpstr>
      <vt:lpstr>Arial Black</vt:lpstr>
      <vt:lpstr>Arial-BoldMT</vt:lpstr>
      <vt:lpstr>ArialMT</vt:lpstr>
      <vt:lpstr>Broadway</vt:lpstr>
      <vt:lpstr>Calibri</vt:lpstr>
      <vt:lpstr>Franklin Gothic Book</vt:lpstr>
      <vt:lpstr>Helvetica</vt:lpstr>
      <vt:lpstr>Helvetica Light</vt:lpstr>
      <vt:lpstr>Segoe UI</vt:lpstr>
      <vt:lpstr>Times</vt:lpstr>
      <vt:lpstr>Times New Roman</vt:lpstr>
      <vt:lpstr>Webdings</vt:lpstr>
      <vt:lpstr>Wingdings</vt:lpstr>
      <vt:lpstr>Office Theme</vt:lpstr>
      <vt:lpstr>1_Office Theme</vt:lpstr>
      <vt:lpstr>4_Office Theme</vt:lpstr>
      <vt:lpstr>6_Office Theme</vt:lpstr>
      <vt:lpstr>7_Office Theme</vt:lpstr>
      <vt:lpstr> Portfolio Committee on Trade and Industry  the dti 2018/19 Annual and 2019/20 First Quarter Reports  Mr Lionel October Director-General  08 October 2019 </vt:lpstr>
      <vt:lpstr>PRESENTATION OUTLINE</vt:lpstr>
      <vt:lpstr>PURPOSE</vt:lpstr>
      <vt:lpstr>INTRODUCTION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Achievements</vt:lpstr>
      <vt:lpstr>Key Achievements</vt:lpstr>
      <vt:lpstr>PowerPoint Presentation</vt:lpstr>
      <vt:lpstr>Key Achievements</vt:lpstr>
      <vt:lpstr>Key Achievements</vt:lpstr>
      <vt:lpstr>Key Achievements</vt:lpstr>
      <vt:lpstr>Key Achievements</vt:lpstr>
      <vt:lpstr>Key Achievements</vt:lpstr>
      <vt:lpstr>Diversifying the Economy through Special Economic Zones </vt:lpstr>
      <vt:lpstr>PowerPoint Presentation</vt:lpstr>
      <vt:lpstr>Key Achievements</vt:lpstr>
      <vt:lpstr>Key Achievements</vt:lpstr>
      <vt:lpstr>Key Achievements</vt:lpstr>
      <vt:lpstr>Key Achievements</vt:lpstr>
      <vt:lpstr>PowerPoint Presentation</vt:lpstr>
      <vt:lpstr>Key Achievements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Achievements</vt:lpstr>
      <vt:lpstr>Key Achievements</vt:lpstr>
      <vt:lpstr>PowerPoint Presentation</vt:lpstr>
      <vt:lpstr>PowerPoint Presentation</vt:lpstr>
      <vt:lpstr>FINANCIAL PERFORMANCE</vt:lpstr>
      <vt:lpstr>FINANCIAL PERFORMANCE…..Cont</vt:lpstr>
      <vt:lpstr>FINANCIAL PERFORMANCE…..Cont</vt:lpstr>
      <vt:lpstr>Audit Report</vt:lpstr>
      <vt:lpstr>PowerPoint Presentation</vt:lpstr>
      <vt:lpstr>Key Achievements</vt:lpstr>
      <vt:lpstr>Key Achievements</vt:lpstr>
      <vt:lpstr>Key Achievements</vt:lpstr>
      <vt:lpstr>Key Achievements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Achievements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Nina Rossouw</dc:creator>
  <cp:lastModifiedBy>Emcy Garner</cp:lastModifiedBy>
  <cp:revision>737</cp:revision>
  <cp:lastPrinted>2019-10-03T12:36:59Z</cp:lastPrinted>
  <dcterms:created xsi:type="dcterms:W3CDTF">2018-08-28T11:08:19Z</dcterms:created>
  <dcterms:modified xsi:type="dcterms:W3CDTF">2019-10-08T07:15:33Z</dcterms:modified>
</cp:coreProperties>
</file>