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drawings/drawing17.xml" ContentType="application/vnd.openxmlformats-officedocument.drawingml.chartshape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7.xml" ContentType="application/vnd.openxmlformats-officedocument.drawingml.chart+xml"/>
  <Override PartName="/ppt/drawings/drawing13.xml" ContentType="application/vnd.openxmlformats-officedocument.drawingml.chartshapes+xml"/>
  <Override PartName="/ppt/theme/themeOverride17.xml" ContentType="application/vnd.openxmlformats-officedocument.themeOverride+xml"/>
  <Override PartName="/ppt/charts/chart20.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drawings/drawing7.xml" ContentType="application/vnd.openxmlformats-officedocument.drawingml.chartshapes+xml"/>
  <Override PartName="/ppt/drawings/drawing20.xml" ContentType="application/vnd.openxmlformats-officedocument.drawingml.chartshape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rawings/drawing3.xml" ContentType="application/vnd.openxmlformats-officedocument.drawingml.chartshapes+xml"/>
  <Override PartName="/ppt/theme/themeOverride20.xml" ContentType="application/vnd.openxmlformats-officedocument.themeOverr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drawings/drawing18.xml" ContentType="application/vnd.openxmlformats-officedocument.drawingml.chartshape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Override PartName="/ppt/drawings/drawing16.xml" ContentType="application/vnd.openxmlformats-officedocument.drawingml.chartshapes+xml"/>
  <Override PartName="/ppt/charts/chart21.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Override PartName="/ppt/drawings/drawing14.xml" ContentType="application/vnd.openxmlformats-officedocument.drawingml.chartshapes+xml"/>
  <Override PartName="/ppt/theme/themeOverride18.xml" ContentType="application/vnd.openxmlformats-officedocument.themeOverride+xml"/>
  <Override PartName="/ppt/diagrams/data3.xml" ContentType="application/vnd.openxmlformats-officedocument.drawingml.diagramData+xml"/>
  <Override PartName="/ppt/charts/chart4.xml" ContentType="application/vnd.openxmlformats-officedocument.drawingml.chart+xml"/>
  <Override PartName="/ppt/drawings/drawing8.xml" ContentType="application/vnd.openxmlformats-officedocument.drawingml.chartshapes+xml"/>
  <Override PartName="/ppt/drawings/drawing12.xml" ContentType="application/vnd.openxmlformats-officedocument.drawingml.chartshapes+xml"/>
  <Override PartName="/ppt/theme/themeOverride16.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ppt/drawings/drawing6.xml" ContentType="application/vnd.openxmlformats-officedocument.drawingml.chartshapes+xml"/>
  <Override PartName="/ppt/theme/themeOverride9.xml" ContentType="application/vnd.openxmlformats-officedocument.themeOverride+xml"/>
  <Override PartName="/ppt/drawings/drawing10.xml" ContentType="application/vnd.openxmlformats-officedocument.drawingml.chartshapes+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rawings/drawing4.xml" ContentType="application/vnd.openxmlformats-officedocument.drawingml.chartshapes+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drawings/drawing19.xml" ContentType="application/vnd.openxmlformats-officedocument.drawingml.chartshape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rawings/drawing15.xml" ContentType="application/vnd.openxmlformats-officedocument.drawingml.chartshapes+xml"/>
  <Override PartName="/ppt/theme/themeOverride19.xml" ContentType="application/vnd.openxmlformats-officedocument.themeOverr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rawings/drawing9.xml" ContentType="application/vnd.openxmlformats-officedocument.drawingml.chartshapes+xml"/>
  <Override PartName="/ppt/charts/chart5.xml" ContentType="application/vnd.openxmlformats-officedocument.drawingml.chart+xml"/>
  <Override PartName="/ppt/drawings/drawing11.xml" ContentType="application/vnd.openxmlformats-officedocument.drawingml.chartshapes+xml"/>
  <Override PartName="/ppt/theme/themeOverride15.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0"/>
  </p:notesMasterIdLst>
  <p:handoutMasterIdLst>
    <p:handoutMasterId r:id="rId41"/>
  </p:handoutMasterIdLst>
  <p:sldIdLst>
    <p:sldId id="826" r:id="rId3"/>
    <p:sldId id="933" r:id="rId4"/>
    <p:sldId id="886" r:id="rId5"/>
    <p:sldId id="896" r:id="rId6"/>
    <p:sldId id="898" r:id="rId7"/>
    <p:sldId id="900" r:id="rId8"/>
    <p:sldId id="899" r:id="rId9"/>
    <p:sldId id="904" r:id="rId10"/>
    <p:sldId id="901" r:id="rId11"/>
    <p:sldId id="903" r:id="rId12"/>
    <p:sldId id="905" r:id="rId13"/>
    <p:sldId id="934" r:id="rId14"/>
    <p:sldId id="907" r:id="rId15"/>
    <p:sldId id="935" r:id="rId16"/>
    <p:sldId id="936" r:id="rId17"/>
    <p:sldId id="937" r:id="rId18"/>
    <p:sldId id="910" r:id="rId19"/>
    <p:sldId id="938" r:id="rId20"/>
    <p:sldId id="939" r:id="rId21"/>
    <p:sldId id="940" r:id="rId22"/>
    <p:sldId id="941" r:id="rId23"/>
    <p:sldId id="942" r:id="rId24"/>
    <p:sldId id="918" r:id="rId25"/>
    <p:sldId id="943" r:id="rId26"/>
    <p:sldId id="944" r:id="rId27"/>
    <p:sldId id="922" r:id="rId28"/>
    <p:sldId id="945" r:id="rId29"/>
    <p:sldId id="946" r:id="rId30"/>
    <p:sldId id="947" r:id="rId31"/>
    <p:sldId id="948" r:id="rId32"/>
    <p:sldId id="949" r:id="rId33"/>
    <p:sldId id="950" r:id="rId34"/>
    <p:sldId id="951" r:id="rId35"/>
    <p:sldId id="952" r:id="rId36"/>
    <p:sldId id="953" r:id="rId37"/>
    <p:sldId id="954" r:id="rId38"/>
    <p:sldId id="932" r:id="rId39"/>
  </p:sldIdLst>
  <p:sldSz cx="9144000" cy="6858000" type="screen4x3"/>
  <p:notesSz cx="6797675" cy="9928225"/>
  <p:defaultTextStyle>
    <a:defPPr>
      <a:defRPr lang="en-US"/>
    </a:defPPr>
    <a:lvl1pPr marL="0" algn="l" defTabSz="913666" rtl="0" eaLnBrk="1" latinLnBrk="0" hangingPunct="1">
      <a:defRPr sz="1800" kern="1200">
        <a:solidFill>
          <a:schemeClr val="tx1"/>
        </a:solidFill>
        <a:latin typeface="+mn-lt"/>
        <a:ea typeface="+mn-ea"/>
        <a:cs typeface="+mn-cs"/>
      </a:defRPr>
    </a:lvl1pPr>
    <a:lvl2pPr marL="456833" algn="l" defTabSz="913666" rtl="0" eaLnBrk="1" latinLnBrk="0" hangingPunct="1">
      <a:defRPr sz="1800" kern="1200">
        <a:solidFill>
          <a:schemeClr val="tx1"/>
        </a:solidFill>
        <a:latin typeface="+mn-lt"/>
        <a:ea typeface="+mn-ea"/>
        <a:cs typeface="+mn-cs"/>
      </a:defRPr>
    </a:lvl2pPr>
    <a:lvl3pPr marL="913666" algn="l" defTabSz="913666" rtl="0" eaLnBrk="1" latinLnBrk="0" hangingPunct="1">
      <a:defRPr sz="1800" kern="1200">
        <a:solidFill>
          <a:schemeClr val="tx1"/>
        </a:solidFill>
        <a:latin typeface="+mn-lt"/>
        <a:ea typeface="+mn-ea"/>
        <a:cs typeface="+mn-cs"/>
      </a:defRPr>
    </a:lvl3pPr>
    <a:lvl4pPr marL="1370498" algn="l" defTabSz="913666" rtl="0" eaLnBrk="1" latinLnBrk="0" hangingPunct="1">
      <a:defRPr sz="1800" kern="1200">
        <a:solidFill>
          <a:schemeClr val="tx1"/>
        </a:solidFill>
        <a:latin typeface="+mn-lt"/>
        <a:ea typeface="+mn-ea"/>
        <a:cs typeface="+mn-cs"/>
      </a:defRPr>
    </a:lvl4pPr>
    <a:lvl5pPr marL="1827331" algn="l" defTabSz="913666" rtl="0" eaLnBrk="1" latinLnBrk="0" hangingPunct="1">
      <a:defRPr sz="1800" kern="1200">
        <a:solidFill>
          <a:schemeClr val="tx1"/>
        </a:solidFill>
        <a:latin typeface="+mn-lt"/>
        <a:ea typeface="+mn-ea"/>
        <a:cs typeface="+mn-cs"/>
      </a:defRPr>
    </a:lvl5pPr>
    <a:lvl6pPr marL="2284165" algn="l" defTabSz="913666" rtl="0" eaLnBrk="1" latinLnBrk="0" hangingPunct="1">
      <a:defRPr sz="1800" kern="1200">
        <a:solidFill>
          <a:schemeClr val="tx1"/>
        </a:solidFill>
        <a:latin typeface="+mn-lt"/>
        <a:ea typeface="+mn-ea"/>
        <a:cs typeface="+mn-cs"/>
      </a:defRPr>
    </a:lvl6pPr>
    <a:lvl7pPr marL="2740994" algn="l" defTabSz="913666" rtl="0" eaLnBrk="1" latinLnBrk="0" hangingPunct="1">
      <a:defRPr sz="1800" kern="1200">
        <a:solidFill>
          <a:schemeClr val="tx1"/>
        </a:solidFill>
        <a:latin typeface="+mn-lt"/>
        <a:ea typeface="+mn-ea"/>
        <a:cs typeface="+mn-cs"/>
      </a:defRPr>
    </a:lvl7pPr>
    <a:lvl8pPr marL="3197830" algn="l" defTabSz="913666" rtl="0" eaLnBrk="1" latinLnBrk="0" hangingPunct="1">
      <a:defRPr sz="1800" kern="1200">
        <a:solidFill>
          <a:schemeClr val="tx1"/>
        </a:solidFill>
        <a:latin typeface="+mn-lt"/>
        <a:ea typeface="+mn-ea"/>
        <a:cs typeface="+mn-cs"/>
      </a:defRPr>
    </a:lvl8pPr>
    <a:lvl9pPr marL="3654662" algn="l" defTabSz="91366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 id="1" name="KChiliza"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7A37"/>
    <a:srgbClr val="008000"/>
    <a:srgbClr val="339966"/>
    <a:srgbClr val="66990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79" autoAdjust="0"/>
    <p:restoredTop sz="99385" autoAdjust="0"/>
  </p:normalViewPr>
  <p:slideViewPr>
    <p:cSldViewPr>
      <p:cViewPr varScale="1">
        <p:scale>
          <a:sx n="116" d="100"/>
          <a:sy n="116" d="100"/>
        </p:scale>
        <p:origin x="-1494" y="-96"/>
      </p:cViewPr>
      <p:guideLst>
        <p:guide orient="horz" pos="2160"/>
        <p:guide pos="2880"/>
      </p:guideLst>
    </p:cSldViewPr>
  </p:slideViewPr>
  <p:outlineViewPr>
    <p:cViewPr>
      <p:scale>
        <a:sx n="33" d="100"/>
        <a:sy n="33" d="100"/>
      </p:scale>
      <p:origin x="18" y="0"/>
    </p:cViewPr>
  </p:outlineViewPr>
  <p:notesTextViewPr>
    <p:cViewPr>
      <p:scale>
        <a:sx n="1" d="1"/>
        <a:sy n="1" d="1"/>
      </p:scale>
      <p:origin x="0" y="0"/>
    </p:cViewPr>
  </p:notesTextViewPr>
  <p:sorterViewPr>
    <p:cViewPr>
      <p:scale>
        <a:sx n="100" d="100"/>
        <a:sy n="100" d="100"/>
      </p:scale>
      <p:origin x="0" y="96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Office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Office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Office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Office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Office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Office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Office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Office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Office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Office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Office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Office_Excel_Worksheet21.xlsx"/><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Office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Office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10"/>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APR</c:v>
                </c:pt>
              </c:strCache>
            </c:strRef>
          </c:tx>
          <c:dPt>
            <c:idx val="0"/>
            <c:spPr>
              <a:solidFill>
                <a:srgbClr val="00B050"/>
              </a:solidFill>
            </c:spPr>
          </c:dPt>
          <c:dPt>
            <c:idx val="1"/>
            <c:spPr>
              <a:solidFill>
                <a:srgbClr val="FFC000"/>
              </a:solidFill>
            </c:spPr>
          </c:dPt>
          <c:dPt>
            <c:idx val="2"/>
            <c:spPr>
              <a:solidFill>
                <a:srgbClr val="FF0000"/>
              </a:solidFill>
            </c:spPr>
          </c:dPt>
          <c:dLbls>
            <c:spPr>
              <a:noFill/>
              <a:ln>
                <a:noFill/>
              </a:ln>
              <a:effectLst/>
            </c:spPr>
            <c:txPr>
              <a:bodyPr/>
              <a:lstStyle/>
              <a:p>
                <a:pPr>
                  <a:defRPr sz="1400" b="1"/>
                </a:pPr>
                <a:endParaRPr lang="en-US"/>
              </a:p>
            </c:txPr>
            <c:showPercent val="1"/>
            <c:showLeaderLines val="1"/>
            <c:extLst>
              <c:ext xmlns:c15="http://schemas.microsoft.com/office/drawing/2012/chart" uri="{CE6537A1-D6FC-4f65-9D91-7224C49458BB}">
                <c15:layout/>
              </c:ext>
            </c:extLst>
          </c:dLbls>
          <c:cat>
            <c:strRef>
              <c:f>Sheet1!$A$2:$A$4</c:f>
              <c:strCache>
                <c:ptCount val="3"/>
                <c:pt idx="0">
                  <c:v>Achieved </c:v>
                </c:pt>
                <c:pt idx="1">
                  <c:v>Partially achieved </c:v>
                </c:pt>
                <c:pt idx="2">
                  <c:v>Not achieved </c:v>
                </c:pt>
              </c:strCache>
            </c:strRef>
          </c:cat>
          <c:val>
            <c:numRef>
              <c:f>Sheet1!$B$2:$B$4</c:f>
              <c:numCache>
                <c:formatCode>0%</c:formatCode>
                <c:ptCount val="3"/>
                <c:pt idx="0">
                  <c:v>0.7300000000000002</c:v>
                </c:pt>
                <c:pt idx="1">
                  <c:v>0.15000000000000005</c:v>
                </c:pt>
                <c:pt idx="2">
                  <c:v>0.12000000000000002</c:v>
                </c:pt>
              </c:numCache>
            </c:numRef>
          </c:val>
        </c:ser>
        <c:dLbls>
          <c:showPercent val="1"/>
        </c:dLbls>
        <c:firstSliceAng val="0"/>
        <c:holeSize val="50"/>
      </c:doughnutChart>
    </c:plotArea>
    <c:legend>
      <c:legendPos val="t"/>
      <c:layout/>
      <c:txPr>
        <a:bodyPr/>
        <a:lstStyle/>
        <a:p>
          <a:pPr>
            <a:defRPr sz="1400"/>
          </a:pPr>
          <a:endParaRPr lang="en-US"/>
        </a:p>
      </c:txPr>
    </c:legend>
    <c:plotVisOnly val="1"/>
    <c:dispBlanksAs val="zero"/>
  </c:chart>
  <c:txPr>
    <a:bodyPr/>
    <a:lstStyle/>
    <a:p>
      <a:pPr>
        <a:defRPr sz="1800"/>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1</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1</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1</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dLbls>
            <c:dLbl>
              <c:idx val="0"/>
              <c:layout/>
              <c:tx>
                <c:rich>
                  <a:bodyPr/>
                  <a:lstStyle/>
                  <a:p>
                    <a:r>
                      <a:rPr lang="en-US" dirty="0"/>
                      <a:t>27</a:t>
                    </a:r>
                    <a:r>
                      <a:rPr lang="en-US" dirty="0" smtClean="0"/>
                      <a:t>%</a:t>
                    </a:r>
                  </a:p>
                  <a:p>
                    <a:r>
                      <a:rPr lang="en-US" dirty="0" smtClean="0"/>
                      <a:t>(6)</a:t>
                    </a:r>
                    <a:endParaRPr lang="en-US" dirty="0"/>
                  </a:p>
                </c:rich>
              </c:tx>
              <c:showVal val="1"/>
              <c:extLst>
                <c:ext xmlns:c15="http://schemas.microsoft.com/office/drawing/2012/chart" uri="{CE6537A1-D6FC-4f65-9D91-7224C49458BB}">
                  <c15:layout/>
                </c:ext>
              </c:extLst>
            </c:dLbl>
            <c:dLbl>
              <c:idx val="1"/>
              <c:layout/>
              <c:tx>
                <c:rich>
                  <a:bodyPr/>
                  <a:lstStyle/>
                  <a:p>
                    <a:r>
                      <a:rPr lang="en-US" smtClean="0"/>
                      <a:t>14%</a:t>
                    </a:r>
                    <a:endParaRPr lang="en-US" dirty="0" smtClean="0"/>
                  </a:p>
                  <a:p>
                    <a:r>
                      <a:rPr lang="en-US" dirty="0" smtClean="0"/>
                      <a:t>(3)</a:t>
                    </a:r>
                    <a:endParaRPr lang="en-US" dirty="0"/>
                  </a:p>
                </c:rich>
              </c:tx>
              <c:showVal val="1"/>
              <c:extLst>
                <c:ext xmlns:c15="http://schemas.microsoft.com/office/drawing/2012/chart" uri="{CE6537A1-D6FC-4f65-9D91-7224C49458BB}">
                  <c15:layout/>
                </c:ext>
              </c:extLst>
            </c:dLbl>
            <c:delete val="1"/>
            <c:spPr>
              <a:noFill/>
              <a:ln>
                <a:noFill/>
              </a:ln>
              <a:effectLst/>
            </c:spPr>
            <c:txPr>
              <a:bodyPr/>
              <a:lstStyle/>
              <a:p>
                <a:pPr>
                  <a:defRPr b="1"/>
                </a:pPr>
                <a:endParaRPr lang="en-US"/>
              </a:p>
            </c:txPr>
            <c:extLst>
              <c:ext xmlns:c15="http://schemas.microsoft.com/office/drawing/2012/chart" uri="{CE6537A1-D6FC-4f65-9D91-7224C49458BB}"/>
            </c:extLst>
          </c:dLbls>
          <c:cat>
            <c:strRef>
              <c:f>Sheet7!$B$3:$B$5</c:f>
              <c:strCache>
                <c:ptCount val="3"/>
                <c:pt idx="0">
                  <c:v>Not achieved </c:v>
                </c:pt>
                <c:pt idx="1">
                  <c:v>Partially achieved </c:v>
                </c:pt>
                <c:pt idx="2">
                  <c:v>Achieved </c:v>
                </c:pt>
              </c:strCache>
            </c:strRef>
          </c:cat>
          <c:val>
            <c:numRef>
              <c:f>Sheet7!$C$3:$C$5</c:f>
              <c:numCache>
                <c:formatCode>0%</c:formatCode>
                <c:ptCount val="3"/>
                <c:pt idx="0">
                  <c:v>0.27</c:v>
                </c:pt>
                <c:pt idx="1">
                  <c:v>0.14000000000000001</c:v>
                </c:pt>
                <c:pt idx="2">
                  <c:v>0.59</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2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2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0.05</c:v>
                </c:pt>
                <c:pt idx="1">
                  <c:v>0</c:v>
                </c:pt>
                <c:pt idx="2">
                  <c:v>0.95000000000000007</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4.0000000000000008E-2</c:v>
                </c:pt>
                <c:pt idx="1">
                  <c:v>0</c:v>
                </c:pt>
                <c:pt idx="2">
                  <c:v>0.91</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spPr>
            <a:solidFill>
              <a:srgbClr val="00B050"/>
            </a:solidFill>
          </c:spPr>
          <c:dPt>
            <c:idx val="0"/>
            <c:spPr>
              <a:solidFill>
                <a:srgbClr val="00B05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00B050"/>
              </a:solidFill>
              <a:ln w="190500" cap="rnd">
                <a:solidFill>
                  <a:srgbClr val="00B05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1</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FADD9-EA0F-407C-9C87-D8D8F4929712}"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ZA"/>
        </a:p>
      </dgm:t>
    </dgm:pt>
    <dgm:pt modelId="{D5B56A05-2FB7-45F5-8356-BB0FA0C92999}">
      <dgm:prSet phldrT="[Text]" custT="1"/>
      <dgm:spPr>
        <a:solidFill>
          <a:schemeClr val="accent1"/>
        </a:solidFill>
      </dgm:spPr>
      <dgm:t>
        <a:bodyPr/>
        <a:lstStyle/>
        <a:p>
          <a:r>
            <a:rPr lang="en-ZA" sz="1800" dirty="0" smtClean="0"/>
            <a:t>DRDLR Performance Scorecard  </a:t>
          </a:r>
          <a:endParaRPr lang="en-ZA" sz="1800" dirty="0"/>
        </a:p>
      </dgm:t>
    </dgm:pt>
    <dgm:pt modelId="{527B9AED-EBC7-4E9A-8AFC-805C21168063}" type="parTrans" cxnId="{3298B156-A8A5-4D36-8D41-0BDAEB54AE7A}">
      <dgm:prSet/>
      <dgm:spPr/>
      <dgm:t>
        <a:bodyPr/>
        <a:lstStyle/>
        <a:p>
          <a:endParaRPr lang="en-ZA"/>
        </a:p>
      </dgm:t>
    </dgm:pt>
    <dgm:pt modelId="{C927185A-D48E-4A66-B3B5-EA60A97F454E}" type="sibTrans" cxnId="{3298B156-A8A5-4D36-8D41-0BDAEB54AE7A}">
      <dgm:prSet/>
      <dgm:spPr/>
      <dgm:t>
        <a:bodyPr/>
        <a:lstStyle/>
        <a:p>
          <a:endParaRPr lang="en-ZA"/>
        </a:p>
      </dgm:t>
    </dgm:pt>
    <dgm:pt modelId="{3524A2A6-9AB5-4B53-B3F2-4D93D94909D5}">
      <dgm:prSet phldrT="[Text]" custT="1"/>
      <dgm:spPr>
        <a:solidFill>
          <a:schemeClr val="accent1"/>
        </a:solidFill>
      </dgm:spPr>
      <dgm:t>
        <a:bodyPr/>
        <a:lstStyle/>
        <a:p>
          <a:r>
            <a:rPr lang="en-ZA" sz="1800" dirty="0" smtClean="0"/>
            <a:t>Quarter 1 Programme Performance</a:t>
          </a:r>
          <a:endParaRPr lang="en-ZA" sz="1800" dirty="0"/>
        </a:p>
      </dgm:t>
    </dgm:pt>
    <dgm:pt modelId="{A1F7C3C2-5785-4994-886B-94D3D4544D38}" type="parTrans" cxnId="{0680DF68-B511-4451-9AB4-98A4B7DCB89A}">
      <dgm:prSet/>
      <dgm:spPr/>
      <dgm:t>
        <a:bodyPr/>
        <a:lstStyle/>
        <a:p>
          <a:endParaRPr lang="en-ZA"/>
        </a:p>
      </dgm:t>
    </dgm:pt>
    <dgm:pt modelId="{7F176557-13C9-4967-9FB1-61F051586B9C}" type="sibTrans" cxnId="{0680DF68-B511-4451-9AB4-98A4B7DCB89A}">
      <dgm:prSet/>
      <dgm:spPr/>
      <dgm:t>
        <a:bodyPr/>
        <a:lstStyle/>
        <a:p>
          <a:endParaRPr lang="en-ZA"/>
        </a:p>
      </dgm:t>
    </dgm:pt>
    <dgm:pt modelId="{0705476E-D3A3-4593-A019-43C6EB1B7AB6}">
      <dgm:prSet custT="1"/>
      <dgm:spPr>
        <a:solidFill>
          <a:schemeClr val="accent1"/>
        </a:solidFill>
      </dgm:spPr>
      <dgm:t>
        <a:bodyPr/>
        <a:lstStyle/>
        <a:p>
          <a:r>
            <a:rPr lang="en-ZA" sz="1800" dirty="0" smtClean="0"/>
            <a:t>Quarter 1 Barometer </a:t>
          </a:r>
          <a:endParaRPr lang="en-ZA" sz="1800" dirty="0"/>
        </a:p>
      </dgm:t>
    </dgm:pt>
    <dgm:pt modelId="{D01A5CAD-0290-4ED6-A561-F4E9CE7C514B}" type="parTrans" cxnId="{839CC015-659F-4108-9CC8-A9F8B37820B7}">
      <dgm:prSet/>
      <dgm:spPr/>
      <dgm:t>
        <a:bodyPr/>
        <a:lstStyle/>
        <a:p>
          <a:endParaRPr lang="en-ZA"/>
        </a:p>
      </dgm:t>
    </dgm:pt>
    <dgm:pt modelId="{3E0B8069-C4EF-4665-9FFF-383CD018D430}" type="sibTrans" cxnId="{839CC015-659F-4108-9CC8-A9F8B37820B7}">
      <dgm:prSet/>
      <dgm:spPr/>
      <dgm:t>
        <a:bodyPr/>
        <a:lstStyle/>
        <a:p>
          <a:endParaRPr lang="en-ZA"/>
        </a:p>
      </dgm:t>
    </dgm:pt>
    <dgm:pt modelId="{543235F1-A88A-48E4-A6D1-2AB59AA967C3}" type="pres">
      <dgm:prSet presAssocID="{11AFADD9-EA0F-407C-9C87-D8D8F4929712}" presName="Name0" presStyleCnt="0">
        <dgm:presLayoutVars>
          <dgm:chMax val="7"/>
          <dgm:chPref val="7"/>
          <dgm:dir/>
        </dgm:presLayoutVars>
      </dgm:prSet>
      <dgm:spPr/>
      <dgm:t>
        <a:bodyPr/>
        <a:lstStyle/>
        <a:p>
          <a:endParaRPr lang="en-ZA"/>
        </a:p>
      </dgm:t>
    </dgm:pt>
    <dgm:pt modelId="{FD2D307D-69D9-44E9-9FFC-1DD37F36EB91}" type="pres">
      <dgm:prSet presAssocID="{11AFADD9-EA0F-407C-9C87-D8D8F4929712}" presName="Name1" presStyleCnt="0"/>
      <dgm:spPr/>
    </dgm:pt>
    <dgm:pt modelId="{788C19C0-BE66-4ECF-9023-03F3EFA48FAB}" type="pres">
      <dgm:prSet presAssocID="{11AFADD9-EA0F-407C-9C87-D8D8F4929712}" presName="cycle" presStyleCnt="0"/>
      <dgm:spPr/>
    </dgm:pt>
    <dgm:pt modelId="{2D22A5DE-60D2-402B-8D9F-51AE2181844D}" type="pres">
      <dgm:prSet presAssocID="{11AFADD9-EA0F-407C-9C87-D8D8F4929712}" presName="srcNode" presStyleLbl="node1" presStyleIdx="0" presStyleCnt="3"/>
      <dgm:spPr/>
    </dgm:pt>
    <dgm:pt modelId="{D927E667-7985-45E1-8A3A-A03D8A84D532}" type="pres">
      <dgm:prSet presAssocID="{11AFADD9-EA0F-407C-9C87-D8D8F4929712}" presName="conn" presStyleLbl="parChTrans1D2" presStyleIdx="0" presStyleCnt="1"/>
      <dgm:spPr/>
      <dgm:t>
        <a:bodyPr/>
        <a:lstStyle/>
        <a:p>
          <a:endParaRPr lang="en-ZA"/>
        </a:p>
      </dgm:t>
    </dgm:pt>
    <dgm:pt modelId="{AE5FE6DC-AD66-48BC-9CFF-E09F2B20946B}" type="pres">
      <dgm:prSet presAssocID="{11AFADD9-EA0F-407C-9C87-D8D8F4929712}" presName="extraNode" presStyleLbl="node1" presStyleIdx="0" presStyleCnt="3"/>
      <dgm:spPr/>
    </dgm:pt>
    <dgm:pt modelId="{7FACAC3C-B227-4BEE-97C9-D63A08C76C16}" type="pres">
      <dgm:prSet presAssocID="{11AFADD9-EA0F-407C-9C87-D8D8F4929712}" presName="dstNode" presStyleLbl="node1" presStyleIdx="0" presStyleCnt="3"/>
      <dgm:spPr/>
    </dgm:pt>
    <dgm:pt modelId="{61D4991C-DB44-4D1F-834A-D1B0932EEBE6}" type="pres">
      <dgm:prSet presAssocID="{D5B56A05-2FB7-45F5-8356-BB0FA0C92999}" presName="text_1" presStyleLbl="node1" presStyleIdx="0" presStyleCnt="3">
        <dgm:presLayoutVars>
          <dgm:bulletEnabled val="1"/>
        </dgm:presLayoutVars>
      </dgm:prSet>
      <dgm:spPr/>
      <dgm:t>
        <a:bodyPr/>
        <a:lstStyle/>
        <a:p>
          <a:endParaRPr lang="en-ZA"/>
        </a:p>
      </dgm:t>
    </dgm:pt>
    <dgm:pt modelId="{255809BC-D1F9-4308-96C0-498F4EE5D947}" type="pres">
      <dgm:prSet presAssocID="{D5B56A05-2FB7-45F5-8356-BB0FA0C92999}" presName="accent_1" presStyleCnt="0"/>
      <dgm:spPr/>
    </dgm:pt>
    <dgm:pt modelId="{113DAA17-5D3E-424E-83B9-C9FE0668F7B5}" type="pres">
      <dgm:prSet presAssocID="{D5B56A05-2FB7-45F5-8356-BB0FA0C92999}" presName="accentRepeatNode" presStyleLbl="solidFgAcc1" presStyleIdx="0" presStyleCnt="3"/>
      <dgm:spPr/>
    </dgm:pt>
    <dgm:pt modelId="{14C0A8A4-8A86-4709-9C5C-C1C060FF7BF1}" type="pres">
      <dgm:prSet presAssocID="{3524A2A6-9AB5-4B53-B3F2-4D93D94909D5}" presName="text_2" presStyleLbl="node1" presStyleIdx="1" presStyleCnt="3">
        <dgm:presLayoutVars>
          <dgm:bulletEnabled val="1"/>
        </dgm:presLayoutVars>
      </dgm:prSet>
      <dgm:spPr/>
      <dgm:t>
        <a:bodyPr/>
        <a:lstStyle/>
        <a:p>
          <a:endParaRPr lang="en-ZA"/>
        </a:p>
      </dgm:t>
    </dgm:pt>
    <dgm:pt modelId="{A24F052C-3DBF-49D4-89C7-BDFCBCEACC82}" type="pres">
      <dgm:prSet presAssocID="{3524A2A6-9AB5-4B53-B3F2-4D93D94909D5}" presName="accent_2" presStyleCnt="0"/>
      <dgm:spPr/>
    </dgm:pt>
    <dgm:pt modelId="{8A8BCC24-05B4-4404-AC03-8DD4C0376258}" type="pres">
      <dgm:prSet presAssocID="{3524A2A6-9AB5-4B53-B3F2-4D93D94909D5}" presName="accentRepeatNode" presStyleLbl="solidFgAcc1" presStyleIdx="1" presStyleCnt="3"/>
      <dgm:spPr/>
    </dgm:pt>
    <dgm:pt modelId="{8A68C0D0-F75C-4659-9E09-834F8CE8EEA9}" type="pres">
      <dgm:prSet presAssocID="{0705476E-D3A3-4593-A019-43C6EB1B7AB6}" presName="text_3" presStyleLbl="node1" presStyleIdx="2" presStyleCnt="3">
        <dgm:presLayoutVars>
          <dgm:bulletEnabled val="1"/>
        </dgm:presLayoutVars>
      </dgm:prSet>
      <dgm:spPr/>
      <dgm:t>
        <a:bodyPr/>
        <a:lstStyle/>
        <a:p>
          <a:endParaRPr lang="en-ZA"/>
        </a:p>
      </dgm:t>
    </dgm:pt>
    <dgm:pt modelId="{FDF4F119-C5CD-467E-BBB1-BF460EAD2C67}" type="pres">
      <dgm:prSet presAssocID="{0705476E-D3A3-4593-A019-43C6EB1B7AB6}" presName="accent_3" presStyleCnt="0"/>
      <dgm:spPr/>
    </dgm:pt>
    <dgm:pt modelId="{B90D7F16-D342-45EA-85B3-604B426DD916}" type="pres">
      <dgm:prSet presAssocID="{0705476E-D3A3-4593-A019-43C6EB1B7AB6}" presName="accentRepeatNode" presStyleLbl="solidFgAcc1" presStyleIdx="2" presStyleCnt="3"/>
      <dgm:spPr/>
      <dgm:t>
        <a:bodyPr/>
        <a:lstStyle/>
        <a:p>
          <a:endParaRPr lang="en-ZA"/>
        </a:p>
      </dgm:t>
    </dgm:pt>
  </dgm:ptLst>
  <dgm:cxnLst>
    <dgm:cxn modelId="{3298B156-A8A5-4D36-8D41-0BDAEB54AE7A}" srcId="{11AFADD9-EA0F-407C-9C87-D8D8F4929712}" destId="{D5B56A05-2FB7-45F5-8356-BB0FA0C92999}" srcOrd="0" destOrd="0" parTransId="{527B9AED-EBC7-4E9A-8AFC-805C21168063}" sibTransId="{C927185A-D48E-4A66-B3B5-EA60A97F454E}"/>
    <dgm:cxn modelId="{5A8A4FD1-C06A-49DF-9DD3-E0515730F1D9}" type="presOf" srcId="{11AFADD9-EA0F-407C-9C87-D8D8F4929712}" destId="{543235F1-A88A-48E4-A6D1-2AB59AA967C3}" srcOrd="0" destOrd="0" presId="urn:microsoft.com/office/officeart/2008/layout/VerticalCurvedList"/>
    <dgm:cxn modelId="{0A6420EA-A344-4C5D-9896-AE0F3090B1E7}" type="presOf" srcId="{0705476E-D3A3-4593-A019-43C6EB1B7AB6}" destId="{8A68C0D0-F75C-4659-9E09-834F8CE8EEA9}" srcOrd="0" destOrd="0" presId="urn:microsoft.com/office/officeart/2008/layout/VerticalCurvedList"/>
    <dgm:cxn modelId="{F8DD2D9F-2D4C-4EC9-AF51-41E98E3BEBB1}" type="presOf" srcId="{D5B56A05-2FB7-45F5-8356-BB0FA0C92999}" destId="{61D4991C-DB44-4D1F-834A-D1B0932EEBE6}" srcOrd="0" destOrd="0" presId="urn:microsoft.com/office/officeart/2008/layout/VerticalCurvedList"/>
    <dgm:cxn modelId="{F1B0F9C1-1159-4D4B-A91B-41278FDFCAD1}" type="presOf" srcId="{3524A2A6-9AB5-4B53-B3F2-4D93D94909D5}" destId="{14C0A8A4-8A86-4709-9C5C-C1C060FF7BF1}" srcOrd="0" destOrd="0" presId="urn:microsoft.com/office/officeart/2008/layout/VerticalCurvedList"/>
    <dgm:cxn modelId="{0680DF68-B511-4451-9AB4-98A4B7DCB89A}" srcId="{11AFADD9-EA0F-407C-9C87-D8D8F4929712}" destId="{3524A2A6-9AB5-4B53-B3F2-4D93D94909D5}" srcOrd="1" destOrd="0" parTransId="{A1F7C3C2-5785-4994-886B-94D3D4544D38}" sibTransId="{7F176557-13C9-4967-9FB1-61F051586B9C}"/>
    <dgm:cxn modelId="{839CC015-659F-4108-9CC8-A9F8B37820B7}" srcId="{11AFADD9-EA0F-407C-9C87-D8D8F4929712}" destId="{0705476E-D3A3-4593-A019-43C6EB1B7AB6}" srcOrd="2" destOrd="0" parTransId="{D01A5CAD-0290-4ED6-A561-F4E9CE7C514B}" sibTransId="{3E0B8069-C4EF-4665-9FFF-383CD018D430}"/>
    <dgm:cxn modelId="{263DC906-9D37-4871-8B79-29EC542AB638}" type="presOf" srcId="{C927185A-D48E-4A66-B3B5-EA60A97F454E}" destId="{D927E667-7985-45E1-8A3A-A03D8A84D532}" srcOrd="0" destOrd="0" presId="urn:microsoft.com/office/officeart/2008/layout/VerticalCurvedList"/>
    <dgm:cxn modelId="{27BB594D-AC4D-4423-AD26-E606A20DD41E}" type="presParOf" srcId="{543235F1-A88A-48E4-A6D1-2AB59AA967C3}" destId="{FD2D307D-69D9-44E9-9FFC-1DD37F36EB91}" srcOrd="0" destOrd="0" presId="urn:microsoft.com/office/officeart/2008/layout/VerticalCurvedList"/>
    <dgm:cxn modelId="{8BDCBB2A-27C1-417B-92FF-16A518A5931B}" type="presParOf" srcId="{FD2D307D-69D9-44E9-9FFC-1DD37F36EB91}" destId="{788C19C0-BE66-4ECF-9023-03F3EFA48FAB}" srcOrd="0" destOrd="0" presId="urn:microsoft.com/office/officeart/2008/layout/VerticalCurvedList"/>
    <dgm:cxn modelId="{3F8F72F7-FFEA-45E3-8B08-DE564D2095D9}" type="presParOf" srcId="{788C19C0-BE66-4ECF-9023-03F3EFA48FAB}" destId="{2D22A5DE-60D2-402B-8D9F-51AE2181844D}" srcOrd="0" destOrd="0" presId="urn:microsoft.com/office/officeart/2008/layout/VerticalCurvedList"/>
    <dgm:cxn modelId="{39A3375F-51D1-46BC-A673-51C3F3F6772B}" type="presParOf" srcId="{788C19C0-BE66-4ECF-9023-03F3EFA48FAB}" destId="{D927E667-7985-45E1-8A3A-A03D8A84D532}" srcOrd="1" destOrd="0" presId="urn:microsoft.com/office/officeart/2008/layout/VerticalCurvedList"/>
    <dgm:cxn modelId="{ED475498-5FA9-4FB5-9579-2C20B5E51BEF}" type="presParOf" srcId="{788C19C0-BE66-4ECF-9023-03F3EFA48FAB}" destId="{AE5FE6DC-AD66-48BC-9CFF-E09F2B20946B}" srcOrd="2" destOrd="0" presId="urn:microsoft.com/office/officeart/2008/layout/VerticalCurvedList"/>
    <dgm:cxn modelId="{A5680B90-38DC-46BB-B48A-AB738DD2AAE4}" type="presParOf" srcId="{788C19C0-BE66-4ECF-9023-03F3EFA48FAB}" destId="{7FACAC3C-B227-4BEE-97C9-D63A08C76C16}" srcOrd="3" destOrd="0" presId="urn:microsoft.com/office/officeart/2008/layout/VerticalCurvedList"/>
    <dgm:cxn modelId="{7BE1C8A6-B233-4D79-89D4-F84D74CC1164}" type="presParOf" srcId="{FD2D307D-69D9-44E9-9FFC-1DD37F36EB91}" destId="{61D4991C-DB44-4D1F-834A-D1B0932EEBE6}" srcOrd="1" destOrd="0" presId="urn:microsoft.com/office/officeart/2008/layout/VerticalCurvedList"/>
    <dgm:cxn modelId="{74238777-C060-47EE-BF9A-0F440AFDD439}" type="presParOf" srcId="{FD2D307D-69D9-44E9-9FFC-1DD37F36EB91}" destId="{255809BC-D1F9-4308-96C0-498F4EE5D947}" srcOrd="2" destOrd="0" presId="urn:microsoft.com/office/officeart/2008/layout/VerticalCurvedList"/>
    <dgm:cxn modelId="{60C34C69-69D3-47FB-BF1A-BB8604F575FC}" type="presParOf" srcId="{255809BC-D1F9-4308-96C0-498F4EE5D947}" destId="{113DAA17-5D3E-424E-83B9-C9FE0668F7B5}" srcOrd="0" destOrd="0" presId="urn:microsoft.com/office/officeart/2008/layout/VerticalCurvedList"/>
    <dgm:cxn modelId="{FFBD23C3-622D-4138-9D57-D84788578D74}" type="presParOf" srcId="{FD2D307D-69D9-44E9-9FFC-1DD37F36EB91}" destId="{14C0A8A4-8A86-4709-9C5C-C1C060FF7BF1}" srcOrd="3" destOrd="0" presId="urn:microsoft.com/office/officeart/2008/layout/VerticalCurvedList"/>
    <dgm:cxn modelId="{9F305844-3AF9-4F7C-AC07-9E33CC0C7092}" type="presParOf" srcId="{FD2D307D-69D9-44E9-9FFC-1DD37F36EB91}" destId="{A24F052C-3DBF-49D4-89C7-BDFCBCEACC82}" srcOrd="4" destOrd="0" presId="urn:microsoft.com/office/officeart/2008/layout/VerticalCurvedList"/>
    <dgm:cxn modelId="{73F9824B-8FCF-462B-82D1-DD16EF5DC4B6}" type="presParOf" srcId="{A24F052C-3DBF-49D4-89C7-BDFCBCEACC82}" destId="{8A8BCC24-05B4-4404-AC03-8DD4C0376258}" srcOrd="0" destOrd="0" presId="urn:microsoft.com/office/officeart/2008/layout/VerticalCurvedList"/>
    <dgm:cxn modelId="{FDED5E2A-91C6-45F2-B46B-0618BE019990}" type="presParOf" srcId="{FD2D307D-69D9-44E9-9FFC-1DD37F36EB91}" destId="{8A68C0D0-F75C-4659-9E09-834F8CE8EEA9}" srcOrd="5" destOrd="0" presId="urn:microsoft.com/office/officeart/2008/layout/VerticalCurvedList"/>
    <dgm:cxn modelId="{5244BCBE-A0EB-4621-9708-E98E12E5F45D}" type="presParOf" srcId="{FD2D307D-69D9-44E9-9FFC-1DD37F36EB91}" destId="{FDF4F119-C5CD-467E-BBB1-BF460EAD2C67}" srcOrd="6" destOrd="0" presId="urn:microsoft.com/office/officeart/2008/layout/VerticalCurvedList"/>
    <dgm:cxn modelId="{DD716226-60AF-46EC-BC83-AA8728DE899A}" type="presParOf" srcId="{FDF4F119-C5CD-467E-BBB1-BF460EAD2C67}" destId="{B90D7F16-D342-45EA-85B3-604B426DD916}"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pt>
    <dgm:pt modelId="{84FAB3A3-0C0D-4AAA-B297-9BF628878DDD}">
      <dgm:prSet phldrT="[Text]" custT="1"/>
      <dgm:spPr>
        <a:solidFill>
          <a:srgbClr val="00B050"/>
        </a:solidFill>
      </dgm:spPr>
      <dgm:t>
        <a:bodyPr/>
        <a:lstStyle/>
        <a:p>
          <a:r>
            <a:rPr lang="en-ZA" sz="1600" b="1" dirty="0" smtClean="0">
              <a:solidFill>
                <a:schemeClr val="bg1"/>
              </a:solidFill>
            </a:rPr>
            <a:t>Quarter 1 target:  Synthesis report </a:t>
          </a:r>
        </a:p>
        <a:p>
          <a:endParaRPr lang="en-ZA" sz="1600" dirty="0" smtClean="0"/>
        </a:p>
        <a:p>
          <a:r>
            <a:rPr lang="en-ZA" sz="1600" b="1" dirty="0" smtClean="0">
              <a:solidFill>
                <a:schemeClr val="bg1"/>
              </a:solidFill>
            </a:rPr>
            <a:t>Output: </a:t>
          </a:r>
          <a:r>
            <a:rPr lang="en-ZA" sz="1600" dirty="0" smtClean="0"/>
            <a:t>Synthesis report completed </a:t>
          </a:r>
          <a:endParaRPr lang="en-ZA" sz="1600" dirty="0"/>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155963">
        <dgm:presLayoutVars>
          <dgm:bulletEnabled val="1"/>
        </dgm:presLayoutVars>
      </dgm:prSet>
      <dgm:spPr/>
      <dgm:t>
        <a:bodyPr/>
        <a:lstStyle/>
        <a:p>
          <a:endParaRPr lang="en-ZA"/>
        </a:p>
      </dgm:t>
    </dgm:pt>
  </dgm:ptLst>
  <dgm:cxnLst>
    <dgm:cxn modelId="{719BFD15-A17C-4C76-89C9-1740E13407CD}" srcId="{38A96C8B-A3BE-4312-BF4A-8F251599E387}" destId="{84FAB3A3-0C0D-4AAA-B297-9BF628878DDD}" srcOrd="0" destOrd="0" parTransId="{D24EACDB-C76B-458C-A4CB-51D9A7769131}" sibTransId="{5B51E383-10BD-47BF-9EEB-D5818BD0D892}"/>
    <dgm:cxn modelId="{1287D511-D2B7-4F4E-91C1-6DE755EEB261}" type="presOf" srcId="{84FAB3A3-0C0D-4AAA-B297-9BF628878DDD}" destId="{4B57B3EA-3E83-421C-8858-F2468BF0FAE3}" srcOrd="0" destOrd="0" presId="urn:microsoft.com/office/officeart/2005/8/layout/hProcess9"/>
    <dgm:cxn modelId="{39A258CB-447B-44F2-A486-5158733D7BC9}" type="presOf" srcId="{38A96C8B-A3BE-4312-BF4A-8F251599E387}" destId="{3E2FA9FF-51E2-499E-A412-F8B1EC2F856A}" srcOrd="0" destOrd="0" presId="urn:microsoft.com/office/officeart/2005/8/layout/hProcess9"/>
    <dgm:cxn modelId="{D8047D85-E531-489F-9380-39AF5DC05E26}" type="presParOf" srcId="{3E2FA9FF-51E2-499E-A412-F8B1EC2F856A}" destId="{2A316711-9DA7-456B-88A4-D914574BEE53}" srcOrd="0" destOrd="0" presId="urn:microsoft.com/office/officeart/2005/8/layout/hProcess9"/>
    <dgm:cxn modelId="{9C401A89-FF2B-400C-AE42-E38C1DD275AD}" type="presParOf" srcId="{3E2FA9FF-51E2-499E-A412-F8B1EC2F856A}" destId="{0EF5E942-6DBE-46A1-BEFA-18CA8E9A481F}" srcOrd="1" destOrd="0" presId="urn:microsoft.com/office/officeart/2005/8/layout/hProcess9"/>
    <dgm:cxn modelId="{5E3F2738-32D0-4A52-A6AB-C5CA012624C7}"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pt>
    <dgm:pt modelId="{84FAB3A3-0C0D-4AAA-B297-9BF628878DDD}">
      <dgm:prSet phldrT="[Text]" custT="1"/>
      <dgm:spPr>
        <a:solidFill>
          <a:srgbClr val="00B050"/>
        </a:solidFill>
      </dgm:spPr>
      <dgm:t>
        <a:bodyPr/>
        <a:lstStyle/>
        <a:p>
          <a:endParaRPr lang="en-ZA" sz="1600" b="1" dirty="0" smtClean="0">
            <a:solidFill>
              <a:schemeClr val="bg1"/>
            </a:solidFill>
          </a:endParaRPr>
        </a:p>
        <a:p>
          <a:endParaRPr lang="en-ZA" sz="1600" b="1" dirty="0" smtClean="0">
            <a:solidFill>
              <a:schemeClr val="bg1"/>
            </a:solidFill>
          </a:endParaRPr>
        </a:p>
        <a:p>
          <a:r>
            <a:rPr lang="en-ZA" sz="1600" b="1" dirty="0" smtClean="0">
              <a:solidFill>
                <a:schemeClr val="bg1"/>
              </a:solidFill>
            </a:rPr>
            <a:t>Quarter 1 target:  Stakeholder engagement</a:t>
          </a:r>
        </a:p>
        <a:p>
          <a:endParaRPr lang="en-ZA" sz="1600" dirty="0" smtClean="0"/>
        </a:p>
        <a:p>
          <a:r>
            <a:rPr lang="en-ZA" sz="1600" b="1" dirty="0" smtClean="0">
              <a:solidFill>
                <a:schemeClr val="bg1"/>
              </a:solidFill>
            </a:rPr>
            <a:t>Output: </a:t>
          </a:r>
          <a:r>
            <a:rPr lang="en-ZA" sz="1600" dirty="0" smtClean="0"/>
            <a:t>NSDF Indaba, Consultation with Human Settlements and </a:t>
          </a:r>
        </a:p>
        <a:p>
          <a:r>
            <a:rPr lang="en-ZA" sz="1600" dirty="0" smtClean="0"/>
            <a:t>Business and Civil Society held.</a:t>
          </a:r>
        </a:p>
        <a:p>
          <a:endParaRPr lang="en-ZA" sz="1600" dirty="0" smtClean="0"/>
        </a:p>
        <a:p>
          <a:endParaRPr lang="en-ZA" sz="1600" dirty="0"/>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155963" custScaleY="103609">
        <dgm:presLayoutVars>
          <dgm:bulletEnabled val="1"/>
        </dgm:presLayoutVars>
      </dgm:prSet>
      <dgm:spPr/>
      <dgm:t>
        <a:bodyPr/>
        <a:lstStyle/>
        <a:p>
          <a:endParaRPr lang="en-ZA"/>
        </a:p>
      </dgm:t>
    </dgm:pt>
  </dgm:ptLst>
  <dgm:cxnLst>
    <dgm:cxn modelId="{719BFD15-A17C-4C76-89C9-1740E13407CD}" srcId="{38A96C8B-A3BE-4312-BF4A-8F251599E387}" destId="{84FAB3A3-0C0D-4AAA-B297-9BF628878DDD}" srcOrd="0" destOrd="0" parTransId="{D24EACDB-C76B-458C-A4CB-51D9A7769131}" sibTransId="{5B51E383-10BD-47BF-9EEB-D5818BD0D892}"/>
    <dgm:cxn modelId="{11B3DF39-7A97-4C0B-AD6D-54FFB21D13FC}" type="presOf" srcId="{38A96C8B-A3BE-4312-BF4A-8F251599E387}" destId="{3E2FA9FF-51E2-499E-A412-F8B1EC2F856A}" srcOrd="0" destOrd="0" presId="urn:microsoft.com/office/officeart/2005/8/layout/hProcess9"/>
    <dgm:cxn modelId="{9605D08B-26C4-4A15-BC5A-FFC944E9606D}" type="presOf" srcId="{84FAB3A3-0C0D-4AAA-B297-9BF628878DDD}" destId="{4B57B3EA-3E83-421C-8858-F2468BF0FAE3}" srcOrd="0" destOrd="0" presId="urn:microsoft.com/office/officeart/2005/8/layout/hProcess9"/>
    <dgm:cxn modelId="{F7372867-6766-4F20-8567-76269AC9C5E0}" type="presParOf" srcId="{3E2FA9FF-51E2-499E-A412-F8B1EC2F856A}" destId="{2A316711-9DA7-456B-88A4-D914574BEE53}" srcOrd="0" destOrd="0" presId="urn:microsoft.com/office/officeart/2005/8/layout/hProcess9"/>
    <dgm:cxn modelId="{B0A005B6-18E1-4377-80D7-10537535CF46}" type="presParOf" srcId="{3E2FA9FF-51E2-499E-A412-F8B1EC2F856A}" destId="{0EF5E942-6DBE-46A1-BEFA-18CA8E9A481F}" srcOrd="1" destOrd="0" presId="urn:microsoft.com/office/officeart/2005/8/layout/hProcess9"/>
    <dgm:cxn modelId="{81F46FFF-C274-4436-AC92-C8F8994F5E0D}"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pt>
    <dgm:pt modelId="{84FAB3A3-0C0D-4AAA-B297-9BF628878DDD}">
      <dgm:prSet phldrT="[Text]" custT="1"/>
      <dgm:spPr>
        <a:solidFill>
          <a:srgbClr val="FF0000"/>
        </a:solidFill>
      </dgm:spPr>
      <dgm:t>
        <a:bodyPr/>
        <a:lstStyle/>
        <a:p>
          <a:r>
            <a:rPr lang="en-ZA" sz="1600" b="1" dirty="0" smtClean="0">
              <a:solidFill>
                <a:schemeClr val="bg1"/>
              </a:solidFill>
            </a:rPr>
            <a:t>Quarter 1 target:  Policy discussion document </a:t>
          </a:r>
        </a:p>
        <a:p>
          <a:endParaRPr lang="en-ZA" sz="1600" dirty="0" smtClean="0"/>
        </a:p>
        <a:p>
          <a:r>
            <a:rPr lang="en-ZA" sz="1600" b="1" dirty="0" smtClean="0">
              <a:solidFill>
                <a:schemeClr val="bg1"/>
              </a:solidFill>
            </a:rPr>
            <a:t>Output: </a:t>
          </a:r>
          <a:r>
            <a:rPr lang="en-ZA" sz="1600" dirty="0" smtClean="0"/>
            <a:t>Not achieved </a:t>
          </a:r>
          <a:endParaRPr lang="en-ZA" sz="1600" dirty="0"/>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120016" custScaleY="175131">
        <dgm:presLayoutVars>
          <dgm:bulletEnabled val="1"/>
        </dgm:presLayoutVars>
      </dgm:prSet>
      <dgm:spPr/>
      <dgm:t>
        <a:bodyPr/>
        <a:lstStyle/>
        <a:p>
          <a:endParaRPr lang="en-ZA"/>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27E667-7985-45E1-8A3A-A03D8A84D532}">
      <dsp:nvSpPr>
        <dsp:cNvPr id="0" name=""/>
        <dsp:cNvSpPr/>
      </dsp:nvSpPr>
      <dsp:spPr>
        <a:xfrm>
          <a:off x="-5645873" y="-864415"/>
          <a:ext cx="6723105" cy="6723105"/>
        </a:xfrm>
        <a:prstGeom prst="blockArc">
          <a:avLst>
            <a:gd name="adj1" fmla="val 18900000"/>
            <a:gd name="adj2" fmla="val 2700000"/>
            <a:gd name="adj3" fmla="val 321"/>
          </a:avLst>
        </a:pr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4991C-DB44-4D1F-834A-D1B0932EEBE6}">
      <dsp:nvSpPr>
        <dsp:cNvPr id="0" name=""/>
        <dsp:cNvSpPr/>
      </dsp:nvSpPr>
      <dsp:spPr>
        <a:xfrm>
          <a:off x="693205" y="499427"/>
          <a:ext cx="7034085" cy="998855"/>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2841" tIns="45720" rIns="45720" bIns="45720" numCol="1" spcCol="1270" anchor="ctr" anchorCtr="0">
          <a:noAutofit/>
        </a:bodyPr>
        <a:lstStyle/>
        <a:p>
          <a:pPr lvl="0" algn="l" defTabSz="800100">
            <a:lnSpc>
              <a:spcPct val="90000"/>
            </a:lnSpc>
            <a:spcBef>
              <a:spcPct val="0"/>
            </a:spcBef>
            <a:spcAft>
              <a:spcPct val="35000"/>
            </a:spcAft>
          </a:pPr>
          <a:r>
            <a:rPr lang="en-ZA" sz="1800" kern="1200" dirty="0" smtClean="0"/>
            <a:t>DRDLR Performance Scorecard  </a:t>
          </a:r>
          <a:endParaRPr lang="en-ZA" sz="1800" kern="1200" dirty="0"/>
        </a:p>
      </dsp:txBody>
      <dsp:txXfrm>
        <a:off x="693205" y="499427"/>
        <a:ext cx="7034085" cy="998855"/>
      </dsp:txXfrm>
    </dsp:sp>
    <dsp:sp modelId="{113DAA17-5D3E-424E-83B9-C9FE0668F7B5}">
      <dsp:nvSpPr>
        <dsp:cNvPr id="0" name=""/>
        <dsp:cNvSpPr/>
      </dsp:nvSpPr>
      <dsp:spPr>
        <a:xfrm>
          <a:off x="68920" y="374570"/>
          <a:ext cx="1248568" cy="1248568"/>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C0A8A4-8A86-4709-9C5C-C1C060FF7BF1}">
      <dsp:nvSpPr>
        <dsp:cNvPr id="0" name=""/>
        <dsp:cNvSpPr/>
      </dsp:nvSpPr>
      <dsp:spPr>
        <a:xfrm>
          <a:off x="1056289" y="1997710"/>
          <a:ext cx="6671001" cy="998855"/>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2841" tIns="45720" rIns="45720" bIns="45720" numCol="1" spcCol="1270" anchor="ctr" anchorCtr="0">
          <a:noAutofit/>
        </a:bodyPr>
        <a:lstStyle/>
        <a:p>
          <a:pPr lvl="0" algn="l" defTabSz="800100">
            <a:lnSpc>
              <a:spcPct val="90000"/>
            </a:lnSpc>
            <a:spcBef>
              <a:spcPct val="0"/>
            </a:spcBef>
            <a:spcAft>
              <a:spcPct val="35000"/>
            </a:spcAft>
          </a:pPr>
          <a:r>
            <a:rPr lang="en-ZA" sz="1800" kern="1200" dirty="0" smtClean="0"/>
            <a:t>Quarter 1 Programme Performance</a:t>
          </a:r>
          <a:endParaRPr lang="en-ZA" sz="1800" kern="1200" dirty="0"/>
        </a:p>
      </dsp:txBody>
      <dsp:txXfrm>
        <a:off x="1056289" y="1997710"/>
        <a:ext cx="6671001" cy="998855"/>
      </dsp:txXfrm>
    </dsp:sp>
    <dsp:sp modelId="{8A8BCC24-05B4-4404-AC03-8DD4C0376258}">
      <dsp:nvSpPr>
        <dsp:cNvPr id="0" name=""/>
        <dsp:cNvSpPr/>
      </dsp:nvSpPr>
      <dsp:spPr>
        <a:xfrm>
          <a:off x="432004" y="1872853"/>
          <a:ext cx="1248568" cy="1248568"/>
        </a:xfrm>
        <a:prstGeom prst="ellipse">
          <a:avLst/>
        </a:prstGeom>
        <a:solidFill>
          <a:schemeClr val="lt1">
            <a:hueOff val="0"/>
            <a:satOff val="0"/>
            <a:lumOff val="0"/>
            <a:alphaOff val="0"/>
          </a:schemeClr>
        </a:solidFill>
        <a:ln w="15875" cap="flat" cmpd="sng" algn="ctr">
          <a:solidFill>
            <a:schemeClr val="accent1">
              <a:shade val="80000"/>
              <a:hueOff val="292136"/>
              <a:satOff val="-26265"/>
              <a:lumOff val="18324"/>
              <a:alphaOff val="0"/>
            </a:schemeClr>
          </a:solidFill>
          <a:prstDash val="solid"/>
        </a:ln>
        <a:effectLst/>
      </dsp:spPr>
      <dsp:style>
        <a:lnRef idx="2">
          <a:scrgbClr r="0" g="0" b="0"/>
        </a:lnRef>
        <a:fillRef idx="1">
          <a:scrgbClr r="0" g="0" b="0"/>
        </a:fillRef>
        <a:effectRef idx="0">
          <a:scrgbClr r="0" g="0" b="0"/>
        </a:effectRef>
        <a:fontRef idx="minor"/>
      </dsp:style>
    </dsp:sp>
    <dsp:sp modelId="{8A68C0D0-F75C-4659-9E09-834F8CE8EEA9}">
      <dsp:nvSpPr>
        <dsp:cNvPr id="0" name=""/>
        <dsp:cNvSpPr/>
      </dsp:nvSpPr>
      <dsp:spPr>
        <a:xfrm>
          <a:off x="693205" y="3495992"/>
          <a:ext cx="7034085" cy="998855"/>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2841" tIns="45720" rIns="45720" bIns="45720" numCol="1" spcCol="1270" anchor="ctr" anchorCtr="0">
          <a:noAutofit/>
        </a:bodyPr>
        <a:lstStyle/>
        <a:p>
          <a:pPr lvl="0" algn="l" defTabSz="800100">
            <a:lnSpc>
              <a:spcPct val="90000"/>
            </a:lnSpc>
            <a:spcBef>
              <a:spcPct val="0"/>
            </a:spcBef>
            <a:spcAft>
              <a:spcPct val="35000"/>
            </a:spcAft>
          </a:pPr>
          <a:r>
            <a:rPr lang="en-ZA" sz="1800" kern="1200" dirty="0" smtClean="0"/>
            <a:t>Quarter 1 Barometer </a:t>
          </a:r>
          <a:endParaRPr lang="en-ZA" sz="1800" kern="1200" dirty="0"/>
        </a:p>
      </dsp:txBody>
      <dsp:txXfrm>
        <a:off x="693205" y="3495992"/>
        <a:ext cx="7034085" cy="998855"/>
      </dsp:txXfrm>
    </dsp:sp>
    <dsp:sp modelId="{B90D7F16-D342-45EA-85B3-604B426DD916}">
      <dsp:nvSpPr>
        <dsp:cNvPr id="0" name=""/>
        <dsp:cNvSpPr/>
      </dsp:nvSpPr>
      <dsp:spPr>
        <a:xfrm>
          <a:off x="68920" y="3371135"/>
          <a:ext cx="1248568" cy="1248568"/>
        </a:xfrm>
        <a:prstGeom prst="ellipse">
          <a:avLst/>
        </a:prstGeom>
        <a:solidFill>
          <a:schemeClr val="lt1">
            <a:hueOff val="0"/>
            <a:satOff val="0"/>
            <a:lumOff val="0"/>
            <a:alphaOff val="0"/>
          </a:schemeClr>
        </a:solidFill>
        <a:ln w="15875" cap="flat" cmpd="sng" algn="ctr">
          <a:solidFill>
            <a:schemeClr val="accent1">
              <a:shade val="80000"/>
              <a:hueOff val="584272"/>
              <a:satOff val="-52530"/>
              <a:lumOff val="3664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0.37165</cdr:x>
      <cdr:y>0.45161</cdr:y>
    </cdr:from>
    <cdr:to>
      <cdr:x>0.66366</cdr:x>
      <cdr:y>0.58094</cdr:y>
    </cdr:to>
    <cdr:sp macro="" textlink="">
      <cdr:nvSpPr>
        <cdr:cNvPr id="2" name="TextBox 1"/>
        <cdr:cNvSpPr txBox="1"/>
      </cdr:nvSpPr>
      <cdr:spPr>
        <a:xfrm xmlns:a="http://schemas.openxmlformats.org/drawingml/2006/main">
          <a:off x="1066802" y="2133600"/>
          <a:ext cx="838200" cy="6109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400" b="1" dirty="0" smtClean="0">
              <a:solidFill>
                <a:srgbClr val="00B050"/>
              </a:solidFill>
            </a:rPr>
            <a:t>59%</a:t>
          </a:r>
          <a:endParaRPr lang="en-ZA" sz="2400" b="1" dirty="0">
            <a:solidFill>
              <a:srgbClr val="00B05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0.31938</cdr:x>
      <cdr:y>0.44</cdr:y>
    </cdr:from>
    <cdr:to>
      <cdr:x>0.6975</cdr:x>
      <cdr:y>0.70022</cdr:y>
    </cdr:to>
    <cdr:sp macro="" textlink="">
      <cdr:nvSpPr>
        <cdr:cNvPr id="2" name="TextBox 1"/>
        <cdr:cNvSpPr txBox="1"/>
      </cdr:nvSpPr>
      <cdr:spPr>
        <a:xfrm xmlns:a="http://schemas.openxmlformats.org/drawingml/2006/main">
          <a:off x="941100" y="838198"/>
          <a:ext cx="1114187" cy="49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000" b="1" dirty="0" smtClean="0">
              <a:solidFill>
                <a:srgbClr val="00B050"/>
              </a:solidFill>
            </a:rPr>
            <a:t>1 479</a:t>
          </a:r>
          <a:endParaRPr lang="en-ZA" sz="1000" b="1" dirty="0">
            <a:solidFill>
              <a:srgbClr val="00B05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0.31938</cdr:x>
      <cdr:y>0.44</cdr:y>
    </cdr:from>
    <cdr:to>
      <cdr:x>0.6975</cdr:x>
      <cdr:y>0.70022</cdr:y>
    </cdr:to>
    <cdr:sp macro="" textlink="">
      <cdr:nvSpPr>
        <cdr:cNvPr id="2" name="TextBox 1"/>
        <cdr:cNvSpPr txBox="1"/>
      </cdr:nvSpPr>
      <cdr:spPr>
        <a:xfrm xmlns:a="http://schemas.openxmlformats.org/drawingml/2006/main">
          <a:off x="941100" y="838198"/>
          <a:ext cx="1114187" cy="49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400" b="1" dirty="0" smtClean="0">
              <a:solidFill>
                <a:srgbClr val="FFC000"/>
              </a:solidFill>
            </a:rPr>
            <a:t>71</a:t>
          </a:r>
          <a:endParaRPr lang="en-ZA" sz="1400" b="1" dirty="0">
            <a:solidFill>
              <a:srgbClr val="FFC000"/>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0.31938</cdr:x>
      <cdr:y>0.44</cdr:y>
    </cdr:from>
    <cdr:to>
      <cdr:x>0.6975</cdr:x>
      <cdr:y>0.70022</cdr:y>
    </cdr:to>
    <cdr:sp macro="" textlink="">
      <cdr:nvSpPr>
        <cdr:cNvPr id="2" name="TextBox 1"/>
        <cdr:cNvSpPr txBox="1"/>
      </cdr:nvSpPr>
      <cdr:spPr>
        <a:xfrm xmlns:a="http://schemas.openxmlformats.org/drawingml/2006/main">
          <a:off x="941100" y="838198"/>
          <a:ext cx="1114187" cy="49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400" b="1" dirty="0" smtClean="0">
              <a:solidFill>
                <a:srgbClr val="FFC000"/>
              </a:solidFill>
            </a:rPr>
            <a:t>59</a:t>
          </a:r>
          <a:endParaRPr lang="en-ZA" sz="1400" b="1" dirty="0">
            <a:solidFill>
              <a:srgbClr val="FFC000"/>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0.31938</cdr:x>
      <cdr:y>0.44</cdr:y>
    </cdr:from>
    <cdr:to>
      <cdr:x>0.6975</cdr:x>
      <cdr:y>0.70022</cdr:y>
    </cdr:to>
    <cdr:sp macro="" textlink="">
      <cdr:nvSpPr>
        <cdr:cNvPr id="2" name="TextBox 1"/>
        <cdr:cNvSpPr txBox="1"/>
      </cdr:nvSpPr>
      <cdr:spPr>
        <a:xfrm xmlns:a="http://schemas.openxmlformats.org/drawingml/2006/main">
          <a:off x="941100" y="838198"/>
          <a:ext cx="1114187" cy="49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b="1" dirty="0" smtClean="0">
              <a:solidFill>
                <a:srgbClr val="00B050"/>
              </a:solidFill>
            </a:rPr>
            <a:t>31 496</a:t>
          </a:r>
          <a:endParaRPr lang="en-ZA" b="1" dirty="0">
            <a:solidFill>
              <a:srgbClr val="00B050"/>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0.31938</cdr:x>
      <cdr:y>0.44</cdr:y>
    </cdr:from>
    <cdr:to>
      <cdr:x>0.6975</cdr:x>
      <cdr:y>0.70022</cdr:y>
    </cdr:to>
    <cdr:sp macro="" textlink="">
      <cdr:nvSpPr>
        <cdr:cNvPr id="2" name="TextBox 1"/>
        <cdr:cNvSpPr txBox="1"/>
      </cdr:nvSpPr>
      <cdr:spPr>
        <a:xfrm xmlns:a="http://schemas.openxmlformats.org/drawingml/2006/main">
          <a:off x="941100" y="838198"/>
          <a:ext cx="1114187" cy="49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b="1" dirty="0" smtClean="0">
              <a:solidFill>
                <a:srgbClr val="00B050"/>
              </a:solidFill>
            </a:rPr>
            <a:t>20 217</a:t>
          </a:r>
          <a:endParaRPr lang="en-ZA" b="1" dirty="0">
            <a:solidFill>
              <a:srgbClr val="00B050"/>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0.31323</cdr:x>
      <cdr:y>0.3887</cdr:y>
    </cdr:from>
    <cdr:to>
      <cdr:x>0.69135</cdr:x>
      <cdr:y>0.64892</cdr:y>
    </cdr:to>
    <cdr:sp macro="" textlink="">
      <cdr:nvSpPr>
        <cdr:cNvPr id="2" name="TextBox 1"/>
        <cdr:cNvSpPr txBox="1"/>
      </cdr:nvSpPr>
      <cdr:spPr>
        <a:xfrm xmlns:a="http://schemas.openxmlformats.org/drawingml/2006/main">
          <a:off x="922965" y="838201"/>
          <a:ext cx="1114187" cy="5611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400" b="1" dirty="0">
              <a:solidFill>
                <a:srgbClr val="FFC000"/>
              </a:solidFill>
            </a:rPr>
            <a:t>8</a:t>
          </a:r>
        </a:p>
      </cdr:txBody>
    </cdr:sp>
  </cdr:relSizeAnchor>
</c:userShapes>
</file>

<file path=ppt/drawings/drawing16.xml><?xml version="1.0" encoding="utf-8"?>
<c:userShapes xmlns:c="http://schemas.openxmlformats.org/drawingml/2006/chart">
  <cdr:relSizeAnchor xmlns:cdr="http://schemas.openxmlformats.org/drawingml/2006/chartDrawing">
    <cdr:from>
      <cdr:x>0.31323</cdr:x>
      <cdr:y>0.42404</cdr:y>
    </cdr:from>
    <cdr:to>
      <cdr:x>0.69135</cdr:x>
      <cdr:y>0.64892</cdr:y>
    </cdr:to>
    <cdr:sp macro="" textlink="">
      <cdr:nvSpPr>
        <cdr:cNvPr id="2" name="TextBox 1"/>
        <cdr:cNvSpPr txBox="1"/>
      </cdr:nvSpPr>
      <cdr:spPr>
        <a:xfrm xmlns:a="http://schemas.openxmlformats.org/drawingml/2006/main">
          <a:off x="922979" y="914400"/>
          <a:ext cx="1114186" cy="4849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400" b="1" dirty="0">
              <a:solidFill>
                <a:srgbClr val="FF0000"/>
              </a:solidFill>
            </a:rPr>
            <a:t>7</a:t>
          </a:r>
        </a:p>
      </cdr:txBody>
    </cdr:sp>
  </cdr:relSizeAnchor>
</c:userShapes>
</file>

<file path=ppt/drawings/drawing17.xml><?xml version="1.0" encoding="utf-8"?>
<c:userShapes xmlns:c="http://schemas.openxmlformats.org/drawingml/2006/chart">
  <cdr:relSizeAnchor xmlns:cdr="http://schemas.openxmlformats.org/drawingml/2006/chartDrawing">
    <cdr:from>
      <cdr:x>0.31323</cdr:x>
      <cdr:y>0.42404</cdr:y>
    </cdr:from>
    <cdr:to>
      <cdr:x>0.69135</cdr:x>
      <cdr:y>0.64892</cdr:y>
    </cdr:to>
    <cdr:sp macro="" textlink="">
      <cdr:nvSpPr>
        <cdr:cNvPr id="2" name="TextBox 1"/>
        <cdr:cNvSpPr txBox="1"/>
      </cdr:nvSpPr>
      <cdr:spPr>
        <a:xfrm xmlns:a="http://schemas.openxmlformats.org/drawingml/2006/main">
          <a:off x="922979" y="914400"/>
          <a:ext cx="1114186" cy="4849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400" b="1" dirty="0" smtClean="0">
              <a:solidFill>
                <a:srgbClr val="FF0000"/>
              </a:solidFill>
            </a:rPr>
            <a:t>0</a:t>
          </a:r>
          <a:endParaRPr lang="en-ZA" sz="2400" b="1" dirty="0">
            <a:solidFill>
              <a:srgbClr val="FF0000"/>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0.31323</cdr:x>
      <cdr:y>0.42404</cdr:y>
    </cdr:from>
    <cdr:to>
      <cdr:x>0.69135</cdr:x>
      <cdr:y>0.64892</cdr:y>
    </cdr:to>
    <cdr:sp macro="" textlink="">
      <cdr:nvSpPr>
        <cdr:cNvPr id="2" name="TextBox 1"/>
        <cdr:cNvSpPr txBox="1"/>
      </cdr:nvSpPr>
      <cdr:spPr>
        <a:xfrm xmlns:a="http://schemas.openxmlformats.org/drawingml/2006/main">
          <a:off x="922979" y="914400"/>
          <a:ext cx="1114186" cy="4849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400" b="1" dirty="0" smtClean="0">
              <a:solidFill>
                <a:srgbClr val="00B050"/>
              </a:solidFill>
            </a:rPr>
            <a:t>90</a:t>
          </a:r>
          <a:endParaRPr lang="en-ZA" sz="2400" b="1" dirty="0">
            <a:solidFill>
              <a:srgbClr val="00B050"/>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0.31323</cdr:x>
      <cdr:y>0.42404</cdr:y>
    </cdr:from>
    <cdr:to>
      <cdr:x>0.69135</cdr:x>
      <cdr:y>0.64892</cdr:y>
    </cdr:to>
    <cdr:sp macro="" textlink="">
      <cdr:nvSpPr>
        <cdr:cNvPr id="2" name="TextBox 1"/>
        <cdr:cNvSpPr txBox="1"/>
      </cdr:nvSpPr>
      <cdr:spPr>
        <a:xfrm xmlns:a="http://schemas.openxmlformats.org/drawingml/2006/main">
          <a:off x="922979" y="914399"/>
          <a:ext cx="1114186" cy="4849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400" b="1" dirty="0" smtClean="0">
              <a:solidFill>
                <a:srgbClr val="FF0000"/>
              </a:solidFill>
            </a:rPr>
            <a:t>130</a:t>
          </a:r>
          <a:endParaRPr lang="en-ZA" sz="24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0.37165</cdr:x>
      <cdr:y>0.42734</cdr:y>
    </cdr:from>
    <cdr:to>
      <cdr:x>0.66366</cdr:x>
      <cdr:y>0.57905</cdr:y>
    </cdr:to>
    <cdr:sp macro="" textlink="">
      <cdr:nvSpPr>
        <cdr:cNvPr id="2" name="TextBox 1"/>
        <cdr:cNvSpPr txBox="1"/>
      </cdr:nvSpPr>
      <cdr:spPr>
        <a:xfrm xmlns:a="http://schemas.openxmlformats.org/drawingml/2006/main">
          <a:off x="1066800" y="1009471"/>
          <a:ext cx="838200" cy="3583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a:solidFill>
                <a:srgbClr val="00B050"/>
              </a:solidFill>
            </a:rPr>
            <a:t>9</a:t>
          </a:r>
          <a:r>
            <a:rPr lang="en-ZA" sz="2000" b="1" dirty="0" smtClean="0">
              <a:solidFill>
                <a:srgbClr val="00B050"/>
              </a:solidFill>
            </a:rPr>
            <a:t>5%</a:t>
          </a:r>
          <a:endParaRPr lang="en-ZA" sz="2000" b="1" dirty="0">
            <a:solidFill>
              <a:srgbClr val="00B05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0.31323</cdr:x>
      <cdr:y>0.42404</cdr:y>
    </cdr:from>
    <cdr:to>
      <cdr:x>0.69135</cdr:x>
      <cdr:y>0.64892</cdr:y>
    </cdr:to>
    <cdr:sp macro="" textlink="">
      <cdr:nvSpPr>
        <cdr:cNvPr id="2" name="TextBox 1"/>
        <cdr:cNvSpPr txBox="1"/>
      </cdr:nvSpPr>
      <cdr:spPr>
        <a:xfrm xmlns:a="http://schemas.openxmlformats.org/drawingml/2006/main">
          <a:off x="922979" y="914400"/>
          <a:ext cx="1114186" cy="4849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800" b="1" dirty="0" smtClean="0">
              <a:solidFill>
                <a:srgbClr val="00B050"/>
              </a:solidFill>
            </a:rPr>
            <a:t>1775</a:t>
          </a:r>
          <a:endParaRPr lang="en-ZA" sz="1800" b="1" dirty="0">
            <a:solidFill>
              <a:srgbClr val="00B05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0.37165</cdr:x>
      <cdr:y>0.4375</cdr:y>
    </cdr:from>
    <cdr:to>
      <cdr:x>0.66366</cdr:x>
      <cdr:y>0.56683</cdr:y>
    </cdr:to>
    <cdr:sp macro="" textlink="">
      <cdr:nvSpPr>
        <cdr:cNvPr id="2" name="TextBox 1"/>
        <cdr:cNvSpPr txBox="1"/>
      </cdr:nvSpPr>
      <cdr:spPr>
        <a:xfrm xmlns:a="http://schemas.openxmlformats.org/drawingml/2006/main">
          <a:off x="1066800" y="1066800"/>
          <a:ext cx="838200" cy="3153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smtClean="0">
              <a:solidFill>
                <a:srgbClr val="00B050"/>
              </a:solidFill>
            </a:rPr>
            <a:t>9</a:t>
          </a:r>
          <a:r>
            <a:rPr lang="en-ZA" sz="2000" b="1" dirty="0">
              <a:solidFill>
                <a:srgbClr val="00B050"/>
              </a:solidFill>
            </a:rPr>
            <a:t>1</a:t>
          </a:r>
          <a:r>
            <a:rPr lang="en-ZA" sz="2000" b="1" dirty="0" smtClean="0">
              <a:solidFill>
                <a:srgbClr val="00B050"/>
              </a:solidFill>
            </a:rPr>
            <a:t>%</a:t>
          </a:r>
          <a:endParaRPr lang="en-ZA" sz="2000" b="1" dirty="0">
            <a:solidFill>
              <a:srgbClr val="00B05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0.34459</cdr:x>
      <cdr:y>0.4169</cdr:y>
    </cdr:from>
    <cdr:to>
      <cdr:x>0.6723</cdr:x>
      <cdr:y>0.59127</cdr:y>
    </cdr:to>
    <cdr:sp macro="" textlink="">
      <cdr:nvSpPr>
        <cdr:cNvPr id="2" name="TextBox 1"/>
        <cdr:cNvSpPr txBox="1"/>
      </cdr:nvSpPr>
      <cdr:spPr>
        <a:xfrm xmlns:a="http://schemas.openxmlformats.org/drawingml/2006/main">
          <a:off x="1041648" y="921256"/>
          <a:ext cx="990600" cy="385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smtClean="0">
              <a:solidFill>
                <a:srgbClr val="00B050"/>
              </a:solidFill>
            </a:rPr>
            <a:t>61</a:t>
          </a:r>
          <a:endParaRPr lang="en-ZA" sz="2000" b="1" dirty="0">
            <a:solidFill>
              <a:srgbClr val="00B05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0.34459</cdr:x>
      <cdr:y>0.40357</cdr:y>
    </cdr:from>
    <cdr:to>
      <cdr:x>0.6723</cdr:x>
      <cdr:y>0.6654</cdr:y>
    </cdr:to>
    <cdr:sp macro="" textlink="">
      <cdr:nvSpPr>
        <cdr:cNvPr id="2" name="TextBox 1"/>
        <cdr:cNvSpPr txBox="1"/>
      </cdr:nvSpPr>
      <cdr:spPr>
        <a:xfrm xmlns:a="http://schemas.openxmlformats.org/drawingml/2006/main">
          <a:off x="1041648" y="891808"/>
          <a:ext cx="990618" cy="5785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smtClean="0">
              <a:solidFill>
                <a:srgbClr val="00B050"/>
              </a:solidFill>
            </a:rPr>
            <a:t>13</a:t>
          </a:r>
          <a:endParaRPr lang="en-ZA" sz="2000" b="1" dirty="0">
            <a:solidFill>
              <a:srgbClr val="00B05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0.29418</cdr:x>
      <cdr:y>0.41379</cdr:y>
    </cdr:from>
    <cdr:to>
      <cdr:x>0.72271</cdr:x>
      <cdr:y>0.70022</cdr:y>
    </cdr:to>
    <cdr:sp macro="" textlink="">
      <cdr:nvSpPr>
        <cdr:cNvPr id="2" name="TextBox 1"/>
        <cdr:cNvSpPr txBox="1"/>
      </cdr:nvSpPr>
      <cdr:spPr>
        <a:xfrm xmlns:a="http://schemas.openxmlformats.org/drawingml/2006/main">
          <a:off x="889248" y="914393"/>
          <a:ext cx="1295399" cy="6329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smtClean="0">
              <a:solidFill>
                <a:srgbClr val="00B050"/>
              </a:solidFill>
            </a:rPr>
            <a:t>21</a:t>
          </a:r>
          <a:endParaRPr lang="en-ZA" sz="2000" b="1" dirty="0">
            <a:solidFill>
              <a:srgbClr val="00B05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0.31938</cdr:x>
      <cdr:y>0.41379</cdr:y>
    </cdr:from>
    <cdr:to>
      <cdr:x>0.6723</cdr:x>
      <cdr:y>0.70022</cdr:y>
    </cdr:to>
    <cdr:sp macro="" textlink="">
      <cdr:nvSpPr>
        <cdr:cNvPr id="2" name="TextBox 1"/>
        <cdr:cNvSpPr txBox="1"/>
      </cdr:nvSpPr>
      <cdr:spPr>
        <a:xfrm xmlns:a="http://schemas.openxmlformats.org/drawingml/2006/main">
          <a:off x="965448" y="914400"/>
          <a:ext cx="1066818" cy="6329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smtClean="0">
              <a:solidFill>
                <a:srgbClr val="FF0000"/>
              </a:solidFill>
            </a:rPr>
            <a:t>04</a:t>
          </a:r>
          <a:endParaRPr lang="en-ZA" sz="2000" b="1" dirty="0">
            <a:solidFill>
              <a:srgbClr val="FF00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0.31938</cdr:x>
      <cdr:y>0.41379</cdr:y>
    </cdr:from>
    <cdr:to>
      <cdr:x>0.6975</cdr:x>
      <cdr:y>0.70022</cdr:y>
    </cdr:to>
    <cdr:sp macro="" textlink="">
      <cdr:nvSpPr>
        <cdr:cNvPr id="2" name="TextBox 1"/>
        <cdr:cNvSpPr txBox="1"/>
      </cdr:nvSpPr>
      <cdr:spPr>
        <a:xfrm xmlns:a="http://schemas.openxmlformats.org/drawingml/2006/main">
          <a:off x="965436" y="914393"/>
          <a:ext cx="1143011" cy="6329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smtClean="0">
              <a:solidFill>
                <a:srgbClr val="FF0000"/>
              </a:solidFill>
            </a:rPr>
            <a:t>0</a:t>
          </a:r>
          <a:endParaRPr lang="en-ZA" sz="2000" b="1" dirty="0">
            <a:solidFill>
              <a:srgbClr val="FF00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0.31938</cdr:x>
      <cdr:y>0.43189</cdr:y>
    </cdr:from>
    <cdr:to>
      <cdr:x>0.6975</cdr:x>
      <cdr:y>0.70022</cdr:y>
    </cdr:to>
    <cdr:sp macro="" textlink="">
      <cdr:nvSpPr>
        <cdr:cNvPr id="2" name="TextBox 1"/>
        <cdr:cNvSpPr txBox="1"/>
      </cdr:nvSpPr>
      <cdr:spPr>
        <a:xfrm xmlns:a="http://schemas.openxmlformats.org/drawingml/2006/main">
          <a:off x="965437" y="753071"/>
          <a:ext cx="1142999" cy="4678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000" b="1" dirty="0" smtClean="0">
              <a:solidFill>
                <a:srgbClr val="00B050"/>
              </a:solidFill>
            </a:rPr>
            <a:t>1 677</a:t>
          </a:r>
          <a:endParaRPr lang="en-ZA" sz="1000" b="1" dirty="0">
            <a:solidFill>
              <a:srgbClr val="00B05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34BFEF87-EA96-4995-99A0-EC19F1B614E0}" type="datetimeFigureOut">
              <a:rPr lang="en-ZA" smtClean="0"/>
              <a:pPr/>
              <a:t>2019/10/11</a:t>
            </a:fld>
            <a:endParaRPr lang="en-ZA"/>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r>
              <a:rPr lang="en-ZA" smtClean="0"/>
              <a:t>1</a:t>
            </a:r>
            <a:endParaRPr lang="en-ZA"/>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6DD361AC-7AF0-4968-ACEE-5654914BCAE6}" type="slidenum">
              <a:rPr lang="en-ZA" smtClean="0"/>
              <a:pPr/>
              <a:t>‹#›</a:t>
            </a:fld>
            <a:endParaRPr lang="en-ZA"/>
          </a:p>
        </p:txBody>
      </p:sp>
    </p:spTree>
    <p:extLst>
      <p:ext uri="{BB962C8B-B14F-4D97-AF65-F5344CB8AC3E}">
        <p14:creationId xmlns:p14="http://schemas.microsoft.com/office/powerpoint/2010/main" xmlns="" val="413438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967"/>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1"/>
            <a:ext cx="2946400" cy="496967"/>
          </a:xfrm>
          <a:prstGeom prst="rect">
            <a:avLst/>
          </a:prstGeom>
        </p:spPr>
        <p:txBody>
          <a:bodyPr vert="horz" lIns="91440" tIns="45720" rIns="91440" bIns="45720" rtlCol="0"/>
          <a:lstStyle>
            <a:lvl1pPr algn="r">
              <a:defRPr sz="1200"/>
            </a:lvl1pPr>
          </a:lstStyle>
          <a:p>
            <a:fld id="{45C8BD61-585C-449A-A3CC-AA94BF5498E1}" type="datetimeFigureOut">
              <a:rPr lang="en-ZA" smtClean="0"/>
              <a:pPr/>
              <a:t>2019/10/11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15631"/>
            <a:ext cx="5438775" cy="44679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a:defRPr sz="1200"/>
            </a:lvl1pPr>
          </a:lstStyle>
          <a:p>
            <a:r>
              <a:rPr lang="en-ZA" smtClean="0"/>
              <a:t>1</a:t>
            </a:r>
            <a:endParaRPr lang="en-ZA"/>
          </a:p>
        </p:txBody>
      </p:sp>
      <p:sp>
        <p:nvSpPr>
          <p:cNvPr id="7" name="Slide Number Placeholder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a:defRPr sz="1200"/>
            </a:lvl1pPr>
          </a:lstStyle>
          <a:p>
            <a:fld id="{C47337C1-80CF-414B-90BA-8349712925FA}" type="slidenum">
              <a:rPr lang="en-ZA" smtClean="0"/>
              <a:pPr/>
              <a:t>‹#›</a:t>
            </a:fld>
            <a:endParaRPr lang="en-ZA"/>
          </a:p>
        </p:txBody>
      </p:sp>
    </p:spTree>
    <p:extLst>
      <p:ext uri="{BB962C8B-B14F-4D97-AF65-F5344CB8AC3E}">
        <p14:creationId xmlns:p14="http://schemas.microsoft.com/office/powerpoint/2010/main" xmlns="" val="2031817886"/>
      </p:ext>
    </p:extLst>
  </p:cSld>
  <p:clrMap bg1="lt1" tx1="dk1" bg2="lt2" tx2="dk2" accent1="accent1" accent2="accent2" accent3="accent3" accent4="accent4" accent5="accent5" accent6="accent6" hlink="hlink" folHlink="folHlink"/>
  <p:hf hdr="0" ftr="0" dt="0"/>
  <p:notesStyle>
    <a:lvl1pPr marL="0" algn="l" defTabSz="913666" rtl="0" eaLnBrk="1" latinLnBrk="0" hangingPunct="1">
      <a:defRPr sz="1200" kern="1200">
        <a:solidFill>
          <a:schemeClr val="tx1"/>
        </a:solidFill>
        <a:latin typeface="+mn-lt"/>
        <a:ea typeface="+mn-ea"/>
        <a:cs typeface="+mn-cs"/>
      </a:defRPr>
    </a:lvl1pPr>
    <a:lvl2pPr marL="456833" algn="l" defTabSz="913666" rtl="0" eaLnBrk="1" latinLnBrk="0" hangingPunct="1">
      <a:defRPr sz="1200" kern="1200">
        <a:solidFill>
          <a:schemeClr val="tx1"/>
        </a:solidFill>
        <a:latin typeface="+mn-lt"/>
        <a:ea typeface="+mn-ea"/>
        <a:cs typeface="+mn-cs"/>
      </a:defRPr>
    </a:lvl2pPr>
    <a:lvl3pPr marL="913666" algn="l" defTabSz="913666" rtl="0" eaLnBrk="1" latinLnBrk="0" hangingPunct="1">
      <a:defRPr sz="1200" kern="1200">
        <a:solidFill>
          <a:schemeClr val="tx1"/>
        </a:solidFill>
        <a:latin typeface="+mn-lt"/>
        <a:ea typeface="+mn-ea"/>
        <a:cs typeface="+mn-cs"/>
      </a:defRPr>
    </a:lvl3pPr>
    <a:lvl4pPr marL="1370498" algn="l" defTabSz="913666" rtl="0" eaLnBrk="1" latinLnBrk="0" hangingPunct="1">
      <a:defRPr sz="1200" kern="1200">
        <a:solidFill>
          <a:schemeClr val="tx1"/>
        </a:solidFill>
        <a:latin typeface="+mn-lt"/>
        <a:ea typeface="+mn-ea"/>
        <a:cs typeface="+mn-cs"/>
      </a:defRPr>
    </a:lvl4pPr>
    <a:lvl5pPr marL="1827331" algn="l" defTabSz="913666" rtl="0" eaLnBrk="1" latinLnBrk="0" hangingPunct="1">
      <a:defRPr sz="1200" kern="1200">
        <a:solidFill>
          <a:schemeClr val="tx1"/>
        </a:solidFill>
        <a:latin typeface="+mn-lt"/>
        <a:ea typeface="+mn-ea"/>
        <a:cs typeface="+mn-cs"/>
      </a:defRPr>
    </a:lvl5pPr>
    <a:lvl6pPr marL="2284165" algn="l" defTabSz="913666" rtl="0" eaLnBrk="1" latinLnBrk="0" hangingPunct="1">
      <a:defRPr sz="1200" kern="1200">
        <a:solidFill>
          <a:schemeClr val="tx1"/>
        </a:solidFill>
        <a:latin typeface="+mn-lt"/>
        <a:ea typeface="+mn-ea"/>
        <a:cs typeface="+mn-cs"/>
      </a:defRPr>
    </a:lvl6pPr>
    <a:lvl7pPr marL="2740994" algn="l" defTabSz="913666" rtl="0" eaLnBrk="1" latinLnBrk="0" hangingPunct="1">
      <a:defRPr sz="1200" kern="1200">
        <a:solidFill>
          <a:schemeClr val="tx1"/>
        </a:solidFill>
        <a:latin typeface="+mn-lt"/>
        <a:ea typeface="+mn-ea"/>
        <a:cs typeface="+mn-cs"/>
      </a:defRPr>
    </a:lvl7pPr>
    <a:lvl8pPr marL="3197830" algn="l" defTabSz="913666" rtl="0" eaLnBrk="1" latinLnBrk="0" hangingPunct="1">
      <a:defRPr sz="1200" kern="1200">
        <a:solidFill>
          <a:schemeClr val="tx1"/>
        </a:solidFill>
        <a:latin typeface="+mn-lt"/>
        <a:ea typeface="+mn-ea"/>
        <a:cs typeface="+mn-cs"/>
      </a:defRPr>
    </a:lvl8pPr>
    <a:lvl9pPr marL="3654662" algn="l" defTabSz="9136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47337C1-80CF-414B-90BA-8349712925FA}" type="slidenum">
              <a:rPr lang="en-ZA" smtClean="0"/>
              <a:pPr/>
              <a:t>1</a:t>
            </a:fld>
            <a:endParaRPr lang="en-ZA"/>
          </a:p>
        </p:txBody>
      </p:sp>
    </p:spTree>
    <p:extLst>
      <p:ext uri="{BB962C8B-B14F-4D97-AF65-F5344CB8AC3E}">
        <p14:creationId xmlns:p14="http://schemas.microsoft.com/office/powerpoint/2010/main" xmlns="" val="385217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8"/>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1981200"/>
            <a:ext cx="6400800" cy="1752600"/>
          </a:xfrm>
        </p:spPr>
        <p:txBody>
          <a:bodyPr/>
          <a:lstStyle>
            <a:lvl1pPr marL="0" indent="0" algn="ctr">
              <a:buNone/>
              <a:defRPr>
                <a:solidFill>
                  <a:schemeClr val="tx1">
                    <a:tint val="75000"/>
                  </a:schemeClr>
                </a:solidFill>
              </a:defRPr>
            </a:lvl1pPr>
            <a:lvl2pPr marL="456702" indent="0" algn="ctr">
              <a:buNone/>
              <a:defRPr>
                <a:solidFill>
                  <a:schemeClr val="tx1">
                    <a:tint val="75000"/>
                  </a:schemeClr>
                </a:solidFill>
              </a:defRPr>
            </a:lvl2pPr>
            <a:lvl3pPr marL="913403" indent="0" algn="ctr">
              <a:buNone/>
              <a:defRPr>
                <a:solidFill>
                  <a:schemeClr val="tx1">
                    <a:tint val="75000"/>
                  </a:schemeClr>
                </a:solidFill>
              </a:defRPr>
            </a:lvl3pPr>
            <a:lvl4pPr marL="1370104" indent="0" algn="ctr">
              <a:buNone/>
              <a:defRPr>
                <a:solidFill>
                  <a:schemeClr val="tx1">
                    <a:tint val="75000"/>
                  </a:schemeClr>
                </a:solidFill>
              </a:defRPr>
            </a:lvl4pPr>
            <a:lvl5pPr marL="1826806" indent="0" algn="ctr">
              <a:buNone/>
              <a:defRPr>
                <a:solidFill>
                  <a:schemeClr val="tx1">
                    <a:tint val="75000"/>
                  </a:schemeClr>
                </a:solidFill>
              </a:defRPr>
            </a:lvl5pPr>
            <a:lvl6pPr marL="2283510" indent="0" algn="ctr">
              <a:buNone/>
              <a:defRPr>
                <a:solidFill>
                  <a:schemeClr val="tx1">
                    <a:tint val="75000"/>
                  </a:schemeClr>
                </a:solidFill>
              </a:defRPr>
            </a:lvl6pPr>
            <a:lvl7pPr marL="2740208" indent="0" algn="ctr">
              <a:buNone/>
              <a:defRPr>
                <a:solidFill>
                  <a:schemeClr val="tx1">
                    <a:tint val="75000"/>
                  </a:schemeClr>
                </a:solidFill>
              </a:defRPr>
            </a:lvl7pPr>
            <a:lvl8pPr marL="3196913" indent="0" algn="ctr">
              <a:buNone/>
              <a:defRPr>
                <a:solidFill>
                  <a:schemeClr val="tx1">
                    <a:tint val="75000"/>
                  </a:schemeClr>
                </a:solidFill>
              </a:defRPr>
            </a:lvl8pPr>
            <a:lvl9pPr marL="365361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136261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2186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2879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8"/>
            <a:ext cx="6019800" cy="52879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358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1</a:t>
            </a:r>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756C700-325B-E741-9D5D-6030AB79B708}"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72" name="Picture 71" descr="DRDLR Powerpoint Presentation.jpg"/>
          <p:cNvPicPr>
            <a:picLocks noChangeAspect="1"/>
          </p:cNvPicPr>
          <p:nvPr userDrawn="1"/>
        </p:nvPicPr>
        <p:blipFill>
          <a:blip r:embed="rId2" cstate="print"/>
          <a:stretch>
            <a:fillRect/>
          </a:stretch>
        </p:blipFill>
        <p:spPr>
          <a:xfrm>
            <a:off x="-66598" y="-303505"/>
            <a:ext cx="9439198" cy="7161399"/>
          </a:xfrm>
          <a:prstGeom prst="rect">
            <a:avLst/>
          </a:prstGeom>
        </p:spPr>
      </p:pic>
    </p:spTree>
    <p:extLst>
      <p:ext uri="{BB962C8B-B14F-4D97-AF65-F5344CB8AC3E}">
        <p14:creationId xmlns:p14="http://schemas.microsoft.com/office/powerpoint/2010/main" xmlns="" val="698168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solidFill>
                  <a:srgbClr val="94C600"/>
                </a:solidFill>
              </a:rPr>
              <a:t>1</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3444179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solidFill>
                  <a:srgbClr val="94C600"/>
                </a:solidFill>
              </a:rPr>
              <a:t>1</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669854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solidFill>
                  <a:srgbClr val="94C600"/>
                </a:solidFill>
              </a:rPr>
              <a:t>1</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A756C700-325B-E741-9D5D-6030AB79B708}"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01309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smtClean="0">
                <a:solidFill>
                  <a:srgbClr val="94C600"/>
                </a:solidFill>
              </a:rPr>
              <a:t>1</a:t>
            </a:r>
            <a:endParaRPr lang="en-US" dirty="0">
              <a:solidFill>
                <a:srgbClr val="94C600"/>
              </a:solidFill>
            </a:endParaRPr>
          </a:p>
        </p:txBody>
      </p:sp>
      <p:sp>
        <p:nvSpPr>
          <p:cNvPr id="9" name="Slide Number Placeholder 8"/>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2740694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solidFill>
                  <a:srgbClr val="94C600"/>
                </a:solidFill>
              </a:rPr>
              <a:t>1</a:t>
            </a:r>
            <a:endParaRPr lang="en-US" dirty="0">
              <a:solidFill>
                <a:srgbClr val="94C600"/>
              </a:solidFill>
            </a:endParaRPr>
          </a:p>
        </p:txBody>
      </p:sp>
      <p:sp>
        <p:nvSpPr>
          <p:cNvPr id="5" name="Slide Number Placeholder 4"/>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321620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solidFill>
                  <a:srgbClr val="94C600"/>
                </a:solidFill>
              </a:rPr>
              <a:t>1</a:t>
            </a:r>
            <a:endParaRPr lang="en-US" dirty="0">
              <a:solidFill>
                <a:srgbClr val="94C600"/>
              </a:solidFill>
            </a:endParaRPr>
          </a:p>
        </p:txBody>
      </p:sp>
      <p:sp>
        <p:nvSpPr>
          <p:cNvPr id="4" name="Slide Number Placeholder 3"/>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88575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A756C700-325B-E741-9D5D-6030AB79B708}"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1</a:t>
            </a:r>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8801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906121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1</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1876435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solidFill>
                  <a:srgbClr val="94C600"/>
                </a:solidFill>
              </a:rPr>
              <a:t>1</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4234632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solidFill>
                  <a:srgbClr val="94C600"/>
                </a:solidFill>
              </a:rPr>
              <a:t>1</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1171317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2895600" cy="365125"/>
          </a:xfrm>
          <a:prstGeom prst="rect">
            <a:avLst/>
          </a:prstGeom>
        </p:spPr>
        <p:txBody>
          <a:bodyPr/>
          <a:lstStyle/>
          <a:p>
            <a:r>
              <a:rPr lang="en-US" smtClean="0">
                <a:solidFill>
                  <a:srgbClr val="94C600"/>
                </a:solidFill>
              </a:rPr>
              <a:t>1</a:t>
            </a:r>
            <a:endParaRPr lang="en-US" dirty="0">
              <a:solidFill>
                <a:srgbClr val="94C600"/>
              </a:solidFill>
            </a:endParaRPr>
          </a:p>
        </p:txBody>
      </p:sp>
      <p:sp>
        <p:nvSpPr>
          <p:cNvPr id="4" name="Slide Number Placeholder 3"/>
          <p:cNvSpPr>
            <a:spLocks noGrp="1"/>
          </p:cNvSpPr>
          <p:nvPr>
            <p:ph type="sldNum" sz="quarter" idx="11"/>
          </p:nvPr>
        </p:nvSpPr>
        <p:spPr>
          <a:xfrm>
            <a:off x="6553200" y="6356350"/>
            <a:ext cx="2133600" cy="365125"/>
          </a:xfrm>
          <a:prstGeom prst="rect">
            <a:avLst/>
          </a:prstGeom>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914400" y="304800"/>
            <a:ext cx="3276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304800"/>
            <a:ext cx="4495800" cy="312531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914400" y="3429000"/>
            <a:ext cx="32766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3429000"/>
            <a:ext cx="4648200" cy="3048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808012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19"/>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09600" y="228607"/>
            <a:ext cx="7772400" cy="1500187"/>
          </a:xfrm>
        </p:spPr>
        <p:txBody>
          <a:bodyPr anchor="b"/>
          <a:lstStyle>
            <a:lvl1pPr marL="0" indent="0">
              <a:buNone/>
              <a:defRPr sz="2000">
                <a:solidFill>
                  <a:schemeClr val="tx1">
                    <a:tint val="75000"/>
                  </a:schemeClr>
                </a:solidFill>
              </a:defRPr>
            </a:lvl1pPr>
            <a:lvl2pPr marL="456702" indent="0">
              <a:buNone/>
              <a:defRPr sz="1800">
                <a:solidFill>
                  <a:schemeClr val="tx1">
                    <a:tint val="75000"/>
                  </a:schemeClr>
                </a:solidFill>
              </a:defRPr>
            </a:lvl2pPr>
            <a:lvl3pPr marL="913403" indent="0">
              <a:buNone/>
              <a:defRPr sz="1600">
                <a:solidFill>
                  <a:schemeClr val="tx1">
                    <a:tint val="75000"/>
                  </a:schemeClr>
                </a:solidFill>
              </a:defRPr>
            </a:lvl3pPr>
            <a:lvl4pPr marL="1370104" indent="0">
              <a:buNone/>
              <a:defRPr sz="1400">
                <a:solidFill>
                  <a:schemeClr val="tx1">
                    <a:tint val="75000"/>
                  </a:schemeClr>
                </a:solidFill>
              </a:defRPr>
            </a:lvl4pPr>
            <a:lvl5pPr marL="1826806" indent="0">
              <a:buNone/>
              <a:defRPr sz="1400">
                <a:solidFill>
                  <a:schemeClr val="tx1">
                    <a:tint val="75000"/>
                  </a:schemeClr>
                </a:solidFill>
              </a:defRPr>
            </a:lvl5pPr>
            <a:lvl6pPr marL="2283510" indent="0">
              <a:buNone/>
              <a:defRPr sz="1400">
                <a:solidFill>
                  <a:schemeClr val="tx1">
                    <a:tint val="75000"/>
                  </a:schemeClr>
                </a:solidFill>
              </a:defRPr>
            </a:lvl6pPr>
            <a:lvl7pPr marL="2740208" indent="0">
              <a:buNone/>
              <a:defRPr sz="1400">
                <a:solidFill>
                  <a:schemeClr val="tx1">
                    <a:tint val="75000"/>
                  </a:schemeClr>
                </a:solidFill>
              </a:defRPr>
            </a:lvl7pPr>
            <a:lvl8pPr marL="3196913" indent="0">
              <a:buNone/>
              <a:defRPr sz="1400">
                <a:solidFill>
                  <a:schemeClr val="tx1">
                    <a:tint val="75000"/>
                  </a:schemeClr>
                </a:solidFill>
              </a:defRPr>
            </a:lvl8pPr>
            <a:lvl9pPr marL="3653613"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92726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3263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02" indent="0">
              <a:buNone/>
              <a:defRPr sz="2000" b="1"/>
            </a:lvl2pPr>
            <a:lvl3pPr marL="913403" indent="0">
              <a:buNone/>
              <a:defRPr sz="1800" b="1"/>
            </a:lvl3pPr>
            <a:lvl4pPr marL="1370104" indent="0">
              <a:buNone/>
              <a:defRPr sz="1600" b="1"/>
            </a:lvl4pPr>
            <a:lvl5pPr marL="1826806" indent="0">
              <a:buNone/>
              <a:defRPr sz="1600" b="1"/>
            </a:lvl5pPr>
            <a:lvl6pPr marL="2283510" indent="0">
              <a:buNone/>
              <a:defRPr sz="1600" b="1"/>
            </a:lvl6pPr>
            <a:lvl7pPr marL="2740208" indent="0">
              <a:buNone/>
              <a:defRPr sz="1600" b="1"/>
            </a:lvl7pPr>
            <a:lvl8pPr marL="3196913" indent="0">
              <a:buNone/>
              <a:defRPr sz="1600" b="1"/>
            </a:lvl8pPr>
            <a:lvl9pPr marL="36536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94"/>
            <a:ext cx="4040188" cy="338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702" indent="0">
              <a:buNone/>
              <a:defRPr sz="2000" b="1"/>
            </a:lvl2pPr>
            <a:lvl3pPr marL="913403" indent="0">
              <a:buNone/>
              <a:defRPr sz="1800" b="1"/>
            </a:lvl3pPr>
            <a:lvl4pPr marL="1370104" indent="0">
              <a:buNone/>
              <a:defRPr sz="1600" b="1"/>
            </a:lvl4pPr>
            <a:lvl5pPr marL="1826806" indent="0">
              <a:buNone/>
              <a:defRPr sz="1600" b="1"/>
            </a:lvl5pPr>
            <a:lvl6pPr marL="2283510" indent="0">
              <a:buNone/>
              <a:defRPr sz="1600" b="1"/>
            </a:lvl6pPr>
            <a:lvl7pPr marL="2740208" indent="0">
              <a:buNone/>
              <a:defRPr sz="1600" b="1"/>
            </a:lvl7pPr>
            <a:lvl8pPr marL="3196913" indent="0">
              <a:buNone/>
              <a:defRPr sz="1600" b="1"/>
            </a:lvl8pPr>
            <a:lvl9pPr marL="36536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94"/>
            <a:ext cx="4041775" cy="338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79618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97484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8264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289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127500"/>
          </a:xfrm>
        </p:spPr>
        <p:txBody>
          <a:bodyPr/>
          <a:lstStyle>
            <a:lvl1pPr marL="0" indent="0">
              <a:buNone/>
              <a:defRPr sz="1400"/>
            </a:lvl1pPr>
            <a:lvl2pPr marL="456702" indent="0">
              <a:buNone/>
              <a:defRPr sz="1200"/>
            </a:lvl2pPr>
            <a:lvl3pPr marL="913403" indent="0">
              <a:buNone/>
              <a:defRPr sz="1000"/>
            </a:lvl3pPr>
            <a:lvl4pPr marL="1370104" indent="0">
              <a:buNone/>
              <a:defRPr sz="900"/>
            </a:lvl4pPr>
            <a:lvl5pPr marL="1826806" indent="0">
              <a:buNone/>
              <a:defRPr sz="900"/>
            </a:lvl5pPr>
            <a:lvl6pPr marL="2283510" indent="0">
              <a:buNone/>
              <a:defRPr sz="900"/>
            </a:lvl6pPr>
            <a:lvl7pPr marL="2740208" indent="0">
              <a:buNone/>
              <a:defRPr sz="900"/>
            </a:lvl7pPr>
            <a:lvl8pPr marL="3196913" indent="0">
              <a:buNone/>
              <a:defRPr sz="900"/>
            </a:lvl8pPr>
            <a:lvl9pPr marL="3653613" indent="0">
              <a:buNone/>
              <a:defRPr sz="900"/>
            </a:lvl9pPr>
          </a:lstStyle>
          <a:p>
            <a:pPr lvl="0"/>
            <a:r>
              <a:rPr lang="en-US"/>
              <a:t>Click to edit Master text styles</a:t>
            </a:r>
          </a:p>
        </p:txBody>
      </p:sp>
    </p:spTree>
    <p:extLst>
      <p:ext uri="{BB962C8B-B14F-4D97-AF65-F5344CB8AC3E}">
        <p14:creationId xmlns:p14="http://schemas.microsoft.com/office/powerpoint/2010/main" xmlns="" val="355949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02" indent="0">
              <a:buNone/>
              <a:defRPr sz="2800"/>
            </a:lvl2pPr>
            <a:lvl3pPr marL="913403" indent="0">
              <a:buNone/>
              <a:defRPr sz="2400"/>
            </a:lvl3pPr>
            <a:lvl4pPr marL="1370104" indent="0">
              <a:buNone/>
              <a:defRPr sz="2000"/>
            </a:lvl4pPr>
            <a:lvl5pPr marL="1826806" indent="0">
              <a:buNone/>
              <a:defRPr sz="2000"/>
            </a:lvl5pPr>
            <a:lvl6pPr marL="2283510" indent="0">
              <a:buNone/>
              <a:defRPr sz="2000"/>
            </a:lvl6pPr>
            <a:lvl7pPr marL="2740208" indent="0">
              <a:buNone/>
              <a:defRPr sz="2000"/>
            </a:lvl7pPr>
            <a:lvl8pPr marL="3196913" indent="0">
              <a:buNone/>
              <a:defRPr sz="2000"/>
            </a:lvl8pPr>
            <a:lvl9pPr marL="3653613" indent="0">
              <a:buNone/>
              <a:defRPr sz="2000"/>
            </a:lvl9pPr>
          </a:lstStyle>
          <a:p>
            <a:endParaRPr lang="en-US"/>
          </a:p>
        </p:txBody>
      </p:sp>
    </p:spTree>
    <p:extLst>
      <p:ext uri="{BB962C8B-B14F-4D97-AF65-F5344CB8AC3E}">
        <p14:creationId xmlns:p14="http://schemas.microsoft.com/office/powerpoint/2010/main" xmlns="" val="365027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41" tIns="45673" rIns="91341" bIns="45673" rtlCol="0" anchor="ctr">
            <a:normAutofit/>
          </a:bodyPr>
          <a:lstStyle/>
          <a:p>
            <a:r>
              <a:rPr lang="en-US"/>
              <a:t>Click to edit Master title style</a:t>
            </a:r>
          </a:p>
        </p:txBody>
      </p:sp>
      <p:sp>
        <p:nvSpPr>
          <p:cNvPr id="3" name="Text Placeholder 2"/>
          <p:cNvSpPr>
            <a:spLocks noGrp="1"/>
          </p:cNvSpPr>
          <p:nvPr>
            <p:ph type="body" idx="1"/>
          </p:nvPr>
        </p:nvSpPr>
        <p:spPr>
          <a:xfrm>
            <a:off x="457200" y="1600220"/>
            <a:ext cx="8229600" cy="3944111"/>
          </a:xfrm>
          <a:prstGeom prst="rect">
            <a:avLst/>
          </a:prstGeom>
        </p:spPr>
        <p:txBody>
          <a:bodyPr vert="horz" lIns="91341" tIns="45673" rIns="91341" bIns="4567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5544312"/>
            <a:ext cx="9144000" cy="1313688"/>
          </a:xfrm>
          <a:prstGeom prst="rect">
            <a:avLst/>
          </a:prstGeom>
        </p:spPr>
      </p:pic>
    </p:spTree>
    <p:extLst>
      <p:ext uri="{BB962C8B-B14F-4D97-AF65-F5344CB8AC3E}">
        <p14:creationId xmlns:p14="http://schemas.microsoft.com/office/powerpoint/2010/main" xmlns="" val="2149081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3403" rtl="0" eaLnBrk="1" latinLnBrk="0" hangingPunct="1">
        <a:spcBef>
          <a:spcPct val="0"/>
        </a:spcBef>
        <a:buNone/>
        <a:defRPr sz="4400" kern="1200">
          <a:solidFill>
            <a:schemeClr val="tx1"/>
          </a:solidFill>
          <a:latin typeface="+mj-lt"/>
          <a:ea typeface="+mj-ea"/>
          <a:cs typeface="+mj-cs"/>
        </a:defRPr>
      </a:lvl1pPr>
    </p:titleStyle>
    <p:bodyStyle>
      <a:lvl1pPr marL="342529" indent="-342529" algn="l" defTabSz="9134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136" indent="-285441" algn="l" defTabSz="9134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755" indent="-228350" algn="l" defTabSz="9134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455"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157"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1846"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559"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262"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1964"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403" rtl="0" eaLnBrk="1" latinLnBrk="0" hangingPunct="1">
        <a:defRPr sz="1800" kern="1200">
          <a:solidFill>
            <a:schemeClr val="tx1"/>
          </a:solidFill>
          <a:latin typeface="+mn-lt"/>
          <a:ea typeface="+mn-ea"/>
          <a:cs typeface="+mn-cs"/>
        </a:defRPr>
      </a:lvl1pPr>
      <a:lvl2pPr marL="456702" algn="l" defTabSz="913403" rtl="0" eaLnBrk="1" latinLnBrk="0" hangingPunct="1">
        <a:defRPr sz="1800" kern="1200">
          <a:solidFill>
            <a:schemeClr val="tx1"/>
          </a:solidFill>
          <a:latin typeface="+mn-lt"/>
          <a:ea typeface="+mn-ea"/>
          <a:cs typeface="+mn-cs"/>
        </a:defRPr>
      </a:lvl2pPr>
      <a:lvl3pPr marL="913403" algn="l" defTabSz="913403" rtl="0" eaLnBrk="1" latinLnBrk="0" hangingPunct="1">
        <a:defRPr sz="1800" kern="1200">
          <a:solidFill>
            <a:schemeClr val="tx1"/>
          </a:solidFill>
          <a:latin typeface="+mn-lt"/>
          <a:ea typeface="+mn-ea"/>
          <a:cs typeface="+mn-cs"/>
        </a:defRPr>
      </a:lvl3pPr>
      <a:lvl4pPr marL="1370104" algn="l" defTabSz="913403" rtl="0" eaLnBrk="1" latinLnBrk="0" hangingPunct="1">
        <a:defRPr sz="1800" kern="1200">
          <a:solidFill>
            <a:schemeClr val="tx1"/>
          </a:solidFill>
          <a:latin typeface="+mn-lt"/>
          <a:ea typeface="+mn-ea"/>
          <a:cs typeface="+mn-cs"/>
        </a:defRPr>
      </a:lvl4pPr>
      <a:lvl5pPr marL="1826806" algn="l" defTabSz="913403" rtl="0" eaLnBrk="1" latinLnBrk="0" hangingPunct="1">
        <a:defRPr sz="1800" kern="1200">
          <a:solidFill>
            <a:schemeClr val="tx1"/>
          </a:solidFill>
          <a:latin typeface="+mn-lt"/>
          <a:ea typeface="+mn-ea"/>
          <a:cs typeface="+mn-cs"/>
        </a:defRPr>
      </a:lvl5pPr>
      <a:lvl6pPr marL="2283510" algn="l" defTabSz="913403" rtl="0" eaLnBrk="1" latinLnBrk="0" hangingPunct="1">
        <a:defRPr sz="1800" kern="1200">
          <a:solidFill>
            <a:schemeClr val="tx1"/>
          </a:solidFill>
          <a:latin typeface="+mn-lt"/>
          <a:ea typeface="+mn-ea"/>
          <a:cs typeface="+mn-cs"/>
        </a:defRPr>
      </a:lvl6pPr>
      <a:lvl7pPr marL="2740208" algn="l" defTabSz="913403" rtl="0" eaLnBrk="1" latinLnBrk="0" hangingPunct="1">
        <a:defRPr sz="1800" kern="1200">
          <a:solidFill>
            <a:schemeClr val="tx1"/>
          </a:solidFill>
          <a:latin typeface="+mn-lt"/>
          <a:ea typeface="+mn-ea"/>
          <a:cs typeface="+mn-cs"/>
        </a:defRPr>
      </a:lvl7pPr>
      <a:lvl8pPr marL="3196913" algn="l" defTabSz="913403" rtl="0" eaLnBrk="1" latinLnBrk="0" hangingPunct="1">
        <a:defRPr sz="1800" kern="1200">
          <a:solidFill>
            <a:schemeClr val="tx1"/>
          </a:solidFill>
          <a:latin typeface="+mn-lt"/>
          <a:ea typeface="+mn-ea"/>
          <a:cs typeface="+mn-cs"/>
        </a:defRPr>
      </a:lvl8pPr>
      <a:lvl9pPr marL="3653613" algn="l" defTabSz="9134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defTabSz="457200"/>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defTabSz="457200"/>
            <a:r>
              <a:rPr lang="en-US" smtClean="0">
                <a:solidFill>
                  <a:srgbClr val="94C600"/>
                </a:solidFill>
              </a:rPr>
              <a:t>1</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defTabSz="457200"/>
            <a:fld id="{A756C700-325B-E741-9D5D-6030AB79B708}" type="slidenum">
              <a:rPr lang="en-US" smtClean="0"/>
              <a:pPr defTabSz="457200"/>
              <a:t>‹#›</a:t>
            </a:fld>
            <a:endParaRPr lang="en-US" dirty="0"/>
          </a:p>
        </p:txBody>
      </p:sp>
      <p:pic>
        <p:nvPicPr>
          <p:cNvPr id="61" name="Picture 60" descr="DRDLR Powerpoint Presentation.jpg"/>
          <p:cNvPicPr>
            <a:picLocks noChangeAspect="1"/>
          </p:cNvPicPr>
          <p:nvPr userDrawn="1"/>
        </p:nvPicPr>
        <p:blipFill>
          <a:blip r:embed="rId14" cstate="print"/>
          <a:stretch>
            <a:fillRect/>
          </a:stretch>
        </p:blipFill>
        <p:spPr>
          <a:xfrm>
            <a:off x="0" y="-151125"/>
            <a:ext cx="9296400" cy="7053060"/>
          </a:xfrm>
          <a:prstGeom prst="rect">
            <a:avLst/>
          </a:prstGeom>
        </p:spPr>
      </p:pic>
    </p:spTree>
    <p:extLst>
      <p:ext uri="{BB962C8B-B14F-4D97-AF65-F5344CB8AC3E}">
        <p14:creationId xmlns:p14="http://schemas.microsoft.com/office/powerpoint/2010/main" xmlns="" val="2243893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44962"/>
          </a:xfrm>
        </p:spPr>
        <p:txBody>
          <a:bodyPr>
            <a:normAutofit/>
          </a:bodyPr>
          <a:lstStyle/>
          <a:p>
            <a:r>
              <a:rPr lang="en-US" b="1" dirty="0">
                <a:solidFill>
                  <a:schemeClr val="bg1"/>
                </a:solidFill>
                <a:latin typeface="Arial" pitchFamily="34" charset="0"/>
                <a:cs typeface="Arial" pitchFamily="34" charset="0"/>
              </a:rPr>
              <a:t/>
            </a:r>
            <a:br>
              <a:rPr lang="en-US" b="1" dirty="0">
                <a:solidFill>
                  <a:schemeClr val="bg1"/>
                </a:solidFill>
                <a:latin typeface="Arial" pitchFamily="34" charset="0"/>
                <a:cs typeface="Arial" pitchFamily="34" charset="0"/>
              </a:rPr>
            </a:br>
            <a:r>
              <a:rPr lang="en-US" b="1" dirty="0">
                <a:latin typeface="Arial" pitchFamily="34" charset="0"/>
                <a:cs typeface="Arial" pitchFamily="34" charset="0"/>
              </a:rPr>
              <a:t/>
            </a:r>
            <a:br>
              <a:rPr lang="en-US" b="1" dirty="0">
                <a:latin typeface="Arial" pitchFamily="34" charset="0"/>
                <a:cs typeface="Arial" pitchFamily="34" charset="0"/>
              </a:rPr>
            </a:b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1371600" y="2743200"/>
            <a:ext cx="6858000" cy="2123658"/>
          </a:xfrm>
          <a:prstGeom prst="rect">
            <a:avLst/>
          </a:prstGeom>
          <a:noFill/>
        </p:spPr>
        <p:txBody>
          <a:bodyPr wrap="square" rtlCol="0">
            <a:spAutoFit/>
          </a:bodyPr>
          <a:lstStyle/>
          <a:p>
            <a:pPr algn="ctr" defTabSz="975700">
              <a:defRPr/>
            </a:pPr>
            <a:r>
              <a:rPr lang="en-ZA" sz="2400" kern="0" dirty="0" smtClean="0">
                <a:solidFill>
                  <a:prstClr val="black"/>
                </a:solidFill>
                <a:latin typeface="Arial" pitchFamily="34" charset="0"/>
                <a:cs typeface="Arial" pitchFamily="34" charset="0"/>
              </a:rPr>
              <a:t>   </a:t>
            </a:r>
            <a:r>
              <a:rPr lang="en-ZA" b="1" kern="0" dirty="0" smtClean="0">
                <a:solidFill>
                  <a:schemeClr val="bg1"/>
                </a:solidFill>
                <a:latin typeface="Century Gothic" pitchFamily="34" charset="0"/>
                <a:cs typeface="Arial" pitchFamily="34" charset="0"/>
              </a:rPr>
              <a:t>DRDLR 2019/20 QUARTER 1 PRELIMINARY </a:t>
            </a:r>
          </a:p>
          <a:p>
            <a:pPr algn="ctr" defTabSz="975700">
              <a:defRPr/>
            </a:pPr>
            <a:r>
              <a:rPr lang="en-ZA" b="1" kern="0" dirty="0" smtClean="0">
                <a:solidFill>
                  <a:schemeClr val="bg1"/>
                </a:solidFill>
                <a:latin typeface="Century Gothic" pitchFamily="34" charset="0"/>
                <a:cs typeface="Arial" pitchFamily="34" charset="0"/>
              </a:rPr>
              <a:t>ORGANISATIONAL PERFORMANCE REPORT</a:t>
            </a:r>
          </a:p>
          <a:p>
            <a:pPr algn="ctr" defTabSz="975700">
              <a:defRPr/>
            </a:pPr>
            <a:endParaRPr lang="en-ZA" b="1" kern="0" dirty="0">
              <a:solidFill>
                <a:schemeClr val="bg1"/>
              </a:solidFill>
              <a:latin typeface="Century Gothic" pitchFamily="34" charset="0"/>
              <a:cs typeface="Arial" pitchFamily="34" charset="0"/>
            </a:endParaRPr>
          </a:p>
          <a:p>
            <a:pPr algn="ctr" defTabSz="975700">
              <a:defRPr/>
            </a:pPr>
            <a:r>
              <a:rPr lang="en-ZA" b="1" kern="0" dirty="0" smtClean="0">
                <a:solidFill>
                  <a:schemeClr val="bg1"/>
                </a:solidFill>
                <a:latin typeface="Century Gothic" pitchFamily="34" charset="0"/>
                <a:cs typeface="Arial" pitchFamily="34" charset="0"/>
              </a:rPr>
              <a:t>PRESENTATION TO THE PORTFOLIO COMMITTEE ON AGRICULTURE, LAND REFORM AND  RURAL DEVELOPMENT</a:t>
            </a:r>
          </a:p>
          <a:p>
            <a:pPr algn="ctr" defTabSz="975700">
              <a:defRPr/>
            </a:pPr>
            <a:endParaRPr lang="en-ZA" b="1" kern="0" dirty="0" smtClean="0">
              <a:solidFill>
                <a:schemeClr val="bg1"/>
              </a:solidFill>
              <a:latin typeface="Century Gothic" pitchFamily="34" charset="0"/>
              <a:cs typeface="Arial" pitchFamily="34" charset="0"/>
            </a:endParaRPr>
          </a:p>
          <a:p>
            <a:pPr algn="ctr" defTabSz="975700">
              <a:defRPr/>
            </a:pPr>
            <a:r>
              <a:rPr lang="en-ZA" b="1" kern="0" dirty="0" smtClean="0">
                <a:solidFill>
                  <a:schemeClr val="bg1"/>
                </a:solidFill>
                <a:latin typeface="Century Gothic" pitchFamily="34" charset="0"/>
                <a:cs typeface="Arial" pitchFamily="34" charset="0"/>
              </a:rPr>
              <a:t>08 OCTOBER 2019</a:t>
            </a:r>
          </a:p>
        </p:txBody>
      </p:sp>
      <p:sp>
        <p:nvSpPr>
          <p:cNvPr id="6" name="TextBox 5"/>
          <p:cNvSpPr txBox="1"/>
          <p:nvPr/>
        </p:nvSpPr>
        <p:spPr>
          <a:xfrm>
            <a:off x="7696200" y="6248400"/>
            <a:ext cx="533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1</a:t>
            </a:r>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4148712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381000"/>
            <a:ext cx="8686800" cy="5562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sz="2000" b="1" dirty="0" smtClean="0">
                <a:solidFill>
                  <a:srgbClr val="94C600"/>
                </a:solidFill>
                <a:latin typeface="Century Gothic"/>
              </a:rPr>
              <a:t>Programme 2: Geospatial and Cadastral Services </a:t>
            </a:r>
          </a:p>
          <a:p>
            <a:pPr lvl="0" defTabSz="913403">
              <a:spcBef>
                <a:spcPct val="20000"/>
              </a:spcBef>
            </a:pPr>
            <a:endParaRPr lang="en-ZA" sz="2000" b="1" dirty="0">
              <a:solidFill>
                <a:srgbClr val="94C600"/>
              </a:solidFill>
              <a:latin typeface="Century Gothic"/>
              <a:ea typeface="+mn-ea"/>
              <a:cs typeface="Arial" pitchFamily="34" charset="0"/>
            </a:endParaRPr>
          </a:p>
          <a:p>
            <a:pPr lvl="0" defTabSz="913403">
              <a:spcBef>
                <a:spcPct val="20000"/>
              </a:spcBef>
            </a:pPr>
            <a:r>
              <a:rPr lang="en-ZA" sz="1400" b="1" dirty="0" smtClean="0">
                <a:solidFill>
                  <a:prstClr val="black"/>
                </a:solidFill>
                <a:latin typeface="Century Gothic" pitchFamily="34" charset="0"/>
                <a:ea typeface="+mn-ea"/>
                <a:cs typeface="Arial" pitchFamily="34" charset="0"/>
              </a:rPr>
              <a:t>Purpose</a:t>
            </a:r>
            <a:r>
              <a:rPr lang="en-ZA" sz="1400" dirty="0">
                <a:solidFill>
                  <a:prstClr val="black"/>
                </a:solidFill>
                <a:latin typeface="Century Gothic" pitchFamily="34" charset="0"/>
                <a:ea typeface="+mn-ea"/>
                <a:cs typeface="Arial" pitchFamily="34" charset="0"/>
              </a:rPr>
              <a:t>: Provide geospatial information, cadastral surveys, deeds registration and spatial planning as well as technical services in support of sustainable land development.</a:t>
            </a:r>
          </a:p>
          <a:p>
            <a:pPr lvl="0" defTabSz="913403">
              <a:spcBef>
                <a:spcPct val="20000"/>
              </a:spcBef>
            </a:pPr>
            <a:endParaRPr lang="en-ZA" sz="1400" dirty="0">
              <a:solidFill>
                <a:prstClr val="black"/>
              </a:solidFill>
              <a:latin typeface="Century Gothic" pitchFamily="34" charset="0"/>
              <a:ea typeface="+mn-ea"/>
              <a:cs typeface="Arial" pitchFamily="34" charset="0"/>
            </a:endParaRPr>
          </a:p>
          <a:p>
            <a:pPr lvl="0" defTabSz="913403">
              <a:spcBef>
                <a:spcPct val="20000"/>
              </a:spcBef>
            </a:pPr>
            <a:r>
              <a:rPr lang="en-ZA" sz="1400" b="1" dirty="0">
                <a:solidFill>
                  <a:prstClr val="black"/>
                </a:solidFill>
                <a:latin typeface="Century Gothic" pitchFamily="34" charset="0"/>
                <a:ea typeface="+mn-ea"/>
                <a:cs typeface="Arial" pitchFamily="34" charset="0"/>
              </a:rPr>
              <a:t>Sub-programmes </a:t>
            </a:r>
          </a:p>
          <a:p>
            <a:pPr marL="342529" lvl="0" indent="-342529" defTabSz="913403">
              <a:spcBef>
                <a:spcPct val="20000"/>
              </a:spcBef>
              <a:buFont typeface="Arial" panose="020B0604020202020204" pitchFamily="34" charset="0"/>
              <a:buChar char="•"/>
            </a:pPr>
            <a:r>
              <a:rPr lang="en-ZA" sz="1400" dirty="0">
                <a:solidFill>
                  <a:prstClr val="black"/>
                </a:solidFill>
                <a:latin typeface="Century Gothic" pitchFamily="34" charset="0"/>
                <a:ea typeface="+mn-ea"/>
                <a:cs typeface="Arial" pitchFamily="34" charset="0"/>
              </a:rPr>
              <a:t>Registration of Deeds Trading Account</a:t>
            </a:r>
          </a:p>
          <a:p>
            <a:pPr marL="342529" lvl="0" indent="-342529" defTabSz="913403">
              <a:spcBef>
                <a:spcPct val="20000"/>
              </a:spcBef>
              <a:buFont typeface="Arial" panose="020B0604020202020204" pitchFamily="34" charset="0"/>
              <a:buChar char="•"/>
            </a:pPr>
            <a:r>
              <a:rPr lang="en-ZA" sz="1400" dirty="0">
                <a:solidFill>
                  <a:prstClr val="black"/>
                </a:solidFill>
                <a:latin typeface="Century Gothic" pitchFamily="34" charset="0"/>
                <a:ea typeface="+mn-ea"/>
                <a:cs typeface="Arial" pitchFamily="34" charset="0"/>
              </a:rPr>
              <a:t>National Geomatics Management Services</a:t>
            </a:r>
          </a:p>
          <a:p>
            <a:pPr marL="342529" lvl="0" indent="-342529" defTabSz="913403">
              <a:spcBef>
                <a:spcPct val="20000"/>
              </a:spcBef>
              <a:buFont typeface="Arial" panose="020B0604020202020204" pitchFamily="34" charset="0"/>
              <a:buChar char="•"/>
            </a:pPr>
            <a:r>
              <a:rPr lang="en-ZA" sz="1400" dirty="0">
                <a:solidFill>
                  <a:prstClr val="black"/>
                </a:solidFill>
                <a:latin typeface="Century Gothic" pitchFamily="34" charset="0"/>
                <a:ea typeface="+mn-ea"/>
                <a:cs typeface="Arial" pitchFamily="34" charset="0"/>
              </a:rPr>
              <a:t>Spatial Planning and Land Use Management</a:t>
            </a:r>
          </a:p>
          <a:p>
            <a:pPr marL="342529" lvl="0" indent="-342529" defTabSz="913403">
              <a:spcBef>
                <a:spcPct val="20000"/>
              </a:spcBef>
              <a:buFont typeface="Arial" panose="020B0604020202020204" pitchFamily="34" charset="0"/>
              <a:buChar char="•"/>
            </a:pPr>
            <a:r>
              <a:rPr lang="en-ZA" sz="1400" dirty="0">
                <a:solidFill>
                  <a:prstClr val="black"/>
                </a:solidFill>
                <a:latin typeface="Century Gothic" pitchFamily="34" charset="0"/>
                <a:ea typeface="+mn-ea"/>
                <a:cs typeface="Arial" pitchFamily="34" charset="0"/>
              </a:rPr>
              <a:t>South African Council for Planners</a:t>
            </a:r>
          </a:p>
          <a:p>
            <a:pPr lvl="0" defTabSz="913403">
              <a:spcBef>
                <a:spcPct val="20000"/>
              </a:spcBef>
            </a:pPr>
            <a:endParaRPr lang="en-ZA" sz="1400" dirty="0">
              <a:solidFill>
                <a:prstClr val="black"/>
              </a:solidFill>
              <a:latin typeface="Century Gothic" pitchFamily="34" charset="0"/>
              <a:ea typeface="+mn-ea"/>
              <a:cs typeface="Arial" pitchFamily="34" charset="0"/>
            </a:endParaRPr>
          </a:p>
          <a:p>
            <a:pPr lvl="0" defTabSz="913403">
              <a:spcBef>
                <a:spcPct val="20000"/>
              </a:spcBef>
            </a:pPr>
            <a:r>
              <a:rPr lang="en-ZA" sz="1400" b="1" dirty="0">
                <a:solidFill>
                  <a:prstClr val="black"/>
                </a:solidFill>
                <a:latin typeface="Century Gothic" pitchFamily="34" charset="0"/>
                <a:ea typeface="+mn-ea"/>
                <a:cs typeface="Arial" pitchFamily="34" charset="0"/>
              </a:rPr>
              <a:t>Strategic Objectives</a:t>
            </a:r>
          </a:p>
          <a:p>
            <a:pPr marL="342529" lvl="0" indent="-342529" defTabSz="913403">
              <a:spcBef>
                <a:spcPct val="20000"/>
              </a:spcBef>
              <a:buFont typeface="Arial" panose="020B0604020202020204" pitchFamily="34" charset="0"/>
              <a:buChar char="•"/>
            </a:pPr>
            <a:r>
              <a:rPr lang="en-ZA" sz="1400" dirty="0">
                <a:solidFill>
                  <a:prstClr val="black"/>
                </a:solidFill>
                <a:latin typeface="Century Gothic" pitchFamily="34" charset="0"/>
                <a:ea typeface="+mn-ea"/>
                <a:cs typeface="Arial" pitchFamily="34" charset="0"/>
              </a:rPr>
              <a:t>Facilitate integrated spatial planning and land use management in all provinces through the application of relevant legislation by 2020</a:t>
            </a:r>
          </a:p>
          <a:p>
            <a:pPr marL="342529" lvl="0" indent="-342529" defTabSz="913403">
              <a:spcBef>
                <a:spcPct val="20000"/>
              </a:spcBef>
              <a:buFont typeface="Arial" panose="020B0604020202020204" pitchFamily="34" charset="0"/>
              <a:buChar char="•"/>
            </a:pPr>
            <a:r>
              <a:rPr lang="en-ZA" sz="1400" dirty="0">
                <a:solidFill>
                  <a:prstClr val="black"/>
                </a:solidFill>
                <a:latin typeface="Century Gothic" pitchFamily="34" charset="0"/>
                <a:ea typeface="+mn-ea"/>
                <a:cs typeface="Arial" pitchFamily="34" charset="0"/>
              </a:rPr>
              <a:t>Ensure an integrated and comprehensive land administration system</a:t>
            </a:r>
          </a:p>
          <a:p>
            <a:pPr algn="ctr"/>
            <a:endParaRPr lang="en-ZA" sz="2000" b="1" dirty="0">
              <a:solidFill>
                <a:srgbClr val="94C600"/>
              </a:solidFill>
              <a:latin typeface="Century Gothic"/>
            </a:endParaRPr>
          </a:p>
          <a:p>
            <a:pPr algn="ctr"/>
            <a:r>
              <a:rPr lang="en-ZA" sz="2000" b="1" dirty="0" smtClean="0">
                <a:solidFill>
                  <a:srgbClr val="94C600"/>
                </a:solidFill>
                <a:latin typeface="Century Gothic"/>
              </a:rPr>
              <a:t> </a:t>
            </a:r>
            <a:endParaRPr lang="en-ZA" sz="2000" b="1" dirty="0">
              <a:solidFill>
                <a:srgbClr val="94C600"/>
              </a:solidFill>
              <a:latin typeface="Century Gothic"/>
            </a:endParaRPr>
          </a:p>
        </p:txBody>
      </p:sp>
      <p:sp>
        <p:nvSpPr>
          <p:cNvPr id="3" name="TextBox 2"/>
          <p:cNvSpPr txBox="1"/>
          <p:nvPr/>
        </p:nvSpPr>
        <p:spPr>
          <a:xfrm>
            <a:off x="7543800" y="6096000"/>
            <a:ext cx="533400" cy="369332"/>
          </a:xfrm>
          <a:prstGeom prst="rect">
            <a:avLst/>
          </a:prstGeom>
          <a:noFill/>
        </p:spPr>
        <p:txBody>
          <a:bodyPr wrap="square" rtlCol="0">
            <a:spAutoFit/>
          </a:bodyPr>
          <a:lstStyle/>
          <a:p>
            <a:pPr algn="ctr"/>
            <a:r>
              <a:rPr lang="en-US" dirty="0" smtClean="0"/>
              <a:t>10</a:t>
            </a:r>
            <a:endParaRPr lang="en-ZA" dirty="0"/>
          </a:p>
        </p:txBody>
      </p:sp>
    </p:spTree>
    <p:extLst>
      <p:ext uri="{BB962C8B-B14F-4D97-AF65-F5344CB8AC3E}">
        <p14:creationId xmlns:p14="http://schemas.microsoft.com/office/powerpoint/2010/main" xmlns="" val="3648123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2</a:t>
            </a:r>
            <a:r>
              <a:rPr lang="en-ZA" sz="2000" b="1" dirty="0">
                <a:solidFill>
                  <a:srgbClr val="94C600"/>
                </a:solidFill>
                <a:latin typeface="Century Gothic"/>
              </a:rPr>
              <a:t>: Geospatial and Cadastral Services </a:t>
            </a:r>
          </a:p>
        </p:txBody>
      </p:sp>
      <p:sp>
        <p:nvSpPr>
          <p:cNvPr id="3" name="TextBox 2"/>
          <p:cNvSpPr txBox="1"/>
          <p:nvPr/>
        </p:nvSpPr>
        <p:spPr>
          <a:xfrm>
            <a:off x="457200" y="1066800"/>
            <a:ext cx="7848600" cy="1138773"/>
          </a:xfrm>
          <a:prstGeom prst="rect">
            <a:avLst/>
          </a:prstGeom>
          <a:noFill/>
        </p:spPr>
        <p:txBody>
          <a:bodyPr wrap="square" rtlCol="0">
            <a:spAutoFit/>
          </a:bodyPr>
          <a:lstStyle/>
          <a:p>
            <a:r>
              <a:rPr lang="en-ZA" b="1" dirty="0" smtClean="0">
                <a:solidFill>
                  <a:prstClr val="black"/>
                </a:solidFill>
              </a:rPr>
              <a:t>Performance </a:t>
            </a:r>
            <a:r>
              <a:rPr lang="en-ZA" b="1" dirty="0">
                <a:solidFill>
                  <a:prstClr val="black"/>
                </a:solidFill>
              </a:rPr>
              <a:t>indicator:  Land Use Master Plan for Land Reform developed </a:t>
            </a:r>
            <a:r>
              <a:rPr lang="en-ZA" b="1" dirty="0" smtClean="0">
                <a:solidFill>
                  <a:prstClr val="black"/>
                </a:solidFill>
              </a:rPr>
              <a:t>to facilitate </a:t>
            </a:r>
            <a:r>
              <a:rPr lang="en-ZA" b="1" dirty="0">
                <a:solidFill>
                  <a:prstClr val="black"/>
                </a:solidFill>
              </a:rPr>
              <a:t>effective implementation of the Land reform programme </a:t>
            </a:r>
            <a:endParaRPr lang="en-ZA" b="1" dirty="0" smtClean="0">
              <a:solidFill>
                <a:prstClr val="black"/>
              </a:solidFill>
            </a:endParaRPr>
          </a:p>
          <a:p>
            <a:endParaRPr lang="en-ZA" b="1" dirty="0" smtClean="0">
              <a:solidFill>
                <a:srgbClr val="00B0F0"/>
              </a:solidFill>
            </a:endParaRPr>
          </a:p>
          <a:p>
            <a:r>
              <a:rPr lang="en-ZA" sz="1400" b="1" dirty="0" smtClean="0">
                <a:solidFill>
                  <a:srgbClr val="00B0F0"/>
                </a:solidFill>
              </a:rPr>
              <a:t>Annual Target: </a:t>
            </a:r>
            <a:r>
              <a:rPr lang="en-ZA" sz="1400" b="1" dirty="0">
                <a:solidFill>
                  <a:srgbClr val="00B0F0"/>
                </a:solidFill>
              </a:rPr>
              <a:t>Draft Land Use Master Plan </a:t>
            </a:r>
            <a:r>
              <a:rPr lang="en-ZA" sz="1400" b="1" dirty="0" smtClean="0">
                <a:solidFill>
                  <a:srgbClr val="00B0F0"/>
                </a:solidFill>
              </a:rPr>
              <a:t> </a:t>
            </a:r>
            <a:endParaRPr lang="en-ZA" sz="1400" b="1" dirty="0">
              <a:solidFill>
                <a:srgbClr val="00B0F0"/>
              </a:solidFill>
            </a:endParaRPr>
          </a:p>
        </p:txBody>
      </p:sp>
      <p:graphicFrame>
        <p:nvGraphicFramePr>
          <p:cNvPr id="2" name="Diagram 1"/>
          <p:cNvGraphicFramePr/>
          <p:nvPr>
            <p:extLst>
              <p:ext uri="{D42A27DB-BD31-4B8C-83A1-F6EECF244321}">
                <p14:modId xmlns:p14="http://schemas.microsoft.com/office/powerpoint/2010/main" xmlns="" val="2238315359"/>
              </p:ext>
            </p:extLst>
          </p:nvPr>
        </p:nvGraphicFramePr>
        <p:xfrm>
          <a:off x="457200" y="2057400"/>
          <a:ext cx="83058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43800" y="6096000"/>
            <a:ext cx="533400" cy="369332"/>
          </a:xfrm>
          <a:prstGeom prst="rect">
            <a:avLst/>
          </a:prstGeom>
          <a:noFill/>
        </p:spPr>
        <p:txBody>
          <a:bodyPr wrap="square" rtlCol="0">
            <a:spAutoFit/>
          </a:bodyPr>
          <a:lstStyle/>
          <a:p>
            <a:pPr algn="ctr"/>
            <a:r>
              <a:rPr lang="en-US" dirty="0" smtClean="0"/>
              <a:t>11</a:t>
            </a:r>
            <a:endParaRPr lang="en-ZA" dirty="0"/>
          </a:p>
        </p:txBody>
      </p:sp>
    </p:spTree>
    <p:extLst>
      <p:ext uri="{BB962C8B-B14F-4D97-AF65-F5344CB8AC3E}">
        <p14:creationId xmlns:p14="http://schemas.microsoft.com/office/powerpoint/2010/main" xmlns="" val="78648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2</a:t>
            </a:r>
            <a:r>
              <a:rPr lang="en-ZA" sz="2000" b="1" dirty="0">
                <a:solidFill>
                  <a:srgbClr val="94C600"/>
                </a:solidFill>
                <a:latin typeface="Century Gothic"/>
              </a:rPr>
              <a:t>: Geospatial and Cadastral Services </a:t>
            </a:r>
          </a:p>
        </p:txBody>
      </p:sp>
      <p:sp>
        <p:nvSpPr>
          <p:cNvPr id="3" name="TextBox 2"/>
          <p:cNvSpPr txBox="1"/>
          <p:nvPr/>
        </p:nvSpPr>
        <p:spPr>
          <a:xfrm>
            <a:off x="457200" y="1066800"/>
            <a:ext cx="7848600" cy="1415772"/>
          </a:xfrm>
          <a:prstGeom prst="rect">
            <a:avLst/>
          </a:prstGeom>
          <a:noFill/>
        </p:spPr>
        <p:txBody>
          <a:bodyPr wrap="square" rtlCol="0">
            <a:spAutoFit/>
          </a:bodyPr>
          <a:lstStyle/>
          <a:p>
            <a:r>
              <a:rPr lang="en-ZA" b="1" dirty="0" smtClean="0">
                <a:solidFill>
                  <a:prstClr val="black"/>
                </a:solidFill>
              </a:rPr>
              <a:t>Performance </a:t>
            </a:r>
            <a:r>
              <a:rPr lang="en-ZA" b="1" dirty="0">
                <a:solidFill>
                  <a:prstClr val="black"/>
                </a:solidFill>
              </a:rPr>
              <a:t>indicator:  National Spatial Development framework (NSDF) implementation strategy developed </a:t>
            </a:r>
          </a:p>
          <a:p>
            <a:endParaRPr lang="en-ZA" b="1" dirty="0" smtClean="0">
              <a:solidFill>
                <a:srgbClr val="00B0F0"/>
              </a:solidFill>
            </a:endParaRPr>
          </a:p>
          <a:p>
            <a:r>
              <a:rPr lang="en-ZA" sz="1400" b="1" dirty="0" smtClean="0">
                <a:solidFill>
                  <a:srgbClr val="00B0F0"/>
                </a:solidFill>
              </a:rPr>
              <a:t>Annual Target: </a:t>
            </a:r>
            <a:r>
              <a:rPr lang="en-ZA" sz="1400" b="1" dirty="0">
                <a:solidFill>
                  <a:srgbClr val="00B0F0"/>
                </a:solidFill>
              </a:rPr>
              <a:t>National Spatial Development framework (NSDF) implementation strategy </a:t>
            </a:r>
          </a:p>
          <a:p>
            <a:endParaRPr lang="en-ZA" b="1" dirty="0">
              <a:solidFill>
                <a:srgbClr val="00B0F0"/>
              </a:solidFill>
            </a:endParaRPr>
          </a:p>
        </p:txBody>
      </p:sp>
      <p:graphicFrame>
        <p:nvGraphicFramePr>
          <p:cNvPr id="2" name="Diagram 1"/>
          <p:cNvGraphicFramePr/>
          <p:nvPr>
            <p:extLst>
              <p:ext uri="{D42A27DB-BD31-4B8C-83A1-F6EECF244321}">
                <p14:modId xmlns:p14="http://schemas.microsoft.com/office/powerpoint/2010/main" xmlns="" val="1129200137"/>
              </p:ext>
            </p:extLst>
          </p:nvPr>
        </p:nvGraphicFramePr>
        <p:xfrm>
          <a:off x="457200" y="2133600"/>
          <a:ext cx="8305800" cy="3581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43800" y="6096000"/>
            <a:ext cx="533400" cy="369332"/>
          </a:xfrm>
          <a:prstGeom prst="rect">
            <a:avLst/>
          </a:prstGeom>
          <a:noFill/>
        </p:spPr>
        <p:txBody>
          <a:bodyPr wrap="square" rtlCol="0">
            <a:spAutoFit/>
          </a:bodyPr>
          <a:lstStyle/>
          <a:p>
            <a:pPr algn="ctr"/>
            <a:r>
              <a:rPr lang="en-US" dirty="0" smtClean="0"/>
              <a:t>12</a:t>
            </a:r>
            <a:endParaRPr lang="en-ZA" dirty="0"/>
          </a:p>
        </p:txBody>
      </p:sp>
    </p:spTree>
    <p:extLst>
      <p:ext uri="{BB962C8B-B14F-4D97-AF65-F5344CB8AC3E}">
        <p14:creationId xmlns:p14="http://schemas.microsoft.com/office/powerpoint/2010/main" xmlns="" val="351129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2: </a:t>
            </a:r>
            <a:r>
              <a:rPr lang="en-ZA" sz="2000" b="1" dirty="0">
                <a:solidFill>
                  <a:srgbClr val="94C600"/>
                </a:solidFill>
                <a:latin typeface="Century Gothic"/>
                <a:ea typeface="+mn-ea"/>
                <a:cs typeface="+mn-cs"/>
              </a:rPr>
              <a:t>Geospatial and Cadastral Services</a:t>
            </a:r>
            <a:r>
              <a:rPr lang="en-ZA" sz="2000" b="1" dirty="0" smtClean="0">
                <a:solidFill>
                  <a:srgbClr val="94C600"/>
                </a:solidFill>
                <a:latin typeface="Century Gothic"/>
              </a:rPr>
              <a:t> </a:t>
            </a:r>
            <a:endParaRPr lang="en-ZA" sz="2000" b="1" dirty="0">
              <a:solidFill>
                <a:srgbClr val="94C600"/>
              </a:solidFill>
              <a:latin typeface="Century Gothic"/>
            </a:endParaRPr>
          </a:p>
        </p:txBody>
      </p:sp>
      <p:sp>
        <p:nvSpPr>
          <p:cNvPr id="3" name="TextBox 2"/>
          <p:cNvSpPr txBox="1"/>
          <p:nvPr/>
        </p:nvSpPr>
        <p:spPr>
          <a:xfrm>
            <a:off x="457200" y="1066800"/>
            <a:ext cx="8153400" cy="861774"/>
          </a:xfrm>
          <a:prstGeom prst="rect">
            <a:avLst/>
          </a:prstGeom>
          <a:noFill/>
        </p:spPr>
        <p:txBody>
          <a:bodyPr wrap="square" rtlCol="0">
            <a:spAutoFit/>
          </a:bodyPr>
          <a:lstStyle/>
          <a:p>
            <a:r>
              <a:rPr lang="en-ZA" b="1" dirty="0" smtClean="0">
                <a:solidFill>
                  <a:prstClr val="black"/>
                </a:solidFill>
              </a:rPr>
              <a:t>Performance indicator</a:t>
            </a:r>
            <a:r>
              <a:rPr lang="en-ZA" b="1" dirty="0">
                <a:solidFill>
                  <a:prstClr val="black"/>
                </a:solidFill>
              </a:rPr>
              <a:t>:  % of deeds made available within 7 days from lodgement for execution</a:t>
            </a:r>
          </a:p>
          <a:p>
            <a:r>
              <a:rPr lang="en-ZA" sz="1400" b="1" dirty="0" smtClean="0">
                <a:solidFill>
                  <a:srgbClr val="00B0F0"/>
                </a:solidFill>
              </a:rPr>
              <a:t>Annual Target: 95%</a:t>
            </a:r>
            <a:endParaRPr lang="en-ZA" sz="1400" b="1" dirty="0">
              <a:solidFill>
                <a:srgbClr val="00B0F0"/>
              </a:solidFill>
            </a:endParaRPr>
          </a:p>
        </p:txBody>
      </p:sp>
      <p:sp>
        <p:nvSpPr>
          <p:cNvPr id="4" name="TextBox 3"/>
          <p:cNvSpPr txBox="1"/>
          <p:nvPr/>
        </p:nvSpPr>
        <p:spPr>
          <a:xfrm>
            <a:off x="3124200" y="1905000"/>
            <a:ext cx="5791200" cy="2031325"/>
          </a:xfrm>
          <a:prstGeom prst="rect">
            <a:avLst/>
          </a:prstGeom>
          <a:noFill/>
        </p:spPr>
        <p:txBody>
          <a:bodyPr wrap="square" rtlCol="0">
            <a:spAutoFit/>
          </a:bodyPr>
          <a:lstStyle/>
          <a:p>
            <a:r>
              <a:rPr lang="en-ZA" sz="1400" b="1" dirty="0" smtClean="0">
                <a:solidFill>
                  <a:prstClr val="black"/>
                </a:solidFill>
              </a:rPr>
              <a:t>Reason for deviation</a:t>
            </a:r>
          </a:p>
          <a:p>
            <a:endParaRPr lang="en-ZA" sz="1400" b="1" dirty="0" smtClean="0">
              <a:solidFill>
                <a:prstClr val="black"/>
              </a:solidFill>
            </a:endParaRPr>
          </a:p>
          <a:p>
            <a:pPr lvl="0" defTabSz="913403" fontAlgn="ctr"/>
            <a:r>
              <a:rPr lang="en-ZA" sz="1000" dirty="0">
                <a:solidFill>
                  <a:srgbClr val="000000"/>
                </a:solidFill>
                <a:latin typeface="Century Gothic"/>
              </a:rPr>
              <a:t>The three main contributing factors </a:t>
            </a:r>
            <a:r>
              <a:rPr lang="en-ZA" sz="1000" dirty="0" smtClean="0">
                <a:solidFill>
                  <a:srgbClr val="000000"/>
                </a:solidFill>
                <a:latin typeface="Century Gothic"/>
              </a:rPr>
              <a:t>for </a:t>
            </a:r>
            <a:r>
              <a:rPr lang="en-ZA" sz="1000" dirty="0">
                <a:solidFill>
                  <a:srgbClr val="000000"/>
                </a:solidFill>
                <a:latin typeface="Century Gothic"/>
              </a:rPr>
              <a:t>variance are: 1. Examiners taking leave (study and annual) between May and June. System downtimes. 3. The Pretoria Deeds Office experienced backlog at </a:t>
            </a:r>
            <a:r>
              <a:rPr lang="en-ZA" sz="1000" dirty="0" smtClean="0">
                <a:solidFill>
                  <a:srgbClr val="000000"/>
                </a:solidFill>
                <a:latin typeface="Century Gothic"/>
              </a:rPr>
              <a:t>distribution section </a:t>
            </a:r>
            <a:r>
              <a:rPr lang="en-ZA" sz="1000" dirty="0">
                <a:solidFill>
                  <a:srgbClr val="000000"/>
                </a:solidFill>
                <a:latin typeface="Century Gothic"/>
              </a:rPr>
              <a:t>during May and part of </a:t>
            </a:r>
            <a:r>
              <a:rPr lang="en-ZA" sz="1000" dirty="0" smtClean="0">
                <a:solidFill>
                  <a:srgbClr val="000000"/>
                </a:solidFill>
                <a:latin typeface="Century Gothic"/>
              </a:rPr>
              <a:t>June due to increase </a:t>
            </a:r>
            <a:r>
              <a:rPr lang="en-ZA" sz="1000" dirty="0">
                <a:solidFill>
                  <a:srgbClr val="000000"/>
                </a:solidFill>
                <a:latin typeface="Century Gothic"/>
              </a:rPr>
              <a:t>in lodgement.</a:t>
            </a:r>
          </a:p>
          <a:p>
            <a:endParaRPr lang="en-ZA" sz="1400" b="1" dirty="0" smtClean="0">
              <a:solidFill>
                <a:prstClr val="black"/>
              </a:solidFill>
            </a:endParaRPr>
          </a:p>
          <a:p>
            <a:r>
              <a:rPr lang="en-ZA" sz="1400" b="1" dirty="0" smtClean="0">
                <a:solidFill>
                  <a:prstClr val="black"/>
                </a:solidFill>
              </a:rPr>
              <a:t>Planned intervention </a:t>
            </a:r>
          </a:p>
          <a:p>
            <a:r>
              <a:rPr lang="en-ZA" sz="1000" dirty="0" smtClean="0">
                <a:solidFill>
                  <a:srgbClr val="000000"/>
                </a:solidFill>
                <a:latin typeface="Century Gothic"/>
              </a:rPr>
              <a:t>File </a:t>
            </a:r>
            <a:r>
              <a:rPr lang="en-ZA" sz="1000" dirty="0">
                <a:solidFill>
                  <a:srgbClr val="000000"/>
                </a:solidFill>
                <a:latin typeface="Century Gothic"/>
              </a:rPr>
              <a:t>Director will be stabilized in CPT. </a:t>
            </a:r>
            <a:r>
              <a:rPr lang="en-ZA" sz="1000" dirty="0" smtClean="0">
                <a:solidFill>
                  <a:srgbClr val="000000"/>
                </a:solidFill>
                <a:latin typeface="Century Gothic"/>
              </a:rPr>
              <a:t> Deeds </a:t>
            </a:r>
            <a:r>
              <a:rPr lang="en-ZA" sz="1000" dirty="0">
                <a:solidFill>
                  <a:srgbClr val="000000"/>
                </a:solidFill>
                <a:latin typeface="Century Gothic"/>
              </a:rPr>
              <a:t>ICT attended to the Deeds view system problems. </a:t>
            </a:r>
            <a:r>
              <a:rPr lang="en-ZA" sz="1000" dirty="0" smtClean="0">
                <a:solidFill>
                  <a:srgbClr val="000000"/>
                </a:solidFill>
                <a:latin typeface="Century Gothic"/>
              </a:rPr>
              <a:t>Examination </a:t>
            </a:r>
            <a:r>
              <a:rPr lang="en-ZA" sz="1000" dirty="0">
                <a:solidFill>
                  <a:srgbClr val="000000"/>
                </a:solidFill>
                <a:latin typeface="Century Gothic"/>
              </a:rPr>
              <a:t>posts will be filled for the affected office. </a:t>
            </a:r>
            <a:r>
              <a:rPr lang="en-ZA" sz="1000" dirty="0" smtClean="0">
                <a:solidFill>
                  <a:srgbClr val="000000"/>
                </a:solidFill>
                <a:latin typeface="Century Gothic"/>
              </a:rPr>
              <a:t>Lodgement </a:t>
            </a:r>
            <a:r>
              <a:rPr lang="en-ZA" sz="1000" dirty="0">
                <a:solidFill>
                  <a:srgbClr val="000000"/>
                </a:solidFill>
                <a:latin typeface="Century Gothic"/>
              </a:rPr>
              <a:t>is beyond the office control.  </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t>13</a:t>
            </a:r>
            <a:endParaRPr lang="en-ZA" dirty="0"/>
          </a:p>
        </p:txBody>
      </p:sp>
      <p:graphicFrame>
        <p:nvGraphicFramePr>
          <p:cNvPr id="7" name="Chart 6"/>
          <p:cNvGraphicFramePr>
            <a:graphicFrameLocks/>
          </p:cNvGraphicFramePr>
          <p:nvPr>
            <p:extLst>
              <p:ext uri="{D42A27DB-BD31-4B8C-83A1-F6EECF244321}">
                <p14:modId xmlns:p14="http://schemas.microsoft.com/office/powerpoint/2010/main" xmlns="" val="2120470424"/>
              </p:ext>
            </p:extLst>
          </p:nvPr>
        </p:nvGraphicFramePr>
        <p:xfrm>
          <a:off x="76200" y="1981200"/>
          <a:ext cx="3022848"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866028860"/>
              </p:ext>
            </p:extLst>
          </p:nvPr>
        </p:nvGraphicFramePr>
        <p:xfrm>
          <a:off x="76200" y="4495800"/>
          <a:ext cx="8928995" cy="1135816"/>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008116">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2"/>
                    </a:ext>
                  </a:extLst>
                </a:gridCol>
                <a:gridCol w="576064">
                  <a:extLst>
                    <a:ext uri="{9D8B030D-6E8A-4147-A177-3AD203B41FA5}">
                      <a16:colId xmlns="" xmlns:a16="http://schemas.microsoft.com/office/drawing/2014/main" val="20003"/>
                    </a:ext>
                  </a:extLst>
                </a:gridCol>
                <a:gridCol w="576064">
                  <a:extLst>
                    <a:ext uri="{9D8B030D-6E8A-4147-A177-3AD203B41FA5}">
                      <a16:colId xmlns="" xmlns:a16="http://schemas.microsoft.com/office/drawing/2014/main" val="20004"/>
                    </a:ext>
                  </a:extLst>
                </a:gridCol>
                <a:gridCol w="648072">
                  <a:extLst>
                    <a:ext uri="{9D8B030D-6E8A-4147-A177-3AD203B41FA5}">
                      <a16:colId xmlns="" xmlns:a16="http://schemas.microsoft.com/office/drawing/2014/main" val="20005"/>
                    </a:ext>
                  </a:extLst>
                </a:gridCol>
                <a:gridCol w="648072">
                  <a:extLst>
                    <a:ext uri="{9D8B030D-6E8A-4147-A177-3AD203B41FA5}">
                      <a16:colId xmlns="" xmlns:a16="http://schemas.microsoft.com/office/drawing/2014/main" val="20006"/>
                    </a:ext>
                  </a:extLst>
                </a:gridCol>
                <a:gridCol w="720080">
                  <a:extLst>
                    <a:ext uri="{9D8B030D-6E8A-4147-A177-3AD203B41FA5}">
                      <a16:colId xmlns="" xmlns:a16="http://schemas.microsoft.com/office/drawing/2014/main" val="20007"/>
                    </a:ext>
                  </a:extLst>
                </a:gridCol>
                <a:gridCol w="648072">
                  <a:extLst>
                    <a:ext uri="{9D8B030D-6E8A-4147-A177-3AD203B41FA5}">
                      <a16:colId xmlns="" xmlns:a16="http://schemas.microsoft.com/office/drawing/2014/main" val="20008"/>
                    </a:ext>
                  </a:extLst>
                </a:gridCol>
                <a:gridCol w="660683">
                  <a:extLst>
                    <a:ext uri="{9D8B030D-6E8A-4147-A177-3AD203B41FA5}">
                      <a16:colId xmlns="" xmlns:a16="http://schemas.microsoft.com/office/drawing/2014/main" val="20009"/>
                    </a:ext>
                  </a:extLst>
                </a:gridCol>
                <a:gridCol w="716927">
                  <a:extLst>
                    <a:ext uri="{9D8B030D-6E8A-4147-A177-3AD203B41FA5}">
                      <a16:colId xmlns="" xmlns:a16="http://schemas.microsoft.com/office/drawing/2014/main" val="20010"/>
                    </a:ext>
                  </a:extLst>
                </a:gridCol>
                <a:gridCol w="716927"/>
                <a:gridCol w="716927"/>
                <a:gridCol w="716927"/>
              </a:tblGrid>
              <a:tr h="142816">
                <a:tc>
                  <a:txBody>
                    <a:bodyPr/>
                    <a:lstStyle/>
                    <a:p>
                      <a:pPr algn="l" rtl="0" fontAlgn="b"/>
                      <a:r>
                        <a:rPr lang="en-ZA" sz="1000" b="1" i="0" u="none" strike="noStrike" dirty="0" smtClean="0">
                          <a:solidFill>
                            <a:srgbClr val="000000"/>
                          </a:solidFill>
                          <a:effectLst/>
                          <a:latin typeface="Century Gothic" panose="020B0502020202020204" pitchFamily="34" charset="0"/>
                        </a:rPr>
                        <a:t>Deeds Offices </a:t>
                      </a:r>
                      <a:endParaRPr lang="en-ZA" sz="1000" b="1" i="0" u="none" strike="noStrike" dirty="0">
                        <a:solidFill>
                          <a:srgbClr val="000000"/>
                        </a:solidFill>
                        <a:effectLst/>
                        <a:latin typeface="Century Gothic" panose="020B0502020202020204" pitchFamily="34"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BLM </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CTN</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JHB</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KMB</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KWT</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LIM</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MPU</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PMB</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PTA</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UMT</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VBG</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Total</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7998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8592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88548">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000" b="0" dirty="0">
                          <a:solidFill>
                            <a:schemeClr val="tx1"/>
                          </a:solidFill>
                          <a:latin typeface="Century Gothic" panose="020B0502020202020204" pitchFamily="34" charset="0"/>
                        </a:rPr>
                        <a:t>99%</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0" dirty="0">
                          <a:solidFill>
                            <a:schemeClr val="tx1"/>
                          </a:solidFill>
                          <a:latin typeface="Century Gothic" panose="020B0502020202020204" pitchFamily="34" charset="0"/>
                        </a:rPr>
                        <a:t>94%</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0" dirty="0">
                          <a:solidFill>
                            <a:schemeClr val="tx1"/>
                          </a:solidFill>
                          <a:latin typeface="Century Gothic" panose="020B0502020202020204" pitchFamily="34" charset="0"/>
                        </a:rPr>
                        <a:t>93%</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0" dirty="0">
                          <a:solidFill>
                            <a:schemeClr val="tx1"/>
                          </a:solidFill>
                          <a:latin typeface="Century Gothic" panose="020B0502020202020204" pitchFamily="34" charset="0"/>
                        </a:rPr>
                        <a:t>98%</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0" dirty="0">
                          <a:solidFill>
                            <a:schemeClr val="tx1"/>
                          </a:solidFill>
                          <a:latin typeface="Century Gothic" panose="020B0502020202020204" pitchFamily="34" charset="0"/>
                        </a:rPr>
                        <a:t>99%</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0" dirty="0">
                          <a:solidFill>
                            <a:schemeClr val="tx1"/>
                          </a:solidFill>
                          <a:latin typeface="Century Gothic" panose="020B0502020202020204" pitchFamily="34" charset="0"/>
                        </a:rPr>
                        <a:t>91%</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0" dirty="0">
                          <a:solidFill>
                            <a:schemeClr val="tx1"/>
                          </a:solidFill>
                          <a:latin typeface="Century Gothic" panose="020B0502020202020204" pitchFamily="34" charset="0"/>
                        </a:rPr>
                        <a:t>99%</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0" dirty="0">
                          <a:solidFill>
                            <a:schemeClr val="tx1"/>
                          </a:solidFill>
                          <a:latin typeface="Century Gothic" panose="020B0502020202020204" pitchFamily="34" charset="0"/>
                        </a:rPr>
                        <a:t>93%</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0" dirty="0">
                          <a:solidFill>
                            <a:schemeClr val="tx1"/>
                          </a:solidFill>
                          <a:latin typeface="Century Gothic" panose="020B0502020202020204" pitchFamily="34" charset="0"/>
                        </a:rPr>
                        <a:t>84%</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000" b="0" dirty="0">
                          <a:solidFill>
                            <a:schemeClr val="tx1"/>
                          </a:solidFill>
                          <a:latin typeface="Century Gothic" panose="020B0502020202020204" pitchFamily="34" charset="0"/>
                        </a:rPr>
                        <a:t>100%</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0" dirty="0">
                          <a:solidFill>
                            <a:schemeClr val="tx1"/>
                          </a:solidFill>
                          <a:latin typeface="Century Gothic" panose="020B0502020202020204" pitchFamily="34" charset="0"/>
                        </a:rPr>
                        <a:t>99%</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0" kern="1200" dirty="0">
                          <a:solidFill>
                            <a:schemeClr val="tx1"/>
                          </a:solidFill>
                          <a:effectLst/>
                          <a:latin typeface="Century Gothic" panose="020B0502020202020204" pitchFamily="34" charset="0"/>
                          <a:ea typeface="Calibri"/>
                          <a:cs typeface="Arial" panose="020B0604020202020204" pitchFamily="34" charset="0"/>
                        </a:rPr>
                        <a:t>91%</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3376617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2</a:t>
            </a:r>
            <a:r>
              <a:rPr lang="en-ZA" sz="2000" b="1" dirty="0">
                <a:solidFill>
                  <a:srgbClr val="94C600"/>
                </a:solidFill>
                <a:latin typeface="Century Gothic"/>
              </a:rPr>
              <a:t>: Geospatial and Cadastral Services </a:t>
            </a:r>
          </a:p>
        </p:txBody>
      </p:sp>
      <p:sp>
        <p:nvSpPr>
          <p:cNvPr id="3" name="TextBox 2"/>
          <p:cNvSpPr txBox="1"/>
          <p:nvPr/>
        </p:nvSpPr>
        <p:spPr>
          <a:xfrm>
            <a:off x="457200" y="1066800"/>
            <a:ext cx="7848600" cy="584775"/>
          </a:xfrm>
          <a:prstGeom prst="rect">
            <a:avLst/>
          </a:prstGeom>
          <a:noFill/>
        </p:spPr>
        <p:txBody>
          <a:bodyPr wrap="square" rtlCol="0">
            <a:spAutoFit/>
          </a:bodyPr>
          <a:lstStyle/>
          <a:p>
            <a:r>
              <a:rPr lang="en-ZA" b="1" dirty="0" smtClean="0">
                <a:solidFill>
                  <a:prstClr val="black"/>
                </a:solidFill>
              </a:rPr>
              <a:t>Performance </a:t>
            </a:r>
            <a:r>
              <a:rPr lang="en-ZA" b="1" dirty="0">
                <a:solidFill>
                  <a:prstClr val="black"/>
                </a:solidFill>
              </a:rPr>
              <a:t>indicator:  Deeds transformation policy </a:t>
            </a:r>
            <a:r>
              <a:rPr lang="en-ZA" b="1" dirty="0" smtClean="0">
                <a:solidFill>
                  <a:prstClr val="black"/>
                </a:solidFill>
              </a:rPr>
              <a:t>approved </a:t>
            </a:r>
          </a:p>
          <a:p>
            <a:r>
              <a:rPr lang="en-ZA" sz="1400" b="1" dirty="0" smtClean="0">
                <a:solidFill>
                  <a:srgbClr val="00B0F0"/>
                </a:solidFill>
              </a:rPr>
              <a:t>Annual Target: </a:t>
            </a:r>
            <a:r>
              <a:rPr lang="en-ZA" sz="1400" b="1" dirty="0">
                <a:solidFill>
                  <a:srgbClr val="00B0F0"/>
                </a:solidFill>
              </a:rPr>
              <a:t>Deeds transformation policy approved</a:t>
            </a:r>
          </a:p>
        </p:txBody>
      </p:sp>
      <p:graphicFrame>
        <p:nvGraphicFramePr>
          <p:cNvPr id="2" name="Diagram 1"/>
          <p:cNvGraphicFramePr/>
          <p:nvPr>
            <p:extLst>
              <p:ext uri="{D42A27DB-BD31-4B8C-83A1-F6EECF244321}">
                <p14:modId xmlns:p14="http://schemas.microsoft.com/office/powerpoint/2010/main" xmlns="" val="4244663172"/>
              </p:ext>
            </p:extLst>
          </p:nvPr>
        </p:nvGraphicFramePr>
        <p:xfrm>
          <a:off x="454077" y="1729370"/>
          <a:ext cx="83058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14</a:t>
            </a:r>
            <a:endParaRPr lang="en-ZA" dirty="0">
              <a:solidFill>
                <a:prstClr val="black"/>
              </a:solidFill>
            </a:endParaRPr>
          </a:p>
        </p:txBody>
      </p:sp>
      <p:sp>
        <p:nvSpPr>
          <p:cNvPr id="6" name="TextBox 5"/>
          <p:cNvSpPr txBox="1"/>
          <p:nvPr/>
        </p:nvSpPr>
        <p:spPr>
          <a:xfrm>
            <a:off x="304800" y="3581400"/>
            <a:ext cx="8534400" cy="2092881"/>
          </a:xfrm>
          <a:prstGeom prst="rect">
            <a:avLst/>
          </a:prstGeom>
          <a:noFill/>
        </p:spPr>
        <p:txBody>
          <a:bodyPr wrap="square" rtlCol="0">
            <a:spAutoFit/>
          </a:bodyPr>
          <a:lstStyle/>
          <a:p>
            <a:r>
              <a:rPr lang="en-ZA" sz="1400" b="1" dirty="0" smtClean="0">
                <a:solidFill>
                  <a:prstClr val="black"/>
                </a:solidFill>
              </a:rPr>
              <a:t>Reason for deviation</a:t>
            </a:r>
          </a:p>
          <a:p>
            <a:endParaRPr lang="en-ZA" sz="1400" b="1" dirty="0" smtClean="0"/>
          </a:p>
          <a:p>
            <a:pPr lvl="0" defTabSz="913403" fontAlgn="ctr"/>
            <a:r>
              <a:rPr lang="en-ZA" sz="1000" dirty="0">
                <a:latin typeface="Century Gothic"/>
              </a:rPr>
              <a:t>Policy guidance was managed externally by the Presidential </a:t>
            </a:r>
            <a:r>
              <a:rPr lang="en-ZA" sz="1000" dirty="0" smtClean="0">
                <a:latin typeface="Century Gothic"/>
              </a:rPr>
              <a:t>Advisory </a:t>
            </a:r>
            <a:r>
              <a:rPr lang="en-ZA" sz="1000" dirty="0">
                <a:latin typeface="Century Gothic"/>
              </a:rPr>
              <a:t>Panel on Land Reform and Agriculture. The report was due in March but </a:t>
            </a:r>
            <a:r>
              <a:rPr lang="en-ZA" sz="1000" dirty="0" smtClean="0">
                <a:latin typeface="Century Gothic"/>
              </a:rPr>
              <a:t>has </a:t>
            </a:r>
            <a:r>
              <a:rPr lang="en-ZA" sz="1000" dirty="0">
                <a:latin typeface="Century Gothic"/>
              </a:rPr>
              <a:t>not yet been </a:t>
            </a:r>
            <a:r>
              <a:rPr lang="en-ZA" sz="1000" dirty="0" smtClean="0">
                <a:latin typeface="Century Gothic"/>
              </a:rPr>
              <a:t>released.</a:t>
            </a:r>
            <a:endParaRPr lang="en-ZA" sz="1000" dirty="0">
              <a:latin typeface="Century Gothic"/>
            </a:endParaRPr>
          </a:p>
          <a:p>
            <a:endParaRPr lang="en-ZA" sz="1400" b="1" dirty="0" smtClean="0">
              <a:solidFill>
                <a:prstClr val="black"/>
              </a:solidFill>
            </a:endParaRPr>
          </a:p>
          <a:p>
            <a:r>
              <a:rPr lang="en-ZA" sz="1400" b="1" dirty="0" smtClean="0">
                <a:solidFill>
                  <a:prstClr val="black"/>
                </a:solidFill>
              </a:rPr>
              <a:t>Planned intervention </a:t>
            </a:r>
          </a:p>
          <a:p>
            <a:endParaRPr lang="en-ZA" sz="1400" b="1" dirty="0" smtClean="0">
              <a:solidFill>
                <a:prstClr val="black"/>
              </a:solidFill>
            </a:endParaRPr>
          </a:p>
          <a:p>
            <a:r>
              <a:rPr lang="en-ZA" sz="1000" b="1" dirty="0" smtClean="0">
                <a:solidFill>
                  <a:srgbClr val="000000"/>
                </a:solidFill>
                <a:latin typeface="Century Gothic"/>
              </a:rPr>
              <a:t>1</a:t>
            </a:r>
            <a:r>
              <a:rPr lang="en-ZA" sz="1000" b="1" dirty="0">
                <a:solidFill>
                  <a:srgbClr val="000000"/>
                </a:solidFill>
                <a:latin typeface="Century Gothic"/>
              </a:rPr>
              <a:t>. </a:t>
            </a:r>
            <a:r>
              <a:rPr lang="en-ZA" sz="1000" dirty="0">
                <a:solidFill>
                  <a:srgbClr val="000000"/>
                </a:solidFill>
                <a:latin typeface="Century Gothic"/>
              </a:rPr>
              <a:t>A working concept paper and task team is in place  </a:t>
            </a:r>
            <a:r>
              <a:rPr lang="en-ZA" sz="1000" b="1" dirty="0">
                <a:solidFill>
                  <a:srgbClr val="000000"/>
                </a:solidFill>
                <a:latin typeface="Century Gothic"/>
              </a:rPr>
              <a:t>2. </a:t>
            </a:r>
            <a:r>
              <a:rPr lang="en-ZA" sz="1000" dirty="0">
                <a:solidFill>
                  <a:srgbClr val="000000"/>
                </a:solidFill>
                <a:latin typeface="Century Gothic"/>
              </a:rPr>
              <a:t>it will assess and improve on it from Panel Report guidance; </a:t>
            </a:r>
            <a:r>
              <a:rPr lang="en-ZA" sz="1000" b="1" dirty="0">
                <a:solidFill>
                  <a:srgbClr val="000000"/>
                </a:solidFill>
                <a:latin typeface="Century Gothic"/>
              </a:rPr>
              <a:t>3. </a:t>
            </a:r>
            <a:r>
              <a:rPr lang="en-ZA" sz="1000" dirty="0">
                <a:solidFill>
                  <a:srgbClr val="000000"/>
                </a:solidFill>
                <a:latin typeface="Century Gothic"/>
              </a:rPr>
              <a:t>The new Administration needed to give guidance </a:t>
            </a:r>
            <a:r>
              <a:rPr lang="en-ZA" sz="1000" dirty="0" smtClean="0">
                <a:solidFill>
                  <a:srgbClr val="000000"/>
                </a:solidFill>
                <a:latin typeface="Century Gothic"/>
              </a:rPr>
              <a:t>with, </a:t>
            </a:r>
            <a:r>
              <a:rPr lang="en-ZA" sz="1000" dirty="0">
                <a:solidFill>
                  <a:srgbClr val="000000"/>
                </a:solidFill>
                <a:latin typeface="Century Gothic"/>
              </a:rPr>
              <a:t>amongst </a:t>
            </a:r>
            <a:r>
              <a:rPr lang="en-ZA" sz="1000" dirty="0" smtClean="0">
                <a:solidFill>
                  <a:srgbClr val="000000"/>
                </a:solidFill>
                <a:latin typeface="Century Gothic"/>
              </a:rPr>
              <a:t>others, </a:t>
            </a:r>
            <a:r>
              <a:rPr lang="en-ZA" sz="1000" dirty="0">
                <a:solidFill>
                  <a:srgbClr val="000000"/>
                </a:solidFill>
                <a:latin typeface="Century Gothic"/>
              </a:rPr>
              <a:t>recordals prioritised; 4. will have draft concept consulted and improved upon into draft Policy by Sept 2019. </a:t>
            </a:r>
            <a:r>
              <a:rPr lang="en-ZA" sz="1000" b="1" dirty="0">
                <a:solidFill>
                  <a:srgbClr val="000000"/>
                </a:solidFill>
                <a:latin typeface="Century Gothic"/>
              </a:rPr>
              <a:t>4 </a:t>
            </a:r>
            <a:r>
              <a:rPr lang="en-ZA" sz="1000" dirty="0">
                <a:solidFill>
                  <a:srgbClr val="000000"/>
                </a:solidFill>
                <a:latin typeface="Century Gothic"/>
              </a:rPr>
              <a:t>workshop planned for 22 and 23 July 2019 </a:t>
            </a:r>
            <a:r>
              <a:rPr lang="en-ZA" sz="1000" dirty="0" smtClean="0">
                <a:solidFill>
                  <a:srgbClr val="000000"/>
                </a:solidFill>
                <a:latin typeface="Century Gothic"/>
              </a:rPr>
              <a:t>attended </a:t>
            </a:r>
            <a:r>
              <a:rPr lang="en-ZA" sz="1000" dirty="0">
                <a:solidFill>
                  <a:srgbClr val="000000"/>
                </a:solidFill>
                <a:latin typeface="Century Gothic"/>
              </a:rPr>
              <a:t>by managers to discuss the broader framework of the policy with a view to then </a:t>
            </a:r>
            <a:r>
              <a:rPr lang="en-ZA" sz="1000" dirty="0" smtClean="0">
                <a:solidFill>
                  <a:srgbClr val="000000"/>
                </a:solidFill>
                <a:latin typeface="Century Gothic"/>
              </a:rPr>
              <a:t>prepare </a:t>
            </a:r>
            <a:r>
              <a:rPr lang="en-ZA" sz="1000" dirty="0">
                <a:solidFill>
                  <a:srgbClr val="000000"/>
                </a:solidFill>
                <a:latin typeface="Century Gothic"/>
              </a:rPr>
              <a:t>a first draft </a:t>
            </a:r>
            <a:r>
              <a:rPr lang="en-ZA" sz="1000" dirty="0" smtClean="0">
                <a:solidFill>
                  <a:srgbClr val="000000"/>
                </a:solidFill>
                <a:latin typeface="Century Gothic"/>
              </a:rPr>
              <a:t>policy </a:t>
            </a:r>
            <a:r>
              <a:rPr lang="en-ZA" sz="1000" dirty="0">
                <a:solidFill>
                  <a:srgbClr val="000000"/>
                </a:solidFill>
                <a:latin typeface="Century Gothic"/>
              </a:rPr>
              <a:t>document</a:t>
            </a:r>
            <a:r>
              <a:rPr lang="en-ZA" sz="1000" dirty="0" smtClean="0">
                <a:solidFill>
                  <a:srgbClr val="000000"/>
                </a:solidFill>
                <a:latin typeface="Century Gothic"/>
              </a:rPr>
              <a:t>.</a:t>
            </a:r>
            <a:endParaRPr lang="en-ZA" sz="1000" dirty="0">
              <a:solidFill>
                <a:srgbClr val="000000"/>
              </a:solidFill>
              <a:latin typeface="Century Gothic"/>
            </a:endParaRPr>
          </a:p>
        </p:txBody>
      </p:sp>
    </p:spTree>
    <p:extLst>
      <p:ext uri="{BB962C8B-B14F-4D97-AF65-F5344CB8AC3E}">
        <p14:creationId xmlns:p14="http://schemas.microsoft.com/office/powerpoint/2010/main" xmlns="" val="1316698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2: </a:t>
            </a:r>
            <a:r>
              <a:rPr lang="en-ZA" sz="2000" b="1" dirty="0">
                <a:solidFill>
                  <a:srgbClr val="94C600"/>
                </a:solidFill>
                <a:latin typeface="Century Gothic"/>
              </a:rPr>
              <a:t>Geospatial and Cadastral Services</a:t>
            </a:r>
            <a:r>
              <a:rPr lang="en-ZA" sz="2000" b="1" dirty="0" smtClean="0">
                <a:solidFill>
                  <a:srgbClr val="94C600"/>
                </a:solidFill>
                <a:latin typeface="Century Gothic"/>
              </a:rPr>
              <a:t> </a:t>
            </a:r>
            <a:endParaRPr lang="en-ZA" sz="2000" b="1" dirty="0">
              <a:solidFill>
                <a:srgbClr val="94C600"/>
              </a:solidFill>
              <a:latin typeface="Century Gothic"/>
            </a:endParaRPr>
          </a:p>
        </p:txBody>
      </p:sp>
      <p:sp>
        <p:nvSpPr>
          <p:cNvPr id="3" name="TextBox 2"/>
          <p:cNvSpPr txBox="1"/>
          <p:nvPr/>
        </p:nvSpPr>
        <p:spPr>
          <a:xfrm>
            <a:off x="457200" y="1066800"/>
            <a:ext cx="8153400" cy="584775"/>
          </a:xfrm>
          <a:prstGeom prst="rect">
            <a:avLst/>
          </a:prstGeom>
          <a:noFill/>
        </p:spPr>
        <p:txBody>
          <a:bodyPr wrap="square" rtlCol="0">
            <a:spAutoFit/>
          </a:bodyPr>
          <a:lstStyle/>
          <a:p>
            <a:r>
              <a:rPr lang="en-ZA" b="1" dirty="0" smtClean="0">
                <a:solidFill>
                  <a:prstClr val="black"/>
                </a:solidFill>
              </a:rPr>
              <a:t>Performance indicator</a:t>
            </a:r>
            <a:r>
              <a:rPr lang="en-ZA" b="1" dirty="0">
                <a:solidFill>
                  <a:prstClr val="black"/>
                </a:solidFill>
              </a:rPr>
              <a:t>:  Number of </a:t>
            </a:r>
            <a:r>
              <a:rPr lang="en-ZA" b="1" dirty="0" smtClean="0">
                <a:solidFill>
                  <a:prstClr val="black"/>
                </a:solidFill>
              </a:rPr>
              <a:t>maps </a:t>
            </a:r>
            <a:r>
              <a:rPr lang="en-ZA" b="1" dirty="0">
                <a:solidFill>
                  <a:prstClr val="black"/>
                </a:solidFill>
              </a:rPr>
              <a:t>of the National Map Series Produced</a:t>
            </a:r>
          </a:p>
          <a:p>
            <a:r>
              <a:rPr lang="en-ZA" sz="1400" b="1" dirty="0" smtClean="0">
                <a:solidFill>
                  <a:srgbClr val="00B0F0"/>
                </a:solidFill>
              </a:rPr>
              <a:t>Annual Target: 200</a:t>
            </a:r>
            <a:endParaRPr lang="en-ZA" sz="1400" b="1" dirty="0">
              <a:solidFill>
                <a:srgbClr val="00B0F0"/>
              </a:solidFill>
            </a:endParaRPr>
          </a:p>
        </p:txBody>
      </p:sp>
      <p:sp>
        <p:nvSpPr>
          <p:cNvPr id="4" name="TextBox 3"/>
          <p:cNvSpPr txBox="1"/>
          <p:nvPr/>
        </p:nvSpPr>
        <p:spPr>
          <a:xfrm>
            <a:off x="3145971" y="1662461"/>
            <a:ext cx="5791200" cy="2246769"/>
          </a:xfrm>
          <a:prstGeom prst="rect">
            <a:avLst/>
          </a:prstGeom>
          <a:noFill/>
        </p:spPr>
        <p:txBody>
          <a:bodyPr wrap="square" rtlCol="0">
            <a:spAutoFit/>
          </a:bodyPr>
          <a:lstStyle/>
          <a:p>
            <a:r>
              <a:rPr lang="en-ZA" sz="1400" b="1" dirty="0" smtClean="0">
                <a:solidFill>
                  <a:prstClr val="black"/>
                </a:solidFill>
              </a:rPr>
              <a:t>Reason for deviation</a:t>
            </a:r>
          </a:p>
          <a:p>
            <a:endParaRPr lang="en-ZA" sz="1400" b="1" dirty="0" smtClean="0">
              <a:solidFill>
                <a:prstClr val="black"/>
              </a:solidFill>
            </a:endParaRPr>
          </a:p>
          <a:p>
            <a:pPr defTabSz="913403" fontAlgn="ctr"/>
            <a:r>
              <a:rPr lang="en-ZA" sz="1000" dirty="0">
                <a:solidFill>
                  <a:srgbClr val="000000"/>
                </a:solidFill>
                <a:latin typeface="Century Gothic"/>
              </a:rPr>
              <a:t>The less the features exist in a particular area the </a:t>
            </a:r>
            <a:r>
              <a:rPr lang="en-ZA" sz="1000" dirty="0" smtClean="0">
                <a:solidFill>
                  <a:srgbClr val="000000"/>
                </a:solidFill>
                <a:latin typeface="Century Gothic"/>
              </a:rPr>
              <a:t>quicker it </a:t>
            </a:r>
            <a:r>
              <a:rPr lang="en-ZA" sz="1000" dirty="0">
                <a:solidFill>
                  <a:srgbClr val="000000"/>
                </a:solidFill>
                <a:latin typeface="Century Gothic"/>
              </a:rPr>
              <a:t>is for the maps to be produced and as such over achievement is due to NC producing more maps than actually planned </a:t>
            </a:r>
            <a:r>
              <a:rPr lang="en-ZA" sz="1000" dirty="0" smtClean="0">
                <a:solidFill>
                  <a:srgbClr val="000000"/>
                </a:solidFill>
                <a:latin typeface="Century Gothic"/>
              </a:rPr>
              <a:t>for </a:t>
            </a:r>
            <a:r>
              <a:rPr lang="en-ZA" sz="1000" dirty="0">
                <a:solidFill>
                  <a:srgbClr val="000000"/>
                </a:solidFill>
                <a:latin typeface="Century Gothic"/>
              </a:rPr>
              <a:t>due to less features in this province. </a:t>
            </a:r>
          </a:p>
          <a:p>
            <a:pPr defTabSz="913403" fontAlgn="ctr"/>
            <a:endParaRPr lang="en-ZA" sz="1400" b="1" dirty="0" smtClean="0">
              <a:solidFill>
                <a:prstClr val="black"/>
              </a:solidFill>
            </a:endParaRPr>
          </a:p>
          <a:p>
            <a:r>
              <a:rPr lang="en-ZA" sz="1400" b="1" dirty="0" smtClean="0">
                <a:solidFill>
                  <a:prstClr val="black"/>
                </a:solidFill>
              </a:rPr>
              <a:t>Planned intervention </a:t>
            </a:r>
          </a:p>
          <a:p>
            <a:endParaRPr lang="en-ZA" sz="1400" b="1" dirty="0" smtClean="0">
              <a:solidFill>
                <a:prstClr val="black"/>
              </a:solidFill>
            </a:endParaRPr>
          </a:p>
          <a:p>
            <a:r>
              <a:rPr lang="en-ZA" sz="1000" dirty="0">
                <a:solidFill>
                  <a:srgbClr val="000000"/>
                </a:solidFill>
                <a:latin typeface="Century Gothic"/>
              </a:rPr>
              <a:t>Though the target for the quarter has been achieved,  we take note that some targets set to produce maps for other provinces were under-achieved during the period under review </a:t>
            </a:r>
            <a:r>
              <a:rPr lang="en-ZA" sz="1000" dirty="0" smtClean="0">
                <a:solidFill>
                  <a:srgbClr val="000000"/>
                </a:solidFill>
                <a:latin typeface="Century Gothic"/>
              </a:rPr>
              <a:t>and </a:t>
            </a:r>
            <a:r>
              <a:rPr lang="en-ZA" sz="1000" dirty="0">
                <a:solidFill>
                  <a:srgbClr val="000000"/>
                </a:solidFill>
                <a:latin typeface="Century Gothic"/>
              </a:rPr>
              <a:t>as such we will continue to ensure that the working pace and work plans are monitored to ensure achievement of set targets.</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15</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3660849850"/>
              </p:ext>
            </p:extLst>
          </p:nvPr>
        </p:nvGraphicFramePr>
        <p:xfrm>
          <a:off x="101352" y="1722408"/>
          <a:ext cx="3022848"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758328907"/>
              </p:ext>
            </p:extLst>
          </p:nvPr>
        </p:nvGraphicFramePr>
        <p:xfrm>
          <a:off x="304799" y="4114800"/>
          <a:ext cx="8458202" cy="14478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37649">
                  <a:extLst>
                    <a:ext uri="{9D8B030D-6E8A-4147-A177-3AD203B41FA5}">
                      <a16:colId xmlns="" xmlns:a16="http://schemas.microsoft.com/office/drawing/2014/main" val="20000"/>
                    </a:ext>
                  </a:extLst>
                </a:gridCol>
                <a:gridCol w="650083">
                  <a:extLst>
                    <a:ext uri="{9D8B030D-6E8A-4147-A177-3AD203B41FA5}">
                      <a16:colId xmlns="" xmlns:a16="http://schemas.microsoft.com/office/drawing/2014/main" val="20002"/>
                    </a:ext>
                  </a:extLst>
                </a:gridCol>
                <a:gridCol w="650083">
                  <a:extLst>
                    <a:ext uri="{9D8B030D-6E8A-4147-A177-3AD203B41FA5}">
                      <a16:colId xmlns="" xmlns:a16="http://schemas.microsoft.com/office/drawing/2014/main" val="20003"/>
                    </a:ext>
                  </a:extLst>
                </a:gridCol>
                <a:gridCol w="650083">
                  <a:extLst>
                    <a:ext uri="{9D8B030D-6E8A-4147-A177-3AD203B41FA5}">
                      <a16:colId xmlns="" xmlns:a16="http://schemas.microsoft.com/office/drawing/2014/main" val="20004"/>
                    </a:ext>
                  </a:extLst>
                </a:gridCol>
                <a:gridCol w="731344">
                  <a:extLst>
                    <a:ext uri="{9D8B030D-6E8A-4147-A177-3AD203B41FA5}">
                      <a16:colId xmlns="" xmlns:a16="http://schemas.microsoft.com/office/drawing/2014/main" val="20005"/>
                    </a:ext>
                  </a:extLst>
                </a:gridCol>
                <a:gridCol w="731344">
                  <a:extLst>
                    <a:ext uri="{9D8B030D-6E8A-4147-A177-3AD203B41FA5}">
                      <a16:colId xmlns="" xmlns:a16="http://schemas.microsoft.com/office/drawing/2014/main" val="20006"/>
                    </a:ext>
                  </a:extLst>
                </a:gridCol>
                <a:gridCol w="812604">
                  <a:extLst>
                    <a:ext uri="{9D8B030D-6E8A-4147-A177-3AD203B41FA5}">
                      <a16:colId xmlns="" xmlns:a16="http://schemas.microsoft.com/office/drawing/2014/main" val="20007"/>
                    </a:ext>
                  </a:extLst>
                </a:gridCol>
                <a:gridCol w="731344">
                  <a:extLst>
                    <a:ext uri="{9D8B030D-6E8A-4147-A177-3AD203B41FA5}">
                      <a16:colId xmlns="" xmlns:a16="http://schemas.microsoft.com/office/drawing/2014/main" val="20008"/>
                    </a:ext>
                  </a:extLst>
                </a:gridCol>
                <a:gridCol w="745576">
                  <a:extLst>
                    <a:ext uri="{9D8B030D-6E8A-4147-A177-3AD203B41FA5}">
                      <a16:colId xmlns="" xmlns:a16="http://schemas.microsoft.com/office/drawing/2014/main" val="20009"/>
                    </a:ext>
                  </a:extLst>
                </a:gridCol>
                <a:gridCol w="809046">
                  <a:extLst>
                    <a:ext uri="{9D8B030D-6E8A-4147-A177-3AD203B41FA5}">
                      <a16:colId xmlns="" xmlns:a16="http://schemas.microsoft.com/office/drawing/2014/main" val="20010"/>
                    </a:ext>
                  </a:extLst>
                </a:gridCol>
                <a:gridCol w="809046"/>
              </a:tblGrid>
              <a:tr h="20525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5491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40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92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3</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18</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15</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30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200</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8919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8</a:t>
                      </a:r>
                      <a:endParaRPr kumimoji="0" lang="en-ZA" sz="1100" b="0" i="0" u="none" strike="noStrike" kern="1200" cap="none" spc="0" normalizeH="0" baseline="0" noProof="0" dirty="0">
                        <a:ln>
                          <a:noFill/>
                        </a:ln>
                        <a:solidFill>
                          <a:srgbClr val="000000"/>
                        </a:solidFill>
                        <a:effectLst/>
                        <a:uLnTx/>
                        <a:uFillTx/>
                        <a:latin typeface="Century Gothic"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smtClean="0">
                          <a:solidFill>
                            <a:srgbClr val="000000"/>
                          </a:solidFill>
                          <a:effectLst/>
                          <a:latin typeface="Century Gothic" pitchFamily="34" charset="0"/>
                        </a:rPr>
                        <a:t>0</a:t>
                      </a:r>
                      <a:endParaRPr lang="en-ZA" sz="11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smtClean="0">
                          <a:solidFill>
                            <a:srgbClr val="000000"/>
                          </a:solidFill>
                          <a:effectLst/>
                          <a:latin typeface="Century Gothic" pitchFamily="34" charset="0"/>
                        </a:rPr>
                        <a:t>1</a:t>
                      </a:r>
                      <a:endParaRPr lang="en-ZA" sz="11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smtClean="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100" dirty="0" smtClean="0"/>
                        <a:t>0</a:t>
                      </a:r>
                      <a:endParaRPr lang="en-ZA"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smtClean="0">
                          <a:solidFill>
                            <a:srgbClr val="000000"/>
                          </a:solidFill>
                          <a:effectLst/>
                          <a:latin typeface="Century Gothic" pitchFamily="34" charset="0"/>
                        </a:rPr>
                        <a:t>6</a:t>
                      </a:r>
                      <a:endParaRPr lang="en-ZA" sz="11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Century Gothic" pitchFamily="34" charset="0"/>
                          <a:ea typeface="+mn-ea"/>
                          <a:cs typeface="+mn-cs"/>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984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6</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3</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25</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13</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13</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61</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1078955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2: </a:t>
            </a:r>
            <a:r>
              <a:rPr lang="en-ZA" sz="2000" b="1" dirty="0">
                <a:solidFill>
                  <a:srgbClr val="94C600"/>
                </a:solidFill>
                <a:latin typeface="Century Gothic"/>
              </a:rPr>
              <a:t>Geospatial and Cadastral Services</a:t>
            </a:r>
            <a:r>
              <a:rPr lang="en-ZA" sz="2000" b="1" dirty="0" smtClean="0">
                <a:solidFill>
                  <a:srgbClr val="94C600"/>
                </a:solidFill>
                <a:latin typeface="Century Gothic"/>
              </a:rPr>
              <a:t> </a:t>
            </a:r>
            <a:endParaRPr lang="en-ZA" sz="2000" b="1" dirty="0">
              <a:solidFill>
                <a:srgbClr val="94C600"/>
              </a:solidFill>
              <a:latin typeface="Century Gothic"/>
            </a:endParaRPr>
          </a:p>
        </p:txBody>
      </p:sp>
      <p:sp>
        <p:nvSpPr>
          <p:cNvPr id="3" name="TextBox 2"/>
          <p:cNvSpPr txBox="1"/>
          <p:nvPr/>
        </p:nvSpPr>
        <p:spPr>
          <a:xfrm>
            <a:off x="457200" y="1066800"/>
            <a:ext cx="8382000" cy="861774"/>
          </a:xfrm>
          <a:prstGeom prst="rect">
            <a:avLst/>
          </a:prstGeom>
          <a:noFill/>
        </p:spPr>
        <p:txBody>
          <a:bodyPr wrap="square" rtlCol="0">
            <a:spAutoFit/>
          </a:bodyPr>
          <a:lstStyle/>
          <a:p>
            <a:r>
              <a:rPr lang="en-ZA" b="1" dirty="0" smtClean="0">
                <a:solidFill>
                  <a:prstClr val="black"/>
                </a:solidFill>
              </a:rPr>
              <a:t>Performance indicator</a:t>
            </a:r>
            <a:r>
              <a:rPr lang="en-ZA" b="1" dirty="0">
                <a:solidFill>
                  <a:prstClr val="black"/>
                </a:solidFill>
              </a:rPr>
              <a:t>:  Average number of working days taken to </a:t>
            </a:r>
            <a:r>
              <a:rPr lang="en-ZA" b="1" dirty="0" smtClean="0">
                <a:solidFill>
                  <a:prstClr val="black"/>
                </a:solidFill>
              </a:rPr>
              <a:t>process registerable </a:t>
            </a:r>
            <a:r>
              <a:rPr lang="en-ZA" b="1" dirty="0">
                <a:solidFill>
                  <a:prstClr val="black"/>
                </a:solidFill>
              </a:rPr>
              <a:t>diagrams, sectional plans and general </a:t>
            </a:r>
            <a:r>
              <a:rPr lang="en-ZA" b="1" dirty="0" smtClean="0">
                <a:solidFill>
                  <a:prstClr val="black"/>
                </a:solidFill>
              </a:rPr>
              <a:t>plans</a:t>
            </a:r>
            <a:endParaRPr lang="en-ZA" b="1" dirty="0">
              <a:solidFill>
                <a:prstClr val="black"/>
              </a:solidFill>
            </a:endParaRPr>
          </a:p>
          <a:p>
            <a:r>
              <a:rPr lang="en-ZA" sz="1400" b="1" dirty="0" smtClean="0">
                <a:solidFill>
                  <a:srgbClr val="00B0F0"/>
                </a:solidFill>
              </a:rPr>
              <a:t>Annual Target: 14 Days </a:t>
            </a:r>
            <a:endParaRPr lang="en-ZA" sz="1400" b="1" dirty="0">
              <a:solidFill>
                <a:srgbClr val="00B0F0"/>
              </a:solidFill>
            </a:endParaRPr>
          </a:p>
        </p:txBody>
      </p:sp>
      <p:sp>
        <p:nvSpPr>
          <p:cNvPr id="4" name="TextBox 3"/>
          <p:cNvSpPr txBox="1"/>
          <p:nvPr/>
        </p:nvSpPr>
        <p:spPr>
          <a:xfrm>
            <a:off x="3124200" y="1905000"/>
            <a:ext cx="5791200" cy="2092881"/>
          </a:xfrm>
          <a:prstGeom prst="rect">
            <a:avLst/>
          </a:prstGeom>
          <a:noFill/>
        </p:spPr>
        <p:txBody>
          <a:bodyPr wrap="square" rtlCol="0">
            <a:spAutoFit/>
          </a:bodyPr>
          <a:lstStyle/>
          <a:p>
            <a:r>
              <a:rPr lang="en-ZA" sz="1400" b="1" dirty="0" smtClean="0">
                <a:solidFill>
                  <a:prstClr val="black"/>
                </a:solidFill>
              </a:rPr>
              <a:t>Reason for deviation</a:t>
            </a:r>
          </a:p>
          <a:p>
            <a:endParaRPr lang="en-ZA" sz="1400" b="1" dirty="0" smtClean="0">
              <a:solidFill>
                <a:prstClr val="black"/>
              </a:solidFill>
            </a:endParaRPr>
          </a:p>
          <a:p>
            <a:pPr lvl="0" defTabSz="913403" fontAlgn="t"/>
            <a:r>
              <a:rPr lang="en-ZA" sz="1000" dirty="0">
                <a:solidFill>
                  <a:srgbClr val="000000"/>
                </a:solidFill>
                <a:latin typeface="Century Gothic"/>
              </a:rPr>
              <a:t>Set targets were exceeded due to appointment of Professional Surveyors for some offices and that enhanced the delivery capacity and supervision.</a:t>
            </a:r>
          </a:p>
          <a:p>
            <a:pPr defTabSz="913403" fontAlgn="ctr"/>
            <a:endParaRPr lang="en-ZA" sz="1400" b="1" dirty="0" smtClean="0">
              <a:solidFill>
                <a:prstClr val="black"/>
              </a:solidFill>
            </a:endParaRPr>
          </a:p>
          <a:p>
            <a:r>
              <a:rPr lang="en-ZA" sz="1400" b="1" dirty="0" smtClean="0">
                <a:solidFill>
                  <a:prstClr val="black"/>
                </a:solidFill>
              </a:rPr>
              <a:t>Planned intervention </a:t>
            </a:r>
          </a:p>
          <a:p>
            <a:endParaRPr lang="en-ZA" sz="1400" b="1" dirty="0" smtClean="0">
              <a:solidFill>
                <a:prstClr val="black"/>
              </a:solidFill>
            </a:endParaRPr>
          </a:p>
          <a:p>
            <a:r>
              <a:rPr lang="en-ZA" sz="1000" dirty="0">
                <a:solidFill>
                  <a:srgbClr val="000000"/>
                </a:solidFill>
                <a:latin typeface="Century Gothic"/>
              </a:rPr>
              <a:t>Though the quarterly target has been achieved, we note that some offices did not meet their set targets and to improve performance across all offices we will curb the issue of poor quality and non-compliance of submitted documents by continuously  engaging with the private Land  </a:t>
            </a:r>
            <a:r>
              <a:rPr lang="en-ZA" sz="1000" dirty="0" smtClean="0">
                <a:solidFill>
                  <a:srgbClr val="000000"/>
                </a:solidFill>
                <a:latin typeface="Century Gothic"/>
              </a:rPr>
              <a:t>Surveyors. </a:t>
            </a:r>
            <a:endParaRPr lang="en-ZA" sz="1000" dirty="0">
              <a:solidFill>
                <a:srgbClr val="000000"/>
              </a:solidFill>
              <a:latin typeface="Century Gothic"/>
            </a:endParaRP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16</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4232168303"/>
              </p:ext>
            </p:extLst>
          </p:nvPr>
        </p:nvGraphicFramePr>
        <p:xfrm>
          <a:off x="101352" y="1828800"/>
          <a:ext cx="3022848"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75218046"/>
              </p:ext>
            </p:extLst>
          </p:nvPr>
        </p:nvGraphicFramePr>
        <p:xfrm>
          <a:off x="304799" y="4114800"/>
          <a:ext cx="8458202" cy="14478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37649">
                  <a:extLst>
                    <a:ext uri="{9D8B030D-6E8A-4147-A177-3AD203B41FA5}">
                      <a16:colId xmlns="" xmlns:a16="http://schemas.microsoft.com/office/drawing/2014/main" val="20000"/>
                    </a:ext>
                  </a:extLst>
                </a:gridCol>
                <a:gridCol w="650083">
                  <a:extLst>
                    <a:ext uri="{9D8B030D-6E8A-4147-A177-3AD203B41FA5}">
                      <a16:colId xmlns="" xmlns:a16="http://schemas.microsoft.com/office/drawing/2014/main" val="20002"/>
                    </a:ext>
                  </a:extLst>
                </a:gridCol>
                <a:gridCol w="650083">
                  <a:extLst>
                    <a:ext uri="{9D8B030D-6E8A-4147-A177-3AD203B41FA5}">
                      <a16:colId xmlns="" xmlns:a16="http://schemas.microsoft.com/office/drawing/2014/main" val="20003"/>
                    </a:ext>
                  </a:extLst>
                </a:gridCol>
                <a:gridCol w="650083">
                  <a:extLst>
                    <a:ext uri="{9D8B030D-6E8A-4147-A177-3AD203B41FA5}">
                      <a16:colId xmlns="" xmlns:a16="http://schemas.microsoft.com/office/drawing/2014/main" val="20004"/>
                    </a:ext>
                  </a:extLst>
                </a:gridCol>
                <a:gridCol w="731344">
                  <a:extLst>
                    <a:ext uri="{9D8B030D-6E8A-4147-A177-3AD203B41FA5}">
                      <a16:colId xmlns="" xmlns:a16="http://schemas.microsoft.com/office/drawing/2014/main" val="20005"/>
                    </a:ext>
                  </a:extLst>
                </a:gridCol>
                <a:gridCol w="731344">
                  <a:extLst>
                    <a:ext uri="{9D8B030D-6E8A-4147-A177-3AD203B41FA5}">
                      <a16:colId xmlns="" xmlns:a16="http://schemas.microsoft.com/office/drawing/2014/main" val="20006"/>
                    </a:ext>
                  </a:extLst>
                </a:gridCol>
                <a:gridCol w="812604">
                  <a:extLst>
                    <a:ext uri="{9D8B030D-6E8A-4147-A177-3AD203B41FA5}">
                      <a16:colId xmlns="" xmlns:a16="http://schemas.microsoft.com/office/drawing/2014/main" val="20007"/>
                    </a:ext>
                  </a:extLst>
                </a:gridCol>
                <a:gridCol w="731344">
                  <a:extLst>
                    <a:ext uri="{9D8B030D-6E8A-4147-A177-3AD203B41FA5}">
                      <a16:colId xmlns="" xmlns:a16="http://schemas.microsoft.com/office/drawing/2014/main" val="20008"/>
                    </a:ext>
                  </a:extLst>
                </a:gridCol>
                <a:gridCol w="745576">
                  <a:extLst>
                    <a:ext uri="{9D8B030D-6E8A-4147-A177-3AD203B41FA5}">
                      <a16:colId xmlns="" xmlns:a16="http://schemas.microsoft.com/office/drawing/2014/main" val="20009"/>
                    </a:ext>
                  </a:extLst>
                </a:gridCol>
                <a:gridCol w="809046">
                  <a:extLst>
                    <a:ext uri="{9D8B030D-6E8A-4147-A177-3AD203B41FA5}">
                      <a16:colId xmlns="" xmlns:a16="http://schemas.microsoft.com/office/drawing/2014/main" val="20010"/>
                    </a:ext>
                  </a:extLst>
                </a:gridCol>
                <a:gridCol w="809046"/>
              </a:tblGrid>
              <a:tr h="20525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5491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0" kern="1200" dirty="0" smtClean="0">
                          <a:solidFill>
                            <a:schemeClr val="dk1"/>
                          </a:solidFill>
                          <a:effectLst/>
                          <a:latin typeface="Century Gothic" pitchFamily="34" charset="0"/>
                          <a:ea typeface="Calibri"/>
                          <a:cs typeface="Calibri"/>
                        </a:rPr>
                        <a:t>-</a:t>
                      </a:r>
                      <a:endParaRPr lang="en-ZA" sz="1000" b="0" kern="1200" dirty="0">
                        <a:solidFill>
                          <a:schemeClr val="dk1"/>
                        </a:solidFill>
                        <a:effectLst/>
                        <a:latin typeface="Century Gothic" pitchFamily="34" charset="0"/>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0" kern="1200" dirty="0" smtClean="0">
                          <a:solidFill>
                            <a:schemeClr val="dk1"/>
                          </a:solidFill>
                          <a:effectLst/>
                          <a:latin typeface="Century Gothic" pitchFamily="34" charset="0"/>
                          <a:ea typeface="Calibri"/>
                          <a:cs typeface="Calibri"/>
                        </a:rPr>
                        <a:t>14</a:t>
                      </a:r>
                      <a:endParaRPr lang="en-ZA" sz="1000" b="0" kern="1200" dirty="0">
                        <a:solidFill>
                          <a:schemeClr val="dk1"/>
                        </a:solidFill>
                        <a:effectLst/>
                        <a:latin typeface="Century Gothic" pitchFamily="34" charset="0"/>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8919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0" kern="1200" dirty="0" smtClean="0">
                          <a:solidFill>
                            <a:schemeClr val="dk1"/>
                          </a:solidFill>
                          <a:effectLst/>
                          <a:latin typeface="Century Gothic" pitchFamily="34" charset="0"/>
                          <a:ea typeface="Calibri"/>
                          <a:cs typeface="Calibri"/>
                        </a:rPr>
                        <a:t>-</a:t>
                      </a:r>
                      <a:endParaRPr lang="en-ZA" sz="1000" b="0" kern="1200" dirty="0">
                        <a:solidFill>
                          <a:schemeClr val="dk1"/>
                        </a:solidFill>
                        <a:effectLst/>
                        <a:latin typeface="Century Gothic" pitchFamily="34" charset="0"/>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0" kern="1200" dirty="0" smtClean="0">
                          <a:solidFill>
                            <a:schemeClr val="dk1"/>
                          </a:solidFill>
                          <a:effectLst/>
                          <a:latin typeface="Century Gothic" pitchFamily="34" charset="0"/>
                          <a:ea typeface="Calibri"/>
                          <a:cs typeface="Calibri"/>
                        </a:rPr>
                        <a:t>14</a:t>
                      </a:r>
                      <a:endParaRPr lang="en-ZA" sz="1000" b="0" kern="1200" dirty="0">
                        <a:solidFill>
                          <a:schemeClr val="dk1"/>
                        </a:solidFill>
                        <a:effectLst/>
                        <a:latin typeface="Century Gothic" pitchFamily="34" charset="0"/>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smtClean="0">
                          <a:solidFill>
                            <a:srgbClr val="000000"/>
                          </a:solidFill>
                          <a:effectLst/>
                          <a:latin typeface="Century Gothic" charset="0"/>
                          <a:ea typeface="Century Gothic" charset="0"/>
                          <a:cs typeface="Century Gothic" charset="0"/>
                        </a:rPr>
                        <a:t>14</a:t>
                      </a:r>
                      <a:endParaRPr lang="en-ZA" sz="1000" b="0" i="0" u="none" strike="noStrike" dirty="0">
                        <a:solidFill>
                          <a:srgbClr val="000000"/>
                        </a:solidFill>
                        <a:effectLst/>
                        <a:latin typeface="Century Gothic" charset="0"/>
                        <a:ea typeface="Century Gothic" charset="0"/>
                        <a:cs typeface="Century Gothic"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984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14</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18</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16</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16</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8</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14</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13</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1878744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81000" y="381000"/>
            <a:ext cx="8458200" cy="5562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ZA" sz="2000" b="1" dirty="0" smtClean="0">
                <a:solidFill>
                  <a:srgbClr val="94C600"/>
                </a:solidFill>
                <a:latin typeface="Century Gothic"/>
              </a:rPr>
              <a:t>Programme 3: Rural Development</a:t>
            </a:r>
          </a:p>
          <a:p>
            <a:pPr algn="just"/>
            <a:endParaRPr lang="en-ZA" sz="2000" b="1" dirty="0">
              <a:solidFill>
                <a:srgbClr val="94C600"/>
              </a:solidFill>
              <a:latin typeface="Century Gothic"/>
              <a:cs typeface="Arial" pitchFamily="34" charset="0"/>
            </a:endParaRPr>
          </a:p>
          <a:p>
            <a:pPr algn="just"/>
            <a:r>
              <a:rPr lang="en-ZA" sz="1400" b="1" dirty="0">
                <a:solidFill>
                  <a:schemeClr val="tx1"/>
                </a:solidFill>
                <a:latin typeface="Century Gothic" panose="020B0502020202020204" pitchFamily="34" charset="0"/>
              </a:rPr>
              <a:t>Purpose: </a:t>
            </a:r>
            <a:r>
              <a:rPr lang="en-ZA" sz="1400" dirty="0">
                <a:solidFill>
                  <a:schemeClr val="tx1"/>
                </a:solidFill>
                <a:latin typeface="Century Gothic" panose="020B0502020202020204" pitchFamily="34" charset="0"/>
              </a:rPr>
              <a:t>Initiate, facilitate, coordinate and act as a catalyst for the implementation of a Comprehensive Rural Development Programme (CRDP) leading to sustainable and vibrant rural communities. </a:t>
            </a:r>
          </a:p>
          <a:p>
            <a:pPr algn="just"/>
            <a:endParaRPr lang="en-ZA" sz="1400" b="1" dirty="0">
              <a:solidFill>
                <a:schemeClr val="tx1"/>
              </a:solidFill>
              <a:latin typeface="Century Gothic" panose="020B0502020202020204" pitchFamily="34" charset="0"/>
            </a:endParaRPr>
          </a:p>
          <a:p>
            <a:pPr algn="just"/>
            <a:r>
              <a:rPr lang="en-ZA" sz="1400" b="1" dirty="0">
                <a:solidFill>
                  <a:schemeClr val="tx1"/>
                </a:solidFill>
                <a:latin typeface="Century Gothic" panose="020B0502020202020204" pitchFamily="34" charset="0"/>
              </a:rPr>
              <a:t>Programme Structure: </a:t>
            </a:r>
            <a:endParaRPr lang="en-ZA" sz="1400" dirty="0">
              <a:solidFill>
                <a:schemeClr val="tx1"/>
              </a:solidFill>
              <a:latin typeface="Century Gothic" panose="020B0502020202020204" pitchFamily="34" charset="0"/>
            </a:endParaRPr>
          </a:p>
          <a:p>
            <a:pPr algn="just"/>
            <a:r>
              <a:rPr lang="en-ZA" sz="1400" dirty="0">
                <a:solidFill>
                  <a:schemeClr val="tx1"/>
                </a:solidFill>
                <a:latin typeface="Century Gothic" panose="020B0502020202020204" pitchFamily="34" charset="0"/>
              </a:rPr>
              <a:t>Rural Infrastructure Development </a:t>
            </a:r>
          </a:p>
          <a:p>
            <a:pPr algn="just"/>
            <a:r>
              <a:rPr lang="en-ZA" sz="1400" dirty="0">
                <a:solidFill>
                  <a:schemeClr val="tx1"/>
                </a:solidFill>
                <a:latin typeface="Century Gothic" panose="020B0502020202020204" pitchFamily="34" charset="0"/>
              </a:rPr>
              <a:t>Rural Enterprises and Industrial Development </a:t>
            </a:r>
          </a:p>
          <a:p>
            <a:pPr algn="just"/>
            <a:r>
              <a:rPr lang="en-ZA" sz="1400" dirty="0">
                <a:solidFill>
                  <a:schemeClr val="tx1"/>
                </a:solidFill>
                <a:latin typeface="Century Gothic" panose="020B0502020202020204" pitchFamily="34" charset="0"/>
              </a:rPr>
              <a:t>National Rural Youth Services Corps </a:t>
            </a:r>
          </a:p>
          <a:p>
            <a:pPr algn="just"/>
            <a:r>
              <a:rPr lang="en-ZA" sz="1400" dirty="0">
                <a:solidFill>
                  <a:schemeClr val="tx1"/>
                </a:solidFill>
                <a:latin typeface="Century Gothic" panose="020B0502020202020204" pitchFamily="34" charset="0"/>
              </a:rPr>
              <a:t> </a:t>
            </a:r>
          </a:p>
          <a:p>
            <a:pPr algn="just"/>
            <a:r>
              <a:rPr lang="en-ZA" sz="1400" b="1" dirty="0">
                <a:solidFill>
                  <a:schemeClr val="tx1"/>
                </a:solidFill>
                <a:latin typeface="Century Gothic" panose="020B0502020202020204" pitchFamily="34" charset="0"/>
              </a:rPr>
              <a:t>Strategic Objectives:</a:t>
            </a:r>
            <a:r>
              <a:rPr lang="en-ZA" sz="1400" dirty="0">
                <a:solidFill>
                  <a:schemeClr val="tx1"/>
                </a:solidFill>
                <a:latin typeface="Century Gothic" panose="020B0502020202020204" pitchFamily="34" charset="0"/>
              </a:rPr>
              <a:t> </a:t>
            </a:r>
          </a:p>
          <a:p>
            <a:pPr algn="just"/>
            <a:r>
              <a:rPr lang="en-ZA" sz="1400" dirty="0">
                <a:solidFill>
                  <a:schemeClr val="tx1"/>
                </a:solidFill>
                <a:latin typeface="Century Gothic" panose="020B0502020202020204" pitchFamily="34" charset="0"/>
              </a:rPr>
              <a:t>Provide support to rural communities in prioritised rural districts to enable them to improve their livelihoods by 2020.</a:t>
            </a:r>
          </a:p>
          <a:p>
            <a:pPr algn="just"/>
            <a:r>
              <a:rPr lang="en-ZA" sz="1400" dirty="0">
                <a:solidFill>
                  <a:schemeClr val="tx1"/>
                </a:solidFill>
                <a:latin typeface="Century Gothic" panose="020B0502020202020204" pitchFamily="34" charset="0"/>
              </a:rPr>
              <a:t>Facilitation of infrastructure development to support rural economic transformation by 2020.</a:t>
            </a:r>
          </a:p>
          <a:p>
            <a:pPr algn="just"/>
            <a:r>
              <a:rPr lang="en-ZA" sz="1400" dirty="0">
                <a:solidFill>
                  <a:schemeClr val="tx1"/>
                </a:solidFill>
                <a:latin typeface="Century Gothic" panose="020B0502020202020204" pitchFamily="34" charset="0"/>
              </a:rPr>
              <a:t>Facilitate the development of rural enterprises and industries in areas with economic development potential and opportunities by 2020 </a:t>
            </a:r>
          </a:p>
          <a:p>
            <a:pPr algn="just"/>
            <a:r>
              <a:rPr lang="en-ZA" sz="1400" dirty="0">
                <a:solidFill>
                  <a:schemeClr val="tx1"/>
                </a:solidFill>
                <a:latin typeface="Century Gothic" panose="020B0502020202020204" pitchFamily="34" charset="0"/>
              </a:rPr>
              <a:t>Increase job opportunities and ensure skills development through CRDP and land reform initiatives by 2020.</a:t>
            </a:r>
          </a:p>
          <a:p>
            <a:pPr algn="ctr"/>
            <a:endParaRPr lang="en-ZA" sz="2000" b="1" dirty="0">
              <a:solidFill>
                <a:srgbClr val="94C600"/>
              </a:solidFill>
              <a:latin typeface="Century Gothic"/>
            </a:endParaRPr>
          </a:p>
          <a:p>
            <a:pPr algn="ctr"/>
            <a:r>
              <a:rPr lang="en-ZA" sz="2000" b="1" dirty="0" smtClean="0">
                <a:solidFill>
                  <a:srgbClr val="94C600"/>
                </a:solidFill>
                <a:latin typeface="Century Gothic"/>
              </a:rPr>
              <a:t> </a:t>
            </a:r>
            <a:endParaRPr lang="en-ZA" sz="2000" b="1" dirty="0">
              <a:solidFill>
                <a:srgbClr val="94C600"/>
              </a:solidFill>
              <a:latin typeface="Century Gothic"/>
            </a:endParaRPr>
          </a:p>
        </p:txBody>
      </p:sp>
      <p:sp>
        <p:nvSpPr>
          <p:cNvPr id="3" name="TextBox 2"/>
          <p:cNvSpPr txBox="1"/>
          <p:nvPr/>
        </p:nvSpPr>
        <p:spPr>
          <a:xfrm>
            <a:off x="7543800" y="6096000"/>
            <a:ext cx="533400" cy="369332"/>
          </a:xfrm>
          <a:prstGeom prst="rect">
            <a:avLst/>
          </a:prstGeom>
          <a:noFill/>
        </p:spPr>
        <p:txBody>
          <a:bodyPr wrap="square" rtlCol="0">
            <a:spAutoFit/>
          </a:bodyPr>
          <a:lstStyle/>
          <a:p>
            <a:pPr algn="ctr"/>
            <a:r>
              <a:rPr lang="en-US" dirty="0" smtClean="0"/>
              <a:t>17</a:t>
            </a:r>
            <a:endParaRPr lang="en-ZA" dirty="0"/>
          </a:p>
        </p:txBody>
      </p:sp>
    </p:spTree>
    <p:extLst>
      <p:ext uri="{BB962C8B-B14F-4D97-AF65-F5344CB8AC3E}">
        <p14:creationId xmlns:p14="http://schemas.microsoft.com/office/powerpoint/2010/main" xmlns="" val="97324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3: Rural Development </a:t>
            </a:r>
            <a:endParaRPr lang="en-ZA" sz="2000" b="1" dirty="0">
              <a:solidFill>
                <a:srgbClr val="94C600"/>
              </a:solidFill>
              <a:latin typeface="Century Gothic"/>
            </a:endParaRPr>
          </a:p>
        </p:txBody>
      </p:sp>
      <p:sp>
        <p:nvSpPr>
          <p:cNvPr id="3" name="TextBox 2"/>
          <p:cNvSpPr txBox="1"/>
          <p:nvPr/>
        </p:nvSpPr>
        <p:spPr>
          <a:xfrm>
            <a:off x="491992" y="914399"/>
            <a:ext cx="8382000" cy="584775"/>
          </a:xfrm>
          <a:prstGeom prst="rect">
            <a:avLst/>
          </a:prstGeom>
          <a:noFill/>
        </p:spPr>
        <p:txBody>
          <a:bodyPr wrap="square" rtlCol="0">
            <a:spAutoFit/>
          </a:bodyPr>
          <a:lstStyle/>
          <a:p>
            <a:r>
              <a:rPr lang="en-ZA" b="1" dirty="0" smtClean="0">
                <a:solidFill>
                  <a:prstClr val="black"/>
                </a:solidFill>
              </a:rPr>
              <a:t>Performance indicator</a:t>
            </a:r>
            <a:r>
              <a:rPr lang="en-ZA" b="1" dirty="0">
                <a:solidFill>
                  <a:prstClr val="black"/>
                </a:solidFill>
              </a:rPr>
              <a:t>:  Number </a:t>
            </a:r>
            <a:r>
              <a:rPr lang="en-ZA" b="1" dirty="0" smtClean="0">
                <a:solidFill>
                  <a:prstClr val="black"/>
                </a:solidFill>
              </a:rPr>
              <a:t>of infrastructure projects Completed </a:t>
            </a:r>
            <a:endParaRPr lang="en-ZA" b="1" dirty="0">
              <a:solidFill>
                <a:prstClr val="black"/>
              </a:solidFill>
            </a:endParaRPr>
          </a:p>
          <a:p>
            <a:r>
              <a:rPr lang="en-ZA" sz="1400" b="1" dirty="0" smtClean="0">
                <a:solidFill>
                  <a:srgbClr val="00B0F0"/>
                </a:solidFill>
              </a:rPr>
              <a:t>Annual Target: 122 Infrastructure projects  </a:t>
            </a:r>
            <a:endParaRPr lang="en-ZA" sz="1400" b="1" dirty="0">
              <a:solidFill>
                <a:srgbClr val="00B0F0"/>
              </a:solidFill>
            </a:endParaRPr>
          </a:p>
        </p:txBody>
      </p:sp>
      <p:sp>
        <p:nvSpPr>
          <p:cNvPr id="4" name="TextBox 3"/>
          <p:cNvSpPr txBox="1"/>
          <p:nvPr/>
        </p:nvSpPr>
        <p:spPr>
          <a:xfrm>
            <a:off x="3124200" y="1905000"/>
            <a:ext cx="5791200" cy="1631216"/>
          </a:xfrm>
          <a:prstGeom prst="rect">
            <a:avLst/>
          </a:prstGeom>
          <a:noFill/>
        </p:spPr>
        <p:txBody>
          <a:bodyPr wrap="square" rtlCol="0">
            <a:spAutoFit/>
          </a:bodyPr>
          <a:lstStyle/>
          <a:p>
            <a:r>
              <a:rPr lang="en-ZA" sz="1400" b="1" dirty="0" smtClean="0">
                <a:solidFill>
                  <a:prstClr val="black"/>
                </a:solidFill>
              </a:rPr>
              <a:t>Reason for deviation</a:t>
            </a:r>
          </a:p>
          <a:p>
            <a:endParaRPr lang="en-ZA" sz="1400" b="1" dirty="0">
              <a:solidFill>
                <a:prstClr val="black"/>
              </a:solidFill>
              <a:latin typeface="Century Gothic"/>
              <a:ea typeface="Calibri"/>
              <a:cs typeface="Arial"/>
            </a:endParaRPr>
          </a:p>
          <a:p>
            <a:r>
              <a:rPr lang="en-ZA" sz="1000" dirty="0" smtClean="0">
                <a:latin typeface="Century Gothic"/>
                <a:ea typeface="Calibri"/>
                <a:cs typeface="Arial"/>
              </a:rPr>
              <a:t>KZN completed their projects earlier than expected.</a:t>
            </a:r>
            <a:endParaRPr lang="en-ZA" sz="1400" b="1" dirty="0" smtClean="0">
              <a:solidFill>
                <a:prstClr val="black"/>
              </a:solidFill>
            </a:endParaRPr>
          </a:p>
          <a:p>
            <a:pPr defTabSz="913403" fontAlgn="ctr"/>
            <a:endParaRPr lang="en-ZA" sz="1400" b="1" dirty="0" smtClean="0">
              <a:solidFill>
                <a:prstClr val="black"/>
              </a:solidFill>
            </a:endParaRPr>
          </a:p>
          <a:p>
            <a:r>
              <a:rPr lang="en-ZA" sz="1400" b="1" dirty="0" smtClean="0">
                <a:solidFill>
                  <a:prstClr val="black"/>
                </a:solidFill>
              </a:rPr>
              <a:t>Planned intervention </a:t>
            </a:r>
          </a:p>
          <a:p>
            <a:endParaRPr lang="en-ZA" sz="1400" b="1" dirty="0" smtClean="0">
              <a:solidFill>
                <a:prstClr val="black"/>
              </a:solidFill>
            </a:endParaRPr>
          </a:p>
          <a:p>
            <a:r>
              <a:rPr lang="en-ZA" sz="1000" dirty="0" smtClean="0">
                <a:solidFill>
                  <a:prstClr val="black"/>
                </a:solidFill>
                <a:latin typeface="Century Gothic" pitchFamily="34" charset="0"/>
              </a:rPr>
              <a:t>Align implementation plan with the APP targets. </a:t>
            </a:r>
          </a:p>
          <a:p>
            <a:endParaRPr lang="en-ZA" sz="1000" dirty="0">
              <a:solidFill>
                <a:srgbClr val="000000"/>
              </a:solidFill>
              <a:latin typeface="Century Gothic"/>
            </a:endParaRP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18</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3951169667"/>
              </p:ext>
            </p:extLst>
          </p:nvPr>
        </p:nvGraphicFramePr>
        <p:xfrm>
          <a:off x="101352" y="1565727"/>
          <a:ext cx="3022848"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456753605"/>
              </p:ext>
            </p:extLst>
          </p:nvPr>
        </p:nvGraphicFramePr>
        <p:xfrm>
          <a:off x="304799" y="4114800"/>
          <a:ext cx="8458202" cy="14478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37649">
                  <a:extLst>
                    <a:ext uri="{9D8B030D-6E8A-4147-A177-3AD203B41FA5}">
                      <a16:colId xmlns="" xmlns:a16="http://schemas.microsoft.com/office/drawing/2014/main" val="20000"/>
                    </a:ext>
                  </a:extLst>
                </a:gridCol>
                <a:gridCol w="650083">
                  <a:extLst>
                    <a:ext uri="{9D8B030D-6E8A-4147-A177-3AD203B41FA5}">
                      <a16:colId xmlns="" xmlns:a16="http://schemas.microsoft.com/office/drawing/2014/main" val="20002"/>
                    </a:ext>
                  </a:extLst>
                </a:gridCol>
                <a:gridCol w="650083">
                  <a:extLst>
                    <a:ext uri="{9D8B030D-6E8A-4147-A177-3AD203B41FA5}">
                      <a16:colId xmlns="" xmlns:a16="http://schemas.microsoft.com/office/drawing/2014/main" val="20003"/>
                    </a:ext>
                  </a:extLst>
                </a:gridCol>
                <a:gridCol w="650083">
                  <a:extLst>
                    <a:ext uri="{9D8B030D-6E8A-4147-A177-3AD203B41FA5}">
                      <a16:colId xmlns="" xmlns:a16="http://schemas.microsoft.com/office/drawing/2014/main" val="20004"/>
                    </a:ext>
                  </a:extLst>
                </a:gridCol>
                <a:gridCol w="731344">
                  <a:extLst>
                    <a:ext uri="{9D8B030D-6E8A-4147-A177-3AD203B41FA5}">
                      <a16:colId xmlns="" xmlns:a16="http://schemas.microsoft.com/office/drawing/2014/main" val="20005"/>
                    </a:ext>
                  </a:extLst>
                </a:gridCol>
                <a:gridCol w="731344">
                  <a:extLst>
                    <a:ext uri="{9D8B030D-6E8A-4147-A177-3AD203B41FA5}">
                      <a16:colId xmlns="" xmlns:a16="http://schemas.microsoft.com/office/drawing/2014/main" val="20006"/>
                    </a:ext>
                  </a:extLst>
                </a:gridCol>
                <a:gridCol w="812604">
                  <a:extLst>
                    <a:ext uri="{9D8B030D-6E8A-4147-A177-3AD203B41FA5}">
                      <a16:colId xmlns="" xmlns:a16="http://schemas.microsoft.com/office/drawing/2014/main" val="20007"/>
                    </a:ext>
                  </a:extLst>
                </a:gridCol>
                <a:gridCol w="731344">
                  <a:extLst>
                    <a:ext uri="{9D8B030D-6E8A-4147-A177-3AD203B41FA5}">
                      <a16:colId xmlns="" xmlns:a16="http://schemas.microsoft.com/office/drawing/2014/main" val="20008"/>
                    </a:ext>
                  </a:extLst>
                </a:gridCol>
                <a:gridCol w="745576">
                  <a:extLst>
                    <a:ext uri="{9D8B030D-6E8A-4147-A177-3AD203B41FA5}">
                      <a16:colId xmlns="" xmlns:a16="http://schemas.microsoft.com/office/drawing/2014/main" val="20009"/>
                    </a:ext>
                  </a:extLst>
                </a:gridCol>
                <a:gridCol w="809046">
                  <a:extLst>
                    <a:ext uri="{9D8B030D-6E8A-4147-A177-3AD203B41FA5}">
                      <a16:colId xmlns="" xmlns:a16="http://schemas.microsoft.com/office/drawing/2014/main" val="20010"/>
                    </a:ext>
                  </a:extLst>
                </a:gridCol>
                <a:gridCol w="809046"/>
              </a:tblGrid>
              <a:tr h="20525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5491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15</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11</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5</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34</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8</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15</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122</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8919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3</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5</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3</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20</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984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4</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2</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0</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smtClean="0">
                          <a:solidFill>
                            <a:srgbClr val="000000"/>
                          </a:solidFill>
                          <a:effectLst/>
                          <a:latin typeface="Century Gothic" pitchFamily="34" charset="0"/>
                        </a:rPr>
                        <a:t>9</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1</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ZA" sz="1000" b="1" i="0" u="none" strike="noStrike" dirty="0" smtClean="0">
                          <a:solidFill>
                            <a:srgbClr val="000000"/>
                          </a:solidFill>
                          <a:effectLst/>
                          <a:latin typeface="Century Gothic" pitchFamily="34" charset="0"/>
                        </a:rPr>
                        <a:t>3</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0</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smtClean="0">
                          <a:solidFill>
                            <a:srgbClr val="000000"/>
                          </a:solidFill>
                          <a:effectLst/>
                          <a:latin typeface="Century Gothic" pitchFamily="34" charset="0"/>
                        </a:rPr>
                        <a:t>1</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smtClean="0">
                          <a:solidFill>
                            <a:srgbClr val="000000"/>
                          </a:solidFill>
                          <a:effectLst/>
                          <a:latin typeface="Century Gothic" pitchFamily="34" charset="0"/>
                        </a:rPr>
                        <a:t>1</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ZA" sz="1000" b="1" i="0" u="none" strike="noStrike" dirty="0" smtClean="0">
                          <a:solidFill>
                            <a:srgbClr val="000000"/>
                          </a:solidFill>
                          <a:effectLst/>
                          <a:latin typeface="Century Gothic" pitchFamily="34" charset="0"/>
                        </a:rPr>
                        <a:t>21</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2452353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3: Rural Development </a:t>
            </a:r>
            <a:endParaRPr lang="en-ZA" sz="2000" b="1" dirty="0">
              <a:solidFill>
                <a:srgbClr val="94C600"/>
              </a:solidFill>
              <a:latin typeface="Century Gothic"/>
            </a:endParaRPr>
          </a:p>
        </p:txBody>
      </p:sp>
      <p:sp>
        <p:nvSpPr>
          <p:cNvPr id="3" name="TextBox 2"/>
          <p:cNvSpPr txBox="1"/>
          <p:nvPr/>
        </p:nvSpPr>
        <p:spPr>
          <a:xfrm>
            <a:off x="491992" y="914399"/>
            <a:ext cx="8382000" cy="584775"/>
          </a:xfrm>
          <a:prstGeom prst="rect">
            <a:avLst/>
          </a:prstGeom>
          <a:noFill/>
        </p:spPr>
        <p:txBody>
          <a:bodyPr wrap="square" rtlCol="0">
            <a:spAutoFit/>
          </a:bodyPr>
          <a:lstStyle/>
          <a:p>
            <a:r>
              <a:rPr lang="en-ZA" b="1" dirty="0" smtClean="0">
                <a:solidFill>
                  <a:prstClr val="black"/>
                </a:solidFill>
              </a:rPr>
              <a:t>Performance indicator</a:t>
            </a:r>
            <a:r>
              <a:rPr lang="en-ZA" b="1" dirty="0">
                <a:solidFill>
                  <a:prstClr val="black"/>
                </a:solidFill>
              </a:rPr>
              <a:t>:  Number of rural  </a:t>
            </a:r>
            <a:r>
              <a:rPr lang="en-ZA" b="1" dirty="0" smtClean="0">
                <a:solidFill>
                  <a:prstClr val="black"/>
                </a:solidFill>
              </a:rPr>
              <a:t>enterprises supported</a:t>
            </a:r>
            <a:endParaRPr lang="en-ZA" b="1" dirty="0">
              <a:solidFill>
                <a:prstClr val="black"/>
              </a:solidFill>
            </a:endParaRPr>
          </a:p>
          <a:p>
            <a:r>
              <a:rPr lang="en-ZA" sz="1400" b="1" dirty="0" smtClean="0">
                <a:solidFill>
                  <a:srgbClr val="00B0F0"/>
                </a:solidFill>
              </a:rPr>
              <a:t>Annual Target: 227 Enterprises  </a:t>
            </a:r>
            <a:endParaRPr lang="en-ZA" sz="1400" b="1" dirty="0">
              <a:solidFill>
                <a:srgbClr val="00B0F0"/>
              </a:solidFill>
            </a:endParaRPr>
          </a:p>
        </p:txBody>
      </p:sp>
      <p:sp>
        <p:nvSpPr>
          <p:cNvPr id="4" name="TextBox 3"/>
          <p:cNvSpPr txBox="1"/>
          <p:nvPr/>
        </p:nvSpPr>
        <p:spPr>
          <a:xfrm>
            <a:off x="2895600" y="1752600"/>
            <a:ext cx="5978392" cy="1815882"/>
          </a:xfrm>
          <a:prstGeom prst="rect">
            <a:avLst/>
          </a:prstGeom>
          <a:noFill/>
        </p:spPr>
        <p:txBody>
          <a:bodyPr wrap="square" rtlCol="0">
            <a:spAutoFit/>
          </a:bodyPr>
          <a:lstStyle/>
          <a:p>
            <a:r>
              <a:rPr lang="en-ZA" sz="1400" b="1" dirty="0" smtClean="0">
                <a:solidFill>
                  <a:prstClr val="black"/>
                </a:solidFill>
              </a:rPr>
              <a:t>Reason for deviation</a:t>
            </a:r>
          </a:p>
          <a:p>
            <a:endParaRPr lang="en-ZA" sz="1000" dirty="0" smtClean="0">
              <a:solidFill>
                <a:srgbClr val="FF0000"/>
              </a:solidFill>
              <a:latin typeface="Century Gothic" pitchFamily="34" charset="0"/>
              <a:ea typeface="Calibri"/>
              <a:cs typeface="Arial"/>
            </a:endParaRPr>
          </a:p>
          <a:p>
            <a:r>
              <a:rPr lang="en-ZA" sz="1000" dirty="0">
                <a:latin typeface="Century Gothic" pitchFamily="34" charset="0"/>
                <a:ea typeface="Calibri"/>
                <a:cs typeface="Arial"/>
              </a:rPr>
              <a:t>Funds for projects targeted in Quarter 1 were not yet allocated on BAS which delayed implementation. Non-approval of projects – NDAC requested further attention to various issues. Two Service Providers recommended for support did not meet the requirements for appointment. </a:t>
            </a:r>
          </a:p>
          <a:p>
            <a:r>
              <a:rPr lang="en-ZA" sz="1000" dirty="0" smtClean="0">
                <a:solidFill>
                  <a:srgbClr val="FF0000"/>
                </a:solidFill>
                <a:latin typeface="Century Gothic" pitchFamily="34" charset="0"/>
                <a:ea typeface="Calibri"/>
                <a:cs typeface="Arial"/>
              </a:rPr>
              <a:t>.</a:t>
            </a:r>
            <a:endParaRPr lang="en-ZA" sz="1400" b="1" dirty="0" smtClean="0">
              <a:solidFill>
                <a:prstClr val="black"/>
              </a:solidFill>
            </a:endParaRPr>
          </a:p>
          <a:p>
            <a:r>
              <a:rPr lang="en-ZA" sz="1400" b="1" dirty="0" smtClean="0">
                <a:solidFill>
                  <a:prstClr val="black"/>
                </a:solidFill>
              </a:rPr>
              <a:t>Planned intervention </a:t>
            </a:r>
          </a:p>
          <a:p>
            <a:endParaRPr lang="en-ZA" sz="1400" b="1" dirty="0" smtClean="0">
              <a:solidFill>
                <a:prstClr val="black"/>
              </a:solidFill>
            </a:endParaRPr>
          </a:p>
          <a:p>
            <a:r>
              <a:rPr lang="en-ZA" sz="1000" dirty="0">
                <a:latin typeface="Century Gothic" pitchFamily="34" charset="0"/>
              </a:rPr>
              <a:t>Ensure all projects funds are allocated on </a:t>
            </a:r>
            <a:r>
              <a:rPr lang="en-ZA" sz="1000" dirty="0" smtClean="0">
                <a:latin typeface="Century Gothic" pitchFamily="34" charset="0"/>
              </a:rPr>
              <a:t>BAS files </a:t>
            </a:r>
            <a:r>
              <a:rPr lang="en-ZA" sz="1000" dirty="0">
                <a:latin typeface="Century Gothic" pitchFamily="34" charset="0"/>
              </a:rPr>
              <a:t>already re-submitted </a:t>
            </a:r>
            <a:r>
              <a:rPr lang="en-ZA" sz="1000" dirty="0" smtClean="0">
                <a:latin typeface="Century Gothic" pitchFamily="34" charset="0"/>
              </a:rPr>
              <a:t>for approval. </a:t>
            </a:r>
            <a:endParaRPr lang="en-ZA" sz="1000" dirty="0">
              <a:latin typeface="Century Gothic" pitchFamily="34" charset="0"/>
            </a:endParaRP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19</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3066119337"/>
              </p:ext>
            </p:extLst>
          </p:nvPr>
        </p:nvGraphicFramePr>
        <p:xfrm>
          <a:off x="101352" y="1676400"/>
          <a:ext cx="3022848"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699048912"/>
              </p:ext>
            </p:extLst>
          </p:nvPr>
        </p:nvGraphicFramePr>
        <p:xfrm>
          <a:off x="396740" y="4114800"/>
          <a:ext cx="8458202" cy="14478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37649">
                  <a:extLst>
                    <a:ext uri="{9D8B030D-6E8A-4147-A177-3AD203B41FA5}">
                      <a16:colId xmlns="" xmlns:a16="http://schemas.microsoft.com/office/drawing/2014/main" val="20000"/>
                    </a:ext>
                  </a:extLst>
                </a:gridCol>
                <a:gridCol w="650083">
                  <a:extLst>
                    <a:ext uri="{9D8B030D-6E8A-4147-A177-3AD203B41FA5}">
                      <a16:colId xmlns="" xmlns:a16="http://schemas.microsoft.com/office/drawing/2014/main" val="20002"/>
                    </a:ext>
                  </a:extLst>
                </a:gridCol>
                <a:gridCol w="650083">
                  <a:extLst>
                    <a:ext uri="{9D8B030D-6E8A-4147-A177-3AD203B41FA5}">
                      <a16:colId xmlns="" xmlns:a16="http://schemas.microsoft.com/office/drawing/2014/main" val="20003"/>
                    </a:ext>
                  </a:extLst>
                </a:gridCol>
                <a:gridCol w="650083">
                  <a:extLst>
                    <a:ext uri="{9D8B030D-6E8A-4147-A177-3AD203B41FA5}">
                      <a16:colId xmlns="" xmlns:a16="http://schemas.microsoft.com/office/drawing/2014/main" val="20004"/>
                    </a:ext>
                  </a:extLst>
                </a:gridCol>
                <a:gridCol w="731344">
                  <a:extLst>
                    <a:ext uri="{9D8B030D-6E8A-4147-A177-3AD203B41FA5}">
                      <a16:colId xmlns="" xmlns:a16="http://schemas.microsoft.com/office/drawing/2014/main" val="20005"/>
                    </a:ext>
                  </a:extLst>
                </a:gridCol>
                <a:gridCol w="731344">
                  <a:extLst>
                    <a:ext uri="{9D8B030D-6E8A-4147-A177-3AD203B41FA5}">
                      <a16:colId xmlns="" xmlns:a16="http://schemas.microsoft.com/office/drawing/2014/main" val="20006"/>
                    </a:ext>
                  </a:extLst>
                </a:gridCol>
                <a:gridCol w="812604">
                  <a:extLst>
                    <a:ext uri="{9D8B030D-6E8A-4147-A177-3AD203B41FA5}">
                      <a16:colId xmlns="" xmlns:a16="http://schemas.microsoft.com/office/drawing/2014/main" val="20007"/>
                    </a:ext>
                  </a:extLst>
                </a:gridCol>
                <a:gridCol w="731344">
                  <a:extLst>
                    <a:ext uri="{9D8B030D-6E8A-4147-A177-3AD203B41FA5}">
                      <a16:colId xmlns="" xmlns:a16="http://schemas.microsoft.com/office/drawing/2014/main" val="20008"/>
                    </a:ext>
                  </a:extLst>
                </a:gridCol>
                <a:gridCol w="745576">
                  <a:extLst>
                    <a:ext uri="{9D8B030D-6E8A-4147-A177-3AD203B41FA5}">
                      <a16:colId xmlns="" xmlns:a16="http://schemas.microsoft.com/office/drawing/2014/main" val="20009"/>
                    </a:ext>
                  </a:extLst>
                </a:gridCol>
                <a:gridCol w="809046">
                  <a:extLst>
                    <a:ext uri="{9D8B030D-6E8A-4147-A177-3AD203B41FA5}">
                      <a16:colId xmlns="" xmlns:a16="http://schemas.microsoft.com/office/drawing/2014/main" val="20010"/>
                    </a:ext>
                  </a:extLst>
                </a:gridCol>
                <a:gridCol w="809046"/>
              </a:tblGrid>
              <a:tr h="20525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5491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4</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23</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6</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80</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28</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28</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26</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24</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8</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chemeClr val="tx1"/>
                          </a:solidFill>
                          <a:effectLst/>
                          <a:latin typeface="Century Gothic" pitchFamily="34" charset="0"/>
                        </a:rPr>
                        <a:t>227</a:t>
                      </a:r>
                      <a:endParaRPr lang="en-ZA" sz="1000" b="1" i="0" u="none" strike="noStrike" dirty="0">
                        <a:solidFill>
                          <a:schemeClr val="tx1"/>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8919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7</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3</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7</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4</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21</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984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4</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4</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16493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762000"/>
            <a:ext cx="8229600" cy="3944111"/>
          </a:xfrm>
        </p:spPr>
        <p:txBody>
          <a:bodyPr>
            <a:normAutofit/>
          </a:bodyPr>
          <a:lstStyle/>
          <a:p>
            <a:pPr marL="0" indent="0" algn="ctr">
              <a:buNone/>
            </a:pPr>
            <a:endParaRPr lang="en-ZA" sz="2800" dirty="0">
              <a:solidFill>
                <a:srgbClr val="000000"/>
              </a:solidFill>
              <a:latin typeface="Century Gothic" pitchFamily="34" charset="0"/>
            </a:endParaRPr>
          </a:p>
          <a:p>
            <a:pPr marL="0" lvl="0" indent="0" algn="ctr" defTabSz="457200" eaLnBrk="0" fontAlgn="base" hangingPunct="0">
              <a:spcBef>
                <a:spcPts val="0"/>
              </a:spcBef>
              <a:spcAft>
                <a:spcPct val="0"/>
              </a:spcAft>
              <a:buNone/>
              <a:defRPr/>
            </a:pPr>
            <a:r>
              <a:rPr lang="en-US" sz="1600" b="1" dirty="0" smtClean="0">
                <a:latin typeface="Century Gothic" panose="020B0502020202020204" pitchFamily="34" charset="0"/>
              </a:rPr>
              <a:t>VISION</a:t>
            </a:r>
          </a:p>
          <a:p>
            <a:pPr marL="0" lvl="0" indent="0" algn="ctr" defTabSz="457200" eaLnBrk="0" fontAlgn="base" hangingPunct="0">
              <a:spcBef>
                <a:spcPts val="0"/>
              </a:spcBef>
              <a:spcAft>
                <a:spcPct val="0"/>
              </a:spcAft>
              <a:buNone/>
              <a:defRPr/>
            </a:pPr>
            <a:endParaRPr lang="en-US" sz="1600" b="1" dirty="0">
              <a:latin typeface="Century Gothic" panose="020B0502020202020204" pitchFamily="34" charset="0"/>
            </a:endParaRPr>
          </a:p>
          <a:p>
            <a:pPr marL="0" lvl="0" indent="0" algn="ctr" defTabSz="457200" eaLnBrk="0" fontAlgn="base" hangingPunct="0">
              <a:spcBef>
                <a:spcPts val="0"/>
              </a:spcBef>
              <a:spcAft>
                <a:spcPct val="0"/>
              </a:spcAft>
              <a:buNone/>
              <a:defRPr/>
            </a:pPr>
            <a:r>
              <a:rPr lang="en-US" sz="1600" dirty="0">
                <a:latin typeface="Century Gothic" panose="020B0502020202020204" pitchFamily="34" charset="0"/>
              </a:rPr>
              <a:t>Vibrant, equitable and sustainable rural communities.</a:t>
            </a:r>
          </a:p>
          <a:p>
            <a:pPr marL="457200" lvl="0" indent="-457200" algn="ctr" defTabSz="457200" eaLnBrk="0" fontAlgn="base" hangingPunct="0">
              <a:spcBef>
                <a:spcPts val="0"/>
              </a:spcBef>
              <a:spcAft>
                <a:spcPct val="0"/>
              </a:spcAft>
              <a:buNone/>
              <a:defRPr/>
            </a:pPr>
            <a:endParaRPr lang="en-US" sz="1600" dirty="0">
              <a:latin typeface="Century Gothic" panose="020B0502020202020204" pitchFamily="34" charset="0"/>
            </a:endParaRPr>
          </a:p>
          <a:p>
            <a:pPr marL="0" lvl="0" indent="0" algn="ctr" defTabSz="457200" eaLnBrk="0" fontAlgn="base" hangingPunct="0">
              <a:spcBef>
                <a:spcPts val="1800"/>
              </a:spcBef>
              <a:spcAft>
                <a:spcPct val="0"/>
              </a:spcAft>
              <a:buNone/>
              <a:defRPr/>
            </a:pPr>
            <a:r>
              <a:rPr lang="en-US" sz="1600" b="1" dirty="0" smtClean="0">
                <a:latin typeface="Century Gothic" panose="020B0502020202020204" pitchFamily="34" charset="0"/>
              </a:rPr>
              <a:t>MISSION</a:t>
            </a:r>
          </a:p>
          <a:p>
            <a:pPr marL="0" lvl="0" indent="0" algn="ctr" defTabSz="457200" eaLnBrk="0" fontAlgn="base" hangingPunct="0">
              <a:spcBef>
                <a:spcPts val="1800"/>
              </a:spcBef>
              <a:spcAft>
                <a:spcPct val="0"/>
              </a:spcAft>
              <a:buNone/>
              <a:defRPr/>
            </a:pPr>
            <a:endParaRPr lang="en-US" sz="1600" b="1" dirty="0">
              <a:latin typeface="Century Gothic" panose="020B0502020202020204" pitchFamily="34" charset="0"/>
            </a:endParaRPr>
          </a:p>
          <a:p>
            <a:pPr marL="0" lvl="0" indent="0" algn="ctr" defTabSz="457200" eaLnBrk="0" fontAlgn="base" hangingPunct="0">
              <a:spcBef>
                <a:spcPts val="0"/>
              </a:spcBef>
              <a:spcAft>
                <a:spcPct val="0"/>
              </a:spcAft>
              <a:buNone/>
              <a:defRPr/>
            </a:pPr>
            <a:r>
              <a:rPr lang="en-US" sz="1600" dirty="0">
                <a:latin typeface="Century Gothic" panose="020B0502020202020204" pitchFamily="34" charset="0"/>
              </a:rPr>
              <a:t>To initiate, facilitate, coordinate, </a:t>
            </a:r>
            <a:r>
              <a:rPr lang="en-US" sz="1600" dirty="0" err="1">
                <a:latin typeface="Century Gothic" panose="020B0502020202020204" pitchFamily="34" charset="0"/>
              </a:rPr>
              <a:t>catalyse</a:t>
            </a:r>
            <a:r>
              <a:rPr lang="en-US" sz="1600" dirty="0">
                <a:latin typeface="Century Gothic" panose="020B0502020202020204" pitchFamily="34" charset="0"/>
              </a:rPr>
              <a:t> and implement rural development and land reform programmes to achieve agrarian transformation.</a:t>
            </a:r>
          </a:p>
        </p:txBody>
      </p:sp>
      <p:sp>
        <p:nvSpPr>
          <p:cNvPr id="5" name="TextBox 4"/>
          <p:cNvSpPr txBox="1"/>
          <p:nvPr/>
        </p:nvSpPr>
        <p:spPr>
          <a:xfrm>
            <a:off x="7696200" y="6248400"/>
            <a:ext cx="533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ysClr val="windowText" lastClr="000000"/>
                </a:solidFill>
              </a:rPr>
              <a:t>2</a:t>
            </a:r>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3517931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3: Rural Development </a:t>
            </a:r>
            <a:endParaRPr lang="en-ZA" sz="2000" b="1" dirty="0">
              <a:solidFill>
                <a:srgbClr val="94C600"/>
              </a:solidFill>
              <a:latin typeface="Century Gothic"/>
            </a:endParaRPr>
          </a:p>
        </p:txBody>
      </p:sp>
      <p:sp>
        <p:nvSpPr>
          <p:cNvPr id="3" name="TextBox 2"/>
          <p:cNvSpPr txBox="1"/>
          <p:nvPr/>
        </p:nvSpPr>
        <p:spPr>
          <a:xfrm>
            <a:off x="491992" y="914399"/>
            <a:ext cx="8382000" cy="861774"/>
          </a:xfrm>
          <a:prstGeom prst="rect">
            <a:avLst/>
          </a:prstGeom>
          <a:noFill/>
        </p:spPr>
        <p:txBody>
          <a:bodyPr wrap="square" rtlCol="0">
            <a:spAutoFit/>
          </a:bodyPr>
          <a:lstStyle/>
          <a:p>
            <a:pPr lvl="0" defTabSz="913403"/>
            <a:r>
              <a:rPr lang="en-ZA" b="1" dirty="0" smtClean="0">
                <a:solidFill>
                  <a:prstClr val="black"/>
                </a:solidFill>
              </a:rPr>
              <a:t>Performance indicator</a:t>
            </a:r>
            <a:r>
              <a:rPr lang="en-ZA" b="1" dirty="0">
                <a:solidFill>
                  <a:prstClr val="black"/>
                </a:solidFill>
              </a:rPr>
              <a:t>:  </a:t>
            </a:r>
            <a:r>
              <a:rPr lang="en-US" b="1" dirty="0">
                <a:solidFill>
                  <a:prstClr val="black"/>
                </a:solidFill>
              </a:rPr>
              <a:t>Number of </a:t>
            </a:r>
            <a:r>
              <a:rPr lang="en-US" b="1" dirty="0" smtClean="0">
                <a:solidFill>
                  <a:prstClr val="black"/>
                </a:solidFill>
              </a:rPr>
              <a:t>Farmer </a:t>
            </a:r>
            <a:r>
              <a:rPr lang="en-US" b="1" dirty="0">
                <a:solidFill>
                  <a:prstClr val="black"/>
                </a:solidFill>
              </a:rPr>
              <a:t>production support units </a:t>
            </a:r>
            <a:r>
              <a:rPr lang="en-US" b="1" dirty="0" smtClean="0">
                <a:solidFill>
                  <a:prstClr val="black"/>
                </a:solidFill>
              </a:rPr>
              <a:t>(FPSUs) </a:t>
            </a:r>
            <a:r>
              <a:rPr lang="en-US" b="1" dirty="0">
                <a:solidFill>
                  <a:prstClr val="black"/>
                </a:solidFill>
              </a:rPr>
              <a:t>functional </a:t>
            </a:r>
          </a:p>
          <a:p>
            <a:r>
              <a:rPr lang="en-ZA" sz="1400" b="1" dirty="0" smtClean="0">
                <a:solidFill>
                  <a:srgbClr val="00B0F0"/>
                </a:solidFill>
              </a:rPr>
              <a:t>Annual Target: 27 Functional FPSUs  </a:t>
            </a:r>
            <a:endParaRPr lang="en-ZA" sz="1400" b="1" dirty="0">
              <a:solidFill>
                <a:srgbClr val="00B0F0"/>
              </a:solidFill>
            </a:endParaRPr>
          </a:p>
        </p:txBody>
      </p:sp>
      <p:sp>
        <p:nvSpPr>
          <p:cNvPr id="4" name="TextBox 3"/>
          <p:cNvSpPr txBox="1"/>
          <p:nvPr/>
        </p:nvSpPr>
        <p:spPr>
          <a:xfrm>
            <a:off x="3124874" y="2209800"/>
            <a:ext cx="5791200" cy="1723549"/>
          </a:xfrm>
          <a:prstGeom prst="rect">
            <a:avLst/>
          </a:prstGeom>
          <a:noFill/>
        </p:spPr>
        <p:txBody>
          <a:bodyPr wrap="square" rtlCol="0">
            <a:spAutoFit/>
          </a:bodyPr>
          <a:lstStyle/>
          <a:p>
            <a:r>
              <a:rPr lang="en-ZA" sz="1400" b="1" dirty="0" smtClean="0">
                <a:solidFill>
                  <a:prstClr val="black"/>
                </a:solidFill>
              </a:rPr>
              <a:t>Reason for deviation</a:t>
            </a:r>
          </a:p>
          <a:p>
            <a:endParaRPr lang="en-ZA" sz="1000" b="1" dirty="0">
              <a:solidFill>
                <a:srgbClr val="FF0000"/>
              </a:solidFill>
              <a:latin typeface="Century Gothic" pitchFamily="34" charset="0"/>
              <a:ea typeface="Calibri"/>
              <a:cs typeface="Arial"/>
            </a:endParaRPr>
          </a:p>
          <a:p>
            <a:r>
              <a:rPr lang="en-ZA" sz="1000" dirty="0">
                <a:latin typeface="Century Gothic" pitchFamily="34" charset="0"/>
                <a:ea typeface="Calibri"/>
                <a:cs typeface="Arial"/>
              </a:rPr>
              <a:t>Two </a:t>
            </a:r>
            <a:r>
              <a:rPr lang="en-ZA" sz="1000" dirty="0" smtClean="0">
                <a:latin typeface="Century Gothic" pitchFamily="34" charset="0"/>
                <a:ea typeface="Calibri"/>
                <a:cs typeface="Arial"/>
              </a:rPr>
              <a:t>components were </a:t>
            </a:r>
            <a:r>
              <a:rPr lang="en-ZA" sz="1000" dirty="0">
                <a:latin typeface="Century Gothic" pitchFamily="34" charset="0"/>
                <a:ea typeface="Calibri"/>
                <a:cs typeface="Arial"/>
              </a:rPr>
              <a:t>outstanding in terms of the TIDs, could not be finalised by the end of the quarter, </a:t>
            </a:r>
            <a:r>
              <a:rPr lang="en-ZA" sz="1000" dirty="0" smtClean="0">
                <a:latin typeface="Century Gothic" pitchFamily="34" charset="0"/>
                <a:ea typeface="Calibri"/>
                <a:cs typeface="Arial"/>
              </a:rPr>
              <a:t>and are </a:t>
            </a:r>
            <a:r>
              <a:rPr lang="en-ZA" sz="1000" dirty="0">
                <a:latin typeface="Century Gothic" pitchFamily="34" charset="0"/>
                <a:ea typeface="Calibri"/>
                <a:cs typeface="Arial"/>
              </a:rPr>
              <a:t>currently being </a:t>
            </a:r>
            <a:r>
              <a:rPr lang="en-ZA" sz="1000" dirty="0" smtClean="0">
                <a:latin typeface="Century Gothic" pitchFamily="34" charset="0"/>
                <a:ea typeface="Calibri"/>
                <a:cs typeface="Arial"/>
              </a:rPr>
              <a:t>addressed. </a:t>
            </a:r>
            <a:endParaRPr lang="en-ZA" sz="1000" dirty="0">
              <a:latin typeface="Century Gothic" pitchFamily="34" charset="0"/>
              <a:ea typeface="Calibri"/>
              <a:cs typeface="Arial"/>
            </a:endParaRPr>
          </a:p>
          <a:p>
            <a:pPr defTabSz="913403" fontAlgn="ctr"/>
            <a:endParaRPr lang="en-ZA" sz="1400" b="1" dirty="0" smtClean="0">
              <a:solidFill>
                <a:prstClr val="black"/>
              </a:solidFill>
            </a:endParaRPr>
          </a:p>
          <a:p>
            <a:r>
              <a:rPr lang="en-ZA" sz="1400" b="1" dirty="0" smtClean="0">
                <a:solidFill>
                  <a:prstClr val="black"/>
                </a:solidFill>
              </a:rPr>
              <a:t>Planned intervention </a:t>
            </a:r>
          </a:p>
          <a:p>
            <a:endParaRPr lang="en-ZA" sz="1400" b="1" dirty="0" smtClean="0">
              <a:solidFill>
                <a:prstClr val="black"/>
              </a:solidFill>
            </a:endParaRPr>
          </a:p>
          <a:p>
            <a:r>
              <a:rPr lang="en-ZA" sz="1000" dirty="0">
                <a:latin typeface="Century Gothic" pitchFamily="34" charset="0"/>
              </a:rPr>
              <a:t>Compliance will be finalised by end of </a:t>
            </a:r>
            <a:r>
              <a:rPr lang="en-ZA" sz="1000" dirty="0" smtClean="0">
                <a:latin typeface="Century Gothic" pitchFamily="34" charset="0"/>
              </a:rPr>
              <a:t>July. The </a:t>
            </a:r>
            <a:r>
              <a:rPr lang="en-ZA" sz="1000" dirty="0">
                <a:latin typeface="Century Gothic" pitchFamily="34" charset="0"/>
              </a:rPr>
              <a:t>outstanding components are currently being </a:t>
            </a:r>
            <a:r>
              <a:rPr lang="en-ZA" sz="1000" dirty="0" smtClean="0">
                <a:latin typeface="Century Gothic" pitchFamily="34" charset="0"/>
              </a:rPr>
              <a:t>finalised. </a:t>
            </a:r>
            <a:endParaRPr lang="en-ZA" sz="1000" dirty="0">
              <a:latin typeface="Century Gothic"/>
            </a:endParaRP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20</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1732289376"/>
              </p:ext>
            </p:extLst>
          </p:nvPr>
        </p:nvGraphicFramePr>
        <p:xfrm>
          <a:off x="101352" y="1981200"/>
          <a:ext cx="3022848"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359979432"/>
              </p:ext>
            </p:extLst>
          </p:nvPr>
        </p:nvGraphicFramePr>
        <p:xfrm>
          <a:off x="304800" y="4419600"/>
          <a:ext cx="8458202" cy="12192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37649">
                  <a:extLst>
                    <a:ext uri="{9D8B030D-6E8A-4147-A177-3AD203B41FA5}">
                      <a16:colId xmlns="" xmlns:a16="http://schemas.microsoft.com/office/drawing/2014/main" val="20000"/>
                    </a:ext>
                  </a:extLst>
                </a:gridCol>
                <a:gridCol w="650083">
                  <a:extLst>
                    <a:ext uri="{9D8B030D-6E8A-4147-A177-3AD203B41FA5}">
                      <a16:colId xmlns="" xmlns:a16="http://schemas.microsoft.com/office/drawing/2014/main" val="20002"/>
                    </a:ext>
                  </a:extLst>
                </a:gridCol>
                <a:gridCol w="650083">
                  <a:extLst>
                    <a:ext uri="{9D8B030D-6E8A-4147-A177-3AD203B41FA5}">
                      <a16:colId xmlns="" xmlns:a16="http://schemas.microsoft.com/office/drawing/2014/main" val="20003"/>
                    </a:ext>
                  </a:extLst>
                </a:gridCol>
                <a:gridCol w="650083">
                  <a:extLst>
                    <a:ext uri="{9D8B030D-6E8A-4147-A177-3AD203B41FA5}">
                      <a16:colId xmlns="" xmlns:a16="http://schemas.microsoft.com/office/drawing/2014/main" val="20004"/>
                    </a:ext>
                  </a:extLst>
                </a:gridCol>
                <a:gridCol w="731344">
                  <a:extLst>
                    <a:ext uri="{9D8B030D-6E8A-4147-A177-3AD203B41FA5}">
                      <a16:colId xmlns="" xmlns:a16="http://schemas.microsoft.com/office/drawing/2014/main" val="20005"/>
                    </a:ext>
                  </a:extLst>
                </a:gridCol>
                <a:gridCol w="731344">
                  <a:extLst>
                    <a:ext uri="{9D8B030D-6E8A-4147-A177-3AD203B41FA5}">
                      <a16:colId xmlns="" xmlns:a16="http://schemas.microsoft.com/office/drawing/2014/main" val="20006"/>
                    </a:ext>
                  </a:extLst>
                </a:gridCol>
                <a:gridCol w="812604">
                  <a:extLst>
                    <a:ext uri="{9D8B030D-6E8A-4147-A177-3AD203B41FA5}">
                      <a16:colId xmlns="" xmlns:a16="http://schemas.microsoft.com/office/drawing/2014/main" val="20007"/>
                    </a:ext>
                  </a:extLst>
                </a:gridCol>
                <a:gridCol w="731344">
                  <a:extLst>
                    <a:ext uri="{9D8B030D-6E8A-4147-A177-3AD203B41FA5}">
                      <a16:colId xmlns="" xmlns:a16="http://schemas.microsoft.com/office/drawing/2014/main" val="20008"/>
                    </a:ext>
                  </a:extLst>
                </a:gridCol>
                <a:gridCol w="745576">
                  <a:extLst>
                    <a:ext uri="{9D8B030D-6E8A-4147-A177-3AD203B41FA5}">
                      <a16:colId xmlns="" xmlns:a16="http://schemas.microsoft.com/office/drawing/2014/main" val="20009"/>
                    </a:ext>
                  </a:extLst>
                </a:gridCol>
                <a:gridCol w="809046">
                  <a:extLst>
                    <a:ext uri="{9D8B030D-6E8A-4147-A177-3AD203B41FA5}">
                      <a16:colId xmlns="" xmlns:a16="http://schemas.microsoft.com/office/drawing/2014/main" val="20010"/>
                    </a:ext>
                  </a:extLst>
                </a:gridCol>
                <a:gridCol w="809046"/>
              </a:tblGrid>
              <a:tr h="17284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9887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3</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27</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11957">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2</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3552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tx1"/>
                          </a:solidFill>
                          <a:effectLst/>
                          <a:latin typeface="Century Gothic" pitchFamily="34" charset="0"/>
                          <a:ea typeface="Calibri"/>
                          <a:cs typeface="Calibri"/>
                        </a:rPr>
                        <a:t>0</a:t>
                      </a:r>
                      <a:endParaRPr lang="en-ZA" sz="1000" b="1" kern="1200" dirty="0">
                        <a:solidFill>
                          <a:schemeClr val="tx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2959709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3: Rural Development </a:t>
            </a:r>
            <a:endParaRPr lang="en-ZA" sz="2000" b="1" dirty="0">
              <a:solidFill>
                <a:srgbClr val="94C600"/>
              </a:solidFill>
              <a:latin typeface="Century Gothic"/>
            </a:endParaRPr>
          </a:p>
        </p:txBody>
      </p:sp>
      <p:sp>
        <p:nvSpPr>
          <p:cNvPr id="3" name="TextBox 2"/>
          <p:cNvSpPr txBox="1"/>
          <p:nvPr/>
        </p:nvSpPr>
        <p:spPr>
          <a:xfrm>
            <a:off x="491992" y="914399"/>
            <a:ext cx="8382000" cy="861774"/>
          </a:xfrm>
          <a:prstGeom prst="rect">
            <a:avLst/>
          </a:prstGeom>
          <a:noFill/>
        </p:spPr>
        <p:txBody>
          <a:bodyPr wrap="square" rtlCol="0">
            <a:spAutoFit/>
          </a:bodyPr>
          <a:lstStyle/>
          <a:p>
            <a:pPr lvl="0" defTabSz="913403"/>
            <a:r>
              <a:rPr lang="en-ZA" b="1" dirty="0" smtClean="0">
                <a:solidFill>
                  <a:prstClr val="black"/>
                </a:solidFill>
              </a:rPr>
              <a:t>Performance indicator</a:t>
            </a:r>
            <a:r>
              <a:rPr lang="en-ZA" b="1" dirty="0">
                <a:solidFill>
                  <a:prstClr val="black"/>
                </a:solidFill>
              </a:rPr>
              <a:t>:  Number of skills development opportunities provided in rural development initiatives</a:t>
            </a:r>
          </a:p>
          <a:p>
            <a:r>
              <a:rPr lang="en-ZA" sz="1400" b="1" dirty="0" smtClean="0">
                <a:solidFill>
                  <a:srgbClr val="00B0F0"/>
                </a:solidFill>
              </a:rPr>
              <a:t>Annual Target: 7 465 </a:t>
            </a:r>
            <a:r>
              <a:rPr lang="en-ZA" sz="1400" i="1" dirty="0" smtClean="0">
                <a:solidFill>
                  <a:srgbClr val="00B0F0"/>
                </a:solidFill>
              </a:rPr>
              <a:t>(REID: 3486, RID: 2000 &amp; NARYSEC: 1979)</a:t>
            </a:r>
            <a:endParaRPr lang="en-ZA" sz="1400" dirty="0">
              <a:solidFill>
                <a:srgbClr val="00B0F0"/>
              </a:solidFill>
            </a:endParaRPr>
          </a:p>
        </p:txBody>
      </p:sp>
      <p:sp>
        <p:nvSpPr>
          <p:cNvPr id="4" name="TextBox 3"/>
          <p:cNvSpPr txBox="1"/>
          <p:nvPr/>
        </p:nvSpPr>
        <p:spPr>
          <a:xfrm>
            <a:off x="2959768" y="1776173"/>
            <a:ext cx="5791200" cy="2031325"/>
          </a:xfrm>
          <a:prstGeom prst="rect">
            <a:avLst/>
          </a:prstGeom>
          <a:noFill/>
        </p:spPr>
        <p:txBody>
          <a:bodyPr wrap="square" rtlCol="0">
            <a:spAutoFit/>
          </a:bodyPr>
          <a:lstStyle/>
          <a:p>
            <a:r>
              <a:rPr lang="en-ZA" sz="1400" b="1" dirty="0" smtClean="0">
                <a:solidFill>
                  <a:prstClr val="black"/>
                </a:solidFill>
              </a:rPr>
              <a:t>Reason for deviation</a:t>
            </a:r>
          </a:p>
          <a:p>
            <a:endParaRPr lang="en-ZA" sz="1000" b="1" dirty="0">
              <a:solidFill>
                <a:srgbClr val="FF0000"/>
              </a:solidFill>
              <a:latin typeface="Century Gothic" pitchFamily="34" charset="0"/>
              <a:ea typeface="Calibri"/>
              <a:cs typeface="Arial"/>
            </a:endParaRPr>
          </a:p>
          <a:p>
            <a:r>
              <a:rPr lang="en-ZA" sz="1000" b="1" dirty="0" smtClean="0">
                <a:latin typeface="Century Gothic" pitchFamily="34" charset="0"/>
                <a:ea typeface="Calibri"/>
                <a:cs typeface="Arial"/>
              </a:rPr>
              <a:t>RID: </a:t>
            </a:r>
            <a:r>
              <a:rPr lang="en-ZA" sz="1000" dirty="0">
                <a:latin typeface="Century Gothic" pitchFamily="34" charset="0"/>
                <a:ea typeface="Calibri"/>
                <a:cs typeface="Arial"/>
              </a:rPr>
              <a:t>TRD trained more community members which was not planned</a:t>
            </a:r>
            <a:r>
              <a:rPr lang="en-ZA" sz="1000" dirty="0" smtClean="0">
                <a:latin typeface="Century Gothic" pitchFamily="34" charset="0"/>
                <a:ea typeface="Calibri"/>
                <a:cs typeface="Arial"/>
              </a:rPr>
              <a:t>.</a:t>
            </a:r>
            <a:endParaRPr lang="en-ZA" sz="1000" dirty="0" smtClean="0">
              <a:solidFill>
                <a:srgbClr val="FF0000"/>
              </a:solidFill>
              <a:latin typeface="Century Gothic" pitchFamily="34" charset="0"/>
              <a:ea typeface="Calibri"/>
              <a:cs typeface="Arial"/>
            </a:endParaRPr>
          </a:p>
          <a:p>
            <a:r>
              <a:rPr lang="en-ZA" sz="1000" b="1" dirty="0" smtClean="0">
                <a:latin typeface="Century Gothic" pitchFamily="34" charset="0"/>
                <a:ea typeface="Calibri"/>
                <a:cs typeface="Arial"/>
              </a:rPr>
              <a:t>REID: </a:t>
            </a:r>
            <a:r>
              <a:rPr lang="en-ZA" sz="1000" dirty="0">
                <a:latin typeface="Century Gothic" pitchFamily="34" charset="0"/>
                <a:ea typeface="Calibri"/>
                <a:cs typeface="Arial"/>
              </a:rPr>
              <a:t>Increased requests and demand driven training, especially on Goat value chain.  Minimum trainees  required by SEDA were more than what was envisaged. Follow up trainings were requested after farmer </a:t>
            </a:r>
            <a:r>
              <a:rPr lang="en-ZA" sz="1000" dirty="0" smtClean="0">
                <a:latin typeface="Century Gothic" pitchFamily="34" charset="0"/>
                <a:ea typeface="Calibri"/>
                <a:cs typeface="Arial"/>
              </a:rPr>
              <a:t>mobilisation. </a:t>
            </a:r>
            <a:endParaRPr lang="en-ZA" sz="1000" dirty="0">
              <a:latin typeface="Century Gothic" pitchFamily="34" charset="0"/>
              <a:ea typeface="Calibri"/>
              <a:cs typeface="Arial"/>
            </a:endParaRPr>
          </a:p>
          <a:p>
            <a:pPr defTabSz="913403" fontAlgn="ctr"/>
            <a:endParaRPr lang="en-ZA" sz="1400" b="1" dirty="0" smtClean="0">
              <a:solidFill>
                <a:prstClr val="black"/>
              </a:solidFill>
            </a:endParaRPr>
          </a:p>
          <a:p>
            <a:r>
              <a:rPr lang="en-ZA" sz="1400" b="1" dirty="0" smtClean="0">
                <a:solidFill>
                  <a:prstClr val="black"/>
                </a:solidFill>
              </a:rPr>
              <a:t>Planned intervention </a:t>
            </a:r>
          </a:p>
          <a:p>
            <a:endParaRPr lang="en-ZA" sz="1400" b="1" dirty="0" smtClean="0">
              <a:solidFill>
                <a:prstClr val="black"/>
              </a:solidFill>
            </a:endParaRPr>
          </a:p>
          <a:p>
            <a:r>
              <a:rPr lang="en-ZA" sz="1000" b="1" dirty="0" smtClean="0">
                <a:latin typeface="Century Gothic" pitchFamily="34" charset="0"/>
              </a:rPr>
              <a:t>RID: </a:t>
            </a:r>
            <a:r>
              <a:rPr lang="en-ZA" sz="1000" dirty="0" smtClean="0">
                <a:latin typeface="Century Gothic" pitchFamily="34" charset="0"/>
              </a:rPr>
              <a:t>TRD </a:t>
            </a:r>
            <a:r>
              <a:rPr lang="en-ZA" sz="1000" dirty="0">
                <a:latin typeface="Century Gothic" pitchFamily="34" charset="0"/>
              </a:rPr>
              <a:t>to revise their skill targets. </a:t>
            </a:r>
            <a:endParaRPr lang="en-ZA" sz="1000" dirty="0" smtClean="0">
              <a:latin typeface="Century Gothic" pitchFamily="34" charset="0"/>
            </a:endParaRPr>
          </a:p>
          <a:p>
            <a:r>
              <a:rPr lang="en-ZA" sz="1000" b="1" dirty="0" smtClean="0">
                <a:latin typeface="Century Gothic" pitchFamily="34" charset="0"/>
              </a:rPr>
              <a:t>REID: </a:t>
            </a:r>
            <a:r>
              <a:rPr lang="en-ZA" sz="1000" dirty="0" smtClean="0">
                <a:latin typeface="Century Gothic" pitchFamily="34" charset="0"/>
              </a:rPr>
              <a:t>Not necessary. </a:t>
            </a:r>
            <a:endParaRPr lang="en-ZA" sz="1000" dirty="0">
              <a:latin typeface="Century Gothic" pitchFamily="34" charset="0"/>
            </a:endParaRP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21</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423484683"/>
              </p:ext>
            </p:extLst>
          </p:nvPr>
        </p:nvGraphicFramePr>
        <p:xfrm>
          <a:off x="76200" y="1828800"/>
          <a:ext cx="2946648" cy="17436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239704426"/>
              </p:ext>
            </p:extLst>
          </p:nvPr>
        </p:nvGraphicFramePr>
        <p:xfrm>
          <a:off x="1" y="3805677"/>
          <a:ext cx="9144002" cy="2290323"/>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8">
                  <a:extLst>
                    <a:ext uri="{9D8B030D-6E8A-4147-A177-3AD203B41FA5}">
                      <a16:colId xmlns="" xmlns:a16="http://schemas.microsoft.com/office/drawing/2014/main" val="20000"/>
                    </a:ext>
                  </a:extLst>
                </a:gridCol>
                <a:gridCol w="745195">
                  <a:extLst>
                    <a:ext uri="{9D8B030D-6E8A-4147-A177-3AD203B41FA5}">
                      <a16:colId xmlns="" xmlns:a16="http://schemas.microsoft.com/office/drawing/2014/main" val="20002"/>
                    </a:ext>
                  </a:extLst>
                </a:gridCol>
                <a:gridCol w="682028">
                  <a:extLst>
                    <a:ext uri="{9D8B030D-6E8A-4147-A177-3AD203B41FA5}">
                      <a16:colId xmlns="" xmlns:a16="http://schemas.microsoft.com/office/drawing/2014/main" val="20003"/>
                    </a:ext>
                  </a:extLst>
                </a:gridCol>
                <a:gridCol w="757809">
                  <a:extLst>
                    <a:ext uri="{9D8B030D-6E8A-4147-A177-3AD203B41FA5}">
                      <a16:colId xmlns="" xmlns:a16="http://schemas.microsoft.com/office/drawing/2014/main" val="20004"/>
                    </a:ext>
                  </a:extLst>
                </a:gridCol>
                <a:gridCol w="682028">
                  <a:extLst>
                    <a:ext uri="{9D8B030D-6E8A-4147-A177-3AD203B41FA5}">
                      <a16:colId xmlns="" xmlns:a16="http://schemas.microsoft.com/office/drawing/2014/main" val="20005"/>
                    </a:ext>
                  </a:extLst>
                </a:gridCol>
                <a:gridCol w="757809">
                  <a:extLst>
                    <a:ext uri="{9D8B030D-6E8A-4147-A177-3AD203B41FA5}">
                      <a16:colId xmlns="" xmlns:a16="http://schemas.microsoft.com/office/drawing/2014/main" val="20006"/>
                    </a:ext>
                  </a:extLst>
                </a:gridCol>
                <a:gridCol w="757809">
                  <a:extLst>
                    <a:ext uri="{9D8B030D-6E8A-4147-A177-3AD203B41FA5}">
                      <a16:colId xmlns="" xmlns:a16="http://schemas.microsoft.com/office/drawing/2014/main" val="20007"/>
                    </a:ext>
                  </a:extLst>
                </a:gridCol>
                <a:gridCol w="757809">
                  <a:extLst>
                    <a:ext uri="{9D8B030D-6E8A-4147-A177-3AD203B41FA5}">
                      <a16:colId xmlns="" xmlns:a16="http://schemas.microsoft.com/office/drawing/2014/main" val="20008"/>
                    </a:ext>
                  </a:extLst>
                </a:gridCol>
                <a:gridCol w="757809">
                  <a:extLst>
                    <a:ext uri="{9D8B030D-6E8A-4147-A177-3AD203B41FA5}">
                      <a16:colId xmlns="" xmlns:a16="http://schemas.microsoft.com/office/drawing/2014/main" val="20009"/>
                    </a:ext>
                  </a:extLst>
                </a:gridCol>
                <a:gridCol w="833590">
                  <a:extLst>
                    <a:ext uri="{9D8B030D-6E8A-4147-A177-3AD203B41FA5}">
                      <a16:colId xmlns="" xmlns:a16="http://schemas.microsoft.com/office/drawing/2014/main" val="20010"/>
                    </a:ext>
                  </a:extLst>
                </a:gridCol>
                <a:gridCol w="1187008"/>
              </a:tblGrid>
              <a:tr h="162043">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8019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610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723</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956</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1 500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800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869</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529</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1 039</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439</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smtClean="0">
                          <a:solidFill>
                            <a:schemeClr val="tx1"/>
                          </a:solidFill>
                          <a:effectLst/>
                          <a:latin typeface="Century Gothic" pitchFamily="34" charset="0"/>
                        </a:rPr>
                        <a:t>7 465</a:t>
                      </a:r>
                      <a:endParaRPr lang="en-ZA" sz="1000" b="1"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93368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100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10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93</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140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50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90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140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42</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3403" rtl="0" eaLnBrk="1" fontAlgn="b"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smtClean="0">
                        <a:ln>
                          <a:noFill/>
                        </a:ln>
                        <a:solidFill>
                          <a:srgbClr val="000000"/>
                        </a:solidFill>
                        <a:effectLst/>
                        <a:uLnTx/>
                        <a:uFillTx/>
                        <a:latin typeface="Century Gothic" charset="0"/>
                        <a:ea typeface="Century Gothic" charset="0"/>
                        <a:cs typeface="Century Gothic" charset="0"/>
                      </a:endParaRPr>
                    </a:p>
                    <a:p>
                      <a:pPr marL="0" marR="0" lvl="0" indent="0" algn="ctr" defTabSz="913403" rtl="0" eaLnBrk="1" fontAlgn="b"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rgbClr val="000000"/>
                          </a:solidFill>
                          <a:effectLst/>
                          <a:uLnTx/>
                          <a:uFillTx/>
                          <a:latin typeface="Century Gothic" charset="0"/>
                          <a:ea typeface="Century Gothic" charset="0"/>
                          <a:cs typeface="Century Gothic" charset="0"/>
                        </a:rPr>
                        <a:t>665</a:t>
                      </a:r>
                    </a:p>
                    <a:p>
                      <a:pPr marL="0" marR="0" lvl="0" indent="0" algn="ctr" defTabSz="913403" rtl="0" eaLnBrk="1" fontAlgn="b"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srgbClr val="000000"/>
                        </a:solidFill>
                        <a:effectLst/>
                        <a:uLnTx/>
                        <a:uFillTx/>
                        <a:latin typeface="Century Gothic" charset="0"/>
                        <a:ea typeface="Century Gothic" charset="0"/>
                        <a:cs typeface="Century Gothic" charset="0"/>
                      </a:endParaRPr>
                    </a:p>
                    <a:p>
                      <a:pPr marL="0" marR="0" lvl="0" indent="0" algn="ctr" defTabSz="913403" rtl="0" eaLnBrk="1" fontAlgn="b" latinLnBrk="0" hangingPunct="1">
                        <a:lnSpc>
                          <a:spcPct val="100000"/>
                        </a:lnSpc>
                        <a:spcBef>
                          <a:spcPts val="0"/>
                        </a:spcBef>
                        <a:spcAft>
                          <a:spcPts val="0"/>
                        </a:spcAft>
                        <a:buClrTx/>
                        <a:buSzTx/>
                        <a:buFontTx/>
                        <a:buNone/>
                        <a:tabLst/>
                        <a:defRPr/>
                      </a:pPr>
                      <a:r>
                        <a:rPr kumimoji="0" lang="nn-NO" sz="1000" b="0" i="0" u="none" strike="noStrike" kern="1200" cap="none" spc="0" normalizeH="0" baseline="0" noProof="0" dirty="0" smtClean="0">
                          <a:ln>
                            <a:noFill/>
                          </a:ln>
                          <a:solidFill>
                            <a:srgbClr val="000000"/>
                          </a:solidFill>
                          <a:effectLst/>
                          <a:uLnTx/>
                          <a:uFillTx/>
                          <a:latin typeface="Century Gothic" charset="0"/>
                          <a:ea typeface="Century Gothic" charset="0"/>
                          <a:cs typeface="Century Gothic" charset="0"/>
                        </a:rPr>
                        <a:t>REID: 320</a:t>
                      </a:r>
                    </a:p>
                    <a:p>
                      <a:pPr marL="0" marR="0" lvl="0" indent="0" algn="ctr" defTabSz="913403" rtl="0" eaLnBrk="1" fontAlgn="b" latinLnBrk="0" hangingPunct="1">
                        <a:lnSpc>
                          <a:spcPct val="100000"/>
                        </a:lnSpc>
                        <a:spcBef>
                          <a:spcPts val="0"/>
                        </a:spcBef>
                        <a:spcAft>
                          <a:spcPts val="0"/>
                        </a:spcAft>
                        <a:buClrTx/>
                        <a:buSzTx/>
                        <a:buFontTx/>
                        <a:buNone/>
                        <a:tabLst/>
                        <a:defRPr/>
                      </a:pPr>
                      <a:r>
                        <a:rPr kumimoji="0" lang="nn-NO" sz="1000" b="0" i="0" u="none" strike="noStrike" kern="1200" cap="none" spc="0" normalizeH="0" baseline="0" noProof="0" dirty="0" smtClean="0">
                          <a:ln>
                            <a:noFill/>
                          </a:ln>
                          <a:solidFill>
                            <a:srgbClr val="000000"/>
                          </a:solidFill>
                          <a:effectLst/>
                          <a:uLnTx/>
                          <a:uFillTx/>
                          <a:latin typeface="Century Gothic" charset="0"/>
                          <a:ea typeface="Century Gothic" charset="0"/>
                          <a:cs typeface="Century Gothic" charset="0"/>
                        </a:rPr>
                        <a:t>RID: 200</a:t>
                      </a:r>
                    </a:p>
                    <a:p>
                      <a:pPr marL="0" marR="0" lvl="0" indent="0" algn="ctr" defTabSz="913403" rtl="0" eaLnBrk="1" fontAlgn="b" latinLnBrk="0" hangingPunct="1">
                        <a:lnSpc>
                          <a:spcPct val="100000"/>
                        </a:lnSpc>
                        <a:spcBef>
                          <a:spcPts val="0"/>
                        </a:spcBef>
                        <a:spcAft>
                          <a:spcPts val="0"/>
                        </a:spcAft>
                        <a:buClrTx/>
                        <a:buSzTx/>
                        <a:buFontTx/>
                        <a:buNone/>
                        <a:tabLst/>
                        <a:defRPr/>
                      </a:pPr>
                      <a:r>
                        <a:rPr kumimoji="0" lang="nn-NO" sz="1000" b="0" i="0" u="none" strike="noStrike" kern="1200" cap="none" spc="0" normalizeH="0" baseline="0" noProof="0" dirty="0" smtClean="0">
                          <a:ln>
                            <a:noFill/>
                          </a:ln>
                          <a:solidFill>
                            <a:srgbClr val="000000"/>
                          </a:solidFill>
                          <a:effectLst/>
                          <a:uLnTx/>
                          <a:uFillTx/>
                          <a:latin typeface="Century Gothic" charset="0"/>
                          <a:ea typeface="Century Gothic" charset="0"/>
                          <a:cs typeface="Century Gothic" charset="0"/>
                        </a:rPr>
                        <a:t>NARYSEC: 145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1455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238</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104</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69</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ZA" sz="1000" b="1" i="0" u="none" strike="noStrike" dirty="0" smtClean="0">
                          <a:solidFill>
                            <a:srgbClr val="000000"/>
                          </a:solidFill>
                          <a:effectLst/>
                          <a:latin typeface="Century Gothic" pitchFamily="34" charset="0"/>
                        </a:rPr>
                        <a:t>660</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239</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218</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0</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41</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smtClean="0">
                          <a:solidFill>
                            <a:srgbClr val="000000"/>
                          </a:solidFill>
                          <a:effectLst/>
                          <a:latin typeface="Century Gothic" pitchFamily="34" charset="0"/>
                        </a:rPr>
                        <a:t>108</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3403" rtl="0" eaLnBrk="1" fontAlgn="t" latinLnBrk="0" hangingPunct="1">
                        <a:lnSpc>
                          <a:spcPct val="100000"/>
                        </a:lnSpc>
                        <a:spcBef>
                          <a:spcPts val="0"/>
                        </a:spcBef>
                        <a:spcAft>
                          <a:spcPts val="0"/>
                        </a:spcAft>
                        <a:buClrTx/>
                        <a:buSzTx/>
                        <a:buFontTx/>
                        <a:buNone/>
                        <a:tabLst/>
                        <a:defRPr/>
                      </a:pPr>
                      <a:endParaRPr kumimoji="0" lang="nn-NO" sz="1000" b="1"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endParaRPr>
                    </a:p>
                    <a:p>
                      <a:pPr marL="0" marR="0" lvl="0" indent="0" algn="ctr" defTabSz="913403" rtl="0" eaLnBrk="1" fontAlgn="t" latinLnBrk="0" hangingPunct="1">
                        <a:lnSpc>
                          <a:spcPct val="100000"/>
                        </a:lnSpc>
                        <a:spcBef>
                          <a:spcPts val="0"/>
                        </a:spcBef>
                        <a:spcAft>
                          <a:spcPts val="0"/>
                        </a:spcAft>
                        <a:buClrTx/>
                        <a:buSzTx/>
                        <a:buFontTx/>
                        <a:buNone/>
                        <a:tabLst/>
                        <a:defRPr/>
                      </a:pPr>
                      <a:r>
                        <a:rPr kumimoji="0" lang="nn-NO" sz="1000" b="1"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1 677</a:t>
                      </a:r>
                    </a:p>
                    <a:p>
                      <a:pPr marL="0" marR="0" lvl="0" indent="0" algn="ctr" defTabSz="913403" rtl="0" eaLnBrk="1" fontAlgn="t" latinLnBrk="0" hangingPunct="1">
                        <a:lnSpc>
                          <a:spcPct val="100000"/>
                        </a:lnSpc>
                        <a:spcBef>
                          <a:spcPts val="0"/>
                        </a:spcBef>
                        <a:spcAft>
                          <a:spcPts val="0"/>
                        </a:spcAft>
                        <a:buClrTx/>
                        <a:buSzTx/>
                        <a:buFontTx/>
                        <a:buNone/>
                        <a:tabLst/>
                        <a:defRPr/>
                      </a:pPr>
                      <a:endParaRPr kumimoji="0" lang="nn-NO" sz="1000" b="1"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endParaRPr>
                    </a:p>
                    <a:p>
                      <a:pPr marL="0" marR="0" lvl="0" indent="0" algn="ctr" defTabSz="913403" rtl="0" eaLnBrk="1" fontAlgn="t" latinLnBrk="0" hangingPunct="1">
                        <a:lnSpc>
                          <a:spcPct val="100000"/>
                        </a:lnSpc>
                        <a:spcBef>
                          <a:spcPts val="0"/>
                        </a:spcBef>
                        <a:spcAft>
                          <a:spcPts val="0"/>
                        </a:spcAft>
                        <a:buClrTx/>
                        <a:buSzTx/>
                        <a:buFontTx/>
                        <a:buNone/>
                        <a:tabLst/>
                        <a:defRPr/>
                      </a:pPr>
                      <a:r>
                        <a:rPr kumimoji="0" lang="nn-NO" sz="1000" b="0"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REID: 945</a:t>
                      </a:r>
                    </a:p>
                    <a:p>
                      <a:pPr marL="0" marR="0" lvl="0" indent="0" algn="ctr" defTabSz="913403" rtl="0" eaLnBrk="1" fontAlgn="t" latinLnBrk="0" hangingPunct="1">
                        <a:lnSpc>
                          <a:spcPct val="100000"/>
                        </a:lnSpc>
                        <a:spcBef>
                          <a:spcPts val="0"/>
                        </a:spcBef>
                        <a:spcAft>
                          <a:spcPts val="0"/>
                        </a:spcAft>
                        <a:buClrTx/>
                        <a:buSzTx/>
                        <a:buFontTx/>
                        <a:buNone/>
                        <a:tabLst/>
                        <a:defRPr/>
                      </a:pPr>
                      <a:r>
                        <a:rPr kumimoji="0" lang="nn-NO" sz="1000" b="0"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RID: 235</a:t>
                      </a:r>
                    </a:p>
                    <a:p>
                      <a:pPr marL="0" marR="0" lvl="0" indent="0" algn="ctr" defTabSz="913403" rtl="0" eaLnBrk="1" fontAlgn="t" latinLnBrk="0" hangingPunct="1">
                        <a:lnSpc>
                          <a:spcPct val="100000"/>
                        </a:lnSpc>
                        <a:spcBef>
                          <a:spcPts val="0"/>
                        </a:spcBef>
                        <a:spcAft>
                          <a:spcPts val="0"/>
                        </a:spcAft>
                        <a:buClrTx/>
                        <a:buSzTx/>
                        <a:buFontTx/>
                        <a:buNone/>
                        <a:tabLst/>
                        <a:defRPr/>
                      </a:pPr>
                      <a:r>
                        <a:rPr kumimoji="0" lang="nn-NO" sz="1000" b="0"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NARYSEC: 497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2347610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3: Rural Development </a:t>
            </a:r>
            <a:endParaRPr lang="en-ZA" sz="2000" b="1" dirty="0">
              <a:solidFill>
                <a:srgbClr val="94C600"/>
              </a:solidFill>
              <a:latin typeface="Century Gothic"/>
            </a:endParaRPr>
          </a:p>
        </p:txBody>
      </p:sp>
      <p:sp>
        <p:nvSpPr>
          <p:cNvPr id="3" name="TextBox 2"/>
          <p:cNvSpPr txBox="1"/>
          <p:nvPr/>
        </p:nvSpPr>
        <p:spPr>
          <a:xfrm>
            <a:off x="491992" y="914399"/>
            <a:ext cx="8382000" cy="861774"/>
          </a:xfrm>
          <a:prstGeom prst="rect">
            <a:avLst/>
          </a:prstGeom>
          <a:noFill/>
        </p:spPr>
        <p:txBody>
          <a:bodyPr wrap="square" rtlCol="0">
            <a:spAutoFit/>
          </a:bodyPr>
          <a:lstStyle/>
          <a:p>
            <a:pPr lvl="0" defTabSz="913403"/>
            <a:r>
              <a:rPr lang="en-ZA" b="1" dirty="0" smtClean="0">
                <a:solidFill>
                  <a:prstClr val="black"/>
                </a:solidFill>
              </a:rPr>
              <a:t>Performance indicator</a:t>
            </a:r>
            <a:r>
              <a:rPr lang="en-ZA" b="1" dirty="0">
                <a:solidFill>
                  <a:prstClr val="black"/>
                </a:solidFill>
              </a:rPr>
              <a:t>:  Number of job </a:t>
            </a:r>
            <a:r>
              <a:rPr lang="en-ZA" b="1" dirty="0" smtClean="0">
                <a:solidFill>
                  <a:prstClr val="black"/>
                </a:solidFill>
              </a:rPr>
              <a:t>opportunities created </a:t>
            </a:r>
            <a:r>
              <a:rPr lang="en-ZA" b="1" dirty="0">
                <a:solidFill>
                  <a:prstClr val="black"/>
                </a:solidFill>
              </a:rPr>
              <a:t>in rural </a:t>
            </a:r>
            <a:r>
              <a:rPr lang="en-ZA" b="1" dirty="0" smtClean="0">
                <a:solidFill>
                  <a:prstClr val="black"/>
                </a:solidFill>
              </a:rPr>
              <a:t>development initiatives</a:t>
            </a:r>
          </a:p>
          <a:p>
            <a:pPr lvl="0" defTabSz="913403"/>
            <a:r>
              <a:rPr lang="en-ZA" sz="1400" b="1" dirty="0" smtClean="0">
                <a:solidFill>
                  <a:srgbClr val="00B0F0"/>
                </a:solidFill>
              </a:rPr>
              <a:t>Annual Target: </a:t>
            </a:r>
            <a:r>
              <a:rPr lang="nn-NO" sz="1400" b="1" dirty="0">
                <a:solidFill>
                  <a:srgbClr val="00B0F0"/>
                </a:solidFill>
              </a:rPr>
              <a:t>5 </a:t>
            </a:r>
            <a:r>
              <a:rPr lang="nn-NO" sz="1400" b="1" dirty="0" smtClean="0">
                <a:solidFill>
                  <a:srgbClr val="00B0F0"/>
                </a:solidFill>
              </a:rPr>
              <a:t>909</a:t>
            </a:r>
            <a:endParaRPr lang="nn-NO" sz="1400" i="1" dirty="0">
              <a:solidFill>
                <a:srgbClr val="00B0F0"/>
              </a:solidFill>
            </a:endParaRPr>
          </a:p>
        </p:txBody>
      </p:sp>
      <p:sp>
        <p:nvSpPr>
          <p:cNvPr id="4" name="TextBox 3"/>
          <p:cNvSpPr txBox="1"/>
          <p:nvPr/>
        </p:nvSpPr>
        <p:spPr>
          <a:xfrm>
            <a:off x="3047999" y="1524000"/>
            <a:ext cx="5757483" cy="2185214"/>
          </a:xfrm>
          <a:prstGeom prst="rect">
            <a:avLst/>
          </a:prstGeom>
          <a:noFill/>
        </p:spPr>
        <p:txBody>
          <a:bodyPr wrap="square" rtlCol="0">
            <a:spAutoFit/>
          </a:bodyPr>
          <a:lstStyle/>
          <a:p>
            <a:r>
              <a:rPr lang="en-ZA" sz="1400" b="1" dirty="0" smtClean="0">
                <a:solidFill>
                  <a:prstClr val="black"/>
                </a:solidFill>
              </a:rPr>
              <a:t>Reason for deviation</a:t>
            </a:r>
          </a:p>
          <a:p>
            <a:endParaRPr lang="en-ZA" sz="1000" b="1" dirty="0">
              <a:solidFill>
                <a:srgbClr val="FF0000"/>
              </a:solidFill>
              <a:latin typeface="Century Gothic" pitchFamily="34" charset="0"/>
              <a:ea typeface="Calibri"/>
              <a:cs typeface="Arial"/>
            </a:endParaRPr>
          </a:p>
          <a:p>
            <a:r>
              <a:rPr lang="en-ZA" sz="1000" b="1" dirty="0" smtClean="0">
                <a:latin typeface="Century Gothic" pitchFamily="34" charset="0"/>
                <a:ea typeface="Calibri"/>
                <a:cs typeface="Arial"/>
              </a:rPr>
              <a:t>RID: </a:t>
            </a:r>
            <a:r>
              <a:rPr lang="en-ZA" sz="1000" dirty="0">
                <a:latin typeface="Century Gothic" pitchFamily="34" charset="0"/>
                <a:ea typeface="Calibri"/>
                <a:cs typeface="Arial"/>
              </a:rPr>
              <a:t>Planned projects yielded more jobs than anticipated </a:t>
            </a:r>
            <a:endParaRPr lang="en-ZA" sz="1000" dirty="0" smtClean="0">
              <a:solidFill>
                <a:srgbClr val="FF0000"/>
              </a:solidFill>
              <a:latin typeface="Century Gothic" pitchFamily="34" charset="0"/>
              <a:ea typeface="Calibri"/>
              <a:cs typeface="Arial"/>
            </a:endParaRPr>
          </a:p>
          <a:p>
            <a:r>
              <a:rPr lang="en-ZA" sz="1000" b="1" dirty="0" smtClean="0">
                <a:latin typeface="Century Gothic" pitchFamily="34" charset="0"/>
                <a:ea typeface="Calibri"/>
                <a:cs typeface="Arial"/>
              </a:rPr>
              <a:t>REID: </a:t>
            </a:r>
            <a:r>
              <a:rPr lang="en-ZA" sz="1000" dirty="0">
                <a:latin typeface="Century Gothic" pitchFamily="34" charset="0"/>
                <a:ea typeface="Calibri"/>
                <a:cs typeface="Arial"/>
              </a:rPr>
              <a:t>Additional contribution by SLA partners  especially in goats and sugar cane value chain projects. Additional planting and earlier harvesting resulted in more jobs. </a:t>
            </a:r>
            <a:endParaRPr lang="en-ZA" sz="1000" dirty="0" smtClean="0">
              <a:latin typeface="Century Gothic" pitchFamily="34" charset="0"/>
              <a:ea typeface="Calibri"/>
              <a:cs typeface="Arial"/>
            </a:endParaRPr>
          </a:p>
          <a:p>
            <a:endParaRPr lang="en-ZA" sz="1400" b="1" dirty="0" smtClean="0"/>
          </a:p>
          <a:p>
            <a:r>
              <a:rPr lang="en-ZA" sz="1400" b="1" dirty="0" smtClean="0">
                <a:solidFill>
                  <a:prstClr val="black"/>
                </a:solidFill>
              </a:rPr>
              <a:t>Planned intervention </a:t>
            </a:r>
          </a:p>
          <a:p>
            <a:endParaRPr lang="en-ZA" sz="1400" b="1" dirty="0" smtClean="0">
              <a:solidFill>
                <a:prstClr val="black"/>
              </a:solidFill>
            </a:endParaRPr>
          </a:p>
          <a:p>
            <a:r>
              <a:rPr lang="en-ZA" sz="1000" b="1" dirty="0" smtClean="0">
                <a:latin typeface="Century Gothic" pitchFamily="34" charset="0"/>
              </a:rPr>
              <a:t>RID: </a:t>
            </a:r>
            <a:r>
              <a:rPr lang="en-ZA" sz="1000" dirty="0">
                <a:latin typeface="Century Gothic" pitchFamily="34" charset="0"/>
              </a:rPr>
              <a:t>Not </a:t>
            </a:r>
            <a:r>
              <a:rPr lang="en-ZA" sz="1000" dirty="0" smtClean="0">
                <a:latin typeface="Century Gothic" pitchFamily="34" charset="0"/>
              </a:rPr>
              <a:t>necessary. </a:t>
            </a:r>
            <a:endParaRPr lang="en-ZA" sz="1000" dirty="0">
              <a:latin typeface="Century Gothic" pitchFamily="34" charset="0"/>
            </a:endParaRPr>
          </a:p>
          <a:p>
            <a:r>
              <a:rPr lang="en-ZA" sz="1000" b="1" dirty="0" smtClean="0">
                <a:latin typeface="Century Gothic" pitchFamily="34" charset="0"/>
              </a:rPr>
              <a:t>REID: </a:t>
            </a:r>
            <a:r>
              <a:rPr lang="en-ZA" sz="1000" dirty="0">
                <a:latin typeface="Century Gothic" pitchFamily="34" charset="0"/>
              </a:rPr>
              <a:t>Both GP and NC will be creating jobs through the enterprises that will be supported in the 2nd quarter.</a:t>
            </a:r>
          </a:p>
          <a:p>
            <a:endParaRPr lang="en-ZA" sz="1000" dirty="0">
              <a:latin typeface="Century Gothic" pitchFamily="34" charset="0"/>
            </a:endParaRP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22</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902498221"/>
              </p:ext>
            </p:extLst>
          </p:nvPr>
        </p:nvGraphicFramePr>
        <p:xfrm>
          <a:off x="101352" y="1752601"/>
          <a:ext cx="3022848" cy="1904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128281512"/>
              </p:ext>
            </p:extLst>
          </p:nvPr>
        </p:nvGraphicFramePr>
        <p:xfrm>
          <a:off x="1" y="3824727"/>
          <a:ext cx="9143996" cy="2290323"/>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 xmlns:a16="http://schemas.microsoft.com/office/drawing/2014/main" val="20000"/>
                    </a:ext>
                  </a:extLst>
                </a:gridCol>
                <a:gridCol w="745195">
                  <a:extLst>
                    <a:ext uri="{9D8B030D-6E8A-4147-A177-3AD203B41FA5}">
                      <a16:colId xmlns="" xmlns:a16="http://schemas.microsoft.com/office/drawing/2014/main" val="20002"/>
                    </a:ext>
                  </a:extLst>
                </a:gridCol>
                <a:gridCol w="682028">
                  <a:extLst>
                    <a:ext uri="{9D8B030D-6E8A-4147-A177-3AD203B41FA5}">
                      <a16:colId xmlns="" xmlns:a16="http://schemas.microsoft.com/office/drawing/2014/main" val="20003"/>
                    </a:ext>
                  </a:extLst>
                </a:gridCol>
                <a:gridCol w="757808">
                  <a:extLst>
                    <a:ext uri="{9D8B030D-6E8A-4147-A177-3AD203B41FA5}">
                      <a16:colId xmlns="" xmlns:a16="http://schemas.microsoft.com/office/drawing/2014/main" val="20004"/>
                    </a:ext>
                  </a:extLst>
                </a:gridCol>
                <a:gridCol w="682028">
                  <a:extLst>
                    <a:ext uri="{9D8B030D-6E8A-4147-A177-3AD203B41FA5}">
                      <a16:colId xmlns="" xmlns:a16="http://schemas.microsoft.com/office/drawing/2014/main" val="20005"/>
                    </a:ext>
                  </a:extLst>
                </a:gridCol>
                <a:gridCol w="757808">
                  <a:extLst>
                    <a:ext uri="{9D8B030D-6E8A-4147-A177-3AD203B41FA5}">
                      <a16:colId xmlns="" xmlns:a16="http://schemas.microsoft.com/office/drawing/2014/main" val="20006"/>
                    </a:ext>
                  </a:extLst>
                </a:gridCol>
                <a:gridCol w="757808">
                  <a:extLst>
                    <a:ext uri="{9D8B030D-6E8A-4147-A177-3AD203B41FA5}">
                      <a16:colId xmlns="" xmlns:a16="http://schemas.microsoft.com/office/drawing/2014/main" val="20007"/>
                    </a:ext>
                  </a:extLst>
                </a:gridCol>
                <a:gridCol w="757808">
                  <a:extLst>
                    <a:ext uri="{9D8B030D-6E8A-4147-A177-3AD203B41FA5}">
                      <a16:colId xmlns="" xmlns:a16="http://schemas.microsoft.com/office/drawing/2014/main" val="20008"/>
                    </a:ext>
                  </a:extLst>
                </a:gridCol>
                <a:gridCol w="757808">
                  <a:extLst>
                    <a:ext uri="{9D8B030D-6E8A-4147-A177-3AD203B41FA5}">
                      <a16:colId xmlns="" xmlns:a16="http://schemas.microsoft.com/office/drawing/2014/main" val="20009"/>
                    </a:ext>
                  </a:extLst>
                </a:gridCol>
                <a:gridCol w="833590">
                  <a:extLst>
                    <a:ext uri="{9D8B030D-6E8A-4147-A177-3AD203B41FA5}">
                      <a16:colId xmlns="" xmlns:a16="http://schemas.microsoft.com/office/drawing/2014/main" val="20010"/>
                    </a:ext>
                  </a:extLst>
                </a:gridCol>
                <a:gridCol w="1187008"/>
              </a:tblGrid>
              <a:tr h="162043">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8019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510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smtClean="0">
                          <a:solidFill>
                            <a:schemeClr val="tx1"/>
                          </a:solidFill>
                          <a:effectLst/>
                          <a:latin typeface="Century Gothic" pitchFamily="34" charset="0"/>
                        </a:rPr>
                        <a:t>510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smtClean="0">
                          <a:solidFill>
                            <a:schemeClr val="tx1"/>
                          </a:solidFill>
                          <a:effectLst/>
                          <a:latin typeface="Century Gothic" pitchFamily="34" charset="0"/>
                        </a:rPr>
                        <a:t>2 300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410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510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426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558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256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1" i="0" u="none" strike="noStrike" dirty="0" smtClean="0">
                          <a:solidFill>
                            <a:schemeClr val="tx1"/>
                          </a:solidFill>
                          <a:effectLst/>
                          <a:latin typeface="Century Gothic" pitchFamily="34" charset="0"/>
                        </a:rPr>
                        <a:t>5 909</a:t>
                      </a:r>
                      <a:endParaRPr lang="en-ZA" sz="1000" b="1"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93368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110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140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75</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90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100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70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40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130</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Century Gothic" pitchFamily="34" charset="0"/>
                        </a:rPr>
                        <a:t>59</a:t>
                      </a:r>
                      <a:endParaRPr lang="en-ZA" sz="10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smtClean="0">
                          <a:solidFill>
                            <a:schemeClr val="tx1"/>
                          </a:solidFill>
                          <a:effectLst/>
                          <a:latin typeface="Century Gothic" pitchFamily="34" charset="0"/>
                        </a:rPr>
                        <a:t>814</a:t>
                      </a:r>
                    </a:p>
                    <a:p>
                      <a:pPr algn="ctr" fontAlgn="b"/>
                      <a:endParaRPr lang="en-ZA" sz="1000" b="1" i="0" u="none" strike="noStrike" dirty="0" smtClean="0">
                        <a:solidFill>
                          <a:schemeClr val="tx1"/>
                        </a:solidFill>
                        <a:effectLst/>
                        <a:latin typeface="Century Gothic" pitchFamily="34" charset="0"/>
                      </a:endParaRPr>
                    </a:p>
                    <a:p>
                      <a:pPr marL="0" marR="0" lvl="0" indent="0" algn="ctr" defTabSz="913403"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REID: 449</a:t>
                      </a:r>
                    </a:p>
                    <a:p>
                      <a:pPr marL="0" marR="0" lvl="0" indent="0" algn="ctr" defTabSz="913403"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ctr" defTabSz="913403"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RID: 365 </a:t>
                      </a:r>
                    </a:p>
                    <a:p>
                      <a:pPr algn="ctr" fontAlgn="b"/>
                      <a:endParaRPr lang="en-ZA" sz="1000" b="1"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1455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145</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220</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27</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smtClean="0">
                          <a:solidFill>
                            <a:srgbClr val="000000"/>
                          </a:solidFill>
                          <a:effectLst/>
                          <a:latin typeface="Century Gothic" pitchFamily="34" charset="0"/>
                        </a:rPr>
                        <a:t>581</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55</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ZA" sz="1000" b="1" i="0" u="none" strike="noStrike" dirty="0" smtClean="0">
                          <a:solidFill>
                            <a:srgbClr val="000000"/>
                          </a:solidFill>
                          <a:effectLst/>
                          <a:latin typeface="Century Gothic" pitchFamily="34" charset="0"/>
                        </a:rPr>
                        <a:t>213</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4</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smtClean="0">
                          <a:solidFill>
                            <a:srgbClr val="000000"/>
                          </a:solidFill>
                          <a:effectLst/>
                          <a:latin typeface="Century Gothic" pitchFamily="34" charset="0"/>
                        </a:rPr>
                        <a:t>177</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57</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1 479</a:t>
                      </a:r>
                    </a:p>
                    <a:p>
                      <a:pPr algn="ctr" fontAlgn="t"/>
                      <a:endParaRPr lang="en-ZA" sz="1000" b="1" i="0" u="none" strike="noStrike" dirty="0" smtClean="0">
                        <a:solidFill>
                          <a:srgbClr val="000000"/>
                        </a:solidFill>
                        <a:effectLst/>
                        <a:latin typeface="Century Gothic" pitchFamily="34" charset="0"/>
                      </a:endParaRPr>
                    </a:p>
                    <a:p>
                      <a:pPr marL="0" marR="0" lvl="0" indent="0" algn="ctr" defTabSz="913403" rtl="0" eaLnBrk="1" fontAlgn="auto" latinLnBrk="0" hangingPunct="1">
                        <a:lnSpc>
                          <a:spcPct val="100000"/>
                        </a:lnSpc>
                        <a:spcBef>
                          <a:spcPts val="0"/>
                        </a:spcBef>
                        <a:spcAft>
                          <a:spcPts val="0"/>
                        </a:spcAft>
                        <a:buClrTx/>
                        <a:buSzTx/>
                        <a:buFontTx/>
                        <a:buNone/>
                        <a:tabLst/>
                        <a:defRPr/>
                      </a:pPr>
                      <a:r>
                        <a:rPr kumimoji="0" lang="nn-NO" sz="1000" b="0" i="0" u="none" strike="noStrike" kern="1200" cap="none" spc="0" normalizeH="0" baseline="0" noProof="0" dirty="0" smtClean="0">
                          <a:ln>
                            <a:noFill/>
                          </a:ln>
                          <a:solidFill>
                            <a:prstClr val="black"/>
                          </a:solidFill>
                          <a:effectLst/>
                          <a:uLnTx/>
                          <a:uFillTx/>
                          <a:latin typeface="Century Gothic" panose="020B0502020202020204" pitchFamily="34" charset="0"/>
                          <a:ea typeface="Century Gothic" charset="0"/>
                          <a:cs typeface="Century Gothic" charset="0"/>
                        </a:rPr>
                        <a:t>REID: 1 089</a:t>
                      </a:r>
                    </a:p>
                    <a:p>
                      <a:pPr marL="0" marR="0" lvl="0" indent="0" algn="ctr" defTabSz="913403" rtl="0" eaLnBrk="1" fontAlgn="auto" latinLnBrk="0" hangingPunct="1">
                        <a:lnSpc>
                          <a:spcPct val="100000"/>
                        </a:lnSpc>
                        <a:spcBef>
                          <a:spcPts val="0"/>
                        </a:spcBef>
                        <a:spcAft>
                          <a:spcPts val="0"/>
                        </a:spcAft>
                        <a:buClrTx/>
                        <a:buSzTx/>
                        <a:buFontTx/>
                        <a:buNone/>
                        <a:tabLst/>
                        <a:defRPr/>
                      </a:pPr>
                      <a:endParaRPr kumimoji="0" lang="nn-NO" sz="1000" b="0" i="0" u="none" strike="noStrike" kern="1200" cap="none" spc="0" normalizeH="0" baseline="0" noProof="0" dirty="0" smtClean="0">
                        <a:ln>
                          <a:noFill/>
                        </a:ln>
                        <a:solidFill>
                          <a:prstClr val="black"/>
                        </a:solidFill>
                        <a:effectLst/>
                        <a:uLnTx/>
                        <a:uFillTx/>
                        <a:latin typeface="Century Gothic" panose="020B0502020202020204" pitchFamily="34" charset="0"/>
                        <a:ea typeface="Century Gothic" charset="0"/>
                        <a:cs typeface="Century Gothic" charset="0"/>
                      </a:endParaRPr>
                    </a:p>
                    <a:p>
                      <a:pPr marL="0" marR="0" lvl="0" indent="0" algn="ctr" defTabSz="913403" rtl="0" eaLnBrk="1" fontAlgn="auto" latinLnBrk="0" hangingPunct="1">
                        <a:lnSpc>
                          <a:spcPct val="100000"/>
                        </a:lnSpc>
                        <a:spcBef>
                          <a:spcPts val="0"/>
                        </a:spcBef>
                        <a:spcAft>
                          <a:spcPts val="0"/>
                        </a:spcAft>
                        <a:buClrTx/>
                        <a:buSzTx/>
                        <a:buFontTx/>
                        <a:buNone/>
                        <a:tabLst/>
                        <a:defRPr/>
                      </a:pPr>
                      <a:r>
                        <a:rPr kumimoji="0" lang="nn-NO" sz="1000" b="0" i="0" u="none" strike="noStrike" kern="1200" cap="none" spc="0" normalizeH="0" baseline="0" noProof="0" dirty="0" smtClean="0">
                          <a:ln>
                            <a:noFill/>
                          </a:ln>
                          <a:solidFill>
                            <a:prstClr val="black"/>
                          </a:solidFill>
                          <a:effectLst/>
                          <a:uLnTx/>
                          <a:uFillTx/>
                          <a:latin typeface="Century Gothic" panose="020B0502020202020204" pitchFamily="34" charset="0"/>
                          <a:ea typeface="Century Gothic" charset="0"/>
                          <a:cs typeface="Century Gothic" charset="0"/>
                        </a:rPr>
                        <a:t>RID: 390 </a:t>
                      </a:r>
                    </a:p>
                    <a:p>
                      <a:pPr algn="ctr" fontAlgn="t"/>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1520595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81000"/>
            <a:ext cx="7024688" cy="5562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sz="2000" b="1" dirty="0" smtClean="0">
                <a:solidFill>
                  <a:srgbClr val="94C600"/>
                </a:solidFill>
                <a:latin typeface="Century Gothic"/>
              </a:rPr>
              <a:t>Programme 4: Restitution </a:t>
            </a:r>
          </a:p>
          <a:p>
            <a:endParaRPr lang="en-ZA" sz="2000" b="1" dirty="0" smtClean="0">
              <a:solidFill>
                <a:srgbClr val="94C600"/>
              </a:solidFill>
              <a:latin typeface="Century Gothic"/>
            </a:endParaRPr>
          </a:p>
          <a:p>
            <a:endParaRPr lang="en-ZA" sz="2000" b="1" dirty="0">
              <a:solidFill>
                <a:srgbClr val="94C600"/>
              </a:solidFill>
              <a:latin typeface="Century Gothic"/>
              <a:cs typeface="Arial" pitchFamily="34" charset="0"/>
            </a:endParaRPr>
          </a:p>
          <a:p>
            <a:pPr lvl="0" algn="just" defTabSz="913403">
              <a:lnSpc>
                <a:spcPct val="115000"/>
              </a:lnSpc>
              <a:spcBef>
                <a:spcPct val="20000"/>
              </a:spcBef>
            </a:pPr>
            <a:r>
              <a:rPr lang="en-ZA" sz="1400" b="1" dirty="0">
                <a:solidFill>
                  <a:prstClr val="black"/>
                </a:solidFill>
                <a:latin typeface="Century Gothic" panose="020B0502020202020204" pitchFamily="34" charset="0"/>
                <a:ea typeface="Calibri"/>
                <a:cs typeface="Arial"/>
              </a:rPr>
              <a:t>Purpose:</a:t>
            </a:r>
            <a:r>
              <a:rPr lang="en-ZA" sz="1400" dirty="0">
                <a:solidFill>
                  <a:prstClr val="black"/>
                </a:solidFill>
                <a:latin typeface="Century Gothic" panose="020B0502020202020204" pitchFamily="34" charset="0"/>
                <a:ea typeface="Calibri"/>
                <a:cs typeface="Arial"/>
              </a:rPr>
              <a:t> Settle and finalise land restitution claims under the Restitution of Land Rights Act, (Act 22 of 1994). </a:t>
            </a:r>
            <a:endParaRPr lang="en-ZA" sz="1400" dirty="0">
              <a:solidFill>
                <a:prstClr val="black"/>
              </a:solidFill>
              <a:latin typeface="Century Gothic" panose="020B0502020202020204" pitchFamily="34" charset="0"/>
              <a:ea typeface="Calibri"/>
              <a:cs typeface="Times New Roman"/>
            </a:endParaRPr>
          </a:p>
          <a:p>
            <a:pPr marL="342529" lvl="0" indent="-342529" algn="just" defTabSz="913403">
              <a:lnSpc>
                <a:spcPct val="115000"/>
              </a:lnSpc>
              <a:spcBef>
                <a:spcPct val="20000"/>
              </a:spcBef>
              <a:buFont typeface="Arial" panose="020B0604020202020204" pitchFamily="34" charset="0"/>
              <a:buChar char="•"/>
            </a:pPr>
            <a:endParaRPr lang="en-ZA" sz="1400" b="1" dirty="0">
              <a:solidFill>
                <a:prstClr val="black"/>
              </a:solidFill>
              <a:latin typeface="Century Gothic" panose="020B0502020202020204" pitchFamily="34" charset="0"/>
              <a:ea typeface="Calibri"/>
              <a:cs typeface="Arial"/>
            </a:endParaRPr>
          </a:p>
          <a:p>
            <a:pPr lvl="0" algn="just" defTabSz="913403">
              <a:lnSpc>
                <a:spcPct val="115000"/>
              </a:lnSpc>
              <a:spcBef>
                <a:spcPct val="20000"/>
              </a:spcBef>
            </a:pPr>
            <a:r>
              <a:rPr lang="en-ZA" sz="1400" b="1" dirty="0">
                <a:solidFill>
                  <a:prstClr val="black"/>
                </a:solidFill>
                <a:latin typeface="Century Gothic" panose="020B0502020202020204" pitchFamily="34" charset="0"/>
                <a:ea typeface="Calibri"/>
                <a:cs typeface="Arial"/>
              </a:rPr>
              <a:t>Programme Structure: </a:t>
            </a:r>
            <a:endParaRPr lang="en-ZA" sz="1400" dirty="0">
              <a:solidFill>
                <a:prstClr val="black"/>
              </a:solidFill>
              <a:latin typeface="Century Gothic" panose="020B0502020202020204" pitchFamily="34" charset="0"/>
              <a:ea typeface="Calibri"/>
              <a:cs typeface="Times New Roman"/>
            </a:endParaRPr>
          </a:p>
          <a:p>
            <a:pPr marL="342529" lvl="0" indent="-342529" algn="just" defTabSz="913403">
              <a:lnSpc>
                <a:spcPct val="115000"/>
              </a:lnSpc>
              <a:spcBef>
                <a:spcPct val="20000"/>
              </a:spcBef>
              <a:buFont typeface="Arial" panose="020B0604020202020204" pitchFamily="34" charset="0"/>
              <a:buChar char="•"/>
            </a:pPr>
            <a:r>
              <a:rPr lang="en-ZA" sz="1400" dirty="0">
                <a:solidFill>
                  <a:prstClr val="black"/>
                </a:solidFill>
                <a:latin typeface="Century Gothic" panose="020B0502020202020204" pitchFamily="34" charset="0"/>
                <a:ea typeface="Calibri"/>
                <a:cs typeface="Arial"/>
              </a:rPr>
              <a:t>Restitution National Office</a:t>
            </a:r>
            <a:endParaRPr lang="en-ZA" sz="1400" dirty="0">
              <a:solidFill>
                <a:prstClr val="black"/>
              </a:solidFill>
              <a:latin typeface="Century Gothic" panose="020B0502020202020204" pitchFamily="34" charset="0"/>
              <a:ea typeface="Calibri"/>
              <a:cs typeface="Times New Roman"/>
            </a:endParaRPr>
          </a:p>
          <a:p>
            <a:pPr marL="342529" lvl="0" indent="-342529" algn="just" defTabSz="913403">
              <a:lnSpc>
                <a:spcPct val="115000"/>
              </a:lnSpc>
              <a:spcBef>
                <a:spcPct val="20000"/>
              </a:spcBef>
              <a:buFont typeface="Arial" panose="020B0604020202020204" pitchFamily="34" charset="0"/>
              <a:buChar char="•"/>
            </a:pPr>
            <a:r>
              <a:rPr lang="en-ZA" sz="1400" dirty="0">
                <a:solidFill>
                  <a:prstClr val="black"/>
                </a:solidFill>
                <a:latin typeface="Century Gothic" panose="020B0502020202020204" pitchFamily="34" charset="0"/>
                <a:ea typeface="Calibri"/>
                <a:cs typeface="Arial"/>
              </a:rPr>
              <a:t>Restitution Regional Offices </a:t>
            </a:r>
            <a:endParaRPr lang="en-ZA" sz="1400" dirty="0">
              <a:solidFill>
                <a:prstClr val="black"/>
              </a:solidFill>
              <a:latin typeface="Century Gothic" panose="020B0502020202020204" pitchFamily="34" charset="0"/>
              <a:ea typeface="Calibri"/>
              <a:cs typeface="Times New Roman"/>
            </a:endParaRPr>
          </a:p>
          <a:p>
            <a:pPr marL="342529" lvl="0" indent="-342529" algn="just" defTabSz="913403">
              <a:lnSpc>
                <a:spcPct val="115000"/>
              </a:lnSpc>
              <a:spcBef>
                <a:spcPct val="20000"/>
              </a:spcBef>
              <a:buFont typeface="Arial" panose="020B0604020202020204" pitchFamily="34" charset="0"/>
              <a:buChar char="•"/>
            </a:pPr>
            <a:r>
              <a:rPr lang="en-ZA" sz="1400" dirty="0">
                <a:solidFill>
                  <a:prstClr val="black"/>
                </a:solidFill>
                <a:latin typeface="Century Gothic" panose="020B0502020202020204" pitchFamily="34" charset="0"/>
                <a:ea typeface="Calibri"/>
                <a:cs typeface="Arial"/>
              </a:rPr>
              <a:t>Restitution Grants</a:t>
            </a:r>
            <a:endParaRPr lang="en-ZA" sz="1400" dirty="0">
              <a:solidFill>
                <a:prstClr val="black"/>
              </a:solidFill>
              <a:latin typeface="Century Gothic" panose="020B0502020202020204" pitchFamily="34" charset="0"/>
              <a:ea typeface="Calibri"/>
              <a:cs typeface="Times New Roman"/>
            </a:endParaRPr>
          </a:p>
          <a:p>
            <a:pPr lvl="0" algn="just" defTabSz="913403">
              <a:lnSpc>
                <a:spcPct val="115000"/>
              </a:lnSpc>
              <a:spcBef>
                <a:spcPct val="20000"/>
              </a:spcBef>
            </a:pPr>
            <a:endParaRPr lang="en-ZA" sz="1400" dirty="0">
              <a:solidFill>
                <a:prstClr val="black"/>
              </a:solidFill>
              <a:latin typeface="Century Gothic" panose="020B0502020202020204" pitchFamily="34" charset="0"/>
              <a:ea typeface="Calibri"/>
              <a:cs typeface="Times New Roman"/>
            </a:endParaRPr>
          </a:p>
          <a:p>
            <a:pPr lvl="0" algn="just" defTabSz="913403">
              <a:lnSpc>
                <a:spcPct val="115000"/>
              </a:lnSpc>
              <a:spcBef>
                <a:spcPct val="20000"/>
              </a:spcBef>
            </a:pPr>
            <a:r>
              <a:rPr lang="en-ZA" sz="1400" b="1" dirty="0">
                <a:solidFill>
                  <a:prstClr val="black"/>
                </a:solidFill>
                <a:latin typeface="Century Gothic" panose="020B0502020202020204" pitchFamily="34" charset="0"/>
                <a:ea typeface="Calibri"/>
                <a:cs typeface="Arial"/>
              </a:rPr>
              <a:t>Strategic Objectives:</a:t>
            </a:r>
            <a:endParaRPr lang="en-ZA" sz="1400" dirty="0">
              <a:solidFill>
                <a:prstClr val="black"/>
              </a:solidFill>
              <a:latin typeface="Century Gothic" panose="020B0502020202020204" pitchFamily="34" charset="0"/>
              <a:ea typeface="Calibri"/>
              <a:cs typeface="Times New Roman"/>
            </a:endParaRPr>
          </a:p>
          <a:p>
            <a:pPr marL="342529" lvl="0" indent="-342529" algn="just" defTabSz="913403">
              <a:lnSpc>
                <a:spcPct val="150000"/>
              </a:lnSpc>
              <a:spcBef>
                <a:spcPct val="20000"/>
              </a:spcBef>
              <a:buFont typeface="Arial" panose="020B0604020202020204" pitchFamily="34" charset="0"/>
              <a:buChar char="•"/>
            </a:pPr>
            <a:r>
              <a:rPr lang="en-ZA" sz="1400" dirty="0">
                <a:solidFill>
                  <a:prstClr val="black"/>
                </a:solidFill>
                <a:latin typeface="Century Gothic" panose="020B0502020202020204" pitchFamily="34" charset="0"/>
                <a:ea typeface="+mn-ea"/>
                <a:cs typeface="Arial"/>
              </a:rPr>
              <a:t>Facilitate restoration of land rights or alternative forms of equitable redress by 2020.</a:t>
            </a:r>
            <a:endParaRPr lang="en-ZA" sz="1400" dirty="0">
              <a:solidFill>
                <a:prstClr val="black"/>
              </a:solidFill>
              <a:latin typeface="Century Gothic" panose="020B0502020202020204" pitchFamily="34" charset="0"/>
              <a:ea typeface="+mn-ea"/>
              <a:cs typeface="+mn-cs"/>
            </a:endParaRPr>
          </a:p>
          <a:p>
            <a:pPr algn="ctr"/>
            <a:endParaRPr lang="en-ZA" sz="2000" b="1" dirty="0">
              <a:solidFill>
                <a:srgbClr val="94C600"/>
              </a:solidFill>
              <a:latin typeface="Century Gothic"/>
            </a:endParaRPr>
          </a:p>
          <a:p>
            <a:pPr algn="ctr"/>
            <a:r>
              <a:rPr lang="en-ZA" sz="2000" b="1" dirty="0" smtClean="0">
                <a:solidFill>
                  <a:srgbClr val="94C600"/>
                </a:solidFill>
                <a:latin typeface="Century Gothic"/>
              </a:rPr>
              <a:t> </a:t>
            </a:r>
            <a:endParaRPr lang="en-ZA" sz="2000" b="1" dirty="0">
              <a:solidFill>
                <a:srgbClr val="94C600"/>
              </a:solidFill>
              <a:latin typeface="Century Gothic"/>
            </a:endParaRPr>
          </a:p>
        </p:txBody>
      </p:sp>
      <p:sp>
        <p:nvSpPr>
          <p:cNvPr id="3" name="TextBox 2"/>
          <p:cNvSpPr txBox="1"/>
          <p:nvPr/>
        </p:nvSpPr>
        <p:spPr>
          <a:xfrm>
            <a:off x="7543800" y="6096000"/>
            <a:ext cx="533400" cy="369332"/>
          </a:xfrm>
          <a:prstGeom prst="rect">
            <a:avLst/>
          </a:prstGeom>
          <a:noFill/>
        </p:spPr>
        <p:txBody>
          <a:bodyPr wrap="square" rtlCol="0">
            <a:spAutoFit/>
          </a:bodyPr>
          <a:lstStyle/>
          <a:p>
            <a:pPr algn="ctr"/>
            <a:r>
              <a:rPr lang="en-US" dirty="0" smtClean="0"/>
              <a:t>23</a:t>
            </a:r>
            <a:endParaRPr lang="en-ZA" dirty="0"/>
          </a:p>
        </p:txBody>
      </p:sp>
    </p:spTree>
    <p:extLst>
      <p:ext uri="{BB962C8B-B14F-4D97-AF65-F5344CB8AC3E}">
        <p14:creationId xmlns:p14="http://schemas.microsoft.com/office/powerpoint/2010/main" xmlns="" val="2029175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4: Restitution  </a:t>
            </a:r>
            <a:endParaRPr lang="en-ZA" sz="2000" b="1" dirty="0">
              <a:solidFill>
                <a:srgbClr val="94C600"/>
              </a:solidFill>
              <a:latin typeface="Century Gothic"/>
            </a:endParaRPr>
          </a:p>
        </p:txBody>
      </p:sp>
      <p:sp>
        <p:nvSpPr>
          <p:cNvPr id="3" name="TextBox 2"/>
          <p:cNvSpPr txBox="1"/>
          <p:nvPr/>
        </p:nvSpPr>
        <p:spPr>
          <a:xfrm>
            <a:off x="491992" y="914399"/>
            <a:ext cx="8382000" cy="584775"/>
          </a:xfrm>
          <a:prstGeom prst="rect">
            <a:avLst/>
          </a:prstGeom>
          <a:noFill/>
        </p:spPr>
        <p:txBody>
          <a:bodyPr wrap="square" rtlCol="0">
            <a:spAutoFit/>
          </a:bodyPr>
          <a:lstStyle/>
          <a:p>
            <a:pPr defTabSz="913403"/>
            <a:r>
              <a:rPr lang="en-ZA" b="1" dirty="0" smtClean="0">
                <a:solidFill>
                  <a:prstClr val="black"/>
                </a:solidFill>
              </a:rPr>
              <a:t>Performance indicator</a:t>
            </a:r>
            <a:r>
              <a:rPr lang="en-ZA" b="1" dirty="0">
                <a:solidFill>
                  <a:prstClr val="black"/>
                </a:solidFill>
              </a:rPr>
              <a:t>:  Number of land </a:t>
            </a:r>
            <a:r>
              <a:rPr lang="en-ZA" b="1" dirty="0" smtClean="0">
                <a:solidFill>
                  <a:prstClr val="black"/>
                </a:solidFill>
              </a:rPr>
              <a:t>claims finalised</a:t>
            </a:r>
          </a:p>
          <a:p>
            <a:pPr defTabSz="913403"/>
            <a:r>
              <a:rPr lang="en-ZA" sz="1400" b="1" dirty="0" smtClean="0">
                <a:solidFill>
                  <a:srgbClr val="00B0F0"/>
                </a:solidFill>
              </a:rPr>
              <a:t>Annual Target: </a:t>
            </a:r>
            <a:r>
              <a:rPr lang="nn-NO" sz="1400" b="1" dirty="0" smtClean="0">
                <a:solidFill>
                  <a:srgbClr val="00B0F0"/>
                </a:solidFill>
              </a:rPr>
              <a:t>637</a:t>
            </a:r>
            <a:endParaRPr lang="nn-NO" sz="1400" i="1" dirty="0">
              <a:solidFill>
                <a:srgbClr val="00B0F0"/>
              </a:solidFill>
            </a:endParaRPr>
          </a:p>
        </p:txBody>
      </p:sp>
      <p:sp>
        <p:nvSpPr>
          <p:cNvPr id="4" name="TextBox 3"/>
          <p:cNvSpPr txBox="1"/>
          <p:nvPr/>
        </p:nvSpPr>
        <p:spPr>
          <a:xfrm>
            <a:off x="3112100" y="1119931"/>
            <a:ext cx="5791200" cy="2677656"/>
          </a:xfrm>
          <a:prstGeom prst="rect">
            <a:avLst/>
          </a:prstGeom>
          <a:noFill/>
        </p:spPr>
        <p:txBody>
          <a:bodyPr wrap="square" rtlCol="0">
            <a:spAutoFit/>
          </a:bodyPr>
          <a:lstStyle/>
          <a:p>
            <a:r>
              <a:rPr lang="en-ZA" sz="1200" b="1" dirty="0" smtClean="0"/>
              <a:t>Reason for deviation</a:t>
            </a:r>
          </a:p>
          <a:p>
            <a:endParaRPr lang="en-ZA" sz="1200" b="1" dirty="0">
              <a:latin typeface="Century Gothic" pitchFamily="34" charset="0"/>
              <a:ea typeface="Calibri"/>
              <a:cs typeface="Arial"/>
            </a:endParaRPr>
          </a:p>
          <a:p>
            <a:r>
              <a:rPr lang="en-ZA" sz="1200" dirty="0" smtClean="0">
                <a:latin typeface="Century Gothic" pitchFamily="34" charset="0"/>
                <a:ea typeface="Calibri"/>
                <a:cs typeface="Arial"/>
              </a:rPr>
              <a:t>Delayed </a:t>
            </a:r>
            <a:r>
              <a:rPr lang="en-ZA" sz="1200" dirty="0">
                <a:latin typeface="Century Gothic" pitchFamily="34" charset="0"/>
                <a:ea typeface="Calibri"/>
                <a:cs typeface="Arial"/>
              </a:rPr>
              <a:t>payment </a:t>
            </a:r>
            <a:r>
              <a:rPr lang="en-ZA" sz="1200" dirty="0" smtClean="0">
                <a:latin typeface="Century Gothic" pitchFamily="34" charset="0"/>
                <a:ea typeface="Calibri"/>
                <a:cs typeface="Arial"/>
              </a:rPr>
              <a:t>process due to </a:t>
            </a:r>
            <a:r>
              <a:rPr lang="en-ZA" sz="1200" dirty="0">
                <a:latin typeface="Century Gothic" pitchFamily="34" charset="0"/>
                <a:ea typeface="Calibri"/>
                <a:cs typeface="Arial"/>
              </a:rPr>
              <a:t>BAS downtime, closed claimant’s bank account (i.e. EC (10), NW (1), MP (1) and WC (8</a:t>
            </a:r>
            <a:r>
              <a:rPr lang="en-ZA" sz="1200" dirty="0" smtClean="0">
                <a:latin typeface="Century Gothic" pitchFamily="34" charset="0"/>
                <a:ea typeface="Calibri"/>
                <a:cs typeface="Arial"/>
              </a:rPr>
              <a:t>). Reconciliation </a:t>
            </a:r>
            <a:r>
              <a:rPr lang="en-ZA" sz="1200" dirty="0">
                <a:latin typeface="Century Gothic" pitchFamily="34" charset="0"/>
                <a:ea typeface="Calibri"/>
                <a:cs typeface="Arial"/>
              </a:rPr>
              <a:t>not completed due to tracing of claimant beneficiaries and obtaining outstanding documents. (i.e. FS (1)</a:t>
            </a:r>
          </a:p>
          <a:p>
            <a:pPr defTabSz="913403" fontAlgn="ctr"/>
            <a:endParaRPr lang="en-ZA" sz="1200" b="1" dirty="0" smtClean="0"/>
          </a:p>
          <a:p>
            <a:r>
              <a:rPr lang="en-ZA" sz="1200" b="1" dirty="0" smtClean="0"/>
              <a:t>Planned intervention </a:t>
            </a:r>
          </a:p>
          <a:p>
            <a:endParaRPr lang="en-ZA" sz="1200" b="1" dirty="0" smtClean="0"/>
          </a:p>
          <a:p>
            <a:r>
              <a:rPr lang="en-ZA" sz="1200" dirty="0">
                <a:latin typeface="Century Gothic" pitchFamily="34" charset="0"/>
              </a:rPr>
              <a:t>Engagements took place with National Finance and ACFO to prioritise payments processing as submitted during Q1 (i.e. EC (10), MP (1), NW (1) and WC (8</a:t>
            </a:r>
            <a:r>
              <a:rPr lang="en-ZA" sz="1200" dirty="0" smtClean="0">
                <a:latin typeface="Century Gothic" pitchFamily="34" charset="0"/>
              </a:rPr>
              <a:t>). Further </a:t>
            </a:r>
            <a:r>
              <a:rPr lang="en-ZA" sz="1200" dirty="0">
                <a:latin typeface="Century Gothic" pitchFamily="34" charset="0"/>
              </a:rPr>
              <a:t>engagements with claimants to trace the beneficiaries and payment instructions will be submitted to CLCC Finance for </a:t>
            </a:r>
            <a:r>
              <a:rPr lang="en-ZA" sz="1200" dirty="0" smtClean="0">
                <a:latin typeface="Century Gothic" pitchFamily="34" charset="0"/>
              </a:rPr>
              <a:t>further processing </a:t>
            </a:r>
            <a:r>
              <a:rPr lang="en-ZA" sz="1200" dirty="0">
                <a:latin typeface="Century Gothic" pitchFamily="34" charset="0"/>
              </a:rPr>
              <a:t>(i.e. FS (4).</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24</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1539475975"/>
              </p:ext>
            </p:extLst>
          </p:nvPr>
        </p:nvGraphicFramePr>
        <p:xfrm>
          <a:off x="101352" y="1499174"/>
          <a:ext cx="2946648" cy="223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4228531840"/>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 xmlns:a16="http://schemas.microsoft.com/office/drawing/2014/main" val="20000"/>
                    </a:ext>
                  </a:extLst>
                </a:gridCol>
                <a:gridCol w="745195">
                  <a:extLst>
                    <a:ext uri="{9D8B030D-6E8A-4147-A177-3AD203B41FA5}">
                      <a16:colId xmlns="" xmlns:a16="http://schemas.microsoft.com/office/drawing/2014/main" val="20002"/>
                    </a:ext>
                  </a:extLst>
                </a:gridCol>
                <a:gridCol w="682028">
                  <a:extLst>
                    <a:ext uri="{9D8B030D-6E8A-4147-A177-3AD203B41FA5}">
                      <a16:colId xmlns="" xmlns:a16="http://schemas.microsoft.com/office/drawing/2014/main" val="20003"/>
                    </a:ext>
                  </a:extLst>
                </a:gridCol>
                <a:gridCol w="757808">
                  <a:extLst>
                    <a:ext uri="{9D8B030D-6E8A-4147-A177-3AD203B41FA5}">
                      <a16:colId xmlns="" xmlns:a16="http://schemas.microsoft.com/office/drawing/2014/main" val="20004"/>
                    </a:ext>
                  </a:extLst>
                </a:gridCol>
                <a:gridCol w="682028">
                  <a:extLst>
                    <a:ext uri="{9D8B030D-6E8A-4147-A177-3AD203B41FA5}">
                      <a16:colId xmlns="" xmlns:a16="http://schemas.microsoft.com/office/drawing/2014/main" val="20005"/>
                    </a:ext>
                  </a:extLst>
                </a:gridCol>
                <a:gridCol w="757808">
                  <a:extLst>
                    <a:ext uri="{9D8B030D-6E8A-4147-A177-3AD203B41FA5}">
                      <a16:colId xmlns="" xmlns:a16="http://schemas.microsoft.com/office/drawing/2014/main" val="20006"/>
                    </a:ext>
                  </a:extLst>
                </a:gridCol>
                <a:gridCol w="757808">
                  <a:extLst>
                    <a:ext uri="{9D8B030D-6E8A-4147-A177-3AD203B41FA5}">
                      <a16:colId xmlns="" xmlns:a16="http://schemas.microsoft.com/office/drawing/2014/main" val="20007"/>
                    </a:ext>
                  </a:extLst>
                </a:gridCol>
                <a:gridCol w="757808">
                  <a:extLst>
                    <a:ext uri="{9D8B030D-6E8A-4147-A177-3AD203B41FA5}">
                      <a16:colId xmlns="" xmlns:a16="http://schemas.microsoft.com/office/drawing/2014/main" val="20008"/>
                    </a:ext>
                  </a:extLst>
                </a:gridCol>
                <a:gridCol w="873409">
                  <a:extLst>
                    <a:ext uri="{9D8B030D-6E8A-4147-A177-3AD203B41FA5}">
                      <a16:colId xmlns="" xmlns:a16="http://schemas.microsoft.com/office/drawing/2014/main" val="20009"/>
                    </a:ext>
                  </a:extLst>
                </a:gridCol>
                <a:gridCol w="914400">
                  <a:extLst>
                    <a:ext uri="{9D8B030D-6E8A-4147-A177-3AD203B41FA5}">
                      <a16:colId xmlns="" xmlns:a16="http://schemas.microsoft.com/office/drawing/2014/main" val="20010"/>
                    </a:ext>
                  </a:extLst>
                </a:gridCol>
                <a:gridCol w="990597"/>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80</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25</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16</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159</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60</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40</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20</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33</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204</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chemeClr val="tx1"/>
                          </a:solidFill>
                          <a:effectLst/>
                          <a:latin typeface="Century Gothic" pitchFamily="34" charset="0"/>
                        </a:rPr>
                        <a:t>637</a:t>
                      </a:r>
                      <a:endParaRPr lang="en-ZA" sz="1000" b="1" i="0" u="none" strike="noStrike" dirty="0">
                        <a:solidFill>
                          <a:schemeClr val="tx1"/>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4</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4</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32</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5</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10</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4</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7</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10</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chemeClr val="tx1"/>
                          </a:solidFill>
                          <a:effectLst/>
                          <a:latin typeface="Century Gothic" pitchFamily="34" charset="0"/>
                        </a:rPr>
                        <a:t>91</a:t>
                      </a:r>
                      <a:endParaRPr lang="en-ZA" sz="1000" b="1" i="0" u="none" strike="noStrike" dirty="0">
                        <a:solidFill>
                          <a:schemeClr val="tx1"/>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chemeClr val="tx1"/>
                          </a:solidFill>
                          <a:effectLst/>
                          <a:latin typeface="Century Gothic"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smtClean="0">
                          <a:solidFill>
                            <a:schemeClr val="tx1"/>
                          </a:solidFill>
                          <a:effectLst/>
                          <a:latin typeface="Century Gothic"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smtClean="0">
                          <a:solidFill>
                            <a:schemeClr val="tx1"/>
                          </a:solidFill>
                          <a:effectLst/>
                          <a:latin typeface="Century Gothic"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chemeClr val="tx1"/>
                          </a:solidFill>
                          <a:effectLst/>
                          <a:latin typeface="Century Gothic"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ZA" sz="1000" b="1" i="0" u="none" strike="noStrike" dirty="0" smtClean="0">
                          <a:solidFill>
                            <a:schemeClr val="tx1"/>
                          </a:solidFill>
                          <a:effectLst/>
                          <a:latin typeface="Century Gothic"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chemeClr val="tx1"/>
                          </a:solidFill>
                          <a:effectLst/>
                          <a:latin typeface="Century Gothic"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ZA" sz="1000" b="1" i="0" u="none" strike="noStrike" dirty="0" smtClean="0">
                          <a:solidFill>
                            <a:schemeClr val="tx1"/>
                          </a:solidFill>
                          <a:effectLst/>
                          <a:latin typeface="Century Gothic"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chemeClr val="tx1"/>
                          </a:solidFill>
                          <a:effectLst/>
                          <a:latin typeface="Century Gothic"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ZA" sz="1000" b="1" i="0" u="none" strike="noStrike" dirty="0" smtClean="0">
                          <a:solidFill>
                            <a:schemeClr val="tx1"/>
                          </a:solidFill>
                          <a:effectLst/>
                          <a:latin typeface="Century Gothic"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ZA" sz="1000" b="1" i="0" u="none" strike="noStrike" dirty="0" smtClean="0">
                          <a:solidFill>
                            <a:schemeClr val="tx1"/>
                          </a:solidFill>
                          <a:effectLst/>
                          <a:latin typeface="Century Gothic"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2580343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4: Restitution  </a:t>
            </a:r>
            <a:endParaRPr lang="en-ZA" sz="2000" b="1" dirty="0">
              <a:solidFill>
                <a:srgbClr val="94C600"/>
              </a:solidFill>
              <a:latin typeface="Century Gothic"/>
            </a:endParaRPr>
          </a:p>
        </p:txBody>
      </p:sp>
      <p:sp>
        <p:nvSpPr>
          <p:cNvPr id="3" name="TextBox 2"/>
          <p:cNvSpPr txBox="1"/>
          <p:nvPr/>
        </p:nvSpPr>
        <p:spPr>
          <a:xfrm>
            <a:off x="491992" y="914399"/>
            <a:ext cx="8382000" cy="584775"/>
          </a:xfrm>
          <a:prstGeom prst="rect">
            <a:avLst/>
          </a:prstGeom>
          <a:noFill/>
        </p:spPr>
        <p:txBody>
          <a:bodyPr wrap="square" rtlCol="0">
            <a:spAutoFit/>
          </a:bodyPr>
          <a:lstStyle/>
          <a:p>
            <a:pPr defTabSz="913403"/>
            <a:r>
              <a:rPr lang="en-ZA" b="1" dirty="0" smtClean="0">
                <a:solidFill>
                  <a:prstClr val="black"/>
                </a:solidFill>
              </a:rPr>
              <a:t>Performance indicator</a:t>
            </a:r>
            <a:r>
              <a:rPr lang="en-ZA" b="1" dirty="0">
                <a:solidFill>
                  <a:prstClr val="black"/>
                </a:solidFill>
              </a:rPr>
              <a:t>:  Number of Land Claims Settled</a:t>
            </a:r>
          </a:p>
          <a:p>
            <a:pPr defTabSz="913403"/>
            <a:r>
              <a:rPr lang="en-ZA" sz="1400" b="1" dirty="0" smtClean="0">
                <a:solidFill>
                  <a:srgbClr val="00B0F0"/>
                </a:solidFill>
              </a:rPr>
              <a:t>Annual Target: </a:t>
            </a:r>
            <a:r>
              <a:rPr lang="nn-NO" sz="1400" b="1" dirty="0" smtClean="0">
                <a:solidFill>
                  <a:srgbClr val="00B0F0"/>
                </a:solidFill>
              </a:rPr>
              <a:t>428</a:t>
            </a:r>
            <a:endParaRPr lang="nn-NO" sz="1400" i="1" dirty="0">
              <a:solidFill>
                <a:srgbClr val="00B0F0"/>
              </a:solidFill>
            </a:endParaRPr>
          </a:p>
        </p:txBody>
      </p:sp>
      <p:sp>
        <p:nvSpPr>
          <p:cNvPr id="4" name="TextBox 3"/>
          <p:cNvSpPr txBox="1"/>
          <p:nvPr/>
        </p:nvSpPr>
        <p:spPr>
          <a:xfrm>
            <a:off x="3124199" y="1508103"/>
            <a:ext cx="5749793" cy="2339102"/>
          </a:xfrm>
          <a:prstGeom prst="rect">
            <a:avLst/>
          </a:prstGeom>
          <a:noFill/>
        </p:spPr>
        <p:txBody>
          <a:bodyPr wrap="square" rtlCol="0">
            <a:spAutoFit/>
          </a:bodyPr>
          <a:lstStyle/>
          <a:p>
            <a:r>
              <a:rPr lang="en-ZA" sz="1400" b="1" dirty="0" smtClean="0">
                <a:solidFill>
                  <a:prstClr val="black"/>
                </a:solidFill>
              </a:rPr>
              <a:t>Reason for deviation</a:t>
            </a:r>
          </a:p>
          <a:p>
            <a:endParaRPr lang="en-ZA" sz="1000" b="1" dirty="0">
              <a:solidFill>
                <a:srgbClr val="FF0000"/>
              </a:solidFill>
              <a:latin typeface="Century Gothic" pitchFamily="34" charset="0"/>
              <a:ea typeface="Calibri"/>
              <a:cs typeface="Arial"/>
            </a:endParaRPr>
          </a:p>
          <a:p>
            <a:r>
              <a:rPr lang="en-ZA" sz="1000" dirty="0">
                <a:latin typeface="Century Gothic" pitchFamily="34" charset="0"/>
                <a:ea typeface="Calibri"/>
                <a:cs typeface="Arial"/>
              </a:rPr>
              <a:t>Rejected offers (i.e. FS (1) and NC (1</a:t>
            </a:r>
            <a:r>
              <a:rPr lang="en-ZA" sz="1000" dirty="0" smtClean="0">
                <a:latin typeface="Century Gothic" pitchFamily="34" charset="0"/>
                <a:ea typeface="Calibri"/>
                <a:cs typeface="Arial"/>
              </a:rPr>
              <a:t>). Delays </a:t>
            </a:r>
            <a:r>
              <a:rPr lang="en-ZA" sz="1000" dirty="0">
                <a:latin typeface="Century Gothic" pitchFamily="34" charset="0"/>
                <a:ea typeface="Calibri"/>
                <a:cs typeface="Arial"/>
              </a:rPr>
              <a:t>with release of state land properties (i.e.  FS(1) and NW (8</a:t>
            </a:r>
            <a:r>
              <a:rPr lang="en-ZA" sz="1000" dirty="0" smtClean="0">
                <a:latin typeface="Century Gothic" pitchFamily="34" charset="0"/>
                <a:ea typeface="Calibri"/>
                <a:cs typeface="Arial"/>
              </a:rPr>
              <a:t>). Verification </a:t>
            </a:r>
            <a:r>
              <a:rPr lang="en-ZA" sz="1000" dirty="0">
                <a:latin typeface="Century Gothic" pitchFamily="34" charset="0"/>
                <a:ea typeface="Calibri"/>
                <a:cs typeface="Arial"/>
              </a:rPr>
              <a:t>challenges (i.e. EC (12) and NW (1).</a:t>
            </a:r>
          </a:p>
          <a:p>
            <a:pPr defTabSz="913403" fontAlgn="ctr"/>
            <a:endParaRPr lang="en-ZA" sz="1400" b="1" dirty="0" smtClean="0"/>
          </a:p>
          <a:p>
            <a:r>
              <a:rPr lang="en-ZA" sz="1400" b="1" dirty="0" smtClean="0"/>
              <a:t>Planned intervention </a:t>
            </a:r>
          </a:p>
          <a:p>
            <a:endParaRPr lang="en-ZA" sz="1400" b="1" dirty="0" smtClean="0"/>
          </a:p>
          <a:p>
            <a:r>
              <a:rPr lang="en-ZA" sz="1000" dirty="0">
                <a:latin typeface="Century Gothic" pitchFamily="34" charset="0"/>
              </a:rPr>
              <a:t>Alternative land was identified for rejected offers and negotiations currently taking place (i.e. FS (1) and NC (1</a:t>
            </a:r>
            <a:r>
              <a:rPr lang="en-ZA" sz="1000" dirty="0" smtClean="0">
                <a:latin typeface="Century Gothic" pitchFamily="34" charset="0"/>
              </a:rPr>
              <a:t>).  Memorandum  </a:t>
            </a:r>
            <a:r>
              <a:rPr lang="en-ZA" sz="1000" dirty="0">
                <a:latin typeface="Century Gothic" pitchFamily="34" charset="0"/>
              </a:rPr>
              <a:t>routed to </a:t>
            </a:r>
            <a:r>
              <a:rPr lang="en-ZA" sz="1000" dirty="0" err="1">
                <a:latin typeface="Century Gothic" pitchFamily="34" charset="0"/>
              </a:rPr>
              <a:t>SANParks</a:t>
            </a:r>
            <a:r>
              <a:rPr lang="en-ZA" sz="1000" dirty="0">
                <a:latin typeface="Century Gothic" pitchFamily="34" charset="0"/>
              </a:rPr>
              <a:t> to request </a:t>
            </a:r>
            <a:r>
              <a:rPr lang="en-ZA" sz="1000" dirty="0" smtClean="0">
                <a:latin typeface="Century Gothic" pitchFamily="34" charset="0"/>
              </a:rPr>
              <a:t>meeting </a:t>
            </a:r>
            <a:r>
              <a:rPr lang="en-ZA" sz="1000" dirty="0">
                <a:latin typeface="Century Gothic" pitchFamily="34" charset="0"/>
              </a:rPr>
              <a:t>to consider release of properties (i.e. FS (1</a:t>
            </a:r>
            <a:r>
              <a:rPr lang="en-ZA" sz="1000" dirty="0" smtClean="0">
                <a:latin typeface="Century Gothic" pitchFamily="34" charset="0"/>
              </a:rPr>
              <a:t>). Verification </a:t>
            </a:r>
            <a:r>
              <a:rPr lang="en-ZA" sz="1000" dirty="0">
                <a:latin typeface="Century Gothic" pitchFamily="34" charset="0"/>
              </a:rPr>
              <a:t>issues are currently being resolved and claims earmarked for presentation at QCC in Q2 (i.e. EC (12) and NW (1</a:t>
            </a:r>
            <a:r>
              <a:rPr lang="en-ZA" sz="1000" dirty="0" smtClean="0">
                <a:latin typeface="Century Gothic" pitchFamily="34" charset="0"/>
              </a:rPr>
              <a:t>). </a:t>
            </a:r>
            <a:r>
              <a:rPr lang="en-ZA" sz="1000" dirty="0" err="1" smtClean="0">
                <a:latin typeface="Century Gothic" pitchFamily="34" charset="0"/>
              </a:rPr>
              <a:t>Bakgatla</a:t>
            </a:r>
            <a:r>
              <a:rPr lang="en-ZA" sz="1000" dirty="0" smtClean="0">
                <a:latin typeface="Century Gothic" pitchFamily="34" charset="0"/>
              </a:rPr>
              <a:t> </a:t>
            </a:r>
            <a:r>
              <a:rPr lang="en-ZA" sz="1000" dirty="0">
                <a:latin typeface="Century Gothic" pitchFamily="34" charset="0"/>
              </a:rPr>
              <a:t>Ba </a:t>
            </a:r>
            <a:r>
              <a:rPr lang="en-ZA" sz="1000" dirty="0" err="1">
                <a:latin typeface="Century Gothic" pitchFamily="34" charset="0"/>
              </a:rPr>
              <a:t>Kgafela</a:t>
            </a:r>
            <a:r>
              <a:rPr lang="en-ZA" sz="1000" dirty="0">
                <a:latin typeface="Century Gothic" pitchFamily="34" charset="0"/>
              </a:rPr>
              <a:t> memorandum </a:t>
            </a:r>
            <a:r>
              <a:rPr lang="en-ZA" sz="1000" dirty="0" smtClean="0">
                <a:latin typeface="Century Gothic" pitchFamily="34" charset="0"/>
              </a:rPr>
              <a:t>has </a:t>
            </a:r>
            <a:r>
              <a:rPr lang="en-ZA" sz="1000" dirty="0">
                <a:latin typeface="Century Gothic" pitchFamily="34" charset="0"/>
              </a:rPr>
              <a:t>since </a:t>
            </a:r>
            <a:r>
              <a:rPr lang="en-ZA" sz="1000" dirty="0" smtClean="0">
                <a:latin typeface="Century Gothic" pitchFamily="34" charset="0"/>
              </a:rPr>
              <a:t>been approved </a:t>
            </a:r>
            <a:r>
              <a:rPr lang="en-ZA" sz="1000" dirty="0">
                <a:latin typeface="Century Gothic" pitchFamily="34" charset="0"/>
              </a:rPr>
              <a:t>by DPW and only awaiting release </a:t>
            </a:r>
            <a:r>
              <a:rPr lang="en-ZA" sz="1000" dirty="0" smtClean="0">
                <a:latin typeface="Century Gothic" pitchFamily="34" charset="0"/>
              </a:rPr>
              <a:t>confirmation </a:t>
            </a:r>
            <a:r>
              <a:rPr lang="en-ZA" sz="1000" dirty="0">
                <a:latin typeface="Century Gothic" pitchFamily="34" charset="0"/>
              </a:rPr>
              <a:t>(i.e. NW (8).</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25</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1515138935"/>
              </p:ext>
            </p:extLst>
          </p:nvPr>
        </p:nvGraphicFramePr>
        <p:xfrm>
          <a:off x="101352" y="1499174"/>
          <a:ext cx="2946648" cy="223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659344886"/>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 xmlns:a16="http://schemas.microsoft.com/office/drawing/2014/main" val="20000"/>
                    </a:ext>
                  </a:extLst>
                </a:gridCol>
                <a:gridCol w="745195">
                  <a:extLst>
                    <a:ext uri="{9D8B030D-6E8A-4147-A177-3AD203B41FA5}">
                      <a16:colId xmlns="" xmlns:a16="http://schemas.microsoft.com/office/drawing/2014/main" val="20002"/>
                    </a:ext>
                  </a:extLst>
                </a:gridCol>
                <a:gridCol w="682028">
                  <a:extLst>
                    <a:ext uri="{9D8B030D-6E8A-4147-A177-3AD203B41FA5}">
                      <a16:colId xmlns="" xmlns:a16="http://schemas.microsoft.com/office/drawing/2014/main" val="20003"/>
                    </a:ext>
                  </a:extLst>
                </a:gridCol>
                <a:gridCol w="757808">
                  <a:extLst>
                    <a:ext uri="{9D8B030D-6E8A-4147-A177-3AD203B41FA5}">
                      <a16:colId xmlns="" xmlns:a16="http://schemas.microsoft.com/office/drawing/2014/main" val="20004"/>
                    </a:ext>
                  </a:extLst>
                </a:gridCol>
                <a:gridCol w="704661">
                  <a:extLst>
                    <a:ext uri="{9D8B030D-6E8A-4147-A177-3AD203B41FA5}">
                      <a16:colId xmlns="" xmlns:a16="http://schemas.microsoft.com/office/drawing/2014/main" val="20005"/>
                    </a:ext>
                  </a:extLst>
                </a:gridCol>
                <a:gridCol w="735175">
                  <a:extLst>
                    <a:ext uri="{9D8B030D-6E8A-4147-A177-3AD203B41FA5}">
                      <a16:colId xmlns="" xmlns:a16="http://schemas.microsoft.com/office/drawing/2014/main" val="20006"/>
                    </a:ext>
                  </a:extLst>
                </a:gridCol>
                <a:gridCol w="757808">
                  <a:extLst>
                    <a:ext uri="{9D8B030D-6E8A-4147-A177-3AD203B41FA5}">
                      <a16:colId xmlns="" xmlns:a16="http://schemas.microsoft.com/office/drawing/2014/main" val="20007"/>
                    </a:ext>
                  </a:extLst>
                </a:gridCol>
                <a:gridCol w="757808">
                  <a:extLst>
                    <a:ext uri="{9D8B030D-6E8A-4147-A177-3AD203B41FA5}">
                      <a16:colId xmlns="" xmlns:a16="http://schemas.microsoft.com/office/drawing/2014/main" val="20008"/>
                    </a:ext>
                  </a:extLst>
                </a:gridCol>
                <a:gridCol w="949609">
                  <a:extLst>
                    <a:ext uri="{9D8B030D-6E8A-4147-A177-3AD203B41FA5}">
                      <a16:colId xmlns="" xmlns:a16="http://schemas.microsoft.com/office/drawing/2014/main" val="20009"/>
                    </a:ext>
                  </a:extLst>
                </a:gridCol>
                <a:gridCol w="838200">
                  <a:extLst>
                    <a:ext uri="{9D8B030D-6E8A-4147-A177-3AD203B41FA5}">
                      <a16:colId xmlns="" xmlns:a16="http://schemas.microsoft.com/office/drawing/2014/main" val="20010"/>
                    </a:ext>
                  </a:extLst>
                </a:gridCol>
                <a:gridCol w="990597"/>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baseline="0" dirty="0" smtClean="0">
                          <a:solidFill>
                            <a:schemeClr val="tx1"/>
                          </a:solidFill>
                          <a:effectLst/>
                          <a:latin typeface="Century Gothic" pitchFamily="34" charset="0"/>
                        </a:rPr>
                        <a:t>61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99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ZA" sz="1000" b="0" i="0" u="none" strike="noStrike" dirty="0" smtClean="0">
                        <a:solidFill>
                          <a:schemeClr val="tx1"/>
                        </a:solidFill>
                        <a:effectLst/>
                        <a:latin typeface="Century Gothic" pitchFamily="34" charset="0"/>
                      </a:endParaRPr>
                    </a:p>
                    <a:p>
                      <a:pPr algn="ctr" fontAlgn="t"/>
                      <a:r>
                        <a:rPr lang="en-ZA" sz="1000" b="0" i="0" u="none" strike="noStrike" dirty="0" smtClean="0">
                          <a:solidFill>
                            <a:schemeClr val="tx1"/>
                          </a:solidFill>
                          <a:effectLst/>
                          <a:latin typeface="Century Gothic" pitchFamily="34" charset="0"/>
                        </a:rPr>
                        <a:t>72 </a:t>
                      </a:r>
                      <a:br>
                        <a:rPr lang="en-ZA" sz="1000" b="0" i="0" u="none" strike="noStrike" dirty="0" smtClean="0">
                          <a:solidFill>
                            <a:schemeClr val="tx1"/>
                          </a:solidFill>
                          <a:effectLst/>
                          <a:latin typeface="Century Gothic" pitchFamily="34" charset="0"/>
                        </a:rPr>
                      </a:b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16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102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chemeClr val="tx1"/>
                          </a:solidFill>
                          <a:effectLst/>
                          <a:latin typeface="Century Gothic" pitchFamily="34" charset="0"/>
                        </a:rPr>
                        <a:t>428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2</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1</a:t>
                      </a: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chemeClr val="tx1"/>
                          </a:solidFill>
                          <a:effectLst/>
                          <a:latin typeface="Century Gothic" pitchFamily="34"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chemeClr val="tx1"/>
                          </a:solidFill>
                          <a:effectLst/>
                          <a:latin typeface="Century Gothic"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4</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2</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28</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9</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7</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9</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59</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4151574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381000"/>
            <a:ext cx="8610600" cy="5562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ZA" sz="2000" b="1" dirty="0" smtClean="0">
                <a:solidFill>
                  <a:srgbClr val="94C600"/>
                </a:solidFill>
                <a:latin typeface="Century Gothic"/>
              </a:rPr>
              <a:t>Programme 5: Land Reform  </a:t>
            </a:r>
          </a:p>
          <a:p>
            <a:pPr algn="just"/>
            <a:endParaRPr lang="en-ZA" sz="2000" b="1" dirty="0" smtClean="0">
              <a:solidFill>
                <a:srgbClr val="94C600"/>
              </a:solidFill>
              <a:latin typeface="Century Gothic"/>
            </a:endParaRPr>
          </a:p>
          <a:p>
            <a:pPr algn="just"/>
            <a:endParaRPr lang="en-ZA" sz="2000" b="1" dirty="0">
              <a:solidFill>
                <a:srgbClr val="94C600"/>
              </a:solidFill>
              <a:latin typeface="Century Gothic"/>
              <a:cs typeface="Arial" pitchFamily="34" charset="0"/>
            </a:endParaRPr>
          </a:p>
          <a:p>
            <a:pPr algn="just"/>
            <a:r>
              <a:rPr lang="en-ZA" sz="1400" b="1" dirty="0">
                <a:solidFill>
                  <a:schemeClr val="tx1"/>
                </a:solidFill>
                <a:latin typeface="Century Gothic" pitchFamily="34" charset="0"/>
                <a:cs typeface="Arial" pitchFamily="34" charset="0"/>
              </a:rPr>
              <a:t>Purpose:</a:t>
            </a:r>
            <a:r>
              <a:rPr lang="en-ZA" sz="1400" dirty="0">
                <a:solidFill>
                  <a:schemeClr val="tx1"/>
                </a:solidFill>
                <a:latin typeface="Century Gothic" pitchFamily="34" charset="0"/>
                <a:cs typeface="Arial" pitchFamily="34" charset="0"/>
              </a:rPr>
              <a:t> Initiate sustainable Land Reform Programmes in South Africa. </a:t>
            </a:r>
          </a:p>
          <a:p>
            <a:pPr algn="just"/>
            <a:endParaRPr lang="en-ZA" sz="1400" b="1" dirty="0">
              <a:solidFill>
                <a:schemeClr val="tx1"/>
              </a:solidFill>
              <a:latin typeface="Century Gothic" pitchFamily="34" charset="0"/>
              <a:cs typeface="Arial" pitchFamily="34" charset="0"/>
            </a:endParaRPr>
          </a:p>
          <a:p>
            <a:pPr algn="just"/>
            <a:r>
              <a:rPr lang="en-ZA" sz="1400" b="1" dirty="0">
                <a:solidFill>
                  <a:schemeClr val="tx1"/>
                </a:solidFill>
                <a:latin typeface="Century Gothic" pitchFamily="34" charset="0"/>
                <a:cs typeface="Arial" pitchFamily="34" charset="0"/>
              </a:rPr>
              <a:t>Sub-programmes </a:t>
            </a:r>
            <a:endParaRPr lang="en-ZA" sz="1400" dirty="0">
              <a:solidFill>
                <a:schemeClr val="tx1"/>
              </a:solidFill>
              <a:latin typeface="Century Gothic" pitchFamily="34" charset="0"/>
              <a:cs typeface="Arial" pitchFamily="34" charset="0"/>
            </a:endParaRPr>
          </a:p>
          <a:p>
            <a:pPr algn="just"/>
            <a:r>
              <a:rPr lang="en-ZA" sz="1400" dirty="0">
                <a:solidFill>
                  <a:schemeClr val="tx1"/>
                </a:solidFill>
                <a:latin typeface="Century Gothic" pitchFamily="34" charset="0"/>
                <a:cs typeface="Arial" pitchFamily="34" charset="0"/>
              </a:rPr>
              <a:t>Land Reform National Office</a:t>
            </a:r>
          </a:p>
          <a:p>
            <a:pPr algn="just"/>
            <a:r>
              <a:rPr lang="en-ZA" sz="1400" dirty="0">
                <a:solidFill>
                  <a:schemeClr val="tx1"/>
                </a:solidFill>
                <a:latin typeface="Century Gothic" pitchFamily="34" charset="0"/>
                <a:cs typeface="Arial" pitchFamily="34" charset="0"/>
              </a:rPr>
              <a:t>Land Reform Provincial Offices</a:t>
            </a:r>
          </a:p>
          <a:p>
            <a:pPr algn="just"/>
            <a:r>
              <a:rPr lang="en-ZA" sz="1400" dirty="0">
                <a:solidFill>
                  <a:schemeClr val="tx1"/>
                </a:solidFill>
                <a:latin typeface="Century Gothic" pitchFamily="34" charset="0"/>
                <a:cs typeface="Arial" pitchFamily="34" charset="0"/>
              </a:rPr>
              <a:t>Land Reform Grants </a:t>
            </a:r>
          </a:p>
          <a:p>
            <a:pPr algn="just"/>
            <a:r>
              <a:rPr lang="en-ZA" sz="1400" dirty="0">
                <a:solidFill>
                  <a:schemeClr val="tx1"/>
                </a:solidFill>
                <a:latin typeface="Century Gothic" pitchFamily="34" charset="0"/>
                <a:cs typeface="Arial" pitchFamily="34" charset="0"/>
              </a:rPr>
              <a:t>KwaZulu-Natal Ingonyama Trust Board </a:t>
            </a:r>
          </a:p>
          <a:p>
            <a:pPr algn="just"/>
            <a:r>
              <a:rPr lang="en-ZA" sz="1400" dirty="0">
                <a:solidFill>
                  <a:schemeClr val="tx1"/>
                </a:solidFill>
                <a:latin typeface="Century Gothic" pitchFamily="34" charset="0"/>
                <a:cs typeface="Arial" pitchFamily="34" charset="0"/>
              </a:rPr>
              <a:t>Communal Land Rights Programme</a:t>
            </a:r>
          </a:p>
          <a:p>
            <a:pPr algn="just"/>
            <a:r>
              <a:rPr lang="en-ZA" sz="1400" dirty="0">
                <a:solidFill>
                  <a:schemeClr val="tx1"/>
                </a:solidFill>
                <a:latin typeface="Century Gothic" pitchFamily="34" charset="0"/>
                <a:cs typeface="Arial" pitchFamily="34" charset="0"/>
              </a:rPr>
              <a:t>Agricultural Land Holding Account </a:t>
            </a:r>
          </a:p>
          <a:p>
            <a:pPr algn="just"/>
            <a:r>
              <a:rPr lang="en-ZA" sz="1400" dirty="0">
                <a:solidFill>
                  <a:schemeClr val="tx1"/>
                </a:solidFill>
                <a:latin typeface="Century Gothic" pitchFamily="34" charset="0"/>
                <a:cs typeface="Arial" pitchFamily="34" charset="0"/>
              </a:rPr>
              <a:t> </a:t>
            </a:r>
          </a:p>
          <a:p>
            <a:pPr algn="just"/>
            <a:r>
              <a:rPr lang="en-ZA" sz="1400" b="1" dirty="0">
                <a:solidFill>
                  <a:schemeClr val="tx1"/>
                </a:solidFill>
                <a:latin typeface="Century Gothic" pitchFamily="34" charset="0"/>
                <a:cs typeface="Arial" pitchFamily="34" charset="0"/>
              </a:rPr>
              <a:t>Strategic Objectives</a:t>
            </a:r>
            <a:endParaRPr lang="en-ZA" sz="1400" dirty="0">
              <a:solidFill>
                <a:schemeClr val="tx1"/>
              </a:solidFill>
              <a:latin typeface="Century Gothic" pitchFamily="34" charset="0"/>
              <a:cs typeface="Arial" pitchFamily="34" charset="0"/>
            </a:endParaRPr>
          </a:p>
          <a:p>
            <a:pPr algn="just"/>
            <a:r>
              <a:rPr lang="en-ZA" sz="1400" dirty="0">
                <a:solidFill>
                  <a:schemeClr val="tx1"/>
                </a:solidFill>
                <a:latin typeface="Century Gothic" pitchFamily="34" charset="0"/>
                <a:cs typeface="Arial" pitchFamily="34" charset="0"/>
              </a:rPr>
              <a:t>Promote equitable land redistribution and agricultural development by acquiring located land by 2020.</a:t>
            </a:r>
          </a:p>
          <a:p>
            <a:pPr algn="just"/>
            <a:r>
              <a:rPr lang="en-ZA" sz="1400" dirty="0">
                <a:solidFill>
                  <a:schemeClr val="tx1"/>
                </a:solidFill>
                <a:latin typeface="Century Gothic" pitchFamily="34" charset="0"/>
                <a:cs typeface="Arial" pitchFamily="34" charset="0"/>
              </a:rPr>
              <a:t>Provide comprehensive farm development support to smallholder farmers and land reform beneficiaries for agrarian transformation by 2019.</a:t>
            </a:r>
          </a:p>
          <a:p>
            <a:pPr algn="just"/>
            <a:r>
              <a:rPr lang="en-ZA" sz="1400" dirty="0">
                <a:solidFill>
                  <a:schemeClr val="tx1"/>
                </a:solidFill>
                <a:latin typeface="Century Gothic" pitchFamily="34" charset="0"/>
                <a:cs typeface="Arial" pitchFamily="34" charset="0"/>
              </a:rPr>
              <a:t>Functional systems and institutional arrangements for tenure and land administration to enable agrarian reform in all provinces by 2020.</a:t>
            </a:r>
          </a:p>
          <a:p>
            <a:pPr algn="ctr"/>
            <a:endParaRPr lang="en-ZA" sz="2000" b="1" dirty="0">
              <a:solidFill>
                <a:srgbClr val="94C600"/>
              </a:solidFill>
              <a:latin typeface="Century Gothic"/>
            </a:endParaRPr>
          </a:p>
          <a:p>
            <a:pPr algn="ctr"/>
            <a:r>
              <a:rPr lang="en-ZA" sz="2000" b="1" dirty="0" smtClean="0">
                <a:solidFill>
                  <a:srgbClr val="94C600"/>
                </a:solidFill>
                <a:latin typeface="Century Gothic"/>
              </a:rPr>
              <a:t> </a:t>
            </a:r>
            <a:endParaRPr lang="en-ZA" sz="2000" b="1" dirty="0">
              <a:solidFill>
                <a:srgbClr val="94C600"/>
              </a:solidFill>
              <a:latin typeface="Century Gothic"/>
            </a:endParaRPr>
          </a:p>
        </p:txBody>
      </p:sp>
      <p:sp>
        <p:nvSpPr>
          <p:cNvPr id="3" name="TextBox 2"/>
          <p:cNvSpPr txBox="1"/>
          <p:nvPr/>
        </p:nvSpPr>
        <p:spPr>
          <a:xfrm>
            <a:off x="7543800" y="6096000"/>
            <a:ext cx="533400" cy="369332"/>
          </a:xfrm>
          <a:prstGeom prst="rect">
            <a:avLst/>
          </a:prstGeom>
          <a:noFill/>
        </p:spPr>
        <p:txBody>
          <a:bodyPr wrap="square" rtlCol="0">
            <a:spAutoFit/>
          </a:bodyPr>
          <a:lstStyle/>
          <a:p>
            <a:pPr algn="ctr"/>
            <a:r>
              <a:rPr lang="en-US" dirty="0" smtClean="0"/>
              <a:t>26</a:t>
            </a:r>
            <a:endParaRPr lang="en-ZA" dirty="0"/>
          </a:p>
        </p:txBody>
      </p:sp>
    </p:spTree>
    <p:extLst>
      <p:ext uri="{BB962C8B-B14F-4D97-AF65-F5344CB8AC3E}">
        <p14:creationId xmlns:p14="http://schemas.microsoft.com/office/powerpoint/2010/main" xmlns="" val="2658456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5: Land Reform  </a:t>
            </a:r>
            <a:endParaRPr lang="en-ZA" sz="2000" b="1" dirty="0">
              <a:solidFill>
                <a:srgbClr val="94C600"/>
              </a:solidFill>
              <a:latin typeface="Century Gothic"/>
            </a:endParaRPr>
          </a:p>
        </p:txBody>
      </p:sp>
      <p:sp>
        <p:nvSpPr>
          <p:cNvPr id="3" name="TextBox 2"/>
          <p:cNvSpPr txBox="1"/>
          <p:nvPr/>
        </p:nvSpPr>
        <p:spPr>
          <a:xfrm>
            <a:off x="491992" y="914399"/>
            <a:ext cx="8382000" cy="584775"/>
          </a:xfrm>
          <a:prstGeom prst="rect">
            <a:avLst/>
          </a:prstGeom>
          <a:noFill/>
        </p:spPr>
        <p:txBody>
          <a:bodyPr wrap="square" rtlCol="0">
            <a:spAutoFit/>
          </a:bodyPr>
          <a:lstStyle/>
          <a:p>
            <a:pPr defTabSz="913403"/>
            <a:r>
              <a:rPr lang="en-ZA" b="1" dirty="0" smtClean="0">
                <a:solidFill>
                  <a:prstClr val="black"/>
                </a:solidFill>
              </a:rPr>
              <a:t>Performance indicator</a:t>
            </a:r>
            <a:r>
              <a:rPr lang="en-ZA" b="1" dirty="0">
                <a:solidFill>
                  <a:prstClr val="black"/>
                </a:solidFill>
              </a:rPr>
              <a:t>:  Number of hectares </a:t>
            </a:r>
            <a:r>
              <a:rPr lang="en-ZA" b="1" dirty="0" smtClean="0">
                <a:solidFill>
                  <a:prstClr val="black"/>
                </a:solidFill>
              </a:rPr>
              <a:t>acquired</a:t>
            </a:r>
          </a:p>
          <a:p>
            <a:pPr defTabSz="913403"/>
            <a:r>
              <a:rPr lang="en-ZA" sz="1400" b="1" dirty="0" smtClean="0">
                <a:solidFill>
                  <a:srgbClr val="00B0F0"/>
                </a:solidFill>
              </a:rPr>
              <a:t>Annual Target: </a:t>
            </a:r>
            <a:r>
              <a:rPr lang="nn-NO" sz="1400" b="1" dirty="0" smtClean="0">
                <a:solidFill>
                  <a:srgbClr val="00B0F0"/>
                </a:solidFill>
              </a:rPr>
              <a:t>94 050</a:t>
            </a:r>
            <a:endParaRPr lang="nn-NO" sz="1400" i="1" dirty="0">
              <a:solidFill>
                <a:srgbClr val="00B0F0"/>
              </a:solidFill>
            </a:endParaRPr>
          </a:p>
        </p:txBody>
      </p:sp>
      <p:sp>
        <p:nvSpPr>
          <p:cNvPr id="4" name="TextBox 3"/>
          <p:cNvSpPr txBox="1"/>
          <p:nvPr/>
        </p:nvSpPr>
        <p:spPr>
          <a:xfrm>
            <a:off x="3014283" y="1837729"/>
            <a:ext cx="5791200" cy="1754326"/>
          </a:xfrm>
          <a:prstGeom prst="rect">
            <a:avLst/>
          </a:prstGeom>
          <a:noFill/>
        </p:spPr>
        <p:txBody>
          <a:bodyPr wrap="square" rtlCol="0">
            <a:spAutoFit/>
          </a:bodyPr>
          <a:lstStyle/>
          <a:p>
            <a:pPr algn="just"/>
            <a:r>
              <a:rPr lang="en-ZA" sz="1200" b="1" dirty="0" smtClean="0">
                <a:solidFill>
                  <a:prstClr val="black"/>
                </a:solidFill>
              </a:rPr>
              <a:t>Reason for deviation</a:t>
            </a:r>
          </a:p>
          <a:p>
            <a:pPr algn="just"/>
            <a:endParaRPr lang="en-ZA" sz="1200" b="1" dirty="0">
              <a:solidFill>
                <a:srgbClr val="FF0000"/>
              </a:solidFill>
              <a:latin typeface="Century Gothic" pitchFamily="34" charset="0"/>
              <a:ea typeface="Calibri"/>
              <a:cs typeface="Arial"/>
            </a:endParaRPr>
          </a:p>
          <a:p>
            <a:pPr algn="just"/>
            <a:r>
              <a:rPr lang="en-ZA" sz="1200" dirty="0">
                <a:latin typeface="Century Gothic" pitchFamily="34" charset="0"/>
                <a:ea typeface="Calibri"/>
                <a:cs typeface="Arial"/>
              </a:rPr>
              <a:t>Target over achieved due to implementation of </a:t>
            </a:r>
            <a:r>
              <a:rPr lang="en-ZA" sz="1200" dirty="0" smtClean="0">
                <a:latin typeface="Century Gothic" pitchFamily="34" charset="0"/>
                <a:ea typeface="Calibri"/>
                <a:cs typeface="Arial"/>
              </a:rPr>
              <a:t>commitments. </a:t>
            </a:r>
            <a:endParaRPr lang="en-ZA" sz="1200" dirty="0">
              <a:latin typeface="Century Gothic" pitchFamily="34" charset="0"/>
              <a:ea typeface="Calibri"/>
              <a:cs typeface="Arial"/>
            </a:endParaRPr>
          </a:p>
          <a:p>
            <a:pPr algn="just" defTabSz="913403" fontAlgn="ctr"/>
            <a:endParaRPr lang="en-ZA" sz="1200" b="1" dirty="0" smtClean="0">
              <a:solidFill>
                <a:prstClr val="black"/>
              </a:solidFill>
            </a:endParaRPr>
          </a:p>
          <a:p>
            <a:pPr algn="just"/>
            <a:r>
              <a:rPr lang="en-ZA" sz="1200" b="1" dirty="0" smtClean="0">
                <a:solidFill>
                  <a:prstClr val="black"/>
                </a:solidFill>
              </a:rPr>
              <a:t>Planned intervention </a:t>
            </a:r>
          </a:p>
          <a:p>
            <a:pPr algn="just"/>
            <a:endParaRPr lang="en-ZA" sz="1200" b="1" dirty="0" smtClean="0">
              <a:solidFill>
                <a:prstClr val="black"/>
              </a:solidFill>
            </a:endParaRPr>
          </a:p>
          <a:p>
            <a:pPr algn="just"/>
            <a:r>
              <a:rPr lang="en-ZA" sz="1200" dirty="0">
                <a:latin typeface="Century Gothic" pitchFamily="34" charset="0"/>
              </a:rPr>
              <a:t>Expedite the finalization of the  remaining land acquisition commitments and  transfer of farms at conveyancing phase amounting to 20 000 hectares to maintain </a:t>
            </a:r>
            <a:r>
              <a:rPr lang="en-ZA" sz="1200" dirty="0" smtClean="0">
                <a:latin typeface="Century Gothic" pitchFamily="34" charset="0"/>
              </a:rPr>
              <a:t> </a:t>
            </a:r>
            <a:r>
              <a:rPr lang="en-ZA" sz="1200" dirty="0">
                <a:latin typeface="Century Gothic" pitchFamily="34" charset="0"/>
              </a:rPr>
              <a:t>good performance.</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27</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1633926893"/>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220608887"/>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 xmlns:a16="http://schemas.microsoft.com/office/drawing/2014/main" val="20000"/>
                    </a:ext>
                  </a:extLst>
                </a:gridCol>
                <a:gridCol w="745195">
                  <a:extLst>
                    <a:ext uri="{9D8B030D-6E8A-4147-A177-3AD203B41FA5}">
                      <a16:colId xmlns="" xmlns:a16="http://schemas.microsoft.com/office/drawing/2014/main" val="20002"/>
                    </a:ext>
                  </a:extLst>
                </a:gridCol>
                <a:gridCol w="682028">
                  <a:extLst>
                    <a:ext uri="{9D8B030D-6E8A-4147-A177-3AD203B41FA5}">
                      <a16:colId xmlns="" xmlns:a16="http://schemas.microsoft.com/office/drawing/2014/main" val="20003"/>
                    </a:ext>
                  </a:extLst>
                </a:gridCol>
                <a:gridCol w="757808">
                  <a:extLst>
                    <a:ext uri="{9D8B030D-6E8A-4147-A177-3AD203B41FA5}">
                      <a16:colId xmlns="" xmlns:a16="http://schemas.microsoft.com/office/drawing/2014/main" val="20004"/>
                    </a:ext>
                  </a:extLst>
                </a:gridCol>
                <a:gridCol w="704661">
                  <a:extLst>
                    <a:ext uri="{9D8B030D-6E8A-4147-A177-3AD203B41FA5}">
                      <a16:colId xmlns="" xmlns:a16="http://schemas.microsoft.com/office/drawing/2014/main" val="20005"/>
                    </a:ext>
                  </a:extLst>
                </a:gridCol>
                <a:gridCol w="735175">
                  <a:extLst>
                    <a:ext uri="{9D8B030D-6E8A-4147-A177-3AD203B41FA5}">
                      <a16:colId xmlns="" xmlns:a16="http://schemas.microsoft.com/office/drawing/2014/main" val="20006"/>
                    </a:ext>
                  </a:extLst>
                </a:gridCol>
                <a:gridCol w="757808">
                  <a:extLst>
                    <a:ext uri="{9D8B030D-6E8A-4147-A177-3AD203B41FA5}">
                      <a16:colId xmlns="" xmlns:a16="http://schemas.microsoft.com/office/drawing/2014/main" val="20007"/>
                    </a:ext>
                  </a:extLst>
                </a:gridCol>
                <a:gridCol w="757808">
                  <a:extLst>
                    <a:ext uri="{9D8B030D-6E8A-4147-A177-3AD203B41FA5}">
                      <a16:colId xmlns="" xmlns:a16="http://schemas.microsoft.com/office/drawing/2014/main" val="20008"/>
                    </a:ext>
                  </a:extLst>
                </a:gridCol>
                <a:gridCol w="949609">
                  <a:extLst>
                    <a:ext uri="{9D8B030D-6E8A-4147-A177-3AD203B41FA5}">
                      <a16:colId xmlns="" xmlns:a16="http://schemas.microsoft.com/office/drawing/2014/main" val="20009"/>
                    </a:ext>
                  </a:extLst>
                </a:gridCol>
                <a:gridCol w="838200">
                  <a:extLst>
                    <a:ext uri="{9D8B030D-6E8A-4147-A177-3AD203B41FA5}">
                      <a16:colId xmlns="" xmlns:a16="http://schemas.microsoft.com/office/drawing/2014/main" val="20010"/>
                    </a:ext>
                  </a:extLst>
                </a:gridCol>
                <a:gridCol w="990597"/>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solidFill>
                            <a:schemeClr val="tx1"/>
                          </a:solidFill>
                          <a:effectLst/>
                          <a:latin typeface="Century Gothic" panose="020B0502020202020204" pitchFamily="34" charset="0"/>
                        </a:rPr>
                        <a:t>13 797</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solidFill>
                            <a:schemeClr val="tx1"/>
                          </a:solidFill>
                          <a:effectLst/>
                          <a:latin typeface="Century Gothic" panose="020B0502020202020204" pitchFamily="34" charset="0"/>
                        </a:rPr>
                        <a:t>12 789</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solidFill>
                            <a:schemeClr val="tx1"/>
                          </a:solidFill>
                          <a:effectLst/>
                          <a:latin typeface="Century Gothic" panose="020B0502020202020204" pitchFamily="34" charset="0"/>
                        </a:rPr>
                        <a:t>2 500</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en-ZA" sz="1000" u="none" strike="noStrike" kern="1200" cap="none" spc="0" normalizeH="0" baseline="0" noProof="0" dirty="0" smtClean="0">
                          <a:ln>
                            <a:noFill/>
                          </a:ln>
                          <a:solidFill>
                            <a:schemeClr val="tx1"/>
                          </a:solidFill>
                          <a:effectLst/>
                          <a:uLnTx/>
                          <a:uFillTx/>
                          <a:latin typeface="Century Gothic" panose="020B0502020202020204" pitchFamily="34" charset="0"/>
                        </a:rPr>
                        <a:t>11 446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solidFill>
                            <a:schemeClr val="tx1"/>
                          </a:solidFill>
                          <a:effectLst/>
                          <a:latin typeface="Century Gothic" panose="020B0502020202020204" pitchFamily="34" charset="0"/>
                        </a:rPr>
                        <a:t>6 325</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solidFill>
                            <a:schemeClr val="tx1"/>
                          </a:solidFill>
                          <a:effectLst/>
                          <a:latin typeface="Century Gothic" panose="020B0502020202020204" pitchFamily="34" charset="0"/>
                        </a:rPr>
                        <a:t>10 500</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solidFill>
                            <a:schemeClr val="tx1"/>
                          </a:solidFill>
                          <a:effectLst/>
                          <a:latin typeface="Century Gothic" panose="020B0502020202020204" pitchFamily="34" charset="0"/>
                        </a:rPr>
                        <a:t>15 760</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solidFill>
                            <a:schemeClr val="tx1"/>
                          </a:solidFill>
                          <a:effectLst/>
                          <a:latin typeface="Century Gothic" panose="020B0502020202020204" pitchFamily="34" charset="0"/>
                        </a:rPr>
                        <a:t>15 000</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solidFill>
                            <a:schemeClr val="tx1"/>
                          </a:solidFill>
                          <a:effectLst/>
                          <a:latin typeface="Century Gothic" panose="020B0502020202020204" pitchFamily="34" charset="0"/>
                        </a:rPr>
                        <a:t>5 933</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b="1" u="none" strike="noStrike" dirty="0" smtClean="0">
                          <a:solidFill>
                            <a:schemeClr val="tx1"/>
                          </a:solidFill>
                          <a:effectLst/>
                          <a:latin typeface="Century Gothic" panose="020B0502020202020204" pitchFamily="34" charset="0"/>
                        </a:rPr>
                        <a:t>94 050</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2 812</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1 707</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800</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2 958</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0</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1 500</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1 160</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3 100</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71</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14 108</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971.924</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13.5666</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428.266</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1 125.464</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19 241.2689</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9 715.7909</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31</a:t>
                      </a:r>
                      <a:r>
                        <a:rPr lang="en-US" sz="1000" b="1" i="0" u="none" strike="noStrike" baseline="0" dirty="0" smtClean="0">
                          <a:solidFill>
                            <a:srgbClr val="000000"/>
                          </a:solidFill>
                          <a:effectLst/>
                          <a:latin typeface="Century Gothic" panose="020B0502020202020204" pitchFamily="34" charset="0"/>
                        </a:rPr>
                        <a:t> 496.2804</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648949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5: Land Reform  </a:t>
            </a:r>
            <a:endParaRPr lang="en-ZA" sz="2000" b="1" dirty="0">
              <a:solidFill>
                <a:srgbClr val="94C600"/>
              </a:solidFill>
              <a:latin typeface="Century Gothic"/>
            </a:endParaRPr>
          </a:p>
        </p:txBody>
      </p:sp>
      <p:sp>
        <p:nvSpPr>
          <p:cNvPr id="3" name="TextBox 2"/>
          <p:cNvSpPr txBox="1"/>
          <p:nvPr/>
        </p:nvSpPr>
        <p:spPr>
          <a:xfrm>
            <a:off x="491992" y="914399"/>
            <a:ext cx="8382000" cy="584775"/>
          </a:xfrm>
          <a:prstGeom prst="rect">
            <a:avLst/>
          </a:prstGeom>
          <a:noFill/>
        </p:spPr>
        <p:txBody>
          <a:bodyPr wrap="square" rtlCol="0">
            <a:spAutoFit/>
          </a:bodyPr>
          <a:lstStyle/>
          <a:p>
            <a:pPr defTabSz="913403"/>
            <a:r>
              <a:rPr lang="en-ZA" b="1" dirty="0" smtClean="0">
                <a:solidFill>
                  <a:prstClr val="black"/>
                </a:solidFill>
              </a:rPr>
              <a:t>Performance indicator</a:t>
            </a:r>
            <a:r>
              <a:rPr lang="en-ZA" b="1" dirty="0">
                <a:solidFill>
                  <a:prstClr val="black"/>
                </a:solidFill>
              </a:rPr>
              <a:t>:  Number of hectares allocated to Smallholder farmers </a:t>
            </a:r>
            <a:endParaRPr lang="en-ZA" b="1" dirty="0" smtClean="0">
              <a:solidFill>
                <a:prstClr val="black"/>
              </a:solidFill>
            </a:endParaRPr>
          </a:p>
          <a:p>
            <a:pPr defTabSz="913403"/>
            <a:r>
              <a:rPr lang="en-ZA" sz="1400" b="1" dirty="0" smtClean="0">
                <a:solidFill>
                  <a:srgbClr val="00B0F0"/>
                </a:solidFill>
              </a:rPr>
              <a:t>Annual Target: </a:t>
            </a:r>
            <a:r>
              <a:rPr lang="nn-NO" sz="1400" b="1" dirty="0">
                <a:solidFill>
                  <a:srgbClr val="00B0F0"/>
                </a:solidFill>
              </a:rPr>
              <a:t>42 750</a:t>
            </a:r>
          </a:p>
        </p:txBody>
      </p:sp>
      <p:sp>
        <p:nvSpPr>
          <p:cNvPr id="4" name="TextBox 3"/>
          <p:cNvSpPr txBox="1"/>
          <p:nvPr/>
        </p:nvSpPr>
        <p:spPr>
          <a:xfrm>
            <a:off x="3014283" y="1837729"/>
            <a:ext cx="5791200" cy="1569660"/>
          </a:xfrm>
          <a:prstGeom prst="rect">
            <a:avLst/>
          </a:prstGeom>
          <a:noFill/>
        </p:spPr>
        <p:txBody>
          <a:bodyPr wrap="square" rtlCol="0">
            <a:spAutoFit/>
          </a:bodyPr>
          <a:lstStyle/>
          <a:p>
            <a:r>
              <a:rPr lang="en-ZA" sz="1200" b="1" dirty="0" smtClean="0">
                <a:solidFill>
                  <a:prstClr val="black"/>
                </a:solidFill>
              </a:rPr>
              <a:t>Reason for deviation</a:t>
            </a:r>
          </a:p>
          <a:p>
            <a:endParaRPr lang="en-ZA" sz="1200" b="1" dirty="0">
              <a:solidFill>
                <a:srgbClr val="FF0000"/>
              </a:solidFill>
              <a:latin typeface="Century Gothic" pitchFamily="34" charset="0"/>
              <a:ea typeface="Calibri"/>
              <a:cs typeface="Arial"/>
            </a:endParaRPr>
          </a:p>
          <a:p>
            <a:r>
              <a:rPr lang="en-ZA" sz="1200" dirty="0">
                <a:latin typeface="Century Gothic" pitchFamily="34" charset="0"/>
                <a:ea typeface="Calibri"/>
                <a:cs typeface="Arial"/>
              </a:rPr>
              <a:t>Target over achieved due to implementation of </a:t>
            </a:r>
            <a:r>
              <a:rPr lang="en-ZA" sz="1200" dirty="0" smtClean="0">
                <a:latin typeface="Century Gothic" pitchFamily="34" charset="0"/>
                <a:ea typeface="Calibri"/>
                <a:cs typeface="Arial"/>
              </a:rPr>
              <a:t>commitments. </a:t>
            </a:r>
            <a:endParaRPr lang="en-ZA" sz="1200" dirty="0">
              <a:latin typeface="Century Gothic" pitchFamily="34" charset="0"/>
              <a:ea typeface="Calibri"/>
              <a:cs typeface="Arial"/>
            </a:endParaRPr>
          </a:p>
          <a:p>
            <a:pPr defTabSz="913403" fontAlgn="ctr"/>
            <a:endParaRPr lang="en-ZA" sz="1200" b="1" dirty="0" smtClean="0">
              <a:solidFill>
                <a:prstClr val="black"/>
              </a:solidFill>
            </a:endParaRPr>
          </a:p>
          <a:p>
            <a:r>
              <a:rPr lang="en-ZA" sz="1200" b="1" dirty="0" smtClean="0">
                <a:solidFill>
                  <a:prstClr val="black"/>
                </a:solidFill>
              </a:rPr>
              <a:t>Planned intervention </a:t>
            </a:r>
          </a:p>
          <a:p>
            <a:endParaRPr lang="en-ZA" sz="1200" b="1" dirty="0" smtClean="0">
              <a:solidFill>
                <a:prstClr val="black"/>
              </a:solidFill>
            </a:endParaRPr>
          </a:p>
          <a:p>
            <a:r>
              <a:rPr lang="en-ZA" sz="1200" dirty="0">
                <a:latin typeface="Century Gothic" pitchFamily="34" charset="0"/>
              </a:rPr>
              <a:t>Expedite the transfer of farms at conveyancing  phase amounting to 20 000 hectares to </a:t>
            </a:r>
            <a:r>
              <a:rPr lang="en-ZA" sz="1200" dirty="0" smtClean="0">
                <a:latin typeface="Century Gothic" pitchFamily="34" charset="0"/>
              </a:rPr>
              <a:t>maintain </a:t>
            </a:r>
            <a:r>
              <a:rPr lang="en-ZA" sz="1200" dirty="0">
                <a:latin typeface="Century Gothic" pitchFamily="34" charset="0"/>
              </a:rPr>
              <a:t>good performance.</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28</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998109126"/>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811334985"/>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 xmlns:a16="http://schemas.microsoft.com/office/drawing/2014/main" val="20000"/>
                    </a:ext>
                  </a:extLst>
                </a:gridCol>
                <a:gridCol w="745195">
                  <a:extLst>
                    <a:ext uri="{9D8B030D-6E8A-4147-A177-3AD203B41FA5}">
                      <a16:colId xmlns="" xmlns:a16="http://schemas.microsoft.com/office/drawing/2014/main" val="20002"/>
                    </a:ext>
                  </a:extLst>
                </a:gridCol>
                <a:gridCol w="682028">
                  <a:extLst>
                    <a:ext uri="{9D8B030D-6E8A-4147-A177-3AD203B41FA5}">
                      <a16:colId xmlns="" xmlns:a16="http://schemas.microsoft.com/office/drawing/2014/main" val="20003"/>
                    </a:ext>
                  </a:extLst>
                </a:gridCol>
                <a:gridCol w="757808">
                  <a:extLst>
                    <a:ext uri="{9D8B030D-6E8A-4147-A177-3AD203B41FA5}">
                      <a16:colId xmlns="" xmlns:a16="http://schemas.microsoft.com/office/drawing/2014/main" val="20004"/>
                    </a:ext>
                  </a:extLst>
                </a:gridCol>
                <a:gridCol w="704661">
                  <a:extLst>
                    <a:ext uri="{9D8B030D-6E8A-4147-A177-3AD203B41FA5}">
                      <a16:colId xmlns="" xmlns:a16="http://schemas.microsoft.com/office/drawing/2014/main" val="20005"/>
                    </a:ext>
                  </a:extLst>
                </a:gridCol>
                <a:gridCol w="735175">
                  <a:extLst>
                    <a:ext uri="{9D8B030D-6E8A-4147-A177-3AD203B41FA5}">
                      <a16:colId xmlns="" xmlns:a16="http://schemas.microsoft.com/office/drawing/2014/main" val="20006"/>
                    </a:ext>
                  </a:extLst>
                </a:gridCol>
                <a:gridCol w="757808">
                  <a:extLst>
                    <a:ext uri="{9D8B030D-6E8A-4147-A177-3AD203B41FA5}">
                      <a16:colId xmlns="" xmlns:a16="http://schemas.microsoft.com/office/drawing/2014/main" val="20007"/>
                    </a:ext>
                  </a:extLst>
                </a:gridCol>
                <a:gridCol w="757808">
                  <a:extLst>
                    <a:ext uri="{9D8B030D-6E8A-4147-A177-3AD203B41FA5}">
                      <a16:colId xmlns="" xmlns:a16="http://schemas.microsoft.com/office/drawing/2014/main" val="20008"/>
                    </a:ext>
                  </a:extLst>
                </a:gridCol>
                <a:gridCol w="949609">
                  <a:extLst>
                    <a:ext uri="{9D8B030D-6E8A-4147-A177-3AD203B41FA5}">
                      <a16:colId xmlns="" xmlns:a16="http://schemas.microsoft.com/office/drawing/2014/main" val="20009"/>
                    </a:ext>
                  </a:extLst>
                </a:gridCol>
                <a:gridCol w="838200">
                  <a:extLst>
                    <a:ext uri="{9D8B030D-6E8A-4147-A177-3AD203B41FA5}">
                      <a16:colId xmlns="" xmlns:a16="http://schemas.microsoft.com/office/drawing/2014/main" val="20010"/>
                    </a:ext>
                  </a:extLst>
                </a:gridCol>
                <a:gridCol w="990597"/>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7 675</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3 200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1 000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4 793</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4 199</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6 500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8 312</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5 000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2 071</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b="1" dirty="0" smtClean="0">
                          <a:effectLst/>
                          <a:latin typeface="Century Gothic" panose="020B0502020202020204" pitchFamily="34" charset="0"/>
                        </a:rPr>
                        <a:t>42 750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1 812</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500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400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1 431</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800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298</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1 100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71</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6 412</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ZA" sz="1000" b="1" dirty="0" smtClean="0">
                          <a:effectLst/>
                          <a:latin typeface="Century Gothic" panose="020B0502020202020204" pitchFamily="34" charset="0"/>
                          <a:ea typeface="Calibri"/>
                          <a:cs typeface="Times New Roman"/>
                        </a:rPr>
                        <a:t>27.3785</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220.8203</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lnSpc>
                          <a:spcPct val="115000"/>
                        </a:lnSpc>
                        <a:spcAft>
                          <a:spcPts val="0"/>
                        </a:spcAft>
                      </a:pPr>
                      <a:r>
                        <a:rPr lang="en-ZA" sz="1000" b="1" dirty="0" smtClean="0">
                          <a:effectLst/>
                          <a:latin typeface="Century Gothic" panose="020B0502020202020204" pitchFamily="34" charset="0"/>
                          <a:ea typeface="Calibri"/>
                          <a:cs typeface="Times New Roman"/>
                        </a:rPr>
                        <a:t>42.8304</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lnSpc>
                          <a:spcPct val="115000"/>
                        </a:lnSpc>
                        <a:spcAft>
                          <a:spcPts val="0"/>
                        </a:spcAft>
                      </a:pPr>
                      <a:r>
                        <a:rPr lang="en-ZA" sz="1000" b="1" dirty="0" smtClean="0">
                          <a:effectLst/>
                          <a:latin typeface="Century Gothic" panose="020B0502020202020204" pitchFamily="34" charset="0"/>
                          <a:ea typeface="Calibri"/>
                          <a:cs typeface="Times New Roman"/>
                        </a:rPr>
                        <a:t>19</a:t>
                      </a:r>
                      <a:r>
                        <a:rPr lang="en-ZA" sz="1000" b="1" baseline="0" dirty="0" smtClean="0">
                          <a:effectLst/>
                          <a:latin typeface="Century Gothic" panose="020B0502020202020204" pitchFamily="34" charset="0"/>
                          <a:ea typeface="Calibri"/>
                          <a:cs typeface="Times New Roman"/>
                        </a:rPr>
                        <a:t> 241.2689</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685.2313</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20 217.5294</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3483661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5: Land Reform  </a:t>
            </a:r>
            <a:endParaRPr lang="en-ZA" sz="2000" b="1" dirty="0">
              <a:solidFill>
                <a:srgbClr val="94C600"/>
              </a:solidFill>
              <a:latin typeface="Century Gothic"/>
            </a:endParaRPr>
          </a:p>
        </p:txBody>
      </p:sp>
      <p:sp>
        <p:nvSpPr>
          <p:cNvPr id="3" name="TextBox 2"/>
          <p:cNvSpPr txBox="1"/>
          <p:nvPr/>
        </p:nvSpPr>
        <p:spPr>
          <a:xfrm>
            <a:off x="491992" y="914399"/>
            <a:ext cx="8382000" cy="584775"/>
          </a:xfrm>
          <a:prstGeom prst="rect">
            <a:avLst/>
          </a:prstGeom>
          <a:noFill/>
        </p:spPr>
        <p:txBody>
          <a:bodyPr wrap="square" rtlCol="0">
            <a:spAutoFit/>
          </a:bodyPr>
          <a:lstStyle/>
          <a:p>
            <a:pPr defTabSz="913403"/>
            <a:r>
              <a:rPr lang="en-ZA" b="1" dirty="0" smtClean="0">
                <a:solidFill>
                  <a:prstClr val="black"/>
                </a:solidFill>
              </a:rPr>
              <a:t>Performance indicator</a:t>
            </a:r>
            <a:r>
              <a:rPr lang="en-ZA" b="1" dirty="0">
                <a:solidFill>
                  <a:prstClr val="black"/>
                </a:solidFill>
              </a:rPr>
              <a:t>:  Number of smallholder farmers beneficiaries </a:t>
            </a:r>
            <a:r>
              <a:rPr lang="en-ZA" b="1" dirty="0" smtClean="0">
                <a:solidFill>
                  <a:prstClr val="black"/>
                </a:solidFill>
              </a:rPr>
              <a:t>allocated land </a:t>
            </a:r>
          </a:p>
          <a:p>
            <a:pPr defTabSz="913403"/>
            <a:r>
              <a:rPr lang="en-ZA" sz="1400" b="1" dirty="0" smtClean="0">
                <a:solidFill>
                  <a:srgbClr val="00B0F0"/>
                </a:solidFill>
              </a:rPr>
              <a:t>Annual Target: </a:t>
            </a:r>
            <a:r>
              <a:rPr lang="nn-NO" sz="1400" b="1" dirty="0" smtClean="0">
                <a:solidFill>
                  <a:srgbClr val="00B0F0"/>
                </a:solidFill>
              </a:rPr>
              <a:t>89</a:t>
            </a:r>
            <a:endParaRPr lang="nn-NO" sz="1400" b="1" dirty="0">
              <a:solidFill>
                <a:srgbClr val="00B0F0"/>
              </a:solidFill>
            </a:endParaRPr>
          </a:p>
        </p:txBody>
      </p:sp>
      <p:sp>
        <p:nvSpPr>
          <p:cNvPr id="4" name="TextBox 3"/>
          <p:cNvSpPr txBox="1"/>
          <p:nvPr/>
        </p:nvSpPr>
        <p:spPr>
          <a:xfrm>
            <a:off x="3014283" y="1837729"/>
            <a:ext cx="5791200" cy="1754326"/>
          </a:xfrm>
          <a:prstGeom prst="rect">
            <a:avLst/>
          </a:prstGeom>
          <a:noFill/>
        </p:spPr>
        <p:txBody>
          <a:bodyPr wrap="square" rtlCol="0">
            <a:spAutoFit/>
          </a:bodyPr>
          <a:lstStyle/>
          <a:p>
            <a:r>
              <a:rPr lang="en-ZA" sz="1200" b="1" dirty="0" smtClean="0">
                <a:solidFill>
                  <a:prstClr val="black"/>
                </a:solidFill>
              </a:rPr>
              <a:t>Reason for deviation</a:t>
            </a:r>
          </a:p>
          <a:p>
            <a:endParaRPr lang="en-ZA" sz="1200" b="1" dirty="0">
              <a:solidFill>
                <a:srgbClr val="FF0000"/>
              </a:solidFill>
              <a:latin typeface="Century Gothic" pitchFamily="34" charset="0"/>
              <a:ea typeface="Calibri"/>
              <a:cs typeface="Arial"/>
            </a:endParaRPr>
          </a:p>
          <a:p>
            <a:r>
              <a:rPr lang="en-ZA" sz="1200" dirty="0">
                <a:latin typeface="Century Gothic" pitchFamily="34" charset="0"/>
                <a:ea typeface="Calibri"/>
                <a:cs typeface="Arial"/>
              </a:rPr>
              <a:t>The variance was  due to the fact that the farms acquired in </a:t>
            </a:r>
            <a:r>
              <a:rPr lang="en-ZA" sz="1200" dirty="0" smtClean="0">
                <a:latin typeface="Century Gothic" pitchFamily="34" charset="0"/>
                <a:ea typeface="Calibri"/>
                <a:cs typeface="Arial"/>
              </a:rPr>
              <a:t>2018/2019FY </a:t>
            </a:r>
            <a:r>
              <a:rPr lang="en-ZA" sz="1200" dirty="0">
                <a:latin typeface="Century Gothic" pitchFamily="34" charset="0"/>
                <a:ea typeface="Calibri"/>
                <a:cs typeface="Arial"/>
              </a:rPr>
              <a:t>were put under caretakership arrangements </a:t>
            </a:r>
            <a:r>
              <a:rPr lang="en-ZA" sz="1200" dirty="0" smtClean="0">
                <a:latin typeface="Century Gothic" pitchFamily="34" charset="0"/>
                <a:ea typeface="Calibri"/>
                <a:cs typeface="Arial"/>
              </a:rPr>
              <a:t> and </a:t>
            </a:r>
            <a:r>
              <a:rPr lang="en-ZA" sz="1200" dirty="0">
                <a:latin typeface="Century Gothic" pitchFamily="34" charset="0"/>
                <a:ea typeface="Calibri"/>
                <a:cs typeface="Arial"/>
              </a:rPr>
              <a:t>not yet allocated.</a:t>
            </a:r>
          </a:p>
          <a:p>
            <a:pPr defTabSz="913403" fontAlgn="ctr"/>
            <a:endParaRPr lang="en-ZA" sz="1200" b="1" dirty="0" smtClean="0">
              <a:solidFill>
                <a:prstClr val="black"/>
              </a:solidFill>
            </a:endParaRPr>
          </a:p>
          <a:p>
            <a:r>
              <a:rPr lang="en-ZA" sz="1200" b="1" dirty="0" smtClean="0">
                <a:solidFill>
                  <a:prstClr val="black"/>
                </a:solidFill>
              </a:rPr>
              <a:t>Planned intervention </a:t>
            </a:r>
          </a:p>
          <a:p>
            <a:endParaRPr lang="en-ZA" sz="1200" dirty="0">
              <a:latin typeface="Century Gothic" pitchFamily="34" charset="0"/>
            </a:endParaRPr>
          </a:p>
          <a:p>
            <a:r>
              <a:rPr lang="en-ZA" sz="1200" dirty="0">
                <a:latin typeface="Century Gothic" pitchFamily="34" charset="0"/>
              </a:rPr>
              <a:t>Expedite the land allocation adverts and finalize all land allocations to improve </a:t>
            </a:r>
            <a:r>
              <a:rPr lang="en-ZA" sz="1200" dirty="0" smtClean="0">
                <a:latin typeface="Century Gothic" pitchFamily="34" charset="0"/>
              </a:rPr>
              <a:t>performance under </a:t>
            </a:r>
            <a:r>
              <a:rPr lang="en-ZA" sz="1200" dirty="0">
                <a:latin typeface="Century Gothic" pitchFamily="34" charset="0"/>
              </a:rPr>
              <a:t>this indicator.</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29</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619677598"/>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4107984703"/>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 xmlns:a16="http://schemas.microsoft.com/office/drawing/2014/main" val="20000"/>
                    </a:ext>
                  </a:extLst>
                </a:gridCol>
                <a:gridCol w="745195">
                  <a:extLst>
                    <a:ext uri="{9D8B030D-6E8A-4147-A177-3AD203B41FA5}">
                      <a16:colId xmlns="" xmlns:a16="http://schemas.microsoft.com/office/drawing/2014/main" val="20002"/>
                    </a:ext>
                  </a:extLst>
                </a:gridCol>
                <a:gridCol w="682028">
                  <a:extLst>
                    <a:ext uri="{9D8B030D-6E8A-4147-A177-3AD203B41FA5}">
                      <a16:colId xmlns="" xmlns:a16="http://schemas.microsoft.com/office/drawing/2014/main" val="20003"/>
                    </a:ext>
                  </a:extLst>
                </a:gridCol>
                <a:gridCol w="757808">
                  <a:extLst>
                    <a:ext uri="{9D8B030D-6E8A-4147-A177-3AD203B41FA5}">
                      <a16:colId xmlns="" xmlns:a16="http://schemas.microsoft.com/office/drawing/2014/main" val="20004"/>
                    </a:ext>
                  </a:extLst>
                </a:gridCol>
                <a:gridCol w="704661">
                  <a:extLst>
                    <a:ext uri="{9D8B030D-6E8A-4147-A177-3AD203B41FA5}">
                      <a16:colId xmlns="" xmlns:a16="http://schemas.microsoft.com/office/drawing/2014/main" val="20005"/>
                    </a:ext>
                  </a:extLst>
                </a:gridCol>
                <a:gridCol w="735175">
                  <a:extLst>
                    <a:ext uri="{9D8B030D-6E8A-4147-A177-3AD203B41FA5}">
                      <a16:colId xmlns="" xmlns:a16="http://schemas.microsoft.com/office/drawing/2014/main" val="20006"/>
                    </a:ext>
                  </a:extLst>
                </a:gridCol>
                <a:gridCol w="757808">
                  <a:extLst>
                    <a:ext uri="{9D8B030D-6E8A-4147-A177-3AD203B41FA5}">
                      <a16:colId xmlns="" xmlns:a16="http://schemas.microsoft.com/office/drawing/2014/main" val="20007"/>
                    </a:ext>
                  </a:extLst>
                </a:gridCol>
                <a:gridCol w="757808">
                  <a:extLst>
                    <a:ext uri="{9D8B030D-6E8A-4147-A177-3AD203B41FA5}">
                      <a16:colId xmlns="" xmlns:a16="http://schemas.microsoft.com/office/drawing/2014/main" val="20008"/>
                    </a:ext>
                  </a:extLst>
                </a:gridCol>
                <a:gridCol w="949609">
                  <a:extLst>
                    <a:ext uri="{9D8B030D-6E8A-4147-A177-3AD203B41FA5}">
                      <a16:colId xmlns="" xmlns:a16="http://schemas.microsoft.com/office/drawing/2014/main" val="20009"/>
                    </a:ext>
                  </a:extLst>
                </a:gridCol>
                <a:gridCol w="838200">
                  <a:extLst>
                    <a:ext uri="{9D8B030D-6E8A-4147-A177-3AD203B41FA5}">
                      <a16:colId xmlns="" xmlns:a16="http://schemas.microsoft.com/office/drawing/2014/main" val="20010"/>
                    </a:ext>
                  </a:extLst>
                </a:gridCol>
                <a:gridCol w="990597"/>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12</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13</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6</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12</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6</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6</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18</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11</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5</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b="1" u="none" strike="noStrike" dirty="0" smtClean="0">
                          <a:effectLst/>
                          <a:latin typeface="Century Gothic" panose="020B0502020202020204" pitchFamily="34" charset="0"/>
                        </a:rPr>
                        <a:t>89</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chemeClr val="tx1"/>
                          </a:solidFill>
                          <a:effectLst/>
                          <a:latin typeface="Century Gothic" panose="020B0502020202020204" pitchFamily="34" charset="0"/>
                        </a:rPr>
                        <a:t>2</a:t>
                      </a:r>
                      <a:endParaRPr lang="en-ZA" sz="1000" b="0"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chemeClr val="tx1"/>
                          </a:solidFill>
                          <a:effectLst/>
                          <a:latin typeface="Century Gothic" panose="020B0502020202020204" pitchFamily="34" charset="0"/>
                        </a:rPr>
                        <a:t>2</a:t>
                      </a:r>
                      <a:endParaRPr lang="en-ZA" sz="1000" b="0"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chemeClr val="tx1"/>
                          </a:solidFill>
                          <a:effectLst/>
                          <a:latin typeface="Century Gothic" panose="020B0502020202020204" pitchFamily="34" charset="0"/>
                        </a:rPr>
                        <a:t>2</a:t>
                      </a:r>
                      <a:endParaRPr lang="en-ZA" sz="1000" b="0"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chemeClr val="tx1"/>
                          </a:solidFill>
                          <a:effectLst/>
                          <a:latin typeface="Century Gothic" panose="020B0502020202020204" pitchFamily="34" charset="0"/>
                        </a:rPr>
                        <a:t>2</a:t>
                      </a:r>
                      <a:endParaRPr lang="en-ZA" sz="1000" b="0"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chemeClr val="tx1"/>
                          </a:solidFill>
                          <a:effectLst/>
                          <a:latin typeface="Century Gothic" panose="020B0502020202020204" pitchFamily="34" charset="0"/>
                        </a:rPr>
                        <a:t>0</a:t>
                      </a:r>
                      <a:endParaRPr lang="en-ZA" sz="1000" b="0"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chemeClr val="tx1"/>
                          </a:solidFill>
                          <a:effectLst/>
                          <a:latin typeface="Century Gothic" panose="020B0502020202020204" pitchFamily="34" charset="0"/>
                        </a:rPr>
                        <a:t>1</a:t>
                      </a:r>
                      <a:endParaRPr lang="en-ZA" sz="1000" b="0"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chemeClr val="tx1"/>
                          </a:solidFill>
                          <a:effectLst/>
                          <a:latin typeface="Century Gothic" panose="020B0502020202020204" pitchFamily="34" charset="0"/>
                        </a:rPr>
                        <a:t>3</a:t>
                      </a:r>
                      <a:endParaRPr lang="en-ZA" sz="1000" b="0"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chemeClr val="tx1"/>
                          </a:solidFill>
                          <a:effectLst/>
                          <a:latin typeface="Century Gothic" panose="020B0502020202020204" pitchFamily="34" charset="0"/>
                        </a:rPr>
                        <a:t>2</a:t>
                      </a:r>
                      <a:endParaRPr lang="en-ZA" sz="1000" b="0"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chemeClr val="tx1"/>
                          </a:solidFill>
                          <a:effectLst/>
                          <a:latin typeface="Century Gothic" panose="020B0502020202020204" pitchFamily="34" charset="0"/>
                        </a:rPr>
                        <a:t>1</a:t>
                      </a:r>
                      <a:endParaRPr lang="en-ZA" sz="1000" b="0"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smtClean="0">
                          <a:solidFill>
                            <a:schemeClr val="tx1"/>
                          </a:solidFill>
                          <a:effectLst/>
                          <a:latin typeface="Century Gothic" panose="020B0502020202020204" pitchFamily="34" charset="0"/>
                        </a:rPr>
                        <a:t>15</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1</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1</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1</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4</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1</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8</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3324818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024744" cy="762000"/>
          </a:xfrm>
        </p:spPr>
        <p:txBody>
          <a:bodyPr>
            <a:normAutofit/>
          </a:bodyPr>
          <a:lstStyle/>
          <a:p>
            <a:r>
              <a:rPr lang="en-ZA" sz="2400" dirty="0" smtClean="0"/>
              <a:t>Outline </a:t>
            </a:r>
            <a:endParaRPr lang="en-ZA"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066595275"/>
              </p:ext>
            </p:extLst>
          </p:nvPr>
        </p:nvGraphicFramePr>
        <p:xfrm>
          <a:off x="1042988" y="838200"/>
          <a:ext cx="7796212" cy="499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400175" y="1524000"/>
            <a:ext cx="685800" cy="584775"/>
          </a:xfrm>
          <a:prstGeom prst="rect">
            <a:avLst/>
          </a:prstGeom>
          <a:noFill/>
        </p:spPr>
        <p:txBody>
          <a:bodyPr wrap="square" rtlCol="0">
            <a:spAutoFit/>
          </a:bodyPr>
          <a:lstStyle/>
          <a:p>
            <a:pPr algn="ctr"/>
            <a:r>
              <a:rPr lang="en-ZA" sz="3200" b="1" dirty="0" smtClean="0">
                <a:solidFill>
                  <a:schemeClr val="accent1"/>
                </a:solidFill>
              </a:rPr>
              <a:t>1</a:t>
            </a:r>
            <a:endParaRPr lang="en-ZA" sz="3200" b="1" dirty="0">
              <a:solidFill>
                <a:schemeClr val="accent1"/>
              </a:solidFill>
            </a:endParaRPr>
          </a:p>
        </p:txBody>
      </p:sp>
      <p:sp>
        <p:nvSpPr>
          <p:cNvPr id="8" name="TextBox 7"/>
          <p:cNvSpPr txBox="1"/>
          <p:nvPr/>
        </p:nvSpPr>
        <p:spPr>
          <a:xfrm>
            <a:off x="1905000" y="3048000"/>
            <a:ext cx="533400" cy="584775"/>
          </a:xfrm>
          <a:prstGeom prst="rect">
            <a:avLst/>
          </a:prstGeom>
          <a:noFill/>
        </p:spPr>
        <p:txBody>
          <a:bodyPr wrap="square" rtlCol="0">
            <a:spAutoFit/>
          </a:bodyPr>
          <a:lstStyle/>
          <a:p>
            <a:r>
              <a:rPr lang="en-ZA" sz="3200" b="1" dirty="0" smtClean="0">
                <a:solidFill>
                  <a:schemeClr val="accent1"/>
                </a:solidFill>
              </a:rPr>
              <a:t>2</a:t>
            </a:r>
            <a:endParaRPr lang="en-ZA" sz="3200" b="1" dirty="0">
              <a:solidFill>
                <a:schemeClr val="accent1"/>
              </a:solidFill>
            </a:endParaRPr>
          </a:p>
        </p:txBody>
      </p:sp>
      <p:sp>
        <p:nvSpPr>
          <p:cNvPr id="10" name="TextBox 9"/>
          <p:cNvSpPr txBox="1"/>
          <p:nvPr/>
        </p:nvSpPr>
        <p:spPr>
          <a:xfrm>
            <a:off x="7543800" y="6096000"/>
            <a:ext cx="533400" cy="369332"/>
          </a:xfrm>
          <a:prstGeom prst="rect">
            <a:avLst/>
          </a:prstGeom>
          <a:noFill/>
        </p:spPr>
        <p:txBody>
          <a:bodyPr wrap="square" rtlCol="0">
            <a:spAutoFit/>
          </a:bodyPr>
          <a:lstStyle/>
          <a:p>
            <a:pPr algn="ctr"/>
            <a:r>
              <a:rPr lang="en-US" dirty="0"/>
              <a:t>3</a:t>
            </a:r>
            <a:endParaRPr lang="en-ZA" dirty="0"/>
          </a:p>
        </p:txBody>
      </p:sp>
      <p:sp>
        <p:nvSpPr>
          <p:cNvPr id="11" name="Slide Number Placeholder 10"/>
          <p:cNvSpPr>
            <a:spLocks noGrp="1"/>
          </p:cNvSpPr>
          <p:nvPr>
            <p:ph type="sldNum" sz="quarter" idx="12"/>
          </p:nvPr>
        </p:nvSpPr>
        <p:spPr/>
        <p:txBody>
          <a:bodyPr/>
          <a:lstStyle/>
          <a:p>
            <a:fld id="{A756C700-325B-E741-9D5D-6030AB79B708}" type="slidenum">
              <a:rPr lang="en-US" smtClean="0"/>
              <a:pPr/>
              <a:t>3</a:t>
            </a:fld>
            <a:endParaRPr lang="en-US" dirty="0"/>
          </a:p>
        </p:txBody>
      </p:sp>
      <p:sp>
        <p:nvSpPr>
          <p:cNvPr id="12" name="TextBox 11"/>
          <p:cNvSpPr txBox="1"/>
          <p:nvPr/>
        </p:nvSpPr>
        <p:spPr>
          <a:xfrm>
            <a:off x="1552575" y="4571998"/>
            <a:ext cx="533400" cy="584775"/>
          </a:xfrm>
          <a:prstGeom prst="rect">
            <a:avLst/>
          </a:prstGeom>
          <a:noFill/>
        </p:spPr>
        <p:txBody>
          <a:bodyPr wrap="square" rtlCol="0">
            <a:spAutoFit/>
          </a:bodyPr>
          <a:lstStyle/>
          <a:p>
            <a:r>
              <a:rPr lang="en-ZA" sz="3200" b="1" dirty="0">
                <a:solidFill>
                  <a:schemeClr val="accent1"/>
                </a:solidFill>
              </a:rPr>
              <a:t>3</a:t>
            </a:r>
          </a:p>
        </p:txBody>
      </p:sp>
    </p:spTree>
    <p:extLst>
      <p:ext uri="{BB962C8B-B14F-4D97-AF65-F5344CB8AC3E}">
        <p14:creationId xmlns:p14="http://schemas.microsoft.com/office/powerpoint/2010/main" xmlns="" val="3074801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5: Land Reform  </a:t>
            </a:r>
            <a:endParaRPr lang="en-ZA" sz="2000" b="1" dirty="0">
              <a:solidFill>
                <a:srgbClr val="94C600"/>
              </a:solidFill>
              <a:latin typeface="Century Gothic"/>
            </a:endParaRPr>
          </a:p>
        </p:txBody>
      </p:sp>
      <p:sp>
        <p:nvSpPr>
          <p:cNvPr id="3" name="TextBox 2"/>
          <p:cNvSpPr txBox="1"/>
          <p:nvPr/>
        </p:nvSpPr>
        <p:spPr>
          <a:xfrm>
            <a:off x="491992" y="914399"/>
            <a:ext cx="8382000" cy="861774"/>
          </a:xfrm>
          <a:prstGeom prst="rect">
            <a:avLst/>
          </a:prstGeom>
          <a:noFill/>
        </p:spPr>
        <p:txBody>
          <a:bodyPr wrap="square" rtlCol="0">
            <a:spAutoFit/>
          </a:bodyPr>
          <a:lstStyle/>
          <a:p>
            <a:pPr defTabSz="913403"/>
            <a:r>
              <a:rPr lang="en-ZA" b="1" dirty="0" smtClean="0">
                <a:solidFill>
                  <a:prstClr val="black"/>
                </a:solidFill>
              </a:rPr>
              <a:t>Performance indicator</a:t>
            </a:r>
            <a:r>
              <a:rPr lang="en-ZA" b="1" dirty="0">
                <a:solidFill>
                  <a:prstClr val="black"/>
                </a:solidFill>
              </a:rPr>
              <a:t>:  Number of farms supported through the Land development support programme </a:t>
            </a:r>
            <a:r>
              <a:rPr lang="en-ZA" b="1" dirty="0" smtClean="0">
                <a:solidFill>
                  <a:prstClr val="black"/>
                </a:solidFill>
              </a:rPr>
              <a:t> </a:t>
            </a:r>
          </a:p>
          <a:p>
            <a:pPr defTabSz="913403"/>
            <a:r>
              <a:rPr lang="en-ZA" sz="1400" b="1" dirty="0" smtClean="0">
                <a:solidFill>
                  <a:srgbClr val="00B0F0"/>
                </a:solidFill>
              </a:rPr>
              <a:t>Annual Target: </a:t>
            </a:r>
            <a:r>
              <a:rPr lang="nn-NO" sz="1400" b="1" dirty="0" smtClean="0">
                <a:solidFill>
                  <a:srgbClr val="00B0F0"/>
                </a:solidFill>
              </a:rPr>
              <a:t>162</a:t>
            </a:r>
            <a:endParaRPr lang="nn-NO" sz="1400" b="1" dirty="0">
              <a:solidFill>
                <a:srgbClr val="00B0F0"/>
              </a:solidFill>
            </a:endParaRPr>
          </a:p>
        </p:txBody>
      </p:sp>
      <p:sp>
        <p:nvSpPr>
          <p:cNvPr id="4" name="TextBox 3"/>
          <p:cNvSpPr txBox="1"/>
          <p:nvPr/>
        </p:nvSpPr>
        <p:spPr>
          <a:xfrm>
            <a:off x="3014283" y="1837729"/>
            <a:ext cx="5791200" cy="1938992"/>
          </a:xfrm>
          <a:prstGeom prst="rect">
            <a:avLst/>
          </a:prstGeom>
          <a:noFill/>
        </p:spPr>
        <p:txBody>
          <a:bodyPr wrap="square" rtlCol="0">
            <a:spAutoFit/>
          </a:bodyPr>
          <a:lstStyle/>
          <a:p>
            <a:pPr algn="just"/>
            <a:r>
              <a:rPr lang="en-ZA" sz="1200" b="1" dirty="0" smtClean="0">
                <a:solidFill>
                  <a:prstClr val="black"/>
                </a:solidFill>
              </a:rPr>
              <a:t>Reason for deviation</a:t>
            </a:r>
          </a:p>
          <a:p>
            <a:pPr algn="just"/>
            <a:endParaRPr lang="en-ZA" sz="1200" b="1" dirty="0">
              <a:solidFill>
                <a:srgbClr val="FF0000"/>
              </a:solidFill>
              <a:latin typeface="Century Gothic" pitchFamily="34" charset="0"/>
              <a:ea typeface="Calibri"/>
              <a:cs typeface="Arial"/>
            </a:endParaRPr>
          </a:p>
          <a:p>
            <a:pPr algn="just"/>
            <a:r>
              <a:rPr lang="en-ZA" sz="1200" dirty="0">
                <a:latin typeface="Century Gothic" pitchFamily="34" charset="0"/>
                <a:ea typeface="Calibri"/>
                <a:cs typeface="Arial"/>
              </a:rPr>
              <a:t>The variance was due to the slow pace of implementation due to delays in the finalization of the opening of grant holding accounts with financial institutions and tripartite agreements.</a:t>
            </a:r>
          </a:p>
          <a:p>
            <a:pPr algn="just"/>
            <a:endParaRPr lang="en-ZA" sz="1200" b="1" dirty="0" smtClean="0">
              <a:solidFill>
                <a:prstClr val="black"/>
              </a:solidFill>
            </a:endParaRPr>
          </a:p>
          <a:p>
            <a:pPr algn="just"/>
            <a:r>
              <a:rPr lang="en-ZA" sz="1200" b="1" dirty="0" smtClean="0">
                <a:solidFill>
                  <a:prstClr val="black"/>
                </a:solidFill>
              </a:rPr>
              <a:t>Planned intervention </a:t>
            </a:r>
          </a:p>
          <a:p>
            <a:pPr algn="just"/>
            <a:endParaRPr lang="en-ZA" sz="1200" b="1" dirty="0" smtClean="0">
              <a:solidFill>
                <a:prstClr val="black"/>
              </a:solidFill>
            </a:endParaRPr>
          </a:p>
          <a:p>
            <a:pPr algn="just"/>
            <a:r>
              <a:rPr lang="en-ZA" sz="1200" dirty="0">
                <a:latin typeface="Century Gothic" pitchFamily="34" charset="0"/>
              </a:rPr>
              <a:t>A  catch up plan will be developed with a redefined funds disbursement approach to improve performance in this </a:t>
            </a:r>
            <a:r>
              <a:rPr lang="en-ZA" sz="1200" dirty="0" smtClean="0">
                <a:latin typeface="Century Gothic" pitchFamily="34" charset="0"/>
              </a:rPr>
              <a:t>programme. </a:t>
            </a:r>
            <a:endParaRPr lang="en-ZA" sz="1200" dirty="0">
              <a:latin typeface="Century Gothic" pitchFamily="34" charset="0"/>
            </a:endParaRP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30</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1105924835"/>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997926940"/>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 xmlns:a16="http://schemas.microsoft.com/office/drawing/2014/main" val="20000"/>
                    </a:ext>
                  </a:extLst>
                </a:gridCol>
                <a:gridCol w="745195">
                  <a:extLst>
                    <a:ext uri="{9D8B030D-6E8A-4147-A177-3AD203B41FA5}">
                      <a16:colId xmlns="" xmlns:a16="http://schemas.microsoft.com/office/drawing/2014/main" val="20002"/>
                    </a:ext>
                  </a:extLst>
                </a:gridCol>
                <a:gridCol w="682028">
                  <a:extLst>
                    <a:ext uri="{9D8B030D-6E8A-4147-A177-3AD203B41FA5}">
                      <a16:colId xmlns="" xmlns:a16="http://schemas.microsoft.com/office/drawing/2014/main" val="20003"/>
                    </a:ext>
                  </a:extLst>
                </a:gridCol>
                <a:gridCol w="757808">
                  <a:extLst>
                    <a:ext uri="{9D8B030D-6E8A-4147-A177-3AD203B41FA5}">
                      <a16:colId xmlns="" xmlns:a16="http://schemas.microsoft.com/office/drawing/2014/main" val="20004"/>
                    </a:ext>
                  </a:extLst>
                </a:gridCol>
                <a:gridCol w="704661">
                  <a:extLst>
                    <a:ext uri="{9D8B030D-6E8A-4147-A177-3AD203B41FA5}">
                      <a16:colId xmlns="" xmlns:a16="http://schemas.microsoft.com/office/drawing/2014/main" val="20005"/>
                    </a:ext>
                  </a:extLst>
                </a:gridCol>
                <a:gridCol w="735175">
                  <a:extLst>
                    <a:ext uri="{9D8B030D-6E8A-4147-A177-3AD203B41FA5}">
                      <a16:colId xmlns="" xmlns:a16="http://schemas.microsoft.com/office/drawing/2014/main" val="20006"/>
                    </a:ext>
                  </a:extLst>
                </a:gridCol>
                <a:gridCol w="757808">
                  <a:extLst>
                    <a:ext uri="{9D8B030D-6E8A-4147-A177-3AD203B41FA5}">
                      <a16:colId xmlns="" xmlns:a16="http://schemas.microsoft.com/office/drawing/2014/main" val="20007"/>
                    </a:ext>
                  </a:extLst>
                </a:gridCol>
                <a:gridCol w="757808">
                  <a:extLst>
                    <a:ext uri="{9D8B030D-6E8A-4147-A177-3AD203B41FA5}">
                      <a16:colId xmlns="" xmlns:a16="http://schemas.microsoft.com/office/drawing/2014/main" val="20008"/>
                    </a:ext>
                  </a:extLst>
                </a:gridCol>
                <a:gridCol w="949609">
                  <a:extLst>
                    <a:ext uri="{9D8B030D-6E8A-4147-A177-3AD203B41FA5}">
                      <a16:colId xmlns="" xmlns:a16="http://schemas.microsoft.com/office/drawing/2014/main" val="20009"/>
                    </a:ext>
                  </a:extLst>
                </a:gridCol>
                <a:gridCol w="838200">
                  <a:extLst>
                    <a:ext uri="{9D8B030D-6E8A-4147-A177-3AD203B41FA5}">
                      <a16:colId xmlns="" xmlns:a16="http://schemas.microsoft.com/office/drawing/2014/main" val="20010"/>
                    </a:ext>
                  </a:extLst>
                </a:gridCol>
                <a:gridCol w="990597"/>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12</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26</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13</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marL="0" marR="0" indent="0" algn="ctr" defTabSz="913666" rtl="0" eaLnBrk="1" fontAlgn="t" latinLnBrk="0" hangingPunct="1">
                        <a:lnSpc>
                          <a:spcPct val="100000"/>
                        </a:lnSpc>
                        <a:spcBef>
                          <a:spcPts val="0"/>
                        </a:spcBef>
                        <a:spcAft>
                          <a:spcPts val="0"/>
                        </a:spcAft>
                        <a:buClrTx/>
                        <a:buSzTx/>
                        <a:buFontTx/>
                        <a:buNone/>
                        <a:tabLst/>
                        <a:defRPr/>
                      </a:pPr>
                      <a:endParaRPr lang="en-ZA" sz="1000" dirty="0" smtClean="0">
                        <a:effectLst/>
                        <a:latin typeface="Century Gothic" panose="020B0502020202020204" pitchFamily="34" charset="0"/>
                      </a:endParaRPr>
                    </a:p>
                    <a:p>
                      <a:pPr marL="0" marR="0" indent="0" algn="ctr" defTabSz="913666" rtl="0" eaLnBrk="1" fontAlgn="t" latinLnBrk="0" hangingPunct="1">
                        <a:lnSpc>
                          <a:spcPct val="100000"/>
                        </a:lnSpc>
                        <a:spcBef>
                          <a:spcPts val="0"/>
                        </a:spcBef>
                        <a:spcAft>
                          <a:spcPts val="0"/>
                        </a:spcAft>
                        <a:buClrTx/>
                        <a:buSzTx/>
                        <a:buFontTx/>
                        <a:buNone/>
                        <a:tabLst/>
                        <a:defRPr/>
                      </a:pPr>
                      <a:r>
                        <a:rPr lang="en-ZA" sz="1000" dirty="0" smtClean="0">
                          <a:effectLst/>
                          <a:latin typeface="Century Gothic" panose="020B0502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17</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19</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22</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41</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smtClean="0">
                          <a:effectLst/>
                          <a:latin typeface="Century Gothic" panose="020B0502020202020204" pitchFamily="34" charset="0"/>
                        </a:rPr>
                        <a:t>3</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b="1" u="none" strike="noStrike" dirty="0" smtClean="0">
                          <a:effectLst/>
                          <a:latin typeface="Century Gothic" panose="020B0502020202020204" pitchFamily="34" charset="0"/>
                        </a:rPr>
                        <a:t>162</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2</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4</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2</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1</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2</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3</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4</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6</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smtClean="0">
                          <a:solidFill>
                            <a:srgbClr val="000000"/>
                          </a:solidFill>
                          <a:effectLst/>
                          <a:latin typeface="Century Gothic" panose="020B0502020202020204" pitchFamily="34" charset="0"/>
                        </a:rPr>
                        <a:t>0</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24</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4</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3</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smtClean="0">
                          <a:solidFill>
                            <a:srgbClr val="000000"/>
                          </a:solidFill>
                          <a:effectLst/>
                          <a:latin typeface="Century Gothic" panose="020B0502020202020204" pitchFamily="34" charset="0"/>
                        </a:rPr>
                        <a:t>7</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4100765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5: Land Reform  </a:t>
            </a:r>
            <a:endParaRPr lang="en-ZA" sz="2000" b="1" dirty="0">
              <a:solidFill>
                <a:srgbClr val="94C600"/>
              </a:solidFill>
              <a:latin typeface="Century Gothic"/>
            </a:endParaRPr>
          </a:p>
        </p:txBody>
      </p:sp>
      <p:sp>
        <p:nvSpPr>
          <p:cNvPr id="3" name="TextBox 2"/>
          <p:cNvSpPr txBox="1"/>
          <p:nvPr/>
        </p:nvSpPr>
        <p:spPr>
          <a:xfrm>
            <a:off x="491992" y="914399"/>
            <a:ext cx="8382000" cy="584775"/>
          </a:xfrm>
          <a:prstGeom prst="rect">
            <a:avLst/>
          </a:prstGeom>
          <a:noFill/>
        </p:spPr>
        <p:txBody>
          <a:bodyPr wrap="square" rtlCol="0">
            <a:spAutoFit/>
          </a:bodyPr>
          <a:lstStyle/>
          <a:p>
            <a:pPr defTabSz="913403"/>
            <a:r>
              <a:rPr lang="en-ZA" b="1" dirty="0" smtClean="0">
                <a:solidFill>
                  <a:prstClr val="black"/>
                </a:solidFill>
              </a:rPr>
              <a:t>Performance indicator</a:t>
            </a:r>
            <a:r>
              <a:rPr lang="en-ZA" b="1" dirty="0">
                <a:solidFill>
                  <a:prstClr val="black"/>
                </a:solidFill>
              </a:rPr>
              <a:t>:  Number of households supported under 1HH1HA</a:t>
            </a:r>
          </a:p>
          <a:p>
            <a:pPr defTabSz="913403"/>
            <a:r>
              <a:rPr lang="en-ZA" sz="1400" b="1" dirty="0" smtClean="0">
                <a:solidFill>
                  <a:srgbClr val="00B0F0"/>
                </a:solidFill>
              </a:rPr>
              <a:t>Annual Target: </a:t>
            </a:r>
            <a:r>
              <a:rPr lang="nn-NO" sz="1400" b="1" dirty="0" smtClean="0">
                <a:solidFill>
                  <a:srgbClr val="00B0F0"/>
                </a:solidFill>
              </a:rPr>
              <a:t>2 656</a:t>
            </a:r>
            <a:endParaRPr lang="nn-NO" sz="1400" b="1" dirty="0">
              <a:solidFill>
                <a:srgbClr val="00B0F0"/>
              </a:solidFill>
            </a:endParaRPr>
          </a:p>
        </p:txBody>
      </p:sp>
      <p:sp>
        <p:nvSpPr>
          <p:cNvPr id="4" name="TextBox 3"/>
          <p:cNvSpPr txBox="1"/>
          <p:nvPr/>
        </p:nvSpPr>
        <p:spPr>
          <a:xfrm>
            <a:off x="3014283" y="1837729"/>
            <a:ext cx="5791200" cy="1569660"/>
          </a:xfrm>
          <a:prstGeom prst="rect">
            <a:avLst/>
          </a:prstGeom>
          <a:noFill/>
        </p:spPr>
        <p:txBody>
          <a:bodyPr wrap="square" rtlCol="0">
            <a:spAutoFit/>
          </a:bodyPr>
          <a:lstStyle/>
          <a:p>
            <a:r>
              <a:rPr lang="en-ZA" sz="1200" b="1" dirty="0" smtClean="0">
                <a:solidFill>
                  <a:prstClr val="black"/>
                </a:solidFill>
              </a:rPr>
              <a:t>Reason for deviation</a:t>
            </a:r>
          </a:p>
          <a:p>
            <a:r>
              <a:rPr lang="en-ZA" sz="1200" dirty="0" smtClean="0">
                <a:latin typeface="Century Gothic" pitchFamily="34" charset="0"/>
                <a:ea typeface="Calibri"/>
                <a:cs typeface="Arial"/>
              </a:rPr>
              <a:t>The </a:t>
            </a:r>
            <a:r>
              <a:rPr lang="en-ZA" sz="1200" dirty="0">
                <a:latin typeface="Century Gothic" pitchFamily="34" charset="0"/>
                <a:ea typeface="Calibri"/>
                <a:cs typeface="Arial"/>
              </a:rPr>
              <a:t>variance was due to the prolonged consultation process with affected stakeholders, households and finalization of production plans for the release of funds from Provincial </a:t>
            </a:r>
            <a:r>
              <a:rPr lang="en-ZA" sz="1200" dirty="0" smtClean="0">
                <a:latin typeface="Century Gothic" pitchFamily="34" charset="0"/>
                <a:ea typeface="Calibri"/>
                <a:cs typeface="Arial"/>
              </a:rPr>
              <a:t>offices.</a:t>
            </a:r>
          </a:p>
          <a:p>
            <a:endParaRPr lang="en-ZA" sz="1200" b="1" dirty="0" smtClean="0">
              <a:solidFill>
                <a:prstClr val="black"/>
              </a:solidFill>
            </a:endParaRPr>
          </a:p>
          <a:p>
            <a:r>
              <a:rPr lang="en-ZA" sz="1200" b="1" dirty="0" smtClean="0">
                <a:solidFill>
                  <a:prstClr val="black"/>
                </a:solidFill>
              </a:rPr>
              <a:t>Planned intervention </a:t>
            </a:r>
          </a:p>
          <a:p>
            <a:r>
              <a:rPr lang="en-ZA" sz="1200" dirty="0" smtClean="0">
                <a:solidFill>
                  <a:prstClr val="black"/>
                </a:solidFill>
                <a:latin typeface="Century Gothic" charset="0"/>
                <a:ea typeface="Century Gothic" charset="0"/>
                <a:cs typeface="Century Gothic" charset="0"/>
              </a:rPr>
              <a:t>A </a:t>
            </a:r>
            <a:r>
              <a:rPr lang="en-ZA" sz="1200" dirty="0">
                <a:solidFill>
                  <a:prstClr val="black"/>
                </a:solidFill>
                <a:latin typeface="Century Gothic" charset="0"/>
                <a:ea typeface="Century Gothic" charset="0"/>
                <a:cs typeface="Century Gothic" charset="0"/>
              </a:rPr>
              <a:t>catch up plan will be developed to improve performance in this programme.</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31</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1369455120"/>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222907697"/>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 xmlns:a16="http://schemas.microsoft.com/office/drawing/2014/main" val="20000"/>
                    </a:ext>
                  </a:extLst>
                </a:gridCol>
                <a:gridCol w="745195">
                  <a:extLst>
                    <a:ext uri="{9D8B030D-6E8A-4147-A177-3AD203B41FA5}">
                      <a16:colId xmlns="" xmlns:a16="http://schemas.microsoft.com/office/drawing/2014/main" val="20002"/>
                    </a:ext>
                  </a:extLst>
                </a:gridCol>
                <a:gridCol w="682028">
                  <a:extLst>
                    <a:ext uri="{9D8B030D-6E8A-4147-A177-3AD203B41FA5}">
                      <a16:colId xmlns="" xmlns:a16="http://schemas.microsoft.com/office/drawing/2014/main" val="20003"/>
                    </a:ext>
                  </a:extLst>
                </a:gridCol>
                <a:gridCol w="757808">
                  <a:extLst>
                    <a:ext uri="{9D8B030D-6E8A-4147-A177-3AD203B41FA5}">
                      <a16:colId xmlns="" xmlns:a16="http://schemas.microsoft.com/office/drawing/2014/main" val="20004"/>
                    </a:ext>
                  </a:extLst>
                </a:gridCol>
                <a:gridCol w="704661">
                  <a:extLst>
                    <a:ext uri="{9D8B030D-6E8A-4147-A177-3AD203B41FA5}">
                      <a16:colId xmlns="" xmlns:a16="http://schemas.microsoft.com/office/drawing/2014/main" val="20005"/>
                    </a:ext>
                  </a:extLst>
                </a:gridCol>
                <a:gridCol w="735175">
                  <a:extLst>
                    <a:ext uri="{9D8B030D-6E8A-4147-A177-3AD203B41FA5}">
                      <a16:colId xmlns="" xmlns:a16="http://schemas.microsoft.com/office/drawing/2014/main" val="20006"/>
                    </a:ext>
                  </a:extLst>
                </a:gridCol>
                <a:gridCol w="757808">
                  <a:extLst>
                    <a:ext uri="{9D8B030D-6E8A-4147-A177-3AD203B41FA5}">
                      <a16:colId xmlns="" xmlns:a16="http://schemas.microsoft.com/office/drawing/2014/main" val="20007"/>
                    </a:ext>
                  </a:extLst>
                </a:gridCol>
                <a:gridCol w="757808">
                  <a:extLst>
                    <a:ext uri="{9D8B030D-6E8A-4147-A177-3AD203B41FA5}">
                      <a16:colId xmlns="" xmlns:a16="http://schemas.microsoft.com/office/drawing/2014/main" val="20008"/>
                    </a:ext>
                  </a:extLst>
                </a:gridCol>
                <a:gridCol w="949609">
                  <a:extLst>
                    <a:ext uri="{9D8B030D-6E8A-4147-A177-3AD203B41FA5}">
                      <a16:colId xmlns="" xmlns:a16="http://schemas.microsoft.com/office/drawing/2014/main" val="20009"/>
                    </a:ext>
                  </a:extLst>
                </a:gridCol>
                <a:gridCol w="838200">
                  <a:extLst>
                    <a:ext uri="{9D8B030D-6E8A-4147-A177-3AD203B41FA5}">
                      <a16:colId xmlns="" xmlns:a16="http://schemas.microsoft.com/office/drawing/2014/main" val="20010"/>
                    </a:ext>
                  </a:extLst>
                </a:gridCol>
                <a:gridCol w="990597"/>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584</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480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30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208</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450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367</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200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40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smtClean="0">
                          <a:effectLst/>
                          <a:latin typeface="Century Gothic" panose="020B0502020202020204" pitchFamily="34" charset="0"/>
                        </a:rPr>
                        <a:t>297</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b="1" dirty="0" smtClean="0">
                          <a:effectLst/>
                          <a:latin typeface="Century Gothic" panose="020B0502020202020204" pitchFamily="34" charset="0"/>
                        </a:rPr>
                        <a:t>2 656</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88</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52</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50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30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smtClean="0">
                          <a:effectLst/>
                          <a:latin typeface="Century Gothic" panose="020B0502020202020204" pitchFamily="34" charset="0"/>
                          <a:ea typeface="Calibri"/>
                          <a:cs typeface="Times New Roman"/>
                        </a:rPr>
                        <a:t>253</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473</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lnSpc>
                          <a:spcPct val="115000"/>
                        </a:lnSpc>
                        <a:spcAft>
                          <a:spcPts val="0"/>
                        </a:spcAft>
                      </a:pPr>
                      <a:r>
                        <a:rPr lang="en-US" sz="1000" b="1" dirty="0" smtClean="0">
                          <a:effectLst/>
                          <a:latin typeface="Century Gothic" panose="020B0502020202020204" pitchFamily="34" charset="0"/>
                          <a:ea typeface="Calibri"/>
                          <a:cs typeface="Times New Roman"/>
                        </a:rPr>
                        <a:t>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3954872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5: Land Reform  </a:t>
            </a:r>
            <a:endParaRPr lang="en-ZA" sz="2000" b="1" dirty="0">
              <a:solidFill>
                <a:srgbClr val="94C600"/>
              </a:solidFill>
              <a:latin typeface="Century Gothic"/>
            </a:endParaRPr>
          </a:p>
        </p:txBody>
      </p:sp>
      <p:sp>
        <p:nvSpPr>
          <p:cNvPr id="3" name="TextBox 2"/>
          <p:cNvSpPr txBox="1"/>
          <p:nvPr/>
        </p:nvSpPr>
        <p:spPr>
          <a:xfrm>
            <a:off x="491992" y="914399"/>
            <a:ext cx="8382000" cy="861774"/>
          </a:xfrm>
          <a:prstGeom prst="rect">
            <a:avLst/>
          </a:prstGeom>
          <a:noFill/>
        </p:spPr>
        <p:txBody>
          <a:bodyPr wrap="square" rtlCol="0">
            <a:spAutoFit/>
          </a:bodyPr>
          <a:lstStyle/>
          <a:p>
            <a:pPr defTabSz="913403"/>
            <a:r>
              <a:rPr lang="en-ZA" b="1" dirty="0" smtClean="0">
                <a:solidFill>
                  <a:prstClr val="black"/>
                </a:solidFill>
              </a:rPr>
              <a:t>Performance indicator</a:t>
            </a:r>
            <a:r>
              <a:rPr lang="en-ZA" b="1" dirty="0">
                <a:solidFill>
                  <a:prstClr val="black"/>
                </a:solidFill>
              </a:rPr>
              <a:t>:  Number of communal property associations supported to be compliant with legislation </a:t>
            </a:r>
          </a:p>
          <a:p>
            <a:pPr defTabSz="913403"/>
            <a:r>
              <a:rPr lang="en-ZA" sz="1400" b="1" dirty="0" smtClean="0">
                <a:solidFill>
                  <a:srgbClr val="00B0F0"/>
                </a:solidFill>
              </a:rPr>
              <a:t>Annual Target: </a:t>
            </a:r>
            <a:r>
              <a:rPr lang="nn-NO" sz="1400" b="1" dirty="0" smtClean="0">
                <a:solidFill>
                  <a:srgbClr val="00B0F0"/>
                </a:solidFill>
              </a:rPr>
              <a:t>443</a:t>
            </a:r>
            <a:endParaRPr lang="nn-NO" sz="1400" b="1" dirty="0">
              <a:solidFill>
                <a:srgbClr val="00B0F0"/>
              </a:solidFill>
            </a:endParaRPr>
          </a:p>
        </p:txBody>
      </p:sp>
      <p:sp>
        <p:nvSpPr>
          <p:cNvPr id="4" name="TextBox 3"/>
          <p:cNvSpPr txBox="1"/>
          <p:nvPr/>
        </p:nvSpPr>
        <p:spPr>
          <a:xfrm>
            <a:off x="3014283" y="1837729"/>
            <a:ext cx="5791200" cy="1938992"/>
          </a:xfrm>
          <a:prstGeom prst="rect">
            <a:avLst/>
          </a:prstGeom>
          <a:noFill/>
        </p:spPr>
        <p:txBody>
          <a:bodyPr wrap="square" rtlCol="0">
            <a:spAutoFit/>
          </a:bodyPr>
          <a:lstStyle/>
          <a:p>
            <a:pPr algn="just"/>
            <a:r>
              <a:rPr lang="en-ZA" sz="1200" b="1" dirty="0" smtClean="0">
                <a:solidFill>
                  <a:prstClr val="black"/>
                </a:solidFill>
              </a:rPr>
              <a:t>Reason for deviation</a:t>
            </a:r>
          </a:p>
          <a:p>
            <a:pPr algn="just"/>
            <a:endParaRPr lang="en-ZA" sz="1200" b="1" dirty="0">
              <a:solidFill>
                <a:srgbClr val="FF0000"/>
              </a:solidFill>
              <a:latin typeface="Century Gothic" pitchFamily="34" charset="0"/>
              <a:ea typeface="Calibri"/>
              <a:cs typeface="Arial"/>
            </a:endParaRPr>
          </a:p>
          <a:p>
            <a:pPr algn="just"/>
            <a:r>
              <a:rPr lang="en-ZA" sz="1200" dirty="0">
                <a:latin typeface="Century Gothic" pitchFamily="34" charset="0"/>
                <a:ea typeface="Calibri"/>
                <a:cs typeface="Arial"/>
              </a:rPr>
              <a:t>The variance </a:t>
            </a:r>
            <a:r>
              <a:rPr lang="en-ZA" sz="1200" dirty="0" smtClean="0">
                <a:latin typeface="Century Gothic" pitchFamily="34" charset="0"/>
                <a:ea typeface="Calibri"/>
                <a:cs typeface="Arial"/>
              </a:rPr>
              <a:t>was </a:t>
            </a:r>
            <a:r>
              <a:rPr lang="en-ZA" sz="1200" dirty="0">
                <a:latin typeface="Century Gothic" pitchFamily="34" charset="0"/>
                <a:ea typeface="Calibri"/>
                <a:cs typeface="Arial"/>
              </a:rPr>
              <a:t>due to collaboration with Communal Property Institutions District </a:t>
            </a:r>
            <a:r>
              <a:rPr lang="en-ZA" sz="1200" dirty="0" err="1">
                <a:latin typeface="Century Gothic" pitchFamily="34" charset="0"/>
                <a:ea typeface="Calibri"/>
                <a:cs typeface="Arial"/>
              </a:rPr>
              <a:t>Fora</a:t>
            </a:r>
            <a:r>
              <a:rPr lang="en-ZA" sz="1200" dirty="0">
                <a:latin typeface="Century Gothic" pitchFamily="34" charset="0"/>
                <a:ea typeface="Calibri"/>
                <a:cs typeface="Arial"/>
              </a:rPr>
              <a:t> (CPIDF)</a:t>
            </a:r>
          </a:p>
          <a:p>
            <a:pPr algn="just" defTabSz="913403" fontAlgn="ctr"/>
            <a:endParaRPr lang="en-ZA" sz="1200" b="1" dirty="0" smtClean="0">
              <a:solidFill>
                <a:prstClr val="black"/>
              </a:solidFill>
            </a:endParaRPr>
          </a:p>
          <a:p>
            <a:pPr algn="just"/>
            <a:r>
              <a:rPr lang="en-ZA" sz="1200" b="1" dirty="0" smtClean="0">
                <a:solidFill>
                  <a:prstClr val="black"/>
                </a:solidFill>
              </a:rPr>
              <a:t>Planned intervention </a:t>
            </a:r>
          </a:p>
          <a:p>
            <a:pPr algn="just"/>
            <a:endParaRPr lang="en-ZA" sz="1200" b="1" dirty="0" smtClean="0">
              <a:solidFill>
                <a:prstClr val="black"/>
              </a:solidFill>
            </a:endParaRPr>
          </a:p>
          <a:p>
            <a:pPr algn="just"/>
            <a:r>
              <a:rPr lang="en-ZA" sz="1200" dirty="0">
                <a:solidFill>
                  <a:prstClr val="black"/>
                </a:solidFill>
                <a:latin typeface="Century Gothic" charset="0"/>
                <a:ea typeface="Century Gothic" charset="0"/>
                <a:cs typeface="Century Gothic" charset="0"/>
              </a:rPr>
              <a:t>Current overall performance standards will be maintained for performing provinces </a:t>
            </a:r>
            <a:r>
              <a:rPr lang="en-ZA" sz="1200" dirty="0" smtClean="0">
                <a:solidFill>
                  <a:prstClr val="black"/>
                </a:solidFill>
                <a:latin typeface="Century Gothic" charset="0"/>
                <a:ea typeface="Century Gothic" charset="0"/>
                <a:cs typeface="Century Gothic" charset="0"/>
              </a:rPr>
              <a:t>and </a:t>
            </a:r>
            <a:r>
              <a:rPr lang="en-ZA" sz="1200" dirty="0">
                <a:solidFill>
                  <a:prstClr val="black"/>
                </a:solidFill>
                <a:latin typeface="Century Gothic" charset="0"/>
                <a:ea typeface="Century Gothic" charset="0"/>
                <a:cs typeface="Century Gothic" charset="0"/>
              </a:rPr>
              <a:t>strategies to ensure catch-up by other non-performing provinces (FS, GP, KZN, NW &amp; WC)  </a:t>
            </a:r>
            <a:r>
              <a:rPr lang="en-ZA" sz="1200" dirty="0" smtClean="0">
                <a:solidFill>
                  <a:prstClr val="black"/>
                </a:solidFill>
                <a:latin typeface="Century Gothic" charset="0"/>
                <a:ea typeface="Century Gothic" charset="0"/>
                <a:cs typeface="Century Gothic" charset="0"/>
              </a:rPr>
              <a:t>will </a:t>
            </a:r>
            <a:r>
              <a:rPr lang="en-ZA" sz="1200" dirty="0">
                <a:solidFill>
                  <a:prstClr val="black"/>
                </a:solidFill>
                <a:latin typeface="Century Gothic" charset="0"/>
                <a:ea typeface="Century Gothic" charset="0"/>
                <a:cs typeface="Century Gothic" charset="0"/>
              </a:rPr>
              <a:t>be </a:t>
            </a:r>
            <a:r>
              <a:rPr lang="en-ZA" sz="1200" dirty="0" smtClean="0">
                <a:solidFill>
                  <a:prstClr val="black"/>
                </a:solidFill>
                <a:latin typeface="Century Gothic" charset="0"/>
                <a:ea typeface="Century Gothic" charset="0"/>
                <a:cs typeface="Century Gothic" charset="0"/>
              </a:rPr>
              <a:t>developed. </a:t>
            </a:r>
            <a:endParaRPr lang="en-ZA" sz="1200" dirty="0">
              <a:latin typeface="Century Gothic" pitchFamily="34" charset="0"/>
            </a:endParaRP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32</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1978986303"/>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216097934"/>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 xmlns:a16="http://schemas.microsoft.com/office/drawing/2014/main" val="20000"/>
                    </a:ext>
                  </a:extLst>
                </a:gridCol>
                <a:gridCol w="745195">
                  <a:extLst>
                    <a:ext uri="{9D8B030D-6E8A-4147-A177-3AD203B41FA5}">
                      <a16:colId xmlns="" xmlns:a16="http://schemas.microsoft.com/office/drawing/2014/main" val="20002"/>
                    </a:ext>
                  </a:extLst>
                </a:gridCol>
                <a:gridCol w="682028">
                  <a:extLst>
                    <a:ext uri="{9D8B030D-6E8A-4147-A177-3AD203B41FA5}">
                      <a16:colId xmlns="" xmlns:a16="http://schemas.microsoft.com/office/drawing/2014/main" val="20003"/>
                    </a:ext>
                  </a:extLst>
                </a:gridCol>
                <a:gridCol w="757808">
                  <a:extLst>
                    <a:ext uri="{9D8B030D-6E8A-4147-A177-3AD203B41FA5}">
                      <a16:colId xmlns="" xmlns:a16="http://schemas.microsoft.com/office/drawing/2014/main" val="20004"/>
                    </a:ext>
                  </a:extLst>
                </a:gridCol>
                <a:gridCol w="704661">
                  <a:extLst>
                    <a:ext uri="{9D8B030D-6E8A-4147-A177-3AD203B41FA5}">
                      <a16:colId xmlns="" xmlns:a16="http://schemas.microsoft.com/office/drawing/2014/main" val="20005"/>
                    </a:ext>
                  </a:extLst>
                </a:gridCol>
                <a:gridCol w="735175">
                  <a:extLst>
                    <a:ext uri="{9D8B030D-6E8A-4147-A177-3AD203B41FA5}">
                      <a16:colId xmlns="" xmlns:a16="http://schemas.microsoft.com/office/drawing/2014/main" val="20006"/>
                    </a:ext>
                  </a:extLst>
                </a:gridCol>
                <a:gridCol w="757808">
                  <a:extLst>
                    <a:ext uri="{9D8B030D-6E8A-4147-A177-3AD203B41FA5}">
                      <a16:colId xmlns="" xmlns:a16="http://schemas.microsoft.com/office/drawing/2014/main" val="20007"/>
                    </a:ext>
                  </a:extLst>
                </a:gridCol>
                <a:gridCol w="757808">
                  <a:extLst>
                    <a:ext uri="{9D8B030D-6E8A-4147-A177-3AD203B41FA5}">
                      <a16:colId xmlns="" xmlns:a16="http://schemas.microsoft.com/office/drawing/2014/main" val="20008"/>
                    </a:ext>
                  </a:extLst>
                </a:gridCol>
                <a:gridCol w="949609">
                  <a:extLst>
                    <a:ext uri="{9D8B030D-6E8A-4147-A177-3AD203B41FA5}">
                      <a16:colId xmlns="" xmlns:a16="http://schemas.microsoft.com/office/drawing/2014/main" val="20009"/>
                    </a:ext>
                  </a:extLst>
                </a:gridCol>
                <a:gridCol w="838200">
                  <a:extLst>
                    <a:ext uri="{9D8B030D-6E8A-4147-A177-3AD203B41FA5}">
                      <a16:colId xmlns="" xmlns:a16="http://schemas.microsoft.com/office/drawing/2014/main" val="20010"/>
                    </a:ext>
                  </a:extLst>
                </a:gridCol>
                <a:gridCol w="990597"/>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75</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30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60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70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50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40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70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28</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smtClean="0">
                          <a:solidFill>
                            <a:srgbClr val="000000"/>
                          </a:solidFill>
                          <a:effectLst/>
                          <a:latin typeface="Century Gothic" pitchFamily="34" charset="0"/>
                        </a:rPr>
                        <a:t>443</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smtClean="0">
                          <a:solidFill>
                            <a:schemeClr val="tx1"/>
                          </a:solidFill>
                          <a:effectLst/>
                          <a:latin typeface="Century Gothic" pitchFamily="34" charset="0"/>
                        </a:rPr>
                        <a:t>18</a:t>
                      </a:r>
                      <a:endParaRPr lang="en-ZA" sz="11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smtClean="0">
                          <a:solidFill>
                            <a:schemeClr val="tx1"/>
                          </a:solidFill>
                          <a:effectLst/>
                          <a:latin typeface="Century Gothic" pitchFamily="34" charset="0"/>
                        </a:rPr>
                        <a:t>5</a:t>
                      </a:r>
                      <a:endParaRPr lang="en-ZA" sz="11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smtClean="0">
                          <a:solidFill>
                            <a:schemeClr val="tx1"/>
                          </a:solidFill>
                          <a:effectLst/>
                          <a:latin typeface="Century Gothic" pitchFamily="34" charset="0"/>
                        </a:rPr>
                        <a:t>4</a:t>
                      </a:r>
                      <a:endParaRPr lang="en-ZA" sz="11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smtClean="0">
                          <a:solidFill>
                            <a:schemeClr val="tx1"/>
                          </a:solidFill>
                          <a:effectLst/>
                          <a:latin typeface="Century Gothic" pitchFamily="34" charset="0"/>
                        </a:rPr>
                        <a:t>10</a:t>
                      </a:r>
                      <a:endParaRPr lang="en-ZA" sz="11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smtClean="0">
                          <a:solidFill>
                            <a:schemeClr val="tx1"/>
                          </a:solidFill>
                          <a:effectLst/>
                          <a:latin typeface="Century Gothic" pitchFamily="34" charset="0"/>
                        </a:rPr>
                        <a:t>10</a:t>
                      </a:r>
                      <a:endParaRPr lang="en-ZA" sz="11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smtClean="0">
                          <a:solidFill>
                            <a:schemeClr val="tx1"/>
                          </a:solidFill>
                          <a:effectLst/>
                          <a:latin typeface="Century Gothic" pitchFamily="34" charset="0"/>
                        </a:rPr>
                        <a:t>5</a:t>
                      </a:r>
                      <a:endParaRPr lang="en-ZA" sz="11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smtClean="0">
                          <a:solidFill>
                            <a:schemeClr val="tx1"/>
                          </a:solidFill>
                          <a:effectLst/>
                          <a:latin typeface="Century Gothic" pitchFamily="34" charset="0"/>
                        </a:rPr>
                        <a:t>9</a:t>
                      </a:r>
                      <a:endParaRPr lang="en-ZA" sz="11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smtClean="0">
                          <a:solidFill>
                            <a:schemeClr val="tx1"/>
                          </a:solidFill>
                          <a:effectLst/>
                          <a:latin typeface="Century Gothic" pitchFamily="34" charset="0"/>
                        </a:rPr>
                        <a:t>10</a:t>
                      </a:r>
                      <a:endParaRPr lang="en-ZA" sz="11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smtClean="0">
                          <a:solidFill>
                            <a:schemeClr val="tx1"/>
                          </a:solidFill>
                          <a:effectLst/>
                          <a:latin typeface="Century Gothic" pitchFamily="34" charset="0"/>
                        </a:rPr>
                        <a:t>7</a:t>
                      </a:r>
                      <a:endParaRPr lang="en-ZA" sz="11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chemeClr val="tx1"/>
                          </a:solidFill>
                          <a:effectLst/>
                          <a:latin typeface="Century Gothic" pitchFamily="34" charset="0"/>
                        </a:rPr>
                        <a:t>78</a:t>
                      </a:r>
                      <a:endParaRPr lang="en-ZA" sz="1000" b="1" i="0" u="none" strike="noStrike" dirty="0">
                        <a:solidFill>
                          <a:schemeClr val="tx1"/>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21</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3</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8</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17</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25</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5</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90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772547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5: Land Reform  </a:t>
            </a:r>
            <a:endParaRPr lang="en-ZA" sz="2000" b="1" dirty="0">
              <a:solidFill>
                <a:srgbClr val="94C600"/>
              </a:solidFill>
              <a:latin typeface="Century Gothic"/>
            </a:endParaRPr>
          </a:p>
        </p:txBody>
      </p:sp>
      <p:sp>
        <p:nvSpPr>
          <p:cNvPr id="3" name="TextBox 2"/>
          <p:cNvSpPr txBox="1"/>
          <p:nvPr/>
        </p:nvSpPr>
        <p:spPr>
          <a:xfrm>
            <a:off x="491992" y="914399"/>
            <a:ext cx="8382000" cy="584775"/>
          </a:xfrm>
          <a:prstGeom prst="rect">
            <a:avLst/>
          </a:prstGeom>
          <a:noFill/>
        </p:spPr>
        <p:txBody>
          <a:bodyPr wrap="square" rtlCol="0">
            <a:spAutoFit/>
          </a:bodyPr>
          <a:lstStyle/>
          <a:p>
            <a:pPr defTabSz="913403"/>
            <a:r>
              <a:rPr lang="en-ZA" b="1" dirty="0">
                <a:solidFill>
                  <a:prstClr val="black"/>
                </a:solidFill>
              </a:rPr>
              <a:t>Performance indicator:  Number of labour tenants applications settled </a:t>
            </a:r>
            <a:endParaRPr lang="en-ZA" b="1" dirty="0" smtClean="0">
              <a:solidFill>
                <a:prstClr val="black"/>
              </a:solidFill>
            </a:endParaRPr>
          </a:p>
          <a:p>
            <a:pPr defTabSz="913403"/>
            <a:r>
              <a:rPr lang="en-ZA" sz="1400" b="1" dirty="0" smtClean="0">
                <a:solidFill>
                  <a:srgbClr val="00B0F0"/>
                </a:solidFill>
              </a:rPr>
              <a:t>Annual Target: </a:t>
            </a:r>
            <a:r>
              <a:rPr lang="nn-NO" sz="1400" b="1" dirty="0" smtClean="0">
                <a:solidFill>
                  <a:srgbClr val="00B0F0"/>
                </a:solidFill>
              </a:rPr>
              <a:t>3 666</a:t>
            </a:r>
            <a:endParaRPr lang="nn-NO" sz="1400" b="1" dirty="0">
              <a:solidFill>
                <a:srgbClr val="00B0F0"/>
              </a:solidFill>
            </a:endParaRPr>
          </a:p>
        </p:txBody>
      </p:sp>
      <p:sp>
        <p:nvSpPr>
          <p:cNvPr id="4" name="TextBox 3"/>
          <p:cNvSpPr txBox="1"/>
          <p:nvPr/>
        </p:nvSpPr>
        <p:spPr>
          <a:xfrm>
            <a:off x="3047623" y="1371600"/>
            <a:ext cx="5791200" cy="2308324"/>
          </a:xfrm>
          <a:prstGeom prst="rect">
            <a:avLst/>
          </a:prstGeom>
          <a:noFill/>
        </p:spPr>
        <p:txBody>
          <a:bodyPr wrap="square" rtlCol="0">
            <a:spAutoFit/>
          </a:bodyPr>
          <a:lstStyle/>
          <a:p>
            <a:pPr algn="just"/>
            <a:r>
              <a:rPr lang="en-ZA" sz="1200" b="1" dirty="0" smtClean="0">
                <a:solidFill>
                  <a:prstClr val="black"/>
                </a:solidFill>
              </a:rPr>
              <a:t>Reason for deviation</a:t>
            </a:r>
          </a:p>
          <a:p>
            <a:pPr algn="just"/>
            <a:endParaRPr lang="en-ZA" sz="1200" b="1" dirty="0">
              <a:solidFill>
                <a:srgbClr val="FF0000"/>
              </a:solidFill>
              <a:latin typeface="Century Gothic" pitchFamily="34" charset="0"/>
              <a:ea typeface="Calibri"/>
              <a:cs typeface="Arial"/>
            </a:endParaRPr>
          </a:p>
          <a:p>
            <a:pPr algn="just"/>
            <a:r>
              <a:rPr lang="en-ZA" sz="1200" dirty="0">
                <a:latin typeface="Century Gothic" pitchFamily="34" charset="0"/>
                <a:ea typeface="Calibri"/>
                <a:cs typeface="Arial"/>
              </a:rPr>
              <a:t>Some labour tenants are reluctant to give officials their </a:t>
            </a:r>
            <a:r>
              <a:rPr lang="en-ZA" sz="1200" dirty="0" smtClean="0">
                <a:latin typeface="Century Gothic" pitchFamily="34" charset="0"/>
                <a:ea typeface="Calibri"/>
                <a:cs typeface="Arial"/>
              </a:rPr>
              <a:t>information. Beneficiaries </a:t>
            </a:r>
            <a:r>
              <a:rPr lang="en-ZA" sz="1200" dirty="0">
                <a:latin typeface="Century Gothic" pitchFamily="34" charset="0"/>
                <a:ea typeface="Calibri"/>
                <a:cs typeface="Arial"/>
              </a:rPr>
              <a:t>who have </a:t>
            </a:r>
            <a:r>
              <a:rPr lang="en-ZA" sz="1200" dirty="0" smtClean="0">
                <a:latin typeface="Century Gothic" pitchFamily="34" charset="0"/>
                <a:ea typeface="Calibri"/>
                <a:cs typeface="Arial"/>
              </a:rPr>
              <a:t>benefitted </a:t>
            </a:r>
            <a:r>
              <a:rPr lang="en-ZA" sz="1200" dirty="0">
                <a:latin typeface="Century Gothic" pitchFamily="34" charset="0"/>
                <a:ea typeface="Calibri"/>
                <a:cs typeface="Arial"/>
              </a:rPr>
              <a:t>through other land reform </a:t>
            </a:r>
            <a:r>
              <a:rPr lang="en-ZA" sz="1200" dirty="0" smtClean="0">
                <a:latin typeface="Century Gothic" pitchFamily="34" charset="0"/>
                <a:ea typeface="Calibri"/>
                <a:cs typeface="Arial"/>
              </a:rPr>
              <a:t>programmes </a:t>
            </a:r>
            <a:r>
              <a:rPr lang="en-ZA" sz="1200" dirty="0">
                <a:latin typeface="Century Gothic" pitchFamily="34" charset="0"/>
                <a:ea typeface="Calibri"/>
                <a:cs typeface="Arial"/>
              </a:rPr>
              <a:t>refused to sign agreements to be certified as settled by the </a:t>
            </a:r>
            <a:r>
              <a:rPr lang="en-ZA" sz="1200" dirty="0" smtClean="0">
                <a:latin typeface="Century Gothic" pitchFamily="34" charset="0"/>
                <a:ea typeface="Calibri"/>
                <a:cs typeface="Arial"/>
              </a:rPr>
              <a:t>DG. Untraceable </a:t>
            </a:r>
            <a:r>
              <a:rPr lang="en-ZA" sz="1200" dirty="0">
                <a:latin typeface="Century Gothic" pitchFamily="34" charset="0"/>
                <a:ea typeface="Calibri"/>
                <a:cs typeface="Arial"/>
              </a:rPr>
              <a:t>applicants.</a:t>
            </a:r>
          </a:p>
          <a:p>
            <a:pPr algn="just" defTabSz="913403" fontAlgn="ctr"/>
            <a:endParaRPr lang="en-ZA" sz="1200" b="1" dirty="0" smtClean="0">
              <a:solidFill>
                <a:prstClr val="black"/>
              </a:solidFill>
            </a:endParaRPr>
          </a:p>
          <a:p>
            <a:pPr algn="just"/>
            <a:r>
              <a:rPr lang="en-ZA" sz="1200" b="1" dirty="0" smtClean="0">
                <a:solidFill>
                  <a:prstClr val="black"/>
                </a:solidFill>
              </a:rPr>
              <a:t>Planned intervention </a:t>
            </a:r>
          </a:p>
          <a:p>
            <a:pPr algn="just"/>
            <a:endParaRPr lang="en-ZA" sz="1200" b="1" dirty="0" smtClean="0">
              <a:solidFill>
                <a:prstClr val="black"/>
              </a:solidFill>
            </a:endParaRPr>
          </a:p>
          <a:p>
            <a:pPr algn="just"/>
            <a:r>
              <a:rPr lang="en-ZA" sz="1200" dirty="0">
                <a:solidFill>
                  <a:prstClr val="black"/>
                </a:solidFill>
                <a:latin typeface="Century Gothic" charset="0"/>
                <a:ea typeface="Century Gothic" charset="0"/>
                <a:cs typeface="Century Gothic" charset="0"/>
              </a:rPr>
              <a:t>Visits to District Offices are currently taking place to support implementation. Project Officials are assisted with project management skills to resolve project based challenges and under-performance.</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33</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3711295610"/>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983694256"/>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 xmlns:a16="http://schemas.microsoft.com/office/drawing/2014/main" val="20000"/>
                    </a:ext>
                  </a:extLst>
                </a:gridCol>
                <a:gridCol w="745195">
                  <a:extLst>
                    <a:ext uri="{9D8B030D-6E8A-4147-A177-3AD203B41FA5}">
                      <a16:colId xmlns="" xmlns:a16="http://schemas.microsoft.com/office/drawing/2014/main" val="20002"/>
                    </a:ext>
                  </a:extLst>
                </a:gridCol>
                <a:gridCol w="682028">
                  <a:extLst>
                    <a:ext uri="{9D8B030D-6E8A-4147-A177-3AD203B41FA5}">
                      <a16:colId xmlns="" xmlns:a16="http://schemas.microsoft.com/office/drawing/2014/main" val="20003"/>
                    </a:ext>
                  </a:extLst>
                </a:gridCol>
                <a:gridCol w="757808">
                  <a:extLst>
                    <a:ext uri="{9D8B030D-6E8A-4147-A177-3AD203B41FA5}">
                      <a16:colId xmlns="" xmlns:a16="http://schemas.microsoft.com/office/drawing/2014/main" val="20004"/>
                    </a:ext>
                  </a:extLst>
                </a:gridCol>
                <a:gridCol w="704661">
                  <a:extLst>
                    <a:ext uri="{9D8B030D-6E8A-4147-A177-3AD203B41FA5}">
                      <a16:colId xmlns="" xmlns:a16="http://schemas.microsoft.com/office/drawing/2014/main" val="20005"/>
                    </a:ext>
                  </a:extLst>
                </a:gridCol>
                <a:gridCol w="735175">
                  <a:extLst>
                    <a:ext uri="{9D8B030D-6E8A-4147-A177-3AD203B41FA5}">
                      <a16:colId xmlns="" xmlns:a16="http://schemas.microsoft.com/office/drawing/2014/main" val="20006"/>
                    </a:ext>
                  </a:extLst>
                </a:gridCol>
                <a:gridCol w="757808">
                  <a:extLst>
                    <a:ext uri="{9D8B030D-6E8A-4147-A177-3AD203B41FA5}">
                      <a16:colId xmlns="" xmlns:a16="http://schemas.microsoft.com/office/drawing/2014/main" val="20007"/>
                    </a:ext>
                  </a:extLst>
                </a:gridCol>
                <a:gridCol w="757808">
                  <a:extLst>
                    <a:ext uri="{9D8B030D-6E8A-4147-A177-3AD203B41FA5}">
                      <a16:colId xmlns="" xmlns:a16="http://schemas.microsoft.com/office/drawing/2014/main" val="20008"/>
                    </a:ext>
                  </a:extLst>
                </a:gridCol>
                <a:gridCol w="949609">
                  <a:extLst>
                    <a:ext uri="{9D8B030D-6E8A-4147-A177-3AD203B41FA5}">
                      <a16:colId xmlns="" xmlns:a16="http://schemas.microsoft.com/office/drawing/2014/main" val="20009"/>
                    </a:ext>
                  </a:extLst>
                </a:gridCol>
                <a:gridCol w="838200">
                  <a:extLst>
                    <a:ext uri="{9D8B030D-6E8A-4147-A177-3AD203B41FA5}">
                      <a16:colId xmlns="" xmlns:a16="http://schemas.microsoft.com/office/drawing/2014/main" val="20010"/>
                    </a:ext>
                  </a:extLst>
                </a:gridCol>
                <a:gridCol w="990597"/>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16</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100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2 000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1 536</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4</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3 666</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500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50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552</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0</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0</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smtClean="0">
                          <a:solidFill>
                            <a:srgbClr val="000000"/>
                          </a:solidFill>
                          <a:effectLst/>
                          <a:latin typeface="Century Gothic" pitchFamily="34" charset="0"/>
                        </a:rPr>
                        <a:t>0</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42</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smtClean="0">
                          <a:solidFill>
                            <a:srgbClr val="000000"/>
                          </a:solidFill>
                          <a:effectLst/>
                          <a:latin typeface="Century Gothic" pitchFamily="34" charset="0"/>
                        </a:rPr>
                        <a:t>0</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88</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smtClean="0">
                          <a:solidFill>
                            <a:srgbClr val="000000"/>
                          </a:solidFill>
                          <a:effectLst/>
                          <a:latin typeface="Century Gothic" pitchFamily="34" charset="0"/>
                        </a:rPr>
                        <a:t>0</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0</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0</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130</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3807894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smtClean="0">
                <a:solidFill>
                  <a:srgbClr val="94C600"/>
                </a:solidFill>
                <a:latin typeface="Century Gothic"/>
              </a:rPr>
              <a:t>Programme 5: Land Reform  </a:t>
            </a:r>
            <a:endParaRPr lang="en-ZA" sz="2000" b="1" dirty="0">
              <a:solidFill>
                <a:srgbClr val="94C600"/>
              </a:solidFill>
              <a:latin typeface="Century Gothic"/>
            </a:endParaRPr>
          </a:p>
        </p:txBody>
      </p:sp>
      <p:sp>
        <p:nvSpPr>
          <p:cNvPr id="3" name="TextBox 2"/>
          <p:cNvSpPr txBox="1"/>
          <p:nvPr/>
        </p:nvSpPr>
        <p:spPr>
          <a:xfrm>
            <a:off x="491992" y="914399"/>
            <a:ext cx="8382000" cy="861774"/>
          </a:xfrm>
          <a:prstGeom prst="rect">
            <a:avLst/>
          </a:prstGeom>
          <a:noFill/>
        </p:spPr>
        <p:txBody>
          <a:bodyPr wrap="square" rtlCol="0">
            <a:spAutoFit/>
          </a:bodyPr>
          <a:lstStyle/>
          <a:p>
            <a:pPr defTabSz="913403"/>
            <a:r>
              <a:rPr lang="en-ZA" b="1" dirty="0">
                <a:solidFill>
                  <a:prstClr val="black"/>
                </a:solidFill>
              </a:rPr>
              <a:t>Performance indicator:  Number of hectares allocated to farm dwellers and/or labour tenants </a:t>
            </a:r>
          </a:p>
          <a:p>
            <a:pPr defTabSz="913403"/>
            <a:r>
              <a:rPr lang="en-ZA" sz="1400" b="1" dirty="0" smtClean="0">
                <a:solidFill>
                  <a:srgbClr val="00B0F0"/>
                </a:solidFill>
              </a:rPr>
              <a:t>Annual Target: </a:t>
            </a:r>
            <a:r>
              <a:rPr lang="nn-NO" sz="1400" b="1" dirty="0" smtClean="0">
                <a:solidFill>
                  <a:srgbClr val="00B0F0"/>
                </a:solidFill>
              </a:rPr>
              <a:t>8 750</a:t>
            </a:r>
            <a:endParaRPr lang="nn-NO" sz="1400" b="1" dirty="0">
              <a:solidFill>
                <a:srgbClr val="00B0F0"/>
              </a:solidFill>
            </a:endParaRPr>
          </a:p>
        </p:txBody>
      </p:sp>
      <p:sp>
        <p:nvSpPr>
          <p:cNvPr id="4" name="TextBox 3"/>
          <p:cNvSpPr txBox="1"/>
          <p:nvPr/>
        </p:nvSpPr>
        <p:spPr>
          <a:xfrm>
            <a:off x="3082792" y="1600200"/>
            <a:ext cx="5791200" cy="1938992"/>
          </a:xfrm>
          <a:prstGeom prst="rect">
            <a:avLst/>
          </a:prstGeom>
          <a:noFill/>
        </p:spPr>
        <p:txBody>
          <a:bodyPr wrap="square" rtlCol="0">
            <a:spAutoFit/>
          </a:bodyPr>
          <a:lstStyle/>
          <a:p>
            <a:pPr algn="just"/>
            <a:r>
              <a:rPr lang="en-ZA" sz="1200" b="1" dirty="0" smtClean="0">
                <a:solidFill>
                  <a:prstClr val="black"/>
                </a:solidFill>
              </a:rPr>
              <a:t>Reason for deviation</a:t>
            </a:r>
          </a:p>
          <a:p>
            <a:pPr algn="just"/>
            <a:endParaRPr lang="en-ZA" sz="1200" b="1" dirty="0">
              <a:solidFill>
                <a:srgbClr val="FF0000"/>
              </a:solidFill>
              <a:latin typeface="Century Gothic" pitchFamily="34" charset="0"/>
              <a:ea typeface="Calibri"/>
              <a:cs typeface="Arial"/>
            </a:endParaRPr>
          </a:p>
          <a:p>
            <a:pPr algn="just"/>
            <a:r>
              <a:rPr lang="en-ZA" sz="1200" dirty="0">
                <a:latin typeface="Century Gothic" pitchFamily="34" charset="0"/>
                <a:ea typeface="Calibri"/>
                <a:cs typeface="Arial"/>
              </a:rPr>
              <a:t>The variance </a:t>
            </a:r>
            <a:r>
              <a:rPr lang="en-ZA" sz="1200" dirty="0" smtClean="0">
                <a:latin typeface="Century Gothic" pitchFamily="34" charset="0"/>
                <a:ea typeface="Calibri"/>
                <a:cs typeface="Arial"/>
              </a:rPr>
              <a:t>was </a:t>
            </a:r>
            <a:r>
              <a:rPr lang="en-ZA" sz="1200" dirty="0">
                <a:latin typeface="Century Gothic" pitchFamily="34" charset="0"/>
                <a:ea typeface="Calibri"/>
                <a:cs typeface="Arial"/>
              </a:rPr>
              <a:t>due </a:t>
            </a:r>
            <a:r>
              <a:rPr lang="en-ZA" sz="1200" dirty="0" smtClean="0">
                <a:latin typeface="Century Gothic" pitchFamily="34" charset="0"/>
                <a:ea typeface="Calibri"/>
                <a:cs typeface="Arial"/>
              </a:rPr>
              <a:t>to </a:t>
            </a:r>
            <a:r>
              <a:rPr lang="en-ZA" sz="1200" dirty="0">
                <a:latin typeface="Century Gothic" pitchFamily="34" charset="0"/>
                <a:ea typeface="Calibri"/>
                <a:cs typeface="Arial"/>
              </a:rPr>
              <a:t>projects that had been targeted for  the 2018/19 financial year but could only be finalized during the period under review.</a:t>
            </a:r>
          </a:p>
          <a:p>
            <a:pPr algn="just" defTabSz="913403" fontAlgn="ctr"/>
            <a:endParaRPr lang="en-ZA" sz="1200" b="1" dirty="0" smtClean="0">
              <a:solidFill>
                <a:prstClr val="black"/>
              </a:solidFill>
            </a:endParaRPr>
          </a:p>
          <a:p>
            <a:pPr algn="just"/>
            <a:r>
              <a:rPr lang="en-ZA" sz="1200" b="1" dirty="0" smtClean="0">
                <a:solidFill>
                  <a:prstClr val="black"/>
                </a:solidFill>
              </a:rPr>
              <a:t>Planned intervention </a:t>
            </a:r>
          </a:p>
          <a:p>
            <a:pPr algn="just"/>
            <a:endParaRPr lang="en-ZA" sz="1200" b="1" dirty="0" smtClean="0">
              <a:solidFill>
                <a:prstClr val="black"/>
              </a:solidFill>
            </a:endParaRPr>
          </a:p>
          <a:p>
            <a:pPr algn="just"/>
            <a:r>
              <a:rPr lang="en-ZA" sz="1200" dirty="0">
                <a:solidFill>
                  <a:prstClr val="black"/>
                </a:solidFill>
                <a:latin typeface="Century Gothic" charset="0"/>
                <a:ea typeface="Century Gothic" charset="0"/>
                <a:cs typeface="Century Gothic" charset="0"/>
              </a:rPr>
              <a:t>Current performance standards will be maintained  for KZN and catch-up strategies </a:t>
            </a:r>
            <a:r>
              <a:rPr lang="en-ZA" sz="1200" dirty="0" smtClean="0">
                <a:solidFill>
                  <a:prstClr val="black"/>
                </a:solidFill>
                <a:latin typeface="Century Gothic" charset="0"/>
                <a:ea typeface="Century Gothic" charset="0"/>
                <a:cs typeface="Century Gothic" charset="0"/>
              </a:rPr>
              <a:t>will </a:t>
            </a:r>
            <a:r>
              <a:rPr lang="en-ZA" sz="1200" dirty="0">
                <a:solidFill>
                  <a:prstClr val="black"/>
                </a:solidFill>
                <a:latin typeface="Century Gothic" charset="0"/>
                <a:ea typeface="Century Gothic" charset="0"/>
                <a:cs typeface="Century Gothic" charset="0"/>
              </a:rPr>
              <a:t>be developed to address NW challenges to ensure performance </a:t>
            </a:r>
            <a:r>
              <a:rPr lang="en-ZA" sz="1200" dirty="0" smtClean="0">
                <a:solidFill>
                  <a:prstClr val="black"/>
                </a:solidFill>
                <a:latin typeface="Century Gothic" charset="0"/>
                <a:ea typeface="Century Gothic" charset="0"/>
                <a:cs typeface="Century Gothic" charset="0"/>
              </a:rPr>
              <a:t>for </a:t>
            </a:r>
            <a:r>
              <a:rPr lang="en-ZA" sz="1200" dirty="0">
                <a:solidFill>
                  <a:prstClr val="black"/>
                </a:solidFill>
                <a:latin typeface="Century Gothic" charset="0"/>
                <a:ea typeface="Century Gothic" charset="0"/>
                <a:cs typeface="Century Gothic" charset="0"/>
              </a:rPr>
              <a:t>Q2 and catch up </a:t>
            </a:r>
            <a:r>
              <a:rPr lang="en-ZA" sz="1200" dirty="0" smtClean="0">
                <a:solidFill>
                  <a:prstClr val="black"/>
                </a:solidFill>
                <a:latin typeface="Century Gothic" charset="0"/>
                <a:ea typeface="Century Gothic" charset="0"/>
                <a:cs typeface="Century Gothic" charset="0"/>
              </a:rPr>
              <a:t>of </a:t>
            </a:r>
            <a:r>
              <a:rPr lang="en-ZA" sz="1200" dirty="0">
                <a:solidFill>
                  <a:prstClr val="black"/>
                </a:solidFill>
                <a:latin typeface="Century Gothic" charset="0"/>
                <a:ea typeface="Century Gothic" charset="0"/>
                <a:cs typeface="Century Gothic" charset="0"/>
              </a:rPr>
              <a:t>Q1 </a:t>
            </a:r>
            <a:r>
              <a:rPr lang="en-ZA" sz="1200" dirty="0" smtClean="0">
                <a:solidFill>
                  <a:prstClr val="black"/>
                </a:solidFill>
                <a:latin typeface="Century Gothic" charset="0"/>
                <a:ea typeface="Century Gothic" charset="0"/>
                <a:cs typeface="Century Gothic" charset="0"/>
              </a:rPr>
              <a:t>under-achievement. </a:t>
            </a:r>
            <a:endParaRPr lang="en-ZA" sz="1200" dirty="0">
              <a:solidFill>
                <a:prstClr val="black"/>
              </a:solidFill>
              <a:latin typeface="Century Gothic" charset="0"/>
              <a:ea typeface="Century Gothic" charset="0"/>
              <a:cs typeface="Century Gothic" charset="0"/>
            </a:endParaRP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34</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998786612"/>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72541717"/>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 xmlns:a16="http://schemas.microsoft.com/office/drawing/2014/main" val="20000"/>
                    </a:ext>
                  </a:extLst>
                </a:gridCol>
                <a:gridCol w="745195">
                  <a:extLst>
                    <a:ext uri="{9D8B030D-6E8A-4147-A177-3AD203B41FA5}">
                      <a16:colId xmlns="" xmlns:a16="http://schemas.microsoft.com/office/drawing/2014/main" val="20002"/>
                    </a:ext>
                  </a:extLst>
                </a:gridCol>
                <a:gridCol w="682028">
                  <a:extLst>
                    <a:ext uri="{9D8B030D-6E8A-4147-A177-3AD203B41FA5}">
                      <a16:colId xmlns="" xmlns:a16="http://schemas.microsoft.com/office/drawing/2014/main" val="20003"/>
                    </a:ext>
                  </a:extLst>
                </a:gridCol>
                <a:gridCol w="757808">
                  <a:extLst>
                    <a:ext uri="{9D8B030D-6E8A-4147-A177-3AD203B41FA5}">
                      <a16:colId xmlns="" xmlns:a16="http://schemas.microsoft.com/office/drawing/2014/main" val="20004"/>
                    </a:ext>
                  </a:extLst>
                </a:gridCol>
                <a:gridCol w="704661">
                  <a:extLst>
                    <a:ext uri="{9D8B030D-6E8A-4147-A177-3AD203B41FA5}">
                      <a16:colId xmlns="" xmlns:a16="http://schemas.microsoft.com/office/drawing/2014/main" val="20005"/>
                    </a:ext>
                  </a:extLst>
                </a:gridCol>
                <a:gridCol w="735175">
                  <a:extLst>
                    <a:ext uri="{9D8B030D-6E8A-4147-A177-3AD203B41FA5}">
                      <a16:colId xmlns="" xmlns:a16="http://schemas.microsoft.com/office/drawing/2014/main" val="20006"/>
                    </a:ext>
                  </a:extLst>
                </a:gridCol>
                <a:gridCol w="757808">
                  <a:extLst>
                    <a:ext uri="{9D8B030D-6E8A-4147-A177-3AD203B41FA5}">
                      <a16:colId xmlns="" xmlns:a16="http://schemas.microsoft.com/office/drawing/2014/main" val="20007"/>
                    </a:ext>
                  </a:extLst>
                </a:gridCol>
                <a:gridCol w="757808">
                  <a:extLst>
                    <a:ext uri="{9D8B030D-6E8A-4147-A177-3AD203B41FA5}">
                      <a16:colId xmlns="" xmlns:a16="http://schemas.microsoft.com/office/drawing/2014/main" val="20008"/>
                    </a:ext>
                  </a:extLst>
                </a:gridCol>
                <a:gridCol w="949609">
                  <a:extLst>
                    <a:ext uri="{9D8B030D-6E8A-4147-A177-3AD203B41FA5}">
                      <a16:colId xmlns="" xmlns:a16="http://schemas.microsoft.com/office/drawing/2014/main" val="20009"/>
                    </a:ext>
                  </a:extLst>
                </a:gridCol>
                <a:gridCol w="838200">
                  <a:extLst>
                    <a:ext uri="{9D8B030D-6E8A-4147-A177-3AD203B41FA5}">
                      <a16:colId xmlns="" xmlns:a16="http://schemas.microsoft.com/office/drawing/2014/main" val="20010"/>
                    </a:ext>
                  </a:extLst>
                </a:gridCol>
                <a:gridCol w="990597"/>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600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1 000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350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2 750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1 000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1 000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1 000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1 000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smtClean="0">
                          <a:solidFill>
                            <a:srgbClr val="000000"/>
                          </a:solidFill>
                          <a:effectLst/>
                          <a:latin typeface="Century Gothic" pitchFamily="34" charset="0"/>
                        </a:rPr>
                        <a:t>50</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8 750</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smtClean="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US" sz="1000" b="0" dirty="0">
                          <a:effectLst/>
                          <a:latin typeface="Century Gothic" pitchFamily="34" charset="0"/>
                          <a:ea typeface="Calibri"/>
                          <a:cs typeface="Calibri"/>
                        </a:rPr>
                        <a:t>0</a:t>
                      </a:r>
                      <a:endParaRPr lang="en-ZA" sz="1000" b="0" dirty="0">
                        <a:effectLst/>
                        <a:latin typeface="Century Gothic" pitchFamily="34" charset="0"/>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US" sz="1000" b="0" dirty="0">
                          <a:effectLst/>
                          <a:latin typeface="Century Gothic" pitchFamily="34" charset="0"/>
                          <a:ea typeface="Calibri"/>
                          <a:cs typeface="Calibri"/>
                        </a:rPr>
                        <a:t>0</a:t>
                      </a:r>
                      <a:endParaRPr lang="en-ZA" sz="1000" b="0" dirty="0">
                        <a:effectLst/>
                        <a:latin typeface="Century Gothic" pitchFamily="34" charset="0"/>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US" sz="1000" b="0" dirty="0">
                          <a:effectLst/>
                          <a:latin typeface="Century Gothic" pitchFamily="34" charset="0"/>
                          <a:ea typeface="Calibri"/>
                          <a:cs typeface="Calibri"/>
                        </a:rPr>
                        <a:t>0</a:t>
                      </a:r>
                      <a:endParaRPr lang="en-ZA" sz="1000" b="0" dirty="0">
                        <a:effectLst/>
                        <a:latin typeface="Century Gothic" pitchFamily="34" charset="0"/>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US" sz="1000" b="0" dirty="0" smtClean="0">
                          <a:effectLst/>
                          <a:latin typeface="Century Gothic" pitchFamily="34" charset="0"/>
                          <a:ea typeface="Calibri"/>
                          <a:cs typeface="Calibri"/>
                        </a:rPr>
                        <a:t>875</a:t>
                      </a:r>
                      <a:endParaRPr lang="en-ZA" sz="1000" b="0" dirty="0">
                        <a:effectLst/>
                        <a:latin typeface="Century Gothic" pitchFamily="34" charset="0"/>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US" sz="1000" b="0" dirty="0">
                          <a:effectLst/>
                          <a:latin typeface="Century Gothic" pitchFamily="34" charset="0"/>
                          <a:ea typeface="Calibri"/>
                          <a:cs typeface="Calibri"/>
                        </a:rPr>
                        <a:t>0</a:t>
                      </a:r>
                      <a:endParaRPr lang="en-ZA" sz="1000" b="0" dirty="0">
                        <a:effectLst/>
                        <a:latin typeface="Century Gothic" pitchFamily="34" charset="0"/>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US" sz="1000" b="0" dirty="0">
                          <a:effectLst/>
                          <a:latin typeface="Century Gothic" pitchFamily="34" charset="0"/>
                          <a:ea typeface="Calibri"/>
                          <a:cs typeface="Calibri"/>
                        </a:rPr>
                        <a:t>0</a:t>
                      </a:r>
                      <a:endParaRPr lang="en-ZA" sz="1000" b="0" dirty="0">
                        <a:effectLst/>
                        <a:latin typeface="Century Gothic" pitchFamily="34" charset="0"/>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US" sz="1000" b="0" dirty="0">
                          <a:effectLst/>
                          <a:latin typeface="Century Gothic" pitchFamily="34" charset="0"/>
                          <a:ea typeface="Calibri"/>
                          <a:cs typeface="Calibri"/>
                        </a:rPr>
                        <a:t>0</a:t>
                      </a:r>
                      <a:endParaRPr lang="en-ZA" sz="1000" b="0" dirty="0">
                        <a:effectLst/>
                        <a:latin typeface="Century Gothic" pitchFamily="34" charset="0"/>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US" sz="1000" b="0" dirty="0" smtClean="0">
                          <a:effectLst/>
                          <a:latin typeface="Century Gothic" pitchFamily="34" charset="0"/>
                          <a:ea typeface="Calibri"/>
                          <a:cs typeface="Calibri"/>
                        </a:rPr>
                        <a:t>250</a:t>
                      </a:r>
                      <a:endParaRPr lang="en-ZA" sz="1000" b="0" dirty="0">
                        <a:effectLst/>
                        <a:latin typeface="Century Gothic" pitchFamily="34" charset="0"/>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US" sz="1000" b="0" dirty="0">
                          <a:effectLst/>
                          <a:latin typeface="Century Gothic" pitchFamily="34" charset="0"/>
                          <a:ea typeface="Calibri"/>
                          <a:cs typeface="Calibri"/>
                        </a:rPr>
                        <a:t>0</a:t>
                      </a:r>
                      <a:endParaRPr lang="en-ZA" sz="1000" b="0" dirty="0">
                        <a:effectLst/>
                        <a:latin typeface="Century Gothic" pitchFamily="34" charset="0"/>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smtClean="0">
                          <a:solidFill>
                            <a:srgbClr val="000000"/>
                          </a:solidFill>
                          <a:effectLst/>
                          <a:latin typeface="Century Gothic" pitchFamily="34" charset="0"/>
                        </a:rPr>
                        <a:t>1 125</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Century Gothic" panose="020B0502020202020204" pitchFamily="34" charset="0"/>
                          <a:ea typeface="Calibri"/>
                          <a:cs typeface="Times New Roman"/>
                        </a:rPr>
                        <a:t>1775.5326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Century Gothic" panose="020B0502020202020204" pitchFamily="34" charset="0"/>
                          <a:ea typeface="Calibri"/>
                          <a:cs typeface="Times New Roman"/>
                        </a:rPr>
                        <a:t>1775.5326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2745649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2209800"/>
            <a:ext cx="86106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ZA" sz="2000" b="1" dirty="0" smtClean="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smtClean="0">
              <a:solidFill>
                <a:srgbClr val="94C600"/>
              </a:solidFill>
              <a:latin typeface="Century Gothic"/>
            </a:endParaRPr>
          </a:p>
          <a:p>
            <a:pPr algn="ctr">
              <a:defRPr/>
            </a:pPr>
            <a:r>
              <a:rPr lang="en-ZA" sz="2000" b="1" dirty="0" smtClean="0">
                <a:solidFill>
                  <a:srgbClr val="94C600"/>
                </a:solidFill>
                <a:latin typeface="Century Gothic"/>
              </a:rPr>
              <a:t>Q1 Barometer</a:t>
            </a: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p:txBody>
      </p:sp>
      <p:sp>
        <p:nvSpPr>
          <p:cNvPr id="4" name="TextBox 3"/>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35</a:t>
            </a:r>
            <a:endParaRPr lang="en-ZA" dirty="0">
              <a:solidFill>
                <a:prstClr val="black"/>
              </a:solidFill>
            </a:endParaRPr>
          </a:p>
        </p:txBody>
      </p:sp>
    </p:spTree>
    <p:extLst>
      <p:ext uri="{BB962C8B-B14F-4D97-AF65-F5344CB8AC3E}">
        <p14:creationId xmlns:p14="http://schemas.microsoft.com/office/powerpoint/2010/main" xmlns="" val="4218268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2209800"/>
            <a:ext cx="86106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ZA" sz="2000" b="1" dirty="0" smtClean="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smtClean="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p:txBody>
      </p:sp>
      <p:sp>
        <p:nvSpPr>
          <p:cNvPr id="4" name="TextBox 3"/>
          <p:cNvSpPr txBox="1"/>
          <p:nvPr/>
        </p:nvSpPr>
        <p:spPr>
          <a:xfrm>
            <a:off x="7543800" y="6096000"/>
            <a:ext cx="533400" cy="369332"/>
          </a:xfrm>
          <a:prstGeom prst="rect">
            <a:avLst/>
          </a:prstGeom>
          <a:noFill/>
        </p:spPr>
        <p:txBody>
          <a:bodyPr wrap="square" rtlCol="0">
            <a:spAutoFit/>
          </a:bodyPr>
          <a:lstStyle/>
          <a:p>
            <a:pPr algn="ctr"/>
            <a:r>
              <a:rPr lang="en-US" dirty="0" smtClean="0">
                <a:solidFill>
                  <a:prstClr val="black"/>
                </a:solidFill>
              </a:rPr>
              <a:t>36</a:t>
            </a:r>
            <a:endParaRPr lang="en-ZA"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334808740"/>
              </p:ext>
            </p:extLst>
          </p:nvPr>
        </p:nvGraphicFramePr>
        <p:xfrm>
          <a:off x="152400" y="152401"/>
          <a:ext cx="8839200" cy="5090456"/>
        </p:xfrm>
        <a:graphic>
          <a:graphicData uri="http://schemas.openxmlformats.org/drawingml/2006/table">
            <a:tbl>
              <a:tblPr firstRow="1" bandRow="1">
                <a:effectLst/>
                <a:tableStyleId>{5C22544A-7EE6-4342-B048-85BDC9FD1C3A}</a:tableStyleId>
              </a:tblPr>
              <a:tblGrid>
                <a:gridCol w="2514600"/>
                <a:gridCol w="6324600"/>
              </a:tblGrid>
              <a:tr h="395942">
                <a:tc>
                  <a:txBody>
                    <a:bodyPr/>
                    <a:lstStyle/>
                    <a:p>
                      <a:pPr algn="ctr"/>
                      <a:r>
                        <a:rPr lang="en-ZA" sz="1400" b="1" i="0" dirty="0" smtClean="0">
                          <a:solidFill>
                            <a:srgbClr val="92D050"/>
                          </a:solidFill>
                          <a:latin typeface="Century Gothic" pitchFamily="34" charset="0"/>
                        </a:rPr>
                        <a:t>Rating scale</a:t>
                      </a:r>
                      <a:r>
                        <a:rPr lang="en-ZA" sz="1400" b="1" i="0" baseline="0" dirty="0" smtClean="0">
                          <a:solidFill>
                            <a:srgbClr val="92D050"/>
                          </a:solidFill>
                          <a:latin typeface="Century Gothic" pitchFamily="34" charset="0"/>
                        </a:rPr>
                        <a:t> </a:t>
                      </a:r>
                      <a:endParaRPr lang="en-ZA" sz="1400" b="1" i="0" dirty="0">
                        <a:solidFill>
                          <a:srgbClr val="92D050"/>
                        </a:solidFill>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b="1" i="0" dirty="0" smtClean="0">
                          <a:solidFill>
                            <a:srgbClr val="92D050"/>
                          </a:solidFill>
                          <a:latin typeface="Century Gothic" pitchFamily="34" charset="0"/>
                        </a:rPr>
                        <a:t>Performance</a:t>
                      </a:r>
                      <a:r>
                        <a:rPr lang="en-ZA" sz="1400" b="1" i="0" baseline="0" dirty="0" smtClean="0">
                          <a:solidFill>
                            <a:srgbClr val="92D050"/>
                          </a:solidFill>
                          <a:latin typeface="Century Gothic" pitchFamily="34" charset="0"/>
                        </a:rPr>
                        <a:t> i</a:t>
                      </a:r>
                      <a:r>
                        <a:rPr lang="en-ZA" sz="1400" b="1" i="0" dirty="0" smtClean="0">
                          <a:solidFill>
                            <a:srgbClr val="92D050"/>
                          </a:solidFill>
                          <a:latin typeface="Century Gothic" pitchFamily="34" charset="0"/>
                        </a:rPr>
                        <a:t>ndicator</a:t>
                      </a:r>
                      <a:endParaRPr lang="en-ZA" sz="1400" b="1" i="0" dirty="0">
                        <a:solidFill>
                          <a:srgbClr val="92D050"/>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1206">
                <a:tc rowSpan="3">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400" b="0" i="0" dirty="0" smtClean="0">
                          <a:solidFill>
                            <a:schemeClr val="tx1"/>
                          </a:solidFill>
                          <a:latin typeface="Century Gothic" pitchFamily="34" charset="0"/>
                        </a:rPr>
                        <a:t>Targets partially achieved </a:t>
                      </a:r>
                    </a:p>
                    <a:p>
                      <a:pPr marL="0" marR="0" indent="0" algn="l" defTabSz="913403" rtl="0" eaLnBrk="1" fontAlgn="auto" latinLnBrk="0" hangingPunct="1">
                        <a:lnSpc>
                          <a:spcPct val="100000"/>
                        </a:lnSpc>
                        <a:spcBef>
                          <a:spcPts val="0"/>
                        </a:spcBef>
                        <a:spcAft>
                          <a:spcPts val="0"/>
                        </a:spcAft>
                        <a:buClrTx/>
                        <a:buSzTx/>
                        <a:buFontTx/>
                        <a:buNone/>
                        <a:tabLst/>
                        <a:defRPr/>
                      </a:pPr>
                      <a:r>
                        <a:rPr lang="en-ZA" sz="1400" b="0" i="0" dirty="0" smtClean="0">
                          <a:solidFill>
                            <a:schemeClr val="tx1"/>
                          </a:solidFill>
                          <a:latin typeface="Century Gothic" pitchFamily="34" charset="0"/>
                        </a:rPr>
                        <a:t>50%-94%</a:t>
                      </a:r>
                    </a:p>
                    <a:p>
                      <a:pPr algn="ctr"/>
                      <a:endParaRPr lang="en-ZA" sz="1400" b="0" i="0" dirty="0">
                        <a:solidFill>
                          <a:schemeClr val="tx1"/>
                        </a:solidFill>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b="0" i="0" dirty="0" smtClean="0">
                          <a:solidFill>
                            <a:schemeClr val="tx1"/>
                          </a:solidFill>
                          <a:latin typeface="Century Gothic" pitchFamily="34" charset="0"/>
                        </a:rPr>
                        <a:t>Number of land claims finalised</a:t>
                      </a:r>
                    </a:p>
                    <a:p>
                      <a:pPr algn="ctr"/>
                      <a:endParaRPr lang="en-ZA" sz="1400" b="0" i="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5942">
                <a:tc vMerge="1">
                  <a:txBody>
                    <a:bodyPr/>
                    <a:lstStyle/>
                    <a:p>
                      <a:endParaRPr lang="en-ZA"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400" b="0" i="0" dirty="0" smtClean="0">
                          <a:solidFill>
                            <a:schemeClr val="tx1"/>
                          </a:solidFill>
                          <a:latin typeface="Century Gothic" pitchFamily="34" charset="0"/>
                        </a:rPr>
                        <a:t>Number of Land Claims Settled</a:t>
                      </a:r>
                      <a:endParaRPr lang="en-ZA" sz="1400" b="0" i="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5942">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400" b="0" i="0" dirty="0" smtClean="0">
                          <a:latin typeface="Century Gothic" pitchFamily="34" charset="0"/>
                        </a:rPr>
                        <a:t>Number of smallholder farmers beneficiaries allocated land</a:t>
                      </a:r>
                      <a:endParaRPr lang="en-ZA" sz="14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3913">
                <a:tc rowSpan="6">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400" b="0" i="0" dirty="0" smtClean="0">
                          <a:solidFill>
                            <a:schemeClr val="tx1"/>
                          </a:solidFill>
                          <a:latin typeface="Century Gothic" pitchFamily="34" charset="0"/>
                        </a:rPr>
                        <a:t>Targets not achieved</a:t>
                      </a:r>
                      <a:r>
                        <a:rPr lang="en-ZA" sz="1400" b="0" i="0" baseline="0" dirty="0" smtClean="0">
                          <a:solidFill>
                            <a:schemeClr val="tx1"/>
                          </a:solidFill>
                          <a:latin typeface="Century Gothic" pitchFamily="34" charset="0"/>
                        </a:rPr>
                        <a:t> </a:t>
                      </a:r>
                    </a:p>
                    <a:p>
                      <a:pPr marL="0" marR="0" indent="0" algn="l" defTabSz="913403" rtl="0" eaLnBrk="1" fontAlgn="auto" latinLnBrk="0" hangingPunct="1">
                        <a:lnSpc>
                          <a:spcPct val="100000"/>
                        </a:lnSpc>
                        <a:spcBef>
                          <a:spcPts val="0"/>
                        </a:spcBef>
                        <a:spcAft>
                          <a:spcPts val="0"/>
                        </a:spcAft>
                        <a:buClrTx/>
                        <a:buSzTx/>
                        <a:buFontTx/>
                        <a:buNone/>
                        <a:tabLst/>
                        <a:defRPr/>
                      </a:pPr>
                      <a:r>
                        <a:rPr lang="en-ZA" sz="1400" b="0" i="0" dirty="0" smtClean="0">
                          <a:solidFill>
                            <a:schemeClr val="tx1"/>
                          </a:solidFill>
                          <a:latin typeface="Century Gothic" pitchFamily="34" charset="0"/>
                        </a:rPr>
                        <a:t>0%-49%</a:t>
                      </a:r>
                    </a:p>
                    <a:p>
                      <a:endParaRPr lang="en-ZA" sz="1400" b="0" i="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3666"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Century Gothic" pitchFamily="34" charset="0"/>
                          <a:ea typeface="+mn-ea"/>
                          <a:cs typeface="+mn-cs"/>
                        </a:rPr>
                        <a:t>Deeds transformation policy approved </a:t>
                      </a:r>
                    </a:p>
                    <a:p>
                      <a:pPr algn="ctr"/>
                      <a:endParaRPr lang="en-ZA" sz="1400" b="0" i="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4566">
                <a:tc vMerge="1">
                  <a:txBody>
                    <a:bodyPr/>
                    <a:lstStyle/>
                    <a:p>
                      <a:endParaRPr lang="en-ZA" sz="140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b="0" i="0" dirty="0" smtClean="0">
                          <a:latin typeface="Century Gothic" pitchFamily="34" charset="0"/>
                        </a:rPr>
                        <a:t>Number of rural  enterprises supported</a:t>
                      </a:r>
                      <a:endParaRPr lang="en-ZA" sz="14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3913">
                <a:tc vMerge="1">
                  <a:txBody>
                    <a:bodyPr/>
                    <a:lstStyle/>
                    <a:p>
                      <a:endParaRPr lang="en-ZA" sz="140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b="0" i="0" dirty="0" smtClean="0">
                          <a:latin typeface="Century Gothic" pitchFamily="34" charset="0"/>
                        </a:rPr>
                        <a:t>Number of Farmer production support units (FPSUs) functional </a:t>
                      </a:r>
                    </a:p>
                    <a:p>
                      <a:pPr algn="ctr"/>
                      <a:endParaRPr lang="en-ZA" sz="14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3913">
                <a:tc vMerge="1">
                  <a:txBody>
                    <a:bodyPr/>
                    <a:lstStyle/>
                    <a:p>
                      <a:endParaRPr lang="en-ZA" sz="140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b="0" i="0" dirty="0" smtClean="0">
                          <a:latin typeface="Century Gothic" pitchFamily="34" charset="0"/>
                        </a:rPr>
                        <a:t>Number of farms supported through the Land development support programme </a:t>
                      </a:r>
                      <a:endParaRPr lang="en-ZA" sz="14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1206">
                <a:tc vMerge="1">
                  <a:txBody>
                    <a:bodyPr/>
                    <a:lstStyle/>
                    <a:p>
                      <a:endParaRPr lang="en-ZA" sz="140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b="0" i="0" dirty="0" smtClean="0">
                          <a:latin typeface="Century Gothic" pitchFamily="34" charset="0"/>
                        </a:rPr>
                        <a:t>Number of households supported under 1HH1HA</a:t>
                      </a:r>
                    </a:p>
                    <a:p>
                      <a:pPr algn="ctr"/>
                      <a:endParaRPr lang="en-ZA" sz="14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3913">
                <a:tc vMerge="1">
                  <a:txBody>
                    <a:bodyPr/>
                    <a:lstStyle/>
                    <a:p>
                      <a:endParaRPr lang="en-ZA" sz="140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b="0" i="0" dirty="0" smtClean="0">
                          <a:latin typeface="Century Gothic" pitchFamily="34" charset="0"/>
                        </a:rPr>
                        <a:t>Number of labour tenants applications settled</a:t>
                      </a:r>
                      <a:endParaRPr lang="en-ZA" sz="14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386539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xmlns="" val="336611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90600" y="228600"/>
            <a:ext cx="7024688" cy="596900"/>
          </a:xfrm>
        </p:spPr>
        <p:txBody>
          <a:bodyPr>
            <a:noAutofit/>
          </a:bodyPr>
          <a:lstStyle/>
          <a:p>
            <a:pPr algn="ctr"/>
            <a:r>
              <a:rPr lang="en-ZA" sz="2000" b="1" dirty="0" smtClean="0"/>
              <a:t>DRDLR Performance Rating </a:t>
            </a:r>
            <a:r>
              <a:rPr lang="en-ZA" sz="2000" b="1" dirty="0"/>
              <a:t>S</a:t>
            </a:r>
            <a:r>
              <a:rPr lang="en-ZA" sz="2000" b="1" dirty="0" smtClean="0"/>
              <a:t>cale </a:t>
            </a:r>
            <a:endParaRPr lang="en-ZA" sz="2000" b="1" dirty="0"/>
          </a:p>
        </p:txBody>
      </p:sp>
      <p:graphicFrame>
        <p:nvGraphicFramePr>
          <p:cNvPr id="3" name="Table 2"/>
          <p:cNvGraphicFramePr>
            <a:graphicFrameLocks noGrp="1"/>
          </p:cNvGraphicFramePr>
          <p:nvPr>
            <p:extLst>
              <p:ext uri="{D42A27DB-BD31-4B8C-83A1-F6EECF244321}">
                <p14:modId xmlns:p14="http://schemas.microsoft.com/office/powerpoint/2010/main" xmlns="" val="3442162824"/>
              </p:ext>
            </p:extLst>
          </p:nvPr>
        </p:nvGraphicFramePr>
        <p:xfrm>
          <a:off x="1524000" y="2209800"/>
          <a:ext cx="6096000" cy="11125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48000"/>
                <a:gridCol w="3048000"/>
              </a:tblGrid>
              <a:tr h="370840">
                <a:tc>
                  <a:txBody>
                    <a:bodyPr/>
                    <a:lstStyle/>
                    <a:p>
                      <a:r>
                        <a:rPr lang="en-ZA" b="1" dirty="0" smtClean="0">
                          <a:solidFill>
                            <a:schemeClr val="tx1"/>
                          </a:solidFill>
                        </a:rPr>
                        <a:t>Target achieved </a:t>
                      </a:r>
                      <a:endParaRPr lang="en-ZA" b="1" dirty="0">
                        <a:solidFill>
                          <a:schemeClr val="tx1"/>
                        </a:solidFill>
                      </a:endParaRPr>
                    </a:p>
                  </a:txBody>
                  <a:tcPr>
                    <a:solidFill>
                      <a:schemeClr val="bg1"/>
                    </a:solidFill>
                  </a:tcPr>
                </a:tc>
                <a:tc>
                  <a:txBody>
                    <a:bodyPr/>
                    <a:lstStyle/>
                    <a:p>
                      <a:pPr algn="ctr"/>
                      <a:r>
                        <a:rPr lang="en-ZA" sz="1400" b="1" i="1" dirty="0" smtClean="0">
                          <a:solidFill>
                            <a:schemeClr val="tx1"/>
                          </a:solidFill>
                        </a:rPr>
                        <a:t>95%-100%</a:t>
                      </a:r>
                      <a:endParaRPr lang="en-ZA" sz="1400" b="1" i="1" dirty="0">
                        <a:solidFill>
                          <a:schemeClr val="tx1"/>
                        </a:solidFill>
                      </a:endParaRPr>
                    </a:p>
                  </a:txBody>
                  <a:tcPr>
                    <a:solidFill>
                      <a:srgbClr val="00B050"/>
                    </a:solidFill>
                  </a:tcPr>
                </a:tc>
              </a:tr>
              <a:tr h="370840">
                <a:tc>
                  <a:txBody>
                    <a:bodyPr/>
                    <a:lstStyle/>
                    <a:p>
                      <a:r>
                        <a:rPr lang="en-ZA" b="1" dirty="0" smtClean="0">
                          <a:solidFill>
                            <a:schemeClr val="tx1"/>
                          </a:solidFill>
                        </a:rPr>
                        <a:t>Target partially achieved </a:t>
                      </a:r>
                      <a:endParaRPr lang="en-ZA" b="1" dirty="0">
                        <a:solidFill>
                          <a:schemeClr val="tx1"/>
                        </a:solidFill>
                      </a:endParaRPr>
                    </a:p>
                  </a:txBody>
                  <a:tcPr>
                    <a:solidFill>
                      <a:schemeClr val="bg1"/>
                    </a:solidFill>
                  </a:tcPr>
                </a:tc>
                <a:tc>
                  <a:txBody>
                    <a:bodyPr/>
                    <a:lstStyle/>
                    <a:p>
                      <a:pPr algn="ctr"/>
                      <a:r>
                        <a:rPr lang="en-ZA" sz="1400" b="1" i="1" dirty="0" smtClean="0">
                          <a:solidFill>
                            <a:schemeClr val="tx1"/>
                          </a:solidFill>
                        </a:rPr>
                        <a:t>50%-94%</a:t>
                      </a:r>
                      <a:endParaRPr lang="en-ZA" sz="1400" b="1" i="1" dirty="0">
                        <a:solidFill>
                          <a:schemeClr val="tx1"/>
                        </a:solidFill>
                      </a:endParaRPr>
                    </a:p>
                  </a:txBody>
                  <a:tcPr>
                    <a:solidFill>
                      <a:srgbClr val="FFC000"/>
                    </a:solidFill>
                  </a:tcPr>
                </a:tc>
              </a:tr>
              <a:tr h="370840">
                <a:tc>
                  <a:txBody>
                    <a:bodyPr/>
                    <a:lstStyle/>
                    <a:p>
                      <a:r>
                        <a:rPr lang="en-ZA" b="1" dirty="0" smtClean="0">
                          <a:solidFill>
                            <a:schemeClr val="tx1"/>
                          </a:solidFill>
                        </a:rPr>
                        <a:t>Target not achieved</a:t>
                      </a:r>
                      <a:r>
                        <a:rPr lang="en-ZA" b="1" baseline="0" dirty="0" smtClean="0">
                          <a:solidFill>
                            <a:schemeClr val="tx1"/>
                          </a:solidFill>
                        </a:rPr>
                        <a:t> </a:t>
                      </a:r>
                      <a:endParaRPr lang="en-ZA" b="1" dirty="0">
                        <a:solidFill>
                          <a:schemeClr val="tx1"/>
                        </a:solidFill>
                      </a:endParaRPr>
                    </a:p>
                  </a:txBody>
                  <a:tcPr>
                    <a:solidFill>
                      <a:schemeClr val="bg1"/>
                    </a:solidFill>
                  </a:tcPr>
                </a:tc>
                <a:tc>
                  <a:txBody>
                    <a:bodyPr/>
                    <a:lstStyle/>
                    <a:p>
                      <a:pPr algn="ctr"/>
                      <a:r>
                        <a:rPr lang="en-ZA" sz="1400" b="1" i="1" dirty="0" smtClean="0">
                          <a:solidFill>
                            <a:schemeClr val="tx1"/>
                          </a:solidFill>
                        </a:rPr>
                        <a:t>0%-49%</a:t>
                      </a:r>
                      <a:endParaRPr lang="en-ZA" sz="1400" b="1" i="1" dirty="0">
                        <a:solidFill>
                          <a:schemeClr val="tx1"/>
                        </a:solidFill>
                      </a:endParaRPr>
                    </a:p>
                  </a:txBody>
                  <a:tcPr>
                    <a:solidFill>
                      <a:srgbClr val="FF0000"/>
                    </a:solidFill>
                  </a:tcPr>
                </a:tc>
              </a:tr>
            </a:tbl>
          </a:graphicData>
        </a:graphic>
      </p:graphicFrame>
      <p:sp>
        <p:nvSpPr>
          <p:cNvPr id="7" name="Slide Number Placeholder 6"/>
          <p:cNvSpPr>
            <a:spLocks noGrp="1"/>
          </p:cNvSpPr>
          <p:nvPr>
            <p:ph type="sldNum" sz="quarter" idx="12"/>
          </p:nvPr>
        </p:nvSpPr>
        <p:spPr/>
        <p:txBody>
          <a:bodyPr/>
          <a:lstStyle/>
          <a:p>
            <a:fld id="{A756C700-325B-E741-9D5D-6030AB79B708}" type="slidenum">
              <a:rPr lang="en-US" smtClean="0"/>
              <a:pPr/>
              <a:t>4</a:t>
            </a:fld>
            <a:endParaRPr lang="en-US" dirty="0"/>
          </a:p>
        </p:txBody>
      </p:sp>
      <p:sp>
        <p:nvSpPr>
          <p:cNvPr id="8" name="TextBox 7"/>
          <p:cNvSpPr txBox="1"/>
          <p:nvPr/>
        </p:nvSpPr>
        <p:spPr>
          <a:xfrm>
            <a:off x="7543800" y="6096000"/>
            <a:ext cx="533400" cy="369332"/>
          </a:xfrm>
          <a:prstGeom prst="rect">
            <a:avLst/>
          </a:prstGeom>
          <a:noFill/>
        </p:spPr>
        <p:txBody>
          <a:bodyPr wrap="square" rtlCol="0">
            <a:spAutoFit/>
          </a:bodyPr>
          <a:lstStyle/>
          <a:p>
            <a:pPr algn="ctr"/>
            <a:r>
              <a:rPr lang="en-US" dirty="0"/>
              <a:t>4</a:t>
            </a:r>
            <a:endParaRPr lang="en-ZA" dirty="0"/>
          </a:p>
        </p:txBody>
      </p:sp>
    </p:spTree>
    <p:extLst>
      <p:ext uri="{BB962C8B-B14F-4D97-AF65-F5344CB8AC3E}">
        <p14:creationId xmlns:p14="http://schemas.microsoft.com/office/powerpoint/2010/main" xmlns="" val="27587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90600" y="2819400"/>
            <a:ext cx="7024688" cy="457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2000" b="1" dirty="0" smtClean="0">
                <a:solidFill>
                  <a:srgbClr val="94C600"/>
                </a:solidFill>
                <a:latin typeface="Century Gothic"/>
              </a:rPr>
              <a:t>Q1 </a:t>
            </a:r>
            <a:r>
              <a:rPr kumimoji="0" lang="en-ZA" sz="2000" b="1" i="0" u="none" strike="noStrike" kern="1200" cap="none" spc="0" normalizeH="0" baseline="0" noProof="0" dirty="0" smtClean="0">
                <a:ln>
                  <a:noFill/>
                </a:ln>
                <a:solidFill>
                  <a:srgbClr val="94C600"/>
                </a:solidFill>
                <a:effectLst/>
                <a:uLnTx/>
                <a:uFillTx/>
                <a:latin typeface="Century Gothic"/>
                <a:ea typeface="+mj-ea"/>
                <a:cs typeface="+mj-cs"/>
              </a:rPr>
              <a:t>Performance </a:t>
            </a:r>
            <a:r>
              <a:rPr kumimoji="0" lang="en-ZA" sz="2000" b="1" i="0" u="none" strike="noStrike" kern="1200" cap="none" spc="0" normalizeH="0" noProof="0" dirty="0" smtClean="0">
                <a:ln>
                  <a:noFill/>
                </a:ln>
                <a:solidFill>
                  <a:srgbClr val="94C600"/>
                </a:solidFill>
                <a:effectLst/>
                <a:uLnTx/>
                <a:uFillTx/>
                <a:latin typeface="Century Gothic"/>
                <a:ea typeface="+mj-ea"/>
                <a:cs typeface="+mj-cs"/>
              </a:rPr>
              <a:t> Scorecard</a:t>
            </a: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p:txBody>
      </p:sp>
      <p:sp>
        <p:nvSpPr>
          <p:cNvPr id="3" name="TextBox 2"/>
          <p:cNvSpPr txBox="1"/>
          <p:nvPr/>
        </p:nvSpPr>
        <p:spPr>
          <a:xfrm>
            <a:off x="7543800" y="6096000"/>
            <a:ext cx="533400" cy="369332"/>
          </a:xfrm>
          <a:prstGeom prst="rect">
            <a:avLst/>
          </a:prstGeom>
          <a:noFill/>
        </p:spPr>
        <p:txBody>
          <a:bodyPr wrap="square" rtlCol="0">
            <a:spAutoFit/>
          </a:bodyPr>
          <a:lstStyle/>
          <a:p>
            <a:pPr algn="ctr"/>
            <a:r>
              <a:rPr lang="en-US" dirty="0"/>
              <a:t>5</a:t>
            </a:r>
            <a:endParaRPr lang="en-ZA" dirty="0"/>
          </a:p>
        </p:txBody>
      </p:sp>
    </p:spTree>
    <p:extLst>
      <p:ext uri="{BB962C8B-B14F-4D97-AF65-F5344CB8AC3E}">
        <p14:creationId xmlns:p14="http://schemas.microsoft.com/office/powerpoint/2010/main" xmlns="" val="367203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xmlns="" val="1495157570"/>
              </p:ext>
            </p:extLst>
          </p:nvPr>
        </p:nvGraphicFramePr>
        <p:xfrm>
          <a:off x="4343400" y="1676400"/>
          <a:ext cx="3124200" cy="41465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p:cNvSpPr txBox="1">
            <a:spLocks/>
          </p:cNvSpPr>
          <p:nvPr/>
        </p:nvSpPr>
        <p:spPr>
          <a:xfrm>
            <a:off x="1005840" y="342900"/>
            <a:ext cx="7024688" cy="457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2000" b="1" dirty="0" smtClean="0">
                <a:solidFill>
                  <a:srgbClr val="94C600"/>
                </a:solidFill>
                <a:latin typeface="Century Gothic"/>
              </a:rPr>
              <a:t>Q1 </a:t>
            </a:r>
            <a:r>
              <a:rPr kumimoji="0" lang="en-ZA" sz="2000" b="1" i="0" u="none" strike="noStrike" kern="1200" cap="none" spc="0" normalizeH="0" baseline="0" noProof="0" dirty="0" smtClean="0">
                <a:ln>
                  <a:noFill/>
                </a:ln>
                <a:solidFill>
                  <a:srgbClr val="94C600"/>
                </a:solidFill>
                <a:effectLst/>
                <a:uLnTx/>
                <a:uFillTx/>
                <a:latin typeface="Century Gothic"/>
                <a:ea typeface="+mj-ea"/>
                <a:cs typeface="+mj-cs"/>
              </a:rPr>
              <a:t>Performance  Scorecard</a:t>
            </a:r>
            <a:r>
              <a:rPr kumimoji="0" lang="en-ZA" sz="2000" b="1" i="0" u="none" strike="noStrike" kern="1200" cap="none" spc="0" normalizeH="0" noProof="0" dirty="0" smtClean="0">
                <a:ln>
                  <a:noFill/>
                </a:ln>
                <a:solidFill>
                  <a:srgbClr val="94C600"/>
                </a:solidFill>
                <a:effectLst/>
                <a:uLnTx/>
                <a:uFillTx/>
                <a:latin typeface="Century Gothic"/>
                <a:ea typeface="+mj-ea"/>
                <a:cs typeface="+mj-cs"/>
              </a:rPr>
              <a:t> </a:t>
            </a: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p:txBody>
      </p:sp>
      <p:graphicFrame>
        <p:nvGraphicFramePr>
          <p:cNvPr id="14" name="Table 13"/>
          <p:cNvGraphicFramePr>
            <a:graphicFrameLocks noGrp="1"/>
          </p:cNvGraphicFramePr>
          <p:nvPr>
            <p:extLst>
              <p:ext uri="{D42A27DB-BD31-4B8C-83A1-F6EECF244321}">
                <p14:modId xmlns:p14="http://schemas.microsoft.com/office/powerpoint/2010/main" xmlns="" val="2076970160"/>
              </p:ext>
            </p:extLst>
          </p:nvPr>
        </p:nvGraphicFramePr>
        <p:xfrm>
          <a:off x="3352800" y="1295400"/>
          <a:ext cx="5486400" cy="4267200"/>
        </p:xfrm>
        <a:graphic>
          <a:graphicData uri="http://schemas.openxmlformats.org/drawingml/2006/table">
            <a:tbl>
              <a:tblPr firstRow="1" bandRow="1">
                <a:tableStyleId>{5C22544A-7EE6-4342-B048-85BDC9FD1C3A}</a:tableStyleId>
              </a:tblPr>
              <a:tblGrid>
                <a:gridCol w="1371600"/>
                <a:gridCol w="1371600"/>
                <a:gridCol w="1371600"/>
                <a:gridCol w="1371600"/>
              </a:tblGrid>
              <a:tr h="609600">
                <a:tc>
                  <a:txBody>
                    <a:bodyPr/>
                    <a:lstStyle/>
                    <a:p>
                      <a:pPr algn="ctr" rtl="0" fontAlgn="ctr"/>
                      <a:r>
                        <a:rPr lang="en-US" sz="1100" b="1" kern="1200" dirty="0">
                          <a:solidFill>
                            <a:schemeClr val="dk1"/>
                          </a:solidFill>
                          <a:effectLst/>
                          <a:latin typeface="Century Gothic" pitchFamily="34" charset="0"/>
                          <a:ea typeface="Calibri"/>
                          <a:cs typeface="Calibri"/>
                        </a:rPr>
                        <a:t>Programmes</a:t>
                      </a:r>
                    </a:p>
                  </a:txBody>
                  <a:tcPr marL="0" marR="0" marT="0" marB="0" anchor="ctr">
                    <a:solidFill>
                      <a:srgbClr val="92D050"/>
                    </a:solidFill>
                  </a:tcPr>
                </a:tc>
                <a:tc>
                  <a:txBody>
                    <a:bodyPr/>
                    <a:lstStyle/>
                    <a:p>
                      <a:pPr algn="ctr" rtl="0" fontAlgn="ctr"/>
                      <a:r>
                        <a:rPr lang="en-US" sz="1100" b="1" kern="1200" dirty="0" smtClean="0">
                          <a:solidFill>
                            <a:schemeClr val="dk1"/>
                          </a:solidFill>
                          <a:effectLst/>
                          <a:latin typeface="Century Gothic" pitchFamily="34" charset="0"/>
                          <a:ea typeface="Calibri"/>
                          <a:cs typeface="Calibri"/>
                        </a:rPr>
                        <a:t>Q1 Targets</a:t>
                      </a:r>
                      <a:r>
                        <a:rPr lang="en-US" sz="1100" b="1" kern="1200" baseline="0" dirty="0" smtClean="0">
                          <a:solidFill>
                            <a:schemeClr val="dk1"/>
                          </a:solidFill>
                          <a:effectLst/>
                          <a:latin typeface="Century Gothic" pitchFamily="34" charset="0"/>
                          <a:ea typeface="Calibri"/>
                          <a:cs typeface="Calibri"/>
                        </a:rPr>
                        <a:t> 19/20</a:t>
                      </a:r>
                      <a:endParaRPr lang="en-US" sz="1100" b="1" kern="1200" dirty="0">
                        <a:solidFill>
                          <a:schemeClr val="dk1"/>
                        </a:solidFill>
                        <a:effectLst/>
                        <a:latin typeface="Century Gothic" pitchFamily="34" charset="0"/>
                        <a:ea typeface="Calibri"/>
                        <a:cs typeface="Calibri"/>
                      </a:endParaRPr>
                    </a:p>
                  </a:txBody>
                  <a:tcPr marL="0" marR="0" marT="0" marB="0" anchor="ctr">
                    <a:solidFill>
                      <a:srgbClr val="92D050"/>
                    </a:solidFill>
                  </a:tcPr>
                </a:tc>
                <a:tc>
                  <a:txBody>
                    <a:bodyPr/>
                    <a:lstStyle/>
                    <a:p>
                      <a:pPr algn="ctr" rtl="0" fontAlgn="ctr"/>
                      <a:r>
                        <a:rPr lang="en-US" sz="1100" b="1" kern="1200" dirty="0" smtClean="0">
                          <a:solidFill>
                            <a:schemeClr val="dk1"/>
                          </a:solidFill>
                          <a:effectLst/>
                          <a:latin typeface="Century Gothic" pitchFamily="34" charset="0"/>
                          <a:ea typeface="Calibri"/>
                          <a:cs typeface="Calibri"/>
                        </a:rPr>
                        <a:t>Q1 Targets</a:t>
                      </a:r>
                      <a:r>
                        <a:rPr lang="en-US" sz="1100" b="1" kern="1200" baseline="0" dirty="0" smtClean="0">
                          <a:solidFill>
                            <a:schemeClr val="dk1"/>
                          </a:solidFill>
                          <a:effectLst/>
                          <a:latin typeface="Century Gothic" pitchFamily="34" charset="0"/>
                          <a:ea typeface="Calibri"/>
                          <a:cs typeface="Calibri"/>
                        </a:rPr>
                        <a:t> achieved</a:t>
                      </a:r>
                      <a:endParaRPr lang="en-US" sz="1100" b="1" kern="1200" dirty="0">
                        <a:solidFill>
                          <a:schemeClr val="dk1"/>
                        </a:solidFill>
                        <a:effectLst/>
                        <a:latin typeface="Century Gothic" pitchFamily="34" charset="0"/>
                        <a:ea typeface="Calibri"/>
                        <a:cs typeface="Calibri"/>
                      </a:endParaRPr>
                    </a:p>
                  </a:txBody>
                  <a:tcPr marL="0" marR="0" marT="0" marB="0" anchor="ctr">
                    <a:solidFill>
                      <a:srgbClr val="92D050"/>
                    </a:solidFill>
                  </a:tcPr>
                </a:tc>
                <a:tc>
                  <a:txBody>
                    <a:bodyPr/>
                    <a:lstStyle/>
                    <a:p>
                      <a:pPr algn="ctr" rtl="0" fontAlgn="ctr"/>
                      <a:r>
                        <a:rPr lang="en-US" sz="1100" b="1" kern="1200" dirty="0" smtClean="0">
                          <a:solidFill>
                            <a:schemeClr val="dk1"/>
                          </a:solidFill>
                          <a:effectLst/>
                          <a:latin typeface="Century Gothic" pitchFamily="34" charset="0"/>
                          <a:ea typeface="Calibri"/>
                          <a:cs typeface="Calibri"/>
                        </a:rPr>
                        <a:t>% Achievement </a:t>
                      </a:r>
                      <a:endParaRPr lang="en-US" sz="1100" b="1" kern="1200" dirty="0">
                        <a:solidFill>
                          <a:schemeClr val="dk1"/>
                        </a:solidFill>
                        <a:effectLst/>
                        <a:latin typeface="Century Gothic" pitchFamily="34" charset="0"/>
                        <a:ea typeface="Calibri"/>
                        <a:cs typeface="Calibri"/>
                      </a:endParaRPr>
                    </a:p>
                  </a:txBody>
                  <a:tcPr marL="0" marR="0" marT="0" marB="0" anchor="ctr">
                    <a:solidFill>
                      <a:srgbClr val="92D050"/>
                    </a:solidFill>
                  </a:tcPr>
                </a:tc>
              </a:tr>
              <a:tr h="609600">
                <a:tc>
                  <a:txBody>
                    <a:bodyPr/>
                    <a:lstStyle/>
                    <a:p>
                      <a:pPr algn="ctr" rtl="0" fontAlgn="ctr"/>
                      <a:r>
                        <a:rPr lang="en-US" sz="1100" b="1" u="none" strike="noStrike" dirty="0">
                          <a:effectLst/>
                          <a:latin typeface="Century Gothic" panose="020B0502020202020204" pitchFamily="34" charset="0"/>
                        </a:rPr>
                        <a:t>Administration </a:t>
                      </a:r>
                      <a:endParaRPr lang="en-US"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100" b="0" i="0" u="none" strike="noStrike" dirty="0" smtClean="0">
                          <a:solidFill>
                            <a:srgbClr val="000000"/>
                          </a:solidFill>
                          <a:effectLst/>
                          <a:latin typeface="Century Gothic" panose="020B0502020202020204" pitchFamily="34" charset="0"/>
                        </a:rPr>
                        <a:t>1</a:t>
                      </a:r>
                      <a:endParaRPr lang="en-US" sz="1100" b="0"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100" b="1" i="0" u="none" strike="noStrike" dirty="0" smtClean="0">
                          <a:solidFill>
                            <a:srgbClr val="000000"/>
                          </a:solidFill>
                          <a:effectLst/>
                          <a:latin typeface="Century Gothic" panose="020B0502020202020204" pitchFamily="34" charset="0"/>
                        </a:rPr>
                        <a:t>1</a:t>
                      </a:r>
                      <a:endParaRPr lang="en-US"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100" b="1" i="0" u="none" strike="noStrike" dirty="0" smtClean="0">
                          <a:solidFill>
                            <a:srgbClr val="000000"/>
                          </a:solidFill>
                          <a:effectLst/>
                          <a:latin typeface="Century Gothic" panose="020B0502020202020204" pitchFamily="34" charset="0"/>
                        </a:rPr>
                        <a:t>100%</a:t>
                      </a:r>
                      <a:endParaRPr lang="en-US" sz="1100" b="1" i="0" u="none" strike="noStrike" dirty="0">
                        <a:solidFill>
                          <a:srgbClr val="000000"/>
                        </a:solidFill>
                        <a:effectLst/>
                        <a:latin typeface="Century Gothic" panose="020B0502020202020204" pitchFamily="34" charset="0"/>
                      </a:endParaRPr>
                    </a:p>
                  </a:txBody>
                  <a:tcPr marL="0" marR="0" marT="0" marB="0" anchor="ctr">
                    <a:solidFill>
                      <a:srgbClr val="00B050"/>
                    </a:solidFill>
                  </a:tcPr>
                </a:tc>
              </a:tr>
              <a:tr h="609600">
                <a:tc>
                  <a:txBody>
                    <a:bodyPr/>
                    <a:lstStyle/>
                    <a:p>
                      <a:pPr algn="ctr" rtl="0" fontAlgn="ctr"/>
                      <a:r>
                        <a:rPr lang="en-US" sz="1100" b="1" u="none" strike="noStrike" dirty="0">
                          <a:effectLst/>
                          <a:latin typeface="Century Gothic" panose="020B0502020202020204" pitchFamily="34" charset="0"/>
                        </a:rPr>
                        <a:t>Geospatial and Cadastral Services</a:t>
                      </a:r>
                      <a:endParaRPr lang="en-US"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is-IS" sz="1100" b="0" i="0" u="none" strike="noStrike" dirty="0" smtClean="0">
                          <a:solidFill>
                            <a:srgbClr val="000000"/>
                          </a:solidFill>
                          <a:effectLst/>
                          <a:latin typeface="Century Gothic" panose="020B0502020202020204" pitchFamily="34" charset="0"/>
                        </a:rPr>
                        <a:t>6</a:t>
                      </a:r>
                      <a:endParaRPr lang="is-IS" sz="1100" b="0"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is-IS" sz="1100" b="1" i="0" u="none" strike="noStrike" dirty="0" smtClean="0">
                          <a:solidFill>
                            <a:srgbClr val="000000"/>
                          </a:solidFill>
                          <a:effectLst/>
                          <a:latin typeface="Century Gothic" panose="020B0502020202020204" pitchFamily="34" charset="0"/>
                        </a:rPr>
                        <a:t>5</a:t>
                      </a:r>
                      <a:endParaRPr lang="is-IS"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is-IS" sz="1100" b="1" i="0" u="none" strike="noStrike" dirty="0" smtClean="0">
                          <a:solidFill>
                            <a:srgbClr val="000000"/>
                          </a:solidFill>
                          <a:effectLst/>
                          <a:latin typeface="Century Gothic" panose="020B0502020202020204" pitchFamily="34" charset="0"/>
                        </a:rPr>
                        <a:t>83%</a:t>
                      </a:r>
                      <a:endParaRPr lang="is-IS" sz="1100" b="1" i="0" u="none" strike="noStrike" dirty="0">
                        <a:solidFill>
                          <a:srgbClr val="000000"/>
                        </a:solidFill>
                        <a:effectLst/>
                        <a:latin typeface="Century Gothic" panose="020B0502020202020204" pitchFamily="34" charset="0"/>
                      </a:endParaRPr>
                    </a:p>
                  </a:txBody>
                  <a:tcPr marL="0" marR="0" marT="0" marB="0" anchor="ctr">
                    <a:solidFill>
                      <a:srgbClr val="FFC000"/>
                    </a:solidFill>
                  </a:tcPr>
                </a:tc>
              </a:tr>
              <a:tr h="609600">
                <a:tc>
                  <a:txBody>
                    <a:bodyPr/>
                    <a:lstStyle/>
                    <a:p>
                      <a:pPr algn="ctr" rtl="0" fontAlgn="ctr"/>
                      <a:r>
                        <a:rPr lang="en-US" sz="1100" b="1" u="none" strike="noStrike" dirty="0">
                          <a:effectLst/>
                          <a:latin typeface="Century Gothic" panose="020B0502020202020204" pitchFamily="34" charset="0"/>
                        </a:rPr>
                        <a:t>Rural Development </a:t>
                      </a:r>
                      <a:endParaRPr lang="en-US"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100" b="0" i="0" u="none" strike="noStrike" dirty="0" smtClean="0">
                          <a:solidFill>
                            <a:srgbClr val="000000"/>
                          </a:solidFill>
                          <a:effectLst/>
                          <a:latin typeface="Century Gothic" panose="020B0502020202020204" pitchFamily="34" charset="0"/>
                        </a:rPr>
                        <a:t>5</a:t>
                      </a:r>
                      <a:endParaRPr lang="en-US" sz="1100" b="0"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100" b="1" i="0" u="none" strike="noStrike" dirty="0" smtClean="0">
                          <a:solidFill>
                            <a:srgbClr val="000000"/>
                          </a:solidFill>
                          <a:effectLst/>
                          <a:latin typeface="Century Gothic" panose="020B0502020202020204" pitchFamily="34" charset="0"/>
                        </a:rPr>
                        <a:t>3</a:t>
                      </a:r>
                      <a:endParaRPr lang="en-US"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100" b="1" i="0" u="none" strike="noStrike" dirty="0" smtClean="0">
                          <a:solidFill>
                            <a:srgbClr val="000000"/>
                          </a:solidFill>
                          <a:effectLst/>
                          <a:latin typeface="Century Gothic" panose="020B0502020202020204" pitchFamily="34" charset="0"/>
                        </a:rPr>
                        <a:t>60%</a:t>
                      </a:r>
                      <a:endParaRPr lang="en-US" sz="1100" b="1" i="0" u="none" strike="noStrike" dirty="0">
                        <a:solidFill>
                          <a:srgbClr val="000000"/>
                        </a:solidFill>
                        <a:effectLst/>
                        <a:latin typeface="Century Gothic" panose="020B0502020202020204" pitchFamily="34" charset="0"/>
                      </a:endParaRPr>
                    </a:p>
                  </a:txBody>
                  <a:tcPr marL="0" marR="0" marT="0" marB="0" anchor="ctr">
                    <a:solidFill>
                      <a:srgbClr val="FFC000"/>
                    </a:solidFill>
                  </a:tcPr>
                </a:tc>
              </a:tr>
              <a:tr h="609600">
                <a:tc>
                  <a:txBody>
                    <a:bodyPr/>
                    <a:lstStyle/>
                    <a:p>
                      <a:pPr algn="ctr" rtl="0" fontAlgn="ctr"/>
                      <a:r>
                        <a:rPr lang="en-US" sz="1100" b="1" u="none" strike="noStrike" dirty="0">
                          <a:effectLst/>
                          <a:latin typeface="Century Gothic" panose="020B0502020202020204" pitchFamily="34" charset="0"/>
                        </a:rPr>
                        <a:t>Restitution </a:t>
                      </a:r>
                      <a:endParaRPr lang="en-US"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100" b="0" i="0" u="none" strike="noStrike" dirty="0" smtClean="0">
                          <a:solidFill>
                            <a:srgbClr val="000000"/>
                          </a:solidFill>
                          <a:effectLst/>
                          <a:latin typeface="Century Gothic" panose="020B0502020202020204" pitchFamily="34" charset="0"/>
                        </a:rPr>
                        <a:t>2</a:t>
                      </a:r>
                      <a:endParaRPr lang="en-US" sz="1100" b="0"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100" b="1" i="0" u="none" strike="noStrike" dirty="0" smtClean="0">
                          <a:solidFill>
                            <a:srgbClr val="000000"/>
                          </a:solidFill>
                          <a:effectLst/>
                          <a:latin typeface="Century Gothic" panose="020B0502020202020204" pitchFamily="34" charset="0"/>
                        </a:rPr>
                        <a:t>0</a:t>
                      </a:r>
                      <a:endParaRPr lang="en-US"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100" b="1" i="0" u="none" strike="noStrike" dirty="0" smtClean="0">
                          <a:solidFill>
                            <a:srgbClr val="000000"/>
                          </a:solidFill>
                          <a:effectLst/>
                          <a:latin typeface="Century Gothic" panose="020B0502020202020204" pitchFamily="34" charset="0"/>
                        </a:rPr>
                        <a:t>0%</a:t>
                      </a:r>
                      <a:endParaRPr lang="en-US" sz="1100" b="1" i="0" u="none" strike="noStrike" dirty="0">
                        <a:solidFill>
                          <a:srgbClr val="000000"/>
                        </a:solidFill>
                        <a:effectLst/>
                        <a:latin typeface="Century Gothic" panose="020B0502020202020204" pitchFamily="34" charset="0"/>
                      </a:endParaRPr>
                    </a:p>
                  </a:txBody>
                  <a:tcPr marL="0" marR="0" marT="0" marB="0" anchor="ctr">
                    <a:solidFill>
                      <a:srgbClr val="FF0000"/>
                    </a:solidFill>
                  </a:tcPr>
                </a:tc>
              </a:tr>
              <a:tr h="609600">
                <a:tc>
                  <a:txBody>
                    <a:bodyPr/>
                    <a:lstStyle/>
                    <a:p>
                      <a:pPr algn="ctr" rtl="0" fontAlgn="ctr"/>
                      <a:r>
                        <a:rPr lang="en-US" sz="1100" b="1" u="none" strike="noStrike" dirty="0">
                          <a:effectLst/>
                          <a:latin typeface="Century Gothic" panose="020B0502020202020204" pitchFamily="34" charset="0"/>
                        </a:rPr>
                        <a:t>Land Reform</a:t>
                      </a:r>
                      <a:endParaRPr lang="en-US"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100" b="0" i="0" u="none" strike="noStrike" dirty="0" smtClean="0">
                          <a:solidFill>
                            <a:srgbClr val="000000"/>
                          </a:solidFill>
                          <a:effectLst/>
                          <a:latin typeface="Century Gothic" panose="020B0502020202020204" pitchFamily="34" charset="0"/>
                        </a:rPr>
                        <a:t>8</a:t>
                      </a:r>
                      <a:endParaRPr lang="cs-CZ" sz="1100" b="0"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100" b="1" i="0" u="none" strike="noStrike" dirty="0" smtClean="0">
                          <a:solidFill>
                            <a:srgbClr val="000000"/>
                          </a:solidFill>
                          <a:effectLst/>
                          <a:latin typeface="Century Gothic" panose="020B0502020202020204" pitchFamily="34" charset="0"/>
                        </a:rPr>
                        <a:t>4</a:t>
                      </a:r>
                      <a:endParaRPr lang="cs-CZ"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100" b="1" i="0" u="none" strike="noStrike" dirty="0" smtClean="0">
                          <a:solidFill>
                            <a:srgbClr val="000000"/>
                          </a:solidFill>
                          <a:effectLst/>
                          <a:latin typeface="Century Gothic" panose="020B0502020202020204" pitchFamily="34" charset="0"/>
                        </a:rPr>
                        <a:t>50%</a:t>
                      </a:r>
                      <a:endParaRPr lang="cs-CZ" sz="1100" b="1" i="0" u="none" strike="noStrike" dirty="0">
                        <a:solidFill>
                          <a:srgbClr val="000000"/>
                        </a:solidFill>
                        <a:effectLst/>
                        <a:latin typeface="Century Gothic" panose="020B0502020202020204" pitchFamily="34" charset="0"/>
                      </a:endParaRPr>
                    </a:p>
                  </a:txBody>
                  <a:tcPr marL="0" marR="0" marT="0" marB="0" anchor="ctr">
                    <a:solidFill>
                      <a:srgbClr val="FFC000"/>
                    </a:solidFill>
                  </a:tcPr>
                </a:tc>
              </a:tr>
              <a:tr h="609600">
                <a:tc>
                  <a:txBody>
                    <a:bodyPr/>
                    <a:lstStyle/>
                    <a:p>
                      <a:pPr algn="ctr" rtl="0" fontAlgn="ctr"/>
                      <a:r>
                        <a:rPr lang="en-US" sz="1100" b="1" u="none" strike="noStrike" dirty="0">
                          <a:effectLst/>
                          <a:latin typeface="Century Gothic" panose="020B0502020202020204" pitchFamily="34" charset="0"/>
                        </a:rPr>
                        <a:t>Overall </a:t>
                      </a:r>
                      <a:r>
                        <a:rPr lang="en-US" sz="1100" b="1" u="none" strike="noStrike" dirty="0" smtClean="0">
                          <a:effectLst/>
                          <a:latin typeface="Century Gothic" panose="020B0502020202020204" pitchFamily="34" charset="0"/>
                        </a:rPr>
                        <a:t> Performance </a:t>
                      </a:r>
                      <a:endParaRPr lang="en-US"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100" b="1" i="0" u="none" strike="noStrike" dirty="0" smtClean="0">
                          <a:solidFill>
                            <a:srgbClr val="000000"/>
                          </a:solidFill>
                          <a:effectLst/>
                          <a:latin typeface="Century Gothic" panose="020B0502020202020204" pitchFamily="34" charset="0"/>
                        </a:rPr>
                        <a:t>22</a:t>
                      </a:r>
                      <a:endParaRPr lang="uk-UA"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100" b="1" i="0" u="none" strike="noStrike" dirty="0" smtClean="0">
                          <a:solidFill>
                            <a:srgbClr val="000000"/>
                          </a:solidFill>
                          <a:effectLst/>
                          <a:latin typeface="Century Gothic" panose="020B0502020202020204" pitchFamily="34" charset="0"/>
                        </a:rPr>
                        <a:t>13</a:t>
                      </a:r>
                      <a:endParaRPr lang="uk-UA"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100" b="1" i="0" u="none" strike="noStrike" dirty="0" smtClean="0">
                          <a:solidFill>
                            <a:srgbClr val="000000"/>
                          </a:solidFill>
                          <a:effectLst/>
                          <a:latin typeface="Century Gothic" panose="020B0502020202020204" pitchFamily="34" charset="0"/>
                        </a:rPr>
                        <a:t>59%</a:t>
                      </a:r>
                      <a:endParaRPr lang="uk-UA" sz="1100" b="1" i="0" u="none" strike="noStrike" dirty="0">
                        <a:solidFill>
                          <a:srgbClr val="000000"/>
                        </a:solidFill>
                        <a:effectLst/>
                        <a:latin typeface="Century Gothic" panose="020B0502020202020204" pitchFamily="34" charset="0"/>
                      </a:endParaRPr>
                    </a:p>
                  </a:txBody>
                  <a:tcPr marL="0" marR="0" marT="0" marB="0" anchor="ctr">
                    <a:solidFill>
                      <a:srgbClr val="FFC000"/>
                    </a:solidFill>
                  </a:tcP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xmlns="" val="973407111"/>
              </p:ext>
            </p:extLst>
          </p:nvPr>
        </p:nvGraphicFramePr>
        <p:xfrm>
          <a:off x="304800" y="800100"/>
          <a:ext cx="2870448" cy="49149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t>6</a:t>
            </a:r>
            <a:endParaRPr lang="en-ZA" dirty="0"/>
          </a:p>
        </p:txBody>
      </p:sp>
    </p:spTree>
    <p:extLst>
      <p:ext uri="{BB962C8B-B14F-4D97-AF65-F5344CB8AC3E}">
        <p14:creationId xmlns:p14="http://schemas.microsoft.com/office/powerpoint/2010/main" xmlns="" val="214403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2209800"/>
            <a:ext cx="86106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ZA" sz="2000" b="1" dirty="0" smtClean="0">
              <a:solidFill>
                <a:srgbClr val="94C600"/>
              </a:solidFill>
              <a:latin typeface="Century Gothic"/>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ZA" sz="2000" b="1" dirty="0">
              <a:solidFill>
                <a:srgbClr val="94C600"/>
              </a:solidFill>
              <a:latin typeface="Century Gothic"/>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ZA" sz="2000" b="1" dirty="0" smtClean="0">
              <a:solidFill>
                <a:srgbClr val="94C600"/>
              </a:solidFill>
              <a:latin typeface="Century Gothic"/>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ZA" sz="2000" b="1" dirty="0" smtClean="0">
                <a:solidFill>
                  <a:srgbClr val="94C600"/>
                </a:solidFill>
                <a:latin typeface="Century Gothic"/>
              </a:rPr>
              <a:t>Q1 Programme Performance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p:txBody>
      </p:sp>
      <p:sp>
        <p:nvSpPr>
          <p:cNvPr id="4" name="TextBox 3"/>
          <p:cNvSpPr txBox="1"/>
          <p:nvPr/>
        </p:nvSpPr>
        <p:spPr>
          <a:xfrm>
            <a:off x="7543800" y="6096000"/>
            <a:ext cx="533400" cy="369332"/>
          </a:xfrm>
          <a:prstGeom prst="rect">
            <a:avLst/>
          </a:prstGeom>
          <a:noFill/>
        </p:spPr>
        <p:txBody>
          <a:bodyPr wrap="square" rtlCol="0">
            <a:spAutoFit/>
          </a:bodyPr>
          <a:lstStyle/>
          <a:p>
            <a:pPr algn="ctr"/>
            <a:r>
              <a:rPr lang="en-US" dirty="0"/>
              <a:t>7</a:t>
            </a:r>
            <a:endParaRPr lang="en-ZA" dirty="0"/>
          </a:p>
        </p:txBody>
      </p:sp>
    </p:spTree>
    <p:extLst>
      <p:ext uri="{BB962C8B-B14F-4D97-AF65-F5344CB8AC3E}">
        <p14:creationId xmlns:p14="http://schemas.microsoft.com/office/powerpoint/2010/main" xmlns="" val="13897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6800" y="152400"/>
            <a:ext cx="7010400" cy="5867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ZA" sz="2000" b="1" dirty="0" smtClean="0">
              <a:solidFill>
                <a:srgbClr val="94C600"/>
              </a:solidFill>
              <a:latin typeface="Century Gothic"/>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ZA" sz="2000" b="1" dirty="0">
              <a:solidFill>
                <a:srgbClr val="94C600"/>
              </a:solidFill>
              <a:latin typeface="Century Gothic"/>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ZA" sz="2000" b="1" dirty="0" smtClean="0">
                <a:solidFill>
                  <a:srgbClr val="94C600"/>
                </a:solidFill>
                <a:latin typeface="Century Gothic"/>
              </a:rPr>
              <a:t>Programme 1: Administration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ZA" sz="2000" b="1" dirty="0">
              <a:solidFill>
                <a:srgbClr val="94C600"/>
              </a:solidFill>
              <a:latin typeface="Century Gothic"/>
            </a:endParaRPr>
          </a:p>
          <a:p>
            <a:pPr lvl="0" algn="just" defTabSz="913403">
              <a:lnSpc>
                <a:spcPct val="115000"/>
              </a:lnSpc>
              <a:spcBef>
                <a:spcPct val="20000"/>
              </a:spcBef>
            </a:pPr>
            <a:r>
              <a:rPr lang="en-ZA" sz="1400" b="1" dirty="0" smtClean="0">
                <a:solidFill>
                  <a:prstClr val="black"/>
                </a:solidFill>
                <a:latin typeface="Century Gothic" pitchFamily="34" charset="0"/>
                <a:ea typeface="Calibri"/>
                <a:cs typeface="Arial"/>
              </a:rPr>
              <a:t>Purpose</a:t>
            </a:r>
            <a:r>
              <a:rPr lang="en-ZA" sz="1400" b="1" dirty="0">
                <a:solidFill>
                  <a:prstClr val="black"/>
                </a:solidFill>
                <a:latin typeface="Century Gothic" pitchFamily="34" charset="0"/>
                <a:ea typeface="Calibri"/>
                <a:cs typeface="Arial"/>
              </a:rPr>
              <a:t>:</a:t>
            </a:r>
            <a:r>
              <a:rPr lang="en-ZA" sz="1400" dirty="0">
                <a:solidFill>
                  <a:prstClr val="black"/>
                </a:solidFill>
                <a:latin typeface="Century Gothic" pitchFamily="34" charset="0"/>
                <a:ea typeface="Calibri"/>
                <a:cs typeface="Arial"/>
              </a:rPr>
              <a:t> Provide strategic leadership, management and support services to the department. </a:t>
            </a:r>
            <a:endParaRPr lang="en-ZA" sz="1400" b="1" dirty="0">
              <a:solidFill>
                <a:prstClr val="black"/>
              </a:solidFill>
              <a:latin typeface="Century Gothic" pitchFamily="34" charset="0"/>
              <a:ea typeface="Calibri"/>
              <a:cs typeface="Arial"/>
            </a:endParaRPr>
          </a:p>
          <a:p>
            <a:pPr lvl="0" algn="just" defTabSz="913403">
              <a:lnSpc>
                <a:spcPct val="150000"/>
              </a:lnSpc>
              <a:spcBef>
                <a:spcPct val="20000"/>
              </a:spcBef>
            </a:pPr>
            <a:endParaRPr lang="en-ZA" sz="1400" b="1" dirty="0" smtClean="0">
              <a:solidFill>
                <a:prstClr val="black"/>
              </a:solidFill>
              <a:latin typeface="Century Gothic" pitchFamily="34" charset="0"/>
              <a:ea typeface="Calibri"/>
              <a:cs typeface="Arial"/>
            </a:endParaRPr>
          </a:p>
          <a:p>
            <a:pPr lvl="0" algn="just" defTabSz="913403">
              <a:lnSpc>
                <a:spcPct val="150000"/>
              </a:lnSpc>
              <a:spcBef>
                <a:spcPct val="20000"/>
              </a:spcBef>
            </a:pPr>
            <a:r>
              <a:rPr lang="en-ZA" sz="1400" b="1" dirty="0" smtClean="0">
                <a:solidFill>
                  <a:prstClr val="black"/>
                </a:solidFill>
                <a:latin typeface="Century Gothic" pitchFamily="34" charset="0"/>
                <a:ea typeface="Calibri"/>
                <a:cs typeface="Arial"/>
              </a:rPr>
              <a:t>Sub-programmes</a:t>
            </a:r>
            <a:endParaRPr lang="en-ZA" sz="1400" dirty="0">
              <a:solidFill>
                <a:prstClr val="black"/>
              </a:solidFill>
              <a:latin typeface="Century Gothic" pitchFamily="34" charset="0"/>
              <a:ea typeface="Calibri"/>
              <a:cs typeface="Times New Roman"/>
            </a:endParaRPr>
          </a:p>
          <a:p>
            <a:pPr marL="342529" lvl="0" indent="-342529" algn="just" defTabSz="913403">
              <a:spcBef>
                <a:spcPct val="20000"/>
              </a:spcBef>
              <a:buFont typeface="Arial" panose="020B0604020202020204" pitchFamily="34" charset="0"/>
              <a:buChar char="•"/>
              <a:tabLst>
                <a:tab pos="540385" algn="l"/>
              </a:tabLst>
            </a:pPr>
            <a:r>
              <a:rPr lang="en-ZA" sz="1400" dirty="0">
                <a:solidFill>
                  <a:prstClr val="black"/>
                </a:solidFill>
                <a:latin typeface="Century Gothic" pitchFamily="34" charset="0"/>
                <a:ea typeface="+mn-ea"/>
                <a:cs typeface="Arial"/>
              </a:rPr>
              <a:t>Ministry</a:t>
            </a:r>
            <a:endParaRPr lang="en-ZA" sz="1400" dirty="0">
              <a:solidFill>
                <a:prstClr val="black"/>
              </a:solidFill>
              <a:latin typeface="Century Gothic" pitchFamily="34" charset="0"/>
              <a:ea typeface="+mn-ea"/>
              <a:cs typeface="+mn-cs"/>
            </a:endParaRPr>
          </a:p>
          <a:p>
            <a:pPr marL="342529" lvl="0" indent="-342529" algn="just" defTabSz="913403">
              <a:spcBef>
                <a:spcPct val="20000"/>
              </a:spcBef>
              <a:buFont typeface="Arial" panose="020B0604020202020204" pitchFamily="34" charset="0"/>
              <a:buChar char="•"/>
              <a:tabLst>
                <a:tab pos="540385" algn="l"/>
              </a:tabLst>
            </a:pPr>
            <a:r>
              <a:rPr lang="en-ZA" sz="1400" dirty="0">
                <a:solidFill>
                  <a:prstClr val="black"/>
                </a:solidFill>
                <a:latin typeface="Century Gothic" pitchFamily="34" charset="0"/>
                <a:ea typeface="+mn-ea"/>
                <a:cs typeface="Arial"/>
              </a:rPr>
              <a:t>Office of the Director-General</a:t>
            </a:r>
            <a:endParaRPr lang="en-ZA" sz="1400" dirty="0">
              <a:solidFill>
                <a:prstClr val="black"/>
              </a:solidFill>
              <a:latin typeface="Century Gothic" pitchFamily="34" charset="0"/>
              <a:ea typeface="+mn-ea"/>
              <a:cs typeface="+mn-cs"/>
            </a:endParaRPr>
          </a:p>
          <a:p>
            <a:pPr marL="342529" lvl="0" indent="-342529" algn="just" defTabSz="913403">
              <a:spcBef>
                <a:spcPct val="20000"/>
              </a:spcBef>
              <a:buFont typeface="Arial" panose="020B0604020202020204" pitchFamily="34" charset="0"/>
              <a:buChar char="•"/>
              <a:tabLst>
                <a:tab pos="540385" algn="l"/>
              </a:tabLst>
            </a:pPr>
            <a:r>
              <a:rPr lang="en-ZA" sz="1400" dirty="0">
                <a:solidFill>
                  <a:prstClr val="black"/>
                </a:solidFill>
                <a:latin typeface="Century Gothic" pitchFamily="34" charset="0"/>
                <a:ea typeface="+mn-ea"/>
                <a:cs typeface="Arial"/>
              </a:rPr>
              <a:t>Corporate Support Services</a:t>
            </a:r>
            <a:endParaRPr lang="en-ZA" sz="1400" dirty="0">
              <a:solidFill>
                <a:prstClr val="black"/>
              </a:solidFill>
              <a:latin typeface="Century Gothic" pitchFamily="34" charset="0"/>
              <a:ea typeface="+mn-ea"/>
              <a:cs typeface="+mn-cs"/>
            </a:endParaRPr>
          </a:p>
          <a:p>
            <a:pPr marL="342529" lvl="0" indent="-342529" algn="just" defTabSz="913403">
              <a:spcBef>
                <a:spcPct val="20000"/>
              </a:spcBef>
              <a:buFont typeface="Arial" panose="020B0604020202020204" pitchFamily="34" charset="0"/>
              <a:buChar char="•"/>
              <a:tabLst>
                <a:tab pos="540385" algn="l"/>
              </a:tabLst>
            </a:pPr>
            <a:r>
              <a:rPr lang="en-ZA" sz="1400" dirty="0">
                <a:solidFill>
                  <a:prstClr val="black"/>
                </a:solidFill>
                <a:latin typeface="Century Gothic" pitchFamily="34" charset="0"/>
                <a:ea typeface="+mn-ea"/>
                <a:cs typeface="Arial"/>
              </a:rPr>
              <a:t>Financial Services</a:t>
            </a:r>
            <a:endParaRPr lang="en-ZA" sz="1400" dirty="0">
              <a:solidFill>
                <a:prstClr val="black"/>
              </a:solidFill>
              <a:latin typeface="Century Gothic" pitchFamily="34" charset="0"/>
              <a:ea typeface="+mn-ea"/>
              <a:cs typeface="+mn-cs"/>
            </a:endParaRPr>
          </a:p>
          <a:p>
            <a:pPr marL="342529" lvl="0" indent="-342529" algn="just" defTabSz="913403">
              <a:spcBef>
                <a:spcPct val="20000"/>
              </a:spcBef>
              <a:buFont typeface="Arial" panose="020B0604020202020204" pitchFamily="34" charset="0"/>
              <a:buChar char="•"/>
              <a:tabLst>
                <a:tab pos="540385" algn="l"/>
              </a:tabLst>
            </a:pPr>
            <a:r>
              <a:rPr lang="en-ZA" sz="1400" dirty="0">
                <a:solidFill>
                  <a:prstClr val="black"/>
                </a:solidFill>
                <a:latin typeface="Century Gothic" pitchFamily="34" charset="0"/>
                <a:ea typeface="+mn-ea"/>
                <a:cs typeface="Arial"/>
              </a:rPr>
              <a:t>Provincial Coordination</a:t>
            </a:r>
            <a:r>
              <a:rPr lang="en-ZA" sz="1400" dirty="0">
                <a:solidFill>
                  <a:prstClr val="black"/>
                </a:solidFill>
                <a:latin typeface="Century Gothic" pitchFamily="34" charset="0"/>
                <a:ea typeface="Calibri"/>
                <a:cs typeface="Arial"/>
              </a:rPr>
              <a:t> </a:t>
            </a:r>
          </a:p>
          <a:p>
            <a:pPr lvl="0" algn="just" defTabSz="913403">
              <a:spcBef>
                <a:spcPct val="20000"/>
              </a:spcBef>
              <a:tabLst>
                <a:tab pos="540385" algn="l"/>
              </a:tabLst>
            </a:pPr>
            <a:endParaRPr lang="en-ZA" sz="1400" dirty="0">
              <a:solidFill>
                <a:prstClr val="black"/>
              </a:solidFill>
              <a:latin typeface="Century Gothic" pitchFamily="34" charset="0"/>
              <a:ea typeface="Calibri"/>
              <a:cs typeface="Times New Roman"/>
            </a:endParaRPr>
          </a:p>
          <a:p>
            <a:pPr lvl="0" algn="just" defTabSz="913403">
              <a:lnSpc>
                <a:spcPct val="150000"/>
              </a:lnSpc>
              <a:spcBef>
                <a:spcPct val="20000"/>
              </a:spcBef>
            </a:pPr>
            <a:r>
              <a:rPr lang="en-ZA" sz="1400" b="1" dirty="0">
                <a:solidFill>
                  <a:prstClr val="black"/>
                </a:solidFill>
                <a:latin typeface="Century Gothic" pitchFamily="34" charset="0"/>
                <a:ea typeface="Calibri"/>
                <a:cs typeface="Arial"/>
              </a:rPr>
              <a:t>Strategic Objectives</a:t>
            </a:r>
            <a:endParaRPr lang="en-ZA" sz="1400" dirty="0">
              <a:solidFill>
                <a:prstClr val="black"/>
              </a:solidFill>
              <a:latin typeface="Century Gothic" pitchFamily="34" charset="0"/>
              <a:ea typeface="Calibri"/>
              <a:cs typeface="Times New Roman"/>
            </a:endParaRPr>
          </a:p>
          <a:p>
            <a:pPr marL="342529" lvl="0" indent="-342529" algn="just" defTabSz="913403">
              <a:lnSpc>
                <a:spcPct val="115000"/>
              </a:lnSpc>
              <a:spcBef>
                <a:spcPct val="20000"/>
              </a:spcBef>
              <a:buFont typeface="Arial" panose="020B0604020202020204" pitchFamily="34" charset="0"/>
              <a:buChar char="•"/>
            </a:pPr>
            <a:r>
              <a:rPr lang="en-ZA" sz="1400" dirty="0">
                <a:solidFill>
                  <a:prstClr val="black"/>
                </a:solidFill>
                <a:latin typeface="Century Gothic" pitchFamily="34" charset="0"/>
                <a:ea typeface="Calibri"/>
                <a:cs typeface="Arial"/>
              </a:rPr>
              <a:t>The following are the strategic objectives of Programme 1: Administration</a:t>
            </a:r>
            <a:endParaRPr lang="en-ZA" sz="1400" dirty="0">
              <a:solidFill>
                <a:prstClr val="black"/>
              </a:solidFill>
              <a:latin typeface="Century Gothic" pitchFamily="34" charset="0"/>
              <a:ea typeface="Calibri"/>
              <a:cs typeface="Times New Roman"/>
            </a:endParaRPr>
          </a:p>
          <a:p>
            <a:pPr marL="342529" lvl="0" indent="-342529" defTabSz="913403">
              <a:spcBef>
                <a:spcPct val="20000"/>
              </a:spcBef>
              <a:buFont typeface="Arial" panose="020B0604020202020204" pitchFamily="34" charset="0"/>
              <a:buChar char="•"/>
            </a:pPr>
            <a:r>
              <a:rPr lang="en-ZA" sz="1400" dirty="0">
                <a:solidFill>
                  <a:prstClr val="black"/>
                </a:solidFill>
                <a:latin typeface="Century Gothic" pitchFamily="34" charset="0"/>
                <a:ea typeface="+mn-ea"/>
                <a:cs typeface="ArialMT"/>
              </a:rPr>
              <a:t>Ensure 100% compliance with government regulations and legal prescripts by 2020</a:t>
            </a:r>
            <a:endParaRPr lang="en-ZA" sz="1400" dirty="0">
              <a:solidFill>
                <a:prstClr val="black"/>
              </a:solidFill>
              <a:latin typeface="Century Gothic" pitchFamily="34" charset="0"/>
              <a:ea typeface="+mn-ea"/>
              <a:cs typeface="+mn-cs"/>
            </a:endParaRPr>
          </a:p>
          <a:p>
            <a:pPr marL="342529" lvl="0" indent="-342529" defTabSz="913403">
              <a:spcBef>
                <a:spcPct val="20000"/>
              </a:spcBef>
              <a:buFont typeface="Arial" panose="020B0604020202020204" pitchFamily="34" charset="0"/>
              <a:buChar char="•"/>
            </a:pPr>
            <a:r>
              <a:rPr lang="en-US" sz="1400" dirty="0">
                <a:solidFill>
                  <a:prstClr val="black"/>
                </a:solidFill>
                <a:latin typeface="Century Gothic" pitchFamily="34" charset="0"/>
                <a:ea typeface="+mn-ea"/>
                <a:cs typeface="ArialMT"/>
              </a:rPr>
              <a:t> Obtain an unqualified regularity audit opinion on financial and non-financial performance by 2020.</a:t>
            </a:r>
            <a:endParaRPr lang="en-ZA" sz="1400" dirty="0">
              <a:solidFill>
                <a:prstClr val="black"/>
              </a:solidFill>
              <a:latin typeface="Century Gothic"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p:txBody>
      </p:sp>
      <p:sp>
        <p:nvSpPr>
          <p:cNvPr id="3" name="TextBox 2"/>
          <p:cNvSpPr txBox="1"/>
          <p:nvPr/>
        </p:nvSpPr>
        <p:spPr>
          <a:xfrm>
            <a:off x="7543800" y="6096000"/>
            <a:ext cx="533400" cy="369332"/>
          </a:xfrm>
          <a:prstGeom prst="rect">
            <a:avLst/>
          </a:prstGeom>
          <a:noFill/>
        </p:spPr>
        <p:txBody>
          <a:bodyPr wrap="square" rtlCol="0">
            <a:spAutoFit/>
          </a:bodyPr>
          <a:lstStyle/>
          <a:p>
            <a:pPr algn="ctr"/>
            <a:r>
              <a:rPr lang="en-US" dirty="0"/>
              <a:t>8</a:t>
            </a:r>
            <a:endParaRPr lang="en-ZA" dirty="0"/>
          </a:p>
        </p:txBody>
      </p:sp>
    </p:spTree>
    <p:extLst>
      <p:ext uri="{BB962C8B-B14F-4D97-AF65-F5344CB8AC3E}">
        <p14:creationId xmlns:p14="http://schemas.microsoft.com/office/powerpoint/2010/main" xmlns="" val="423634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2000" b="1" dirty="0" smtClean="0">
                <a:solidFill>
                  <a:srgbClr val="94C600"/>
                </a:solidFill>
                <a:latin typeface="Century Gothic"/>
              </a:rPr>
              <a:t>Programme 1: Administration </a:t>
            </a: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p:txBody>
      </p:sp>
      <p:sp>
        <p:nvSpPr>
          <p:cNvPr id="3" name="TextBox 2"/>
          <p:cNvSpPr txBox="1"/>
          <p:nvPr/>
        </p:nvSpPr>
        <p:spPr>
          <a:xfrm>
            <a:off x="457200" y="1066800"/>
            <a:ext cx="7848600" cy="861774"/>
          </a:xfrm>
          <a:prstGeom prst="rect">
            <a:avLst/>
          </a:prstGeom>
          <a:noFill/>
        </p:spPr>
        <p:txBody>
          <a:bodyPr wrap="square" rtlCol="0">
            <a:spAutoFit/>
          </a:bodyPr>
          <a:lstStyle/>
          <a:p>
            <a:r>
              <a:rPr lang="en-ZA" b="1" dirty="0" smtClean="0"/>
              <a:t>Performance </a:t>
            </a:r>
            <a:r>
              <a:rPr lang="en-ZA" b="1" dirty="0"/>
              <a:t>indicator: % of valid invoices paid within 30 </a:t>
            </a:r>
            <a:r>
              <a:rPr lang="en-ZA" b="1" dirty="0" smtClean="0"/>
              <a:t>days upon </a:t>
            </a:r>
            <a:r>
              <a:rPr lang="en-ZA" b="1" dirty="0"/>
              <a:t>receipt </a:t>
            </a:r>
            <a:r>
              <a:rPr lang="en-ZA" b="1" dirty="0" smtClean="0"/>
              <a:t>by the </a:t>
            </a:r>
            <a:r>
              <a:rPr lang="en-ZA" b="1" dirty="0"/>
              <a:t>department </a:t>
            </a:r>
            <a:r>
              <a:rPr lang="en-ZA" b="1" dirty="0" smtClean="0"/>
              <a:t>and its </a:t>
            </a:r>
            <a:r>
              <a:rPr lang="en-ZA" b="1" dirty="0"/>
              <a:t>entities (PLAS and Deeds </a:t>
            </a:r>
            <a:r>
              <a:rPr lang="en-ZA" b="1" dirty="0" smtClean="0"/>
              <a:t>Trading Entities</a:t>
            </a:r>
            <a:r>
              <a:rPr lang="en-ZA" b="1" dirty="0"/>
              <a:t>).</a:t>
            </a:r>
          </a:p>
          <a:p>
            <a:r>
              <a:rPr lang="en-ZA" sz="1400" b="1" dirty="0" smtClean="0">
                <a:solidFill>
                  <a:srgbClr val="00B0F0"/>
                </a:solidFill>
              </a:rPr>
              <a:t>Annual Target: 100%</a:t>
            </a:r>
            <a:endParaRPr lang="en-ZA" sz="1400" b="1" dirty="0">
              <a:solidFill>
                <a:srgbClr val="00B0F0"/>
              </a:solidFill>
            </a:endParaRPr>
          </a:p>
        </p:txBody>
      </p:sp>
      <p:sp>
        <p:nvSpPr>
          <p:cNvPr id="4" name="TextBox 3"/>
          <p:cNvSpPr txBox="1"/>
          <p:nvPr/>
        </p:nvSpPr>
        <p:spPr>
          <a:xfrm>
            <a:off x="3276600" y="1928574"/>
            <a:ext cx="5257800" cy="2000548"/>
          </a:xfrm>
          <a:prstGeom prst="rect">
            <a:avLst/>
          </a:prstGeom>
          <a:noFill/>
        </p:spPr>
        <p:txBody>
          <a:bodyPr wrap="square" rtlCol="0">
            <a:spAutoFit/>
          </a:bodyPr>
          <a:lstStyle/>
          <a:p>
            <a:r>
              <a:rPr lang="en-ZA" sz="1400" b="1" dirty="0" smtClean="0"/>
              <a:t>Reason for deviation</a:t>
            </a:r>
          </a:p>
          <a:p>
            <a:endParaRPr lang="en-ZA" sz="1400" b="1" dirty="0" smtClean="0"/>
          </a:p>
          <a:p>
            <a:pPr lvl="0" algn="just" defTabSz="913403"/>
            <a:r>
              <a:rPr lang="en-ZA" sz="1000" dirty="0" smtClean="0">
                <a:latin typeface="Century Gothic" pitchFamily="34" charset="0"/>
              </a:rPr>
              <a:t>System </a:t>
            </a:r>
            <a:r>
              <a:rPr lang="en-ZA" sz="1000" dirty="0">
                <a:latin typeface="Century Gothic" pitchFamily="34" charset="0"/>
              </a:rPr>
              <a:t>downtime </a:t>
            </a:r>
            <a:r>
              <a:rPr lang="en-ZA" sz="1000" dirty="0" smtClean="0">
                <a:latin typeface="Century Gothic" pitchFamily="34" charset="0"/>
              </a:rPr>
              <a:t>challenges. Incorrect </a:t>
            </a:r>
            <a:r>
              <a:rPr lang="en-ZA" sz="1000" dirty="0">
                <a:latin typeface="Century Gothic" pitchFamily="34" charset="0"/>
              </a:rPr>
              <a:t>OFTARs </a:t>
            </a:r>
            <a:r>
              <a:rPr lang="en-ZA" sz="1000" dirty="0" smtClean="0">
                <a:latin typeface="Century Gothic" pitchFamily="34" charset="0"/>
              </a:rPr>
              <a:t>received. Missing </a:t>
            </a:r>
            <a:r>
              <a:rPr lang="en-ZA" sz="1000" dirty="0">
                <a:latin typeface="Century Gothic" pitchFamily="34" charset="0"/>
              </a:rPr>
              <a:t>of original OFTAR</a:t>
            </a:r>
            <a:r>
              <a:rPr lang="en-ZA" sz="1000" dirty="0" smtClean="0">
                <a:latin typeface="Century Gothic" pitchFamily="34" charset="0"/>
              </a:rPr>
              <a:t>. Delays </a:t>
            </a:r>
            <a:r>
              <a:rPr lang="en-ZA" sz="1000" dirty="0">
                <a:latin typeface="Century Gothic" pitchFamily="34" charset="0"/>
              </a:rPr>
              <a:t>to verify if properties listed on invoices belong to the </a:t>
            </a:r>
            <a:r>
              <a:rPr lang="en-ZA" sz="1000" dirty="0" smtClean="0">
                <a:latin typeface="Century Gothic" pitchFamily="34" charset="0"/>
              </a:rPr>
              <a:t>Department. </a:t>
            </a:r>
            <a:endParaRPr lang="en-ZA" sz="1000" dirty="0">
              <a:latin typeface="Century Gothic" pitchFamily="34" charset="0"/>
            </a:endParaRPr>
          </a:p>
          <a:p>
            <a:pPr lvl="0" algn="just" defTabSz="913403"/>
            <a:endParaRPr lang="en-US" sz="1400" dirty="0">
              <a:solidFill>
                <a:srgbClr val="FF0000"/>
              </a:solidFill>
            </a:endParaRPr>
          </a:p>
          <a:p>
            <a:pPr lvl="0"/>
            <a:r>
              <a:rPr lang="en-US" sz="1400" dirty="0" smtClean="0">
                <a:solidFill>
                  <a:srgbClr val="FF0000"/>
                </a:solidFill>
              </a:rPr>
              <a:t> </a:t>
            </a:r>
            <a:r>
              <a:rPr lang="en-ZA" sz="1400" b="1" dirty="0" smtClean="0">
                <a:solidFill>
                  <a:prstClr val="black"/>
                </a:solidFill>
              </a:rPr>
              <a:t>Planned intervention </a:t>
            </a:r>
          </a:p>
          <a:p>
            <a:pPr lvl="0"/>
            <a:endParaRPr lang="en-ZA" sz="1400" b="1" dirty="0">
              <a:solidFill>
                <a:prstClr val="black"/>
              </a:solidFill>
            </a:endParaRPr>
          </a:p>
          <a:p>
            <a:pPr lvl="0" algn="just" defTabSz="913403"/>
            <a:r>
              <a:rPr lang="en-ZA" sz="1000" dirty="0">
                <a:latin typeface="Century Gothic" pitchFamily="34" charset="0"/>
              </a:rPr>
              <a:t>Ensure that copies of all OFTARs are kept at Travel Management Office to speed up the payment </a:t>
            </a:r>
            <a:r>
              <a:rPr lang="en-ZA" sz="1000" dirty="0" smtClean="0">
                <a:latin typeface="Century Gothic" pitchFamily="34" charset="0"/>
              </a:rPr>
              <a:t>process. Utilization </a:t>
            </a:r>
            <a:r>
              <a:rPr lang="en-ZA" sz="1000" dirty="0">
                <a:latin typeface="Century Gothic" pitchFamily="34" charset="0"/>
              </a:rPr>
              <a:t>of Invoice Tracking </a:t>
            </a:r>
            <a:r>
              <a:rPr lang="en-ZA" sz="1000" dirty="0" smtClean="0">
                <a:latin typeface="Century Gothic" pitchFamily="34" charset="0"/>
              </a:rPr>
              <a:t>System. Improvement </a:t>
            </a:r>
            <a:r>
              <a:rPr lang="en-ZA" sz="1000" dirty="0">
                <a:latin typeface="Century Gothic" pitchFamily="34" charset="0"/>
              </a:rPr>
              <a:t>in the verification of state land properties turnaround </a:t>
            </a:r>
            <a:r>
              <a:rPr lang="en-ZA" sz="1000" dirty="0" smtClean="0">
                <a:latin typeface="Century Gothic" pitchFamily="34" charset="0"/>
              </a:rPr>
              <a:t>times. </a:t>
            </a:r>
            <a:endParaRPr lang="en-ZA" sz="1000" dirty="0">
              <a:latin typeface="Century Gothic" pitchFamily="34" charset="0"/>
            </a:endParaRP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t>9</a:t>
            </a:r>
            <a:endParaRPr lang="en-ZA" dirty="0"/>
          </a:p>
        </p:txBody>
      </p:sp>
      <p:graphicFrame>
        <p:nvGraphicFramePr>
          <p:cNvPr id="7" name="Chart 6"/>
          <p:cNvGraphicFramePr>
            <a:graphicFrameLocks/>
          </p:cNvGraphicFramePr>
          <p:nvPr>
            <p:extLst>
              <p:ext uri="{D42A27DB-BD31-4B8C-83A1-F6EECF244321}">
                <p14:modId xmlns:p14="http://schemas.microsoft.com/office/powerpoint/2010/main" xmlns="" val="2261088818"/>
              </p:ext>
            </p:extLst>
          </p:nvPr>
        </p:nvGraphicFramePr>
        <p:xfrm>
          <a:off x="152400" y="2057400"/>
          <a:ext cx="2870448"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785353634"/>
              </p:ext>
            </p:extLst>
          </p:nvPr>
        </p:nvGraphicFramePr>
        <p:xfrm>
          <a:off x="3" y="4343400"/>
          <a:ext cx="9143995" cy="17526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014453">
                  <a:extLst>
                    <a:ext uri="{9D8B030D-6E8A-4147-A177-3AD203B41FA5}">
                      <a16:colId xmlns="" xmlns:a16="http://schemas.microsoft.com/office/drawing/2014/main" val="20000"/>
                    </a:ext>
                  </a:extLst>
                </a:gridCol>
                <a:gridCol w="606907"/>
                <a:gridCol w="463243">
                  <a:extLst>
                    <a:ext uri="{9D8B030D-6E8A-4147-A177-3AD203B41FA5}">
                      <a16:colId xmlns="" xmlns:a16="http://schemas.microsoft.com/office/drawing/2014/main" val="20002"/>
                    </a:ext>
                  </a:extLst>
                </a:gridCol>
                <a:gridCol w="463243">
                  <a:extLst>
                    <a:ext uri="{9D8B030D-6E8A-4147-A177-3AD203B41FA5}">
                      <a16:colId xmlns="" xmlns:a16="http://schemas.microsoft.com/office/drawing/2014/main" val="20003"/>
                    </a:ext>
                  </a:extLst>
                </a:gridCol>
                <a:gridCol w="463243">
                  <a:extLst>
                    <a:ext uri="{9D8B030D-6E8A-4147-A177-3AD203B41FA5}">
                      <a16:colId xmlns="" xmlns:a16="http://schemas.microsoft.com/office/drawing/2014/main" val="20004"/>
                    </a:ext>
                  </a:extLst>
                </a:gridCol>
                <a:gridCol w="521149">
                  <a:extLst>
                    <a:ext uri="{9D8B030D-6E8A-4147-A177-3AD203B41FA5}">
                      <a16:colId xmlns="" xmlns:a16="http://schemas.microsoft.com/office/drawing/2014/main" val="20005"/>
                    </a:ext>
                  </a:extLst>
                </a:gridCol>
                <a:gridCol w="521149">
                  <a:extLst>
                    <a:ext uri="{9D8B030D-6E8A-4147-A177-3AD203B41FA5}">
                      <a16:colId xmlns="" xmlns:a16="http://schemas.microsoft.com/office/drawing/2014/main" val="20006"/>
                    </a:ext>
                  </a:extLst>
                </a:gridCol>
                <a:gridCol w="579055">
                  <a:extLst>
                    <a:ext uri="{9D8B030D-6E8A-4147-A177-3AD203B41FA5}">
                      <a16:colId xmlns="" xmlns:a16="http://schemas.microsoft.com/office/drawing/2014/main" val="20007"/>
                    </a:ext>
                  </a:extLst>
                </a:gridCol>
                <a:gridCol w="521149">
                  <a:extLst>
                    <a:ext uri="{9D8B030D-6E8A-4147-A177-3AD203B41FA5}">
                      <a16:colId xmlns="" xmlns:a16="http://schemas.microsoft.com/office/drawing/2014/main" val="20008"/>
                    </a:ext>
                  </a:extLst>
                </a:gridCol>
                <a:gridCol w="531290">
                  <a:extLst>
                    <a:ext uri="{9D8B030D-6E8A-4147-A177-3AD203B41FA5}">
                      <a16:colId xmlns="" xmlns:a16="http://schemas.microsoft.com/office/drawing/2014/main" val="20009"/>
                    </a:ext>
                  </a:extLst>
                </a:gridCol>
                <a:gridCol w="576519">
                  <a:extLst>
                    <a:ext uri="{9D8B030D-6E8A-4147-A177-3AD203B41FA5}">
                      <a16:colId xmlns="" xmlns:a16="http://schemas.microsoft.com/office/drawing/2014/main" val="20010"/>
                    </a:ext>
                  </a:extLst>
                </a:gridCol>
                <a:gridCol w="576519"/>
                <a:gridCol w="576519"/>
                <a:gridCol w="576519"/>
                <a:gridCol w="576519"/>
                <a:gridCol w="576519"/>
              </a:tblGrid>
              <a:tr h="243183">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Office</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NO</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SG</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DEEDS</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ALHA</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CLCC</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457757">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endParaRPr lang="en-ZA" sz="1000" b="0" i="0" u="none" strike="noStrike" dirty="0" smtClean="0">
                        <a:solidFill>
                          <a:srgbClr val="000000"/>
                        </a:solidFill>
                        <a:effectLst/>
                        <a:latin typeface="Century Gothic" pitchFamily="34" charset="0"/>
                      </a:endParaRPr>
                    </a:p>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7959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72062">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Achievement </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95%</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97%</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100%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73%</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98%</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95%</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96%</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99%</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79%</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100%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74%</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98%</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100%</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96%</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Century Gothic" pitchFamily="34" charset="0"/>
                          <a:ea typeface="Calibri"/>
                          <a:cs typeface="Calibri"/>
                        </a:rPr>
                        <a:t>95%</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323728401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2.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3.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4.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5.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6.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7.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8.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9.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20.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21.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2.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3.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4.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5.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6.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7.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8.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9.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2.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20.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2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3.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4.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5.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6.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7.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8.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9.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28130</TotalTime>
  <Words>3529</Words>
  <Application>Microsoft Office PowerPoint</Application>
  <PresentationFormat>On-screen Show (4:3)</PresentationFormat>
  <Paragraphs>1355</Paragraphs>
  <Slides>37</Slides>
  <Notes>1</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1_Office Theme</vt:lpstr>
      <vt:lpstr>Austin</vt:lpstr>
      <vt:lpstr>  </vt:lpstr>
      <vt:lpstr>Slide 2</vt:lpstr>
      <vt:lpstr>Outline </vt:lpstr>
      <vt:lpstr>DRDLR Performance Rating Scale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Helena Smit</dc:creator>
  <cp:lastModifiedBy>PUMZA</cp:lastModifiedBy>
  <cp:revision>2115</cp:revision>
  <cp:lastPrinted>2019-05-29T12:23:57Z</cp:lastPrinted>
  <dcterms:created xsi:type="dcterms:W3CDTF">2015-05-27T06:21:51Z</dcterms:created>
  <dcterms:modified xsi:type="dcterms:W3CDTF">2019-10-11T06:55:30Z</dcterms:modified>
</cp:coreProperties>
</file>