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hart7.xml" ContentType="application/vnd.openxmlformats-officedocument.drawingml.chart+xml"/>
  <Override PartName="/ppt/charts/chart20.xml" ContentType="application/vnd.openxmlformats-officedocument.drawingml.chart+xml"/>
  <Override PartName="/ppt/theme/themeOverride17.xml" ContentType="application/vnd.openxmlformats-officedocument.themeOverr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heme/themeOverride13.xml" ContentType="application/vnd.openxmlformats-officedocument.themeOverride+xml"/>
  <Override PartName="/ppt/theme/themeOverride22.xml" ContentType="application/vnd.openxmlformats-officedocument.themeOverr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theme/themeOverride18.xml" ContentType="application/vnd.openxmlformats-officedocument.themeOverride+xml"/>
  <Override PartName="/ppt/charts/chart4.xml" ContentType="application/vnd.openxmlformats-officedocument.drawingml.chart+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theme/themeOverride19.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15.xml" ContentType="application/vnd.openxmlformats-officedocument.themeOverr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notesMasterIdLst>
    <p:notesMasterId r:id="rId43"/>
  </p:notesMasterIdLst>
  <p:sldIdLst>
    <p:sldId id="283" r:id="rId3"/>
    <p:sldId id="445" r:id="rId4"/>
    <p:sldId id="444" r:id="rId5"/>
    <p:sldId id="446" r:id="rId6"/>
    <p:sldId id="454" r:id="rId7"/>
    <p:sldId id="443" r:id="rId8"/>
    <p:sldId id="455" r:id="rId9"/>
    <p:sldId id="401" r:id="rId10"/>
    <p:sldId id="403" r:id="rId11"/>
    <p:sldId id="402" r:id="rId12"/>
    <p:sldId id="411" r:id="rId13"/>
    <p:sldId id="404" r:id="rId14"/>
    <p:sldId id="412" r:id="rId15"/>
    <p:sldId id="413" r:id="rId16"/>
    <p:sldId id="415" r:id="rId17"/>
    <p:sldId id="447" r:id="rId18"/>
    <p:sldId id="408" r:id="rId19"/>
    <p:sldId id="422" r:id="rId20"/>
    <p:sldId id="453" r:id="rId21"/>
    <p:sldId id="452" r:id="rId22"/>
    <p:sldId id="421" r:id="rId23"/>
    <p:sldId id="420" r:id="rId24"/>
    <p:sldId id="419" r:id="rId25"/>
    <p:sldId id="406" r:id="rId26"/>
    <p:sldId id="409" r:id="rId27"/>
    <p:sldId id="423" r:id="rId28"/>
    <p:sldId id="424" r:id="rId29"/>
    <p:sldId id="407" r:id="rId30"/>
    <p:sldId id="410" r:id="rId31"/>
    <p:sldId id="433" r:id="rId32"/>
    <p:sldId id="451" r:id="rId33"/>
    <p:sldId id="431" r:id="rId34"/>
    <p:sldId id="427" r:id="rId35"/>
    <p:sldId id="426" r:id="rId36"/>
    <p:sldId id="425" r:id="rId37"/>
    <p:sldId id="429" r:id="rId38"/>
    <p:sldId id="430" r:id="rId39"/>
    <p:sldId id="473" r:id="rId40"/>
    <p:sldId id="474" r:id="rId41"/>
    <p:sldId id="28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33"/>
    <a:srgbClr val="E2E2D0"/>
    <a:srgbClr val="007A3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6058" autoAdjust="0"/>
  </p:normalViewPr>
  <p:slideViewPr>
    <p:cSldViewPr>
      <p:cViewPr varScale="1">
        <p:scale>
          <a:sx n="112" d="100"/>
          <a:sy n="112" d="100"/>
        </p:scale>
        <p:origin x="-1584"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1" Type="http://schemas.openxmlformats.org/officeDocument/2006/relationships/oleObject" Target="file:///C:\Users\user1\Documents\Documents%20work\2018\AR\Graphs%20AR%202017-18.xlsx"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17.xml"/></Relationships>
</file>

<file path=ppt/charts/_rels/chart21.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18.xml"/></Relationships>
</file>

<file path=ppt/charts/_rels/chart22.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19.xml"/></Relationships>
</file>

<file path=ppt/charts/_rels/chart23.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20.xml"/></Relationships>
</file>

<file path=ppt/charts/_rels/chart24.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21.xml"/></Relationships>
</file>

<file path=ppt/charts/_rels/chart25.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22.xml"/></Relationships>
</file>

<file path=ppt/charts/_rels/chart26.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23.xml"/></Relationships>
</file>

<file path=ppt/charts/_rels/chart3.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1\Documents\Documents%20work\2018\AR\Graphs%20AR%202017-18.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file:///C:\Users\user1\Documents\Documents%20work\2018\AR\Graphs%20AR%202017-18.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0672141822451318"/>
          <c:y val="3.7681293433287896E-2"/>
          <c:w val="0.86643787889345691"/>
          <c:h val="0.86741572821671709"/>
        </c:manualLayout>
      </c:layout>
      <c:lineChart>
        <c:grouping val="standard"/>
        <c:ser>
          <c:idx val="0"/>
          <c:order val="0"/>
          <c:tx>
            <c:strRef>
              <c:f>Sheet1!$B$1</c:f>
              <c:strCache>
                <c:ptCount val="1"/>
                <c:pt idx="0">
                  <c:v>Column1</c:v>
                </c:pt>
              </c:strCache>
            </c:strRef>
          </c:tx>
          <c:marker>
            <c:symbol val="none"/>
          </c:marker>
          <c:dLbls>
            <c:spPr>
              <a:solidFill>
                <a:schemeClr val="bg1"/>
              </a:solidFill>
              <a:ln>
                <a:solidFill>
                  <a:srgbClr val="339933"/>
                </a:solidFill>
              </a:ln>
            </c:spPr>
            <c:txPr>
              <a:bodyPr/>
              <a:lstStyle/>
              <a:p>
                <a:pPr>
                  <a:defRPr b="1">
                    <a:latin typeface="Arial" pitchFamily="34" charset="0"/>
                    <a:cs typeface="Arial" pitchFamily="34" charset="0"/>
                  </a:defRPr>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2014/15</c:v>
                </c:pt>
                <c:pt idx="1">
                  <c:v>2015/16</c:v>
                </c:pt>
                <c:pt idx="2">
                  <c:v>2016/17</c:v>
                </c:pt>
                <c:pt idx="3">
                  <c:v>2017/18</c:v>
                </c:pt>
                <c:pt idx="4">
                  <c:v>2018/19</c:v>
                </c:pt>
                <c:pt idx="5">
                  <c:v>MTSF</c:v>
                </c:pt>
              </c:strCache>
            </c:strRef>
          </c:cat>
          <c:val>
            <c:numRef>
              <c:f>Sheet1!$B$2:$B$7</c:f>
              <c:numCache>
                <c:formatCode>0%</c:formatCode>
                <c:ptCount val="6"/>
                <c:pt idx="0">
                  <c:v>0.59000000000000008</c:v>
                </c:pt>
                <c:pt idx="1">
                  <c:v>0.70000000000000018</c:v>
                </c:pt>
                <c:pt idx="2">
                  <c:v>0.79</c:v>
                </c:pt>
                <c:pt idx="3">
                  <c:v>0.62000000000000022</c:v>
                </c:pt>
                <c:pt idx="4">
                  <c:v>0.7300000000000002</c:v>
                </c:pt>
                <c:pt idx="5">
                  <c:v>0.69000000000000028</c:v>
                </c:pt>
              </c:numCache>
            </c:numRef>
          </c:val>
          <c:extLst xmlns:c16r2="http://schemas.microsoft.com/office/drawing/2015/06/chart">
            <c:ext xmlns:c16="http://schemas.microsoft.com/office/drawing/2014/chart" uri="{C3380CC4-5D6E-409C-BE32-E72D297353CC}">
              <c16:uniqueId val="{00000000-C24B-4478-AF94-C7A8CD6A5581}"/>
            </c:ext>
          </c:extLst>
        </c:ser>
        <c:dLbls/>
        <c:marker val="1"/>
        <c:axId val="91134208"/>
        <c:axId val="91140096"/>
      </c:lineChart>
      <c:catAx>
        <c:axId val="91134208"/>
        <c:scaling>
          <c:orientation val="minMax"/>
        </c:scaling>
        <c:axPos val="b"/>
        <c:majorGridlines/>
        <c:numFmt formatCode="General" sourceLinked="0"/>
        <c:tickLblPos val="nextTo"/>
        <c:txPr>
          <a:bodyPr/>
          <a:lstStyle/>
          <a:p>
            <a:pPr>
              <a:defRPr b="1">
                <a:latin typeface="Arial" pitchFamily="34" charset="0"/>
                <a:cs typeface="Arial" pitchFamily="34" charset="0"/>
              </a:defRPr>
            </a:pPr>
            <a:endParaRPr lang="en-US"/>
          </a:p>
        </c:txPr>
        <c:crossAx val="91140096"/>
        <c:crosses val="autoZero"/>
        <c:auto val="1"/>
        <c:lblAlgn val="ctr"/>
        <c:lblOffset val="100"/>
      </c:catAx>
      <c:valAx>
        <c:axId val="91140096"/>
        <c:scaling>
          <c:orientation val="minMax"/>
        </c:scaling>
        <c:axPos val="l"/>
        <c:majorGridlines/>
        <c:numFmt formatCode="0%" sourceLinked="1"/>
        <c:tickLblPos val="nextTo"/>
        <c:txPr>
          <a:bodyPr/>
          <a:lstStyle/>
          <a:p>
            <a:pPr>
              <a:defRPr>
                <a:latin typeface="Arial" pitchFamily="34" charset="0"/>
                <a:cs typeface="Arial" pitchFamily="34" charset="0"/>
              </a:defRPr>
            </a:pPr>
            <a:endParaRPr lang="en-US"/>
          </a:p>
        </c:txPr>
        <c:crossAx val="91134208"/>
        <c:crosses val="autoZero"/>
        <c:crossBetween val="between"/>
      </c:valAx>
    </c:plotArea>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latin typeface="Arial" pitchFamily="34" charset="0"/>
              </a:rPr>
              <a:t>Number of socio-economic projects</a:t>
            </a:r>
          </a:p>
          <a:p>
            <a:pPr>
              <a:defRPr/>
            </a:pPr>
            <a:r>
              <a:rPr lang="en-ZA" dirty="0">
                <a:latin typeface="Arial" pitchFamily="34" charset="0"/>
              </a:rPr>
              <a:t>facilitated in support of revitalisation</a:t>
            </a:r>
          </a:p>
          <a:p>
            <a:pPr>
              <a:defRPr/>
            </a:pPr>
            <a:r>
              <a:rPr lang="en-ZA" dirty="0">
                <a:latin typeface="Arial" pitchFamily="34" charset="0"/>
              </a:rPr>
              <a:t>of rural towns &amp; villages</a:t>
            </a:r>
          </a:p>
        </c:rich>
      </c:tx>
    </c:title>
    <c:plotArea>
      <c:layout/>
      <c:lineChart>
        <c:grouping val="standard"/>
        <c:ser>
          <c:idx val="0"/>
          <c:order val="0"/>
          <c:tx>
            <c:strRef>
              <c:f>'Prg 3'!$D$6</c:f>
              <c:strCache>
                <c:ptCount val="1"/>
                <c:pt idx="0">
                  <c:v>achievement</c:v>
                </c:pt>
              </c:strCache>
            </c:strRef>
          </c:tx>
          <c:marker>
            <c:symbol val="none"/>
          </c:marker>
          <c:dLbls>
            <c:dLbl>
              <c:idx val="1"/>
              <c:layout>
                <c:manualLayout>
                  <c:x val="0"/>
                  <c:y val="-4.6296296296296301E-2"/>
                </c:manualLayout>
              </c:layout>
              <c:tx>
                <c:rich>
                  <a:bodyPr/>
                  <a:lstStyle/>
                  <a:p>
                    <a:r>
                      <a:rPr lang="en-US" dirty="0">
                        <a:latin typeface="Arial" pitchFamily="34" charset="0"/>
                      </a:rPr>
                      <a:t>115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95F-4A8E-A32A-24AEC585B9E6}"/>
                </c:ext>
              </c:extLst>
            </c:dLbl>
            <c:dLbl>
              <c:idx val="2"/>
              <c:layout>
                <c:manualLayout>
                  <c:x val="0"/>
                  <c:y val="-3.2407407407407413E-2"/>
                </c:manualLayout>
              </c:layout>
              <c:tx>
                <c:rich>
                  <a:bodyPr/>
                  <a:lstStyle/>
                  <a:p>
                    <a:r>
                      <a:rPr lang="en-US" dirty="0">
                        <a:latin typeface="Arial" pitchFamily="34" charset="0"/>
                      </a:rPr>
                      <a:t>269</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95F-4A8E-A32A-24AEC585B9E6}"/>
                </c:ext>
              </c:extLst>
            </c:dLbl>
            <c:dLbl>
              <c:idx val="3"/>
              <c:layout>
                <c:manualLayout>
                  <c:x val="0"/>
                  <c:y val="-4.6296296296296301E-2"/>
                </c:manualLayout>
              </c:layout>
              <c:tx>
                <c:rich>
                  <a:bodyPr/>
                  <a:lstStyle/>
                  <a:p>
                    <a:r>
                      <a:rPr lang="en-US" dirty="0">
                        <a:latin typeface="Arial" pitchFamily="34" charset="0"/>
                      </a:rPr>
                      <a:t>46</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95F-4A8E-A32A-24AEC585B9E6}"/>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 3'!$D$7:$H$7</c:f>
              <c:strCache>
                <c:ptCount val="5"/>
                <c:pt idx="0">
                  <c:v>2014/15</c:v>
                </c:pt>
                <c:pt idx="1">
                  <c:v>2015/16</c:v>
                </c:pt>
                <c:pt idx="2">
                  <c:v>2016/17</c:v>
                </c:pt>
                <c:pt idx="3">
                  <c:v>2017/18</c:v>
                </c:pt>
                <c:pt idx="4">
                  <c:v>2018/19</c:v>
                </c:pt>
              </c:strCache>
            </c:strRef>
          </c:cat>
          <c:val>
            <c:numRef>
              <c:f>'Prg 3'!$D$13:$H$13</c:f>
              <c:numCache>
                <c:formatCode>#,##0</c:formatCode>
                <c:ptCount val="5"/>
                <c:pt idx="0">
                  <c:v>123</c:v>
                </c:pt>
                <c:pt idx="1">
                  <c:v>115</c:v>
                </c:pt>
                <c:pt idx="2">
                  <c:v>269</c:v>
                </c:pt>
                <c:pt idx="3">
                  <c:v>46</c:v>
                </c:pt>
                <c:pt idx="4">
                  <c:v>23</c:v>
                </c:pt>
              </c:numCache>
            </c:numRef>
          </c:val>
          <c:extLst xmlns:c16r2="http://schemas.microsoft.com/office/drawing/2015/06/chart">
            <c:ext xmlns:c16="http://schemas.microsoft.com/office/drawing/2014/chart" uri="{C3380CC4-5D6E-409C-BE32-E72D297353CC}">
              <c16:uniqueId val="{00000003-F95F-4A8E-A32A-24AEC585B9E6}"/>
            </c:ext>
          </c:extLst>
        </c:ser>
        <c:ser>
          <c:idx val="1"/>
          <c:order val="1"/>
          <c:tx>
            <c:strRef>
              <c:f>'Prg 3'!$J$6</c:f>
              <c:strCache>
                <c:ptCount val="1"/>
                <c:pt idx="0">
                  <c:v>targets</c:v>
                </c:pt>
              </c:strCache>
            </c:strRef>
          </c:tx>
          <c:marker>
            <c:symbol val="none"/>
          </c:marker>
          <c:dLbls>
            <c:dLbl>
              <c:idx val="0"/>
              <c:layout>
                <c:manualLayout>
                  <c:x val="-5.4838706195154555E-3"/>
                  <c:y val="2.8356959791542933E-2"/>
                </c:manualLayout>
              </c:layout>
              <c:tx>
                <c:rich>
                  <a:bodyPr/>
                  <a:lstStyle/>
                  <a:p>
                    <a:r>
                      <a:rPr lang="en-US" dirty="0">
                        <a:latin typeface="Arial" pitchFamily="34" charset="0"/>
                      </a:rPr>
                      <a:t>114</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95F-4A8E-A32A-24AEC585B9E6}"/>
                </c:ext>
              </c:extLst>
            </c:dLbl>
            <c:dLbl>
              <c:idx val="4"/>
              <c:layout>
                <c:manualLayout>
                  <c:x val="2.7419353097577282E-3"/>
                  <c:y val="0"/>
                </c:manualLayout>
              </c:layout>
              <c:tx>
                <c:rich>
                  <a:bodyPr/>
                  <a:lstStyle/>
                  <a:p>
                    <a:r>
                      <a:rPr lang="en-US" dirty="0">
                        <a:latin typeface="Arial" pitchFamily="34" charset="0"/>
                      </a:rPr>
                      <a:t>10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95F-4A8E-A32A-24AEC585B9E6}"/>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 3'!$D$7:$H$7</c:f>
              <c:strCache>
                <c:ptCount val="5"/>
                <c:pt idx="0">
                  <c:v>2014/15</c:v>
                </c:pt>
                <c:pt idx="1">
                  <c:v>2015/16</c:v>
                </c:pt>
                <c:pt idx="2">
                  <c:v>2016/17</c:v>
                </c:pt>
                <c:pt idx="3">
                  <c:v>2017/18</c:v>
                </c:pt>
                <c:pt idx="4">
                  <c:v>2018/19</c:v>
                </c:pt>
              </c:strCache>
            </c:strRef>
          </c:cat>
          <c:val>
            <c:numRef>
              <c:f>'Prg 3'!$J$13:$N$13</c:f>
              <c:numCache>
                <c:formatCode>#,##0</c:formatCode>
                <c:ptCount val="5"/>
                <c:pt idx="0">
                  <c:v>114</c:v>
                </c:pt>
                <c:pt idx="1">
                  <c:v>80</c:v>
                </c:pt>
                <c:pt idx="2">
                  <c:v>252</c:v>
                </c:pt>
                <c:pt idx="3">
                  <c:v>30</c:v>
                </c:pt>
                <c:pt idx="4" formatCode="General">
                  <c:v>10</c:v>
                </c:pt>
              </c:numCache>
            </c:numRef>
          </c:val>
          <c:extLst xmlns:c16r2="http://schemas.microsoft.com/office/drawing/2015/06/chart">
            <c:ext xmlns:c16="http://schemas.microsoft.com/office/drawing/2014/chart" uri="{C3380CC4-5D6E-409C-BE32-E72D297353CC}">
              <c16:uniqueId val="{00000006-F95F-4A8E-A32A-24AEC585B9E6}"/>
            </c:ext>
          </c:extLst>
        </c:ser>
        <c:dLbls/>
        <c:marker val="1"/>
        <c:axId val="75643136"/>
        <c:axId val="75575296"/>
      </c:lineChart>
      <c:catAx>
        <c:axId val="75643136"/>
        <c:scaling>
          <c:orientation val="minMax"/>
        </c:scaling>
        <c:axPos val="b"/>
        <c:numFmt formatCode="General" sourceLinked="0"/>
        <c:tickLblPos val="nextTo"/>
        <c:spPr>
          <a:effectLst>
            <a:innerShdw blurRad="63500" dist="50800" dir="13500000">
              <a:prstClr val="black">
                <a:alpha val="50000"/>
              </a:prstClr>
            </a:innerShdw>
          </a:effectLst>
        </c:spPr>
        <c:crossAx val="75575296"/>
        <c:crosses val="autoZero"/>
        <c:auto val="1"/>
        <c:lblAlgn val="ctr"/>
        <c:lblOffset val="100"/>
      </c:catAx>
      <c:valAx>
        <c:axId val="75575296"/>
        <c:scaling>
          <c:orientation val="minMax"/>
        </c:scaling>
        <c:axPos val="l"/>
        <c:majorGridlines/>
        <c:numFmt formatCode="#,##0" sourceLinked="1"/>
        <c:tickLblPos val="nextTo"/>
        <c:crossAx val="75643136"/>
        <c:crosses val="autoZero"/>
        <c:crossBetween val="midCat"/>
      </c:valAx>
      <c:spPr>
        <a:solidFill>
          <a:srgbClr val="9BBB59">
            <a:lumMod val="20000"/>
            <a:lumOff val="80000"/>
          </a:srgbClr>
        </a:solidFill>
      </c:spPr>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latin typeface="Arial" pitchFamily="34" charset="0"/>
              </a:rPr>
              <a:t>Number of rural agricultural enterprises supported aligned to </a:t>
            </a:r>
            <a:r>
              <a:rPr lang="en-ZA" dirty="0" err="1">
                <a:latin typeface="Arial" pitchFamily="34" charset="0"/>
              </a:rPr>
              <a:t>Agri</a:t>
            </a:r>
            <a:r>
              <a:rPr lang="en-ZA" dirty="0">
                <a:latin typeface="Arial" pitchFamily="34" charset="0"/>
              </a:rPr>
              <a:t>-Parks</a:t>
            </a:r>
          </a:p>
        </c:rich>
      </c:tx>
    </c:title>
    <c:plotArea>
      <c:layout/>
      <c:lineChart>
        <c:grouping val="standard"/>
        <c:ser>
          <c:idx val="0"/>
          <c:order val="0"/>
          <c:tx>
            <c:strRef>
              <c:f>'Prg 3'!$D$6</c:f>
              <c:strCache>
                <c:ptCount val="1"/>
                <c:pt idx="0">
                  <c:v>achievement</c:v>
                </c:pt>
              </c:strCache>
            </c:strRef>
          </c:tx>
          <c:marker>
            <c:symbol val="none"/>
          </c:marker>
          <c:dLbls>
            <c:dLbl>
              <c:idx val="0"/>
              <c:layout>
                <c:manualLayout>
                  <c:x val="0"/>
                  <c:y val="-1.8518518518518521E-2"/>
                </c:manualLayout>
              </c:layout>
              <c:tx>
                <c:rich>
                  <a:bodyPr/>
                  <a:lstStyle/>
                  <a:p>
                    <a:r>
                      <a:rPr lang="en-US" dirty="0">
                        <a:latin typeface="Arial" pitchFamily="34" charset="0"/>
                      </a:rPr>
                      <a:t>422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8FB-4626-8D80-E1C4829955E0}"/>
                </c:ext>
              </c:extLst>
            </c:dLbl>
            <c:dLbl>
              <c:idx val="1"/>
              <c:layout>
                <c:manualLayout>
                  <c:x val="0"/>
                  <c:y val="-4.6296296296296301E-2"/>
                </c:manualLayout>
              </c:layout>
              <c:tx>
                <c:rich>
                  <a:bodyPr/>
                  <a:lstStyle/>
                  <a:p>
                    <a:r>
                      <a:rPr lang="en-US" dirty="0">
                        <a:latin typeface="Arial" pitchFamily="34" charset="0"/>
                      </a:rPr>
                      <a:t>216</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8FB-4626-8D80-E1C4829955E0}"/>
                </c:ext>
              </c:extLst>
            </c:dLbl>
            <c:dLbl>
              <c:idx val="2"/>
              <c:layout>
                <c:manualLayout>
                  <c:x val="0"/>
                  <c:y val="-3.2407407407407413E-2"/>
                </c:manualLayout>
              </c:layout>
              <c:tx>
                <c:rich>
                  <a:bodyPr/>
                  <a:lstStyle/>
                  <a:p>
                    <a:r>
                      <a:rPr lang="en-US" dirty="0">
                        <a:latin typeface="Arial" pitchFamily="34" charset="0"/>
                      </a:rPr>
                      <a:t>192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8FB-4626-8D80-E1C4829955E0}"/>
                </c:ext>
              </c:extLst>
            </c:dLbl>
            <c:dLbl>
              <c:idx val="3"/>
              <c:layout>
                <c:manualLayout>
                  <c:x val="0"/>
                  <c:y val="-4.6296296296296301E-2"/>
                </c:manualLayout>
              </c:layout>
              <c:tx>
                <c:rich>
                  <a:bodyPr/>
                  <a:lstStyle/>
                  <a:p>
                    <a:r>
                      <a:rPr lang="en-US" dirty="0">
                        <a:latin typeface="Arial" pitchFamily="34" charset="0"/>
                      </a:rPr>
                      <a:t>194</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8FB-4626-8D80-E1C4829955E0}"/>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 3'!$D$7:$H$7</c:f>
              <c:strCache>
                <c:ptCount val="5"/>
                <c:pt idx="0">
                  <c:v>2014/15</c:v>
                </c:pt>
                <c:pt idx="1">
                  <c:v>2015/16</c:v>
                </c:pt>
                <c:pt idx="2">
                  <c:v>2016/17</c:v>
                </c:pt>
                <c:pt idx="3">
                  <c:v>2017/18</c:v>
                </c:pt>
                <c:pt idx="4">
                  <c:v>2018/19</c:v>
                </c:pt>
              </c:strCache>
            </c:strRef>
          </c:cat>
          <c:val>
            <c:numRef>
              <c:f>'Prg 3'!$D$10:$H$10</c:f>
              <c:numCache>
                <c:formatCode>General</c:formatCode>
                <c:ptCount val="5"/>
                <c:pt idx="0">
                  <c:v>422</c:v>
                </c:pt>
                <c:pt idx="1">
                  <c:v>216</c:v>
                </c:pt>
                <c:pt idx="2">
                  <c:v>192</c:v>
                </c:pt>
                <c:pt idx="3">
                  <c:v>194</c:v>
                </c:pt>
                <c:pt idx="4">
                  <c:v>223</c:v>
                </c:pt>
              </c:numCache>
            </c:numRef>
          </c:val>
          <c:extLst xmlns:c16r2="http://schemas.microsoft.com/office/drawing/2015/06/chart">
            <c:ext xmlns:c16="http://schemas.microsoft.com/office/drawing/2014/chart" uri="{C3380CC4-5D6E-409C-BE32-E72D297353CC}">
              <c16:uniqueId val="{00000004-88FB-4626-8D80-E1C4829955E0}"/>
            </c:ext>
          </c:extLst>
        </c:ser>
        <c:ser>
          <c:idx val="1"/>
          <c:order val="1"/>
          <c:tx>
            <c:strRef>
              <c:f>'Prg 3'!$J$6</c:f>
              <c:strCache>
                <c:ptCount val="1"/>
                <c:pt idx="0">
                  <c:v>targets</c:v>
                </c:pt>
              </c:strCache>
            </c:strRef>
          </c:tx>
          <c:marker>
            <c:symbol val="none"/>
          </c:marker>
          <c:dLbls>
            <c:dLbl>
              <c:idx val="2"/>
              <c:layout>
                <c:manualLayout>
                  <c:x val="0"/>
                  <c:y val="2.7777777777777703E-2"/>
                </c:manualLayout>
              </c:layout>
              <c:tx>
                <c:rich>
                  <a:bodyPr/>
                  <a:lstStyle/>
                  <a:p>
                    <a:r>
                      <a:rPr lang="en-US" dirty="0">
                        <a:latin typeface="Arial" pitchFamily="34" charset="0"/>
                      </a:rPr>
                      <a:t>165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8FB-4626-8D80-E1C4829955E0}"/>
                </c:ext>
              </c:extLst>
            </c:dLbl>
            <c:dLbl>
              <c:idx val="3"/>
              <c:layout>
                <c:manualLayout>
                  <c:x val="-5.4838706195154555E-3"/>
                  <c:y val="2.9833274280154812E-2"/>
                </c:manualLayout>
              </c:layout>
              <c:tx>
                <c:rich>
                  <a:bodyPr/>
                  <a:lstStyle/>
                  <a:p>
                    <a:r>
                      <a:rPr lang="en-US" dirty="0">
                        <a:latin typeface="Arial" pitchFamily="34" charset="0"/>
                      </a:rPr>
                      <a:t>196</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8FB-4626-8D80-E1C4829955E0}"/>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 3'!$D$7:$H$7</c:f>
              <c:strCache>
                <c:ptCount val="5"/>
                <c:pt idx="0">
                  <c:v>2014/15</c:v>
                </c:pt>
                <c:pt idx="1">
                  <c:v>2015/16</c:v>
                </c:pt>
                <c:pt idx="2">
                  <c:v>2016/17</c:v>
                </c:pt>
                <c:pt idx="3">
                  <c:v>2017/18</c:v>
                </c:pt>
                <c:pt idx="4">
                  <c:v>2018/19</c:v>
                </c:pt>
              </c:strCache>
            </c:strRef>
          </c:cat>
          <c:val>
            <c:numRef>
              <c:f>'Prg 3'!$J$10:$N$10</c:f>
              <c:numCache>
                <c:formatCode>General</c:formatCode>
                <c:ptCount val="5"/>
                <c:pt idx="0">
                  <c:v>90</c:v>
                </c:pt>
                <c:pt idx="1">
                  <c:v>180</c:v>
                </c:pt>
                <c:pt idx="2">
                  <c:v>165</c:v>
                </c:pt>
                <c:pt idx="3">
                  <c:v>196</c:v>
                </c:pt>
                <c:pt idx="4">
                  <c:v>150</c:v>
                </c:pt>
              </c:numCache>
            </c:numRef>
          </c:val>
          <c:extLst xmlns:c16r2="http://schemas.microsoft.com/office/drawing/2015/06/chart">
            <c:ext xmlns:c16="http://schemas.microsoft.com/office/drawing/2014/chart" uri="{C3380CC4-5D6E-409C-BE32-E72D297353CC}">
              <c16:uniqueId val="{00000007-88FB-4626-8D80-E1C4829955E0}"/>
            </c:ext>
          </c:extLst>
        </c:ser>
        <c:dLbls/>
        <c:marker val="1"/>
        <c:axId val="75887744"/>
        <c:axId val="75889280"/>
      </c:lineChart>
      <c:catAx>
        <c:axId val="75887744"/>
        <c:scaling>
          <c:orientation val="minMax"/>
        </c:scaling>
        <c:axPos val="b"/>
        <c:numFmt formatCode="General" sourceLinked="0"/>
        <c:tickLblPos val="nextTo"/>
        <c:spPr>
          <a:effectLst>
            <a:innerShdw blurRad="63500" dist="50800" dir="13500000">
              <a:prstClr val="black">
                <a:alpha val="50000"/>
              </a:prstClr>
            </a:innerShdw>
          </a:effectLst>
        </c:spPr>
        <c:crossAx val="75889280"/>
        <c:crosses val="autoZero"/>
        <c:auto val="1"/>
        <c:lblAlgn val="ctr"/>
        <c:lblOffset val="100"/>
      </c:catAx>
      <c:valAx>
        <c:axId val="75889280"/>
        <c:scaling>
          <c:orientation val="minMax"/>
        </c:scaling>
        <c:axPos val="l"/>
        <c:majorGridlines/>
        <c:numFmt formatCode="General" sourceLinked="1"/>
        <c:tickLblPos val="nextTo"/>
        <c:crossAx val="75887744"/>
        <c:crosses val="autoZero"/>
        <c:crossBetween val="midCat"/>
      </c:valAx>
      <c:spPr>
        <a:solidFill>
          <a:srgbClr val="9BBB59">
            <a:lumMod val="20000"/>
            <a:lumOff val="80000"/>
          </a:srgbClr>
        </a:solidFill>
      </c:spPr>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latin typeface="Arial" pitchFamily="34" charset="0"/>
              </a:rPr>
              <a:t>Number of rural non-agricultural enterprises supported aligned to </a:t>
            </a:r>
            <a:r>
              <a:rPr lang="en-ZA" dirty="0" err="1">
                <a:latin typeface="Arial" pitchFamily="34" charset="0"/>
              </a:rPr>
              <a:t>Agri</a:t>
            </a:r>
            <a:r>
              <a:rPr lang="en-ZA" dirty="0">
                <a:latin typeface="Arial" pitchFamily="34" charset="0"/>
              </a:rPr>
              <a:t>-parks</a:t>
            </a:r>
          </a:p>
        </c:rich>
      </c:tx>
    </c:title>
    <c:plotArea>
      <c:layout/>
      <c:lineChart>
        <c:grouping val="standard"/>
        <c:ser>
          <c:idx val="0"/>
          <c:order val="0"/>
          <c:tx>
            <c:strRef>
              <c:f>'Prg 3'!$D$6</c:f>
              <c:strCache>
                <c:ptCount val="1"/>
                <c:pt idx="0">
                  <c:v>achievement</c:v>
                </c:pt>
              </c:strCache>
            </c:strRef>
          </c:tx>
          <c:marker>
            <c:symbol val="none"/>
          </c:marker>
          <c:dLbls>
            <c:dLbl>
              <c:idx val="1"/>
              <c:layout>
                <c:manualLayout>
                  <c:x val="0"/>
                  <c:y val="-4.6296296296296301E-2"/>
                </c:manualLayout>
              </c:layout>
              <c:tx>
                <c:rich>
                  <a:bodyPr/>
                  <a:lstStyle/>
                  <a:p>
                    <a:r>
                      <a:rPr lang="en-US" dirty="0">
                        <a:latin typeface="Arial" pitchFamily="34" charset="0"/>
                      </a:rPr>
                      <a:t>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ECA-4F46-A1D8-BA02D1BD40E8}"/>
                </c:ext>
              </c:extLst>
            </c:dLbl>
            <c:dLbl>
              <c:idx val="2"/>
              <c:layout>
                <c:manualLayout>
                  <c:x val="0"/>
                  <c:y val="-7.407407407407407E-2"/>
                </c:manualLayout>
              </c:layout>
              <c:tx>
                <c:rich>
                  <a:bodyPr/>
                  <a:lstStyle/>
                  <a:p>
                    <a:r>
                      <a:rPr lang="en-US" dirty="0">
                        <a:latin typeface="Arial" pitchFamily="34" charset="0"/>
                      </a:rPr>
                      <a:t>51</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ECA-4F46-A1D8-BA02D1BD40E8}"/>
                </c:ext>
              </c:extLst>
            </c:dLbl>
            <c:dLbl>
              <c:idx val="3"/>
              <c:layout>
                <c:manualLayout>
                  <c:x val="0"/>
                  <c:y val="-4.6296296296296301E-2"/>
                </c:manualLayout>
              </c:layout>
              <c:tx>
                <c:rich>
                  <a:bodyPr/>
                  <a:lstStyle/>
                  <a:p>
                    <a:r>
                      <a:rPr lang="en-US" dirty="0">
                        <a:latin typeface="Arial" pitchFamily="34" charset="0"/>
                      </a:rPr>
                      <a:t>57</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ECA-4F46-A1D8-BA02D1BD40E8}"/>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 3'!$D$7:$H$7</c:f>
              <c:strCache>
                <c:ptCount val="5"/>
                <c:pt idx="0">
                  <c:v>2014/15</c:v>
                </c:pt>
                <c:pt idx="1">
                  <c:v>2015/16</c:v>
                </c:pt>
                <c:pt idx="2">
                  <c:v>2016/17</c:v>
                </c:pt>
                <c:pt idx="3">
                  <c:v>2017/18</c:v>
                </c:pt>
                <c:pt idx="4">
                  <c:v>2018/19</c:v>
                </c:pt>
              </c:strCache>
            </c:strRef>
          </c:cat>
          <c:val>
            <c:numRef>
              <c:f>'Prg 3'!$D$11:$H$11</c:f>
              <c:numCache>
                <c:formatCode>General</c:formatCode>
                <c:ptCount val="5"/>
                <c:pt idx="0">
                  <c:v>0</c:v>
                </c:pt>
                <c:pt idx="1">
                  <c:v>0</c:v>
                </c:pt>
                <c:pt idx="2">
                  <c:v>51</c:v>
                </c:pt>
                <c:pt idx="3">
                  <c:v>57</c:v>
                </c:pt>
                <c:pt idx="4">
                  <c:v>79</c:v>
                </c:pt>
              </c:numCache>
            </c:numRef>
          </c:val>
          <c:extLst xmlns:c16r2="http://schemas.microsoft.com/office/drawing/2015/06/chart">
            <c:ext xmlns:c16="http://schemas.microsoft.com/office/drawing/2014/chart" uri="{C3380CC4-5D6E-409C-BE32-E72D297353CC}">
              <c16:uniqueId val="{00000003-EECA-4F46-A1D8-BA02D1BD40E8}"/>
            </c:ext>
          </c:extLst>
        </c:ser>
        <c:ser>
          <c:idx val="1"/>
          <c:order val="1"/>
          <c:tx>
            <c:strRef>
              <c:f>'Prg 3'!$J$6</c:f>
              <c:strCache>
                <c:ptCount val="1"/>
                <c:pt idx="0">
                  <c:v>targets</c:v>
                </c:pt>
              </c:strCache>
            </c:strRef>
          </c:tx>
          <c:marker>
            <c:symbol val="none"/>
          </c:marker>
          <c:dLbls>
            <c:dLbl>
              <c:idx val="2"/>
              <c:tx>
                <c:rich>
                  <a:bodyPr/>
                  <a:lstStyle/>
                  <a:p>
                    <a:r>
                      <a:rPr lang="en-US" dirty="0">
                        <a:latin typeface="Arial" pitchFamily="34" charset="0"/>
                      </a:rPr>
                      <a:t>50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ECA-4F46-A1D8-BA02D1BD40E8}"/>
                </c:ext>
              </c:extLst>
            </c:dLbl>
            <c:dLbl>
              <c:idx val="3"/>
              <c:tx>
                <c:rich>
                  <a:bodyPr/>
                  <a:lstStyle/>
                  <a:p>
                    <a:r>
                      <a:rPr lang="en-US" dirty="0">
                        <a:latin typeface="Arial" pitchFamily="34" charset="0"/>
                      </a:rPr>
                      <a:t>55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ECA-4F46-A1D8-BA02D1BD40E8}"/>
                </c:ext>
              </c:extLst>
            </c:dLbl>
            <c:dLbl>
              <c:idx val="4"/>
              <c:tx>
                <c:rich>
                  <a:bodyPr/>
                  <a:lstStyle/>
                  <a:p>
                    <a:r>
                      <a:rPr lang="en-US" dirty="0">
                        <a:latin typeface="Arial" pitchFamily="34" charset="0"/>
                      </a:rPr>
                      <a:t>58</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ECA-4F46-A1D8-BA02D1BD40E8}"/>
                </c:ext>
              </c:extLst>
            </c:dLbl>
            <c:delete val="1"/>
            <c:spPr>
              <a:noFill/>
              <a:ln>
                <a:noFill/>
              </a:ln>
              <a:effectLst/>
            </c:spPr>
            <c:extLst xmlns:c16r2="http://schemas.microsoft.com/office/drawing/2015/06/chart">
              <c:ext xmlns:c15="http://schemas.microsoft.com/office/drawing/2012/chart" uri="{CE6537A1-D6FC-4f65-9D91-7224C49458BB}">
                <c15:showLeaderLines val="0"/>
              </c:ext>
            </c:extLst>
          </c:dLbls>
          <c:cat>
            <c:strRef>
              <c:f>'Prg 3'!$D$7:$H$7</c:f>
              <c:strCache>
                <c:ptCount val="5"/>
                <c:pt idx="0">
                  <c:v>2014/15</c:v>
                </c:pt>
                <c:pt idx="1">
                  <c:v>2015/16</c:v>
                </c:pt>
                <c:pt idx="2">
                  <c:v>2016/17</c:v>
                </c:pt>
                <c:pt idx="3">
                  <c:v>2017/18</c:v>
                </c:pt>
                <c:pt idx="4">
                  <c:v>2018/19</c:v>
                </c:pt>
              </c:strCache>
            </c:strRef>
          </c:cat>
          <c:val>
            <c:numRef>
              <c:f>'Prg 3'!$J$11:$N$11</c:f>
              <c:numCache>
                <c:formatCode>General</c:formatCode>
                <c:ptCount val="5"/>
                <c:pt idx="0">
                  <c:v>0</c:v>
                </c:pt>
                <c:pt idx="1">
                  <c:v>0</c:v>
                </c:pt>
                <c:pt idx="2">
                  <c:v>50</c:v>
                </c:pt>
                <c:pt idx="3">
                  <c:v>55</c:v>
                </c:pt>
                <c:pt idx="4">
                  <c:v>58</c:v>
                </c:pt>
              </c:numCache>
            </c:numRef>
          </c:val>
          <c:extLst xmlns:c16r2="http://schemas.microsoft.com/office/drawing/2015/06/chart">
            <c:ext xmlns:c16="http://schemas.microsoft.com/office/drawing/2014/chart" uri="{C3380CC4-5D6E-409C-BE32-E72D297353CC}">
              <c16:uniqueId val="{00000007-EECA-4F46-A1D8-BA02D1BD40E8}"/>
            </c:ext>
          </c:extLst>
        </c:ser>
        <c:dLbls/>
        <c:marker val="1"/>
        <c:axId val="75919360"/>
        <c:axId val="75920896"/>
      </c:lineChart>
      <c:catAx>
        <c:axId val="75919360"/>
        <c:scaling>
          <c:orientation val="minMax"/>
        </c:scaling>
        <c:axPos val="b"/>
        <c:numFmt formatCode="General" sourceLinked="0"/>
        <c:tickLblPos val="nextTo"/>
        <c:spPr>
          <a:effectLst>
            <a:innerShdw blurRad="63500" dist="50800" dir="13500000">
              <a:prstClr val="black">
                <a:alpha val="50000"/>
              </a:prstClr>
            </a:innerShdw>
          </a:effectLst>
        </c:spPr>
        <c:crossAx val="75920896"/>
        <c:crosses val="autoZero"/>
        <c:auto val="1"/>
        <c:lblAlgn val="ctr"/>
        <c:lblOffset val="100"/>
      </c:catAx>
      <c:valAx>
        <c:axId val="75920896"/>
        <c:scaling>
          <c:orientation val="minMax"/>
        </c:scaling>
        <c:axPos val="l"/>
        <c:majorGridlines/>
        <c:numFmt formatCode="General" sourceLinked="1"/>
        <c:tickLblPos val="nextTo"/>
        <c:crossAx val="75919360"/>
        <c:crosses val="autoZero"/>
        <c:crossBetween val="midCat"/>
      </c:valAx>
      <c:spPr>
        <a:solidFill>
          <a:srgbClr val="9BBB59">
            <a:lumMod val="20000"/>
            <a:lumOff val="80000"/>
          </a:srgbClr>
        </a:solidFill>
      </c:spPr>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latin typeface="Arial" pitchFamily="34" charset="0"/>
              </a:rPr>
              <a:t>Number of skills development opportunities provided to support rural development initiatives</a:t>
            </a:r>
          </a:p>
        </c:rich>
      </c:tx>
    </c:title>
    <c:plotArea>
      <c:layout/>
      <c:lineChart>
        <c:grouping val="standard"/>
        <c:ser>
          <c:idx val="0"/>
          <c:order val="0"/>
          <c:tx>
            <c:strRef>
              <c:f>'Prg 3'!$D$6</c:f>
              <c:strCache>
                <c:ptCount val="1"/>
                <c:pt idx="0">
                  <c:v>achievement</c:v>
                </c:pt>
              </c:strCache>
            </c:strRef>
          </c:tx>
          <c:marker>
            <c:symbol val="none"/>
          </c:marker>
          <c:dLbls>
            <c:dLbl>
              <c:idx val="1"/>
              <c:layout>
                <c:manualLayout>
                  <c:x val="0"/>
                  <c:y val="-4.6296296296296301E-2"/>
                </c:manualLayout>
              </c:layout>
              <c:tx>
                <c:rich>
                  <a:bodyPr/>
                  <a:lstStyle/>
                  <a:p>
                    <a:r>
                      <a:rPr lang="en-US" dirty="0">
                        <a:latin typeface="Arial" pitchFamily="34" charset="0"/>
                      </a:rPr>
                      <a:t>9 516</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EC9-4ADA-BBD9-A1CA19BEF6DD}"/>
                </c:ext>
              </c:extLst>
            </c:dLbl>
            <c:dLbl>
              <c:idx val="2"/>
              <c:layout>
                <c:manualLayout>
                  <c:x val="0"/>
                  <c:y val="-3.2407407407407413E-2"/>
                </c:manualLayout>
              </c:layout>
              <c:tx>
                <c:rich>
                  <a:bodyPr/>
                  <a:lstStyle/>
                  <a:p>
                    <a:r>
                      <a:rPr lang="en-US" dirty="0">
                        <a:latin typeface="Arial" pitchFamily="34" charset="0"/>
                      </a:rPr>
                      <a:t>7 993</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EC9-4ADA-BBD9-A1CA19BEF6DD}"/>
                </c:ext>
              </c:extLst>
            </c:dLbl>
            <c:dLbl>
              <c:idx val="3"/>
              <c:layout>
                <c:manualLayout>
                  <c:x val="0"/>
                  <c:y val="-4.6296296296296301E-2"/>
                </c:manualLayout>
              </c:layout>
              <c:tx>
                <c:rich>
                  <a:bodyPr/>
                  <a:lstStyle/>
                  <a:p>
                    <a:r>
                      <a:rPr lang="en-US" dirty="0">
                        <a:latin typeface="Arial" pitchFamily="34" charset="0"/>
                      </a:rPr>
                      <a:t>7 707</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EC9-4ADA-BBD9-A1CA19BEF6DD}"/>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 3'!$D$7:$H$7</c:f>
              <c:strCache>
                <c:ptCount val="5"/>
                <c:pt idx="0">
                  <c:v>2014/15</c:v>
                </c:pt>
                <c:pt idx="1">
                  <c:v>2015/16</c:v>
                </c:pt>
                <c:pt idx="2">
                  <c:v>2016/17</c:v>
                </c:pt>
                <c:pt idx="3">
                  <c:v>2017/18</c:v>
                </c:pt>
                <c:pt idx="4">
                  <c:v>2018/19</c:v>
                </c:pt>
              </c:strCache>
            </c:strRef>
          </c:cat>
          <c:val>
            <c:numRef>
              <c:f>'Prg 3'!$D$12:$H$12</c:f>
              <c:numCache>
                <c:formatCode>#,##0</c:formatCode>
                <c:ptCount val="5"/>
                <c:pt idx="0">
                  <c:v>9509</c:v>
                </c:pt>
                <c:pt idx="1">
                  <c:v>9516</c:v>
                </c:pt>
                <c:pt idx="2">
                  <c:v>7993</c:v>
                </c:pt>
                <c:pt idx="3">
                  <c:v>7707</c:v>
                </c:pt>
                <c:pt idx="4">
                  <c:v>8589</c:v>
                </c:pt>
              </c:numCache>
            </c:numRef>
          </c:val>
          <c:extLst xmlns:c16r2="http://schemas.microsoft.com/office/drawing/2015/06/chart">
            <c:ext xmlns:c16="http://schemas.microsoft.com/office/drawing/2014/chart" uri="{C3380CC4-5D6E-409C-BE32-E72D297353CC}">
              <c16:uniqueId val="{00000003-BEC9-4ADA-BBD9-A1CA19BEF6DD}"/>
            </c:ext>
          </c:extLst>
        </c:ser>
        <c:ser>
          <c:idx val="1"/>
          <c:order val="1"/>
          <c:tx>
            <c:strRef>
              <c:f>'Prg 3'!$J$6</c:f>
              <c:strCache>
                <c:ptCount val="1"/>
                <c:pt idx="0">
                  <c:v>targets</c:v>
                </c:pt>
              </c:strCache>
            </c:strRef>
          </c:tx>
          <c:marker>
            <c:symbol val="none"/>
          </c:marker>
          <c:dLbls>
            <c:dLbl>
              <c:idx val="1"/>
              <c:layout>
                <c:manualLayout>
                  <c:x val="0"/>
                  <c:y val="2.3148148148148147E-2"/>
                </c:manualLayout>
              </c:layout>
              <c:tx>
                <c:rich>
                  <a:bodyPr/>
                  <a:lstStyle/>
                  <a:p>
                    <a:r>
                      <a:rPr lang="en-US" dirty="0">
                        <a:latin typeface="Arial" pitchFamily="34" charset="0"/>
                      </a:rPr>
                      <a:t>4 500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EC9-4ADA-BBD9-A1CA19BEF6DD}"/>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 3'!$D$7:$H$7</c:f>
              <c:strCache>
                <c:ptCount val="5"/>
                <c:pt idx="0">
                  <c:v>2014/15</c:v>
                </c:pt>
                <c:pt idx="1">
                  <c:v>2015/16</c:v>
                </c:pt>
                <c:pt idx="2">
                  <c:v>2016/17</c:v>
                </c:pt>
                <c:pt idx="3">
                  <c:v>2017/18</c:v>
                </c:pt>
                <c:pt idx="4">
                  <c:v>2018/19</c:v>
                </c:pt>
              </c:strCache>
            </c:strRef>
          </c:cat>
          <c:val>
            <c:numRef>
              <c:f>'Prg 3'!$J$12:$N$12</c:f>
              <c:numCache>
                <c:formatCode>#,##0</c:formatCode>
                <c:ptCount val="5"/>
                <c:pt idx="0">
                  <c:v>4200</c:v>
                </c:pt>
                <c:pt idx="1">
                  <c:v>4500</c:v>
                </c:pt>
                <c:pt idx="2">
                  <c:v>10000</c:v>
                </c:pt>
                <c:pt idx="3">
                  <c:v>6612</c:v>
                </c:pt>
                <c:pt idx="4" formatCode="General">
                  <c:v>6864</c:v>
                </c:pt>
              </c:numCache>
            </c:numRef>
          </c:val>
          <c:extLst xmlns:c16r2="http://schemas.microsoft.com/office/drawing/2015/06/chart">
            <c:ext xmlns:c16="http://schemas.microsoft.com/office/drawing/2014/chart" uri="{C3380CC4-5D6E-409C-BE32-E72D297353CC}">
              <c16:uniqueId val="{00000005-BEC9-4ADA-BBD9-A1CA19BEF6DD}"/>
            </c:ext>
          </c:extLst>
        </c:ser>
        <c:dLbls/>
        <c:marker val="1"/>
        <c:axId val="76056448"/>
        <c:axId val="76057984"/>
      </c:lineChart>
      <c:catAx>
        <c:axId val="76056448"/>
        <c:scaling>
          <c:orientation val="minMax"/>
        </c:scaling>
        <c:axPos val="b"/>
        <c:numFmt formatCode="General" sourceLinked="0"/>
        <c:tickLblPos val="nextTo"/>
        <c:spPr>
          <a:effectLst>
            <a:innerShdw blurRad="63500" dist="50800" dir="13500000">
              <a:prstClr val="black">
                <a:alpha val="50000"/>
              </a:prstClr>
            </a:innerShdw>
          </a:effectLst>
        </c:spPr>
        <c:crossAx val="76057984"/>
        <c:crosses val="autoZero"/>
        <c:auto val="1"/>
        <c:lblAlgn val="ctr"/>
        <c:lblOffset val="100"/>
      </c:catAx>
      <c:valAx>
        <c:axId val="76057984"/>
        <c:scaling>
          <c:orientation val="minMax"/>
        </c:scaling>
        <c:axPos val="l"/>
        <c:majorGridlines/>
        <c:numFmt formatCode="#,##0" sourceLinked="1"/>
        <c:tickLblPos val="nextTo"/>
        <c:crossAx val="76056448"/>
        <c:crosses val="autoZero"/>
        <c:crossBetween val="midCat"/>
      </c:valAx>
      <c:spPr>
        <a:solidFill>
          <a:srgbClr val="9BBB59">
            <a:lumMod val="20000"/>
            <a:lumOff val="80000"/>
          </a:srgbClr>
        </a:solidFill>
      </c:spPr>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latin typeface="Arial" pitchFamily="34" charset="0"/>
              </a:rPr>
              <a:t>Number of jobs created in rural development initiatives</a:t>
            </a:r>
          </a:p>
        </c:rich>
      </c:tx>
    </c:title>
    <c:plotArea>
      <c:layout/>
      <c:lineChart>
        <c:grouping val="standard"/>
        <c:ser>
          <c:idx val="0"/>
          <c:order val="0"/>
          <c:tx>
            <c:strRef>
              <c:f>'Prg 3'!$D$6</c:f>
              <c:strCache>
                <c:ptCount val="1"/>
                <c:pt idx="0">
                  <c:v>achievement</c:v>
                </c:pt>
              </c:strCache>
            </c:strRef>
          </c:tx>
          <c:marker>
            <c:symbol val="none"/>
          </c:marker>
          <c:dLbls>
            <c:dLbl>
              <c:idx val="0"/>
              <c:layout>
                <c:manualLayout>
                  <c:x val="0"/>
                  <c:y val="-3.2407407407407413E-2"/>
                </c:manualLayout>
              </c:layout>
              <c:tx>
                <c:rich>
                  <a:bodyPr/>
                  <a:lstStyle/>
                  <a:p>
                    <a:r>
                      <a:rPr lang="en-US" dirty="0">
                        <a:latin typeface="Arial" pitchFamily="34" charset="0"/>
                      </a:rPr>
                      <a:t>4 916</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AAF-4CD0-AFEA-1A0C3EB78D52}"/>
                </c:ext>
              </c:extLst>
            </c:dLbl>
            <c:dLbl>
              <c:idx val="1"/>
              <c:layout>
                <c:manualLayout>
                  <c:x val="0"/>
                  <c:y val="-4.6296296296296301E-2"/>
                </c:manualLayout>
              </c:layout>
              <c:tx>
                <c:rich>
                  <a:bodyPr/>
                  <a:lstStyle/>
                  <a:p>
                    <a:r>
                      <a:rPr lang="en-US" dirty="0">
                        <a:latin typeface="Arial" pitchFamily="34" charset="0"/>
                      </a:rPr>
                      <a:t>6 005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AAF-4CD0-AFEA-1A0C3EB78D52}"/>
                </c:ext>
              </c:extLst>
            </c:dLbl>
            <c:dLbl>
              <c:idx val="2"/>
              <c:layout>
                <c:manualLayout>
                  <c:x val="0"/>
                  <c:y val="-3.2407407407407413E-2"/>
                </c:manualLayout>
              </c:layout>
              <c:tx>
                <c:rich>
                  <a:bodyPr/>
                  <a:lstStyle/>
                  <a:p>
                    <a:r>
                      <a:rPr lang="en-US" dirty="0">
                        <a:latin typeface="Arial" pitchFamily="34" charset="0"/>
                      </a:rPr>
                      <a:t>6 169</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AAF-4CD0-AFEA-1A0C3EB78D52}"/>
                </c:ext>
              </c:extLst>
            </c:dLbl>
            <c:dLbl>
              <c:idx val="3"/>
              <c:layout>
                <c:manualLayout>
                  <c:x val="0"/>
                  <c:y val="-4.6296296296296301E-2"/>
                </c:manualLayout>
              </c:layout>
              <c:tx>
                <c:rich>
                  <a:bodyPr/>
                  <a:lstStyle/>
                  <a:p>
                    <a:r>
                      <a:rPr lang="en-US" dirty="0">
                        <a:latin typeface="Arial" pitchFamily="34" charset="0"/>
                      </a:rPr>
                      <a:t>6 607</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AAF-4CD0-AFEA-1A0C3EB78D52}"/>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 3'!$D$7:$H$7</c:f>
              <c:strCache>
                <c:ptCount val="5"/>
                <c:pt idx="0">
                  <c:v>2014/15</c:v>
                </c:pt>
                <c:pt idx="1">
                  <c:v>2015/16</c:v>
                </c:pt>
                <c:pt idx="2">
                  <c:v>2016/17</c:v>
                </c:pt>
                <c:pt idx="3">
                  <c:v>2017/18</c:v>
                </c:pt>
                <c:pt idx="4">
                  <c:v>2018/19</c:v>
                </c:pt>
              </c:strCache>
            </c:strRef>
          </c:cat>
          <c:val>
            <c:numRef>
              <c:f>'Prg 3'!$D$14:$H$14</c:f>
              <c:numCache>
                <c:formatCode>#,##0</c:formatCode>
                <c:ptCount val="5"/>
                <c:pt idx="0">
                  <c:v>4916</c:v>
                </c:pt>
                <c:pt idx="1">
                  <c:v>6005</c:v>
                </c:pt>
                <c:pt idx="2">
                  <c:v>6169</c:v>
                </c:pt>
                <c:pt idx="3">
                  <c:v>6607</c:v>
                </c:pt>
                <c:pt idx="4">
                  <c:v>6275</c:v>
                </c:pt>
              </c:numCache>
            </c:numRef>
          </c:val>
          <c:extLst xmlns:c16r2="http://schemas.microsoft.com/office/drawing/2015/06/chart">
            <c:ext xmlns:c16="http://schemas.microsoft.com/office/drawing/2014/chart" uri="{C3380CC4-5D6E-409C-BE32-E72D297353CC}">
              <c16:uniqueId val="{00000004-BAAF-4CD0-AFEA-1A0C3EB78D52}"/>
            </c:ext>
          </c:extLst>
        </c:ser>
        <c:ser>
          <c:idx val="1"/>
          <c:order val="1"/>
          <c:tx>
            <c:strRef>
              <c:f>'Prg 3'!$J$6</c:f>
              <c:strCache>
                <c:ptCount val="1"/>
                <c:pt idx="0">
                  <c:v>targets</c:v>
                </c:pt>
              </c:strCache>
            </c:strRef>
          </c:tx>
          <c:marker>
            <c:symbol val="none"/>
          </c:marker>
          <c:dLbls>
            <c:dLbl>
              <c:idx val="0"/>
              <c:layout>
                <c:manualLayout>
                  <c:x val="1.9193547168304091E-2"/>
                  <c:y val="-5.1915600173324514E-2"/>
                </c:manualLayout>
              </c:layout>
              <c:tx>
                <c:rich>
                  <a:bodyPr/>
                  <a:lstStyle/>
                  <a:p>
                    <a:r>
                      <a:rPr lang="en-US" dirty="0">
                        <a:latin typeface="Arial" pitchFamily="34" charset="0"/>
                      </a:rPr>
                      <a:t>5 262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AAF-4CD0-AFEA-1A0C3EB78D52}"/>
                </c:ext>
              </c:extLst>
            </c:dLbl>
            <c:dLbl>
              <c:idx val="1"/>
              <c:layout>
                <c:manualLayout>
                  <c:x val="0"/>
                  <c:y val="2.777777777777779E-2"/>
                </c:manualLayout>
              </c:layout>
              <c:tx>
                <c:rich>
                  <a:bodyPr/>
                  <a:lstStyle/>
                  <a:p>
                    <a:r>
                      <a:rPr lang="en-US" dirty="0">
                        <a:latin typeface="Arial" pitchFamily="34" charset="0"/>
                      </a:rPr>
                      <a:t>8 000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AAF-4CD0-AFEA-1A0C3EB78D52}"/>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 3'!$D$7:$H$7</c:f>
              <c:strCache>
                <c:ptCount val="5"/>
                <c:pt idx="0">
                  <c:v>2014/15</c:v>
                </c:pt>
                <c:pt idx="1">
                  <c:v>2015/16</c:v>
                </c:pt>
                <c:pt idx="2">
                  <c:v>2016/17</c:v>
                </c:pt>
                <c:pt idx="3">
                  <c:v>2017/18</c:v>
                </c:pt>
                <c:pt idx="4">
                  <c:v>2018/19</c:v>
                </c:pt>
              </c:strCache>
            </c:strRef>
          </c:cat>
          <c:val>
            <c:numRef>
              <c:f>'Prg 3'!$J$14:$N$14</c:f>
              <c:numCache>
                <c:formatCode>#,##0</c:formatCode>
                <c:ptCount val="5"/>
                <c:pt idx="0">
                  <c:v>5262</c:v>
                </c:pt>
                <c:pt idx="1">
                  <c:v>8000</c:v>
                </c:pt>
                <c:pt idx="2">
                  <c:v>6020</c:v>
                </c:pt>
                <c:pt idx="3">
                  <c:v>5448</c:v>
                </c:pt>
                <c:pt idx="4" formatCode="General">
                  <c:v>5191</c:v>
                </c:pt>
              </c:numCache>
            </c:numRef>
          </c:val>
          <c:extLst xmlns:c16r2="http://schemas.microsoft.com/office/drawing/2015/06/chart">
            <c:ext xmlns:c16="http://schemas.microsoft.com/office/drawing/2014/chart" uri="{C3380CC4-5D6E-409C-BE32-E72D297353CC}">
              <c16:uniqueId val="{00000007-BAAF-4CD0-AFEA-1A0C3EB78D52}"/>
            </c:ext>
          </c:extLst>
        </c:ser>
        <c:dLbls/>
        <c:marker val="1"/>
        <c:axId val="76404224"/>
        <c:axId val="76405760"/>
      </c:lineChart>
      <c:catAx>
        <c:axId val="76404224"/>
        <c:scaling>
          <c:orientation val="minMax"/>
        </c:scaling>
        <c:axPos val="b"/>
        <c:numFmt formatCode="General" sourceLinked="0"/>
        <c:tickLblPos val="nextTo"/>
        <c:spPr>
          <a:effectLst>
            <a:innerShdw blurRad="63500" dist="50800" dir="13500000">
              <a:prstClr val="black">
                <a:alpha val="50000"/>
              </a:prstClr>
            </a:innerShdw>
          </a:effectLst>
        </c:spPr>
        <c:crossAx val="76405760"/>
        <c:crosses val="autoZero"/>
        <c:auto val="1"/>
        <c:lblAlgn val="ctr"/>
        <c:lblOffset val="100"/>
      </c:catAx>
      <c:valAx>
        <c:axId val="76405760"/>
        <c:scaling>
          <c:orientation val="minMax"/>
        </c:scaling>
        <c:axPos val="l"/>
        <c:majorGridlines/>
        <c:numFmt formatCode="#,##0" sourceLinked="1"/>
        <c:tickLblPos val="nextTo"/>
        <c:crossAx val="76404224"/>
        <c:crosses val="autoZero"/>
        <c:crossBetween val="midCat"/>
      </c:valAx>
      <c:spPr>
        <a:solidFill>
          <a:srgbClr val="9BBB59">
            <a:lumMod val="20000"/>
            <a:lumOff val="80000"/>
          </a:srgbClr>
        </a:solidFill>
      </c:spPr>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latin typeface="Arial" pitchFamily="34" charset="0"/>
              </a:rPr>
              <a:t>Number of land  claims settled</a:t>
            </a:r>
          </a:p>
        </c:rich>
      </c:tx>
    </c:title>
    <c:plotArea>
      <c:layout/>
      <c:lineChart>
        <c:grouping val="standard"/>
        <c:ser>
          <c:idx val="0"/>
          <c:order val="0"/>
          <c:tx>
            <c:strRef>
              <c:f>'Prg 4'!$E$6</c:f>
              <c:strCache>
                <c:ptCount val="1"/>
                <c:pt idx="0">
                  <c:v>achievement</c:v>
                </c:pt>
              </c:strCache>
            </c:strRef>
          </c:tx>
          <c:marker>
            <c:symbol val="none"/>
          </c:marker>
          <c:dLbls>
            <c:dLbl>
              <c:idx val="4"/>
              <c:tx>
                <c:rich>
                  <a:bodyPr/>
                  <a:lstStyle/>
                  <a:p>
                    <a:r>
                      <a:rPr lang="en-US" smtClean="0"/>
                      <a:t>502</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22B-4FA8-A67F-4BC05ADC4BDC}"/>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 4'!$E$7:$I$7</c:f>
              <c:strCache>
                <c:ptCount val="5"/>
                <c:pt idx="0">
                  <c:v>2014/15</c:v>
                </c:pt>
                <c:pt idx="1">
                  <c:v>2015/16</c:v>
                </c:pt>
                <c:pt idx="2">
                  <c:v>2016/17</c:v>
                </c:pt>
                <c:pt idx="3">
                  <c:v>2017/18</c:v>
                </c:pt>
                <c:pt idx="4">
                  <c:v>2018/19</c:v>
                </c:pt>
              </c:strCache>
            </c:strRef>
          </c:cat>
          <c:val>
            <c:numRef>
              <c:f>'Prg 4'!$E$8:$I$8</c:f>
              <c:numCache>
                <c:formatCode>General</c:formatCode>
                <c:ptCount val="5"/>
                <c:pt idx="0">
                  <c:v>428</c:v>
                </c:pt>
                <c:pt idx="1">
                  <c:v>617</c:v>
                </c:pt>
                <c:pt idx="2">
                  <c:v>804</c:v>
                </c:pt>
                <c:pt idx="3">
                  <c:v>850</c:v>
                </c:pt>
                <c:pt idx="4" formatCode="#,##0">
                  <c:v>502</c:v>
                </c:pt>
              </c:numCache>
            </c:numRef>
          </c:val>
          <c:extLst xmlns:c16r2="http://schemas.microsoft.com/office/drawing/2015/06/chart">
            <c:ext xmlns:c16="http://schemas.microsoft.com/office/drawing/2014/chart" uri="{C3380CC4-5D6E-409C-BE32-E72D297353CC}">
              <c16:uniqueId val="{00000001-C22B-4FA8-A67F-4BC05ADC4BDC}"/>
            </c:ext>
          </c:extLst>
        </c:ser>
        <c:ser>
          <c:idx val="1"/>
          <c:order val="1"/>
          <c:tx>
            <c:strRef>
              <c:f>'Prg 4'!$K$6</c:f>
              <c:strCache>
                <c:ptCount val="1"/>
                <c:pt idx="0">
                  <c:v>targets</c:v>
                </c:pt>
              </c:strCache>
            </c:strRef>
          </c:tx>
          <c:marker>
            <c:symbol val="none"/>
          </c:marker>
          <c:dLbls>
            <c:dLbl>
              <c:idx val="0"/>
              <c:layout>
                <c:manualLayout>
                  <c:x val="0"/>
                  <c:y val="4.2571898141585796E-2"/>
                </c:manualLayout>
              </c:layout>
              <c:tx>
                <c:rich>
                  <a:bodyPr/>
                  <a:lstStyle/>
                  <a:p>
                    <a:r>
                      <a:rPr lang="en-US" dirty="0">
                        <a:latin typeface="Arial" pitchFamily="34" charset="0"/>
                      </a:rPr>
                      <a:t>379</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22B-4FA8-A67F-4BC05ADC4BDC}"/>
                </c:ext>
              </c:extLst>
            </c:dLbl>
            <c:dLbl>
              <c:idx val="4"/>
              <c:tx>
                <c:rich>
                  <a:bodyPr/>
                  <a:lstStyle/>
                  <a:p>
                    <a:r>
                      <a:rPr lang="en-US" smtClean="0"/>
                      <a:t>1</a:t>
                    </a:r>
                    <a:r>
                      <a:rPr lang="en-US" baseline="0" smtClean="0"/>
                      <a:t> 151</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22B-4FA8-A67F-4BC05ADC4BDC}"/>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 4'!$E$7:$I$7</c:f>
              <c:strCache>
                <c:ptCount val="5"/>
                <c:pt idx="0">
                  <c:v>2014/15</c:v>
                </c:pt>
                <c:pt idx="1">
                  <c:v>2015/16</c:v>
                </c:pt>
                <c:pt idx="2">
                  <c:v>2016/17</c:v>
                </c:pt>
                <c:pt idx="3">
                  <c:v>2017/18</c:v>
                </c:pt>
                <c:pt idx="4">
                  <c:v>2018/19</c:v>
                </c:pt>
              </c:strCache>
            </c:strRef>
          </c:cat>
          <c:val>
            <c:numRef>
              <c:f>'Prg 4'!$K$8:$O$8</c:f>
              <c:numCache>
                <c:formatCode>General</c:formatCode>
                <c:ptCount val="5"/>
                <c:pt idx="0">
                  <c:v>379</c:v>
                </c:pt>
                <c:pt idx="1">
                  <c:v>463</c:v>
                </c:pt>
                <c:pt idx="2">
                  <c:v>165</c:v>
                </c:pt>
                <c:pt idx="3" formatCode="#,##0">
                  <c:v>1001</c:v>
                </c:pt>
                <c:pt idx="4">
                  <c:v>1151</c:v>
                </c:pt>
              </c:numCache>
            </c:numRef>
          </c:val>
          <c:extLst xmlns:c16r2="http://schemas.microsoft.com/office/drawing/2015/06/chart">
            <c:ext xmlns:c16="http://schemas.microsoft.com/office/drawing/2014/chart" uri="{C3380CC4-5D6E-409C-BE32-E72D297353CC}">
              <c16:uniqueId val="{00000004-C22B-4FA8-A67F-4BC05ADC4BDC}"/>
            </c:ext>
          </c:extLst>
        </c:ser>
        <c:dLbls/>
        <c:marker val="1"/>
        <c:axId val="76684288"/>
        <c:axId val="76722944"/>
      </c:lineChart>
      <c:catAx>
        <c:axId val="76684288"/>
        <c:scaling>
          <c:orientation val="minMax"/>
        </c:scaling>
        <c:axPos val="b"/>
        <c:numFmt formatCode="General" sourceLinked="0"/>
        <c:tickLblPos val="nextTo"/>
        <c:spPr>
          <a:effectLst>
            <a:innerShdw blurRad="63500" dist="50800" dir="13500000">
              <a:prstClr val="black">
                <a:alpha val="50000"/>
              </a:prstClr>
            </a:innerShdw>
          </a:effectLst>
        </c:spPr>
        <c:crossAx val="76722944"/>
        <c:crosses val="autoZero"/>
        <c:auto val="1"/>
        <c:lblAlgn val="ctr"/>
        <c:lblOffset val="100"/>
      </c:catAx>
      <c:valAx>
        <c:axId val="76722944"/>
        <c:scaling>
          <c:orientation val="minMax"/>
        </c:scaling>
        <c:axPos val="l"/>
        <c:majorGridlines/>
        <c:numFmt formatCode="General" sourceLinked="1"/>
        <c:tickLblPos val="nextTo"/>
        <c:crossAx val="76684288"/>
        <c:crosses val="autoZero"/>
        <c:crossBetween val="between"/>
      </c:valAx>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latin typeface="Arial" pitchFamily="34" charset="0"/>
              </a:rPr>
              <a:t>Number of land claims finalised</a:t>
            </a:r>
          </a:p>
        </c:rich>
      </c:tx>
    </c:title>
    <c:plotArea>
      <c:layout/>
      <c:lineChart>
        <c:grouping val="standard"/>
        <c:ser>
          <c:idx val="0"/>
          <c:order val="0"/>
          <c:tx>
            <c:strRef>
              <c:f>'Prg 4'!$E$6</c:f>
              <c:strCache>
                <c:ptCount val="1"/>
                <c:pt idx="0">
                  <c:v>achievement</c:v>
                </c:pt>
              </c:strCache>
            </c:strRef>
          </c:tx>
          <c:marker>
            <c:symbol val="none"/>
          </c:marke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 4'!$E$7:$I$7</c:f>
              <c:strCache>
                <c:ptCount val="5"/>
                <c:pt idx="0">
                  <c:v>2014/15</c:v>
                </c:pt>
                <c:pt idx="1">
                  <c:v>2015/16</c:v>
                </c:pt>
                <c:pt idx="2">
                  <c:v>2016/17</c:v>
                </c:pt>
                <c:pt idx="3">
                  <c:v>2017/18</c:v>
                </c:pt>
                <c:pt idx="4">
                  <c:v>2018/19</c:v>
                </c:pt>
              </c:strCache>
            </c:strRef>
          </c:cat>
          <c:val>
            <c:numRef>
              <c:f>'Prg 4'!$E$10:$I$10</c:f>
              <c:numCache>
                <c:formatCode>#,##0</c:formatCode>
                <c:ptCount val="5"/>
                <c:pt idx="0">
                  <c:v>372</c:v>
                </c:pt>
                <c:pt idx="1">
                  <c:v>560</c:v>
                </c:pt>
                <c:pt idx="2">
                  <c:v>0</c:v>
                </c:pt>
                <c:pt idx="3">
                  <c:v>865</c:v>
                </c:pt>
                <c:pt idx="4" formatCode="General">
                  <c:v>995</c:v>
                </c:pt>
              </c:numCache>
            </c:numRef>
          </c:val>
          <c:extLst xmlns:c16r2="http://schemas.microsoft.com/office/drawing/2015/06/chart">
            <c:ext xmlns:c16="http://schemas.microsoft.com/office/drawing/2014/chart" uri="{C3380CC4-5D6E-409C-BE32-E72D297353CC}">
              <c16:uniqueId val="{00000000-DD16-4CCF-AD16-4DCD6F3FA52B}"/>
            </c:ext>
          </c:extLst>
        </c:ser>
        <c:ser>
          <c:idx val="1"/>
          <c:order val="1"/>
          <c:tx>
            <c:strRef>
              <c:f>'Prg 4'!$K$6</c:f>
              <c:strCache>
                <c:ptCount val="1"/>
                <c:pt idx="0">
                  <c:v>targets</c:v>
                </c:pt>
              </c:strCache>
            </c:strRef>
          </c:tx>
          <c:marker>
            <c:symbol val="none"/>
          </c:marker>
          <c:dLbls>
            <c:dLbl>
              <c:idx val="4"/>
              <c:layout>
                <c:manualLayout>
                  <c:x val="0"/>
                  <c:y val="6.6985645933014371E-2"/>
                </c:manualLayout>
              </c:layout>
              <c:tx>
                <c:rich>
                  <a:bodyPr/>
                  <a:lstStyle/>
                  <a:p>
                    <a:r>
                      <a:rPr lang="en-US" dirty="0">
                        <a:latin typeface="Arial" pitchFamily="34" charset="0"/>
                      </a:rPr>
                      <a:t>991</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D16-4CCF-AD16-4DCD6F3FA52B}"/>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 4'!$E$7:$I$7</c:f>
              <c:strCache>
                <c:ptCount val="5"/>
                <c:pt idx="0">
                  <c:v>2014/15</c:v>
                </c:pt>
                <c:pt idx="1">
                  <c:v>2015/16</c:v>
                </c:pt>
                <c:pt idx="2">
                  <c:v>2016/17</c:v>
                </c:pt>
                <c:pt idx="3">
                  <c:v>2017/18</c:v>
                </c:pt>
                <c:pt idx="4">
                  <c:v>2018/19</c:v>
                </c:pt>
              </c:strCache>
            </c:strRef>
          </c:cat>
          <c:val>
            <c:numRef>
              <c:f>'Prg 4'!$K$10:$O$10</c:f>
              <c:numCache>
                <c:formatCode>#,##0</c:formatCode>
                <c:ptCount val="5"/>
                <c:pt idx="0">
                  <c:v>239</c:v>
                </c:pt>
                <c:pt idx="1">
                  <c:v>373</c:v>
                </c:pt>
                <c:pt idx="2">
                  <c:v>454</c:v>
                </c:pt>
                <c:pt idx="3">
                  <c:v>724</c:v>
                </c:pt>
                <c:pt idx="4" formatCode="General">
                  <c:v>991</c:v>
                </c:pt>
              </c:numCache>
            </c:numRef>
          </c:val>
          <c:extLst xmlns:c16r2="http://schemas.microsoft.com/office/drawing/2015/06/chart">
            <c:ext xmlns:c16="http://schemas.microsoft.com/office/drawing/2014/chart" uri="{C3380CC4-5D6E-409C-BE32-E72D297353CC}">
              <c16:uniqueId val="{00000002-DD16-4CCF-AD16-4DCD6F3FA52B}"/>
            </c:ext>
          </c:extLst>
        </c:ser>
        <c:dLbls/>
        <c:marker val="1"/>
        <c:axId val="76853248"/>
        <c:axId val="76854784"/>
      </c:lineChart>
      <c:catAx>
        <c:axId val="76853248"/>
        <c:scaling>
          <c:orientation val="minMax"/>
        </c:scaling>
        <c:axPos val="b"/>
        <c:numFmt formatCode="General" sourceLinked="0"/>
        <c:tickLblPos val="nextTo"/>
        <c:spPr>
          <a:effectLst>
            <a:innerShdw blurRad="63500" dist="50800" dir="13500000">
              <a:prstClr val="black">
                <a:alpha val="50000"/>
              </a:prstClr>
            </a:innerShdw>
          </a:effectLst>
        </c:spPr>
        <c:crossAx val="76854784"/>
        <c:crosses val="autoZero"/>
        <c:auto val="1"/>
        <c:lblAlgn val="ctr"/>
        <c:lblOffset val="100"/>
      </c:catAx>
      <c:valAx>
        <c:axId val="76854784"/>
        <c:scaling>
          <c:orientation val="minMax"/>
        </c:scaling>
        <c:axPos val="l"/>
        <c:majorGridlines/>
        <c:numFmt formatCode="#,##0" sourceLinked="1"/>
        <c:tickLblPos val="nextTo"/>
        <c:crossAx val="76853248"/>
        <c:crosses val="autoZero"/>
        <c:crossBetween val="between"/>
      </c:valAx>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latin typeface="Arial" pitchFamily="34" charset="0"/>
              </a:rPr>
              <a:t>Number of phased  projects approved</a:t>
            </a:r>
          </a:p>
        </c:rich>
      </c:tx>
    </c:title>
    <c:plotArea>
      <c:layout/>
      <c:lineChart>
        <c:grouping val="standard"/>
        <c:ser>
          <c:idx val="0"/>
          <c:order val="0"/>
          <c:tx>
            <c:strRef>
              <c:f>'Prg 4'!$E$6</c:f>
              <c:strCache>
                <c:ptCount val="1"/>
                <c:pt idx="0">
                  <c:v>achievement</c:v>
                </c:pt>
              </c:strCache>
            </c:strRef>
          </c:tx>
          <c:marker>
            <c:symbol val="none"/>
          </c:marker>
          <c:dLbls>
            <c:dLbl>
              <c:idx val="2"/>
              <c:layout>
                <c:manualLayout>
                  <c:x val="6.2180762942437451E-17"/>
                  <c:y val="2.2757328038820062E-2"/>
                </c:manualLayout>
              </c:layout>
              <c:tx>
                <c:rich>
                  <a:bodyPr/>
                  <a:lstStyle/>
                  <a:p>
                    <a:r>
                      <a:rPr lang="en-US" dirty="0">
                        <a:latin typeface="Arial" pitchFamily="34" charset="0"/>
                      </a:rPr>
                      <a:t>75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D7A-4B49-9471-061A9103DCF1}"/>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 4'!$E$7:$I$7</c:f>
              <c:strCache>
                <c:ptCount val="5"/>
                <c:pt idx="0">
                  <c:v>2014/15</c:v>
                </c:pt>
                <c:pt idx="1">
                  <c:v>2015/16</c:v>
                </c:pt>
                <c:pt idx="2">
                  <c:v>2016/17</c:v>
                </c:pt>
                <c:pt idx="3">
                  <c:v>2017/18</c:v>
                </c:pt>
                <c:pt idx="4">
                  <c:v>2018/19</c:v>
                </c:pt>
              </c:strCache>
            </c:strRef>
          </c:cat>
          <c:val>
            <c:numRef>
              <c:f>'Prg 4'!$E$9:$I$9</c:f>
              <c:numCache>
                <c:formatCode>General</c:formatCode>
                <c:ptCount val="5"/>
                <c:pt idx="0">
                  <c:v>119</c:v>
                </c:pt>
                <c:pt idx="1">
                  <c:v>82</c:v>
                </c:pt>
                <c:pt idx="2">
                  <c:v>75</c:v>
                </c:pt>
                <c:pt idx="3">
                  <c:v>71</c:v>
                </c:pt>
                <c:pt idx="4">
                  <c:v>140</c:v>
                </c:pt>
              </c:numCache>
            </c:numRef>
          </c:val>
          <c:extLst xmlns:c16r2="http://schemas.microsoft.com/office/drawing/2015/06/chart">
            <c:ext xmlns:c16="http://schemas.microsoft.com/office/drawing/2014/chart" uri="{C3380CC4-5D6E-409C-BE32-E72D297353CC}">
              <c16:uniqueId val="{00000001-4D7A-4B49-9471-061A9103DCF1}"/>
            </c:ext>
          </c:extLst>
        </c:ser>
        <c:ser>
          <c:idx val="1"/>
          <c:order val="1"/>
          <c:tx>
            <c:strRef>
              <c:f>'Prg 4'!$K$6</c:f>
              <c:strCache>
                <c:ptCount val="1"/>
                <c:pt idx="0">
                  <c:v>targets</c:v>
                </c:pt>
              </c:strCache>
            </c:strRef>
          </c:tx>
          <c:marker>
            <c:symbol val="none"/>
          </c:marker>
          <c:dLbls>
            <c:dLbl>
              <c:idx val="2"/>
              <c:layout>
                <c:manualLayout>
                  <c:x val="6.2180762942437451E-17"/>
                  <c:y val="-3.4135992058230091E-2"/>
                </c:manualLayout>
              </c:layout>
              <c:tx>
                <c:rich>
                  <a:bodyPr/>
                  <a:lstStyle/>
                  <a:p>
                    <a:r>
                      <a:rPr lang="en-US" dirty="0">
                        <a:latin typeface="Arial" pitchFamily="34" charset="0"/>
                      </a:rPr>
                      <a:t>76</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D7A-4B49-9471-061A9103DCF1}"/>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 4'!$E$7:$I$7</c:f>
              <c:strCache>
                <c:ptCount val="5"/>
                <c:pt idx="0">
                  <c:v>2014/15</c:v>
                </c:pt>
                <c:pt idx="1">
                  <c:v>2015/16</c:v>
                </c:pt>
                <c:pt idx="2">
                  <c:v>2016/17</c:v>
                </c:pt>
                <c:pt idx="3">
                  <c:v>2017/18</c:v>
                </c:pt>
                <c:pt idx="4">
                  <c:v>2018/19</c:v>
                </c:pt>
              </c:strCache>
            </c:strRef>
          </c:cat>
          <c:val>
            <c:numRef>
              <c:f>'Prg 4'!$K$9:$O$9</c:f>
              <c:numCache>
                <c:formatCode>General</c:formatCode>
                <c:ptCount val="5"/>
                <c:pt idx="0">
                  <c:v>53</c:v>
                </c:pt>
                <c:pt idx="1">
                  <c:v>62</c:v>
                </c:pt>
                <c:pt idx="2">
                  <c:v>76</c:v>
                </c:pt>
                <c:pt idx="3">
                  <c:v>105</c:v>
                </c:pt>
                <c:pt idx="4">
                  <c:v>117</c:v>
                </c:pt>
              </c:numCache>
            </c:numRef>
          </c:val>
          <c:extLst xmlns:c16r2="http://schemas.microsoft.com/office/drawing/2015/06/chart">
            <c:ext xmlns:c16="http://schemas.microsoft.com/office/drawing/2014/chart" uri="{C3380CC4-5D6E-409C-BE32-E72D297353CC}">
              <c16:uniqueId val="{00000003-4D7A-4B49-9471-061A9103DCF1}"/>
            </c:ext>
          </c:extLst>
        </c:ser>
        <c:dLbls/>
        <c:marker val="1"/>
        <c:axId val="76985472"/>
        <c:axId val="76987008"/>
      </c:lineChart>
      <c:catAx>
        <c:axId val="76985472"/>
        <c:scaling>
          <c:orientation val="minMax"/>
        </c:scaling>
        <c:axPos val="b"/>
        <c:numFmt formatCode="General" sourceLinked="0"/>
        <c:tickLblPos val="nextTo"/>
        <c:spPr>
          <a:effectLst>
            <a:innerShdw blurRad="63500" dist="50800" dir="13500000">
              <a:prstClr val="black">
                <a:alpha val="50000"/>
              </a:prstClr>
            </a:innerShdw>
          </a:effectLst>
        </c:spPr>
        <c:crossAx val="76987008"/>
        <c:crosses val="autoZero"/>
        <c:auto val="1"/>
        <c:lblAlgn val="ctr"/>
        <c:lblOffset val="100"/>
      </c:catAx>
      <c:valAx>
        <c:axId val="76987008"/>
        <c:scaling>
          <c:orientation val="minMax"/>
        </c:scaling>
        <c:axPos val="l"/>
        <c:majorGridlines/>
        <c:numFmt formatCode="General" sourceLinked="1"/>
        <c:tickLblPos val="nextTo"/>
        <c:crossAx val="76985472"/>
        <c:crosses val="autoZero"/>
        <c:crossBetween val="between"/>
      </c:valAx>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sz="1800" b="1" i="0" baseline="0" dirty="0">
                <a:effectLst/>
                <a:latin typeface="Arial" pitchFamily="34" charset="0"/>
              </a:rPr>
              <a:t>Number of hectares acquired </a:t>
            </a:r>
            <a:endParaRPr lang="en-ZA" dirty="0">
              <a:effectLst/>
              <a:latin typeface="Arial" pitchFamily="34" charset="0"/>
            </a:endParaRPr>
          </a:p>
        </c:rich>
      </c:tx>
    </c:title>
    <c:plotArea>
      <c:layout/>
      <c:lineChart>
        <c:grouping val="standard"/>
        <c:ser>
          <c:idx val="0"/>
          <c:order val="0"/>
          <c:tx>
            <c:strRef>
              <c:f>'Prg5'!$D$3</c:f>
              <c:strCache>
                <c:ptCount val="1"/>
                <c:pt idx="0">
                  <c:v>achievement</c:v>
                </c:pt>
              </c:strCache>
            </c:strRef>
          </c:tx>
          <c:marker>
            <c:symbol val="none"/>
          </c:marke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'Prg5'!$D$4:$H$4</c:f>
              <c:strCache>
                <c:ptCount val="5"/>
                <c:pt idx="0">
                  <c:v>2014/15</c:v>
                </c:pt>
                <c:pt idx="1">
                  <c:v>2015/16</c:v>
                </c:pt>
                <c:pt idx="2">
                  <c:v>2016/17</c:v>
                </c:pt>
                <c:pt idx="3">
                  <c:v>2017/18</c:v>
                </c:pt>
                <c:pt idx="4">
                  <c:v>2018/19</c:v>
                </c:pt>
              </c:strCache>
            </c:strRef>
          </c:cat>
          <c:val>
            <c:numRef>
              <c:f>'Prg5'!$D$5:$H$5</c:f>
              <c:numCache>
                <c:formatCode>#,##0</c:formatCode>
                <c:ptCount val="5"/>
                <c:pt idx="0">
                  <c:v>354802</c:v>
                </c:pt>
                <c:pt idx="1">
                  <c:v>242556</c:v>
                </c:pt>
                <c:pt idx="2">
                  <c:v>201430</c:v>
                </c:pt>
                <c:pt idx="3">
                  <c:v>155791</c:v>
                </c:pt>
                <c:pt idx="4">
                  <c:v>85324</c:v>
                </c:pt>
              </c:numCache>
            </c:numRef>
          </c:val>
          <c:extLst xmlns:c16r2="http://schemas.microsoft.com/office/drawing/2015/06/chart">
            <c:ext xmlns:c16="http://schemas.microsoft.com/office/drawing/2014/chart" uri="{C3380CC4-5D6E-409C-BE32-E72D297353CC}">
              <c16:uniqueId val="{00000000-03D3-4B7A-9C9E-AF217E07B115}"/>
            </c:ext>
          </c:extLst>
        </c:ser>
        <c:ser>
          <c:idx val="1"/>
          <c:order val="1"/>
          <c:tx>
            <c:strRef>
              <c:f>'Prg5'!$J$3</c:f>
              <c:strCache>
                <c:ptCount val="1"/>
                <c:pt idx="0">
                  <c:v>targets</c:v>
                </c:pt>
              </c:strCache>
            </c:strRef>
          </c:tx>
          <c:marker>
            <c:symbol val="none"/>
          </c:marker>
          <c:dLbls>
            <c:dLbl>
              <c:idx val="1"/>
              <c:layout>
                <c:manualLayout>
                  <c:x val="0"/>
                  <c:y val="-2.777777777777779E-2"/>
                </c:manualLayout>
              </c:layout>
              <c:tx>
                <c:rich>
                  <a:bodyPr/>
                  <a:lstStyle/>
                  <a:p>
                    <a:r>
                      <a:rPr lang="en-US" dirty="0">
                        <a:latin typeface="Arial" pitchFamily="34" charset="0"/>
                      </a:rPr>
                      <a:t>75 000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3D3-4B7A-9C9E-AF217E07B115}"/>
                </c:ext>
              </c:extLst>
            </c:dLbl>
            <c:dLbl>
              <c:idx val="2"/>
              <c:layout>
                <c:manualLayout>
                  <c:x val="5.0875757394478159E-3"/>
                  <c:y val="1.3923891497435965E-2"/>
                </c:manualLayout>
              </c:layout>
              <c:tx>
                <c:rich>
                  <a:bodyPr/>
                  <a:lstStyle/>
                  <a:p>
                    <a:r>
                      <a:rPr lang="en-US" dirty="0">
                        <a:latin typeface="Arial" pitchFamily="34" charset="0"/>
                      </a:rPr>
                      <a:t>84 074</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3D3-4B7A-9C9E-AF217E07B115}"/>
                </c:ext>
              </c:extLst>
            </c:dLbl>
            <c:dLbl>
              <c:idx val="3"/>
              <c:layout>
                <c:manualLayout>
                  <c:x val="0"/>
                  <c:y val="-1.8565188663247946E-2"/>
                </c:manualLayout>
              </c:layout>
              <c:tx>
                <c:rich>
                  <a:bodyPr/>
                  <a:lstStyle/>
                  <a:p>
                    <a:r>
                      <a:rPr lang="en-US" dirty="0">
                        <a:latin typeface="Arial" pitchFamily="34" charset="0"/>
                      </a:rPr>
                      <a:t>96 165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3D3-4B7A-9C9E-AF217E07B115}"/>
                </c:ext>
              </c:extLst>
            </c:dLbl>
            <c:dLbl>
              <c:idx val="4"/>
              <c:layout>
                <c:manualLayout>
                  <c:x val="3.3917171596318362E-3"/>
                  <c:y val="3.7130377326495892E-2"/>
                </c:manualLayout>
              </c:layout>
              <c:tx>
                <c:rich>
                  <a:bodyPr/>
                  <a:lstStyle/>
                  <a:p>
                    <a:r>
                      <a:rPr lang="en-US" dirty="0">
                        <a:latin typeface="Arial" pitchFamily="34" charset="0"/>
                      </a:rPr>
                      <a:t>81 000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3D3-4B7A-9C9E-AF217E07B115}"/>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'Prg5'!$D$4:$H$4</c:f>
              <c:strCache>
                <c:ptCount val="5"/>
                <c:pt idx="0">
                  <c:v>2014/15</c:v>
                </c:pt>
                <c:pt idx="1">
                  <c:v>2015/16</c:v>
                </c:pt>
                <c:pt idx="2">
                  <c:v>2016/17</c:v>
                </c:pt>
                <c:pt idx="3">
                  <c:v>2017/18</c:v>
                </c:pt>
                <c:pt idx="4">
                  <c:v>2018/19</c:v>
                </c:pt>
              </c:strCache>
            </c:strRef>
          </c:cat>
          <c:val>
            <c:numRef>
              <c:f>'Prg5'!$J$5:$N$5</c:f>
              <c:numCache>
                <c:formatCode>#,##0</c:formatCode>
                <c:ptCount val="5"/>
                <c:pt idx="0">
                  <c:v>390000</c:v>
                </c:pt>
                <c:pt idx="1">
                  <c:v>75000</c:v>
                </c:pt>
                <c:pt idx="2">
                  <c:v>84074</c:v>
                </c:pt>
                <c:pt idx="3">
                  <c:v>96165</c:v>
                </c:pt>
                <c:pt idx="4">
                  <c:v>81000</c:v>
                </c:pt>
              </c:numCache>
            </c:numRef>
          </c:val>
          <c:extLst xmlns:c16r2="http://schemas.microsoft.com/office/drawing/2015/06/chart">
            <c:ext xmlns:c16="http://schemas.microsoft.com/office/drawing/2014/chart" uri="{C3380CC4-5D6E-409C-BE32-E72D297353CC}">
              <c16:uniqueId val="{00000005-03D3-4B7A-9C9E-AF217E07B115}"/>
            </c:ext>
          </c:extLst>
        </c:ser>
        <c:dLbls/>
        <c:marker val="1"/>
        <c:axId val="76889088"/>
        <c:axId val="76894976"/>
      </c:lineChart>
      <c:catAx>
        <c:axId val="76889088"/>
        <c:scaling>
          <c:orientation val="minMax"/>
        </c:scaling>
        <c:axPos val="b"/>
        <c:numFmt formatCode="General" sourceLinked="0"/>
        <c:tickLblPos val="nextTo"/>
        <c:spPr>
          <a:effectLst>
            <a:innerShdw blurRad="63500" dist="50800" dir="13500000">
              <a:prstClr val="black">
                <a:alpha val="50000"/>
              </a:prstClr>
            </a:innerShdw>
          </a:effectLst>
        </c:spPr>
        <c:crossAx val="76894976"/>
        <c:crosses val="autoZero"/>
        <c:auto val="1"/>
        <c:lblAlgn val="ctr"/>
        <c:lblOffset val="100"/>
      </c:catAx>
      <c:valAx>
        <c:axId val="76894976"/>
        <c:scaling>
          <c:orientation val="minMax"/>
        </c:scaling>
        <c:axPos val="l"/>
        <c:majorGridlines/>
        <c:numFmt formatCode="#,##0" sourceLinked="1"/>
        <c:tickLblPos val="nextTo"/>
        <c:crossAx val="76889088"/>
        <c:crosses val="autoZero"/>
        <c:crossBetween val="between"/>
      </c:valAx>
    </c:plotArea>
    <c:legend>
      <c:legendPos val="r"/>
    </c:legend>
    <c:plotVisOnly val="1"/>
    <c:dispBlanksAs val="gap"/>
  </c:chart>
  <c:spPr>
    <a:solidFill>
      <a:schemeClr val="accent3">
        <a:lumMod val="20000"/>
        <a:lumOff val="80000"/>
      </a:schemeClr>
    </a:solidFill>
    <a:ln>
      <a:solidFill>
        <a:srgbClr val="339933"/>
      </a:solidFill>
    </a:ln>
    <a:scene3d>
      <a:camera prst="orthographicFront"/>
      <a:lightRig rig="threePt" dir="t"/>
    </a:scene3d>
    <a:sp3d>
      <a:bevelT/>
    </a:sp3d>
  </c:sp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latin typeface="Arial" pitchFamily="34" charset="0"/>
              </a:rPr>
              <a:t>Number of hectares allocated to smallholder farmers </a:t>
            </a:r>
          </a:p>
        </c:rich>
      </c:tx>
    </c:title>
    <c:plotArea>
      <c:layout/>
      <c:lineChart>
        <c:grouping val="standard"/>
        <c:ser>
          <c:idx val="0"/>
          <c:order val="0"/>
          <c:tx>
            <c:strRef>
              <c:f>'Prg5'!$D$3</c:f>
              <c:strCache>
                <c:ptCount val="1"/>
                <c:pt idx="0">
                  <c:v>achievement</c:v>
                </c:pt>
              </c:strCache>
            </c:strRef>
          </c:tx>
          <c:marker>
            <c:symbol val="none"/>
          </c:marker>
          <c:dLbls>
            <c:dLbl>
              <c:idx val="3"/>
              <c:layout>
                <c:manualLayout>
                  <c:x val="1.7462306168401533E-3"/>
                  <c:y val="-1.9047619047619053E-2"/>
                </c:manualLayout>
              </c:layout>
              <c:tx>
                <c:rich>
                  <a:bodyPr/>
                  <a:lstStyle/>
                  <a:p>
                    <a:r>
                      <a:rPr lang="en-US" dirty="0">
                        <a:latin typeface="Arial" pitchFamily="34" charset="0"/>
                      </a:rPr>
                      <a:t>53 036</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549-42EE-BCAD-78F5C9BEF5BA}"/>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'Prg5'!$D$4:$H$4</c:f>
              <c:strCache>
                <c:ptCount val="5"/>
                <c:pt idx="0">
                  <c:v>2014/15</c:v>
                </c:pt>
                <c:pt idx="1">
                  <c:v>2015/16</c:v>
                </c:pt>
                <c:pt idx="2">
                  <c:v>2016/17</c:v>
                </c:pt>
                <c:pt idx="3">
                  <c:v>2017/18</c:v>
                </c:pt>
                <c:pt idx="4">
                  <c:v>2018/19</c:v>
                </c:pt>
              </c:strCache>
            </c:strRef>
          </c:cat>
          <c:val>
            <c:numRef>
              <c:f>'Prg5'!$D$6:$H$6</c:f>
              <c:numCache>
                <c:formatCode>#,##0</c:formatCode>
                <c:ptCount val="5"/>
                <c:pt idx="0" formatCode="General">
                  <c:v>0</c:v>
                </c:pt>
                <c:pt idx="1">
                  <c:v>247385</c:v>
                </c:pt>
                <c:pt idx="2">
                  <c:v>136938</c:v>
                </c:pt>
                <c:pt idx="3">
                  <c:v>53036</c:v>
                </c:pt>
                <c:pt idx="4">
                  <c:v>53977</c:v>
                </c:pt>
              </c:numCache>
            </c:numRef>
          </c:val>
          <c:extLst xmlns:c16r2="http://schemas.microsoft.com/office/drawing/2015/06/chart">
            <c:ext xmlns:c16="http://schemas.microsoft.com/office/drawing/2014/chart" uri="{C3380CC4-5D6E-409C-BE32-E72D297353CC}">
              <c16:uniqueId val="{00000001-7549-42EE-BCAD-78F5C9BEF5BA}"/>
            </c:ext>
          </c:extLst>
        </c:ser>
        <c:ser>
          <c:idx val="1"/>
          <c:order val="1"/>
          <c:tx>
            <c:strRef>
              <c:f>'Prg5'!$J$3</c:f>
              <c:strCache>
                <c:ptCount val="1"/>
                <c:pt idx="0">
                  <c:v>targets</c:v>
                </c:pt>
              </c:strCache>
            </c:strRef>
          </c:tx>
          <c:marker>
            <c:symbol val="none"/>
          </c:marker>
          <c:dLbls>
            <c:dLbl>
              <c:idx val="2"/>
              <c:layout>
                <c:manualLayout>
                  <c:x val="1.7462306168401533E-3"/>
                  <c:y val="2.3809523809523812E-2"/>
                </c:manualLayout>
              </c:layout>
              <c:tx>
                <c:rich>
                  <a:bodyPr/>
                  <a:lstStyle/>
                  <a:p>
                    <a:r>
                      <a:rPr lang="en-US" dirty="0">
                        <a:latin typeface="Arial" pitchFamily="34" charset="0"/>
                      </a:rPr>
                      <a:t>49 818</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549-42EE-BCAD-78F5C9BEF5BA}"/>
                </c:ext>
              </c:extLst>
            </c:dLbl>
            <c:dLbl>
              <c:idx val="3"/>
              <c:layout>
                <c:manualLayout>
                  <c:x val="1.7462306168401533E-3"/>
                  <c:y val="4.2856767904012015E-2"/>
                </c:manualLayout>
              </c:layout>
              <c:tx>
                <c:rich>
                  <a:bodyPr/>
                  <a:lstStyle/>
                  <a:p>
                    <a:r>
                      <a:rPr lang="en-US" dirty="0">
                        <a:latin typeface="Arial" pitchFamily="34" charset="0"/>
                      </a:rPr>
                      <a:t>48 000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549-42EE-BCAD-78F5C9BEF5BA}"/>
                </c:ext>
              </c:extLst>
            </c:dLbl>
            <c:dLbl>
              <c:idx val="4"/>
              <c:layout>
                <c:manualLayout>
                  <c:x val="0"/>
                  <c:y val="2.8571428571428574E-2"/>
                </c:manualLayout>
              </c:layout>
              <c:tx>
                <c:rich>
                  <a:bodyPr/>
                  <a:lstStyle/>
                  <a:p>
                    <a:r>
                      <a:rPr lang="en-US" dirty="0">
                        <a:latin typeface="Arial" pitchFamily="34" charset="0"/>
                      </a:rPr>
                      <a:t>40 500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549-42EE-BCAD-78F5C9BEF5BA}"/>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'Prg5'!$D$4:$H$4</c:f>
              <c:strCache>
                <c:ptCount val="5"/>
                <c:pt idx="0">
                  <c:v>2014/15</c:v>
                </c:pt>
                <c:pt idx="1">
                  <c:v>2015/16</c:v>
                </c:pt>
                <c:pt idx="2">
                  <c:v>2016/17</c:v>
                </c:pt>
                <c:pt idx="3">
                  <c:v>2017/18</c:v>
                </c:pt>
                <c:pt idx="4">
                  <c:v>2018/19</c:v>
                </c:pt>
              </c:strCache>
            </c:strRef>
          </c:cat>
          <c:val>
            <c:numRef>
              <c:f>'Prg5'!$J$6:$N$6</c:f>
              <c:numCache>
                <c:formatCode>#,##0</c:formatCode>
                <c:ptCount val="5"/>
                <c:pt idx="0" formatCode="General">
                  <c:v>0</c:v>
                </c:pt>
                <c:pt idx="1">
                  <c:v>185000</c:v>
                </c:pt>
                <c:pt idx="2">
                  <c:v>49818</c:v>
                </c:pt>
                <c:pt idx="3">
                  <c:v>48000</c:v>
                </c:pt>
                <c:pt idx="4">
                  <c:v>40500</c:v>
                </c:pt>
              </c:numCache>
            </c:numRef>
          </c:val>
          <c:extLst xmlns:c16r2="http://schemas.microsoft.com/office/drawing/2015/06/chart">
            <c:ext xmlns:c16="http://schemas.microsoft.com/office/drawing/2014/chart" uri="{C3380CC4-5D6E-409C-BE32-E72D297353CC}">
              <c16:uniqueId val="{00000005-7549-42EE-BCAD-78F5C9BEF5BA}"/>
            </c:ext>
          </c:extLst>
        </c:ser>
        <c:dLbls/>
        <c:marker val="1"/>
        <c:axId val="77374592"/>
        <c:axId val="77376128"/>
      </c:lineChart>
      <c:catAx>
        <c:axId val="77374592"/>
        <c:scaling>
          <c:orientation val="minMax"/>
        </c:scaling>
        <c:axPos val="b"/>
        <c:numFmt formatCode="General" sourceLinked="0"/>
        <c:tickLblPos val="nextTo"/>
        <c:spPr>
          <a:effectLst>
            <a:innerShdw blurRad="63500" dist="50800" dir="13500000">
              <a:prstClr val="black">
                <a:alpha val="50000"/>
              </a:prstClr>
            </a:innerShdw>
          </a:effectLst>
        </c:spPr>
        <c:crossAx val="77376128"/>
        <c:crosses val="autoZero"/>
        <c:auto val="1"/>
        <c:lblAlgn val="ctr"/>
        <c:lblOffset val="100"/>
      </c:catAx>
      <c:valAx>
        <c:axId val="77376128"/>
        <c:scaling>
          <c:orientation val="minMax"/>
        </c:scaling>
        <c:axPos val="l"/>
        <c:majorGridlines/>
        <c:numFmt formatCode="General" sourceLinked="1"/>
        <c:tickLblPos val="nextTo"/>
        <c:crossAx val="77374592"/>
        <c:crosses val="autoZero"/>
        <c:crossBetween val="between"/>
      </c:valAx>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latin typeface="Arial" pitchFamily="34" charset="0"/>
                <a:cs typeface="Arial" pitchFamily="34" charset="0"/>
              </a:defRPr>
            </a:pPr>
            <a:r>
              <a:rPr lang="en-ZA">
                <a:latin typeface="Arial" pitchFamily="34" charset="0"/>
                <a:cs typeface="Arial" pitchFamily="34" charset="0"/>
              </a:rPr>
              <a:t>% of valid invoices paid within 30 days upon receipt by Supply Chain Management</a:t>
            </a:r>
          </a:p>
        </c:rich>
      </c:tx>
      <c:layout/>
    </c:title>
    <c:plotArea>
      <c:layout/>
      <c:lineChart>
        <c:grouping val="standard"/>
        <c:ser>
          <c:idx val="0"/>
          <c:order val="0"/>
          <c:tx>
            <c:strRef>
              <c:f>Sheet1!$C$2</c:f>
              <c:strCache>
                <c:ptCount val="1"/>
                <c:pt idx="0">
                  <c:v>achievement</c:v>
                </c:pt>
              </c:strCache>
            </c:strRef>
          </c:tx>
          <c:marker>
            <c:symbol val="none"/>
          </c:marker>
          <c:dLbls>
            <c:spPr>
              <a:noFill/>
              <a:ln>
                <a:noFill/>
              </a:ln>
              <a:effectLst/>
            </c:spPr>
            <c:txPr>
              <a:bodyPr/>
              <a:lstStyle/>
              <a:p>
                <a:pPr>
                  <a:defRPr>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Sheet1!$C$4:$G$4</c:f>
              <c:strCache>
                <c:ptCount val="5"/>
                <c:pt idx="0">
                  <c:v>2014/15</c:v>
                </c:pt>
                <c:pt idx="1">
                  <c:v>2015/16</c:v>
                </c:pt>
                <c:pt idx="2">
                  <c:v>2016/17</c:v>
                </c:pt>
                <c:pt idx="3">
                  <c:v>2017/18</c:v>
                </c:pt>
                <c:pt idx="4">
                  <c:v>2018/19</c:v>
                </c:pt>
              </c:strCache>
            </c:strRef>
          </c:cat>
          <c:val>
            <c:numRef>
              <c:f>Sheet1!$C$5:$G$5</c:f>
              <c:numCache>
                <c:formatCode>0%</c:formatCode>
                <c:ptCount val="5"/>
                <c:pt idx="0">
                  <c:v>0.92</c:v>
                </c:pt>
                <c:pt idx="1">
                  <c:v>0.97</c:v>
                </c:pt>
                <c:pt idx="2">
                  <c:v>0.94000000000000006</c:v>
                </c:pt>
                <c:pt idx="3">
                  <c:v>0.87000000000000011</c:v>
                </c:pt>
                <c:pt idx="4">
                  <c:v>0.96000000000000008</c:v>
                </c:pt>
              </c:numCache>
            </c:numRef>
          </c:val>
          <c:extLst xmlns:c16r2="http://schemas.microsoft.com/office/drawing/2015/06/chart">
            <c:ext xmlns:c16="http://schemas.microsoft.com/office/drawing/2014/chart" uri="{C3380CC4-5D6E-409C-BE32-E72D297353CC}">
              <c16:uniqueId val="{00000000-E9B4-41C6-8D54-BD022AC1BA79}"/>
            </c:ext>
          </c:extLst>
        </c:ser>
        <c:ser>
          <c:idx val="1"/>
          <c:order val="1"/>
          <c:tx>
            <c:strRef>
              <c:f>Sheet1!$J$2</c:f>
              <c:strCache>
                <c:ptCount val="1"/>
                <c:pt idx="0">
                  <c:v>targets</c:v>
                </c:pt>
              </c:strCache>
            </c:strRef>
          </c:tx>
          <c:marker>
            <c:symbol val="none"/>
          </c:marker>
          <c:dLbls>
            <c:spPr>
              <a:noFill/>
              <a:ln>
                <a:noFill/>
              </a:ln>
              <a:effectLst/>
            </c:spPr>
            <c:txPr>
              <a:bodyPr/>
              <a:lstStyle/>
              <a:p>
                <a:pPr>
                  <a:defRPr>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showLeaderLines val="1"/>
              </c:ext>
            </c:extLst>
          </c:dLbls>
          <c:cat>
            <c:strRef>
              <c:f>Sheet1!$C$4:$G$4</c:f>
              <c:strCache>
                <c:ptCount val="5"/>
                <c:pt idx="0">
                  <c:v>2014/15</c:v>
                </c:pt>
                <c:pt idx="1">
                  <c:v>2015/16</c:v>
                </c:pt>
                <c:pt idx="2">
                  <c:v>2016/17</c:v>
                </c:pt>
                <c:pt idx="3">
                  <c:v>2017/18</c:v>
                </c:pt>
                <c:pt idx="4">
                  <c:v>2018/19</c:v>
                </c:pt>
              </c:strCache>
            </c:strRef>
          </c:cat>
          <c:val>
            <c:numRef>
              <c:f>Sheet1!$J$5:$N$5</c:f>
              <c:numCache>
                <c:formatCode>0%</c:formatCode>
                <c:ptCount val="5"/>
                <c:pt idx="0">
                  <c:v>1</c:v>
                </c:pt>
                <c:pt idx="1">
                  <c:v>1</c:v>
                </c:pt>
                <c:pt idx="2">
                  <c:v>1</c:v>
                </c:pt>
                <c:pt idx="3">
                  <c:v>1</c:v>
                </c:pt>
                <c:pt idx="4">
                  <c:v>1</c:v>
                </c:pt>
              </c:numCache>
            </c:numRef>
          </c:val>
          <c:extLst xmlns:c16r2="http://schemas.microsoft.com/office/drawing/2015/06/chart">
            <c:ext xmlns:c16="http://schemas.microsoft.com/office/drawing/2014/chart" uri="{C3380CC4-5D6E-409C-BE32-E72D297353CC}">
              <c16:uniqueId val="{00000001-E9B4-41C6-8D54-BD022AC1BA79}"/>
            </c:ext>
          </c:extLst>
        </c:ser>
        <c:dLbls/>
        <c:marker val="1"/>
        <c:axId val="68790912"/>
        <c:axId val="68804992"/>
      </c:lineChart>
      <c:catAx>
        <c:axId val="68790912"/>
        <c:scaling>
          <c:orientation val="minMax"/>
        </c:scaling>
        <c:axPos val="b"/>
        <c:numFmt formatCode="General" sourceLinked="0"/>
        <c:tickLblPos val="nextTo"/>
        <c:spPr>
          <a:effectLst>
            <a:innerShdw blurRad="63500" dist="50800" dir="13500000">
              <a:prstClr val="black">
                <a:alpha val="50000"/>
              </a:prstClr>
            </a:innerShdw>
          </a:effectLst>
        </c:spPr>
        <c:txPr>
          <a:bodyPr/>
          <a:lstStyle/>
          <a:p>
            <a:pPr>
              <a:defRPr b="1">
                <a:latin typeface="Arial" pitchFamily="34" charset="0"/>
                <a:cs typeface="Arial" pitchFamily="34" charset="0"/>
              </a:defRPr>
            </a:pPr>
            <a:endParaRPr lang="en-US"/>
          </a:p>
        </c:txPr>
        <c:crossAx val="68804992"/>
        <c:crosses val="autoZero"/>
        <c:auto val="1"/>
        <c:lblAlgn val="ctr"/>
        <c:lblOffset val="100"/>
      </c:catAx>
      <c:valAx>
        <c:axId val="68804992"/>
        <c:scaling>
          <c:orientation val="minMax"/>
        </c:scaling>
        <c:axPos val="l"/>
        <c:majorGridlines/>
        <c:numFmt formatCode="0%" sourceLinked="1"/>
        <c:tickLblPos val="nextTo"/>
        <c:txPr>
          <a:bodyPr/>
          <a:lstStyle/>
          <a:p>
            <a:pPr>
              <a:defRPr b="1">
                <a:latin typeface="Arial" pitchFamily="34" charset="0"/>
                <a:cs typeface="Arial" pitchFamily="34" charset="0"/>
              </a:defRPr>
            </a:pPr>
            <a:endParaRPr lang="en-US"/>
          </a:p>
        </c:txPr>
        <c:crossAx val="68790912"/>
        <c:crosses val="autoZero"/>
        <c:crossBetween val="midCat"/>
      </c:valAx>
    </c:plotArea>
    <c:legend>
      <c:legendPos val="r"/>
      <c:layout/>
    </c:legend>
    <c:plotVisOnly val="1"/>
    <c:dispBlanksAs val="gap"/>
  </c:chart>
  <c:spPr>
    <a:solidFill>
      <a:srgbClr val="9BBB59">
        <a:lumMod val="20000"/>
        <a:lumOff val="80000"/>
      </a:srgbClr>
    </a:solidFill>
    <a:ln>
      <a:solidFill>
        <a:srgbClr val="339933"/>
      </a:solidFill>
    </a:ln>
    <a:scene3d>
      <a:camera prst="orthographicFront"/>
      <a:lightRig rig="balanced" dir="t">
        <a:rot lat="0" lon="0" rev="8700000"/>
      </a:lightRig>
    </a:scene3d>
    <a:sp3d>
      <a:bevelT w="190500" h="38100"/>
    </a:sp3d>
  </c:sp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latin typeface="Arial" pitchFamily="34" charset="0"/>
              </a:rPr>
              <a:t>Number of hectares acquired through financial partnership</a:t>
            </a:r>
          </a:p>
        </c:rich>
      </c:tx>
      <c:spPr>
        <a:noFill/>
      </c:spPr>
    </c:title>
    <c:plotArea>
      <c:layout/>
      <c:lineChart>
        <c:grouping val="standard"/>
        <c:ser>
          <c:idx val="0"/>
          <c:order val="0"/>
          <c:tx>
            <c:strRef>
              <c:f>'Prg5'!$D$3</c:f>
              <c:strCache>
                <c:ptCount val="1"/>
                <c:pt idx="0">
                  <c:v>achievement</c:v>
                </c:pt>
              </c:strCache>
            </c:strRef>
          </c:tx>
          <c:marker>
            <c:symbol val="none"/>
          </c:marker>
          <c:dLbls>
            <c:dLbl>
              <c:idx val="1"/>
              <c:layout>
                <c:manualLayout>
                  <c:x val="0"/>
                  <c:y val="-4.6296296296296301E-2"/>
                </c:manualLayout>
              </c:layout>
              <c:tx>
                <c:rich>
                  <a:bodyPr/>
                  <a:lstStyle/>
                  <a:p>
                    <a:r>
                      <a:rPr lang="en-US" dirty="0">
                        <a:latin typeface="Arial" pitchFamily="34" charset="0"/>
                      </a:rPr>
                      <a:t>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0D0-491C-A820-DEAC5E85CB3C}"/>
                </c:ext>
              </c:extLst>
            </c:dLbl>
            <c:dLbl>
              <c:idx val="2"/>
              <c:layout>
                <c:manualLayout>
                  <c:x val="0"/>
                  <c:y val="-3.2407407407407413E-2"/>
                </c:manualLayout>
              </c:layout>
              <c:tx>
                <c:rich>
                  <a:bodyPr/>
                  <a:lstStyle/>
                  <a:p>
                    <a:r>
                      <a:rPr lang="en-US" dirty="0">
                        <a:latin typeface="Arial" pitchFamily="34" charset="0"/>
                      </a:rPr>
                      <a:t>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0D0-491C-A820-DEAC5E85CB3C}"/>
                </c:ext>
              </c:extLst>
            </c:dLbl>
            <c:dLbl>
              <c:idx val="3"/>
              <c:layout>
                <c:manualLayout>
                  <c:x val="0"/>
                  <c:y val="-4.6296296296296301E-2"/>
                </c:manualLayout>
              </c:layout>
              <c:tx>
                <c:rich>
                  <a:bodyPr/>
                  <a:lstStyle/>
                  <a:p>
                    <a:r>
                      <a:rPr lang="en-US" dirty="0">
                        <a:latin typeface="Arial" pitchFamily="34" charset="0"/>
                      </a:rPr>
                      <a:t>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0D0-491C-A820-DEAC5E85CB3C}"/>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'Prg5'!$D$4:$H$4</c:f>
              <c:strCache>
                <c:ptCount val="5"/>
                <c:pt idx="0">
                  <c:v>2014/15</c:v>
                </c:pt>
                <c:pt idx="1">
                  <c:v>2015/16</c:v>
                </c:pt>
                <c:pt idx="2">
                  <c:v>2016/17</c:v>
                </c:pt>
                <c:pt idx="3">
                  <c:v>2017/18</c:v>
                </c:pt>
                <c:pt idx="4">
                  <c:v>2018/19</c:v>
                </c:pt>
              </c:strCache>
            </c:strRef>
          </c:cat>
          <c:val>
            <c:numRef>
              <c:f>'Prg5'!$D$8:$H$8</c:f>
              <c:numCache>
                <c:formatCode>General</c:formatCode>
                <c:ptCount val="5"/>
                <c:pt idx="0">
                  <c:v>0</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3-60D0-491C-A820-DEAC5E85CB3C}"/>
            </c:ext>
          </c:extLst>
        </c:ser>
        <c:ser>
          <c:idx val="1"/>
          <c:order val="1"/>
          <c:tx>
            <c:strRef>
              <c:f>'Prg5'!$J$3</c:f>
              <c:strCache>
                <c:ptCount val="1"/>
                <c:pt idx="0">
                  <c:v>targets</c:v>
                </c:pt>
              </c:strCache>
            </c:strRef>
          </c:tx>
          <c:marker>
            <c:symbol val="none"/>
          </c:marker>
          <c:dLbls>
            <c:spPr>
              <a:noFill/>
              <a:ln>
                <a:noFill/>
              </a:ln>
              <a:effectLst/>
            </c:spPr>
            <c:showVal val="1"/>
            <c:extLst xmlns:c16r2="http://schemas.microsoft.com/office/drawing/2015/06/chart">
              <c:ext xmlns:c15="http://schemas.microsoft.com/office/drawing/2012/chart" uri="{CE6537A1-D6FC-4f65-9D91-7224C49458BB}">
                <c15:showLeaderLines val="0"/>
              </c:ext>
            </c:extLst>
          </c:dLbls>
          <c:val>
            <c:numRef>
              <c:f>'Prg5'!$J$8:$N$8</c:f>
              <c:numCache>
                <c:formatCode>General</c:formatCode>
                <c:ptCount val="5"/>
                <c:pt idx="0">
                  <c:v>0</c:v>
                </c:pt>
                <c:pt idx="1">
                  <c:v>0</c:v>
                </c:pt>
                <c:pt idx="2">
                  <c:v>0</c:v>
                </c:pt>
                <c:pt idx="3">
                  <c:v>0</c:v>
                </c:pt>
                <c:pt idx="4" formatCode="#,##0">
                  <c:v>8100</c:v>
                </c:pt>
              </c:numCache>
            </c:numRef>
          </c:val>
          <c:extLst xmlns:c16r2="http://schemas.microsoft.com/office/drawing/2015/06/chart">
            <c:ext xmlns:c16="http://schemas.microsoft.com/office/drawing/2014/chart" uri="{C3380CC4-5D6E-409C-BE32-E72D297353CC}">
              <c16:uniqueId val="{00000004-60D0-491C-A820-DEAC5E85CB3C}"/>
            </c:ext>
          </c:extLst>
        </c:ser>
        <c:dLbls/>
        <c:marker val="1"/>
        <c:axId val="77261824"/>
        <c:axId val="77398784"/>
      </c:lineChart>
      <c:catAx>
        <c:axId val="77261824"/>
        <c:scaling>
          <c:orientation val="minMax"/>
        </c:scaling>
        <c:axPos val="b"/>
        <c:numFmt formatCode="General" sourceLinked="0"/>
        <c:tickLblPos val="nextTo"/>
        <c:spPr>
          <a:effectLst>
            <a:innerShdw blurRad="63500" dist="50800" dir="13500000">
              <a:prstClr val="black">
                <a:alpha val="50000"/>
              </a:prstClr>
            </a:innerShdw>
          </a:effectLst>
        </c:spPr>
        <c:crossAx val="77398784"/>
        <c:crosses val="autoZero"/>
        <c:auto val="1"/>
        <c:lblAlgn val="ctr"/>
        <c:lblOffset val="100"/>
      </c:catAx>
      <c:valAx>
        <c:axId val="77398784"/>
        <c:scaling>
          <c:orientation val="minMax"/>
        </c:scaling>
        <c:axPos val="l"/>
        <c:majorGridlines/>
        <c:numFmt formatCode="General" sourceLinked="1"/>
        <c:tickLblPos val="nextTo"/>
        <c:crossAx val="77261824"/>
        <c:crosses val="autoZero"/>
        <c:crossBetween val="midCat"/>
      </c:valAx>
      <c:spPr>
        <a:noFill/>
      </c:spPr>
    </c:plotArea>
    <c:legend>
      <c:legendPos val="r"/>
    </c:legend>
    <c:plotVisOnly val="1"/>
    <c:dispBlanksAs val="gap"/>
  </c:chart>
  <c:spPr>
    <a:solidFill>
      <a:srgbClr val="9BBB59">
        <a:lumMod val="20000"/>
        <a:lumOff val="80000"/>
      </a:srgbClr>
    </a:solidFill>
    <a:scene3d>
      <a:camera prst="orthographicFront"/>
      <a:lightRig rig="threePt" dir="t"/>
    </a:scene3d>
    <a:sp3d>
      <a:bevelT/>
    </a:sp3d>
  </c:sp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b="1"/>
            </a:pPr>
            <a:r>
              <a:rPr lang="en-ZA" sz="1800" b="1" i="0" u="none" strike="noStrike" baseline="0" dirty="0" smtClean="0">
                <a:latin typeface="Arial" pitchFamily="34" charset="0"/>
              </a:rPr>
              <a:t>Number of farms supported through post settlement support</a:t>
            </a:r>
            <a:endParaRPr lang="en-ZA" b="1" dirty="0">
              <a:latin typeface="Arial" pitchFamily="34" charset="0"/>
            </a:endParaRPr>
          </a:p>
        </c:rich>
      </c:tx>
    </c:title>
    <c:plotArea>
      <c:layout/>
      <c:lineChart>
        <c:grouping val="standard"/>
        <c:ser>
          <c:idx val="0"/>
          <c:order val="0"/>
          <c:tx>
            <c:strRef>
              <c:f>'Prg5'!$D$3</c:f>
              <c:strCache>
                <c:ptCount val="1"/>
                <c:pt idx="0">
                  <c:v>achievement</c:v>
                </c:pt>
              </c:strCache>
            </c:strRef>
          </c:tx>
          <c:marker>
            <c:symbol val="none"/>
          </c:marke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'Prg5'!$D$4:$H$4</c:f>
              <c:strCache>
                <c:ptCount val="5"/>
                <c:pt idx="0">
                  <c:v>2014/15</c:v>
                </c:pt>
                <c:pt idx="1">
                  <c:v>2015/16</c:v>
                </c:pt>
                <c:pt idx="2">
                  <c:v>2016/17</c:v>
                </c:pt>
                <c:pt idx="3">
                  <c:v>2017/18</c:v>
                </c:pt>
                <c:pt idx="4">
                  <c:v>2018/19</c:v>
                </c:pt>
              </c:strCache>
            </c:strRef>
          </c:cat>
          <c:val>
            <c:numRef>
              <c:f>'Prg5'!$D$9:$H$9</c:f>
              <c:numCache>
                <c:formatCode>General</c:formatCode>
                <c:ptCount val="5"/>
                <c:pt idx="0">
                  <c:v>0</c:v>
                </c:pt>
                <c:pt idx="1">
                  <c:v>0</c:v>
                </c:pt>
                <c:pt idx="2">
                  <c:v>0</c:v>
                </c:pt>
                <c:pt idx="3">
                  <c:v>0</c:v>
                </c:pt>
                <c:pt idx="4">
                  <c:v>208</c:v>
                </c:pt>
              </c:numCache>
            </c:numRef>
          </c:val>
          <c:extLst xmlns:c16r2="http://schemas.microsoft.com/office/drawing/2015/06/chart">
            <c:ext xmlns:c16="http://schemas.microsoft.com/office/drawing/2014/chart" uri="{C3380CC4-5D6E-409C-BE32-E72D297353CC}">
              <c16:uniqueId val="{00000000-8D33-4A50-A144-1A3BF5B3B335}"/>
            </c:ext>
          </c:extLst>
        </c:ser>
        <c:ser>
          <c:idx val="1"/>
          <c:order val="1"/>
          <c:tx>
            <c:strRef>
              <c:f>'Prg5'!$J$3</c:f>
              <c:strCache>
                <c:ptCount val="1"/>
                <c:pt idx="0">
                  <c:v>targets</c:v>
                </c:pt>
              </c:strCache>
            </c:strRef>
          </c:tx>
          <c:marker>
            <c:symbol val="none"/>
          </c:marke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'Prg5'!$D$4:$H$4</c:f>
              <c:strCache>
                <c:ptCount val="5"/>
                <c:pt idx="0">
                  <c:v>2014/15</c:v>
                </c:pt>
                <c:pt idx="1">
                  <c:v>2015/16</c:v>
                </c:pt>
                <c:pt idx="2">
                  <c:v>2016/17</c:v>
                </c:pt>
                <c:pt idx="3">
                  <c:v>2017/18</c:v>
                </c:pt>
                <c:pt idx="4">
                  <c:v>2018/19</c:v>
                </c:pt>
              </c:strCache>
            </c:strRef>
          </c:cat>
          <c:val>
            <c:numRef>
              <c:f>'Prg5'!$J$9:$N$9</c:f>
              <c:numCache>
                <c:formatCode>General</c:formatCode>
                <c:ptCount val="5"/>
                <c:pt idx="0">
                  <c:v>0</c:v>
                </c:pt>
                <c:pt idx="1">
                  <c:v>0</c:v>
                </c:pt>
                <c:pt idx="2">
                  <c:v>0</c:v>
                </c:pt>
                <c:pt idx="3">
                  <c:v>0</c:v>
                </c:pt>
                <c:pt idx="4">
                  <c:v>166</c:v>
                </c:pt>
              </c:numCache>
            </c:numRef>
          </c:val>
          <c:extLst xmlns:c16r2="http://schemas.microsoft.com/office/drawing/2015/06/chart">
            <c:ext xmlns:c16="http://schemas.microsoft.com/office/drawing/2014/chart" uri="{C3380CC4-5D6E-409C-BE32-E72D297353CC}">
              <c16:uniqueId val="{00000001-8D33-4A50-A144-1A3BF5B3B335}"/>
            </c:ext>
          </c:extLst>
        </c:ser>
        <c:dLbls/>
        <c:marker val="1"/>
        <c:axId val="77798784"/>
        <c:axId val="77808768"/>
      </c:lineChart>
      <c:catAx>
        <c:axId val="77798784"/>
        <c:scaling>
          <c:orientation val="minMax"/>
        </c:scaling>
        <c:axPos val="b"/>
        <c:numFmt formatCode="General" sourceLinked="0"/>
        <c:tickLblPos val="nextTo"/>
        <c:spPr>
          <a:effectLst>
            <a:innerShdw blurRad="63500" dist="50800" dir="13500000">
              <a:prstClr val="black">
                <a:alpha val="50000"/>
              </a:prstClr>
            </a:innerShdw>
          </a:effectLst>
        </c:spPr>
        <c:crossAx val="77808768"/>
        <c:crosses val="autoZero"/>
        <c:auto val="1"/>
        <c:lblAlgn val="ctr"/>
        <c:lblOffset val="100"/>
      </c:catAx>
      <c:valAx>
        <c:axId val="77808768"/>
        <c:scaling>
          <c:orientation val="minMax"/>
        </c:scaling>
        <c:axPos val="l"/>
        <c:majorGridlines/>
        <c:numFmt formatCode="General" sourceLinked="1"/>
        <c:tickLblPos val="nextTo"/>
        <c:crossAx val="77798784"/>
        <c:crosses val="autoZero"/>
        <c:crossBetween val="between"/>
      </c:valAx>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latin typeface="Arial" pitchFamily="34" charset="0"/>
              </a:rPr>
              <a:t>Number of Communal Property Associations Supported to be compliant with legislation</a:t>
            </a:r>
          </a:p>
        </c:rich>
      </c:tx>
    </c:title>
    <c:plotArea>
      <c:layout/>
      <c:lineChart>
        <c:grouping val="standard"/>
        <c:ser>
          <c:idx val="0"/>
          <c:order val="0"/>
          <c:tx>
            <c:strRef>
              <c:f>'Prg5'!$D$3</c:f>
              <c:strCache>
                <c:ptCount val="1"/>
                <c:pt idx="0">
                  <c:v>achievement</c:v>
                </c:pt>
              </c:strCache>
            </c:strRef>
          </c:tx>
          <c:marker>
            <c:symbol val="none"/>
          </c:marker>
          <c:dLbls>
            <c:dLbl>
              <c:idx val="1"/>
              <c:layout>
                <c:manualLayout>
                  <c:x val="0"/>
                  <c:y val="-2.2434103794649173E-2"/>
                </c:manualLayout>
              </c:layout>
              <c:tx>
                <c:rich>
                  <a:bodyPr/>
                  <a:lstStyle/>
                  <a:p>
                    <a:r>
                      <a:rPr lang="en-US" dirty="0">
                        <a:latin typeface="Arial" pitchFamily="34" charset="0"/>
                      </a:rPr>
                      <a:t>201</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F52-4CE8-9288-91B921A20D51}"/>
                </c:ext>
              </c:extLst>
            </c:dLbl>
            <c:dLbl>
              <c:idx val="2"/>
              <c:layout>
                <c:manualLayout>
                  <c:x val="-3.3731703870700366E-3"/>
                  <c:y val="-4.0381386830368585E-2"/>
                </c:manualLayout>
              </c:layout>
              <c:tx>
                <c:rich>
                  <a:bodyPr/>
                  <a:lstStyle/>
                  <a:p>
                    <a:r>
                      <a:rPr lang="en-US" dirty="0">
                        <a:latin typeface="Arial" pitchFamily="34" charset="0"/>
                      </a:rPr>
                      <a:t>209</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F52-4CE8-9288-91B921A20D51}"/>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'Prg5'!$D$4:$H$4</c:f>
              <c:strCache>
                <c:ptCount val="5"/>
                <c:pt idx="0">
                  <c:v>2014/15</c:v>
                </c:pt>
                <c:pt idx="1">
                  <c:v>2015/16</c:v>
                </c:pt>
                <c:pt idx="2">
                  <c:v>2016/17</c:v>
                </c:pt>
                <c:pt idx="3">
                  <c:v>2017/18</c:v>
                </c:pt>
                <c:pt idx="4">
                  <c:v>2018/19</c:v>
                </c:pt>
              </c:strCache>
            </c:strRef>
          </c:cat>
          <c:val>
            <c:numRef>
              <c:f>'Prg5'!$D$13:$H$13</c:f>
              <c:numCache>
                <c:formatCode>General</c:formatCode>
                <c:ptCount val="5"/>
                <c:pt idx="0">
                  <c:v>0</c:v>
                </c:pt>
                <c:pt idx="1">
                  <c:v>201</c:v>
                </c:pt>
                <c:pt idx="2">
                  <c:v>209</c:v>
                </c:pt>
                <c:pt idx="3">
                  <c:v>304</c:v>
                </c:pt>
                <c:pt idx="4">
                  <c:v>360</c:v>
                </c:pt>
              </c:numCache>
            </c:numRef>
          </c:val>
          <c:extLst xmlns:c16r2="http://schemas.microsoft.com/office/drawing/2015/06/chart">
            <c:ext xmlns:c16="http://schemas.microsoft.com/office/drawing/2014/chart" uri="{C3380CC4-5D6E-409C-BE32-E72D297353CC}">
              <c16:uniqueId val="{00000002-3F52-4CE8-9288-91B921A20D51}"/>
            </c:ext>
          </c:extLst>
        </c:ser>
        <c:ser>
          <c:idx val="1"/>
          <c:order val="1"/>
          <c:tx>
            <c:strRef>
              <c:f>'Prg5'!$J$3</c:f>
              <c:strCache>
                <c:ptCount val="1"/>
                <c:pt idx="0">
                  <c:v>targets</c:v>
                </c:pt>
              </c:strCache>
            </c:strRef>
          </c:tx>
          <c:marker>
            <c:symbol val="none"/>
          </c:marker>
          <c:dLbls>
            <c:dLbl>
              <c:idx val="1"/>
              <c:layout>
                <c:manualLayout>
                  <c:x val="0"/>
                  <c:y val="4.486820758929834E-2"/>
                </c:manualLayout>
              </c:layout>
              <c:tx>
                <c:rich>
                  <a:bodyPr/>
                  <a:lstStyle/>
                  <a:p>
                    <a:r>
                      <a:rPr lang="en-US" dirty="0">
                        <a:latin typeface="Arial" pitchFamily="34" charset="0"/>
                      </a:rPr>
                      <a:t>200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F52-4CE8-9288-91B921A20D51}"/>
                </c:ext>
              </c:extLst>
            </c:dLbl>
            <c:dLbl>
              <c:idx val="2"/>
              <c:layout>
                <c:manualLayout>
                  <c:x val="-3.3733031890537174E-3"/>
                  <c:y val="3.5894566071438663E-2"/>
                </c:manualLayout>
              </c:layout>
              <c:tx>
                <c:rich>
                  <a:bodyPr/>
                  <a:lstStyle/>
                  <a:p>
                    <a:r>
                      <a:rPr lang="en-US" dirty="0">
                        <a:latin typeface="Arial" pitchFamily="34" charset="0"/>
                      </a:rPr>
                      <a:t>207</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F52-4CE8-9288-91B921A20D51}"/>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'Prg5'!$D$4:$H$4</c:f>
              <c:strCache>
                <c:ptCount val="5"/>
                <c:pt idx="0">
                  <c:v>2014/15</c:v>
                </c:pt>
                <c:pt idx="1">
                  <c:v>2015/16</c:v>
                </c:pt>
                <c:pt idx="2">
                  <c:v>2016/17</c:v>
                </c:pt>
                <c:pt idx="3">
                  <c:v>2017/18</c:v>
                </c:pt>
                <c:pt idx="4">
                  <c:v>2018/19</c:v>
                </c:pt>
              </c:strCache>
            </c:strRef>
          </c:cat>
          <c:val>
            <c:numRef>
              <c:f>'Prg5'!$J$13:$N$13</c:f>
              <c:numCache>
                <c:formatCode>General</c:formatCode>
                <c:ptCount val="5"/>
                <c:pt idx="0">
                  <c:v>0</c:v>
                </c:pt>
                <c:pt idx="1">
                  <c:v>200</c:v>
                </c:pt>
                <c:pt idx="2">
                  <c:v>207</c:v>
                </c:pt>
                <c:pt idx="3">
                  <c:v>256</c:v>
                </c:pt>
                <c:pt idx="4">
                  <c:v>418</c:v>
                </c:pt>
              </c:numCache>
            </c:numRef>
          </c:val>
          <c:extLst xmlns:c16r2="http://schemas.microsoft.com/office/drawing/2015/06/chart">
            <c:ext xmlns:c16="http://schemas.microsoft.com/office/drawing/2014/chart" uri="{C3380CC4-5D6E-409C-BE32-E72D297353CC}">
              <c16:uniqueId val="{00000005-3F52-4CE8-9288-91B921A20D51}"/>
            </c:ext>
          </c:extLst>
        </c:ser>
        <c:dLbls/>
        <c:marker val="1"/>
        <c:axId val="77997952"/>
        <c:axId val="77999488"/>
      </c:lineChart>
      <c:catAx>
        <c:axId val="77997952"/>
        <c:scaling>
          <c:orientation val="minMax"/>
        </c:scaling>
        <c:axPos val="b"/>
        <c:numFmt formatCode="General" sourceLinked="0"/>
        <c:tickLblPos val="nextTo"/>
        <c:spPr>
          <a:effectLst>
            <a:innerShdw blurRad="63500" dist="50800" dir="13500000">
              <a:prstClr val="black">
                <a:alpha val="50000"/>
              </a:prstClr>
            </a:innerShdw>
          </a:effectLst>
        </c:spPr>
        <c:crossAx val="77999488"/>
        <c:crosses val="autoZero"/>
        <c:auto val="1"/>
        <c:lblAlgn val="ctr"/>
        <c:lblOffset val="100"/>
      </c:catAx>
      <c:valAx>
        <c:axId val="77999488"/>
        <c:scaling>
          <c:orientation val="minMax"/>
        </c:scaling>
        <c:axPos val="l"/>
        <c:majorGridlines/>
        <c:numFmt formatCode="General" sourceLinked="1"/>
        <c:tickLblPos val="nextTo"/>
        <c:crossAx val="77997952"/>
        <c:crosses val="autoZero"/>
        <c:crossBetween val="between"/>
      </c:valAx>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latin typeface="Arial" pitchFamily="34" charset="0"/>
              </a:rPr>
              <a:t>Number of labour tenants applications settled</a:t>
            </a:r>
          </a:p>
        </c:rich>
      </c:tx>
    </c:title>
    <c:plotArea>
      <c:layout/>
      <c:lineChart>
        <c:grouping val="standard"/>
        <c:ser>
          <c:idx val="0"/>
          <c:order val="0"/>
          <c:tx>
            <c:strRef>
              <c:f>'Prg5'!$D$3</c:f>
              <c:strCache>
                <c:ptCount val="1"/>
                <c:pt idx="0">
                  <c:v>achievement</c:v>
                </c:pt>
              </c:strCache>
            </c:strRef>
          </c:tx>
          <c:marker>
            <c:symbol val="none"/>
          </c:marker>
          <c:dLbls>
            <c:dLbl>
              <c:idx val="2"/>
              <c:layout>
                <c:manualLayout>
                  <c:x val="0"/>
                  <c:y val="3.0120481927710729E-2"/>
                </c:manualLayout>
              </c:layout>
              <c:tx>
                <c:rich>
                  <a:bodyPr/>
                  <a:lstStyle/>
                  <a:p>
                    <a:r>
                      <a:rPr lang="en-US" dirty="0">
                        <a:latin typeface="Arial" pitchFamily="34" charset="0"/>
                      </a:rPr>
                      <a:t>67</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867-4490-9E53-F10AFDEDD40E}"/>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'Prg5'!$D$4:$H$4</c:f>
              <c:strCache>
                <c:ptCount val="5"/>
                <c:pt idx="0">
                  <c:v>2014/15</c:v>
                </c:pt>
                <c:pt idx="1">
                  <c:v>2015/16</c:v>
                </c:pt>
                <c:pt idx="2">
                  <c:v>2016/17</c:v>
                </c:pt>
                <c:pt idx="3">
                  <c:v>2017/18</c:v>
                </c:pt>
                <c:pt idx="4">
                  <c:v>2018/19</c:v>
                </c:pt>
              </c:strCache>
            </c:strRef>
          </c:cat>
          <c:val>
            <c:numRef>
              <c:f>'Prg5'!$D$14:$H$14</c:f>
              <c:numCache>
                <c:formatCode>General</c:formatCode>
                <c:ptCount val="5"/>
                <c:pt idx="0">
                  <c:v>0</c:v>
                </c:pt>
                <c:pt idx="1">
                  <c:v>19</c:v>
                </c:pt>
                <c:pt idx="2">
                  <c:v>67</c:v>
                </c:pt>
                <c:pt idx="3" formatCode="#,##0">
                  <c:v>1434</c:v>
                </c:pt>
                <c:pt idx="4" formatCode="#,##0">
                  <c:v>624</c:v>
                </c:pt>
              </c:numCache>
            </c:numRef>
          </c:val>
          <c:extLst xmlns:c16r2="http://schemas.microsoft.com/office/drawing/2015/06/chart">
            <c:ext xmlns:c16="http://schemas.microsoft.com/office/drawing/2014/chart" uri="{C3380CC4-5D6E-409C-BE32-E72D297353CC}">
              <c16:uniqueId val="{00000001-3867-4490-9E53-F10AFDEDD40E}"/>
            </c:ext>
          </c:extLst>
        </c:ser>
        <c:ser>
          <c:idx val="1"/>
          <c:order val="1"/>
          <c:tx>
            <c:strRef>
              <c:f>'Prg5'!$J$3</c:f>
              <c:strCache>
                <c:ptCount val="1"/>
                <c:pt idx="0">
                  <c:v>targets</c:v>
                </c:pt>
              </c:strCache>
            </c:strRef>
          </c:tx>
          <c:marker>
            <c:symbol val="none"/>
          </c:marker>
          <c:dLbls>
            <c:dLbl>
              <c:idx val="0"/>
              <c:layout>
                <c:manualLayout>
                  <c:x val="0"/>
                  <c:y val="-5.4216867469879512E-2"/>
                </c:manualLayout>
              </c:layout>
              <c:tx>
                <c:rich>
                  <a:bodyPr/>
                  <a:lstStyle/>
                  <a:p>
                    <a:r>
                      <a:rPr lang="en-US" dirty="0">
                        <a:latin typeface="Arial" pitchFamily="34" charset="0"/>
                      </a:rPr>
                      <a:t>130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867-4490-9E53-F10AFDEDD40E}"/>
                </c:ext>
              </c:extLst>
            </c:dLbl>
            <c:dLbl>
              <c:idx val="1"/>
              <c:layout>
                <c:manualLayout>
                  <c:x val="0"/>
                  <c:y val="-4.8192771084337366E-2"/>
                </c:manualLayout>
              </c:layout>
              <c:tx>
                <c:rich>
                  <a:bodyPr/>
                  <a:lstStyle/>
                  <a:p>
                    <a:r>
                      <a:rPr lang="en-US" dirty="0">
                        <a:latin typeface="Arial" pitchFamily="34" charset="0"/>
                      </a:rPr>
                      <a:t>137</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867-4490-9E53-F10AFDEDD40E}"/>
                </c:ext>
              </c:extLst>
            </c:dLbl>
            <c:dLbl>
              <c:idx val="2"/>
              <c:layout>
                <c:manualLayout>
                  <c:x val="-8.0850069085429167E-3"/>
                  <c:y val="-4.8192771084337366E-2"/>
                </c:manualLayout>
              </c:layout>
              <c:tx>
                <c:rich>
                  <a:bodyPr/>
                  <a:lstStyle/>
                  <a:p>
                    <a:r>
                      <a:rPr lang="en-US" dirty="0">
                        <a:latin typeface="Arial" pitchFamily="34" charset="0"/>
                      </a:rPr>
                      <a:t>145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867-4490-9E53-F10AFDEDD40E}"/>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'Prg5'!$D$4:$H$4</c:f>
              <c:strCache>
                <c:ptCount val="5"/>
                <c:pt idx="0">
                  <c:v>2014/15</c:v>
                </c:pt>
                <c:pt idx="1">
                  <c:v>2015/16</c:v>
                </c:pt>
                <c:pt idx="2">
                  <c:v>2016/17</c:v>
                </c:pt>
                <c:pt idx="3">
                  <c:v>2017/18</c:v>
                </c:pt>
                <c:pt idx="4">
                  <c:v>2018/19</c:v>
                </c:pt>
              </c:strCache>
            </c:strRef>
          </c:cat>
          <c:val>
            <c:numRef>
              <c:f>'Prg5'!$J$14:$N$14</c:f>
              <c:numCache>
                <c:formatCode>General</c:formatCode>
                <c:ptCount val="5"/>
                <c:pt idx="0">
                  <c:v>130</c:v>
                </c:pt>
                <c:pt idx="1">
                  <c:v>137</c:v>
                </c:pt>
                <c:pt idx="2">
                  <c:v>145</c:v>
                </c:pt>
                <c:pt idx="3">
                  <c:v>60</c:v>
                </c:pt>
                <c:pt idx="4" formatCode="#,##0">
                  <c:v>1947</c:v>
                </c:pt>
              </c:numCache>
            </c:numRef>
          </c:val>
          <c:extLst xmlns:c16r2="http://schemas.microsoft.com/office/drawing/2015/06/chart">
            <c:ext xmlns:c16="http://schemas.microsoft.com/office/drawing/2014/chart" uri="{C3380CC4-5D6E-409C-BE32-E72D297353CC}">
              <c16:uniqueId val="{00000005-3867-4490-9E53-F10AFDEDD40E}"/>
            </c:ext>
          </c:extLst>
        </c:ser>
        <c:dLbls/>
        <c:marker val="1"/>
        <c:axId val="78066048"/>
        <c:axId val="78067584"/>
      </c:lineChart>
      <c:catAx>
        <c:axId val="78066048"/>
        <c:scaling>
          <c:orientation val="minMax"/>
        </c:scaling>
        <c:axPos val="b"/>
        <c:numFmt formatCode="General" sourceLinked="0"/>
        <c:tickLblPos val="nextTo"/>
        <c:spPr>
          <a:effectLst>
            <a:innerShdw blurRad="63500" dist="50800" dir="13500000">
              <a:prstClr val="black">
                <a:alpha val="50000"/>
              </a:prstClr>
            </a:innerShdw>
          </a:effectLst>
        </c:spPr>
        <c:crossAx val="78067584"/>
        <c:crosses val="autoZero"/>
        <c:auto val="1"/>
        <c:lblAlgn val="ctr"/>
        <c:lblOffset val="100"/>
      </c:catAx>
      <c:valAx>
        <c:axId val="78067584"/>
        <c:scaling>
          <c:orientation val="minMax"/>
        </c:scaling>
        <c:axPos val="l"/>
        <c:majorGridlines/>
        <c:numFmt formatCode="General" sourceLinked="1"/>
        <c:tickLblPos val="nextTo"/>
        <c:crossAx val="78066048"/>
        <c:crosses val="autoZero"/>
        <c:crossBetween val="between"/>
      </c:valAx>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2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latin typeface="Arial" pitchFamily="34" charset="0"/>
              </a:rPr>
              <a:t>Number of State Land parcels confirmed as vested</a:t>
            </a:r>
          </a:p>
        </c:rich>
      </c:tx>
    </c:title>
    <c:plotArea>
      <c:layout/>
      <c:lineChart>
        <c:grouping val="standard"/>
        <c:ser>
          <c:idx val="0"/>
          <c:order val="0"/>
          <c:tx>
            <c:strRef>
              <c:f>'Prg5'!$D$3</c:f>
              <c:strCache>
                <c:ptCount val="1"/>
                <c:pt idx="0">
                  <c:v>achievement</c:v>
                </c:pt>
              </c:strCache>
            </c:strRef>
          </c:tx>
          <c:marker>
            <c:symbol val="none"/>
          </c:marker>
          <c:dLbls>
            <c:dLbl>
              <c:idx val="0"/>
              <c:layout>
                <c:manualLayout>
                  <c:x val="-5.5401662049861494E-2"/>
                  <c:y val="4.5222895461757798E-2"/>
                </c:manualLayout>
              </c:layout>
              <c:tx>
                <c:rich>
                  <a:bodyPr/>
                  <a:lstStyle/>
                  <a:p>
                    <a:r>
                      <a:rPr lang="en-US" dirty="0">
                        <a:latin typeface="Arial" pitchFamily="34" charset="0"/>
                      </a:rPr>
                      <a:t>1 646</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434-4331-AE2D-6BB644E1CE3D}"/>
                </c:ext>
              </c:extLst>
            </c:dLbl>
            <c:dLbl>
              <c:idx val="1"/>
              <c:layout>
                <c:manualLayout>
                  <c:x val="8.3410037734202892E-3"/>
                  <c:y val="-1.7552536897609668E-2"/>
                </c:manualLayout>
              </c:layout>
              <c:tx>
                <c:rich>
                  <a:bodyPr/>
                  <a:lstStyle/>
                  <a:p>
                    <a:r>
                      <a:rPr lang="en-US" dirty="0">
                        <a:latin typeface="Arial" pitchFamily="34" charset="0"/>
                      </a:rPr>
                      <a:t>1 247</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434-4331-AE2D-6BB644E1CE3D}"/>
                </c:ext>
              </c:extLst>
            </c:dLbl>
            <c:dLbl>
              <c:idx val="2"/>
              <c:layout>
                <c:manualLayout>
                  <c:x val="-3.6011080332409975E-2"/>
                  <c:y val="2.7133737277054693E-2"/>
                </c:manualLayout>
              </c:layout>
              <c:tx>
                <c:rich>
                  <a:bodyPr/>
                  <a:lstStyle/>
                  <a:p>
                    <a:r>
                      <a:rPr lang="en-US" dirty="0">
                        <a:latin typeface="Arial" pitchFamily="34" charset="0"/>
                      </a:rPr>
                      <a:t>719</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434-4331-AE2D-6BB644E1CE3D}"/>
                </c:ext>
              </c:extLst>
            </c:dLbl>
            <c:dLbl>
              <c:idx val="3"/>
              <c:layout>
                <c:manualLayout>
                  <c:x val="2.7777777777777796E-3"/>
                  <c:y val="4.6296296296296301E-2"/>
                </c:manualLayout>
              </c:layout>
              <c:tx>
                <c:rich>
                  <a:bodyPr/>
                  <a:lstStyle/>
                  <a:p>
                    <a:r>
                      <a:rPr lang="en-US" dirty="0">
                        <a:latin typeface="Arial" pitchFamily="34" charset="0"/>
                      </a:rPr>
                      <a:t>505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434-4331-AE2D-6BB644E1CE3D}"/>
                </c:ext>
              </c:extLst>
            </c:dLbl>
            <c:dLbl>
              <c:idx val="4"/>
              <c:layout>
                <c:manualLayout>
                  <c:x val="0"/>
                  <c:y val="-1.3566868638527347E-2"/>
                </c:manualLayout>
              </c:layout>
              <c:tx>
                <c:rich>
                  <a:bodyPr/>
                  <a:lstStyle/>
                  <a:p>
                    <a:r>
                      <a:rPr lang="en-US" dirty="0">
                        <a:latin typeface="Arial" pitchFamily="34" charset="0"/>
                      </a:rPr>
                      <a:t>649</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434-4331-AE2D-6BB644E1CE3D}"/>
                </c:ext>
              </c:extLst>
            </c:dLbl>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'Prg5'!$D$4:$H$4</c:f>
              <c:strCache>
                <c:ptCount val="5"/>
                <c:pt idx="0">
                  <c:v>2014/15</c:v>
                </c:pt>
                <c:pt idx="1">
                  <c:v>2015/16</c:v>
                </c:pt>
                <c:pt idx="2">
                  <c:v>2016/17</c:v>
                </c:pt>
                <c:pt idx="3">
                  <c:v>2017/18</c:v>
                </c:pt>
                <c:pt idx="4">
                  <c:v>2018/19</c:v>
                </c:pt>
              </c:strCache>
            </c:strRef>
          </c:cat>
          <c:val>
            <c:numRef>
              <c:f>'Prg5'!$D$15:$H$15</c:f>
              <c:numCache>
                <c:formatCode>#,##0</c:formatCode>
                <c:ptCount val="5"/>
                <c:pt idx="0">
                  <c:v>1646</c:v>
                </c:pt>
                <c:pt idx="1">
                  <c:v>1247</c:v>
                </c:pt>
                <c:pt idx="2">
                  <c:v>719</c:v>
                </c:pt>
                <c:pt idx="3" formatCode="General">
                  <c:v>505</c:v>
                </c:pt>
                <c:pt idx="4" formatCode="General">
                  <c:v>649</c:v>
                </c:pt>
              </c:numCache>
            </c:numRef>
          </c:val>
          <c:extLst xmlns:c16r2="http://schemas.microsoft.com/office/drawing/2015/06/chart">
            <c:ext xmlns:c16="http://schemas.microsoft.com/office/drawing/2014/chart" uri="{C3380CC4-5D6E-409C-BE32-E72D297353CC}">
              <c16:uniqueId val="{00000005-8434-4331-AE2D-6BB644E1CE3D}"/>
            </c:ext>
          </c:extLst>
        </c:ser>
        <c:ser>
          <c:idx val="1"/>
          <c:order val="1"/>
          <c:tx>
            <c:strRef>
              <c:f>'Prg5'!$J$3</c:f>
              <c:strCache>
                <c:ptCount val="1"/>
                <c:pt idx="0">
                  <c:v>targets</c:v>
                </c:pt>
              </c:strCache>
            </c:strRef>
          </c:tx>
          <c:marker>
            <c:symbol val="none"/>
          </c:marker>
          <c:dLbls>
            <c:dLbl>
              <c:idx val="1"/>
              <c:layout>
                <c:manualLayout>
                  <c:x val="-5.5401662049861494E-2"/>
                  <c:y val="4.5222895461757798E-2"/>
                </c:manualLayout>
              </c:layout>
              <c:tx>
                <c:rich>
                  <a:bodyPr/>
                  <a:lstStyle/>
                  <a:p>
                    <a:r>
                      <a:rPr lang="en-US" dirty="0">
                        <a:latin typeface="Arial" pitchFamily="34" charset="0"/>
                      </a:rPr>
                      <a:t>1 206</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434-4331-AE2D-6BB644E1CE3D}"/>
                </c:ext>
              </c:extLst>
            </c:dLbl>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'Prg5'!$D$4:$H$4</c:f>
              <c:strCache>
                <c:ptCount val="5"/>
                <c:pt idx="0">
                  <c:v>2014/15</c:v>
                </c:pt>
                <c:pt idx="1">
                  <c:v>2015/16</c:v>
                </c:pt>
                <c:pt idx="2">
                  <c:v>2016/17</c:v>
                </c:pt>
                <c:pt idx="3">
                  <c:v>2017/18</c:v>
                </c:pt>
                <c:pt idx="4">
                  <c:v>2018/19</c:v>
                </c:pt>
              </c:strCache>
            </c:strRef>
          </c:cat>
          <c:val>
            <c:numRef>
              <c:f>'Prg5'!$J$15:$N$15</c:f>
              <c:numCache>
                <c:formatCode>#,##0</c:formatCode>
                <c:ptCount val="5"/>
                <c:pt idx="0">
                  <c:v>1787</c:v>
                </c:pt>
                <c:pt idx="1">
                  <c:v>1206</c:v>
                </c:pt>
                <c:pt idx="2">
                  <c:v>773</c:v>
                </c:pt>
                <c:pt idx="3" formatCode="General">
                  <c:v>686</c:v>
                </c:pt>
                <c:pt idx="4" formatCode="General">
                  <c:v>583</c:v>
                </c:pt>
              </c:numCache>
            </c:numRef>
          </c:val>
          <c:extLst xmlns:c16r2="http://schemas.microsoft.com/office/drawing/2015/06/chart">
            <c:ext xmlns:c16="http://schemas.microsoft.com/office/drawing/2014/chart" uri="{C3380CC4-5D6E-409C-BE32-E72D297353CC}">
              <c16:uniqueId val="{00000007-8434-4331-AE2D-6BB644E1CE3D}"/>
            </c:ext>
          </c:extLst>
        </c:ser>
        <c:dLbls/>
        <c:marker val="1"/>
        <c:axId val="87833984"/>
        <c:axId val="87893120"/>
      </c:lineChart>
      <c:catAx>
        <c:axId val="87833984"/>
        <c:scaling>
          <c:orientation val="minMax"/>
        </c:scaling>
        <c:axPos val="b"/>
        <c:numFmt formatCode="General" sourceLinked="0"/>
        <c:tickLblPos val="nextTo"/>
        <c:spPr>
          <a:effectLst>
            <a:innerShdw blurRad="63500" dist="50800" dir="13500000">
              <a:prstClr val="black">
                <a:alpha val="50000"/>
              </a:prstClr>
            </a:innerShdw>
          </a:effectLst>
        </c:spPr>
        <c:crossAx val="87893120"/>
        <c:crosses val="autoZero"/>
        <c:auto val="1"/>
        <c:lblAlgn val="ctr"/>
        <c:lblOffset val="100"/>
      </c:catAx>
      <c:valAx>
        <c:axId val="87893120"/>
        <c:scaling>
          <c:orientation val="minMax"/>
        </c:scaling>
        <c:axPos val="l"/>
        <c:majorGridlines/>
        <c:numFmt formatCode="#,##0" sourceLinked="1"/>
        <c:tickLblPos val="nextTo"/>
        <c:crossAx val="87833984"/>
        <c:crosses val="autoZero"/>
        <c:crossBetween val="between"/>
      </c:valAx>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2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latin typeface="Arial" pitchFamily="34" charset="0"/>
              </a:rPr>
              <a:t>Number of hectares allocated to farm dwellers and labour tenants</a:t>
            </a:r>
          </a:p>
        </c:rich>
      </c:tx>
    </c:title>
    <c:plotArea>
      <c:layout/>
      <c:lineChart>
        <c:grouping val="standard"/>
        <c:ser>
          <c:idx val="0"/>
          <c:order val="0"/>
          <c:tx>
            <c:strRef>
              <c:f>'Prg5'!$D$3</c:f>
              <c:strCache>
                <c:ptCount val="1"/>
                <c:pt idx="0">
                  <c:v>achievement</c:v>
                </c:pt>
              </c:strCache>
            </c:strRef>
          </c:tx>
          <c:marker>
            <c:symbol val="none"/>
          </c:marke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'Prg5'!$D$4:$H$4</c:f>
              <c:strCache>
                <c:ptCount val="5"/>
                <c:pt idx="0">
                  <c:v>2014/15</c:v>
                </c:pt>
                <c:pt idx="1">
                  <c:v>2015/16</c:v>
                </c:pt>
                <c:pt idx="2">
                  <c:v>2016/17</c:v>
                </c:pt>
                <c:pt idx="3">
                  <c:v>2017/18</c:v>
                </c:pt>
                <c:pt idx="4">
                  <c:v>2018/19</c:v>
                </c:pt>
              </c:strCache>
            </c:strRef>
          </c:cat>
          <c:val>
            <c:numRef>
              <c:f>'Prg5'!$D$7:$H$7</c:f>
              <c:numCache>
                <c:formatCode>#,##0</c:formatCode>
                <c:ptCount val="5"/>
                <c:pt idx="0" formatCode="General">
                  <c:v>0</c:v>
                </c:pt>
                <c:pt idx="1">
                  <c:v>3910</c:v>
                </c:pt>
                <c:pt idx="2">
                  <c:v>18275</c:v>
                </c:pt>
                <c:pt idx="3">
                  <c:v>15437</c:v>
                </c:pt>
                <c:pt idx="4">
                  <c:v>9675</c:v>
                </c:pt>
              </c:numCache>
            </c:numRef>
          </c:val>
          <c:extLst xmlns:c16r2="http://schemas.microsoft.com/office/drawing/2015/06/chart">
            <c:ext xmlns:c16="http://schemas.microsoft.com/office/drawing/2014/chart" uri="{C3380CC4-5D6E-409C-BE32-E72D297353CC}">
              <c16:uniqueId val="{00000000-A87B-4836-97AC-20F9841B43A5}"/>
            </c:ext>
          </c:extLst>
        </c:ser>
        <c:ser>
          <c:idx val="1"/>
          <c:order val="1"/>
          <c:tx>
            <c:strRef>
              <c:f>'Prg5'!$J$3</c:f>
              <c:strCache>
                <c:ptCount val="1"/>
                <c:pt idx="0">
                  <c:v>targets</c:v>
                </c:pt>
              </c:strCache>
            </c:strRef>
          </c:tx>
          <c:marker>
            <c:symbol val="none"/>
          </c:marker>
          <c:dLbls>
            <c:dLbl>
              <c:idx val="4"/>
              <c:layout>
                <c:manualLayout>
                  <c:x val="3.4246464524437955E-3"/>
                  <c:y val="3.3069242306410403E-2"/>
                </c:manualLayout>
              </c:layout>
              <c:tx>
                <c:rich>
                  <a:bodyPr/>
                  <a:lstStyle/>
                  <a:p>
                    <a:r>
                      <a:rPr lang="en-US" dirty="0">
                        <a:latin typeface="Arial" pitchFamily="34" charset="0"/>
                      </a:rPr>
                      <a:t>8 500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87B-4836-97AC-20F9841B43A5}"/>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'Prg5'!$D$4:$H$4</c:f>
              <c:strCache>
                <c:ptCount val="5"/>
                <c:pt idx="0">
                  <c:v>2014/15</c:v>
                </c:pt>
                <c:pt idx="1">
                  <c:v>2015/16</c:v>
                </c:pt>
                <c:pt idx="2">
                  <c:v>2016/17</c:v>
                </c:pt>
                <c:pt idx="3">
                  <c:v>2017/18</c:v>
                </c:pt>
                <c:pt idx="4">
                  <c:v>2018/19</c:v>
                </c:pt>
              </c:strCache>
            </c:strRef>
          </c:cat>
          <c:val>
            <c:numRef>
              <c:f>'Prg5'!$J$7:$N$7</c:f>
              <c:numCache>
                <c:formatCode>#,##0</c:formatCode>
                <c:ptCount val="5"/>
                <c:pt idx="0" formatCode="General">
                  <c:v>0</c:v>
                </c:pt>
                <c:pt idx="1">
                  <c:v>37000</c:v>
                </c:pt>
                <c:pt idx="2">
                  <c:v>8326</c:v>
                </c:pt>
                <c:pt idx="3">
                  <c:v>9600</c:v>
                </c:pt>
                <c:pt idx="4">
                  <c:v>8500</c:v>
                </c:pt>
              </c:numCache>
            </c:numRef>
          </c:val>
          <c:extLst xmlns:c16r2="http://schemas.microsoft.com/office/drawing/2015/06/chart">
            <c:ext xmlns:c16="http://schemas.microsoft.com/office/drawing/2014/chart" uri="{C3380CC4-5D6E-409C-BE32-E72D297353CC}">
              <c16:uniqueId val="{00000002-A87B-4836-97AC-20F9841B43A5}"/>
            </c:ext>
          </c:extLst>
        </c:ser>
        <c:dLbls/>
        <c:marker val="1"/>
        <c:axId val="78172928"/>
        <c:axId val="78174464"/>
      </c:lineChart>
      <c:catAx>
        <c:axId val="78172928"/>
        <c:scaling>
          <c:orientation val="minMax"/>
        </c:scaling>
        <c:axPos val="b"/>
        <c:numFmt formatCode="General" sourceLinked="0"/>
        <c:tickLblPos val="nextTo"/>
        <c:spPr>
          <a:effectLst>
            <a:innerShdw blurRad="63500" dist="50800" dir="13500000">
              <a:prstClr val="black">
                <a:alpha val="50000"/>
              </a:prstClr>
            </a:innerShdw>
          </a:effectLst>
        </c:spPr>
        <c:crossAx val="78174464"/>
        <c:crosses val="autoZero"/>
        <c:auto val="1"/>
        <c:lblAlgn val="ctr"/>
        <c:lblOffset val="100"/>
      </c:catAx>
      <c:valAx>
        <c:axId val="78174464"/>
        <c:scaling>
          <c:orientation val="minMax"/>
        </c:scaling>
        <c:axPos val="l"/>
        <c:majorGridlines/>
        <c:numFmt formatCode="General" sourceLinked="1"/>
        <c:tickLblPos val="nextTo"/>
        <c:crossAx val="78172928"/>
        <c:crosses val="autoZero"/>
        <c:crossBetween val="between"/>
      </c:valAx>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2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latin typeface="Arial" pitchFamily="34" charset="0"/>
              </a:rPr>
              <a:t>Number of household supported under the One Household, One Hectare Programme</a:t>
            </a:r>
          </a:p>
        </c:rich>
      </c:tx>
    </c:title>
    <c:plotArea>
      <c:layout/>
      <c:lineChart>
        <c:grouping val="standard"/>
        <c:ser>
          <c:idx val="0"/>
          <c:order val="0"/>
          <c:tx>
            <c:strRef>
              <c:f>'Prg5'!$D$3</c:f>
              <c:strCache>
                <c:ptCount val="1"/>
                <c:pt idx="0">
                  <c:v>achievement</c:v>
                </c:pt>
              </c:strCache>
            </c:strRef>
          </c:tx>
          <c:marker>
            <c:symbol val="none"/>
          </c:marker>
          <c:dLbls>
            <c:dLbl>
              <c:idx val="4"/>
              <c:tx>
                <c:rich>
                  <a:bodyPr/>
                  <a:lstStyle/>
                  <a:p>
                    <a:r>
                      <a:rPr lang="en-US" smtClean="0"/>
                      <a:t>2</a:t>
                    </a:r>
                    <a:r>
                      <a:rPr lang="en-US" baseline="0" smtClean="0"/>
                      <a:t> 251</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5BB-439D-ABC9-AFDE3934285B}"/>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'Prg5'!$D$4:$H$4</c:f>
              <c:strCache>
                <c:ptCount val="5"/>
                <c:pt idx="0">
                  <c:v>2014/15</c:v>
                </c:pt>
                <c:pt idx="1">
                  <c:v>2015/16</c:v>
                </c:pt>
                <c:pt idx="2">
                  <c:v>2016/17</c:v>
                </c:pt>
                <c:pt idx="3">
                  <c:v>2017/18</c:v>
                </c:pt>
                <c:pt idx="4">
                  <c:v>2018/19</c:v>
                </c:pt>
              </c:strCache>
            </c:strRef>
          </c:cat>
          <c:val>
            <c:numRef>
              <c:f>'Prg5'!$D$17:$H$17</c:f>
              <c:numCache>
                <c:formatCode>General</c:formatCode>
                <c:ptCount val="5"/>
                <c:pt idx="0">
                  <c:v>0</c:v>
                </c:pt>
                <c:pt idx="1">
                  <c:v>0</c:v>
                </c:pt>
                <c:pt idx="2">
                  <c:v>0</c:v>
                </c:pt>
                <c:pt idx="3" formatCode="#,##0">
                  <c:v>0</c:v>
                </c:pt>
                <c:pt idx="4" formatCode="#,##0">
                  <c:v>2251</c:v>
                </c:pt>
              </c:numCache>
            </c:numRef>
          </c:val>
          <c:extLst xmlns:c16r2="http://schemas.microsoft.com/office/drawing/2015/06/chart">
            <c:ext xmlns:c16="http://schemas.microsoft.com/office/drawing/2014/chart" uri="{C3380CC4-5D6E-409C-BE32-E72D297353CC}">
              <c16:uniqueId val="{00000001-15BB-439D-ABC9-AFDE3934285B}"/>
            </c:ext>
          </c:extLst>
        </c:ser>
        <c:ser>
          <c:idx val="1"/>
          <c:order val="1"/>
          <c:tx>
            <c:strRef>
              <c:f>'Prg5'!$J$3</c:f>
              <c:strCache>
                <c:ptCount val="1"/>
                <c:pt idx="0">
                  <c:v>targets</c:v>
                </c:pt>
              </c:strCache>
            </c:strRef>
          </c:tx>
          <c:marker>
            <c:symbol val="none"/>
          </c:marker>
          <c:dLbls>
            <c:dLbl>
              <c:idx val="3"/>
              <c:layout>
                <c:manualLayout>
                  <c:x val="-8.333333333333335E-3"/>
                  <c:y val="5.5555555555555539E-2"/>
                </c:manualLayout>
              </c:layout>
              <c:tx>
                <c:rich>
                  <a:bodyPr/>
                  <a:lstStyle/>
                  <a:p>
                    <a:r>
                      <a:rPr lang="en-US" dirty="0">
                        <a:latin typeface="Arial" pitchFamily="34" charset="0"/>
                      </a:rPr>
                      <a:t>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5BB-439D-ABC9-AFDE3934285B}"/>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'Prg5'!$D$4:$H$4</c:f>
              <c:strCache>
                <c:ptCount val="5"/>
                <c:pt idx="0">
                  <c:v>2014/15</c:v>
                </c:pt>
                <c:pt idx="1">
                  <c:v>2015/16</c:v>
                </c:pt>
                <c:pt idx="2">
                  <c:v>2016/17</c:v>
                </c:pt>
                <c:pt idx="3">
                  <c:v>2017/18</c:v>
                </c:pt>
                <c:pt idx="4">
                  <c:v>2018/19</c:v>
                </c:pt>
              </c:strCache>
            </c:strRef>
          </c:cat>
          <c:val>
            <c:numRef>
              <c:f>'Prg5'!$J$17:$N$17</c:f>
              <c:numCache>
                <c:formatCode>General</c:formatCode>
                <c:ptCount val="5"/>
                <c:pt idx="0">
                  <c:v>0</c:v>
                </c:pt>
                <c:pt idx="1">
                  <c:v>0</c:v>
                </c:pt>
                <c:pt idx="2">
                  <c:v>0</c:v>
                </c:pt>
                <c:pt idx="3" formatCode="#,##0">
                  <c:v>0</c:v>
                </c:pt>
                <c:pt idx="4" formatCode="#,##0">
                  <c:v>3437</c:v>
                </c:pt>
              </c:numCache>
            </c:numRef>
          </c:val>
          <c:extLst xmlns:c16r2="http://schemas.microsoft.com/office/drawing/2015/06/chart">
            <c:ext xmlns:c16="http://schemas.microsoft.com/office/drawing/2014/chart" uri="{C3380CC4-5D6E-409C-BE32-E72D297353CC}">
              <c16:uniqueId val="{00000003-15BB-439D-ABC9-AFDE3934285B}"/>
            </c:ext>
          </c:extLst>
        </c:ser>
        <c:dLbls/>
        <c:marker val="1"/>
        <c:axId val="88033152"/>
        <c:axId val="88034688"/>
      </c:lineChart>
      <c:catAx>
        <c:axId val="88033152"/>
        <c:scaling>
          <c:orientation val="minMax"/>
        </c:scaling>
        <c:axPos val="b"/>
        <c:numFmt formatCode="General" sourceLinked="0"/>
        <c:tickLblPos val="nextTo"/>
        <c:spPr>
          <a:effectLst>
            <a:innerShdw blurRad="63500" dist="50800" dir="13500000">
              <a:prstClr val="black">
                <a:alpha val="50000"/>
              </a:prstClr>
            </a:innerShdw>
          </a:effectLst>
        </c:spPr>
        <c:crossAx val="88034688"/>
        <c:crosses val="autoZero"/>
        <c:auto val="1"/>
        <c:lblAlgn val="ctr"/>
        <c:lblOffset val="100"/>
      </c:catAx>
      <c:valAx>
        <c:axId val="88034688"/>
        <c:scaling>
          <c:orientation val="minMax"/>
        </c:scaling>
        <c:axPos val="l"/>
        <c:majorGridlines/>
        <c:numFmt formatCode="General" sourceLinked="1"/>
        <c:tickLblPos val="nextTo"/>
        <c:crossAx val="88033152"/>
        <c:crosses val="autoZero"/>
        <c:crossBetween val="between"/>
      </c:valAx>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2000"/>
            </a:pPr>
            <a:r>
              <a:rPr lang="en-ZA" sz="2000" b="1" i="0" baseline="0" dirty="0">
                <a:effectLst/>
                <a:latin typeface="Arial" pitchFamily="34" charset="0"/>
              </a:rPr>
              <a:t>Number of District Rural Development Plans reviewed</a:t>
            </a:r>
            <a:endParaRPr lang="en-ZA" sz="2000" dirty="0">
              <a:effectLst/>
              <a:latin typeface="Arial" pitchFamily="34" charset="0"/>
            </a:endParaRPr>
          </a:p>
        </c:rich>
      </c:tx>
    </c:title>
    <c:plotArea>
      <c:layout/>
      <c:lineChart>
        <c:grouping val="standard"/>
        <c:ser>
          <c:idx val="0"/>
          <c:order val="0"/>
          <c:tx>
            <c:strRef>
              <c:f>Sheet1!$C$2:$D$2</c:f>
              <c:strCache>
                <c:ptCount val="1"/>
                <c:pt idx="0">
                  <c:v>achievement</c:v>
                </c:pt>
              </c:strCache>
            </c:strRef>
          </c:tx>
          <c:marker>
            <c:symbol val="none"/>
          </c:marker>
          <c:dLbls>
            <c:dLbl>
              <c:idx val="1"/>
              <c:layout>
                <c:manualLayout>
                  <c:x val="0"/>
                  <c:y val="7.3275456246394449E-2"/>
                </c:manualLayout>
              </c:layout>
              <c:tx>
                <c:rich>
                  <a:bodyPr/>
                  <a:lstStyle/>
                  <a:p>
                    <a:r>
                      <a:rPr lang="en-US" dirty="0">
                        <a:latin typeface="Arial" pitchFamily="34" charset="0"/>
                      </a:rPr>
                      <a:t>24</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504-498E-BBF7-5743AE35559E}"/>
                </c:ext>
              </c:extLst>
            </c:dLbl>
            <c:dLbl>
              <c:idx val="2"/>
              <c:layout>
                <c:manualLayout>
                  <c:x val="0"/>
                  <c:y val="-3.2407407407407413E-2"/>
                </c:manualLayout>
              </c:layout>
              <c:tx>
                <c:rich>
                  <a:bodyPr/>
                  <a:lstStyle/>
                  <a:p>
                    <a:r>
                      <a:rPr lang="en-US" dirty="0">
                        <a:latin typeface="Arial" pitchFamily="34" charset="0"/>
                      </a:rPr>
                      <a:t>15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504-498E-BBF7-5743AE35559E}"/>
                </c:ext>
              </c:extLst>
            </c:dLbl>
            <c:dLbl>
              <c:idx val="3"/>
              <c:layout>
                <c:manualLayout>
                  <c:x val="0"/>
                  <c:y val="-4.6296296296296301E-2"/>
                </c:manualLayout>
              </c:layout>
              <c:tx>
                <c:rich>
                  <a:bodyPr/>
                  <a:lstStyle/>
                  <a:p>
                    <a:r>
                      <a:rPr lang="en-US" dirty="0">
                        <a:latin typeface="Arial" pitchFamily="34" charset="0"/>
                      </a:rPr>
                      <a:t>37</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504-498E-BBF7-5743AE35559E}"/>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Sheet1!$C$4:$G$4</c:f>
              <c:strCache>
                <c:ptCount val="5"/>
                <c:pt idx="0">
                  <c:v>2014/15</c:v>
                </c:pt>
                <c:pt idx="1">
                  <c:v>2015/16</c:v>
                </c:pt>
                <c:pt idx="2">
                  <c:v>2016/17</c:v>
                </c:pt>
                <c:pt idx="3">
                  <c:v>2017/18</c:v>
                </c:pt>
                <c:pt idx="4">
                  <c:v>2018/19</c:v>
                </c:pt>
              </c:strCache>
            </c:strRef>
          </c:cat>
          <c:val>
            <c:numRef>
              <c:f>Sheet1!$C$6:$G$6</c:f>
              <c:numCache>
                <c:formatCode>General</c:formatCode>
                <c:ptCount val="5"/>
                <c:pt idx="0">
                  <c:v>0</c:v>
                </c:pt>
                <c:pt idx="1">
                  <c:v>24</c:v>
                </c:pt>
                <c:pt idx="2">
                  <c:v>15</c:v>
                </c:pt>
                <c:pt idx="3">
                  <c:v>37</c:v>
                </c:pt>
                <c:pt idx="4">
                  <c:v>20</c:v>
                </c:pt>
              </c:numCache>
            </c:numRef>
          </c:val>
          <c:extLst xmlns:c16r2="http://schemas.microsoft.com/office/drawing/2015/06/chart">
            <c:ext xmlns:c16="http://schemas.microsoft.com/office/drawing/2014/chart" uri="{C3380CC4-5D6E-409C-BE32-E72D297353CC}">
              <c16:uniqueId val="{00000003-7504-498E-BBF7-5743AE35559E}"/>
            </c:ext>
          </c:extLst>
        </c:ser>
        <c:ser>
          <c:idx val="1"/>
          <c:order val="1"/>
          <c:tx>
            <c:strRef>
              <c:f>Sheet1!$I$2</c:f>
              <c:strCache>
                <c:ptCount val="1"/>
                <c:pt idx="0">
                  <c:v>targets</c:v>
                </c:pt>
              </c:strCache>
            </c:strRef>
          </c:tx>
          <c:marker>
            <c:symbol val="none"/>
          </c:marker>
          <c:dLbls>
            <c:dLbl>
              <c:idx val="1"/>
              <c:layout>
                <c:manualLayout>
                  <c:x val="-2.8285641218061732E-2"/>
                  <c:y val="-5.4350710154082139E-2"/>
                </c:manualLayout>
              </c:layout>
              <c:tx>
                <c:rich>
                  <a:bodyPr/>
                  <a:lstStyle/>
                  <a:p>
                    <a:r>
                      <a:rPr lang="en-US" dirty="0">
                        <a:latin typeface="Arial" pitchFamily="34" charset="0"/>
                      </a:rPr>
                      <a:t>27</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504-498E-BBF7-5743AE35559E}"/>
                </c:ext>
              </c:extLst>
            </c:dLbl>
            <c:dLbl>
              <c:idx val="3"/>
              <c:layout>
                <c:manualLayout>
                  <c:x val="-1.6638612481212781E-3"/>
                  <c:y val="7.6090994215714983E-2"/>
                </c:manualLayout>
              </c:layout>
              <c:tx>
                <c:rich>
                  <a:bodyPr/>
                  <a:lstStyle/>
                  <a:p>
                    <a:r>
                      <a:rPr lang="en-US" dirty="0">
                        <a:latin typeface="Arial" pitchFamily="34" charset="0"/>
                      </a:rPr>
                      <a:t>35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504-498E-BBF7-5743AE35559E}"/>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Sheet1!$C$4:$G$4</c:f>
              <c:strCache>
                <c:ptCount val="5"/>
                <c:pt idx="0">
                  <c:v>2014/15</c:v>
                </c:pt>
                <c:pt idx="1">
                  <c:v>2015/16</c:v>
                </c:pt>
                <c:pt idx="2">
                  <c:v>2016/17</c:v>
                </c:pt>
                <c:pt idx="3">
                  <c:v>2017/18</c:v>
                </c:pt>
                <c:pt idx="4">
                  <c:v>2018/19</c:v>
                </c:pt>
              </c:strCache>
            </c:strRef>
          </c:cat>
          <c:val>
            <c:numRef>
              <c:f>Sheet1!$I$6:$M$6</c:f>
              <c:numCache>
                <c:formatCode>General</c:formatCode>
                <c:ptCount val="5"/>
                <c:pt idx="0">
                  <c:v>0</c:v>
                </c:pt>
                <c:pt idx="1">
                  <c:v>27</c:v>
                </c:pt>
                <c:pt idx="2">
                  <c:v>15</c:v>
                </c:pt>
                <c:pt idx="3">
                  <c:v>35</c:v>
                </c:pt>
                <c:pt idx="4">
                  <c:v>20</c:v>
                </c:pt>
              </c:numCache>
            </c:numRef>
          </c:val>
          <c:extLst xmlns:c16r2="http://schemas.microsoft.com/office/drawing/2015/06/chart">
            <c:ext xmlns:c16="http://schemas.microsoft.com/office/drawing/2014/chart" uri="{C3380CC4-5D6E-409C-BE32-E72D297353CC}">
              <c16:uniqueId val="{00000006-7504-498E-BBF7-5743AE35559E}"/>
            </c:ext>
          </c:extLst>
        </c:ser>
        <c:dLbls/>
        <c:marker val="1"/>
        <c:axId val="68587520"/>
        <c:axId val="68589056"/>
      </c:lineChart>
      <c:catAx>
        <c:axId val="68587520"/>
        <c:scaling>
          <c:orientation val="minMax"/>
        </c:scaling>
        <c:axPos val="b"/>
        <c:numFmt formatCode="General" sourceLinked="0"/>
        <c:tickLblPos val="nextTo"/>
        <c:spPr>
          <a:effectLst>
            <a:innerShdw blurRad="63500" dist="50800" dir="13500000">
              <a:prstClr val="black">
                <a:alpha val="50000"/>
              </a:prstClr>
            </a:innerShdw>
          </a:effectLst>
        </c:spPr>
        <c:crossAx val="68589056"/>
        <c:crosses val="autoZero"/>
        <c:auto val="1"/>
        <c:lblAlgn val="ctr"/>
        <c:lblOffset val="100"/>
      </c:catAx>
      <c:valAx>
        <c:axId val="68589056"/>
        <c:scaling>
          <c:orientation val="minMax"/>
        </c:scaling>
        <c:axPos val="l"/>
        <c:majorGridlines/>
        <c:numFmt formatCode="General" sourceLinked="1"/>
        <c:tickLblPos val="nextTo"/>
        <c:crossAx val="68587520"/>
        <c:crosses val="autoZero"/>
        <c:crossBetween val="midCat"/>
      </c:valAx>
      <c:spPr>
        <a:solidFill>
          <a:srgbClr val="9BBB59">
            <a:lumMod val="20000"/>
            <a:lumOff val="80000"/>
          </a:srgbClr>
        </a:solidFill>
        <a:ln>
          <a:noFill/>
        </a:ln>
      </c:spPr>
    </c:plotArea>
    <c:legend>
      <c:legendPos val="r"/>
    </c:legend>
    <c:plotVisOnly val="1"/>
    <c:dispBlanksAs val="gap"/>
  </c:chart>
  <c:spPr>
    <a:solidFill>
      <a:srgbClr val="9BBB59">
        <a:lumMod val="20000"/>
        <a:lumOff val="80000"/>
      </a:srgbClr>
    </a:solidFill>
    <a:scene3d>
      <a:camera prst="orthographicFront"/>
      <a:lightRig rig="threePt" dir="t"/>
    </a:scene3d>
    <a:sp3d>
      <a:bevelT/>
    </a:sp3d>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ZA" sz="1800" dirty="0">
                <a:effectLst/>
                <a:latin typeface="Arial" pitchFamily="34" charset="0"/>
              </a:rPr>
              <a:t>Number of deeds and </a:t>
            </a:r>
            <a:r>
              <a:rPr lang="en-ZA" sz="1800" dirty="0" smtClean="0">
                <a:effectLst/>
                <a:latin typeface="Arial" pitchFamily="34" charset="0"/>
              </a:rPr>
              <a:t>documents accurately </a:t>
            </a:r>
            <a:r>
              <a:rPr lang="en-ZA" sz="1800" dirty="0">
                <a:effectLst/>
                <a:latin typeface="Arial" pitchFamily="34" charset="0"/>
              </a:rPr>
              <a:t>registered</a:t>
            </a:r>
            <a:endParaRPr lang="en-ZA" dirty="0">
              <a:effectLst/>
              <a:latin typeface="Arial" pitchFamily="34" charset="0"/>
            </a:endParaRPr>
          </a:p>
        </c:rich>
      </c:tx>
      <c:layout>
        <c:manualLayout>
          <c:xMode val="edge"/>
          <c:yMode val="edge"/>
          <c:x val="0.10327077865266844"/>
          <c:y val="1.2364762439161962E-2"/>
        </c:manualLayout>
      </c:layout>
    </c:title>
    <c:plotArea>
      <c:layout/>
      <c:lineChart>
        <c:grouping val="standard"/>
        <c:ser>
          <c:idx val="0"/>
          <c:order val="0"/>
          <c:tx>
            <c:strRef>
              <c:f>Sheet1!$C$2</c:f>
              <c:strCache>
                <c:ptCount val="1"/>
                <c:pt idx="0">
                  <c:v>achievement</c:v>
                </c:pt>
              </c:strCache>
            </c:strRef>
          </c:tx>
          <c:marker>
            <c:symbol val="none"/>
          </c:marker>
          <c:dLbls>
            <c:dLbl>
              <c:idx val="0"/>
              <c:layout>
                <c:manualLayout>
                  <c:x val="0"/>
                  <c:y val="-2.8851112358044582E-2"/>
                </c:manualLayout>
              </c:layout>
              <c:tx>
                <c:rich>
                  <a:bodyPr/>
                  <a:lstStyle/>
                  <a:p>
                    <a:r>
                      <a:rPr lang="en-US" dirty="0">
                        <a:latin typeface="Arial" pitchFamily="34" charset="0"/>
                      </a:rPr>
                      <a:t>961 518</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085-4CAC-9280-B4207FF2B2A0}"/>
                </c:ext>
              </c:extLst>
            </c:dLbl>
            <c:dLbl>
              <c:idx val="1"/>
              <c:layout>
                <c:manualLayout>
                  <c:x val="0"/>
                  <c:y val="-2.0607937398603199E-2"/>
                </c:manualLayout>
              </c:layout>
              <c:tx>
                <c:rich>
                  <a:bodyPr/>
                  <a:lstStyle/>
                  <a:p>
                    <a:r>
                      <a:rPr lang="en-US" dirty="0">
                        <a:latin typeface="Arial" pitchFamily="34" charset="0"/>
                      </a:rPr>
                      <a:t>995 566</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085-4CAC-9280-B4207FF2B2A0}"/>
                </c:ext>
              </c:extLst>
            </c:dLbl>
            <c:dLbl>
              <c:idx val="2"/>
              <c:layout>
                <c:manualLayout>
                  <c:x val="0"/>
                  <c:y val="-2.4729524878323847E-2"/>
                </c:manualLayout>
              </c:layout>
              <c:tx>
                <c:rich>
                  <a:bodyPr/>
                  <a:lstStyle/>
                  <a:p>
                    <a:r>
                      <a:rPr lang="en-US" dirty="0">
                        <a:latin typeface="Arial" pitchFamily="34" charset="0"/>
                      </a:rPr>
                      <a:t>1 001 554</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085-4CAC-9280-B4207FF2B2A0}"/>
                </c:ext>
              </c:extLst>
            </c:dLbl>
            <c:dLbl>
              <c:idx val="3"/>
              <c:layout>
                <c:manualLayout>
                  <c:x val="0"/>
                  <c:y val="-2.8851112358044505E-2"/>
                </c:manualLayout>
              </c:layout>
              <c:tx>
                <c:rich>
                  <a:bodyPr/>
                  <a:lstStyle/>
                  <a:p>
                    <a:r>
                      <a:rPr lang="en-US" dirty="0">
                        <a:latin typeface="Arial" pitchFamily="34" charset="0"/>
                      </a:rPr>
                      <a:t>947 727</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085-4CAC-9280-B4207FF2B2A0}"/>
                </c:ext>
              </c:extLst>
            </c:dLbl>
            <c:dLbl>
              <c:idx val="4"/>
              <c:layout>
                <c:manualLayout>
                  <c:x val="3.3277224962425566E-3"/>
                  <c:y val="5.1203988087345137E-2"/>
                </c:manualLayout>
              </c:layout>
              <c:tx>
                <c:rich>
                  <a:bodyPr/>
                  <a:lstStyle/>
                  <a:p>
                    <a:r>
                      <a:rPr lang="en-US" dirty="0">
                        <a:latin typeface="Arial" pitchFamily="34" charset="0"/>
                      </a:rPr>
                      <a:t>936 708</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085-4CAC-9280-B4207FF2B2A0}"/>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Sheet1!$C$4:$G$4</c:f>
              <c:strCache>
                <c:ptCount val="5"/>
                <c:pt idx="0">
                  <c:v>2014/15</c:v>
                </c:pt>
                <c:pt idx="1">
                  <c:v>2015/16</c:v>
                </c:pt>
                <c:pt idx="2">
                  <c:v>2016/17</c:v>
                </c:pt>
                <c:pt idx="3">
                  <c:v>2017/18</c:v>
                </c:pt>
                <c:pt idx="4">
                  <c:v>2018/19</c:v>
                </c:pt>
              </c:strCache>
            </c:strRef>
          </c:cat>
          <c:val>
            <c:numRef>
              <c:f>Sheet1!$C$7:$G$7</c:f>
              <c:numCache>
                <c:formatCode>#,##0</c:formatCode>
                <c:ptCount val="5"/>
                <c:pt idx="0">
                  <c:v>961518</c:v>
                </c:pt>
                <c:pt idx="1">
                  <c:v>995566</c:v>
                </c:pt>
                <c:pt idx="2">
                  <c:v>1001554</c:v>
                </c:pt>
                <c:pt idx="3">
                  <c:v>947727</c:v>
                </c:pt>
                <c:pt idx="4">
                  <c:v>936708</c:v>
                </c:pt>
              </c:numCache>
            </c:numRef>
          </c:val>
          <c:extLst xmlns:c16r2="http://schemas.microsoft.com/office/drawing/2015/06/chart">
            <c:ext xmlns:c16="http://schemas.microsoft.com/office/drawing/2014/chart" uri="{C3380CC4-5D6E-409C-BE32-E72D297353CC}">
              <c16:uniqueId val="{00000005-5085-4CAC-9280-B4207FF2B2A0}"/>
            </c:ext>
          </c:extLst>
        </c:ser>
        <c:ser>
          <c:idx val="1"/>
          <c:order val="1"/>
          <c:tx>
            <c:strRef>
              <c:f>Sheet1!$I$2</c:f>
              <c:strCache>
                <c:ptCount val="1"/>
                <c:pt idx="0">
                  <c:v>targets</c:v>
                </c:pt>
              </c:strCache>
            </c:strRef>
          </c:tx>
          <c:marker>
            <c:symbol val="none"/>
          </c:marke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Sheet1!$C$4:$G$4</c:f>
              <c:strCache>
                <c:ptCount val="5"/>
                <c:pt idx="0">
                  <c:v>2014/15</c:v>
                </c:pt>
                <c:pt idx="1">
                  <c:v>2015/16</c:v>
                </c:pt>
                <c:pt idx="2">
                  <c:v>2016/17</c:v>
                </c:pt>
                <c:pt idx="3">
                  <c:v>2017/18</c:v>
                </c:pt>
                <c:pt idx="4">
                  <c:v>2018/19</c:v>
                </c:pt>
              </c:strCache>
            </c:strRef>
          </c:cat>
          <c:val>
            <c:numRef>
              <c:f>Sheet1!$I$7:$M$7</c:f>
              <c:numCache>
                <c:formatCode>#,##0</c:formatCode>
                <c:ptCount val="5"/>
                <c:pt idx="0">
                  <c:v>953424</c:v>
                </c:pt>
                <c:pt idx="1">
                  <c:v>967725</c:v>
                </c:pt>
                <c:pt idx="2">
                  <c:v>982241</c:v>
                </c:pt>
                <c:pt idx="3">
                  <c:v>996975</c:v>
                </c:pt>
                <c:pt idx="4">
                  <c:v>943969</c:v>
                </c:pt>
              </c:numCache>
            </c:numRef>
          </c:val>
          <c:extLst xmlns:c16r2="http://schemas.microsoft.com/office/drawing/2015/06/chart">
            <c:ext xmlns:c16="http://schemas.microsoft.com/office/drawing/2014/chart" uri="{C3380CC4-5D6E-409C-BE32-E72D297353CC}">
              <c16:uniqueId val="{00000006-5085-4CAC-9280-B4207FF2B2A0}"/>
            </c:ext>
          </c:extLst>
        </c:ser>
        <c:dLbls/>
        <c:marker val="1"/>
        <c:axId val="69544576"/>
        <c:axId val="69566848"/>
      </c:lineChart>
      <c:catAx>
        <c:axId val="69544576"/>
        <c:scaling>
          <c:orientation val="minMax"/>
        </c:scaling>
        <c:axPos val="b"/>
        <c:numFmt formatCode="General" sourceLinked="0"/>
        <c:tickLblPos val="nextTo"/>
        <c:crossAx val="69566848"/>
        <c:crosses val="autoZero"/>
        <c:auto val="1"/>
        <c:lblAlgn val="ctr"/>
        <c:lblOffset val="100"/>
      </c:catAx>
      <c:valAx>
        <c:axId val="69566848"/>
        <c:scaling>
          <c:orientation val="minMax"/>
        </c:scaling>
        <c:axPos val="l"/>
        <c:majorGridlines/>
        <c:numFmt formatCode="#,##0" sourceLinked="1"/>
        <c:tickLblPos val="nextTo"/>
        <c:crossAx val="69544576"/>
        <c:crosses val="autoZero"/>
        <c:crossBetween val="between"/>
      </c:valAx>
    </c:plotArea>
    <c:legend>
      <c:legendPos val="r"/>
    </c:legend>
    <c:plotVisOnly val="1"/>
    <c:dispBlanksAs val="gap"/>
  </c:chart>
  <c:spPr>
    <a:solidFill>
      <a:schemeClr val="accent3">
        <a:lumMod val="20000"/>
        <a:lumOff val="80000"/>
      </a:schemeClr>
    </a:solidFill>
    <a:ln>
      <a:solidFill>
        <a:srgbClr val="339933"/>
      </a:solidFill>
    </a:ln>
    <a:scene3d>
      <a:camera prst="orthographicFront"/>
      <a:lightRig rig="threePt" dir="t"/>
    </a:scene3d>
    <a:sp3d>
      <a:bevelT/>
    </a:sp3d>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dirty="0">
                <a:latin typeface="Arial" pitchFamily="34" charset="0"/>
              </a:rPr>
              <a:t>% of deeds made available within 7 days from </a:t>
            </a:r>
            <a:r>
              <a:rPr lang="en-US" dirty="0" err="1">
                <a:latin typeface="Arial" pitchFamily="34" charset="0"/>
              </a:rPr>
              <a:t>lodgement</a:t>
            </a:r>
            <a:r>
              <a:rPr lang="en-US" dirty="0">
                <a:latin typeface="Arial" pitchFamily="34" charset="0"/>
              </a:rPr>
              <a:t> </a:t>
            </a:r>
            <a:r>
              <a:rPr lang="en-US" dirty="0" smtClean="0">
                <a:latin typeface="Arial" pitchFamily="34" charset="0"/>
              </a:rPr>
              <a:t>for</a:t>
            </a:r>
            <a:r>
              <a:rPr lang="en-US" baseline="0" dirty="0" smtClean="0">
                <a:latin typeface="Arial" pitchFamily="34" charset="0"/>
              </a:rPr>
              <a:t> </a:t>
            </a:r>
            <a:r>
              <a:rPr lang="en-US" dirty="0" smtClean="0">
                <a:latin typeface="Arial" pitchFamily="34" charset="0"/>
              </a:rPr>
              <a:t>execution</a:t>
            </a:r>
            <a:endParaRPr lang="en-US" dirty="0">
              <a:latin typeface="Arial" pitchFamily="34" charset="0"/>
            </a:endParaRPr>
          </a:p>
        </c:rich>
      </c:tx>
      <c:layout>
        <c:manualLayout>
          <c:xMode val="edge"/>
          <c:yMode val="edge"/>
          <c:x val="0.10327077865266844"/>
          <c:y val="1.2364762439161962E-2"/>
        </c:manualLayout>
      </c:layout>
    </c:title>
    <c:plotArea>
      <c:layout/>
      <c:lineChart>
        <c:grouping val="standard"/>
        <c:ser>
          <c:idx val="0"/>
          <c:order val="0"/>
          <c:tx>
            <c:strRef>
              <c:f>Sheet1!$C$2</c:f>
              <c:strCache>
                <c:ptCount val="1"/>
                <c:pt idx="0">
                  <c:v>achievement</c:v>
                </c:pt>
              </c:strCache>
            </c:strRef>
          </c:tx>
          <c:marker>
            <c:symbol val="none"/>
          </c:marker>
          <c:dLbls>
            <c:dLbl>
              <c:idx val="0"/>
              <c:layout>
                <c:manualLayout>
                  <c:x val="0"/>
                  <c:y val="-2.8851112358044582E-2"/>
                </c:manualLayout>
              </c:layout>
              <c:tx>
                <c:rich>
                  <a:bodyPr/>
                  <a:lstStyle/>
                  <a:p>
                    <a:r>
                      <a:rPr lang="en-US" dirty="0">
                        <a:latin typeface="Arial" pitchFamily="34" charset="0"/>
                      </a:rPr>
                      <a:t>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DAA-4162-B229-71FF791B8315}"/>
                </c:ext>
              </c:extLst>
            </c:dLbl>
            <c:dLbl>
              <c:idx val="1"/>
              <c:layout>
                <c:manualLayout>
                  <c:x val="0"/>
                  <c:y val="-2.0607937398603199E-2"/>
                </c:manualLayout>
              </c:layout>
              <c:tx>
                <c:rich>
                  <a:bodyPr/>
                  <a:lstStyle/>
                  <a:p>
                    <a:r>
                      <a:rPr lang="en-US" dirty="0">
                        <a:latin typeface="Arial" pitchFamily="34" charset="0"/>
                      </a:rPr>
                      <a:t>84%</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DAA-4162-B229-71FF791B8315}"/>
                </c:ext>
              </c:extLst>
            </c:dLbl>
            <c:dLbl>
              <c:idx val="2"/>
              <c:layout>
                <c:manualLayout>
                  <c:x val="0"/>
                  <c:y val="-2.4729524878323847E-2"/>
                </c:manualLayout>
              </c:layout>
              <c:tx>
                <c:rich>
                  <a:bodyPr/>
                  <a:lstStyle/>
                  <a:p>
                    <a:r>
                      <a:rPr lang="en-US" dirty="0">
                        <a:latin typeface="Arial" pitchFamily="34" charset="0"/>
                      </a:rPr>
                      <a:t>86%</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DAA-4162-B229-71FF791B8315}"/>
                </c:ext>
              </c:extLst>
            </c:dLbl>
            <c:dLbl>
              <c:idx val="3"/>
              <c:layout>
                <c:manualLayout>
                  <c:x val="0"/>
                  <c:y val="-2.8851112358044505E-2"/>
                </c:manualLayout>
              </c:layout>
              <c:tx>
                <c:rich>
                  <a:bodyPr/>
                  <a:lstStyle/>
                  <a:p>
                    <a:r>
                      <a:rPr lang="en-US" dirty="0">
                        <a:latin typeface="Arial" pitchFamily="34" charset="0"/>
                      </a:rPr>
                      <a:t>92%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DAA-4162-B229-71FF791B8315}"/>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Sheet1!$C$4:$G$4</c:f>
              <c:strCache>
                <c:ptCount val="5"/>
                <c:pt idx="0">
                  <c:v>2014/15</c:v>
                </c:pt>
                <c:pt idx="1">
                  <c:v>2015/16</c:v>
                </c:pt>
                <c:pt idx="2">
                  <c:v>2016/17</c:v>
                </c:pt>
                <c:pt idx="3">
                  <c:v>2017/18</c:v>
                </c:pt>
                <c:pt idx="4">
                  <c:v>2018/19</c:v>
                </c:pt>
              </c:strCache>
            </c:strRef>
          </c:cat>
          <c:val>
            <c:numRef>
              <c:f>Sheet1!$C$8:$G$8</c:f>
              <c:numCache>
                <c:formatCode>0%</c:formatCode>
                <c:ptCount val="5"/>
                <c:pt idx="0" formatCode="General">
                  <c:v>0</c:v>
                </c:pt>
                <c:pt idx="1">
                  <c:v>0.84000000000000008</c:v>
                </c:pt>
                <c:pt idx="2">
                  <c:v>0.8600000000000001</c:v>
                </c:pt>
                <c:pt idx="3">
                  <c:v>0.92</c:v>
                </c:pt>
                <c:pt idx="4">
                  <c:v>0.93</c:v>
                </c:pt>
              </c:numCache>
            </c:numRef>
          </c:val>
          <c:extLst xmlns:c16r2="http://schemas.microsoft.com/office/drawing/2015/06/chart">
            <c:ext xmlns:c16="http://schemas.microsoft.com/office/drawing/2014/chart" uri="{C3380CC4-5D6E-409C-BE32-E72D297353CC}">
              <c16:uniqueId val="{00000004-FDAA-4162-B229-71FF791B8315}"/>
            </c:ext>
          </c:extLst>
        </c:ser>
        <c:ser>
          <c:idx val="1"/>
          <c:order val="1"/>
          <c:tx>
            <c:strRef>
              <c:f>Sheet1!$I$2</c:f>
              <c:strCache>
                <c:ptCount val="1"/>
                <c:pt idx="0">
                  <c:v>targets</c:v>
                </c:pt>
              </c:strCache>
            </c:strRef>
          </c:tx>
          <c:marker>
            <c:symbol val="none"/>
          </c:marker>
          <c:dLbls>
            <c:dLbl>
              <c:idx val="1"/>
              <c:layout>
                <c:manualLayout>
                  <c:x val="3.1778250865019011E-3"/>
                  <c:y val="-5.3934480223552059E-2"/>
                </c:manualLayout>
              </c:layout>
              <c:tx>
                <c:rich>
                  <a:bodyPr/>
                  <a:lstStyle/>
                  <a:p>
                    <a:r>
                      <a:rPr lang="en-US" dirty="0">
                        <a:latin typeface="Arial" pitchFamily="34" charset="0"/>
                      </a:rPr>
                      <a:t>95%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DAA-4162-B229-71FF791B8315}"/>
                </c:ext>
              </c:extLst>
            </c:dLbl>
            <c:dLbl>
              <c:idx val="2"/>
              <c:layout>
                <c:manualLayout>
                  <c:x val="6.3556501730037424E-3"/>
                  <c:y val="-8.3898080347747664E-2"/>
                </c:manualLayout>
              </c:layout>
              <c:tx>
                <c:rich>
                  <a:bodyPr/>
                  <a:lstStyle/>
                  <a:p>
                    <a:r>
                      <a:rPr lang="en-US" dirty="0">
                        <a:latin typeface="Arial" pitchFamily="34" charset="0"/>
                      </a:rPr>
                      <a:t>95%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DAA-4162-B229-71FF791B8315}"/>
                </c:ext>
              </c:extLst>
            </c:dLbl>
            <c:dLbl>
              <c:idx val="3"/>
              <c:layout>
                <c:manualLayout>
                  <c:x val="0"/>
                  <c:y val="-8.3898080347747664E-2"/>
                </c:manualLayout>
              </c:layout>
              <c:tx>
                <c:rich>
                  <a:bodyPr/>
                  <a:lstStyle/>
                  <a:p>
                    <a:r>
                      <a:rPr lang="en-US" dirty="0">
                        <a:latin typeface="Arial" pitchFamily="34" charset="0"/>
                      </a:rPr>
                      <a:t>95%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DAA-4162-B229-71FF791B8315}"/>
                </c:ext>
              </c:extLst>
            </c:dLbl>
            <c:dLbl>
              <c:idx val="4"/>
              <c:layout>
                <c:manualLayout>
                  <c:x val="-4.7667376297528515E-3"/>
                  <c:y val="-8.989080037258676E-2"/>
                </c:manualLayout>
              </c:layout>
              <c:tx>
                <c:rich>
                  <a:bodyPr/>
                  <a:lstStyle/>
                  <a:p>
                    <a:r>
                      <a:rPr lang="en-US" dirty="0">
                        <a:latin typeface="Arial" pitchFamily="34" charset="0"/>
                      </a:rPr>
                      <a:t>95%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FDAA-4162-B229-71FF791B8315}"/>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Sheet1!$C$4:$G$4</c:f>
              <c:strCache>
                <c:ptCount val="5"/>
                <c:pt idx="0">
                  <c:v>2014/15</c:v>
                </c:pt>
                <c:pt idx="1">
                  <c:v>2015/16</c:v>
                </c:pt>
                <c:pt idx="2">
                  <c:v>2016/17</c:v>
                </c:pt>
                <c:pt idx="3">
                  <c:v>2017/18</c:v>
                </c:pt>
                <c:pt idx="4">
                  <c:v>2018/19</c:v>
                </c:pt>
              </c:strCache>
            </c:strRef>
          </c:cat>
          <c:val>
            <c:numRef>
              <c:f>Sheet1!$I$8:$M$8</c:f>
              <c:numCache>
                <c:formatCode>0%</c:formatCode>
                <c:ptCount val="5"/>
                <c:pt idx="0" formatCode="General">
                  <c:v>0</c:v>
                </c:pt>
                <c:pt idx="1">
                  <c:v>0.95000000000000007</c:v>
                </c:pt>
                <c:pt idx="2">
                  <c:v>0.95000000000000007</c:v>
                </c:pt>
                <c:pt idx="3">
                  <c:v>0.95000000000000007</c:v>
                </c:pt>
                <c:pt idx="4">
                  <c:v>0.95000000000000007</c:v>
                </c:pt>
              </c:numCache>
            </c:numRef>
          </c:val>
          <c:extLst xmlns:c16r2="http://schemas.microsoft.com/office/drawing/2015/06/chart">
            <c:ext xmlns:c16="http://schemas.microsoft.com/office/drawing/2014/chart" uri="{C3380CC4-5D6E-409C-BE32-E72D297353CC}">
              <c16:uniqueId val="{00000009-FDAA-4162-B229-71FF791B8315}"/>
            </c:ext>
          </c:extLst>
        </c:ser>
        <c:dLbls/>
        <c:marker val="1"/>
        <c:axId val="69503232"/>
        <c:axId val="72290304"/>
      </c:lineChart>
      <c:catAx>
        <c:axId val="69503232"/>
        <c:scaling>
          <c:orientation val="minMax"/>
        </c:scaling>
        <c:axPos val="b"/>
        <c:numFmt formatCode="General" sourceLinked="0"/>
        <c:tickLblPos val="nextTo"/>
        <c:crossAx val="72290304"/>
        <c:crosses val="autoZero"/>
        <c:auto val="1"/>
        <c:lblAlgn val="ctr"/>
        <c:lblOffset val="100"/>
      </c:catAx>
      <c:valAx>
        <c:axId val="72290304"/>
        <c:scaling>
          <c:orientation val="minMax"/>
        </c:scaling>
        <c:axPos val="l"/>
        <c:majorGridlines/>
        <c:numFmt formatCode="General" sourceLinked="1"/>
        <c:tickLblPos val="nextTo"/>
        <c:crossAx val="69503232"/>
        <c:crosses val="autoZero"/>
        <c:crossBetween val="between"/>
      </c:valAx>
      <c:spPr>
        <a:solidFill>
          <a:srgbClr val="9BBB59">
            <a:lumMod val="20000"/>
            <a:lumOff val="80000"/>
          </a:srgbClr>
        </a:solidFill>
      </c:spPr>
    </c:plotArea>
    <c:legend>
      <c:legendPos val="r"/>
    </c:legend>
    <c:plotVisOnly val="1"/>
    <c:dispBlanksAs val="gap"/>
  </c:chart>
  <c:spPr>
    <a:solidFill>
      <a:srgbClr val="9BBB59">
        <a:lumMod val="20000"/>
        <a:lumOff val="80000"/>
      </a:srgbClr>
    </a:solidFill>
    <a:ln>
      <a:solidFill>
        <a:srgbClr val="339933"/>
      </a:solidFill>
    </a:ln>
    <a:effectLst>
      <a:innerShdw blurRad="114300">
        <a:prstClr val="black"/>
      </a:innerShdw>
    </a:effectLst>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dirty="0">
                <a:latin typeface="Arial" pitchFamily="34" charset="0"/>
              </a:rPr>
              <a:t>Number of maps of the national map series produced </a:t>
            </a:r>
            <a:r>
              <a:rPr lang="en-US" dirty="0" smtClean="0">
                <a:latin typeface="Arial" pitchFamily="34" charset="0"/>
              </a:rPr>
              <a:t>/reviewed</a:t>
            </a:r>
            <a:endParaRPr lang="en-US" dirty="0">
              <a:latin typeface="Arial" pitchFamily="34" charset="0"/>
            </a:endParaRPr>
          </a:p>
        </c:rich>
      </c:tx>
      <c:layout>
        <c:manualLayout>
          <c:xMode val="edge"/>
          <c:yMode val="edge"/>
          <c:x val="0.10327077865266844"/>
          <c:y val="1.2364762439161962E-2"/>
        </c:manualLayout>
      </c:layout>
    </c:title>
    <c:plotArea>
      <c:layout/>
      <c:lineChart>
        <c:grouping val="standard"/>
        <c:ser>
          <c:idx val="0"/>
          <c:order val="0"/>
          <c:tx>
            <c:strRef>
              <c:f>Sheet1!$C$2</c:f>
              <c:strCache>
                <c:ptCount val="1"/>
                <c:pt idx="0">
                  <c:v>achievement</c:v>
                </c:pt>
              </c:strCache>
            </c:strRef>
          </c:tx>
          <c:marker>
            <c:symbol val="none"/>
          </c:marker>
          <c:dLbls>
            <c:dLbl>
              <c:idx val="0"/>
              <c:layout>
                <c:manualLayout>
                  <c:x val="0"/>
                  <c:y val="-2.8851112358044582E-2"/>
                </c:manualLayout>
              </c:layout>
              <c:tx>
                <c:rich>
                  <a:bodyPr/>
                  <a:lstStyle/>
                  <a:p>
                    <a:r>
                      <a:rPr lang="en-US" dirty="0">
                        <a:latin typeface="Arial" pitchFamily="34" charset="0"/>
                      </a:rPr>
                      <a:t>1 800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C82-44C0-A458-597342D5F374}"/>
                </c:ext>
              </c:extLst>
            </c:dLbl>
            <c:dLbl>
              <c:idx val="1"/>
              <c:layout>
                <c:manualLayout>
                  <c:x val="0"/>
                  <c:y val="-0.10068284491391931"/>
                </c:manualLayout>
              </c:layout>
              <c:tx>
                <c:rich>
                  <a:bodyPr/>
                  <a:lstStyle/>
                  <a:p>
                    <a:r>
                      <a:rPr lang="en-US" dirty="0">
                        <a:latin typeface="Arial" pitchFamily="34" charset="0"/>
                      </a:rPr>
                      <a:t>273</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C82-44C0-A458-597342D5F374}"/>
                </c:ext>
              </c:extLst>
            </c:dLbl>
            <c:dLbl>
              <c:idx val="2"/>
              <c:layout>
                <c:manualLayout>
                  <c:x val="0"/>
                  <c:y val="-2.4729524878323847E-2"/>
                </c:manualLayout>
              </c:layout>
              <c:tx>
                <c:rich>
                  <a:bodyPr/>
                  <a:lstStyle/>
                  <a:p>
                    <a:r>
                      <a:rPr lang="en-US" dirty="0">
                        <a:latin typeface="Arial" pitchFamily="34" charset="0"/>
                      </a:rPr>
                      <a:t>269</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C82-44C0-A458-597342D5F374}"/>
                </c:ext>
              </c:extLst>
            </c:dLbl>
            <c:dLbl>
              <c:idx val="3"/>
              <c:layout>
                <c:manualLayout>
                  <c:x val="0"/>
                  <c:y val="-2.8851112358044505E-2"/>
                </c:manualLayout>
              </c:layout>
              <c:tx>
                <c:rich>
                  <a:bodyPr/>
                  <a:lstStyle/>
                  <a:p>
                    <a:r>
                      <a:rPr lang="en-US" dirty="0">
                        <a:latin typeface="Arial" pitchFamily="34" charset="0"/>
                      </a:rPr>
                      <a:t>223</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C82-44C0-A458-597342D5F374}"/>
                </c:ext>
              </c:extLst>
            </c:dLbl>
            <c:dLbl>
              <c:idx val="4"/>
              <c:layout>
                <c:manualLayout>
                  <c:x val="0"/>
                  <c:y val="-3.3364613753366676E-2"/>
                </c:manualLayout>
              </c:layout>
              <c:tx>
                <c:rich>
                  <a:bodyPr/>
                  <a:lstStyle/>
                  <a:p>
                    <a:r>
                      <a:rPr lang="en-US" dirty="0">
                        <a:latin typeface="Arial" pitchFamily="34" charset="0"/>
                      </a:rPr>
                      <a:t>223</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C82-44C0-A458-597342D5F374}"/>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Sheet1!$C$4:$G$4</c:f>
              <c:strCache>
                <c:ptCount val="5"/>
                <c:pt idx="0">
                  <c:v>2014/15</c:v>
                </c:pt>
                <c:pt idx="1">
                  <c:v>2015/16</c:v>
                </c:pt>
                <c:pt idx="2">
                  <c:v>2016/17</c:v>
                </c:pt>
                <c:pt idx="3">
                  <c:v>2017/18</c:v>
                </c:pt>
                <c:pt idx="4">
                  <c:v>2018/19</c:v>
                </c:pt>
              </c:strCache>
            </c:strRef>
          </c:cat>
          <c:val>
            <c:numRef>
              <c:f>Sheet1!$C$9:$G$9</c:f>
              <c:numCache>
                <c:formatCode>#,##0</c:formatCode>
                <c:ptCount val="5"/>
                <c:pt idx="0">
                  <c:v>1800</c:v>
                </c:pt>
                <c:pt idx="1">
                  <c:v>273</c:v>
                </c:pt>
                <c:pt idx="2" formatCode="General">
                  <c:v>269</c:v>
                </c:pt>
                <c:pt idx="3" formatCode="General">
                  <c:v>223</c:v>
                </c:pt>
                <c:pt idx="4" formatCode="General">
                  <c:v>223</c:v>
                </c:pt>
              </c:numCache>
            </c:numRef>
          </c:val>
          <c:extLst xmlns:c16r2="http://schemas.microsoft.com/office/drawing/2015/06/chart">
            <c:ext xmlns:c16="http://schemas.microsoft.com/office/drawing/2014/chart" uri="{C3380CC4-5D6E-409C-BE32-E72D297353CC}">
              <c16:uniqueId val="{00000005-1C82-44C0-A458-597342D5F374}"/>
            </c:ext>
          </c:extLst>
        </c:ser>
        <c:ser>
          <c:idx val="1"/>
          <c:order val="1"/>
          <c:tx>
            <c:strRef>
              <c:f>Sheet1!$I$2</c:f>
              <c:strCache>
                <c:ptCount val="1"/>
                <c:pt idx="0">
                  <c:v>targets</c:v>
                </c:pt>
              </c:strCache>
            </c:strRef>
          </c:tx>
          <c:marker>
            <c:symbol val="none"/>
          </c:marker>
          <c:dLbls>
            <c:dLbl>
              <c:idx val="2"/>
              <c:layout>
                <c:manualLayout>
                  <c:x val="3.2660980055713986E-3"/>
                  <c:y val="3.3364613753366676E-2"/>
                </c:manualLayout>
              </c:layout>
              <c:tx>
                <c:rich>
                  <a:bodyPr/>
                  <a:lstStyle/>
                  <a:p>
                    <a:r>
                      <a:rPr lang="en-US" dirty="0">
                        <a:latin typeface="Arial" pitchFamily="34" charset="0"/>
                      </a:rPr>
                      <a:t>199</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C82-44C0-A458-597342D5F374}"/>
                </c:ext>
              </c:extLst>
            </c:dLbl>
            <c:dLbl>
              <c:idx val="3"/>
              <c:layout>
                <c:manualLayout>
                  <c:x val="-1.6330490027856989E-3"/>
                  <c:y val="2.6691691002693346E-2"/>
                </c:manualLayout>
              </c:layout>
              <c:tx>
                <c:rich>
                  <a:bodyPr/>
                  <a:lstStyle/>
                  <a:p>
                    <a:r>
                      <a:rPr lang="en-US" dirty="0">
                        <a:latin typeface="Arial" pitchFamily="34" charset="0"/>
                      </a:rPr>
                      <a:t>204</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C82-44C0-A458-597342D5F374}"/>
                </c:ext>
              </c:extLst>
            </c:dLbl>
            <c:dLbl>
              <c:idx val="4"/>
              <c:layout>
                <c:manualLayout>
                  <c:x val="0"/>
                  <c:y val="2.6691691002693346E-2"/>
                </c:manualLayout>
              </c:layout>
              <c:tx>
                <c:rich>
                  <a:bodyPr/>
                  <a:lstStyle/>
                  <a:p>
                    <a:r>
                      <a:rPr lang="en-US" dirty="0">
                        <a:latin typeface="Arial" pitchFamily="34" charset="0"/>
                      </a:rPr>
                      <a:t>195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C82-44C0-A458-597342D5F374}"/>
                </c:ext>
              </c:extLst>
            </c:dLbl>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Sheet1!$C$4:$G$4</c:f>
              <c:strCache>
                <c:ptCount val="5"/>
                <c:pt idx="0">
                  <c:v>2014/15</c:v>
                </c:pt>
                <c:pt idx="1">
                  <c:v>2015/16</c:v>
                </c:pt>
                <c:pt idx="2">
                  <c:v>2016/17</c:v>
                </c:pt>
                <c:pt idx="3">
                  <c:v>2017/18</c:v>
                </c:pt>
                <c:pt idx="4">
                  <c:v>2018/19</c:v>
                </c:pt>
              </c:strCache>
            </c:strRef>
          </c:cat>
          <c:val>
            <c:numRef>
              <c:f>Sheet1!$I$9:$M$9</c:f>
              <c:numCache>
                <c:formatCode>#,##0</c:formatCode>
                <c:ptCount val="5"/>
                <c:pt idx="0">
                  <c:v>1688</c:v>
                </c:pt>
                <c:pt idx="1">
                  <c:v>197</c:v>
                </c:pt>
                <c:pt idx="2" formatCode="General">
                  <c:v>199</c:v>
                </c:pt>
                <c:pt idx="3" formatCode="General">
                  <c:v>204</c:v>
                </c:pt>
                <c:pt idx="4" formatCode="General">
                  <c:v>195</c:v>
                </c:pt>
              </c:numCache>
            </c:numRef>
          </c:val>
          <c:extLst xmlns:c16r2="http://schemas.microsoft.com/office/drawing/2015/06/chart">
            <c:ext xmlns:c16="http://schemas.microsoft.com/office/drawing/2014/chart" uri="{C3380CC4-5D6E-409C-BE32-E72D297353CC}">
              <c16:uniqueId val="{00000009-1C82-44C0-A458-597342D5F374}"/>
            </c:ext>
          </c:extLst>
        </c:ser>
        <c:dLbls/>
        <c:marker val="1"/>
        <c:axId val="72464256"/>
        <c:axId val="72465792"/>
      </c:lineChart>
      <c:catAx>
        <c:axId val="72464256"/>
        <c:scaling>
          <c:orientation val="minMax"/>
        </c:scaling>
        <c:axPos val="b"/>
        <c:numFmt formatCode="General" sourceLinked="0"/>
        <c:tickLblPos val="nextTo"/>
        <c:crossAx val="72465792"/>
        <c:crosses val="autoZero"/>
        <c:auto val="1"/>
        <c:lblAlgn val="ctr"/>
        <c:lblOffset val="100"/>
      </c:catAx>
      <c:valAx>
        <c:axId val="72465792"/>
        <c:scaling>
          <c:orientation val="minMax"/>
        </c:scaling>
        <c:axPos val="l"/>
        <c:majorGridlines/>
        <c:numFmt formatCode="#,##0" sourceLinked="1"/>
        <c:tickLblPos val="nextTo"/>
        <c:crossAx val="72464256"/>
        <c:crosses val="autoZero"/>
        <c:crossBetween val="between"/>
      </c:valAx>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dirty="0">
                <a:latin typeface="Arial" pitchFamily="34" charset="0"/>
              </a:rPr>
              <a:t>Average number of working days taken to process </a:t>
            </a:r>
            <a:r>
              <a:rPr lang="en-US" dirty="0" err="1">
                <a:latin typeface="Arial" pitchFamily="34" charset="0"/>
              </a:rPr>
              <a:t>registerable</a:t>
            </a:r>
            <a:r>
              <a:rPr lang="en-US" dirty="0">
                <a:latin typeface="Arial" pitchFamily="34" charset="0"/>
              </a:rPr>
              <a:t> diagrams, sectional plans and general plans</a:t>
            </a:r>
          </a:p>
        </c:rich>
      </c:tx>
      <c:layout>
        <c:manualLayout>
          <c:xMode val="edge"/>
          <c:yMode val="edge"/>
          <c:x val="0.10327077865266844"/>
          <c:y val="1.2364762439161962E-2"/>
        </c:manualLayout>
      </c:layout>
    </c:title>
    <c:plotArea>
      <c:layout/>
      <c:lineChart>
        <c:grouping val="standard"/>
        <c:ser>
          <c:idx val="0"/>
          <c:order val="0"/>
          <c:tx>
            <c:strRef>
              <c:f>Sheet1!$C$2</c:f>
              <c:strCache>
                <c:ptCount val="1"/>
                <c:pt idx="0">
                  <c:v>achievement</c:v>
                </c:pt>
              </c:strCache>
            </c:strRef>
          </c:tx>
          <c:marker>
            <c:symbol val="none"/>
          </c:marker>
          <c:dLbls>
            <c:dLbl>
              <c:idx val="0"/>
              <c:layout>
                <c:manualLayout>
                  <c:x val="0"/>
                  <c:y val="-2.8851112358044582E-2"/>
                </c:manualLayout>
              </c:layout>
              <c:tx>
                <c:rich>
                  <a:bodyPr/>
                  <a:lstStyle/>
                  <a:p>
                    <a:r>
                      <a:rPr lang="en-US" dirty="0">
                        <a:latin typeface="Arial" pitchFamily="34" charset="0"/>
                      </a:rPr>
                      <a:t>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CFA-4691-B97E-452E7EB63942}"/>
                </c:ext>
              </c:extLst>
            </c:dLbl>
            <c:dLbl>
              <c:idx val="1"/>
              <c:layout>
                <c:manualLayout>
                  <c:x val="1.6638612481212781E-3"/>
                  <c:y val="4.0861492741031881E-2"/>
                </c:manualLayout>
              </c:layout>
              <c:tx>
                <c:rich>
                  <a:bodyPr/>
                  <a:lstStyle/>
                  <a:p>
                    <a:pPr>
                      <a:defRPr/>
                    </a:pPr>
                    <a:r>
                      <a:rPr lang="en-US" dirty="0">
                        <a:latin typeface="Arial" pitchFamily="34" charset="0"/>
                      </a:rPr>
                      <a:t>13</a:t>
                    </a:r>
                  </a:p>
                </c:rich>
              </c:tx>
              <c:spPr>
                <a:solidFill>
                  <a:srgbClr val="339933"/>
                </a:solidFill>
                <a:ln>
                  <a:noFill/>
                </a:ln>
                <a:effectLst/>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CFA-4691-B97E-452E7EB63942}"/>
                </c:ext>
              </c:extLst>
            </c:dLbl>
            <c:dLbl>
              <c:idx val="2"/>
              <c:layout>
                <c:manualLayout>
                  <c:x val="-3.3278535089392592E-3"/>
                  <c:y val="1.1127836410438846E-2"/>
                </c:manualLayout>
              </c:layout>
              <c:tx>
                <c:rich>
                  <a:bodyPr/>
                  <a:lstStyle/>
                  <a:p>
                    <a:pPr>
                      <a:defRPr/>
                    </a:pPr>
                    <a:r>
                      <a:rPr lang="en-US" dirty="0">
                        <a:latin typeface="Arial" pitchFamily="34" charset="0"/>
                      </a:rPr>
                      <a:t>13</a:t>
                    </a:r>
                  </a:p>
                </c:rich>
              </c:tx>
              <c:spPr>
                <a:solidFill>
                  <a:srgbClr val="339933"/>
                </a:solidFill>
                <a:ln>
                  <a:noFill/>
                </a:ln>
                <a:effectLst/>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FA-4691-B97E-452E7EB63942}"/>
                </c:ext>
              </c:extLst>
            </c:dLbl>
            <c:dLbl>
              <c:idx val="3"/>
              <c:layout>
                <c:manualLayout>
                  <c:x val="0"/>
                  <c:y val="-2.8851112358044505E-2"/>
                </c:manualLayout>
              </c:layout>
              <c:tx>
                <c:rich>
                  <a:bodyPr/>
                  <a:lstStyle/>
                  <a:p>
                    <a:pPr>
                      <a:defRPr/>
                    </a:pPr>
                    <a:r>
                      <a:rPr lang="en-US" dirty="0">
                        <a:latin typeface="Arial" pitchFamily="34" charset="0"/>
                      </a:rPr>
                      <a:t>17</a:t>
                    </a:r>
                  </a:p>
                </c:rich>
              </c:tx>
              <c:spPr>
                <a:solidFill>
                  <a:srgbClr val="FF0000"/>
                </a:solidFill>
                <a:ln>
                  <a:noFill/>
                </a:ln>
                <a:effectLst/>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FA-4691-B97E-452E7EB63942}"/>
                </c:ext>
              </c:extLst>
            </c:dLbl>
            <c:dLbl>
              <c:idx val="4"/>
              <c:spPr>
                <a:solidFill>
                  <a:srgbClr val="FF0000"/>
                </a:solidFill>
                <a:ln>
                  <a:noFill/>
                </a:ln>
                <a:effectLst/>
              </c:spPr>
              <c:txPr>
                <a:bodyPr/>
                <a:lstStyle/>
                <a:p>
                  <a:pPr>
                    <a:defRPr/>
                  </a:pPr>
                  <a:endParaRPr lang="en-US"/>
                </a:p>
              </c:txPr>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Sheet1!$C$4:$G$4</c:f>
              <c:strCache>
                <c:ptCount val="5"/>
                <c:pt idx="0">
                  <c:v>2014/15</c:v>
                </c:pt>
                <c:pt idx="1">
                  <c:v>2015/16</c:v>
                </c:pt>
                <c:pt idx="2">
                  <c:v>2016/17</c:v>
                </c:pt>
                <c:pt idx="3">
                  <c:v>2017/18</c:v>
                </c:pt>
                <c:pt idx="4">
                  <c:v>2018/19</c:v>
                </c:pt>
              </c:strCache>
            </c:strRef>
          </c:cat>
          <c:val>
            <c:numRef>
              <c:f>Sheet1!$C$10:$G$10</c:f>
              <c:numCache>
                <c:formatCode>General</c:formatCode>
                <c:ptCount val="5"/>
                <c:pt idx="0">
                  <c:v>0</c:v>
                </c:pt>
                <c:pt idx="1">
                  <c:v>13</c:v>
                </c:pt>
                <c:pt idx="2">
                  <c:v>13</c:v>
                </c:pt>
                <c:pt idx="3">
                  <c:v>17</c:v>
                </c:pt>
                <c:pt idx="4">
                  <c:v>16</c:v>
                </c:pt>
              </c:numCache>
            </c:numRef>
          </c:val>
          <c:extLst xmlns:c16r2="http://schemas.microsoft.com/office/drawing/2015/06/chart">
            <c:ext xmlns:c16="http://schemas.microsoft.com/office/drawing/2014/chart" uri="{C3380CC4-5D6E-409C-BE32-E72D297353CC}">
              <c16:uniqueId val="{00000005-ACFA-4691-B97E-452E7EB63942}"/>
            </c:ext>
          </c:extLst>
        </c:ser>
        <c:ser>
          <c:idx val="1"/>
          <c:order val="1"/>
          <c:tx>
            <c:strRef>
              <c:f>Sheet1!$I$2</c:f>
              <c:strCache>
                <c:ptCount val="1"/>
                <c:pt idx="0">
                  <c:v>targets</c:v>
                </c:pt>
              </c:strCache>
            </c:strRef>
          </c:tx>
          <c:marker>
            <c:symbol val="none"/>
          </c:marker>
          <c:dLbls>
            <c:dLbl>
              <c:idx val="1"/>
              <c:layout>
                <c:manualLayout>
                  <c:x val="-4.9915837443638362E-3"/>
                  <c:y val="-4.0979672307825094E-2"/>
                </c:manualLayout>
              </c:layout>
              <c:tx>
                <c:rich>
                  <a:bodyPr/>
                  <a:lstStyle/>
                  <a:p>
                    <a:r>
                      <a:rPr lang="en-US" dirty="0">
                        <a:latin typeface="Arial" pitchFamily="34" charset="0"/>
                      </a:rPr>
                      <a:t>14</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CFA-4691-B97E-452E7EB63942}"/>
                </c:ext>
              </c:extLst>
            </c:dLbl>
            <c:dLbl>
              <c:idx val="2"/>
              <c:layout>
                <c:manualLayout>
                  <c:x val="-3.3277224962426177E-3"/>
                  <c:y val="-7.1714426538693934E-2"/>
                </c:manualLayout>
              </c:layout>
              <c:tx>
                <c:rich>
                  <a:bodyPr/>
                  <a:lstStyle/>
                  <a:p>
                    <a:r>
                      <a:rPr lang="en-US" dirty="0">
                        <a:latin typeface="Arial" pitchFamily="34" charset="0"/>
                      </a:rPr>
                      <a:t>14</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CFA-4691-B97E-452E7EB63942}"/>
                </c:ext>
              </c:extLst>
            </c:dLbl>
            <c:dLbl>
              <c:idx val="3"/>
              <c:layout>
                <c:manualLayout>
                  <c:x val="-1.6180669018427112E-3"/>
                  <c:y val="2.048983615391255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CFA-4691-B97E-452E7EB63942}"/>
                </c:ext>
              </c:extLst>
            </c:dLbl>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Sheet1!$C$4:$G$4</c:f>
              <c:strCache>
                <c:ptCount val="5"/>
                <c:pt idx="0">
                  <c:v>2014/15</c:v>
                </c:pt>
                <c:pt idx="1">
                  <c:v>2015/16</c:v>
                </c:pt>
                <c:pt idx="2">
                  <c:v>2016/17</c:v>
                </c:pt>
                <c:pt idx="3">
                  <c:v>2017/18</c:v>
                </c:pt>
                <c:pt idx="4">
                  <c:v>2018/19</c:v>
                </c:pt>
              </c:strCache>
            </c:strRef>
          </c:cat>
          <c:val>
            <c:numRef>
              <c:f>Sheet1!$I$10:$M$10</c:f>
              <c:numCache>
                <c:formatCode>General</c:formatCode>
                <c:ptCount val="5"/>
                <c:pt idx="0">
                  <c:v>0</c:v>
                </c:pt>
                <c:pt idx="1">
                  <c:v>14</c:v>
                </c:pt>
                <c:pt idx="2">
                  <c:v>14</c:v>
                </c:pt>
                <c:pt idx="3">
                  <c:v>15</c:v>
                </c:pt>
                <c:pt idx="4">
                  <c:v>14</c:v>
                </c:pt>
              </c:numCache>
            </c:numRef>
          </c:val>
          <c:extLst xmlns:c16r2="http://schemas.microsoft.com/office/drawing/2015/06/chart">
            <c:ext xmlns:c16="http://schemas.microsoft.com/office/drawing/2014/chart" uri="{C3380CC4-5D6E-409C-BE32-E72D297353CC}">
              <c16:uniqueId val="{00000009-ACFA-4691-B97E-452E7EB63942}"/>
            </c:ext>
          </c:extLst>
        </c:ser>
        <c:dLbls/>
        <c:marker val="1"/>
        <c:axId val="73777920"/>
        <c:axId val="73779456"/>
      </c:lineChart>
      <c:catAx>
        <c:axId val="73777920"/>
        <c:scaling>
          <c:orientation val="minMax"/>
        </c:scaling>
        <c:axPos val="b"/>
        <c:numFmt formatCode="General" sourceLinked="0"/>
        <c:tickLblPos val="nextTo"/>
        <c:crossAx val="73779456"/>
        <c:crosses val="autoZero"/>
        <c:auto val="1"/>
        <c:lblAlgn val="ctr"/>
        <c:lblOffset val="100"/>
      </c:catAx>
      <c:valAx>
        <c:axId val="73779456"/>
        <c:scaling>
          <c:orientation val="minMax"/>
        </c:scaling>
        <c:axPos val="l"/>
        <c:majorGridlines/>
        <c:numFmt formatCode="General" sourceLinked="1"/>
        <c:tickLblPos val="nextTo"/>
        <c:crossAx val="73777920"/>
        <c:crosses val="autoZero"/>
        <c:crossBetween val="between"/>
      </c:valAx>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sz="1800" b="0" i="0" u="none" strike="noStrike" baseline="0" dirty="0" smtClean="0">
                <a:latin typeface="Arial" pitchFamily="34" charset="0"/>
              </a:rPr>
              <a:t>Number of infrastructure Projects facilitated to support production aligned to the </a:t>
            </a:r>
            <a:r>
              <a:rPr lang="en-ZA" sz="1800" b="0" i="0" u="none" strike="noStrike" baseline="0" dirty="0" err="1" smtClean="0">
                <a:latin typeface="Arial" pitchFamily="34" charset="0"/>
              </a:rPr>
              <a:t>agri</a:t>
            </a:r>
            <a:r>
              <a:rPr lang="en-ZA" sz="1800" b="0" i="0" u="none" strike="noStrike" baseline="0" dirty="0" smtClean="0">
                <a:latin typeface="Arial" pitchFamily="34" charset="0"/>
              </a:rPr>
              <a:t>-parks programme</a:t>
            </a:r>
            <a:endParaRPr lang="en-ZA" dirty="0">
              <a:latin typeface="Arial" pitchFamily="34" charset="0"/>
            </a:endParaRPr>
          </a:p>
        </c:rich>
      </c:tx>
    </c:title>
    <c:plotArea>
      <c:layout/>
      <c:lineChart>
        <c:grouping val="standard"/>
        <c:ser>
          <c:idx val="0"/>
          <c:order val="0"/>
          <c:tx>
            <c:strRef>
              <c:f>'Prg 3'!$D$6</c:f>
              <c:strCache>
                <c:ptCount val="1"/>
                <c:pt idx="0">
                  <c:v>achievement</c:v>
                </c:pt>
              </c:strCache>
            </c:strRef>
          </c:tx>
          <c:marker>
            <c:symbol val="none"/>
          </c:marker>
          <c:dLbls>
            <c:dLbl>
              <c:idx val="1"/>
              <c:layout>
                <c:manualLayout>
                  <c:x val="0"/>
                  <c:y val="-4.6296296296296301E-2"/>
                </c:manualLayout>
              </c:layout>
              <c:tx>
                <c:rich>
                  <a:bodyPr/>
                  <a:lstStyle/>
                  <a:p>
                    <a:r>
                      <a:rPr lang="en-US" dirty="0">
                        <a:latin typeface="Arial" pitchFamily="34" charset="0"/>
                      </a:rPr>
                      <a:t>474</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53A-4B06-918E-6B44B3076671}"/>
                </c:ext>
              </c:extLst>
            </c:dLbl>
            <c:dLbl>
              <c:idx val="2"/>
              <c:layout>
                <c:manualLayout>
                  <c:x val="0"/>
                  <c:y val="-3.2407407407407413E-2"/>
                </c:manualLayout>
              </c:layout>
              <c:tx>
                <c:rich>
                  <a:bodyPr/>
                  <a:lstStyle/>
                  <a:p>
                    <a:r>
                      <a:rPr lang="en-US" dirty="0">
                        <a:latin typeface="Arial" pitchFamily="34" charset="0"/>
                      </a:rPr>
                      <a:t>269</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53A-4B06-918E-6B44B3076671}"/>
                </c:ext>
              </c:extLst>
            </c:dLbl>
            <c:dLbl>
              <c:idx val="3"/>
              <c:layout>
                <c:manualLayout>
                  <c:x val="0"/>
                  <c:y val="-4.6296296296296301E-2"/>
                </c:manualLayout>
              </c:layout>
              <c:tx>
                <c:rich>
                  <a:bodyPr/>
                  <a:lstStyle/>
                  <a:p>
                    <a:r>
                      <a:rPr lang="en-US" dirty="0">
                        <a:latin typeface="Arial" pitchFamily="34" charset="0"/>
                      </a:rPr>
                      <a:t>149</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53A-4B06-918E-6B44B3076671}"/>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 3'!$D$7:$H$7</c:f>
              <c:strCache>
                <c:ptCount val="5"/>
                <c:pt idx="0">
                  <c:v>2014/15</c:v>
                </c:pt>
                <c:pt idx="1">
                  <c:v>2015/16</c:v>
                </c:pt>
                <c:pt idx="2">
                  <c:v>2016/17</c:v>
                </c:pt>
                <c:pt idx="3">
                  <c:v>2017/18</c:v>
                </c:pt>
                <c:pt idx="4">
                  <c:v>2018/19</c:v>
                </c:pt>
              </c:strCache>
            </c:strRef>
          </c:cat>
          <c:val>
            <c:numRef>
              <c:f>'Prg 3'!$D$8:$H$8</c:f>
              <c:numCache>
                <c:formatCode>General</c:formatCode>
                <c:ptCount val="5"/>
                <c:pt idx="0" formatCode="#,##0">
                  <c:v>239</c:v>
                </c:pt>
                <c:pt idx="1">
                  <c:v>474</c:v>
                </c:pt>
                <c:pt idx="2">
                  <c:v>269</c:v>
                </c:pt>
                <c:pt idx="3">
                  <c:v>149</c:v>
                </c:pt>
                <c:pt idx="4">
                  <c:v>144</c:v>
                </c:pt>
              </c:numCache>
            </c:numRef>
          </c:val>
          <c:extLst xmlns:c16r2="http://schemas.microsoft.com/office/drawing/2015/06/chart">
            <c:ext xmlns:c16="http://schemas.microsoft.com/office/drawing/2014/chart" uri="{C3380CC4-5D6E-409C-BE32-E72D297353CC}">
              <c16:uniqueId val="{00000003-253A-4B06-918E-6B44B3076671}"/>
            </c:ext>
          </c:extLst>
        </c:ser>
        <c:ser>
          <c:idx val="1"/>
          <c:order val="1"/>
          <c:tx>
            <c:strRef>
              <c:f>'Prg 3'!$J$6</c:f>
              <c:strCache>
                <c:ptCount val="1"/>
                <c:pt idx="0">
                  <c:v>targets</c:v>
                </c:pt>
              </c:strCache>
            </c:strRef>
          </c:tx>
          <c:marker>
            <c:symbol val="none"/>
          </c:marker>
          <c:dLbls>
            <c:dLbl>
              <c:idx val="0"/>
              <c:layout>
                <c:manualLayout>
                  <c:x val="2.5462668816040007E-17"/>
                  <c:y val="1.8518518518518521E-2"/>
                </c:manualLayout>
              </c:layout>
              <c:tx>
                <c:rich>
                  <a:bodyPr/>
                  <a:lstStyle/>
                  <a:p>
                    <a:r>
                      <a:rPr lang="en-US" dirty="0">
                        <a:latin typeface="Arial" pitchFamily="34" charset="0"/>
                      </a:rPr>
                      <a:t>328</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53A-4B06-918E-6B44B3076671}"/>
                </c:ext>
              </c:extLst>
            </c:dLbl>
            <c:dLbl>
              <c:idx val="1"/>
              <c:layout>
                <c:manualLayout>
                  <c:x val="0"/>
                  <c:y val="2.777777777777779E-2"/>
                </c:manualLayout>
              </c:layout>
              <c:tx>
                <c:rich>
                  <a:bodyPr/>
                  <a:lstStyle/>
                  <a:p>
                    <a:r>
                      <a:rPr lang="en-US" dirty="0">
                        <a:latin typeface="Arial" pitchFamily="34" charset="0"/>
                      </a:rPr>
                      <a:t>80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53A-4B06-918E-6B44B3076671}"/>
                </c:ext>
              </c:extLst>
            </c:dLbl>
            <c:dLbl>
              <c:idx val="2"/>
              <c:layout>
                <c:manualLayout>
                  <c:x val="0"/>
                  <c:y val="1.8518518518518521E-2"/>
                </c:manualLayout>
              </c:layout>
              <c:tx>
                <c:rich>
                  <a:bodyPr/>
                  <a:lstStyle/>
                  <a:p>
                    <a:r>
                      <a:rPr lang="en-US" dirty="0">
                        <a:latin typeface="Arial" pitchFamily="34" charset="0"/>
                      </a:rPr>
                      <a:t>252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53A-4B06-918E-6B44B3076671}"/>
                </c:ext>
              </c:extLst>
            </c:dLbl>
            <c:dLbl>
              <c:idx val="3"/>
              <c:layout>
                <c:manualLayout>
                  <c:x val="-2.7777747791608606E-3"/>
                  <c:y val="4.133228952898868E-2"/>
                </c:manualLayout>
              </c:layout>
              <c:tx>
                <c:rich>
                  <a:bodyPr/>
                  <a:lstStyle/>
                  <a:p>
                    <a:r>
                      <a:rPr lang="en-US" dirty="0">
                        <a:latin typeface="Arial" pitchFamily="34" charset="0"/>
                      </a:rPr>
                      <a:t>203</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53A-4B06-918E-6B44B3076671}"/>
                </c:ext>
              </c:extLst>
            </c:dLbl>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'Prg 3'!$D$7:$H$7</c:f>
              <c:strCache>
                <c:ptCount val="5"/>
                <c:pt idx="0">
                  <c:v>2014/15</c:v>
                </c:pt>
                <c:pt idx="1">
                  <c:v>2015/16</c:v>
                </c:pt>
                <c:pt idx="2">
                  <c:v>2016/17</c:v>
                </c:pt>
                <c:pt idx="3">
                  <c:v>2017/18</c:v>
                </c:pt>
                <c:pt idx="4">
                  <c:v>2018/19</c:v>
                </c:pt>
              </c:strCache>
            </c:strRef>
          </c:cat>
          <c:val>
            <c:numRef>
              <c:f>'Prg 3'!$J$8:$N$8</c:f>
              <c:numCache>
                <c:formatCode>General</c:formatCode>
                <c:ptCount val="5"/>
                <c:pt idx="0">
                  <c:v>328</c:v>
                </c:pt>
                <c:pt idx="1">
                  <c:v>80</c:v>
                </c:pt>
                <c:pt idx="2">
                  <c:v>252</c:v>
                </c:pt>
                <c:pt idx="3">
                  <c:v>203</c:v>
                </c:pt>
                <c:pt idx="4">
                  <c:v>80</c:v>
                </c:pt>
              </c:numCache>
            </c:numRef>
          </c:val>
          <c:extLst xmlns:c16r2="http://schemas.microsoft.com/office/drawing/2015/06/chart">
            <c:ext xmlns:c16="http://schemas.microsoft.com/office/drawing/2014/chart" uri="{C3380CC4-5D6E-409C-BE32-E72D297353CC}">
              <c16:uniqueId val="{00000008-253A-4B06-918E-6B44B3076671}"/>
            </c:ext>
          </c:extLst>
        </c:ser>
        <c:dLbls/>
        <c:marker val="1"/>
        <c:axId val="75446912"/>
        <c:axId val="75112832"/>
      </c:lineChart>
      <c:catAx>
        <c:axId val="75446912"/>
        <c:scaling>
          <c:orientation val="minMax"/>
        </c:scaling>
        <c:axPos val="b"/>
        <c:numFmt formatCode="General" sourceLinked="0"/>
        <c:tickLblPos val="nextTo"/>
        <c:spPr>
          <a:effectLst>
            <a:innerShdw blurRad="63500" dist="50800" dir="13500000">
              <a:prstClr val="black">
                <a:alpha val="50000"/>
              </a:prstClr>
            </a:innerShdw>
          </a:effectLst>
        </c:spPr>
        <c:crossAx val="75112832"/>
        <c:crosses val="autoZero"/>
        <c:auto val="1"/>
        <c:lblAlgn val="ctr"/>
        <c:lblOffset val="100"/>
      </c:catAx>
      <c:valAx>
        <c:axId val="75112832"/>
        <c:scaling>
          <c:orientation val="minMax"/>
        </c:scaling>
        <c:axPos val="l"/>
        <c:majorGridlines/>
        <c:numFmt formatCode="#,##0" sourceLinked="1"/>
        <c:tickLblPos val="nextTo"/>
        <c:crossAx val="75446912"/>
        <c:crosses val="autoZero"/>
        <c:crossBetween val="midCat"/>
      </c:valAx>
      <c:spPr>
        <a:solidFill>
          <a:srgbClr val="9BBB59">
            <a:lumMod val="20000"/>
            <a:lumOff val="80000"/>
          </a:srgbClr>
        </a:solidFill>
      </c:spPr>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latin typeface="Arial" pitchFamily="34" charset="0"/>
              </a:rPr>
              <a:t>Number of </a:t>
            </a:r>
            <a:r>
              <a:rPr lang="en-ZA" dirty="0" err="1">
                <a:latin typeface="Arial" pitchFamily="34" charset="0"/>
              </a:rPr>
              <a:t>Agri</a:t>
            </a:r>
            <a:r>
              <a:rPr lang="en-ZA" dirty="0">
                <a:latin typeface="Arial" pitchFamily="34" charset="0"/>
              </a:rPr>
              <a:t>-parks infrastructure projects facilitated</a:t>
            </a:r>
          </a:p>
        </c:rich>
      </c:tx>
    </c:title>
    <c:plotArea>
      <c:layout/>
      <c:lineChart>
        <c:grouping val="standard"/>
        <c:ser>
          <c:idx val="0"/>
          <c:order val="0"/>
          <c:tx>
            <c:strRef>
              <c:f>'Prg 3'!$D$6</c:f>
              <c:strCache>
                <c:ptCount val="1"/>
                <c:pt idx="0">
                  <c:v>achievement</c:v>
                </c:pt>
              </c:strCache>
            </c:strRef>
          </c:tx>
          <c:marker>
            <c:symbol val="none"/>
          </c:marke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'Prg 3'!$D$7:$H$7</c:f>
              <c:strCache>
                <c:ptCount val="5"/>
                <c:pt idx="0">
                  <c:v>2014/15</c:v>
                </c:pt>
                <c:pt idx="1">
                  <c:v>2015/16</c:v>
                </c:pt>
                <c:pt idx="2">
                  <c:v>2016/17</c:v>
                </c:pt>
                <c:pt idx="3">
                  <c:v>2017/18</c:v>
                </c:pt>
                <c:pt idx="4">
                  <c:v>2018/19</c:v>
                </c:pt>
              </c:strCache>
            </c:strRef>
          </c:cat>
          <c:val>
            <c:numRef>
              <c:f>'Prg 3'!$D$9:$H$9</c:f>
              <c:numCache>
                <c:formatCode>General</c:formatCode>
                <c:ptCount val="5"/>
                <c:pt idx="0">
                  <c:v>0</c:v>
                </c:pt>
                <c:pt idx="1">
                  <c:v>29</c:v>
                </c:pt>
                <c:pt idx="2">
                  <c:v>53</c:v>
                </c:pt>
                <c:pt idx="3">
                  <c:v>53</c:v>
                </c:pt>
                <c:pt idx="4">
                  <c:v>42</c:v>
                </c:pt>
              </c:numCache>
            </c:numRef>
          </c:val>
          <c:extLst xmlns:c16r2="http://schemas.microsoft.com/office/drawing/2015/06/chart">
            <c:ext xmlns:c16="http://schemas.microsoft.com/office/drawing/2014/chart" uri="{C3380CC4-5D6E-409C-BE32-E72D297353CC}">
              <c16:uniqueId val="{00000000-2F35-4011-8F04-7F5E5AFFE99D}"/>
            </c:ext>
          </c:extLst>
        </c:ser>
        <c:ser>
          <c:idx val="1"/>
          <c:order val="1"/>
          <c:tx>
            <c:strRef>
              <c:f>'Prg 3'!$J$6</c:f>
              <c:strCache>
                <c:ptCount val="1"/>
                <c:pt idx="0">
                  <c:v>targets</c:v>
                </c:pt>
              </c:strCache>
            </c:strRef>
          </c:tx>
          <c:marker>
            <c:symbol val="none"/>
          </c:marker>
          <c:dLbls>
            <c:dLbl>
              <c:idx val="0"/>
              <c:layout>
                <c:manualLayout>
                  <c:x val="0"/>
                  <c:y val="2.4875621890547265E-2"/>
                </c:manualLayout>
              </c:layout>
              <c:tx>
                <c:rich>
                  <a:bodyPr/>
                  <a:lstStyle/>
                  <a:p>
                    <a:r>
                      <a:rPr lang="en-US" dirty="0">
                        <a:latin typeface="Arial" pitchFamily="34" charset="0"/>
                      </a:rPr>
                      <a:t>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F35-4011-8F04-7F5E5AFFE99D}"/>
                </c:ext>
              </c:extLst>
            </c:dLbl>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'Prg 3'!$D$7:$H$7</c:f>
              <c:strCache>
                <c:ptCount val="5"/>
                <c:pt idx="0">
                  <c:v>2014/15</c:v>
                </c:pt>
                <c:pt idx="1">
                  <c:v>2015/16</c:v>
                </c:pt>
                <c:pt idx="2">
                  <c:v>2016/17</c:v>
                </c:pt>
                <c:pt idx="3">
                  <c:v>2017/18</c:v>
                </c:pt>
                <c:pt idx="4">
                  <c:v>2018/19</c:v>
                </c:pt>
              </c:strCache>
            </c:strRef>
          </c:cat>
          <c:val>
            <c:numRef>
              <c:f>'Prg 3'!$J$9:$N$9</c:f>
              <c:numCache>
                <c:formatCode>General</c:formatCode>
                <c:ptCount val="5"/>
                <c:pt idx="0">
                  <c:v>0</c:v>
                </c:pt>
                <c:pt idx="1">
                  <c:v>27</c:v>
                </c:pt>
                <c:pt idx="2">
                  <c:v>47</c:v>
                </c:pt>
                <c:pt idx="3">
                  <c:v>53</c:v>
                </c:pt>
                <c:pt idx="4">
                  <c:v>53</c:v>
                </c:pt>
              </c:numCache>
            </c:numRef>
          </c:val>
          <c:extLst xmlns:c16r2="http://schemas.microsoft.com/office/drawing/2015/06/chart">
            <c:ext xmlns:c16="http://schemas.microsoft.com/office/drawing/2014/chart" uri="{C3380CC4-5D6E-409C-BE32-E72D297353CC}">
              <c16:uniqueId val="{00000002-2F35-4011-8F04-7F5E5AFFE99D}"/>
            </c:ext>
          </c:extLst>
        </c:ser>
        <c:dLbls/>
        <c:marker val="1"/>
        <c:axId val="69832064"/>
        <c:axId val="69858432"/>
      </c:lineChart>
      <c:catAx>
        <c:axId val="69832064"/>
        <c:scaling>
          <c:orientation val="minMax"/>
        </c:scaling>
        <c:axPos val="b"/>
        <c:numFmt formatCode="General" sourceLinked="0"/>
        <c:tickLblPos val="nextTo"/>
        <c:spPr>
          <a:effectLst>
            <a:innerShdw blurRad="63500" dist="50800" dir="13500000">
              <a:prstClr val="black">
                <a:alpha val="50000"/>
              </a:prstClr>
            </a:innerShdw>
          </a:effectLst>
        </c:spPr>
        <c:crossAx val="69858432"/>
        <c:crosses val="autoZero"/>
        <c:auto val="1"/>
        <c:lblAlgn val="ctr"/>
        <c:lblOffset val="100"/>
      </c:catAx>
      <c:valAx>
        <c:axId val="69858432"/>
        <c:scaling>
          <c:orientation val="minMax"/>
        </c:scaling>
        <c:axPos val="l"/>
        <c:majorGridlines/>
        <c:numFmt formatCode="General" sourceLinked="1"/>
        <c:tickLblPos val="nextTo"/>
        <c:crossAx val="69832064"/>
        <c:crosses val="autoZero"/>
        <c:crossBetween val="midCat"/>
      </c:valAx>
      <c:spPr>
        <a:solidFill>
          <a:srgbClr val="9BBB59">
            <a:lumMod val="20000"/>
            <a:lumOff val="80000"/>
          </a:srgbClr>
        </a:solidFill>
      </c:spPr>
    </c:plotArea>
    <c:legend>
      <c:legendPos val="r"/>
    </c:legend>
    <c:plotVisOnly val="1"/>
    <c:dispBlanksAs val="gap"/>
  </c:chart>
  <c:spPr>
    <a:solidFill>
      <a:srgbClr val="9BBB59">
        <a:lumMod val="20000"/>
        <a:lumOff val="80000"/>
      </a:srgbClr>
    </a:solidFill>
    <a:ln>
      <a:solidFill>
        <a:srgbClr val="339933"/>
      </a:solidFill>
    </a:ln>
    <a:scene3d>
      <a:camera prst="orthographicFront"/>
      <a:lightRig rig="threePt" dir="t"/>
    </a:scene3d>
    <a:sp3d>
      <a:bevelT/>
    </a:sp3d>
  </c:sp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B7B8B3A5-3DF8-4762-975C-5522C8879A0F}" type="datetimeFigureOut">
              <a:rPr lang="en-ZA" smtClean="0"/>
              <a:pPr/>
              <a:t>2019/10/10</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624D73F1-88B1-4782-A358-93EDEBB7D14D}" type="slidenum">
              <a:rPr lang="en-ZA" smtClean="0"/>
              <a:pPr/>
              <a:t>‹#›</a:t>
            </a:fld>
            <a:endParaRPr lang="en-ZA" dirty="0"/>
          </a:p>
        </p:txBody>
      </p:sp>
    </p:spTree>
    <p:extLst>
      <p:ext uri="{BB962C8B-B14F-4D97-AF65-F5344CB8AC3E}">
        <p14:creationId xmlns:p14="http://schemas.microsoft.com/office/powerpoint/2010/main" xmlns="" val="255287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24D73F1-88B1-4782-A358-93EDEBB7D14D}" type="slidenum">
              <a:rPr lang="en-ZA" smtClean="0"/>
              <a:pPr/>
              <a:t>6</a:t>
            </a:fld>
            <a:endParaRPr lang="en-ZA"/>
          </a:p>
        </p:txBody>
      </p:sp>
    </p:spTree>
    <p:extLst>
      <p:ext uri="{BB962C8B-B14F-4D97-AF65-F5344CB8AC3E}">
        <p14:creationId xmlns:p14="http://schemas.microsoft.com/office/powerpoint/2010/main" xmlns="" val="2389707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24D73F1-88B1-4782-A358-93EDEBB7D14D}" type="slidenum">
              <a:rPr lang="en-ZA" smtClean="0"/>
              <a:pPr/>
              <a:t>39</a:t>
            </a:fld>
            <a:endParaRPr lang="en-ZA" dirty="0"/>
          </a:p>
        </p:txBody>
      </p:sp>
    </p:spTree>
    <p:extLst>
      <p:ext uri="{BB962C8B-B14F-4D97-AF65-F5344CB8AC3E}">
        <p14:creationId xmlns:p14="http://schemas.microsoft.com/office/powerpoint/2010/main" xmlns="" val="288344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24D73F1-88B1-4782-A358-93EDEBB7D14D}" type="slidenum">
              <a:rPr lang="en-ZA" smtClean="0"/>
              <a:pPr/>
              <a:t>7</a:t>
            </a:fld>
            <a:endParaRPr lang="en-ZA"/>
          </a:p>
        </p:txBody>
      </p:sp>
    </p:spTree>
    <p:extLst>
      <p:ext uri="{BB962C8B-B14F-4D97-AF65-F5344CB8AC3E}">
        <p14:creationId xmlns:p14="http://schemas.microsoft.com/office/powerpoint/2010/main" xmlns="" val="238970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24D73F1-88B1-4782-A358-93EDEBB7D14D}" type="slidenum">
              <a:rPr lang="en-ZA" smtClean="0"/>
              <a:pPr/>
              <a:t>8</a:t>
            </a:fld>
            <a:endParaRPr lang="en-ZA"/>
          </a:p>
        </p:txBody>
      </p:sp>
    </p:spTree>
    <p:extLst>
      <p:ext uri="{BB962C8B-B14F-4D97-AF65-F5344CB8AC3E}">
        <p14:creationId xmlns:p14="http://schemas.microsoft.com/office/powerpoint/2010/main" xmlns="" val="2958040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24D73F1-88B1-4782-A358-93EDEBB7D14D}" type="slidenum">
              <a:rPr lang="en-ZA" smtClean="0"/>
              <a:pPr/>
              <a:t>12</a:t>
            </a:fld>
            <a:endParaRPr lang="en-ZA" dirty="0"/>
          </a:p>
        </p:txBody>
      </p:sp>
    </p:spTree>
    <p:extLst>
      <p:ext uri="{BB962C8B-B14F-4D97-AF65-F5344CB8AC3E}">
        <p14:creationId xmlns:p14="http://schemas.microsoft.com/office/powerpoint/2010/main" xmlns="" val="207957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24D73F1-88B1-4782-A358-93EDEBB7D14D}" type="slidenum">
              <a:rPr lang="en-ZA" smtClean="0"/>
              <a:pPr/>
              <a:t>22</a:t>
            </a:fld>
            <a:endParaRPr lang="en-ZA" dirty="0"/>
          </a:p>
        </p:txBody>
      </p:sp>
    </p:spTree>
    <p:extLst>
      <p:ext uri="{BB962C8B-B14F-4D97-AF65-F5344CB8AC3E}">
        <p14:creationId xmlns:p14="http://schemas.microsoft.com/office/powerpoint/2010/main" xmlns="" val="332460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24D73F1-88B1-4782-A358-93EDEBB7D14D}" type="slidenum">
              <a:rPr lang="en-ZA" smtClean="0"/>
              <a:pPr/>
              <a:t>25</a:t>
            </a:fld>
            <a:endParaRPr lang="en-ZA" dirty="0"/>
          </a:p>
        </p:txBody>
      </p:sp>
    </p:spTree>
    <p:extLst>
      <p:ext uri="{BB962C8B-B14F-4D97-AF65-F5344CB8AC3E}">
        <p14:creationId xmlns:p14="http://schemas.microsoft.com/office/powerpoint/2010/main" xmlns="" val="20848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24D73F1-88B1-4782-A358-93EDEBB7D14D}" type="slidenum">
              <a:rPr lang="en-ZA" smtClean="0"/>
              <a:pPr/>
              <a:t>29</a:t>
            </a:fld>
            <a:endParaRPr lang="en-ZA" dirty="0"/>
          </a:p>
        </p:txBody>
      </p:sp>
    </p:spTree>
    <p:extLst>
      <p:ext uri="{BB962C8B-B14F-4D97-AF65-F5344CB8AC3E}">
        <p14:creationId xmlns:p14="http://schemas.microsoft.com/office/powerpoint/2010/main" xmlns="" val="117188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24D73F1-88B1-4782-A358-93EDEBB7D14D}" type="slidenum">
              <a:rPr lang="en-ZA" smtClean="0"/>
              <a:pPr/>
              <a:t>31</a:t>
            </a:fld>
            <a:endParaRPr lang="en-ZA" dirty="0"/>
          </a:p>
        </p:txBody>
      </p:sp>
    </p:spTree>
    <p:extLst>
      <p:ext uri="{BB962C8B-B14F-4D97-AF65-F5344CB8AC3E}">
        <p14:creationId xmlns:p14="http://schemas.microsoft.com/office/powerpoint/2010/main" xmlns="" val="225152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24D73F1-88B1-4782-A358-93EDEBB7D14D}" type="slidenum">
              <a:rPr lang="en-ZA" smtClean="0"/>
              <a:pPr/>
              <a:t>38</a:t>
            </a:fld>
            <a:endParaRPr lang="en-ZA" dirty="0"/>
          </a:p>
        </p:txBody>
      </p:sp>
    </p:spTree>
    <p:extLst>
      <p:ext uri="{BB962C8B-B14F-4D97-AF65-F5344CB8AC3E}">
        <p14:creationId xmlns:p14="http://schemas.microsoft.com/office/powerpoint/2010/main" xmlns="" val="2883442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42204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46076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170348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8"/>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1981200"/>
            <a:ext cx="6400800" cy="1752600"/>
          </a:xfrm>
        </p:spPr>
        <p:txBody>
          <a:bodyPr/>
          <a:lstStyle>
            <a:lvl1pPr marL="0" indent="0" algn="ctr">
              <a:buNone/>
              <a:defRPr>
                <a:solidFill>
                  <a:schemeClr val="tx1">
                    <a:tint val="75000"/>
                  </a:schemeClr>
                </a:solidFill>
              </a:defRPr>
            </a:lvl1pPr>
            <a:lvl2pPr marL="456702" indent="0" algn="ctr">
              <a:buNone/>
              <a:defRPr>
                <a:solidFill>
                  <a:schemeClr val="tx1">
                    <a:tint val="75000"/>
                  </a:schemeClr>
                </a:solidFill>
              </a:defRPr>
            </a:lvl2pPr>
            <a:lvl3pPr marL="913403" indent="0" algn="ctr">
              <a:buNone/>
              <a:defRPr>
                <a:solidFill>
                  <a:schemeClr val="tx1">
                    <a:tint val="75000"/>
                  </a:schemeClr>
                </a:solidFill>
              </a:defRPr>
            </a:lvl3pPr>
            <a:lvl4pPr marL="1370104" indent="0" algn="ctr">
              <a:buNone/>
              <a:defRPr>
                <a:solidFill>
                  <a:schemeClr val="tx1">
                    <a:tint val="75000"/>
                  </a:schemeClr>
                </a:solidFill>
              </a:defRPr>
            </a:lvl4pPr>
            <a:lvl5pPr marL="1826806" indent="0" algn="ctr">
              <a:buNone/>
              <a:defRPr>
                <a:solidFill>
                  <a:schemeClr val="tx1">
                    <a:tint val="75000"/>
                  </a:schemeClr>
                </a:solidFill>
              </a:defRPr>
            </a:lvl5pPr>
            <a:lvl6pPr marL="2283510" indent="0" algn="ctr">
              <a:buNone/>
              <a:defRPr>
                <a:solidFill>
                  <a:schemeClr val="tx1">
                    <a:tint val="75000"/>
                  </a:schemeClr>
                </a:solidFill>
              </a:defRPr>
            </a:lvl6pPr>
            <a:lvl7pPr marL="2740208" indent="0" algn="ctr">
              <a:buNone/>
              <a:defRPr>
                <a:solidFill>
                  <a:schemeClr val="tx1">
                    <a:tint val="75000"/>
                  </a:schemeClr>
                </a:solidFill>
              </a:defRPr>
            </a:lvl7pPr>
            <a:lvl8pPr marL="3196913" indent="0" algn="ctr">
              <a:buNone/>
              <a:defRPr>
                <a:solidFill>
                  <a:schemeClr val="tx1">
                    <a:tint val="75000"/>
                  </a:schemeClr>
                </a:solidFill>
              </a:defRPr>
            </a:lvl8pPr>
            <a:lvl9pPr marL="365361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4133723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99961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19"/>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09600" y="228607"/>
            <a:ext cx="7772400" cy="1500187"/>
          </a:xfrm>
        </p:spPr>
        <p:txBody>
          <a:bodyPr anchor="b"/>
          <a:lstStyle>
            <a:lvl1pPr marL="0" indent="0">
              <a:buNone/>
              <a:defRPr sz="2000">
                <a:solidFill>
                  <a:schemeClr val="tx1">
                    <a:tint val="75000"/>
                  </a:schemeClr>
                </a:solidFill>
              </a:defRPr>
            </a:lvl1pPr>
            <a:lvl2pPr marL="456702" indent="0">
              <a:buNone/>
              <a:defRPr sz="1800">
                <a:solidFill>
                  <a:schemeClr val="tx1">
                    <a:tint val="75000"/>
                  </a:schemeClr>
                </a:solidFill>
              </a:defRPr>
            </a:lvl2pPr>
            <a:lvl3pPr marL="913403" indent="0">
              <a:buNone/>
              <a:defRPr sz="1600">
                <a:solidFill>
                  <a:schemeClr val="tx1">
                    <a:tint val="75000"/>
                  </a:schemeClr>
                </a:solidFill>
              </a:defRPr>
            </a:lvl3pPr>
            <a:lvl4pPr marL="1370104" indent="0">
              <a:buNone/>
              <a:defRPr sz="1400">
                <a:solidFill>
                  <a:schemeClr val="tx1">
                    <a:tint val="75000"/>
                  </a:schemeClr>
                </a:solidFill>
              </a:defRPr>
            </a:lvl4pPr>
            <a:lvl5pPr marL="1826806" indent="0">
              <a:buNone/>
              <a:defRPr sz="1400">
                <a:solidFill>
                  <a:schemeClr val="tx1">
                    <a:tint val="75000"/>
                  </a:schemeClr>
                </a:solidFill>
              </a:defRPr>
            </a:lvl5pPr>
            <a:lvl6pPr marL="2283510" indent="0">
              <a:buNone/>
              <a:defRPr sz="1400">
                <a:solidFill>
                  <a:schemeClr val="tx1">
                    <a:tint val="75000"/>
                  </a:schemeClr>
                </a:solidFill>
              </a:defRPr>
            </a:lvl6pPr>
            <a:lvl7pPr marL="2740208" indent="0">
              <a:buNone/>
              <a:defRPr sz="1400">
                <a:solidFill>
                  <a:schemeClr val="tx1">
                    <a:tint val="75000"/>
                  </a:schemeClr>
                </a:solidFill>
              </a:defRPr>
            </a:lvl7pPr>
            <a:lvl8pPr marL="3196913" indent="0">
              <a:buNone/>
              <a:defRPr sz="1400">
                <a:solidFill>
                  <a:schemeClr val="tx1">
                    <a:tint val="75000"/>
                  </a:schemeClr>
                </a:solidFill>
              </a:defRPr>
            </a:lvl8pPr>
            <a:lvl9pPr marL="3653613"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1028976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910616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02" indent="0">
              <a:buNone/>
              <a:defRPr sz="2000" b="1"/>
            </a:lvl2pPr>
            <a:lvl3pPr marL="913403" indent="0">
              <a:buNone/>
              <a:defRPr sz="1800" b="1"/>
            </a:lvl3pPr>
            <a:lvl4pPr marL="1370104" indent="0">
              <a:buNone/>
              <a:defRPr sz="1600" b="1"/>
            </a:lvl4pPr>
            <a:lvl5pPr marL="1826806" indent="0">
              <a:buNone/>
              <a:defRPr sz="1600" b="1"/>
            </a:lvl5pPr>
            <a:lvl6pPr marL="2283510" indent="0">
              <a:buNone/>
              <a:defRPr sz="1600" b="1"/>
            </a:lvl6pPr>
            <a:lvl7pPr marL="2740208" indent="0">
              <a:buNone/>
              <a:defRPr sz="1600" b="1"/>
            </a:lvl7pPr>
            <a:lvl8pPr marL="3196913" indent="0">
              <a:buNone/>
              <a:defRPr sz="1600" b="1"/>
            </a:lvl8pPr>
            <a:lvl9pPr marL="36536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94"/>
            <a:ext cx="4040188" cy="338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702" indent="0">
              <a:buNone/>
              <a:defRPr sz="2000" b="1"/>
            </a:lvl2pPr>
            <a:lvl3pPr marL="913403" indent="0">
              <a:buNone/>
              <a:defRPr sz="1800" b="1"/>
            </a:lvl3pPr>
            <a:lvl4pPr marL="1370104" indent="0">
              <a:buNone/>
              <a:defRPr sz="1600" b="1"/>
            </a:lvl4pPr>
            <a:lvl5pPr marL="1826806" indent="0">
              <a:buNone/>
              <a:defRPr sz="1600" b="1"/>
            </a:lvl5pPr>
            <a:lvl6pPr marL="2283510" indent="0">
              <a:buNone/>
              <a:defRPr sz="1600" b="1"/>
            </a:lvl6pPr>
            <a:lvl7pPr marL="2740208" indent="0">
              <a:buNone/>
              <a:defRPr sz="1600" b="1"/>
            </a:lvl7pPr>
            <a:lvl8pPr marL="3196913" indent="0">
              <a:buNone/>
              <a:defRPr sz="1600" b="1"/>
            </a:lvl8pPr>
            <a:lvl9pPr marL="36536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94"/>
            <a:ext cx="4041775" cy="338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793343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690987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9476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0" cy="5289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127500"/>
          </a:xfrm>
        </p:spPr>
        <p:txBody>
          <a:bodyPr/>
          <a:lstStyle>
            <a:lvl1pPr marL="0" indent="0">
              <a:buNone/>
              <a:defRPr sz="1400"/>
            </a:lvl1pPr>
            <a:lvl2pPr marL="456702" indent="0">
              <a:buNone/>
              <a:defRPr sz="1200"/>
            </a:lvl2pPr>
            <a:lvl3pPr marL="913403" indent="0">
              <a:buNone/>
              <a:defRPr sz="1000"/>
            </a:lvl3pPr>
            <a:lvl4pPr marL="1370104" indent="0">
              <a:buNone/>
              <a:defRPr sz="900"/>
            </a:lvl4pPr>
            <a:lvl5pPr marL="1826806" indent="0">
              <a:buNone/>
              <a:defRPr sz="900"/>
            </a:lvl5pPr>
            <a:lvl6pPr marL="2283510" indent="0">
              <a:buNone/>
              <a:defRPr sz="900"/>
            </a:lvl6pPr>
            <a:lvl7pPr marL="2740208" indent="0">
              <a:buNone/>
              <a:defRPr sz="900"/>
            </a:lvl7pPr>
            <a:lvl8pPr marL="3196913" indent="0">
              <a:buNone/>
              <a:defRPr sz="900"/>
            </a:lvl8pPr>
            <a:lvl9pPr marL="3653613" indent="0">
              <a:buNone/>
              <a:defRPr sz="900"/>
            </a:lvl9pPr>
          </a:lstStyle>
          <a:p>
            <a:pPr lvl="0"/>
            <a:r>
              <a:rPr lang="en-US"/>
              <a:t>Click to edit Master text styles</a:t>
            </a:r>
          </a:p>
        </p:txBody>
      </p:sp>
    </p:spTree>
    <p:extLst>
      <p:ext uri="{BB962C8B-B14F-4D97-AF65-F5344CB8AC3E}">
        <p14:creationId xmlns:p14="http://schemas.microsoft.com/office/powerpoint/2010/main" xmlns="" val="103716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1844496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02" indent="0">
              <a:buNone/>
              <a:defRPr sz="2800"/>
            </a:lvl2pPr>
            <a:lvl3pPr marL="913403" indent="0">
              <a:buNone/>
              <a:defRPr sz="2400"/>
            </a:lvl3pPr>
            <a:lvl4pPr marL="1370104" indent="0">
              <a:buNone/>
              <a:defRPr sz="2000"/>
            </a:lvl4pPr>
            <a:lvl5pPr marL="1826806" indent="0">
              <a:buNone/>
              <a:defRPr sz="2000"/>
            </a:lvl5pPr>
            <a:lvl6pPr marL="2283510" indent="0">
              <a:buNone/>
              <a:defRPr sz="2000"/>
            </a:lvl6pPr>
            <a:lvl7pPr marL="2740208" indent="0">
              <a:buNone/>
              <a:defRPr sz="2000"/>
            </a:lvl7pPr>
            <a:lvl8pPr marL="3196913" indent="0">
              <a:buNone/>
              <a:defRPr sz="2000"/>
            </a:lvl8pPr>
            <a:lvl9pPr marL="3653613" indent="0">
              <a:buNone/>
              <a:defRPr sz="2000"/>
            </a:lvl9pPr>
          </a:lstStyle>
          <a:p>
            <a:endParaRPr lang="en-US"/>
          </a:p>
        </p:txBody>
      </p:sp>
    </p:spTree>
    <p:extLst>
      <p:ext uri="{BB962C8B-B14F-4D97-AF65-F5344CB8AC3E}">
        <p14:creationId xmlns:p14="http://schemas.microsoft.com/office/powerpoint/2010/main" xmlns="" val="823606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143333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2879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8"/>
            <a:ext cx="6019800" cy="52879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9698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189880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1497093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284942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384501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361358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2073464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4AFDB2B-8CC3-42DD-8D9E-4683A28C098C}" type="slidenum">
              <a:rPr lang="en-ZA" smtClean="0"/>
              <a:pPr/>
              <a:t>‹#›</a:t>
            </a:fld>
            <a:endParaRPr lang="en-ZA"/>
          </a:p>
        </p:txBody>
      </p:sp>
    </p:spTree>
    <p:extLst>
      <p:ext uri="{BB962C8B-B14F-4D97-AF65-F5344CB8AC3E}">
        <p14:creationId xmlns:p14="http://schemas.microsoft.com/office/powerpoint/2010/main" xmlns="" val="67018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54AFDB2B-8CC3-42DD-8D9E-4683A28C098C}" type="slidenum">
              <a:rPr lang="en-ZA" smtClean="0"/>
              <a:pPr/>
              <a:t>‹#›</a:t>
            </a:fld>
            <a:endParaRPr lang="en-ZA" dirty="0"/>
          </a:p>
        </p:txBody>
      </p:sp>
    </p:spTree>
    <p:extLst>
      <p:ext uri="{BB962C8B-B14F-4D97-AF65-F5344CB8AC3E}">
        <p14:creationId xmlns:p14="http://schemas.microsoft.com/office/powerpoint/2010/main" xmlns="" val="4012133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41" tIns="45673" rIns="91341" bIns="45673"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20"/>
            <a:ext cx="8229600" cy="3944111"/>
          </a:xfrm>
          <a:prstGeom prst="rect">
            <a:avLst/>
          </a:prstGeom>
        </p:spPr>
        <p:txBody>
          <a:bodyPr vert="horz" lIns="91341" tIns="45673" rIns="91341" bIns="4567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5544312"/>
            <a:ext cx="9144000" cy="1313688"/>
          </a:xfrm>
          <a:prstGeom prst="rect">
            <a:avLst/>
          </a:prstGeom>
        </p:spPr>
      </p:pic>
    </p:spTree>
    <p:extLst>
      <p:ext uri="{BB962C8B-B14F-4D97-AF65-F5344CB8AC3E}">
        <p14:creationId xmlns:p14="http://schemas.microsoft.com/office/powerpoint/2010/main" xmlns="" val="1102552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3403" rtl="0" eaLnBrk="1" latinLnBrk="0" hangingPunct="1">
        <a:spcBef>
          <a:spcPct val="0"/>
        </a:spcBef>
        <a:buNone/>
        <a:defRPr sz="4400" kern="1200">
          <a:solidFill>
            <a:schemeClr val="tx1"/>
          </a:solidFill>
          <a:latin typeface="Arial" pitchFamily="34" charset="0"/>
          <a:ea typeface="+mj-ea"/>
          <a:cs typeface="+mj-cs"/>
        </a:defRPr>
      </a:lvl1pPr>
    </p:titleStyle>
    <p:bodyStyle>
      <a:lvl1pPr marL="342529" indent="-342529" algn="l" defTabSz="913403" rtl="0" eaLnBrk="1" latinLnBrk="0" hangingPunct="1">
        <a:spcBef>
          <a:spcPct val="20000"/>
        </a:spcBef>
        <a:buFont typeface="Arial" panose="020B0604020202020204" pitchFamily="34" charset="0"/>
        <a:buChar char="•"/>
        <a:defRPr sz="3200" kern="1200">
          <a:solidFill>
            <a:schemeClr val="tx1"/>
          </a:solidFill>
          <a:latin typeface="Arial" pitchFamily="34" charset="0"/>
          <a:ea typeface="+mn-ea"/>
          <a:cs typeface="+mn-cs"/>
        </a:defRPr>
      </a:lvl1pPr>
      <a:lvl2pPr marL="742136" indent="-285441" algn="l" defTabSz="913403" rtl="0" eaLnBrk="1" latinLnBrk="0" hangingPunct="1">
        <a:spcBef>
          <a:spcPct val="20000"/>
        </a:spcBef>
        <a:buFont typeface="Arial" panose="020B0604020202020204" pitchFamily="34" charset="0"/>
        <a:buChar char="–"/>
        <a:defRPr sz="2800" kern="1200">
          <a:solidFill>
            <a:schemeClr val="tx1"/>
          </a:solidFill>
          <a:latin typeface="Arial" pitchFamily="34" charset="0"/>
          <a:ea typeface="+mn-ea"/>
          <a:cs typeface="+mn-cs"/>
        </a:defRPr>
      </a:lvl2pPr>
      <a:lvl3pPr marL="1141755" indent="-228350" algn="l" defTabSz="913403"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mn-cs"/>
        </a:defRPr>
      </a:lvl3pPr>
      <a:lvl4pPr marL="1598455" indent="-228350" algn="l" defTabSz="913403"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mn-cs"/>
        </a:defRPr>
      </a:lvl4pPr>
      <a:lvl5pPr marL="2055157" indent="-228350" algn="l" defTabSz="913403"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mn-cs"/>
        </a:defRPr>
      </a:lvl5pPr>
      <a:lvl6pPr marL="2511846"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559"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262"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1964"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403" rtl="0" eaLnBrk="1" latinLnBrk="0" hangingPunct="1">
        <a:defRPr sz="1800" kern="1200">
          <a:solidFill>
            <a:schemeClr val="tx1"/>
          </a:solidFill>
          <a:latin typeface="+mn-lt"/>
          <a:ea typeface="+mn-ea"/>
          <a:cs typeface="+mn-cs"/>
        </a:defRPr>
      </a:lvl1pPr>
      <a:lvl2pPr marL="456702" algn="l" defTabSz="913403" rtl="0" eaLnBrk="1" latinLnBrk="0" hangingPunct="1">
        <a:defRPr sz="1800" kern="1200">
          <a:solidFill>
            <a:schemeClr val="tx1"/>
          </a:solidFill>
          <a:latin typeface="+mn-lt"/>
          <a:ea typeface="+mn-ea"/>
          <a:cs typeface="+mn-cs"/>
        </a:defRPr>
      </a:lvl2pPr>
      <a:lvl3pPr marL="913403" algn="l" defTabSz="913403" rtl="0" eaLnBrk="1" latinLnBrk="0" hangingPunct="1">
        <a:defRPr sz="1800" kern="1200">
          <a:solidFill>
            <a:schemeClr val="tx1"/>
          </a:solidFill>
          <a:latin typeface="+mn-lt"/>
          <a:ea typeface="+mn-ea"/>
          <a:cs typeface="+mn-cs"/>
        </a:defRPr>
      </a:lvl3pPr>
      <a:lvl4pPr marL="1370104" algn="l" defTabSz="913403" rtl="0" eaLnBrk="1" latinLnBrk="0" hangingPunct="1">
        <a:defRPr sz="1800" kern="1200">
          <a:solidFill>
            <a:schemeClr val="tx1"/>
          </a:solidFill>
          <a:latin typeface="+mn-lt"/>
          <a:ea typeface="+mn-ea"/>
          <a:cs typeface="+mn-cs"/>
        </a:defRPr>
      </a:lvl4pPr>
      <a:lvl5pPr marL="1826806" algn="l" defTabSz="913403" rtl="0" eaLnBrk="1" latinLnBrk="0" hangingPunct="1">
        <a:defRPr sz="1800" kern="1200">
          <a:solidFill>
            <a:schemeClr val="tx1"/>
          </a:solidFill>
          <a:latin typeface="+mn-lt"/>
          <a:ea typeface="+mn-ea"/>
          <a:cs typeface="+mn-cs"/>
        </a:defRPr>
      </a:lvl5pPr>
      <a:lvl6pPr marL="2283510" algn="l" defTabSz="913403" rtl="0" eaLnBrk="1" latinLnBrk="0" hangingPunct="1">
        <a:defRPr sz="1800" kern="1200">
          <a:solidFill>
            <a:schemeClr val="tx1"/>
          </a:solidFill>
          <a:latin typeface="+mn-lt"/>
          <a:ea typeface="+mn-ea"/>
          <a:cs typeface="+mn-cs"/>
        </a:defRPr>
      </a:lvl6pPr>
      <a:lvl7pPr marL="2740208" algn="l" defTabSz="913403" rtl="0" eaLnBrk="1" latinLnBrk="0" hangingPunct="1">
        <a:defRPr sz="1800" kern="1200">
          <a:solidFill>
            <a:schemeClr val="tx1"/>
          </a:solidFill>
          <a:latin typeface="+mn-lt"/>
          <a:ea typeface="+mn-ea"/>
          <a:cs typeface="+mn-cs"/>
        </a:defRPr>
      </a:lvl7pPr>
      <a:lvl8pPr marL="3196913" algn="l" defTabSz="913403" rtl="0" eaLnBrk="1" latinLnBrk="0" hangingPunct="1">
        <a:defRPr sz="1800" kern="1200">
          <a:solidFill>
            <a:schemeClr val="tx1"/>
          </a:solidFill>
          <a:latin typeface="+mn-lt"/>
          <a:ea typeface="+mn-ea"/>
          <a:cs typeface="+mn-cs"/>
        </a:defRPr>
      </a:lvl8pPr>
      <a:lvl9pPr marL="3653613" algn="l" defTabSz="9134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44962"/>
          </a:xfrm>
        </p:spPr>
        <p:txBody>
          <a:bodyPr>
            <a:normAutofit/>
          </a:bodyPr>
          <a:lstStyle/>
          <a:p>
            <a:r>
              <a:rPr lang="en-US" b="1" dirty="0">
                <a:solidFill>
                  <a:schemeClr val="bg1"/>
                </a:solidFill>
                <a:latin typeface="Arial" pitchFamily="34" charset="0"/>
                <a:cs typeface="Arial" pitchFamily="34" charset="0"/>
              </a:rPr>
              <a:t/>
            </a:r>
            <a:br>
              <a:rPr lang="en-US" b="1" dirty="0">
                <a:solidFill>
                  <a:schemeClr val="bg1"/>
                </a:solidFill>
                <a:latin typeface="Arial" pitchFamily="34" charset="0"/>
                <a:cs typeface="Arial" pitchFamily="34" charset="0"/>
              </a:rPr>
            </a:br>
            <a:r>
              <a:rPr lang="en-US" b="1" dirty="0">
                <a:latin typeface="Arial" pitchFamily="34" charset="0"/>
                <a:cs typeface="Arial" pitchFamily="34" charset="0"/>
              </a:rPr>
              <a:t/>
            </a:r>
            <a:br>
              <a:rPr lang="en-US" b="1" dirty="0">
                <a:latin typeface="Arial" pitchFamily="34" charset="0"/>
                <a:cs typeface="Arial" pitchFamily="34" charset="0"/>
              </a:rPr>
            </a:b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1691680" y="2514600"/>
            <a:ext cx="6690319" cy="2492990"/>
          </a:xfrm>
          <a:prstGeom prst="rect">
            <a:avLst/>
          </a:prstGeom>
          <a:noFill/>
        </p:spPr>
        <p:txBody>
          <a:bodyPr wrap="square" rtlCol="0">
            <a:spAutoFit/>
          </a:bodyPr>
          <a:lstStyle/>
          <a:p>
            <a:pPr algn="ctr" defTabSz="975700">
              <a:defRPr/>
            </a:pPr>
            <a:endParaRPr lang="en-ZA" b="1" kern="0" dirty="0" smtClean="0">
              <a:latin typeface="Arial" pitchFamily="34" charset="0"/>
              <a:cs typeface="Arial" pitchFamily="34" charset="0"/>
            </a:endParaRPr>
          </a:p>
          <a:p>
            <a:pPr algn="ctr" defTabSz="975700">
              <a:defRPr/>
            </a:pPr>
            <a:r>
              <a:rPr lang="en-ZA" sz="2000" b="1" kern="0" dirty="0" smtClean="0">
                <a:latin typeface="Arial" pitchFamily="34" charset="0"/>
                <a:cs typeface="Arial" pitchFamily="34" charset="0"/>
              </a:rPr>
              <a:t>DRDLR 2018-2019 ANNUAL REPORT</a:t>
            </a:r>
          </a:p>
          <a:p>
            <a:pPr algn="ctr" defTabSz="975700">
              <a:defRPr/>
            </a:pPr>
            <a:endParaRPr kumimoji="0" lang="en-ZA" sz="2000" b="1" i="0" u="none" strike="noStrike" kern="0" cap="none" spc="0" normalizeH="0" noProof="0" dirty="0">
              <a:ln>
                <a:noFill/>
              </a:ln>
              <a:effectLst/>
              <a:uLnTx/>
              <a:uFillTx/>
              <a:latin typeface="Arial" pitchFamily="34" charset="0"/>
              <a:cs typeface="Arial" pitchFamily="34" charset="0"/>
            </a:endParaRPr>
          </a:p>
          <a:p>
            <a:pPr algn="ctr" defTabSz="975700">
              <a:defRPr/>
            </a:pPr>
            <a:r>
              <a:rPr lang="en-ZA" sz="2000" b="1" kern="0" dirty="0" smtClean="0">
                <a:latin typeface="Arial" pitchFamily="34" charset="0"/>
                <a:cs typeface="Arial" pitchFamily="34" charset="0"/>
              </a:rPr>
              <a:t>PRESENTATION TO THE PORTFOLIO COMMITTEE ON RURAL DEVELOPMENT AND LAND REFORM</a:t>
            </a:r>
          </a:p>
          <a:p>
            <a:pPr algn="ctr" defTabSz="975700">
              <a:defRPr/>
            </a:pPr>
            <a:endParaRPr lang="en-ZA" sz="2000" b="1" kern="0" dirty="0" smtClean="0">
              <a:latin typeface="Arial" pitchFamily="34" charset="0"/>
              <a:cs typeface="Arial" pitchFamily="34" charset="0"/>
            </a:endParaRPr>
          </a:p>
          <a:p>
            <a:pPr algn="ctr" defTabSz="975700">
              <a:defRPr/>
            </a:pPr>
            <a:r>
              <a:rPr lang="en-ZA" sz="2000" b="1" kern="0" dirty="0" smtClean="0">
                <a:latin typeface="Arial" pitchFamily="34" charset="0"/>
                <a:cs typeface="Arial" pitchFamily="34" charset="0"/>
              </a:rPr>
              <a:t>08 OCTOBER 2019</a:t>
            </a:r>
          </a:p>
          <a:p>
            <a:pPr algn="ctr" defTabSz="975700">
              <a:defRPr/>
            </a:pPr>
            <a:endParaRPr kumimoji="0" lang="en-US" b="1" i="0" u="none" strike="noStrike" kern="0" cap="none" spc="0" normalizeH="0" noProof="0" dirty="0">
              <a:ln>
                <a:noFill/>
              </a:ln>
              <a:effectLst/>
              <a:uLnTx/>
              <a:uFillTx/>
              <a:latin typeface="Arial" pitchFamily="34" charset="0"/>
              <a:cs typeface="Arial" pitchFamily="34" charset="0"/>
            </a:endParaRPr>
          </a:p>
        </p:txBody>
      </p:sp>
    </p:spTree>
    <p:extLst>
      <p:ext uri="{BB962C8B-B14F-4D97-AF65-F5344CB8AC3E}">
        <p14:creationId xmlns:p14="http://schemas.microsoft.com/office/powerpoint/2010/main" xmlns="" val="4063619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78098"/>
          </a:xfrm>
          <a:solidFill>
            <a:srgbClr val="339933"/>
          </a:solidFill>
          <a:ln>
            <a:solidFill>
              <a:srgbClr val="007A37"/>
            </a:solidFill>
          </a:ln>
        </p:spPr>
        <p:txBody>
          <a:bodyPr>
            <a:noAutofit/>
          </a:bodyPr>
          <a:lstStyle/>
          <a:p>
            <a:r>
              <a:rPr lang="en-ZA" sz="2400" b="1" dirty="0">
                <a:latin typeface="Arial" panose="020B0604020202020204" pitchFamily="34" charset="0"/>
                <a:cs typeface="Arial" panose="020B0604020202020204" pitchFamily="34" charset="0"/>
              </a:rPr>
              <a:t>Programme 2: Geospatial and Cadastral Services</a:t>
            </a:r>
            <a:endParaRPr lang="en-ZA" sz="24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268760"/>
            <a:ext cx="8229600" cy="4275571"/>
          </a:xfrm>
          <a:ln>
            <a:solidFill>
              <a:srgbClr val="339933"/>
            </a:solidFill>
          </a:ln>
          <a:effectLst>
            <a:innerShdw blurRad="114300">
              <a:prstClr val="black"/>
            </a:innerShdw>
          </a:effectLst>
        </p:spPr>
        <p:txBody>
          <a:bodyPr>
            <a:normAutofit/>
          </a:bodyPr>
          <a:lstStyle/>
          <a:p>
            <a:pPr marL="0" lvl="0" indent="0" algn="just">
              <a:spcAft>
                <a:spcPts val="0"/>
              </a:spcAft>
              <a:buNone/>
            </a:pPr>
            <a:r>
              <a:rPr lang="en-ZA" sz="2000" b="1" dirty="0" smtClean="0">
                <a:latin typeface="Arial" panose="020B0604020202020204" pitchFamily="34" charset="0"/>
                <a:cs typeface="Arial" panose="020B0604020202020204" pitchFamily="34" charset="0"/>
              </a:rPr>
              <a:t>Purpose</a:t>
            </a:r>
            <a:r>
              <a:rPr lang="en-ZA" sz="2000" dirty="0">
                <a:latin typeface="Arial" panose="020B0604020202020204" pitchFamily="34" charset="0"/>
                <a:cs typeface="Arial" panose="020B0604020202020204" pitchFamily="34" charset="0"/>
              </a:rPr>
              <a:t>: Provide geospatial information, cadastral surveys, deeds registration and spatial planning as well as technical services in support of sustainable land development</a:t>
            </a:r>
            <a:r>
              <a:rPr lang="en-ZA" sz="2000" dirty="0" smtClean="0">
                <a:latin typeface="Arial" panose="020B0604020202020204" pitchFamily="34" charset="0"/>
                <a:cs typeface="Arial" panose="020B0604020202020204" pitchFamily="34" charset="0"/>
              </a:rPr>
              <a:t>.</a:t>
            </a:r>
          </a:p>
          <a:p>
            <a:pPr marL="0" lvl="0" indent="0" algn="just">
              <a:spcAft>
                <a:spcPts val="0"/>
              </a:spcAft>
              <a:buNone/>
            </a:pPr>
            <a:endParaRPr lang="en-ZA" sz="2000" dirty="0" smtClean="0">
              <a:latin typeface="Arial" panose="020B0604020202020204" pitchFamily="34" charset="0"/>
              <a:cs typeface="Arial" panose="020B0604020202020204" pitchFamily="34" charset="0"/>
            </a:endParaRPr>
          </a:p>
          <a:p>
            <a:pPr marL="0" lvl="0" indent="0" algn="just">
              <a:spcAft>
                <a:spcPts val="0"/>
              </a:spcAft>
              <a:buNone/>
            </a:pPr>
            <a:r>
              <a:rPr lang="en-ZA" sz="2000" b="1" dirty="0" smtClean="0">
                <a:latin typeface="Arial" panose="020B0604020202020204" pitchFamily="34" charset="0"/>
                <a:cs typeface="Arial" panose="020B0604020202020204" pitchFamily="34" charset="0"/>
              </a:rPr>
              <a:t>Achievements:</a:t>
            </a:r>
          </a:p>
          <a:p>
            <a:pPr marL="0" lvl="0" indent="0" algn="just">
              <a:buNone/>
            </a:pPr>
            <a:r>
              <a:rPr lang="en-ZA" sz="2000" dirty="0" smtClean="0">
                <a:latin typeface="Arial" panose="020B0604020202020204" pitchFamily="34" charset="0"/>
                <a:cs typeface="Arial" panose="020B0604020202020204" pitchFamily="34" charset="0"/>
              </a:rPr>
              <a:t>The Department </a:t>
            </a:r>
            <a:r>
              <a:rPr lang="en-ZA" sz="2000" dirty="0">
                <a:latin typeface="Arial" panose="020B0604020202020204" pitchFamily="34" charset="0"/>
                <a:cs typeface="Arial" panose="020B0604020202020204" pitchFamily="34" charset="0"/>
              </a:rPr>
              <a:t>under Programme 2, achieved </a:t>
            </a:r>
            <a:r>
              <a:rPr lang="en-ZA" sz="2000" dirty="0" smtClean="0">
                <a:latin typeface="Arial" panose="020B0604020202020204" pitchFamily="34" charset="0"/>
                <a:cs typeface="Arial" panose="020B0604020202020204" pitchFamily="34" charset="0"/>
              </a:rPr>
              <a:t>2 </a:t>
            </a:r>
            <a:r>
              <a:rPr lang="en-ZA" sz="2000" dirty="0">
                <a:latin typeface="Arial" panose="020B0604020202020204" pitchFamily="34" charset="0"/>
                <a:cs typeface="Arial" panose="020B0604020202020204" pitchFamily="34" charset="0"/>
              </a:rPr>
              <a:t>of its </a:t>
            </a:r>
            <a:r>
              <a:rPr lang="en-ZA" sz="2000" dirty="0" smtClean="0">
                <a:latin typeface="Arial" panose="020B0604020202020204" pitchFamily="34" charset="0"/>
                <a:cs typeface="Arial" panose="020B0604020202020204" pitchFamily="34" charset="0"/>
              </a:rPr>
              <a:t>5 </a:t>
            </a:r>
            <a:r>
              <a:rPr lang="en-ZA" sz="2000" dirty="0">
                <a:latin typeface="Arial" panose="020B0604020202020204" pitchFamily="34" charset="0"/>
                <a:cs typeface="Arial" panose="020B0604020202020204" pitchFamily="34" charset="0"/>
              </a:rPr>
              <a:t>targets. The areas of inadequate performance were </a:t>
            </a:r>
            <a:r>
              <a:rPr lang="en-ZA" sz="2000" dirty="0" smtClean="0">
                <a:latin typeface="Arial" panose="020B0604020202020204" pitchFamily="34" charset="0"/>
                <a:cs typeface="Arial" panose="020B0604020202020204" pitchFamily="34" charset="0"/>
              </a:rPr>
              <a:t>on (i) number </a:t>
            </a:r>
            <a:r>
              <a:rPr lang="en-ZA" sz="2000" dirty="0">
                <a:latin typeface="Arial" panose="020B0604020202020204" pitchFamily="34" charset="0"/>
                <a:cs typeface="Arial" panose="020B0604020202020204" pitchFamily="34" charset="0"/>
              </a:rPr>
              <a:t>of deeds and documents </a:t>
            </a:r>
            <a:r>
              <a:rPr lang="en-ZA" sz="2000" dirty="0" smtClean="0">
                <a:latin typeface="Arial" panose="020B0604020202020204" pitchFamily="34" charset="0"/>
                <a:cs typeface="Arial" panose="020B0604020202020204" pitchFamily="34" charset="0"/>
              </a:rPr>
              <a:t>registered; (ii) % of deeds made available within 7 days from lodgement for execution, and </a:t>
            </a:r>
            <a:r>
              <a:rPr lang="en-ZA" sz="2000" dirty="0">
                <a:latin typeface="Arial" panose="020B0604020202020204" pitchFamily="34" charset="0"/>
                <a:cs typeface="Arial" panose="020B0604020202020204" pitchFamily="34" charset="0"/>
              </a:rPr>
              <a:t>on </a:t>
            </a:r>
            <a:r>
              <a:rPr lang="en-ZA" sz="2000" dirty="0" smtClean="0">
                <a:latin typeface="Arial" panose="020B0604020202020204" pitchFamily="34" charset="0"/>
                <a:cs typeface="Arial" panose="020B0604020202020204" pitchFamily="34" charset="0"/>
              </a:rPr>
              <a:t>(iii) average </a:t>
            </a:r>
            <a:r>
              <a:rPr lang="en-ZA" sz="2000" dirty="0">
                <a:latin typeface="Arial" panose="020B0604020202020204" pitchFamily="34" charset="0"/>
                <a:cs typeface="Arial" panose="020B0604020202020204" pitchFamily="34" charset="0"/>
              </a:rPr>
              <a:t>number of working days taken to process registerable diagrams, sectional plans and general plans. The reasons for variance are stated in the </a:t>
            </a:r>
            <a:r>
              <a:rPr lang="en-ZA" sz="2000" dirty="0" smtClean="0">
                <a:latin typeface="Arial" panose="020B0604020202020204" pitchFamily="34" charset="0"/>
                <a:cs typeface="Arial" panose="020B0604020202020204" pitchFamily="34" charset="0"/>
              </a:rPr>
              <a:t>following slide.</a:t>
            </a:r>
            <a:endParaRPr lang="en-ZA" sz="2000" dirty="0">
              <a:latin typeface="Arial" panose="020B0604020202020204" pitchFamily="34" charset="0"/>
              <a:cs typeface="Arial" panose="020B0604020202020204" pitchFamily="34" charset="0"/>
            </a:endParaRPr>
          </a:p>
          <a:p>
            <a:pPr marL="0" lvl="0" indent="0">
              <a:spcAft>
                <a:spcPts val="0"/>
              </a:spcAft>
              <a:buNone/>
            </a:pPr>
            <a:endParaRPr lang="en-ZA" sz="2600" dirty="0"/>
          </a:p>
          <a:p>
            <a:pPr marL="0" lvl="0" indent="0">
              <a:spcAft>
                <a:spcPts val="0"/>
              </a:spcAft>
              <a:buNone/>
            </a:pPr>
            <a:endParaRPr lang="en-ZA" sz="2600" dirty="0"/>
          </a:p>
          <a:p>
            <a:pPr marL="0" lvl="0" indent="0">
              <a:spcAft>
                <a:spcPts val="0"/>
              </a:spcAft>
              <a:buNone/>
            </a:pPr>
            <a:endParaRPr lang="en-ZA" sz="2600" dirty="0"/>
          </a:p>
        </p:txBody>
      </p:sp>
      <p:sp>
        <p:nvSpPr>
          <p:cNvPr id="3" name="Slide Number Placeholder 1"/>
          <p:cNvSpPr txBox="1">
            <a:spLocks/>
          </p:cNvSpPr>
          <p:nvPr/>
        </p:nvSpPr>
        <p:spPr>
          <a:xfrm>
            <a:off x="8244408" y="6356350"/>
            <a:ext cx="4423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10</a:t>
            </a:fld>
            <a:endParaRPr lang="en-ZA" dirty="0">
              <a:latin typeface="Arial" pitchFamily="34" charset="0"/>
            </a:endParaRPr>
          </a:p>
        </p:txBody>
      </p:sp>
    </p:spTree>
    <p:extLst>
      <p:ext uri="{BB962C8B-B14F-4D97-AF65-F5344CB8AC3E}">
        <p14:creationId xmlns:p14="http://schemas.microsoft.com/office/powerpoint/2010/main" xmlns="" val="134554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smtClean="0">
                <a:latin typeface="Arial" panose="020B0604020202020204" pitchFamily="34" charset="0"/>
                <a:cs typeface="Arial" panose="020B0604020202020204" pitchFamily="34" charset="0"/>
              </a:rPr>
              <a:t>Strategic Objective</a:t>
            </a:r>
          </a:p>
          <a:p>
            <a:pPr marL="0" indent="0" algn="ctr">
              <a:buNone/>
            </a:pPr>
            <a:r>
              <a:rPr lang="en-ZA" sz="2000" dirty="0" smtClean="0">
                <a:latin typeface="Arial" panose="020B0604020202020204" pitchFamily="34" charset="0"/>
                <a:ea typeface="Calibri"/>
                <a:cs typeface="Arial" panose="020B0604020202020204" pitchFamily="34" charset="0"/>
              </a:rPr>
              <a:t>To ensure an integrated and comprehensive land administration system.</a:t>
            </a:r>
            <a:endParaRPr lang="en-ZA" sz="2000" dirty="0">
              <a:latin typeface="Arial" panose="020B0604020202020204" pitchFamily="34" charset="0"/>
              <a:ea typeface="Calibri"/>
              <a:cs typeface="Arial" panose="020B0604020202020204" pitchFamily="34" charset="0"/>
            </a:endParaRP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11</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600988191"/>
              </p:ext>
            </p:extLst>
          </p:nvPr>
        </p:nvGraphicFramePr>
        <p:xfrm>
          <a:off x="683568" y="4437112"/>
          <a:ext cx="7632848" cy="1008112"/>
        </p:xfrm>
        <a:graphic>
          <a:graphicData uri="http://schemas.openxmlformats.org/drawingml/2006/table">
            <a:tbl>
              <a:tblPr firstRow="1" bandRow="1">
                <a:effectLst>
                  <a:innerShdw blurRad="114300">
                    <a:prstClr val="black"/>
                  </a:innerShdw>
                </a:effectLst>
                <a:tableStyleId>{5C22544A-7EE6-4342-B048-85BDC9FD1C3A}</a:tableStyleId>
              </a:tblPr>
              <a:tblGrid>
                <a:gridCol w="826480">
                  <a:extLst>
                    <a:ext uri="{9D8B030D-6E8A-4147-A177-3AD203B41FA5}">
                      <a16:colId xmlns:a16="http://schemas.microsoft.com/office/drawing/2014/main" xmlns="" val="20000"/>
                    </a:ext>
                  </a:extLst>
                </a:gridCol>
                <a:gridCol w="1497902">
                  <a:extLst>
                    <a:ext uri="{9D8B030D-6E8A-4147-A177-3AD203B41FA5}">
                      <a16:colId xmlns:a16="http://schemas.microsoft.com/office/drawing/2014/main" xmlns="" val="20001"/>
                    </a:ext>
                  </a:extLst>
                </a:gridCol>
                <a:gridCol w="1355245">
                  <a:extLst>
                    <a:ext uri="{9D8B030D-6E8A-4147-A177-3AD203B41FA5}">
                      <a16:colId xmlns:a16="http://schemas.microsoft.com/office/drawing/2014/main" xmlns="" val="20002"/>
                    </a:ext>
                  </a:extLst>
                </a:gridCol>
                <a:gridCol w="3953221">
                  <a:extLst>
                    <a:ext uri="{9D8B030D-6E8A-4147-A177-3AD203B41FA5}">
                      <a16:colId xmlns:a16="http://schemas.microsoft.com/office/drawing/2014/main" xmlns="" val="20003"/>
                    </a:ext>
                  </a:extLst>
                </a:gridCol>
              </a:tblGrid>
              <a:tr h="509776">
                <a:tc>
                  <a:txBody>
                    <a:bodyPr/>
                    <a:lstStyle/>
                    <a:p>
                      <a:r>
                        <a:rPr lang="en-ZA" sz="12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Planned target </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Achievement</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Reason for variance</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498336">
                <a:tc>
                  <a:txBody>
                    <a:bodyPr/>
                    <a:lstStyle/>
                    <a:p>
                      <a:r>
                        <a:rPr lang="en-ZA" sz="1100" dirty="0" smtClean="0">
                          <a:solidFill>
                            <a:schemeClr val="tx1"/>
                          </a:solidFill>
                          <a:latin typeface="Arial" panose="020B0604020202020204" pitchFamily="34" charset="0"/>
                          <a:cs typeface="Arial" panose="020B0604020202020204" pitchFamily="34" charset="0"/>
                        </a:rPr>
                        <a:t>18/19</a:t>
                      </a:r>
                      <a:endParaRPr lang="en-ZA" sz="11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20</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20</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Arial" panose="020B0604020202020204" pitchFamily="34" charset="0"/>
                          <a:cs typeface="Arial" panose="020B0604020202020204" pitchFamily="34" charset="0"/>
                        </a:rPr>
                        <a:t>Variance:</a:t>
                      </a:r>
                      <a:r>
                        <a:rPr lang="en-ZA" sz="1100" b="1" baseline="0" dirty="0" smtClean="0">
                          <a:solidFill>
                            <a:schemeClr val="tx1"/>
                          </a:solidFill>
                          <a:latin typeface="Arial" panose="020B0604020202020204" pitchFamily="34" charset="0"/>
                          <a:cs typeface="Arial" panose="020B0604020202020204" pitchFamily="34" charset="0"/>
                        </a:rPr>
                        <a:t> N</a:t>
                      </a:r>
                      <a:r>
                        <a:rPr lang="en-ZA" sz="1100" b="1" dirty="0" smtClean="0">
                          <a:solidFill>
                            <a:schemeClr val="tx1"/>
                          </a:solidFill>
                          <a:latin typeface="Arial" panose="020B0604020202020204" pitchFamily="34" charset="0"/>
                          <a:cs typeface="Arial" panose="020B0604020202020204" pitchFamily="34" charset="0"/>
                        </a:rPr>
                        <a:t>ot applicable</a:t>
                      </a:r>
                      <a:endParaRPr lang="en-Z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3700056566"/>
              </p:ext>
            </p:extLst>
          </p:nvPr>
        </p:nvGraphicFramePr>
        <p:xfrm>
          <a:off x="683568" y="1484784"/>
          <a:ext cx="7632848"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396891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ea typeface="+mj-ea"/>
                <a:cs typeface="Arial" panose="020B0604020202020204" pitchFamily="34" charset="0"/>
              </a:rPr>
              <a:t>Strategic Objective</a:t>
            </a:r>
          </a:p>
          <a:p>
            <a:pPr marL="0" indent="0" algn="ctr">
              <a:buNone/>
            </a:pPr>
            <a:r>
              <a:rPr lang="en-ZA" sz="2000" dirty="0">
                <a:latin typeface="Arial" panose="020B0604020202020204" pitchFamily="34" charset="0"/>
                <a:ea typeface="Calibri"/>
                <a:cs typeface="Arial" panose="020B0604020202020204" pitchFamily="34" charset="0"/>
              </a:rPr>
              <a:t>To ensure an integrated and comprehensive land administration system.</a:t>
            </a: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12</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687487940"/>
              </p:ext>
            </p:extLst>
          </p:nvPr>
        </p:nvGraphicFramePr>
        <p:xfrm>
          <a:off x="745608" y="3861048"/>
          <a:ext cx="7674024" cy="1720592"/>
        </p:xfrm>
        <a:graphic>
          <a:graphicData uri="http://schemas.openxmlformats.org/drawingml/2006/table">
            <a:tbl>
              <a:tblPr firstRow="1" bandRow="1">
                <a:effectLst>
                  <a:innerShdw blurRad="114300">
                    <a:prstClr val="black"/>
                  </a:innerShdw>
                </a:effectLst>
                <a:tableStyleId>{5C22544A-7EE6-4342-B048-85BDC9FD1C3A}</a:tableStyleId>
              </a:tblPr>
              <a:tblGrid>
                <a:gridCol w="737689">
                  <a:extLst>
                    <a:ext uri="{9D8B030D-6E8A-4147-A177-3AD203B41FA5}">
                      <a16:colId xmlns:a16="http://schemas.microsoft.com/office/drawing/2014/main" xmlns="" val="20000"/>
                    </a:ext>
                  </a:extLst>
                </a:gridCol>
                <a:gridCol w="1549149">
                  <a:extLst>
                    <a:ext uri="{9D8B030D-6E8A-4147-A177-3AD203B41FA5}">
                      <a16:colId xmlns:a16="http://schemas.microsoft.com/office/drawing/2014/main" xmlns="" val="20001"/>
                    </a:ext>
                  </a:extLst>
                </a:gridCol>
                <a:gridCol w="1401611">
                  <a:extLst>
                    <a:ext uri="{9D8B030D-6E8A-4147-A177-3AD203B41FA5}">
                      <a16:colId xmlns:a16="http://schemas.microsoft.com/office/drawing/2014/main" xmlns="" val="20002"/>
                    </a:ext>
                  </a:extLst>
                </a:gridCol>
                <a:gridCol w="3985575">
                  <a:extLst>
                    <a:ext uri="{9D8B030D-6E8A-4147-A177-3AD203B41FA5}">
                      <a16:colId xmlns:a16="http://schemas.microsoft.com/office/drawing/2014/main" xmlns="" val="20003"/>
                    </a:ext>
                  </a:extLst>
                </a:gridCol>
              </a:tblGrid>
              <a:tr h="288032">
                <a:tc>
                  <a:txBody>
                    <a:bodyPr/>
                    <a:lstStyle/>
                    <a:p>
                      <a:r>
                        <a:rPr lang="en-ZA" sz="11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Planned target </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Achievement</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Reason for variance</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1038112">
                <a:tc>
                  <a:txBody>
                    <a:bodyPr/>
                    <a:lstStyle/>
                    <a:p>
                      <a:r>
                        <a:rPr lang="en-ZA" sz="1100" dirty="0" smtClean="0">
                          <a:solidFill>
                            <a:schemeClr val="tx1"/>
                          </a:solidFill>
                          <a:latin typeface="Arial" panose="020B0604020202020204" pitchFamily="34" charset="0"/>
                          <a:cs typeface="Arial" panose="020B0604020202020204" pitchFamily="34" charset="0"/>
                        </a:rPr>
                        <a:t>18/19</a:t>
                      </a:r>
                      <a:endParaRPr lang="en-ZA" sz="11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943 969</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936 708</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Arial" panose="020B0604020202020204" pitchFamily="34" charset="0"/>
                          <a:cs typeface="Arial" panose="020B0604020202020204" pitchFamily="34" charset="0"/>
                        </a:rPr>
                        <a:t>Variance:</a:t>
                      </a:r>
                      <a:r>
                        <a:rPr lang="en-ZA" sz="1100" b="1" baseline="0" dirty="0" smtClean="0">
                          <a:solidFill>
                            <a:schemeClr val="tx1"/>
                          </a:solidFill>
                          <a:latin typeface="Arial" panose="020B0604020202020204" pitchFamily="34" charset="0"/>
                          <a:cs typeface="Arial" panose="020B0604020202020204" pitchFamily="34" charset="0"/>
                        </a:rPr>
                        <a:t> -7 261. </a:t>
                      </a:r>
                      <a:r>
                        <a:rPr lang="en-ZA" sz="1100" dirty="0" smtClean="0">
                          <a:solidFill>
                            <a:schemeClr val="tx1"/>
                          </a:solidFill>
                          <a:latin typeface="Arial" panose="020B0604020202020204" pitchFamily="34" charset="0"/>
                          <a:cs typeface="Arial" panose="020B0604020202020204" pitchFamily="34" charset="0"/>
                        </a:rPr>
                        <a:t>In the year under review, there was a high number of deeds and documents rejected during deeds examination processes due to poor standards of </a:t>
                      </a:r>
                      <a:r>
                        <a:rPr lang="en-ZA" sz="1100" dirty="0" err="1" smtClean="0">
                          <a:solidFill>
                            <a:schemeClr val="tx1"/>
                          </a:solidFill>
                          <a:latin typeface="Arial" panose="020B0604020202020204" pitchFamily="34" charset="0"/>
                          <a:cs typeface="Arial" panose="020B0604020202020204" pitchFamily="34" charset="0"/>
                        </a:rPr>
                        <a:t>conveyancing</a:t>
                      </a:r>
                      <a:r>
                        <a:rPr lang="en-ZA" sz="1100" dirty="0" smtClean="0">
                          <a:solidFill>
                            <a:schemeClr val="tx1"/>
                          </a:solidFill>
                          <a:latin typeface="Arial" panose="020B0604020202020204" pitchFamily="34" charset="0"/>
                          <a:cs typeface="Arial" panose="020B0604020202020204" pitchFamily="34" charset="0"/>
                        </a:rPr>
                        <a:t>, resulting in deeds not being compliant with legislation requirements. Another contributing factor was the withdrawal of lodged deeds made available for registration by </a:t>
                      </a:r>
                      <a:r>
                        <a:rPr lang="en-ZA" sz="1100" dirty="0" err="1" smtClean="0">
                          <a:solidFill>
                            <a:schemeClr val="tx1"/>
                          </a:solidFill>
                          <a:latin typeface="Arial" panose="020B0604020202020204" pitchFamily="34" charset="0"/>
                          <a:cs typeface="Arial" panose="020B0604020202020204" pitchFamily="34" charset="0"/>
                        </a:rPr>
                        <a:t>conveyancers</a:t>
                      </a:r>
                      <a:r>
                        <a:rPr lang="en-ZA" sz="1100" dirty="0" smtClean="0">
                          <a:solidFill>
                            <a:schemeClr val="tx1"/>
                          </a:solidFill>
                          <a:latin typeface="Arial" panose="020B0604020202020204" pitchFamily="34" charset="0"/>
                          <a:cs typeface="Arial" panose="020B0604020202020204" pitchFamily="34" charset="0"/>
                        </a:rPr>
                        <a:t>, thus reducing the number of possible registrations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9" name="Chart 8"/>
          <p:cNvGraphicFramePr>
            <a:graphicFrameLocks/>
          </p:cNvGraphicFramePr>
          <p:nvPr>
            <p:extLst>
              <p:ext uri="{D42A27DB-BD31-4B8C-83A1-F6EECF244321}">
                <p14:modId xmlns:p14="http://schemas.microsoft.com/office/powerpoint/2010/main" xmlns="" val="3253960454"/>
              </p:ext>
            </p:extLst>
          </p:nvPr>
        </p:nvGraphicFramePr>
        <p:xfrm>
          <a:off x="779485" y="1484784"/>
          <a:ext cx="7632848" cy="2232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687782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328592"/>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a:t>
            </a:r>
          </a:p>
          <a:p>
            <a:pPr marL="0" indent="0" algn="ctr">
              <a:buNone/>
            </a:pPr>
            <a:r>
              <a:rPr lang="en-ZA" sz="2000" dirty="0">
                <a:latin typeface="Arial" panose="020B0604020202020204" pitchFamily="34" charset="0"/>
                <a:ea typeface="Calibri"/>
                <a:cs typeface="Arial" panose="020B0604020202020204" pitchFamily="34" charset="0"/>
              </a:rPr>
              <a:t>To ensure an integrated and comprehensive land administration system.</a:t>
            </a: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13</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588715939"/>
              </p:ext>
            </p:extLst>
          </p:nvPr>
        </p:nvGraphicFramePr>
        <p:xfrm>
          <a:off x="611560" y="3501008"/>
          <a:ext cx="7920880" cy="2042160"/>
        </p:xfrm>
        <a:graphic>
          <a:graphicData uri="http://schemas.openxmlformats.org/drawingml/2006/table">
            <a:tbl>
              <a:tblPr firstRow="1" bandRow="1">
                <a:effectLst>
                  <a:innerShdw blurRad="114300">
                    <a:prstClr val="black"/>
                  </a:innerShdw>
                </a:effectLst>
                <a:tableStyleId>{5C22544A-7EE6-4342-B048-85BDC9FD1C3A}</a:tableStyleId>
              </a:tblPr>
              <a:tblGrid>
                <a:gridCol w="790399">
                  <a:extLst>
                    <a:ext uri="{9D8B030D-6E8A-4147-A177-3AD203B41FA5}">
                      <a16:colId xmlns:a16="http://schemas.microsoft.com/office/drawing/2014/main" xmlns="" val="20000"/>
                    </a:ext>
                  </a:extLst>
                </a:gridCol>
                <a:gridCol w="1569231">
                  <a:extLst>
                    <a:ext uri="{9D8B030D-6E8A-4147-A177-3AD203B41FA5}">
                      <a16:colId xmlns:a16="http://schemas.microsoft.com/office/drawing/2014/main" xmlns="" val="20001"/>
                    </a:ext>
                  </a:extLst>
                </a:gridCol>
                <a:gridCol w="1419780">
                  <a:extLst>
                    <a:ext uri="{9D8B030D-6E8A-4147-A177-3AD203B41FA5}">
                      <a16:colId xmlns:a16="http://schemas.microsoft.com/office/drawing/2014/main" xmlns="" val="20002"/>
                    </a:ext>
                  </a:extLst>
                </a:gridCol>
                <a:gridCol w="4141470">
                  <a:extLst>
                    <a:ext uri="{9D8B030D-6E8A-4147-A177-3AD203B41FA5}">
                      <a16:colId xmlns:a16="http://schemas.microsoft.com/office/drawing/2014/main" xmlns="" val="20003"/>
                    </a:ext>
                  </a:extLst>
                </a:gridCol>
              </a:tblGrid>
              <a:tr h="151617">
                <a:tc>
                  <a:txBody>
                    <a:bodyPr/>
                    <a:lstStyle/>
                    <a:p>
                      <a:r>
                        <a:rPr lang="en-ZA" sz="12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Planned target </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Achievement</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Reason for variance</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1237849">
                <a:tc>
                  <a:txBody>
                    <a:bodyPr/>
                    <a:lstStyle/>
                    <a:p>
                      <a:r>
                        <a:rPr lang="en-ZA" sz="1100" dirty="0" smtClean="0">
                          <a:solidFill>
                            <a:schemeClr val="tx1"/>
                          </a:solidFill>
                          <a:latin typeface="Arial" panose="020B0604020202020204" pitchFamily="34" charset="0"/>
                          <a:cs typeface="Arial" panose="020B0604020202020204" pitchFamily="34" charset="0"/>
                        </a:rPr>
                        <a:t>18/19</a:t>
                      </a:r>
                      <a:endParaRPr lang="en-ZA" sz="11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95%</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93%</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Arial" panose="020B0604020202020204" pitchFamily="34" charset="0"/>
                          <a:cs typeface="Arial" panose="020B0604020202020204" pitchFamily="34" charset="0"/>
                        </a:rPr>
                        <a:t>Variance</a:t>
                      </a:r>
                      <a:r>
                        <a:rPr lang="en-ZA" sz="1100" b="1" baseline="0" dirty="0" smtClean="0">
                          <a:solidFill>
                            <a:schemeClr val="tx1"/>
                          </a:solidFill>
                          <a:latin typeface="Arial" panose="020B0604020202020204" pitchFamily="34" charset="0"/>
                          <a:cs typeface="Arial" panose="020B0604020202020204" pitchFamily="34" charset="0"/>
                        </a:rPr>
                        <a:t> -2%. </a:t>
                      </a:r>
                      <a:r>
                        <a:rPr lang="en-ZA" sz="1100" dirty="0" smtClean="0">
                          <a:solidFill>
                            <a:schemeClr val="tx1"/>
                          </a:solidFill>
                          <a:latin typeface="Arial" panose="020B0604020202020204" pitchFamily="34" charset="0"/>
                          <a:cs typeface="Arial" panose="020B0604020202020204" pitchFamily="34" charset="0"/>
                        </a:rPr>
                        <a:t>Subsequent to a major planned shutdown at SITA Centurion, in June (for upgrade and servicing of UPS), upon the restoration of services, there was equipment failure which resulted in downtime for 8 days.  This affected all deeds offices’ server configurations and applications, and in turn, service delivery turnaround times. Smaller deeds offices were able to recover the production time lost; however, those receiving large volumes of lodgements could not, resulting in non-achievement of the target. Power-outages/ failure also affected performance..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540832774"/>
              </p:ext>
            </p:extLst>
          </p:nvPr>
        </p:nvGraphicFramePr>
        <p:xfrm>
          <a:off x="611560" y="1340768"/>
          <a:ext cx="7920880" cy="2016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51576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8066" y="476672"/>
            <a:ext cx="7991534" cy="5184576"/>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a:t>
            </a:r>
          </a:p>
          <a:p>
            <a:pPr marL="0" indent="0" algn="ctr">
              <a:buNone/>
            </a:pPr>
            <a:r>
              <a:rPr lang="en-ZA" sz="2000" dirty="0">
                <a:latin typeface="Arial" panose="020B0604020202020204" pitchFamily="34" charset="0"/>
                <a:ea typeface="Calibri"/>
                <a:cs typeface="Arial" panose="020B0604020202020204" pitchFamily="34" charset="0"/>
              </a:rPr>
              <a:t>To ensure an integrated and comprehensive land administration system.</a:t>
            </a: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14</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921213487"/>
              </p:ext>
            </p:extLst>
          </p:nvPr>
        </p:nvGraphicFramePr>
        <p:xfrm>
          <a:off x="539552" y="3645024"/>
          <a:ext cx="7773086" cy="1888232"/>
        </p:xfrm>
        <a:graphic>
          <a:graphicData uri="http://schemas.openxmlformats.org/drawingml/2006/table">
            <a:tbl>
              <a:tblPr firstRow="1" bandRow="1">
                <a:effectLst>
                  <a:innerShdw blurRad="114300">
                    <a:prstClr val="black"/>
                  </a:innerShdw>
                </a:effectLst>
                <a:tableStyleId>{5C22544A-7EE6-4342-B048-85BDC9FD1C3A}</a:tableStyleId>
              </a:tblPr>
              <a:tblGrid>
                <a:gridCol w="775651">
                  <a:extLst>
                    <a:ext uri="{9D8B030D-6E8A-4147-A177-3AD203B41FA5}">
                      <a16:colId xmlns:a16="http://schemas.microsoft.com/office/drawing/2014/main" xmlns="" val="20000"/>
                    </a:ext>
                  </a:extLst>
                </a:gridCol>
                <a:gridCol w="1539951">
                  <a:extLst>
                    <a:ext uri="{9D8B030D-6E8A-4147-A177-3AD203B41FA5}">
                      <a16:colId xmlns:a16="http://schemas.microsoft.com/office/drawing/2014/main" xmlns="" val="20001"/>
                    </a:ext>
                  </a:extLst>
                </a:gridCol>
                <a:gridCol w="1393289">
                  <a:extLst>
                    <a:ext uri="{9D8B030D-6E8A-4147-A177-3AD203B41FA5}">
                      <a16:colId xmlns:a16="http://schemas.microsoft.com/office/drawing/2014/main" xmlns="" val="20002"/>
                    </a:ext>
                  </a:extLst>
                </a:gridCol>
                <a:gridCol w="4064195">
                  <a:extLst>
                    <a:ext uri="{9D8B030D-6E8A-4147-A177-3AD203B41FA5}">
                      <a16:colId xmlns:a16="http://schemas.microsoft.com/office/drawing/2014/main" xmlns="" val="20003"/>
                    </a:ext>
                  </a:extLst>
                </a:gridCol>
              </a:tblGrid>
              <a:tr h="288032">
                <a:tc>
                  <a:txBody>
                    <a:bodyPr/>
                    <a:lstStyle/>
                    <a:p>
                      <a:r>
                        <a:rPr lang="en-ZA" sz="11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Planned target </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Achievement</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Reason for variance</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582258">
                <a:tc>
                  <a:txBody>
                    <a:bodyPr/>
                    <a:lstStyle/>
                    <a:p>
                      <a:r>
                        <a:rPr lang="en-ZA" sz="1100" dirty="0" smtClean="0">
                          <a:solidFill>
                            <a:schemeClr val="tx1"/>
                          </a:solidFill>
                          <a:latin typeface="Arial" panose="020B0604020202020204" pitchFamily="34" charset="0"/>
                          <a:cs typeface="Arial" panose="020B0604020202020204" pitchFamily="34" charset="0"/>
                        </a:rPr>
                        <a:t>18/19</a:t>
                      </a:r>
                      <a:endParaRPr lang="en-ZA" sz="11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195</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223</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Arial" panose="020B0604020202020204" pitchFamily="34" charset="0"/>
                          <a:cs typeface="Arial" panose="020B0604020202020204" pitchFamily="34" charset="0"/>
                        </a:rPr>
                        <a:t>Variance: 28. </a:t>
                      </a:r>
                      <a:r>
                        <a:rPr lang="en-ZA" sz="1100" dirty="0" smtClean="0">
                          <a:solidFill>
                            <a:schemeClr val="tx1"/>
                          </a:solidFill>
                          <a:latin typeface="Arial" panose="020B0604020202020204" pitchFamily="34" charset="0"/>
                          <a:cs typeface="Arial" panose="020B0604020202020204" pitchFamily="34" charset="0"/>
                        </a:rPr>
                        <a:t>The target was over-achieved as the time taken to produce a map depends on the amount of detail of the area in question. The lesser the detail, the quicker the production and thus more maps can be produced in a short space of time. The more the detail the more the time needed to produce maps. In this instance, the target was over achieved due to most maps for the financial year being produced were for the far less </a:t>
                      </a:r>
                      <a:r>
                        <a:rPr lang="en-ZA" sz="1100" dirty="0" err="1" smtClean="0">
                          <a:solidFill>
                            <a:schemeClr val="tx1"/>
                          </a:solidFill>
                          <a:latin typeface="Arial" panose="020B0604020202020204" pitchFamily="34" charset="0"/>
                          <a:cs typeface="Arial" panose="020B0604020202020204" pitchFamily="34" charset="0"/>
                        </a:rPr>
                        <a:t>densified</a:t>
                      </a:r>
                      <a:r>
                        <a:rPr lang="en-ZA" sz="1100" dirty="0" smtClean="0">
                          <a:solidFill>
                            <a:schemeClr val="tx1"/>
                          </a:solidFill>
                          <a:latin typeface="Arial" panose="020B0604020202020204" pitchFamily="34" charset="0"/>
                          <a:cs typeface="Arial" panose="020B0604020202020204" pitchFamily="34" charset="0"/>
                        </a:rPr>
                        <a:t> areas of the Eastern Cape, Northern Cape and the Western Cape provinces..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3381134447"/>
              </p:ext>
            </p:extLst>
          </p:nvPr>
        </p:nvGraphicFramePr>
        <p:xfrm>
          <a:off x="539552" y="1628800"/>
          <a:ext cx="7776864" cy="19032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57085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a:t>
            </a:r>
          </a:p>
          <a:p>
            <a:pPr marL="0" indent="0" algn="ctr">
              <a:buNone/>
            </a:pPr>
            <a:r>
              <a:rPr lang="en-ZA" sz="2000" dirty="0">
                <a:latin typeface="Arial" panose="020B0604020202020204" pitchFamily="34" charset="0"/>
                <a:ea typeface="Calibri"/>
                <a:cs typeface="Arial" panose="020B0604020202020204" pitchFamily="34" charset="0"/>
              </a:rPr>
              <a:t>To ensure an integrated and comprehensive land administration system.</a:t>
            </a: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15</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179454519"/>
              </p:ext>
            </p:extLst>
          </p:nvPr>
        </p:nvGraphicFramePr>
        <p:xfrm>
          <a:off x="683568" y="4005064"/>
          <a:ext cx="7848871" cy="1552952"/>
        </p:xfrm>
        <a:graphic>
          <a:graphicData uri="http://schemas.openxmlformats.org/drawingml/2006/table">
            <a:tbl>
              <a:tblPr firstRow="1" bandRow="1">
                <a:effectLst>
                  <a:innerShdw blurRad="114300">
                    <a:prstClr val="black"/>
                  </a:innerShdw>
                </a:effectLst>
                <a:tableStyleId>{5C22544A-7EE6-4342-B048-85BDC9FD1C3A}</a:tableStyleId>
              </a:tblPr>
              <a:tblGrid>
                <a:gridCol w="783213">
                  <a:extLst>
                    <a:ext uri="{9D8B030D-6E8A-4147-A177-3AD203B41FA5}">
                      <a16:colId xmlns:a16="http://schemas.microsoft.com/office/drawing/2014/main" xmlns="" val="20000"/>
                    </a:ext>
                  </a:extLst>
                </a:gridCol>
                <a:gridCol w="1554965">
                  <a:extLst>
                    <a:ext uri="{9D8B030D-6E8A-4147-A177-3AD203B41FA5}">
                      <a16:colId xmlns:a16="http://schemas.microsoft.com/office/drawing/2014/main" xmlns="" val="20001"/>
                    </a:ext>
                  </a:extLst>
                </a:gridCol>
                <a:gridCol w="1406873">
                  <a:extLst>
                    <a:ext uri="{9D8B030D-6E8A-4147-A177-3AD203B41FA5}">
                      <a16:colId xmlns:a16="http://schemas.microsoft.com/office/drawing/2014/main" xmlns="" val="20002"/>
                    </a:ext>
                  </a:extLst>
                </a:gridCol>
                <a:gridCol w="4103820">
                  <a:extLst>
                    <a:ext uri="{9D8B030D-6E8A-4147-A177-3AD203B41FA5}">
                      <a16:colId xmlns:a16="http://schemas.microsoft.com/office/drawing/2014/main" xmlns="" val="20003"/>
                    </a:ext>
                  </a:extLst>
                </a:gridCol>
              </a:tblGrid>
              <a:tr h="288032">
                <a:tc>
                  <a:txBody>
                    <a:bodyPr/>
                    <a:lstStyle/>
                    <a:p>
                      <a:r>
                        <a:rPr lang="en-ZA" sz="1100" dirty="0" smtClean="0">
                          <a:solidFill>
                            <a:schemeClr val="tx1"/>
                          </a:solidFill>
                          <a:latin typeface="Arial"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itchFamily="34" charset="0"/>
                        </a:rPr>
                        <a:t>Planned target </a:t>
                      </a:r>
                      <a:endParaRPr lang="en-ZA" sz="1100" dirty="0">
                        <a:solidFill>
                          <a:schemeClr val="tx1"/>
                        </a:solidFill>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itchFamily="34" charset="0"/>
                        </a:rPr>
                        <a:t>Achievement</a:t>
                      </a:r>
                      <a:endParaRPr lang="en-ZA" sz="1100" dirty="0">
                        <a:solidFill>
                          <a:schemeClr val="tx1"/>
                        </a:solidFill>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itchFamily="34" charset="0"/>
                        </a:rPr>
                        <a:t>Reason for variance</a:t>
                      </a:r>
                      <a:endParaRPr lang="en-ZA" sz="1100" dirty="0">
                        <a:solidFill>
                          <a:schemeClr val="tx1"/>
                        </a:solidFill>
                        <a:latin typeface="Arial"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582258">
                <a:tc>
                  <a:txBody>
                    <a:bodyPr/>
                    <a:lstStyle/>
                    <a:p>
                      <a:r>
                        <a:rPr lang="en-ZA" sz="1100" dirty="0" smtClean="0">
                          <a:solidFill>
                            <a:schemeClr val="tx1"/>
                          </a:solidFill>
                          <a:latin typeface="Arial" pitchFamily="34" charset="0"/>
                        </a:rPr>
                        <a:t>18/19</a:t>
                      </a:r>
                      <a:endParaRPr lang="en-ZA" sz="1100" dirty="0">
                        <a:solidFill>
                          <a:schemeClr val="tx1"/>
                        </a:solidFill>
                        <a:latin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itchFamily="34" charset="0"/>
                        </a:rPr>
                        <a:t>14</a:t>
                      </a:r>
                      <a:endParaRPr lang="en-ZA" sz="1100" dirty="0">
                        <a:solidFill>
                          <a:schemeClr val="tx1"/>
                        </a:solidFill>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itchFamily="34" charset="0"/>
                        </a:rPr>
                        <a:t>16</a:t>
                      </a:r>
                      <a:endParaRPr lang="en-ZA" sz="1100" dirty="0">
                        <a:solidFill>
                          <a:schemeClr val="tx1"/>
                        </a:solidFill>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Arial" pitchFamily="34" charset="0"/>
                        </a:rPr>
                        <a:t>Variance</a:t>
                      </a:r>
                      <a:r>
                        <a:rPr lang="en-ZA" sz="1100" b="1" baseline="0" dirty="0" smtClean="0">
                          <a:solidFill>
                            <a:schemeClr val="tx1"/>
                          </a:solidFill>
                          <a:latin typeface="Arial" pitchFamily="34" charset="0"/>
                        </a:rPr>
                        <a:t>: -2. </a:t>
                      </a:r>
                      <a:r>
                        <a:rPr lang="en-ZA" sz="1100" dirty="0" smtClean="0">
                          <a:solidFill>
                            <a:schemeClr val="tx1"/>
                          </a:solidFill>
                          <a:latin typeface="Arial" pitchFamily="34" charset="0"/>
                        </a:rPr>
                        <a:t>The target was partially achieved as a result of capacity constraints in the SG offices due to scarcity of skills at senior and middle management levels as well various unfunded posts at these levels.</a:t>
                      </a:r>
                    </a:p>
                    <a:p>
                      <a:pPr marL="0" marR="0" indent="0" algn="just" defTabSz="913403" rtl="0" eaLnBrk="1" fontAlgn="auto" latinLnBrk="0" hangingPunct="1">
                        <a:lnSpc>
                          <a:spcPct val="100000"/>
                        </a:lnSpc>
                        <a:spcBef>
                          <a:spcPts val="0"/>
                        </a:spcBef>
                        <a:spcAft>
                          <a:spcPts val="0"/>
                        </a:spcAft>
                        <a:buClrTx/>
                        <a:buSzTx/>
                        <a:buFontTx/>
                        <a:buNone/>
                        <a:tabLst/>
                        <a:defRPr/>
                      </a:pPr>
                      <a:r>
                        <a:rPr lang="en-ZA" sz="1100" dirty="0" smtClean="0">
                          <a:solidFill>
                            <a:schemeClr val="tx1"/>
                          </a:solidFill>
                          <a:latin typeface="Arial" pitchFamily="34" charset="0"/>
                        </a:rPr>
                        <a:t>The poor quality of work submitted by the land surveyors, which often result in lengthier checking times and pre-approval corrections required also led to non-achievement of this target.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852059374"/>
              </p:ext>
            </p:extLst>
          </p:nvPr>
        </p:nvGraphicFramePr>
        <p:xfrm>
          <a:off x="683568" y="1340768"/>
          <a:ext cx="7848872" cy="24792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62474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78098"/>
          </a:xfrm>
          <a:solidFill>
            <a:srgbClr val="339933"/>
          </a:solidFill>
          <a:ln>
            <a:solidFill>
              <a:srgbClr val="007A37"/>
            </a:solidFill>
          </a:ln>
        </p:spPr>
        <p:txBody>
          <a:bodyPr>
            <a:normAutofit/>
          </a:bodyPr>
          <a:lstStyle/>
          <a:p>
            <a:r>
              <a:rPr lang="en-ZA" sz="2800" b="1" dirty="0">
                <a:solidFill>
                  <a:prstClr val="black"/>
                </a:solidFill>
                <a:latin typeface="Arial" panose="020B0604020202020204" pitchFamily="34" charset="0"/>
                <a:cs typeface="Arial" panose="020B0604020202020204" pitchFamily="34" charset="0"/>
              </a:rPr>
              <a:t>Programme 3: Rural Development</a:t>
            </a:r>
            <a:endParaRPr lang="en-ZA" sz="28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268760"/>
            <a:ext cx="8229600" cy="4275571"/>
          </a:xfrm>
          <a:ln>
            <a:solidFill>
              <a:srgbClr val="339933"/>
            </a:solidFill>
          </a:ln>
        </p:spPr>
        <p:txBody>
          <a:bodyPr>
            <a:normAutofit/>
          </a:bodyPr>
          <a:lstStyle/>
          <a:p>
            <a:pPr marL="0" lvl="0" indent="0" algn="just">
              <a:buNone/>
            </a:pPr>
            <a:r>
              <a:rPr lang="en-ZA" sz="2000" b="1" dirty="0" smtClean="0">
                <a:latin typeface="Arial" panose="020B0604020202020204" pitchFamily="34" charset="0"/>
                <a:cs typeface="Arial" panose="020B0604020202020204" pitchFamily="34" charset="0"/>
              </a:rPr>
              <a:t>Purpose: </a:t>
            </a:r>
            <a:r>
              <a:rPr lang="en-ZA" sz="2000" dirty="0" smtClean="0">
                <a:latin typeface="Arial" panose="020B0604020202020204" pitchFamily="34" charset="0"/>
                <a:cs typeface="Arial" panose="020B0604020202020204" pitchFamily="34" charset="0"/>
              </a:rPr>
              <a:t>Initiate, facilitate, coordinate and act as a catalyst for the implementation of a Comprehensive Rural Development Programme (CRDP) leading to sustainable and vibrant rural communities.</a:t>
            </a:r>
          </a:p>
          <a:p>
            <a:pPr marL="0" lvl="0" indent="0" algn="just">
              <a:buNone/>
            </a:pPr>
            <a:endParaRPr lang="en-ZA" sz="2000" b="1" dirty="0" smtClean="0">
              <a:latin typeface="Arial" panose="020B0604020202020204" pitchFamily="34" charset="0"/>
              <a:cs typeface="Arial" panose="020B0604020202020204" pitchFamily="34" charset="0"/>
            </a:endParaRPr>
          </a:p>
          <a:p>
            <a:pPr marL="0" lvl="0" indent="0" algn="just">
              <a:buNone/>
            </a:pPr>
            <a:r>
              <a:rPr lang="en-ZA" sz="2000" b="1" dirty="0" smtClean="0">
                <a:latin typeface="Arial" panose="020B0604020202020204" pitchFamily="34" charset="0"/>
                <a:cs typeface="Arial" panose="020B0604020202020204" pitchFamily="34" charset="0"/>
              </a:rPr>
              <a:t>Achievements: </a:t>
            </a:r>
            <a:r>
              <a:rPr lang="en-ZA" sz="2000" dirty="0" smtClean="0">
                <a:latin typeface="Arial" panose="020B0604020202020204" pitchFamily="34" charset="0"/>
                <a:cs typeface="Arial" panose="020B0604020202020204" pitchFamily="34" charset="0"/>
              </a:rPr>
              <a:t>The Department under Programme 3 achieved 6 of the 7 planned targets for the year. The area of inadequate performance was on “Number of Agri-parks infrastructure projects facilitated” and reasons for variance are captured in the following slide.</a:t>
            </a:r>
            <a:r>
              <a:rPr lang="en-ZA" sz="2000" b="1" dirty="0" smtClean="0">
                <a:latin typeface="Arial" panose="020B0604020202020204" pitchFamily="34" charset="0"/>
                <a:cs typeface="Arial" panose="020B0604020202020204" pitchFamily="34" charset="0"/>
              </a:rPr>
              <a:t> </a:t>
            </a:r>
            <a:endParaRPr lang="en-ZA" sz="2000" dirty="0" smtClean="0">
              <a:latin typeface="Arial" panose="020B0604020202020204" pitchFamily="34" charset="0"/>
              <a:cs typeface="Arial" panose="020B0604020202020204" pitchFamily="34" charset="0"/>
            </a:endParaRPr>
          </a:p>
          <a:p>
            <a:pPr marL="0" lvl="0" indent="0">
              <a:spcAft>
                <a:spcPts val="0"/>
              </a:spcAft>
              <a:buNone/>
            </a:pPr>
            <a:endParaRPr lang="en-ZA" sz="2600" dirty="0"/>
          </a:p>
          <a:p>
            <a:pPr marL="0" lvl="0" indent="0">
              <a:spcAft>
                <a:spcPts val="0"/>
              </a:spcAft>
              <a:buNone/>
            </a:pPr>
            <a:endParaRPr lang="en-ZA" sz="2600" dirty="0"/>
          </a:p>
          <a:p>
            <a:pPr marL="0" lvl="0" indent="0">
              <a:spcAft>
                <a:spcPts val="0"/>
              </a:spcAft>
              <a:buNone/>
            </a:pPr>
            <a:endParaRPr lang="en-ZA" sz="2600" dirty="0"/>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smtClean="0">
                <a:latin typeface="Arial" pitchFamily="34" charset="0"/>
              </a:rPr>
              <a:t>16</a:t>
            </a:r>
            <a:endParaRPr lang="en-ZA" dirty="0">
              <a:latin typeface="Arial" pitchFamily="34" charset="0"/>
            </a:endParaRPr>
          </a:p>
        </p:txBody>
      </p:sp>
    </p:spTree>
    <p:extLst>
      <p:ext uri="{BB962C8B-B14F-4D97-AF65-F5344CB8AC3E}">
        <p14:creationId xmlns:p14="http://schemas.microsoft.com/office/powerpoint/2010/main" xmlns="" val="2572030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a:t>
            </a:r>
            <a:r>
              <a:rPr lang="en-ZA" sz="2000" b="1" dirty="0" smtClean="0">
                <a:latin typeface="Arial" panose="020B0604020202020204" pitchFamily="34" charset="0"/>
                <a:cs typeface="Arial" panose="020B0604020202020204" pitchFamily="34" charset="0"/>
              </a:rPr>
              <a:t>Objective</a:t>
            </a:r>
          </a:p>
          <a:p>
            <a:pPr marL="0" indent="0" algn="ctr">
              <a:buNone/>
            </a:pPr>
            <a:r>
              <a:rPr lang="en-ZA" sz="2000" dirty="0" smtClean="0">
                <a:latin typeface="Arial" panose="020B0604020202020204" pitchFamily="34" charset="0"/>
                <a:cs typeface="Arial" panose="020B0604020202020204" pitchFamily="34" charset="0"/>
              </a:rPr>
              <a:t>Facilitation of infrastructure development to support rural economic transformation by 2020.</a:t>
            </a:r>
            <a:endParaRPr lang="en-ZA" sz="2000" dirty="0">
              <a:latin typeface="Arial" panose="020B0604020202020204" pitchFamily="34" charset="0"/>
              <a:cs typeface="Arial" panose="020B0604020202020204" pitchFamily="34" charset="0"/>
            </a:endParaRP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17</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870542038"/>
              </p:ext>
            </p:extLst>
          </p:nvPr>
        </p:nvGraphicFramePr>
        <p:xfrm>
          <a:off x="755576" y="4149080"/>
          <a:ext cx="7560840" cy="1476752"/>
        </p:xfrm>
        <a:graphic>
          <a:graphicData uri="http://schemas.openxmlformats.org/drawingml/2006/table">
            <a:tbl>
              <a:tblPr firstRow="1" bandRow="1">
                <a:effectLst>
                  <a:innerShdw blurRad="114300">
                    <a:prstClr val="black"/>
                  </a:innerShdw>
                </a:effectLst>
                <a:tableStyleId>{5C22544A-7EE6-4342-B048-85BDC9FD1C3A}</a:tableStyleId>
              </a:tblPr>
              <a:tblGrid>
                <a:gridCol w="720080">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3960440">
                  <a:extLst>
                    <a:ext uri="{9D8B030D-6E8A-4147-A177-3AD203B41FA5}">
                      <a16:colId xmlns:a16="http://schemas.microsoft.com/office/drawing/2014/main" xmlns="" val="20003"/>
                    </a:ext>
                  </a:extLst>
                </a:gridCol>
              </a:tblGrid>
              <a:tr h="288032">
                <a:tc>
                  <a:txBody>
                    <a:bodyPr/>
                    <a:lstStyle/>
                    <a:p>
                      <a:r>
                        <a:rPr lang="en-ZA" sz="12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Planned target </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Achievement</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Reason for variance</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582258">
                <a:tc>
                  <a:txBody>
                    <a:bodyPr/>
                    <a:lstStyle/>
                    <a:p>
                      <a:r>
                        <a:rPr lang="en-ZA" sz="1200" dirty="0" smtClean="0">
                          <a:solidFill>
                            <a:schemeClr val="tx1"/>
                          </a:solidFill>
                          <a:latin typeface="Arial" panose="020B0604020202020204" pitchFamily="34" charset="0"/>
                          <a:cs typeface="Arial" panose="020B0604020202020204" pitchFamily="34" charset="0"/>
                        </a:rPr>
                        <a:t>18/19</a:t>
                      </a:r>
                      <a:endParaRPr lang="en-ZA" sz="12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80</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144</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a:t>
                      </a:r>
                      <a:r>
                        <a:rPr lang="en-ZA" sz="1200" b="1" baseline="0" dirty="0" smtClean="0">
                          <a:solidFill>
                            <a:schemeClr val="tx1"/>
                          </a:solidFill>
                          <a:latin typeface="Arial" panose="020B0604020202020204" pitchFamily="34" charset="0"/>
                          <a:cs typeface="Arial" panose="020B0604020202020204" pitchFamily="34" charset="0"/>
                        </a:rPr>
                        <a:t>: 64. </a:t>
                      </a:r>
                      <a:r>
                        <a:rPr lang="en-ZA" sz="1200" b="0" baseline="0" dirty="0" smtClean="0">
                          <a:solidFill>
                            <a:schemeClr val="tx1"/>
                          </a:solidFill>
                          <a:latin typeface="Arial" panose="020B0604020202020204" pitchFamily="34" charset="0"/>
                          <a:cs typeface="Arial" panose="020B0604020202020204" pitchFamily="34" charset="0"/>
                        </a:rPr>
                        <a:t>T</a:t>
                      </a:r>
                      <a:r>
                        <a:rPr lang="en-ZA" sz="1200" dirty="0" smtClean="0">
                          <a:solidFill>
                            <a:schemeClr val="tx1"/>
                          </a:solidFill>
                          <a:latin typeface="Arial" panose="020B0604020202020204" pitchFamily="34" charset="0"/>
                          <a:cs typeface="Arial" panose="020B0604020202020204" pitchFamily="34" charset="0"/>
                        </a:rPr>
                        <a:t>he target was over achieved because some projects were delayed due to SCM related challenges (tender cancellations) in the previous financial year and</a:t>
                      </a:r>
                      <a:r>
                        <a:rPr lang="en-ZA" sz="1200" baseline="0" dirty="0" smtClean="0">
                          <a:solidFill>
                            <a:schemeClr val="tx1"/>
                          </a:solidFill>
                          <a:latin typeface="Arial" panose="020B0604020202020204" pitchFamily="34" charset="0"/>
                          <a:cs typeface="Arial" panose="020B0604020202020204" pitchFamily="34" charset="0"/>
                        </a:rPr>
                        <a:t> </a:t>
                      </a:r>
                      <a:r>
                        <a:rPr lang="en-ZA" sz="1200" dirty="0" smtClean="0">
                          <a:solidFill>
                            <a:schemeClr val="tx1"/>
                          </a:solidFill>
                          <a:latin typeface="Arial" panose="020B0604020202020204" pitchFamily="34" charset="0"/>
                          <a:cs typeface="Arial" panose="020B0604020202020204" pitchFamily="34" charset="0"/>
                        </a:rPr>
                        <a:t>were only started towards the end</a:t>
                      </a:r>
                    </a:p>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panose="020B0604020202020204" pitchFamily="34" charset="0"/>
                          <a:cs typeface="Arial" panose="020B0604020202020204" pitchFamily="34" charset="0"/>
                        </a:rPr>
                        <a:t>of the financial year, thereby contributing to the current</a:t>
                      </a:r>
                    </a:p>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panose="020B0604020202020204" pitchFamily="34" charset="0"/>
                          <a:cs typeface="Arial" panose="020B0604020202020204" pitchFamily="34" charset="0"/>
                        </a:rPr>
                        <a:t>financial year’s performance.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1308127303"/>
              </p:ext>
            </p:extLst>
          </p:nvPr>
        </p:nvGraphicFramePr>
        <p:xfrm>
          <a:off x="755576" y="1340768"/>
          <a:ext cx="7560840" cy="25776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79960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a:t>
            </a:r>
          </a:p>
          <a:p>
            <a:pPr marL="0" indent="0" algn="ctr">
              <a:buNone/>
            </a:pPr>
            <a:r>
              <a:rPr lang="en-ZA" sz="2000" dirty="0">
                <a:latin typeface="Arial" panose="020B0604020202020204" pitchFamily="34" charset="0"/>
                <a:cs typeface="Arial" panose="020B0604020202020204" pitchFamily="34" charset="0"/>
              </a:rPr>
              <a:t>Facilitate infrastructure development to support rural economic transformation by 2020.</a:t>
            </a: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18</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131338934"/>
              </p:ext>
            </p:extLst>
          </p:nvPr>
        </p:nvGraphicFramePr>
        <p:xfrm>
          <a:off x="755575" y="4365104"/>
          <a:ext cx="7560841" cy="1308004"/>
        </p:xfrm>
        <a:graphic>
          <a:graphicData uri="http://schemas.openxmlformats.org/drawingml/2006/table">
            <a:tbl>
              <a:tblPr firstRow="1" bandRow="1">
                <a:effectLst>
                  <a:innerShdw blurRad="114300">
                    <a:prstClr val="black"/>
                  </a:innerShdw>
                </a:effectLst>
                <a:tableStyleId>{5C22544A-7EE6-4342-B048-85BDC9FD1C3A}</a:tableStyleId>
              </a:tblPr>
              <a:tblGrid>
                <a:gridCol w="720080">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3960441">
                  <a:extLst>
                    <a:ext uri="{9D8B030D-6E8A-4147-A177-3AD203B41FA5}">
                      <a16:colId xmlns:a16="http://schemas.microsoft.com/office/drawing/2014/main" xmlns="" val="20003"/>
                    </a:ext>
                  </a:extLst>
                </a:gridCol>
              </a:tblGrid>
              <a:tr h="437099">
                <a:tc>
                  <a:txBody>
                    <a:bodyPr/>
                    <a:lstStyle/>
                    <a:p>
                      <a:r>
                        <a:rPr lang="en-ZA" sz="12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Planned target </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Achievement</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Reason for variance</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870905">
                <a:tc>
                  <a:txBody>
                    <a:bodyPr/>
                    <a:lstStyle/>
                    <a:p>
                      <a:r>
                        <a:rPr lang="en-ZA" sz="1200" dirty="0" smtClean="0">
                          <a:solidFill>
                            <a:schemeClr val="tx1"/>
                          </a:solidFill>
                          <a:latin typeface="Arial" panose="020B0604020202020204" pitchFamily="34" charset="0"/>
                          <a:cs typeface="Arial" panose="020B0604020202020204" pitchFamily="34" charset="0"/>
                        </a:rPr>
                        <a:t>18/19</a:t>
                      </a:r>
                      <a:endParaRPr lang="en-ZA" sz="12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53</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42</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 -11. </a:t>
                      </a:r>
                      <a:r>
                        <a:rPr lang="en-ZA" sz="1200" b="0" dirty="0" smtClean="0">
                          <a:solidFill>
                            <a:schemeClr val="tx1"/>
                          </a:solidFill>
                          <a:latin typeface="Arial" panose="020B0604020202020204" pitchFamily="34" charset="0"/>
                          <a:cs typeface="Arial" panose="020B0604020202020204" pitchFamily="34" charset="0"/>
                        </a:rPr>
                        <a:t>The target was not achieved due</a:t>
                      </a:r>
                    </a:p>
                    <a:p>
                      <a:pPr marL="0" marR="0" indent="0" algn="just" defTabSz="913403" rtl="0" eaLnBrk="1" fontAlgn="auto" latinLnBrk="0" hangingPunct="1">
                        <a:lnSpc>
                          <a:spcPct val="100000"/>
                        </a:lnSpc>
                        <a:spcBef>
                          <a:spcPts val="0"/>
                        </a:spcBef>
                        <a:spcAft>
                          <a:spcPts val="0"/>
                        </a:spcAft>
                        <a:buClrTx/>
                        <a:buSzTx/>
                        <a:buFontTx/>
                        <a:buNone/>
                        <a:tabLst/>
                        <a:defRPr/>
                      </a:pPr>
                      <a:r>
                        <a:rPr lang="en-ZA" sz="1200" b="0" dirty="0" smtClean="0">
                          <a:solidFill>
                            <a:schemeClr val="tx1"/>
                          </a:solidFill>
                          <a:latin typeface="Arial" panose="020B0604020202020204" pitchFamily="34" charset="0"/>
                          <a:cs typeface="Arial" panose="020B0604020202020204" pitchFamily="34" charset="0"/>
                        </a:rPr>
                        <a:t>to planning processes that took longer than anticipated e.g. EIA’s approvals, etc.</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82059711"/>
              </p:ext>
            </p:extLst>
          </p:nvPr>
        </p:nvGraphicFramePr>
        <p:xfrm>
          <a:off x="755576" y="1484784"/>
          <a:ext cx="7560840" cy="2592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10479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a:t>
            </a:r>
          </a:p>
          <a:p>
            <a:pPr marL="0" indent="0" algn="ctr">
              <a:buNone/>
            </a:pPr>
            <a:r>
              <a:rPr lang="en-ZA" sz="2000" dirty="0">
                <a:latin typeface="Arial" panose="020B0604020202020204" pitchFamily="34" charset="0"/>
                <a:cs typeface="Arial" panose="020B0604020202020204" pitchFamily="34" charset="0"/>
              </a:rPr>
              <a:t>Facilitate infrastructure development to support rural economic transformation by 2020.</a:t>
            </a: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19</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791154756"/>
              </p:ext>
            </p:extLst>
          </p:nvPr>
        </p:nvGraphicFramePr>
        <p:xfrm>
          <a:off x="755576" y="4293096"/>
          <a:ext cx="7560841" cy="1235996"/>
        </p:xfrm>
        <a:graphic>
          <a:graphicData uri="http://schemas.openxmlformats.org/drawingml/2006/table">
            <a:tbl>
              <a:tblPr firstRow="1" bandRow="1">
                <a:effectLst>
                  <a:innerShdw blurRad="114300">
                    <a:prstClr val="black"/>
                  </a:innerShdw>
                </a:effectLst>
                <a:tableStyleId>{5C22544A-7EE6-4342-B048-85BDC9FD1C3A}</a:tableStyleId>
              </a:tblPr>
              <a:tblGrid>
                <a:gridCol w="720080">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3960441">
                  <a:extLst>
                    <a:ext uri="{9D8B030D-6E8A-4147-A177-3AD203B41FA5}">
                      <a16:colId xmlns:a16="http://schemas.microsoft.com/office/drawing/2014/main" xmlns="" val="20003"/>
                    </a:ext>
                  </a:extLst>
                </a:gridCol>
              </a:tblGrid>
              <a:tr h="413036">
                <a:tc>
                  <a:txBody>
                    <a:bodyPr/>
                    <a:lstStyle/>
                    <a:p>
                      <a:r>
                        <a:rPr lang="en-ZA" sz="12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Planned target </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Achievement</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Reason for variance</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811100">
                <a:tc>
                  <a:txBody>
                    <a:bodyPr/>
                    <a:lstStyle/>
                    <a:p>
                      <a:r>
                        <a:rPr lang="en-ZA" sz="1200" dirty="0" smtClean="0">
                          <a:solidFill>
                            <a:schemeClr val="tx1"/>
                          </a:solidFill>
                          <a:latin typeface="Arial" panose="020B0604020202020204" pitchFamily="34" charset="0"/>
                          <a:cs typeface="Arial" panose="020B0604020202020204" pitchFamily="34" charset="0"/>
                        </a:rPr>
                        <a:t>18/19</a:t>
                      </a:r>
                      <a:endParaRPr lang="en-ZA" sz="12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10</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23</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 13. </a:t>
                      </a:r>
                      <a:r>
                        <a:rPr lang="en-ZA" sz="1200" b="0" dirty="0" smtClean="0">
                          <a:solidFill>
                            <a:schemeClr val="tx1"/>
                          </a:solidFill>
                          <a:latin typeface="Arial" panose="020B0604020202020204" pitchFamily="34" charset="0"/>
                          <a:cs typeface="Arial" panose="020B0604020202020204" pitchFamily="34" charset="0"/>
                        </a:rPr>
                        <a:t>The overachievement was due to</a:t>
                      </a:r>
                    </a:p>
                    <a:p>
                      <a:pPr marL="0" marR="0" indent="0" algn="just" defTabSz="913403" rtl="0" eaLnBrk="1" fontAlgn="auto" latinLnBrk="0" hangingPunct="1">
                        <a:lnSpc>
                          <a:spcPct val="100000"/>
                        </a:lnSpc>
                        <a:spcBef>
                          <a:spcPts val="0"/>
                        </a:spcBef>
                        <a:spcAft>
                          <a:spcPts val="0"/>
                        </a:spcAft>
                        <a:buClrTx/>
                        <a:buSzTx/>
                        <a:buFontTx/>
                        <a:buNone/>
                        <a:tabLst/>
                        <a:defRPr/>
                      </a:pPr>
                      <a:r>
                        <a:rPr lang="en-ZA" sz="1200" b="0" dirty="0" smtClean="0">
                          <a:solidFill>
                            <a:schemeClr val="tx1"/>
                          </a:solidFill>
                          <a:latin typeface="Arial" panose="020B0604020202020204" pitchFamily="34" charset="0"/>
                          <a:cs typeface="Arial" panose="020B0604020202020204" pitchFamily="34" charset="0"/>
                        </a:rPr>
                        <a:t>procurement policy shifts resulting in more projects being implemented and the implementation of the emergency drought relief intervention for Beaufort-West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3233738147"/>
              </p:ext>
            </p:extLst>
          </p:nvPr>
        </p:nvGraphicFramePr>
        <p:xfrm>
          <a:off x="755576" y="1484784"/>
          <a:ext cx="7560840" cy="26871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06453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solidFill>
            <a:srgbClr val="339933"/>
          </a:solidFill>
          <a:ln>
            <a:solidFill>
              <a:srgbClr val="007A37"/>
            </a:solidFill>
          </a:ln>
        </p:spPr>
        <p:txBody>
          <a:bodyPr>
            <a:normAutofit fontScale="90000"/>
          </a:bodyPr>
          <a:lstStyle/>
          <a:p>
            <a:r>
              <a:rPr lang="en-ZA" sz="4000" dirty="0">
                <a:solidFill>
                  <a:prstClr val="black"/>
                </a:solidFill>
                <a:latin typeface="Arial" pitchFamily="34" charset="0"/>
                <a:cs typeface="Arial" pitchFamily="34" charset="0"/>
              </a:rPr>
              <a:t>Presentation outline</a:t>
            </a:r>
            <a:endParaRPr lang="en-ZA" sz="4000" dirty="0">
              <a:latin typeface="Arial" pitchFamily="34" charset="0"/>
              <a:cs typeface="Arial" pitchFamily="34" charset="0"/>
            </a:endParaRPr>
          </a:p>
        </p:txBody>
      </p:sp>
      <p:sp>
        <p:nvSpPr>
          <p:cNvPr id="3" name="Content Placeholder 2"/>
          <p:cNvSpPr>
            <a:spLocks noGrp="1"/>
          </p:cNvSpPr>
          <p:nvPr>
            <p:ph idx="1"/>
          </p:nvPr>
        </p:nvSpPr>
        <p:spPr>
          <a:xfrm>
            <a:off x="457200" y="1196752"/>
            <a:ext cx="8229600" cy="4347579"/>
          </a:xfrm>
          <a:ln>
            <a:solidFill>
              <a:srgbClr val="339933"/>
            </a:solidFill>
          </a:ln>
        </p:spPr>
        <p:txBody>
          <a:bodyPr>
            <a:normAutofit lnSpcReduction="10000"/>
          </a:bodyPr>
          <a:lstStyle/>
          <a:p>
            <a:pPr lvl="0"/>
            <a:r>
              <a:rPr lang="en-ZA" dirty="0">
                <a:solidFill>
                  <a:prstClr val="black"/>
                </a:solidFill>
                <a:latin typeface="Arial"/>
              </a:rPr>
              <a:t>Introduction </a:t>
            </a:r>
            <a:endParaRPr lang="en-ZA" dirty="0" smtClean="0">
              <a:solidFill>
                <a:prstClr val="black"/>
              </a:solidFill>
              <a:latin typeface="Arial"/>
            </a:endParaRPr>
          </a:p>
          <a:p>
            <a:pPr lvl="0"/>
            <a:r>
              <a:rPr lang="en-ZA" dirty="0" smtClean="0">
                <a:solidFill>
                  <a:prstClr val="black"/>
                </a:solidFill>
                <a:latin typeface="Arial"/>
              </a:rPr>
              <a:t>Mandate </a:t>
            </a:r>
            <a:r>
              <a:rPr lang="en-ZA" dirty="0">
                <a:solidFill>
                  <a:prstClr val="black"/>
                </a:solidFill>
                <a:latin typeface="Arial"/>
              </a:rPr>
              <a:t>of the D</a:t>
            </a:r>
            <a:r>
              <a:rPr lang="en-ZA" dirty="0" smtClean="0">
                <a:solidFill>
                  <a:prstClr val="black"/>
                </a:solidFill>
                <a:latin typeface="Arial"/>
              </a:rPr>
              <a:t>epartment</a:t>
            </a:r>
          </a:p>
          <a:p>
            <a:pPr lvl="0"/>
            <a:r>
              <a:rPr lang="en-ZA" dirty="0">
                <a:solidFill>
                  <a:prstClr val="black"/>
                </a:solidFill>
                <a:latin typeface="Arial"/>
              </a:rPr>
              <a:t>Organisational Performance Trend (2014/15-2018/19)</a:t>
            </a:r>
          </a:p>
          <a:p>
            <a:pPr lvl="0"/>
            <a:r>
              <a:rPr lang="en-ZA" dirty="0" smtClean="0">
                <a:solidFill>
                  <a:prstClr val="black"/>
                </a:solidFill>
                <a:latin typeface="Arial"/>
              </a:rPr>
              <a:t>Performance per programme </a:t>
            </a:r>
          </a:p>
          <a:p>
            <a:r>
              <a:rPr lang="en-ZA" dirty="0">
                <a:solidFill>
                  <a:prstClr val="black"/>
                </a:solidFill>
                <a:latin typeface="Arial"/>
              </a:rPr>
              <a:t>Employment equity </a:t>
            </a:r>
            <a:r>
              <a:rPr lang="en-ZA" dirty="0" smtClean="0">
                <a:solidFill>
                  <a:prstClr val="black"/>
                </a:solidFill>
                <a:latin typeface="Arial"/>
              </a:rPr>
              <a:t>report</a:t>
            </a:r>
          </a:p>
          <a:p>
            <a:r>
              <a:rPr lang="en-ZA" dirty="0">
                <a:solidFill>
                  <a:prstClr val="black"/>
                </a:solidFill>
                <a:latin typeface="Arial"/>
              </a:rPr>
              <a:t>Report on the implementation of the </a:t>
            </a:r>
            <a:r>
              <a:rPr lang="en-ZA" dirty="0" smtClean="0">
                <a:solidFill>
                  <a:prstClr val="black"/>
                </a:solidFill>
                <a:latin typeface="Arial"/>
              </a:rPr>
              <a:t>DRDLR MTSF </a:t>
            </a:r>
            <a:r>
              <a:rPr lang="en-ZA" dirty="0">
                <a:solidFill>
                  <a:prstClr val="black"/>
                </a:solidFill>
                <a:latin typeface="Arial"/>
              </a:rPr>
              <a:t>(2014-2019)</a:t>
            </a:r>
          </a:p>
          <a:p>
            <a:pPr marL="0" indent="0">
              <a:buNone/>
            </a:pPr>
            <a:endParaRPr lang="en-ZA" dirty="0"/>
          </a:p>
        </p:txBody>
      </p:sp>
      <p:sp>
        <p:nvSpPr>
          <p:cNvPr id="4" name="TextBox 3"/>
          <p:cNvSpPr txBox="1"/>
          <p:nvPr/>
        </p:nvSpPr>
        <p:spPr>
          <a:xfrm>
            <a:off x="8244408" y="6309320"/>
            <a:ext cx="432048" cy="369332"/>
          </a:xfrm>
          <a:prstGeom prst="rect">
            <a:avLst/>
          </a:prstGeom>
          <a:noFill/>
        </p:spPr>
        <p:txBody>
          <a:bodyPr wrap="square" rtlCol="0">
            <a:spAutoFit/>
          </a:bodyPr>
          <a:lstStyle/>
          <a:p>
            <a:pPr algn="ctr"/>
            <a:r>
              <a:rPr lang="en-ZA" dirty="0" smtClean="0">
                <a:latin typeface="Arial" pitchFamily="34" charset="0"/>
              </a:rPr>
              <a:t>2</a:t>
            </a:r>
            <a:endParaRPr lang="en-ZA" dirty="0">
              <a:latin typeface="Arial" pitchFamily="34" charset="0"/>
            </a:endParaRPr>
          </a:p>
        </p:txBody>
      </p:sp>
    </p:spTree>
    <p:extLst>
      <p:ext uri="{BB962C8B-B14F-4D97-AF65-F5344CB8AC3E}">
        <p14:creationId xmlns:p14="http://schemas.microsoft.com/office/powerpoint/2010/main" xmlns="" val="1403473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a:t>
            </a:r>
          </a:p>
          <a:p>
            <a:pPr marL="0" indent="0" algn="ctr">
              <a:buNone/>
            </a:pPr>
            <a:r>
              <a:rPr lang="en-ZA" sz="2000" dirty="0">
                <a:latin typeface="Arial" panose="020B0604020202020204" pitchFamily="34" charset="0"/>
                <a:cs typeface="Arial" panose="020B0604020202020204" pitchFamily="34" charset="0"/>
              </a:rPr>
              <a:t>Provide support to rural enterprises and industries in areas with economic development potential </a:t>
            </a:r>
            <a:r>
              <a:rPr lang="en-ZA" sz="2000" dirty="0" smtClean="0">
                <a:latin typeface="Arial" panose="020B0604020202020204" pitchFamily="34" charset="0"/>
                <a:cs typeface="Arial" panose="020B0604020202020204" pitchFamily="34" charset="0"/>
              </a:rPr>
              <a:t>and opportunities </a:t>
            </a:r>
            <a:r>
              <a:rPr lang="en-ZA" sz="2000" dirty="0">
                <a:latin typeface="Arial" panose="020B0604020202020204" pitchFamily="34" charset="0"/>
                <a:cs typeface="Arial" panose="020B0604020202020204" pitchFamily="34" charset="0"/>
              </a:rPr>
              <a:t>by 2020.</a:t>
            </a: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20</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270242287"/>
              </p:ext>
            </p:extLst>
          </p:nvPr>
        </p:nvGraphicFramePr>
        <p:xfrm>
          <a:off x="755576" y="4149080"/>
          <a:ext cx="7560840" cy="1440160"/>
        </p:xfrm>
        <a:graphic>
          <a:graphicData uri="http://schemas.openxmlformats.org/drawingml/2006/table">
            <a:tbl>
              <a:tblPr firstRow="1" bandRow="1">
                <a:effectLst>
                  <a:innerShdw blurRad="114300">
                    <a:prstClr val="black"/>
                  </a:innerShdw>
                </a:effectLst>
                <a:tableStyleId>{5C22544A-7EE6-4342-B048-85BDC9FD1C3A}</a:tableStyleId>
              </a:tblPr>
              <a:tblGrid>
                <a:gridCol w="705999">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3974521">
                  <a:extLst>
                    <a:ext uri="{9D8B030D-6E8A-4147-A177-3AD203B41FA5}">
                      <a16:colId xmlns:a16="http://schemas.microsoft.com/office/drawing/2014/main" xmlns="" val="20003"/>
                    </a:ext>
                  </a:extLst>
                </a:gridCol>
              </a:tblGrid>
              <a:tr h="350770">
                <a:tc>
                  <a:txBody>
                    <a:bodyPr/>
                    <a:lstStyle/>
                    <a:p>
                      <a:r>
                        <a:rPr lang="en-ZA" sz="11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Planned target </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Achievement</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Reason for variance</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1089390">
                <a:tc>
                  <a:txBody>
                    <a:bodyPr/>
                    <a:lstStyle/>
                    <a:p>
                      <a:r>
                        <a:rPr lang="en-ZA" sz="1100" dirty="0" smtClean="0">
                          <a:solidFill>
                            <a:schemeClr val="tx1"/>
                          </a:solidFill>
                          <a:latin typeface="Arial" panose="020B0604020202020204" pitchFamily="34" charset="0"/>
                          <a:cs typeface="Arial" panose="020B0604020202020204" pitchFamily="34" charset="0"/>
                        </a:rPr>
                        <a:t>18/19</a:t>
                      </a:r>
                      <a:endParaRPr lang="en-ZA" sz="11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150</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223</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 73. </a:t>
                      </a:r>
                      <a:r>
                        <a:rPr lang="en-ZA" sz="1200" dirty="0" smtClean="0">
                          <a:solidFill>
                            <a:schemeClr val="tx1"/>
                          </a:solidFill>
                          <a:latin typeface="Arial" panose="020B0604020202020204" pitchFamily="34" charset="0"/>
                          <a:cs typeface="Arial" panose="020B0604020202020204" pitchFamily="34" charset="0"/>
                        </a:rPr>
                        <a:t>Livestock auction and sales were demand driven, which resulted in additional enterprises supported. </a:t>
                      </a:r>
                    </a:p>
                    <a:p>
                      <a:pPr marL="0" marR="0" indent="0" algn="just" defTabSz="913403"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panose="020B0604020202020204" pitchFamily="34" charset="0"/>
                          <a:cs typeface="Arial" panose="020B0604020202020204" pitchFamily="34" charset="0"/>
                        </a:rPr>
                        <a:t>More Farmer Production Support Units were supported with mechanisation due to demand.</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1644594473"/>
              </p:ext>
            </p:extLst>
          </p:nvPr>
        </p:nvGraphicFramePr>
        <p:xfrm>
          <a:off x="755576" y="1436678"/>
          <a:ext cx="7560839" cy="25541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29316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a:t>
            </a:r>
          </a:p>
          <a:p>
            <a:pPr marL="0" indent="0" algn="ctr">
              <a:buNone/>
            </a:pPr>
            <a:r>
              <a:rPr lang="en-ZA" sz="2000" dirty="0">
                <a:latin typeface="Arial" panose="020B0604020202020204" pitchFamily="34" charset="0"/>
                <a:cs typeface="Arial" panose="020B0604020202020204" pitchFamily="34" charset="0"/>
              </a:rPr>
              <a:t>Provide support to rural enterprises and industries in areas with economic development potential </a:t>
            </a:r>
            <a:r>
              <a:rPr lang="en-ZA" sz="2000" dirty="0" smtClean="0">
                <a:latin typeface="Arial" panose="020B0604020202020204" pitchFamily="34" charset="0"/>
                <a:cs typeface="Arial" panose="020B0604020202020204" pitchFamily="34" charset="0"/>
              </a:rPr>
              <a:t>and opportunities </a:t>
            </a:r>
            <a:r>
              <a:rPr lang="en-ZA" sz="2000" dirty="0">
                <a:latin typeface="Arial" panose="020B0604020202020204" pitchFamily="34" charset="0"/>
                <a:cs typeface="Arial" panose="020B0604020202020204" pitchFamily="34" charset="0"/>
              </a:rPr>
              <a:t>by 2020.</a:t>
            </a: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21</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516099410"/>
              </p:ext>
            </p:extLst>
          </p:nvPr>
        </p:nvGraphicFramePr>
        <p:xfrm>
          <a:off x="827585" y="4437112"/>
          <a:ext cx="7488831" cy="936104"/>
        </p:xfrm>
        <a:graphic>
          <a:graphicData uri="http://schemas.openxmlformats.org/drawingml/2006/table">
            <a:tbl>
              <a:tblPr firstRow="1" bandRow="1">
                <a:effectLst>
                  <a:innerShdw blurRad="114300">
                    <a:prstClr val="black"/>
                  </a:innerShdw>
                </a:effectLst>
                <a:tableStyleId>{5C22544A-7EE6-4342-B048-85BDC9FD1C3A}</a:tableStyleId>
              </a:tblPr>
              <a:tblGrid>
                <a:gridCol w="699275">
                  <a:extLst>
                    <a:ext uri="{9D8B030D-6E8A-4147-A177-3AD203B41FA5}">
                      <a16:colId xmlns:a16="http://schemas.microsoft.com/office/drawing/2014/main" xmlns="" val="20000"/>
                    </a:ext>
                  </a:extLst>
                </a:gridCol>
                <a:gridCol w="1497766">
                  <a:extLst>
                    <a:ext uri="{9D8B030D-6E8A-4147-A177-3AD203B41FA5}">
                      <a16:colId xmlns:a16="http://schemas.microsoft.com/office/drawing/2014/main" xmlns="" val="20001"/>
                    </a:ext>
                  </a:extLst>
                </a:gridCol>
                <a:gridCol w="1355122">
                  <a:extLst>
                    <a:ext uri="{9D8B030D-6E8A-4147-A177-3AD203B41FA5}">
                      <a16:colId xmlns:a16="http://schemas.microsoft.com/office/drawing/2014/main" xmlns="" val="20002"/>
                    </a:ext>
                  </a:extLst>
                </a:gridCol>
                <a:gridCol w="3936668">
                  <a:extLst>
                    <a:ext uri="{9D8B030D-6E8A-4147-A177-3AD203B41FA5}">
                      <a16:colId xmlns:a16="http://schemas.microsoft.com/office/drawing/2014/main" xmlns="" val="20003"/>
                    </a:ext>
                  </a:extLst>
                </a:gridCol>
              </a:tblGrid>
              <a:tr h="414546">
                <a:tc>
                  <a:txBody>
                    <a:bodyPr/>
                    <a:lstStyle/>
                    <a:p>
                      <a:r>
                        <a:rPr lang="en-ZA" sz="11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Planned target </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Achievement</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Reason for variance</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521558">
                <a:tc>
                  <a:txBody>
                    <a:bodyPr/>
                    <a:lstStyle/>
                    <a:p>
                      <a:r>
                        <a:rPr lang="en-ZA" sz="1100" dirty="0" smtClean="0">
                          <a:solidFill>
                            <a:schemeClr val="tx1"/>
                          </a:solidFill>
                          <a:latin typeface="Arial" panose="020B0604020202020204" pitchFamily="34" charset="0"/>
                          <a:cs typeface="Arial" panose="020B0604020202020204" pitchFamily="34" charset="0"/>
                        </a:rPr>
                        <a:t>18/19</a:t>
                      </a:r>
                      <a:endParaRPr lang="en-ZA" sz="11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58</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79</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 21. </a:t>
                      </a:r>
                      <a:r>
                        <a:rPr lang="en-ZA" sz="1200" dirty="0" smtClean="0">
                          <a:solidFill>
                            <a:schemeClr val="tx1"/>
                          </a:solidFill>
                          <a:latin typeface="Arial" panose="020B0604020202020204" pitchFamily="34" charset="0"/>
                          <a:cs typeface="Arial" panose="020B0604020202020204" pitchFamily="34" charset="0"/>
                        </a:rPr>
                        <a:t>There was more demand which resulted in more arts and craft enterprises being supported.</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2870558828"/>
              </p:ext>
            </p:extLst>
          </p:nvPr>
        </p:nvGraphicFramePr>
        <p:xfrm>
          <a:off x="827584" y="1556792"/>
          <a:ext cx="7488832" cy="2736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73707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a:t>
            </a:r>
          </a:p>
          <a:p>
            <a:pPr marL="0" indent="0" algn="ctr">
              <a:buNone/>
            </a:pPr>
            <a:r>
              <a:rPr lang="en-ZA" sz="2000" dirty="0">
                <a:latin typeface="Arial" panose="020B0604020202020204" pitchFamily="34" charset="0"/>
                <a:cs typeface="Arial" panose="020B0604020202020204" pitchFamily="34" charset="0"/>
              </a:rPr>
              <a:t>Increase job opportunities and ensure skills development through CRDP and land reform initiatives by 2020.</a:t>
            </a:r>
          </a:p>
        </p:txBody>
      </p:sp>
      <p:sp>
        <p:nvSpPr>
          <p:cNvPr id="3" name="Slide Number Placeholder 1"/>
          <p:cNvSpPr txBox="1">
            <a:spLocks/>
          </p:cNvSpPr>
          <p:nvPr/>
        </p:nvSpPr>
        <p:spPr>
          <a:xfrm>
            <a:off x="8100392" y="6356350"/>
            <a:ext cx="5864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22</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684961209"/>
              </p:ext>
            </p:extLst>
          </p:nvPr>
        </p:nvGraphicFramePr>
        <p:xfrm>
          <a:off x="755576" y="3717032"/>
          <a:ext cx="7488833" cy="2179320"/>
        </p:xfrm>
        <a:graphic>
          <a:graphicData uri="http://schemas.openxmlformats.org/drawingml/2006/table">
            <a:tbl>
              <a:tblPr firstRow="1" bandRow="1">
                <a:effectLst>
                  <a:innerShdw blurRad="114300">
                    <a:prstClr val="black"/>
                  </a:innerShdw>
                </a:effectLst>
                <a:tableStyleId>{5C22544A-7EE6-4342-B048-85BDC9FD1C3A}</a:tableStyleId>
              </a:tblPr>
              <a:tblGrid>
                <a:gridCol w="704840">
                  <a:extLst>
                    <a:ext uri="{9D8B030D-6E8A-4147-A177-3AD203B41FA5}">
                      <a16:colId xmlns:a16="http://schemas.microsoft.com/office/drawing/2014/main" xmlns="" val="20000"/>
                    </a:ext>
                  </a:extLst>
                </a:gridCol>
                <a:gridCol w="1469237">
                  <a:extLst>
                    <a:ext uri="{9D8B030D-6E8A-4147-A177-3AD203B41FA5}">
                      <a16:colId xmlns:a16="http://schemas.microsoft.com/office/drawing/2014/main" xmlns="" val="20001"/>
                    </a:ext>
                  </a:extLst>
                </a:gridCol>
                <a:gridCol w="1329310">
                  <a:extLst>
                    <a:ext uri="{9D8B030D-6E8A-4147-A177-3AD203B41FA5}">
                      <a16:colId xmlns:a16="http://schemas.microsoft.com/office/drawing/2014/main" xmlns="" val="20002"/>
                    </a:ext>
                  </a:extLst>
                </a:gridCol>
                <a:gridCol w="3985446">
                  <a:extLst>
                    <a:ext uri="{9D8B030D-6E8A-4147-A177-3AD203B41FA5}">
                      <a16:colId xmlns:a16="http://schemas.microsoft.com/office/drawing/2014/main" xmlns="" val="20003"/>
                    </a:ext>
                  </a:extLst>
                </a:gridCol>
              </a:tblGrid>
              <a:tr h="198865">
                <a:tc>
                  <a:txBody>
                    <a:bodyPr/>
                    <a:lstStyle/>
                    <a:p>
                      <a:r>
                        <a:rPr lang="en-ZA" sz="11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Planned target </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Achievement</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Reason for variance</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1037065">
                <a:tc>
                  <a:txBody>
                    <a:bodyPr/>
                    <a:lstStyle/>
                    <a:p>
                      <a:r>
                        <a:rPr lang="en-ZA" sz="1100" b="0" dirty="0" smtClean="0">
                          <a:solidFill>
                            <a:schemeClr val="tx1"/>
                          </a:solidFill>
                          <a:latin typeface="Arial" panose="020B0604020202020204" pitchFamily="34" charset="0"/>
                          <a:cs typeface="Arial" panose="020B0604020202020204" pitchFamily="34" charset="0"/>
                        </a:rPr>
                        <a:t>18/19</a:t>
                      </a:r>
                      <a:endParaRPr lang="en-ZA" sz="1100" b="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b="0" i="0" u="none" strike="noStrike" kern="1200" baseline="0" dirty="0" smtClean="0">
                          <a:solidFill>
                            <a:schemeClr val="dk1"/>
                          </a:solidFill>
                          <a:latin typeface="Arial" pitchFamily="34" charset="0"/>
                          <a:ea typeface="+mn-ea"/>
                          <a:cs typeface="+mn-cs"/>
                        </a:rPr>
                        <a:t>6 864</a:t>
                      </a:r>
                      <a:endParaRPr lang="en-Z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b="0" i="0" u="none" strike="noStrike" kern="1200" baseline="0" dirty="0" smtClean="0">
                          <a:solidFill>
                            <a:schemeClr val="dk1"/>
                          </a:solidFill>
                          <a:latin typeface="Arial" pitchFamily="34" charset="0"/>
                          <a:ea typeface="+mn-ea"/>
                          <a:cs typeface="+mn-cs"/>
                        </a:rPr>
                        <a:t>8 589</a:t>
                      </a:r>
                      <a:endParaRPr lang="en-Z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 1 725</a:t>
                      </a:r>
                      <a:r>
                        <a:rPr lang="en-ZA" sz="1200" b="0" dirty="0" smtClean="0">
                          <a:solidFill>
                            <a:schemeClr val="tx1"/>
                          </a:solidFill>
                          <a:latin typeface="Arial" panose="020B0604020202020204" pitchFamily="34" charset="0"/>
                          <a:cs typeface="Arial" panose="020B0604020202020204" pitchFamily="34" charset="0"/>
                        </a:rPr>
                        <a:t>.</a:t>
                      </a:r>
                    </a:p>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RDMS(589): </a:t>
                      </a:r>
                      <a:r>
                        <a:rPr lang="en-ZA" sz="1200" b="0" dirty="0" smtClean="0">
                          <a:solidFill>
                            <a:schemeClr val="tx1"/>
                          </a:solidFill>
                          <a:latin typeface="Arial" panose="020B0604020202020204" pitchFamily="34" charset="0"/>
                          <a:cs typeface="Arial" panose="020B0604020202020204" pitchFamily="34" charset="0"/>
                        </a:rPr>
                        <a:t>More community members were identified by the leadership for the trainings and could be accommodated within the original budget set.</a:t>
                      </a:r>
                    </a:p>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NARYSEC(124): </a:t>
                      </a:r>
                      <a:r>
                        <a:rPr lang="en-ZA" sz="1200" b="0" dirty="0" smtClean="0">
                          <a:solidFill>
                            <a:schemeClr val="tx1"/>
                          </a:solidFill>
                          <a:latin typeface="Arial" panose="020B0604020202020204" pitchFamily="34" charset="0"/>
                          <a:cs typeface="Arial" panose="020B0604020202020204" pitchFamily="34" charset="0"/>
                        </a:rPr>
                        <a:t>Certificates which had been anticipated to be received in Q1 2019/20 were received during Q4 reporting.</a:t>
                      </a:r>
                    </a:p>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REID(1 012): </a:t>
                      </a:r>
                      <a:r>
                        <a:rPr lang="en-ZA" sz="1200" b="0" dirty="0" smtClean="0">
                          <a:solidFill>
                            <a:schemeClr val="tx1"/>
                          </a:solidFill>
                          <a:latin typeface="Arial" panose="020B0604020202020204" pitchFamily="34" charset="0"/>
                          <a:cs typeface="Arial" panose="020B0604020202020204" pitchFamily="34" charset="0"/>
                        </a:rPr>
                        <a:t>More Arts and Craft beneficiaries were trained. Strategic Partners, especially in the goats programme, managed to train more beneficiaries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2828096592"/>
              </p:ext>
            </p:extLst>
          </p:nvPr>
        </p:nvGraphicFramePr>
        <p:xfrm>
          <a:off x="755576" y="1340768"/>
          <a:ext cx="7488832" cy="2232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235213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cs typeface="ArialMT"/>
              </a:rPr>
              <a:t>Strategic Objective</a:t>
            </a:r>
          </a:p>
          <a:p>
            <a:pPr marL="0" indent="0" algn="ctr">
              <a:buNone/>
            </a:pPr>
            <a:r>
              <a:rPr lang="en-ZA" sz="2000" dirty="0">
                <a:cs typeface="ArialMT"/>
              </a:rPr>
              <a:t>Increase job opportunities and ensure skills development through CRDP and land reform initiatives </a:t>
            </a:r>
            <a:r>
              <a:rPr lang="en-ZA" sz="2000" dirty="0" smtClean="0">
                <a:cs typeface="ArialMT"/>
              </a:rPr>
              <a:t>by 2020</a:t>
            </a:r>
            <a:r>
              <a:rPr lang="en-ZA" sz="2000" dirty="0">
                <a:cs typeface="ArialMT"/>
              </a:rPr>
              <a:t>.</a:t>
            </a: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23</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97560063"/>
              </p:ext>
            </p:extLst>
          </p:nvPr>
        </p:nvGraphicFramePr>
        <p:xfrm>
          <a:off x="755576" y="3933056"/>
          <a:ext cx="7488832" cy="1842512"/>
        </p:xfrm>
        <a:graphic>
          <a:graphicData uri="http://schemas.openxmlformats.org/drawingml/2006/table">
            <a:tbl>
              <a:tblPr firstRow="1" bandRow="1">
                <a:effectLst>
                  <a:innerShdw blurRad="114300">
                    <a:prstClr val="black"/>
                  </a:innerShdw>
                </a:effectLst>
                <a:tableStyleId>{5C22544A-7EE6-4342-B048-85BDC9FD1C3A}</a:tableStyleId>
              </a:tblPr>
              <a:tblGrid>
                <a:gridCol w="683081">
                  <a:extLst>
                    <a:ext uri="{9D8B030D-6E8A-4147-A177-3AD203B41FA5}">
                      <a16:colId xmlns:a16="http://schemas.microsoft.com/office/drawing/2014/main" xmlns="" val="20000"/>
                    </a:ext>
                  </a:extLst>
                </a:gridCol>
                <a:gridCol w="1497766">
                  <a:extLst>
                    <a:ext uri="{9D8B030D-6E8A-4147-A177-3AD203B41FA5}">
                      <a16:colId xmlns:a16="http://schemas.microsoft.com/office/drawing/2014/main" xmlns="" val="20001"/>
                    </a:ext>
                  </a:extLst>
                </a:gridCol>
                <a:gridCol w="1355122">
                  <a:extLst>
                    <a:ext uri="{9D8B030D-6E8A-4147-A177-3AD203B41FA5}">
                      <a16:colId xmlns:a16="http://schemas.microsoft.com/office/drawing/2014/main" xmlns="" val="20002"/>
                    </a:ext>
                  </a:extLst>
                </a:gridCol>
                <a:gridCol w="3952863">
                  <a:extLst>
                    <a:ext uri="{9D8B030D-6E8A-4147-A177-3AD203B41FA5}">
                      <a16:colId xmlns:a16="http://schemas.microsoft.com/office/drawing/2014/main" xmlns="" val="20003"/>
                    </a:ext>
                  </a:extLst>
                </a:gridCol>
              </a:tblGrid>
              <a:tr h="288032">
                <a:tc>
                  <a:txBody>
                    <a:bodyPr/>
                    <a:lstStyle/>
                    <a:p>
                      <a:r>
                        <a:rPr lang="en-ZA" sz="11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Planned target </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Achievement</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Reason for variance</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582258">
                <a:tc>
                  <a:txBody>
                    <a:bodyPr/>
                    <a:lstStyle/>
                    <a:p>
                      <a:r>
                        <a:rPr lang="en-ZA" sz="1100" dirty="0" smtClean="0">
                          <a:solidFill>
                            <a:schemeClr val="tx1"/>
                          </a:solidFill>
                          <a:latin typeface="Arial" panose="020B0604020202020204" pitchFamily="34" charset="0"/>
                          <a:cs typeface="Arial" panose="020B0604020202020204" pitchFamily="34" charset="0"/>
                        </a:rPr>
                        <a:t>18/19</a:t>
                      </a:r>
                      <a:endParaRPr lang="en-ZA" sz="11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5</a:t>
                      </a:r>
                      <a:r>
                        <a:rPr lang="en-ZA" sz="1100" baseline="0" dirty="0" smtClean="0">
                          <a:solidFill>
                            <a:schemeClr val="tx1"/>
                          </a:solidFill>
                          <a:latin typeface="Arial" panose="020B0604020202020204" pitchFamily="34" charset="0"/>
                          <a:cs typeface="Arial" panose="020B0604020202020204" pitchFamily="34" charset="0"/>
                        </a:rPr>
                        <a:t> 191</a:t>
                      </a:r>
                      <a:endParaRPr lang="en-ZA" sz="1100" dirty="0" smtClean="0">
                        <a:solidFill>
                          <a:schemeClr val="tx1"/>
                        </a:solidFill>
                        <a:latin typeface="Arial" panose="020B0604020202020204" pitchFamily="34" charset="0"/>
                        <a:cs typeface="Arial" panose="020B0604020202020204" pitchFamily="34" charset="0"/>
                      </a:endParaRPr>
                    </a:p>
                    <a:p>
                      <a:endParaRPr lang="en-ZA" sz="1100" dirty="0" smtClean="0">
                        <a:solidFill>
                          <a:schemeClr val="tx1"/>
                        </a:solidFill>
                        <a:latin typeface="Arial" panose="020B0604020202020204" pitchFamily="34" charset="0"/>
                        <a:cs typeface="Arial" panose="020B0604020202020204" pitchFamily="34" charset="0"/>
                      </a:endParaRPr>
                    </a:p>
                    <a:p>
                      <a:r>
                        <a:rPr lang="en-ZA" sz="1100" b="0" i="0" u="none" strike="noStrike" kern="1200" baseline="0" dirty="0" smtClean="0">
                          <a:solidFill>
                            <a:schemeClr val="dk1"/>
                          </a:solidFill>
                          <a:latin typeface="Arial" pitchFamily="34" charset="0"/>
                          <a:ea typeface="+mn-ea"/>
                          <a:cs typeface="+mn-cs"/>
                        </a:rPr>
                        <a:t>RID=2 500</a:t>
                      </a:r>
                    </a:p>
                    <a:p>
                      <a:r>
                        <a:rPr lang="en-ZA" sz="1100" b="0" i="0" u="none" strike="noStrike" kern="1200" baseline="0" dirty="0" smtClean="0">
                          <a:solidFill>
                            <a:schemeClr val="dk1"/>
                          </a:solidFill>
                          <a:latin typeface="Arial" pitchFamily="34" charset="0"/>
                          <a:ea typeface="+mn-ea"/>
                          <a:cs typeface="+mn-cs"/>
                        </a:rPr>
                        <a:t>REID=2 691</a:t>
                      </a:r>
                      <a:endParaRPr lang="en-Z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6 275</a:t>
                      </a:r>
                    </a:p>
                    <a:p>
                      <a:endParaRPr lang="en-ZA" sz="11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ZA" sz="1100" b="0" i="0" u="none" strike="noStrike" kern="1200" baseline="0" dirty="0" smtClean="0">
                          <a:solidFill>
                            <a:schemeClr val="dk1"/>
                          </a:solidFill>
                          <a:latin typeface="Arial" pitchFamily="34" charset="0"/>
                          <a:ea typeface="+mn-ea"/>
                          <a:cs typeface="+mn-cs"/>
                        </a:rPr>
                        <a:t>RID=1 379</a:t>
                      </a:r>
                    </a:p>
                    <a:p>
                      <a:r>
                        <a:rPr lang="en-ZA" sz="1100" b="0" i="0" u="none" strike="noStrike" kern="1200" baseline="0" dirty="0" smtClean="0">
                          <a:solidFill>
                            <a:schemeClr val="dk1"/>
                          </a:solidFill>
                          <a:latin typeface="Arial" pitchFamily="34" charset="0"/>
                          <a:ea typeface="+mn-ea"/>
                          <a:cs typeface="+mn-cs"/>
                        </a:rPr>
                        <a:t>REID=4 896</a:t>
                      </a:r>
                      <a:endParaRPr lang="en-ZA" sz="1100" dirty="0" smtClean="0">
                        <a:solidFill>
                          <a:schemeClr val="tx1"/>
                        </a:solidFill>
                        <a:latin typeface="Arial" panose="020B0604020202020204" pitchFamily="34" charset="0"/>
                        <a:cs typeface="Arial" panose="020B0604020202020204" pitchFamily="34" charset="0"/>
                      </a:endParaRPr>
                    </a:p>
                    <a:p>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 1 084.</a:t>
                      </a:r>
                      <a:r>
                        <a:rPr lang="en-ZA" sz="1200" b="1" baseline="0" dirty="0" smtClean="0">
                          <a:solidFill>
                            <a:schemeClr val="tx1"/>
                          </a:solidFill>
                          <a:latin typeface="Arial" panose="020B0604020202020204" pitchFamily="34" charset="0"/>
                          <a:cs typeface="Arial" panose="020B0604020202020204" pitchFamily="34" charset="0"/>
                        </a:rPr>
                        <a:t> </a:t>
                      </a:r>
                      <a:r>
                        <a:rPr lang="en-ZA" sz="1200" b="0" baseline="0" dirty="0" smtClean="0">
                          <a:solidFill>
                            <a:schemeClr val="tx1"/>
                          </a:solidFill>
                          <a:latin typeface="Arial" panose="020B0604020202020204" pitchFamily="34" charset="0"/>
                          <a:cs typeface="Arial" panose="020B0604020202020204" pitchFamily="34" charset="0"/>
                        </a:rPr>
                        <a:t>RID (- 1 121): Jobs target could not be achieved due to projects that were completed this current financial year, yielding fewer jobs than expected based on tenders awarded. </a:t>
                      </a:r>
                    </a:p>
                    <a:p>
                      <a:pPr marL="0" marR="0" indent="0" algn="just" defTabSz="913403" rtl="0" eaLnBrk="1" fontAlgn="auto" latinLnBrk="0" hangingPunct="1">
                        <a:lnSpc>
                          <a:spcPct val="100000"/>
                        </a:lnSpc>
                        <a:spcBef>
                          <a:spcPts val="0"/>
                        </a:spcBef>
                        <a:spcAft>
                          <a:spcPts val="0"/>
                        </a:spcAft>
                        <a:buClrTx/>
                        <a:buSzTx/>
                        <a:buFontTx/>
                        <a:buNone/>
                        <a:tabLst/>
                        <a:defRPr/>
                      </a:pPr>
                      <a:r>
                        <a:rPr lang="en-ZA" sz="1200" b="0" baseline="0" dirty="0" smtClean="0">
                          <a:solidFill>
                            <a:schemeClr val="tx1"/>
                          </a:solidFill>
                          <a:latin typeface="Arial" panose="020B0604020202020204" pitchFamily="34" charset="0"/>
                          <a:cs typeface="Arial" panose="020B0604020202020204" pitchFamily="34" charset="0"/>
                        </a:rPr>
                        <a:t>REID(2 205): Livestock auction and sales were demand driven, and farmers made requests to be assisted with auctions as and when needed which resulted in more jobs created than envisaged.</a:t>
                      </a:r>
                      <a:endParaRPr lang="en-ZA" sz="1200" b="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4261428630"/>
              </p:ext>
            </p:extLst>
          </p:nvPr>
        </p:nvGraphicFramePr>
        <p:xfrm>
          <a:off x="755576" y="1340768"/>
          <a:ext cx="7488832" cy="2448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37465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32656"/>
            <a:ext cx="8229600" cy="720080"/>
          </a:xfrm>
          <a:solidFill>
            <a:srgbClr val="339933"/>
          </a:solidFill>
          <a:ln>
            <a:solidFill>
              <a:srgbClr val="007A37"/>
            </a:solidFill>
          </a:ln>
        </p:spPr>
        <p:txBody>
          <a:bodyPr>
            <a:normAutofit fontScale="90000"/>
          </a:bodyPr>
          <a:lstStyle/>
          <a:p>
            <a:r>
              <a:rPr lang="en-ZA" b="1" dirty="0" smtClean="0">
                <a:latin typeface="Century Gothic" pitchFamily="34" charset="0"/>
              </a:rPr>
              <a:t/>
            </a:r>
            <a:br>
              <a:rPr lang="en-ZA" b="1" dirty="0" smtClean="0">
                <a:latin typeface="Century Gothic" pitchFamily="34" charset="0"/>
              </a:rPr>
            </a:br>
            <a:r>
              <a:rPr lang="en-ZA" sz="3100" b="1" dirty="0">
                <a:latin typeface="Arial" panose="020B0604020202020204" pitchFamily="34" charset="0"/>
                <a:cs typeface="Arial" panose="020B0604020202020204" pitchFamily="34" charset="0"/>
              </a:rPr>
              <a:t/>
            </a:r>
            <a:br>
              <a:rPr lang="en-ZA" sz="3100" b="1" dirty="0">
                <a:latin typeface="Arial" panose="020B0604020202020204" pitchFamily="34" charset="0"/>
                <a:cs typeface="Arial" panose="020B0604020202020204" pitchFamily="34" charset="0"/>
              </a:rPr>
            </a:br>
            <a:r>
              <a:rPr lang="en-ZA" sz="3100" b="1" dirty="0" smtClean="0">
                <a:latin typeface="Arial" panose="020B0604020202020204" pitchFamily="34" charset="0"/>
                <a:cs typeface="Arial" panose="020B0604020202020204" pitchFamily="34" charset="0"/>
              </a:rPr>
              <a:t>Programme </a:t>
            </a:r>
            <a:r>
              <a:rPr lang="en-ZA" sz="3100" b="1" dirty="0">
                <a:latin typeface="Arial" panose="020B0604020202020204" pitchFamily="34" charset="0"/>
                <a:cs typeface="Arial" panose="020B0604020202020204" pitchFamily="34" charset="0"/>
              </a:rPr>
              <a:t>4: Restitution</a:t>
            </a:r>
            <a:r>
              <a:rPr lang="en-ZA" sz="3100" dirty="0">
                <a:latin typeface="Arial" panose="020B0604020202020204" pitchFamily="34" charset="0"/>
                <a:cs typeface="Arial" panose="020B0604020202020204" pitchFamily="34" charset="0"/>
              </a:rPr>
              <a:t/>
            </a:r>
            <a:br>
              <a:rPr lang="en-ZA" sz="3100" dirty="0">
                <a:latin typeface="Arial" panose="020B0604020202020204" pitchFamily="34" charset="0"/>
                <a:cs typeface="Arial" panose="020B0604020202020204" pitchFamily="34" charset="0"/>
              </a:rPr>
            </a:br>
            <a:r>
              <a:rPr lang="en-ZA" dirty="0">
                <a:latin typeface="Century Gothic" pitchFamily="34" charset="0"/>
              </a:rPr>
              <a:t/>
            </a:r>
            <a:br>
              <a:rPr lang="en-ZA" dirty="0">
                <a:latin typeface="Century Gothic" pitchFamily="34" charset="0"/>
              </a:rPr>
            </a:br>
            <a:endParaRPr lang="en-ZA" dirty="0"/>
          </a:p>
        </p:txBody>
      </p:sp>
      <p:sp>
        <p:nvSpPr>
          <p:cNvPr id="4" name="Content Placeholder 3"/>
          <p:cNvSpPr>
            <a:spLocks noGrp="1"/>
          </p:cNvSpPr>
          <p:nvPr>
            <p:ph idx="1"/>
          </p:nvPr>
        </p:nvSpPr>
        <p:spPr>
          <a:xfrm>
            <a:off x="457200" y="1268760"/>
            <a:ext cx="8229600" cy="4032449"/>
          </a:xfrm>
          <a:ln>
            <a:solidFill>
              <a:srgbClr val="339933"/>
            </a:solidFill>
          </a:ln>
        </p:spPr>
        <p:txBody>
          <a:bodyPr>
            <a:normAutofit/>
          </a:bodyPr>
          <a:lstStyle/>
          <a:p>
            <a:pPr marL="0" indent="0" algn="just">
              <a:lnSpc>
                <a:spcPct val="115000"/>
              </a:lnSpc>
              <a:spcAft>
                <a:spcPts val="0"/>
              </a:spcAft>
              <a:buNone/>
            </a:pPr>
            <a:r>
              <a:rPr lang="en-ZA" sz="2000" b="1" dirty="0" smtClean="0">
                <a:latin typeface="Arial" panose="020B0604020202020204" pitchFamily="34" charset="0"/>
                <a:ea typeface="Calibri"/>
                <a:cs typeface="Arial" panose="020B0604020202020204" pitchFamily="34" charset="0"/>
              </a:rPr>
              <a:t>Purpose</a:t>
            </a:r>
            <a:r>
              <a:rPr lang="en-ZA" sz="2000" b="1" dirty="0">
                <a:latin typeface="Arial" panose="020B0604020202020204" pitchFamily="34" charset="0"/>
                <a:ea typeface="Calibri"/>
                <a:cs typeface="Arial" panose="020B0604020202020204" pitchFamily="34" charset="0"/>
              </a:rPr>
              <a:t>:</a:t>
            </a:r>
            <a:r>
              <a:rPr lang="en-ZA" sz="2000" dirty="0">
                <a:latin typeface="Arial" panose="020B0604020202020204" pitchFamily="34" charset="0"/>
                <a:ea typeface="Calibri"/>
                <a:cs typeface="Arial" panose="020B0604020202020204" pitchFamily="34" charset="0"/>
              </a:rPr>
              <a:t> Settle and finalise land restitution claims under the Restitution of Land Rights Act, (Act 22 of 1994). </a:t>
            </a:r>
            <a:endParaRPr lang="en-ZA" sz="2000" dirty="0" smtClean="0">
              <a:latin typeface="Arial" panose="020B0604020202020204" pitchFamily="34" charset="0"/>
              <a:ea typeface="Calibri"/>
              <a:cs typeface="Arial" panose="020B0604020202020204" pitchFamily="34" charset="0"/>
            </a:endParaRPr>
          </a:p>
          <a:p>
            <a:pPr marL="0" lvl="0" indent="0" algn="just">
              <a:buNone/>
            </a:pPr>
            <a:endParaRPr lang="en-ZA" sz="2000" b="1" dirty="0" smtClean="0">
              <a:latin typeface="Arial" panose="020B0604020202020204" pitchFamily="34" charset="0"/>
              <a:cs typeface="Arial" panose="020B0604020202020204" pitchFamily="34" charset="0"/>
            </a:endParaRPr>
          </a:p>
          <a:p>
            <a:pPr marL="0" lvl="0" indent="0" algn="just">
              <a:buNone/>
            </a:pPr>
            <a:r>
              <a:rPr lang="en-ZA" sz="2000" b="1" dirty="0" smtClean="0">
                <a:latin typeface="Arial" panose="020B0604020202020204" pitchFamily="34" charset="0"/>
                <a:cs typeface="Arial" panose="020B0604020202020204" pitchFamily="34" charset="0"/>
              </a:rPr>
              <a:t>Achievements: </a:t>
            </a:r>
            <a:r>
              <a:rPr lang="en-ZA" sz="2000" dirty="0" smtClean="0">
                <a:latin typeface="Arial" panose="020B0604020202020204" pitchFamily="34" charset="0"/>
                <a:cs typeface="Arial" panose="020B0604020202020204" pitchFamily="34" charset="0"/>
              </a:rPr>
              <a:t>The </a:t>
            </a:r>
            <a:r>
              <a:rPr lang="en-ZA" sz="2000" dirty="0">
                <a:latin typeface="Arial" panose="020B0604020202020204" pitchFamily="34" charset="0"/>
                <a:cs typeface="Arial" panose="020B0604020202020204" pitchFamily="34" charset="0"/>
              </a:rPr>
              <a:t>D</a:t>
            </a:r>
            <a:r>
              <a:rPr lang="en-ZA" sz="2000" dirty="0" smtClean="0">
                <a:latin typeface="Arial" panose="020B0604020202020204" pitchFamily="34" charset="0"/>
                <a:cs typeface="Arial" panose="020B0604020202020204" pitchFamily="34" charset="0"/>
              </a:rPr>
              <a:t>epartment </a:t>
            </a:r>
            <a:r>
              <a:rPr lang="en-ZA" sz="2000" dirty="0">
                <a:latin typeface="Arial" panose="020B0604020202020204" pitchFamily="34" charset="0"/>
                <a:cs typeface="Arial" panose="020B0604020202020204" pitchFamily="34" charset="0"/>
              </a:rPr>
              <a:t>under Programme 4 achieved </a:t>
            </a:r>
            <a:r>
              <a:rPr lang="en-ZA" sz="2000" dirty="0" smtClean="0">
                <a:latin typeface="Arial" panose="020B0604020202020204" pitchFamily="34" charset="0"/>
                <a:cs typeface="Arial" panose="020B0604020202020204" pitchFamily="34" charset="0"/>
              </a:rPr>
              <a:t>2 </a:t>
            </a:r>
            <a:r>
              <a:rPr lang="en-ZA" sz="2000" dirty="0">
                <a:latin typeface="Arial" panose="020B0604020202020204" pitchFamily="34" charset="0"/>
                <a:cs typeface="Arial" panose="020B0604020202020204" pitchFamily="34" charset="0"/>
              </a:rPr>
              <a:t>of 3 targets planned for the year under review. The areas of inadequate performance were on </a:t>
            </a:r>
            <a:r>
              <a:rPr lang="en-ZA" sz="2000" dirty="0" smtClean="0">
                <a:latin typeface="Arial" panose="020B0604020202020204" pitchFamily="34" charset="0"/>
                <a:cs typeface="Arial" panose="020B0604020202020204" pitchFamily="34" charset="0"/>
              </a:rPr>
              <a:t>number </a:t>
            </a:r>
            <a:r>
              <a:rPr lang="en-ZA" sz="2000" dirty="0">
                <a:latin typeface="Arial" panose="020B0604020202020204" pitchFamily="34" charset="0"/>
                <a:cs typeface="Arial" panose="020B0604020202020204" pitchFamily="34" charset="0"/>
              </a:rPr>
              <a:t>of </a:t>
            </a:r>
            <a:r>
              <a:rPr lang="en-ZA" sz="2000" dirty="0" smtClean="0">
                <a:latin typeface="Arial" panose="020B0604020202020204" pitchFamily="34" charset="0"/>
                <a:cs typeface="Arial" panose="020B0604020202020204" pitchFamily="34" charset="0"/>
              </a:rPr>
              <a:t>land </a:t>
            </a:r>
            <a:r>
              <a:rPr lang="en-ZA" sz="2000" dirty="0">
                <a:latin typeface="Arial" panose="020B0604020202020204" pitchFamily="34" charset="0"/>
                <a:cs typeface="Arial" panose="020B0604020202020204" pitchFamily="34" charset="0"/>
              </a:rPr>
              <a:t>c</a:t>
            </a:r>
            <a:r>
              <a:rPr lang="en-ZA" sz="2000" dirty="0" smtClean="0">
                <a:latin typeface="Arial" panose="020B0604020202020204" pitchFamily="34" charset="0"/>
                <a:cs typeface="Arial" panose="020B0604020202020204" pitchFamily="34" charset="0"/>
              </a:rPr>
              <a:t>laims settled. The </a:t>
            </a:r>
            <a:r>
              <a:rPr lang="en-ZA" sz="2000" dirty="0">
                <a:latin typeface="Arial" panose="020B0604020202020204" pitchFamily="34" charset="0"/>
                <a:cs typeface="Arial" panose="020B0604020202020204" pitchFamily="34" charset="0"/>
              </a:rPr>
              <a:t>reasons for variance are captured in the </a:t>
            </a:r>
            <a:r>
              <a:rPr lang="en-ZA" sz="2000" dirty="0" smtClean="0">
                <a:latin typeface="Arial" panose="020B0604020202020204" pitchFamily="34" charset="0"/>
                <a:cs typeface="Arial" panose="020B0604020202020204" pitchFamily="34" charset="0"/>
              </a:rPr>
              <a:t>following slides</a:t>
            </a:r>
            <a:r>
              <a:rPr lang="en-ZA" sz="2200" dirty="0" smtClean="0">
                <a:latin typeface="Arial" panose="020B0604020202020204" pitchFamily="34" charset="0"/>
                <a:cs typeface="Arial" panose="020B0604020202020204" pitchFamily="34" charset="0"/>
              </a:rPr>
              <a:t>.</a:t>
            </a:r>
            <a:endParaRPr lang="en-ZA" sz="2200" dirty="0">
              <a:latin typeface="Arial" panose="020B0604020202020204" pitchFamily="34" charset="0"/>
              <a:cs typeface="Arial" panose="020B0604020202020204" pitchFamily="34" charset="0"/>
            </a:endParaRPr>
          </a:p>
          <a:p>
            <a:pPr marL="0" indent="0" algn="just">
              <a:lnSpc>
                <a:spcPct val="115000"/>
              </a:lnSpc>
              <a:spcAft>
                <a:spcPts val="0"/>
              </a:spcAft>
              <a:buNone/>
            </a:pPr>
            <a:endParaRPr lang="en-ZA" sz="2900" dirty="0">
              <a:ea typeface="Calibri"/>
              <a:cs typeface="Times New Roman"/>
            </a:endParaRPr>
          </a:p>
          <a:p>
            <a:pPr algn="just">
              <a:lnSpc>
                <a:spcPct val="115000"/>
              </a:lnSpc>
              <a:spcAft>
                <a:spcPts val="0"/>
              </a:spcAft>
            </a:pPr>
            <a:endParaRPr lang="en-ZA" sz="2900" b="1" dirty="0">
              <a:ea typeface="Calibri"/>
              <a:cs typeface="Arial"/>
            </a:endParaRPr>
          </a:p>
          <a:p>
            <a:pPr marL="0" lvl="0" indent="0">
              <a:spcAft>
                <a:spcPts val="0"/>
              </a:spcAft>
              <a:buNone/>
            </a:pPr>
            <a:endParaRPr lang="en-ZA" sz="2000" dirty="0"/>
          </a:p>
          <a:p>
            <a:pPr marL="0" indent="0" algn="ctr">
              <a:buNone/>
            </a:pPr>
            <a:endParaRPr lang="en-ZA" sz="2400" dirty="0">
              <a:latin typeface="Century Gothic" pitchFamily="34" charset="0"/>
              <a:cs typeface="ArialMT"/>
            </a:endParaRP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24</a:t>
            </a:fld>
            <a:endParaRPr lang="en-ZA" dirty="0">
              <a:latin typeface="Arial" pitchFamily="34" charset="0"/>
            </a:endParaRPr>
          </a:p>
        </p:txBody>
      </p:sp>
    </p:spTree>
    <p:extLst>
      <p:ext uri="{BB962C8B-B14F-4D97-AF65-F5344CB8AC3E}">
        <p14:creationId xmlns:p14="http://schemas.microsoft.com/office/powerpoint/2010/main" xmlns="" val="14261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 </a:t>
            </a:r>
          </a:p>
          <a:p>
            <a:pPr marL="0" indent="0" algn="ctr">
              <a:buNone/>
            </a:pPr>
            <a:r>
              <a:rPr lang="en-ZA" sz="2000" dirty="0">
                <a:latin typeface="Arial" panose="020B0604020202020204" pitchFamily="34" charset="0"/>
                <a:cs typeface="Arial" panose="020B0604020202020204" pitchFamily="34" charset="0"/>
              </a:rPr>
              <a:t>Facilitate the restoration of land rights and alternative forms of equitable redress by 2020.</a:t>
            </a: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25</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640666027"/>
              </p:ext>
            </p:extLst>
          </p:nvPr>
        </p:nvGraphicFramePr>
        <p:xfrm>
          <a:off x="755576" y="3573016"/>
          <a:ext cx="7776864" cy="2026920"/>
        </p:xfrm>
        <a:graphic>
          <a:graphicData uri="http://schemas.openxmlformats.org/drawingml/2006/table">
            <a:tbl>
              <a:tblPr firstRow="1" bandRow="1">
                <a:effectLst>
                  <a:innerShdw blurRad="114300">
                    <a:prstClr val="black"/>
                  </a:innerShdw>
                </a:effectLst>
                <a:tableStyleId>{5C22544A-7EE6-4342-B048-85BDC9FD1C3A}</a:tableStyleId>
              </a:tblPr>
              <a:tblGrid>
                <a:gridCol w="718665">
                  <a:extLst>
                    <a:ext uri="{9D8B030D-6E8A-4147-A177-3AD203B41FA5}">
                      <a16:colId xmlns:a16="http://schemas.microsoft.com/office/drawing/2014/main" xmlns="" val="20000"/>
                    </a:ext>
                  </a:extLst>
                </a:gridCol>
                <a:gridCol w="1569774">
                  <a:extLst>
                    <a:ext uri="{9D8B030D-6E8A-4147-A177-3AD203B41FA5}">
                      <a16:colId xmlns:a16="http://schemas.microsoft.com/office/drawing/2014/main" xmlns="" val="20001"/>
                    </a:ext>
                  </a:extLst>
                </a:gridCol>
                <a:gridCol w="1420272">
                  <a:extLst>
                    <a:ext uri="{9D8B030D-6E8A-4147-A177-3AD203B41FA5}">
                      <a16:colId xmlns:a16="http://schemas.microsoft.com/office/drawing/2014/main" xmlns="" val="20002"/>
                    </a:ext>
                  </a:extLst>
                </a:gridCol>
                <a:gridCol w="4068153">
                  <a:extLst>
                    <a:ext uri="{9D8B030D-6E8A-4147-A177-3AD203B41FA5}">
                      <a16:colId xmlns:a16="http://schemas.microsoft.com/office/drawing/2014/main" xmlns="" val="20003"/>
                    </a:ext>
                  </a:extLst>
                </a:gridCol>
              </a:tblGrid>
              <a:tr h="220296">
                <a:tc>
                  <a:txBody>
                    <a:bodyPr/>
                    <a:lstStyle/>
                    <a:p>
                      <a:r>
                        <a:rPr lang="en-ZA" sz="11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Planned target </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Achievement</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Reason for variance</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1195755">
                <a:tc>
                  <a:txBody>
                    <a:bodyPr/>
                    <a:lstStyle/>
                    <a:p>
                      <a:r>
                        <a:rPr lang="en-ZA" sz="1100" dirty="0" smtClean="0">
                          <a:solidFill>
                            <a:schemeClr val="tx1"/>
                          </a:solidFill>
                          <a:latin typeface="Arial" panose="020B0604020202020204" pitchFamily="34" charset="0"/>
                          <a:cs typeface="Arial" panose="020B0604020202020204" pitchFamily="34" charset="0"/>
                        </a:rPr>
                        <a:t>18/19</a:t>
                      </a:r>
                      <a:endParaRPr lang="en-ZA" sz="11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1 151</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502</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latin typeface="Arial" panose="020B0604020202020204" pitchFamily="34" charset="0"/>
                          <a:cs typeface="Arial" panose="020B0604020202020204" pitchFamily="34" charset="0"/>
                        </a:rPr>
                        <a:t>Variance:</a:t>
                      </a:r>
                      <a:r>
                        <a:rPr lang="en-ZA" sz="1100" b="1" baseline="0" dirty="0" smtClean="0">
                          <a:solidFill>
                            <a:schemeClr val="tx1"/>
                          </a:solidFill>
                          <a:latin typeface="Arial" panose="020B0604020202020204" pitchFamily="34" charset="0"/>
                          <a:cs typeface="Arial" panose="020B0604020202020204" pitchFamily="34" charset="0"/>
                        </a:rPr>
                        <a:t> - 649. </a:t>
                      </a:r>
                      <a:r>
                        <a:rPr lang="en-ZA" sz="1100" dirty="0" smtClean="0">
                          <a:solidFill>
                            <a:schemeClr val="tx1"/>
                          </a:solidFill>
                          <a:latin typeface="Arial" panose="020B0604020202020204" pitchFamily="34" charset="0"/>
                          <a:cs typeface="Arial" panose="020B0604020202020204" pitchFamily="34" charset="0"/>
                        </a:rPr>
                        <a:t>The annual target was not achieved due to the following reasons:</a:t>
                      </a:r>
                    </a:p>
                    <a:p>
                      <a:pPr marL="0" marR="0" indent="0" algn="just" defTabSz="913403" rtl="0" eaLnBrk="1" fontAlgn="auto" latinLnBrk="0" hangingPunct="1">
                        <a:lnSpc>
                          <a:spcPct val="100000"/>
                        </a:lnSpc>
                        <a:spcBef>
                          <a:spcPts val="0"/>
                        </a:spcBef>
                        <a:spcAft>
                          <a:spcPts val="0"/>
                        </a:spcAft>
                        <a:buClrTx/>
                        <a:buSzTx/>
                        <a:buFontTx/>
                        <a:buNone/>
                        <a:tabLst/>
                        <a:defRPr/>
                      </a:pPr>
                      <a:r>
                        <a:rPr lang="en-ZA" sz="1100" dirty="0" smtClean="0">
                          <a:solidFill>
                            <a:schemeClr val="tx1"/>
                          </a:solidFill>
                          <a:latin typeface="Arial" panose="020B0604020202020204" pitchFamily="34" charset="0"/>
                          <a:cs typeface="Arial" panose="020B0604020202020204" pitchFamily="34" charset="0"/>
                        </a:rPr>
                        <a:t>Family disputes that led to claimants not accepting offers based on split options. Verification challenges with regards to beneficiaries during S42(d) drafting process. Claimants rejecting offers based on historical value of claims and changing options. Rejected offers by landowners due for representation to OVG. Delays with gazetting of claims and awaiting expiry of cooling off period for gazette notices. Long turnaround times from OVG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2561615855"/>
              </p:ext>
            </p:extLst>
          </p:nvPr>
        </p:nvGraphicFramePr>
        <p:xfrm>
          <a:off x="755576" y="1340768"/>
          <a:ext cx="7776864" cy="2088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579960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007A37"/>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 </a:t>
            </a:r>
          </a:p>
          <a:p>
            <a:pPr marL="0" indent="0" algn="ctr">
              <a:buNone/>
            </a:pPr>
            <a:r>
              <a:rPr lang="en-ZA" sz="2000" dirty="0">
                <a:latin typeface="Arial" panose="020B0604020202020204" pitchFamily="34" charset="0"/>
                <a:cs typeface="Arial" panose="020B0604020202020204" pitchFamily="34" charset="0"/>
              </a:rPr>
              <a:t>Facilitate the restoration of land rights and alternative forms of equitable redress by 2020.</a:t>
            </a:r>
          </a:p>
        </p:txBody>
      </p:sp>
      <p:sp>
        <p:nvSpPr>
          <p:cNvPr id="3" name="Slide Number Placeholder 1"/>
          <p:cNvSpPr txBox="1">
            <a:spLocks/>
          </p:cNvSpPr>
          <p:nvPr/>
        </p:nvSpPr>
        <p:spPr>
          <a:xfrm>
            <a:off x="8100392" y="6356350"/>
            <a:ext cx="5864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26</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593133986"/>
              </p:ext>
            </p:extLst>
          </p:nvPr>
        </p:nvGraphicFramePr>
        <p:xfrm>
          <a:off x="683568" y="4437112"/>
          <a:ext cx="7560840" cy="1043176"/>
        </p:xfrm>
        <a:graphic>
          <a:graphicData uri="http://schemas.openxmlformats.org/drawingml/2006/table">
            <a:tbl>
              <a:tblPr firstRow="1" bandRow="1">
                <a:effectLst>
                  <a:innerShdw blurRad="114300">
                    <a:prstClr val="black"/>
                  </a:innerShdw>
                </a:effectLst>
                <a:tableStyleId>{5C22544A-7EE6-4342-B048-85BDC9FD1C3A}</a:tableStyleId>
              </a:tblPr>
              <a:tblGrid>
                <a:gridCol w="754403">
                  <a:extLst>
                    <a:ext uri="{9D8B030D-6E8A-4147-A177-3AD203B41FA5}">
                      <a16:colId xmlns:a16="http://schemas.microsoft.com/office/drawing/2014/main" xmlns="" val="20000"/>
                    </a:ext>
                  </a:extLst>
                </a:gridCol>
                <a:gridCol w="1497766">
                  <a:extLst>
                    <a:ext uri="{9D8B030D-6E8A-4147-A177-3AD203B41FA5}">
                      <a16:colId xmlns:a16="http://schemas.microsoft.com/office/drawing/2014/main" xmlns="" val="20001"/>
                    </a:ext>
                  </a:extLst>
                </a:gridCol>
                <a:gridCol w="1355122">
                  <a:extLst>
                    <a:ext uri="{9D8B030D-6E8A-4147-A177-3AD203B41FA5}">
                      <a16:colId xmlns:a16="http://schemas.microsoft.com/office/drawing/2014/main" xmlns="" val="20002"/>
                    </a:ext>
                  </a:extLst>
                </a:gridCol>
                <a:gridCol w="3953549">
                  <a:extLst>
                    <a:ext uri="{9D8B030D-6E8A-4147-A177-3AD203B41FA5}">
                      <a16:colId xmlns:a16="http://schemas.microsoft.com/office/drawing/2014/main" xmlns="" val="20003"/>
                    </a:ext>
                  </a:extLst>
                </a:gridCol>
              </a:tblGrid>
              <a:tr h="403096">
                <a:tc>
                  <a:txBody>
                    <a:bodyPr/>
                    <a:lstStyle/>
                    <a:p>
                      <a:r>
                        <a:rPr lang="en-ZA" sz="11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Planned target </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Achievement</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Reason for variance</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605016">
                <a:tc>
                  <a:txBody>
                    <a:bodyPr/>
                    <a:lstStyle/>
                    <a:p>
                      <a:r>
                        <a:rPr lang="en-ZA" sz="1100" dirty="0" smtClean="0">
                          <a:solidFill>
                            <a:schemeClr val="tx1"/>
                          </a:solidFill>
                          <a:latin typeface="Arial" panose="020B0604020202020204" pitchFamily="34" charset="0"/>
                          <a:cs typeface="Arial" panose="020B0604020202020204" pitchFamily="34" charset="0"/>
                        </a:rPr>
                        <a:t>18/19</a:t>
                      </a:r>
                      <a:endParaRPr lang="en-ZA" sz="11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991</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995</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 4. </a:t>
                      </a:r>
                      <a:r>
                        <a:rPr lang="en-ZA" sz="1200" dirty="0" smtClean="0">
                          <a:solidFill>
                            <a:schemeClr val="tx1"/>
                          </a:solidFill>
                          <a:latin typeface="Arial" panose="020B0604020202020204" pitchFamily="34" charset="0"/>
                          <a:cs typeface="Arial" panose="020B0604020202020204" pitchFamily="34" charset="0"/>
                        </a:rPr>
                        <a:t>Implementation of the 2018/19 operational plan resulted in the reduction of commitments especially in KZN, NC, FS &amp; EC.</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1397577059"/>
              </p:ext>
            </p:extLst>
          </p:nvPr>
        </p:nvGraphicFramePr>
        <p:xfrm>
          <a:off x="683568" y="1412776"/>
          <a:ext cx="7560840"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3884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 </a:t>
            </a:r>
          </a:p>
          <a:p>
            <a:pPr marL="0" indent="0" algn="ctr">
              <a:buNone/>
            </a:pPr>
            <a:r>
              <a:rPr lang="en-ZA" sz="2000" dirty="0">
                <a:latin typeface="Arial" panose="020B0604020202020204" pitchFamily="34" charset="0"/>
                <a:cs typeface="Arial" panose="020B0604020202020204" pitchFamily="34" charset="0"/>
              </a:rPr>
              <a:t>Facilitate the restoration of land rights and alternative forms of equitable redress by 2020.</a:t>
            </a:r>
          </a:p>
        </p:txBody>
      </p:sp>
      <p:sp>
        <p:nvSpPr>
          <p:cNvPr id="3" name="Slide Number Placeholder 1"/>
          <p:cNvSpPr txBox="1">
            <a:spLocks/>
          </p:cNvSpPr>
          <p:nvPr/>
        </p:nvSpPr>
        <p:spPr>
          <a:xfrm>
            <a:off x="8100392" y="6356350"/>
            <a:ext cx="5864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27</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713505562"/>
              </p:ext>
            </p:extLst>
          </p:nvPr>
        </p:nvGraphicFramePr>
        <p:xfrm>
          <a:off x="760749" y="3573016"/>
          <a:ext cx="7632847" cy="2251328"/>
        </p:xfrm>
        <a:graphic>
          <a:graphicData uri="http://schemas.openxmlformats.org/drawingml/2006/table">
            <a:tbl>
              <a:tblPr firstRow="1" bandRow="1">
                <a:effectLst>
                  <a:innerShdw blurRad="114300">
                    <a:prstClr val="black"/>
                  </a:innerShdw>
                </a:effectLst>
                <a:tableStyleId>{5C22544A-7EE6-4342-B048-85BDC9FD1C3A}</a:tableStyleId>
              </a:tblPr>
              <a:tblGrid>
                <a:gridCol w="827726">
                  <a:extLst>
                    <a:ext uri="{9D8B030D-6E8A-4147-A177-3AD203B41FA5}">
                      <a16:colId xmlns:a16="http://schemas.microsoft.com/office/drawing/2014/main" xmlns="" val="20000"/>
                    </a:ext>
                  </a:extLst>
                </a:gridCol>
                <a:gridCol w="1497628">
                  <a:extLst>
                    <a:ext uri="{9D8B030D-6E8A-4147-A177-3AD203B41FA5}">
                      <a16:colId xmlns:a16="http://schemas.microsoft.com/office/drawing/2014/main" xmlns="" val="20001"/>
                    </a:ext>
                  </a:extLst>
                </a:gridCol>
                <a:gridCol w="1197865">
                  <a:extLst>
                    <a:ext uri="{9D8B030D-6E8A-4147-A177-3AD203B41FA5}">
                      <a16:colId xmlns:a16="http://schemas.microsoft.com/office/drawing/2014/main" xmlns="" val="20002"/>
                    </a:ext>
                  </a:extLst>
                </a:gridCol>
                <a:gridCol w="4109628">
                  <a:extLst>
                    <a:ext uri="{9D8B030D-6E8A-4147-A177-3AD203B41FA5}">
                      <a16:colId xmlns:a16="http://schemas.microsoft.com/office/drawing/2014/main" xmlns="" val="20003"/>
                    </a:ext>
                  </a:extLst>
                </a:gridCol>
              </a:tblGrid>
              <a:tr h="331088">
                <a:tc>
                  <a:txBody>
                    <a:bodyPr/>
                    <a:lstStyle/>
                    <a:p>
                      <a:r>
                        <a:rPr lang="en-ZA" sz="1100" dirty="0" smtClean="0">
                          <a:solidFill>
                            <a:schemeClr val="tx1"/>
                          </a:solidFill>
                          <a:latin typeface="Arial"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itchFamily="34" charset="0"/>
                        </a:rPr>
                        <a:t>Planned target </a:t>
                      </a:r>
                      <a:endParaRPr lang="en-ZA" sz="1100" dirty="0">
                        <a:solidFill>
                          <a:schemeClr val="tx1"/>
                        </a:solidFill>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itchFamily="34" charset="0"/>
                        </a:rPr>
                        <a:t>Achievement</a:t>
                      </a:r>
                      <a:endParaRPr lang="en-ZA" sz="1100" dirty="0">
                        <a:solidFill>
                          <a:schemeClr val="tx1"/>
                        </a:solidFill>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itchFamily="34" charset="0"/>
                        </a:rPr>
                        <a:t>Reason for variance</a:t>
                      </a:r>
                      <a:endParaRPr lang="en-ZA" sz="1100" dirty="0">
                        <a:solidFill>
                          <a:schemeClr val="tx1"/>
                        </a:solidFill>
                        <a:latin typeface="Arial"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1613128">
                <a:tc>
                  <a:txBody>
                    <a:bodyPr/>
                    <a:lstStyle/>
                    <a:p>
                      <a:r>
                        <a:rPr lang="en-ZA" sz="1200" dirty="0" smtClean="0">
                          <a:solidFill>
                            <a:schemeClr val="tx1"/>
                          </a:solidFill>
                          <a:latin typeface="Arial" pitchFamily="34" charset="0"/>
                        </a:rPr>
                        <a:t>18/19</a:t>
                      </a:r>
                      <a:endParaRPr lang="en-ZA" sz="1200" dirty="0">
                        <a:solidFill>
                          <a:schemeClr val="tx1"/>
                        </a:solidFill>
                        <a:latin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itchFamily="34" charset="0"/>
                        </a:rPr>
                        <a:t>117</a:t>
                      </a:r>
                      <a:endParaRPr lang="en-ZA" sz="1200" dirty="0">
                        <a:solidFill>
                          <a:schemeClr val="tx1"/>
                        </a:solidFill>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itchFamily="34" charset="0"/>
                        </a:rPr>
                        <a:t>140</a:t>
                      </a:r>
                      <a:endParaRPr lang="en-ZA" sz="1200" dirty="0">
                        <a:solidFill>
                          <a:schemeClr val="tx1"/>
                        </a:solidFill>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itchFamily="34" charset="0"/>
                        </a:rPr>
                        <a:t>Variance</a:t>
                      </a:r>
                      <a:r>
                        <a:rPr lang="en-ZA" sz="1200" b="1" baseline="0" dirty="0" smtClean="0">
                          <a:solidFill>
                            <a:schemeClr val="tx1"/>
                          </a:solidFill>
                          <a:latin typeface="Arial" pitchFamily="34" charset="0"/>
                        </a:rPr>
                        <a:t> 23. </a:t>
                      </a:r>
                      <a:r>
                        <a:rPr lang="en-ZA" sz="1200" dirty="0" smtClean="0">
                          <a:solidFill>
                            <a:schemeClr val="tx1"/>
                          </a:solidFill>
                          <a:latin typeface="Arial" pitchFamily="34" charset="0"/>
                        </a:rPr>
                        <a:t>The target was achieved due to the following reasons:</a:t>
                      </a:r>
                    </a:p>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pitchFamily="34" charset="0"/>
                        </a:rPr>
                        <a:t>1. Settlement of multiple phased projects within submissions, namely: </a:t>
                      </a:r>
                    </a:p>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pitchFamily="34" charset="0"/>
                        </a:rPr>
                        <a:t>EC: 1 submission contained 3 individual phased projects;</a:t>
                      </a:r>
                    </a:p>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pitchFamily="34" charset="0"/>
                        </a:rPr>
                        <a:t>LP: 1 submission contained 12 individual phased projects;</a:t>
                      </a:r>
                    </a:p>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pitchFamily="34" charset="0"/>
                        </a:rPr>
                        <a:t>MP: 3 submissions contained 8, 9 and 10 individual phased projects respectively.</a:t>
                      </a:r>
                    </a:p>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pitchFamily="34" charset="0"/>
                        </a:rPr>
                        <a:t>2. WC settled 14 phased projects against a zero annual target.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1828987813"/>
              </p:ext>
            </p:extLst>
          </p:nvPr>
        </p:nvGraphicFramePr>
        <p:xfrm>
          <a:off x="755576" y="1412776"/>
          <a:ext cx="7621412" cy="20882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32887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78098"/>
          </a:xfrm>
          <a:solidFill>
            <a:srgbClr val="339933"/>
          </a:solidFill>
          <a:ln>
            <a:solidFill>
              <a:srgbClr val="007A37"/>
            </a:solidFill>
          </a:ln>
        </p:spPr>
        <p:txBody>
          <a:bodyPr>
            <a:normAutofit fontScale="90000"/>
          </a:bodyPr>
          <a:lstStyle/>
          <a:p>
            <a:r>
              <a:rPr lang="en-ZA" b="1" dirty="0" smtClean="0">
                <a:latin typeface="Century Gothic" pitchFamily="34" charset="0"/>
              </a:rPr>
              <a:t/>
            </a:r>
            <a:br>
              <a:rPr lang="en-ZA" b="1" dirty="0" smtClean="0">
                <a:latin typeface="Century Gothic" pitchFamily="34" charset="0"/>
              </a:rPr>
            </a:br>
            <a:r>
              <a:rPr lang="en-ZA" b="1" dirty="0">
                <a:latin typeface="Century Gothic" pitchFamily="34" charset="0"/>
              </a:rPr>
              <a:t/>
            </a:r>
            <a:br>
              <a:rPr lang="en-ZA" b="1" dirty="0">
                <a:latin typeface="Century Gothic" pitchFamily="34" charset="0"/>
              </a:rPr>
            </a:br>
            <a:r>
              <a:rPr lang="en-ZA" sz="3100" b="1" dirty="0" smtClean="0">
                <a:latin typeface="Arial" panose="020B0604020202020204" pitchFamily="34" charset="0"/>
                <a:cs typeface="Arial" panose="020B0604020202020204" pitchFamily="34" charset="0"/>
              </a:rPr>
              <a:t>Programme </a:t>
            </a:r>
            <a:r>
              <a:rPr lang="en-ZA" sz="3100" b="1" dirty="0">
                <a:latin typeface="Arial" panose="020B0604020202020204" pitchFamily="34" charset="0"/>
                <a:cs typeface="Arial" panose="020B0604020202020204" pitchFamily="34" charset="0"/>
              </a:rPr>
              <a:t>5: Land Reform</a:t>
            </a:r>
            <a:r>
              <a:rPr lang="en-ZA" dirty="0"/>
              <a:t/>
            </a:r>
            <a:br>
              <a:rPr lang="en-ZA" dirty="0"/>
            </a:br>
            <a:r>
              <a:rPr lang="en-ZA" dirty="0"/>
              <a:t/>
            </a:r>
            <a:br>
              <a:rPr lang="en-ZA" dirty="0"/>
            </a:br>
            <a:endParaRPr lang="en-ZA" dirty="0"/>
          </a:p>
        </p:txBody>
      </p:sp>
      <p:sp>
        <p:nvSpPr>
          <p:cNvPr id="4" name="Content Placeholder 3"/>
          <p:cNvSpPr>
            <a:spLocks noGrp="1"/>
          </p:cNvSpPr>
          <p:nvPr>
            <p:ph idx="1"/>
          </p:nvPr>
        </p:nvSpPr>
        <p:spPr>
          <a:xfrm>
            <a:off x="457200" y="1268760"/>
            <a:ext cx="8229600" cy="4275571"/>
          </a:xfrm>
          <a:ln>
            <a:solidFill>
              <a:srgbClr val="339933"/>
            </a:solidFill>
          </a:ln>
        </p:spPr>
        <p:txBody>
          <a:bodyPr>
            <a:normAutofit lnSpcReduction="10000"/>
          </a:bodyPr>
          <a:lstStyle/>
          <a:p>
            <a:pPr marL="0" indent="0" algn="just">
              <a:buNone/>
            </a:pPr>
            <a:r>
              <a:rPr lang="en-ZA" sz="2200" b="1" dirty="0">
                <a:latin typeface="Arial" panose="020B0604020202020204" pitchFamily="34" charset="0"/>
                <a:cs typeface="Arial" panose="020B0604020202020204" pitchFamily="34" charset="0"/>
              </a:rPr>
              <a:t>Purpose:</a:t>
            </a:r>
            <a:r>
              <a:rPr lang="en-ZA" sz="2200" dirty="0">
                <a:latin typeface="Arial" panose="020B0604020202020204" pitchFamily="34" charset="0"/>
                <a:cs typeface="Arial" panose="020B0604020202020204" pitchFamily="34" charset="0"/>
              </a:rPr>
              <a:t> Initiate sustainable Land Reform Programmes in South Africa. </a:t>
            </a:r>
            <a:endParaRPr lang="en-ZA" sz="2200" dirty="0" smtClean="0">
              <a:latin typeface="Arial" panose="020B0604020202020204" pitchFamily="34" charset="0"/>
              <a:cs typeface="Arial" panose="020B0604020202020204" pitchFamily="34" charset="0"/>
            </a:endParaRPr>
          </a:p>
          <a:p>
            <a:pPr marL="0" indent="0" algn="just">
              <a:buNone/>
            </a:pPr>
            <a:endParaRPr lang="en-ZA" sz="2200" dirty="0">
              <a:latin typeface="Arial" panose="020B0604020202020204" pitchFamily="34" charset="0"/>
              <a:cs typeface="Arial" panose="020B0604020202020204" pitchFamily="34" charset="0"/>
            </a:endParaRPr>
          </a:p>
          <a:p>
            <a:pPr marL="0" lvl="0" indent="0" algn="just">
              <a:buNone/>
            </a:pPr>
            <a:r>
              <a:rPr lang="en-ZA" sz="2200" b="1" dirty="0" smtClean="0">
                <a:latin typeface="Arial" panose="020B0604020202020204" pitchFamily="34" charset="0"/>
                <a:cs typeface="Arial" panose="020B0604020202020204" pitchFamily="34" charset="0"/>
              </a:rPr>
              <a:t>Achievement:</a:t>
            </a:r>
          </a:p>
          <a:p>
            <a:pPr marL="0" lvl="0" indent="0" algn="just">
              <a:buNone/>
            </a:pPr>
            <a:r>
              <a:rPr lang="en-ZA" sz="2200" dirty="0" smtClean="0">
                <a:latin typeface="Arial" panose="020B0604020202020204" pitchFamily="34" charset="0"/>
                <a:cs typeface="Arial" panose="020B0604020202020204" pitchFamily="34" charset="0"/>
              </a:rPr>
              <a:t>The </a:t>
            </a:r>
            <a:r>
              <a:rPr lang="en-ZA" sz="2200" dirty="0">
                <a:latin typeface="Arial" panose="020B0604020202020204" pitchFamily="34" charset="0"/>
                <a:cs typeface="Arial" panose="020B0604020202020204" pitchFamily="34" charset="0"/>
              </a:rPr>
              <a:t>Department under this Programme achieved </a:t>
            </a:r>
            <a:r>
              <a:rPr lang="en-ZA" sz="2200" dirty="0" smtClean="0">
                <a:latin typeface="Arial" panose="020B0604020202020204" pitchFamily="34" charset="0"/>
                <a:cs typeface="Arial" panose="020B0604020202020204" pitchFamily="34" charset="0"/>
              </a:rPr>
              <a:t>5 </a:t>
            </a:r>
            <a:r>
              <a:rPr lang="en-ZA" sz="2200" dirty="0">
                <a:latin typeface="Arial" panose="020B0604020202020204" pitchFamily="34" charset="0"/>
                <a:cs typeface="Arial" panose="020B0604020202020204" pitchFamily="34" charset="0"/>
              </a:rPr>
              <a:t>out of </a:t>
            </a:r>
            <a:r>
              <a:rPr lang="en-ZA" sz="2200" dirty="0" smtClean="0">
                <a:latin typeface="Arial" panose="020B0604020202020204" pitchFamily="34" charset="0"/>
                <a:cs typeface="Arial" panose="020B0604020202020204" pitchFamily="34" charset="0"/>
              </a:rPr>
              <a:t>9 </a:t>
            </a:r>
            <a:r>
              <a:rPr lang="en-ZA" sz="2200" dirty="0">
                <a:latin typeface="Arial" panose="020B0604020202020204" pitchFamily="34" charset="0"/>
                <a:cs typeface="Arial" panose="020B0604020202020204" pitchFamily="34" charset="0"/>
              </a:rPr>
              <a:t>planned targets. The </a:t>
            </a:r>
            <a:r>
              <a:rPr lang="en-ZA" sz="2200" dirty="0" smtClean="0">
                <a:latin typeface="Arial" panose="020B0604020202020204" pitchFamily="34" charset="0"/>
                <a:cs typeface="Arial" panose="020B0604020202020204" pitchFamily="34" charset="0"/>
              </a:rPr>
              <a:t>areas of inadequate </a:t>
            </a:r>
            <a:r>
              <a:rPr lang="en-ZA" sz="2200" dirty="0">
                <a:latin typeface="Arial" panose="020B0604020202020204" pitchFamily="34" charset="0"/>
                <a:cs typeface="Arial" panose="020B0604020202020204" pitchFamily="34" charset="0"/>
              </a:rPr>
              <a:t>performance were on </a:t>
            </a:r>
            <a:r>
              <a:rPr lang="en-ZA" sz="2200" dirty="0" smtClean="0">
                <a:latin typeface="Arial" panose="020B0604020202020204" pitchFamily="34" charset="0"/>
                <a:cs typeface="Arial" panose="020B0604020202020204" pitchFamily="34" charset="0"/>
              </a:rPr>
              <a:t>number of hectares acquired through financial partnerships</a:t>
            </a:r>
            <a:r>
              <a:rPr lang="en-ZA" sz="2200" dirty="0">
                <a:latin typeface="Arial" panose="020B0604020202020204" pitchFamily="34" charset="0"/>
                <a:cs typeface="Arial" panose="020B0604020202020204" pitchFamily="34" charset="0"/>
              </a:rPr>
              <a:t>; </a:t>
            </a:r>
            <a:r>
              <a:rPr lang="en-ZA" sz="2200" dirty="0" smtClean="0">
                <a:latin typeface="Arial" panose="020B0604020202020204" pitchFamily="34" charset="0"/>
                <a:cs typeface="Arial" panose="020B0604020202020204" pitchFamily="34" charset="0"/>
              </a:rPr>
              <a:t>number of Communal Property Associations supported to be </a:t>
            </a:r>
            <a:r>
              <a:rPr lang="en-ZA" sz="2200" dirty="0">
                <a:latin typeface="Arial" panose="020B0604020202020204" pitchFamily="34" charset="0"/>
                <a:cs typeface="Arial" panose="020B0604020202020204" pitchFamily="34" charset="0"/>
              </a:rPr>
              <a:t>compliant with legislation; </a:t>
            </a:r>
            <a:r>
              <a:rPr lang="en-ZA" sz="2200" dirty="0" smtClean="0">
                <a:latin typeface="Arial" panose="020B0604020202020204" pitchFamily="34" charset="0"/>
                <a:cs typeface="Arial" panose="020B0604020202020204" pitchFamily="34" charset="0"/>
              </a:rPr>
              <a:t>number of labour tenants applications settled and number of households supported under the One </a:t>
            </a:r>
            <a:r>
              <a:rPr lang="en-ZA" sz="2200" dirty="0">
                <a:cs typeface="Arial" panose="020B0604020202020204" pitchFamily="34" charset="0"/>
              </a:rPr>
              <a:t>H</a:t>
            </a:r>
            <a:r>
              <a:rPr lang="en-ZA" sz="2200" dirty="0" smtClean="0">
                <a:latin typeface="Arial" panose="020B0604020202020204" pitchFamily="34" charset="0"/>
                <a:cs typeface="Arial" panose="020B0604020202020204" pitchFamily="34" charset="0"/>
              </a:rPr>
              <a:t>ousehold, One Hectare </a:t>
            </a:r>
            <a:r>
              <a:rPr lang="en-ZA" sz="2200" dirty="0">
                <a:latin typeface="Arial" panose="020B0604020202020204" pitchFamily="34" charset="0"/>
                <a:cs typeface="Arial" panose="020B0604020202020204" pitchFamily="34" charset="0"/>
              </a:rPr>
              <a:t>p</a:t>
            </a:r>
            <a:r>
              <a:rPr lang="en-ZA" sz="2200" dirty="0" smtClean="0">
                <a:latin typeface="Arial" panose="020B0604020202020204" pitchFamily="34" charset="0"/>
                <a:cs typeface="Arial" panose="020B0604020202020204" pitchFamily="34" charset="0"/>
              </a:rPr>
              <a:t>rogramme (1HH1Ha). Reasons for variance are included on the slides to follow.</a:t>
            </a:r>
            <a:endParaRPr lang="en-ZA" sz="2200" dirty="0">
              <a:latin typeface="Arial" panose="020B0604020202020204" pitchFamily="34" charset="0"/>
              <a:cs typeface="Arial" panose="020B0604020202020204" pitchFamily="34" charset="0"/>
            </a:endParaRPr>
          </a:p>
          <a:p>
            <a:pPr marL="0" indent="0">
              <a:buNone/>
            </a:pPr>
            <a:endParaRPr lang="en-ZA" sz="2900" dirty="0"/>
          </a:p>
          <a:p>
            <a:pPr marL="0" indent="0">
              <a:buNone/>
            </a:pPr>
            <a:endParaRPr lang="en-ZA" sz="2900" b="1" dirty="0"/>
          </a:p>
          <a:p>
            <a:pPr marL="0" lvl="0" indent="0">
              <a:spcAft>
                <a:spcPts val="0"/>
              </a:spcAft>
              <a:buNone/>
            </a:pPr>
            <a:endParaRPr lang="en-ZA" sz="1800" dirty="0"/>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28</a:t>
            </a:fld>
            <a:endParaRPr lang="en-ZA" dirty="0">
              <a:latin typeface="Arial" pitchFamily="34" charset="0"/>
            </a:endParaRPr>
          </a:p>
        </p:txBody>
      </p:sp>
    </p:spTree>
    <p:extLst>
      <p:ext uri="{BB962C8B-B14F-4D97-AF65-F5344CB8AC3E}">
        <p14:creationId xmlns:p14="http://schemas.microsoft.com/office/powerpoint/2010/main" xmlns="" val="32955296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 </a:t>
            </a:r>
          </a:p>
          <a:p>
            <a:pPr marL="0" indent="0" algn="ctr">
              <a:buNone/>
            </a:pPr>
            <a:r>
              <a:rPr lang="en-ZA" sz="2000" dirty="0">
                <a:latin typeface="Arial" panose="020B0604020202020204" pitchFamily="34" charset="0"/>
                <a:cs typeface="Arial" panose="020B0604020202020204" pitchFamily="34" charset="0"/>
              </a:rPr>
              <a:t>Promote equitable land redistribution and agricultural development by acquiring strategically </a:t>
            </a:r>
            <a:r>
              <a:rPr lang="en-ZA" sz="2000" dirty="0" smtClean="0">
                <a:latin typeface="Arial" panose="020B0604020202020204" pitchFamily="34" charset="0"/>
                <a:cs typeface="Arial" panose="020B0604020202020204" pitchFamily="34" charset="0"/>
              </a:rPr>
              <a:t>located land </a:t>
            </a:r>
            <a:r>
              <a:rPr lang="en-ZA" sz="2000" dirty="0">
                <a:latin typeface="Arial" panose="020B0604020202020204" pitchFamily="34" charset="0"/>
                <a:cs typeface="Arial" panose="020B0604020202020204" pitchFamily="34" charset="0"/>
              </a:rPr>
              <a:t>by 2020.</a:t>
            </a: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29</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948177059"/>
              </p:ext>
            </p:extLst>
          </p:nvPr>
        </p:nvGraphicFramePr>
        <p:xfrm>
          <a:off x="827584" y="4581129"/>
          <a:ext cx="7602016" cy="928113"/>
        </p:xfrm>
        <a:graphic>
          <a:graphicData uri="http://schemas.openxmlformats.org/drawingml/2006/table">
            <a:tbl>
              <a:tblPr firstRow="1" bandRow="1">
                <a:effectLst>
                  <a:innerShdw blurRad="114300">
                    <a:prstClr val="black"/>
                  </a:innerShdw>
                </a:effectLst>
                <a:tableStyleId>{5C22544A-7EE6-4342-B048-85BDC9FD1C3A}</a:tableStyleId>
              </a:tblPr>
              <a:tblGrid>
                <a:gridCol w="658497">
                  <a:extLst>
                    <a:ext uri="{9D8B030D-6E8A-4147-A177-3AD203B41FA5}">
                      <a16:colId xmlns:a16="http://schemas.microsoft.com/office/drawing/2014/main" xmlns="" val="20000"/>
                    </a:ext>
                  </a:extLst>
                </a:gridCol>
                <a:gridCol w="1534882">
                  <a:extLst>
                    <a:ext uri="{9D8B030D-6E8A-4147-A177-3AD203B41FA5}">
                      <a16:colId xmlns:a16="http://schemas.microsoft.com/office/drawing/2014/main" xmlns="" val="20001"/>
                    </a:ext>
                  </a:extLst>
                </a:gridCol>
                <a:gridCol w="1388704">
                  <a:extLst>
                    <a:ext uri="{9D8B030D-6E8A-4147-A177-3AD203B41FA5}">
                      <a16:colId xmlns:a16="http://schemas.microsoft.com/office/drawing/2014/main" xmlns="" val="20002"/>
                    </a:ext>
                  </a:extLst>
                </a:gridCol>
                <a:gridCol w="4019933">
                  <a:extLst>
                    <a:ext uri="{9D8B030D-6E8A-4147-A177-3AD203B41FA5}">
                      <a16:colId xmlns:a16="http://schemas.microsoft.com/office/drawing/2014/main" xmlns="" val="20003"/>
                    </a:ext>
                  </a:extLst>
                </a:gridCol>
              </a:tblGrid>
              <a:tr h="380203">
                <a:tc>
                  <a:txBody>
                    <a:bodyPr/>
                    <a:lstStyle/>
                    <a:p>
                      <a:r>
                        <a:rPr lang="en-ZA" sz="12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Planned target </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Achievement</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Reason for variance</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547910">
                <a:tc>
                  <a:txBody>
                    <a:bodyPr/>
                    <a:lstStyle/>
                    <a:p>
                      <a:r>
                        <a:rPr lang="en-ZA" sz="1200" dirty="0" smtClean="0">
                          <a:solidFill>
                            <a:schemeClr val="tx1"/>
                          </a:solidFill>
                          <a:latin typeface="Arial" panose="020B0604020202020204" pitchFamily="34" charset="0"/>
                          <a:cs typeface="Arial" panose="020B0604020202020204" pitchFamily="34" charset="0"/>
                        </a:rPr>
                        <a:t>18/19</a:t>
                      </a:r>
                      <a:endParaRPr lang="en-ZA" sz="12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81 000</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85 324</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 4 324</a:t>
                      </a:r>
                      <a:r>
                        <a:rPr lang="en-ZA" sz="1200" b="0" dirty="0" smtClean="0">
                          <a:solidFill>
                            <a:schemeClr val="tx1"/>
                          </a:solidFill>
                          <a:latin typeface="Arial" panose="020B0604020202020204" pitchFamily="34" charset="0"/>
                          <a:cs typeface="Arial" panose="020B0604020202020204" pitchFamily="34" charset="0"/>
                        </a:rPr>
                        <a:t>.</a:t>
                      </a:r>
                      <a:r>
                        <a:rPr lang="en-ZA" sz="1200" b="0" baseline="0" dirty="0" smtClean="0">
                          <a:solidFill>
                            <a:schemeClr val="tx1"/>
                          </a:solidFill>
                          <a:latin typeface="Arial" panose="020B0604020202020204" pitchFamily="34" charset="0"/>
                          <a:cs typeface="Arial" panose="020B0604020202020204" pitchFamily="34" charset="0"/>
                        </a:rPr>
                        <a:t> Target over achieved as a result</a:t>
                      </a:r>
                    </a:p>
                    <a:p>
                      <a:pPr marL="0" marR="0" indent="0" algn="just" defTabSz="913403" rtl="0" eaLnBrk="1" fontAlgn="auto" latinLnBrk="0" hangingPunct="1">
                        <a:lnSpc>
                          <a:spcPct val="100000"/>
                        </a:lnSpc>
                        <a:spcBef>
                          <a:spcPts val="0"/>
                        </a:spcBef>
                        <a:spcAft>
                          <a:spcPts val="0"/>
                        </a:spcAft>
                        <a:buClrTx/>
                        <a:buSzTx/>
                        <a:buFontTx/>
                        <a:buNone/>
                        <a:tabLst/>
                        <a:defRPr/>
                      </a:pPr>
                      <a:r>
                        <a:rPr lang="en-ZA" sz="1200" b="0" baseline="0" dirty="0" smtClean="0">
                          <a:solidFill>
                            <a:schemeClr val="tx1"/>
                          </a:solidFill>
                          <a:latin typeface="Arial" panose="020B0604020202020204" pitchFamily="34" charset="0"/>
                          <a:cs typeface="Arial" panose="020B0604020202020204" pitchFamily="34" charset="0"/>
                        </a:rPr>
                        <a:t>of North West acquiring more farms than targeted.</a:t>
                      </a:r>
                      <a:endParaRPr lang="en-ZA" sz="12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3827379241"/>
              </p:ext>
            </p:extLst>
          </p:nvPr>
        </p:nvGraphicFramePr>
        <p:xfrm>
          <a:off x="827584" y="1628800"/>
          <a:ext cx="7602016"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579960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solidFill>
            <a:srgbClr val="339933"/>
          </a:solidFill>
          <a:ln>
            <a:solidFill>
              <a:srgbClr val="007A37"/>
            </a:solidFill>
          </a:ln>
        </p:spPr>
        <p:txBody>
          <a:bodyPr>
            <a:normAutofit fontScale="90000"/>
          </a:bodyPr>
          <a:lstStyle/>
          <a:p>
            <a:pPr marL="342529" lvl="0" indent="-342529">
              <a:spcBef>
                <a:spcPct val="20000"/>
              </a:spcBef>
            </a:pPr>
            <a:r>
              <a:rPr lang="en-ZA" sz="2500" dirty="0" smtClean="0">
                <a:solidFill>
                  <a:prstClr val="black"/>
                </a:solidFill>
                <a:latin typeface="Arial"/>
                <a:ea typeface="+mn-ea"/>
                <a:cs typeface="+mn-cs"/>
              </a:rPr>
              <a:t/>
            </a:r>
            <a:br>
              <a:rPr lang="en-ZA" sz="2500" dirty="0" smtClean="0">
                <a:solidFill>
                  <a:prstClr val="black"/>
                </a:solidFill>
                <a:latin typeface="Arial"/>
                <a:ea typeface="+mn-ea"/>
                <a:cs typeface="+mn-cs"/>
              </a:rPr>
            </a:br>
            <a:r>
              <a:rPr lang="en-ZA" sz="2500" dirty="0">
                <a:solidFill>
                  <a:prstClr val="black"/>
                </a:solidFill>
                <a:latin typeface="Arial"/>
                <a:ea typeface="+mn-ea"/>
                <a:cs typeface="+mn-cs"/>
              </a:rPr>
              <a:t/>
            </a:r>
            <a:br>
              <a:rPr lang="en-ZA" sz="2500" dirty="0">
                <a:solidFill>
                  <a:prstClr val="black"/>
                </a:solidFill>
                <a:latin typeface="Arial"/>
                <a:ea typeface="+mn-ea"/>
                <a:cs typeface="+mn-cs"/>
              </a:rPr>
            </a:br>
            <a:r>
              <a:rPr lang="en-ZA" sz="4000" dirty="0" smtClean="0">
                <a:solidFill>
                  <a:prstClr val="black"/>
                </a:solidFill>
                <a:latin typeface="Arial"/>
                <a:ea typeface="+mn-ea"/>
                <a:cs typeface="+mn-cs"/>
              </a:rPr>
              <a:t>Introduction </a:t>
            </a:r>
            <a:r>
              <a:rPr lang="en-ZA" sz="2500" dirty="0">
                <a:solidFill>
                  <a:prstClr val="black"/>
                </a:solidFill>
                <a:latin typeface="Arial"/>
                <a:ea typeface="+mn-ea"/>
                <a:cs typeface="+mn-cs"/>
              </a:rPr>
              <a:t/>
            </a:r>
            <a:br>
              <a:rPr lang="en-ZA" sz="2500" dirty="0">
                <a:solidFill>
                  <a:prstClr val="black"/>
                </a:solidFill>
                <a:latin typeface="Arial"/>
                <a:ea typeface="+mn-ea"/>
                <a:cs typeface="+mn-cs"/>
              </a:rPr>
            </a:br>
            <a:endParaRPr lang="en-ZA" dirty="0"/>
          </a:p>
        </p:txBody>
      </p:sp>
      <p:sp>
        <p:nvSpPr>
          <p:cNvPr id="3" name="Content Placeholder 2"/>
          <p:cNvSpPr>
            <a:spLocks noGrp="1"/>
          </p:cNvSpPr>
          <p:nvPr>
            <p:ph idx="1"/>
          </p:nvPr>
        </p:nvSpPr>
        <p:spPr>
          <a:xfrm>
            <a:off x="467544" y="1052736"/>
            <a:ext cx="8219256" cy="4491595"/>
          </a:xfrm>
          <a:ln>
            <a:solidFill>
              <a:srgbClr val="339933"/>
            </a:solidFill>
          </a:ln>
        </p:spPr>
        <p:txBody>
          <a:bodyPr>
            <a:normAutofit/>
          </a:bodyPr>
          <a:lstStyle/>
          <a:p>
            <a:pPr marL="0" indent="0">
              <a:buNone/>
            </a:pPr>
            <a:endParaRPr lang="en-ZA" sz="1400" dirty="0">
              <a:latin typeface="Arial" panose="020B0604020202020204" pitchFamily="34" charset="0"/>
              <a:cs typeface="Arial" panose="020B0604020202020204" pitchFamily="34" charset="0"/>
            </a:endParaRPr>
          </a:p>
          <a:p>
            <a:pPr algn="just"/>
            <a:r>
              <a:rPr lang="en-ZA" sz="2400" dirty="0" smtClean="0">
                <a:latin typeface="Arial" panose="020B0604020202020204" pitchFamily="34" charset="0"/>
                <a:cs typeface="Arial" panose="020B0604020202020204" pitchFamily="34" charset="0"/>
              </a:rPr>
              <a:t>The purpose </a:t>
            </a:r>
            <a:r>
              <a:rPr lang="en-ZA" sz="2400" dirty="0">
                <a:latin typeface="Arial" panose="020B0604020202020204" pitchFamily="34" charset="0"/>
                <a:cs typeface="Arial" panose="020B0604020202020204" pitchFamily="34" charset="0"/>
              </a:rPr>
              <a:t>of this presentation is to </a:t>
            </a:r>
            <a:r>
              <a:rPr lang="en-ZA" sz="2400" dirty="0" smtClean="0">
                <a:latin typeface="Arial" panose="020B0604020202020204" pitchFamily="34" charset="0"/>
                <a:cs typeface="Arial" panose="020B0604020202020204" pitchFamily="34" charset="0"/>
              </a:rPr>
              <a:t>outline </a:t>
            </a:r>
            <a:r>
              <a:rPr lang="en-ZA" sz="2400" dirty="0" smtClean="0">
                <a:solidFill>
                  <a:prstClr val="black"/>
                </a:solidFill>
                <a:latin typeface="Arial" panose="020B0604020202020204" pitchFamily="34" charset="0"/>
                <a:cs typeface="Arial" panose="020B0604020202020204" pitchFamily="34" charset="0"/>
              </a:rPr>
              <a:t>the department’s </a:t>
            </a:r>
            <a:r>
              <a:rPr lang="en-ZA" sz="2400" dirty="0" smtClean="0">
                <a:solidFill>
                  <a:prstClr val="black"/>
                </a:solidFill>
                <a:cs typeface="Arial" panose="020B0604020202020204" pitchFamily="34" charset="0"/>
              </a:rPr>
              <a:t>performance</a:t>
            </a:r>
            <a:r>
              <a:rPr lang="en-ZA" sz="2400" dirty="0" smtClean="0">
                <a:solidFill>
                  <a:prstClr val="black"/>
                </a:solidFill>
                <a:latin typeface="Arial" panose="020B0604020202020204" pitchFamily="34" charset="0"/>
                <a:cs typeface="Arial" panose="020B0604020202020204" pitchFamily="34" charset="0"/>
              </a:rPr>
              <a:t> </a:t>
            </a:r>
            <a:r>
              <a:rPr lang="en-ZA" sz="2400" dirty="0">
                <a:solidFill>
                  <a:prstClr val="black"/>
                </a:solidFill>
                <a:latin typeface="Arial" panose="020B0604020202020204" pitchFamily="34" charset="0"/>
                <a:cs typeface="Arial" panose="020B0604020202020204" pitchFamily="34" charset="0"/>
              </a:rPr>
              <a:t>for </a:t>
            </a:r>
            <a:r>
              <a:rPr lang="en-ZA" sz="2400" dirty="0" smtClean="0">
                <a:solidFill>
                  <a:prstClr val="black"/>
                </a:solidFill>
                <a:latin typeface="Arial" panose="020B0604020202020204" pitchFamily="34" charset="0"/>
                <a:cs typeface="Arial" panose="020B0604020202020204" pitchFamily="34" charset="0"/>
              </a:rPr>
              <a:t>the 2018/19 financial year</a:t>
            </a:r>
            <a:r>
              <a:rPr lang="en-ZA" sz="2400" dirty="0">
                <a:solidFill>
                  <a:prstClr val="black"/>
                </a:solidFill>
                <a:cs typeface="Arial" panose="020B0604020202020204" pitchFamily="34" charset="0"/>
              </a:rPr>
              <a:t> </a:t>
            </a:r>
            <a:r>
              <a:rPr lang="en-ZA" sz="2400" dirty="0" smtClean="0">
                <a:solidFill>
                  <a:prstClr val="black"/>
                </a:solidFill>
                <a:cs typeface="Arial" panose="020B0604020202020204" pitchFamily="34" charset="0"/>
              </a:rPr>
              <a:t>and report </a:t>
            </a:r>
            <a:r>
              <a:rPr lang="en-ZA" sz="2400" dirty="0">
                <a:solidFill>
                  <a:prstClr val="black"/>
                </a:solidFill>
                <a:cs typeface="Arial" panose="020B0604020202020204" pitchFamily="34" charset="0"/>
              </a:rPr>
              <a:t>on the implementation of the MTSF (2014-2019)</a:t>
            </a:r>
          </a:p>
          <a:p>
            <a:pPr algn="just"/>
            <a:endParaRPr lang="en-ZA" sz="2400" dirty="0" smtClean="0">
              <a:solidFill>
                <a:prstClr val="black"/>
              </a:solidFill>
              <a:latin typeface="Arial" panose="020B0604020202020204" pitchFamily="34" charset="0"/>
              <a:cs typeface="Arial" panose="020B0604020202020204" pitchFamily="34" charset="0"/>
            </a:endParaRPr>
          </a:p>
          <a:p>
            <a:pPr lvl="0" algn="just"/>
            <a:r>
              <a:rPr lang="en-ZA" sz="2400" dirty="0" smtClean="0">
                <a:solidFill>
                  <a:prstClr val="black"/>
                </a:solidFill>
                <a:latin typeface="Arial" panose="020B0604020202020204" pitchFamily="34" charset="0"/>
                <a:cs typeface="Arial" panose="020B0604020202020204" pitchFamily="34" charset="0"/>
              </a:rPr>
              <a:t>The department received an unqualified </a:t>
            </a:r>
            <a:r>
              <a:rPr lang="en-ZA" sz="2400" dirty="0">
                <a:solidFill>
                  <a:prstClr val="black"/>
                </a:solidFill>
                <a:latin typeface="Arial" panose="020B0604020202020204" pitchFamily="34" charset="0"/>
                <a:cs typeface="Arial" panose="020B0604020202020204" pitchFamily="34" charset="0"/>
              </a:rPr>
              <a:t>audit for the </a:t>
            </a:r>
            <a:r>
              <a:rPr lang="en-ZA" sz="2400" dirty="0" smtClean="0">
                <a:solidFill>
                  <a:prstClr val="black"/>
                </a:solidFill>
                <a:latin typeface="Arial" panose="020B0604020202020204" pitchFamily="34" charset="0"/>
                <a:cs typeface="Arial" panose="020B0604020202020204" pitchFamily="34" charset="0"/>
              </a:rPr>
              <a:t>2018/19 </a:t>
            </a:r>
            <a:r>
              <a:rPr lang="en-ZA" sz="2400" dirty="0">
                <a:solidFill>
                  <a:prstClr val="black"/>
                </a:solidFill>
                <a:latin typeface="Arial" panose="020B0604020202020204" pitchFamily="34" charset="0"/>
                <a:cs typeface="Arial" panose="020B0604020202020204" pitchFamily="34" charset="0"/>
              </a:rPr>
              <a:t>financial </a:t>
            </a:r>
            <a:r>
              <a:rPr lang="en-ZA" sz="2400" dirty="0" smtClean="0">
                <a:solidFill>
                  <a:prstClr val="black"/>
                </a:solidFill>
                <a:latin typeface="Arial" panose="020B0604020202020204" pitchFamily="34" charset="0"/>
                <a:cs typeface="Arial" panose="020B0604020202020204" pitchFamily="34" charset="0"/>
              </a:rPr>
              <a:t>year.</a:t>
            </a:r>
            <a:endParaRPr lang="en-ZA" dirty="0">
              <a:latin typeface="Arial"/>
            </a:endParaRPr>
          </a:p>
          <a:p>
            <a:endParaRPr lang="en-ZA" dirty="0"/>
          </a:p>
        </p:txBody>
      </p:sp>
      <p:sp>
        <p:nvSpPr>
          <p:cNvPr id="4" name="TextBox 3"/>
          <p:cNvSpPr txBox="1"/>
          <p:nvPr/>
        </p:nvSpPr>
        <p:spPr>
          <a:xfrm>
            <a:off x="8244408" y="6309320"/>
            <a:ext cx="432048" cy="369332"/>
          </a:xfrm>
          <a:prstGeom prst="rect">
            <a:avLst/>
          </a:prstGeom>
          <a:noFill/>
        </p:spPr>
        <p:txBody>
          <a:bodyPr wrap="square" rtlCol="0">
            <a:spAutoFit/>
          </a:bodyPr>
          <a:lstStyle/>
          <a:p>
            <a:pPr algn="ctr"/>
            <a:r>
              <a:rPr lang="en-ZA" dirty="0" smtClean="0">
                <a:latin typeface="Arial" pitchFamily="34" charset="0"/>
              </a:rPr>
              <a:t>3</a:t>
            </a:r>
            <a:endParaRPr lang="en-ZA" dirty="0">
              <a:latin typeface="Arial" pitchFamily="34" charset="0"/>
            </a:endParaRPr>
          </a:p>
        </p:txBody>
      </p:sp>
    </p:spTree>
    <p:extLst>
      <p:ext uri="{BB962C8B-B14F-4D97-AF65-F5344CB8AC3E}">
        <p14:creationId xmlns:p14="http://schemas.microsoft.com/office/powerpoint/2010/main" xmlns="" val="4154753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 </a:t>
            </a:r>
          </a:p>
          <a:p>
            <a:pPr marL="0" indent="0" algn="ctr">
              <a:buNone/>
            </a:pPr>
            <a:r>
              <a:rPr lang="en-ZA" sz="2000" dirty="0">
                <a:latin typeface="Arial" panose="020B0604020202020204" pitchFamily="34" charset="0"/>
                <a:cs typeface="Arial" panose="020B0604020202020204" pitchFamily="34" charset="0"/>
              </a:rPr>
              <a:t>Promote equitable land redistribution and agricultural development by acquiring strategically </a:t>
            </a:r>
            <a:r>
              <a:rPr lang="en-ZA" sz="2000" dirty="0" smtClean="0">
                <a:latin typeface="Arial" panose="020B0604020202020204" pitchFamily="34" charset="0"/>
                <a:cs typeface="Arial" panose="020B0604020202020204" pitchFamily="34" charset="0"/>
              </a:rPr>
              <a:t>located land </a:t>
            </a:r>
            <a:r>
              <a:rPr lang="en-ZA" sz="2000" dirty="0">
                <a:latin typeface="Arial" panose="020B0604020202020204" pitchFamily="34" charset="0"/>
                <a:cs typeface="Arial" panose="020B0604020202020204" pitchFamily="34" charset="0"/>
              </a:rPr>
              <a:t>by 2020</a:t>
            </a:r>
            <a:r>
              <a:rPr lang="en-ZA" sz="2000" dirty="0" smtClean="0">
                <a:latin typeface="Arial" panose="020B0604020202020204" pitchFamily="34"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30</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939209092"/>
              </p:ext>
            </p:extLst>
          </p:nvPr>
        </p:nvGraphicFramePr>
        <p:xfrm>
          <a:off x="899592" y="4437112"/>
          <a:ext cx="7416824" cy="1164230"/>
        </p:xfrm>
        <a:graphic>
          <a:graphicData uri="http://schemas.openxmlformats.org/drawingml/2006/table">
            <a:tbl>
              <a:tblPr firstRow="1" bandRow="1">
                <a:effectLst>
                  <a:innerShdw blurRad="114300">
                    <a:prstClr val="black"/>
                  </a:innerShdw>
                </a:effectLst>
                <a:tableStyleId>{5C22544A-7EE6-4342-B048-85BDC9FD1C3A}</a:tableStyleId>
              </a:tblPr>
              <a:tblGrid>
                <a:gridCol w="706364">
                  <a:extLst>
                    <a:ext uri="{9D8B030D-6E8A-4147-A177-3AD203B41FA5}">
                      <a16:colId xmlns:a16="http://schemas.microsoft.com/office/drawing/2014/main" xmlns="" val="20000"/>
                    </a:ext>
                  </a:extLst>
                </a:gridCol>
                <a:gridCol w="1483365">
                  <a:extLst>
                    <a:ext uri="{9D8B030D-6E8A-4147-A177-3AD203B41FA5}">
                      <a16:colId xmlns:a16="http://schemas.microsoft.com/office/drawing/2014/main" xmlns="" val="20001"/>
                    </a:ext>
                  </a:extLst>
                </a:gridCol>
                <a:gridCol w="1342092">
                  <a:extLst>
                    <a:ext uri="{9D8B030D-6E8A-4147-A177-3AD203B41FA5}">
                      <a16:colId xmlns:a16="http://schemas.microsoft.com/office/drawing/2014/main" xmlns="" val="20002"/>
                    </a:ext>
                  </a:extLst>
                </a:gridCol>
                <a:gridCol w="3885003">
                  <a:extLst>
                    <a:ext uri="{9D8B030D-6E8A-4147-A177-3AD203B41FA5}">
                      <a16:colId xmlns:a16="http://schemas.microsoft.com/office/drawing/2014/main" xmlns="" val="20003"/>
                    </a:ext>
                  </a:extLst>
                </a:gridCol>
              </a:tblGrid>
              <a:tr h="485969">
                <a:tc>
                  <a:txBody>
                    <a:bodyPr/>
                    <a:lstStyle/>
                    <a:p>
                      <a:r>
                        <a:rPr lang="en-ZA" sz="11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Planned target </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Achievement</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Reason for variance</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678261">
                <a:tc>
                  <a:txBody>
                    <a:bodyPr/>
                    <a:lstStyle/>
                    <a:p>
                      <a:r>
                        <a:rPr lang="en-ZA" sz="1200" dirty="0" smtClean="0">
                          <a:solidFill>
                            <a:schemeClr val="tx1"/>
                          </a:solidFill>
                          <a:latin typeface="Arial" panose="020B0604020202020204" pitchFamily="34" charset="0"/>
                          <a:cs typeface="Arial" panose="020B0604020202020204" pitchFamily="34" charset="0"/>
                        </a:rPr>
                        <a:t>18/19</a:t>
                      </a:r>
                      <a:endParaRPr lang="en-ZA" sz="12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40 500</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53 977</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a:t>
                      </a:r>
                      <a:r>
                        <a:rPr lang="en-ZA" sz="1200" b="1" baseline="0" dirty="0" smtClean="0">
                          <a:solidFill>
                            <a:schemeClr val="tx1"/>
                          </a:solidFill>
                          <a:latin typeface="Arial" panose="020B0604020202020204" pitchFamily="34" charset="0"/>
                          <a:cs typeface="Arial" panose="020B0604020202020204" pitchFamily="34" charset="0"/>
                        </a:rPr>
                        <a:t> 13 477</a:t>
                      </a:r>
                      <a:r>
                        <a:rPr lang="en-ZA" sz="1200" b="1" dirty="0" smtClean="0">
                          <a:solidFill>
                            <a:schemeClr val="tx1"/>
                          </a:solidFill>
                          <a:latin typeface="Arial" panose="020B0604020202020204" pitchFamily="34" charset="0"/>
                          <a:cs typeface="Arial" panose="020B0604020202020204" pitchFamily="34" charset="0"/>
                        </a:rPr>
                        <a:t>.</a:t>
                      </a:r>
                      <a:r>
                        <a:rPr lang="en-ZA" sz="1200" b="1" baseline="0" dirty="0" smtClean="0">
                          <a:solidFill>
                            <a:schemeClr val="tx1"/>
                          </a:solidFill>
                          <a:latin typeface="Arial" panose="020B0604020202020204" pitchFamily="34" charset="0"/>
                          <a:cs typeface="Arial" panose="020B0604020202020204" pitchFamily="34" charset="0"/>
                        </a:rPr>
                        <a:t> </a:t>
                      </a:r>
                      <a:r>
                        <a:rPr lang="en-ZA" sz="1200" dirty="0" smtClean="0">
                          <a:solidFill>
                            <a:schemeClr val="tx1"/>
                          </a:solidFill>
                          <a:latin typeface="Arial" panose="020B0604020202020204" pitchFamily="34" charset="0"/>
                          <a:cs typeface="Arial" panose="020B0604020202020204" pitchFamily="34" charset="0"/>
                        </a:rPr>
                        <a:t>The target was achieved as a result of farms that were previously acquired but only allocated during the period under review.</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1369787945"/>
              </p:ext>
            </p:extLst>
          </p:nvPr>
        </p:nvGraphicFramePr>
        <p:xfrm>
          <a:off x="899592" y="1484784"/>
          <a:ext cx="7416824"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83610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 </a:t>
            </a:r>
          </a:p>
          <a:p>
            <a:pPr marL="0" indent="0" algn="ctr">
              <a:buNone/>
            </a:pPr>
            <a:r>
              <a:rPr lang="en-ZA" sz="2000" dirty="0">
                <a:latin typeface="Arial" panose="020B0604020202020204" pitchFamily="34" charset="0"/>
                <a:cs typeface="Arial" panose="020B0604020202020204" pitchFamily="34" charset="0"/>
              </a:rPr>
              <a:t>Promote equitable land redistribution and agricultural development by acquiring strategically </a:t>
            </a:r>
            <a:r>
              <a:rPr lang="en-ZA" sz="2000" dirty="0" smtClean="0">
                <a:latin typeface="Arial" panose="020B0604020202020204" pitchFamily="34" charset="0"/>
                <a:cs typeface="Arial" panose="020B0604020202020204" pitchFamily="34" charset="0"/>
              </a:rPr>
              <a:t>located land </a:t>
            </a:r>
            <a:r>
              <a:rPr lang="en-ZA" sz="2000" dirty="0">
                <a:latin typeface="Arial" panose="020B0604020202020204" pitchFamily="34" charset="0"/>
                <a:cs typeface="Arial" panose="020B0604020202020204" pitchFamily="34" charset="0"/>
              </a:rPr>
              <a:t>by 2020.</a:t>
            </a: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31</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824482592"/>
              </p:ext>
            </p:extLst>
          </p:nvPr>
        </p:nvGraphicFramePr>
        <p:xfrm>
          <a:off x="755577" y="4437112"/>
          <a:ext cx="7416823" cy="1065934"/>
        </p:xfrm>
        <a:graphic>
          <a:graphicData uri="http://schemas.openxmlformats.org/drawingml/2006/table">
            <a:tbl>
              <a:tblPr firstRow="1" bandRow="1">
                <a:effectLst>
                  <a:innerShdw blurRad="114300">
                    <a:prstClr val="black"/>
                  </a:innerShdw>
                </a:effectLst>
                <a:tableStyleId>{5C22544A-7EE6-4342-B048-85BDC9FD1C3A}</a:tableStyleId>
              </a:tblPr>
              <a:tblGrid>
                <a:gridCol w="699572">
                  <a:extLst>
                    <a:ext uri="{9D8B030D-6E8A-4147-A177-3AD203B41FA5}">
                      <a16:colId xmlns:a16="http://schemas.microsoft.com/office/drawing/2014/main" xmlns="" val="20000"/>
                    </a:ext>
                  </a:extLst>
                </a:gridCol>
                <a:gridCol w="1469102">
                  <a:extLst>
                    <a:ext uri="{9D8B030D-6E8A-4147-A177-3AD203B41FA5}">
                      <a16:colId xmlns:a16="http://schemas.microsoft.com/office/drawing/2014/main" xmlns="" val="20001"/>
                    </a:ext>
                  </a:extLst>
                </a:gridCol>
                <a:gridCol w="1329187">
                  <a:extLst>
                    <a:ext uri="{9D8B030D-6E8A-4147-A177-3AD203B41FA5}">
                      <a16:colId xmlns:a16="http://schemas.microsoft.com/office/drawing/2014/main" xmlns="" val="20002"/>
                    </a:ext>
                  </a:extLst>
                </a:gridCol>
                <a:gridCol w="3918962">
                  <a:extLst>
                    <a:ext uri="{9D8B030D-6E8A-4147-A177-3AD203B41FA5}">
                      <a16:colId xmlns:a16="http://schemas.microsoft.com/office/drawing/2014/main" xmlns="" val="20003"/>
                    </a:ext>
                  </a:extLst>
                </a:gridCol>
              </a:tblGrid>
              <a:tr h="425854">
                <a:tc>
                  <a:txBody>
                    <a:bodyPr/>
                    <a:lstStyle/>
                    <a:p>
                      <a:r>
                        <a:rPr lang="en-ZA" sz="11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Planned target </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Achievement</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Reason for variance</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582258">
                <a:tc>
                  <a:txBody>
                    <a:bodyPr/>
                    <a:lstStyle/>
                    <a:p>
                      <a:r>
                        <a:rPr lang="en-ZA" sz="1200" dirty="0" smtClean="0">
                          <a:solidFill>
                            <a:schemeClr val="tx1"/>
                          </a:solidFill>
                          <a:latin typeface="Arial" panose="020B0604020202020204" pitchFamily="34" charset="0"/>
                          <a:cs typeface="Arial" panose="020B0604020202020204" pitchFamily="34" charset="0"/>
                        </a:rPr>
                        <a:t>18/19</a:t>
                      </a:r>
                      <a:endParaRPr lang="en-ZA" sz="12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8</a:t>
                      </a:r>
                      <a:r>
                        <a:rPr lang="en-ZA" sz="1200" baseline="0" dirty="0" smtClean="0">
                          <a:solidFill>
                            <a:schemeClr val="tx1"/>
                          </a:solidFill>
                          <a:latin typeface="Arial" panose="020B0604020202020204" pitchFamily="34" charset="0"/>
                          <a:cs typeface="Arial" panose="020B0604020202020204" pitchFamily="34" charset="0"/>
                        </a:rPr>
                        <a:t> 100</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0</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a:t>
                      </a:r>
                      <a:r>
                        <a:rPr lang="en-ZA" sz="1200" b="1" baseline="0" dirty="0" smtClean="0">
                          <a:solidFill>
                            <a:schemeClr val="tx1"/>
                          </a:solidFill>
                          <a:latin typeface="Arial" panose="020B0604020202020204" pitchFamily="34" charset="0"/>
                          <a:cs typeface="Arial" panose="020B0604020202020204" pitchFamily="34" charset="0"/>
                        </a:rPr>
                        <a:t> - 8 100</a:t>
                      </a:r>
                      <a:r>
                        <a:rPr lang="en-ZA" sz="1200" b="1" dirty="0" smtClean="0">
                          <a:solidFill>
                            <a:schemeClr val="tx1"/>
                          </a:solidFill>
                          <a:latin typeface="Arial" panose="020B0604020202020204" pitchFamily="34" charset="0"/>
                          <a:cs typeface="Arial" panose="020B0604020202020204" pitchFamily="34" charset="0"/>
                        </a:rPr>
                        <a:t>.</a:t>
                      </a:r>
                      <a:r>
                        <a:rPr lang="en-ZA" sz="1200" b="1" baseline="0" dirty="0" smtClean="0">
                          <a:solidFill>
                            <a:schemeClr val="tx1"/>
                          </a:solidFill>
                          <a:latin typeface="Arial" panose="020B0604020202020204" pitchFamily="34" charset="0"/>
                          <a:cs typeface="Arial" panose="020B0604020202020204" pitchFamily="34" charset="0"/>
                        </a:rPr>
                        <a:t> </a:t>
                      </a:r>
                      <a:r>
                        <a:rPr lang="en-ZA" sz="1200" dirty="0" smtClean="0">
                          <a:solidFill>
                            <a:schemeClr val="tx1"/>
                          </a:solidFill>
                          <a:latin typeface="Arial" panose="020B0604020202020204" pitchFamily="34" charset="0"/>
                          <a:cs typeface="Arial" panose="020B0604020202020204" pitchFamily="34" charset="0"/>
                        </a:rPr>
                        <a:t>The Blended Finance Model was not fully operational because of some gaps identified in the model leading to the programme being put on hold.</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184813807"/>
              </p:ext>
            </p:extLst>
          </p:nvPr>
        </p:nvGraphicFramePr>
        <p:xfrm>
          <a:off x="774522" y="1484784"/>
          <a:ext cx="7416824"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94877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 </a:t>
            </a:r>
          </a:p>
          <a:p>
            <a:pPr marL="0" indent="0" algn="ctr">
              <a:buNone/>
            </a:pPr>
            <a:r>
              <a:rPr lang="en-ZA" sz="2000" dirty="0">
                <a:latin typeface="Arial" panose="020B0604020202020204" pitchFamily="34" charset="0"/>
                <a:cs typeface="Arial" panose="020B0604020202020204" pitchFamily="34" charset="0"/>
              </a:rPr>
              <a:t>Provide comprehensive farm development support to smallholder farmers and land </a:t>
            </a:r>
            <a:r>
              <a:rPr lang="en-ZA" sz="2000" dirty="0" smtClean="0">
                <a:latin typeface="Arial" panose="020B0604020202020204" pitchFamily="34" charset="0"/>
                <a:cs typeface="Arial" panose="020B0604020202020204" pitchFamily="34" charset="0"/>
              </a:rPr>
              <a:t>reform beneficiaries </a:t>
            </a:r>
            <a:r>
              <a:rPr lang="en-ZA" sz="2000" dirty="0">
                <a:latin typeface="Arial" panose="020B0604020202020204" pitchFamily="34" charset="0"/>
                <a:cs typeface="Arial" panose="020B0604020202020204" pitchFamily="34" charset="0"/>
              </a:rPr>
              <a:t>for agrarian transformation</a:t>
            </a:r>
            <a:r>
              <a:rPr lang="en-ZA" sz="2000" dirty="0" smtClean="0">
                <a:latin typeface="Arial" panose="020B0604020202020204" pitchFamily="34" charset="0"/>
                <a:cs typeface="Arial" panose="020B0604020202020204" pitchFamily="34" charset="0"/>
              </a:rPr>
              <a:t>.</a:t>
            </a:r>
            <a:endParaRPr lang="en-ZA" sz="2400" dirty="0">
              <a:cs typeface="ArialMT"/>
            </a:endParaRP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32</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820504481"/>
              </p:ext>
            </p:extLst>
          </p:nvPr>
        </p:nvGraphicFramePr>
        <p:xfrm>
          <a:off x="827583" y="4509120"/>
          <a:ext cx="7496092" cy="936104"/>
        </p:xfrm>
        <a:graphic>
          <a:graphicData uri="http://schemas.openxmlformats.org/drawingml/2006/table">
            <a:tbl>
              <a:tblPr firstRow="1" bandRow="1">
                <a:effectLst>
                  <a:innerShdw blurRad="114300">
                    <a:prstClr val="black"/>
                  </a:innerShdw>
                </a:effectLst>
                <a:tableStyleId>{5C22544A-7EE6-4342-B048-85BDC9FD1C3A}</a:tableStyleId>
              </a:tblPr>
              <a:tblGrid>
                <a:gridCol w="683188">
                  <a:extLst>
                    <a:ext uri="{9D8B030D-6E8A-4147-A177-3AD203B41FA5}">
                      <a16:colId xmlns:a16="http://schemas.microsoft.com/office/drawing/2014/main" xmlns="" val="20000"/>
                    </a:ext>
                  </a:extLst>
                </a:gridCol>
                <a:gridCol w="1499341">
                  <a:extLst>
                    <a:ext uri="{9D8B030D-6E8A-4147-A177-3AD203B41FA5}">
                      <a16:colId xmlns:a16="http://schemas.microsoft.com/office/drawing/2014/main" xmlns="" val="20001"/>
                    </a:ext>
                  </a:extLst>
                </a:gridCol>
                <a:gridCol w="1356546">
                  <a:extLst>
                    <a:ext uri="{9D8B030D-6E8A-4147-A177-3AD203B41FA5}">
                      <a16:colId xmlns:a16="http://schemas.microsoft.com/office/drawing/2014/main" xmlns="" val="20002"/>
                    </a:ext>
                  </a:extLst>
                </a:gridCol>
                <a:gridCol w="3957017">
                  <a:extLst>
                    <a:ext uri="{9D8B030D-6E8A-4147-A177-3AD203B41FA5}">
                      <a16:colId xmlns:a16="http://schemas.microsoft.com/office/drawing/2014/main" xmlns="" val="20003"/>
                    </a:ext>
                  </a:extLst>
                </a:gridCol>
              </a:tblGrid>
              <a:tr h="336804">
                <a:tc>
                  <a:txBody>
                    <a:bodyPr/>
                    <a:lstStyle/>
                    <a:p>
                      <a:r>
                        <a:rPr lang="en-ZA" sz="12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Planned target </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Achievement</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Reason for variance</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599300">
                <a:tc>
                  <a:txBody>
                    <a:bodyPr/>
                    <a:lstStyle/>
                    <a:p>
                      <a:r>
                        <a:rPr lang="en-ZA" sz="1200" dirty="0" smtClean="0">
                          <a:solidFill>
                            <a:schemeClr val="tx1"/>
                          </a:solidFill>
                          <a:latin typeface="Arial" panose="020B0604020202020204" pitchFamily="34" charset="0"/>
                          <a:cs typeface="Arial" panose="020B0604020202020204" pitchFamily="34" charset="0"/>
                        </a:rPr>
                        <a:t>18/19</a:t>
                      </a:r>
                      <a:endParaRPr lang="en-ZA" sz="12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166</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208</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a:t>
                      </a:r>
                      <a:r>
                        <a:rPr lang="en-ZA" sz="1200" b="1" baseline="0" dirty="0" smtClean="0">
                          <a:solidFill>
                            <a:schemeClr val="tx1"/>
                          </a:solidFill>
                          <a:latin typeface="Arial" panose="020B0604020202020204" pitchFamily="34" charset="0"/>
                          <a:cs typeface="Arial" panose="020B0604020202020204" pitchFamily="34" charset="0"/>
                        </a:rPr>
                        <a:t> 42. </a:t>
                      </a:r>
                      <a:r>
                        <a:rPr lang="en-ZA" sz="1200" b="0" baseline="0" dirty="0" smtClean="0">
                          <a:solidFill>
                            <a:schemeClr val="tx1"/>
                          </a:solidFill>
                          <a:latin typeface="Arial" panose="020B0604020202020204" pitchFamily="34" charset="0"/>
                          <a:cs typeface="Arial" panose="020B0604020202020204" pitchFamily="34" charset="0"/>
                        </a:rPr>
                        <a:t>Target over achieved due to the implementation of the stimulus package.</a:t>
                      </a:r>
                      <a:endParaRPr lang="en-ZA" sz="1200" b="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118671920"/>
              </p:ext>
            </p:extLst>
          </p:nvPr>
        </p:nvGraphicFramePr>
        <p:xfrm>
          <a:off x="827584" y="1484784"/>
          <a:ext cx="7488832"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737220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 </a:t>
            </a:r>
          </a:p>
          <a:p>
            <a:pPr marL="0" indent="0" algn="ctr">
              <a:buNone/>
            </a:pPr>
            <a:r>
              <a:rPr lang="en-ZA" sz="2000" dirty="0">
                <a:latin typeface="Arial" panose="020B0604020202020204" pitchFamily="34" charset="0"/>
                <a:cs typeface="Arial" panose="020B0604020202020204" pitchFamily="34" charset="0"/>
              </a:rPr>
              <a:t>Provide functional systems and institutional arrangements for tenure and land administration to </a:t>
            </a:r>
            <a:r>
              <a:rPr lang="en-ZA" sz="2000" dirty="0" smtClean="0">
                <a:latin typeface="Arial" panose="020B0604020202020204" pitchFamily="34" charset="0"/>
                <a:cs typeface="Arial" panose="020B0604020202020204" pitchFamily="34" charset="0"/>
              </a:rPr>
              <a:t>enable agrarian </a:t>
            </a:r>
            <a:r>
              <a:rPr lang="en-ZA" sz="2000" dirty="0">
                <a:latin typeface="Arial" panose="020B0604020202020204" pitchFamily="34" charset="0"/>
                <a:cs typeface="Arial" panose="020B0604020202020204" pitchFamily="34" charset="0"/>
              </a:rPr>
              <a:t>reform in all provinces by 2020.</a:t>
            </a:r>
          </a:p>
        </p:txBody>
      </p:sp>
      <p:sp>
        <p:nvSpPr>
          <p:cNvPr id="3" name="Slide Number Placeholder 1"/>
          <p:cNvSpPr txBox="1">
            <a:spLocks/>
          </p:cNvSpPr>
          <p:nvPr/>
        </p:nvSpPr>
        <p:spPr>
          <a:xfrm>
            <a:off x="8028384" y="6356350"/>
            <a:ext cx="6584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33</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29739504"/>
              </p:ext>
            </p:extLst>
          </p:nvPr>
        </p:nvGraphicFramePr>
        <p:xfrm>
          <a:off x="827585" y="4293096"/>
          <a:ext cx="7530007" cy="1365880"/>
        </p:xfrm>
        <a:graphic>
          <a:graphicData uri="http://schemas.openxmlformats.org/drawingml/2006/table">
            <a:tbl>
              <a:tblPr firstRow="1" bandRow="1">
                <a:effectLst>
                  <a:innerShdw blurRad="114300">
                    <a:prstClr val="black"/>
                  </a:innerShdw>
                </a:effectLst>
                <a:tableStyleId>{5C22544A-7EE6-4342-B048-85BDC9FD1C3A}</a:tableStyleId>
              </a:tblPr>
              <a:tblGrid>
                <a:gridCol w="710378">
                  <a:extLst>
                    <a:ext uri="{9D8B030D-6E8A-4147-A177-3AD203B41FA5}">
                      <a16:colId xmlns:a16="http://schemas.microsoft.com/office/drawing/2014/main" xmlns="" val="20000"/>
                    </a:ext>
                  </a:extLst>
                </a:gridCol>
                <a:gridCol w="1491794">
                  <a:extLst>
                    <a:ext uri="{9D8B030D-6E8A-4147-A177-3AD203B41FA5}">
                      <a16:colId xmlns:a16="http://schemas.microsoft.com/office/drawing/2014/main" xmlns="" val="20001"/>
                    </a:ext>
                  </a:extLst>
                </a:gridCol>
                <a:gridCol w="1349718">
                  <a:extLst>
                    <a:ext uri="{9D8B030D-6E8A-4147-A177-3AD203B41FA5}">
                      <a16:colId xmlns:a16="http://schemas.microsoft.com/office/drawing/2014/main" xmlns="" val="20002"/>
                    </a:ext>
                  </a:extLst>
                </a:gridCol>
                <a:gridCol w="3978117">
                  <a:extLst>
                    <a:ext uri="{9D8B030D-6E8A-4147-A177-3AD203B41FA5}">
                      <a16:colId xmlns:a16="http://schemas.microsoft.com/office/drawing/2014/main" xmlns="" val="20003"/>
                    </a:ext>
                  </a:extLst>
                </a:gridCol>
              </a:tblGrid>
              <a:tr h="360040">
                <a:tc>
                  <a:txBody>
                    <a:bodyPr/>
                    <a:lstStyle/>
                    <a:p>
                      <a:pPr algn="just"/>
                      <a:r>
                        <a:rPr lang="en-ZA" sz="11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ZA" sz="1100" dirty="0" smtClean="0">
                          <a:solidFill>
                            <a:schemeClr val="tx1"/>
                          </a:solidFill>
                          <a:latin typeface="Arial" panose="020B0604020202020204" pitchFamily="34" charset="0"/>
                          <a:cs typeface="Arial" panose="020B0604020202020204" pitchFamily="34" charset="0"/>
                        </a:rPr>
                        <a:t>Planned target </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ZA" sz="1100" dirty="0" smtClean="0">
                          <a:solidFill>
                            <a:schemeClr val="tx1"/>
                          </a:solidFill>
                          <a:latin typeface="Arial" panose="020B0604020202020204" pitchFamily="34" charset="0"/>
                          <a:cs typeface="Arial" panose="020B0604020202020204" pitchFamily="34" charset="0"/>
                        </a:rPr>
                        <a:t>Achievement</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ZA" sz="1100" dirty="0" smtClean="0">
                          <a:solidFill>
                            <a:schemeClr val="tx1"/>
                          </a:solidFill>
                          <a:latin typeface="Arial" panose="020B0604020202020204" pitchFamily="34" charset="0"/>
                          <a:cs typeface="Arial" panose="020B0604020202020204" pitchFamily="34" charset="0"/>
                        </a:rPr>
                        <a:t>Reason for variance</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648072">
                <a:tc>
                  <a:txBody>
                    <a:bodyPr/>
                    <a:lstStyle/>
                    <a:p>
                      <a:pPr algn="just"/>
                      <a:r>
                        <a:rPr lang="en-ZA" sz="1200" dirty="0" smtClean="0">
                          <a:solidFill>
                            <a:schemeClr val="tx1"/>
                          </a:solidFill>
                          <a:latin typeface="Arial" panose="020B0604020202020204" pitchFamily="34" charset="0"/>
                          <a:cs typeface="Arial" panose="020B0604020202020204" pitchFamily="34" charset="0"/>
                        </a:rPr>
                        <a:t>18/19</a:t>
                      </a:r>
                      <a:endParaRPr lang="en-ZA" sz="12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just"/>
                      <a:r>
                        <a:rPr lang="en-ZA" sz="1200" dirty="0" smtClean="0">
                          <a:solidFill>
                            <a:schemeClr val="tx1"/>
                          </a:solidFill>
                          <a:latin typeface="Arial" panose="020B0604020202020204" pitchFamily="34" charset="0"/>
                          <a:cs typeface="Arial" panose="020B0604020202020204" pitchFamily="34" charset="0"/>
                        </a:rPr>
                        <a:t>418</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just"/>
                      <a:r>
                        <a:rPr lang="en-ZA" sz="1200" dirty="0" smtClean="0">
                          <a:solidFill>
                            <a:schemeClr val="tx1"/>
                          </a:solidFill>
                          <a:latin typeface="Arial" panose="020B0604020202020204" pitchFamily="34" charset="0"/>
                          <a:cs typeface="Arial" panose="020B0604020202020204" pitchFamily="34" charset="0"/>
                        </a:rPr>
                        <a:t>360</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 - 58. </a:t>
                      </a:r>
                      <a:r>
                        <a:rPr lang="en-ZA" sz="1200" b="0" dirty="0" smtClean="0">
                          <a:solidFill>
                            <a:schemeClr val="tx1"/>
                          </a:solidFill>
                          <a:latin typeface="Arial" panose="020B0604020202020204" pitchFamily="34" charset="0"/>
                          <a:cs typeface="Arial" panose="020B0604020202020204" pitchFamily="34" charset="0"/>
                        </a:rPr>
                        <a:t>Though a substantial number of CPAs were supported, the support didn’t always cover the specific</a:t>
                      </a:r>
                      <a:r>
                        <a:rPr lang="en-ZA" sz="1200" b="0" baseline="0" dirty="0" smtClean="0">
                          <a:solidFill>
                            <a:schemeClr val="tx1"/>
                          </a:solidFill>
                          <a:latin typeface="Arial" panose="020B0604020202020204" pitchFamily="34" charset="0"/>
                          <a:cs typeface="Arial" panose="020B0604020202020204" pitchFamily="34" charset="0"/>
                        </a:rPr>
                        <a:t> </a:t>
                      </a:r>
                      <a:r>
                        <a:rPr lang="en-ZA" sz="1200" b="0" dirty="0" smtClean="0">
                          <a:solidFill>
                            <a:schemeClr val="tx1"/>
                          </a:solidFill>
                          <a:latin typeface="Arial" panose="020B0604020202020204" pitchFamily="34" charset="0"/>
                          <a:cs typeface="Arial" panose="020B0604020202020204" pitchFamily="34" charset="0"/>
                        </a:rPr>
                        <a:t>areas that fall within the definition of technical indicator description. This resulted in the evidence of such support being disregarded for reporting purposes.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735848654"/>
              </p:ext>
            </p:extLst>
          </p:nvPr>
        </p:nvGraphicFramePr>
        <p:xfrm>
          <a:off x="842753" y="1700808"/>
          <a:ext cx="7530008" cy="2470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87314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noFill/>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 </a:t>
            </a:r>
          </a:p>
          <a:p>
            <a:pPr marL="0" indent="0" algn="ctr">
              <a:buNone/>
            </a:pPr>
            <a:r>
              <a:rPr lang="en-ZA" sz="2000" dirty="0">
                <a:latin typeface="Arial" panose="020B0604020202020204" pitchFamily="34" charset="0"/>
                <a:cs typeface="Arial" panose="020B0604020202020204" pitchFamily="34" charset="0"/>
              </a:rPr>
              <a:t>Provide functional systems and institutional arrangements for tenure and land administration to </a:t>
            </a:r>
            <a:r>
              <a:rPr lang="en-ZA" sz="2000" dirty="0" smtClean="0">
                <a:latin typeface="Arial" panose="020B0604020202020204" pitchFamily="34" charset="0"/>
                <a:cs typeface="Arial" panose="020B0604020202020204" pitchFamily="34" charset="0"/>
              </a:rPr>
              <a:t>enable agrarian </a:t>
            </a:r>
            <a:r>
              <a:rPr lang="en-ZA" sz="2000" dirty="0">
                <a:latin typeface="Arial" panose="020B0604020202020204" pitchFamily="34" charset="0"/>
                <a:cs typeface="Arial" panose="020B0604020202020204" pitchFamily="34" charset="0"/>
              </a:rPr>
              <a:t>reform in all provinces by 2020.</a:t>
            </a:r>
          </a:p>
        </p:txBody>
      </p:sp>
      <p:sp>
        <p:nvSpPr>
          <p:cNvPr id="3" name="Slide Number Placeholder 1"/>
          <p:cNvSpPr txBox="1">
            <a:spLocks/>
          </p:cNvSpPr>
          <p:nvPr/>
        </p:nvSpPr>
        <p:spPr>
          <a:xfrm>
            <a:off x="8244408" y="6356350"/>
            <a:ext cx="4423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34</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14933896"/>
              </p:ext>
            </p:extLst>
          </p:nvPr>
        </p:nvGraphicFramePr>
        <p:xfrm>
          <a:off x="611561" y="3789040"/>
          <a:ext cx="7854044" cy="2194560"/>
        </p:xfrm>
        <a:graphic>
          <a:graphicData uri="http://schemas.openxmlformats.org/drawingml/2006/table">
            <a:tbl>
              <a:tblPr firstRow="1" bandRow="1">
                <a:effectLst>
                  <a:innerShdw blurRad="114300">
                    <a:prstClr val="black"/>
                  </a:innerShdw>
                </a:effectLst>
                <a:tableStyleId>{5C22544A-7EE6-4342-B048-85BDC9FD1C3A}</a:tableStyleId>
              </a:tblPr>
              <a:tblGrid>
                <a:gridCol w="748004">
                  <a:extLst>
                    <a:ext uri="{9D8B030D-6E8A-4147-A177-3AD203B41FA5}">
                      <a16:colId xmlns:a16="http://schemas.microsoft.com/office/drawing/2014/main" xmlns="" val="20000"/>
                    </a:ext>
                  </a:extLst>
                </a:gridCol>
                <a:gridCol w="1570809">
                  <a:extLst>
                    <a:ext uri="{9D8B030D-6E8A-4147-A177-3AD203B41FA5}">
                      <a16:colId xmlns:a16="http://schemas.microsoft.com/office/drawing/2014/main" xmlns="" val="20001"/>
                    </a:ext>
                  </a:extLst>
                </a:gridCol>
                <a:gridCol w="1421208">
                  <a:extLst>
                    <a:ext uri="{9D8B030D-6E8A-4147-A177-3AD203B41FA5}">
                      <a16:colId xmlns:a16="http://schemas.microsoft.com/office/drawing/2014/main" xmlns="" val="20002"/>
                    </a:ext>
                  </a:extLst>
                </a:gridCol>
                <a:gridCol w="4114023">
                  <a:extLst>
                    <a:ext uri="{9D8B030D-6E8A-4147-A177-3AD203B41FA5}">
                      <a16:colId xmlns:a16="http://schemas.microsoft.com/office/drawing/2014/main" xmlns="" val="20003"/>
                    </a:ext>
                  </a:extLst>
                </a:gridCol>
              </a:tblGrid>
              <a:tr h="144016">
                <a:tc>
                  <a:txBody>
                    <a:bodyPr/>
                    <a:lstStyle/>
                    <a:p>
                      <a:pPr algn="just"/>
                      <a:r>
                        <a:rPr lang="en-ZA" sz="12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ZA" sz="1200" dirty="0" smtClean="0">
                          <a:solidFill>
                            <a:schemeClr val="tx1"/>
                          </a:solidFill>
                          <a:latin typeface="Arial" panose="020B0604020202020204" pitchFamily="34" charset="0"/>
                          <a:cs typeface="Arial" panose="020B0604020202020204" pitchFamily="34" charset="0"/>
                        </a:rPr>
                        <a:t>Planned target </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ZA" sz="1200" dirty="0" smtClean="0">
                          <a:solidFill>
                            <a:schemeClr val="tx1"/>
                          </a:solidFill>
                          <a:latin typeface="Arial" panose="020B0604020202020204" pitchFamily="34" charset="0"/>
                          <a:cs typeface="Arial" panose="020B0604020202020204" pitchFamily="34" charset="0"/>
                        </a:rPr>
                        <a:t>Achievement</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ZA" sz="1200" dirty="0" smtClean="0">
                          <a:solidFill>
                            <a:schemeClr val="tx1"/>
                          </a:solidFill>
                          <a:latin typeface="Arial" panose="020B0604020202020204" pitchFamily="34" charset="0"/>
                          <a:cs typeface="Arial" panose="020B0604020202020204" pitchFamily="34" charset="0"/>
                        </a:rPr>
                        <a:t>Reason for variance</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720080">
                <a:tc>
                  <a:txBody>
                    <a:bodyPr/>
                    <a:lstStyle/>
                    <a:p>
                      <a:pPr algn="just"/>
                      <a:r>
                        <a:rPr lang="en-ZA" sz="1200" dirty="0" smtClean="0">
                          <a:solidFill>
                            <a:schemeClr val="tx1"/>
                          </a:solidFill>
                          <a:latin typeface="Arial" panose="020B0604020202020204" pitchFamily="34" charset="0"/>
                          <a:cs typeface="Arial" panose="020B0604020202020204" pitchFamily="34" charset="0"/>
                        </a:rPr>
                        <a:t>18/19</a:t>
                      </a:r>
                      <a:endParaRPr lang="en-ZA" sz="12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panose="020B0604020202020204" pitchFamily="34" charset="0"/>
                          <a:cs typeface="Arial" panose="020B0604020202020204" pitchFamily="34" charset="0"/>
                        </a:rPr>
                        <a:t>1</a:t>
                      </a:r>
                      <a:r>
                        <a:rPr lang="en-ZA" sz="1200" baseline="0" dirty="0" smtClean="0">
                          <a:solidFill>
                            <a:schemeClr val="tx1"/>
                          </a:solidFill>
                          <a:latin typeface="Arial" panose="020B0604020202020204" pitchFamily="34" charset="0"/>
                          <a:cs typeface="Arial" panose="020B0604020202020204" pitchFamily="34" charset="0"/>
                        </a:rPr>
                        <a:t> 947</a:t>
                      </a:r>
                      <a:endParaRPr lang="en-ZA" sz="1200" dirty="0" smtClean="0">
                        <a:solidFill>
                          <a:schemeClr val="tx1"/>
                        </a:solidFill>
                        <a:latin typeface="Arial" panose="020B0604020202020204" pitchFamily="34" charset="0"/>
                        <a:cs typeface="Arial" panose="020B0604020202020204" pitchFamily="34" charset="0"/>
                      </a:endParaRPr>
                    </a:p>
                    <a:p>
                      <a:pPr algn="just"/>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just"/>
                      <a:r>
                        <a:rPr lang="en-ZA" sz="1200" dirty="0" smtClean="0">
                          <a:solidFill>
                            <a:schemeClr val="tx1"/>
                          </a:solidFill>
                          <a:latin typeface="Arial" panose="020B0604020202020204" pitchFamily="34" charset="0"/>
                          <a:cs typeface="Arial" panose="020B0604020202020204" pitchFamily="34" charset="0"/>
                        </a:rPr>
                        <a:t>624</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 - 1 323. </a:t>
                      </a:r>
                      <a:r>
                        <a:rPr lang="en-ZA" sz="1200" dirty="0" smtClean="0">
                          <a:solidFill>
                            <a:schemeClr val="tx1"/>
                          </a:solidFill>
                          <a:latin typeface="Arial" panose="020B0604020202020204" pitchFamily="34" charset="0"/>
                          <a:cs typeface="Arial" panose="020B0604020202020204" pitchFamily="34" charset="0"/>
                        </a:rPr>
                        <a:t>Landowners are denying status of labour tenants on their farms/ properties. Officials are struggling to trace applicants. Applicants have left the farms and do not want to go back, but refuse to sign affidavits or similar documents withdrawing or waiving their applications. There are disputes amongst labour tenants themselves who refuse to relocate closer to each other. Landowners make land available on the part of the farm occupied by the majority and minority refuse to relocate, thus collapsing the project.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2836589657"/>
              </p:ext>
            </p:extLst>
          </p:nvPr>
        </p:nvGraphicFramePr>
        <p:xfrm>
          <a:off x="611560" y="1556792"/>
          <a:ext cx="7854044" cy="210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92245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 </a:t>
            </a:r>
          </a:p>
          <a:p>
            <a:pPr marL="0" indent="0" algn="ctr">
              <a:buNone/>
            </a:pPr>
            <a:r>
              <a:rPr lang="en-ZA" sz="2000" dirty="0">
                <a:latin typeface="Arial" panose="020B0604020202020204" pitchFamily="34" charset="0"/>
                <a:cs typeface="Arial" panose="020B0604020202020204" pitchFamily="34" charset="0"/>
              </a:rPr>
              <a:t>Provide functional systems and institutional arrangements for tenure and land administration to </a:t>
            </a:r>
            <a:r>
              <a:rPr lang="en-ZA" sz="2000" dirty="0" smtClean="0">
                <a:latin typeface="Arial" panose="020B0604020202020204" pitchFamily="34" charset="0"/>
                <a:cs typeface="Arial" panose="020B0604020202020204" pitchFamily="34" charset="0"/>
              </a:rPr>
              <a:t>enable agrarian </a:t>
            </a:r>
            <a:r>
              <a:rPr lang="en-ZA" sz="2000" dirty="0">
                <a:latin typeface="Arial" panose="020B0604020202020204" pitchFamily="34" charset="0"/>
                <a:cs typeface="Arial" panose="020B0604020202020204" pitchFamily="34" charset="0"/>
              </a:rPr>
              <a:t>reform in all provinces by 2020.</a:t>
            </a:r>
          </a:p>
        </p:txBody>
      </p:sp>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35</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222288295"/>
              </p:ext>
            </p:extLst>
          </p:nvPr>
        </p:nvGraphicFramePr>
        <p:xfrm>
          <a:off x="755576" y="4581128"/>
          <a:ext cx="7560840" cy="1065934"/>
        </p:xfrm>
        <a:graphic>
          <a:graphicData uri="http://schemas.openxmlformats.org/drawingml/2006/table">
            <a:tbl>
              <a:tblPr firstRow="1" bandRow="1">
                <a:effectLst>
                  <a:innerShdw blurRad="114300">
                    <a:prstClr val="black"/>
                  </a:innerShdw>
                </a:effectLst>
                <a:tableStyleId>{5C22544A-7EE6-4342-B048-85BDC9FD1C3A}</a:tableStyleId>
              </a:tblPr>
              <a:tblGrid>
                <a:gridCol w="720080">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3960440">
                  <a:extLst>
                    <a:ext uri="{9D8B030D-6E8A-4147-A177-3AD203B41FA5}">
                      <a16:colId xmlns:a16="http://schemas.microsoft.com/office/drawing/2014/main" xmlns="" val="20003"/>
                    </a:ext>
                  </a:extLst>
                </a:gridCol>
              </a:tblGrid>
              <a:tr h="425854">
                <a:tc>
                  <a:txBody>
                    <a:bodyPr/>
                    <a:lstStyle/>
                    <a:p>
                      <a:pPr algn="just"/>
                      <a:r>
                        <a:rPr lang="en-ZA" sz="12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ZA" sz="1200" dirty="0" smtClean="0">
                          <a:solidFill>
                            <a:schemeClr val="tx1"/>
                          </a:solidFill>
                          <a:latin typeface="Arial" panose="020B0604020202020204" pitchFamily="34" charset="0"/>
                          <a:cs typeface="Arial" panose="020B0604020202020204" pitchFamily="34" charset="0"/>
                        </a:rPr>
                        <a:t>Planned target </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ZA" sz="1200" dirty="0" smtClean="0">
                          <a:solidFill>
                            <a:schemeClr val="tx1"/>
                          </a:solidFill>
                          <a:latin typeface="Arial" panose="020B0604020202020204" pitchFamily="34" charset="0"/>
                          <a:cs typeface="Arial" panose="020B0604020202020204" pitchFamily="34" charset="0"/>
                        </a:rPr>
                        <a:t>Achievement</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n-ZA" sz="1200" dirty="0" smtClean="0">
                          <a:solidFill>
                            <a:schemeClr val="tx1"/>
                          </a:solidFill>
                          <a:latin typeface="Arial" panose="020B0604020202020204" pitchFamily="34" charset="0"/>
                          <a:cs typeface="Arial" panose="020B0604020202020204" pitchFamily="34" charset="0"/>
                        </a:rPr>
                        <a:t>Reason for variance</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582258">
                <a:tc>
                  <a:txBody>
                    <a:bodyPr/>
                    <a:lstStyle/>
                    <a:p>
                      <a:pPr algn="just"/>
                      <a:r>
                        <a:rPr lang="en-ZA" sz="1200" dirty="0" smtClean="0">
                          <a:solidFill>
                            <a:schemeClr val="tx1"/>
                          </a:solidFill>
                          <a:latin typeface="Arial" panose="020B0604020202020204" pitchFamily="34" charset="0"/>
                          <a:cs typeface="Arial" panose="020B0604020202020204" pitchFamily="34" charset="0"/>
                        </a:rPr>
                        <a:t>18/19</a:t>
                      </a:r>
                      <a:endParaRPr lang="en-ZA" sz="12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just"/>
                      <a:r>
                        <a:rPr lang="en-ZA" sz="1200" dirty="0" smtClean="0">
                          <a:solidFill>
                            <a:schemeClr val="tx1"/>
                          </a:solidFill>
                          <a:latin typeface="Arial" panose="020B0604020202020204" pitchFamily="34" charset="0"/>
                          <a:cs typeface="Arial" panose="020B0604020202020204" pitchFamily="34" charset="0"/>
                        </a:rPr>
                        <a:t>538</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just"/>
                      <a:r>
                        <a:rPr lang="en-ZA" sz="1200" dirty="0" smtClean="0">
                          <a:solidFill>
                            <a:schemeClr val="tx1"/>
                          </a:solidFill>
                          <a:latin typeface="Arial" panose="020B0604020202020204" pitchFamily="34" charset="0"/>
                          <a:cs typeface="Arial" panose="020B0604020202020204" pitchFamily="34" charset="0"/>
                        </a:rPr>
                        <a:t>649</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 66. </a:t>
                      </a:r>
                      <a:r>
                        <a:rPr lang="en-ZA" sz="1200" dirty="0" smtClean="0">
                          <a:solidFill>
                            <a:schemeClr val="tx1"/>
                          </a:solidFill>
                          <a:latin typeface="Arial" panose="020B0604020202020204" pitchFamily="34" charset="0"/>
                          <a:cs typeface="Arial" panose="020B0604020202020204" pitchFamily="34" charset="0"/>
                        </a:rPr>
                        <a:t>The variance was due to some vesting certificates having more properties than initially planned, especially in Eastern Cape.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xmlns="" val="131551407"/>
              </p:ext>
            </p:extLst>
          </p:nvPr>
        </p:nvGraphicFramePr>
        <p:xfrm>
          <a:off x="755576" y="1628801"/>
          <a:ext cx="7560840"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744590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 </a:t>
            </a:r>
          </a:p>
          <a:p>
            <a:pPr marL="0" indent="0" algn="ctr">
              <a:buNone/>
            </a:pPr>
            <a:r>
              <a:rPr lang="en-ZA" sz="2000" dirty="0">
                <a:latin typeface="Arial" panose="020B0604020202020204" pitchFamily="34" charset="0"/>
                <a:cs typeface="Arial" panose="020B0604020202020204" pitchFamily="34" charset="0"/>
              </a:rPr>
              <a:t>Promote equitable land redistribution and agricultural development by acquiring located land by 2020.</a:t>
            </a:r>
          </a:p>
        </p:txBody>
      </p:sp>
      <p:sp>
        <p:nvSpPr>
          <p:cNvPr id="3" name="Slide Number Placeholder 1"/>
          <p:cNvSpPr txBox="1">
            <a:spLocks/>
          </p:cNvSpPr>
          <p:nvPr/>
        </p:nvSpPr>
        <p:spPr>
          <a:xfrm>
            <a:off x="8100392" y="6356350"/>
            <a:ext cx="5864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36</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708159159"/>
              </p:ext>
            </p:extLst>
          </p:nvPr>
        </p:nvGraphicFramePr>
        <p:xfrm>
          <a:off x="755576" y="4365104"/>
          <a:ext cx="7560840" cy="1094737"/>
        </p:xfrm>
        <a:graphic>
          <a:graphicData uri="http://schemas.openxmlformats.org/drawingml/2006/table">
            <a:tbl>
              <a:tblPr firstRow="1" bandRow="1">
                <a:effectLst>
                  <a:innerShdw blurRad="114300">
                    <a:prstClr val="black"/>
                  </a:innerShdw>
                </a:effectLst>
                <a:tableStyleId>{5C22544A-7EE6-4342-B048-85BDC9FD1C3A}</a:tableStyleId>
              </a:tblPr>
              <a:tblGrid>
                <a:gridCol w="762174">
                  <a:extLst>
                    <a:ext uri="{9D8B030D-6E8A-4147-A177-3AD203B41FA5}">
                      <a16:colId xmlns:a16="http://schemas.microsoft.com/office/drawing/2014/main" xmlns="" val="20000"/>
                    </a:ext>
                  </a:extLst>
                </a:gridCol>
                <a:gridCol w="1513192">
                  <a:extLst>
                    <a:ext uri="{9D8B030D-6E8A-4147-A177-3AD203B41FA5}">
                      <a16:colId xmlns:a16="http://schemas.microsoft.com/office/drawing/2014/main" xmlns="" val="20001"/>
                    </a:ext>
                  </a:extLst>
                </a:gridCol>
                <a:gridCol w="1369079">
                  <a:extLst>
                    <a:ext uri="{9D8B030D-6E8A-4147-A177-3AD203B41FA5}">
                      <a16:colId xmlns:a16="http://schemas.microsoft.com/office/drawing/2014/main" xmlns="" val="20002"/>
                    </a:ext>
                  </a:extLst>
                </a:gridCol>
                <a:gridCol w="3916395">
                  <a:extLst>
                    <a:ext uri="{9D8B030D-6E8A-4147-A177-3AD203B41FA5}">
                      <a16:colId xmlns:a16="http://schemas.microsoft.com/office/drawing/2014/main" xmlns="" val="20003"/>
                    </a:ext>
                  </a:extLst>
                </a:gridCol>
              </a:tblGrid>
              <a:tr h="454657">
                <a:tc>
                  <a:txBody>
                    <a:bodyPr/>
                    <a:lstStyle/>
                    <a:p>
                      <a:r>
                        <a:rPr lang="en-ZA" sz="12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Planned target </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Achievement</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Reason for variance</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625462">
                <a:tc>
                  <a:txBody>
                    <a:bodyPr/>
                    <a:lstStyle/>
                    <a:p>
                      <a:r>
                        <a:rPr lang="en-ZA" sz="1200" dirty="0" smtClean="0">
                          <a:solidFill>
                            <a:schemeClr val="tx1"/>
                          </a:solidFill>
                          <a:latin typeface="Arial" panose="020B0604020202020204" pitchFamily="34" charset="0"/>
                          <a:cs typeface="Arial" panose="020B0604020202020204" pitchFamily="34" charset="0"/>
                        </a:rPr>
                        <a:t>18/19</a:t>
                      </a:r>
                      <a:endParaRPr lang="en-ZA" sz="12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8</a:t>
                      </a:r>
                      <a:r>
                        <a:rPr lang="en-ZA" sz="1200" baseline="0" dirty="0" smtClean="0">
                          <a:solidFill>
                            <a:schemeClr val="tx1"/>
                          </a:solidFill>
                          <a:latin typeface="Arial" panose="020B0604020202020204" pitchFamily="34" charset="0"/>
                          <a:cs typeface="Arial" panose="020B0604020202020204" pitchFamily="34" charset="0"/>
                        </a:rPr>
                        <a:t> 500</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9</a:t>
                      </a:r>
                      <a:r>
                        <a:rPr lang="en-ZA" sz="1200" baseline="0" dirty="0" smtClean="0">
                          <a:solidFill>
                            <a:schemeClr val="tx1"/>
                          </a:solidFill>
                          <a:latin typeface="Arial" panose="020B0604020202020204" pitchFamily="34" charset="0"/>
                          <a:cs typeface="Arial" panose="020B0604020202020204" pitchFamily="34" charset="0"/>
                        </a:rPr>
                        <a:t> 675</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a:t>
                      </a:r>
                      <a:r>
                        <a:rPr lang="en-ZA" sz="1200" b="1" baseline="0" dirty="0" smtClean="0">
                          <a:solidFill>
                            <a:schemeClr val="tx1"/>
                          </a:solidFill>
                          <a:latin typeface="Arial" panose="020B0604020202020204" pitchFamily="34" charset="0"/>
                          <a:cs typeface="Arial" panose="020B0604020202020204" pitchFamily="34" charset="0"/>
                        </a:rPr>
                        <a:t> 1 175. </a:t>
                      </a:r>
                      <a:r>
                        <a:rPr lang="en-ZA" sz="1200" dirty="0" smtClean="0">
                          <a:solidFill>
                            <a:schemeClr val="tx1"/>
                          </a:solidFill>
                          <a:latin typeface="Arial" panose="020B0604020202020204" pitchFamily="34" charset="0"/>
                          <a:cs typeface="Arial" panose="020B0604020202020204" pitchFamily="34" charset="0"/>
                        </a:rPr>
                        <a:t>The variance was due to additional hectares of land being acquired as a result of the settlement of court cases in KwaZulu-Natal.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4264445442"/>
              </p:ext>
            </p:extLst>
          </p:nvPr>
        </p:nvGraphicFramePr>
        <p:xfrm>
          <a:off x="755576" y="1556792"/>
          <a:ext cx="7560840" cy="2592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28063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anose="020B0604020202020204" pitchFamily="34" charset="0"/>
                <a:cs typeface="Arial" panose="020B0604020202020204" pitchFamily="34" charset="0"/>
              </a:rPr>
              <a:t>Strategic Objective </a:t>
            </a:r>
          </a:p>
          <a:p>
            <a:pPr marL="0" indent="0" algn="ctr">
              <a:buNone/>
            </a:pPr>
            <a:r>
              <a:rPr lang="en-ZA" sz="2000" dirty="0">
                <a:latin typeface="Arial" panose="020B0604020202020204" pitchFamily="34" charset="0"/>
                <a:cs typeface="Arial" panose="020B0604020202020204" pitchFamily="34" charset="0"/>
              </a:rPr>
              <a:t>Promote equitable land redistribution and agricultural development by acquiring located land by 2020.</a:t>
            </a:r>
          </a:p>
        </p:txBody>
      </p:sp>
      <p:sp>
        <p:nvSpPr>
          <p:cNvPr id="3" name="Slide Number Placeholder 1"/>
          <p:cNvSpPr txBox="1">
            <a:spLocks/>
          </p:cNvSpPr>
          <p:nvPr/>
        </p:nvSpPr>
        <p:spPr>
          <a:xfrm>
            <a:off x="8100392" y="6356350"/>
            <a:ext cx="5864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37</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859531324"/>
              </p:ext>
            </p:extLst>
          </p:nvPr>
        </p:nvGraphicFramePr>
        <p:xfrm>
          <a:off x="783576" y="4365104"/>
          <a:ext cx="7638020" cy="1154360"/>
        </p:xfrm>
        <a:graphic>
          <a:graphicData uri="http://schemas.openxmlformats.org/drawingml/2006/table">
            <a:tbl>
              <a:tblPr firstRow="1" bandRow="1">
                <a:effectLst>
                  <a:innerShdw blurRad="114300">
                    <a:prstClr val="black"/>
                  </a:innerShdw>
                </a:effectLst>
                <a:tableStyleId>{5C22544A-7EE6-4342-B048-85BDC9FD1C3A}</a:tableStyleId>
              </a:tblPr>
              <a:tblGrid>
                <a:gridCol w="743573">
                  <a:extLst>
                    <a:ext uri="{9D8B030D-6E8A-4147-A177-3AD203B41FA5}">
                      <a16:colId xmlns:a16="http://schemas.microsoft.com/office/drawing/2014/main" xmlns="" val="20000"/>
                    </a:ext>
                  </a:extLst>
                </a:gridCol>
                <a:gridCol w="1513192">
                  <a:extLst>
                    <a:ext uri="{9D8B030D-6E8A-4147-A177-3AD203B41FA5}">
                      <a16:colId xmlns:a16="http://schemas.microsoft.com/office/drawing/2014/main" xmlns="" val="20001"/>
                    </a:ext>
                  </a:extLst>
                </a:gridCol>
                <a:gridCol w="1369079">
                  <a:extLst>
                    <a:ext uri="{9D8B030D-6E8A-4147-A177-3AD203B41FA5}">
                      <a16:colId xmlns:a16="http://schemas.microsoft.com/office/drawing/2014/main" xmlns="" val="20002"/>
                    </a:ext>
                  </a:extLst>
                </a:gridCol>
                <a:gridCol w="4012176">
                  <a:extLst>
                    <a:ext uri="{9D8B030D-6E8A-4147-A177-3AD203B41FA5}">
                      <a16:colId xmlns:a16="http://schemas.microsoft.com/office/drawing/2014/main" xmlns="" val="20003"/>
                    </a:ext>
                  </a:extLst>
                </a:gridCol>
              </a:tblGrid>
              <a:tr h="514280">
                <a:tc>
                  <a:txBody>
                    <a:bodyPr/>
                    <a:lstStyle/>
                    <a:p>
                      <a:r>
                        <a:rPr lang="en-ZA" sz="12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Planned target </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Achievement</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Reason for variance</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637848">
                <a:tc>
                  <a:txBody>
                    <a:bodyPr/>
                    <a:lstStyle/>
                    <a:p>
                      <a:r>
                        <a:rPr lang="en-ZA" sz="1200" dirty="0" smtClean="0">
                          <a:solidFill>
                            <a:schemeClr val="tx1"/>
                          </a:solidFill>
                          <a:latin typeface="Arial" panose="020B0604020202020204" pitchFamily="34" charset="0"/>
                          <a:cs typeface="Arial" panose="020B0604020202020204" pitchFamily="34" charset="0"/>
                        </a:rPr>
                        <a:t>18/19</a:t>
                      </a:r>
                      <a:endParaRPr lang="en-ZA" sz="12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3 437</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2 251</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 -</a:t>
                      </a:r>
                      <a:r>
                        <a:rPr lang="en-ZA" sz="1200" b="1" baseline="0" dirty="0" smtClean="0">
                          <a:solidFill>
                            <a:schemeClr val="tx1"/>
                          </a:solidFill>
                          <a:latin typeface="Arial" panose="020B0604020202020204" pitchFamily="34" charset="0"/>
                          <a:cs typeface="Arial" panose="020B0604020202020204" pitchFamily="34" charset="0"/>
                        </a:rPr>
                        <a:t> 1 186</a:t>
                      </a:r>
                      <a:r>
                        <a:rPr lang="en-ZA" sz="1200" b="1" dirty="0" smtClean="0">
                          <a:solidFill>
                            <a:schemeClr val="tx1"/>
                          </a:solidFill>
                          <a:latin typeface="Arial" panose="020B0604020202020204" pitchFamily="34" charset="0"/>
                          <a:cs typeface="Arial" panose="020B0604020202020204" pitchFamily="34" charset="0"/>
                        </a:rPr>
                        <a:t>. </a:t>
                      </a:r>
                      <a:r>
                        <a:rPr lang="en-ZA" sz="1200" dirty="0" smtClean="0">
                          <a:solidFill>
                            <a:schemeClr val="tx1"/>
                          </a:solidFill>
                          <a:latin typeface="Arial" panose="020B0604020202020204" pitchFamily="34" charset="0"/>
                          <a:cs typeface="Arial" panose="020B0604020202020204" pitchFamily="34" charset="0"/>
                        </a:rPr>
                        <a:t>The planning process took longer than anticipated due to prolonged consultation process with</a:t>
                      </a:r>
                      <a:r>
                        <a:rPr lang="en-ZA" sz="1200" baseline="0" dirty="0" smtClean="0">
                          <a:solidFill>
                            <a:schemeClr val="tx1"/>
                          </a:solidFill>
                          <a:latin typeface="Arial" panose="020B0604020202020204" pitchFamily="34" charset="0"/>
                          <a:cs typeface="Arial" panose="020B0604020202020204" pitchFamily="34" charset="0"/>
                        </a:rPr>
                        <a:t> </a:t>
                      </a:r>
                      <a:r>
                        <a:rPr lang="en-ZA" sz="1200" dirty="0" smtClean="0">
                          <a:solidFill>
                            <a:schemeClr val="tx1"/>
                          </a:solidFill>
                          <a:latin typeface="Arial" panose="020B0604020202020204" pitchFamily="34" charset="0"/>
                          <a:cs typeface="Arial" panose="020B0604020202020204" pitchFamily="34" charset="0"/>
                        </a:rPr>
                        <a:t>affected communities and stakeholders.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3738851441"/>
              </p:ext>
            </p:extLst>
          </p:nvPr>
        </p:nvGraphicFramePr>
        <p:xfrm>
          <a:off x="827584" y="1340767"/>
          <a:ext cx="7566012" cy="28803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926462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38</a:t>
            </a:fld>
            <a:endParaRPr lang="en-ZA" dirty="0">
              <a:latin typeface="Arial" pitchFamily="34" charset="0"/>
            </a:endParaRPr>
          </a:p>
        </p:txBody>
      </p:sp>
      <p:sp>
        <p:nvSpPr>
          <p:cNvPr id="4" name="Title 3"/>
          <p:cNvSpPr>
            <a:spLocks noGrp="1"/>
          </p:cNvSpPr>
          <p:nvPr>
            <p:ph type="title"/>
          </p:nvPr>
        </p:nvSpPr>
        <p:spPr>
          <a:xfrm>
            <a:off x="457200" y="2636912"/>
            <a:ext cx="8229600" cy="706090"/>
          </a:xfrm>
          <a:solidFill>
            <a:srgbClr val="339933"/>
          </a:solidFill>
          <a:ln>
            <a:solidFill>
              <a:srgbClr val="339933"/>
            </a:solidFill>
          </a:ln>
        </p:spPr>
        <p:txBody>
          <a:bodyPr>
            <a:normAutofit fontScale="90000"/>
          </a:bodyPr>
          <a:lstStyle/>
          <a:p>
            <a:r>
              <a:rPr lang="en-ZA" sz="2200" b="1" dirty="0" smtClean="0"/>
              <a:t/>
            </a:r>
            <a:br>
              <a:rPr lang="en-ZA" sz="2200" b="1" dirty="0" smtClean="0"/>
            </a:br>
            <a:r>
              <a:rPr lang="en-ZA" sz="2200" b="1" dirty="0"/>
              <a:t/>
            </a:r>
            <a:br>
              <a:rPr lang="en-ZA" sz="2200" b="1" dirty="0"/>
            </a:br>
            <a:r>
              <a:rPr lang="en-ZA" sz="3600" b="1" dirty="0"/>
              <a:t>Employment equity </a:t>
            </a:r>
            <a:r>
              <a:rPr lang="en-ZA" sz="3600" b="1" dirty="0" smtClean="0"/>
              <a:t>report</a:t>
            </a:r>
            <a:r>
              <a:rPr lang="en-ZA" sz="2200" b="1" dirty="0"/>
              <a:t/>
            </a:r>
            <a:br>
              <a:rPr lang="en-ZA" sz="2200" b="1" dirty="0"/>
            </a:br>
            <a:endParaRPr lang="en-ZA" dirty="0"/>
          </a:p>
        </p:txBody>
      </p:sp>
    </p:spTree>
    <p:extLst>
      <p:ext uri="{BB962C8B-B14F-4D97-AF65-F5344CB8AC3E}">
        <p14:creationId xmlns:p14="http://schemas.microsoft.com/office/powerpoint/2010/main" xmlns="" val="34751937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8172400" y="6356350"/>
            <a:ext cx="5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39</a:t>
            </a:fld>
            <a:endParaRPr lang="en-ZA" dirty="0">
              <a:latin typeface="Arial" pitchFamily="34" charset="0"/>
            </a:endParaRPr>
          </a:p>
        </p:txBody>
      </p:sp>
      <p:sp>
        <p:nvSpPr>
          <p:cNvPr id="4" name="Title 3"/>
          <p:cNvSpPr>
            <a:spLocks noGrp="1"/>
          </p:cNvSpPr>
          <p:nvPr>
            <p:ph type="title"/>
          </p:nvPr>
        </p:nvSpPr>
        <p:spPr>
          <a:xfrm>
            <a:off x="457200" y="274638"/>
            <a:ext cx="8229600" cy="706090"/>
          </a:xfrm>
          <a:solidFill>
            <a:srgbClr val="339933"/>
          </a:solidFill>
          <a:ln>
            <a:solidFill>
              <a:srgbClr val="339933"/>
            </a:solidFill>
          </a:ln>
        </p:spPr>
        <p:txBody>
          <a:bodyPr>
            <a:normAutofit fontScale="90000"/>
          </a:bodyPr>
          <a:lstStyle/>
          <a:p>
            <a:r>
              <a:rPr lang="en-ZA" sz="2200" b="1" dirty="0" smtClean="0"/>
              <a:t/>
            </a:r>
            <a:br>
              <a:rPr lang="en-ZA" sz="2200" b="1" dirty="0" smtClean="0"/>
            </a:br>
            <a:r>
              <a:rPr lang="en-ZA" sz="2200" b="1" dirty="0"/>
              <a:t/>
            </a:r>
            <a:br>
              <a:rPr lang="en-ZA" sz="2200" b="1" dirty="0"/>
            </a:br>
            <a:r>
              <a:rPr lang="en-ZA" sz="2200" b="1" dirty="0" smtClean="0"/>
              <a:t>Total </a:t>
            </a:r>
            <a:r>
              <a:rPr lang="en-ZA" sz="2200" b="1" dirty="0"/>
              <a:t>number of employees (including employees with disabilities) in each of the following occupational categories.</a:t>
            </a:r>
            <a:br>
              <a:rPr lang="en-ZA" sz="2200" b="1" dirty="0"/>
            </a:br>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2252663708"/>
              </p:ext>
            </p:extLst>
          </p:nvPr>
        </p:nvGraphicFramePr>
        <p:xfrm>
          <a:off x="467542" y="1124744"/>
          <a:ext cx="8202469" cy="4457500"/>
        </p:xfrm>
        <a:graphic>
          <a:graphicData uri="http://schemas.openxmlformats.org/drawingml/2006/table">
            <a:tbl>
              <a:tblPr firstRow="1" bandRow="1">
                <a:tableStyleId>{5C22544A-7EE6-4342-B048-85BDC9FD1C3A}</a:tableStyleId>
              </a:tblPr>
              <a:tblGrid>
                <a:gridCol w="1491358">
                  <a:extLst>
                    <a:ext uri="{9D8B030D-6E8A-4147-A177-3AD203B41FA5}">
                      <a16:colId xmlns:a16="http://schemas.microsoft.com/office/drawing/2014/main" xmlns="" val="20000"/>
                    </a:ext>
                  </a:extLst>
                </a:gridCol>
                <a:gridCol w="745679">
                  <a:extLst>
                    <a:ext uri="{9D8B030D-6E8A-4147-A177-3AD203B41FA5}">
                      <a16:colId xmlns:a16="http://schemas.microsoft.com/office/drawing/2014/main" xmlns="" val="20001"/>
                    </a:ext>
                  </a:extLst>
                </a:gridCol>
                <a:gridCol w="832197">
                  <a:extLst>
                    <a:ext uri="{9D8B030D-6E8A-4147-A177-3AD203B41FA5}">
                      <a16:colId xmlns:a16="http://schemas.microsoft.com/office/drawing/2014/main" xmlns="" val="20002"/>
                    </a:ext>
                  </a:extLst>
                </a:gridCol>
                <a:gridCol w="659161">
                  <a:extLst>
                    <a:ext uri="{9D8B030D-6E8A-4147-A177-3AD203B41FA5}">
                      <a16:colId xmlns:a16="http://schemas.microsoft.com/office/drawing/2014/main" xmlns="" val="20003"/>
                    </a:ext>
                  </a:extLst>
                </a:gridCol>
                <a:gridCol w="745679">
                  <a:extLst>
                    <a:ext uri="{9D8B030D-6E8A-4147-A177-3AD203B41FA5}">
                      <a16:colId xmlns:a16="http://schemas.microsoft.com/office/drawing/2014/main" xmlns="" val="20004"/>
                    </a:ext>
                  </a:extLst>
                </a:gridCol>
                <a:gridCol w="745679">
                  <a:extLst>
                    <a:ext uri="{9D8B030D-6E8A-4147-A177-3AD203B41FA5}">
                      <a16:colId xmlns:a16="http://schemas.microsoft.com/office/drawing/2014/main" xmlns="" val="20005"/>
                    </a:ext>
                  </a:extLst>
                </a:gridCol>
                <a:gridCol w="843852">
                  <a:extLst>
                    <a:ext uri="{9D8B030D-6E8A-4147-A177-3AD203B41FA5}">
                      <a16:colId xmlns:a16="http://schemas.microsoft.com/office/drawing/2014/main" xmlns="" val="20006"/>
                    </a:ext>
                  </a:extLst>
                </a:gridCol>
                <a:gridCol w="647506">
                  <a:extLst>
                    <a:ext uri="{9D8B030D-6E8A-4147-A177-3AD203B41FA5}">
                      <a16:colId xmlns:a16="http://schemas.microsoft.com/office/drawing/2014/main" xmlns="" val="20007"/>
                    </a:ext>
                  </a:extLst>
                </a:gridCol>
                <a:gridCol w="745679">
                  <a:extLst>
                    <a:ext uri="{9D8B030D-6E8A-4147-A177-3AD203B41FA5}">
                      <a16:colId xmlns:a16="http://schemas.microsoft.com/office/drawing/2014/main" xmlns="" val="20008"/>
                    </a:ext>
                  </a:extLst>
                </a:gridCol>
                <a:gridCol w="745679">
                  <a:extLst>
                    <a:ext uri="{9D8B030D-6E8A-4147-A177-3AD203B41FA5}">
                      <a16:colId xmlns:a16="http://schemas.microsoft.com/office/drawing/2014/main" xmlns="" val="20009"/>
                    </a:ext>
                  </a:extLst>
                </a:gridCol>
              </a:tblGrid>
              <a:tr h="288035">
                <a:tc rowSpan="2">
                  <a:txBody>
                    <a:bodyPr/>
                    <a:lstStyle/>
                    <a:p>
                      <a:pPr algn="ctr">
                        <a:lnSpc>
                          <a:spcPct val="115000"/>
                        </a:lnSpc>
                        <a:spcAft>
                          <a:spcPts val="0"/>
                        </a:spcAft>
                      </a:pPr>
                      <a:r>
                        <a:rPr lang="en-ZA" sz="1200" b="1" dirty="0">
                          <a:solidFill>
                            <a:schemeClr val="tx1"/>
                          </a:solidFill>
                          <a:effectLst/>
                          <a:latin typeface="Arial" pitchFamily="34" charset="0"/>
                          <a:ea typeface="Times New Roman"/>
                          <a:cs typeface="Times New Roman"/>
                        </a:rPr>
                        <a:t>Occupational categories </a:t>
                      </a:r>
                      <a:endParaRPr lang="en-ZA" sz="1200" dirty="0">
                        <a:solidFill>
                          <a:schemeClr val="tx1"/>
                        </a:solidFill>
                        <a:effectLst/>
                        <a:latin typeface="Arial" pitchFamily="34" charset="0"/>
                        <a:ea typeface="Calibri"/>
                        <a:cs typeface="Times New Roman"/>
                      </a:endParaRPr>
                    </a:p>
                  </a:txBody>
                  <a:tcPr marL="65405" marR="65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4">
                  <a:txBody>
                    <a:bodyPr/>
                    <a:lstStyle/>
                    <a:p>
                      <a:pPr algn="ctr">
                        <a:lnSpc>
                          <a:spcPct val="115000"/>
                        </a:lnSpc>
                        <a:spcAft>
                          <a:spcPts val="0"/>
                        </a:spcAft>
                      </a:pPr>
                      <a:r>
                        <a:rPr lang="en-ZA" sz="1200" b="1" dirty="0" smtClean="0">
                          <a:solidFill>
                            <a:schemeClr val="tx1"/>
                          </a:solidFill>
                          <a:effectLst/>
                          <a:latin typeface="Arial" pitchFamily="34" charset="0"/>
                          <a:ea typeface="Times New Roman"/>
                          <a:cs typeface="Times New Roman"/>
                        </a:rPr>
                        <a:t>Male</a:t>
                      </a:r>
                      <a:endParaRPr lang="en-ZA" sz="1200" dirty="0">
                        <a:solidFill>
                          <a:schemeClr val="tx1"/>
                        </a:solidFill>
                        <a:effectLst/>
                        <a:latin typeface="Arial" pitchFamily="34" charset="0"/>
                        <a:ea typeface="Calibri"/>
                        <a:cs typeface="Times New Roman"/>
                      </a:endParaRPr>
                    </a:p>
                  </a:txBody>
                  <a:tcPr marL="65405" marR="65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15000"/>
                        </a:lnSpc>
                        <a:spcAft>
                          <a:spcPts val="0"/>
                        </a:spcAft>
                      </a:pPr>
                      <a:r>
                        <a:rPr lang="en-ZA" sz="1200" b="1" dirty="0" smtClean="0">
                          <a:solidFill>
                            <a:schemeClr val="tx1"/>
                          </a:solidFill>
                          <a:effectLst/>
                          <a:latin typeface="Arial" pitchFamily="34" charset="0"/>
                          <a:ea typeface="Times New Roman"/>
                          <a:cs typeface="Times New Roman"/>
                        </a:rPr>
                        <a:t>Female</a:t>
                      </a:r>
                      <a:endParaRPr lang="en-ZA" sz="1200" dirty="0">
                        <a:solidFill>
                          <a:schemeClr val="tx1"/>
                        </a:solidFill>
                        <a:effectLst/>
                        <a:latin typeface="Arial" pitchFamily="34" charset="0"/>
                        <a:ea typeface="Calibri"/>
                        <a:cs typeface="Times New Roman"/>
                      </a:endParaRPr>
                    </a:p>
                  </a:txBody>
                  <a:tcPr marL="65405" marR="65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nSpc>
                          <a:spcPct val="115000"/>
                        </a:lnSpc>
                        <a:spcAft>
                          <a:spcPts val="0"/>
                        </a:spcAft>
                      </a:pPr>
                      <a:r>
                        <a:rPr lang="en-ZA" sz="1200" b="1" dirty="0">
                          <a:solidFill>
                            <a:schemeClr val="tx1"/>
                          </a:solidFill>
                          <a:effectLst/>
                          <a:latin typeface="Arial" pitchFamily="34" charset="0"/>
                          <a:ea typeface="Times New Roman"/>
                          <a:cs typeface="Times New Roman"/>
                        </a:rPr>
                        <a:t>Total</a:t>
                      </a:r>
                      <a:endParaRPr lang="en-ZA" sz="1200" b="1" dirty="0">
                        <a:solidFill>
                          <a:schemeClr val="tx1"/>
                        </a:solidFill>
                        <a:effectLst/>
                        <a:latin typeface="Arial" pitchFamily="34" charset="0"/>
                        <a:ea typeface="Calibri"/>
                        <a:cs typeface="Times New Roman"/>
                      </a:endParaRPr>
                    </a:p>
                  </a:txBody>
                  <a:tcPr marL="65405" marR="65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402137">
                <a:tc vMerge="1">
                  <a:txBody>
                    <a:bodyPr/>
                    <a:lstStyle/>
                    <a:p>
                      <a:endParaRPr lang="en-ZA"/>
                    </a:p>
                  </a:txBody>
                  <a:tcPr/>
                </a:tc>
                <a:tc>
                  <a:txBody>
                    <a:bodyPr/>
                    <a:lstStyle/>
                    <a:p>
                      <a:pPr>
                        <a:lnSpc>
                          <a:spcPct val="115000"/>
                        </a:lnSpc>
                        <a:spcAft>
                          <a:spcPts val="0"/>
                        </a:spcAft>
                      </a:pPr>
                      <a:r>
                        <a:rPr lang="en-ZA" sz="1200" b="1" dirty="0">
                          <a:solidFill>
                            <a:schemeClr val="tx1"/>
                          </a:solidFill>
                          <a:effectLst/>
                          <a:latin typeface="Arial" pitchFamily="34" charset="0"/>
                          <a:ea typeface="Times New Roman"/>
                          <a:cs typeface="Times New Roman"/>
                        </a:rPr>
                        <a:t>African</a:t>
                      </a:r>
                      <a:endParaRPr lang="en-ZA" sz="1200" dirty="0">
                        <a:solidFill>
                          <a:schemeClr val="tx1"/>
                        </a:solidFill>
                        <a:effectLst/>
                        <a:latin typeface="Arial" pitchFamily="34" charset="0"/>
                        <a:ea typeface="Calibri"/>
                        <a:cs typeface="Times New Roman"/>
                      </a:endParaRPr>
                    </a:p>
                  </a:txBody>
                  <a:tcPr marL="65405" marR="65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en-ZA" sz="1200" b="1" dirty="0">
                          <a:solidFill>
                            <a:schemeClr val="tx1"/>
                          </a:solidFill>
                          <a:effectLst/>
                          <a:latin typeface="Arial" pitchFamily="34" charset="0"/>
                          <a:ea typeface="Times New Roman"/>
                          <a:cs typeface="Times New Roman"/>
                        </a:rPr>
                        <a:t>Coloured</a:t>
                      </a:r>
                      <a:endParaRPr lang="en-ZA" sz="1200" dirty="0">
                        <a:solidFill>
                          <a:schemeClr val="tx1"/>
                        </a:solidFill>
                        <a:effectLst/>
                        <a:latin typeface="Arial" pitchFamily="34" charset="0"/>
                        <a:ea typeface="Calibri"/>
                        <a:cs typeface="Times New Roman"/>
                      </a:endParaRPr>
                    </a:p>
                  </a:txBody>
                  <a:tcPr marL="65405" marR="65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en-ZA" sz="1200" b="1" dirty="0">
                          <a:solidFill>
                            <a:schemeClr val="tx1"/>
                          </a:solidFill>
                          <a:effectLst/>
                          <a:latin typeface="Arial" pitchFamily="34" charset="0"/>
                          <a:ea typeface="Times New Roman"/>
                          <a:cs typeface="Times New Roman"/>
                        </a:rPr>
                        <a:t>Indian</a:t>
                      </a:r>
                      <a:endParaRPr lang="en-ZA" sz="1200" dirty="0">
                        <a:solidFill>
                          <a:schemeClr val="tx1"/>
                        </a:solidFill>
                        <a:effectLst/>
                        <a:latin typeface="Arial" pitchFamily="34" charset="0"/>
                        <a:ea typeface="Calibri"/>
                        <a:cs typeface="Times New Roman"/>
                      </a:endParaRPr>
                    </a:p>
                  </a:txBody>
                  <a:tcPr marL="65405" marR="65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en-ZA" sz="1200" b="1" dirty="0">
                          <a:solidFill>
                            <a:schemeClr val="tx1"/>
                          </a:solidFill>
                          <a:effectLst/>
                          <a:latin typeface="Arial" pitchFamily="34" charset="0"/>
                          <a:ea typeface="Times New Roman"/>
                          <a:cs typeface="Times New Roman"/>
                        </a:rPr>
                        <a:t>White</a:t>
                      </a:r>
                      <a:endParaRPr lang="en-ZA" sz="1200" dirty="0">
                        <a:solidFill>
                          <a:schemeClr val="tx1"/>
                        </a:solidFill>
                        <a:effectLst/>
                        <a:latin typeface="Arial" pitchFamily="34" charset="0"/>
                        <a:ea typeface="Calibri"/>
                        <a:cs typeface="Times New Roman"/>
                      </a:endParaRPr>
                    </a:p>
                  </a:txBody>
                  <a:tcPr marL="65405" marR="65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en-ZA" sz="1200" b="1" dirty="0">
                          <a:solidFill>
                            <a:schemeClr val="tx1"/>
                          </a:solidFill>
                          <a:effectLst/>
                          <a:latin typeface="Arial" pitchFamily="34" charset="0"/>
                          <a:ea typeface="Times New Roman"/>
                          <a:cs typeface="Times New Roman"/>
                        </a:rPr>
                        <a:t>African</a:t>
                      </a:r>
                      <a:endParaRPr lang="en-ZA" sz="1200" dirty="0">
                        <a:solidFill>
                          <a:schemeClr val="tx1"/>
                        </a:solidFill>
                        <a:effectLst/>
                        <a:latin typeface="Arial" pitchFamily="34" charset="0"/>
                        <a:ea typeface="Calibri"/>
                        <a:cs typeface="Times New Roman"/>
                      </a:endParaRPr>
                    </a:p>
                  </a:txBody>
                  <a:tcPr marL="65405" marR="65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en-ZA" sz="1200" b="1" dirty="0">
                          <a:solidFill>
                            <a:schemeClr val="tx1"/>
                          </a:solidFill>
                          <a:effectLst/>
                          <a:latin typeface="Arial" pitchFamily="34" charset="0"/>
                          <a:ea typeface="Times New Roman"/>
                          <a:cs typeface="Times New Roman"/>
                        </a:rPr>
                        <a:t>Coloured</a:t>
                      </a:r>
                      <a:endParaRPr lang="en-ZA" sz="1200" dirty="0">
                        <a:solidFill>
                          <a:schemeClr val="tx1"/>
                        </a:solidFill>
                        <a:effectLst/>
                        <a:latin typeface="Arial" pitchFamily="34" charset="0"/>
                        <a:ea typeface="Calibri"/>
                        <a:cs typeface="Times New Roman"/>
                      </a:endParaRPr>
                    </a:p>
                  </a:txBody>
                  <a:tcPr marL="65405" marR="65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en-ZA" sz="1200" b="1" dirty="0">
                          <a:solidFill>
                            <a:schemeClr val="tx1"/>
                          </a:solidFill>
                          <a:effectLst/>
                          <a:latin typeface="Arial" pitchFamily="34" charset="0"/>
                          <a:ea typeface="Times New Roman"/>
                          <a:cs typeface="Times New Roman"/>
                        </a:rPr>
                        <a:t>Indian</a:t>
                      </a:r>
                      <a:endParaRPr lang="en-ZA" sz="1200" dirty="0">
                        <a:solidFill>
                          <a:schemeClr val="tx1"/>
                        </a:solidFill>
                        <a:effectLst/>
                        <a:latin typeface="Arial" pitchFamily="34" charset="0"/>
                        <a:ea typeface="Calibri"/>
                        <a:cs typeface="Times New Roman"/>
                      </a:endParaRPr>
                    </a:p>
                  </a:txBody>
                  <a:tcPr marL="65405" marR="65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en-ZA" sz="1200" b="1" dirty="0" smtClean="0">
                          <a:solidFill>
                            <a:schemeClr val="tx1"/>
                          </a:solidFill>
                          <a:effectLst/>
                          <a:latin typeface="Arial" pitchFamily="34" charset="0"/>
                          <a:ea typeface="Times New Roman"/>
                          <a:cs typeface="Times New Roman"/>
                        </a:rPr>
                        <a:t>White</a:t>
                      </a:r>
                      <a:endParaRPr lang="en-ZA" sz="1200" dirty="0">
                        <a:solidFill>
                          <a:schemeClr val="tx1"/>
                        </a:solidFill>
                        <a:effectLst/>
                        <a:latin typeface="Arial" pitchFamily="34" charset="0"/>
                        <a:ea typeface="Calibri"/>
                        <a:cs typeface="Times New Roman"/>
                      </a:endParaRPr>
                    </a:p>
                  </a:txBody>
                  <a:tcPr marL="65405" marR="65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en-ZA"/>
                    </a:p>
                  </a:txBody>
                  <a:tcPr/>
                </a:tc>
                <a:extLst>
                  <a:ext uri="{0D108BD9-81ED-4DB2-BD59-A6C34878D82A}">
                    <a16:rowId xmlns:a16="http://schemas.microsoft.com/office/drawing/2014/main" xmlns="" val="10001"/>
                  </a:ext>
                </a:extLst>
              </a:tr>
              <a:tr h="402137">
                <a:tc>
                  <a:txBody>
                    <a:bodyPr/>
                    <a:lstStyle/>
                    <a:p>
                      <a:pPr>
                        <a:lnSpc>
                          <a:spcPct val="115000"/>
                        </a:lnSpc>
                        <a:spcAft>
                          <a:spcPts val="0"/>
                        </a:spcAft>
                      </a:pPr>
                      <a:r>
                        <a:rPr lang="en-ZA" sz="1200" dirty="0">
                          <a:effectLst/>
                          <a:latin typeface="Arial" pitchFamily="34" charset="0"/>
                          <a:ea typeface="Times New Roman"/>
                          <a:cs typeface="Times New Roman"/>
                        </a:rPr>
                        <a:t>Legislators, senior officials and managers</a:t>
                      </a:r>
                      <a:endParaRPr lang="en-ZA" sz="1200" dirty="0">
                        <a:effectLst/>
                        <a:latin typeface="Arial" pitchFamily="34" charset="0"/>
                        <a:ea typeface="Calibri"/>
                        <a:cs typeface="Times New Roman"/>
                      </a:endParaRPr>
                    </a:p>
                  </a:txBody>
                  <a:tcPr marL="65405" marR="654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153</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13</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12</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16</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90</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7</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5</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16</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b="1" dirty="0" smtClean="0">
                          <a:latin typeface="Arial" pitchFamily="34" charset="0"/>
                        </a:rPr>
                        <a:t>312</a:t>
                      </a:r>
                      <a:endParaRPr lang="en-ZA" sz="1200" b="1"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2"/>
                  </a:ext>
                </a:extLst>
              </a:tr>
              <a:tr h="201547">
                <a:tc>
                  <a:txBody>
                    <a:bodyPr/>
                    <a:lstStyle/>
                    <a:p>
                      <a:pPr>
                        <a:lnSpc>
                          <a:spcPct val="115000"/>
                        </a:lnSpc>
                        <a:spcAft>
                          <a:spcPts val="0"/>
                        </a:spcAft>
                      </a:pPr>
                      <a:r>
                        <a:rPr lang="en-ZA" sz="1200" dirty="0">
                          <a:effectLst/>
                          <a:latin typeface="Arial" pitchFamily="34" charset="0"/>
                          <a:ea typeface="Times New Roman"/>
                          <a:cs typeface="Times New Roman"/>
                        </a:rPr>
                        <a:t>Professionals</a:t>
                      </a:r>
                      <a:endParaRPr lang="en-ZA" sz="1200" dirty="0">
                        <a:effectLst/>
                        <a:latin typeface="Arial" pitchFamily="34" charset="0"/>
                        <a:ea typeface="Calibri"/>
                        <a:cs typeface="Times New Roman"/>
                      </a:endParaRPr>
                    </a:p>
                  </a:txBody>
                  <a:tcPr marL="65405" marR="654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889</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63</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19</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rPr>
                        <a:t>109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rPr>
                        <a:t>825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rPr>
                        <a:t>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b="1" dirty="0" smtClean="0">
                          <a:latin typeface="Arial" pitchFamily="34" charset="0"/>
                        </a:rPr>
                        <a:t>2 174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r h="402137">
                <a:tc>
                  <a:txBody>
                    <a:bodyPr/>
                    <a:lstStyle/>
                    <a:p>
                      <a:pPr>
                        <a:lnSpc>
                          <a:spcPct val="115000"/>
                        </a:lnSpc>
                        <a:spcAft>
                          <a:spcPts val="0"/>
                        </a:spcAft>
                      </a:pPr>
                      <a:r>
                        <a:rPr lang="en-ZA" sz="1200" dirty="0">
                          <a:effectLst/>
                          <a:latin typeface="Arial" pitchFamily="34" charset="0"/>
                          <a:ea typeface="Times New Roman"/>
                          <a:cs typeface="Times New Roman"/>
                        </a:rPr>
                        <a:t>Technicians and associate professionals</a:t>
                      </a:r>
                      <a:endParaRPr lang="en-ZA" sz="1200" dirty="0">
                        <a:effectLst/>
                        <a:latin typeface="Arial" pitchFamily="34" charset="0"/>
                        <a:ea typeface="Calibri"/>
                        <a:cs typeface="Times New Roman"/>
                      </a:endParaRPr>
                    </a:p>
                  </a:txBody>
                  <a:tcPr marL="65405" marR="654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684</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29</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7</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rPr>
                        <a:t>629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rPr>
                        <a:t>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b="1" dirty="0" smtClean="0">
                          <a:latin typeface="Arial" pitchFamily="34" charset="0"/>
                        </a:rPr>
                        <a:t>1 496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4"/>
                  </a:ext>
                </a:extLst>
              </a:tr>
              <a:tr h="193533">
                <a:tc>
                  <a:txBody>
                    <a:bodyPr/>
                    <a:lstStyle/>
                    <a:p>
                      <a:pPr>
                        <a:lnSpc>
                          <a:spcPct val="115000"/>
                        </a:lnSpc>
                        <a:spcAft>
                          <a:spcPts val="0"/>
                        </a:spcAft>
                      </a:pPr>
                      <a:r>
                        <a:rPr lang="en-ZA" sz="1200" dirty="0">
                          <a:effectLst/>
                          <a:latin typeface="Arial" pitchFamily="34" charset="0"/>
                          <a:ea typeface="Times New Roman"/>
                          <a:cs typeface="Times New Roman"/>
                        </a:rPr>
                        <a:t>Clerks </a:t>
                      </a:r>
                      <a:endParaRPr lang="en-ZA" sz="1200" dirty="0">
                        <a:effectLst/>
                        <a:latin typeface="Arial" pitchFamily="34" charset="0"/>
                        <a:ea typeface="Calibri"/>
                        <a:cs typeface="Times New Roman"/>
                      </a:endParaRPr>
                    </a:p>
                  </a:txBody>
                  <a:tcPr marL="65405" marR="654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360</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rPr>
                        <a:t>624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78</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b="1" dirty="0" smtClean="0">
                          <a:latin typeface="Arial" pitchFamily="34" charset="0"/>
                        </a:rPr>
                        <a:t>1 160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5"/>
                  </a:ext>
                </a:extLst>
              </a:tr>
              <a:tr h="402137">
                <a:tc>
                  <a:txBody>
                    <a:bodyPr/>
                    <a:lstStyle/>
                    <a:p>
                      <a:pPr>
                        <a:lnSpc>
                          <a:spcPct val="115000"/>
                        </a:lnSpc>
                        <a:spcAft>
                          <a:spcPts val="0"/>
                        </a:spcAft>
                      </a:pPr>
                      <a:r>
                        <a:rPr lang="en-ZA" sz="1200" dirty="0">
                          <a:effectLst/>
                          <a:latin typeface="Arial" pitchFamily="34" charset="0"/>
                          <a:ea typeface="Times New Roman"/>
                          <a:cs typeface="Times New Roman"/>
                        </a:rPr>
                        <a:t>Service and sales workers</a:t>
                      </a:r>
                      <a:endParaRPr lang="en-ZA" sz="1200" dirty="0">
                        <a:effectLst/>
                        <a:latin typeface="Arial" pitchFamily="34" charset="0"/>
                        <a:ea typeface="Calibri"/>
                        <a:cs typeface="Times New Roman"/>
                      </a:endParaRPr>
                    </a:p>
                  </a:txBody>
                  <a:tcPr marL="65405" marR="654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116</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2 </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0</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3</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148</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2</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0</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0</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b="1" dirty="0" smtClean="0">
                          <a:latin typeface="Arial" pitchFamily="34" charset="0"/>
                        </a:rPr>
                        <a:t>271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6"/>
                  </a:ext>
                </a:extLst>
              </a:tr>
              <a:tr h="402137">
                <a:tc>
                  <a:txBody>
                    <a:bodyPr/>
                    <a:lstStyle/>
                    <a:p>
                      <a:pPr>
                        <a:lnSpc>
                          <a:spcPct val="115000"/>
                        </a:lnSpc>
                        <a:spcAft>
                          <a:spcPts val="0"/>
                        </a:spcAft>
                      </a:pPr>
                      <a:r>
                        <a:rPr lang="en-ZA" sz="1200" dirty="0">
                          <a:effectLst/>
                          <a:latin typeface="Arial" pitchFamily="34" charset="0"/>
                          <a:ea typeface="Times New Roman"/>
                          <a:cs typeface="Times New Roman"/>
                        </a:rPr>
                        <a:t>Craft and related trades workers</a:t>
                      </a:r>
                      <a:endParaRPr lang="en-ZA" sz="1200" dirty="0">
                        <a:effectLst/>
                        <a:latin typeface="Arial" pitchFamily="34" charset="0"/>
                        <a:ea typeface="Calibri"/>
                        <a:cs typeface="Times New Roman"/>
                      </a:endParaRPr>
                    </a:p>
                  </a:txBody>
                  <a:tcPr marL="65405" marR="654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14</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1</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1</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1</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0</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1</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0</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3</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b="1" dirty="0" smtClean="0">
                          <a:latin typeface="Arial" pitchFamily="34" charset="0"/>
                        </a:rPr>
                        <a:t>21</a:t>
                      </a:r>
                      <a:endParaRPr lang="en-ZA" sz="1200" b="1"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7"/>
                  </a:ext>
                </a:extLst>
              </a:tr>
              <a:tr h="402137">
                <a:tc>
                  <a:txBody>
                    <a:bodyPr/>
                    <a:lstStyle/>
                    <a:p>
                      <a:pPr>
                        <a:lnSpc>
                          <a:spcPct val="115000"/>
                        </a:lnSpc>
                        <a:spcAft>
                          <a:spcPts val="0"/>
                        </a:spcAft>
                      </a:pPr>
                      <a:r>
                        <a:rPr lang="en-ZA" sz="1200" dirty="0">
                          <a:effectLst/>
                          <a:latin typeface="Arial" pitchFamily="34" charset="0"/>
                          <a:ea typeface="Times New Roman"/>
                          <a:cs typeface="Times New Roman"/>
                        </a:rPr>
                        <a:t>Elementary occupations</a:t>
                      </a:r>
                      <a:endParaRPr lang="en-ZA" sz="1200" dirty="0">
                        <a:effectLst/>
                        <a:latin typeface="Arial" pitchFamily="34" charset="0"/>
                        <a:ea typeface="Calibri"/>
                        <a:cs typeface="Times New Roman"/>
                      </a:endParaRPr>
                    </a:p>
                  </a:txBody>
                  <a:tcPr marL="65405" marR="654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55</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7</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0</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1</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30</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8</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0</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itchFamily="34" charset="0"/>
                        </a:rPr>
                        <a:t>0</a:t>
                      </a:r>
                      <a:endParaRPr lang="en-ZA" sz="1200"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b="1" dirty="0" smtClean="0">
                          <a:latin typeface="Arial" pitchFamily="34" charset="0"/>
                        </a:rPr>
                        <a:t>101</a:t>
                      </a:r>
                      <a:endParaRPr lang="en-ZA" sz="1200" b="1"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8"/>
                  </a:ext>
                </a:extLst>
              </a:tr>
              <a:tr h="269892">
                <a:tc>
                  <a:txBody>
                    <a:bodyPr/>
                    <a:lstStyle/>
                    <a:p>
                      <a:pPr>
                        <a:lnSpc>
                          <a:spcPct val="115000"/>
                        </a:lnSpc>
                        <a:spcAft>
                          <a:spcPts val="0"/>
                        </a:spcAft>
                      </a:pPr>
                      <a:r>
                        <a:rPr lang="en-ZA" sz="1200" b="1" dirty="0">
                          <a:effectLst/>
                          <a:latin typeface="Arial" pitchFamily="34" charset="0"/>
                          <a:ea typeface="Times New Roman"/>
                          <a:cs typeface="Times New Roman"/>
                        </a:rPr>
                        <a:t>Total</a:t>
                      </a:r>
                      <a:endParaRPr lang="en-ZA" sz="1200" b="1" dirty="0">
                        <a:effectLst/>
                        <a:latin typeface="Arial" pitchFamily="34" charset="0"/>
                        <a:ea typeface="Calibri"/>
                        <a:cs typeface="Times New Roman"/>
                      </a:endParaRPr>
                    </a:p>
                  </a:txBody>
                  <a:tcPr marL="65405" marR="654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b="1" dirty="0" smtClean="0">
                          <a:latin typeface="Arial" pitchFamily="34" charset="0"/>
                        </a:rPr>
                        <a:t>2 271</a:t>
                      </a:r>
                      <a:endParaRPr lang="en-ZA" sz="1200" b="1"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b="1" dirty="0" smtClean="0">
                          <a:latin typeface="Arial" pitchFamily="34" charset="0"/>
                        </a:rPr>
                        <a:t>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b="1" dirty="0" smtClean="0">
                          <a:latin typeface="Arial" pitchFamily="34" charset="0"/>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b="1" dirty="0" smtClean="0">
                          <a:latin typeface="Arial" pitchFamily="34" charset="0"/>
                        </a:rPr>
                        <a:t>163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b="1" dirty="0" smtClean="0">
                          <a:latin typeface="Arial" pitchFamily="34" charset="0"/>
                        </a:rPr>
                        <a:t>2</a:t>
                      </a:r>
                      <a:r>
                        <a:rPr lang="en-ZA" sz="1200" b="1" baseline="0" dirty="0" smtClean="0">
                          <a:latin typeface="Arial" pitchFamily="34" charset="0"/>
                        </a:rPr>
                        <a:t> 346</a:t>
                      </a:r>
                      <a:endParaRPr lang="en-ZA" sz="1200" b="1"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b="1" dirty="0" smtClean="0">
                          <a:latin typeface="Arial" pitchFamily="34" charset="0"/>
                        </a:rPr>
                        <a:t>219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b="1" dirty="0" smtClean="0">
                          <a:latin typeface="Arial" pitchFamily="34" charset="0"/>
                        </a:rPr>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b="1" dirty="0" smtClean="0">
                          <a:latin typeface="Arial" pitchFamily="34" charset="0"/>
                        </a:rPr>
                        <a:t>286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b="1" dirty="0" smtClean="0">
                          <a:latin typeface="Arial" pitchFamily="34" charset="0"/>
                        </a:rPr>
                        <a:t>5 535</a:t>
                      </a:r>
                      <a:endParaRPr lang="en-ZA" sz="1200" b="1" dirty="0">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9"/>
                  </a:ext>
                </a:extLst>
              </a:tr>
              <a:tr h="402137">
                <a:tc>
                  <a:txBody>
                    <a:bodyPr/>
                    <a:lstStyle/>
                    <a:p>
                      <a:pPr>
                        <a:lnSpc>
                          <a:spcPct val="115000"/>
                        </a:lnSpc>
                        <a:spcAft>
                          <a:spcPts val="0"/>
                        </a:spcAft>
                      </a:pPr>
                      <a:r>
                        <a:rPr lang="en-ZA" sz="1200" b="1" dirty="0">
                          <a:solidFill>
                            <a:srgbClr val="002060"/>
                          </a:solidFill>
                          <a:effectLst/>
                          <a:latin typeface="Arial" pitchFamily="34" charset="0"/>
                          <a:ea typeface="Times New Roman"/>
                          <a:cs typeface="Times New Roman"/>
                        </a:rPr>
                        <a:t>Employees with disabilities</a:t>
                      </a:r>
                      <a:endParaRPr lang="en-ZA" sz="1200" b="1" dirty="0">
                        <a:solidFill>
                          <a:srgbClr val="002060"/>
                        </a:solidFill>
                        <a:effectLst/>
                        <a:latin typeface="Arial" pitchFamily="34" charset="0"/>
                        <a:ea typeface="Calibri"/>
                        <a:cs typeface="Times New Roman"/>
                      </a:endParaRPr>
                    </a:p>
                  </a:txBody>
                  <a:tcPr marL="65405" marR="654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b="1" dirty="0" smtClean="0">
                          <a:solidFill>
                            <a:srgbClr val="002060"/>
                          </a:solidFill>
                          <a:latin typeface="Arial" pitchFamily="34" charset="0"/>
                        </a:rPr>
                        <a:t>43</a:t>
                      </a:r>
                      <a:endParaRPr lang="en-ZA" sz="1200" b="1" dirty="0">
                        <a:solidFill>
                          <a:srgbClr val="002060"/>
                        </a:solidFill>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b="1" dirty="0" smtClean="0">
                          <a:solidFill>
                            <a:srgbClr val="002060"/>
                          </a:solidFill>
                          <a:latin typeface="Arial" pitchFamily="34" charset="0"/>
                        </a:rPr>
                        <a:t>3</a:t>
                      </a:r>
                      <a:endParaRPr lang="en-ZA" sz="1200" b="1" dirty="0">
                        <a:solidFill>
                          <a:srgbClr val="002060"/>
                        </a:solidFill>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b="1" dirty="0" smtClean="0">
                          <a:solidFill>
                            <a:srgbClr val="002060"/>
                          </a:solidFill>
                          <a:latin typeface="Arial" pitchFamily="34" charset="0"/>
                        </a:rPr>
                        <a:t>1</a:t>
                      </a:r>
                      <a:endParaRPr lang="en-ZA" sz="1200" b="1" dirty="0">
                        <a:solidFill>
                          <a:srgbClr val="002060"/>
                        </a:solidFill>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b="1" dirty="0" smtClean="0">
                          <a:solidFill>
                            <a:srgbClr val="002060"/>
                          </a:solidFill>
                          <a:latin typeface="Arial" pitchFamily="34" charset="0"/>
                        </a:rPr>
                        <a:t>13</a:t>
                      </a:r>
                      <a:endParaRPr lang="en-ZA" sz="1200" b="1" dirty="0">
                        <a:solidFill>
                          <a:srgbClr val="002060"/>
                        </a:solidFill>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b="1" dirty="0" smtClean="0">
                          <a:solidFill>
                            <a:srgbClr val="002060"/>
                          </a:solidFill>
                          <a:latin typeface="Arial" pitchFamily="34" charset="0"/>
                        </a:rPr>
                        <a:t>34</a:t>
                      </a:r>
                      <a:endParaRPr lang="en-ZA" sz="1200" b="1" dirty="0">
                        <a:solidFill>
                          <a:srgbClr val="002060"/>
                        </a:solidFill>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b="1" dirty="0" smtClean="0">
                          <a:solidFill>
                            <a:srgbClr val="002060"/>
                          </a:solidFill>
                          <a:latin typeface="Arial" pitchFamily="34" charset="0"/>
                        </a:rPr>
                        <a:t>3</a:t>
                      </a:r>
                      <a:endParaRPr lang="en-ZA" sz="1200" b="1" dirty="0">
                        <a:solidFill>
                          <a:srgbClr val="002060"/>
                        </a:solidFill>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b="1" dirty="0" smtClean="0">
                          <a:solidFill>
                            <a:srgbClr val="002060"/>
                          </a:solidFill>
                          <a:latin typeface="Arial" pitchFamily="34" charset="0"/>
                        </a:rPr>
                        <a:t>1</a:t>
                      </a:r>
                      <a:endParaRPr lang="en-ZA" sz="1200" b="1" dirty="0">
                        <a:solidFill>
                          <a:srgbClr val="002060"/>
                        </a:solidFill>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b="1" dirty="0" smtClean="0">
                          <a:solidFill>
                            <a:srgbClr val="002060"/>
                          </a:solidFill>
                          <a:latin typeface="Arial"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b="1" dirty="0" smtClean="0">
                          <a:solidFill>
                            <a:srgbClr val="002060"/>
                          </a:solidFill>
                          <a:latin typeface="Arial" pitchFamily="34" charset="0"/>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327495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562074"/>
          </a:xfrm>
          <a:solidFill>
            <a:srgbClr val="339933"/>
          </a:solidFill>
          <a:ln>
            <a:solidFill>
              <a:srgbClr val="007A37"/>
            </a:solidFill>
          </a:ln>
        </p:spPr>
        <p:txBody>
          <a:bodyPr>
            <a:noAutofit/>
          </a:bodyPr>
          <a:lstStyle/>
          <a:p>
            <a:pPr lvl="0">
              <a:spcBef>
                <a:spcPct val="20000"/>
              </a:spcBef>
            </a:pPr>
            <a:r>
              <a:rPr lang="en-ZA" sz="4000" dirty="0" smtClean="0">
                <a:solidFill>
                  <a:prstClr val="black"/>
                </a:solidFill>
                <a:ea typeface="+mn-ea"/>
                <a:cs typeface="+mn-cs"/>
              </a:rPr>
              <a:t/>
            </a:r>
            <a:br>
              <a:rPr lang="en-ZA" sz="4000" dirty="0" smtClean="0">
                <a:solidFill>
                  <a:prstClr val="black"/>
                </a:solidFill>
                <a:ea typeface="+mn-ea"/>
                <a:cs typeface="+mn-cs"/>
              </a:rPr>
            </a:br>
            <a:r>
              <a:rPr lang="en-ZA" sz="3600" dirty="0">
                <a:solidFill>
                  <a:prstClr val="black"/>
                </a:solidFill>
                <a:latin typeface="Arial" pitchFamily="34" charset="0"/>
                <a:ea typeface="+mn-ea"/>
                <a:cs typeface="Arial" pitchFamily="34" charset="0"/>
              </a:rPr>
              <a:t>M</a:t>
            </a:r>
            <a:r>
              <a:rPr lang="en-ZA" sz="3600" dirty="0" smtClean="0">
                <a:solidFill>
                  <a:prstClr val="black"/>
                </a:solidFill>
                <a:latin typeface="Arial" pitchFamily="34" charset="0"/>
                <a:ea typeface="+mn-ea"/>
                <a:cs typeface="Arial" pitchFamily="34" charset="0"/>
              </a:rPr>
              <a:t>andate of the department</a:t>
            </a:r>
            <a:r>
              <a:rPr lang="en-ZA" sz="4000" dirty="0">
                <a:solidFill>
                  <a:prstClr val="black"/>
                </a:solidFill>
                <a:ea typeface="+mn-ea"/>
                <a:cs typeface="+mn-cs"/>
              </a:rPr>
              <a:t/>
            </a:r>
            <a:br>
              <a:rPr lang="en-ZA" sz="4000" dirty="0">
                <a:solidFill>
                  <a:prstClr val="black"/>
                </a:solidFill>
                <a:ea typeface="+mn-ea"/>
                <a:cs typeface="+mn-cs"/>
              </a:rPr>
            </a:br>
            <a:endParaRPr lang="en-ZA" sz="4000" dirty="0"/>
          </a:p>
        </p:txBody>
      </p:sp>
      <p:sp>
        <p:nvSpPr>
          <p:cNvPr id="3" name="Content Placeholder 2"/>
          <p:cNvSpPr>
            <a:spLocks noGrp="1"/>
          </p:cNvSpPr>
          <p:nvPr>
            <p:ph idx="1"/>
          </p:nvPr>
        </p:nvSpPr>
        <p:spPr>
          <a:xfrm>
            <a:off x="539552" y="1268760"/>
            <a:ext cx="8208912" cy="4275571"/>
          </a:xfrm>
          <a:ln>
            <a:solidFill>
              <a:srgbClr val="339933"/>
            </a:solidFill>
          </a:ln>
        </p:spPr>
        <p:txBody>
          <a:bodyPr/>
          <a:lstStyle/>
          <a:p>
            <a:pPr marL="0" lvl="0" indent="0">
              <a:buNone/>
            </a:pPr>
            <a:r>
              <a:rPr lang="en-ZA" sz="2200" dirty="0">
                <a:solidFill>
                  <a:prstClr val="black"/>
                </a:solidFill>
                <a:latin typeface="Arial" panose="020B0604020202020204" pitchFamily="34" charset="0"/>
                <a:cs typeface="Arial" panose="020B0604020202020204" pitchFamily="34" charset="0"/>
              </a:rPr>
              <a:t>Rural Development:-</a:t>
            </a:r>
          </a:p>
          <a:p>
            <a:pPr lvl="0"/>
            <a:r>
              <a:rPr lang="en-ZA" sz="2200" dirty="0">
                <a:solidFill>
                  <a:prstClr val="black"/>
                </a:solidFill>
                <a:latin typeface="Arial" panose="020B0604020202020204" pitchFamily="34" charset="0"/>
                <a:cs typeface="Arial" panose="020B0604020202020204" pitchFamily="34" charset="0"/>
              </a:rPr>
              <a:t>Improving both economic and social infrastructure in rural South Africa.</a:t>
            </a:r>
          </a:p>
          <a:p>
            <a:pPr marL="0" lvl="0" indent="0">
              <a:buNone/>
            </a:pPr>
            <a:endParaRPr lang="en-ZA" sz="2200" dirty="0" smtClean="0">
              <a:solidFill>
                <a:prstClr val="black"/>
              </a:solidFill>
              <a:latin typeface="Arial" panose="020B0604020202020204" pitchFamily="34" charset="0"/>
              <a:cs typeface="Arial" panose="020B0604020202020204" pitchFamily="34" charset="0"/>
            </a:endParaRPr>
          </a:p>
          <a:p>
            <a:pPr marL="0" lvl="0" indent="0">
              <a:buNone/>
            </a:pPr>
            <a:r>
              <a:rPr lang="en-ZA" sz="2200" dirty="0" smtClean="0">
                <a:solidFill>
                  <a:prstClr val="black"/>
                </a:solidFill>
                <a:latin typeface="Arial" panose="020B0604020202020204" pitchFamily="34" charset="0"/>
                <a:cs typeface="Arial" panose="020B0604020202020204" pitchFamily="34" charset="0"/>
              </a:rPr>
              <a:t>Land </a:t>
            </a:r>
            <a:r>
              <a:rPr lang="en-ZA" sz="2200" dirty="0">
                <a:solidFill>
                  <a:prstClr val="black"/>
                </a:solidFill>
                <a:latin typeface="Arial" panose="020B0604020202020204" pitchFamily="34" charset="0"/>
                <a:cs typeface="Arial" panose="020B0604020202020204" pitchFamily="34" charset="0"/>
              </a:rPr>
              <a:t>Reform:-</a:t>
            </a:r>
          </a:p>
          <a:p>
            <a:pPr lvl="0"/>
            <a:r>
              <a:rPr lang="en-ZA" sz="2200" dirty="0">
                <a:solidFill>
                  <a:prstClr val="black"/>
                </a:solidFill>
                <a:latin typeface="Arial" panose="020B0604020202020204" pitchFamily="34" charset="0"/>
                <a:cs typeface="Arial" panose="020B0604020202020204" pitchFamily="34" charset="0"/>
              </a:rPr>
              <a:t>Restitution, Redistribution and Land tenure.</a:t>
            </a:r>
          </a:p>
          <a:p>
            <a:pPr marL="0" lvl="0" indent="0">
              <a:buNone/>
            </a:pPr>
            <a:endParaRPr lang="en-ZA" sz="2200" dirty="0" smtClean="0">
              <a:solidFill>
                <a:prstClr val="black"/>
              </a:solidFill>
              <a:latin typeface="Arial" panose="020B0604020202020204" pitchFamily="34" charset="0"/>
              <a:cs typeface="Arial" panose="020B0604020202020204" pitchFamily="34" charset="0"/>
            </a:endParaRPr>
          </a:p>
          <a:p>
            <a:pPr marL="0" lvl="0" indent="0">
              <a:buNone/>
            </a:pPr>
            <a:r>
              <a:rPr lang="en-ZA" sz="2200" dirty="0" smtClean="0">
                <a:solidFill>
                  <a:prstClr val="black"/>
                </a:solidFill>
                <a:latin typeface="Arial" panose="020B0604020202020204" pitchFamily="34" charset="0"/>
                <a:cs typeface="Arial" panose="020B0604020202020204" pitchFamily="34" charset="0"/>
              </a:rPr>
              <a:t>Agrarian </a:t>
            </a:r>
            <a:r>
              <a:rPr lang="en-ZA" sz="2200" dirty="0" smtClean="0">
                <a:solidFill>
                  <a:prstClr val="black"/>
                </a:solidFill>
                <a:cs typeface="Arial" panose="020B0604020202020204" pitchFamily="34" charset="0"/>
              </a:rPr>
              <a:t>Transformation</a:t>
            </a:r>
            <a:r>
              <a:rPr lang="en-ZA" sz="2200" dirty="0" smtClean="0">
                <a:solidFill>
                  <a:prstClr val="black"/>
                </a:solidFill>
                <a:latin typeface="Arial" panose="020B0604020202020204" pitchFamily="34" charset="0"/>
                <a:cs typeface="Arial" panose="020B0604020202020204" pitchFamily="34" charset="0"/>
              </a:rPr>
              <a:t>:-</a:t>
            </a:r>
            <a:endParaRPr lang="en-ZA" sz="2200" dirty="0">
              <a:solidFill>
                <a:prstClr val="black"/>
              </a:solidFill>
              <a:latin typeface="Arial" panose="020B0604020202020204" pitchFamily="34" charset="0"/>
              <a:cs typeface="Arial" panose="020B0604020202020204" pitchFamily="34" charset="0"/>
            </a:endParaRPr>
          </a:p>
          <a:p>
            <a:pPr lvl="0"/>
            <a:r>
              <a:rPr lang="en-ZA" sz="2200" dirty="0">
                <a:solidFill>
                  <a:prstClr val="black"/>
                </a:solidFill>
                <a:latin typeface="Arial" panose="020B0604020202020204" pitchFamily="34" charset="0"/>
                <a:cs typeface="Arial" panose="020B0604020202020204" pitchFamily="34" charset="0"/>
              </a:rPr>
              <a:t>Driving social transformation and increasing agricultural production in rural areas.</a:t>
            </a:r>
          </a:p>
          <a:p>
            <a:pPr marL="0" indent="0">
              <a:buNone/>
            </a:pPr>
            <a:endParaRPr lang="en-ZA" dirty="0"/>
          </a:p>
        </p:txBody>
      </p:sp>
      <p:sp>
        <p:nvSpPr>
          <p:cNvPr id="4" name="TextBox 3"/>
          <p:cNvSpPr txBox="1"/>
          <p:nvPr/>
        </p:nvSpPr>
        <p:spPr>
          <a:xfrm>
            <a:off x="8244408" y="6309320"/>
            <a:ext cx="432048" cy="369332"/>
          </a:xfrm>
          <a:prstGeom prst="rect">
            <a:avLst/>
          </a:prstGeom>
          <a:noFill/>
        </p:spPr>
        <p:txBody>
          <a:bodyPr wrap="square" rtlCol="0">
            <a:spAutoFit/>
          </a:bodyPr>
          <a:lstStyle/>
          <a:p>
            <a:pPr algn="ctr"/>
            <a:r>
              <a:rPr lang="en-ZA" dirty="0">
                <a:latin typeface="Arial" pitchFamily="34" charset="0"/>
              </a:rPr>
              <a:t>4</a:t>
            </a:r>
          </a:p>
        </p:txBody>
      </p:sp>
    </p:spTree>
    <p:extLst>
      <p:ext uri="{BB962C8B-B14F-4D97-AF65-F5344CB8AC3E}">
        <p14:creationId xmlns:p14="http://schemas.microsoft.com/office/powerpoint/2010/main" xmlns="" val="22535307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132856"/>
            <a:ext cx="8229600" cy="1143000"/>
          </a:xfrm>
        </p:spPr>
        <p:txBody>
          <a:bodyPr>
            <a:normAutofit/>
          </a:bodyPr>
          <a:lstStyle/>
          <a:p>
            <a:pPr marL="0" indent="0"/>
            <a:r>
              <a:rPr lang="en-ZA" sz="6600" b="1" dirty="0" smtClean="0">
                <a:solidFill>
                  <a:srgbClr val="000000"/>
                </a:solidFill>
                <a:latin typeface="Century Gothic" pitchFamily="34" charset="0"/>
              </a:rPr>
              <a:t>Thank you</a:t>
            </a:r>
            <a:endParaRPr lang="en-ZA" sz="6600" b="1" dirty="0">
              <a:solidFill>
                <a:srgbClr val="000000"/>
              </a:solidFill>
              <a:latin typeface="Century Gothic" pitchFamily="34" charset="0"/>
            </a:endParaRPr>
          </a:p>
        </p:txBody>
      </p:sp>
      <p:sp>
        <p:nvSpPr>
          <p:cNvPr id="3" name="Slide Number Placeholder 1"/>
          <p:cNvSpPr txBox="1">
            <a:spLocks/>
          </p:cNvSpPr>
          <p:nvPr/>
        </p:nvSpPr>
        <p:spPr>
          <a:xfrm>
            <a:off x="8100392" y="6356350"/>
            <a:ext cx="5864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40</a:t>
            </a:fld>
            <a:endParaRPr lang="en-ZA" dirty="0">
              <a:latin typeface="Arial" pitchFamily="34" charset="0"/>
            </a:endParaRPr>
          </a:p>
        </p:txBody>
      </p:sp>
    </p:spTree>
    <p:extLst>
      <p:ext uri="{BB962C8B-B14F-4D97-AF65-F5344CB8AC3E}">
        <p14:creationId xmlns:p14="http://schemas.microsoft.com/office/powerpoint/2010/main" xmlns="" val="1225310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21071659"/>
              </p:ext>
            </p:extLst>
          </p:nvPr>
        </p:nvGraphicFramePr>
        <p:xfrm>
          <a:off x="755576" y="1196752"/>
          <a:ext cx="7920880" cy="398484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971600" y="260648"/>
            <a:ext cx="7488832" cy="792088"/>
          </a:xfrm>
          <a:solidFill>
            <a:srgbClr val="339933"/>
          </a:solidFill>
          <a:ln>
            <a:solidFill>
              <a:srgbClr val="007A37"/>
            </a:solidFill>
          </a:ln>
        </p:spPr>
        <p:txBody>
          <a:bodyPr>
            <a:noAutofit/>
          </a:bodyPr>
          <a:lstStyle/>
          <a:p>
            <a:pPr algn="ctr"/>
            <a:r>
              <a:rPr lang="en-ZA" sz="2400" b="1" dirty="0" smtClean="0"/>
              <a:t>Organisational Performance </a:t>
            </a:r>
            <a:r>
              <a:rPr lang="en-ZA" sz="2400" b="1" dirty="0"/>
              <a:t>T</a:t>
            </a:r>
            <a:r>
              <a:rPr lang="en-ZA" sz="2400" b="1" dirty="0" smtClean="0"/>
              <a:t>rend (2014/15-2018/19)</a:t>
            </a:r>
            <a:endParaRPr lang="en-ZA" sz="2400" b="1" dirty="0"/>
          </a:p>
        </p:txBody>
      </p:sp>
      <p:sp>
        <p:nvSpPr>
          <p:cNvPr id="10" name="TextBox 9"/>
          <p:cNvSpPr txBox="1"/>
          <p:nvPr/>
        </p:nvSpPr>
        <p:spPr>
          <a:xfrm>
            <a:off x="7848223" y="6165304"/>
            <a:ext cx="533400" cy="369332"/>
          </a:xfrm>
          <a:prstGeom prst="rect">
            <a:avLst/>
          </a:prstGeom>
          <a:noFill/>
        </p:spPr>
        <p:txBody>
          <a:bodyPr wrap="square" rtlCol="0">
            <a:spAutoFit/>
          </a:bodyPr>
          <a:lstStyle/>
          <a:p>
            <a:pPr algn="ctr"/>
            <a:r>
              <a:rPr lang="en-US" dirty="0"/>
              <a:t>5</a:t>
            </a:r>
            <a:endParaRPr lang="en-ZA" dirty="0"/>
          </a:p>
        </p:txBody>
      </p:sp>
    </p:spTree>
    <p:extLst>
      <p:ext uri="{BB962C8B-B14F-4D97-AF65-F5344CB8AC3E}">
        <p14:creationId xmlns:p14="http://schemas.microsoft.com/office/powerpoint/2010/main" xmlns="" val="2001698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34082"/>
          </a:xfrm>
          <a:solidFill>
            <a:srgbClr val="339933"/>
          </a:solidFill>
          <a:ln>
            <a:solidFill>
              <a:srgbClr val="007A37"/>
            </a:solidFill>
          </a:ln>
        </p:spPr>
        <p:txBody>
          <a:bodyPr>
            <a:noAutofit/>
          </a:bodyPr>
          <a:lstStyle/>
          <a:p>
            <a:r>
              <a:rPr lang="en-ZA" sz="3600" dirty="0">
                <a:cs typeface="Arial" pitchFamily="34" charset="0"/>
              </a:rPr>
              <a:t>Performance per Programme</a:t>
            </a:r>
          </a:p>
        </p:txBody>
      </p:sp>
      <p:sp>
        <p:nvSpPr>
          <p:cNvPr id="4" name="TextBox 3"/>
          <p:cNvSpPr txBox="1"/>
          <p:nvPr/>
        </p:nvSpPr>
        <p:spPr>
          <a:xfrm>
            <a:off x="8244408" y="6309320"/>
            <a:ext cx="432048" cy="369332"/>
          </a:xfrm>
          <a:prstGeom prst="rect">
            <a:avLst/>
          </a:prstGeom>
          <a:noFill/>
        </p:spPr>
        <p:txBody>
          <a:bodyPr wrap="square" rtlCol="0">
            <a:spAutoFit/>
          </a:bodyPr>
          <a:lstStyle/>
          <a:p>
            <a:pPr algn="ctr"/>
            <a:r>
              <a:rPr lang="en-ZA" dirty="0">
                <a:latin typeface="Arial" pitchFamily="34" charset="0"/>
              </a:rPr>
              <a:t>6</a:t>
            </a:r>
          </a:p>
        </p:txBody>
      </p:sp>
    </p:spTree>
    <p:extLst>
      <p:ext uri="{BB962C8B-B14F-4D97-AF65-F5344CB8AC3E}">
        <p14:creationId xmlns:p14="http://schemas.microsoft.com/office/powerpoint/2010/main" xmlns="" val="1912418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solidFill>
            <a:srgbClr val="339933"/>
          </a:solidFill>
          <a:ln>
            <a:solidFill>
              <a:srgbClr val="007A37"/>
            </a:solidFill>
          </a:ln>
        </p:spPr>
        <p:txBody>
          <a:bodyPr>
            <a:noAutofit/>
          </a:bodyPr>
          <a:lstStyle/>
          <a:p>
            <a:pPr lvl="0"/>
            <a:r>
              <a:rPr lang="en-ZA" sz="3200" b="1" dirty="0">
                <a:solidFill>
                  <a:prstClr val="black"/>
                </a:solidFill>
                <a:cs typeface="Arial" panose="020B0604020202020204" pitchFamily="34" charset="0"/>
              </a:rPr>
              <a:t>Programme 1: Administration </a:t>
            </a:r>
            <a:endParaRPr lang="en-ZA" sz="3200" dirty="0">
              <a:cs typeface="Arial" pitchFamily="34" charset="0"/>
            </a:endParaRPr>
          </a:p>
        </p:txBody>
      </p:sp>
      <p:sp>
        <p:nvSpPr>
          <p:cNvPr id="3" name="Content Placeholder 2"/>
          <p:cNvSpPr>
            <a:spLocks noGrp="1"/>
          </p:cNvSpPr>
          <p:nvPr>
            <p:ph idx="1"/>
          </p:nvPr>
        </p:nvSpPr>
        <p:spPr>
          <a:xfrm>
            <a:off x="467544" y="1124744"/>
            <a:ext cx="8229600" cy="4464496"/>
          </a:xfrm>
          <a:ln>
            <a:solidFill>
              <a:srgbClr val="339933"/>
            </a:solidFill>
          </a:ln>
        </p:spPr>
        <p:txBody>
          <a:bodyPr>
            <a:normAutofit/>
          </a:bodyPr>
          <a:lstStyle/>
          <a:p>
            <a:pPr marL="0" lvl="0" indent="0" algn="ctr">
              <a:buNone/>
            </a:pPr>
            <a:endParaRPr lang="en-ZA" sz="2000" b="1" dirty="0">
              <a:solidFill>
                <a:prstClr val="black"/>
              </a:solidFill>
              <a:latin typeface="Arial" panose="020B0604020202020204" pitchFamily="34" charset="0"/>
              <a:cs typeface="Arial" panose="020B0604020202020204" pitchFamily="34" charset="0"/>
            </a:endParaRPr>
          </a:p>
          <a:p>
            <a:pPr marL="0" lvl="0" indent="0" algn="just">
              <a:lnSpc>
                <a:spcPct val="115000"/>
              </a:lnSpc>
              <a:buNone/>
            </a:pPr>
            <a:r>
              <a:rPr lang="en-ZA" sz="2000" b="1" dirty="0">
                <a:solidFill>
                  <a:prstClr val="black"/>
                </a:solidFill>
                <a:latin typeface="Arial" panose="020B0604020202020204" pitchFamily="34" charset="0"/>
                <a:ea typeface="Calibri"/>
                <a:cs typeface="Arial" panose="020B0604020202020204" pitchFamily="34" charset="0"/>
              </a:rPr>
              <a:t>Purpose:</a:t>
            </a:r>
            <a:r>
              <a:rPr lang="en-ZA" sz="2000" dirty="0">
                <a:solidFill>
                  <a:prstClr val="black"/>
                </a:solidFill>
                <a:latin typeface="Arial" panose="020B0604020202020204" pitchFamily="34" charset="0"/>
                <a:ea typeface="Calibri"/>
                <a:cs typeface="Arial" panose="020B0604020202020204" pitchFamily="34" charset="0"/>
              </a:rPr>
              <a:t> Provide strategic leadership, management and support services to the department. </a:t>
            </a:r>
          </a:p>
          <a:p>
            <a:pPr marL="0" lvl="0" indent="0" algn="just" defTabSz="914400">
              <a:spcBef>
                <a:spcPts val="0"/>
              </a:spcBef>
              <a:buNone/>
            </a:pPr>
            <a:endParaRPr lang="en-ZA" sz="2000" dirty="0" smtClean="0">
              <a:solidFill>
                <a:prstClr val="black"/>
              </a:solidFill>
              <a:latin typeface="Arial" panose="020B0604020202020204" pitchFamily="34" charset="0"/>
              <a:cs typeface="Arial" panose="020B0604020202020204" pitchFamily="34" charset="0"/>
            </a:endParaRPr>
          </a:p>
          <a:p>
            <a:pPr marL="0" lvl="0" indent="0" algn="just" defTabSz="914400">
              <a:spcBef>
                <a:spcPts val="0"/>
              </a:spcBef>
              <a:buNone/>
            </a:pPr>
            <a:r>
              <a:rPr lang="en-ZA" sz="2000" b="1" dirty="0" smtClean="0">
                <a:solidFill>
                  <a:prstClr val="black"/>
                </a:solidFill>
                <a:latin typeface="Arial" panose="020B0604020202020204" pitchFamily="34" charset="0"/>
                <a:cs typeface="Arial" panose="020B0604020202020204" pitchFamily="34" charset="0"/>
              </a:rPr>
              <a:t>Achievements: </a:t>
            </a:r>
          </a:p>
          <a:p>
            <a:pPr marL="0" lvl="0" indent="0" algn="just" defTabSz="914400">
              <a:spcBef>
                <a:spcPts val="0"/>
              </a:spcBef>
              <a:buNone/>
            </a:pPr>
            <a:endParaRPr lang="en-ZA" sz="2000" b="1" dirty="0">
              <a:solidFill>
                <a:prstClr val="black"/>
              </a:solidFill>
              <a:latin typeface="Arial" panose="020B0604020202020204" pitchFamily="34" charset="0"/>
              <a:cs typeface="Arial" panose="020B0604020202020204" pitchFamily="34" charset="0"/>
            </a:endParaRPr>
          </a:p>
          <a:p>
            <a:pPr marL="0" lvl="0" indent="0" algn="just" defTabSz="914400">
              <a:spcBef>
                <a:spcPts val="0"/>
              </a:spcBef>
              <a:buNone/>
            </a:pPr>
            <a:r>
              <a:rPr lang="en-ZA" sz="2000" dirty="0">
                <a:solidFill>
                  <a:prstClr val="black"/>
                </a:solidFill>
                <a:latin typeface="Arial" panose="020B0604020202020204" pitchFamily="34" charset="0"/>
                <a:cs typeface="Arial" panose="020B0604020202020204" pitchFamily="34" charset="0"/>
              </a:rPr>
              <a:t>The department under Programme 1 achieved </a:t>
            </a:r>
            <a:r>
              <a:rPr lang="en-ZA" sz="2000" dirty="0">
                <a:solidFill>
                  <a:prstClr val="black"/>
                </a:solidFill>
                <a:cs typeface="Arial" panose="020B0604020202020204" pitchFamily="34" charset="0"/>
              </a:rPr>
              <a:t>1</a:t>
            </a:r>
            <a:r>
              <a:rPr lang="en-ZA" sz="2000" dirty="0" smtClean="0">
                <a:solidFill>
                  <a:prstClr val="black"/>
                </a:solidFill>
                <a:latin typeface="Arial" panose="020B0604020202020204" pitchFamily="34" charset="0"/>
                <a:cs typeface="Arial" panose="020B0604020202020204" pitchFamily="34" charset="0"/>
              </a:rPr>
              <a:t> </a:t>
            </a:r>
            <a:r>
              <a:rPr lang="en-ZA" sz="2000" dirty="0">
                <a:solidFill>
                  <a:prstClr val="black"/>
                </a:solidFill>
                <a:latin typeface="Arial" panose="020B0604020202020204" pitchFamily="34" charset="0"/>
                <a:cs typeface="Arial" panose="020B0604020202020204" pitchFamily="34" charset="0"/>
              </a:rPr>
              <a:t>out of </a:t>
            </a:r>
            <a:r>
              <a:rPr lang="en-ZA" sz="2000" dirty="0">
                <a:solidFill>
                  <a:prstClr val="black"/>
                </a:solidFill>
                <a:cs typeface="Arial" panose="020B0604020202020204" pitchFamily="34" charset="0"/>
              </a:rPr>
              <a:t>2</a:t>
            </a:r>
            <a:r>
              <a:rPr lang="en-ZA" sz="2000" dirty="0" smtClean="0">
                <a:solidFill>
                  <a:prstClr val="black"/>
                </a:solidFill>
                <a:latin typeface="Arial" panose="020B0604020202020204" pitchFamily="34" charset="0"/>
                <a:cs typeface="Arial" panose="020B0604020202020204" pitchFamily="34" charset="0"/>
              </a:rPr>
              <a:t> </a:t>
            </a:r>
            <a:r>
              <a:rPr lang="en-ZA" sz="2000" dirty="0">
                <a:solidFill>
                  <a:prstClr val="black"/>
                </a:solidFill>
                <a:latin typeface="Arial" panose="020B0604020202020204" pitchFamily="34" charset="0"/>
                <a:cs typeface="Arial" panose="020B0604020202020204" pitchFamily="34" charset="0"/>
              </a:rPr>
              <a:t>planned targets. The areas of inadequate performance </a:t>
            </a:r>
            <a:r>
              <a:rPr lang="en-ZA" sz="2000" dirty="0" smtClean="0">
                <a:solidFill>
                  <a:prstClr val="black"/>
                </a:solidFill>
                <a:latin typeface="Arial" panose="020B0604020202020204" pitchFamily="34" charset="0"/>
                <a:cs typeface="Arial" panose="020B0604020202020204" pitchFamily="34" charset="0"/>
              </a:rPr>
              <a:t>was </a:t>
            </a:r>
            <a:r>
              <a:rPr lang="en-ZA" sz="2000" dirty="0">
                <a:solidFill>
                  <a:prstClr val="black"/>
                </a:solidFill>
                <a:latin typeface="Arial" panose="020B0604020202020204" pitchFamily="34" charset="0"/>
                <a:cs typeface="Arial" panose="020B0604020202020204" pitchFamily="34" charset="0"/>
              </a:rPr>
              <a:t>on percentage of valid invoices paid within 30 days upon receipt by Supply Chain Management</a:t>
            </a:r>
            <a:r>
              <a:rPr lang="en-ZA" sz="2000" dirty="0" smtClean="0">
                <a:solidFill>
                  <a:prstClr val="black"/>
                </a:solidFill>
                <a:latin typeface="Arial" panose="020B0604020202020204" pitchFamily="34" charset="0"/>
                <a:cs typeface="Arial" panose="020B0604020202020204" pitchFamily="34" charset="0"/>
              </a:rPr>
              <a:t>. The performance was 96% instead of 100%. The reason for variance is outlined in the following slide.</a:t>
            </a:r>
            <a:endParaRPr lang="en-ZA" sz="2000" dirty="0">
              <a:solidFill>
                <a:prstClr val="black"/>
              </a:solidFill>
              <a:latin typeface="Arial" panose="020B0604020202020204" pitchFamily="34" charset="0"/>
              <a:cs typeface="Arial" panose="020B0604020202020204" pitchFamily="34" charset="0"/>
            </a:endParaRPr>
          </a:p>
          <a:p>
            <a:pPr marL="0" indent="0">
              <a:buNone/>
            </a:pPr>
            <a:endParaRPr lang="en-ZA" dirty="0"/>
          </a:p>
        </p:txBody>
      </p:sp>
      <p:sp>
        <p:nvSpPr>
          <p:cNvPr id="4" name="TextBox 3"/>
          <p:cNvSpPr txBox="1"/>
          <p:nvPr/>
        </p:nvSpPr>
        <p:spPr>
          <a:xfrm>
            <a:off x="8244408" y="6309320"/>
            <a:ext cx="432048" cy="369332"/>
          </a:xfrm>
          <a:prstGeom prst="rect">
            <a:avLst/>
          </a:prstGeom>
          <a:noFill/>
        </p:spPr>
        <p:txBody>
          <a:bodyPr wrap="square" rtlCol="0">
            <a:spAutoFit/>
          </a:bodyPr>
          <a:lstStyle/>
          <a:p>
            <a:pPr algn="ctr"/>
            <a:r>
              <a:rPr lang="en-ZA" dirty="0" smtClean="0">
                <a:latin typeface="Arial" pitchFamily="34" charset="0"/>
              </a:rPr>
              <a:t>7</a:t>
            </a:r>
            <a:endParaRPr lang="en-ZA" dirty="0">
              <a:latin typeface="Arial" pitchFamily="34" charset="0"/>
            </a:endParaRPr>
          </a:p>
        </p:txBody>
      </p:sp>
    </p:spTree>
    <p:extLst>
      <p:ext uri="{BB962C8B-B14F-4D97-AF65-F5344CB8AC3E}">
        <p14:creationId xmlns:p14="http://schemas.microsoft.com/office/powerpoint/2010/main" xmlns="" val="2681811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472608"/>
          </a:xfrm>
          <a:ln>
            <a:solidFill>
              <a:srgbClr val="339933"/>
            </a:solidFill>
          </a:ln>
        </p:spPr>
        <p:txBody>
          <a:bodyPr>
            <a:normAutofit/>
          </a:bodyPr>
          <a:lstStyle/>
          <a:p>
            <a:pPr marL="0" indent="0" algn="ctr">
              <a:buNone/>
            </a:pPr>
            <a:r>
              <a:rPr lang="en-ZA" sz="2000" b="1" dirty="0">
                <a:latin typeface="Arial" pitchFamily="34" charset="0"/>
                <a:cs typeface="Arial" pitchFamily="34" charset="0"/>
              </a:rPr>
              <a:t>Strategic Objective </a:t>
            </a:r>
          </a:p>
          <a:p>
            <a:pPr marL="0" indent="0" algn="ctr">
              <a:buNone/>
            </a:pPr>
            <a:r>
              <a:rPr lang="en-ZA" sz="2000" dirty="0">
                <a:latin typeface="Arial" pitchFamily="34" charset="0"/>
                <a:cs typeface="Arial" pitchFamily="34" charset="0"/>
              </a:rPr>
              <a:t>Ensure 100% compliance with government regulations and legal prescripts by </a:t>
            </a:r>
            <a:r>
              <a:rPr lang="en-ZA" sz="2000" dirty="0" smtClean="0">
                <a:latin typeface="Arial" pitchFamily="34" charset="0"/>
                <a:cs typeface="Arial" pitchFamily="34" charset="0"/>
              </a:rPr>
              <a:t>2020</a:t>
            </a:r>
          </a:p>
          <a:p>
            <a:pPr marL="0" indent="0">
              <a:buNone/>
            </a:pPr>
            <a:r>
              <a:rPr lang="en-ZA" sz="2000" dirty="0">
                <a:cs typeface="Arial" pitchFamily="34" charset="0"/>
              </a:rPr>
              <a:t> </a:t>
            </a:r>
            <a:r>
              <a:rPr lang="en-ZA" sz="2000" dirty="0" smtClean="0">
                <a:cs typeface="Arial" pitchFamily="34" charset="0"/>
              </a:rPr>
              <a:t>   </a:t>
            </a:r>
            <a:endParaRPr lang="en-ZA" sz="2000" dirty="0">
              <a:latin typeface="Arial" pitchFamily="34" charset="0"/>
              <a:cs typeface="Arial" pitchFamily="34" charset="0"/>
            </a:endParaRPr>
          </a:p>
        </p:txBody>
      </p:sp>
      <p:sp>
        <p:nvSpPr>
          <p:cNvPr id="3" name="Slide Number Placeholder 1"/>
          <p:cNvSpPr txBox="1">
            <a:spLocks/>
          </p:cNvSpPr>
          <p:nvPr/>
        </p:nvSpPr>
        <p:spPr>
          <a:xfrm>
            <a:off x="8316416" y="6356350"/>
            <a:ext cx="37038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8</a:t>
            </a:fld>
            <a:endParaRPr lang="en-ZA"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970981448"/>
              </p:ext>
            </p:extLst>
          </p:nvPr>
        </p:nvGraphicFramePr>
        <p:xfrm>
          <a:off x="755576" y="4149080"/>
          <a:ext cx="7746032" cy="1463040"/>
        </p:xfrm>
        <a:graphic>
          <a:graphicData uri="http://schemas.openxmlformats.org/drawingml/2006/table">
            <a:tbl>
              <a:tblPr firstRow="1" bandRow="1">
                <a:effectLst>
                  <a:innerShdw blurRad="114300">
                    <a:prstClr val="black"/>
                  </a:innerShdw>
                </a:effectLst>
                <a:tableStyleId>{5C22544A-7EE6-4342-B048-85BDC9FD1C3A}</a:tableStyleId>
              </a:tblPr>
              <a:tblGrid>
                <a:gridCol w="752317">
                  <a:extLst>
                    <a:ext uri="{9D8B030D-6E8A-4147-A177-3AD203B41FA5}">
                      <a16:colId xmlns:a16="http://schemas.microsoft.com/office/drawing/2014/main" xmlns="" val="20000"/>
                    </a:ext>
                  </a:extLst>
                </a:gridCol>
                <a:gridCol w="1493624">
                  <a:extLst>
                    <a:ext uri="{9D8B030D-6E8A-4147-A177-3AD203B41FA5}">
                      <a16:colId xmlns:a16="http://schemas.microsoft.com/office/drawing/2014/main" xmlns="" val="20001"/>
                    </a:ext>
                  </a:extLst>
                </a:gridCol>
                <a:gridCol w="1351374">
                  <a:extLst>
                    <a:ext uri="{9D8B030D-6E8A-4147-A177-3AD203B41FA5}">
                      <a16:colId xmlns:a16="http://schemas.microsoft.com/office/drawing/2014/main" xmlns="" val="20002"/>
                    </a:ext>
                  </a:extLst>
                </a:gridCol>
                <a:gridCol w="4148717">
                  <a:extLst>
                    <a:ext uri="{9D8B030D-6E8A-4147-A177-3AD203B41FA5}">
                      <a16:colId xmlns:a16="http://schemas.microsoft.com/office/drawing/2014/main" xmlns="" val="20003"/>
                    </a:ext>
                  </a:extLst>
                </a:gridCol>
              </a:tblGrid>
              <a:tr h="243027">
                <a:tc>
                  <a:txBody>
                    <a:bodyPr/>
                    <a:lstStyle/>
                    <a:p>
                      <a:r>
                        <a:rPr lang="en-ZA" sz="1200" dirty="0" smtClean="0">
                          <a:solidFill>
                            <a:schemeClr val="tx1"/>
                          </a:solidFill>
                          <a:latin typeface="Arial" panose="020B0604020202020204" pitchFamily="34" charset="0"/>
                          <a:cs typeface="Arial" panose="020B0604020202020204" pitchFamily="34" charset="0"/>
                        </a:rPr>
                        <a:t>FY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Planned target </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Achievement</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Reason for variance</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1053118">
                <a:tc>
                  <a:txBody>
                    <a:bodyPr/>
                    <a:lstStyle/>
                    <a:p>
                      <a:r>
                        <a:rPr lang="en-ZA" sz="1200" dirty="0" smtClean="0">
                          <a:solidFill>
                            <a:schemeClr val="tx1"/>
                          </a:solidFill>
                          <a:latin typeface="Arial" panose="020B0604020202020204" pitchFamily="34" charset="0"/>
                          <a:cs typeface="Arial" panose="020B0604020202020204" pitchFamily="34" charset="0"/>
                        </a:rPr>
                        <a:t>18/19</a:t>
                      </a:r>
                      <a:endParaRPr lang="en-ZA" sz="12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panose="020B0604020202020204" pitchFamily="34" charset="0"/>
                          <a:cs typeface="Arial" panose="020B0604020202020204" pitchFamily="34" charset="0"/>
                        </a:rPr>
                        <a:t>100%</a:t>
                      </a:r>
                    </a:p>
                    <a:p>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panose="020B0604020202020204" pitchFamily="34" charset="0"/>
                          <a:cs typeface="Arial" panose="020B0604020202020204" pitchFamily="34" charset="0"/>
                        </a:rPr>
                        <a:t>96%</a:t>
                      </a:r>
                    </a:p>
                    <a:p>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indent="0" algn="just"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Variance:</a:t>
                      </a:r>
                      <a:r>
                        <a:rPr lang="en-ZA" sz="1200" b="1" baseline="0" dirty="0" smtClean="0">
                          <a:solidFill>
                            <a:schemeClr val="tx1"/>
                          </a:solidFill>
                          <a:latin typeface="Arial" panose="020B0604020202020204" pitchFamily="34" charset="0"/>
                          <a:cs typeface="Arial" panose="020B0604020202020204" pitchFamily="34" charset="0"/>
                        </a:rPr>
                        <a:t> -4%. </a:t>
                      </a:r>
                      <a:r>
                        <a:rPr lang="en-ZA" sz="1200" dirty="0" smtClean="0">
                          <a:solidFill>
                            <a:schemeClr val="tx1"/>
                          </a:solidFill>
                          <a:latin typeface="Arial" panose="020B0604020202020204" pitchFamily="34" charset="0"/>
                          <a:cs typeface="Arial" panose="020B0604020202020204" pitchFamily="34" charset="0"/>
                        </a:rPr>
                        <a:t>Some payables that were carried over from March 2018 to April 2018 that could not be paid  within 30 days due to system downtime imposed across all departments by National Treasury. Receipt of invoices</a:t>
                      </a:r>
                    </a:p>
                    <a:p>
                      <a:pPr marL="0" marR="0" indent="0" algn="just" defTabSz="913403"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panose="020B0604020202020204" pitchFamily="34" charset="0"/>
                          <a:cs typeface="Arial" panose="020B0604020202020204" pitchFamily="34" charset="0"/>
                        </a:rPr>
                        <a:t>at some entry points derailed the department from proper</a:t>
                      </a:r>
                    </a:p>
                    <a:p>
                      <a:pPr marL="0" marR="0" indent="0" algn="just" defTabSz="913403"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panose="020B0604020202020204" pitchFamily="34" charset="0"/>
                          <a:cs typeface="Arial" panose="020B0604020202020204" pitchFamily="34" charset="0"/>
                        </a:rPr>
                        <a:t>monitoring of progress on payment of invoices.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1512140607"/>
              </p:ext>
            </p:extLst>
          </p:nvPr>
        </p:nvGraphicFramePr>
        <p:xfrm>
          <a:off x="755576" y="1700808"/>
          <a:ext cx="7746032" cy="2376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60402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9189" y="548680"/>
            <a:ext cx="8229600" cy="1080120"/>
          </a:xfrm>
          <a:ln>
            <a:solidFill>
              <a:srgbClr val="339933"/>
            </a:solidFill>
          </a:ln>
        </p:spPr>
        <p:txBody>
          <a:bodyPr>
            <a:normAutofit fontScale="90000"/>
          </a:bodyPr>
          <a:lstStyle/>
          <a:p>
            <a:r>
              <a:rPr lang="en-ZA" sz="2700" b="1" dirty="0" smtClean="0"/>
              <a:t/>
            </a:r>
            <a:br>
              <a:rPr lang="en-ZA" sz="2700" b="1" dirty="0" smtClean="0"/>
            </a:br>
            <a:r>
              <a:rPr lang="en-ZA" sz="2700" b="1" dirty="0"/>
              <a:t/>
            </a:r>
            <a:br>
              <a:rPr lang="en-ZA" sz="2700" b="1" dirty="0"/>
            </a:br>
            <a:r>
              <a:rPr lang="en-ZA" sz="2200" b="1" dirty="0" smtClean="0">
                <a:latin typeface="Arial" panose="020B0604020202020204" pitchFamily="34" charset="0"/>
                <a:cs typeface="Arial" panose="020B0604020202020204" pitchFamily="34" charset="0"/>
              </a:rPr>
              <a:t>Strategic </a:t>
            </a:r>
            <a:r>
              <a:rPr lang="en-ZA" sz="2200" b="1" dirty="0">
                <a:latin typeface="Arial" panose="020B0604020202020204" pitchFamily="34" charset="0"/>
                <a:cs typeface="Arial" panose="020B0604020202020204" pitchFamily="34" charset="0"/>
              </a:rPr>
              <a:t>Objective </a:t>
            </a:r>
            <a:r>
              <a:rPr lang="en-ZA" sz="2200" dirty="0">
                <a:latin typeface="Arial" panose="020B0604020202020204" pitchFamily="34" charset="0"/>
                <a:cs typeface="Arial" panose="020B0604020202020204" pitchFamily="34" charset="0"/>
              </a:rPr>
              <a:t/>
            </a:r>
            <a:br>
              <a:rPr lang="en-ZA" sz="2200" dirty="0">
                <a:latin typeface="Arial" panose="020B0604020202020204" pitchFamily="34" charset="0"/>
                <a:cs typeface="Arial" panose="020B0604020202020204" pitchFamily="34" charset="0"/>
              </a:rPr>
            </a:br>
            <a:r>
              <a:rPr lang="en-ZA" sz="2200" dirty="0">
                <a:latin typeface="Arial" panose="020B0604020202020204" pitchFamily="34" charset="0"/>
                <a:cs typeface="Arial" panose="020B0604020202020204" pitchFamily="34" charset="0"/>
              </a:rPr>
              <a:t>Obtain an unqualified regularity audit opinion on financial and non-financial performance by </a:t>
            </a:r>
            <a:r>
              <a:rPr lang="en-ZA" sz="2200" dirty="0" smtClean="0">
                <a:latin typeface="Arial" panose="020B0604020202020204" pitchFamily="34" charset="0"/>
                <a:cs typeface="Arial" panose="020B0604020202020204" pitchFamily="34" charset="0"/>
              </a:rPr>
              <a:t>2020</a:t>
            </a:r>
            <a:r>
              <a:rPr lang="en-ZA" dirty="0"/>
              <a:t/>
            </a:r>
            <a:br>
              <a:rPr lang="en-ZA" dirty="0"/>
            </a:br>
            <a:endParaRPr lang="en-ZA" dirty="0"/>
          </a:p>
        </p:txBody>
      </p:sp>
      <p:sp>
        <p:nvSpPr>
          <p:cNvPr id="4" name="Content Placeholder 3"/>
          <p:cNvSpPr>
            <a:spLocks noGrp="1"/>
          </p:cNvSpPr>
          <p:nvPr>
            <p:ph idx="1"/>
          </p:nvPr>
        </p:nvSpPr>
        <p:spPr>
          <a:xfrm>
            <a:off x="457200" y="1772816"/>
            <a:ext cx="8229600" cy="3771515"/>
          </a:xfrm>
        </p:spPr>
        <p:txBody>
          <a:bodyPr>
            <a:normAutofit/>
          </a:bodyPr>
          <a:lstStyle/>
          <a:p>
            <a:pPr marL="0" indent="0" algn="ctr">
              <a:buNone/>
            </a:pPr>
            <a:endParaRPr lang="en-ZA" sz="2400" dirty="0" smtClean="0">
              <a:latin typeface="Century Gothic" pitchFamily="34" charset="0"/>
              <a:cs typeface="ArialMT"/>
            </a:endParaRPr>
          </a:p>
          <a:p>
            <a:pPr marL="0" indent="0" algn="ctr">
              <a:buNone/>
            </a:pPr>
            <a:endParaRPr lang="en-ZA" sz="2400" dirty="0">
              <a:latin typeface="Century Gothic" pitchFamily="34" charset="0"/>
              <a:cs typeface="ArialMT"/>
            </a:endParaRPr>
          </a:p>
        </p:txBody>
      </p:sp>
      <p:sp>
        <p:nvSpPr>
          <p:cNvPr id="3" name="Slide Number Placeholder 1"/>
          <p:cNvSpPr txBox="1">
            <a:spLocks/>
          </p:cNvSpPr>
          <p:nvPr/>
        </p:nvSpPr>
        <p:spPr>
          <a:xfrm>
            <a:off x="8316416" y="6356350"/>
            <a:ext cx="37038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DB2B-8CC3-42DD-8D9E-4683A28C098C}" type="slidenum">
              <a:rPr lang="en-ZA" smtClean="0">
                <a:latin typeface="Arial" pitchFamily="34" charset="0"/>
              </a:rPr>
              <a:pPr/>
              <a:t>9</a:t>
            </a:fld>
            <a:endParaRPr lang="en-ZA" dirty="0">
              <a:latin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259290725"/>
              </p:ext>
            </p:extLst>
          </p:nvPr>
        </p:nvGraphicFramePr>
        <p:xfrm>
          <a:off x="467544" y="1844824"/>
          <a:ext cx="8136900" cy="2808312"/>
        </p:xfrm>
        <a:graphic>
          <a:graphicData uri="http://schemas.openxmlformats.org/drawingml/2006/table">
            <a:tbl>
              <a:tblPr firstRow="1" bandRow="1">
                <a:effectLst>
                  <a:innerShdw blurRad="114300">
                    <a:prstClr val="black"/>
                  </a:innerShdw>
                </a:effectLst>
                <a:tableStyleId>{5C22544A-7EE6-4342-B048-85BDC9FD1C3A}</a:tableStyleId>
              </a:tblPr>
              <a:tblGrid>
                <a:gridCol w="1627380">
                  <a:extLst>
                    <a:ext uri="{9D8B030D-6E8A-4147-A177-3AD203B41FA5}">
                      <a16:colId xmlns:a16="http://schemas.microsoft.com/office/drawing/2014/main" xmlns="" val="20000"/>
                    </a:ext>
                  </a:extLst>
                </a:gridCol>
                <a:gridCol w="1627380">
                  <a:extLst>
                    <a:ext uri="{9D8B030D-6E8A-4147-A177-3AD203B41FA5}">
                      <a16:colId xmlns:a16="http://schemas.microsoft.com/office/drawing/2014/main" xmlns="" val="20001"/>
                    </a:ext>
                  </a:extLst>
                </a:gridCol>
                <a:gridCol w="1627380">
                  <a:extLst>
                    <a:ext uri="{9D8B030D-6E8A-4147-A177-3AD203B41FA5}">
                      <a16:colId xmlns:a16="http://schemas.microsoft.com/office/drawing/2014/main" xmlns="" val="20002"/>
                    </a:ext>
                  </a:extLst>
                </a:gridCol>
                <a:gridCol w="1627380">
                  <a:extLst>
                    <a:ext uri="{9D8B030D-6E8A-4147-A177-3AD203B41FA5}">
                      <a16:colId xmlns:a16="http://schemas.microsoft.com/office/drawing/2014/main" xmlns="" val="20003"/>
                    </a:ext>
                  </a:extLst>
                </a:gridCol>
                <a:gridCol w="1627380">
                  <a:extLst>
                    <a:ext uri="{9D8B030D-6E8A-4147-A177-3AD203B41FA5}">
                      <a16:colId xmlns:a16="http://schemas.microsoft.com/office/drawing/2014/main" xmlns="" val="20004"/>
                    </a:ext>
                  </a:extLst>
                </a:gridCol>
              </a:tblGrid>
              <a:tr h="985118">
                <a:tc rowSpan="2">
                  <a:txBody>
                    <a:bodyPr/>
                    <a:lstStyle/>
                    <a:p>
                      <a:pPr marL="0" marR="0" indent="0" algn="ctr"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Century Gothic"/>
                          <a:cs typeface="Arial" panose="020B0604020202020204" pitchFamily="34" charset="0"/>
                        </a:rPr>
                        <a:t>Performance indicator</a:t>
                      </a:r>
                      <a:endParaRPr lang="en-ZA" sz="1200" dirty="0" smtClean="0">
                        <a:solidFill>
                          <a:schemeClr val="tx1"/>
                        </a:solidFill>
                        <a:effectLst/>
                        <a:latin typeface="Arial" panose="020B0604020202020204" pitchFamily="34" charset="0"/>
                        <a:ea typeface="Calibri"/>
                        <a:cs typeface="Arial" panose="020B0604020202020204" pitchFamily="34" charset="0"/>
                      </a:endParaRPr>
                    </a:p>
                    <a:p>
                      <a:pPr algn="ct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a:lnSpc>
                          <a:spcPct val="115000"/>
                        </a:lnSpc>
                        <a:spcAft>
                          <a:spcPts val="0"/>
                        </a:spcAft>
                      </a:pPr>
                      <a:r>
                        <a:rPr lang="en-ZA" sz="1200" b="1" dirty="0" smtClean="0">
                          <a:solidFill>
                            <a:schemeClr val="tx1"/>
                          </a:solidFill>
                          <a:effectLst/>
                          <a:latin typeface="Arial" panose="020B0604020202020204" pitchFamily="34" charset="0"/>
                          <a:ea typeface="Century Gothic"/>
                          <a:cs typeface="Arial" panose="020B0604020202020204" pitchFamily="34" charset="0"/>
                        </a:rPr>
                        <a:t>Baseline (Actual output)</a:t>
                      </a:r>
                    </a:p>
                    <a:p>
                      <a:pPr algn="ctr">
                        <a:lnSpc>
                          <a:spcPct val="115000"/>
                        </a:lnSpc>
                        <a:spcAft>
                          <a:spcPts val="0"/>
                        </a:spcAft>
                      </a:pPr>
                      <a:r>
                        <a:rPr lang="en-ZA" sz="1200" b="1" dirty="0" smtClean="0">
                          <a:solidFill>
                            <a:schemeClr val="tx1"/>
                          </a:solidFill>
                          <a:effectLst/>
                          <a:latin typeface="Arial" panose="020B0604020202020204" pitchFamily="34" charset="0"/>
                          <a:ea typeface="Century Gothic"/>
                          <a:cs typeface="Arial" panose="020B0604020202020204" pitchFamily="34" charset="0"/>
                        </a:rPr>
                        <a:t>(2016/17</a:t>
                      </a:r>
                      <a:r>
                        <a:rPr lang="en-ZA" sz="1200" b="1" baseline="0" dirty="0" smtClean="0">
                          <a:solidFill>
                            <a:schemeClr val="tx1"/>
                          </a:solidFill>
                          <a:effectLst/>
                          <a:latin typeface="Arial" panose="020B0604020202020204" pitchFamily="34" charset="0"/>
                          <a:ea typeface="Century Gothic"/>
                          <a:cs typeface="Arial" panose="020B0604020202020204" pitchFamily="34" charset="0"/>
                        </a:rPr>
                        <a:t> and </a:t>
                      </a:r>
                      <a:r>
                        <a:rPr lang="en-ZA" sz="1200" b="1" dirty="0" smtClean="0">
                          <a:solidFill>
                            <a:schemeClr val="tx1"/>
                          </a:solidFill>
                          <a:effectLst/>
                          <a:latin typeface="Arial" panose="020B0604020202020204" pitchFamily="34" charset="0"/>
                          <a:ea typeface="Century Gothic"/>
                          <a:cs typeface="Arial" panose="020B0604020202020204" pitchFamily="34" charset="0"/>
                        </a:rPr>
                        <a:t> 2017/18)</a:t>
                      </a:r>
                      <a:endParaRPr lang="en-ZA" sz="1200" dirty="0" smtClean="0">
                        <a:solidFill>
                          <a:schemeClr val="tx1"/>
                        </a:solidFill>
                        <a:effectLst/>
                        <a:latin typeface="Arial" panose="020B0604020202020204" pitchFamily="34" charset="0"/>
                        <a:ea typeface="Calibri"/>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pPr>
                      <a:r>
                        <a:rPr lang="en-ZA" sz="1200" b="1" dirty="0" smtClean="0">
                          <a:solidFill>
                            <a:schemeClr val="tx1"/>
                          </a:solidFill>
                          <a:effectLst/>
                          <a:latin typeface="Arial" panose="020B0604020202020204" pitchFamily="34" charset="0"/>
                          <a:ea typeface="Century Gothic"/>
                          <a:cs typeface="Arial" panose="020B0604020202020204" pitchFamily="34" charset="0"/>
                        </a:rPr>
                        <a:t>Actual performance </a:t>
                      </a:r>
                      <a:endParaRPr lang="en-ZA" sz="1200" dirty="0" smtClean="0">
                        <a:solidFill>
                          <a:schemeClr val="tx1"/>
                        </a:solidFill>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200" b="1" dirty="0" smtClean="0">
                          <a:solidFill>
                            <a:schemeClr val="tx1"/>
                          </a:solidFill>
                          <a:effectLst/>
                          <a:latin typeface="Arial" panose="020B0604020202020204" pitchFamily="34" charset="0"/>
                          <a:ea typeface="Century Gothic"/>
                          <a:cs typeface="Arial" panose="020B0604020202020204" pitchFamily="34" charset="0"/>
                        </a:rPr>
                        <a:t>against target</a:t>
                      </a:r>
                    </a:p>
                    <a:p>
                      <a:pPr algn="ct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marL="0" marR="0" indent="0" algn="ctr" defTabSz="913403"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Century Gothic"/>
                          <a:cs typeface="Arial" panose="020B0604020202020204" pitchFamily="34" charset="0"/>
                        </a:rPr>
                        <a:t>Reasons for variance</a:t>
                      </a:r>
                      <a:endParaRPr lang="en-ZA" sz="1200" dirty="0" smtClean="0">
                        <a:solidFill>
                          <a:schemeClr val="tx1"/>
                        </a:solidFill>
                        <a:effectLst/>
                        <a:latin typeface="Arial" panose="020B0604020202020204" pitchFamily="34" charset="0"/>
                        <a:ea typeface="Calibri"/>
                        <a:cs typeface="Arial" panose="020B0604020202020204" pitchFamily="34" charset="0"/>
                      </a:endParaRPr>
                    </a:p>
                    <a:p>
                      <a:pPr algn="ct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719929">
                <a:tc vMerge="1">
                  <a:txBody>
                    <a:bodyPr/>
                    <a:lstStyle/>
                    <a:p>
                      <a:endParaRPr lang="en-ZA"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ZA"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b="1" dirty="0" smtClean="0">
                          <a:effectLst/>
                          <a:latin typeface="Arial" panose="020B0604020202020204" pitchFamily="34" charset="0"/>
                          <a:ea typeface="Century Gothic"/>
                          <a:cs typeface="Arial" panose="020B0604020202020204" pitchFamily="34" charset="0"/>
                        </a:rPr>
                        <a:t>Target (2018/19)</a:t>
                      </a:r>
                      <a:endParaRPr lang="en-ZA" sz="1200" dirty="0" smtClean="0">
                        <a:effectLst/>
                        <a:latin typeface="Arial" panose="020B0604020202020204" pitchFamily="34" charset="0"/>
                        <a:ea typeface="Calibri"/>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b="1" dirty="0" smtClean="0">
                          <a:effectLst/>
                          <a:latin typeface="Arial" panose="020B0604020202020204" pitchFamily="34" charset="0"/>
                          <a:ea typeface="Century Gothic"/>
                          <a:cs typeface="Arial" panose="020B0604020202020204" pitchFamily="34" charset="0"/>
                        </a:rPr>
                        <a:t>Achievement (2018/19)</a:t>
                      </a:r>
                      <a:endParaRPr lang="en-ZA" sz="1200" dirty="0" smtClean="0">
                        <a:effectLst/>
                        <a:latin typeface="Arial" panose="020B0604020202020204" pitchFamily="34" charset="0"/>
                        <a:ea typeface="Calibri"/>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en-ZA"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1103265">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Times New Roman"/>
                          <a:cs typeface="Arial" panose="020B0604020202020204" pitchFamily="34" charset="0"/>
                        </a:rPr>
                        <a:t>Unqualified audit opinion</a:t>
                      </a:r>
                      <a:endParaRPr lang="en-ZA" sz="1200" dirty="0" smtClean="0">
                        <a:effectLst/>
                        <a:latin typeface="Arial" panose="020B0604020202020204" pitchFamily="34" charset="0"/>
                        <a:ea typeface="Calibri"/>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Times New Roman"/>
                          <a:cs typeface="Arial" panose="020B0604020202020204" pitchFamily="34" charset="0"/>
                        </a:rPr>
                        <a:t>Unqualified audit opinion</a:t>
                      </a:r>
                      <a:endParaRPr lang="en-ZA" sz="1200" dirty="0" smtClean="0">
                        <a:effectLst/>
                        <a:latin typeface="Arial" panose="020B0604020202020204" pitchFamily="34" charset="0"/>
                        <a:ea typeface="Calibri"/>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Times New Roman"/>
                          <a:cs typeface="Arial" panose="020B0604020202020204" pitchFamily="34" charset="0"/>
                        </a:rPr>
                        <a:t>Unqualified audit opinion</a:t>
                      </a:r>
                      <a:endParaRPr lang="en-ZA" sz="1200" dirty="0" smtClean="0">
                        <a:effectLst/>
                        <a:latin typeface="Arial" panose="020B0604020202020204" pitchFamily="34" charset="0"/>
                        <a:ea typeface="Calibri"/>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Times New Roman"/>
                          <a:cs typeface="Arial" panose="020B0604020202020204" pitchFamily="34" charset="0"/>
                        </a:rPr>
                        <a:t>Unqualified audit opinion</a:t>
                      </a:r>
                      <a:endParaRPr lang="en-ZA" sz="1200" dirty="0" smtClean="0">
                        <a:effectLst/>
                        <a:latin typeface="Arial" panose="020B0604020202020204" pitchFamily="34" charset="0"/>
                        <a:ea typeface="Calibri"/>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ZA" sz="1200" dirty="0" smtClean="0">
                          <a:latin typeface="Arial" panose="020B0604020202020204" pitchFamily="34" charset="0"/>
                          <a:cs typeface="Arial" panose="020B0604020202020204" pitchFamily="34" charset="0"/>
                        </a:rPr>
                        <a:t>None</a:t>
                      </a:r>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755847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3872</TotalTime>
  <Words>2842</Words>
  <Application>Microsoft Office PowerPoint</Application>
  <PresentationFormat>On-screen Show (4:3)</PresentationFormat>
  <Paragraphs>632</Paragraphs>
  <Slides>40</Slides>
  <Notes>10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1_Office Theme</vt:lpstr>
      <vt:lpstr>  </vt:lpstr>
      <vt:lpstr>Presentation outline</vt:lpstr>
      <vt:lpstr>  Introduction  </vt:lpstr>
      <vt:lpstr> Mandate of the department </vt:lpstr>
      <vt:lpstr>Organisational Performance Trend (2014/15-2018/19)</vt:lpstr>
      <vt:lpstr>Performance per Programme</vt:lpstr>
      <vt:lpstr>Programme 1: Administration </vt:lpstr>
      <vt:lpstr>Slide 8</vt:lpstr>
      <vt:lpstr>  Strategic Objective  Obtain an unqualified regularity audit opinion on financial and non-financial performance by 2020 </vt:lpstr>
      <vt:lpstr>Programme 2: Geospatial and Cadastral Services</vt:lpstr>
      <vt:lpstr>Slide 11</vt:lpstr>
      <vt:lpstr>Slide 12</vt:lpstr>
      <vt:lpstr>Slide 13</vt:lpstr>
      <vt:lpstr>Slide 14</vt:lpstr>
      <vt:lpstr>Slide 15</vt:lpstr>
      <vt:lpstr>Programme 3: Rural Development</vt:lpstr>
      <vt:lpstr>Slide 17</vt:lpstr>
      <vt:lpstr>Slide 18</vt:lpstr>
      <vt:lpstr>Slide 19</vt:lpstr>
      <vt:lpstr>Slide 20</vt:lpstr>
      <vt:lpstr>Slide 21</vt:lpstr>
      <vt:lpstr>Slide 22</vt:lpstr>
      <vt:lpstr>Slide 23</vt:lpstr>
      <vt:lpstr>  Programme 4: Restitution  </vt:lpstr>
      <vt:lpstr>Slide 25</vt:lpstr>
      <vt:lpstr>Slide 26</vt:lpstr>
      <vt:lpstr>Slide 27</vt:lpstr>
      <vt:lpstr>  Programme 5: Land Reform  </vt:lpstr>
      <vt:lpstr>Slide 29</vt:lpstr>
      <vt:lpstr>Slide 30</vt:lpstr>
      <vt:lpstr>Slide 31</vt:lpstr>
      <vt:lpstr>Slide 32</vt:lpstr>
      <vt:lpstr>Slide 33</vt:lpstr>
      <vt:lpstr>Slide 34</vt:lpstr>
      <vt:lpstr>Slide 35</vt:lpstr>
      <vt:lpstr>Slide 36</vt:lpstr>
      <vt:lpstr>Slide 37</vt:lpstr>
      <vt:lpstr>  Employment equity report </vt:lpstr>
      <vt:lpstr>  Total number of employees (including employees with disabilities) in each of the following occupational categories. </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PUMZA</cp:lastModifiedBy>
  <cp:revision>319</cp:revision>
  <dcterms:created xsi:type="dcterms:W3CDTF">2017-08-25T12:51:03Z</dcterms:created>
  <dcterms:modified xsi:type="dcterms:W3CDTF">2019-10-10T13:39:30Z</dcterms:modified>
</cp:coreProperties>
</file>