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32" r:id="rId3"/>
    <p:sldMasterId id="2147483828" r:id="rId4"/>
  </p:sldMasterIdLst>
  <p:notesMasterIdLst>
    <p:notesMasterId r:id="rId19"/>
  </p:notesMasterIdLst>
  <p:handoutMasterIdLst>
    <p:handoutMasterId r:id="rId20"/>
  </p:handoutMasterIdLst>
  <p:sldIdLst>
    <p:sldId id="309" r:id="rId5"/>
    <p:sldId id="569" r:id="rId6"/>
    <p:sldId id="570" r:id="rId7"/>
    <p:sldId id="571" r:id="rId8"/>
    <p:sldId id="573" r:id="rId9"/>
    <p:sldId id="398" r:id="rId10"/>
    <p:sldId id="525" r:id="rId11"/>
    <p:sldId id="483" r:id="rId12"/>
    <p:sldId id="566" r:id="rId13"/>
    <p:sldId id="567" r:id="rId14"/>
    <p:sldId id="505" r:id="rId15"/>
    <p:sldId id="568" r:id="rId16"/>
    <p:sldId id="469" r:id="rId17"/>
    <p:sldId id="310" r:id="rId1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makotoko" initials="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00"/>
    <a:srgbClr val="00FF3B"/>
    <a:srgbClr val="1DFF3B"/>
    <a:srgbClr val="33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24" autoAdjust="0"/>
    <p:restoredTop sz="94434" autoAdjust="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2018/19 Forestry Performance </a:t>
            </a: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Sheet1!$A$8</c:f>
              <c:strCache>
                <c:ptCount val="1"/>
                <c:pt idx="0">
                  <c:v>Forestry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Pt>
            <c:idx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824-462D-B388-03EE93B1D4F7}"/>
              </c:ext>
            </c:extLst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>
                <a:outerShdw blurRad="50800" dist="50800" dir="5400000" algn="ctr" rotWithShape="0">
                  <a:srgbClr val="FFFF00"/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824-462D-B388-03EE93B1D4F7}"/>
              </c:ext>
            </c:extLst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824-462D-B388-03EE93B1D4F7}"/>
              </c:ext>
            </c:extLst>
          </c:dPt>
          <c:cat>
            <c:strRef>
              <c:f>Sheet1!$B$7:$D$7</c:f>
              <c:strCache>
                <c:ptCount val="3"/>
                <c:pt idx="0">
                  <c:v>Achieved</c:v>
                </c:pt>
                <c:pt idx="1">
                  <c:v>Partially Achieved</c:v>
                </c:pt>
                <c:pt idx="2">
                  <c:v>Not Achieved</c:v>
                </c:pt>
              </c:strCache>
            </c:strRef>
          </c:cat>
          <c:val>
            <c:numRef>
              <c:f>Sheet1!$B$8:$D$8</c:f>
              <c:numCache>
                <c:formatCode>0%</c:formatCode>
                <c:ptCount val="3"/>
                <c:pt idx="0">
                  <c:v>0.75000000000000011</c:v>
                </c:pt>
                <c:pt idx="1">
                  <c:v>0</c:v>
                </c:pt>
                <c:pt idx="2">
                  <c:v>0.25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824-462D-B388-03EE93B1D4F7}"/>
            </c:ext>
          </c:extLst>
        </c:ser>
        <c:dLbls/>
        <c:shape val="box"/>
        <c:axId val="78928896"/>
        <c:axId val="78942976"/>
        <c:axId val="0"/>
      </c:bar3DChart>
      <c:catAx>
        <c:axId val="789288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942976"/>
        <c:crosses val="autoZero"/>
        <c:auto val="1"/>
        <c:lblAlgn val="ctr"/>
        <c:lblOffset val="100"/>
      </c:catAx>
      <c:valAx>
        <c:axId val="7894297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A"/>
                  <a:t>Percentage (%)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9288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FFF00"/>
            </a:solidFill>
          </c:spPr>
          <c:dPt>
            <c:idx val="0"/>
            <c:spPr>
              <a:solidFill>
                <a:srgbClr val="1DFF3B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423-4A1B-B899-9138B84CEAD7}"/>
              </c:ext>
            </c:extLst>
          </c:dPt>
          <c:dPt>
            <c:idx val="1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423-4A1B-B899-9138B84CEAD7}"/>
              </c:ext>
            </c:extLst>
          </c:dPt>
          <c:dPt>
            <c:idx val="2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423-4A1B-B899-9138B84CEAD7}"/>
              </c:ext>
            </c:extLst>
          </c:dPt>
          <c:dPt>
            <c:idx val="3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423-4A1B-B899-9138B84CEAD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53%</a:t>
                    </a:r>
                    <a:endParaRPr lang="en-US" dirty="0"/>
                  </a:p>
                </c:rich>
              </c:tx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23-4A1B-B899-9138B84CEAD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12%</a:t>
                    </a:r>
                    <a:endParaRPr lang="en-US" dirty="0"/>
                  </a:p>
                </c:rich>
              </c:tx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23-4A1B-B899-9138B84CEAD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35%</a:t>
                    </a:r>
                    <a:endParaRPr lang="en-US" dirty="0"/>
                  </a:p>
                </c:rich>
              </c:tx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423-4A1B-B899-9138B84CEAD7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423-4A1B-B899-9138B84CEA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On target</c:v>
                </c:pt>
                <c:pt idx="1">
                  <c:v>work in progress</c:v>
                </c:pt>
                <c:pt idx="2">
                  <c:v>Off target</c:v>
                </c:pt>
                <c:pt idx="3">
                  <c:v>No milestone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53</c:v>
                </c:pt>
                <c:pt idx="1">
                  <c:v>12</c:v>
                </c:pt>
                <c:pt idx="2">
                  <c:v>35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423-4A1B-B899-9138B84CEAD7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24EB7AA-A419-4E84-A7F8-FD1E9EC7CC82}" type="datetimeFigureOut">
              <a:rPr lang="en-US"/>
              <a:pPr>
                <a:defRPr/>
              </a:pPr>
              <a:t>10/10/2019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02DA6DC-2485-4F4D-97B4-2544424E3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781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383" y="4715831"/>
            <a:ext cx="5436909" cy="446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97ED96E-BAF7-4FA5-8BC3-5849001FE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3383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05892D-0E51-482C-A32D-3A370247C8E8}" type="slidenum">
              <a:rPr lang="en-ZA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305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7ED96E-BAF7-4FA5-8BC3-5849001FE0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6807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7ED96E-BAF7-4FA5-8BC3-5849001FE0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8251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7ED96E-BAF7-4FA5-8BC3-5849001FE00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0964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7ED96E-BAF7-4FA5-8BC3-5849001FE00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4468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7ED96E-BAF7-4FA5-8BC3-5849001FE00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1516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7ED96E-BAF7-4FA5-8BC3-5849001FE00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6103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7ED96E-BAF7-4FA5-8BC3-5849001FE00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53830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7ED96E-BAF7-4FA5-8BC3-5849001FE00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1242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12813"/>
            <a:ext cx="410368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44CAF-0918-4275-8AA6-2081B1489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306FD-0FF8-459C-B90D-421B5E8B8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5D3F3-69E2-4293-9993-2315E7F3A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12813"/>
            <a:ext cx="410368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44CAF-0918-4275-8AA6-2081B14899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3398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55FE2-6C87-46FE-AA00-C31E28E23F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5800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3239A-EE52-480A-BDB6-E22A86654C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4128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9D423-A8C4-4032-85F1-A6687BA4AD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3889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D32FC-DE45-4E67-A2F9-11041537A2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483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6086E-E69E-461A-8A79-C91012BFD1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8937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89724-D41C-427E-BA5F-C7D38432DD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46155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15761-2649-43CF-B94D-CD691A8CA1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630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55FE2-6C87-46FE-AA00-C31E28E23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05C94-4122-4803-8F18-1A4F463B17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1491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306FD-0FF8-459C-B90D-421B5E8B8B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6290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5D3F3-69E2-4293-9993-2315E7F3A7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0896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69958-DC39-4A6B-8A31-5FAF442387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EE5D1-DB4A-44B8-8972-8AE12B7040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0989302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EFBA8-2E7D-4981-9A92-BC8C6226141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53C5C-E94E-4056-B424-332B4E0ABE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706995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8CC5-FFC0-4FD6-BEFC-80761411F7B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320E2-FB48-4EC3-A03D-1BE565FC8A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481240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9E313-CB39-4B24-9E6E-17AB6C36788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5A902-84F7-463F-A280-9F8ABDAD52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024828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A59CC-F6AD-45A1-9E43-05328D19DC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BAE88-CA7D-4DD3-BE07-82A3763B0D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188501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DAD33-D3E0-489B-8308-4F279727B71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36B60-4463-4AF2-B142-3E4A04F6C4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200447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AB48B-843D-4309-8E28-D0D5961574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CA6B8-11CB-4C33-AA89-1A06A91323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6996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3239A-EE52-480A-BDB6-E22A86654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DBDCC-4323-4DA3-824C-84F3295C7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A4F01-D380-493D-9ABB-228BFA5F62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763241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94B74-1A07-4360-A443-22C1F9DA8D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A84D2-C4A4-469E-91B4-8021D7A874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165475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E9867-F6F7-4329-A128-EC2B2235DD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03EF6-1595-4F4D-9A92-DE56919AE3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8968388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FBC80-C775-49B9-83C6-EFBCC037C39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03690-AE61-4E2A-ACA4-EB4FF1A106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297014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69958-DC39-4A6B-8A31-5FAF442387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EE5D1-DB4A-44B8-8972-8AE12B7040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832873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EFBA8-2E7D-4981-9A92-BC8C6226141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53C5C-E94E-4056-B424-332B4E0ABE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850212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8CC5-FFC0-4FD6-BEFC-80761411F7B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320E2-FB48-4EC3-A03D-1BE565FC8A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732861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9E313-CB39-4B24-9E6E-17AB6C36788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5A902-84F7-463F-A280-9F8ABDAD52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386369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A59CC-F6AD-45A1-9E43-05328D19DC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BAE88-CA7D-4DD3-BE07-82A3763B0D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9992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DAD33-D3E0-489B-8308-4F279727B71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36B60-4463-4AF2-B142-3E4A04F6C4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0087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9D423-A8C4-4032-85F1-A6687BA4A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AB48B-843D-4309-8E28-D0D5961574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CA6B8-11CB-4C33-AA89-1A06A91323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660367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DBDCC-4323-4DA3-824C-84F3295C7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A4F01-D380-493D-9ABB-228BFA5F62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146604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94B74-1A07-4360-A443-22C1F9DA8D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A84D2-C4A4-469E-91B4-8021D7A874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239814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E9867-F6F7-4329-A128-EC2B2235DD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03EF6-1595-4F4D-9A92-DE56919AE3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010939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FBC80-C775-49B9-83C6-EFBCC037C39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03690-AE61-4E2A-ACA4-EB4FF1A106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6698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D32FC-DE45-4E67-A2F9-11041537A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6086E-E69E-461A-8A79-C91012BFD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89724-D41C-427E-BA5F-C7D38432D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15761-2649-43CF-B94D-CD691A8CA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05C94-4122-4803-8F18-1A4F463B1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15B3F90-1DEC-4991-ACA6-110DC9D06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6096000"/>
            <a:ext cx="18240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15B3F90-1DEC-4991-ACA6-110DC9D067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6096000"/>
            <a:ext cx="18240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87966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4F1C423F-B4BF-461D-AAF6-24AE7673497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457200"/>
            <a:fld id="{BD4F3FCB-E2E7-4E57-B77A-B91E3D55E59C}" type="slidenum">
              <a:rPr lang="en-US" altLang="en-US" smtClean="0">
                <a:latin typeface="Calibri" pitchFamily="34" charset="0"/>
                <a:cs typeface="Arial" panose="020B0604020202020204" pitchFamily="34" charset="0"/>
              </a:rPr>
              <a:pPr defTabSz="457200"/>
              <a:t>‹#›</a:t>
            </a:fld>
            <a:endParaRPr lang="en-US" altLang="en-US" smtClean="0">
              <a:latin typeface="Calibri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8438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4F1C423F-B4BF-461D-AAF6-24AE7673497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457200"/>
            <a:fld id="{BD4F3FCB-E2E7-4E57-B77A-B91E3D55E59C}" type="slidenum">
              <a:rPr lang="en-US" altLang="en-US" smtClean="0">
                <a:latin typeface="Calibri" pitchFamily="34" charset="0"/>
                <a:cs typeface="Arial" panose="020B0604020202020204" pitchFamily="34" charset="0"/>
              </a:rPr>
              <a:pPr defTabSz="457200"/>
              <a:t>‹#›</a:t>
            </a:fld>
            <a:endParaRPr lang="en-US" altLang="en-US" smtClean="0">
              <a:latin typeface="Calibri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395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6201" y="1009935"/>
            <a:ext cx="8915400" cy="2419065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chemeClr val="bg1"/>
                </a:solidFill>
              </a:rPr>
              <a:t/>
            </a:r>
            <a:br>
              <a:rPr lang="en-US" altLang="en-US" sz="3600" dirty="0" smtClean="0">
                <a:solidFill>
                  <a:schemeClr val="bg1"/>
                </a:solidFill>
              </a:rPr>
            </a:br>
            <a:r>
              <a:rPr lang="en-US" altLang="en-US" sz="3600" dirty="0" smtClean="0">
                <a:solidFill>
                  <a:schemeClr val="bg1"/>
                </a:solidFill>
              </a:rPr>
              <a:t>FORESTRY AND FISHERIES BRANCH</a:t>
            </a:r>
            <a:br>
              <a:rPr lang="en-US" altLang="en-US" sz="3600" dirty="0" smtClean="0">
                <a:solidFill>
                  <a:schemeClr val="bg1"/>
                </a:solidFill>
              </a:rPr>
            </a:br>
            <a:r>
              <a:rPr lang="en-US" altLang="en-US" sz="3600" dirty="0" smtClean="0">
                <a:solidFill>
                  <a:schemeClr val="bg1"/>
                </a:solidFill>
              </a:rPr>
              <a:t>2018/19 </a:t>
            </a:r>
            <a:r>
              <a:rPr lang="en-US" altLang="en-US" sz="3600" dirty="0">
                <a:solidFill>
                  <a:schemeClr val="bg1"/>
                </a:solidFill>
              </a:rPr>
              <a:t/>
            </a:r>
            <a:br>
              <a:rPr lang="en-US" altLang="en-US" sz="3600" dirty="0">
                <a:solidFill>
                  <a:schemeClr val="bg1"/>
                </a:solidFill>
              </a:rPr>
            </a:br>
            <a:r>
              <a:rPr lang="en-US" altLang="en-US" sz="3600" dirty="0" smtClean="0">
                <a:solidFill>
                  <a:schemeClr val="bg1"/>
                </a:solidFill>
              </a:rPr>
              <a:t>Annual </a:t>
            </a:r>
            <a:r>
              <a:rPr lang="en-US" altLang="en-US" sz="3600" dirty="0">
                <a:solidFill>
                  <a:schemeClr val="bg1"/>
                </a:solidFill>
              </a:rPr>
              <a:t>Performance Report</a:t>
            </a:r>
            <a:endParaRPr lang="en-US" altLang="en-US" sz="36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E5D1-DB4A-44B8-8972-8AE12B704016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64255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AND CONFIDENTIAL</a:t>
            </a:r>
            <a:endParaRPr lang="en-ZA" sz="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918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199"/>
            <a:ext cx="8991600" cy="381001"/>
          </a:xfrm>
        </p:spPr>
        <p:txBody>
          <a:bodyPr/>
          <a:lstStyle/>
          <a:p>
            <a:r>
              <a:rPr lang="en-US" sz="2000" b="1" kern="1200" dirty="0" smtClean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+mn-cs"/>
              </a:rPr>
              <a:t>Fisheries Management</a:t>
            </a:r>
            <a:endParaRPr lang="en-US" sz="2000" b="1" kern="1200" dirty="0">
              <a:solidFill>
                <a:srgbClr val="00B050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ZA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3545454"/>
              </p:ext>
            </p:extLst>
          </p:nvPr>
        </p:nvGraphicFramePr>
        <p:xfrm>
          <a:off x="152401" y="762000"/>
          <a:ext cx="8856981" cy="5577840"/>
        </p:xfrm>
        <a:graphic>
          <a:graphicData uri="http://schemas.openxmlformats.org/drawingml/2006/table">
            <a:tbl>
              <a:tblPr/>
              <a:tblGrid>
                <a:gridCol w="18287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803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52400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Strategic Objective: Lead and coordinate government</a:t>
                      </a:r>
                      <a:r>
                        <a:rPr lang="en-ZA" sz="1400" b="1" kern="1200" baseline="0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food security initiatives</a:t>
                      </a:r>
                      <a:endParaRPr lang="en-ZA" sz="1400" b="1" kern="1200" noProof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Performance indicator</a:t>
                      </a:r>
                      <a:endParaRPr lang="en-ZA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270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Annual target 2018/19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270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Programme Annual Progress and Analysis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960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Commercial fishing rights allocated</a:t>
                      </a: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Allocate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rights in the abalone sector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Rights in the abalone sector were not allocated however exemption was granted to existing long term abalone right holders for the 2018/19 abalone season, starting 1 November 2018 until 31 July 2019.</a:t>
                      </a:r>
                    </a:p>
                    <a:p>
                      <a:pPr algn="just"/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delegated authority decided not to allocate rights in the abalone sector during 2018/19.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Revised</a:t>
                      </a:r>
                      <a:r>
                        <a:rPr lang="en-ZA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policies and application forms for 12 fishing sectors which expire in 2020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1st Draft General Policy on the Allocation of Commercial Fishing Rights completed and consulted internally</a:t>
                      </a:r>
                    </a:p>
                    <a:p>
                      <a:pPr algn="just"/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Challenge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The new requirement to conduct Socio-Economic Impact Assessment System (SEIAS) by the DPME included additional requirements that resulted in planned milestones not being achieved.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Revised Application forms are dependent on the finalisation of the policy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50720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Support the (FRAP 2015/2016) appeals process</a:t>
                      </a: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appeals in the Netfish and KwaZulu-Natal Sardine Beach-Seine fishing sectors were finalised on 25 April 2018, 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appeals in the Seaweed fishing sector were finalised on 8 June 2018.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appeals of the WCRL Offshore and Zones A-B of WCRL Nearshore was finalised on the 20 September 2018.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appeals in the WCRL Nearshore sector- Zones D-F were concluded on the 4 &amp; 16 October 2018.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appeals in the Hake Inshore Trawl sector were concluded on 7 December 2018.</a:t>
                      </a:r>
                    </a:p>
                    <a:p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1066800" y="6477000"/>
            <a:ext cx="5778500" cy="215900"/>
            <a:chOff x="685800" y="6400800"/>
            <a:chExt cx="5778500" cy="215900"/>
          </a:xfrm>
        </p:grpSpPr>
        <p:sp>
          <p:nvSpPr>
            <p:cNvPr id="17" name="Rectangle 463"/>
            <p:cNvSpPr>
              <a:spLocks noChangeArrowheads="1"/>
            </p:cNvSpPr>
            <p:nvPr/>
          </p:nvSpPr>
          <p:spPr bwMode="auto">
            <a:xfrm>
              <a:off x="685800" y="6400800"/>
              <a:ext cx="215900" cy="215900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18" name="Rectangle 464"/>
            <p:cNvSpPr>
              <a:spLocks noChangeArrowheads="1"/>
            </p:cNvSpPr>
            <p:nvPr/>
          </p:nvSpPr>
          <p:spPr bwMode="auto">
            <a:xfrm>
              <a:off x="2590800" y="6400800"/>
              <a:ext cx="215900" cy="2159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Partially 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19" name="Rectangle 465"/>
            <p:cNvSpPr>
              <a:spLocks noChangeArrowheads="1"/>
            </p:cNvSpPr>
            <p:nvPr/>
          </p:nvSpPr>
          <p:spPr bwMode="auto">
            <a:xfrm>
              <a:off x="4724400" y="6400800"/>
              <a:ext cx="215900" cy="2159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Not 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20" name="Rectangle 465"/>
            <p:cNvSpPr>
              <a:spLocks noChangeArrowheads="1"/>
            </p:cNvSpPr>
            <p:nvPr/>
          </p:nvSpPr>
          <p:spPr bwMode="auto">
            <a:xfrm>
              <a:off x="6248400" y="6400800"/>
              <a:ext cx="215900" cy="2159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endParaRPr lang="en-US" altLang="en-US" sz="1200" dirty="0">
                <a:solidFill>
                  <a:srgbClr val="333399"/>
                </a:solidFill>
              </a:endParaRP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endParaRPr lang="en-US" altLang="en-US" sz="1200" dirty="0">
                <a:solidFill>
                  <a:srgbClr val="333399"/>
                </a:solidFill>
              </a:endParaRP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No</a:t>
              </a: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milestone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87957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199"/>
            <a:ext cx="8991600" cy="381001"/>
          </a:xfrm>
        </p:spPr>
        <p:txBody>
          <a:bodyPr/>
          <a:lstStyle/>
          <a:p>
            <a:r>
              <a:rPr lang="en-US" sz="2000" b="1" kern="1200" dirty="0" smtClean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+mn-cs"/>
              </a:rPr>
              <a:t>Fisheries Management</a:t>
            </a:r>
            <a:endParaRPr lang="en-US" sz="2000" b="1" kern="1200" dirty="0">
              <a:solidFill>
                <a:srgbClr val="00B050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ZA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84191700"/>
              </p:ext>
            </p:extLst>
          </p:nvPr>
        </p:nvGraphicFramePr>
        <p:xfrm>
          <a:off x="152401" y="762000"/>
          <a:ext cx="8856981" cy="4812661"/>
        </p:xfrm>
        <a:graphic>
          <a:graphicData uri="http://schemas.openxmlformats.org/drawingml/2006/table">
            <a:tbl>
              <a:tblPr/>
              <a:tblGrid>
                <a:gridCol w="18287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803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96344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Strategic Objective: Lead and coordinate government</a:t>
                      </a:r>
                      <a:r>
                        <a:rPr lang="en-ZA" sz="1400" b="1" kern="1200" baseline="0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food security initiatives</a:t>
                      </a:r>
                      <a:endParaRPr lang="en-ZA" sz="1400" b="1" kern="1200" noProof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6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Performance indicator</a:t>
                      </a:r>
                      <a:endParaRPr lang="en-ZA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270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Annual target 2018/19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270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Programme Annual Progress and Analysis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414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Small-scale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Fisheries Policy implemented</a:t>
                      </a: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Rights allocated to registered small-scale fisheries cooperatives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small-scale fishing rights were allocated in Northern Cape.</a:t>
                      </a:r>
                    </a:p>
                    <a:p>
                      <a:pPr algn="just"/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Challenge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The tip off process caused the delay in finalizing the list of small scale fishers in the western cape and there were delays of co-operative registration with CIPC for the EC and KZN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46356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Sustainable management of fish stocks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Recovery plans for 2 sectors: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abalone and west coast rock lobster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inter area-schedule was finalised in consultation with the exemption holders. Applications for permits for the 2018/19 fishing season received, considered.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WCRL Inter-area schedule was signed off on 07 November 2018, and the permits issued thereafter.</a:t>
                      </a:r>
                    </a:p>
                    <a:p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Minister upheld the 2018/19 Abalone TAC appeal and reset the fishing season from 9 April 2019 to 9 January 2020.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95141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 reports and TAC/TAE recommendations</a:t>
                      </a:r>
                      <a:r>
                        <a:rPr lang="en-ZA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2 sectors: abalone and west coast rock lobster</a:t>
                      </a:r>
                      <a:endParaRPr lang="en-ZA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Research reports and TAC/TAE recommendations compiled for the Abalone and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WCRL sectors</a:t>
                      </a: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1066800" y="6477000"/>
            <a:ext cx="5778500" cy="215900"/>
            <a:chOff x="685800" y="6400800"/>
            <a:chExt cx="5778500" cy="215900"/>
          </a:xfrm>
        </p:grpSpPr>
        <p:sp>
          <p:nvSpPr>
            <p:cNvPr id="17" name="Rectangle 463"/>
            <p:cNvSpPr>
              <a:spLocks noChangeArrowheads="1"/>
            </p:cNvSpPr>
            <p:nvPr/>
          </p:nvSpPr>
          <p:spPr bwMode="auto">
            <a:xfrm>
              <a:off x="685800" y="6400800"/>
              <a:ext cx="215900" cy="215900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18" name="Rectangle 464"/>
            <p:cNvSpPr>
              <a:spLocks noChangeArrowheads="1"/>
            </p:cNvSpPr>
            <p:nvPr/>
          </p:nvSpPr>
          <p:spPr bwMode="auto">
            <a:xfrm>
              <a:off x="2590800" y="6400800"/>
              <a:ext cx="215900" cy="2159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Partially 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19" name="Rectangle 465"/>
            <p:cNvSpPr>
              <a:spLocks noChangeArrowheads="1"/>
            </p:cNvSpPr>
            <p:nvPr/>
          </p:nvSpPr>
          <p:spPr bwMode="auto">
            <a:xfrm>
              <a:off x="4724400" y="6400800"/>
              <a:ext cx="215900" cy="2159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Not 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20" name="Rectangle 465"/>
            <p:cNvSpPr>
              <a:spLocks noChangeArrowheads="1"/>
            </p:cNvSpPr>
            <p:nvPr/>
          </p:nvSpPr>
          <p:spPr bwMode="auto">
            <a:xfrm>
              <a:off x="6248400" y="6400800"/>
              <a:ext cx="215900" cy="2159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endParaRPr lang="en-US" altLang="en-US" sz="1200" dirty="0">
                <a:solidFill>
                  <a:srgbClr val="333399"/>
                </a:solidFill>
              </a:endParaRP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endParaRPr lang="en-US" altLang="en-US" sz="1200" dirty="0">
                <a:solidFill>
                  <a:srgbClr val="333399"/>
                </a:solidFill>
              </a:endParaRP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No</a:t>
              </a: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milestone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18975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199"/>
            <a:ext cx="8991600" cy="381001"/>
          </a:xfrm>
        </p:spPr>
        <p:txBody>
          <a:bodyPr/>
          <a:lstStyle/>
          <a:p>
            <a:r>
              <a:rPr lang="en-US" sz="2000" b="1" kern="1200" dirty="0" smtClean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+mn-cs"/>
              </a:rPr>
              <a:t>Fisheries Management</a:t>
            </a:r>
            <a:endParaRPr lang="en-US" sz="2000" b="1" kern="1200" dirty="0">
              <a:solidFill>
                <a:srgbClr val="00B050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ZA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6866074"/>
              </p:ext>
            </p:extLst>
          </p:nvPr>
        </p:nvGraphicFramePr>
        <p:xfrm>
          <a:off x="152401" y="762000"/>
          <a:ext cx="8856981" cy="5610378"/>
        </p:xfrm>
        <a:graphic>
          <a:graphicData uri="http://schemas.openxmlformats.org/drawingml/2006/table">
            <a:tbl>
              <a:tblPr/>
              <a:tblGrid>
                <a:gridCol w="18287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803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96344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Strategic Objective: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6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Performance indicator</a:t>
                      </a:r>
                      <a:endParaRPr lang="en-ZA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270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Annual target 2018/19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270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Programme Annual Progress and Analysis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414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inspections conducted</a:t>
                      </a: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4 500 compliance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enforcement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measures in the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six prioritized 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fisheries sectors: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hake, abalone,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rock lobster,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linefish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pelagic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 squid implemented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total of 4 698 compliance and enforcement measures in the six prioritised fisheries sectors: hake, abalone, rock lobster,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linefish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pelagic and squid implemented.</a:t>
                      </a:r>
                    </a:p>
                    <a:p>
                      <a:pPr algn="just"/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over- achievement was due to the Fishery Control Officers (FCOs) performing the function of the catch data monitors which resulted in additional inspections being conducted.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463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joint operations conducted with partners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including Operation Phakisa Initiative 5</a:t>
                      </a: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 operations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total of 91 joint operations conducted</a:t>
                      </a:r>
                    </a:p>
                    <a:p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 over achievement is imputed to Operation Phakisa Oceans Economy activities that had been initiated with the other Law Enforcement Agencies.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 to a lack of resources, MCS participated in a number of smaller operations to address illegal activities which led to an over-achievement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951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investigations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conducted in terms of the Marine Living Resources Act</a:t>
                      </a: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280 investigations </a:t>
                      </a: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total of 281 investigations conducted</a:t>
                      </a:r>
                    </a:p>
                    <a:p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1066800" y="6477000"/>
            <a:ext cx="5778500" cy="215900"/>
            <a:chOff x="685800" y="6400800"/>
            <a:chExt cx="5778500" cy="215900"/>
          </a:xfrm>
        </p:grpSpPr>
        <p:sp>
          <p:nvSpPr>
            <p:cNvPr id="17" name="Rectangle 463"/>
            <p:cNvSpPr>
              <a:spLocks noChangeArrowheads="1"/>
            </p:cNvSpPr>
            <p:nvPr/>
          </p:nvSpPr>
          <p:spPr bwMode="auto">
            <a:xfrm>
              <a:off x="685800" y="6400800"/>
              <a:ext cx="215900" cy="215900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18" name="Rectangle 464"/>
            <p:cNvSpPr>
              <a:spLocks noChangeArrowheads="1"/>
            </p:cNvSpPr>
            <p:nvPr/>
          </p:nvSpPr>
          <p:spPr bwMode="auto">
            <a:xfrm>
              <a:off x="2590800" y="6400800"/>
              <a:ext cx="215900" cy="2159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Partially 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19" name="Rectangle 465"/>
            <p:cNvSpPr>
              <a:spLocks noChangeArrowheads="1"/>
            </p:cNvSpPr>
            <p:nvPr/>
          </p:nvSpPr>
          <p:spPr bwMode="auto">
            <a:xfrm>
              <a:off x="4724400" y="6400800"/>
              <a:ext cx="215900" cy="2159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Not 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20" name="Rectangle 465"/>
            <p:cNvSpPr>
              <a:spLocks noChangeArrowheads="1"/>
            </p:cNvSpPr>
            <p:nvPr/>
          </p:nvSpPr>
          <p:spPr bwMode="auto">
            <a:xfrm>
              <a:off x="6248400" y="6400800"/>
              <a:ext cx="215900" cy="2159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endParaRPr lang="en-US" altLang="en-US" sz="1200" dirty="0">
                <a:solidFill>
                  <a:srgbClr val="333399"/>
                </a:solidFill>
              </a:endParaRP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endParaRPr lang="en-US" altLang="en-US" sz="1200" dirty="0">
                <a:solidFill>
                  <a:srgbClr val="333399"/>
                </a:solidFill>
              </a:endParaRP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No</a:t>
              </a: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milestone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3178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84344"/>
          </a:xfrm>
        </p:spPr>
        <p:txBody>
          <a:bodyPr/>
          <a:lstStyle/>
          <a:p>
            <a:pPr eaLnBrk="1" hangingPunct="1"/>
            <a:r>
              <a:rPr lang="en-ZA" altLang="en-US" sz="2000" b="1" dirty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+mn-cs"/>
              </a:rPr>
              <a:t>OVERALL SUMMARY </a:t>
            </a:r>
            <a:r>
              <a:rPr lang="en-ZA" altLang="en-US" sz="2000" b="1" dirty="0" smtClean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+mn-cs"/>
              </a:rPr>
              <a:t>OF 2018/19 PROGRAMME 1 PERFORMANCE </a:t>
            </a:r>
            <a:endParaRPr lang="en-US" altLang="en-US" sz="2000" b="1" dirty="0">
              <a:solidFill>
                <a:srgbClr val="00B050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1" name="Group 1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57013378"/>
              </p:ext>
            </p:extLst>
          </p:nvPr>
        </p:nvGraphicFramePr>
        <p:xfrm>
          <a:off x="304802" y="990600"/>
          <a:ext cx="8686798" cy="1049338"/>
        </p:xfrm>
        <a:graphic>
          <a:graphicData uri="http://schemas.openxmlformats.org/drawingml/2006/table">
            <a:tbl>
              <a:tblPr/>
              <a:tblGrid>
                <a:gridCol w="25714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081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676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395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847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% Achieved</a:t>
                      </a:r>
                      <a:endParaRPr kumimoji="0" lang="en-ZA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% Partially achieved</a:t>
                      </a:r>
                      <a:endParaRPr kumimoji="0" lang="en-ZA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% Not achieved</a:t>
                      </a:r>
                      <a:endParaRPr kumimoji="0" lang="en-ZA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% No milestone</a:t>
                      </a:r>
                      <a:endParaRPr kumimoji="0" lang="en-ZA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86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53% (9/17)</a:t>
                      </a:r>
                    </a:p>
                  </a:txBody>
                  <a:tcPr marL="68582" marR="68582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12% (2/17)</a:t>
                      </a:r>
                    </a:p>
                  </a:txBody>
                  <a:tcPr marL="68582" marR="68582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"/>
                          <a:cs typeface=""/>
                        </a:rPr>
                        <a:t> 35% (6/17)</a:t>
                      </a:r>
                    </a:p>
                  </a:txBody>
                  <a:tcPr marL="68582" marR="68582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"/>
                          <a:cs typeface=""/>
                        </a:rPr>
                        <a:t>-</a:t>
                      </a:r>
                    </a:p>
                  </a:txBody>
                  <a:tcPr marL="68582" marR="68582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="" val="2350341497"/>
              </p:ext>
            </p:extLst>
          </p:nvPr>
        </p:nvGraphicFramePr>
        <p:xfrm>
          <a:off x="609600" y="2133600"/>
          <a:ext cx="78486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093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3C5C-E94E-4056-B424-332B4E0ABEEC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8658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806519" cy="696036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FF"/>
                </a:solidFill>
              </a:rPr>
              <a:t>FORESTRY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3EE5D1-DB4A-44B8-8972-8AE12B70401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592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199"/>
            <a:ext cx="8991600" cy="381001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+mn-cs"/>
              </a:rPr>
              <a:t>Forestry</a:t>
            </a:r>
            <a:endParaRPr lang="en-US" sz="2000" b="1" kern="1200" dirty="0">
              <a:solidFill>
                <a:srgbClr val="00B050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69219177"/>
              </p:ext>
            </p:extLst>
          </p:nvPr>
        </p:nvGraphicFramePr>
        <p:xfrm>
          <a:off x="228600" y="735912"/>
          <a:ext cx="8798560" cy="432816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981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09714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Strategic Objective: </a:t>
                      </a:r>
                      <a:r>
                        <a:rPr lang="en-ZA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Ensure increased production and productivity in prioritised areas as well as value chains</a:t>
                      </a:r>
                      <a:endParaRPr lang="en-ZA" sz="14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94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Performance indicator</a:t>
                      </a:r>
                      <a:endParaRPr lang="en-ZA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270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Annual target 2018/19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270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Programme Annual Progress and Analysis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76808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hectares planted TUPs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550 ha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586,16 hectares were planted in the Kwazulu-Natal (100), Eastern Cape (419,62) and Limpopo (66,54) regions</a:t>
                      </a:r>
                    </a:p>
                    <a:p>
                      <a:endParaRPr lang="en-ZA" sz="12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Reason for over-achievement:</a:t>
                      </a:r>
                      <a:r>
                        <a:rPr lang="en-ZA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Eastern Cape, Limpopo and Mpumalanga experienced rainfall above normal average and temperatures below normal average (favourable rainfall conditions).</a:t>
                      </a:r>
                    </a:p>
                    <a:p>
                      <a:endParaRPr lang="en-ZA" sz="12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ZA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Another reason provided by Limpopo + Mpumalanga Region was enough seedlings were available for planting whilst the partnership with DRDAR also played a critical role in speeding up site preparations for planting in the Eastern Cape Region.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0363">
                <a:tc gridSpan="3"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976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Re-commissioning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 WC state forest plantations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Establishment of six legal entities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Six legal entities were not established.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However, t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draft trust deed was discussed with communities for possible adoption. </a:t>
                      </a:r>
                    </a:p>
                    <a:p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Challenge: 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positive outcome came from the meeting held on 11-13 March 2018.</a:t>
                      </a:r>
                    </a:p>
                    <a:p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Corrective measure: 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six communities requested to be given more time to look into the Draft Trust Deed before adopting it.</a:t>
                      </a: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1066800" y="6477000"/>
            <a:ext cx="5778500" cy="215900"/>
            <a:chOff x="685800" y="6400800"/>
            <a:chExt cx="5778500" cy="215900"/>
          </a:xfrm>
        </p:grpSpPr>
        <p:sp>
          <p:nvSpPr>
            <p:cNvPr id="12" name="Rectangle 463"/>
            <p:cNvSpPr>
              <a:spLocks noChangeArrowheads="1"/>
            </p:cNvSpPr>
            <p:nvPr/>
          </p:nvSpPr>
          <p:spPr bwMode="auto">
            <a:xfrm>
              <a:off x="685800" y="6400800"/>
              <a:ext cx="215900" cy="215900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marR="0" lvl="2" indent="0" algn="l" defTabSz="914400" rtl="0" eaLnBrk="1" fontAlgn="base" latinLnBrk="0" hangingPunct="1">
                <a:lnSpc>
                  <a:spcPct val="6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= </a:t>
              </a:r>
              <a:r>
                <a:rPr kumimoji="0" lang="en-US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Achieved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" name="Rectangle 464"/>
            <p:cNvSpPr>
              <a:spLocks noChangeArrowheads="1"/>
            </p:cNvSpPr>
            <p:nvPr/>
          </p:nvSpPr>
          <p:spPr bwMode="auto">
            <a:xfrm>
              <a:off x="2590800" y="6400800"/>
              <a:ext cx="215900" cy="2159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marR="0" lvl="2" indent="0" algn="l" defTabSz="914400" rtl="0" eaLnBrk="1" fontAlgn="base" latinLnBrk="0" hangingPunct="1">
                <a:lnSpc>
                  <a:spcPct val="6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= </a:t>
              </a:r>
              <a:r>
                <a:rPr kumimoji="0" lang="en-US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Partially achieved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4" name="Rectangle 465"/>
            <p:cNvSpPr>
              <a:spLocks noChangeArrowheads="1"/>
            </p:cNvSpPr>
            <p:nvPr/>
          </p:nvSpPr>
          <p:spPr bwMode="auto">
            <a:xfrm>
              <a:off x="4724400" y="6400800"/>
              <a:ext cx="215900" cy="2159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marR="0" lvl="2" indent="0" algn="l" defTabSz="914400" rtl="0" eaLnBrk="1" fontAlgn="base" latinLnBrk="0" hangingPunct="1">
                <a:lnSpc>
                  <a:spcPct val="6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= </a:t>
              </a:r>
              <a:r>
                <a:rPr kumimoji="0" lang="en-US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Not achieved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5" name="Rectangle 465"/>
            <p:cNvSpPr>
              <a:spLocks noChangeArrowheads="1"/>
            </p:cNvSpPr>
            <p:nvPr/>
          </p:nvSpPr>
          <p:spPr bwMode="auto">
            <a:xfrm>
              <a:off x="6248400" y="6400800"/>
              <a:ext cx="215900" cy="2159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marR="0" lvl="2" indent="0" algn="l" defTabSz="914400" rtl="0" eaLnBrk="1" fontAlgn="base" latinLnBrk="0" hangingPunct="1">
                <a:lnSpc>
                  <a:spcPct val="6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228600" marR="0" lvl="2" indent="0" algn="l" defTabSz="914400" rtl="0" eaLnBrk="1" fontAlgn="base" latinLnBrk="0" hangingPunct="1">
                <a:lnSpc>
                  <a:spcPct val="6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228600" marR="0" lvl="2" indent="0" algn="l" defTabSz="914400" rtl="0" eaLnBrk="1" fontAlgn="base" latinLnBrk="0" hangingPunct="1">
                <a:lnSpc>
                  <a:spcPct val="6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= No</a:t>
              </a:r>
            </a:p>
            <a:p>
              <a:pPr marL="228600" marR="0" lvl="2" indent="0" algn="l" defTabSz="914400" rtl="0" eaLnBrk="1" fontAlgn="base" latinLnBrk="0" hangingPunct="1">
                <a:lnSpc>
                  <a:spcPct val="6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milestone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21032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199"/>
            <a:ext cx="8991600" cy="381001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+mn-cs"/>
              </a:rPr>
              <a:t>Forestry</a:t>
            </a:r>
            <a:endParaRPr lang="en-US" sz="2000" b="1" kern="1200" dirty="0">
              <a:solidFill>
                <a:srgbClr val="00B050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73859448"/>
              </p:ext>
            </p:extLst>
          </p:nvPr>
        </p:nvGraphicFramePr>
        <p:xfrm>
          <a:off x="304799" y="735912"/>
          <a:ext cx="8722360" cy="3729408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981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54688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Strategic Objective: Lead and coordinate government food security initiatives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94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Performance indicator</a:t>
                      </a:r>
                      <a:endParaRPr lang="en-ZA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270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Annual target 2018/19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270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Programme Annual Progress and Analysis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8680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Agro-forestry Strategy Framework implemented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Project plans on the two pilot sites implemented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Project plans on the two pilot sides (Limpopo and Mpumalanga) have been implemented.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0363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Strategic Objective: Ensure the conservation, protection rehabilitation and recovery of depleted and degraded natural resources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392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hectares of state indigenous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forests rehabilitated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300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ha of state indigenous forests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300.44 ha of state indigenous forests were rehabilitated.</a:t>
                      </a: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1066800" y="6477000"/>
            <a:ext cx="5778500" cy="215900"/>
            <a:chOff x="685800" y="6400800"/>
            <a:chExt cx="5778500" cy="215900"/>
          </a:xfrm>
        </p:grpSpPr>
        <p:sp>
          <p:nvSpPr>
            <p:cNvPr id="12" name="Rectangle 463"/>
            <p:cNvSpPr>
              <a:spLocks noChangeArrowheads="1"/>
            </p:cNvSpPr>
            <p:nvPr/>
          </p:nvSpPr>
          <p:spPr bwMode="auto">
            <a:xfrm>
              <a:off x="685800" y="6400800"/>
              <a:ext cx="215900" cy="215900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marR="0" lvl="2" indent="0" algn="l" defTabSz="914400" rtl="0" eaLnBrk="1" fontAlgn="base" latinLnBrk="0" hangingPunct="1">
                <a:lnSpc>
                  <a:spcPct val="6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= </a:t>
              </a:r>
              <a:r>
                <a:rPr kumimoji="0" lang="en-US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Achieved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" name="Rectangle 464"/>
            <p:cNvSpPr>
              <a:spLocks noChangeArrowheads="1"/>
            </p:cNvSpPr>
            <p:nvPr/>
          </p:nvSpPr>
          <p:spPr bwMode="auto">
            <a:xfrm>
              <a:off x="2590800" y="6400800"/>
              <a:ext cx="215900" cy="2159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marR="0" lvl="2" indent="0" algn="l" defTabSz="914400" rtl="0" eaLnBrk="1" fontAlgn="base" latinLnBrk="0" hangingPunct="1">
                <a:lnSpc>
                  <a:spcPct val="6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= </a:t>
              </a:r>
              <a:r>
                <a:rPr kumimoji="0" lang="en-US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Partially achieved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4" name="Rectangle 465"/>
            <p:cNvSpPr>
              <a:spLocks noChangeArrowheads="1"/>
            </p:cNvSpPr>
            <p:nvPr/>
          </p:nvSpPr>
          <p:spPr bwMode="auto">
            <a:xfrm>
              <a:off x="4724400" y="6400800"/>
              <a:ext cx="215900" cy="2159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marR="0" lvl="2" indent="0" algn="l" defTabSz="914400" rtl="0" eaLnBrk="1" fontAlgn="base" latinLnBrk="0" hangingPunct="1">
                <a:lnSpc>
                  <a:spcPct val="6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= </a:t>
              </a:r>
              <a:r>
                <a:rPr kumimoji="0" lang="en-US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Not achieved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5" name="Rectangle 465"/>
            <p:cNvSpPr>
              <a:spLocks noChangeArrowheads="1"/>
            </p:cNvSpPr>
            <p:nvPr/>
          </p:nvSpPr>
          <p:spPr bwMode="auto">
            <a:xfrm>
              <a:off x="6248400" y="6400800"/>
              <a:ext cx="215900" cy="2159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marR="0" lvl="2" indent="0" algn="l" defTabSz="914400" rtl="0" eaLnBrk="1" fontAlgn="base" latinLnBrk="0" hangingPunct="1">
                <a:lnSpc>
                  <a:spcPct val="6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228600" marR="0" lvl="2" indent="0" algn="l" defTabSz="914400" rtl="0" eaLnBrk="1" fontAlgn="base" latinLnBrk="0" hangingPunct="1">
                <a:lnSpc>
                  <a:spcPct val="6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228600" marR="0" lvl="2" indent="0" algn="l" defTabSz="914400" rtl="0" eaLnBrk="1" fontAlgn="base" latinLnBrk="0" hangingPunct="1">
                <a:lnSpc>
                  <a:spcPct val="6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= No</a:t>
              </a:r>
            </a:p>
            <a:p>
              <a:pPr marL="228600" marR="0" lvl="2" indent="0" algn="l" defTabSz="914400" rtl="0" eaLnBrk="1" fontAlgn="base" latinLnBrk="0" hangingPunct="1">
                <a:lnSpc>
                  <a:spcPct val="6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milestone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3543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84344"/>
          </a:xfrm>
        </p:spPr>
        <p:txBody>
          <a:bodyPr/>
          <a:lstStyle/>
          <a:p>
            <a:pPr eaLnBrk="1" hangingPunct="1"/>
            <a:r>
              <a:rPr lang="en-ZA" altLang="en-US" sz="2000" b="1" dirty="0" smtClean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+mn-cs"/>
              </a:rPr>
              <a:t>2018/19 FORESTRY PERFORMANCE</a:t>
            </a:r>
            <a:endParaRPr lang="en-US" altLang="en-US" sz="2000" b="1" dirty="0">
              <a:solidFill>
                <a:srgbClr val="00B050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0556945"/>
              </p:ext>
            </p:extLst>
          </p:nvPr>
        </p:nvGraphicFramePr>
        <p:xfrm>
          <a:off x="1524000" y="1295400"/>
          <a:ext cx="6553200" cy="411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4974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805218" y="1746914"/>
            <a:ext cx="7806519" cy="696036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FF"/>
                </a:solidFill>
              </a:rPr>
              <a:t>FISHERIES MANAGEMENT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E5D1-DB4A-44B8-8972-8AE12B704016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0966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199"/>
            <a:ext cx="8991600" cy="381001"/>
          </a:xfrm>
        </p:spPr>
        <p:txBody>
          <a:bodyPr/>
          <a:lstStyle/>
          <a:p>
            <a:r>
              <a:rPr lang="en-US" sz="2000" b="1" kern="1200" dirty="0" smtClean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+mn-cs"/>
              </a:rPr>
              <a:t>Fisheries Management</a:t>
            </a:r>
            <a:endParaRPr lang="en-US" sz="2000" b="1" kern="1200" dirty="0">
              <a:solidFill>
                <a:srgbClr val="00B050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ZA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02498950"/>
              </p:ext>
            </p:extLst>
          </p:nvPr>
        </p:nvGraphicFramePr>
        <p:xfrm>
          <a:off x="152401" y="735912"/>
          <a:ext cx="8874759" cy="4933368"/>
        </p:xfrm>
        <a:graphic>
          <a:graphicData uri="http://schemas.openxmlformats.org/drawingml/2006/table">
            <a:tbl>
              <a:tblPr/>
              <a:tblGrid>
                <a:gridCol w="18287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981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09714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Strategic Objective: </a:t>
                      </a:r>
                      <a:r>
                        <a:rPr lang="en-ZA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Strategic Objective: Ensure increased production and productivity in prioritised areas as well as value chains</a:t>
                      </a:r>
                      <a:endParaRPr lang="en-ZA" sz="14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94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Performance indicator</a:t>
                      </a:r>
                      <a:endParaRPr lang="en-ZA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270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Annual target 2018/19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270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Programme Annual Progress and Analysis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3808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Increase the number of FTE job opportunities (Working for Fisheries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Programme)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1 092 jobs (544 FTEs) 597 female jobs (328 female youths and 12 females with disabilities) 488 male jobs (268 male youths and 10 males with disabilities)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 achieved.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 jobs (27.72 FTEs)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 female jobs (3 female youths and 0 females with disabilities; 14 male jobs (2 male youths and 0 males with disabilities.</a:t>
                      </a:r>
                    </a:p>
                    <a:p>
                      <a:endParaRPr lang="en-ZA" sz="12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Challenge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Only 1 project (Hamburg Aquaculture project) was active during the financial year. The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WfFP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did not have staff during the reporting period and as a result, no new projects could be initiated.</a:t>
                      </a:r>
                      <a:endParaRPr lang="en-ZA" sz="12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0363">
                <a:tc gridSpan="3"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404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aquaculture catalyst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projects (identified and listed under Operation Phakisa) supported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Four Operation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Phakisa projects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supported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 aquaculture projects were supported</a:t>
                      </a:r>
                    </a:p>
                    <a:p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 Exceeded annual target due to the increased demand due to the EIA that was approved in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Saldanha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Bay during the financial year.</a:t>
                      </a: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2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1594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Small-scale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aquaculture support programme developed and implemented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Small-scale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aquaculture support programme concept note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Small-scale Aquaculture Support Programme Inception report was developed</a:t>
                      </a:r>
                    </a:p>
                    <a:p>
                      <a:pPr algn="just"/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Challenge: 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Small-scale Aquaculture Support Programme concept note was not done due to delays in Supply Chain processes on the appointment of the service provider to develop the concept note.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1066800" y="6477000"/>
            <a:ext cx="5778500" cy="215900"/>
            <a:chOff x="685800" y="6400800"/>
            <a:chExt cx="5778500" cy="215900"/>
          </a:xfrm>
        </p:grpSpPr>
        <p:sp>
          <p:nvSpPr>
            <p:cNvPr id="12" name="Rectangle 463"/>
            <p:cNvSpPr>
              <a:spLocks noChangeArrowheads="1"/>
            </p:cNvSpPr>
            <p:nvPr/>
          </p:nvSpPr>
          <p:spPr bwMode="auto">
            <a:xfrm>
              <a:off x="685800" y="6400800"/>
              <a:ext cx="215900" cy="215900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13" name="Rectangle 464"/>
            <p:cNvSpPr>
              <a:spLocks noChangeArrowheads="1"/>
            </p:cNvSpPr>
            <p:nvPr/>
          </p:nvSpPr>
          <p:spPr bwMode="auto">
            <a:xfrm>
              <a:off x="2590800" y="6400800"/>
              <a:ext cx="215900" cy="2159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Partially 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14" name="Rectangle 465"/>
            <p:cNvSpPr>
              <a:spLocks noChangeArrowheads="1"/>
            </p:cNvSpPr>
            <p:nvPr/>
          </p:nvSpPr>
          <p:spPr bwMode="auto">
            <a:xfrm>
              <a:off x="4724400" y="6400800"/>
              <a:ext cx="215900" cy="2159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Not 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15" name="Rectangle 465"/>
            <p:cNvSpPr>
              <a:spLocks noChangeArrowheads="1"/>
            </p:cNvSpPr>
            <p:nvPr/>
          </p:nvSpPr>
          <p:spPr bwMode="auto">
            <a:xfrm>
              <a:off x="6248400" y="6400800"/>
              <a:ext cx="215900" cy="2159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endParaRPr lang="en-US" altLang="en-US" sz="1200" dirty="0">
                <a:solidFill>
                  <a:srgbClr val="333399"/>
                </a:solidFill>
              </a:endParaRP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endParaRPr lang="en-US" altLang="en-US" sz="1200" dirty="0">
                <a:solidFill>
                  <a:srgbClr val="333399"/>
                </a:solidFill>
              </a:endParaRP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No</a:t>
              </a: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milestone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86349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199"/>
            <a:ext cx="8991600" cy="381001"/>
          </a:xfrm>
        </p:spPr>
        <p:txBody>
          <a:bodyPr/>
          <a:lstStyle/>
          <a:p>
            <a:r>
              <a:rPr lang="en-US" sz="2000" b="1" kern="1200" dirty="0" smtClean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+mn-cs"/>
              </a:rPr>
              <a:t>Fisheries Management</a:t>
            </a:r>
            <a:endParaRPr lang="en-US" sz="2000" b="1" kern="1200" dirty="0">
              <a:solidFill>
                <a:srgbClr val="00B050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ZA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46703024"/>
              </p:ext>
            </p:extLst>
          </p:nvPr>
        </p:nvGraphicFramePr>
        <p:xfrm>
          <a:off x="152401" y="735912"/>
          <a:ext cx="8839201" cy="5299128"/>
        </p:xfrm>
        <a:graphic>
          <a:graphicData uri="http://schemas.openxmlformats.org/drawingml/2006/table">
            <a:tbl>
              <a:tblPr/>
              <a:tblGrid>
                <a:gridCol w="18287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626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54688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Strategic Objective: </a:t>
                      </a:r>
                      <a:r>
                        <a:rPr lang="en-ZA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Strategic Objective: Ensure increased production and productivity in prioritised areas as well as value chains</a:t>
                      </a:r>
                      <a:endParaRPr lang="en-ZA" sz="14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51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Performance indicator</a:t>
                      </a:r>
                      <a:endParaRPr lang="en-ZA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270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Annual target 2018/19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270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Programme Annual Progress and Analysis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6536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Aquaculture Development Act developed and implemented as per Operation Phakisa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Aquaculture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Development Bill/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 implementation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Aquaculture Development Bill/Act implementation plan was not developed.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Challenge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The implementation plan can only be developed once the President has signed off on the Bill into Act. The process is currently under Parliament processes.</a:t>
                      </a:r>
                    </a:p>
                    <a:p>
                      <a:pPr algn="just"/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94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9488">
                <a:tc rowSpan="2"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aquaculture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research projects conducted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new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research on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economics of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new candidate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species for aquaculture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conducted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(Sea urchin)</a:t>
                      </a: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new research on economics of new candidate species for aquaculture was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Conducted (Sea urchin) and report has been compiled and approved.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9488"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new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research project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 production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systems for new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candidate species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aquaculture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conducted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(Scallops)</a:t>
                      </a: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 exploratory survey of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Algoa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Bay was conducted in April 2018 by contracted divers to establish the population density and to collect 30 scallops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parentstock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broodstock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as no live scallops could be found in False Bay.</a:t>
                      </a:r>
                    </a:p>
                    <a:p>
                      <a:pPr algn="just"/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During the survey in April 2018, no live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parentstock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broodstock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was found in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Algoa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Bay and only empty shells were found. The natural populations of scallops will need to recover and timeframes for recovery could span a number of years unless a population is detected elsewhere along the South African coast.</a:t>
                      </a:r>
                    </a:p>
                    <a:p>
                      <a:pPr algn="just"/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Challenge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live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broodstock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can be located in the areas known to have scallop populations.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1066800" y="6477000"/>
            <a:ext cx="5778500" cy="215900"/>
            <a:chOff x="685800" y="6400800"/>
            <a:chExt cx="5778500" cy="215900"/>
          </a:xfrm>
        </p:grpSpPr>
        <p:sp>
          <p:nvSpPr>
            <p:cNvPr id="12" name="Rectangle 463"/>
            <p:cNvSpPr>
              <a:spLocks noChangeArrowheads="1"/>
            </p:cNvSpPr>
            <p:nvPr/>
          </p:nvSpPr>
          <p:spPr bwMode="auto">
            <a:xfrm>
              <a:off x="685800" y="6400800"/>
              <a:ext cx="215900" cy="215900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13" name="Rectangle 464"/>
            <p:cNvSpPr>
              <a:spLocks noChangeArrowheads="1"/>
            </p:cNvSpPr>
            <p:nvPr/>
          </p:nvSpPr>
          <p:spPr bwMode="auto">
            <a:xfrm>
              <a:off x="2590800" y="6400800"/>
              <a:ext cx="215900" cy="2159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Partially 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14" name="Rectangle 465"/>
            <p:cNvSpPr>
              <a:spLocks noChangeArrowheads="1"/>
            </p:cNvSpPr>
            <p:nvPr/>
          </p:nvSpPr>
          <p:spPr bwMode="auto">
            <a:xfrm>
              <a:off x="4724400" y="6400800"/>
              <a:ext cx="215900" cy="2159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Not 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15" name="Rectangle 465"/>
            <p:cNvSpPr>
              <a:spLocks noChangeArrowheads="1"/>
            </p:cNvSpPr>
            <p:nvPr/>
          </p:nvSpPr>
          <p:spPr bwMode="auto">
            <a:xfrm>
              <a:off x="6248400" y="6400800"/>
              <a:ext cx="215900" cy="2159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endParaRPr lang="en-US" altLang="en-US" sz="1200" dirty="0">
                <a:solidFill>
                  <a:srgbClr val="333399"/>
                </a:solidFill>
              </a:endParaRP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endParaRPr lang="en-US" altLang="en-US" sz="1200" dirty="0">
                <a:solidFill>
                  <a:srgbClr val="333399"/>
                </a:solidFill>
              </a:endParaRP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No</a:t>
              </a: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milestone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03308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199"/>
            <a:ext cx="8991600" cy="381001"/>
          </a:xfrm>
        </p:spPr>
        <p:txBody>
          <a:bodyPr/>
          <a:lstStyle/>
          <a:p>
            <a:r>
              <a:rPr lang="en-US" sz="2000" b="1" kern="1200" dirty="0" smtClean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+mn-cs"/>
              </a:rPr>
              <a:t>Fisheries Management</a:t>
            </a:r>
            <a:endParaRPr lang="en-US" sz="2000" b="1" kern="1200" dirty="0">
              <a:solidFill>
                <a:srgbClr val="00B050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ZA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44756840"/>
              </p:ext>
            </p:extLst>
          </p:nvPr>
        </p:nvGraphicFramePr>
        <p:xfrm>
          <a:off x="152401" y="735912"/>
          <a:ext cx="8839201" cy="3413760"/>
        </p:xfrm>
        <a:graphic>
          <a:graphicData uri="http://schemas.openxmlformats.org/drawingml/2006/table">
            <a:tbl>
              <a:tblPr/>
              <a:tblGrid>
                <a:gridCol w="18287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626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54688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Strategic Objective: </a:t>
                      </a:r>
                      <a:r>
                        <a:rPr lang="en-ZA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Strategic Objective: Ensure increased production and productivity in prioritised areas as well as value chains</a:t>
                      </a:r>
                      <a:endParaRPr lang="en-ZA" sz="14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51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Performance indicator</a:t>
                      </a:r>
                      <a:endParaRPr lang="en-ZA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270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Annual target 2018/19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270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Programme Annual Progress and Analysis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6536">
                <a:tc rowSpan="2"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aquaculture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research projects conducted (</a:t>
                      </a:r>
                      <a:r>
                        <a:rPr lang="en-ZA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aquatic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animal health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research project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(Epizootic Ulcerative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Syndrome)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aquatic animal health research project (Epizootic Ulcerative Syndrome) was conducted and report has been compiled.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58424"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research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project on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climate change: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Assessment of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temperature,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deoxygenation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 acidification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 aquaculture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research project on climate change: Assessment of temperature, deoxygenation and acidification on aquaculture was conducted and report has been compiled.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FF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1066800" y="6477000"/>
            <a:ext cx="5778500" cy="215900"/>
            <a:chOff x="685800" y="6400800"/>
            <a:chExt cx="5778500" cy="215900"/>
          </a:xfrm>
        </p:grpSpPr>
        <p:sp>
          <p:nvSpPr>
            <p:cNvPr id="12" name="Rectangle 463"/>
            <p:cNvSpPr>
              <a:spLocks noChangeArrowheads="1"/>
            </p:cNvSpPr>
            <p:nvPr/>
          </p:nvSpPr>
          <p:spPr bwMode="auto">
            <a:xfrm>
              <a:off x="685800" y="6400800"/>
              <a:ext cx="215900" cy="215900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13" name="Rectangle 464"/>
            <p:cNvSpPr>
              <a:spLocks noChangeArrowheads="1"/>
            </p:cNvSpPr>
            <p:nvPr/>
          </p:nvSpPr>
          <p:spPr bwMode="auto">
            <a:xfrm>
              <a:off x="2590800" y="6400800"/>
              <a:ext cx="215900" cy="2159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Partially 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14" name="Rectangle 465"/>
            <p:cNvSpPr>
              <a:spLocks noChangeArrowheads="1"/>
            </p:cNvSpPr>
            <p:nvPr/>
          </p:nvSpPr>
          <p:spPr bwMode="auto">
            <a:xfrm>
              <a:off x="4724400" y="6400800"/>
              <a:ext cx="215900" cy="2159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Not 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15" name="Rectangle 465"/>
            <p:cNvSpPr>
              <a:spLocks noChangeArrowheads="1"/>
            </p:cNvSpPr>
            <p:nvPr/>
          </p:nvSpPr>
          <p:spPr bwMode="auto">
            <a:xfrm>
              <a:off x="6248400" y="6400800"/>
              <a:ext cx="215900" cy="2159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endParaRPr lang="en-US" altLang="en-US" sz="1200" dirty="0">
                <a:solidFill>
                  <a:srgbClr val="333399"/>
                </a:solidFill>
              </a:endParaRP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endParaRPr lang="en-US" altLang="en-US" sz="1200" dirty="0">
                <a:solidFill>
                  <a:srgbClr val="333399"/>
                </a:solidFill>
              </a:endParaRP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No</a:t>
              </a: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milestone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92882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19478</TotalTime>
  <Words>1493</Words>
  <Application>Microsoft Office PowerPoint</Application>
  <PresentationFormat>On-screen Show (4:3)</PresentationFormat>
  <Paragraphs>271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Default Design</vt:lpstr>
      <vt:lpstr>1_Default Design</vt:lpstr>
      <vt:lpstr>3_Office Theme</vt:lpstr>
      <vt:lpstr>8_Office Theme</vt:lpstr>
      <vt:lpstr> FORESTRY AND FISHERIES BRANCH 2018/19  Annual Performance Report</vt:lpstr>
      <vt:lpstr>Slide 2</vt:lpstr>
      <vt:lpstr>Forestry</vt:lpstr>
      <vt:lpstr>Forestry</vt:lpstr>
      <vt:lpstr>2018/19 FORESTRY PERFORMANCE</vt:lpstr>
      <vt:lpstr>Slide 6</vt:lpstr>
      <vt:lpstr>Fisheries Management</vt:lpstr>
      <vt:lpstr>Fisheries Management</vt:lpstr>
      <vt:lpstr>Fisheries Management</vt:lpstr>
      <vt:lpstr>Fisheries Management</vt:lpstr>
      <vt:lpstr>Fisheries Management</vt:lpstr>
      <vt:lpstr>Fisheries Management</vt:lpstr>
      <vt:lpstr>OVERALL SUMMARY OF 2018/19 PROGRAMME 1 PERFORMANCE </vt:lpstr>
      <vt:lpstr>Slide 14</vt:lpstr>
    </vt:vector>
  </TitlesOfParts>
  <Company>Enviromental Affairs and Tourism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Environment</dc:creator>
  <cp:lastModifiedBy>PUMZA</cp:lastModifiedBy>
  <cp:revision>1944</cp:revision>
  <cp:lastPrinted>2019-05-10T11:54:47Z</cp:lastPrinted>
  <dcterms:created xsi:type="dcterms:W3CDTF">2009-07-14T13:35:59Z</dcterms:created>
  <dcterms:modified xsi:type="dcterms:W3CDTF">2019-10-10T07:51:49Z</dcterms:modified>
</cp:coreProperties>
</file>