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ls" ContentType="application/vnd.ms-exce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ommentAuthors.xml" ContentType="application/vnd.openxmlformats-officedocument.presentationml.commentAuthors+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ppt/theme/themeOverride9.xml" ContentType="application/vnd.openxmlformats-officedocument.themeOverr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Override10.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54"/>
  </p:notesMasterIdLst>
  <p:sldIdLst>
    <p:sldId id="328" r:id="rId2"/>
    <p:sldId id="335" r:id="rId3"/>
    <p:sldId id="350" r:id="rId4"/>
    <p:sldId id="358" r:id="rId5"/>
    <p:sldId id="354" r:id="rId6"/>
    <p:sldId id="355" r:id="rId7"/>
    <p:sldId id="356" r:id="rId8"/>
    <p:sldId id="357" r:id="rId9"/>
    <p:sldId id="351" r:id="rId10"/>
    <p:sldId id="394" r:id="rId11"/>
    <p:sldId id="395" r:id="rId12"/>
    <p:sldId id="397" r:id="rId13"/>
    <p:sldId id="398" r:id="rId14"/>
    <p:sldId id="399" r:id="rId15"/>
    <p:sldId id="400" r:id="rId16"/>
    <p:sldId id="401" r:id="rId17"/>
    <p:sldId id="359" r:id="rId18"/>
    <p:sldId id="360" r:id="rId19"/>
    <p:sldId id="361" r:id="rId20"/>
    <p:sldId id="362" r:id="rId21"/>
    <p:sldId id="363" r:id="rId22"/>
    <p:sldId id="364" r:id="rId23"/>
    <p:sldId id="365" r:id="rId24"/>
    <p:sldId id="366" r:id="rId25"/>
    <p:sldId id="367" r:id="rId26"/>
    <p:sldId id="368" r:id="rId27"/>
    <p:sldId id="369" r:id="rId28"/>
    <p:sldId id="370" r:id="rId29"/>
    <p:sldId id="371" r:id="rId30"/>
    <p:sldId id="372" r:id="rId31"/>
    <p:sldId id="373" r:id="rId32"/>
    <p:sldId id="374" r:id="rId33"/>
    <p:sldId id="375" r:id="rId34"/>
    <p:sldId id="376" r:id="rId35"/>
    <p:sldId id="377" r:id="rId36"/>
    <p:sldId id="378" r:id="rId37"/>
    <p:sldId id="379" r:id="rId38"/>
    <p:sldId id="380" r:id="rId39"/>
    <p:sldId id="381" r:id="rId40"/>
    <p:sldId id="382" r:id="rId41"/>
    <p:sldId id="383" r:id="rId42"/>
    <p:sldId id="384" r:id="rId43"/>
    <p:sldId id="385" r:id="rId44"/>
    <p:sldId id="386" r:id="rId45"/>
    <p:sldId id="387" r:id="rId46"/>
    <p:sldId id="388" r:id="rId47"/>
    <p:sldId id="389" r:id="rId48"/>
    <p:sldId id="390" r:id="rId49"/>
    <p:sldId id="391" r:id="rId50"/>
    <p:sldId id="392" r:id="rId51"/>
    <p:sldId id="393" r:id="rId52"/>
    <p:sldId id="396" r:id="rId53"/>
  </p:sldIdLst>
  <p:sldSz cx="9144000" cy="6858000" type="screen4x3"/>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okete M. Mokono" initials="MM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FFFF"/>
    <a:srgbClr val="3399FF"/>
    <a:srgbClr val="0066CC"/>
    <a:srgbClr val="333399"/>
    <a:srgbClr val="99CCFF"/>
    <a:srgbClr val="2B0C9C"/>
    <a:srgbClr val="00964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229" autoAdjust="0"/>
  </p:normalViewPr>
  <p:slideViewPr>
    <p:cSldViewPr snapToObjects="1" showGuides="1">
      <p:cViewPr>
        <p:scale>
          <a:sx n="91" d="100"/>
          <a:sy n="91" d="100"/>
        </p:scale>
        <p:origin x="-2214" y="-654"/>
      </p:cViewPr>
      <p:guideLst>
        <p:guide orient="horz" pos="2160"/>
        <p:guide pos="2832"/>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8.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Users\crd\Documents\My%20Documents\Deeds%20Registration\Presentations\Presentation%20for%20Portfolio%20Committee%20Annual%20Report%202019.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lang val="en-ZA"/>
  <c:chart>
    <c:plotArea>
      <c:layout/>
      <c:barChart>
        <c:barDir val="bar"/>
        <c:grouping val="clustered"/>
        <c:ser>
          <c:idx val="0"/>
          <c:order val="0"/>
          <c:tx>
            <c:strRef>
              <c:f>Sheet7!$A$21</c:f>
              <c:strCache>
                <c:ptCount val="1"/>
                <c:pt idx="0">
                  <c:v>% Spent</c:v>
                </c:pt>
              </c:strCache>
            </c:strRef>
          </c:tx>
          <c:spPr>
            <a:solidFill>
              <a:schemeClr val="accent5">
                <a:lumMod val="40000"/>
                <a:lumOff val="60000"/>
              </a:schemeClr>
            </a:solidFill>
          </c:spPr>
          <c:dLbls>
            <c:txPr>
              <a:bodyPr/>
              <a:lstStyle/>
              <a:p>
                <a:pPr>
                  <a:defRPr>
                    <a:latin typeface="Futura Md BT"/>
                  </a:defRPr>
                </a:pPr>
                <a:endParaRPr lang="en-US"/>
              </a:p>
            </c:txPr>
            <c:showVal val="1"/>
          </c:dLbls>
          <c:val>
            <c:numRef>
              <c:f>Sheet7!$C$21</c:f>
              <c:numCache>
                <c:formatCode>0%</c:formatCode>
                <c:ptCount val="1"/>
                <c:pt idx="0">
                  <c:v>0.99</c:v>
                </c:pt>
              </c:numCache>
            </c:numRef>
          </c:val>
        </c:ser>
        <c:ser>
          <c:idx val="1"/>
          <c:order val="1"/>
          <c:tx>
            <c:strRef>
              <c:f>Sheet7!$A$22</c:f>
              <c:strCache>
                <c:ptCount val="1"/>
                <c:pt idx="0">
                  <c:v>% Target Achieved</c:v>
                </c:pt>
              </c:strCache>
            </c:strRef>
          </c:tx>
          <c:spPr>
            <a:solidFill>
              <a:srgbClr val="99CCFF"/>
            </a:solidFill>
          </c:spPr>
          <c:dLbls>
            <c:txPr>
              <a:bodyPr/>
              <a:lstStyle/>
              <a:p>
                <a:pPr>
                  <a:defRPr>
                    <a:latin typeface="Futura Md BT"/>
                  </a:defRPr>
                </a:pPr>
                <a:endParaRPr lang="en-US"/>
              </a:p>
            </c:txPr>
            <c:showVal val="1"/>
          </c:dLbls>
          <c:val>
            <c:numRef>
              <c:f>Sheet7!$C$22</c:f>
              <c:numCache>
                <c:formatCode>0%</c:formatCode>
                <c:ptCount val="1"/>
                <c:pt idx="0">
                  <c:v>0.73000000000000009</c:v>
                </c:pt>
              </c:numCache>
            </c:numRef>
          </c:val>
        </c:ser>
        <c:dLbls>
          <c:showVal val="1"/>
        </c:dLbls>
        <c:gapWidth val="279"/>
        <c:axId val="100521856"/>
        <c:axId val="100523392"/>
      </c:barChart>
      <c:catAx>
        <c:axId val="100521856"/>
        <c:scaling>
          <c:orientation val="minMax"/>
        </c:scaling>
        <c:delete val="1"/>
        <c:axPos val="l"/>
        <c:majorTickMark val="none"/>
        <c:tickLblPos val="none"/>
        <c:crossAx val="100523392"/>
        <c:crosses val="autoZero"/>
        <c:auto val="1"/>
        <c:lblAlgn val="ctr"/>
        <c:lblOffset val="100"/>
      </c:catAx>
      <c:valAx>
        <c:axId val="100523392"/>
        <c:scaling>
          <c:orientation val="minMax"/>
        </c:scaling>
        <c:delete val="1"/>
        <c:axPos val="b"/>
        <c:numFmt formatCode="0%" sourceLinked="1"/>
        <c:majorTickMark val="none"/>
        <c:tickLblPos val="none"/>
        <c:crossAx val="100521856"/>
        <c:crosses val="autoZero"/>
        <c:crossBetween val="between"/>
      </c:valAx>
    </c:plotArea>
    <c:legend>
      <c:legendPos val="tr"/>
      <c:layout>
        <c:manualLayout>
          <c:xMode val="edge"/>
          <c:yMode val="edge"/>
          <c:x val="4.4456522792509487E-2"/>
          <c:y val="0.13972481157442423"/>
          <c:w val="0.3002333770778654"/>
          <c:h val="0.16473024205307671"/>
        </c:manualLayout>
      </c:layout>
      <c:txPr>
        <a:bodyPr/>
        <a:lstStyle/>
        <a:p>
          <a:pPr>
            <a:defRPr>
              <a:latin typeface="Futura Md BT"/>
            </a:defRPr>
          </a:pPr>
          <a:endParaRPr lang="en-US"/>
        </a:p>
      </c:txPr>
    </c:legend>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Commitments</a:t>
            </a:r>
          </a:p>
        </c:rich>
      </c:tx>
      <c:spPr>
        <a:noFill/>
        <a:ln>
          <a:noFill/>
        </a:ln>
        <a:effectLst/>
      </c:spPr>
    </c:title>
    <c:plotArea>
      <c:layout/>
      <c:barChart>
        <c:barDir val="bar"/>
        <c:grouping val="clustered"/>
        <c:ser>
          <c:idx val="0"/>
          <c:order val="0"/>
          <c:tx>
            <c:strRef>
              <c:f>Commitments!$B$1</c:f>
              <c:strCache>
                <c:ptCount val="1"/>
                <c:pt idx="0">
                  <c:v>2018</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Commitments!$A$2:$A$4</c:f>
              <c:strCache>
                <c:ptCount val="3"/>
                <c:pt idx="0">
                  <c:v>Open Purchase Orders</c:v>
                </c:pt>
                <c:pt idx="1">
                  <c:v>Operational </c:v>
                </c:pt>
                <c:pt idx="2">
                  <c:v>Capital </c:v>
                </c:pt>
              </c:strCache>
            </c:strRef>
          </c:cat>
          <c:val>
            <c:numRef>
              <c:f>Commitments!$B$2:$B$4</c:f>
              <c:numCache>
                <c:formatCode>_ * #\ ##0.00_ ;_ * \-#\ ##0.00_ ;_ * "-"??_ ;_ @_ </c:formatCode>
                <c:ptCount val="3"/>
                <c:pt idx="0">
                  <c:v>750</c:v>
                </c:pt>
                <c:pt idx="1">
                  <c:v>22294</c:v>
                </c:pt>
                <c:pt idx="2">
                  <c:v>1356</c:v>
                </c:pt>
              </c:numCache>
            </c:numRef>
          </c:val>
          <c:extLst xmlns:c16r2="http://schemas.microsoft.com/office/drawing/2015/06/chart">
            <c:ext xmlns:c16="http://schemas.microsoft.com/office/drawing/2014/chart" uri="{C3380CC4-5D6E-409C-BE32-E72D297353CC}">
              <c16:uniqueId val="{00000000-6879-4F18-8028-6BAFDAF0E19E}"/>
            </c:ext>
          </c:extLst>
        </c:ser>
        <c:ser>
          <c:idx val="1"/>
          <c:order val="1"/>
          <c:tx>
            <c:strRef>
              <c:f>Commitments!$C$1</c:f>
              <c:strCache>
                <c:ptCount val="1"/>
                <c:pt idx="0">
                  <c:v>2019</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Commitments!$A$2:$A$4</c:f>
              <c:strCache>
                <c:ptCount val="3"/>
                <c:pt idx="0">
                  <c:v>Open Purchase Orders</c:v>
                </c:pt>
                <c:pt idx="1">
                  <c:v>Operational </c:v>
                </c:pt>
                <c:pt idx="2">
                  <c:v>Capital </c:v>
                </c:pt>
              </c:strCache>
            </c:strRef>
          </c:cat>
          <c:val>
            <c:numRef>
              <c:f>Commitments!$C$2:$C$4</c:f>
              <c:numCache>
                <c:formatCode>_ * #\ ##0.00_ ;_ * \-#\ ##0.00_ ;_ * "-"??_ ;_ @_ </c:formatCode>
                <c:ptCount val="3"/>
                <c:pt idx="0">
                  <c:v>1024</c:v>
                </c:pt>
                <c:pt idx="1">
                  <c:v>54942</c:v>
                </c:pt>
                <c:pt idx="2">
                  <c:v>1026</c:v>
                </c:pt>
              </c:numCache>
            </c:numRef>
          </c:val>
          <c:extLst xmlns:c16r2="http://schemas.microsoft.com/office/drawing/2015/06/chart">
            <c:ext xmlns:c16="http://schemas.microsoft.com/office/drawing/2014/chart" uri="{C3380CC4-5D6E-409C-BE32-E72D297353CC}">
              <c16:uniqueId val="{00000001-6879-4F18-8028-6BAFDAF0E19E}"/>
            </c:ext>
          </c:extLst>
        </c:ser>
        <c:dLbls/>
        <c:gapWidth val="182"/>
        <c:axId val="83998976"/>
        <c:axId val="83820544"/>
      </c:barChart>
      <c:catAx>
        <c:axId val="8399897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820544"/>
        <c:crosses val="autoZero"/>
        <c:auto val="1"/>
        <c:lblAlgn val="ctr"/>
        <c:lblOffset val="100"/>
      </c:catAx>
      <c:valAx>
        <c:axId val="83820544"/>
        <c:scaling>
          <c:orientation val="minMax"/>
        </c:scaling>
        <c:axPos val="b"/>
        <c:majorGridlines>
          <c:spPr>
            <a:ln w="9525" cap="flat" cmpd="sng" algn="ctr">
              <a:solidFill>
                <a:schemeClr val="tx1">
                  <a:lumMod val="15000"/>
                  <a:lumOff val="85000"/>
                </a:schemeClr>
              </a:solidFill>
              <a:round/>
            </a:ln>
            <a:effectLst/>
          </c:spPr>
        </c:majorGridlines>
        <c:numFmt formatCode="_ * #\ ##0.00_ ;_ * \-#\ ##0.00_ ;_ * &quot;-&quot;??_ ;_ @_ "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98976"/>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ZA" dirty="0" smtClean="0"/>
              <a:t>Response</a:t>
            </a:r>
            <a:r>
              <a:rPr lang="en-ZA" baseline="0" dirty="0" smtClean="0"/>
              <a:t> to AG Findings</a:t>
            </a:r>
            <a:endParaRPr lang="en-ZA" dirty="0"/>
          </a:p>
        </c:rich>
      </c:tx>
      <c:spPr>
        <a:noFill/>
        <a:ln>
          <a:noFill/>
        </a:ln>
        <a:effectLst/>
      </c:spPr>
    </c:title>
    <c:plotArea>
      <c:layout/>
      <c:lineChart>
        <c:grouping val="standard"/>
        <c:ser>
          <c:idx val="0"/>
          <c:order val="0"/>
          <c:tx>
            <c:strRef>
              <c:f>'Progress on Audit'!$B$1</c:f>
              <c:strCache>
                <c:ptCount val="1"/>
                <c:pt idx="0">
                  <c:v>2018</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'Progress on Audit'!$A$2:$A$5</c:f>
              <c:strCache>
                <c:ptCount val="4"/>
                <c:pt idx="0">
                  <c:v>New Findings</c:v>
                </c:pt>
                <c:pt idx="1">
                  <c:v>Repeat Findings</c:v>
                </c:pt>
                <c:pt idx="2">
                  <c:v>Resolved Findings</c:v>
                </c:pt>
                <c:pt idx="3">
                  <c:v>Partially Resolved</c:v>
                </c:pt>
              </c:strCache>
            </c:strRef>
          </c:cat>
          <c:val>
            <c:numRef>
              <c:f>'Progress on Audit'!$B$2:$B$5</c:f>
              <c:numCache>
                <c:formatCode>General</c:formatCode>
                <c:ptCount val="4"/>
                <c:pt idx="0">
                  <c:v>13</c:v>
                </c:pt>
                <c:pt idx="1">
                  <c:v>5</c:v>
                </c:pt>
                <c:pt idx="2">
                  <c:v>12</c:v>
                </c:pt>
                <c:pt idx="3">
                  <c:v>6</c:v>
                </c:pt>
              </c:numCache>
            </c:numRef>
          </c:val>
          <c:extLst xmlns:c16r2="http://schemas.microsoft.com/office/drawing/2015/06/chart">
            <c:ext xmlns:c16="http://schemas.microsoft.com/office/drawing/2014/chart" uri="{C3380CC4-5D6E-409C-BE32-E72D297353CC}">
              <c16:uniqueId val="{00000000-CACC-43EB-B94C-C3EF24B66CBB}"/>
            </c:ext>
          </c:extLst>
        </c:ser>
        <c:ser>
          <c:idx val="1"/>
          <c:order val="1"/>
          <c:tx>
            <c:strRef>
              <c:f>'Progress on Audit'!$C$1</c:f>
              <c:strCache>
                <c:ptCount val="1"/>
                <c:pt idx="0">
                  <c:v>2019</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'Progress on Audit'!$A$2:$A$5</c:f>
              <c:strCache>
                <c:ptCount val="4"/>
                <c:pt idx="0">
                  <c:v>New Findings</c:v>
                </c:pt>
                <c:pt idx="1">
                  <c:v>Repeat Findings</c:v>
                </c:pt>
                <c:pt idx="2">
                  <c:v>Resolved Findings</c:v>
                </c:pt>
                <c:pt idx="3">
                  <c:v>Partially Resolved</c:v>
                </c:pt>
              </c:strCache>
            </c:strRef>
          </c:cat>
          <c:val>
            <c:numRef>
              <c:f>'Progress on Audit'!$C$2:$C$5</c:f>
              <c:numCache>
                <c:formatCode>General</c:formatCode>
                <c:ptCount val="4"/>
                <c:pt idx="0">
                  <c:v>13</c:v>
                </c:pt>
                <c:pt idx="1">
                  <c:v>4</c:v>
                </c:pt>
                <c:pt idx="2">
                  <c:v>8</c:v>
                </c:pt>
                <c:pt idx="3">
                  <c:v>8</c:v>
                </c:pt>
              </c:numCache>
            </c:numRef>
          </c:val>
          <c:extLst xmlns:c16r2="http://schemas.microsoft.com/office/drawing/2015/06/chart">
            <c:ext xmlns:c16="http://schemas.microsoft.com/office/drawing/2014/chart" uri="{C3380CC4-5D6E-409C-BE32-E72D297353CC}">
              <c16:uniqueId val="{00000001-CACC-43EB-B94C-C3EF24B66CBB}"/>
            </c:ext>
          </c:extLst>
        </c:ser>
        <c:dLbls>
          <c:showVal val="1"/>
        </c:dLbls>
        <c:marker val="1"/>
        <c:axId val="79811712"/>
        <c:axId val="79813248"/>
      </c:lineChart>
      <c:catAx>
        <c:axId val="7981171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813248"/>
        <c:crosses val="autoZero"/>
        <c:auto val="1"/>
        <c:lblAlgn val="ctr"/>
        <c:lblOffset val="100"/>
      </c:catAx>
      <c:valAx>
        <c:axId val="79813248"/>
        <c:scaling>
          <c:orientation val="minMax"/>
        </c:scaling>
        <c:axPos val="l"/>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811712"/>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Expenses</a:t>
            </a:r>
          </a:p>
        </c:rich>
      </c:tx>
      <c:spPr>
        <a:noFill/>
        <a:ln>
          <a:noFill/>
        </a:ln>
        <a:effectLst/>
      </c:spPr>
    </c:title>
    <c:plotArea>
      <c:layout/>
      <c:barChart>
        <c:barDir val="col"/>
        <c:grouping val="clustered"/>
        <c:ser>
          <c:idx val="0"/>
          <c:order val="0"/>
          <c:tx>
            <c:strRef>
              <c:f>Expences!$A$2</c:f>
              <c:strCache>
                <c:ptCount val="1"/>
                <c:pt idx="0">
                  <c:v>Employee Costs</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Expences!$C$1</c:f>
              <c:numCache>
                <c:formatCode>General</c:formatCode>
                <c:ptCount val="1"/>
                <c:pt idx="0">
                  <c:v>2019</c:v>
                </c:pt>
              </c:numCache>
            </c:numRef>
          </c:cat>
          <c:val>
            <c:numRef>
              <c:f>Expences!$C$2</c:f>
              <c:numCache>
                <c:formatCode>#,##0</c:formatCode>
                <c:ptCount val="1"/>
                <c:pt idx="0">
                  <c:v>508303</c:v>
                </c:pt>
              </c:numCache>
            </c:numRef>
          </c:val>
          <c:extLst xmlns:c16r2="http://schemas.microsoft.com/office/drawing/2015/06/chart">
            <c:ext xmlns:c16="http://schemas.microsoft.com/office/drawing/2014/chart" uri="{C3380CC4-5D6E-409C-BE32-E72D297353CC}">
              <c16:uniqueId val="{00000000-33AA-4BB9-933B-2821A3EED4EB}"/>
            </c:ext>
          </c:extLst>
        </c:ser>
        <c:ser>
          <c:idx val="1"/>
          <c:order val="1"/>
          <c:tx>
            <c:strRef>
              <c:f>Expences!$A$3</c:f>
              <c:strCache>
                <c:ptCount val="1"/>
                <c:pt idx="0">
                  <c:v>Depreciation and Amortization</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Expences!$C$1</c:f>
              <c:numCache>
                <c:formatCode>General</c:formatCode>
                <c:ptCount val="1"/>
                <c:pt idx="0">
                  <c:v>2019</c:v>
                </c:pt>
              </c:numCache>
            </c:numRef>
          </c:cat>
          <c:val>
            <c:numRef>
              <c:f>Expences!$C$3</c:f>
              <c:numCache>
                <c:formatCode>#,##0</c:formatCode>
                <c:ptCount val="1"/>
                <c:pt idx="0">
                  <c:v>35268</c:v>
                </c:pt>
              </c:numCache>
            </c:numRef>
          </c:val>
          <c:extLst xmlns:c16r2="http://schemas.microsoft.com/office/drawing/2015/06/chart">
            <c:ext xmlns:c16="http://schemas.microsoft.com/office/drawing/2014/chart" uri="{C3380CC4-5D6E-409C-BE32-E72D297353CC}">
              <c16:uniqueId val="{00000001-33AA-4BB9-933B-2821A3EED4EB}"/>
            </c:ext>
          </c:extLst>
        </c:ser>
        <c:ser>
          <c:idx val="2"/>
          <c:order val="2"/>
          <c:tx>
            <c:strRef>
              <c:f>Expences!$A$4</c:f>
              <c:strCache>
                <c:ptCount val="1"/>
                <c:pt idx="0">
                  <c:v>Finance Costs</c:v>
                </c:pt>
              </c:strCache>
            </c:strRef>
          </c:tx>
          <c:spPr>
            <a:solidFill>
              <a:schemeClr val="accent3"/>
            </a:solidFill>
            <a:ln>
              <a:noFill/>
            </a:ln>
            <a:effectLst/>
          </c:spPr>
          <c:cat>
            <c:numRef>
              <c:f>Expences!$C$1</c:f>
              <c:numCache>
                <c:formatCode>General</c:formatCode>
                <c:ptCount val="1"/>
                <c:pt idx="0">
                  <c:v>2019</c:v>
                </c:pt>
              </c:numCache>
            </c:numRef>
          </c:cat>
          <c:val>
            <c:numRef>
              <c:f>Expences!$C$4</c:f>
              <c:numCache>
                <c:formatCode>General</c:formatCode>
                <c:ptCount val="1"/>
                <c:pt idx="0">
                  <c:v>197</c:v>
                </c:pt>
              </c:numCache>
            </c:numRef>
          </c:val>
          <c:extLst xmlns:c16r2="http://schemas.microsoft.com/office/drawing/2015/06/chart">
            <c:ext xmlns:c16="http://schemas.microsoft.com/office/drawing/2014/chart" uri="{C3380CC4-5D6E-409C-BE32-E72D297353CC}">
              <c16:uniqueId val="{00000002-33AA-4BB9-933B-2821A3EED4EB}"/>
            </c:ext>
          </c:extLst>
        </c:ser>
        <c:ser>
          <c:idx val="3"/>
          <c:order val="3"/>
          <c:tx>
            <c:strRef>
              <c:f>Expences!$A$5</c:f>
              <c:strCache>
                <c:ptCount val="1"/>
                <c:pt idx="0">
                  <c:v>Repairs and Maintanance</c:v>
                </c:pt>
              </c:strCache>
            </c:strRef>
          </c:tx>
          <c:spPr>
            <a:solidFill>
              <a:schemeClr val="accent4"/>
            </a:solidFill>
            <a:ln>
              <a:noFill/>
            </a:ln>
            <a:effectLst/>
          </c:spPr>
          <c:cat>
            <c:numRef>
              <c:f>Expences!$C$1</c:f>
              <c:numCache>
                <c:formatCode>General</c:formatCode>
                <c:ptCount val="1"/>
                <c:pt idx="0">
                  <c:v>2019</c:v>
                </c:pt>
              </c:numCache>
            </c:numRef>
          </c:cat>
          <c:val>
            <c:numRef>
              <c:f>Expences!$C$5</c:f>
              <c:numCache>
                <c:formatCode>#,##0</c:formatCode>
                <c:ptCount val="1"/>
                <c:pt idx="0">
                  <c:v>14789</c:v>
                </c:pt>
              </c:numCache>
            </c:numRef>
          </c:val>
          <c:extLst xmlns:c16r2="http://schemas.microsoft.com/office/drawing/2015/06/chart">
            <c:ext xmlns:c16="http://schemas.microsoft.com/office/drawing/2014/chart" uri="{C3380CC4-5D6E-409C-BE32-E72D297353CC}">
              <c16:uniqueId val="{00000003-33AA-4BB9-933B-2821A3EED4EB}"/>
            </c:ext>
          </c:extLst>
        </c:ser>
        <c:ser>
          <c:idx val="4"/>
          <c:order val="4"/>
          <c:tx>
            <c:strRef>
              <c:f>Expences!$A$6</c:f>
              <c:strCache>
                <c:ptCount val="1"/>
                <c:pt idx="0">
                  <c:v>General Expenses</c:v>
                </c:pt>
              </c:strCache>
            </c:strRef>
          </c:tx>
          <c:spPr>
            <a:solidFill>
              <a:schemeClr val="accent5"/>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Expences!$C$1</c:f>
              <c:numCache>
                <c:formatCode>General</c:formatCode>
                <c:ptCount val="1"/>
                <c:pt idx="0">
                  <c:v>2019</c:v>
                </c:pt>
              </c:numCache>
            </c:numRef>
          </c:cat>
          <c:val>
            <c:numRef>
              <c:f>Expences!$C$6</c:f>
              <c:numCache>
                <c:formatCode>#,##0</c:formatCode>
                <c:ptCount val="1"/>
                <c:pt idx="0">
                  <c:v>122095</c:v>
                </c:pt>
              </c:numCache>
            </c:numRef>
          </c:val>
          <c:extLst xmlns:c16r2="http://schemas.microsoft.com/office/drawing/2015/06/chart">
            <c:ext xmlns:c16="http://schemas.microsoft.com/office/drawing/2014/chart" uri="{C3380CC4-5D6E-409C-BE32-E72D297353CC}">
              <c16:uniqueId val="{00000004-33AA-4BB9-933B-2821A3EED4EB}"/>
            </c:ext>
          </c:extLst>
        </c:ser>
        <c:dLbls/>
        <c:gapWidth val="219"/>
        <c:overlap val="-27"/>
        <c:axId val="80139392"/>
        <c:axId val="80140928"/>
      </c:barChart>
      <c:catAx>
        <c:axId val="8013939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40928"/>
        <c:crosses val="autoZero"/>
        <c:auto val="1"/>
        <c:lblAlgn val="ctr"/>
        <c:lblOffset val="100"/>
      </c:catAx>
      <c:valAx>
        <c:axId val="80140928"/>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0139392"/>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Revenue</a:t>
            </a:r>
          </a:p>
        </c:rich>
      </c:tx>
      <c:spPr>
        <a:noFill/>
        <a:ln>
          <a:noFill/>
        </a:ln>
        <a:effectLst/>
      </c:spPr>
    </c:title>
    <c:plotArea>
      <c:layout/>
      <c:barChart>
        <c:barDir val="bar"/>
        <c:grouping val="clustered"/>
        <c:ser>
          <c:idx val="0"/>
          <c:order val="0"/>
          <c:tx>
            <c:strRef>
              <c:f>Revenue!$B$1</c:f>
              <c:strCache>
                <c:ptCount val="1"/>
                <c:pt idx="0">
                  <c:v>2018</c:v>
                </c:pt>
              </c:strCache>
            </c:strRef>
          </c:tx>
          <c:spPr>
            <a:solidFill>
              <a:schemeClr val="accent1"/>
            </a:solidFill>
            <a:ln>
              <a:noFill/>
            </a:ln>
            <a:effectLst/>
          </c:spPr>
          <c:cat>
            <c:strRef>
              <c:f>Revenue!$A$2:$A$6</c:f>
              <c:strCache>
                <c:ptCount val="5"/>
                <c:pt idx="0">
                  <c:v>Deeds and Sale of Info Revenue</c:v>
                </c:pt>
                <c:pt idx="1">
                  <c:v>Transfer Revenue </c:v>
                </c:pt>
                <c:pt idx="2">
                  <c:v>Management Fees Revenue</c:v>
                </c:pt>
                <c:pt idx="3">
                  <c:v>Other Income </c:v>
                </c:pt>
                <c:pt idx="4">
                  <c:v>Interest Received</c:v>
                </c:pt>
              </c:strCache>
            </c:strRef>
          </c:cat>
          <c:val>
            <c:numRef>
              <c:f>Revenue!$B$2:$B$6</c:f>
              <c:numCache>
                <c:formatCode>_ * #\ ##0.00_ ;_ * \-#\ ##0.00_ ;_ * "-"??_ ;_ @_ </c:formatCode>
                <c:ptCount val="5"/>
                <c:pt idx="0">
                  <c:v>634267</c:v>
                </c:pt>
                <c:pt idx="1">
                  <c:v>22818</c:v>
                </c:pt>
                <c:pt idx="2">
                  <c:v>935</c:v>
                </c:pt>
                <c:pt idx="3">
                  <c:v>3307</c:v>
                </c:pt>
                <c:pt idx="4">
                  <c:v>18876</c:v>
                </c:pt>
              </c:numCache>
            </c:numRef>
          </c:val>
        </c:ser>
        <c:ser>
          <c:idx val="1"/>
          <c:order val="1"/>
          <c:tx>
            <c:strRef>
              <c:f>Revenue!$C$1</c:f>
              <c:strCache>
                <c:ptCount val="1"/>
                <c:pt idx="0">
                  <c:v>2019</c:v>
                </c:pt>
              </c:strCache>
            </c:strRef>
          </c:tx>
          <c:spPr>
            <a:solidFill>
              <a:schemeClr val="accent2"/>
            </a:solidFill>
            <a:ln>
              <a:noFill/>
            </a:ln>
            <a:effectLst/>
          </c:spPr>
          <c:cat>
            <c:strRef>
              <c:f>Revenue!$A$2:$A$6</c:f>
              <c:strCache>
                <c:ptCount val="5"/>
                <c:pt idx="0">
                  <c:v>Deeds and Sale of Info Revenue</c:v>
                </c:pt>
                <c:pt idx="1">
                  <c:v>Transfer Revenue </c:v>
                </c:pt>
                <c:pt idx="2">
                  <c:v>Management Fees Revenue</c:v>
                </c:pt>
                <c:pt idx="3">
                  <c:v>Other Income </c:v>
                </c:pt>
                <c:pt idx="4">
                  <c:v>Interest Received</c:v>
                </c:pt>
              </c:strCache>
            </c:strRef>
          </c:cat>
          <c:val>
            <c:numRef>
              <c:f>Revenue!$C$2:$C$6</c:f>
              <c:numCache>
                <c:formatCode>_ * #\ ##0.00_ ;_ * \-#\ ##0.00_ ;_ * "-"??_ ;_ @_ </c:formatCode>
                <c:ptCount val="5"/>
                <c:pt idx="0">
                  <c:v>647789</c:v>
                </c:pt>
                <c:pt idx="1">
                  <c:v>0</c:v>
                </c:pt>
                <c:pt idx="2">
                  <c:v>3801</c:v>
                </c:pt>
                <c:pt idx="3">
                  <c:v>1870</c:v>
                </c:pt>
                <c:pt idx="4">
                  <c:v>14300</c:v>
                </c:pt>
              </c:numCache>
            </c:numRef>
          </c:val>
        </c:ser>
        <c:dLbls/>
        <c:gapWidth val="182"/>
        <c:axId val="79958016"/>
        <c:axId val="79959552"/>
      </c:barChart>
      <c:catAx>
        <c:axId val="7995801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59552"/>
        <c:crosses val="autoZero"/>
        <c:auto val="1"/>
        <c:lblAlgn val="ctr"/>
        <c:lblOffset val="100"/>
      </c:catAx>
      <c:valAx>
        <c:axId val="79959552"/>
        <c:scaling>
          <c:orientation val="minMax"/>
        </c:scaling>
        <c:axPos val="b"/>
        <c:majorGridlines>
          <c:spPr>
            <a:ln w="9525" cap="flat" cmpd="sng" algn="ctr">
              <a:solidFill>
                <a:schemeClr val="tx1">
                  <a:lumMod val="15000"/>
                  <a:lumOff val="85000"/>
                </a:schemeClr>
              </a:solidFill>
              <a:round/>
            </a:ln>
            <a:effectLst/>
          </c:spPr>
        </c:majorGridlines>
        <c:numFmt formatCode="_ * #\ ##0.00_ ;_ * \-#\ ##0.00_ ;_ * &quot;-&quot;??_ ;_ @_ "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958016"/>
        <c:crosses val="autoZero"/>
        <c:crossBetween val="between"/>
        <c:dispUnits>
          <c:builtInUnit val="thousands"/>
          <c:dispUnitsLbl>
            <c:layout>
              <c:manualLayout>
                <c:xMode val="edge"/>
                <c:yMode val="edge"/>
                <c:x val="0.58722922134733146"/>
                <c:y val="0.78666593759113468"/>
              </c:manualLayout>
            </c:layout>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Millions</a:t>
                  </a:r>
                </a:p>
              </c:rich>
            </c:tx>
            <c:spPr>
              <a:noFill/>
              <a:ln>
                <a:noFill/>
              </a:ln>
              <a:effectLst/>
            </c:spPr>
          </c:dispUnitsLbl>
        </c:dispUnits>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Total Assets </a:t>
            </a:r>
            <a:r>
              <a:rPr lang="en-GB" dirty="0" smtClean="0"/>
              <a:t>vs</a:t>
            </a:r>
            <a:r>
              <a:rPr lang="en-GB" baseline="0" dirty="0" smtClean="0"/>
              <a:t> </a:t>
            </a:r>
            <a:r>
              <a:rPr lang="en-GB" baseline="0" dirty="0"/>
              <a:t>Current Liabilities</a:t>
            </a:r>
            <a:endParaRPr lang="en-GB" dirty="0"/>
          </a:p>
        </c:rich>
      </c:tx>
      <c:spPr>
        <a:noFill/>
        <a:ln>
          <a:noFill/>
        </a:ln>
        <a:effectLst/>
      </c:spPr>
    </c:title>
    <c:plotArea>
      <c:layout/>
      <c:barChart>
        <c:barDir val="bar"/>
        <c:grouping val="clustered"/>
        <c:ser>
          <c:idx val="0"/>
          <c:order val="0"/>
          <c:tx>
            <c:strRef>
              <c:f>'Balance Sheet'!$A$2</c:f>
              <c:strCache>
                <c:ptCount val="1"/>
                <c:pt idx="0">
                  <c:v>Total Assets</c:v>
                </c:pt>
              </c:strCache>
            </c:strRef>
          </c:tx>
          <c:spPr>
            <a:solidFill>
              <a:schemeClr val="accent1"/>
            </a:solidFill>
            <a:ln>
              <a:noFill/>
            </a:ln>
            <a:effectLst/>
          </c:spPr>
          <c:cat>
            <c:numRef>
              <c:f>'Balance Sheet'!$B$1:$C$1</c:f>
              <c:numCache>
                <c:formatCode>General</c:formatCode>
                <c:ptCount val="2"/>
                <c:pt idx="0">
                  <c:v>2018</c:v>
                </c:pt>
                <c:pt idx="1">
                  <c:v>2019</c:v>
                </c:pt>
              </c:numCache>
            </c:numRef>
          </c:cat>
          <c:val>
            <c:numRef>
              <c:f>'Balance Sheet'!$B$2:$C$2</c:f>
              <c:numCache>
                <c:formatCode>_ * #\ ##0.00_ ;_ * \-#\ ##0.00_ ;_ * "-"??_ ;_ @_ </c:formatCode>
                <c:ptCount val="2"/>
                <c:pt idx="0">
                  <c:v>629854</c:v>
                </c:pt>
                <c:pt idx="1">
                  <c:v>518589</c:v>
                </c:pt>
              </c:numCache>
            </c:numRef>
          </c:val>
          <c:extLst xmlns:c16r2="http://schemas.microsoft.com/office/drawing/2015/06/chart">
            <c:ext xmlns:c16="http://schemas.microsoft.com/office/drawing/2014/chart" uri="{C3380CC4-5D6E-409C-BE32-E72D297353CC}">
              <c16:uniqueId val="{00000000-3C6A-49F7-BF68-796041A52C11}"/>
            </c:ext>
          </c:extLst>
        </c:ser>
        <c:ser>
          <c:idx val="1"/>
          <c:order val="1"/>
          <c:tx>
            <c:strRef>
              <c:f>'Balance Sheet'!$A$3</c:f>
              <c:strCache>
                <c:ptCount val="1"/>
                <c:pt idx="0">
                  <c:v>Total Current Liabilities</c:v>
                </c:pt>
              </c:strCache>
            </c:strRef>
          </c:tx>
          <c:spPr>
            <a:solidFill>
              <a:schemeClr val="accent2"/>
            </a:solidFill>
            <a:ln>
              <a:noFill/>
            </a:ln>
            <a:effectLst/>
          </c:spPr>
          <c:cat>
            <c:numRef>
              <c:f>'Balance Sheet'!$B$1:$C$1</c:f>
              <c:numCache>
                <c:formatCode>General</c:formatCode>
                <c:ptCount val="2"/>
                <c:pt idx="0">
                  <c:v>2018</c:v>
                </c:pt>
                <c:pt idx="1">
                  <c:v>2019</c:v>
                </c:pt>
              </c:numCache>
            </c:numRef>
          </c:cat>
          <c:val>
            <c:numRef>
              <c:f>'Balance Sheet'!$B$3:$C$3</c:f>
              <c:numCache>
                <c:formatCode>_ * #\ ##0.00_ ;_ * \-#\ ##0.00_ ;_ * "-"??_ ;_ @_ </c:formatCode>
                <c:ptCount val="2"/>
                <c:pt idx="0">
                  <c:v>116719</c:v>
                </c:pt>
                <c:pt idx="1">
                  <c:v>196267</c:v>
                </c:pt>
              </c:numCache>
            </c:numRef>
          </c:val>
          <c:extLst xmlns:c16r2="http://schemas.microsoft.com/office/drawing/2015/06/chart">
            <c:ext xmlns:c16="http://schemas.microsoft.com/office/drawing/2014/chart" uri="{C3380CC4-5D6E-409C-BE32-E72D297353CC}">
              <c16:uniqueId val="{00000001-3C6A-49F7-BF68-796041A52C11}"/>
            </c:ext>
          </c:extLst>
        </c:ser>
        <c:dLbls/>
        <c:gapWidth val="182"/>
        <c:axId val="81901056"/>
        <c:axId val="81902592"/>
      </c:barChart>
      <c:catAx>
        <c:axId val="81901056"/>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902592"/>
        <c:crosses val="autoZero"/>
        <c:auto val="1"/>
        <c:lblAlgn val="ctr"/>
        <c:lblOffset val="100"/>
      </c:catAx>
      <c:valAx>
        <c:axId val="81902592"/>
        <c:scaling>
          <c:orientation val="minMax"/>
          <c:max val="700000"/>
        </c:scaling>
        <c:axPos val="b"/>
        <c:majorGridlines>
          <c:spPr>
            <a:ln w="9525" cap="flat" cmpd="sng" algn="ctr">
              <a:solidFill>
                <a:schemeClr val="tx1">
                  <a:lumMod val="15000"/>
                  <a:lumOff val="85000"/>
                </a:schemeClr>
              </a:solidFill>
              <a:round/>
            </a:ln>
            <a:effectLst/>
          </c:spPr>
        </c:majorGridlines>
        <c:numFmt formatCode="_ * #\ ##0.00_ ;_ * \-#\ ##0.00_ ;_ * &quot;-&quot;??_ ;_ @_ "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901056"/>
        <c:crosses val="autoZero"/>
        <c:crossBetween val="between"/>
        <c:dispUnits>
          <c:builtInUnit val="thousands"/>
          <c:dispUnitsLbl>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plotArea>
      <c:layout/>
      <c:barChart>
        <c:barDir val="bar"/>
        <c:grouping val="clustered"/>
        <c:ser>
          <c:idx val="0"/>
          <c:order val="0"/>
          <c:tx>
            <c:strRef>
              <c:f>'Statement of Changes in Equity'!$A$2</c:f>
              <c:strCache>
                <c:ptCount val="1"/>
                <c:pt idx="0">
                  <c:v>Net Assets</c:v>
                </c:pt>
              </c:strCache>
            </c:strRef>
          </c:tx>
          <c:spPr>
            <a:solidFill>
              <a:schemeClr val="accent1"/>
            </a:solidFill>
            <a:ln>
              <a:noFill/>
            </a:ln>
            <a:effectLst/>
          </c:spPr>
          <c:cat>
            <c:numRef>
              <c:f>'Statement of Changes in Equity'!$B$1:$C$1</c:f>
              <c:numCache>
                <c:formatCode>General</c:formatCode>
                <c:ptCount val="2"/>
                <c:pt idx="0">
                  <c:v>2018</c:v>
                </c:pt>
                <c:pt idx="1">
                  <c:v>2019</c:v>
                </c:pt>
              </c:numCache>
            </c:numRef>
          </c:cat>
          <c:val>
            <c:numRef>
              <c:f>'Statement of Changes in Equity'!$B$2:$C$2</c:f>
              <c:numCache>
                <c:formatCode>_ * #\ ##0.00_ ;_ * \-#\ ##0.00_ ;_ * "-"??_ ;_ @_ </c:formatCode>
                <c:ptCount val="2"/>
                <c:pt idx="0">
                  <c:v>498722</c:v>
                </c:pt>
                <c:pt idx="1">
                  <c:v>309382</c:v>
                </c:pt>
              </c:numCache>
            </c:numRef>
          </c:val>
          <c:extLst xmlns:c16r2="http://schemas.microsoft.com/office/drawing/2015/06/chart">
            <c:ext xmlns:c16="http://schemas.microsoft.com/office/drawing/2014/chart" uri="{C3380CC4-5D6E-409C-BE32-E72D297353CC}">
              <c16:uniqueId val="{00000000-62F8-45EF-A7E8-68AB884DCFC8}"/>
            </c:ext>
          </c:extLst>
        </c:ser>
        <c:dLbls/>
        <c:gapWidth val="182"/>
        <c:axId val="81833984"/>
        <c:axId val="81835520"/>
      </c:barChart>
      <c:catAx>
        <c:axId val="81833984"/>
        <c:scaling>
          <c:orientation val="minMax"/>
        </c:scaling>
        <c:axPos val="l"/>
        <c:numFmt formatCode="General" sourceLinked="1"/>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35520"/>
        <c:crosses val="autoZero"/>
        <c:auto val="1"/>
        <c:lblAlgn val="ctr"/>
        <c:lblOffset val="100"/>
      </c:catAx>
      <c:valAx>
        <c:axId val="81835520"/>
        <c:scaling>
          <c:orientation val="minMax"/>
          <c:max val="504000"/>
          <c:min val="0"/>
        </c:scaling>
        <c:axPos val="b"/>
        <c:majorGridlines>
          <c:spPr>
            <a:ln w="9525" cap="flat" cmpd="sng" algn="ctr">
              <a:solidFill>
                <a:schemeClr val="tx1">
                  <a:lumMod val="15000"/>
                  <a:lumOff val="85000"/>
                </a:schemeClr>
              </a:solidFill>
              <a:round/>
            </a:ln>
            <a:effectLst/>
          </c:spPr>
        </c:majorGridlines>
        <c:numFmt formatCode="_ * #\ ##0.00_ ;_ * \-#\ ##0.00_ ;_ * &quot;-&quot;??_ ;_ @_ " sourceLinked="1"/>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1833984"/>
        <c:crosses val="autoZero"/>
        <c:crossBetween val="between"/>
      </c:valAx>
      <c:spPr>
        <a:noFill/>
        <a:ln w="25400">
          <a:noFill/>
        </a:ln>
        <a:effectLst/>
      </c:spPr>
    </c:plotArea>
    <c:plotVisOnly val="1"/>
    <c:dispBlanksAs val="gap"/>
  </c:chart>
  <c:spPr>
    <a:noFill/>
    <a:ln>
      <a:noFill/>
    </a:ln>
    <a:effectLst/>
  </c:spPr>
  <c:txPr>
    <a:bodyPr/>
    <a:lstStyle/>
    <a:p>
      <a:pPr>
        <a:defRPr/>
      </a:pPr>
      <a:endParaRPr lang="en-US"/>
    </a:p>
  </c:tx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manualLayout>
          <c:layoutTarget val="inner"/>
          <c:xMode val="edge"/>
          <c:yMode val="edge"/>
          <c:x val="4.9552649690295943E-2"/>
          <c:y val="0.18763888888888891"/>
          <c:w val="0.93943565037852739"/>
          <c:h val="0.58898038786818319"/>
        </c:manualLayout>
      </c:layout>
      <c:pie3DChart>
        <c:varyColors val="1"/>
        <c:ser>
          <c:idx val="0"/>
          <c:order val="0"/>
          <c:tx>
            <c:strRef>
              <c:f>'Cash Flow '!$B$1</c:f>
              <c:strCache>
                <c:ptCount val="1"/>
                <c:pt idx="0">
                  <c:v>2019</c:v>
                </c:pt>
              </c:strCache>
            </c:strRef>
          </c:tx>
          <c:explosion val="40"/>
          <c:dPt>
            <c:idx val="0"/>
            <c:explosion val="4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1-F9FF-427A-A3DE-991D4A575538}"/>
              </c:ext>
            </c:extLst>
          </c:dPt>
          <c:dPt>
            <c:idx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3-F9FF-427A-A3DE-991D4A575538}"/>
              </c:ext>
            </c:extLst>
          </c:dPt>
          <c:dPt>
            <c:idx val="2"/>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5-F9FF-427A-A3DE-991D4A575538}"/>
              </c:ext>
            </c:extLst>
          </c:dPt>
          <c:cat>
            <c:strRef>
              <c:f>'Cash Flow '!$A$2:$A$4</c:f>
              <c:strCache>
                <c:ptCount val="3"/>
                <c:pt idx="0">
                  <c:v>Cash Flows from Operating Activities</c:v>
                </c:pt>
                <c:pt idx="1">
                  <c:v>Cash Flows from Investing Activities</c:v>
                </c:pt>
                <c:pt idx="2">
                  <c:v>Cash Flows from Financing Activities</c:v>
                </c:pt>
              </c:strCache>
            </c:strRef>
          </c:cat>
          <c:val>
            <c:numRef>
              <c:f>'Cash Flow '!$B$2:$B$4</c:f>
              <c:numCache>
                <c:formatCode>_ * #\ ##0.00_ ;_ * \-#\ ##0.00_ ;_ * "-"??_ ;_ @_ </c:formatCode>
                <c:ptCount val="3"/>
                <c:pt idx="0">
                  <c:v>-77359</c:v>
                </c:pt>
                <c:pt idx="1">
                  <c:v>-6158</c:v>
                </c:pt>
                <c:pt idx="2">
                  <c:v>-1828</c:v>
                </c:pt>
              </c:numCache>
            </c:numRef>
          </c:val>
          <c:extLst xmlns:c16r2="http://schemas.microsoft.com/office/drawing/2015/06/chart">
            <c:ext xmlns:c16="http://schemas.microsoft.com/office/drawing/2014/chart" uri="{C3380CC4-5D6E-409C-BE32-E72D297353CC}">
              <c16:uniqueId val="{00000006-F9FF-427A-A3DE-991D4A575538}"/>
            </c:ext>
          </c:extLst>
        </c:ser>
        <c:dLbls/>
      </c:pie3DChart>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title>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view3D>
      <c:rotX val="30"/>
      <c:depthPercent val="100"/>
      <c:perspective val="30"/>
    </c:view3D>
    <c:floor>
      <c:spPr>
        <a:noFill/>
        <a:ln>
          <a:noFill/>
        </a:ln>
        <a:effectLst/>
        <a:sp3d/>
      </c:spPr>
    </c:floor>
    <c:sideWall>
      <c:spPr>
        <a:noFill/>
        <a:ln>
          <a:noFill/>
        </a:ln>
        <a:effectLst/>
        <a:sp3d/>
      </c:spPr>
    </c:sideWall>
    <c:backWall>
      <c:spPr>
        <a:noFill/>
        <a:ln>
          <a:noFill/>
        </a:ln>
        <a:effectLst/>
        <a:sp3d/>
      </c:spPr>
    </c:backWall>
    <c:plotArea>
      <c:layout/>
      <c:pie3DChart>
        <c:varyColors val="1"/>
        <c:ser>
          <c:idx val="0"/>
          <c:order val="0"/>
          <c:tx>
            <c:strRef>
              <c:f>'Cash Flow '!$B$1</c:f>
              <c:strCache>
                <c:ptCount val="1"/>
                <c:pt idx="0">
                  <c:v>2018</c:v>
                </c:pt>
              </c:strCache>
            </c:strRef>
          </c:tx>
          <c:dPt>
            <c:idx val="0"/>
            <c:explosion val="6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1-45E0-47DD-B885-5484BE24A8E3}"/>
              </c:ext>
            </c:extLst>
          </c:dPt>
          <c:dPt>
            <c:idx val="1"/>
            <c:explosion val="39"/>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3-45E0-47DD-B885-5484BE24A8E3}"/>
              </c:ext>
            </c:extLst>
          </c:dPt>
          <c:dPt>
            <c:idx val="2"/>
            <c:explosion val="43"/>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extLst xmlns:c16r2="http://schemas.microsoft.com/office/drawing/2015/06/chart">
              <c:ext xmlns:c16="http://schemas.microsoft.com/office/drawing/2014/chart" uri="{C3380CC4-5D6E-409C-BE32-E72D297353CC}">
                <c16:uniqueId val="{00000005-45E0-47DD-B885-5484BE24A8E3}"/>
              </c:ext>
            </c:extLst>
          </c:dPt>
          <c:cat>
            <c:strRef>
              <c:f>'Cash Flow '!$A$2:$A$4</c:f>
              <c:strCache>
                <c:ptCount val="3"/>
                <c:pt idx="0">
                  <c:v>Cash Flows from Operating Activities</c:v>
                </c:pt>
                <c:pt idx="1">
                  <c:v>Cash Flows from Investing Activities</c:v>
                </c:pt>
                <c:pt idx="2">
                  <c:v>Cash Flows from Financing Activities</c:v>
                </c:pt>
              </c:strCache>
            </c:strRef>
          </c:cat>
          <c:val>
            <c:numRef>
              <c:f>'Cash Flow '!$B$2:$B$4</c:f>
              <c:numCache>
                <c:formatCode>_ * #\ ##0.00_ ;_ * \-#\ ##0.00_ ;_ * "-"??_ ;_ @_ </c:formatCode>
                <c:ptCount val="3"/>
                <c:pt idx="0">
                  <c:v>82536</c:v>
                </c:pt>
                <c:pt idx="1">
                  <c:v>-6556</c:v>
                </c:pt>
                <c:pt idx="2">
                  <c:v>1825</c:v>
                </c:pt>
              </c:numCache>
            </c:numRef>
          </c:val>
          <c:extLst xmlns:c16r2="http://schemas.microsoft.com/office/drawing/2015/06/chart">
            <c:ext xmlns:c16="http://schemas.microsoft.com/office/drawing/2014/chart" uri="{C3380CC4-5D6E-409C-BE32-E72D297353CC}">
              <c16:uniqueId val="{00000006-45E0-47DD-B885-5484BE24A8E3}"/>
            </c:ext>
          </c:extLst>
        </c:ser>
        <c:dLbls/>
      </c:pie3DChart>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zero"/>
  </c:chart>
  <c:spPr>
    <a:noFill/>
    <a:ln>
      <a:noFill/>
    </a:ln>
    <a:effectLst/>
  </c:spPr>
  <c:txPr>
    <a:bodyPr/>
    <a:lstStyle/>
    <a:p>
      <a:pPr>
        <a:defRPr/>
      </a:pPr>
      <a:endParaRPr lang="en-US"/>
    </a:p>
  </c:txPr>
  <c:externalData r:id="rId2"/>
</c:chartSpace>
</file>

<file path=ppt/charts/chart9.xml><?xml version="1.0" encoding="utf-8"?>
<c:chartSpace xmlns:c="http://schemas.openxmlformats.org/drawingml/2006/chart" xmlns:a="http://schemas.openxmlformats.org/drawingml/2006/main" xmlns:r="http://schemas.openxmlformats.org/officeDocument/2006/relationships">
  <c:lang val="en-ZA"/>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3758376779968902"/>
          <c:y val="4.8114543610994771E-2"/>
          <c:w val="0.57209889094842825"/>
          <c:h val="0.75035818987369662"/>
        </c:manualLayout>
      </c:layout>
      <c:barChart>
        <c:barDir val="bar"/>
        <c:grouping val="clustered"/>
        <c:ser>
          <c:idx val="0"/>
          <c:order val="0"/>
          <c:tx>
            <c:strRef>
              <c:f>'Other Disclosure'!$B$1</c:f>
              <c:strCache>
                <c:ptCount val="1"/>
                <c:pt idx="0">
                  <c:v>2018</c:v>
                </c:pt>
              </c:strCache>
            </c:strRef>
          </c:tx>
          <c:spPr>
            <a:solidFill>
              <a:schemeClr val="accent1"/>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'Other Disclosure'!$A$2:$A$6</c:f>
              <c:strCache>
                <c:ptCount val="5"/>
                <c:pt idx="0">
                  <c:v>Contingent Liabilities</c:v>
                </c:pt>
                <c:pt idx="1">
                  <c:v>Irregular Expenditure</c:v>
                </c:pt>
                <c:pt idx="2">
                  <c:v>Fruitless and Wasteful Exp</c:v>
                </c:pt>
                <c:pt idx="3">
                  <c:v>Inter departmental Recievables</c:v>
                </c:pt>
                <c:pt idx="4">
                  <c:v>Inter departmental Payable </c:v>
                </c:pt>
              </c:strCache>
            </c:strRef>
          </c:cat>
          <c:val>
            <c:numRef>
              <c:f>'Other Disclosure'!$B$2:$B$6</c:f>
              <c:numCache>
                <c:formatCode>_ * #\ ##0.00_ ;_ * \-#\ ##0.00_ ;_ * "-"??_ ;_ @_ </c:formatCode>
                <c:ptCount val="5"/>
                <c:pt idx="0">
                  <c:v>525997</c:v>
                </c:pt>
                <c:pt idx="1">
                  <c:v>3181</c:v>
                </c:pt>
                <c:pt idx="2">
                  <c:v>5331</c:v>
                </c:pt>
                <c:pt idx="3">
                  <c:v>4319</c:v>
                </c:pt>
                <c:pt idx="4">
                  <c:v>57815</c:v>
                </c:pt>
              </c:numCache>
            </c:numRef>
          </c:val>
          <c:extLst xmlns:c16r2="http://schemas.microsoft.com/office/drawing/2015/06/chart">
            <c:ext xmlns:c16="http://schemas.microsoft.com/office/drawing/2014/chart" uri="{C3380CC4-5D6E-409C-BE32-E72D297353CC}">
              <c16:uniqueId val="{00000000-1A1F-4BDE-8D06-81F44EE2A152}"/>
            </c:ext>
          </c:extLst>
        </c:ser>
        <c:ser>
          <c:idx val="1"/>
          <c:order val="1"/>
          <c:tx>
            <c:strRef>
              <c:f>'Other Disclosure'!$C$1</c:f>
              <c:strCache>
                <c:ptCount val="1"/>
                <c:pt idx="0">
                  <c:v>2019</c:v>
                </c:pt>
              </c:strCache>
            </c:strRef>
          </c:tx>
          <c:spPr>
            <a:solidFill>
              <a:schemeClr val="accent2"/>
            </a:solidFill>
            <a:ln>
              <a:noFill/>
            </a:ln>
            <a:effectLst/>
          </c:spP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Val val="1"/>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'Other Disclosure'!$A$2:$A$6</c:f>
              <c:strCache>
                <c:ptCount val="5"/>
                <c:pt idx="0">
                  <c:v>Contingent Liabilities</c:v>
                </c:pt>
                <c:pt idx="1">
                  <c:v>Irregular Expenditure</c:v>
                </c:pt>
                <c:pt idx="2">
                  <c:v>Fruitless and Wasteful Exp</c:v>
                </c:pt>
                <c:pt idx="3">
                  <c:v>Inter departmental Recievables</c:v>
                </c:pt>
                <c:pt idx="4">
                  <c:v>Inter departmental Payable </c:v>
                </c:pt>
              </c:strCache>
            </c:strRef>
          </c:cat>
          <c:val>
            <c:numRef>
              <c:f>'Other Disclosure'!$C$2:$C$6</c:f>
              <c:numCache>
                <c:formatCode>_ * #\ ##0.00_ ;_ * \-#\ ##0.00_ ;_ * "-"??_ ;_ @_ </c:formatCode>
                <c:ptCount val="5"/>
                <c:pt idx="0">
                  <c:v>525936</c:v>
                </c:pt>
                <c:pt idx="1">
                  <c:v>186</c:v>
                </c:pt>
                <c:pt idx="2">
                  <c:v>99</c:v>
                </c:pt>
                <c:pt idx="3">
                  <c:v>142986</c:v>
                </c:pt>
                <c:pt idx="4">
                  <c:v>71631</c:v>
                </c:pt>
              </c:numCache>
            </c:numRef>
          </c:val>
          <c:extLst xmlns:c16r2="http://schemas.microsoft.com/office/drawing/2015/06/chart">
            <c:ext xmlns:c16="http://schemas.microsoft.com/office/drawing/2014/chart" uri="{C3380CC4-5D6E-409C-BE32-E72D297353CC}">
              <c16:uniqueId val="{00000001-1A1F-4BDE-8D06-81F44EE2A152}"/>
            </c:ext>
          </c:extLst>
        </c:ser>
        <c:dLbls>
          <c:showVal val="1"/>
        </c:dLbls>
        <c:gapWidth val="182"/>
        <c:axId val="83776640"/>
        <c:axId val="83972864"/>
      </c:barChart>
      <c:catAx>
        <c:axId val="83776640"/>
        <c:scaling>
          <c:orientation val="minMax"/>
        </c:scaling>
        <c:axPos val="l"/>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972864"/>
        <c:crosses val="autoZero"/>
        <c:auto val="1"/>
        <c:lblAlgn val="ctr"/>
        <c:lblOffset val="100"/>
      </c:catAx>
      <c:valAx>
        <c:axId val="83972864"/>
        <c:scaling>
          <c:orientation val="minMax"/>
        </c:scaling>
        <c:axPos val="b"/>
        <c:majorGridlines>
          <c:spPr>
            <a:ln w="9525" cap="flat" cmpd="sng" algn="ctr">
              <a:solidFill>
                <a:schemeClr val="tx1">
                  <a:lumMod val="15000"/>
                  <a:lumOff val="85000"/>
                </a:schemeClr>
              </a:solidFill>
              <a:round/>
            </a:ln>
            <a:effectLst/>
          </c:spPr>
        </c:majorGridlines>
        <c:numFmt formatCode="_ * #\ ##0.00_ ;_ * \-#\ ##0.00_ ;_ * &quot;-&quot;??_ ;_ @_ " sourceLinked="1"/>
        <c:maj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3776640"/>
        <c:crosses val="autoZero"/>
        <c:crossBetween val="between"/>
      </c:valAx>
      <c:spPr>
        <a:noFill/>
        <a:ln>
          <a:noFill/>
        </a:ln>
        <a:effectLst/>
      </c:spPr>
    </c:plotArea>
    <c:legend>
      <c:legendPos val="b"/>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chart>
  <c:spPr>
    <a:noFill/>
    <a:ln>
      <a:noFill/>
    </a:ln>
    <a:effectLst/>
  </c:spPr>
  <c:txPr>
    <a:bodyPr/>
    <a:lstStyle/>
    <a:p>
      <a:pPr>
        <a:defRPr/>
      </a:pPr>
      <a:endParaRPr lang="en-US"/>
    </a:p>
  </c:txPr>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E01B59A0-2BD8-4DE6-BD16-A9F0ECA41B0E}" type="datetimeFigureOut">
              <a:rPr lang="en-ZA" smtClean="0"/>
              <a:pPr/>
              <a:t>2019/10/11</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450" y="4716463"/>
            <a:ext cx="5438775" cy="44672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FE369FED-FEB1-4C0D-B07E-C3ED96BBE496}" type="slidenum">
              <a:rPr lang="en-ZA" smtClean="0"/>
              <a:pPr/>
              <a:t>‹#›</a:t>
            </a:fld>
            <a:endParaRPr lang="en-ZA" dirty="0"/>
          </a:p>
        </p:txBody>
      </p:sp>
    </p:spTree>
    <p:extLst>
      <p:ext uri="{BB962C8B-B14F-4D97-AF65-F5344CB8AC3E}">
        <p14:creationId xmlns:p14="http://schemas.microsoft.com/office/powerpoint/2010/main" xmlns="" val="4255203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t>
            </a:r>
            <a:endParaRPr lang="en-GB"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8</a:t>
            </a:fld>
            <a:endParaRPr lang="en-ZA" dirty="0"/>
          </a:p>
        </p:txBody>
      </p:sp>
    </p:spTree>
    <p:extLst>
      <p:ext uri="{BB962C8B-B14F-4D97-AF65-F5344CB8AC3E}">
        <p14:creationId xmlns:p14="http://schemas.microsoft.com/office/powerpoint/2010/main" xmlns="" val="485080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fld id="{3BB9FD13-835B-4A13-9269-E00C458C275E}" type="slidenum">
              <a:rPr lang="en-GB" altLang="en-US">
                <a:solidFill>
                  <a:srgbClr val="000000"/>
                </a:solidFill>
              </a:rPr>
              <a:pPr/>
              <a:t>30</a:t>
            </a:fld>
            <a:endParaRPr lang="en-GB" altLang="en-US" dirty="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dirty="0"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1836" indent="-285321">
              <a:defRPr>
                <a:solidFill>
                  <a:schemeClr val="tx1"/>
                </a:solidFill>
                <a:latin typeface="Calibri" pitchFamily="34" charset="0"/>
                <a:cs typeface="Arial" charset="0"/>
              </a:defRPr>
            </a:lvl2pPr>
            <a:lvl3pPr marL="1141286" indent="-228257">
              <a:defRPr>
                <a:solidFill>
                  <a:schemeClr val="tx1"/>
                </a:solidFill>
                <a:latin typeface="Calibri" pitchFamily="34" charset="0"/>
                <a:cs typeface="Arial" charset="0"/>
              </a:defRPr>
            </a:lvl3pPr>
            <a:lvl4pPr marL="1597800" indent="-228257">
              <a:defRPr>
                <a:solidFill>
                  <a:schemeClr val="tx1"/>
                </a:solidFill>
                <a:latin typeface="Calibri" pitchFamily="34" charset="0"/>
                <a:cs typeface="Arial" charset="0"/>
              </a:defRPr>
            </a:lvl4pPr>
            <a:lvl5pPr marL="2054314" indent="-228257">
              <a:defRPr>
                <a:solidFill>
                  <a:schemeClr val="tx1"/>
                </a:solidFill>
                <a:latin typeface="Calibri" pitchFamily="34" charset="0"/>
                <a:cs typeface="Arial" charset="0"/>
              </a:defRPr>
            </a:lvl5pPr>
            <a:lvl6pPr marL="2510828" indent="-228257" defTabSz="456514" eaLnBrk="0" fontAlgn="base" hangingPunct="0">
              <a:spcBef>
                <a:spcPct val="0"/>
              </a:spcBef>
              <a:spcAft>
                <a:spcPct val="0"/>
              </a:spcAft>
              <a:defRPr>
                <a:solidFill>
                  <a:schemeClr val="tx1"/>
                </a:solidFill>
                <a:latin typeface="Calibri" pitchFamily="34" charset="0"/>
                <a:cs typeface="Arial" charset="0"/>
              </a:defRPr>
            </a:lvl6pPr>
            <a:lvl7pPr marL="2967342" indent="-228257" defTabSz="456514" eaLnBrk="0" fontAlgn="base" hangingPunct="0">
              <a:spcBef>
                <a:spcPct val="0"/>
              </a:spcBef>
              <a:spcAft>
                <a:spcPct val="0"/>
              </a:spcAft>
              <a:defRPr>
                <a:solidFill>
                  <a:schemeClr val="tx1"/>
                </a:solidFill>
                <a:latin typeface="Calibri" pitchFamily="34" charset="0"/>
                <a:cs typeface="Arial" charset="0"/>
              </a:defRPr>
            </a:lvl7pPr>
            <a:lvl8pPr marL="3423857" indent="-228257" defTabSz="456514" eaLnBrk="0" fontAlgn="base" hangingPunct="0">
              <a:spcBef>
                <a:spcPct val="0"/>
              </a:spcBef>
              <a:spcAft>
                <a:spcPct val="0"/>
              </a:spcAft>
              <a:defRPr>
                <a:solidFill>
                  <a:schemeClr val="tx1"/>
                </a:solidFill>
                <a:latin typeface="Calibri" pitchFamily="34" charset="0"/>
                <a:cs typeface="Arial" charset="0"/>
              </a:defRPr>
            </a:lvl8pPr>
            <a:lvl9pPr marL="3880371" indent="-228257" defTabSz="456514" eaLnBrk="0" fontAlgn="base" hangingPunct="0">
              <a:spcBef>
                <a:spcPct val="0"/>
              </a:spcBef>
              <a:spcAft>
                <a:spcPct val="0"/>
              </a:spcAft>
              <a:defRPr>
                <a:solidFill>
                  <a:schemeClr val="tx1"/>
                </a:solidFill>
                <a:latin typeface="Calibri" pitchFamily="34" charset="0"/>
                <a:cs typeface="Arial" charset="0"/>
              </a:defRPr>
            </a:lvl9pPr>
          </a:lstStyle>
          <a:p>
            <a:fld id="{7FA2DDD1-6493-4C71-B4DD-1CFE90AA6CC8}" type="slidenum">
              <a:rPr lang="en-ZA" altLang="en-US"/>
              <a:pPr/>
              <a:t>39</a:t>
            </a:fld>
            <a:endParaRPr lang="en-ZA"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915988" y="744538"/>
            <a:ext cx="4967287" cy="37242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ZA"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1836" indent="-285321">
              <a:defRPr>
                <a:solidFill>
                  <a:schemeClr val="tx1"/>
                </a:solidFill>
                <a:latin typeface="Calibri" pitchFamily="34" charset="0"/>
                <a:cs typeface="Arial" charset="0"/>
              </a:defRPr>
            </a:lvl2pPr>
            <a:lvl3pPr marL="1141286" indent="-228257">
              <a:defRPr>
                <a:solidFill>
                  <a:schemeClr val="tx1"/>
                </a:solidFill>
                <a:latin typeface="Calibri" pitchFamily="34" charset="0"/>
                <a:cs typeface="Arial" charset="0"/>
              </a:defRPr>
            </a:lvl3pPr>
            <a:lvl4pPr marL="1597800" indent="-228257">
              <a:defRPr>
                <a:solidFill>
                  <a:schemeClr val="tx1"/>
                </a:solidFill>
                <a:latin typeface="Calibri" pitchFamily="34" charset="0"/>
                <a:cs typeface="Arial" charset="0"/>
              </a:defRPr>
            </a:lvl4pPr>
            <a:lvl5pPr marL="2054314" indent="-228257">
              <a:defRPr>
                <a:solidFill>
                  <a:schemeClr val="tx1"/>
                </a:solidFill>
                <a:latin typeface="Calibri" pitchFamily="34" charset="0"/>
                <a:cs typeface="Arial" charset="0"/>
              </a:defRPr>
            </a:lvl5pPr>
            <a:lvl6pPr marL="2510828" indent="-228257" defTabSz="456514" eaLnBrk="0" fontAlgn="base" hangingPunct="0">
              <a:spcBef>
                <a:spcPct val="0"/>
              </a:spcBef>
              <a:spcAft>
                <a:spcPct val="0"/>
              </a:spcAft>
              <a:defRPr>
                <a:solidFill>
                  <a:schemeClr val="tx1"/>
                </a:solidFill>
                <a:latin typeface="Calibri" pitchFamily="34" charset="0"/>
                <a:cs typeface="Arial" charset="0"/>
              </a:defRPr>
            </a:lvl6pPr>
            <a:lvl7pPr marL="2967342" indent="-228257" defTabSz="456514" eaLnBrk="0" fontAlgn="base" hangingPunct="0">
              <a:spcBef>
                <a:spcPct val="0"/>
              </a:spcBef>
              <a:spcAft>
                <a:spcPct val="0"/>
              </a:spcAft>
              <a:defRPr>
                <a:solidFill>
                  <a:schemeClr val="tx1"/>
                </a:solidFill>
                <a:latin typeface="Calibri" pitchFamily="34" charset="0"/>
                <a:cs typeface="Arial" charset="0"/>
              </a:defRPr>
            </a:lvl7pPr>
            <a:lvl8pPr marL="3423857" indent="-228257" defTabSz="456514" eaLnBrk="0" fontAlgn="base" hangingPunct="0">
              <a:spcBef>
                <a:spcPct val="0"/>
              </a:spcBef>
              <a:spcAft>
                <a:spcPct val="0"/>
              </a:spcAft>
              <a:defRPr>
                <a:solidFill>
                  <a:schemeClr val="tx1"/>
                </a:solidFill>
                <a:latin typeface="Calibri" pitchFamily="34" charset="0"/>
                <a:cs typeface="Arial" charset="0"/>
              </a:defRPr>
            </a:lvl8pPr>
            <a:lvl9pPr marL="3880371" indent="-228257" defTabSz="456514" eaLnBrk="0" fontAlgn="base" hangingPunct="0">
              <a:spcBef>
                <a:spcPct val="0"/>
              </a:spcBef>
              <a:spcAft>
                <a:spcPct val="0"/>
              </a:spcAft>
              <a:defRPr>
                <a:solidFill>
                  <a:schemeClr val="tx1"/>
                </a:solidFill>
                <a:latin typeface="Calibri" pitchFamily="34" charset="0"/>
                <a:cs typeface="Arial" charset="0"/>
              </a:defRPr>
            </a:lvl9pPr>
          </a:lstStyle>
          <a:p>
            <a:fld id="{4EBC7EFC-7141-49E0-8ACE-818E965AEF19}" type="slidenum">
              <a:rPr lang="en-ZA" altLang="en-US">
                <a:solidFill>
                  <a:srgbClr val="000000"/>
                </a:solidFill>
              </a:rPr>
              <a:pPr/>
              <a:t>44</a:t>
            </a:fld>
            <a:endParaRPr lang="en-ZA" altLang="en-US" dirty="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4D2860EF-673B-4828-AE3F-ABA9B900BF05}" type="datetime1">
              <a:rPr lang="en-US" smtClean="0"/>
              <a:pPr/>
              <a:t>10/11/2019</a:t>
            </a:fld>
            <a:endParaRPr lang="en-US" dirty="0"/>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en-US" dirty="0"/>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A756C700-325B-E741-9D5D-6030AB79B708}" type="slidenum">
              <a:rPr lang="en-US" smtClean="0"/>
              <a:pPr/>
              <a:t>‹#›</a:t>
            </a:fld>
            <a:endParaRPr lang="en-US" dirty="0"/>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2" name="Picture 71" descr="DRDLR Powerpoint Presentation.jpg"/>
          <p:cNvPicPr>
            <a:picLocks noChangeAspect="1"/>
          </p:cNvPicPr>
          <p:nvPr userDrawn="1"/>
        </p:nvPicPr>
        <p:blipFill>
          <a:blip r:embed="rId2"/>
          <a:stretch>
            <a:fillRect/>
          </a:stretch>
        </p:blipFill>
        <p:spPr>
          <a:xfrm>
            <a:off x="-66598" y="-303505"/>
            <a:ext cx="9439198" cy="716139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09A12-4D8D-4FA3-888C-139824A6F656}" type="datetime1">
              <a:rPr lang="en-US" smtClean="0"/>
              <a:pPr/>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C39008-165B-423E-91CA-EF7AF4AD24DF}" type="datetime1">
              <a:rPr lang="en-US" smtClean="0"/>
              <a:pPr/>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93968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5BFF5B6-16CB-4042-ABDC-45FCE82B1752}" type="datetime1">
              <a:rPr lang="en-US" smtClean="0"/>
              <a:pPr/>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DDBE194-872A-439E-94E7-6DED27574CDE}" type="datetime1">
              <a:rPr lang="en-US" smtClean="0"/>
              <a:pPr/>
              <a:t>10/11/2019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5AAA40B-C490-4E4A-AC5E-616F1BBFCBC6}" type="datetime1">
              <a:rPr lang="en-US" smtClean="0"/>
              <a:pPr/>
              <a:t>10/11/2019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56C700-325B-E741-9D5D-6030AB79B708}" type="slidenum">
              <a:rPr lang="en-US" smtClean="0"/>
              <a:pPr/>
              <a:t>‹#›</a:t>
            </a:fld>
            <a:endParaRPr lang="en-US" dirty="0"/>
          </a:p>
        </p:txBody>
      </p:sp>
      <p:sp>
        <p:nvSpPr>
          <p:cNvPr id="9" name="Content Placeholder 8"/>
          <p:cNvSpPr>
            <a:spLocks noGrp="1"/>
          </p:cNvSpPr>
          <p:nvPr>
            <p:ph sz="quarter" idx="13"/>
          </p:nvPr>
        </p:nvSpPr>
        <p:spPr>
          <a:xfrm>
            <a:off x="1042416" y="2313432"/>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32F05D5-EA04-4FD5-845E-1B5522B2B3DA}" type="datetime1">
              <a:rPr lang="en-US" smtClean="0"/>
              <a:pPr/>
              <a:t>10/11/2019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CE52AA2-1CC9-40A1-87A6-070A0029919B}" type="datetime1">
              <a:rPr lang="en-US" smtClean="0"/>
              <a:pPr/>
              <a:t>10/11/2019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204954-889B-4BA1-A4CC-49C36B572609}" type="datetime1">
              <a:rPr lang="en-US" smtClean="0"/>
              <a:pPr/>
              <a:t>10/11/2019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p>
            <a:fld id="{E0D5639F-EC84-4D96-9077-5150595D3274}" type="datetime1">
              <a:rPr lang="en-US" smtClean="0"/>
              <a:pPr/>
              <a:t>10/11/2019</a:t>
            </a:fld>
            <a:endParaRPr lang="en-US" dirty="0"/>
          </a:p>
        </p:txBody>
      </p:sp>
      <p:sp>
        <p:nvSpPr>
          <p:cNvPr id="7" name="Slide Number Placeholder 6"/>
          <p:cNvSpPr>
            <a:spLocks noGrp="1"/>
          </p:cNvSpPr>
          <p:nvPr>
            <p:ph type="sldNum" sz="quarter" idx="12"/>
          </p:nvPr>
        </p:nvSpPr>
        <p:spPr/>
        <p:txBody>
          <a:bodyPr/>
          <a:lstStyle/>
          <a:p>
            <a:fld id="{A756C700-325B-E741-9D5D-6030AB79B708}" type="slidenum">
              <a:rPr lang="en-US" smtClean="0"/>
              <a:pPr/>
              <a:t>‹#›</a:t>
            </a:fld>
            <a:endParaRPr lang="en-US" dirty="0"/>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smtClean="0"/>
              <a:t>Click to edit Master title style</a:t>
            </a:r>
            <a:endParaRPr lang="en-US"/>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smtClean="0"/>
              <a:t>Click to edit Master title style</a:t>
            </a:r>
            <a:endParaRPr lang="en-US"/>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F725B-079E-42F9-92C3-450C51994D2D}" type="datetime1">
              <a:rPr lang="en-US" smtClean="0"/>
              <a:pPr/>
              <a:t>10/11/2019</a:t>
            </a:fld>
            <a:endParaRPr lang="en-US" dirty="0"/>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en-US" dirty="0"/>
          </a:p>
        </p:txBody>
      </p:sp>
      <p:sp>
        <p:nvSpPr>
          <p:cNvPr id="7" name="Slide Number Placeholder 6"/>
          <p:cNvSpPr>
            <a:spLocks noGrp="1"/>
          </p:cNvSpPr>
          <p:nvPr>
            <p:ph type="sldNum" sz="quarter" idx="12"/>
          </p:nvPr>
        </p:nvSpPr>
        <p:spPr/>
        <p:txBody>
          <a:bodyPr/>
          <a:lstStyle/>
          <a:p>
            <a:fld id="{A756C700-325B-E741-9D5D-6030AB79B708}"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B1CCD4F7-5821-4E9D-A695-46B68413E14F}" type="datetime1">
              <a:rPr lang="en-US" smtClean="0"/>
              <a:pPr/>
              <a:t>10/11/2019</a:t>
            </a:fld>
            <a:endParaRPr lang="en-US" dirty="0"/>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A756C700-325B-E741-9D5D-6030AB79B708}" type="slidenum">
              <a:rPr lang="en-US" smtClean="0"/>
              <a:pPr/>
              <a:t>‹#›</a:t>
            </a:fld>
            <a:endParaRPr lang="en-US" dirty="0"/>
          </a:p>
        </p:txBody>
      </p:sp>
      <p:pic>
        <p:nvPicPr>
          <p:cNvPr id="61" name="Picture 60" descr="DRDLR Powerpoint Presentation.jpg"/>
          <p:cNvPicPr>
            <a:picLocks noChangeAspect="1"/>
          </p:cNvPicPr>
          <p:nvPr userDrawn="1"/>
        </p:nvPicPr>
        <p:blipFill>
          <a:blip r:embed="rId14"/>
          <a:stretch>
            <a:fillRect/>
          </a:stretch>
        </p:blipFill>
        <p:spPr>
          <a:xfrm>
            <a:off x="0" y="-151125"/>
            <a:ext cx="9296400" cy="7053060"/>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dt="0"/>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5.xml"/><Relationship Id="rId1" Type="http://schemas.openxmlformats.org/officeDocument/2006/relationships/vmlDrawing" Target="../drawings/vmlDrawing1.v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themeOverride" Target="../theme/themeOverr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oleObject" Target="../embeddings/Microsoft_Office_Excel_97-2003_Worksheet3.xls"/><Relationship Id="rId5" Type="http://schemas.openxmlformats.org/officeDocument/2006/relationships/oleObject" Target="../embeddings/Microsoft_Office_Excel_97-2003_Worksheet2.xls"/><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Microsoft_Office_Excel_97-2003_Worksheet5.xls"/><Relationship Id="rId5" Type="http://schemas.openxmlformats.org/officeDocument/2006/relationships/oleObject" Target="../embeddings/Microsoft_Office_Excel_97-2003_Worksheet4.xls"/><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Office_Excel_97-2003_Worksheet6.xls"/><Relationship Id="rId2" Type="http://schemas.openxmlformats.org/officeDocument/2006/relationships/slideLayout" Target="../slideLayouts/slideLayout5.xml"/><Relationship Id="rId1" Type="http://schemas.openxmlformats.org/officeDocument/2006/relationships/vmlDrawing" Target="../drawings/vmlDrawing4.v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Microsoft_Office_Excel_97-2003_Worksheet7.xls"/><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24.emf"/></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chart" Target="../charts/chart8.xml"/></Relationships>
</file>

<file path=ppt/slides/_rels/slide4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4.emf"/><Relationship Id="rId1" Type="http://schemas.openxmlformats.org/officeDocument/2006/relationships/slideLayout" Target="../slideLayouts/slideLayout5.xml"/><Relationship Id="rId5" Type="http://schemas.openxmlformats.org/officeDocument/2006/relationships/chart" Target="../charts/chart10.xml"/><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295400"/>
            <a:ext cx="7772400" cy="860425"/>
          </a:xfrm>
        </p:spPr>
        <p:txBody>
          <a:bodyPr>
            <a:normAutofit fontScale="90000"/>
          </a:bodyPr>
          <a:lstStyle/>
          <a:p>
            <a:pPr algn="ctr"/>
            <a:r>
              <a:rPr lang="en-US" b="1" dirty="0" smtClean="0">
                <a:solidFill>
                  <a:schemeClr val="bg1"/>
                </a:solidFill>
                <a:latin typeface="Arial" pitchFamily="34" charset="0"/>
                <a:cs typeface="Arial" pitchFamily="34" charset="0"/>
              </a:rPr>
              <a:t/>
            </a:r>
            <a:br>
              <a:rPr lang="en-US" b="1" dirty="0" smtClean="0">
                <a:solidFill>
                  <a:schemeClr val="bg1"/>
                </a:solidFill>
                <a:latin typeface="Arial" pitchFamily="34" charset="0"/>
                <a:cs typeface="Arial" pitchFamily="34" charset="0"/>
              </a:rPr>
            </a:br>
            <a:endParaRPr lang="en-US" b="1" dirty="0">
              <a:solidFill>
                <a:schemeClr val="bg1"/>
              </a:solidFill>
              <a:latin typeface="Arial" pitchFamily="34" charset="0"/>
              <a:cs typeface="Arial" pitchFamily="34" charset="0"/>
            </a:endParaRPr>
          </a:p>
        </p:txBody>
      </p:sp>
      <p:sp>
        <p:nvSpPr>
          <p:cNvPr id="5" name="Title 1"/>
          <p:cNvSpPr txBox="1">
            <a:spLocks/>
          </p:cNvSpPr>
          <p:nvPr/>
        </p:nvSpPr>
        <p:spPr>
          <a:xfrm>
            <a:off x="914400" y="0"/>
            <a:ext cx="8001000" cy="36576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Berlin Sans FB" pitchFamily="34" charset="0"/>
                <a:ea typeface="+mj-ea"/>
                <a:cs typeface="Arial" pitchFamily="34" charset="0"/>
              </a:rPr>
              <a:t>Expenditure trends (2013/14-2018/19)</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Berlin Sans FB" pitchFamily="34" charset="0"/>
                <a:ea typeface="+mj-ea"/>
                <a:cs typeface="Arial" pitchFamily="34" charset="0"/>
              </a:rPr>
              <a:t>&amp; </a:t>
            </a:r>
          </a:p>
          <a:p>
            <a:pPr algn="ctr">
              <a:spcBef>
                <a:spcPct val="0"/>
              </a:spcBef>
              <a:defRPr/>
            </a:pPr>
            <a:r>
              <a:rPr lang="en-US" sz="3000" dirty="0" smtClean="0">
                <a:solidFill>
                  <a:schemeClr val="bg1"/>
                </a:solidFill>
                <a:latin typeface="Berlin Sans FB" pitchFamily="34" charset="0"/>
                <a:cs typeface="Arial" pitchFamily="34" charset="0"/>
              </a:rPr>
              <a:t>Expenditure for </a:t>
            </a:r>
            <a:endParaRPr lang="en-US" sz="3000" dirty="0">
              <a:solidFill>
                <a:schemeClr val="bg1"/>
              </a:solidFill>
              <a:latin typeface="Berlin Sans FB" pitchFamily="34" charset="0"/>
              <a:cs typeface="Arial"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3000" dirty="0" smtClean="0">
                <a:solidFill>
                  <a:schemeClr val="bg1"/>
                </a:solidFill>
                <a:latin typeface="Berlin Sans FB" pitchFamily="34" charset="0"/>
                <a:ea typeface="+mj-ea"/>
                <a:cs typeface="Arial" pitchFamily="34" charset="0"/>
              </a:rPr>
              <a:t>Quarter 1 of 2019/20</a:t>
            </a:r>
          </a:p>
        </p:txBody>
      </p:sp>
      <p:sp>
        <p:nvSpPr>
          <p:cNvPr id="6" name="Title 1"/>
          <p:cNvSpPr txBox="1">
            <a:spLocks/>
          </p:cNvSpPr>
          <p:nvPr/>
        </p:nvSpPr>
        <p:spPr>
          <a:xfrm>
            <a:off x="567558" y="3657600"/>
            <a:ext cx="8001000" cy="11430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solidFill>
                  <a:schemeClr val="bg1"/>
                </a:solidFill>
                <a:latin typeface="Berlin Sans FB" pitchFamily="34" charset="0"/>
                <a:ea typeface="+mj-ea"/>
                <a:cs typeface="Arial" pitchFamily="34" charset="0"/>
              </a:rPr>
              <a:t>Portfolio Committee meeting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dirty="0" smtClean="0">
                <a:solidFill>
                  <a:schemeClr val="bg1"/>
                </a:solidFill>
                <a:latin typeface="Berlin Sans FB" pitchFamily="34" charset="0"/>
                <a:ea typeface="+mj-ea"/>
                <a:cs typeface="Arial" pitchFamily="34" charset="0"/>
              </a:rPr>
              <a:t>08 October 2019</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dirty="0">
              <a:solidFill>
                <a:schemeClr val="bg1"/>
              </a:solidFill>
              <a:latin typeface="Berlin Sans FB" pitchFamily="34" charset="0"/>
              <a:ea typeface="+mj-ea"/>
              <a:cs typeface="Arial" pitchFamily="34" charset="0"/>
            </a:endParaRPr>
          </a:p>
        </p:txBody>
      </p:sp>
    </p:spTree>
    <p:extLst>
      <p:ext uri="{BB962C8B-B14F-4D97-AF65-F5344CB8AC3E}">
        <p14:creationId xmlns:p14="http://schemas.microsoft.com/office/powerpoint/2010/main" xmlns="" val="457549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xmlns="" id="{A468C610-7B57-4097-A93A-40A5EC27D661}"/>
              </a:ext>
            </a:extLst>
          </p:cNvPr>
          <p:cNvSpPr>
            <a:spLocks noGrp="1"/>
          </p:cNvSpPr>
          <p:nvPr>
            <p:ph type="title"/>
          </p:nvPr>
        </p:nvSpPr>
        <p:spPr>
          <a:xfrm>
            <a:off x="1116013" y="304800"/>
            <a:ext cx="7737475" cy="531813"/>
          </a:xfrm>
        </p:spPr>
        <p:txBody>
          <a:bodyPr rtlCol="0">
            <a:normAutofit fontScale="90000"/>
          </a:bodyPr>
          <a:lstStyle/>
          <a:p>
            <a:pPr marL="68580" defTabSz="990570" eaLnBrk="1" fontAlgn="auto" hangingPunct="1">
              <a:spcAft>
                <a:spcPts val="0"/>
              </a:spcAft>
              <a:defRPr/>
            </a:pPr>
            <a:r>
              <a:rPr lang="en-ZA" sz="1800" b="1" dirty="0"/>
              <a:t>AUDITOR GENERAL : 5 YEAR PERIOD AUDIT REPORTS</a:t>
            </a:r>
            <a:br>
              <a:rPr lang="en-ZA" sz="1800" b="1" dirty="0"/>
            </a:br>
            <a:r>
              <a:rPr lang="en-ZA" sz="1800" b="1" dirty="0"/>
              <a:t>2014/15- 2018/19 </a:t>
            </a:r>
            <a:r>
              <a:rPr lang="en-ZA" sz="1800" b="1" dirty="0" smtClean="0"/>
              <a:t> - DRDLR</a:t>
            </a:r>
            <a:endParaRPr lang="en-ZA" sz="1800" b="1" dirty="0">
              <a:solidFill>
                <a:schemeClr val="accent1"/>
              </a:solidFill>
            </a:endParaRPr>
          </a:p>
        </p:txBody>
      </p:sp>
      <p:cxnSp>
        <p:nvCxnSpPr>
          <p:cNvPr id="14" name="Straight Connector 13">
            <a:extLst>
              <a:ext uri="{FF2B5EF4-FFF2-40B4-BE49-F238E27FC236}">
                <a16:creationId xmlns:a16="http://schemas.microsoft.com/office/drawing/2014/main" xmlns="" id="{3B37EBDA-2806-4664-A2F9-AEDC069E3C39}"/>
              </a:ext>
            </a:extLst>
          </p:cNvPr>
          <p:cNvCxnSpPr/>
          <p:nvPr/>
        </p:nvCxnSpPr>
        <p:spPr>
          <a:xfrm flipH="1">
            <a:off x="1116013" y="914400"/>
            <a:ext cx="76469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7D0F301-EE58-4672-8CDB-D4CBE5056372}"/>
              </a:ext>
            </a:extLst>
          </p:cNvPr>
          <p:cNvCxnSpPr/>
          <p:nvPr/>
        </p:nvCxnSpPr>
        <p:spPr>
          <a:xfrm>
            <a:off x="1219200" y="5229225"/>
            <a:ext cx="7626350" cy="0"/>
          </a:xfrm>
          <a:prstGeom prst="line">
            <a:avLst/>
          </a:prstGeom>
        </p:spPr>
        <p:style>
          <a:lnRef idx="1">
            <a:schemeClr val="accent1"/>
          </a:lnRef>
          <a:fillRef idx="0">
            <a:schemeClr val="accent1"/>
          </a:fillRef>
          <a:effectRef idx="0">
            <a:schemeClr val="accent1"/>
          </a:effectRef>
          <a:fontRef idx="minor">
            <a:schemeClr val="tx1"/>
          </a:fontRef>
        </p:style>
      </p:cxnSp>
      <p:sp>
        <p:nvSpPr>
          <p:cNvPr id="9221" name="Footer Placeholder 2"/>
          <p:cNvSpPr>
            <a:spLocks noGrp="1"/>
          </p:cNvSpPr>
          <p:nvPr>
            <p:ph type="ftr" sz="quarter" idx="10"/>
          </p:nvPr>
        </p:nvSpPr>
        <p:spPr bwMode="auto">
          <a:xfrm>
            <a:off x="3124200" y="6356350"/>
            <a:ext cx="5335588"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r"/>
            <a:r>
              <a:rPr lang="en-US" altLang="en-US" sz="1400" b="1" dirty="0" smtClean="0"/>
              <a:t>10</a:t>
            </a:r>
          </a:p>
        </p:txBody>
      </p:sp>
      <p:cxnSp>
        <p:nvCxnSpPr>
          <p:cNvPr id="11" name="Straight Connector 10">
            <a:extLst>
              <a:ext uri="{FF2B5EF4-FFF2-40B4-BE49-F238E27FC236}">
                <a16:creationId xmlns:a16="http://schemas.microsoft.com/office/drawing/2014/main" xmlns="" id="{85B9C7A9-11D6-4720-991C-CBF250F33C0E}"/>
              </a:ext>
            </a:extLst>
          </p:cNvPr>
          <p:cNvCxnSpPr/>
          <p:nvPr/>
        </p:nvCxnSpPr>
        <p:spPr>
          <a:xfrm>
            <a:off x="4427538" y="1079500"/>
            <a:ext cx="17462" cy="414972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xmlns="" id="{95649FA3-3E4F-4709-B0D1-960BC0624DD6}"/>
              </a:ext>
            </a:extLst>
          </p:cNvPr>
          <p:cNvSpPr/>
          <p:nvPr/>
        </p:nvSpPr>
        <p:spPr>
          <a:xfrm>
            <a:off x="5468242" y="2494447"/>
            <a:ext cx="1724170" cy="588819"/>
          </a:xfrm>
          <a:prstGeom prst="roundRect">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1200" dirty="0">
                <a:solidFill>
                  <a:schemeClr val="tx1">
                    <a:lumMod val="95000"/>
                    <a:lumOff val="5000"/>
                  </a:schemeClr>
                </a:solidFill>
                <a:latin typeface="Arial" pitchFamily="34" charset="0"/>
                <a:cs typeface="Arial" pitchFamily="34" charset="0"/>
              </a:rPr>
              <a:t>2016/17</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p:txBody>
      </p:sp>
      <p:sp>
        <p:nvSpPr>
          <p:cNvPr id="17" name="Rounded Rectangle 16">
            <a:extLst>
              <a:ext uri="{FF2B5EF4-FFF2-40B4-BE49-F238E27FC236}">
                <a16:creationId xmlns:a16="http://schemas.microsoft.com/office/drawing/2014/main" xmlns="" id="{CEA265B0-56F4-4DDA-834A-FDD2306A5867}"/>
              </a:ext>
            </a:extLst>
          </p:cNvPr>
          <p:cNvSpPr/>
          <p:nvPr/>
        </p:nvSpPr>
        <p:spPr>
          <a:xfrm>
            <a:off x="6403605" y="3399358"/>
            <a:ext cx="1724170" cy="677714"/>
          </a:xfrm>
          <a:prstGeom prst="roundRect">
            <a:avLst/>
          </a:prstGeom>
          <a:solidFill>
            <a:srgbClr val="FFCC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1200" dirty="0">
                <a:solidFill>
                  <a:schemeClr val="tx1">
                    <a:lumMod val="95000"/>
                    <a:lumOff val="5000"/>
                  </a:schemeClr>
                </a:solidFill>
                <a:latin typeface="Arial" pitchFamily="34" charset="0"/>
                <a:cs typeface="Arial" pitchFamily="34" charset="0"/>
              </a:rPr>
              <a:t>2017/18</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p:txBody>
      </p:sp>
      <p:sp>
        <p:nvSpPr>
          <p:cNvPr id="19" name="Rounded Rectangle 18">
            <a:extLst>
              <a:ext uri="{FF2B5EF4-FFF2-40B4-BE49-F238E27FC236}">
                <a16:creationId xmlns:a16="http://schemas.microsoft.com/office/drawing/2014/main" xmlns="" id="{37E58F9D-7A15-4203-9E6D-35EB29238EE7}"/>
              </a:ext>
            </a:extLst>
          </p:cNvPr>
          <p:cNvSpPr/>
          <p:nvPr/>
        </p:nvSpPr>
        <p:spPr>
          <a:xfrm>
            <a:off x="1091339" y="933249"/>
            <a:ext cx="1579860" cy="550654"/>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r>
              <a:rPr lang="en-ZA" sz="1200" dirty="0">
                <a:solidFill>
                  <a:schemeClr val="tx1">
                    <a:lumMod val="95000"/>
                    <a:lumOff val="5000"/>
                  </a:schemeClr>
                </a:solidFill>
                <a:latin typeface="Arial" pitchFamily="34" charset="0"/>
                <a:cs typeface="Arial" pitchFamily="34" charset="0"/>
              </a:rPr>
              <a:t>2014/15</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a:p>
            <a:pPr marL="609600" indent="-609600" algn="ctr">
              <a:defRPr/>
            </a:pPr>
            <a:endParaRPr lang="en-ZA" sz="2400" dirty="0">
              <a:solidFill>
                <a:schemeClr val="bg1">
                  <a:lumMod val="85000"/>
                </a:schemeClr>
              </a:solidFill>
              <a:latin typeface="Arial" pitchFamily="34" charset="0"/>
              <a:cs typeface="Arial" pitchFamily="34" charset="0"/>
            </a:endParaRPr>
          </a:p>
        </p:txBody>
      </p:sp>
      <p:cxnSp>
        <p:nvCxnSpPr>
          <p:cNvPr id="23" name="Straight Connector 22">
            <a:extLst>
              <a:ext uri="{FF2B5EF4-FFF2-40B4-BE49-F238E27FC236}">
                <a16:creationId xmlns:a16="http://schemas.microsoft.com/office/drawing/2014/main" xmlns="" id="{AF56E064-E8FE-4B29-9AA2-6719B6CCB76F}"/>
              </a:ext>
            </a:extLst>
          </p:cNvPr>
          <p:cNvCxnSpPr/>
          <p:nvPr/>
        </p:nvCxnSpPr>
        <p:spPr>
          <a:xfrm>
            <a:off x="2695575" y="1196975"/>
            <a:ext cx="1749425"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D834153F-BB99-4800-94BD-0FBEB1EF77CB}"/>
              </a:ext>
            </a:extLst>
          </p:cNvPr>
          <p:cNvCxnSpPr/>
          <p:nvPr/>
        </p:nvCxnSpPr>
        <p:spPr>
          <a:xfrm>
            <a:off x="4508500" y="2781300"/>
            <a:ext cx="92710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B59F254A-8C03-4613-AEE3-5BA116D247E2}"/>
              </a:ext>
            </a:extLst>
          </p:cNvPr>
          <p:cNvCxnSpPr/>
          <p:nvPr/>
        </p:nvCxnSpPr>
        <p:spPr>
          <a:xfrm>
            <a:off x="4519613" y="3738563"/>
            <a:ext cx="1884362"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ounded Rectangle 17">
            <a:extLst>
              <a:ext uri="{FF2B5EF4-FFF2-40B4-BE49-F238E27FC236}">
                <a16:creationId xmlns:a16="http://schemas.microsoft.com/office/drawing/2014/main" xmlns="" id="{09EFA408-A30E-4326-92F4-03ECD4DC7B25}"/>
              </a:ext>
            </a:extLst>
          </p:cNvPr>
          <p:cNvSpPr/>
          <p:nvPr/>
        </p:nvSpPr>
        <p:spPr>
          <a:xfrm>
            <a:off x="1596522" y="1906589"/>
            <a:ext cx="1579860" cy="614945"/>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r>
              <a:rPr lang="en-ZA" sz="1200" dirty="0">
                <a:solidFill>
                  <a:schemeClr val="tx1">
                    <a:lumMod val="95000"/>
                    <a:lumOff val="5000"/>
                  </a:schemeClr>
                </a:solidFill>
                <a:latin typeface="Arial" pitchFamily="34" charset="0"/>
                <a:cs typeface="Arial" pitchFamily="34" charset="0"/>
              </a:rPr>
              <a:t>2015/16</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a:p>
            <a:pPr marL="609600" indent="-609600" algn="ctr">
              <a:defRPr/>
            </a:pPr>
            <a:endParaRPr lang="en-ZA" sz="2400" dirty="0">
              <a:solidFill>
                <a:schemeClr val="bg1">
                  <a:lumMod val="85000"/>
                </a:schemeClr>
              </a:solidFill>
              <a:latin typeface="Arial" pitchFamily="34" charset="0"/>
              <a:cs typeface="Arial" pitchFamily="34" charset="0"/>
            </a:endParaRPr>
          </a:p>
        </p:txBody>
      </p:sp>
      <p:cxnSp>
        <p:nvCxnSpPr>
          <p:cNvPr id="21" name="Straight Connector 20">
            <a:extLst>
              <a:ext uri="{FF2B5EF4-FFF2-40B4-BE49-F238E27FC236}">
                <a16:creationId xmlns:a16="http://schemas.microsoft.com/office/drawing/2014/main" xmlns="" id="{993EA808-5827-4601-8F2C-BE82888BFA6F}"/>
              </a:ext>
            </a:extLst>
          </p:cNvPr>
          <p:cNvCxnSpPr/>
          <p:nvPr/>
        </p:nvCxnSpPr>
        <p:spPr>
          <a:xfrm>
            <a:off x="3176588" y="2214563"/>
            <a:ext cx="1260475"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24">
            <a:extLst>
              <a:ext uri="{FF2B5EF4-FFF2-40B4-BE49-F238E27FC236}">
                <a16:creationId xmlns:a16="http://schemas.microsoft.com/office/drawing/2014/main" xmlns="" id="{CD4ECE14-6305-4264-80FB-080FB6FE925E}"/>
              </a:ext>
            </a:extLst>
          </p:cNvPr>
          <p:cNvSpPr/>
          <p:nvPr/>
        </p:nvSpPr>
        <p:spPr>
          <a:xfrm>
            <a:off x="7265690" y="4379387"/>
            <a:ext cx="1579860" cy="606951"/>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r>
              <a:rPr lang="en-ZA" sz="1200" dirty="0">
                <a:solidFill>
                  <a:schemeClr val="tx1">
                    <a:lumMod val="95000"/>
                    <a:lumOff val="5000"/>
                  </a:schemeClr>
                </a:solidFill>
                <a:latin typeface="Arial" pitchFamily="34" charset="0"/>
                <a:cs typeface="Arial" pitchFamily="34" charset="0"/>
              </a:rPr>
              <a:t>2018/19</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a:p>
            <a:pPr marL="609600" indent="-609600" algn="ctr">
              <a:defRPr/>
            </a:pPr>
            <a:endParaRPr lang="en-ZA" sz="2400" dirty="0">
              <a:solidFill>
                <a:schemeClr val="bg1">
                  <a:lumMod val="85000"/>
                </a:schemeClr>
              </a:solidFill>
              <a:latin typeface="Arial" pitchFamily="34" charset="0"/>
              <a:cs typeface="Arial" pitchFamily="34" charset="0"/>
            </a:endParaRPr>
          </a:p>
        </p:txBody>
      </p:sp>
      <p:cxnSp>
        <p:nvCxnSpPr>
          <p:cNvPr id="28" name="Straight Connector 27">
            <a:extLst>
              <a:ext uri="{FF2B5EF4-FFF2-40B4-BE49-F238E27FC236}">
                <a16:creationId xmlns:a16="http://schemas.microsoft.com/office/drawing/2014/main" xmlns="" id="{8C0D0444-D410-4A97-9A28-93DBD43C7B52}"/>
              </a:ext>
            </a:extLst>
          </p:cNvPr>
          <p:cNvCxnSpPr/>
          <p:nvPr/>
        </p:nvCxnSpPr>
        <p:spPr>
          <a:xfrm>
            <a:off x="4519613" y="4621213"/>
            <a:ext cx="2746375" cy="61912"/>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881572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OVERVIEW OF 2018/19 MANAGEMENT REPORT:  DRDLR</a:t>
            </a:r>
          </a:p>
        </p:txBody>
      </p:sp>
      <p:sp>
        <p:nvSpPr>
          <p:cNvPr id="10243" name="Text Placeholder 7"/>
          <p:cNvSpPr>
            <a:spLocks noGrp="1"/>
          </p:cNvSpPr>
          <p:nvPr>
            <p:ph type="body" idx="1"/>
          </p:nvPr>
        </p:nvSpPr>
        <p:spPr>
          <a:xfrm>
            <a:off x="539750" y="765175"/>
            <a:ext cx="3944938" cy="314325"/>
          </a:xfrm>
        </p:spPr>
        <p:txBody>
          <a:bodyPr/>
          <a:lstStyle/>
          <a:p>
            <a:pPr algn="r"/>
            <a:r>
              <a:rPr lang="en-ZA" altLang="en-US" sz="1200" dirty="0" smtClean="0">
                <a:solidFill>
                  <a:srgbClr val="92D050"/>
                </a:solidFill>
                <a:latin typeface="Arial" charset="0"/>
                <a:cs typeface="Arial" charset="0"/>
              </a:rPr>
              <a:t>OVERVIEW OF MANAGEMENT REPORT</a:t>
            </a:r>
          </a:p>
        </p:txBody>
      </p:sp>
      <p:sp>
        <p:nvSpPr>
          <p:cNvPr id="10244" name="Text Placeholder 8"/>
          <p:cNvSpPr>
            <a:spLocks noGrp="1"/>
          </p:cNvSpPr>
          <p:nvPr>
            <p:ph type="body" sz="quarter" idx="3"/>
          </p:nvPr>
        </p:nvSpPr>
        <p:spPr>
          <a:xfrm>
            <a:off x="5148263" y="836613"/>
            <a:ext cx="3744912" cy="400050"/>
          </a:xfrm>
        </p:spPr>
        <p:txBody>
          <a:bodyPr anchor="ctr">
            <a:noAutofit/>
          </a:bodyPr>
          <a:lstStyle/>
          <a:p>
            <a:pPr algn="ctr"/>
            <a:r>
              <a:rPr lang="en-ZA" altLang="en-US" sz="1000" dirty="0" smtClean="0">
                <a:solidFill>
                  <a:srgbClr val="92D050"/>
                </a:solidFill>
                <a:latin typeface="Arial" charset="0"/>
                <a:cs typeface="Arial" charset="0"/>
              </a:rPr>
              <a:t>RESPONSES</a:t>
            </a:r>
            <a:r>
              <a:rPr lang="en-ZA" altLang="en-US" sz="1050" dirty="0" smtClean="0">
                <a:solidFill>
                  <a:srgbClr val="92D050"/>
                </a:solidFill>
                <a:latin typeface="Arial" charset="0"/>
                <a:cs typeface="Arial" charset="0"/>
              </a:rPr>
              <a:t> TO THE REPORT OF THE AUDITOR - GENERAL</a:t>
            </a:r>
          </a:p>
        </p:txBody>
      </p:sp>
      <p:sp>
        <p:nvSpPr>
          <p:cNvPr id="10" name="Rectangle 9">
            <a:extLst>
              <a:ext uri="{FF2B5EF4-FFF2-40B4-BE49-F238E27FC236}">
                <a16:creationId xmlns:a16="http://schemas.microsoft.com/office/drawing/2014/main" xmlns="" id="{CF20AB87-7634-4C4D-8049-586D452C45E9}"/>
              </a:ext>
            </a:extLst>
          </p:cNvPr>
          <p:cNvSpPr/>
          <p:nvPr/>
        </p:nvSpPr>
        <p:spPr>
          <a:xfrm>
            <a:off x="107950" y="1341438"/>
            <a:ext cx="4679950" cy="3859212"/>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a:solidFill>
                  <a:schemeClr val="tx1">
                    <a:lumMod val="65000"/>
                    <a:lumOff val="35000"/>
                  </a:schemeClr>
                </a:solidFill>
                <a:latin typeface="Arial" panose="020B0604020202020204" pitchFamily="34" charset="0"/>
                <a:cs typeface="Arial" panose="020B0604020202020204" pitchFamily="34" charset="0"/>
              </a:rPr>
              <a:t>DRDLR had </a:t>
            </a:r>
            <a:r>
              <a:rPr lang="en-ZA" sz="1050" b="1" dirty="0">
                <a:solidFill>
                  <a:schemeClr val="tx1">
                    <a:lumMod val="65000"/>
                    <a:lumOff val="35000"/>
                  </a:schemeClr>
                </a:solidFill>
                <a:latin typeface="Arial" panose="020B0604020202020204" pitchFamily="34" charset="0"/>
                <a:cs typeface="Arial" panose="020B0604020202020204" pitchFamily="34" charset="0"/>
              </a:rPr>
              <a:t>63</a:t>
            </a:r>
            <a:r>
              <a:rPr lang="en-ZA" sz="1050" dirty="0">
                <a:solidFill>
                  <a:schemeClr val="tx1">
                    <a:lumMod val="65000"/>
                    <a:lumOff val="35000"/>
                  </a:schemeClr>
                </a:solidFill>
                <a:latin typeface="Arial" panose="020B0604020202020204" pitchFamily="34" charset="0"/>
                <a:cs typeface="Arial" panose="020B0604020202020204" pitchFamily="34" charset="0"/>
              </a:rPr>
              <a:t> audit findings during the </a:t>
            </a:r>
            <a:r>
              <a:rPr lang="en-ZA" sz="1050" b="1" dirty="0">
                <a:solidFill>
                  <a:schemeClr val="tx1">
                    <a:lumMod val="65000"/>
                    <a:lumOff val="35000"/>
                  </a:schemeClr>
                </a:solidFill>
                <a:latin typeface="Arial" panose="020B0604020202020204" pitchFamily="34" charset="0"/>
                <a:cs typeface="Arial" panose="020B0604020202020204" pitchFamily="34" charset="0"/>
              </a:rPr>
              <a:t>2018/19</a:t>
            </a:r>
            <a:r>
              <a:rPr lang="en-ZA" sz="1050" dirty="0">
                <a:solidFill>
                  <a:schemeClr val="tx1">
                    <a:lumMod val="65000"/>
                    <a:lumOff val="35000"/>
                  </a:schemeClr>
                </a:solidFill>
                <a:latin typeface="Arial" panose="020B0604020202020204" pitchFamily="34" charset="0"/>
                <a:cs typeface="Arial" panose="020B0604020202020204" pitchFamily="34" charset="0"/>
              </a:rPr>
              <a:t> statutory audit all of which relate to </a:t>
            </a:r>
            <a:r>
              <a:rPr lang="en-ZA" sz="1050" dirty="0" smtClean="0">
                <a:solidFill>
                  <a:schemeClr val="tx1">
                    <a:lumMod val="65000"/>
                    <a:lumOff val="35000"/>
                  </a:schemeClr>
                </a:solidFill>
                <a:latin typeface="Arial" panose="020B0604020202020204" pitchFamily="34" charset="0"/>
                <a:cs typeface="Arial" panose="020B0604020202020204" pitchFamily="34" charset="0"/>
              </a:rPr>
              <a:t>programmes of the department </a:t>
            </a:r>
            <a:endParaRPr lang="en-ZA" sz="1050" dirty="0">
              <a:solidFill>
                <a:schemeClr val="tx1">
                  <a:lumMod val="65000"/>
                  <a:lumOff val="35000"/>
                </a:schemeClr>
              </a:solidFill>
              <a:latin typeface="Arial" panose="020B0604020202020204" pitchFamily="34" charset="0"/>
              <a:cs typeface="Arial" panose="020B0604020202020204" pitchFamily="34" charset="0"/>
            </a:endParaRPr>
          </a:p>
          <a:p>
            <a:pPr marL="171450" indent="-171450" algn="just">
              <a:lnSpc>
                <a:spcPct val="150000"/>
              </a:lnSpc>
              <a:spcBef>
                <a:spcPts val="600"/>
              </a:spcBef>
              <a:buFont typeface="Courier New" panose="02070309020205020404" pitchFamily="49" charset="0"/>
              <a:buChar char="o"/>
              <a:defRPr/>
            </a:pPr>
            <a:r>
              <a:rPr lang="en-ZA" sz="1050" b="1" dirty="0">
                <a:solidFill>
                  <a:schemeClr val="tx1">
                    <a:lumMod val="65000"/>
                    <a:lumOff val="35000"/>
                  </a:schemeClr>
                </a:solidFill>
                <a:latin typeface="Arial" panose="020B0604020202020204" pitchFamily="34" charset="0"/>
                <a:cs typeface="Arial" panose="020B0604020202020204" pitchFamily="34" charset="0"/>
              </a:rPr>
              <a:t>16</a:t>
            </a:r>
            <a:r>
              <a:rPr lang="en-ZA" sz="1050" dirty="0">
                <a:solidFill>
                  <a:schemeClr val="tx1">
                    <a:lumMod val="65000"/>
                    <a:lumOff val="35000"/>
                  </a:schemeClr>
                </a:solidFill>
                <a:latin typeface="Arial" panose="020B0604020202020204" pitchFamily="34" charset="0"/>
                <a:cs typeface="Arial" panose="020B0604020202020204" pitchFamily="34" charset="0"/>
              </a:rPr>
              <a:t> of the </a:t>
            </a:r>
            <a:r>
              <a:rPr lang="en-ZA" sz="1050" b="1" dirty="0">
                <a:solidFill>
                  <a:schemeClr val="tx1">
                    <a:lumMod val="65000"/>
                    <a:lumOff val="35000"/>
                  </a:schemeClr>
                </a:solidFill>
                <a:latin typeface="Arial" panose="020B0604020202020204" pitchFamily="34" charset="0"/>
                <a:cs typeface="Arial" panose="020B0604020202020204" pitchFamily="34" charset="0"/>
              </a:rPr>
              <a:t>2018/19</a:t>
            </a:r>
            <a:r>
              <a:rPr lang="en-ZA" sz="1050" dirty="0">
                <a:solidFill>
                  <a:schemeClr val="tx1">
                    <a:lumMod val="65000"/>
                    <a:lumOff val="35000"/>
                  </a:schemeClr>
                </a:solidFill>
                <a:latin typeface="Arial" panose="020B0604020202020204" pitchFamily="34" charset="0"/>
                <a:cs typeface="Arial" panose="020B0604020202020204" pitchFamily="34" charset="0"/>
              </a:rPr>
              <a:t> audit finding are repeat findings from prior years and </a:t>
            </a:r>
            <a:r>
              <a:rPr lang="en-ZA" sz="1050" b="1" dirty="0">
                <a:solidFill>
                  <a:schemeClr val="tx1">
                    <a:lumMod val="65000"/>
                    <a:lumOff val="35000"/>
                  </a:schemeClr>
                </a:solidFill>
                <a:latin typeface="Arial" panose="020B0604020202020204" pitchFamily="34" charset="0"/>
                <a:cs typeface="Arial" panose="020B0604020202020204" pitchFamily="34" charset="0"/>
              </a:rPr>
              <a:t>24 </a:t>
            </a:r>
            <a:r>
              <a:rPr lang="en-ZA" sz="1050" dirty="0">
                <a:solidFill>
                  <a:schemeClr val="tx1">
                    <a:lumMod val="65000"/>
                    <a:lumOff val="35000"/>
                  </a:schemeClr>
                </a:solidFill>
                <a:latin typeface="Arial" panose="020B0604020202020204" pitchFamily="34" charset="0"/>
                <a:cs typeface="Arial" panose="020B0604020202020204" pitchFamily="34" charset="0"/>
              </a:rPr>
              <a:t>out of </a:t>
            </a:r>
            <a:r>
              <a:rPr lang="en-ZA" sz="1050" b="1" dirty="0">
                <a:solidFill>
                  <a:schemeClr val="tx1">
                    <a:lumMod val="65000"/>
                    <a:lumOff val="35000"/>
                  </a:schemeClr>
                </a:solidFill>
                <a:latin typeface="Arial" panose="020B0604020202020204" pitchFamily="34" charset="0"/>
                <a:cs typeface="Arial" panose="020B0604020202020204" pitchFamily="34" charset="0"/>
              </a:rPr>
              <a:t>63</a:t>
            </a:r>
            <a:r>
              <a:rPr lang="en-ZA" sz="1050" dirty="0">
                <a:solidFill>
                  <a:schemeClr val="tx1">
                    <a:lumMod val="65000"/>
                    <a:lumOff val="35000"/>
                  </a:schemeClr>
                </a:solidFill>
                <a:latin typeface="Arial" panose="020B0604020202020204" pitchFamily="34" charset="0"/>
                <a:cs typeface="Arial" panose="020B0604020202020204" pitchFamily="34" charset="0"/>
              </a:rPr>
              <a:t> of the </a:t>
            </a:r>
            <a:r>
              <a:rPr lang="en-ZA" sz="1050" b="1" dirty="0">
                <a:solidFill>
                  <a:schemeClr val="tx1">
                    <a:lumMod val="65000"/>
                    <a:lumOff val="35000"/>
                  </a:schemeClr>
                </a:solidFill>
                <a:latin typeface="Arial" panose="020B0604020202020204" pitchFamily="34" charset="0"/>
                <a:cs typeface="Arial" panose="020B0604020202020204" pitchFamily="34" charset="0"/>
              </a:rPr>
              <a:t>2018/2019</a:t>
            </a:r>
            <a:r>
              <a:rPr lang="en-ZA" sz="1050" dirty="0">
                <a:solidFill>
                  <a:schemeClr val="tx1">
                    <a:lumMod val="65000"/>
                    <a:lumOff val="35000"/>
                  </a:schemeClr>
                </a:solidFill>
                <a:latin typeface="Arial" panose="020B0604020202020204" pitchFamily="34" charset="0"/>
                <a:cs typeface="Arial" panose="020B0604020202020204" pitchFamily="34" charset="0"/>
              </a:rPr>
              <a:t> audit findings have been resolved.</a:t>
            </a:r>
          </a:p>
          <a:p>
            <a:pPr marL="171450" indent="-171450" algn="just">
              <a:lnSpc>
                <a:spcPct val="150000"/>
              </a:lnSpc>
              <a:spcBef>
                <a:spcPts val="600"/>
              </a:spcBef>
              <a:buFont typeface="Courier New" panose="02070309020205020404" pitchFamily="49" charset="0"/>
              <a:buChar char="o"/>
              <a:defRPr/>
            </a:pPr>
            <a:r>
              <a:rPr lang="en-ZA" sz="1050" dirty="0">
                <a:solidFill>
                  <a:schemeClr val="tx1">
                    <a:lumMod val="65000"/>
                    <a:lumOff val="35000"/>
                  </a:schemeClr>
                </a:solidFill>
                <a:latin typeface="Arial" panose="020B0604020202020204" pitchFamily="34" charset="0"/>
              </a:rPr>
              <a:t>The only findings not yet fully resolved is because of following reason:</a:t>
            </a:r>
          </a:p>
          <a:p>
            <a:pPr marL="628650" lvl="1" indent="-171450" algn="just">
              <a:lnSpc>
                <a:spcPct val="150000"/>
              </a:lnSpc>
              <a:spcBef>
                <a:spcPts val="600"/>
              </a:spcBef>
              <a:buFont typeface="Wingdings" panose="05000000000000000000" pitchFamily="2" charset="2"/>
              <a:buChar char="v"/>
              <a:defRPr/>
            </a:pPr>
            <a:r>
              <a:rPr lang="en-ZA" sz="1050" dirty="0">
                <a:solidFill>
                  <a:schemeClr val="tx1">
                    <a:lumMod val="65000"/>
                    <a:lumOff val="35000"/>
                  </a:schemeClr>
                </a:solidFill>
                <a:latin typeface="Arial" panose="020B0604020202020204" pitchFamily="34" charset="0"/>
              </a:rPr>
              <a:t>Management is in process of developing management action plan to address root </a:t>
            </a:r>
            <a:r>
              <a:rPr lang="en-ZA" sz="1050" dirty="0" smtClean="0">
                <a:solidFill>
                  <a:schemeClr val="tx1">
                    <a:lumMod val="65000"/>
                    <a:lumOff val="35000"/>
                  </a:schemeClr>
                </a:solidFill>
                <a:latin typeface="Arial" panose="020B0604020202020204" pitchFamily="34" charset="0"/>
              </a:rPr>
              <a:t>cause or either the implementation is still in progress.</a:t>
            </a:r>
            <a:endParaRPr lang="en-ZA" sz="1050" dirty="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p:txBody>
      </p:sp>
      <p:cxnSp>
        <p:nvCxnSpPr>
          <p:cNvPr id="12" name="Straight Connector 11">
            <a:extLst>
              <a:ext uri="{FF2B5EF4-FFF2-40B4-BE49-F238E27FC236}">
                <a16:creationId xmlns:a16="http://schemas.microsoft.com/office/drawing/2014/main" xmlns="" id="{5210846B-E777-4B00-A6FB-F0CD99D5CBC2}"/>
              </a:ext>
            </a:extLst>
          </p:cNvPr>
          <p:cNvCxnSpPr/>
          <p:nvPr/>
        </p:nvCxnSpPr>
        <p:spPr>
          <a:xfrm>
            <a:off x="4953000" y="100330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0DF6B83-9986-49C9-AB61-D0B3F5794ED1}"/>
              </a:ext>
            </a:extLst>
          </p:cNvPr>
          <p:cNvCxnSpPr/>
          <p:nvPr/>
        </p:nvCxnSpPr>
        <p:spPr>
          <a:xfrm>
            <a:off x="323850" y="692150"/>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B6E18D21-6577-4D33-BBCC-991F0FEAD289}"/>
              </a:ext>
            </a:extLst>
          </p:cNvPr>
          <p:cNvCxnSpPr/>
          <p:nvPr/>
        </p:nvCxnSpPr>
        <p:spPr>
          <a:xfrm>
            <a:off x="323850" y="12684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AFEEBA2E-0C6C-4A42-B3FE-B29BEA56D8FF}"/>
              </a:ext>
            </a:extLst>
          </p:cNvPr>
          <p:cNvCxnSpPr/>
          <p:nvPr/>
        </p:nvCxnSpPr>
        <p:spPr>
          <a:xfrm>
            <a:off x="5103813" y="1268413"/>
            <a:ext cx="378936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0250" name="Chart 19"/>
          <p:cNvGraphicFramePr>
            <a:graphicFrameLocks/>
          </p:cNvGraphicFramePr>
          <p:nvPr>
            <p:extLst>
              <p:ext uri="{D42A27DB-BD31-4B8C-83A1-F6EECF244321}">
                <p14:modId xmlns:p14="http://schemas.microsoft.com/office/powerpoint/2010/main" xmlns="" val="1997136267"/>
              </p:ext>
            </p:extLst>
          </p:nvPr>
        </p:nvGraphicFramePr>
        <p:xfrm>
          <a:off x="5019675" y="1268412"/>
          <a:ext cx="4124325" cy="4303009"/>
        </p:xfrm>
        <a:graphic>
          <a:graphicData uri="http://schemas.openxmlformats.org/presentationml/2006/ole">
            <p:oleObj spid="_x0000_s1033" name="Chart" r:id="rId3" imgW="3905410" imgH="4924275" progId="Excel.Sheet.8">
              <p:embed/>
            </p:oleObj>
          </a:graphicData>
        </a:graphic>
      </p:graphicFrame>
    </p:spTree>
    <p:extLst>
      <p:ext uri="{BB962C8B-B14F-4D97-AF65-F5344CB8AC3E}">
        <p14:creationId xmlns:p14="http://schemas.microsoft.com/office/powerpoint/2010/main" xmlns="" val="25251459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5"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6"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7"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4107" name="Title 13"/>
          <p:cNvSpPr>
            <a:spLocks noGrp="1"/>
          </p:cNvSpPr>
          <p:nvPr>
            <p:ph type="title"/>
          </p:nvPr>
        </p:nvSpPr>
        <p:spPr>
          <a:xfrm>
            <a:off x="139700" y="106363"/>
            <a:ext cx="8856663" cy="647700"/>
          </a:xfrm>
        </p:spPr>
        <p:txBody>
          <a:bodyPr/>
          <a:lstStyle/>
          <a:p>
            <a:pPr>
              <a:defRPr/>
            </a:pPr>
            <a:r>
              <a:rPr lang="en-ZA" sz="3600" dirty="0" smtClean="0">
                <a:effectLst>
                  <a:outerShdw blurRad="38100" dist="38100" dir="2700000" algn="tl">
                    <a:srgbClr val="000000">
                      <a:alpha val="43137"/>
                    </a:srgbClr>
                  </a:outerShdw>
                </a:effectLst>
              </a:rPr>
              <a:t>REPEAT AUDIT FINDINGS</a:t>
            </a:r>
          </a:p>
        </p:txBody>
      </p:sp>
      <p:sp>
        <p:nvSpPr>
          <p:cNvPr id="10" name="Content Placeholder 2"/>
          <p:cNvSpPr>
            <a:spLocks noGrp="1"/>
          </p:cNvSpPr>
          <p:nvPr>
            <p:ph idx="1"/>
          </p:nvPr>
        </p:nvSpPr>
        <p:spPr>
          <a:xfrm>
            <a:off x="684213" y="754063"/>
            <a:ext cx="7343775" cy="4835525"/>
          </a:xfrm>
        </p:spPr>
        <p:txBody>
          <a:bodyPr>
            <a:normAutofit/>
          </a:bodyPr>
          <a:lstStyle/>
          <a:p>
            <a:pPr marL="228600" indent="-228600" algn="just">
              <a:buFont typeface="+mj-lt"/>
              <a:buAutoNum type="arabicPeriod"/>
              <a:defRPr/>
            </a:pPr>
            <a:endParaRPr lang="en-GB" sz="1600" dirty="0" smtClean="0"/>
          </a:p>
          <a:p>
            <a:pPr marL="228600" indent="-228600" algn="just">
              <a:buFont typeface="+mj-lt"/>
              <a:buAutoNum type="arabicPeriod"/>
              <a:defRPr/>
            </a:pPr>
            <a:endParaRPr lang="en-GB" sz="1600" dirty="0">
              <a:solidFill>
                <a:prstClr val="black"/>
              </a:solidFill>
            </a:endParaRPr>
          </a:p>
          <a:p>
            <a:pPr algn="just">
              <a:buFont typeface="Century Gothic" pitchFamily="34" charset="0"/>
              <a:buAutoNum type="arabicPeriod"/>
              <a:defRPr/>
            </a:pPr>
            <a:endParaRPr lang="en-GB" sz="1600" dirty="0" smtClean="0">
              <a:solidFill>
                <a:prstClr val="black"/>
              </a:solidFill>
            </a:endParaRPr>
          </a:p>
          <a:p>
            <a:pPr algn="just">
              <a:buFont typeface="Century Gothic" pitchFamily="34" charset="0"/>
              <a:buAutoNum type="arabicPeriod"/>
              <a:defRPr/>
            </a:pPr>
            <a:endParaRPr lang="en-GB" sz="1600" dirty="0" smtClean="0">
              <a:solidFill>
                <a:prstClr val="black"/>
              </a:solidFill>
            </a:endParaRPr>
          </a:p>
          <a:p>
            <a:pPr marL="0" indent="0" algn="just">
              <a:buFont typeface="Arial" charset="0"/>
              <a:buNone/>
              <a:defRPr/>
            </a:pPr>
            <a:endParaRPr lang="en-GB" sz="1600" dirty="0"/>
          </a:p>
        </p:txBody>
      </p:sp>
      <p:graphicFrame>
        <p:nvGraphicFramePr>
          <p:cNvPr id="2" name="Table 1"/>
          <p:cNvGraphicFramePr>
            <a:graphicFrameLocks noGrp="1"/>
          </p:cNvGraphicFramePr>
          <p:nvPr>
            <p:extLst>
              <p:ext uri="{D42A27DB-BD31-4B8C-83A1-F6EECF244321}">
                <p14:modId xmlns:p14="http://schemas.microsoft.com/office/powerpoint/2010/main" xmlns="" val="4289521309"/>
              </p:ext>
            </p:extLst>
          </p:nvPr>
        </p:nvGraphicFramePr>
        <p:xfrm>
          <a:off x="304801" y="773258"/>
          <a:ext cx="8691563" cy="3841803"/>
        </p:xfrm>
        <a:graphic>
          <a:graphicData uri="http://schemas.openxmlformats.org/drawingml/2006/table">
            <a:tbl>
              <a:tblPr/>
              <a:tblGrid>
                <a:gridCol w="2286000"/>
                <a:gridCol w="914400"/>
                <a:gridCol w="5491163"/>
              </a:tblGrid>
              <a:tr h="63676">
                <a:tc>
                  <a:txBody>
                    <a:bodyPr/>
                    <a:lstStyle/>
                    <a:p>
                      <a:pPr algn="ctr" fontAlgn="t"/>
                      <a:r>
                        <a:rPr lang="en-ZA" sz="1200" b="1" i="0" u="none" strike="noStrike" dirty="0">
                          <a:solidFill>
                            <a:srgbClr val="FFFFFF"/>
                          </a:solidFill>
                          <a:effectLst/>
                          <a:latin typeface="Arial"/>
                        </a:rPr>
                        <a:t>Finding Name</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Number of repeats </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Management Action Plans</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r>
              <a:tr h="411379">
                <a:tc>
                  <a:txBody>
                    <a:bodyPr/>
                    <a:lstStyle/>
                    <a:p>
                      <a:pPr algn="l" fontAlgn="t"/>
                      <a:r>
                        <a:rPr lang="en-US" sz="1200" b="0" i="0" u="none" strike="noStrike" dirty="0">
                          <a:solidFill>
                            <a:srgbClr val="000000"/>
                          </a:solidFill>
                          <a:effectLst/>
                          <a:latin typeface="Arial"/>
                        </a:rPr>
                        <a:t>Expenditure: Payments made after 30 </a:t>
                      </a:r>
                      <a:r>
                        <a:rPr lang="en-US" sz="1400" b="0" i="0" u="none" strike="noStrike" dirty="0">
                          <a:solidFill>
                            <a:srgbClr val="000000"/>
                          </a:solidFill>
                          <a:effectLst/>
                          <a:latin typeface="Arial"/>
                        </a:rPr>
                        <a:t>days</a:t>
                      </a:r>
                      <a:r>
                        <a:rPr lang="en-US" sz="1200" b="0" i="0" u="none" strike="noStrike" dirty="0">
                          <a:solidFill>
                            <a:srgbClr val="000000"/>
                          </a:solidFill>
                          <a:effectLst/>
                          <a:latin typeface="Arial"/>
                        </a:rPr>
                        <a:t> of receipt of invoice</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Training  of  role players on the system in Provinces and national</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Enforce the nodal point of receiving invoices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Order to reflect the email or physical address where invoices should be submitted</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No client office should receive or accept invoices from suppliers. Issue circular setting turnaround times as follows; one day to upload an invoice, 3days for client to certify the invoice</a:t>
                      </a:r>
                      <a:br>
                        <a:rPr lang="en-US" sz="1200" b="0" i="0" u="none" strike="noStrike" dirty="0">
                          <a:solidFill>
                            <a:srgbClr val="000000"/>
                          </a:solidFill>
                          <a:effectLst/>
                          <a:latin typeface="Arial"/>
                        </a:rPr>
                      </a:br>
                      <a:endParaRPr lang="en-US" sz="1200" b="0" i="0" u="none" strike="noStrike" dirty="0">
                        <a:solidFill>
                          <a:srgbClr val="000000"/>
                        </a:solidFill>
                        <a:effectLst/>
                        <a:latin typeface="Arial"/>
                      </a:endParaRP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11379">
                <a:tc>
                  <a:txBody>
                    <a:bodyPr/>
                    <a:lstStyle/>
                    <a:p>
                      <a:pPr algn="l" fontAlgn="t"/>
                      <a:r>
                        <a:rPr lang="en-US" sz="1200" b="0" i="0" u="none" strike="noStrike" dirty="0">
                          <a:solidFill>
                            <a:srgbClr val="000000"/>
                          </a:solidFill>
                          <a:effectLst/>
                          <a:latin typeface="Arial"/>
                        </a:rPr>
                        <a:t>Expenditure: Payments made after 30 days of receipt of invoice</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Training  of  role players on the system in Provinces and national</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Apply </a:t>
                      </a:r>
                      <a:r>
                        <a:rPr lang="en-US" sz="1200" b="0" i="0" u="none" strike="noStrike" dirty="0" smtClean="0">
                          <a:solidFill>
                            <a:srgbClr val="000000"/>
                          </a:solidFill>
                          <a:effectLst/>
                          <a:latin typeface="Arial"/>
                        </a:rPr>
                        <a:t>consequence </a:t>
                      </a:r>
                      <a:r>
                        <a:rPr lang="en-US" sz="1200" b="0" i="0" u="none" strike="noStrike" dirty="0">
                          <a:solidFill>
                            <a:srgbClr val="000000"/>
                          </a:solidFill>
                          <a:effectLst/>
                          <a:latin typeface="Arial"/>
                        </a:rPr>
                        <a:t>management</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Create and enforce one nodal invoice receipt point for both BAS and </a:t>
                      </a:r>
                      <a:r>
                        <a:rPr lang="en-US" sz="1200" b="0" i="0" u="none" strike="noStrike" dirty="0" err="1" smtClean="0">
                          <a:solidFill>
                            <a:srgbClr val="000000"/>
                          </a:solidFill>
                          <a:effectLst/>
                          <a:latin typeface="Arial"/>
                        </a:rPr>
                        <a:t>Logis</a:t>
                      </a:r>
                      <a:r>
                        <a:rPr lang="en-US" sz="1200" b="0" i="0" u="none" strike="noStrike" dirty="0" smtClean="0">
                          <a:solidFill>
                            <a:srgbClr val="000000"/>
                          </a:solidFill>
                          <a:effectLst/>
                          <a:latin typeface="Arial"/>
                        </a:rPr>
                        <a:t> </a:t>
                      </a:r>
                      <a:r>
                        <a:rPr lang="en-US" sz="1200" b="0" i="0" u="none" strike="noStrike" dirty="0">
                          <a:solidFill>
                            <a:srgbClr val="000000"/>
                          </a:solidFill>
                          <a:effectLst/>
                          <a:latin typeface="Arial"/>
                        </a:rPr>
                        <a:t>payments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Order to reflect the email or physical address where invoices should be submitted</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No client office should receive or accept invoices from suppliers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Engage Invoice Tracking system developer to resolve system errors/functionality</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xmlns="" val="3770257071"/>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5"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6"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7"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4107" name="Title 13"/>
          <p:cNvSpPr>
            <a:spLocks noGrp="1"/>
          </p:cNvSpPr>
          <p:nvPr>
            <p:ph type="title"/>
          </p:nvPr>
        </p:nvSpPr>
        <p:spPr>
          <a:xfrm>
            <a:off x="139700" y="106363"/>
            <a:ext cx="8856663" cy="647700"/>
          </a:xfrm>
        </p:spPr>
        <p:txBody>
          <a:bodyPr/>
          <a:lstStyle/>
          <a:p>
            <a:pPr>
              <a:defRPr/>
            </a:pPr>
            <a:r>
              <a:rPr lang="en-ZA" sz="3600" dirty="0" smtClean="0">
                <a:effectLst>
                  <a:outerShdw blurRad="38100" dist="38100" dir="2700000" algn="tl">
                    <a:srgbClr val="000000">
                      <a:alpha val="43137"/>
                    </a:srgbClr>
                  </a:outerShdw>
                </a:effectLst>
              </a:rPr>
              <a:t>REPEAT AUDIT FINDINGS</a:t>
            </a:r>
          </a:p>
        </p:txBody>
      </p:sp>
      <p:sp>
        <p:nvSpPr>
          <p:cNvPr id="10" name="Content Placeholder 2"/>
          <p:cNvSpPr>
            <a:spLocks noGrp="1"/>
          </p:cNvSpPr>
          <p:nvPr>
            <p:ph idx="1"/>
          </p:nvPr>
        </p:nvSpPr>
        <p:spPr>
          <a:xfrm>
            <a:off x="684213" y="754063"/>
            <a:ext cx="7343775" cy="4835525"/>
          </a:xfrm>
        </p:spPr>
        <p:txBody>
          <a:bodyPr>
            <a:normAutofit/>
          </a:bodyPr>
          <a:lstStyle/>
          <a:p>
            <a:pPr marL="228600" indent="-228600" algn="just">
              <a:buFont typeface="+mj-lt"/>
              <a:buAutoNum type="arabicPeriod"/>
              <a:defRPr/>
            </a:pPr>
            <a:endParaRPr lang="en-GB" sz="1600" dirty="0" smtClean="0"/>
          </a:p>
          <a:p>
            <a:pPr marL="228600" indent="-228600" algn="just">
              <a:buFont typeface="+mj-lt"/>
              <a:buAutoNum type="arabicPeriod"/>
              <a:defRPr/>
            </a:pPr>
            <a:endParaRPr lang="en-GB" sz="1600" dirty="0">
              <a:solidFill>
                <a:prstClr val="black"/>
              </a:solidFill>
            </a:endParaRPr>
          </a:p>
          <a:p>
            <a:pPr algn="just">
              <a:buFont typeface="Century Gothic" pitchFamily="34" charset="0"/>
              <a:buAutoNum type="arabicPeriod"/>
              <a:defRPr/>
            </a:pPr>
            <a:endParaRPr lang="en-GB" sz="1600" dirty="0" smtClean="0">
              <a:solidFill>
                <a:prstClr val="black"/>
              </a:solidFill>
            </a:endParaRPr>
          </a:p>
          <a:p>
            <a:pPr algn="just">
              <a:buFont typeface="Century Gothic" pitchFamily="34" charset="0"/>
              <a:buAutoNum type="arabicPeriod"/>
              <a:defRPr/>
            </a:pPr>
            <a:endParaRPr lang="en-GB" sz="1600" dirty="0" smtClean="0">
              <a:solidFill>
                <a:prstClr val="black"/>
              </a:solidFill>
            </a:endParaRPr>
          </a:p>
          <a:p>
            <a:pPr marL="0" indent="0" algn="just">
              <a:buFont typeface="Arial" charset="0"/>
              <a:buNone/>
              <a:defRPr/>
            </a:pPr>
            <a:endParaRPr lang="en-GB" sz="1600" dirty="0"/>
          </a:p>
        </p:txBody>
      </p:sp>
      <p:graphicFrame>
        <p:nvGraphicFramePr>
          <p:cNvPr id="2" name="Table 1"/>
          <p:cNvGraphicFramePr>
            <a:graphicFrameLocks noGrp="1"/>
          </p:cNvGraphicFramePr>
          <p:nvPr>
            <p:extLst>
              <p:ext uri="{D42A27DB-BD31-4B8C-83A1-F6EECF244321}">
                <p14:modId xmlns:p14="http://schemas.microsoft.com/office/powerpoint/2010/main" xmlns="" val="1464713614"/>
              </p:ext>
            </p:extLst>
          </p:nvPr>
        </p:nvGraphicFramePr>
        <p:xfrm>
          <a:off x="304801" y="773258"/>
          <a:ext cx="8691563" cy="3659364"/>
        </p:xfrm>
        <a:graphic>
          <a:graphicData uri="http://schemas.openxmlformats.org/drawingml/2006/table">
            <a:tbl>
              <a:tblPr/>
              <a:tblGrid>
                <a:gridCol w="2286000"/>
                <a:gridCol w="914400"/>
                <a:gridCol w="5491163"/>
              </a:tblGrid>
              <a:tr h="63676">
                <a:tc>
                  <a:txBody>
                    <a:bodyPr/>
                    <a:lstStyle/>
                    <a:p>
                      <a:pPr algn="ctr" fontAlgn="t"/>
                      <a:r>
                        <a:rPr lang="en-ZA" sz="1200" b="1" i="0" u="none" strike="noStrike" dirty="0">
                          <a:solidFill>
                            <a:srgbClr val="FFFFFF"/>
                          </a:solidFill>
                          <a:effectLst/>
                          <a:latin typeface="Arial"/>
                        </a:rPr>
                        <a:t>Finding Name</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Number of repeats </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Management Action Plans</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r>
              <a:tr h="506207">
                <a:tc>
                  <a:txBody>
                    <a:bodyPr/>
                    <a:lstStyle/>
                    <a:p>
                      <a:pPr algn="l" fontAlgn="t"/>
                      <a:r>
                        <a:rPr lang="en-US" sz="1200" b="0" i="0" u="none" strike="noStrike" dirty="0">
                          <a:solidFill>
                            <a:srgbClr val="000000"/>
                          </a:solidFill>
                          <a:effectLst/>
                          <a:latin typeface="Arial"/>
                        </a:rPr>
                        <a:t>Expenditure: Payments made after 30 days of receipt of invoice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Training  of  role players on the system in Provinces and national</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Apply </a:t>
                      </a:r>
                      <a:r>
                        <a:rPr lang="en-US" sz="1200" b="0" i="0" u="none" strike="noStrike" dirty="0" smtClean="0">
                          <a:solidFill>
                            <a:srgbClr val="000000"/>
                          </a:solidFill>
                          <a:effectLst/>
                          <a:latin typeface="Arial"/>
                        </a:rPr>
                        <a:t>consequence </a:t>
                      </a:r>
                      <a:r>
                        <a:rPr lang="en-US" sz="1200" b="0" i="0" u="none" strike="noStrike" dirty="0">
                          <a:solidFill>
                            <a:srgbClr val="000000"/>
                          </a:solidFill>
                          <a:effectLst/>
                          <a:latin typeface="Arial"/>
                        </a:rPr>
                        <a:t>management</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Create and enforce one nodal invoice receipt point for both BAS and Logis payments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Order to reflect the email or physical address where invoices should be submitted</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No client office should receive or accept invoices from suppliers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Engage Invoice Tracking system developer to resolve system errors/functionality. issue circular setting turnaround times as follows; one day to upload an invoice, 3days for client to certify the invoice</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3332">
                <a:tc>
                  <a:txBody>
                    <a:bodyPr/>
                    <a:lstStyle/>
                    <a:p>
                      <a:pPr algn="l" fontAlgn="t"/>
                      <a:r>
                        <a:rPr lang="en-ZA" sz="1200" b="0" i="0" u="none" strike="noStrike" dirty="0">
                          <a:solidFill>
                            <a:srgbClr val="000000"/>
                          </a:solidFill>
                          <a:effectLst/>
                          <a:latin typeface="Arial"/>
                        </a:rPr>
                        <a:t>Disclosure: Unrecorded Principle-Agent Considerations</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The internal review process of the annual financial statements will be strengthened. The annual financial statements will be reviewed by Internal Audit  are finalised and submitted to the AG and National Treasury. There  will be continuous engagement  with the National Treasury and the AG on the correct interpretation of the accounting standards to avoid Misstatement,</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39719">
                <a:tc>
                  <a:txBody>
                    <a:bodyPr/>
                    <a:lstStyle/>
                    <a:p>
                      <a:pPr algn="l" fontAlgn="t"/>
                      <a:r>
                        <a:rPr lang="en-US" sz="1200" b="0" i="0" u="none" strike="noStrike" dirty="0">
                          <a:solidFill>
                            <a:srgbClr val="000000"/>
                          </a:solidFill>
                          <a:effectLst/>
                          <a:latin typeface="Arial"/>
                        </a:rPr>
                        <a:t>Assets: Non-disclosure of prior period errors on RID assets WIP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The Branch to ensure Prior Period Error Notes on RID Asset WIP are disclosed during the Interim and Final Audit Reporting.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xmlns="" val="394324366"/>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5"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6"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7"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4107" name="Title 13"/>
          <p:cNvSpPr>
            <a:spLocks noGrp="1"/>
          </p:cNvSpPr>
          <p:nvPr>
            <p:ph type="title"/>
          </p:nvPr>
        </p:nvSpPr>
        <p:spPr>
          <a:xfrm>
            <a:off x="139700" y="106363"/>
            <a:ext cx="8856663" cy="647700"/>
          </a:xfrm>
        </p:spPr>
        <p:txBody>
          <a:bodyPr/>
          <a:lstStyle/>
          <a:p>
            <a:pPr>
              <a:defRPr/>
            </a:pPr>
            <a:r>
              <a:rPr lang="en-ZA" sz="3600" dirty="0" smtClean="0">
                <a:effectLst>
                  <a:outerShdw blurRad="38100" dist="38100" dir="2700000" algn="tl">
                    <a:srgbClr val="000000">
                      <a:alpha val="43137"/>
                    </a:srgbClr>
                  </a:outerShdw>
                </a:effectLst>
              </a:rPr>
              <a:t>REPEAT AUDIT FINDINGS</a:t>
            </a:r>
          </a:p>
        </p:txBody>
      </p:sp>
      <p:sp>
        <p:nvSpPr>
          <p:cNvPr id="10" name="Content Placeholder 2"/>
          <p:cNvSpPr>
            <a:spLocks noGrp="1"/>
          </p:cNvSpPr>
          <p:nvPr>
            <p:ph idx="1"/>
          </p:nvPr>
        </p:nvSpPr>
        <p:spPr>
          <a:xfrm>
            <a:off x="684213" y="754063"/>
            <a:ext cx="7343775" cy="4835525"/>
          </a:xfrm>
        </p:spPr>
        <p:txBody>
          <a:bodyPr>
            <a:normAutofit/>
          </a:bodyPr>
          <a:lstStyle/>
          <a:p>
            <a:pPr marL="228600" indent="-228600" algn="just">
              <a:buFont typeface="+mj-lt"/>
              <a:buAutoNum type="arabicPeriod"/>
              <a:defRPr/>
            </a:pPr>
            <a:endParaRPr lang="en-GB" sz="1600" dirty="0" smtClean="0"/>
          </a:p>
          <a:p>
            <a:pPr marL="228600" indent="-228600" algn="just">
              <a:buFont typeface="+mj-lt"/>
              <a:buAutoNum type="arabicPeriod"/>
              <a:defRPr/>
            </a:pPr>
            <a:endParaRPr lang="en-GB" sz="1600" dirty="0">
              <a:solidFill>
                <a:prstClr val="black"/>
              </a:solidFill>
            </a:endParaRPr>
          </a:p>
          <a:p>
            <a:pPr algn="just">
              <a:buFont typeface="Century Gothic" pitchFamily="34" charset="0"/>
              <a:buAutoNum type="arabicPeriod"/>
              <a:defRPr/>
            </a:pPr>
            <a:endParaRPr lang="en-GB" sz="1600" dirty="0" smtClean="0">
              <a:solidFill>
                <a:prstClr val="black"/>
              </a:solidFill>
            </a:endParaRPr>
          </a:p>
          <a:p>
            <a:pPr algn="just">
              <a:buFont typeface="Century Gothic" pitchFamily="34" charset="0"/>
              <a:buAutoNum type="arabicPeriod"/>
              <a:defRPr/>
            </a:pPr>
            <a:endParaRPr lang="en-GB" sz="1600" dirty="0" smtClean="0">
              <a:solidFill>
                <a:prstClr val="black"/>
              </a:solidFill>
            </a:endParaRPr>
          </a:p>
          <a:p>
            <a:pPr marL="0" indent="0" algn="just">
              <a:buFont typeface="Arial" charset="0"/>
              <a:buNone/>
              <a:defRPr/>
            </a:pPr>
            <a:endParaRPr lang="en-GB" sz="1600" dirty="0"/>
          </a:p>
        </p:txBody>
      </p:sp>
      <p:graphicFrame>
        <p:nvGraphicFramePr>
          <p:cNvPr id="2" name="Table 1"/>
          <p:cNvGraphicFramePr>
            <a:graphicFrameLocks noGrp="1"/>
          </p:cNvGraphicFramePr>
          <p:nvPr>
            <p:extLst>
              <p:ext uri="{D42A27DB-BD31-4B8C-83A1-F6EECF244321}">
                <p14:modId xmlns:p14="http://schemas.microsoft.com/office/powerpoint/2010/main" xmlns="" val="603728307"/>
              </p:ext>
            </p:extLst>
          </p:nvPr>
        </p:nvGraphicFramePr>
        <p:xfrm>
          <a:off x="304801" y="773258"/>
          <a:ext cx="8691563" cy="4939965"/>
        </p:xfrm>
        <a:graphic>
          <a:graphicData uri="http://schemas.openxmlformats.org/drawingml/2006/table">
            <a:tbl>
              <a:tblPr/>
              <a:tblGrid>
                <a:gridCol w="2286000"/>
                <a:gridCol w="914400"/>
                <a:gridCol w="5491163"/>
              </a:tblGrid>
              <a:tr h="63676">
                <a:tc>
                  <a:txBody>
                    <a:bodyPr/>
                    <a:lstStyle/>
                    <a:p>
                      <a:pPr algn="ctr" fontAlgn="t"/>
                      <a:r>
                        <a:rPr lang="en-ZA" sz="1200" b="1" i="0" u="none" strike="noStrike" dirty="0">
                          <a:solidFill>
                            <a:srgbClr val="FFFFFF"/>
                          </a:solidFill>
                          <a:effectLst/>
                          <a:latin typeface="Arial"/>
                        </a:rPr>
                        <a:t>Finding Name</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Number of repeats </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Management Action Plans</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r>
              <a:tr h="253332">
                <a:tc>
                  <a:txBody>
                    <a:bodyPr/>
                    <a:lstStyle/>
                    <a:p>
                      <a:pPr algn="l" fontAlgn="t"/>
                      <a:r>
                        <a:rPr lang="en-US" sz="1200" b="0" i="0" u="none" strike="noStrike" dirty="0">
                          <a:solidFill>
                            <a:srgbClr val="000000"/>
                          </a:solidFill>
                          <a:effectLst/>
                          <a:latin typeface="Arial"/>
                        </a:rPr>
                        <a:t>Commitment: Incomplete disclosure of Commitment</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Perform quarterly review sessions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Perform month / quarterly / annual reconciliations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Provided quarterly and annual feedbacks on reports &amp; reconciliations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Recons should be reviewed and signed off by the </a:t>
                      </a:r>
                      <a:r>
                        <a:rPr lang="en-US" sz="1200" b="0" i="0" u="none" strike="noStrike" dirty="0" smtClean="0">
                          <a:solidFill>
                            <a:srgbClr val="000000"/>
                          </a:solidFill>
                          <a:effectLst/>
                          <a:latin typeface="Arial"/>
                        </a:rPr>
                        <a:t>relevant </a:t>
                      </a:r>
                      <a:r>
                        <a:rPr lang="en-US" sz="1200" b="0" i="0" u="none" strike="noStrike" dirty="0">
                          <a:solidFill>
                            <a:srgbClr val="000000"/>
                          </a:solidFill>
                          <a:effectLst/>
                          <a:latin typeface="Arial"/>
                        </a:rPr>
                        <a:t>senior manager</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332">
                <a:tc>
                  <a:txBody>
                    <a:bodyPr/>
                    <a:lstStyle/>
                    <a:p>
                      <a:pPr algn="l" fontAlgn="t"/>
                      <a:r>
                        <a:rPr lang="en-ZA" sz="1200" b="0" i="0" u="none" strike="noStrike" dirty="0">
                          <a:solidFill>
                            <a:srgbClr val="000000"/>
                          </a:solidFill>
                          <a:effectLst/>
                          <a:latin typeface="Arial"/>
                        </a:rPr>
                        <a:t>Disclosure: Misstatement on commitments</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Perform quarterly review sessions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Perform month / quarterly / annual reconciliations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Provided quarterly and annual feedbacks on reports &amp; reconciliations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Recons should be reviewed and signed off by the </a:t>
                      </a:r>
                      <a:r>
                        <a:rPr lang="en-US" sz="1200" b="0" i="0" u="none" strike="noStrike" dirty="0" smtClean="0">
                          <a:solidFill>
                            <a:srgbClr val="000000"/>
                          </a:solidFill>
                          <a:effectLst/>
                          <a:latin typeface="Arial"/>
                        </a:rPr>
                        <a:t>relevant </a:t>
                      </a:r>
                      <a:r>
                        <a:rPr lang="en-US" sz="1200" b="0" i="0" u="none" strike="noStrike" dirty="0">
                          <a:solidFill>
                            <a:srgbClr val="000000"/>
                          </a:solidFill>
                          <a:effectLst/>
                          <a:latin typeface="Arial"/>
                        </a:rPr>
                        <a:t>senior manager</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53332">
                <a:tc>
                  <a:txBody>
                    <a:bodyPr/>
                    <a:lstStyle/>
                    <a:p>
                      <a:pPr algn="l" fontAlgn="t"/>
                      <a:r>
                        <a:rPr lang="en-ZA" sz="1200" b="0" i="0" u="none" strike="noStrike" dirty="0">
                          <a:solidFill>
                            <a:srgbClr val="000000"/>
                          </a:solidFill>
                          <a:effectLst/>
                          <a:latin typeface="Arial"/>
                        </a:rPr>
                        <a:t>Commitment: Overstatement of commitment</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Perform quarterly review sessions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Perform month / quarterly / annual reconciliations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Provided quarterly and annual feedbacks on reports &amp; reconciliations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Recons should be reviewed and signed off by the </a:t>
                      </a:r>
                      <a:r>
                        <a:rPr lang="en-US" sz="1200" b="0" i="0" u="none" strike="noStrike" dirty="0" smtClean="0">
                          <a:solidFill>
                            <a:srgbClr val="000000"/>
                          </a:solidFill>
                          <a:effectLst/>
                          <a:latin typeface="Arial"/>
                        </a:rPr>
                        <a:t>relevant </a:t>
                      </a:r>
                      <a:r>
                        <a:rPr lang="en-US" sz="1200" b="0" i="0" u="none" strike="noStrike" dirty="0">
                          <a:solidFill>
                            <a:srgbClr val="000000"/>
                          </a:solidFill>
                          <a:effectLst/>
                          <a:latin typeface="Arial"/>
                        </a:rPr>
                        <a:t>senior manager</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84942">
                <a:tc>
                  <a:txBody>
                    <a:bodyPr/>
                    <a:lstStyle/>
                    <a:p>
                      <a:pPr algn="l" fontAlgn="t"/>
                      <a:r>
                        <a:rPr lang="en-US" sz="1200" b="0" i="0" u="none" strike="noStrike" dirty="0">
                          <a:solidFill>
                            <a:srgbClr val="000000"/>
                          </a:solidFill>
                          <a:effectLst/>
                          <a:latin typeface="Arial"/>
                        </a:rPr>
                        <a:t>Irregular expenditure: Unrecorded irregular expenditure and lack of consequence management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200" b="0" i="0" u="none" strike="noStrike" dirty="0">
                          <a:solidFill>
                            <a:srgbClr val="000000"/>
                          </a:solidFill>
                          <a:effectLst/>
                          <a:latin typeface="Arial"/>
                        </a:rPr>
                        <a:t>Roll-out of policies awareness  on the quarterly basis by internal control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Detected cases of Non –compliance will be referred to FCC by QC</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FCC will investigate non-compliance further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Where officials were negligence disciplinary action will be taken in line with Labour relation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Where officials were found not to be negligence FCC will recommend condonment of expenditure by AO.</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xmlns="" val="3584082147"/>
      </p:ext>
    </p:extLst>
  </p:cSld>
  <p:clrMapOvr>
    <a:masterClrMapping/>
  </p:clrMapOvr>
  <p:transition spd="slow">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5"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6"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7"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4107" name="Title 13"/>
          <p:cNvSpPr>
            <a:spLocks noGrp="1"/>
          </p:cNvSpPr>
          <p:nvPr>
            <p:ph type="title"/>
          </p:nvPr>
        </p:nvSpPr>
        <p:spPr>
          <a:xfrm>
            <a:off x="139700" y="106363"/>
            <a:ext cx="8856663" cy="647700"/>
          </a:xfrm>
        </p:spPr>
        <p:txBody>
          <a:bodyPr/>
          <a:lstStyle/>
          <a:p>
            <a:pPr>
              <a:defRPr/>
            </a:pPr>
            <a:r>
              <a:rPr lang="en-ZA" sz="3600" dirty="0" smtClean="0">
                <a:effectLst>
                  <a:outerShdw blurRad="38100" dist="38100" dir="2700000" algn="tl">
                    <a:srgbClr val="000000">
                      <a:alpha val="43137"/>
                    </a:srgbClr>
                  </a:outerShdw>
                </a:effectLst>
              </a:rPr>
              <a:t>REPEAT AUDIT FINDINGS</a:t>
            </a:r>
          </a:p>
        </p:txBody>
      </p:sp>
      <p:sp>
        <p:nvSpPr>
          <p:cNvPr id="10" name="Content Placeholder 2"/>
          <p:cNvSpPr>
            <a:spLocks noGrp="1"/>
          </p:cNvSpPr>
          <p:nvPr>
            <p:ph idx="1"/>
          </p:nvPr>
        </p:nvSpPr>
        <p:spPr>
          <a:xfrm>
            <a:off x="684213" y="754063"/>
            <a:ext cx="7343775" cy="4835525"/>
          </a:xfrm>
        </p:spPr>
        <p:txBody>
          <a:bodyPr>
            <a:normAutofit/>
          </a:bodyPr>
          <a:lstStyle/>
          <a:p>
            <a:pPr marL="228600" indent="-228600" algn="just">
              <a:buFont typeface="+mj-lt"/>
              <a:buAutoNum type="arabicPeriod"/>
              <a:defRPr/>
            </a:pPr>
            <a:endParaRPr lang="en-GB" sz="1600" dirty="0" smtClean="0"/>
          </a:p>
          <a:p>
            <a:pPr marL="228600" indent="-228600" algn="just">
              <a:buFont typeface="+mj-lt"/>
              <a:buAutoNum type="arabicPeriod"/>
              <a:defRPr/>
            </a:pPr>
            <a:endParaRPr lang="en-GB" sz="1600" dirty="0">
              <a:solidFill>
                <a:prstClr val="black"/>
              </a:solidFill>
            </a:endParaRPr>
          </a:p>
          <a:p>
            <a:pPr algn="just">
              <a:buFont typeface="Century Gothic" pitchFamily="34" charset="0"/>
              <a:buAutoNum type="arabicPeriod"/>
              <a:defRPr/>
            </a:pPr>
            <a:endParaRPr lang="en-GB" sz="1600" dirty="0" smtClean="0">
              <a:solidFill>
                <a:prstClr val="black"/>
              </a:solidFill>
            </a:endParaRPr>
          </a:p>
          <a:p>
            <a:pPr algn="just">
              <a:buFont typeface="Century Gothic" pitchFamily="34" charset="0"/>
              <a:buAutoNum type="arabicPeriod"/>
              <a:defRPr/>
            </a:pPr>
            <a:endParaRPr lang="en-GB" sz="1600" dirty="0" smtClean="0">
              <a:solidFill>
                <a:prstClr val="black"/>
              </a:solidFill>
            </a:endParaRPr>
          </a:p>
          <a:p>
            <a:pPr marL="0" indent="0" algn="just">
              <a:buFont typeface="Arial" charset="0"/>
              <a:buNone/>
              <a:defRPr/>
            </a:pPr>
            <a:endParaRPr lang="en-GB" sz="1600" dirty="0"/>
          </a:p>
        </p:txBody>
      </p:sp>
      <p:graphicFrame>
        <p:nvGraphicFramePr>
          <p:cNvPr id="2" name="Table 1"/>
          <p:cNvGraphicFramePr>
            <a:graphicFrameLocks noGrp="1"/>
          </p:cNvGraphicFramePr>
          <p:nvPr>
            <p:extLst>
              <p:ext uri="{D42A27DB-BD31-4B8C-83A1-F6EECF244321}">
                <p14:modId xmlns:p14="http://schemas.microsoft.com/office/powerpoint/2010/main" xmlns="" val="85388757"/>
              </p:ext>
            </p:extLst>
          </p:nvPr>
        </p:nvGraphicFramePr>
        <p:xfrm>
          <a:off x="304801" y="773258"/>
          <a:ext cx="8691563" cy="4574646"/>
        </p:xfrm>
        <a:graphic>
          <a:graphicData uri="http://schemas.openxmlformats.org/drawingml/2006/table">
            <a:tbl>
              <a:tblPr/>
              <a:tblGrid>
                <a:gridCol w="2286000"/>
                <a:gridCol w="914400"/>
                <a:gridCol w="5491163"/>
              </a:tblGrid>
              <a:tr h="63676">
                <a:tc>
                  <a:txBody>
                    <a:bodyPr/>
                    <a:lstStyle/>
                    <a:p>
                      <a:pPr algn="ctr" fontAlgn="t"/>
                      <a:r>
                        <a:rPr lang="en-ZA" sz="1200" b="1" i="0" u="none" strike="noStrike" dirty="0">
                          <a:solidFill>
                            <a:srgbClr val="FFFFFF"/>
                          </a:solidFill>
                          <a:effectLst/>
                          <a:latin typeface="Arial"/>
                        </a:rPr>
                        <a:t>Finding Name</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Number of repeats </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Management Action Plans</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r>
              <a:tr h="158504">
                <a:tc>
                  <a:txBody>
                    <a:bodyPr/>
                    <a:lstStyle/>
                    <a:p>
                      <a:pPr algn="l" fontAlgn="t"/>
                      <a:r>
                        <a:rPr lang="en-US" sz="1200" b="0" i="0" u="none" strike="noStrike" dirty="0">
                          <a:solidFill>
                            <a:srgbClr val="000000"/>
                          </a:solidFill>
                          <a:effectLst/>
                          <a:latin typeface="Arial"/>
                        </a:rPr>
                        <a:t>Good and services: Financial statements for the Commission for Restitution of Land Rights were not submitted</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1. Finance to follow up with CFO regarding the memorandum for the application of exception of submission of AFS for Commission as an Entity.  It must be noted as related party on AFS and not an Entity</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8504">
                <a:tc>
                  <a:txBody>
                    <a:bodyPr/>
                    <a:lstStyle/>
                    <a:p>
                      <a:pPr algn="l" fontAlgn="t"/>
                      <a:r>
                        <a:rPr lang="en-US" sz="1200" b="0" i="0" u="none" strike="noStrike" dirty="0">
                          <a:solidFill>
                            <a:srgbClr val="000000"/>
                          </a:solidFill>
                          <a:effectLst/>
                          <a:latin typeface="Arial"/>
                        </a:rPr>
                        <a:t>AOPO: Programme 2 - Average number of working days taken to process registerable diagrams, sectional plans and general plans (Accuracy)</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PPM to seek clarity on the report template to avoid future errors during transcription.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39719">
                <a:tc>
                  <a:txBody>
                    <a:bodyPr/>
                    <a:lstStyle/>
                    <a:p>
                      <a:pPr algn="l" fontAlgn="t"/>
                      <a:r>
                        <a:rPr lang="en-US" sz="1200" b="0" i="0" u="none" strike="noStrike" dirty="0">
                          <a:solidFill>
                            <a:srgbClr val="000000"/>
                          </a:solidFill>
                          <a:effectLst/>
                          <a:latin typeface="Arial"/>
                        </a:rPr>
                        <a:t>Inadequacies identified within the Network (Active Directory) and EPMO user access management processes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2</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Development of SOPs will be done for linking of user account forms to the user for better reporting. Development of SOPs for the monitoring of accounts will be done.</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21723">
                <a:tc>
                  <a:txBody>
                    <a:bodyPr/>
                    <a:lstStyle/>
                    <a:p>
                      <a:pPr algn="l" fontAlgn="t"/>
                      <a:r>
                        <a:rPr lang="en-US" sz="1200" b="0" i="0" u="none" strike="noStrike" dirty="0">
                          <a:solidFill>
                            <a:srgbClr val="000000"/>
                          </a:solidFill>
                          <a:effectLst/>
                          <a:latin typeface="Arial"/>
                        </a:rPr>
                        <a:t>PERSAL policy in draft format only</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PERSAL Policy consulted and tabled at DBC for concurrence. At last DBC meeting Labour concurred with draft policy. In process to compile memorandum to request ADGs approval for policy.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Draft Policies submitted for possible discussion at NJSC planned for 14 October 2019</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114">
                <a:tc>
                  <a:txBody>
                    <a:bodyPr/>
                    <a:lstStyle/>
                    <a:p>
                      <a:pPr algn="l" fontAlgn="t"/>
                      <a:r>
                        <a:rPr lang="en-US" sz="1200" b="0" i="0" u="none" strike="noStrike" dirty="0">
                          <a:solidFill>
                            <a:srgbClr val="000000"/>
                          </a:solidFill>
                          <a:effectLst/>
                          <a:latin typeface="Arial"/>
                        </a:rPr>
                        <a:t>Identified vulnerabilities on the internal network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Although the patches have been deployed, a vulnerability tool will be procured so as to validate the implementation of the patches. The unsupported technologies are being migrated to new versions of software and the older technologies will be decommissioned.</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2406369624"/>
      </p:ext>
    </p:extLst>
  </p:cSld>
  <p:clrMapOvr>
    <a:masterClrMapping/>
  </p:clrMapOvr>
  <p:transition spd="slow">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5"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6"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33797"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ltLang="en-US" dirty="0">
              <a:solidFill>
                <a:prstClr val="black"/>
              </a:solidFill>
            </a:endParaRPr>
          </a:p>
        </p:txBody>
      </p:sp>
      <p:sp>
        <p:nvSpPr>
          <p:cNvPr id="4107" name="Title 13"/>
          <p:cNvSpPr>
            <a:spLocks noGrp="1"/>
          </p:cNvSpPr>
          <p:nvPr>
            <p:ph type="title"/>
          </p:nvPr>
        </p:nvSpPr>
        <p:spPr>
          <a:xfrm>
            <a:off x="139700" y="106363"/>
            <a:ext cx="8856663" cy="647700"/>
          </a:xfrm>
        </p:spPr>
        <p:txBody>
          <a:bodyPr/>
          <a:lstStyle/>
          <a:p>
            <a:pPr>
              <a:defRPr/>
            </a:pPr>
            <a:r>
              <a:rPr lang="en-ZA" sz="3600" dirty="0" smtClean="0">
                <a:effectLst>
                  <a:outerShdw blurRad="38100" dist="38100" dir="2700000" algn="tl">
                    <a:srgbClr val="000000">
                      <a:alpha val="43137"/>
                    </a:srgbClr>
                  </a:outerShdw>
                </a:effectLst>
              </a:rPr>
              <a:t>REPEAT AUDIT FINDINGS</a:t>
            </a:r>
          </a:p>
        </p:txBody>
      </p:sp>
      <p:sp>
        <p:nvSpPr>
          <p:cNvPr id="10" name="Content Placeholder 2"/>
          <p:cNvSpPr>
            <a:spLocks noGrp="1"/>
          </p:cNvSpPr>
          <p:nvPr>
            <p:ph idx="1"/>
          </p:nvPr>
        </p:nvSpPr>
        <p:spPr>
          <a:xfrm>
            <a:off x="684213" y="754063"/>
            <a:ext cx="7343775" cy="4835525"/>
          </a:xfrm>
        </p:spPr>
        <p:txBody>
          <a:bodyPr>
            <a:normAutofit/>
          </a:bodyPr>
          <a:lstStyle/>
          <a:p>
            <a:pPr marL="228600" indent="-228600" algn="just">
              <a:buFont typeface="+mj-lt"/>
              <a:buAutoNum type="arabicPeriod"/>
              <a:defRPr/>
            </a:pPr>
            <a:endParaRPr lang="en-GB" sz="1600" dirty="0" smtClean="0"/>
          </a:p>
          <a:p>
            <a:pPr marL="228600" indent="-228600" algn="just">
              <a:buFont typeface="+mj-lt"/>
              <a:buAutoNum type="arabicPeriod"/>
              <a:defRPr/>
            </a:pPr>
            <a:endParaRPr lang="en-GB" sz="1600" dirty="0">
              <a:solidFill>
                <a:prstClr val="black"/>
              </a:solidFill>
            </a:endParaRPr>
          </a:p>
          <a:p>
            <a:pPr algn="just">
              <a:buFont typeface="Century Gothic" pitchFamily="34" charset="0"/>
              <a:buAutoNum type="arabicPeriod"/>
              <a:defRPr/>
            </a:pPr>
            <a:endParaRPr lang="en-GB" sz="1600" dirty="0" smtClean="0">
              <a:solidFill>
                <a:prstClr val="black"/>
              </a:solidFill>
            </a:endParaRPr>
          </a:p>
          <a:p>
            <a:pPr algn="just">
              <a:buFont typeface="Century Gothic" pitchFamily="34" charset="0"/>
              <a:buAutoNum type="arabicPeriod"/>
              <a:defRPr/>
            </a:pPr>
            <a:endParaRPr lang="en-GB" sz="1600" dirty="0" smtClean="0">
              <a:solidFill>
                <a:prstClr val="black"/>
              </a:solidFill>
            </a:endParaRPr>
          </a:p>
          <a:p>
            <a:pPr marL="0" indent="0" algn="just">
              <a:buFont typeface="Arial" charset="0"/>
              <a:buNone/>
              <a:defRPr/>
            </a:pPr>
            <a:endParaRPr lang="en-GB" sz="1600" dirty="0"/>
          </a:p>
        </p:txBody>
      </p:sp>
      <p:graphicFrame>
        <p:nvGraphicFramePr>
          <p:cNvPr id="2" name="Table 1"/>
          <p:cNvGraphicFramePr>
            <a:graphicFrameLocks noGrp="1"/>
          </p:cNvGraphicFramePr>
          <p:nvPr>
            <p:extLst>
              <p:ext uri="{D42A27DB-BD31-4B8C-83A1-F6EECF244321}">
                <p14:modId xmlns:p14="http://schemas.microsoft.com/office/powerpoint/2010/main" xmlns="" val="3393757569"/>
              </p:ext>
            </p:extLst>
          </p:nvPr>
        </p:nvGraphicFramePr>
        <p:xfrm>
          <a:off x="304801" y="773258"/>
          <a:ext cx="8691563" cy="3841803"/>
        </p:xfrm>
        <a:graphic>
          <a:graphicData uri="http://schemas.openxmlformats.org/drawingml/2006/table">
            <a:tbl>
              <a:tblPr/>
              <a:tblGrid>
                <a:gridCol w="2286000"/>
                <a:gridCol w="914400"/>
                <a:gridCol w="5491163"/>
              </a:tblGrid>
              <a:tr h="63676">
                <a:tc>
                  <a:txBody>
                    <a:bodyPr/>
                    <a:lstStyle/>
                    <a:p>
                      <a:pPr algn="ctr" fontAlgn="t"/>
                      <a:r>
                        <a:rPr lang="en-ZA" sz="1200" b="1" i="0" u="none" strike="noStrike" dirty="0">
                          <a:solidFill>
                            <a:srgbClr val="FFFFFF"/>
                          </a:solidFill>
                          <a:effectLst/>
                          <a:latin typeface="Arial"/>
                        </a:rPr>
                        <a:t>Finding Name</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Number of repeats </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c>
                  <a:txBody>
                    <a:bodyPr/>
                    <a:lstStyle/>
                    <a:p>
                      <a:pPr algn="ctr" fontAlgn="t"/>
                      <a:r>
                        <a:rPr lang="en-ZA" sz="1200" b="1" i="0" u="none" strike="noStrike" dirty="0">
                          <a:solidFill>
                            <a:srgbClr val="FFFFFF"/>
                          </a:solidFill>
                          <a:effectLst/>
                          <a:latin typeface="Arial"/>
                        </a:rPr>
                        <a:t>Management Action Plans</a:t>
                      </a:r>
                    </a:p>
                  </a:txBody>
                  <a:tcPr marL="441" marR="441" marT="44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6228"/>
                    </a:solidFill>
                  </a:tcPr>
                </a:tc>
              </a:tr>
              <a:tr h="139719">
                <a:tc>
                  <a:txBody>
                    <a:bodyPr/>
                    <a:lstStyle/>
                    <a:p>
                      <a:pPr algn="l" fontAlgn="t"/>
                      <a:r>
                        <a:rPr lang="en-US" sz="1200" b="0" i="0" u="none" strike="noStrike" dirty="0">
                          <a:solidFill>
                            <a:srgbClr val="000000"/>
                          </a:solidFill>
                          <a:effectLst/>
                          <a:latin typeface="Arial"/>
                        </a:rPr>
                        <a:t>Inadequacies identified in the firewall management process and insecure firewall rule configurations </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Management is currently implementing a new firewall which will cater for the additional rule requirements.  A process is currently underway to test and delete unused rules.</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9426">
                <a:tc>
                  <a:txBody>
                    <a:bodyPr/>
                    <a:lstStyle/>
                    <a:p>
                      <a:pPr algn="l" fontAlgn="t"/>
                      <a:r>
                        <a:rPr lang="en-US" sz="1200" b="0" i="0" u="none" strike="noStrike" dirty="0">
                          <a:solidFill>
                            <a:srgbClr val="000000"/>
                          </a:solidFill>
                          <a:effectLst/>
                          <a:latin typeface="Arial"/>
                        </a:rPr>
                        <a:t>Eastern Cape: Assets could not be physically verified</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ZA" sz="1200" b="0" i="0" u="none" strike="noStrike" dirty="0">
                          <a:solidFill>
                            <a:srgbClr val="000000"/>
                          </a:solidFill>
                          <a:effectLst/>
                          <a:latin typeface="Arial"/>
                        </a:rPr>
                        <a:t>1</a:t>
                      </a: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200" b="0" i="0" u="none" strike="noStrike" dirty="0">
                          <a:solidFill>
                            <a:srgbClr val="000000"/>
                          </a:solidFill>
                          <a:effectLst/>
                          <a:latin typeface="Arial"/>
                        </a:rPr>
                        <a:t>Loss Control report to be provided quarterly to clients on all reported incidents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Loss Control Committee to finalise all reported losses within 3-months after the reported incidents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Quarterly asset spot checks to be performed</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Annual full asset verification</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Amend policy accordingly; upon receipt of a loss report asset management can adjust a balance on Baud System, then forward a copy of report to loss control committee to determined liability in terms of chapter 12 of Treasury Regulations</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Asset Management Forums to be held annually</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
                      </a:r>
                      <a:br>
                        <a:rPr lang="en-US" sz="1200" b="0" i="0" u="none" strike="noStrike" dirty="0">
                          <a:solidFill>
                            <a:srgbClr val="000000"/>
                          </a:solidFill>
                          <a:effectLst/>
                          <a:latin typeface="Arial"/>
                        </a:rPr>
                      </a:br>
                      <a:r>
                        <a:rPr lang="en-US" sz="1200" b="0" i="0" u="none" strike="noStrike" dirty="0">
                          <a:solidFill>
                            <a:srgbClr val="000000"/>
                          </a:solidFill>
                          <a:effectLst/>
                          <a:latin typeface="Arial"/>
                        </a:rPr>
                        <a:t>BAUD training to be held by 31 March 2020</a:t>
                      </a:r>
                      <a:br>
                        <a:rPr lang="en-US" sz="1200" b="0" i="0" u="none" strike="noStrike" dirty="0">
                          <a:solidFill>
                            <a:srgbClr val="000000"/>
                          </a:solidFill>
                          <a:effectLst/>
                          <a:latin typeface="Arial"/>
                        </a:rPr>
                      </a:br>
                      <a:endParaRPr lang="en-US" sz="1200" b="0" i="0" u="none" strike="noStrike" dirty="0">
                        <a:solidFill>
                          <a:srgbClr val="000000"/>
                        </a:solidFill>
                        <a:effectLst/>
                        <a:latin typeface="Arial"/>
                      </a:endParaRPr>
                    </a:p>
                  </a:txBody>
                  <a:tcPr marL="441" marR="441" marT="44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xmlns="" val="3905464348"/>
      </p:ext>
    </p:extLst>
  </p:cSld>
  <p:clrMapOvr>
    <a:masterClrMapping/>
  </p:clrMapOvr>
  <p:transition spd="slow">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DRDLR Powerpoint Presentation.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30338"/>
            <a:ext cx="9296400" cy="8324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1"/>
          <p:cNvSpPr>
            <a:spLocks noGrp="1"/>
          </p:cNvSpPr>
          <p:nvPr>
            <p:ph type="ctrTitle"/>
          </p:nvPr>
        </p:nvSpPr>
        <p:spPr>
          <a:xfrm>
            <a:off x="152400" y="-1066800"/>
            <a:ext cx="8991600" cy="6367463"/>
          </a:xfrm>
        </p:spPr>
        <p:txBody>
          <a:bodyPr rtlCol="0">
            <a:normAutofit/>
          </a:bodyPr>
          <a:lstStyle/>
          <a:p>
            <a:pPr defTabSz="990570" eaLnBrk="1" fontAlgn="auto" hangingPunct="1">
              <a:spcAft>
                <a:spcPts val="0"/>
              </a:spcAft>
              <a:defRPr/>
            </a:pPr>
            <a:r>
              <a:rPr lang="en-US" altLang="en-US" sz="4400" b="1" dirty="0" smtClean="0">
                <a:effectLst>
                  <a:outerShdw blurRad="38100" dist="38100" dir="2700000" algn="tl">
                    <a:srgbClr val="000000">
                      <a:alpha val="43137"/>
                    </a:srgbClr>
                  </a:outerShdw>
                </a:effectLst>
                <a:latin typeface="Arial" charset="0"/>
                <a:cs typeface="Arial" charset="0"/>
              </a:rPr>
              <a:t/>
            </a:r>
            <a:br>
              <a:rPr lang="en-US" altLang="en-US" sz="4400" b="1" dirty="0" smtClean="0">
                <a:effectLst>
                  <a:outerShdw blurRad="38100" dist="38100" dir="2700000" algn="tl">
                    <a:srgbClr val="000000">
                      <a:alpha val="43137"/>
                    </a:srgbClr>
                  </a:outerShdw>
                </a:effectLst>
                <a:latin typeface="Arial" charset="0"/>
                <a:cs typeface="Arial" charset="0"/>
              </a:rPr>
            </a:br>
            <a:r>
              <a:rPr lang="en-US" altLang="en-US" sz="4400" b="1" dirty="0" smtClean="0">
                <a:effectLst>
                  <a:outerShdw blurRad="38100" dist="38100" dir="2700000" algn="tl">
                    <a:srgbClr val="000000">
                      <a:alpha val="43137"/>
                    </a:srgbClr>
                  </a:outerShdw>
                </a:effectLst>
                <a:latin typeface="Arial" charset="0"/>
                <a:cs typeface="Arial" charset="0"/>
              </a:rPr>
              <a:t>AGRICULTURAL LAND HOLDING  TRADING ACCOUNT (ALHA)</a:t>
            </a:r>
            <a:br>
              <a:rPr lang="en-US" altLang="en-US" sz="4400" b="1" dirty="0" smtClean="0">
                <a:effectLst>
                  <a:outerShdw blurRad="38100" dist="38100" dir="2700000" algn="tl">
                    <a:srgbClr val="000000">
                      <a:alpha val="43137"/>
                    </a:srgbClr>
                  </a:outerShdw>
                </a:effectLst>
                <a:latin typeface="Arial" charset="0"/>
                <a:cs typeface="Arial" charset="0"/>
              </a:rPr>
            </a:br>
            <a:r>
              <a:rPr lang="en-US" altLang="en-US" sz="4400" dirty="0" smtClean="0">
                <a:effectLst>
                  <a:outerShdw blurRad="38100" dist="38100" dir="2700000" algn="tl">
                    <a:srgbClr val="000000">
                      <a:alpha val="43137"/>
                    </a:srgbClr>
                  </a:outerShdw>
                </a:effectLst>
                <a:latin typeface="Arial" charset="0"/>
                <a:cs typeface="Arial" charset="0"/>
              </a:rPr>
              <a:t/>
            </a:r>
            <a:br>
              <a:rPr lang="en-US" altLang="en-US" sz="4400" dirty="0" smtClean="0">
                <a:effectLst>
                  <a:outerShdw blurRad="38100" dist="38100" dir="2700000" algn="tl">
                    <a:srgbClr val="000000">
                      <a:alpha val="43137"/>
                    </a:srgbClr>
                  </a:outerShdw>
                </a:effectLst>
                <a:latin typeface="Arial" charset="0"/>
                <a:cs typeface="Arial" charset="0"/>
              </a:rPr>
            </a:br>
            <a:r>
              <a:rPr lang="en-US" altLang="en-US" sz="2400" dirty="0" smtClean="0">
                <a:effectLst>
                  <a:outerShdw blurRad="38100" dist="38100" dir="2700000" algn="tl">
                    <a:srgbClr val="000000">
                      <a:alpha val="43137"/>
                    </a:srgbClr>
                  </a:outerShdw>
                </a:effectLst>
                <a:latin typeface="Arial" charset="0"/>
                <a:cs typeface="Arial" charset="0"/>
              </a:rPr>
              <a:t/>
            </a:r>
            <a:br>
              <a:rPr lang="en-US" altLang="en-US" sz="2400" dirty="0" smtClean="0">
                <a:effectLst>
                  <a:outerShdw blurRad="38100" dist="38100" dir="2700000" algn="tl">
                    <a:srgbClr val="000000">
                      <a:alpha val="43137"/>
                    </a:srgbClr>
                  </a:outerShdw>
                </a:effectLst>
                <a:latin typeface="Arial" charset="0"/>
                <a:cs typeface="Arial" charset="0"/>
              </a:rPr>
            </a:br>
            <a:r>
              <a:rPr lang="en-US" sz="2400" b="1" dirty="0" smtClean="0">
                <a:effectLst>
                  <a:outerShdw blurRad="38100" dist="38100" dir="2700000" algn="tl">
                    <a:srgbClr val="000000">
                      <a:alpha val="43137"/>
                    </a:srgbClr>
                  </a:outerShdw>
                </a:effectLst>
              </a:rPr>
              <a:t>PORTFOLIO COMMITTEE ON ALRRD: BRIEFING ON 2018/19 ANNUAL REPORTS: 08 OCTOBER 2019 </a:t>
            </a:r>
            <a:endParaRPr lang="en-US" altLang="en-US" sz="2400" b="1" dirty="0" smtClean="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1333251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33795"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33796"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33797"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4107" name="Title 13"/>
          <p:cNvSpPr>
            <a:spLocks noGrp="1"/>
          </p:cNvSpPr>
          <p:nvPr>
            <p:ph type="title"/>
          </p:nvPr>
        </p:nvSpPr>
        <p:spPr>
          <a:xfrm>
            <a:off x="139700" y="106363"/>
            <a:ext cx="8856663" cy="647700"/>
          </a:xfrm>
        </p:spPr>
        <p:txBody>
          <a:bodyPr/>
          <a:lstStyle/>
          <a:p>
            <a:pPr>
              <a:defRPr/>
            </a:pPr>
            <a:r>
              <a:rPr lang="en-ZA" sz="3600" dirty="0" smtClean="0">
                <a:effectLst>
                  <a:outerShdw blurRad="38100" dist="38100" dir="2700000" algn="tl">
                    <a:srgbClr val="000000">
                      <a:alpha val="43137"/>
                    </a:srgbClr>
                  </a:outerShdw>
                </a:effectLst>
              </a:rPr>
              <a:t>TABLE OF CONTENTS</a:t>
            </a:r>
          </a:p>
        </p:txBody>
      </p:sp>
      <p:sp>
        <p:nvSpPr>
          <p:cNvPr id="10" name="Content Placeholder 2"/>
          <p:cNvSpPr>
            <a:spLocks noGrp="1"/>
          </p:cNvSpPr>
          <p:nvPr>
            <p:ph idx="1"/>
          </p:nvPr>
        </p:nvSpPr>
        <p:spPr>
          <a:xfrm>
            <a:off x="684213" y="754063"/>
            <a:ext cx="7343775" cy="4835525"/>
          </a:xfrm>
        </p:spPr>
        <p:txBody>
          <a:bodyPr>
            <a:normAutofit lnSpcReduction="10000"/>
          </a:bodyPr>
          <a:lstStyle/>
          <a:p>
            <a:pPr>
              <a:buFont typeface="+mj-lt"/>
              <a:buAutoNum type="arabicPeriod"/>
              <a:defRPr/>
            </a:pPr>
            <a:r>
              <a:rPr lang="en-ZA" sz="1600" dirty="0"/>
              <a:t>Financial/ expenditure </a:t>
            </a:r>
            <a:r>
              <a:rPr lang="en-ZA" sz="1600" dirty="0" smtClean="0"/>
              <a:t>reports</a:t>
            </a:r>
          </a:p>
          <a:p>
            <a:pPr marL="0" indent="0">
              <a:buFont typeface="Arial" panose="020B0604020202020204" pitchFamily="34" charset="0"/>
              <a:buNone/>
              <a:defRPr/>
            </a:pPr>
            <a:endParaRPr lang="en-US" sz="1600" dirty="0"/>
          </a:p>
          <a:p>
            <a:pPr lvl="1">
              <a:buFont typeface="Wingdings" panose="05000000000000000000" pitchFamily="2" charset="2"/>
              <a:buChar char="q"/>
              <a:defRPr/>
            </a:pPr>
            <a:r>
              <a:rPr lang="en-ZA" sz="1600" dirty="0"/>
              <a:t>Spending trends linked to performance</a:t>
            </a:r>
            <a:endParaRPr lang="en-US" sz="1600" dirty="0"/>
          </a:p>
          <a:p>
            <a:pPr lvl="1">
              <a:buFont typeface="Wingdings" panose="05000000000000000000" pitchFamily="2" charset="2"/>
              <a:buChar char="q"/>
              <a:defRPr/>
            </a:pPr>
            <a:r>
              <a:rPr lang="en-ZA" sz="1600" dirty="0"/>
              <a:t>Corrective measures and actions taken to address over &amp; under spending </a:t>
            </a:r>
            <a:endParaRPr lang="en-US" sz="1600" dirty="0"/>
          </a:p>
          <a:p>
            <a:pPr lvl="1">
              <a:buFont typeface="Wingdings" panose="05000000000000000000" pitchFamily="2" charset="2"/>
              <a:buChar char="q"/>
              <a:defRPr/>
            </a:pPr>
            <a:r>
              <a:rPr lang="en-ZA" sz="1600" dirty="0"/>
              <a:t>The requested adjustment for 2019/20 and explanation for the request </a:t>
            </a:r>
            <a:endParaRPr lang="en-US" sz="1600" dirty="0"/>
          </a:p>
          <a:p>
            <a:pPr lvl="1">
              <a:buFont typeface="Wingdings" panose="05000000000000000000" pitchFamily="2" charset="2"/>
              <a:buChar char="q"/>
              <a:defRPr/>
            </a:pPr>
            <a:r>
              <a:rPr lang="en-ZA" sz="1600" dirty="0"/>
              <a:t>The motivated forward funding requirements for </a:t>
            </a:r>
            <a:r>
              <a:rPr lang="en-ZA" sz="1600" dirty="0" smtClean="0"/>
              <a:t>2020/21 </a:t>
            </a:r>
            <a:r>
              <a:rPr lang="en-ZA" sz="1600" dirty="0"/>
              <a:t>and entire MTEF period,</a:t>
            </a:r>
            <a:endParaRPr lang="en-US" sz="1600" dirty="0"/>
          </a:p>
          <a:p>
            <a:pPr>
              <a:lnSpc>
                <a:spcPct val="150000"/>
              </a:lnSpc>
              <a:buFont typeface="+mj-lt"/>
              <a:buAutoNum type="arabicPeriod"/>
              <a:defRPr/>
            </a:pPr>
            <a:r>
              <a:rPr lang="en-ZA" sz="1600" dirty="0"/>
              <a:t>Implementation of AG recommendations where there are repeat findings from AG including reasons and corrective measures to address root causes.</a:t>
            </a:r>
            <a:endParaRPr lang="en-US" sz="1600" dirty="0"/>
          </a:p>
          <a:p>
            <a:pPr>
              <a:lnSpc>
                <a:spcPct val="150000"/>
              </a:lnSpc>
              <a:buFont typeface="+mj-lt"/>
              <a:buAutoNum type="arabicPeriod"/>
              <a:defRPr/>
            </a:pPr>
            <a:r>
              <a:rPr lang="en-ZA" sz="1600" dirty="0"/>
              <a:t>Implementation of Budget Review Recommendations</a:t>
            </a:r>
            <a:endParaRPr lang="en-US" sz="1600" dirty="0"/>
          </a:p>
          <a:p>
            <a:pPr>
              <a:lnSpc>
                <a:spcPct val="150000"/>
              </a:lnSpc>
              <a:buFont typeface="+mj-lt"/>
              <a:buAutoNum type="arabicPeriod"/>
              <a:defRPr/>
            </a:pPr>
            <a:r>
              <a:rPr lang="en-ZA" sz="1600" dirty="0"/>
              <a:t>Performance and expenditure information for the 1</a:t>
            </a:r>
            <a:r>
              <a:rPr lang="en-ZA" sz="1600" baseline="30000" dirty="0"/>
              <a:t>st</a:t>
            </a:r>
            <a:r>
              <a:rPr lang="en-ZA" sz="1600" dirty="0"/>
              <a:t> quarter of </a:t>
            </a:r>
            <a:r>
              <a:rPr lang="en-ZA" sz="1600" dirty="0" smtClean="0"/>
              <a:t>2019/20</a:t>
            </a:r>
            <a:endParaRPr lang="en-GB" sz="1600" dirty="0">
              <a:solidFill>
                <a:schemeClr val="tx1">
                  <a:lumMod val="65000"/>
                  <a:lumOff val="35000"/>
                </a:schemeClr>
              </a:solidFill>
            </a:endParaRPr>
          </a:p>
          <a:p>
            <a:pPr marL="228600" indent="-228600" algn="just">
              <a:buFont typeface="+mj-lt"/>
              <a:buAutoNum type="arabicPeriod"/>
              <a:defRPr/>
            </a:pPr>
            <a:endParaRPr lang="en-GB" sz="1600" dirty="0" smtClean="0"/>
          </a:p>
          <a:p>
            <a:pPr marL="228600" indent="-228600" algn="just">
              <a:buFont typeface="+mj-lt"/>
              <a:buAutoNum type="arabicPeriod"/>
              <a:defRPr/>
            </a:pPr>
            <a:endParaRPr lang="en-GB" sz="1600" dirty="0">
              <a:solidFill>
                <a:prstClr val="black"/>
              </a:solidFill>
            </a:endParaRPr>
          </a:p>
          <a:p>
            <a:pPr algn="just">
              <a:buFont typeface="Century Gothic" pitchFamily="34" charset="0"/>
              <a:buAutoNum type="arabicPeriod"/>
              <a:defRPr/>
            </a:pPr>
            <a:endParaRPr lang="en-GB" sz="1600" dirty="0" smtClean="0">
              <a:solidFill>
                <a:prstClr val="black"/>
              </a:solidFill>
            </a:endParaRPr>
          </a:p>
          <a:p>
            <a:pPr algn="just">
              <a:buFont typeface="Century Gothic" pitchFamily="34" charset="0"/>
              <a:buAutoNum type="arabicPeriod"/>
              <a:defRPr/>
            </a:pPr>
            <a:endParaRPr lang="en-GB" sz="1600" dirty="0" smtClean="0">
              <a:solidFill>
                <a:prstClr val="black"/>
              </a:solidFill>
            </a:endParaRPr>
          </a:p>
          <a:p>
            <a:pPr marL="0" indent="0" algn="just">
              <a:buFont typeface="Arial" charset="0"/>
              <a:buNone/>
              <a:defRPr/>
            </a:pPr>
            <a:endParaRPr lang="en-GB" sz="1600" dirty="0"/>
          </a:p>
        </p:txBody>
      </p:sp>
    </p:spTree>
    <p:extLst>
      <p:ext uri="{BB962C8B-B14F-4D97-AF65-F5344CB8AC3E}">
        <p14:creationId xmlns:p14="http://schemas.microsoft.com/office/powerpoint/2010/main" xmlns="" val="3630429706"/>
      </p:ext>
    </p:extLst>
  </p:cSld>
  <p:clrMapOvr>
    <a:masterClrMapping/>
  </p:clrMapOvr>
  <p:transition spd="slow">
    <p:split orient="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3"/>
          <p:cNvSpPr>
            <a:spLocks noGrp="1"/>
          </p:cNvSpPr>
          <p:nvPr>
            <p:ph type="sldNum" sz="quarter" idx="11"/>
          </p:nvPr>
        </p:nvSpPr>
        <p:spPr bwMode="auto">
          <a:xfrm>
            <a:off x="4649788" y="223838"/>
            <a:ext cx="1331912"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2369FB7C-CC53-4198-A3EB-693296082969}" type="slidenum">
              <a:rPr lang="en-US" altLang="en-US">
                <a:solidFill>
                  <a:srgbClr val="898989"/>
                </a:solidFill>
              </a:rPr>
              <a:pPr eaLnBrk="1" hangingPunct="1"/>
              <a:t>19</a:t>
            </a:fld>
            <a:endParaRPr lang="en-US" altLang="en-US" dirty="0">
              <a:solidFill>
                <a:srgbClr val="898989"/>
              </a:solidFill>
            </a:endParaRPr>
          </a:p>
        </p:txBody>
      </p:sp>
      <p:cxnSp>
        <p:nvCxnSpPr>
          <p:cNvPr id="11" name="Straight Connector 10"/>
          <p:cNvCxnSpPr/>
          <p:nvPr/>
        </p:nvCxnSpPr>
        <p:spPr>
          <a:xfrm>
            <a:off x="103188" y="549275"/>
            <a:ext cx="8951912" cy="0"/>
          </a:xfrm>
          <a:prstGeom prst="line">
            <a:avLst/>
          </a:prstGeom>
          <a:ln w="3175">
            <a:solidFill>
              <a:srgbClr val="0099FF"/>
            </a:solidFill>
          </a:ln>
        </p:spPr>
        <p:style>
          <a:lnRef idx="1">
            <a:schemeClr val="accent1"/>
          </a:lnRef>
          <a:fillRef idx="0">
            <a:schemeClr val="accent1"/>
          </a:fillRef>
          <a:effectRef idx="0">
            <a:schemeClr val="accent1"/>
          </a:effectRef>
          <a:fontRef idx="minor">
            <a:schemeClr val="tx1"/>
          </a:fontRef>
        </p:style>
      </p:cxnSp>
      <p:sp>
        <p:nvSpPr>
          <p:cNvPr id="34820" name="Title 1"/>
          <p:cNvSpPr>
            <a:spLocks noGrp="1"/>
          </p:cNvSpPr>
          <p:nvPr>
            <p:ph type="title"/>
          </p:nvPr>
        </p:nvSpPr>
        <p:spPr>
          <a:xfrm>
            <a:off x="179388" y="115888"/>
            <a:ext cx="8785225" cy="376237"/>
          </a:xfrm>
        </p:spPr>
        <p:txBody>
          <a:bodyPr>
            <a:normAutofit fontScale="90000"/>
          </a:bodyPr>
          <a:lstStyle/>
          <a:p>
            <a:r>
              <a:rPr lang="en-ZA" altLang="en-US" sz="1400" b="1" dirty="0" smtClean="0">
                <a:latin typeface="Arial" charset="0"/>
                <a:cs typeface="Arial" charset="0"/>
              </a:rPr>
              <a:t>2014/15 - 2021/22 EXPENDITURE &amp; MTEF BUDGET ALLOCATION </a:t>
            </a:r>
            <a:br>
              <a:rPr lang="en-ZA" altLang="en-US" sz="1400" b="1" dirty="0" smtClean="0">
                <a:latin typeface="Arial" charset="0"/>
                <a:cs typeface="Arial" charset="0"/>
              </a:rPr>
            </a:br>
            <a:r>
              <a:rPr lang="en-ZA" altLang="en-US" sz="1400" b="1" dirty="0" smtClean="0">
                <a:latin typeface="Arial" charset="0"/>
                <a:cs typeface="Arial" charset="0"/>
              </a:rPr>
              <a:t>PER STANDARD ITEMS</a:t>
            </a:r>
            <a:endParaRPr lang="en-ZA" altLang="en-US" sz="1400" b="1" dirty="0" smtClean="0">
              <a:solidFill>
                <a:srgbClr val="00A1DA"/>
              </a:solidFill>
              <a:latin typeface="Arial" charset="0"/>
              <a:cs typeface="Arial" charset="0"/>
            </a:endParaRPr>
          </a:p>
        </p:txBody>
      </p:sp>
      <p:sp>
        <p:nvSpPr>
          <p:cNvPr id="13" name="Flowchart: Connector 12"/>
          <p:cNvSpPr/>
          <p:nvPr/>
        </p:nvSpPr>
        <p:spPr>
          <a:xfrm>
            <a:off x="4225925" y="420688"/>
            <a:ext cx="250825" cy="252412"/>
          </a:xfrm>
          <a:prstGeom prst="flowChartConnector">
            <a:avLst/>
          </a:prstGeom>
          <a:ln w="28575">
            <a:solidFill>
              <a:srgbClr val="0066CC"/>
            </a:solidFill>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endParaRPr lang="en-US" b="1" dirty="0">
              <a:solidFill>
                <a:prstClr val="black"/>
              </a:solidFill>
            </a:endParaRPr>
          </a:p>
        </p:txBody>
      </p:sp>
      <p:sp>
        <p:nvSpPr>
          <p:cNvPr id="14" name="Flowchart: Connector 13"/>
          <p:cNvSpPr/>
          <p:nvPr/>
        </p:nvSpPr>
        <p:spPr>
          <a:xfrm>
            <a:off x="4297363" y="492125"/>
            <a:ext cx="107950" cy="107950"/>
          </a:xfrm>
          <a:prstGeom prst="flowChartConnector">
            <a:avLst/>
          </a:prstGeom>
          <a:solidFill>
            <a:schemeClr val="tx1">
              <a:lumMod val="85000"/>
              <a:lumOff val="15000"/>
            </a:schemeClr>
          </a:solidFill>
          <a:ln w="28575"/>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en-US" dirty="0">
              <a:solidFill>
                <a:prstClr val="black"/>
              </a:solidFill>
            </a:endParaRPr>
          </a:p>
        </p:txBody>
      </p:sp>
      <p:graphicFrame>
        <p:nvGraphicFramePr>
          <p:cNvPr id="3" name="Content Placeholder 2"/>
          <p:cNvGraphicFramePr>
            <a:graphicFrameLocks noGrp="1"/>
          </p:cNvGraphicFramePr>
          <p:nvPr>
            <p:ph idx="1"/>
          </p:nvPr>
        </p:nvGraphicFramePr>
        <p:xfrm>
          <a:off x="107950" y="701675"/>
          <a:ext cx="8947152" cy="4419597"/>
        </p:xfrm>
        <a:graphic>
          <a:graphicData uri="http://schemas.openxmlformats.org/drawingml/2006/table">
            <a:tbl>
              <a:tblPr/>
              <a:tblGrid>
                <a:gridCol w="1824274"/>
                <a:gridCol w="889958"/>
                <a:gridCol w="889958"/>
                <a:gridCol w="889958"/>
                <a:gridCol w="891565"/>
                <a:gridCol w="889958"/>
                <a:gridCol w="889958"/>
                <a:gridCol w="891565"/>
                <a:gridCol w="889958"/>
              </a:tblGrid>
              <a:tr h="326516">
                <a:tc rowSpan="3">
                  <a:txBody>
                    <a:bodyPr/>
                    <a:lstStyle/>
                    <a:p>
                      <a:pPr algn="ctr" rtl="0" fontAlgn="b"/>
                      <a:r>
                        <a:rPr lang="en-US" sz="1100" b="1" i="0" u="none" strike="noStrike" dirty="0">
                          <a:solidFill>
                            <a:srgbClr val="FFFFFF"/>
                          </a:solidFill>
                          <a:effectLst/>
                          <a:latin typeface="Century Gothic" panose="020B0502020202020204" pitchFamily="34" charset="0"/>
                        </a:rPr>
                        <a:t>STANDARD ITEMS</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2014/15</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2015/16</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2016/17</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2017/18</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2018/19</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2019/20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2020/21</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FFFFFF"/>
                          </a:solidFill>
                          <a:effectLst/>
                          <a:latin typeface="Century Gothic" panose="020B0502020202020204" pitchFamily="34" charset="0"/>
                        </a:rPr>
                        <a:t>2021/22</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r>
              <a:tr h="268373">
                <a:tc vMerge="1">
                  <a:txBody>
                    <a:bodyPr/>
                    <a:lstStyle/>
                    <a:p>
                      <a:endParaRPr lang="en-US"/>
                    </a:p>
                  </a:txBody>
                  <a:tcPr/>
                </a:tc>
                <a:tc gridSpan="4">
                  <a:txBody>
                    <a:bodyPr/>
                    <a:lstStyle/>
                    <a:p>
                      <a:pPr algn="ctr" rtl="0" fontAlgn="b"/>
                      <a:r>
                        <a:rPr lang="en-US" sz="1100" b="0" i="0" u="none" strike="noStrike" dirty="0">
                          <a:solidFill>
                            <a:srgbClr val="000000"/>
                          </a:solidFill>
                          <a:effectLst/>
                          <a:latin typeface="Century Gothic" panose="020B0502020202020204" pitchFamily="34" charset="0"/>
                        </a:rPr>
                        <a:t>AUDITED</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rtl="0" fontAlgn="b"/>
                      <a:r>
                        <a:rPr lang="en-US" sz="1100" b="0" i="0" u="none" strike="noStrike" dirty="0" smtClean="0">
                          <a:solidFill>
                            <a:srgbClr val="000000"/>
                          </a:solidFill>
                          <a:effectLst/>
                          <a:latin typeface="Century Gothic" panose="020B0502020202020204" pitchFamily="34" charset="0"/>
                        </a:rPr>
                        <a:t>      AUDITED</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gridSpan="3">
                  <a:txBody>
                    <a:bodyPr/>
                    <a:lstStyle/>
                    <a:p>
                      <a:pPr algn="ctr" rtl="0" fontAlgn="b"/>
                      <a:r>
                        <a:rPr lang="en-US" sz="1100" b="0" i="0" u="none" strike="noStrike" dirty="0">
                          <a:solidFill>
                            <a:srgbClr val="000000"/>
                          </a:solidFill>
                          <a:effectLst/>
                          <a:latin typeface="Century Gothic" panose="020B0502020202020204" pitchFamily="34" charset="0"/>
                        </a:rPr>
                        <a:t>CURRENT-MTEF PERIOD</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65000"/>
                      </a:schemeClr>
                    </a:solidFill>
                  </a:tcPr>
                </a:tc>
                <a:tc hMerge="1">
                  <a:txBody>
                    <a:bodyPr/>
                    <a:lstStyle/>
                    <a:p>
                      <a:endParaRPr lang="en-US"/>
                    </a:p>
                  </a:txBody>
                  <a:tcPr/>
                </a:tc>
                <a:tc hMerge="1">
                  <a:txBody>
                    <a:bodyPr/>
                    <a:lstStyle/>
                    <a:p>
                      <a:endParaRPr lang="en-US"/>
                    </a:p>
                  </a:txBody>
                  <a:tcPr/>
                </a:tc>
              </a:tr>
              <a:tr h="380934">
                <a:tc vMerge="1">
                  <a:txBody>
                    <a:bodyPr/>
                    <a:lstStyle/>
                    <a:p>
                      <a:endParaRPr lang="en-US"/>
                    </a:p>
                  </a:txBody>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c>
                  <a:txBody>
                    <a:bodyPr/>
                    <a:lstStyle/>
                    <a:p>
                      <a:pPr algn="ctr" rtl="0" fontAlgn="b"/>
                      <a:r>
                        <a:rPr lang="en-US" sz="1100" b="1" i="0" u="none" strike="noStrike" dirty="0">
                          <a:solidFill>
                            <a:srgbClr val="000000"/>
                          </a:solidFill>
                          <a:effectLst/>
                          <a:latin typeface="Century Gothic" panose="020B0502020202020204" pitchFamily="34" charset="0"/>
                        </a:rPr>
                        <a:t>R '000</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65000"/>
                      </a:schemeClr>
                    </a:solidFill>
                  </a:tcPr>
                </a:tc>
              </a:tr>
              <a:tr h="344654">
                <a:tc>
                  <a:txBody>
                    <a:bodyPr/>
                    <a:lstStyle/>
                    <a:p>
                      <a:pPr algn="l" rtl="0" fontAlgn="b"/>
                      <a:r>
                        <a:rPr lang="en-US" sz="1100" b="0" i="0" u="none" strike="noStrike" dirty="0">
                          <a:solidFill>
                            <a:srgbClr val="000000"/>
                          </a:solidFill>
                          <a:effectLst/>
                          <a:latin typeface="Century Gothic" panose="020B0502020202020204" pitchFamily="34" charset="0"/>
                        </a:rPr>
                        <a:t>SLA: NORMAL</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1,203,023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808,504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481,979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397,028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583,648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695,593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625,373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656,643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r>
              <a:tr h="344654">
                <a:tc>
                  <a:txBody>
                    <a:bodyPr/>
                    <a:lstStyle/>
                    <a:p>
                      <a:pPr algn="l" rtl="0" fontAlgn="b"/>
                      <a:r>
                        <a:rPr lang="en-US" sz="1100" b="0" i="0" u="none" strike="noStrike" dirty="0">
                          <a:solidFill>
                            <a:srgbClr val="000000"/>
                          </a:solidFill>
                          <a:effectLst/>
                          <a:latin typeface="Century Gothic" panose="020B0502020202020204" pitchFamily="34" charset="0"/>
                        </a:rPr>
                        <a:t>SLA: SRR</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114,260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33,735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115,890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r>
                        <a:rPr lang="en-US" sz="1100" b="0" i="0" u="none" strike="noStrike" dirty="0">
                          <a:solidFill>
                            <a:srgbClr val="000000"/>
                          </a:solidFill>
                          <a:effectLst/>
                          <a:latin typeface="Century Gothic" panose="020B0502020202020204" pitchFamily="34" charset="0"/>
                        </a:rPr>
                        <a:t>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r>
                        <a:rPr lang="en-US" sz="1100" b="0" i="0" u="none" strike="noStrike" dirty="0">
                          <a:solidFill>
                            <a:srgbClr val="000000"/>
                          </a:solidFill>
                          <a:effectLst/>
                          <a:latin typeface="Century Gothic" panose="020B0502020202020204" pitchFamily="34" charset="0"/>
                        </a:rPr>
                        <a:t>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r>
                        <a:rPr lang="en-US" sz="1100" b="0" i="0" u="none" strike="noStrike" dirty="0">
                          <a:solidFill>
                            <a:srgbClr val="000000"/>
                          </a:solidFill>
                          <a:effectLst/>
                          <a:latin typeface="Century Gothic" panose="020B0502020202020204" pitchFamily="34" charset="0"/>
                        </a:rPr>
                        <a:t>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r>
              <a:tr h="344654">
                <a:tc>
                  <a:txBody>
                    <a:bodyPr/>
                    <a:lstStyle/>
                    <a:p>
                      <a:pPr algn="l" rtl="0" fontAlgn="b"/>
                      <a:r>
                        <a:rPr lang="en-US" sz="1100" b="0" i="0" u="none" strike="noStrike" dirty="0">
                          <a:solidFill>
                            <a:srgbClr val="000000"/>
                          </a:solidFill>
                          <a:effectLst/>
                          <a:latin typeface="Century Gothic" panose="020B0502020202020204" pitchFamily="34" charset="0"/>
                        </a:rPr>
                        <a:t> RECAP</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219,269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396,050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344,051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207,832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109,204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r>
              <a:tr h="344654">
                <a:tc>
                  <a:txBody>
                    <a:bodyPr/>
                    <a:lstStyle/>
                    <a:p>
                      <a:pPr algn="l" rtl="0" fontAlgn="b"/>
                      <a:r>
                        <a:rPr lang="en-US" sz="1100" b="0" i="0" u="none" strike="noStrike" dirty="0">
                          <a:solidFill>
                            <a:srgbClr val="000000"/>
                          </a:solidFill>
                          <a:effectLst/>
                          <a:latin typeface="Century Gothic" panose="020B0502020202020204" pitchFamily="34" charset="0"/>
                        </a:rPr>
                        <a:t>1HH1HA</a:t>
                      </a:r>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r>
                        <a:rPr lang="en-US" sz="1100" b="0" i="0" u="none" strike="noStrike" dirty="0">
                          <a:solidFill>
                            <a:srgbClr val="000000"/>
                          </a:solidFill>
                          <a:effectLst/>
                          <a:latin typeface="Century Gothic" panose="020B0502020202020204" pitchFamily="34" charset="0"/>
                        </a:rPr>
                        <a:t>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21 173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44, 577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r>
              <a:tr h="344654">
                <a:tc>
                  <a:txBody>
                    <a:bodyPr/>
                    <a:lstStyle/>
                    <a:p>
                      <a:pPr algn="l" rtl="0" fontAlgn="b"/>
                      <a:r>
                        <a:rPr lang="en-US" sz="1100" b="0" i="0" u="none" strike="noStrike" dirty="0">
                          <a:solidFill>
                            <a:srgbClr val="000000"/>
                          </a:solidFill>
                          <a:effectLst/>
                          <a:latin typeface="Century Gothic" panose="020B0502020202020204" pitchFamily="34" charset="0"/>
                        </a:rPr>
                        <a:t>SRR: GRANT</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r>
                        <a:rPr lang="en-US" sz="1100" b="0" i="0" u="none" strike="noStrike" dirty="0">
                          <a:solidFill>
                            <a:srgbClr val="000000"/>
                          </a:solidFill>
                          <a:effectLst/>
                          <a:latin typeface="Century Gothic" panose="020B0502020202020204" pitchFamily="34" charset="0"/>
                        </a:rPr>
                        <a:t>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46,951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89,682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42,537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r>
              <a:tr h="344654">
                <a:tc>
                  <a:txBody>
                    <a:bodyPr/>
                    <a:lstStyle/>
                    <a:p>
                      <a:pPr algn="l" rtl="0" fontAlgn="b"/>
                      <a:r>
                        <a:rPr lang="en-US" sz="1100" b="0" i="0" u="none" strike="noStrike" dirty="0">
                          <a:solidFill>
                            <a:srgbClr val="000000"/>
                          </a:solidFill>
                          <a:effectLst/>
                          <a:latin typeface="Century Gothic" panose="020B0502020202020204" pitchFamily="34" charset="0"/>
                        </a:rPr>
                        <a:t>DROUGHT</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alibri" panose="020F050202020403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59,781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81,557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5,548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ctr" rtl="0" fontAlgn="b"/>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r>
              <a:tr h="344654">
                <a:tc>
                  <a:txBody>
                    <a:bodyPr/>
                    <a:lstStyle/>
                    <a:p>
                      <a:pPr algn="l" rtl="0" fontAlgn="ctr"/>
                      <a:r>
                        <a:rPr lang="en-US" sz="1100" b="0" i="0" u="none" strike="noStrike" dirty="0">
                          <a:solidFill>
                            <a:srgbClr val="000000"/>
                          </a:solidFill>
                          <a:effectLst/>
                          <a:latin typeface="Century Gothic" panose="020B0502020202020204" pitchFamily="34" charset="0"/>
                        </a:rPr>
                        <a:t>LDS</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sz="1100" b="0" i="0" u="none" strike="noStrike" dirty="0" smtClean="0">
                          <a:solidFill>
                            <a:srgbClr val="000000"/>
                          </a:solidFill>
                          <a:effectLst/>
                          <a:latin typeface="Century Gothic" panose="020B0502020202020204" pitchFamily="34" charset="0"/>
                        </a:rPr>
                        <a:t>-</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ctr" rtl="0" fontAlgn="ctr"/>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60,017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706,292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270,469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315,965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r>
              <a:tr h="344654">
                <a:tc>
                  <a:txBody>
                    <a:bodyPr/>
                    <a:lstStyle/>
                    <a:p>
                      <a:pPr algn="l" rtl="0" fontAlgn="ctr"/>
                      <a:r>
                        <a:rPr lang="en-US" sz="1100" b="0" i="0" u="none" strike="noStrike" dirty="0">
                          <a:solidFill>
                            <a:srgbClr val="000000"/>
                          </a:solidFill>
                          <a:effectLst/>
                          <a:latin typeface="Century Gothic" panose="020B0502020202020204" pitchFamily="34" charset="0"/>
                        </a:rPr>
                        <a:t>PLANNING COSTS</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5,595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29,568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19,156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5,175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10,541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10,086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21,211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b"/>
                      <a:r>
                        <a:rPr lang="en-US" sz="1100" b="0" i="0" u="none" strike="noStrike" dirty="0">
                          <a:solidFill>
                            <a:srgbClr val="000000"/>
                          </a:solidFill>
                          <a:effectLst/>
                          <a:latin typeface="Century Gothic" panose="020B0502020202020204" pitchFamily="34" charset="0"/>
                        </a:rPr>
                        <a:t>         22,378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r>
              <a:tr h="360026">
                <a:tc>
                  <a:txBody>
                    <a:bodyPr/>
                    <a:lstStyle/>
                    <a:p>
                      <a:pPr algn="l" rtl="0" fontAlgn="ctr"/>
                      <a:r>
                        <a:rPr lang="en-US" sz="1100" b="0" i="0" u="none" strike="noStrike" dirty="0" smtClean="0">
                          <a:solidFill>
                            <a:srgbClr val="000000"/>
                          </a:solidFill>
                          <a:effectLst/>
                          <a:latin typeface="Century Gothic" panose="020B0502020202020204" pitchFamily="34" charset="0"/>
                        </a:rPr>
                        <a:t>ALHA GOODS AND SERVICES</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3">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25,852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52,654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68,586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111,991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rtl="0" fontAlgn="ctr"/>
                      <a:r>
                        <a:rPr lang="en-US" sz="1100" b="0" i="0" u="none" strike="noStrike" dirty="0">
                          <a:solidFill>
                            <a:srgbClr val="000000"/>
                          </a:solidFill>
                          <a:effectLst/>
                          <a:latin typeface="Century Gothic" panose="020B0502020202020204" pitchFamily="34" charset="0"/>
                        </a:rPr>
                        <a:t>         45,783 </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0" lang="en-ZA" sz="1100" b="0" i="0" u="none" strike="noStrike" kern="1200" cap="none" spc="0" normalizeH="0" baseline="0" noProof="0" dirty="0" smtClean="0">
                          <a:ln>
                            <a:noFill/>
                          </a:ln>
                          <a:solidFill>
                            <a:srgbClr val="000000"/>
                          </a:solidFill>
                          <a:effectLst/>
                          <a:uLnTx/>
                          <a:uFillTx/>
                          <a:latin typeface="Arial"/>
                          <a:ea typeface="+mn-ea"/>
                          <a:cs typeface="+mn-cs"/>
                        </a:rPr>
                        <a:t>135 302 </a:t>
                      </a:r>
                      <a:r>
                        <a:rPr lang="en-US" sz="1100" b="0" i="0" u="none" strike="noStrike" dirty="0" smtClean="0">
                          <a:solidFill>
                            <a:srgbClr val="000000"/>
                          </a:solidFill>
                          <a:effectLst/>
                          <a:latin typeface="Century Gothic" panose="020B0502020202020204" pitchFamily="34" charset="0"/>
                        </a:rPr>
                        <a:t>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rtl="0" fontAlgn="b"/>
                      <a:r>
                        <a:rPr kumimoji="0" lang="en-ZA" sz="1100" b="1" i="0" u="none" strike="noStrike" kern="1200" cap="none" spc="0" normalizeH="0" baseline="0" noProof="0" dirty="0" smtClean="0">
                          <a:ln>
                            <a:noFill/>
                          </a:ln>
                          <a:solidFill>
                            <a:srgbClr val="000000"/>
                          </a:solidFill>
                          <a:effectLst/>
                          <a:uLnTx/>
                          <a:uFillTx/>
                          <a:latin typeface="Calibri"/>
                          <a:ea typeface="+mn-ea"/>
                          <a:cs typeface="+mn-cs"/>
                        </a:rPr>
                        <a:t> </a:t>
                      </a:r>
                      <a:r>
                        <a:rPr kumimoji="0" lang="en-ZA" sz="1100" b="0" i="0" u="none" strike="noStrike" kern="1200" cap="none" spc="0" normalizeH="0" baseline="0" noProof="0" dirty="0" smtClean="0">
                          <a:ln>
                            <a:noFill/>
                          </a:ln>
                          <a:solidFill>
                            <a:srgbClr val="000000"/>
                          </a:solidFill>
                          <a:effectLst/>
                          <a:uLnTx/>
                          <a:uFillTx/>
                          <a:latin typeface="Calibri"/>
                          <a:ea typeface="+mn-ea"/>
                          <a:cs typeface="+mn-cs"/>
                        </a:rPr>
                        <a:t>71 272 </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algn="r" rtl="0" fontAlgn="b"/>
                      <a:r>
                        <a:rPr lang="en-US" sz="1100" b="0" i="0" u="none" strike="noStrike" dirty="0" smtClean="0">
                          <a:solidFill>
                            <a:srgbClr val="000000"/>
                          </a:solidFill>
                          <a:effectLst/>
                          <a:latin typeface="Century Gothic" panose="020B0502020202020204" pitchFamily="34" charset="0"/>
                        </a:rPr>
                        <a:t>72 931</a:t>
                      </a:r>
                      <a:endParaRPr lang="en-US" sz="1100" b="0"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r>
              <a:tr h="326516">
                <a:tc>
                  <a:txBody>
                    <a:bodyPr/>
                    <a:lstStyle/>
                    <a:p>
                      <a:pPr algn="l" rtl="0" fontAlgn="ctr"/>
                      <a:r>
                        <a:rPr lang="en-US" sz="1100" b="1" i="0" u="none" strike="noStrike" dirty="0">
                          <a:solidFill>
                            <a:srgbClr val="000000"/>
                          </a:solidFill>
                          <a:effectLst/>
                          <a:latin typeface="Century Gothic" panose="020B0502020202020204" pitchFamily="34" charset="0"/>
                        </a:rPr>
                        <a:t>TOTAL</a:t>
                      </a:r>
                    </a:p>
                  </a:txBody>
                  <a:tcPr marL="8266" marR="8266" marT="8266" marB="0" anchor="b">
                    <a:lnL w="12700" cap="flat" cmpd="sng" algn="ctr">
                      <a:solidFill>
                        <a:srgbClr val="FFFFFF"/>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1" i="0" u="none" strike="noStrike" dirty="0">
                          <a:solidFill>
                            <a:srgbClr val="000000"/>
                          </a:solidFill>
                          <a:effectLst/>
                          <a:latin typeface="Century Gothic" panose="020B0502020202020204" pitchFamily="34" charset="0"/>
                        </a:rPr>
                        <a:t>    1,453,739 </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1" i="0" u="none" strike="noStrike" dirty="0">
                          <a:solidFill>
                            <a:srgbClr val="000000"/>
                          </a:solidFill>
                          <a:effectLst/>
                          <a:latin typeface="Century Gothic" panose="020B0502020202020204" pitchFamily="34" charset="0"/>
                        </a:rPr>
                        <a:t>    1,346,557 </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1" i="0" u="none" strike="noStrike" dirty="0">
                          <a:solidFill>
                            <a:srgbClr val="000000"/>
                          </a:solidFill>
                          <a:effectLst/>
                          <a:latin typeface="Century Gothic" panose="020B0502020202020204" pitchFamily="34" charset="0"/>
                        </a:rPr>
                        <a:t>    1,156,540 </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1" i="0" u="none" strike="noStrike" dirty="0">
                          <a:solidFill>
                            <a:srgbClr val="000000"/>
                          </a:solidFill>
                          <a:effectLst/>
                          <a:latin typeface="Century Gothic" panose="020B0502020202020204" pitchFamily="34" charset="0"/>
                        </a:rPr>
                        <a:t>       872,164 </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1" i="0" u="none" strike="noStrike" dirty="0">
                          <a:solidFill>
                            <a:srgbClr val="000000"/>
                          </a:solidFill>
                          <a:effectLst/>
                          <a:latin typeface="Century Gothic" panose="020B0502020202020204" pitchFamily="34" charset="0"/>
                        </a:rPr>
                        <a:t>    1,012,197 </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rtl="0" fontAlgn="ctr"/>
                      <a:r>
                        <a:rPr kumimoji="0" lang="en-ZA" sz="1000" b="0" i="0" u="none" strike="noStrike" kern="1200" cap="none" spc="0" normalizeH="0" baseline="0" noProof="0" dirty="0" smtClean="0">
                          <a:ln>
                            <a:noFill/>
                          </a:ln>
                          <a:solidFill>
                            <a:srgbClr val="000000"/>
                          </a:solidFill>
                          <a:effectLst/>
                          <a:uLnTx/>
                          <a:uFillTx/>
                          <a:latin typeface="Arial"/>
                          <a:ea typeface="+mn-ea"/>
                          <a:cs typeface="+mn-cs"/>
                        </a:rPr>
                        <a:t> </a:t>
                      </a:r>
                      <a:r>
                        <a:rPr kumimoji="0" lang="en-ZA" sz="1000" b="1" i="0" u="none" strike="noStrike" kern="1200" cap="none" spc="0" normalizeH="0" baseline="0" noProof="0" dirty="0" smtClean="0">
                          <a:ln>
                            <a:noFill/>
                          </a:ln>
                          <a:solidFill>
                            <a:srgbClr val="000000"/>
                          </a:solidFill>
                          <a:effectLst/>
                          <a:uLnTx/>
                          <a:uFillTx/>
                          <a:latin typeface="Arial"/>
                          <a:ea typeface="+mn-ea"/>
                          <a:cs typeface="+mn-cs"/>
                        </a:rPr>
                        <a:t>1 547 373 </a:t>
                      </a:r>
                      <a:r>
                        <a:rPr lang="en-US" sz="1100" b="1" i="0" u="none" strike="noStrike" dirty="0" smtClean="0">
                          <a:solidFill>
                            <a:srgbClr val="000000"/>
                          </a:solidFill>
                          <a:effectLst/>
                          <a:latin typeface="Century Gothic" panose="020B0502020202020204" pitchFamily="34" charset="0"/>
                        </a:rPr>
                        <a:t>     </a:t>
                      </a:r>
                      <a:endParaRPr lang="en-US" sz="1100" b="1" i="0" u="none" strike="noStrike" dirty="0">
                        <a:solidFill>
                          <a:srgbClr val="000000"/>
                        </a:solidFill>
                        <a:effectLst/>
                        <a:latin typeface="Century Gothic" panose="020B0502020202020204" pitchFamily="34" charset="0"/>
                      </a:endParaRP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1" i="0" u="none" strike="noStrike" dirty="0">
                          <a:solidFill>
                            <a:srgbClr val="000000"/>
                          </a:solidFill>
                          <a:effectLst/>
                          <a:latin typeface="Century Gothic" panose="020B0502020202020204" pitchFamily="34" charset="0"/>
                        </a:rPr>
                        <a:t>       983,325 </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r" rtl="0" fontAlgn="ctr"/>
                      <a:r>
                        <a:rPr lang="en-US" sz="1100" b="1" i="0" u="none" strike="noStrike" dirty="0">
                          <a:solidFill>
                            <a:srgbClr val="000000"/>
                          </a:solidFill>
                          <a:effectLst/>
                          <a:latin typeface="Century Gothic" panose="020B0502020202020204" pitchFamily="34" charset="0"/>
                        </a:rPr>
                        <a:t>    1,064,838 </a:t>
                      </a:r>
                    </a:p>
                  </a:txBody>
                  <a:tcPr marL="8266" marR="8266" marT="8266" marB="0" anchor="b">
                    <a:lnL w="12700" cap="flat" cmpd="sng" algn="ctr">
                      <a:solidFill>
                        <a:srgbClr val="000000"/>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lumMod val="20000"/>
                        <a:lumOff val="80000"/>
                      </a:schemeClr>
                    </a:solidFill>
                  </a:tcPr>
                </a:tc>
              </a:tr>
            </a:tbl>
          </a:graphicData>
        </a:graphic>
      </p:graphicFrame>
      <p:sp>
        <p:nvSpPr>
          <p:cNvPr id="2" name="Rounded Rectangle 1"/>
          <p:cNvSpPr/>
          <p:nvPr/>
        </p:nvSpPr>
        <p:spPr>
          <a:xfrm>
            <a:off x="103188" y="5300663"/>
            <a:ext cx="8932862" cy="431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100" dirty="0"/>
              <a:t>ALHA GOODS AND SERVICES RELATES TO PROPERTY MANAGEMENT COSTS WHICH INCLUDES </a:t>
            </a:r>
            <a:r>
              <a:rPr lang="en-US" sz="1100" b="1" dirty="0"/>
              <a:t>RATES AND TAXES</a:t>
            </a:r>
            <a:r>
              <a:rPr lang="en-US" sz="1100" dirty="0"/>
              <a:t>,</a:t>
            </a:r>
            <a:r>
              <a:rPr lang="en-GB" sz="1100" dirty="0"/>
              <a:t> MAINTENANCE &amp; REPAIRS, WATER RIGHTS</a:t>
            </a:r>
            <a:endParaRPr lang="en-US" sz="1100" dirty="0"/>
          </a:p>
        </p:txBody>
      </p:sp>
    </p:spTree>
    <p:extLst>
      <p:ext uri="{BB962C8B-B14F-4D97-AF65-F5344CB8AC3E}">
        <p14:creationId xmlns:p14="http://schemas.microsoft.com/office/powerpoint/2010/main" xmlns="" val="107825420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smtClean="0"/>
              <a:t>2</a:t>
            </a:r>
            <a:endParaRPr lang="en-US" dirty="0"/>
          </a:p>
        </p:txBody>
      </p:sp>
      <p:cxnSp>
        <p:nvCxnSpPr>
          <p:cNvPr id="10" name="Straight Connector 9"/>
          <p:cNvCxnSpPr/>
          <p:nvPr/>
        </p:nvCxnSpPr>
        <p:spPr>
          <a:xfrm>
            <a:off x="4440940" y="932058"/>
            <a:ext cx="23106" cy="4419600"/>
          </a:xfrm>
          <a:prstGeom prst="line">
            <a:avLst/>
          </a:prstGeom>
          <a:ln w="28575" cap="flat" cmpd="sng" algn="ctr">
            <a:solidFill>
              <a:srgbClr val="A1D6E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355" name="Grupare 76"/>
          <p:cNvGrpSpPr/>
          <p:nvPr/>
        </p:nvGrpSpPr>
        <p:grpSpPr>
          <a:xfrm>
            <a:off x="5795084" y="349140"/>
            <a:ext cx="3282729" cy="135936"/>
            <a:chOff x="5575731" y="1523682"/>
            <a:chExt cx="3278370" cy="228600"/>
          </a:xfrm>
          <a:solidFill>
            <a:srgbClr val="FFC000"/>
          </a:solidFill>
        </p:grpSpPr>
        <p:cxnSp>
          <p:nvCxnSpPr>
            <p:cNvPr id="358"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59" name="Oval 358"/>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356" name="CasetăText 86"/>
          <p:cNvSpPr txBox="1"/>
          <p:nvPr/>
        </p:nvSpPr>
        <p:spPr>
          <a:xfrm>
            <a:off x="4140578" y="54461"/>
            <a:ext cx="4937235" cy="323165"/>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Total expenditure &amp; percentage share by econ class</a:t>
            </a:r>
            <a:endParaRPr lang="en-US" sz="1500" dirty="0">
              <a:solidFill>
                <a:srgbClr val="333399"/>
              </a:solidFill>
              <a:latin typeface="Futura Md BT"/>
              <a:cs typeface="Arial" panose="020B0604020202020204" pitchFamily="34" charset="0"/>
            </a:endParaRPr>
          </a:p>
        </p:txBody>
      </p:sp>
      <p:sp>
        <p:nvSpPr>
          <p:cNvPr id="357" name="CasetăText 87"/>
          <p:cNvSpPr txBox="1"/>
          <p:nvPr/>
        </p:nvSpPr>
        <p:spPr>
          <a:xfrm>
            <a:off x="5020754" y="435805"/>
            <a:ext cx="3791437" cy="307777"/>
          </a:xfrm>
          <a:prstGeom prst="rect">
            <a:avLst/>
          </a:prstGeom>
          <a:noFill/>
          <a:ln>
            <a:noFill/>
          </a:ln>
        </p:spPr>
        <p:txBody>
          <a:bodyPr wrap="square" rtlCol="0">
            <a:spAutoFit/>
          </a:bodyPr>
          <a:lstStyle>
            <a:defPPr>
              <a:defRPr lang="en-US"/>
            </a:defPPr>
            <a:lvl1pPr>
              <a:defRPr sz="1400" b="1">
                <a:solidFill>
                  <a:schemeClr val="tx2">
                    <a:lumMod val="50000"/>
                  </a:schemeClr>
                </a:solidFill>
                <a:latin typeface="Futura lt bt"/>
                <a:cs typeface="Arial" panose="020B0604020202020204" pitchFamily="34" charset="0"/>
              </a:defRPr>
            </a:lvl1pPr>
          </a:lstStyle>
          <a:p>
            <a:pPr algn="r"/>
            <a:r>
              <a:rPr lang="en-US" dirty="0"/>
              <a:t>(2013/14-2018/19)</a:t>
            </a:r>
          </a:p>
        </p:txBody>
      </p:sp>
      <p:sp>
        <p:nvSpPr>
          <p:cNvPr id="365" name="CasetăText 86"/>
          <p:cNvSpPr txBox="1"/>
          <p:nvPr/>
        </p:nvSpPr>
        <p:spPr>
          <a:xfrm>
            <a:off x="78706" y="2827268"/>
            <a:ext cx="4337458" cy="3170099"/>
          </a:xfrm>
          <a:prstGeom prst="rect">
            <a:avLst/>
          </a:prstGeom>
          <a:noFill/>
          <a:ln>
            <a:noFill/>
          </a:ln>
        </p:spPr>
        <p:txBody>
          <a:bodyPr wrap="square" rtlCol="0" anchor="b">
            <a:spAutoFit/>
          </a:bodyPr>
          <a:lstStyle/>
          <a:p>
            <a:pPr algn="just"/>
            <a:r>
              <a:rPr lang="en-US" sz="1000" b="1" dirty="0" smtClean="0">
                <a:solidFill>
                  <a:schemeClr val="tx2">
                    <a:lumMod val="50000"/>
                  </a:schemeClr>
                </a:solidFill>
                <a:latin typeface="Futura Md BT"/>
                <a:cs typeface="Arial" panose="020B0604020202020204" pitchFamily="34" charset="0"/>
              </a:rPr>
              <a:t>2015/16: Unspent funds </a:t>
            </a:r>
            <a:r>
              <a:rPr lang="en-US" sz="1000" dirty="0" smtClean="0">
                <a:solidFill>
                  <a:schemeClr val="tx2">
                    <a:lumMod val="50000"/>
                  </a:schemeClr>
                </a:solidFill>
                <a:latin typeface="Futura Md BT"/>
                <a:cs typeface="Arial" panose="020B0604020202020204" pitchFamily="34" charset="0"/>
              </a:rPr>
              <a:t>were mainly due to delays experienced in the rural development projects.</a:t>
            </a:r>
          </a:p>
          <a:p>
            <a:pPr algn="just"/>
            <a:endParaRPr lang="en-US" sz="1000" dirty="0">
              <a:solidFill>
                <a:schemeClr val="tx2">
                  <a:lumMod val="50000"/>
                </a:schemeClr>
              </a:solidFill>
              <a:latin typeface="Futura Md BT"/>
              <a:cs typeface="Arial" panose="020B0604020202020204" pitchFamily="34" charset="0"/>
            </a:endParaRPr>
          </a:p>
          <a:p>
            <a:pPr algn="just"/>
            <a:r>
              <a:rPr lang="en-US" sz="1000" b="1" dirty="0" smtClean="0">
                <a:solidFill>
                  <a:schemeClr val="tx2">
                    <a:lumMod val="50000"/>
                  </a:schemeClr>
                </a:solidFill>
                <a:latin typeface="Futura Md BT"/>
                <a:cs typeface="Arial" panose="020B0604020202020204" pitchFamily="34" charset="0"/>
              </a:rPr>
              <a:t>2016/17: Unspent funds </a:t>
            </a:r>
            <a:r>
              <a:rPr lang="en-US" sz="1000" dirty="0" smtClean="0">
                <a:solidFill>
                  <a:schemeClr val="tx2">
                    <a:lumMod val="50000"/>
                  </a:schemeClr>
                </a:solidFill>
                <a:latin typeface="Futura Md BT"/>
                <a:cs typeface="Arial" panose="020B0604020202020204" pitchFamily="34" charset="0"/>
              </a:rPr>
              <a:t>were due to vacant posts.</a:t>
            </a:r>
          </a:p>
          <a:p>
            <a:pPr algn="just"/>
            <a:endParaRPr lang="en-US" sz="1000" dirty="0">
              <a:solidFill>
                <a:schemeClr val="tx2">
                  <a:lumMod val="50000"/>
                </a:schemeClr>
              </a:solidFill>
              <a:latin typeface="Futura Md BT"/>
              <a:cs typeface="Arial" panose="020B0604020202020204" pitchFamily="34" charset="0"/>
            </a:endParaRPr>
          </a:p>
          <a:p>
            <a:pPr algn="just"/>
            <a:r>
              <a:rPr lang="en-US" sz="1000" b="1" dirty="0" smtClean="0">
                <a:solidFill>
                  <a:schemeClr val="tx2">
                    <a:lumMod val="50000"/>
                  </a:schemeClr>
                </a:solidFill>
                <a:latin typeface="Futura Md BT"/>
                <a:cs typeface="Arial" panose="020B0604020202020204" pitchFamily="34" charset="0"/>
              </a:rPr>
              <a:t>2017/18 &amp; 2018/19: Unspent funds </a:t>
            </a:r>
            <a:r>
              <a:rPr lang="en-US" sz="1000" dirty="0" smtClean="0">
                <a:solidFill>
                  <a:schemeClr val="tx2">
                    <a:lumMod val="50000"/>
                  </a:schemeClr>
                </a:solidFill>
                <a:latin typeface="Futura Md BT"/>
                <a:cs typeface="Arial" panose="020B0604020202020204" pitchFamily="34" charset="0"/>
              </a:rPr>
              <a:t>due </a:t>
            </a:r>
            <a:r>
              <a:rPr lang="en-US" sz="1000" dirty="0">
                <a:solidFill>
                  <a:schemeClr val="tx2">
                    <a:lumMod val="50000"/>
                  </a:schemeClr>
                </a:solidFill>
                <a:latin typeface="Futura Md BT"/>
                <a:cs typeface="Arial" panose="020B0604020202020204" pitchFamily="34" charset="0"/>
              </a:rPr>
              <a:t>to vacant posts and delays experienced in the commencement of new office building </a:t>
            </a:r>
            <a:r>
              <a:rPr lang="en-US" sz="1000" dirty="0" smtClean="0">
                <a:solidFill>
                  <a:schemeClr val="tx2">
                    <a:lumMod val="50000"/>
                  </a:schemeClr>
                </a:solidFill>
                <a:latin typeface="Futura Md BT"/>
                <a:cs typeface="Arial" panose="020B0604020202020204" pitchFamily="34" charset="0"/>
              </a:rPr>
              <a:t>construction.</a:t>
            </a:r>
          </a:p>
          <a:p>
            <a:pPr algn="just"/>
            <a:endParaRPr lang="en-US" sz="1000" b="1" dirty="0">
              <a:solidFill>
                <a:schemeClr val="tx2">
                  <a:lumMod val="50000"/>
                </a:schemeClr>
              </a:solidFill>
              <a:latin typeface="Futura Md BT"/>
              <a:cs typeface="Arial" panose="020B0604020202020204" pitchFamily="34" charset="0"/>
            </a:endParaRPr>
          </a:p>
          <a:p>
            <a:pPr algn="just"/>
            <a:r>
              <a:rPr lang="en-US" sz="1000" b="1" dirty="0" smtClean="0">
                <a:solidFill>
                  <a:schemeClr val="tx2">
                    <a:lumMod val="50000"/>
                  </a:schemeClr>
                </a:solidFill>
                <a:latin typeface="Futura Md BT"/>
                <a:cs typeface="Arial" panose="020B0604020202020204" pitchFamily="34" charset="0"/>
              </a:rPr>
              <a:t>Corrective measures; </a:t>
            </a:r>
          </a:p>
          <a:p>
            <a:pPr algn="just"/>
            <a:endParaRPr lang="en-US" sz="1000" b="1" dirty="0" smtClean="0">
              <a:solidFill>
                <a:schemeClr val="tx2">
                  <a:lumMod val="50000"/>
                </a:schemeClr>
              </a:solidFill>
              <a:latin typeface="Futura Md BT"/>
              <a:cs typeface="Arial" panose="020B0604020202020204" pitchFamily="34" charset="0"/>
            </a:endParaRPr>
          </a:p>
          <a:p>
            <a:pPr marL="171450" indent="-171450" algn="just">
              <a:buFont typeface="Arial" pitchFamily="34" charset="0"/>
              <a:buChar char="•"/>
            </a:pPr>
            <a:r>
              <a:rPr lang="en-US" sz="1000" dirty="0" smtClean="0">
                <a:solidFill>
                  <a:schemeClr val="tx2">
                    <a:lumMod val="50000"/>
                  </a:schemeClr>
                </a:solidFill>
                <a:latin typeface="Futura Md BT"/>
                <a:cs typeface="Arial" panose="020B0604020202020204" pitchFamily="34" charset="0"/>
              </a:rPr>
              <a:t>Priorities and fast track implementation of rural development project (e.g. FPSUs) </a:t>
            </a:r>
          </a:p>
          <a:p>
            <a:pPr marL="171450" indent="-171450" algn="just">
              <a:buFont typeface="Arial" pitchFamily="34" charset="0"/>
              <a:buChar char="•"/>
            </a:pPr>
            <a:r>
              <a:rPr lang="en-US" sz="1000" dirty="0">
                <a:solidFill>
                  <a:schemeClr val="tx2">
                    <a:lumMod val="50000"/>
                  </a:schemeClr>
                </a:solidFill>
                <a:latin typeface="Futura Md BT"/>
                <a:cs typeface="Arial" panose="020B0604020202020204" pitchFamily="34" charset="0"/>
              </a:rPr>
              <a:t>V</a:t>
            </a:r>
            <a:r>
              <a:rPr lang="en-US" sz="1000" dirty="0" smtClean="0">
                <a:solidFill>
                  <a:schemeClr val="tx2">
                    <a:lumMod val="50000"/>
                  </a:schemeClr>
                </a:solidFill>
                <a:latin typeface="Futura Md BT"/>
                <a:cs typeface="Arial" panose="020B0604020202020204" pitchFamily="34" charset="0"/>
              </a:rPr>
              <a:t>acant posts- fast track of recruitment process (reconfiguration might hinder this measure during 2019/20);</a:t>
            </a:r>
          </a:p>
          <a:p>
            <a:pPr marL="171450" indent="-171450" algn="just">
              <a:buFont typeface="Arial" pitchFamily="34" charset="0"/>
              <a:buChar char="•"/>
            </a:pPr>
            <a:r>
              <a:rPr lang="en-US" sz="1000" dirty="0" smtClean="0">
                <a:solidFill>
                  <a:schemeClr val="tx2">
                    <a:lumMod val="50000"/>
                  </a:schemeClr>
                </a:solidFill>
                <a:latin typeface="Futura Md BT"/>
                <a:cs typeface="Arial" panose="020B0604020202020204" pitchFamily="34" charset="0"/>
              </a:rPr>
              <a:t>Bilateral meeting between the Department’s Minister and the Minister of Finance to approve concurrence letter to start with construction of the new office building</a:t>
            </a:r>
          </a:p>
          <a:p>
            <a:pPr algn="just"/>
            <a:endParaRPr lang="en-US" sz="1000" dirty="0" smtClean="0">
              <a:solidFill>
                <a:schemeClr val="tx2">
                  <a:lumMod val="50000"/>
                </a:schemeClr>
              </a:solidFill>
              <a:latin typeface="Futura Md BT"/>
              <a:cs typeface="Arial" panose="020B0604020202020204" pitchFamily="34" charset="0"/>
            </a:endParaRPr>
          </a:p>
          <a:p>
            <a:pPr algn="just"/>
            <a:endParaRPr lang="en-US" sz="1000" dirty="0">
              <a:solidFill>
                <a:schemeClr val="tx2">
                  <a:lumMod val="50000"/>
                </a:schemeClr>
              </a:solidFill>
              <a:latin typeface="Futura Md BT"/>
              <a:cs typeface="Arial" panose="020B0604020202020204" pitchFamily="34" charset="0"/>
            </a:endParaRPr>
          </a:p>
          <a:p>
            <a:pPr algn="just"/>
            <a:endParaRPr lang="en-US" sz="1000" dirty="0">
              <a:solidFill>
                <a:schemeClr val="tx2">
                  <a:lumMod val="50000"/>
                </a:schemeClr>
              </a:solidFill>
              <a:latin typeface="Futura Md BT"/>
              <a:cs typeface="Arial" panose="020B0604020202020204" pitchFamily="34" charset="0"/>
            </a:endParaRPr>
          </a:p>
        </p:txBody>
      </p:sp>
      <p:grpSp>
        <p:nvGrpSpPr>
          <p:cNvPr id="369" name="Grupare 76"/>
          <p:cNvGrpSpPr/>
          <p:nvPr/>
        </p:nvGrpSpPr>
        <p:grpSpPr>
          <a:xfrm>
            <a:off x="367860" y="349140"/>
            <a:ext cx="1971559" cy="135936"/>
            <a:chOff x="5575731" y="1523682"/>
            <a:chExt cx="3278370" cy="228600"/>
          </a:xfrm>
          <a:solidFill>
            <a:srgbClr val="FFC000"/>
          </a:solidFill>
        </p:grpSpPr>
        <p:cxnSp>
          <p:nvCxnSpPr>
            <p:cNvPr id="372"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73" name="Oval 372"/>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cs typeface="Arial" panose="020B0604020202020204" pitchFamily="34" charset="0"/>
              </a:endParaRPr>
            </a:p>
          </p:txBody>
        </p:sp>
      </p:grpSp>
      <p:sp>
        <p:nvSpPr>
          <p:cNvPr id="370" name="CasetăText 86"/>
          <p:cNvSpPr txBox="1"/>
          <p:nvPr/>
        </p:nvSpPr>
        <p:spPr>
          <a:xfrm>
            <a:off x="367860" y="54461"/>
            <a:ext cx="2908740" cy="323165"/>
          </a:xfrm>
          <a:prstGeom prst="rect">
            <a:avLst/>
          </a:prstGeom>
          <a:noFill/>
          <a:ln>
            <a:noFill/>
          </a:ln>
        </p:spPr>
        <p:txBody>
          <a:bodyPr wrap="square" rtlCol="0" anchor="b">
            <a:spAutoFit/>
          </a:bodyPr>
          <a:lstStyle/>
          <a:p>
            <a:r>
              <a:rPr lang="en-US" sz="1500" dirty="0" smtClean="0">
                <a:solidFill>
                  <a:srgbClr val="333399"/>
                </a:solidFill>
                <a:latin typeface="Futura Md BT"/>
                <a:cs typeface="Arial" panose="020B0604020202020204" pitchFamily="34" charset="0"/>
              </a:rPr>
              <a:t>Expenditure by financial year</a:t>
            </a:r>
            <a:endParaRPr lang="en-US" sz="1500" dirty="0">
              <a:solidFill>
                <a:srgbClr val="333399"/>
              </a:solidFill>
              <a:latin typeface="Futura Md BT"/>
              <a:cs typeface="Arial" panose="020B0604020202020204" pitchFamily="34" charset="0"/>
            </a:endParaRPr>
          </a:p>
        </p:txBody>
      </p:sp>
      <p:sp>
        <p:nvSpPr>
          <p:cNvPr id="371" name="CasetăText 87"/>
          <p:cNvSpPr txBox="1"/>
          <p:nvPr/>
        </p:nvSpPr>
        <p:spPr>
          <a:xfrm>
            <a:off x="367860" y="435805"/>
            <a:ext cx="1812029" cy="523220"/>
          </a:xfrm>
          <a:prstGeom prst="rect">
            <a:avLst/>
          </a:prstGeom>
          <a:noFill/>
          <a:ln>
            <a:noFill/>
          </a:ln>
        </p:spPr>
        <p:txBody>
          <a:bodyPr wrap="square" rtlCol="0">
            <a:spAutoFit/>
          </a:bodyPr>
          <a:lstStyle/>
          <a:p>
            <a:r>
              <a:rPr lang="en-US" sz="1400" b="1" dirty="0" smtClean="0">
                <a:solidFill>
                  <a:schemeClr val="tx2">
                    <a:lumMod val="50000"/>
                  </a:schemeClr>
                </a:solidFill>
                <a:latin typeface="Futura lt bt"/>
                <a:cs typeface="Arial" panose="020B0604020202020204" pitchFamily="34" charset="0"/>
              </a:rPr>
              <a:t>2013/14- 2018/19</a:t>
            </a:r>
            <a:endParaRPr lang="en-US" sz="1400" b="1" dirty="0">
              <a:solidFill>
                <a:schemeClr val="tx2">
                  <a:lumMod val="50000"/>
                </a:schemeClr>
              </a:solidFill>
              <a:latin typeface="Futura lt bt"/>
              <a:cs typeface="Arial" panose="020B0604020202020204" pitchFamily="34" charset="0"/>
            </a:endParaRPr>
          </a:p>
          <a:p>
            <a:endParaRPr lang="en-US" sz="1400" b="1" dirty="0">
              <a:solidFill>
                <a:schemeClr val="tx1">
                  <a:lumMod val="50000"/>
                  <a:lumOff val="50000"/>
                </a:schemeClr>
              </a:solidFill>
              <a:latin typeface="Futura lt bt"/>
              <a:cs typeface="Arial" panose="020B0604020202020204"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02354" y="576567"/>
            <a:ext cx="9120187" cy="4932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727664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p:nvPr>
        </p:nvSpPr>
        <p:spPr>
          <a:xfrm>
            <a:off x="388938" y="115888"/>
            <a:ext cx="8396287" cy="360362"/>
          </a:xfrm>
        </p:spPr>
        <p:txBody>
          <a:bodyPr/>
          <a:lstStyle/>
          <a:p>
            <a:r>
              <a:rPr lang="en-ZA" altLang="en-US" sz="1600" b="1" dirty="0" smtClean="0">
                <a:latin typeface="Arial" charset="0"/>
                <a:cs typeface="Arial" charset="0"/>
              </a:rPr>
              <a:t>5 YEAR TREND ON STARTAEGIC LAND ACQUISITION</a:t>
            </a:r>
          </a:p>
        </p:txBody>
      </p:sp>
      <p:cxnSp>
        <p:nvCxnSpPr>
          <p:cNvPr id="14" name="Straight Connector 13"/>
          <p:cNvCxnSpPr/>
          <p:nvPr/>
        </p:nvCxnSpPr>
        <p:spPr>
          <a:xfrm>
            <a:off x="323850" y="549275"/>
            <a:ext cx="8439150" cy="0"/>
          </a:xfrm>
          <a:prstGeom prst="line">
            <a:avLst/>
          </a:prstGeom>
        </p:spPr>
        <p:style>
          <a:lnRef idx="1">
            <a:schemeClr val="accent1"/>
          </a:lnRef>
          <a:fillRef idx="0">
            <a:schemeClr val="accent1"/>
          </a:fillRef>
          <a:effectRef idx="0">
            <a:schemeClr val="accent1"/>
          </a:effectRef>
          <a:fontRef idx="minor">
            <a:schemeClr val="tx1"/>
          </a:fontRef>
        </p:style>
      </p:cxnSp>
      <p:sp>
        <p:nvSpPr>
          <p:cNvPr id="35844" name="Rectangle 122"/>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177744" rIns="790326" anchor="ctr">
            <a:spAutoFit/>
          </a:bodyPr>
          <a:lstStyle/>
          <a:p>
            <a:endParaRPr lang="en-US" altLang="en-US" dirty="0"/>
          </a:p>
        </p:txBody>
      </p:sp>
      <p:sp>
        <p:nvSpPr>
          <p:cNvPr id="35845" name="Rectangle 17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ltLang="en-US" sz="600" dirty="0"/>
          </a:p>
          <a:p>
            <a:r>
              <a:rPr lang="en-US" altLang="en-US" dirty="0"/>
              <a:t/>
            </a:r>
            <a:br>
              <a:rPr lang="en-US" altLang="en-US" dirty="0"/>
            </a:br>
            <a:endParaRPr lang="en-US" altLang="en-US" sz="1200" dirty="0">
              <a:cs typeface="Times New Roman" pitchFamily="18" charset="0"/>
            </a:endParaRPr>
          </a:p>
          <a:p>
            <a:endParaRPr lang="en-US" altLang="en-US" dirty="0"/>
          </a:p>
        </p:txBody>
      </p:sp>
      <p:sp>
        <p:nvSpPr>
          <p:cNvPr id="35846" name="Rectangle 17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tabLst>
                <a:tab pos="5829300" algn="l"/>
              </a:tabLst>
            </a:pPr>
            <a:r>
              <a:rPr lang="en-ZA" altLang="en-US" sz="300" dirty="0">
                <a:latin typeface="Arial" charset="0"/>
                <a:cs typeface="Times New Roman" pitchFamily="18" charset="0"/>
              </a:rPr>
              <a:t>	</a:t>
            </a:r>
            <a:endParaRPr lang="en-US" altLang="en-US" sz="600" dirty="0"/>
          </a:p>
          <a:p>
            <a:pPr>
              <a:tabLst>
                <a:tab pos="5829300" algn="l"/>
              </a:tabLst>
            </a:pPr>
            <a:endParaRPr lang="en-US" altLang="en-US" dirty="0"/>
          </a:p>
        </p:txBody>
      </p:sp>
      <p:sp>
        <p:nvSpPr>
          <p:cNvPr id="35847" name="Rectangle 18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ltLang="en-US" sz="600" dirty="0"/>
          </a:p>
          <a:p>
            <a:r>
              <a:rPr lang="en-US" altLang="en-US" dirty="0"/>
              <a:t/>
            </a:r>
            <a:br>
              <a:rPr lang="en-US" altLang="en-US" dirty="0"/>
            </a:br>
            <a:endParaRPr lang="en-US" altLang="en-US" sz="1200" dirty="0">
              <a:cs typeface="Times New Roman" pitchFamily="18" charset="0"/>
            </a:endParaRPr>
          </a:p>
          <a:p>
            <a:endParaRPr lang="en-US" altLang="en-US" dirty="0"/>
          </a:p>
        </p:txBody>
      </p:sp>
      <p:sp>
        <p:nvSpPr>
          <p:cNvPr id="35848" name="Rectangle 18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tabLst>
                <a:tab pos="960438" algn="l"/>
              </a:tabLst>
            </a:pPr>
            <a:endParaRPr lang="en-ZA" altLang="en-US" sz="300" dirty="0">
              <a:latin typeface="Arial" charset="0"/>
              <a:cs typeface="Times New Roman" pitchFamily="18" charset="0"/>
            </a:endParaRPr>
          </a:p>
          <a:p>
            <a:pPr>
              <a:tabLst>
                <a:tab pos="960438" algn="l"/>
              </a:tabLst>
            </a:pPr>
            <a:r>
              <a:rPr lang="en-ZA" altLang="en-US" sz="300" dirty="0">
                <a:latin typeface="Arial" charset="0"/>
                <a:cs typeface="Times New Roman" pitchFamily="18" charset="0"/>
              </a:rPr>
              <a:t>	</a:t>
            </a:r>
            <a:endParaRPr lang="en-US" altLang="en-US" sz="600" dirty="0"/>
          </a:p>
          <a:p>
            <a:pPr>
              <a:tabLst>
                <a:tab pos="960438" algn="l"/>
              </a:tabLst>
            </a:pPr>
            <a:r>
              <a:rPr lang="en-ZA" altLang="en-US" sz="300" dirty="0">
                <a:cs typeface="Times New Roman" pitchFamily="18" charset="0"/>
              </a:rPr>
              <a:t/>
            </a:r>
            <a:br>
              <a:rPr lang="en-ZA" altLang="en-US" sz="300" dirty="0">
                <a:cs typeface="Times New Roman" pitchFamily="18" charset="0"/>
              </a:rPr>
            </a:br>
            <a:endParaRPr lang="en-ZA" altLang="en-US" dirty="0"/>
          </a:p>
        </p:txBody>
      </p:sp>
      <p:pic>
        <p:nvPicPr>
          <p:cNvPr id="35849"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663" y="1077913"/>
            <a:ext cx="8448675"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0" name="Picture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483100" y="792163"/>
            <a:ext cx="46038"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35851" name="Chart 14"/>
          <p:cNvGraphicFramePr>
            <a:graphicFrameLocks/>
          </p:cNvGraphicFramePr>
          <p:nvPr/>
        </p:nvGraphicFramePr>
        <p:xfrm>
          <a:off x="4683125" y="1152525"/>
          <a:ext cx="4130675" cy="3140075"/>
        </p:xfrm>
        <a:graphic>
          <a:graphicData uri="http://schemas.openxmlformats.org/presentationml/2006/ole">
            <p:oleObj spid="_x0000_s2064" name="Chart" r:id="rId5" imgW="4212701" imgH="4255377" progId="Excel.Sheet.8">
              <p:embed/>
            </p:oleObj>
          </a:graphicData>
        </a:graphic>
      </p:graphicFrame>
      <p:sp>
        <p:nvSpPr>
          <p:cNvPr id="35852" name="Text Placeholder 11"/>
          <p:cNvSpPr>
            <a:spLocks noGrp="1"/>
          </p:cNvSpPr>
          <p:nvPr>
            <p:ph type="body" idx="1"/>
          </p:nvPr>
        </p:nvSpPr>
        <p:spPr>
          <a:xfrm>
            <a:off x="323850" y="620713"/>
            <a:ext cx="3967163" cy="323850"/>
          </a:xfrm>
        </p:spPr>
        <p:txBody>
          <a:bodyPr>
            <a:normAutofit lnSpcReduction="10000"/>
          </a:bodyPr>
          <a:lstStyle/>
          <a:p>
            <a:r>
              <a:rPr lang="en-ZA" altLang="en-US" sz="1600" dirty="0" smtClean="0">
                <a:solidFill>
                  <a:srgbClr val="92D050"/>
                </a:solidFill>
                <a:latin typeface="Arial" charset="0"/>
                <a:cs typeface="Arial" charset="0"/>
              </a:rPr>
              <a:t>BUDGET VS EXPENDITURE (R’000)</a:t>
            </a:r>
          </a:p>
        </p:txBody>
      </p:sp>
      <p:sp>
        <p:nvSpPr>
          <p:cNvPr id="35853" name="Text Placeholder 11"/>
          <p:cNvSpPr>
            <a:spLocks noGrp="1"/>
          </p:cNvSpPr>
          <p:nvPr>
            <p:ph type="body" idx="1"/>
          </p:nvPr>
        </p:nvSpPr>
        <p:spPr>
          <a:xfrm>
            <a:off x="4724400" y="627063"/>
            <a:ext cx="3967163" cy="306387"/>
          </a:xfrm>
        </p:spPr>
        <p:txBody>
          <a:bodyPr>
            <a:normAutofit fontScale="92500" lnSpcReduction="10000"/>
          </a:bodyPr>
          <a:lstStyle/>
          <a:p>
            <a:pPr algn="r"/>
            <a:r>
              <a:rPr lang="en-ZA" altLang="en-US" sz="1600" dirty="0" smtClean="0">
                <a:solidFill>
                  <a:srgbClr val="92D050"/>
                </a:solidFill>
                <a:latin typeface="Arial" charset="0"/>
                <a:cs typeface="Arial" charset="0"/>
              </a:rPr>
              <a:t>PERCENTAGE SPEND</a:t>
            </a:r>
          </a:p>
        </p:txBody>
      </p:sp>
      <p:graphicFrame>
        <p:nvGraphicFramePr>
          <p:cNvPr id="35854" name="Chart 16"/>
          <p:cNvGraphicFramePr>
            <a:graphicFrameLocks/>
          </p:cNvGraphicFramePr>
          <p:nvPr/>
        </p:nvGraphicFramePr>
        <p:xfrm>
          <a:off x="273050" y="1217613"/>
          <a:ext cx="4205288" cy="3198812"/>
        </p:xfrm>
        <a:graphic>
          <a:graphicData uri="http://schemas.openxmlformats.org/presentationml/2006/ole">
            <p:oleObj spid="_x0000_s2065" name="Chart" r:id="rId6" imgW="4212701" imgH="3206774" progId="Excel.Sheet.8">
              <p:embed/>
            </p:oleObj>
          </a:graphicData>
        </a:graphic>
      </p:graphicFrame>
      <p:sp>
        <p:nvSpPr>
          <p:cNvPr id="2" name="Rounded Rectangle 1"/>
          <p:cNvSpPr/>
          <p:nvPr/>
        </p:nvSpPr>
        <p:spPr>
          <a:xfrm>
            <a:off x="539750" y="4437063"/>
            <a:ext cx="8274050" cy="1152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1200" dirty="0">
                <a:latin typeface="Arial" panose="020B0604020202020204" pitchFamily="34" charset="0"/>
                <a:cs typeface="Arial" panose="020B0604020202020204" pitchFamily="34" charset="0"/>
              </a:rPr>
              <a:t>The downward slope on land acquisition over the years is due to the following,</a:t>
            </a:r>
          </a:p>
          <a:p>
            <a:pPr marL="228600" indent="-228600">
              <a:lnSpc>
                <a:spcPct val="150000"/>
              </a:lnSpc>
              <a:buFont typeface="+mj-lt"/>
              <a:buAutoNum type="arabicPeriod"/>
              <a:defRPr/>
            </a:pPr>
            <a:r>
              <a:rPr lang="en-US" sz="1200" dirty="0">
                <a:latin typeface="Arial" panose="020B0604020202020204" pitchFamily="34" charset="0"/>
                <a:cs typeface="Arial" panose="020B0604020202020204" pitchFamily="34" charset="0"/>
              </a:rPr>
              <a:t>rejections of offers resulting from discrepancies in the valuations of the OVG and contracted Valuers.</a:t>
            </a:r>
          </a:p>
          <a:p>
            <a:pPr marL="228600" indent="-228600">
              <a:lnSpc>
                <a:spcPct val="150000"/>
              </a:lnSpc>
              <a:buFont typeface="+mj-lt"/>
              <a:buAutoNum type="arabicPeriod"/>
              <a:defRPr/>
            </a:pPr>
            <a:r>
              <a:rPr lang="en-US" sz="1200" dirty="0">
                <a:latin typeface="Arial" panose="020B0604020202020204" pitchFamily="34" charset="0"/>
                <a:cs typeface="Arial" panose="020B0604020202020204" pitchFamily="34" charset="0"/>
              </a:rPr>
              <a:t>Redirecting of the funds to other programmes such as RADP</a:t>
            </a:r>
          </a:p>
        </p:txBody>
      </p:sp>
    </p:spTree>
    <p:extLst>
      <p:ext uri="{BB962C8B-B14F-4D97-AF65-F5344CB8AC3E}">
        <p14:creationId xmlns:p14="http://schemas.microsoft.com/office/powerpoint/2010/main" xmlns="" val="2315343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3"/>
          <p:cNvSpPr>
            <a:spLocks noGrp="1"/>
          </p:cNvSpPr>
          <p:nvPr>
            <p:ph type="title"/>
          </p:nvPr>
        </p:nvSpPr>
        <p:spPr>
          <a:xfrm>
            <a:off x="388938" y="115888"/>
            <a:ext cx="8396287" cy="360362"/>
          </a:xfrm>
        </p:spPr>
        <p:txBody>
          <a:bodyPr/>
          <a:lstStyle/>
          <a:p>
            <a:r>
              <a:rPr lang="en-ZA" altLang="en-US" sz="1600" b="1" dirty="0" smtClean="0">
                <a:latin typeface="Arial" charset="0"/>
                <a:cs typeface="Arial" charset="0"/>
              </a:rPr>
              <a:t>5 YEAR TREND ON RECAPITALISATION AND DEVELOPMENT</a:t>
            </a:r>
          </a:p>
        </p:txBody>
      </p:sp>
      <p:cxnSp>
        <p:nvCxnSpPr>
          <p:cNvPr id="14" name="Straight Connector 13"/>
          <p:cNvCxnSpPr/>
          <p:nvPr/>
        </p:nvCxnSpPr>
        <p:spPr>
          <a:xfrm>
            <a:off x="323850" y="549275"/>
            <a:ext cx="8439150" cy="0"/>
          </a:xfrm>
          <a:prstGeom prst="line">
            <a:avLst/>
          </a:prstGeom>
        </p:spPr>
        <p:style>
          <a:lnRef idx="1">
            <a:schemeClr val="accent1"/>
          </a:lnRef>
          <a:fillRef idx="0">
            <a:schemeClr val="accent1"/>
          </a:fillRef>
          <a:effectRef idx="0">
            <a:schemeClr val="accent1"/>
          </a:effectRef>
          <a:fontRef idx="minor">
            <a:schemeClr val="tx1"/>
          </a:fontRef>
        </p:style>
      </p:cxnSp>
      <p:sp>
        <p:nvSpPr>
          <p:cNvPr id="36868" name="TextBox 418"/>
          <p:cNvSpPr txBox="1">
            <a:spLocks noChangeArrowheads="1"/>
          </p:cNvSpPr>
          <p:nvPr/>
        </p:nvSpPr>
        <p:spPr bwMode="auto">
          <a:xfrm>
            <a:off x="3811588" y="5003800"/>
            <a:ext cx="871537" cy="18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a:r>
              <a:rPr lang="en-US" altLang="en-US" sz="1200" dirty="0">
                <a:latin typeface="Times New Roman" pitchFamily="18" charset="0"/>
                <a:cs typeface="Times New Roman" pitchFamily="18" charset="0"/>
              </a:rPr>
              <a:t> </a:t>
            </a:r>
          </a:p>
        </p:txBody>
      </p:sp>
      <p:sp>
        <p:nvSpPr>
          <p:cNvPr id="36869" name="Rectangle 122"/>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177744" rIns="790326" anchor="ctr">
            <a:spAutoFit/>
          </a:bodyPr>
          <a:lstStyle/>
          <a:p>
            <a:endParaRPr lang="en-US" altLang="en-US" dirty="0"/>
          </a:p>
        </p:txBody>
      </p:sp>
      <p:sp>
        <p:nvSpPr>
          <p:cNvPr id="36870" name="Rectangle 17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ltLang="en-US" sz="600" dirty="0"/>
          </a:p>
          <a:p>
            <a:r>
              <a:rPr lang="en-US" altLang="en-US" dirty="0"/>
              <a:t/>
            </a:r>
            <a:br>
              <a:rPr lang="en-US" altLang="en-US" dirty="0"/>
            </a:br>
            <a:endParaRPr lang="en-US" altLang="en-US" sz="1200" dirty="0">
              <a:cs typeface="Times New Roman" pitchFamily="18" charset="0"/>
            </a:endParaRPr>
          </a:p>
          <a:p>
            <a:endParaRPr lang="en-US" altLang="en-US" dirty="0"/>
          </a:p>
        </p:txBody>
      </p:sp>
      <p:sp>
        <p:nvSpPr>
          <p:cNvPr id="36871" name="Rectangle 17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tabLst>
                <a:tab pos="5829300" algn="l"/>
              </a:tabLst>
            </a:pPr>
            <a:r>
              <a:rPr lang="en-ZA" altLang="en-US" sz="300" dirty="0">
                <a:latin typeface="Arial" charset="0"/>
                <a:cs typeface="Times New Roman" pitchFamily="18" charset="0"/>
              </a:rPr>
              <a:t>	</a:t>
            </a:r>
            <a:endParaRPr lang="en-US" altLang="en-US" sz="600" dirty="0"/>
          </a:p>
          <a:p>
            <a:pPr>
              <a:tabLst>
                <a:tab pos="5829300" algn="l"/>
              </a:tabLst>
            </a:pPr>
            <a:endParaRPr lang="en-US" altLang="en-US" dirty="0"/>
          </a:p>
        </p:txBody>
      </p:sp>
      <p:sp>
        <p:nvSpPr>
          <p:cNvPr id="36872" name="Rectangle 18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ltLang="en-US" sz="600" dirty="0"/>
          </a:p>
          <a:p>
            <a:r>
              <a:rPr lang="en-US" altLang="en-US" dirty="0"/>
              <a:t/>
            </a:r>
            <a:br>
              <a:rPr lang="en-US" altLang="en-US" dirty="0"/>
            </a:br>
            <a:endParaRPr lang="en-US" altLang="en-US" sz="1200" dirty="0">
              <a:cs typeface="Times New Roman" pitchFamily="18" charset="0"/>
            </a:endParaRPr>
          </a:p>
          <a:p>
            <a:endParaRPr lang="en-US" altLang="en-US" dirty="0"/>
          </a:p>
        </p:txBody>
      </p:sp>
      <p:sp>
        <p:nvSpPr>
          <p:cNvPr id="36873" name="Rectangle 18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tabLst>
                <a:tab pos="960438" algn="l"/>
              </a:tabLst>
            </a:pPr>
            <a:endParaRPr lang="en-ZA" altLang="en-US" sz="300" dirty="0">
              <a:latin typeface="Arial" charset="0"/>
              <a:cs typeface="Times New Roman" pitchFamily="18" charset="0"/>
            </a:endParaRPr>
          </a:p>
          <a:p>
            <a:pPr>
              <a:tabLst>
                <a:tab pos="960438" algn="l"/>
              </a:tabLst>
            </a:pPr>
            <a:r>
              <a:rPr lang="en-ZA" altLang="en-US" sz="300" dirty="0">
                <a:latin typeface="Arial" charset="0"/>
                <a:cs typeface="Times New Roman" pitchFamily="18" charset="0"/>
              </a:rPr>
              <a:t>	</a:t>
            </a:r>
            <a:endParaRPr lang="en-US" altLang="en-US" sz="600" dirty="0"/>
          </a:p>
          <a:p>
            <a:pPr>
              <a:tabLst>
                <a:tab pos="960438" algn="l"/>
              </a:tabLst>
            </a:pPr>
            <a:r>
              <a:rPr lang="en-ZA" altLang="en-US" sz="300" dirty="0">
                <a:cs typeface="Times New Roman" pitchFamily="18" charset="0"/>
              </a:rPr>
              <a:t/>
            </a:r>
            <a:br>
              <a:rPr lang="en-ZA" altLang="en-US" sz="300" dirty="0">
                <a:cs typeface="Times New Roman" pitchFamily="18" charset="0"/>
              </a:rPr>
            </a:br>
            <a:endParaRPr lang="en-ZA" altLang="en-US" dirty="0"/>
          </a:p>
        </p:txBody>
      </p:sp>
      <p:pic>
        <p:nvPicPr>
          <p:cNvPr id="36874"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47663" y="1077913"/>
            <a:ext cx="8448675" cy="1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75" name="Picture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541838" y="1119188"/>
            <a:ext cx="46037" cy="350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76" name="Text Placeholder 11"/>
          <p:cNvSpPr>
            <a:spLocks noGrp="1"/>
          </p:cNvSpPr>
          <p:nvPr>
            <p:ph type="body" idx="1"/>
          </p:nvPr>
        </p:nvSpPr>
        <p:spPr>
          <a:xfrm>
            <a:off x="185738" y="630238"/>
            <a:ext cx="3967162" cy="312737"/>
          </a:xfrm>
        </p:spPr>
        <p:txBody>
          <a:bodyPr>
            <a:normAutofit lnSpcReduction="10000"/>
          </a:bodyPr>
          <a:lstStyle/>
          <a:p>
            <a:pPr algn="ctr"/>
            <a:r>
              <a:rPr lang="en-ZA" altLang="en-US" sz="1600" dirty="0" smtClean="0">
                <a:solidFill>
                  <a:srgbClr val="92D050"/>
                </a:solidFill>
                <a:latin typeface="Arial" charset="0"/>
                <a:cs typeface="Arial" charset="0"/>
              </a:rPr>
              <a:t>BUDGET VS EXPENDITURE (R’000)</a:t>
            </a:r>
          </a:p>
        </p:txBody>
      </p:sp>
      <p:sp>
        <p:nvSpPr>
          <p:cNvPr id="36877" name="Text Placeholder 11"/>
          <p:cNvSpPr>
            <a:spLocks noGrp="1"/>
          </p:cNvSpPr>
          <p:nvPr>
            <p:ph type="body" idx="1"/>
          </p:nvPr>
        </p:nvSpPr>
        <p:spPr>
          <a:xfrm>
            <a:off x="4724400" y="627063"/>
            <a:ext cx="3967163" cy="306387"/>
          </a:xfrm>
        </p:spPr>
        <p:txBody>
          <a:bodyPr>
            <a:normAutofit fontScale="92500" lnSpcReduction="10000"/>
          </a:bodyPr>
          <a:lstStyle/>
          <a:p>
            <a:pPr algn="r"/>
            <a:r>
              <a:rPr lang="en-ZA" altLang="en-US" sz="1600" dirty="0" smtClean="0">
                <a:solidFill>
                  <a:srgbClr val="92D050"/>
                </a:solidFill>
                <a:latin typeface="Arial" charset="0"/>
                <a:cs typeface="Arial" charset="0"/>
              </a:rPr>
              <a:t>PERCENTAGE SPEND</a:t>
            </a:r>
          </a:p>
        </p:txBody>
      </p:sp>
      <p:graphicFrame>
        <p:nvGraphicFramePr>
          <p:cNvPr id="36878" name="Chart 18"/>
          <p:cNvGraphicFramePr>
            <a:graphicFrameLocks/>
          </p:cNvGraphicFramePr>
          <p:nvPr/>
        </p:nvGraphicFramePr>
        <p:xfrm>
          <a:off x="4673600" y="1257300"/>
          <a:ext cx="4270375" cy="2844800"/>
        </p:xfrm>
        <a:graphic>
          <a:graphicData uri="http://schemas.openxmlformats.org/presentationml/2006/ole">
            <p:oleObj spid="_x0000_s3088" name="Chart" r:id="rId5" imgW="4279763" imgH="2847079" progId="Excel.Sheet.8">
              <p:embed/>
            </p:oleObj>
          </a:graphicData>
        </a:graphic>
      </p:graphicFrame>
      <p:graphicFrame>
        <p:nvGraphicFramePr>
          <p:cNvPr id="36879" name="Chart 15"/>
          <p:cNvGraphicFramePr>
            <a:graphicFrameLocks/>
          </p:cNvGraphicFramePr>
          <p:nvPr/>
        </p:nvGraphicFramePr>
        <p:xfrm>
          <a:off x="417513" y="1206500"/>
          <a:ext cx="3924300" cy="2844800"/>
        </p:xfrm>
        <a:graphic>
          <a:graphicData uri="http://schemas.openxmlformats.org/presentationml/2006/ole">
            <p:oleObj spid="_x0000_s3089" name="Chart" r:id="rId6" imgW="3932261" imgH="2853175" progId="Excel.Sheet.8">
              <p:embed/>
            </p:oleObj>
          </a:graphicData>
        </a:graphic>
      </p:graphicFrame>
      <p:sp>
        <p:nvSpPr>
          <p:cNvPr id="2" name="Rounded Rectangle 1"/>
          <p:cNvSpPr/>
          <p:nvPr/>
        </p:nvSpPr>
        <p:spPr>
          <a:xfrm>
            <a:off x="684213" y="4797425"/>
            <a:ext cx="8259762" cy="86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1200" dirty="0">
                <a:latin typeface="Arial" panose="020B0604020202020204" pitchFamily="34" charset="0"/>
                <a:cs typeface="Arial" panose="020B0604020202020204" pitchFamily="34" charset="0"/>
              </a:rPr>
              <a:t>The steady decline in RADP ( including 1H1HH) disbursements on projects is attributed to the failure of the beneficiaries to account for the disbursed trenches, leading into delays in the release of subsequent trenches and further to account for the expenditure.</a:t>
            </a:r>
          </a:p>
        </p:txBody>
      </p:sp>
    </p:spTree>
    <p:extLst>
      <p:ext uri="{BB962C8B-B14F-4D97-AF65-F5344CB8AC3E}">
        <p14:creationId xmlns:p14="http://schemas.microsoft.com/office/powerpoint/2010/main" xmlns="" val="7435635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68313" y="171450"/>
            <a:ext cx="8229600" cy="304800"/>
          </a:xfrm>
        </p:spPr>
        <p:txBody>
          <a:bodyPr>
            <a:normAutofit fontScale="90000"/>
          </a:bodyPr>
          <a:lstStyle/>
          <a:p>
            <a:r>
              <a:rPr lang="en-ZA" altLang="en-US" sz="2000" b="1" dirty="0" smtClean="0">
                <a:latin typeface="Arial" charset="0"/>
                <a:cs typeface="Arial" charset="0"/>
              </a:rPr>
              <a:t>9.REPRIORITISATION FOR AENE 2019/20</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xmlns="" val="3480782357"/>
              </p:ext>
            </p:extLst>
          </p:nvPr>
        </p:nvGraphicFramePr>
        <p:xfrm>
          <a:off x="468313" y="692150"/>
          <a:ext cx="8229600" cy="3727455"/>
        </p:xfrm>
        <a:graphic>
          <a:graphicData uri="http://schemas.openxmlformats.org/drawingml/2006/table">
            <a:tbl>
              <a:tblPr firstRow="1" bandRow="1"/>
              <a:tblGrid>
                <a:gridCol w="3341002"/>
                <a:gridCol w="1340922"/>
                <a:gridCol w="1473917"/>
                <a:gridCol w="2073759"/>
              </a:tblGrid>
              <a:tr h="352545">
                <a:tc>
                  <a:txBody>
                    <a:bodyPr/>
                    <a:lstStyle/>
                    <a:p>
                      <a:pPr algn="ctr" rtl="0" fontAlgn="ctr"/>
                      <a:r>
                        <a:rPr lang="en-US" sz="1200" b="1" i="0" u="none" strike="noStrike" dirty="0">
                          <a:solidFill>
                            <a:srgbClr val="FFFFFF"/>
                          </a:solidFill>
                          <a:effectLst/>
                          <a:latin typeface="Arial" panose="020B0604020202020204" pitchFamily="34" charset="0"/>
                        </a:rPr>
                        <a:t>STANDARD  ITEM – EXPENDITURE</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64A2"/>
                    </a:solidFill>
                  </a:tcPr>
                </a:tc>
                <a:tc>
                  <a:txBody>
                    <a:bodyPr/>
                    <a:lstStyle/>
                    <a:p>
                      <a:pPr algn="ctr" rtl="0" fontAlgn="b"/>
                      <a:r>
                        <a:rPr lang="en-US" sz="1200" b="1" i="0" u="none" strike="noStrike" dirty="0" smtClean="0">
                          <a:solidFill>
                            <a:srgbClr val="FFFFFF"/>
                          </a:solidFill>
                          <a:effectLst/>
                          <a:latin typeface="Arial" panose="020B0604020202020204" pitchFamily="34" charset="0"/>
                        </a:rPr>
                        <a:t>2019/20 BUDGET</a:t>
                      </a:r>
                      <a:endParaRPr lang="en-US" sz="1200" b="1" i="0" u="none" strike="noStrike" dirty="0">
                        <a:solidFill>
                          <a:srgbClr val="FFFFFF"/>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64A2"/>
                    </a:solidFill>
                  </a:tcPr>
                </a:tc>
                <a:tc>
                  <a:txBody>
                    <a:bodyPr/>
                    <a:lstStyle/>
                    <a:p>
                      <a:pPr algn="ctr" rtl="0" fontAlgn="b"/>
                      <a:r>
                        <a:rPr lang="en-US" sz="1200" b="1" i="0" u="none" strike="noStrike" dirty="0" smtClean="0">
                          <a:solidFill>
                            <a:srgbClr val="FFFFFF"/>
                          </a:solidFill>
                          <a:effectLst/>
                          <a:latin typeface="Arial" panose="020B0604020202020204" pitchFamily="34" charset="0"/>
                        </a:rPr>
                        <a:t>ADJUSTMENT</a:t>
                      </a:r>
                      <a:endParaRPr lang="en-US" sz="1200" b="1" i="0" u="none" strike="noStrike" dirty="0">
                        <a:solidFill>
                          <a:srgbClr val="FFFFFF"/>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64A2"/>
                    </a:solidFill>
                  </a:tcPr>
                </a:tc>
                <a:tc>
                  <a:txBody>
                    <a:bodyPr/>
                    <a:lstStyle/>
                    <a:p>
                      <a:pPr algn="ctr" rtl="0" fontAlgn="b"/>
                      <a:r>
                        <a:rPr lang="en-US" sz="1200" b="1" i="0" u="none" strike="noStrike" dirty="0" smtClean="0">
                          <a:solidFill>
                            <a:srgbClr val="FFFFFF"/>
                          </a:solidFill>
                          <a:effectLst/>
                          <a:latin typeface="Arial" panose="020B0604020202020204" pitchFamily="34" charset="0"/>
                        </a:rPr>
                        <a:t>ADJUSTMENT BUDGET</a:t>
                      </a:r>
                      <a:endParaRPr lang="en-US" sz="1200" b="1" i="0" u="none" strike="noStrike" dirty="0">
                        <a:solidFill>
                          <a:srgbClr val="FFFFFF"/>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8064A2"/>
                    </a:solidFill>
                  </a:tcPr>
                </a:tc>
              </a:tr>
              <a:tr h="295678">
                <a:tc>
                  <a:txBody>
                    <a:bodyPr/>
                    <a:lstStyle/>
                    <a:p>
                      <a:pPr algn="l" rtl="0" fontAlgn="ctr"/>
                      <a:r>
                        <a:rPr lang="en-US" sz="1200" b="0" i="0" u="none" strike="noStrike" dirty="0">
                          <a:solidFill>
                            <a:srgbClr val="000000"/>
                          </a:solidFill>
                          <a:effectLst/>
                          <a:latin typeface="Arial" panose="020B0604020202020204" pitchFamily="34" charset="0"/>
                        </a:rPr>
                        <a:t>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ctr" rtl="0" fontAlgn="b"/>
                      <a:r>
                        <a:rPr lang="en-US" sz="1200" b="1" i="0" u="none" strike="noStrike" dirty="0">
                          <a:solidFill>
                            <a:srgbClr val="000000"/>
                          </a:solidFill>
                          <a:effectLst/>
                          <a:latin typeface="Arial" panose="020B0604020202020204" pitchFamily="34" charset="0"/>
                        </a:rPr>
                        <a:t>R'000</a:t>
                      </a: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ctr" rtl="0" fontAlgn="b"/>
                      <a:r>
                        <a:rPr lang="en-US" sz="1200" b="1" i="0" u="none" strike="noStrike" dirty="0">
                          <a:solidFill>
                            <a:srgbClr val="000000"/>
                          </a:solidFill>
                          <a:effectLst/>
                          <a:latin typeface="Arial" panose="020B0604020202020204" pitchFamily="34" charset="0"/>
                        </a:rPr>
                        <a:t>R'000</a:t>
                      </a: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ctr" rtl="0" fontAlgn="b"/>
                      <a:r>
                        <a:rPr lang="en-US" sz="1200" b="1" i="0" u="none" strike="noStrike" dirty="0">
                          <a:solidFill>
                            <a:srgbClr val="000000"/>
                          </a:solidFill>
                          <a:effectLst/>
                          <a:latin typeface="Arial" panose="020B0604020202020204" pitchFamily="34" charset="0"/>
                        </a:rPr>
                        <a:t>R'000</a:t>
                      </a: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b"/>
                      <a:r>
                        <a:rPr lang="en-US" sz="1200" b="0" i="0" u="none" strike="noStrike" dirty="0">
                          <a:solidFill>
                            <a:srgbClr val="000000"/>
                          </a:solidFill>
                          <a:effectLst/>
                          <a:latin typeface="Arial" panose="020B0604020202020204" pitchFamily="34" charset="0"/>
                        </a:rPr>
                        <a:t>Strategic Land Acquisition</a:t>
                      </a: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b"/>
                      <a:r>
                        <a:rPr lang="en-US" sz="1200" b="0" i="0" u="none" strike="noStrike" dirty="0" smtClean="0">
                          <a:solidFill>
                            <a:srgbClr val="000000"/>
                          </a:solidFill>
                          <a:effectLst/>
                          <a:latin typeface="Arial" panose="020B0604020202020204" pitchFamily="34" charset="0"/>
                        </a:rPr>
                        <a:t>695,593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b"/>
                      <a:r>
                        <a:rPr lang="en-US" sz="1200" b="0" i="0" u="none" strike="noStrike" dirty="0" smtClean="0">
                          <a:solidFill>
                            <a:srgbClr val="000000"/>
                          </a:solidFill>
                          <a:effectLst/>
                          <a:latin typeface="Arial" panose="020B0604020202020204" pitchFamily="34" charset="0"/>
                        </a:rPr>
                        <a:t>288,476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b"/>
                      <a:r>
                        <a:rPr lang="en-US" sz="1200" b="0" i="0" u="none" strike="noStrike" dirty="0" smtClean="0">
                          <a:solidFill>
                            <a:srgbClr val="000000"/>
                          </a:solidFill>
                          <a:effectLst/>
                          <a:latin typeface="Arial" panose="020B0604020202020204" pitchFamily="34" charset="0"/>
                        </a:rPr>
                        <a:t>984,069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Land Development Support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706,292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515,796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1,222,088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a:t>
                      </a:r>
                      <a:r>
                        <a:rPr lang="en-US" sz="1200" b="0" i="0" u="none" strike="noStrike" dirty="0" smtClean="0">
                          <a:solidFill>
                            <a:srgbClr val="000000"/>
                          </a:solidFill>
                          <a:effectLst/>
                          <a:latin typeface="Arial" panose="020B0604020202020204" pitchFamily="34" charset="0"/>
                        </a:rPr>
                        <a:t>Recapitalisation </a:t>
                      </a:r>
                      <a:r>
                        <a:rPr lang="en-US" sz="1200" b="0" i="0" u="none" strike="noStrike" dirty="0">
                          <a:solidFill>
                            <a:srgbClr val="000000"/>
                          </a:solidFill>
                          <a:effectLst/>
                          <a:latin typeface="Arial" panose="020B0604020202020204" pitchFamily="34" charset="0"/>
                        </a:rPr>
                        <a:t>and Development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130,911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130,911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1H1H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31,488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31,488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SRR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32,327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32,327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ALHA IT Application solution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25,000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25,000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Maintenance &amp; Repairs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15,000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15,000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Water Rights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800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800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Rates &amp; Taxes ALHA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35,014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45,826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80,840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Project Management Unit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42,514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42,514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Forensic Audit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Curator Costs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6,915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6,915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Planning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10,086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10,086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Interest Expense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5,000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r h="192452">
                <a:tc>
                  <a:txBody>
                    <a:bodyPr/>
                    <a:lstStyle/>
                    <a:p>
                      <a:pPr algn="l" rtl="0" fontAlgn="ctr"/>
                      <a:r>
                        <a:rPr lang="en-US" sz="1200" b="0" i="0" u="none" strike="noStrike" dirty="0">
                          <a:solidFill>
                            <a:srgbClr val="000000"/>
                          </a:solidFill>
                          <a:effectLst/>
                          <a:latin typeface="Arial" panose="020B0604020202020204" pitchFamily="34" charset="0"/>
                        </a:rPr>
                        <a:t> Bank Charges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59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c>
                  <a:txBody>
                    <a:bodyPr/>
                    <a:lstStyle/>
                    <a:p>
                      <a:pPr algn="r" rtl="0" fontAlgn="ctr"/>
                      <a:r>
                        <a:rPr lang="en-US" sz="1200" b="0" i="0" u="none" strike="noStrike" dirty="0" smtClean="0">
                          <a:solidFill>
                            <a:srgbClr val="000000"/>
                          </a:solidFill>
                          <a:effectLst/>
                          <a:latin typeface="Arial" panose="020B0604020202020204" pitchFamily="34" charset="0"/>
                        </a:rPr>
                        <a:t>59 </a:t>
                      </a:r>
                      <a:endParaRPr lang="en-US" sz="1200" b="0"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AF0"/>
                    </a:solidFill>
                  </a:tcPr>
                </a:tc>
              </a:tr>
              <a:tr h="192452">
                <a:tc>
                  <a:txBody>
                    <a:bodyPr/>
                    <a:lstStyle/>
                    <a:p>
                      <a:pPr algn="l" rtl="0" fontAlgn="ctr"/>
                      <a:r>
                        <a:rPr lang="en-US" sz="1200" b="1" i="0" u="none" strike="noStrike" dirty="0">
                          <a:solidFill>
                            <a:srgbClr val="000000"/>
                          </a:solidFill>
                          <a:effectLst/>
                          <a:latin typeface="Arial" panose="020B0604020202020204" pitchFamily="34" charset="0"/>
                        </a:rPr>
                        <a:t> Total Expenditure </a:t>
                      </a:r>
                    </a:p>
                  </a:txBody>
                  <a:tcPr marL="9525" marR="9525" marT="952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1" i="0" u="none" strike="noStrike" dirty="0" smtClean="0">
                          <a:solidFill>
                            <a:srgbClr val="000000"/>
                          </a:solidFill>
                          <a:effectLst/>
                          <a:latin typeface="Arial" panose="020B0604020202020204" pitchFamily="34" charset="0"/>
                        </a:rPr>
                        <a:t>1,547,273 </a:t>
                      </a:r>
                      <a:endParaRPr lang="en-US" sz="1200" b="1"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1" i="0" u="none" strike="noStrike" dirty="0" smtClean="0">
                          <a:solidFill>
                            <a:srgbClr val="000000"/>
                          </a:solidFill>
                          <a:effectLst/>
                          <a:latin typeface="Arial" panose="020B0604020202020204" pitchFamily="34" charset="0"/>
                        </a:rPr>
                        <a:t>1,044,824 </a:t>
                      </a:r>
                      <a:endParaRPr lang="en-US" sz="1200" b="1"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c>
                  <a:txBody>
                    <a:bodyPr/>
                    <a:lstStyle/>
                    <a:p>
                      <a:pPr algn="r" rtl="0" fontAlgn="ctr"/>
                      <a:r>
                        <a:rPr lang="en-US" sz="1200" b="1" i="0" u="none" strike="noStrike" dirty="0" smtClean="0">
                          <a:solidFill>
                            <a:srgbClr val="000000"/>
                          </a:solidFill>
                          <a:effectLst/>
                          <a:latin typeface="Arial" panose="020B0604020202020204" pitchFamily="34" charset="0"/>
                        </a:rPr>
                        <a:t>2,592,097 </a:t>
                      </a:r>
                      <a:endParaRPr lang="en-US" sz="1200" b="1" i="0" u="none" strike="noStrike" dirty="0">
                        <a:solidFill>
                          <a:srgbClr val="000000"/>
                        </a:solidFill>
                        <a:effectLst/>
                        <a:latin typeface="Arial" panose="020B0604020202020204" pitchFamily="34" charset="0"/>
                      </a:endParaRPr>
                    </a:p>
                  </a:txBody>
                  <a:tcPr marL="9525" marR="9525" marT="952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8D3E0"/>
                    </a:solidFill>
                  </a:tcPr>
                </a:tc>
              </a:tr>
            </a:tbl>
          </a:graphicData>
        </a:graphic>
      </p:graphicFrame>
      <p:sp>
        <p:nvSpPr>
          <p:cNvPr id="4" name="Rounded Rectangle 3"/>
          <p:cNvSpPr/>
          <p:nvPr/>
        </p:nvSpPr>
        <p:spPr>
          <a:xfrm>
            <a:off x="539750" y="4508500"/>
            <a:ext cx="8158163" cy="8651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50000"/>
              </a:lnSpc>
              <a:defRPr/>
            </a:pPr>
            <a:r>
              <a:rPr lang="en-US" sz="1100" dirty="0"/>
              <a:t>The department submitted a request to National Treasury to retain committed surplus funds. The implementation of the above adjustments are subject to National Treasury approval.</a:t>
            </a:r>
          </a:p>
        </p:txBody>
      </p:sp>
    </p:spTree>
    <p:extLst>
      <p:ext uri="{BB962C8B-B14F-4D97-AF65-F5344CB8AC3E}">
        <p14:creationId xmlns:p14="http://schemas.microsoft.com/office/powerpoint/2010/main" xmlns="" val="2338266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3"/>
          <p:cNvSpPr>
            <a:spLocks noGrp="1"/>
          </p:cNvSpPr>
          <p:nvPr>
            <p:ph type="title"/>
          </p:nvPr>
        </p:nvSpPr>
        <p:spPr>
          <a:xfrm>
            <a:off x="388938" y="260350"/>
            <a:ext cx="8396287" cy="360363"/>
          </a:xfrm>
        </p:spPr>
        <p:txBody>
          <a:bodyPr/>
          <a:lstStyle/>
          <a:p>
            <a:pPr marL="342900" indent="-342900"/>
            <a:r>
              <a:rPr lang="en-ZA" altLang="en-US" sz="1400" b="1" dirty="0" smtClean="0">
                <a:latin typeface="Arial" charset="0"/>
                <a:cs typeface="Arial" charset="0"/>
              </a:rPr>
              <a:t>CORRECTIVE MEASURES AND ACTIONS TAKEN TO ADDRESS OVER &amp; UNDER SPENDING </a:t>
            </a:r>
            <a:endParaRPr lang="en-US" altLang="en-US" sz="1400" b="1" dirty="0" smtClean="0">
              <a:latin typeface="Arial" charset="0"/>
              <a:cs typeface="Arial" charset="0"/>
            </a:endParaRPr>
          </a:p>
        </p:txBody>
      </p:sp>
      <p:sp>
        <p:nvSpPr>
          <p:cNvPr id="38915" name="Text Placeholder 7"/>
          <p:cNvSpPr>
            <a:spLocks noGrp="1"/>
          </p:cNvSpPr>
          <p:nvPr>
            <p:ph type="body" idx="1"/>
          </p:nvPr>
        </p:nvSpPr>
        <p:spPr>
          <a:xfrm>
            <a:off x="539750" y="954088"/>
            <a:ext cx="3944938" cy="314325"/>
          </a:xfrm>
        </p:spPr>
        <p:txBody>
          <a:bodyPr/>
          <a:lstStyle/>
          <a:p>
            <a:pPr algn="r"/>
            <a:r>
              <a:rPr lang="en-ZA" altLang="en-US" sz="1200" dirty="0" smtClean="0">
                <a:solidFill>
                  <a:srgbClr val="92D050"/>
                </a:solidFill>
                <a:latin typeface="Arial" charset="0"/>
                <a:cs typeface="Arial" charset="0"/>
              </a:rPr>
              <a:t>EXPLANATIONS FOR THE VARIANCES</a:t>
            </a:r>
          </a:p>
        </p:txBody>
      </p:sp>
      <p:sp>
        <p:nvSpPr>
          <p:cNvPr id="38916" name="Text Placeholder 8"/>
          <p:cNvSpPr>
            <a:spLocks noGrp="1"/>
          </p:cNvSpPr>
          <p:nvPr>
            <p:ph type="body" sz="quarter" idx="3"/>
          </p:nvPr>
        </p:nvSpPr>
        <p:spPr>
          <a:xfrm>
            <a:off x="5148263" y="981075"/>
            <a:ext cx="3744912" cy="287338"/>
          </a:xfrm>
        </p:spPr>
        <p:txBody>
          <a:bodyPr anchor="ctr"/>
          <a:lstStyle/>
          <a:p>
            <a:pPr algn="r"/>
            <a:r>
              <a:rPr lang="en-ZA" altLang="en-US" sz="1200" dirty="0" smtClean="0">
                <a:solidFill>
                  <a:srgbClr val="92D050"/>
                </a:solidFill>
                <a:latin typeface="Arial" charset="0"/>
                <a:cs typeface="Arial" charset="0"/>
              </a:rPr>
              <a:t>REMEDIAL ACTIONS AND  MEASURES</a:t>
            </a:r>
          </a:p>
        </p:txBody>
      </p:sp>
      <p:sp>
        <p:nvSpPr>
          <p:cNvPr id="10" name="Rectangle 9"/>
          <p:cNvSpPr/>
          <p:nvPr/>
        </p:nvSpPr>
        <p:spPr>
          <a:xfrm>
            <a:off x="323850" y="1630363"/>
            <a:ext cx="4464050" cy="3946525"/>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a:lnSpc>
                <a:spcPct val="150000"/>
              </a:lnSpc>
              <a:spcBef>
                <a:spcPts val="600"/>
              </a:spcBef>
              <a:defRPr/>
            </a:pPr>
            <a:r>
              <a:rPr lang="en-US" sz="1050" b="1" dirty="0" smtClean="0"/>
              <a:t>STRATEGIC LAND ACQUISITION:  Number of hectares acquired: (</a:t>
            </a:r>
            <a:r>
              <a:rPr lang="en-US" sz="1050" b="1" dirty="0"/>
              <a:t>Target: 14 108 : Achieved 31 490 hectares) </a:t>
            </a:r>
            <a:endParaRPr lang="en-US" sz="1050" b="1" dirty="0" smtClean="0"/>
          </a:p>
          <a:p>
            <a:pPr marL="171450" indent="-171450" algn="just">
              <a:lnSpc>
                <a:spcPct val="150000"/>
              </a:lnSpc>
              <a:spcBef>
                <a:spcPts val="600"/>
              </a:spcBef>
              <a:buFont typeface="Courier New" panose="02070309020205020404" pitchFamily="49" charset="0"/>
              <a:buChar char="o"/>
              <a:defRPr/>
            </a:pPr>
            <a:r>
              <a:rPr lang="en-US" sz="1050" dirty="0" smtClean="0"/>
              <a:t>Target on hectares acquired for Quarter 1 on land acquisition was </a:t>
            </a:r>
            <a:r>
              <a:rPr lang="en-US" sz="1050" dirty="0"/>
              <a:t>over achieved due to implementation of commitments</a:t>
            </a:r>
            <a:r>
              <a:rPr lang="en-US" sz="1050" dirty="0" smtClean="0"/>
              <a:t>.</a:t>
            </a:r>
            <a:endParaRPr lang="en-US" sz="1050" b="1" dirty="0" smtClean="0"/>
          </a:p>
          <a:p>
            <a:pPr algn="just">
              <a:lnSpc>
                <a:spcPct val="150000"/>
              </a:lnSpc>
              <a:spcBef>
                <a:spcPts val="600"/>
              </a:spcBef>
              <a:defRPr/>
            </a:pPr>
            <a:r>
              <a:rPr lang="en-US" sz="1050" b="1" dirty="0" smtClean="0"/>
              <a:t>LAND DEVELOPMENT SUPPORT (LDS): Number of farms supported through LDS (Target 24: 	Achieved 7)</a:t>
            </a:r>
          </a:p>
          <a:p>
            <a:pPr marL="171450" indent="-171450" algn="just">
              <a:lnSpc>
                <a:spcPct val="150000"/>
              </a:lnSpc>
              <a:spcBef>
                <a:spcPts val="600"/>
              </a:spcBef>
              <a:buFont typeface="Courier New" panose="02070309020205020404" pitchFamily="49" charset="0"/>
              <a:buChar char="o"/>
              <a:defRPr/>
            </a:pPr>
            <a:r>
              <a:rPr lang="en-US" sz="1050" dirty="0" smtClean="0"/>
              <a:t>The </a:t>
            </a:r>
            <a:r>
              <a:rPr lang="en-US" sz="1050" dirty="0"/>
              <a:t>variance was due to the slow pace of implementation due to delays in the finalization of the opening of grant holding accounts with financial institutions and tripartite agreements</a:t>
            </a:r>
            <a:r>
              <a:rPr lang="en-US" sz="1050" dirty="0" smtClean="0"/>
              <a:t>.</a:t>
            </a:r>
          </a:p>
          <a:p>
            <a:pPr algn="just">
              <a:lnSpc>
                <a:spcPct val="150000"/>
              </a:lnSpc>
              <a:spcBef>
                <a:spcPts val="600"/>
              </a:spcBef>
              <a:defRPr/>
            </a:pPr>
            <a:endParaRPr lang="en-US" sz="1050" b="1" dirty="0"/>
          </a:p>
          <a:p>
            <a:pPr algn="just">
              <a:lnSpc>
                <a:spcPct val="150000"/>
              </a:lnSpc>
              <a:spcBef>
                <a:spcPts val="600"/>
              </a:spcBef>
              <a:defRPr/>
            </a:pPr>
            <a:r>
              <a:rPr lang="en-US" sz="1050" b="1" dirty="0" smtClean="0"/>
              <a:t>One Household One </a:t>
            </a:r>
            <a:r>
              <a:rPr lang="en-US" sz="1050" b="1" dirty="0"/>
              <a:t>Hectare </a:t>
            </a:r>
            <a:r>
              <a:rPr lang="en-US" sz="1050" b="1" dirty="0" smtClean="0"/>
              <a:t>(1HH1HA): (</a:t>
            </a:r>
            <a:r>
              <a:rPr lang="en-US" sz="1050" b="1" dirty="0"/>
              <a:t>Target: </a:t>
            </a:r>
            <a:r>
              <a:rPr lang="en-US" sz="1050" b="1" dirty="0" smtClean="0"/>
              <a:t>473: 	Achieved 0 )</a:t>
            </a:r>
          </a:p>
          <a:p>
            <a:pPr marL="171450" indent="-171450" algn="just">
              <a:lnSpc>
                <a:spcPct val="150000"/>
              </a:lnSpc>
              <a:spcBef>
                <a:spcPts val="600"/>
              </a:spcBef>
              <a:buFont typeface="Courier New" panose="02070309020205020404" pitchFamily="49" charset="0"/>
              <a:buChar char="o"/>
              <a:defRPr/>
            </a:pPr>
            <a:r>
              <a:rPr lang="en-US" sz="1050" dirty="0" smtClean="0"/>
              <a:t>The </a:t>
            </a:r>
            <a:r>
              <a:rPr lang="en-US" sz="1050" dirty="0"/>
              <a:t>variance was due to the prolonged consultation process with affected stakeholders, households and finalization of production plans for the release of funds from Provincial offices.</a:t>
            </a:r>
            <a:endParaRPr lang="en-ZA" sz="1050" dirty="0" smtClean="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4953000" y="100330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14843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3813" y="1484313"/>
            <a:ext cx="378936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03800" y="1630363"/>
            <a:ext cx="3889375" cy="3946525"/>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endParaRPr lang="en-US" sz="1050" dirty="0" smtClean="0"/>
          </a:p>
          <a:p>
            <a:pPr marL="171450" indent="-171450" algn="just">
              <a:lnSpc>
                <a:spcPct val="150000"/>
              </a:lnSpc>
              <a:spcBef>
                <a:spcPts val="600"/>
              </a:spcBef>
              <a:buFont typeface="Courier New" panose="02070309020205020404" pitchFamily="49" charset="0"/>
              <a:buChar char="o"/>
              <a:defRPr/>
            </a:pPr>
            <a:endParaRPr lang="en-US" sz="1050" dirty="0" smtClean="0"/>
          </a:p>
          <a:p>
            <a:pPr marL="171450" indent="-171450" algn="just">
              <a:lnSpc>
                <a:spcPct val="150000"/>
              </a:lnSpc>
              <a:spcBef>
                <a:spcPts val="600"/>
              </a:spcBef>
              <a:buFont typeface="Courier New" panose="02070309020205020404" pitchFamily="49" charset="0"/>
              <a:buChar char="o"/>
              <a:defRPr/>
            </a:pPr>
            <a:r>
              <a:rPr lang="en-US" sz="1050" dirty="0" smtClean="0"/>
              <a:t>Expedite </a:t>
            </a:r>
            <a:r>
              <a:rPr lang="en-US" sz="1050" dirty="0"/>
              <a:t>the finalization of the remaining land acquisition commitments and transfer of farms at conveyancing phase amounting to 20 000 hectares to maintain the good performance</a:t>
            </a:r>
            <a:r>
              <a:rPr lang="en-US" sz="1050" dirty="0" smtClean="0"/>
              <a:t>.</a:t>
            </a:r>
          </a:p>
          <a:p>
            <a:pPr marL="171450" indent="-171450" algn="just">
              <a:lnSpc>
                <a:spcPct val="150000"/>
              </a:lnSpc>
              <a:spcBef>
                <a:spcPts val="600"/>
              </a:spcBef>
              <a:buFont typeface="Courier New" panose="02070309020205020404" pitchFamily="49" charset="0"/>
              <a:buChar char="o"/>
              <a:defRPr/>
            </a:pPr>
            <a:r>
              <a:rPr lang="en-US" sz="1050" dirty="0" smtClean="0"/>
              <a:t>A catch up plan has been developed with a redefined funds disbursement approach through the Commodity Organisations while the Hold Accounts is yet to be finalized to improve performance in this programme. </a:t>
            </a:r>
          </a:p>
          <a:p>
            <a:pPr marL="171450" indent="-171450" algn="just">
              <a:lnSpc>
                <a:spcPct val="150000"/>
              </a:lnSpc>
              <a:spcBef>
                <a:spcPts val="600"/>
              </a:spcBef>
              <a:buFont typeface="Courier New" panose="02070309020205020404" pitchFamily="49" charset="0"/>
              <a:buChar char="o"/>
              <a:defRPr/>
            </a:pPr>
            <a:endParaRPr lang="en-US" sz="1050" dirty="0" smtClean="0"/>
          </a:p>
          <a:p>
            <a:pPr marL="171450" indent="-171450" algn="just">
              <a:lnSpc>
                <a:spcPct val="150000"/>
              </a:lnSpc>
              <a:spcBef>
                <a:spcPts val="600"/>
              </a:spcBef>
              <a:buFont typeface="Courier New" panose="02070309020205020404" pitchFamily="49" charset="0"/>
              <a:buChar char="o"/>
              <a:defRPr/>
            </a:pPr>
            <a:r>
              <a:rPr lang="en-US" sz="1050" dirty="0" smtClean="0"/>
              <a:t>AA catch up plan will be developed to improve performance in this programme.</a:t>
            </a:r>
            <a:endParaRPr lang="en-ZA" sz="1050" dirty="0" smtClean="0">
              <a:solidFill>
                <a:schemeClr val="tx1">
                  <a:lumMod val="65000"/>
                  <a:lumOff val="35000"/>
                </a:schemeClr>
              </a:solidFill>
              <a:latin typeface="Arial" panose="020B0604020202020204" pitchFamily="34" charset="0"/>
              <a:cs typeface="Arial" panose="020B0604020202020204" pitchFamily="34" charset="0"/>
            </a:endParaRPr>
          </a:p>
          <a:p>
            <a:pPr marL="171450" indent="-171450" algn="just">
              <a:lnSpc>
                <a:spcPct val="150000"/>
              </a:lnSpc>
              <a:spcBef>
                <a:spcPts val="600"/>
              </a:spcBef>
              <a:buFont typeface="Courier New" panose="02070309020205020404" pitchFamily="49" charset="0"/>
              <a:buChar char="o"/>
              <a:defRPr/>
            </a:pPr>
            <a:endParaRPr lang="en-US" sz="1050" b="1" dirty="0"/>
          </a:p>
        </p:txBody>
      </p:sp>
    </p:spTree>
    <p:extLst>
      <p:ext uri="{BB962C8B-B14F-4D97-AF65-F5344CB8AC3E}">
        <p14:creationId xmlns:p14="http://schemas.microsoft.com/office/powerpoint/2010/main" xmlns="" val="1897852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116013" y="304800"/>
            <a:ext cx="7737475" cy="531813"/>
          </a:xfrm>
        </p:spPr>
        <p:txBody>
          <a:bodyPr rtlCol="0">
            <a:normAutofit fontScale="90000"/>
          </a:bodyPr>
          <a:lstStyle/>
          <a:p>
            <a:pPr marL="68580" defTabSz="990570" eaLnBrk="1" fontAlgn="auto" hangingPunct="1">
              <a:spcAft>
                <a:spcPts val="0"/>
              </a:spcAft>
              <a:defRPr/>
            </a:pPr>
            <a:r>
              <a:rPr lang="en-ZA" sz="1800" b="1" dirty="0" smtClean="0"/>
              <a:t>AUDITOR GENERAL : 5 YEAR PERIOD AUDIT REPORTS</a:t>
            </a:r>
            <a:br>
              <a:rPr lang="en-ZA" sz="1800" b="1" dirty="0" smtClean="0"/>
            </a:br>
            <a:r>
              <a:rPr lang="en-ZA" sz="1800" b="1" dirty="0" smtClean="0"/>
              <a:t>2014/15- 2018/19 </a:t>
            </a:r>
            <a:endParaRPr lang="en-ZA" sz="1800" b="1" dirty="0">
              <a:solidFill>
                <a:schemeClr val="accent1"/>
              </a:solidFill>
            </a:endParaRPr>
          </a:p>
        </p:txBody>
      </p:sp>
      <p:cxnSp>
        <p:nvCxnSpPr>
          <p:cNvPr id="14" name="Straight Connector 13"/>
          <p:cNvCxnSpPr/>
          <p:nvPr/>
        </p:nvCxnSpPr>
        <p:spPr>
          <a:xfrm flipH="1">
            <a:off x="1116013" y="914400"/>
            <a:ext cx="76469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 y="5229225"/>
            <a:ext cx="7626350" cy="0"/>
          </a:xfrm>
          <a:prstGeom prst="line">
            <a:avLst/>
          </a:prstGeom>
        </p:spPr>
        <p:style>
          <a:lnRef idx="1">
            <a:schemeClr val="accent1"/>
          </a:lnRef>
          <a:fillRef idx="0">
            <a:schemeClr val="accent1"/>
          </a:fillRef>
          <a:effectRef idx="0">
            <a:schemeClr val="accent1"/>
          </a:effectRef>
          <a:fontRef idx="minor">
            <a:schemeClr val="tx1"/>
          </a:fontRef>
        </p:style>
      </p:cxnSp>
      <p:sp>
        <p:nvSpPr>
          <p:cNvPr id="39941" name="Footer Placeholder 2"/>
          <p:cNvSpPr>
            <a:spLocks noGrp="1"/>
          </p:cNvSpPr>
          <p:nvPr>
            <p:ph type="ftr" sz="quarter" idx="10"/>
          </p:nvPr>
        </p:nvSpPr>
        <p:spPr bwMode="auto">
          <a:xfrm>
            <a:off x="3124200" y="6356350"/>
            <a:ext cx="5335588"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r"/>
            <a:r>
              <a:rPr lang="en-US" altLang="en-US" sz="1400" b="1" dirty="0" smtClean="0"/>
              <a:t>10</a:t>
            </a:r>
          </a:p>
        </p:txBody>
      </p:sp>
      <p:cxnSp>
        <p:nvCxnSpPr>
          <p:cNvPr id="11" name="Straight Connector 10"/>
          <p:cNvCxnSpPr/>
          <p:nvPr/>
        </p:nvCxnSpPr>
        <p:spPr>
          <a:xfrm>
            <a:off x="4427538" y="1079500"/>
            <a:ext cx="17462" cy="414972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468242" y="2494447"/>
            <a:ext cx="1724170" cy="588819"/>
          </a:xfrm>
          <a:prstGeom prst="roundRect">
            <a:avLst/>
          </a:prstGeom>
          <a:solidFill>
            <a:schemeClr val="accent3">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1200" dirty="0">
                <a:solidFill>
                  <a:schemeClr val="bg1">
                    <a:lumMod val="85000"/>
                  </a:schemeClr>
                </a:solidFill>
                <a:latin typeface="Arial" pitchFamily="34" charset="0"/>
                <a:cs typeface="Arial" pitchFamily="34" charset="0"/>
              </a:rPr>
              <a:t>2016/17</a:t>
            </a:r>
          </a:p>
          <a:p>
            <a:pPr marL="609600" indent="-609600" algn="ctr">
              <a:defRPr/>
            </a:pPr>
            <a:r>
              <a:rPr lang="en-ZA" sz="1200" dirty="0">
                <a:solidFill>
                  <a:schemeClr val="bg1">
                    <a:lumMod val="85000"/>
                  </a:schemeClr>
                </a:solidFill>
                <a:latin typeface="Arial" pitchFamily="34" charset="0"/>
                <a:cs typeface="Arial" pitchFamily="34" charset="0"/>
              </a:rPr>
              <a:t>CLEAN AUDIT</a:t>
            </a:r>
          </a:p>
        </p:txBody>
      </p:sp>
      <p:sp>
        <p:nvSpPr>
          <p:cNvPr id="17" name="Rounded Rectangle 16"/>
          <p:cNvSpPr/>
          <p:nvPr/>
        </p:nvSpPr>
        <p:spPr>
          <a:xfrm>
            <a:off x="6403605" y="3399358"/>
            <a:ext cx="1724170" cy="677714"/>
          </a:xfrm>
          <a:prstGeom prst="roundRect">
            <a:avLst/>
          </a:prstGeom>
          <a:solidFill>
            <a:schemeClr val="accent3">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1200" dirty="0">
                <a:solidFill>
                  <a:schemeClr val="bg1">
                    <a:lumMod val="85000"/>
                  </a:schemeClr>
                </a:solidFill>
                <a:latin typeface="Arial" pitchFamily="34" charset="0"/>
                <a:cs typeface="Arial" pitchFamily="34" charset="0"/>
              </a:rPr>
              <a:t>2017/18</a:t>
            </a:r>
          </a:p>
          <a:p>
            <a:pPr marL="609600" indent="-609600" algn="ctr">
              <a:defRPr/>
            </a:pPr>
            <a:r>
              <a:rPr lang="en-ZA" sz="1200" dirty="0">
                <a:solidFill>
                  <a:schemeClr val="bg1">
                    <a:lumMod val="85000"/>
                  </a:schemeClr>
                </a:solidFill>
                <a:latin typeface="Arial" pitchFamily="34" charset="0"/>
                <a:cs typeface="Arial" pitchFamily="34" charset="0"/>
              </a:rPr>
              <a:t>CLEAN AUDIT</a:t>
            </a:r>
          </a:p>
        </p:txBody>
      </p:sp>
      <p:sp>
        <p:nvSpPr>
          <p:cNvPr id="19" name="Rounded Rectangle 18"/>
          <p:cNvSpPr/>
          <p:nvPr/>
        </p:nvSpPr>
        <p:spPr>
          <a:xfrm>
            <a:off x="1091339" y="933249"/>
            <a:ext cx="1579860" cy="550654"/>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r>
              <a:rPr lang="en-ZA" sz="1200" dirty="0">
                <a:solidFill>
                  <a:schemeClr val="tx1">
                    <a:lumMod val="95000"/>
                    <a:lumOff val="5000"/>
                  </a:schemeClr>
                </a:solidFill>
                <a:latin typeface="Arial" pitchFamily="34" charset="0"/>
                <a:cs typeface="Arial" pitchFamily="34" charset="0"/>
              </a:rPr>
              <a:t>2014/15</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a:p>
            <a:pPr marL="609600" indent="-609600" algn="ctr">
              <a:defRPr/>
            </a:pPr>
            <a:endParaRPr lang="en-ZA" sz="2400" dirty="0">
              <a:solidFill>
                <a:schemeClr val="bg1">
                  <a:lumMod val="85000"/>
                </a:schemeClr>
              </a:solidFill>
              <a:latin typeface="Arial" pitchFamily="34" charset="0"/>
              <a:cs typeface="Arial" pitchFamily="34" charset="0"/>
            </a:endParaRPr>
          </a:p>
        </p:txBody>
      </p:sp>
      <p:cxnSp>
        <p:nvCxnSpPr>
          <p:cNvPr id="23" name="Straight Connector 22"/>
          <p:cNvCxnSpPr/>
          <p:nvPr/>
        </p:nvCxnSpPr>
        <p:spPr>
          <a:xfrm>
            <a:off x="2695575" y="1196975"/>
            <a:ext cx="1749425"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508500" y="2781300"/>
            <a:ext cx="92710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519613" y="3738563"/>
            <a:ext cx="1884362"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596522" y="1906589"/>
            <a:ext cx="1579860" cy="614945"/>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r>
              <a:rPr lang="en-ZA" sz="1200" dirty="0">
                <a:solidFill>
                  <a:schemeClr val="tx1">
                    <a:lumMod val="95000"/>
                    <a:lumOff val="5000"/>
                  </a:schemeClr>
                </a:solidFill>
                <a:latin typeface="Arial" pitchFamily="34" charset="0"/>
                <a:cs typeface="Arial" pitchFamily="34" charset="0"/>
              </a:rPr>
              <a:t>2015/16</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a:p>
            <a:pPr marL="609600" indent="-609600" algn="ctr">
              <a:defRPr/>
            </a:pPr>
            <a:endParaRPr lang="en-ZA" sz="2400" dirty="0">
              <a:solidFill>
                <a:schemeClr val="bg1">
                  <a:lumMod val="85000"/>
                </a:schemeClr>
              </a:solidFill>
              <a:latin typeface="Arial" pitchFamily="34" charset="0"/>
              <a:cs typeface="Arial" pitchFamily="34" charset="0"/>
            </a:endParaRPr>
          </a:p>
        </p:txBody>
      </p:sp>
      <p:cxnSp>
        <p:nvCxnSpPr>
          <p:cNvPr id="21" name="Straight Connector 20"/>
          <p:cNvCxnSpPr/>
          <p:nvPr/>
        </p:nvCxnSpPr>
        <p:spPr>
          <a:xfrm>
            <a:off x="3176588" y="2214563"/>
            <a:ext cx="1260475"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265690" y="4379387"/>
            <a:ext cx="1579860" cy="606951"/>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r>
              <a:rPr lang="en-ZA" sz="1200" dirty="0">
                <a:solidFill>
                  <a:schemeClr val="tx1">
                    <a:lumMod val="95000"/>
                    <a:lumOff val="5000"/>
                  </a:schemeClr>
                </a:solidFill>
                <a:latin typeface="Arial" pitchFamily="34" charset="0"/>
                <a:cs typeface="Arial" pitchFamily="34" charset="0"/>
              </a:rPr>
              <a:t>2018/19</a:t>
            </a:r>
          </a:p>
          <a:p>
            <a:pPr marL="609600" indent="-609600" algn="ctr">
              <a:defRPr/>
            </a:pPr>
            <a:r>
              <a:rPr lang="en-ZA" sz="1200" dirty="0">
                <a:solidFill>
                  <a:schemeClr val="tx1">
                    <a:lumMod val="95000"/>
                    <a:lumOff val="5000"/>
                  </a:schemeClr>
                </a:solidFill>
                <a:latin typeface="Arial" pitchFamily="34" charset="0"/>
                <a:cs typeface="Arial" pitchFamily="34" charset="0"/>
              </a:rPr>
              <a:t>UNQUALIFIED</a:t>
            </a:r>
          </a:p>
          <a:p>
            <a:pPr marL="609600" indent="-609600" algn="ctr">
              <a:defRPr/>
            </a:pPr>
            <a:endParaRPr lang="en-ZA" sz="2400" dirty="0">
              <a:solidFill>
                <a:schemeClr val="bg1">
                  <a:lumMod val="85000"/>
                </a:schemeClr>
              </a:solidFill>
              <a:latin typeface="Arial" pitchFamily="34" charset="0"/>
              <a:cs typeface="Arial" pitchFamily="34" charset="0"/>
            </a:endParaRPr>
          </a:p>
        </p:txBody>
      </p:sp>
      <p:cxnSp>
        <p:nvCxnSpPr>
          <p:cNvPr id="28" name="Straight Connector 27"/>
          <p:cNvCxnSpPr/>
          <p:nvPr/>
        </p:nvCxnSpPr>
        <p:spPr>
          <a:xfrm>
            <a:off x="4519613" y="4621213"/>
            <a:ext cx="2746375" cy="61912"/>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87452884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OVERVIEW OF MANAGEMENT REPORT; </a:t>
            </a:r>
          </a:p>
        </p:txBody>
      </p:sp>
      <p:cxnSp>
        <p:nvCxnSpPr>
          <p:cNvPr id="14" name="Straight Connector 13"/>
          <p:cNvCxnSpPr/>
          <p:nvPr/>
        </p:nvCxnSpPr>
        <p:spPr>
          <a:xfrm>
            <a:off x="323850" y="549275"/>
            <a:ext cx="8439150" cy="0"/>
          </a:xfrm>
          <a:prstGeom prst="line">
            <a:avLst/>
          </a:prstGeom>
        </p:spPr>
        <p:style>
          <a:lnRef idx="1">
            <a:schemeClr val="accent1"/>
          </a:lnRef>
          <a:fillRef idx="0">
            <a:schemeClr val="accent1"/>
          </a:fillRef>
          <a:effectRef idx="0">
            <a:schemeClr val="accent1"/>
          </a:effectRef>
          <a:fontRef idx="minor">
            <a:schemeClr val="tx1"/>
          </a:fontRef>
        </p:style>
      </p:cxnSp>
      <p:sp>
        <p:nvSpPr>
          <p:cNvPr id="40964" name="TextBox 418"/>
          <p:cNvSpPr txBox="1">
            <a:spLocks noChangeArrowheads="1"/>
          </p:cNvSpPr>
          <p:nvPr/>
        </p:nvSpPr>
        <p:spPr bwMode="auto">
          <a:xfrm>
            <a:off x="3811588" y="5003800"/>
            <a:ext cx="871537" cy="18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a:r>
              <a:rPr lang="en-US" altLang="en-US" sz="1200" dirty="0">
                <a:latin typeface="Times New Roman" pitchFamily="18" charset="0"/>
                <a:cs typeface="Times New Roman" pitchFamily="18" charset="0"/>
              </a:rPr>
              <a:t> </a:t>
            </a:r>
          </a:p>
        </p:txBody>
      </p:sp>
      <p:sp>
        <p:nvSpPr>
          <p:cNvPr id="40965" name="Rectangle 122"/>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tIns="177744" rIns="790326" anchor="ctr">
            <a:spAutoFit/>
          </a:bodyPr>
          <a:lstStyle/>
          <a:p>
            <a:endParaRPr lang="en-US" altLang="en-US" dirty="0"/>
          </a:p>
        </p:txBody>
      </p:sp>
      <p:sp>
        <p:nvSpPr>
          <p:cNvPr id="40966" name="Rectangle 171"/>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ltLang="en-US" sz="600" dirty="0"/>
          </a:p>
          <a:p>
            <a:r>
              <a:rPr lang="en-US" altLang="en-US" dirty="0"/>
              <a:t/>
            </a:r>
            <a:br>
              <a:rPr lang="en-US" altLang="en-US" dirty="0"/>
            </a:br>
            <a:endParaRPr lang="en-US" altLang="en-US" sz="1200" dirty="0">
              <a:cs typeface="Times New Roman" pitchFamily="18" charset="0"/>
            </a:endParaRPr>
          </a:p>
          <a:p>
            <a:endParaRPr lang="en-US" altLang="en-US" dirty="0"/>
          </a:p>
        </p:txBody>
      </p:sp>
      <p:sp>
        <p:nvSpPr>
          <p:cNvPr id="40967" name="Rectangle 172"/>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tabLst>
                <a:tab pos="5829300" algn="l"/>
              </a:tabLst>
            </a:pPr>
            <a:r>
              <a:rPr lang="en-ZA" altLang="en-US" sz="300" dirty="0">
                <a:latin typeface="Arial" charset="0"/>
                <a:cs typeface="Times New Roman" pitchFamily="18" charset="0"/>
              </a:rPr>
              <a:t>	</a:t>
            </a:r>
            <a:endParaRPr lang="en-US" altLang="en-US" sz="600" dirty="0"/>
          </a:p>
          <a:p>
            <a:pPr>
              <a:tabLst>
                <a:tab pos="5829300" algn="l"/>
              </a:tabLst>
            </a:pPr>
            <a:endParaRPr lang="en-US" altLang="en-US" dirty="0"/>
          </a:p>
        </p:txBody>
      </p:sp>
      <p:sp>
        <p:nvSpPr>
          <p:cNvPr id="40968" name="Rectangle 183"/>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endParaRPr lang="en-US" altLang="en-US" sz="600" dirty="0"/>
          </a:p>
          <a:p>
            <a:r>
              <a:rPr lang="en-US" altLang="en-US" dirty="0"/>
              <a:t/>
            </a:r>
            <a:br>
              <a:rPr lang="en-US" altLang="en-US" dirty="0"/>
            </a:br>
            <a:endParaRPr lang="en-US" altLang="en-US" sz="1200" dirty="0">
              <a:cs typeface="Times New Roman" pitchFamily="18" charset="0"/>
            </a:endParaRPr>
          </a:p>
          <a:p>
            <a:endParaRPr lang="en-US" altLang="en-US" dirty="0"/>
          </a:p>
        </p:txBody>
      </p:sp>
      <p:sp>
        <p:nvSpPr>
          <p:cNvPr id="40969" name="Rectangle 186"/>
          <p:cNvSpPr>
            <a:spLocks noChangeArrowheads="1"/>
          </p:cNvSpPr>
          <p:nvPr/>
        </p:nvSpPr>
        <p:spPr bwMode="auto">
          <a:xfrm>
            <a:off x="152400" y="6096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p>
            <a:pPr>
              <a:tabLst>
                <a:tab pos="960438" algn="l"/>
              </a:tabLst>
            </a:pPr>
            <a:endParaRPr lang="en-ZA" altLang="en-US" sz="300" dirty="0">
              <a:latin typeface="Arial" charset="0"/>
              <a:cs typeface="Times New Roman" pitchFamily="18" charset="0"/>
            </a:endParaRPr>
          </a:p>
          <a:p>
            <a:pPr>
              <a:tabLst>
                <a:tab pos="960438" algn="l"/>
              </a:tabLst>
            </a:pPr>
            <a:r>
              <a:rPr lang="en-ZA" altLang="en-US" sz="300" dirty="0">
                <a:latin typeface="Arial" charset="0"/>
                <a:cs typeface="Times New Roman" pitchFamily="18" charset="0"/>
              </a:rPr>
              <a:t>	</a:t>
            </a:r>
            <a:endParaRPr lang="en-US" altLang="en-US" sz="600" dirty="0"/>
          </a:p>
          <a:p>
            <a:pPr>
              <a:tabLst>
                <a:tab pos="960438" algn="l"/>
              </a:tabLst>
            </a:pPr>
            <a:r>
              <a:rPr lang="en-ZA" altLang="en-US" sz="300" dirty="0">
                <a:cs typeface="Times New Roman" pitchFamily="18" charset="0"/>
              </a:rPr>
              <a:t/>
            </a:r>
            <a:br>
              <a:rPr lang="en-ZA" altLang="en-US" sz="300" dirty="0">
                <a:cs typeface="Times New Roman" pitchFamily="18" charset="0"/>
              </a:rPr>
            </a:br>
            <a:endParaRPr lang="en-ZA" altLang="en-US" dirty="0"/>
          </a:p>
        </p:txBody>
      </p:sp>
      <p:pic>
        <p:nvPicPr>
          <p:cNvPr id="40970" name="Picture 10"/>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333375"/>
            <a:ext cx="9144000" cy="536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706627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OVERVIEW OF 2018/19 MANAGEMENT REPORT: </a:t>
            </a:r>
          </a:p>
        </p:txBody>
      </p:sp>
      <p:sp>
        <p:nvSpPr>
          <p:cNvPr id="41987" name="Text Placeholder 7"/>
          <p:cNvSpPr>
            <a:spLocks noGrp="1"/>
          </p:cNvSpPr>
          <p:nvPr>
            <p:ph type="body" idx="1"/>
          </p:nvPr>
        </p:nvSpPr>
        <p:spPr>
          <a:xfrm>
            <a:off x="539750" y="765175"/>
            <a:ext cx="3944938" cy="314325"/>
          </a:xfrm>
        </p:spPr>
        <p:txBody>
          <a:bodyPr/>
          <a:lstStyle/>
          <a:p>
            <a:pPr algn="r"/>
            <a:r>
              <a:rPr lang="en-ZA" altLang="en-US" sz="1200" dirty="0" smtClean="0">
                <a:solidFill>
                  <a:srgbClr val="92D050"/>
                </a:solidFill>
                <a:latin typeface="Arial" charset="0"/>
                <a:cs typeface="Arial" charset="0"/>
              </a:rPr>
              <a:t>OVERVIEW OF MANAGEMENT REPORT</a:t>
            </a:r>
          </a:p>
        </p:txBody>
      </p:sp>
      <p:sp>
        <p:nvSpPr>
          <p:cNvPr id="41988" name="Text Placeholder 8"/>
          <p:cNvSpPr>
            <a:spLocks noGrp="1"/>
          </p:cNvSpPr>
          <p:nvPr>
            <p:ph type="body" sz="quarter" idx="3"/>
          </p:nvPr>
        </p:nvSpPr>
        <p:spPr>
          <a:xfrm>
            <a:off x="5148263" y="836613"/>
            <a:ext cx="3744912" cy="400050"/>
          </a:xfrm>
        </p:spPr>
        <p:txBody>
          <a:bodyPr anchor="ctr">
            <a:normAutofit fontScale="92500" lnSpcReduction="10000"/>
          </a:bodyPr>
          <a:lstStyle/>
          <a:p>
            <a:pPr algn="r"/>
            <a:r>
              <a:rPr lang="en-ZA" altLang="en-US" sz="1200" dirty="0" smtClean="0">
                <a:solidFill>
                  <a:srgbClr val="92D050"/>
                </a:solidFill>
                <a:latin typeface="Arial" charset="0"/>
                <a:cs typeface="Arial" charset="0"/>
              </a:rPr>
              <a:t>RESPONSES TO THE REPORT OF THE AUDITOR - GENERAL</a:t>
            </a:r>
          </a:p>
        </p:txBody>
      </p:sp>
      <p:sp>
        <p:nvSpPr>
          <p:cNvPr id="10" name="Rectangle 9"/>
          <p:cNvSpPr/>
          <p:nvPr/>
        </p:nvSpPr>
        <p:spPr>
          <a:xfrm>
            <a:off x="107950" y="1341438"/>
            <a:ext cx="4679950" cy="3859212"/>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ALHA had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4</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audit findings during the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2018/19</a:t>
            </a:r>
            <a:r>
              <a:rPr lang="en-ZA" sz="1050" dirty="0" smtClean="0">
                <a:solidFill>
                  <a:schemeClr val="tx1">
                    <a:lumMod val="65000"/>
                    <a:lumOff val="35000"/>
                  </a:schemeClr>
                </a:solidFill>
                <a:latin typeface="Arial" panose="020B0604020202020204" pitchFamily="34" charset="0"/>
                <a:cs typeface="Arial" panose="020B0604020202020204" pitchFamily="34" charset="0"/>
              </a:rPr>
              <a:t> statutory audit all of which </a:t>
            </a:r>
            <a:r>
              <a:rPr lang="en-ZA" sz="1050" dirty="0">
                <a:solidFill>
                  <a:schemeClr val="tx1">
                    <a:lumMod val="65000"/>
                    <a:lumOff val="35000"/>
                  </a:schemeClr>
                </a:solidFill>
                <a:latin typeface="Arial" panose="020B0604020202020204" pitchFamily="34" charset="0"/>
                <a:cs typeface="Arial" panose="020B0604020202020204" pitchFamily="34" charset="0"/>
              </a:rPr>
              <a:t>relate to submission at 1st  June instead of 31 May.</a:t>
            </a:r>
          </a:p>
          <a:p>
            <a:pPr marL="171450" indent="-171450" algn="just">
              <a:lnSpc>
                <a:spcPct val="150000"/>
              </a:lnSpc>
              <a:spcBef>
                <a:spcPts val="600"/>
              </a:spcBef>
              <a:buFont typeface="Courier New" panose="02070309020205020404" pitchFamily="49" charset="0"/>
              <a:buChar char="o"/>
              <a:defRPr/>
            </a:pPr>
            <a:r>
              <a:rPr lang="en-ZA" sz="1050" b="1" dirty="0">
                <a:solidFill>
                  <a:schemeClr val="tx1">
                    <a:lumMod val="65000"/>
                    <a:lumOff val="35000"/>
                  </a:schemeClr>
                </a:solidFill>
                <a:latin typeface="Arial" panose="020B0604020202020204" pitchFamily="34" charset="0"/>
                <a:cs typeface="Arial" panose="020B0604020202020204" pitchFamily="34" charset="0"/>
              </a:rPr>
              <a:t>1</a:t>
            </a:r>
            <a:r>
              <a:rPr lang="en-ZA" sz="1050" dirty="0" smtClean="0">
                <a:solidFill>
                  <a:schemeClr val="tx1">
                    <a:lumMod val="65000"/>
                    <a:lumOff val="35000"/>
                  </a:schemeClr>
                </a:solidFill>
                <a:latin typeface="Arial" panose="020B0604020202020204" pitchFamily="34" charset="0"/>
                <a:cs typeface="Arial" panose="020B0604020202020204" pitchFamily="34" charset="0"/>
              </a:rPr>
              <a:t> of the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2018/19</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audit finding is repeat findings from prior years and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11 </a:t>
            </a:r>
            <a:r>
              <a:rPr lang="en-ZA" sz="1050" dirty="0" smtClean="0">
                <a:solidFill>
                  <a:schemeClr val="tx1">
                    <a:lumMod val="65000"/>
                    <a:lumOff val="35000"/>
                  </a:schemeClr>
                </a:solidFill>
                <a:latin typeface="Arial" panose="020B0604020202020204" pitchFamily="34" charset="0"/>
                <a:cs typeface="Arial" panose="020B0604020202020204" pitchFamily="34" charset="0"/>
              </a:rPr>
              <a:t>out of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12</a:t>
            </a:r>
            <a:r>
              <a:rPr lang="en-ZA" sz="1050" dirty="0" smtClean="0">
                <a:solidFill>
                  <a:schemeClr val="tx1">
                    <a:lumMod val="65000"/>
                    <a:lumOff val="35000"/>
                  </a:schemeClr>
                </a:solidFill>
                <a:latin typeface="Arial" panose="020B0604020202020204" pitchFamily="34" charset="0"/>
                <a:cs typeface="Arial" panose="020B0604020202020204" pitchFamily="34" charset="0"/>
              </a:rPr>
              <a:t> of the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2018/2019</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audit findings have been resolved.</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rPr>
              <a:t>The </a:t>
            </a:r>
            <a:r>
              <a:rPr lang="en-ZA" sz="1050" dirty="0">
                <a:solidFill>
                  <a:schemeClr val="tx1">
                    <a:lumMod val="65000"/>
                    <a:lumOff val="35000"/>
                  </a:schemeClr>
                </a:solidFill>
                <a:latin typeface="Arial" panose="020B0604020202020204" pitchFamily="34" charset="0"/>
              </a:rPr>
              <a:t>only </a:t>
            </a:r>
            <a:r>
              <a:rPr lang="en-ZA" sz="1050" dirty="0" smtClean="0">
                <a:solidFill>
                  <a:schemeClr val="tx1">
                    <a:lumMod val="65000"/>
                    <a:lumOff val="35000"/>
                  </a:schemeClr>
                </a:solidFill>
                <a:latin typeface="Arial" panose="020B0604020202020204" pitchFamily="34" charset="0"/>
              </a:rPr>
              <a:t>findings that was  </a:t>
            </a:r>
            <a:r>
              <a:rPr lang="en-ZA" sz="1050" dirty="0">
                <a:solidFill>
                  <a:schemeClr val="tx1">
                    <a:lumMod val="65000"/>
                    <a:lumOff val="35000"/>
                  </a:schemeClr>
                </a:solidFill>
                <a:latin typeface="Arial" panose="020B0604020202020204" pitchFamily="34" charset="0"/>
              </a:rPr>
              <a:t>not yet </a:t>
            </a:r>
            <a:r>
              <a:rPr lang="en-ZA" sz="1050" dirty="0" smtClean="0">
                <a:solidFill>
                  <a:schemeClr val="tx1">
                    <a:lumMod val="65000"/>
                    <a:lumOff val="35000"/>
                  </a:schemeClr>
                </a:solidFill>
                <a:latin typeface="Arial" panose="020B0604020202020204" pitchFamily="34" charset="0"/>
              </a:rPr>
              <a:t>fully resolved at year end was :</a:t>
            </a:r>
          </a:p>
          <a:p>
            <a:pPr marL="628650" lvl="1" indent="-171450" algn="just">
              <a:lnSpc>
                <a:spcPct val="150000"/>
              </a:lnSpc>
              <a:spcBef>
                <a:spcPts val="600"/>
              </a:spcBef>
              <a:buFont typeface="Wingdings" panose="05000000000000000000" pitchFamily="2" charset="2"/>
              <a:buChar char="v"/>
              <a:defRPr/>
            </a:pPr>
            <a:r>
              <a:rPr lang="en-ZA" sz="1050" dirty="0" smtClean="0">
                <a:solidFill>
                  <a:schemeClr val="tx1">
                    <a:lumMod val="65000"/>
                    <a:lumOff val="35000"/>
                  </a:schemeClr>
                </a:solidFill>
                <a:latin typeface="Arial" panose="020B0604020202020204" pitchFamily="34" charset="0"/>
              </a:rPr>
              <a:t>Weakness on user access management process on ABSA Electronic Funds Transfer system. This audit finding has been addressed  in the current year.</a:t>
            </a: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smtClean="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smtClean="0">
              <a:solidFill>
                <a:schemeClr val="tx1">
                  <a:lumMod val="65000"/>
                  <a:lumOff val="35000"/>
                </a:schemeClr>
              </a:solidFill>
              <a:latin typeface="Arial" panose="020B0604020202020204" pitchFamily="34" charset="0"/>
            </a:endParaRPr>
          </a:p>
          <a:p>
            <a:pPr marL="628650" lvl="1" indent="-171450" algn="just">
              <a:lnSpc>
                <a:spcPct val="150000"/>
              </a:lnSpc>
              <a:spcBef>
                <a:spcPts val="600"/>
              </a:spcBef>
              <a:buFont typeface="Wingdings" panose="05000000000000000000" pitchFamily="2" charset="2"/>
              <a:buChar char="v"/>
              <a:defRPr/>
            </a:pPr>
            <a:endParaRPr lang="en-ZA" sz="1050" dirty="0">
              <a:solidFill>
                <a:schemeClr val="tx1">
                  <a:lumMod val="65000"/>
                  <a:lumOff val="35000"/>
                </a:schemeClr>
              </a:solidFill>
              <a:latin typeface="Arial" panose="020B0604020202020204" pitchFamily="34" charset="0"/>
            </a:endParaRPr>
          </a:p>
        </p:txBody>
      </p:sp>
      <p:cxnSp>
        <p:nvCxnSpPr>
          <p:cNvPr id="12" name="Straight Connector 11"/>
          <p:cNvCxnSpPr/>
          <p:nvPr/>
        </p:nvCxnSpPr>
        <p:spPr>
          <a:xfrm>
            <a:off x="4953000" y="100330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 y="692150"/>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12684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3813" y="1268413"/>
            <a:ext cx="3789362"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41994" name="Chart 19"/>
          <p:cNvGraphicFramePr>
            <a:graphicFrameLocks/>
          </p:cNvGraphicFramePr>
          <p:nvPr/>
        </p:nvGraphicFramePr>
        <p:xfrm>
          <a:off x="5097463" y="1362075"/>
          <a:ext cx="3989387" cy="4205288"/>
        </p:xfrm>
        <a:graphic>
          <a:graphicData uri="http://schemas.openxmlformats.org/presentationml/2006/ole">
            <p:oleObj spid="_x0000_s4105" name="Chart" r:id="rId3" imgW="3993226" imgH="4212701" progId="Excel.Sheet.8">
              <p:embed/>
            </p:oleObj>
          </a:graphicData>
        </a:graphic>
      </p:graphicFrame>
    </p:spTree>
    <p:extLst>
      <p:ext uri="{BB962C8B-B14F-4D97-AF65-F5344CB8AC3E}">
        <p14:creationId xmlns:p14="http://schemas.microsoft.com/office/powerpoint/2010/main" xmlns="" val="35657034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SIGNIFICANT ACCOUTNING POLICIES AND OTHER MATTERS</a:t>
            </a:r>
          </a:p>
        </p:txBody>
      </p:sp>
      <p:sp>
        <p:nvSpPr>
          <p:cNvPr id="43011" name="Text Placeholder 7"/>
          <p:cNvSpPr>
            <a:spLocks noGrp="1"/>
          </p:cNvSpPr>
          <p:nvPr>
            <p:ph type="body" idx="1"/>
          </p:nvPr>
        </p:nvSpPr>
        <p:spPr>
          <a:xfrm>
            <a:off x="539750" y="954088"/>
            <a:ext cx="3944938" cy="314325"/>
          </a:xfrm>
        </p:spPr>
        <p:txBody>
          <a:bodyPr/>
          <a:lstStyle/>
          <a:p>
            <a:pPr algn="r"/>
            <a:r>
              <a:rPr lang="en-ZA" altLang="en-US" sz="1200" dirty="0" smtClean="0">
                <a:solidFill>
                  <a:srgbClr val="92D050"/>
                </a:solidFill>
                <a:latin typeface="Arial" charset="0"/>
                <a:cs typeface="Arial" charset="0"/>
              </a:rPr>
              <a:t>SIGNIFICANT ACCOUNTING POLICIES </a:t>
            </a:r>
          </a:p>
        </p:txBody>
      </p:sp>
      <p:sp>
        <p:nvSpPr>
          <p:cNvPr id="43012" name="Text Placeholder 8"/>
          <p:cNvSpPr>
            <a:spLocks noGrp="1"/>
          </p:cNvSpPr>
          <p:nvPr>
            <p:ph type="body" sz="quarter" idx="3"/>
          </p:nvPr>
        </p:nvSpPr>
        <p:spPr>
          <a:xfrm>
            <a:off x="5148263" y="981075"/>
            <a:ext cx="3744912" cy="400050"/>
          </a:xfrm>
        </p:spPr>
        <p:txBody>
          <a:bodyPr anchor="ctr"/>
          <a:lstStyle/>
          <a:p>
            <a:pPr algn="r"/>
            <a:r>
              <a:rPr lang="en-ZA" altLang="en-US" sz="1200" dirty="0" smtClean="0">
                <a:solidFill>
                  <a:srgbClr val="92D050"/>
                </a:solidFill>
                <a:latin typeface="Arial" charset="0"/>
                <a:cs typeface="Arial" charset="0"/>
              </a:rPr>
              <a:t>OTHER MATTERS</a:t>
            </a:r>
          </a:p>
        </p:txBody>
      </p:sp>
      <p:sp>
        <p:nvSpPr>
          <p:cNvPr id="10" name="Rectangle 9"/>
          <p:cNvSpPr/>
          <p:nvPr/>
        </p:nvSpPr>
        <p:spPr>
          <a:xfrm>
            <a:off x="323850" y="1630363"/>
            <a:ext cx="4464050" cy="4035425"/>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Financial Statements are prepared in accordance with effective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Standards of Generally Accepted Accounting Practice (GRAP)</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audited annual financial statements have been prepared on an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accrual basis of accounting</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and incorporated the historical cost conventions as the basis of measurement except where specified otherwise.</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annual financial statements have been prepared n the expectation that the entity will continue to operate as a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going concern </a:t>
            </a:r>
            <a:r>
              <a:rPr lang="en-ZA" sz="1050" dirty="0" smtClean="0">
                <a:solidFill>
                  <a:schemeClr val="tx1">
                    <a:lumMod val="65000"/>
                    <a:lumOff val="35000"/>
                  </a:schemeClr>
                </a:solidFill>
                <a:latin typeface="Arial" panose="020B0604020202020204" pitchFamily="34" charset="0"/>
                <a:cs typeface="Arial" panose="020B0604020202020204" pitchFamily="34" charset="0"/>
              </a:rPr>
              <a:t>for at least the next 12 months.</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For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prior period errors and changes in accounting policies</a:t>
            </a:r>
            <a:r>
              <a:rPr lang="en-ZA" sz="1050" dirty="0" smtClean="0">
                <a:solidFill>
                  <a:schemeClr val="tx1">
                    <a:lumMod val="65000"/>
                    <a:lumOff val="35000"/>
                  </a:schemeClr>
                </a:solidFill>
                <a:latin typeface="Arial" panose="020B0604020202020204" pitchFamily="34" charset="0"/>
                <a:cs typeface="Arial" panose="020B0604020202020204" pitchFamily="34" charset="0"/>
              </a:rPr>
              <a:t>, the corrections are made retrospectively as far as is practicable and the prior year comparatives are restated accordingly.</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Management has made and disclosed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estimates and assumption </a:t>
            </a:r>
            <a:r>
              <a:rPr lang="en-ZA" sz="1050" dirty="0" smtClean="0">
                <a:solidFill>
                  <a:schemeClr val="tx1">
                    <a:lumMod val="65000"/>
                    <a:lumOff val="35000"/>
                  </a:schemeClr>
                </a:solidFill>
                <a:latin typeface="Arial" panose="020B0604020202020204" pitchFamily="34" charset="0"/>
                <a:cs typeface="Arial" panose="020B0604020202020204" pitchFamily="34" charset="0"/>
              </a:rPr>
              <a:t>that affect the amounts represented in the annual financial statements and related disclosures.</a:t>
            </a:r>
          </a:p>
        </p:txBody>
      </p:sp>
      <p:cxnSp>
        <p:nvCxnSpPr>
          <p:cNvPr id="12" name="Straight Connector 11"/>
          <p:cNvCxnSpPr/>
          <p:nvPr/>
        </p:nvCxnSpPr>
        <p:spPr>
          <a:xfrm>
            <a:off x="4953000" y="100330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14843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3813" y="1498600"/>
            <a:ext cx="378936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03800" y="1630363"/>
            <a:ext cx="4105275" cy="1381125"/>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t>
            </a:r>
            <a:r>
              <a:rPr lang="en-ZA" sz="1050" dirty="0">
                <a:solidFill>
                  <a:schemeClr val="tx1">
                    <a:lumMod val="65000"/>
                    <a:lumOff val="35000"/>
                  </a:schemeClr>
                </a:solidFill>
                <a:latin typeface="Arial" panose="020B0604020202020204" pitchFamily="34" charset="0"/>
                <a:cs typeface="Arial" panose="020B0604020202020204" pitchFamily="34" charset="0"/>
              </a:rPr>
              <a:t>following financial statement items have accounting policies that are specific in accordance with the relevant standard of </a:t>
            </a:r>
            <a:r>
              <a:rPr lang="en-ZA" sz="1050" dirty="0" smtClean="0">
                <a:solidFill>
                  <a:schemeClr val="tx1">
                    <a:lumMod val="65000"/>
                    <a:lumOff val="35000"/>
                  </a:schemeClr>
                </a:solidFill>
                <a:latin typeface="Arial" panose="020B0604020202020204" pitchFamily="34" charset="0"/>
                <a:cs typeface="Arial" panose="020B0604020202020204" pitchFamily="34" charset="0"/>
              </a:rPr>
              <a:t>GRAP.</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t>
            </a:r>
            <a:r>
              <a:rPr lang="en-ZA" sz="1050" dirty="0">
                <a:solidFill>
                  <a:schemeClr val="tx1">
                    <a:lumMod val="65000"/>
                    <a:lumOff val="35000"/>
                  </a:schemeClr>
                </a:solidFill>
                <a:latin typeface="Arial" panose="020B0604020202020204" pitchFamily="34" charset="0"/>
                <a:cs typeface="Arial" panose="020B0604020202020204" pitchFamily="34" charset="0"/>
              </a:rPr>
              <a:t>GRAP on Accounting by Principles and Agents has been early adopted by the entity.</a:t>
            </a:r>
            <a:endParaRPr lang="en-ZA" sz="1050" dirty="0" smtClean="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8216266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550" y="1196975"/>
            <a:ext cx="7772400" cy="914400"/>
          </a:xfrm>
        </p:spPr>
        <p:txBody>
          <a:bodyPr rtlCol="0">
            <a:normAutofit fontScale="90000"/>
          </a:bodyPr>
          <a:lstStyle/>
          <a:p>
            <a:pPr algn="ctr" eaLnBrk="1" fontAlgn="auto" hangingPunct="1">
              <a:spcAft>
                <a:spcPts val="0"/>
              </a:spcAft>
              <a:defRPr/>
            </a:pPr>
            <a:r>
              <a:rPr lang="en-US" dirty="0" smtClean="0">
                <a:solidFill>
                  <a:schemeClr val="bg1"/>
                </a:solidFill>
                <a:latin typeface="Arial" pitchFamily="34" charset="0"/>
                <a:cs typeface="Arial" pitchFamily="34" charset="0"/>
              </a:rPr>
              <a:t/>
            </a:r>
            <a:br>
              <a:rPr lang="en-US" dirty="0" smtClean="0">
                <a:solidFill>
                  <a:schemeClr val="bg1"/>
                </a:solidFill>
                <a:latin typeface="Arial" pitchFamily="34" charset="0"/>
                <a:cs typeface="Arial" pitchFamily="34" charset="0"/>
              </a:rPr>
            </a:br>
            <a:endParaRPr lang="en-US" dirty="0">
              <a:solidFill>
                <a:schemeClr val="bg1"/>
              </a:solidFill>
              <a:latin typeface="Arial" pitchFamily="34" charset="0"/>
              <a:cs typeface="Arial" pitchFamily="34" charset="0"/>
            </a:endParaRPr>
          </a:p>
        </p:txBody>
      </p:sp>
      <p:sp>
        <p:nvSpPr>
          <p:cNvPr id="5" name="Title 1"/>
          <p:cNvSpPr txBox="1">
            <a:spLocks/>
          </p:cNvSpPr>
          <p:nvPr/>
        </p:nvSpPr>
        <p:spPr>
          <a:xfrm>
            <a:off x="179388" y="188913"/>
            <a:ext cx="8964612" cy="5400675"/>
          </a:xfrm>
          <a:prstGeom prst="rect">
            <a:avLst/>
          </a:prstGeom>
        </p:spPr>
        <p:txBody>
          <a:bodyPr anchor="ctr">
            <a:normAutofit/>
          </a:bodyPr>
          <a:lstStyle/>
          <a:p>
            <a:pPr algn="ctr" eaLnBrk="1" fontAlgn="auto" hangingPunct="1">
              <a:spcAft>
                <a:spcPts val="0"/>
              </a:spcAft>
              <a:defRPr/>
            </a:pPr>
            <a:r>
              <a:rPr lang="en-US" altLang="en-US" sz="3200" b="1" dirty="0">
                <a:solidFill>
                  <a:prstClr val="white"/>
                </a:solidFill>
                <a:effectLst>
                  <a:outerShdw blurRad="38100" dist="38100" dir="2700000" algn="tl">
                    <a:srgbClr val="000000">
                      <a:alpha val="43137"/>
                    </a:srgbClr>
                  </a:outerShdw>
                </a:effectLst>
                <a:latin typeface="Arial" charset="0"/>
              </a:rPr>
              <a:t>AGRICULTURAL LAND HOLDING ACCOUNT </a:t>
            </a:r>
          </a:p>
          <a:p>
            <a:pPr algn="ctr" eaLnBrk="1" fontAlgn="auto" hangingPunct="1">
              <a:spcAft>
                <a:spcPts val="0"/>
              </a:spcAft>
              <a:defRPr/>
            </a:pPr>
            <a:r>
              <a:rPr lang="en-US" altLang="en-US" sz="3200" b="1" dirty="0">
                <a:solidFill>
                  <a:prstClr val="white"/>
                </a:solidFill>
                <a:effectLst>
                  <a:outerShdw blurRad="38100" dist="38100" dir="2700000" algn="tl">
                    <a:srgbClr val="000000">
                      <a:alpha val="43137"/>
                    </a:srgbClr>
                  </a:outerShdw>
                </a:effectLst>
                <a:latin typeface="Arial" charset="0"/>
              </a:rPr>
              <a:t>(ALHA)</a:t>
            </a:r>
            <a:br>
              <a:rPr lang="en-US" altLang="en-US" sz="3200" b="1" dirty="0">
                <a:solidFill>
                  <a:prstClr val="white"/>
                </a:solidFill>
                <a:effectLst>
                  <a:outerShdw blurRad="38100" dist="38100" dir="2700000" algn="tl">
                    <a:srgbClr val="000000">
                      <a:alpha val="43137"/>
                    </a:srgbClr>
                  </a:outerShdw>
                </a:effectLst>
                <a:latin typeface="Arial" charset="0"/>
              </a:rPr>
            </a:br>
            <a:endParaRPr lang="en-US" altLang="en-US" sz="3200" b="1" dirty="0">
              <a:solidFill>
                <a:prstClr val="white"/>
              </a:solidFill>
              <a:effectLst>
                <a:outerShdw blurRad="38100" dist="38100" dir="2700000" algn="tl">
                  <a:srgbClr val="000000">
                    <a:alpha val="43137"/>
                  </a:srgbClr>
                </a:outerShdw>
              </a:effectLst>
              <a:latin typeface="Arial" charset="0"/>
            </a:endParaRPr>
          </a:p>
          <a:p>
            <a:pPr algn="ctr" eaLnBrk="1" fontAlgn="auto" hangingPunct="1">
              <a:spcAft>
                <a:spcPts val="0"/>
              </a:spcAft>
              <a:defRPr/>
            </a:pPr>
            <a:r>
              <a:rPr lang="en-US" altLang="en-US" sz="2800" b="1" dirty="0">
                <a:solidFill>
                  <a:prstClr val="white"/>
                </a:solidFill>
                <a:effectLst>
                  <a:outerShdw blurRad="38100" dist="38100" dir="2700000" algn="tl">
                    <a:srgbClr val="000000">
                      <a:alpha val="43137"/>
                    </a:srgbClr>
                  </a:outerShdw>
                </a:effectLst>
                <a:latin typeface="Arial" charset="0"/>
              </a:rPr>
              <a:t>QUARTER 1</a:t>
            </a:r>
          </a:p>
          <a:p>
            <a:pPr algn="ctr" eaLnBrk="1" fontAlgn="auto" hangingPunct="1">
              <a:spcAft>
                <a:spcPts val="0"/>
              </a:spcAft>
              <a:defRPr/>
            </a:pPr>
            <a:r>
              <a:rPr lang="en-US" altLang="en-US" sz="2800" b="1" dirty="0">
                <a:solidFill>
                  <a:prstClr val="white"/>
                </a:solidFill>
                <a:effectLst>
                  <a:outerShdw blurRad="38100" dist="38100" dir="2700000" algn="tl">
                    <a:srgbClr val="000000">
                      <a:alpha val="43137"/>
                    </a:srgbClr>
                  </a:outerShdw>
                </a:effectLst>
                <a:latin typeface="Arial" charset="0"/>
              </a:rPr>
              <a:t>FINANCIAL PERFORMANCE AS AT  30 JUNE 2019</a:t>
            </a:r>
            <a:endParaRPr lang="en-US" altLang="en-US" sz="2800" dirty="0">
              <a:solidFill>
                <a:prstClr val="white"/>
              </a:solidFill>
              <a:effectLst>
                <a:outerShdw blurRad="38100" dist="38100" dir="2700000" algn="tl">
                  <a:srgbClr val="000000">
                    <a:alpha val="43137"/>
                  </a:srgbClr>
                </a:outerShdw>
              </a:effectLst>
              <a:latin typeface="Arial" charset="0"/>
            </a:endParaRPr>
          </a:p>
          <a:p>
            <a:pPr algn="ctr" eaLnBrk="1" fontAlgn="auto" hangingPunct="1">
              <a:spcAft>
                <a:spcPts val="0"/>
              </a:spcAft>
              <a:defRPr/>
            </a:pPr>
            <a:endParaRPr lang="en-US" altLang="en-US" sz="2800" dirty="0">
              <a:solidFill>
                <a:prstClr val="white"/>
              </a:solidFill>
              <a:effectLst>
                <a:outerShdw blurRad="38100" dist="38100" dir="2700000" algn="tl">
                  <a:srgbClr val="000000">
                    <a:alpha val="43137"/>
                  </a:srgbClr>
                </a:outerShdw>
              </a:effectLst>
              <a:latin typeface="Arial" charset="0"/>
            </a:endParaRPr>
          </a:p>
          <a:p>
            <a:pPr algn="ctr" eaLnBrk="1" fontAlgn="auto" hangingPunct="1">
              <a:spcAft>
                <a:spcPts val="0"/>
              </a:spcAft>
              <a:defRPr/>
            </a:pPr>
            <a:endParaRPr lang="en-US" sz="2800" dirty="0">
              <a:solidFill>
                <a:prstClr val="white"/>
              </a:solidFill>
              <a:latin typeface="Arial" pitchFamily="34" charset="0"/>
              <a:cs typeface="Arial" panose="020B0604020202020204" pitchFamily="34" charset="0"/>
            </a:endParaRPr>
          </a:p>
        </p:txBody>
      </p:sp>
    </p:spTree>
    <p:extLst>
      <p:ext uri="{BB962C8B-B14F-4D97-AF65-F5344CB8AC3E}">
        <p14:creationId xmlns:p14="http://schemas.microsoft.com/office/powerpoint/2010/main" xmlns="" val="52719738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fld id="{58709684-C1E0-44F7-9031-97789B293042}" type="slidenum">
              <a:rPr lang="en-US" altLang="en-US">
                <a:solidFill>
                  <a:srgbClr val="FEFEFE"/>
                </a:solidFill>
              </a:rPr>
              <a:pPr/>
              <a:t>29</a:t>
            </a:fld>
            <a:endParaRPr lang="en-US" altLang="en-US" dirty="0">
              <a:solidFill>
                <a:srgbClr val="FEFEFE"/>
              </a:solidFill>
            </a:endParaRPr>
          </a:p>
        </p:txBody>
      </p:sp>
      <p:cxnSp>
        <p:nvCxnSpPr>
          <p:cNvPr id="11" name="Straight Connector 10"/>
          <p:cNvCxnSpPr/>
          <p:nvPr/>
        </p:nvCxnSpPr>
        <p:spPr>
          <a:xfrm>
            <a:off x="103188" y="531813"/>
            <a:ext cx="8951912" cy="0"/>
          </a:xfrm>
          <a:prstGeom prst="line">
            <a:avLst/>
          </a:prstGeom>
          <a:ln w="3175">
            <a:solidFill>
              <a:srgbClr val="0099FF"/>
            </a:solidFill>
          </a:ln>
        </p:spPr>
        <p:style>
          <a:lnRef idx="1">
            <a:schemeClr val="accent1"/>
          </a:lnRef>
          <a:fillRef idx="0">
            <a:schemeClr val="accent1"/>
          </a:fillRef>
          <a:effectRef idx="0">
            <a:schemeClr val="accent1"/>
          </a:effectRef>
          <a:fontRef idx="minor">
            <a:schemeClr val="tx1"/>
          </a:fontRef>
        </p:style>
      </p:cxnSp>
      <p:sp>
        <p:nvSpPr>
          <p:cNvPr id="45060" name="Title 1"/>
          <p:cNvSpPr>
            <a:spLocks noGrp="1"/>
          </p:cNvSpPr>
          <p:nvPr>
            <p:ph type="title"/>
          </p:nvPr>
        </p:nvSpPr>
        <p:spPr>
          <a:xfrm>
            <a:off x="468313" y="22225"/>
            <a:ext cx="8496300" cy="384175"/>
          </a:xfrm>
        </p:spPr>
        <p:txBody>
          <a:bodyPr/>
          <a:lstStyle/>
          <a:p>
            <a:pPr algn="ctr" eaLnBrk="1" hangingPunct="1"/>
            <a:r>
              <a:rPr lang="en-ZA" altLang="en-US" sz="1700" b="1" dirty="0" smtClean="0">
                <a:solidFill>
                  <a:srgbClr val="00A1DA"/>
                </a:solidFill>
              </a:rPr>
              <a:t>2019/20 EXPENDITURE PER CATEGORY AS AT 30 JUNE 2019</a:t>
            </a:r>
          </a:p>
        </p:txBody>
      </p:sp>
      <p:sp>
        <p:nvSpPr>
          <p:cNvPr id="13" name="Flowchart: Connector 12"/>
          <p:cNvSpPr/>
          <p:nvPr/>
        </p:nvSpPr>
        <p:spPr>
          <a:xfrm>
            <a:off x="4225925" y="420688"/>
            <a:ext cx="250825" cy="252412"/>
          </a:xfrm>
          <a:prstGeom prst="flowChartConnector">
            <a:avLst/>
          </a:prstGeom>
          <a:ln w="28575">
            <a:solidFill>
              <a:srgbClr val="0066CC"/>
            </a:solidFill>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eaLnBrk="1" fontAlgn="auto" hangingPunct="1">
              <a:spcBef>
                <a:spcPts val="0"/>
              </a:spcBef>
              <a:spcAft>
                <a:spcPts val="0"/>
              </a:spcAft>
              <a:defRPr/>
            </a:pPr>
            <a:endParaRPr lang="en-US" b="1" dirty="0">
              <a:solidFill>
                <a:prstClr val="black"/>
              </a:solidFill>
            </a:endParaRPr>
          </a:p>
        </p:txBody>
      </p:sp>
      <p:sp>
        <p:nvSpPr>
          <p:cNvPr id="14" name="Flowchart: Connector 13"/>
          <p:cNvSpPr/>
          <p:nvPr/>
        </p:nvSpPr>
        <p:spPr>
          <a:xfrm>
            <a:off x="4297363" y="492125"/>
            <a:ext cx="107950" cy="107950"/>
          </a:xfrm>
          <a:prstGeom prst="flowChartConnector">
            <a:avLst/>
          </a:prstGeom>
          <a:solidFill>
            <a:schemeClr val="tx1">
              <a:lumMod val="85000"/>
              <a:lumOff val="15000"/>
            </a:schemeClr>
          </a:solidFill>
          <a:ln w="28575"/>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defTabSz="914400" eaLnBrk="1" fontAlgn="auto" hangingPunct="1">
              <a:spcBef>
                <a:spcPts val="0"/>
              </a:spcBef>
              <a:spcAft>
                <a:spcPts val="0"/>
              </a:spcAft>
              <a:defRPr/>
            </a:pPr>
            <a:endParaRPr lang="en-US" dirty="0">
              <a:solidFill>
                <a:prstClr val="black"/>
              </a:solidFill>
            </a:endParaRPr>
          </a:p>
        </p:txBody>
      </p:sp>
      <p:graphicFrame>
        <p:nvGraphicFramePr>
          <p:cNvPr id="45063" name="Content Placeholder 9"/>
          <p:cNvGraphicFramePr>
            <a:graphicFrameLocks noGrp="1"/>
          </p:cNvGraphicFramePr>
          <p:nvPr>
            <p:ph idx="1"/>
          </p:nvPr>
        </p:nvGraphicFramePr>
        <p:xfrm>
          <a:off x="200025" y="982663"/>
          <a:ext cx="6078538" cy="4441825"/>
        </p:xfrm>
        <a:graphic>
          <a:graphicData uri="http://schemas.openxmlformats.org/presentationml/2006/ole">
            <p:oleObj spid="_x0000_s5129" name="Chart" r:id="rId3" imgW="6084335" imgH="4444369" progId="Excel.Sheet.8">
              <p:embed/>
            </p:oleObj>
          </a:graphicData>
        </a:graphic>
      </p:graphicFrame>
      <p:sp>
        <p:nvSpPr>
          <p:cNvPr id="15" name="Flowchart: Alternate Process 14"/>
          <p:cNvSpPr/>
          <p:nvPr/>
        </p:nvSpPr>
        <p:spPr>
          <a:xfrm>
            <a:off x="6443663" y="588963"/>
            <a:ext cx="2700337" cy="5503862"/>
          </a:xfrm>
          <a:prstGeom prst="flowChartAlternateProcess">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1" fontAlgn="auto" hangingPunct="1">
              <a:lnSpc>
                <a:spcPct val="150000"/>
              </a:lnSpc>
              <a:spcBef>
                <a:spcPts val="0"/>
              </a:spcBef>
              <a:spcAft>
                <a:spcPts val="0"/>
              </a:spcAft>
              <a:defRPr/>
            </a:pPr>
            <a:r>
              <a:rPr lang="en-ZA" sz="950" dirty="0">
                <a:solidFill>
                  <a:prstClr val="black"/>
                </a:solidFill>
              </a:rPr>
              <a:t>The total </a:t>
            </a:r>
            <a:r>
              <a:rPr lang="en-ZA" sz="950" b="1" dirty="0">
                <a:solidFill>
                  <a:prstClr val="black"/>
                </a:solidFill>
              </a:rPr>
              <a:t>expenditure for Quarter 1 is R R276, 588 million </a:t>
            </a:r>
            <a:r>
              <a:rPr lang="en-ZA" sz="950" dirty="0">
                <a:solidFill>
                  <a:prstClr val="black"/>
                </a:solidFill>
              </a:rPr>
              <a:t>against  </a:t>
            </a:r>
            <a:r>
              <a:rPr lang="en-ZA" sz="950" b="1" dirty="0">
                <a:solidFill>
                  <a:prstClr val="black"/>
                </a:solidFill>
              </a:rPr>
              <a:t>R1.4 billion</a:t>
            </a:r>
            <a:r>
              <a:rPr lang="en-ZA" sz="950" dirty="0">
                <a:solidFill>
                  <a:prstClr val="black"/>
                </a:solidFill>
              </a:rPr>
              <a:t> budget for the year 2019/20 representing </a:t>
            </a:r>
            <a:r>
              <a:rPr lang="en-ZA" sz="950" b="1" dirty="0">
                <a:solidFill>
                  <a:prstClr val="black"/>
                </a:solidFill>
              </a:rPr>
              <a:t>19% spending </a:t>
            </a:r>
            <a:r>
              <a:rPr lang="en-ZA" sz="950" dirty="0">
                <a:solidFill>
                  <a:prstClr val="black"/>
                </a:solidFill>
              </a:rPr>
              <a:t>with a variance of </a:t>
            </a:r>
            <a:r>
              <a:rPr lang="en-ZA" sz="950" b="1" dirty="0">
                <a:solidFill>
                  <a:prstClr val="black"/>
                </a:solidFill>
              </a:rPr>
              <a:t>6% </a:t>
            </a:r>
            <a:r>
              <a:rPr lang="en-ZA" sz="950" dirty="0">
                <a:solidFill>
                  <a:prstClr val="black"/>
                </a:solidFill>
              </a:rPr>
              <a:t>against the linear target of </a:t>
            </a:r>
            <a:r>
              <a:rPr lang="en-ZA" sz="950" b="1" dirty="0">
                <a:solidFill>
                  <a:prstClr val="black"/>
                </a:solidFill>
              </a:rPr>
              <a:t>25%.</a:t>
            </a:r>
          </a:p>
          <a:p>
            <a:pPr defTabSz="914400" eaLnBrk="1" fontAlgn="auto" hangingPunct="1">
              <a:lnSpc>
                <a:spcPct val="150000"/>
              </a:lnSpc>
              <a:spcBef>
                <a:spcPts val="0"/>
              </a:spcBef>
              <a:spcAft>
                <a:spcPts val="0"/>
              </a:spcAft>
              <a:defRPr/>
            </a:pPr>
            <a:endParaRPr lang="en-ZA" sz="1050" b="1" dirty="0">
              <a:solidFill>
                <a:prstClr val="black"/>
              </a:solidFill>
            </a:endParaRPr>
          </a:p>
          <a:p>
            <a:pPr defTabSz="914400" eaLnBrk="1" fontAlgn="auto" hangingPunct="1">
              <a:lnSpc>
                <a:spcPct val="150000"/>
              </a:lnSpc>
              <a:spcBef>
                <a:spcPts val="0"/>
              </a:spcBef>
              <a:spcAft>
                <a:spcPts val="0"/>
              </a:spcAft>
              <a:defRPr/>
            </a:pPr>
            <a:r>
              <a:rPr lang="en-ZA" sz="950" b="1" dirty="0">
                <a:solidFill>
                  <a:prstClr val="black"/>
                </a:solidFill>
              </a:rPr>
              <a:t>Variances</a:t>
            </a:r>
          </a:p>
          <a:p>
            <a:pPr marL="228600" indent="-228600" defTabSz="914400" eaLnBrk="1" fontAlgn="auto" hangingPunct="1">
              <a:lnSpc>
                <a:spcPct val="150000"/>
              </a:lnSpc>
              <a:spcBef>
                <a:spcPts val="0"/>
              </a:spcBef>
              <a:spcAft>
                <a:spcPts val="0"/>
              </a:spcAft>
              <a:buFont typeface="+mj-lt"/>
              <a:buAutoNum type="arabicPeriod"/>
              <a:defRPr/>
            </a:pPr>
            <a:r>
              <a:rPr lang="en-ZA" sz="950" dirty="0">
                <a:solidFill>
                  <a:prstClr val="black"/>
                </a:solidFill>
              </a:rPr>
              <a:t>Land Acquisition: variance is due to the outstanding transfers and rejections of offers during negotiations.</a:t>
            </a:r>
          </a:p>
          <a:p>
            <a:pPr marL="228600" indent="-228600" defTabSz="914400" eaLnBrk="1" fontAlgn="auto" hangingPunct="1">
              <a:lnSpc>
                <a:spcPct val="150000"/>
              </a:lnSpc>
              <a:spcBef>
                <a:spcPts val="0"/>
              </a:spcBef>
              <a:spcAft>
                <a:spcPts val="0"/>
              </a:spcAft>
              <a:buFont typeface="+mj-lt"/>
              <a:buAutoNum type="arabicPeriod"/>
              <a:defRPr/>
            </a:pPr>
            <a:r>
              <a:rPr lang="en-ZA" sz="950" dirty="0">
                <a:solidFill>
                  <a:prstClr val="black"/>
                </a:solidFill>
              </a:rPr>
              <a:t>Land development support variance is due to the opening of the farmers hold accounts to transfer funds for spending. Awaiting National Treasury for clarification  of PFMA section 66 compliance. </a:t>
            </a:r>
          </a:p>
          <a:p>
            <a:pPr marL="228600" indent="-228600" defTabSz="914400" eaLnBrk="1" fontAlgn="auto" hangingPunct="1">
              <a:lnSpc>
                <a:spcPct val="150000"/>
              </a:lnSpc>
              <a:spcBef>
                <a:spcPts val="0"/>
              </a:spcBef>
              <a:spcAft>
                <a:spcPts val="0"/>
              </a:spcAft>
              <a:buFont typeface="+mj-lt"/>
              <a:buAutoNum type="arabicPeriod"/>
              <a:defRPr/>
            </a:pPr>
            <a:r>
              <a:rPr lang="en-ZA" sz="950" dirty="0">
                <a:solidFill>
                  <a:prstClr val="black"/>
                </a:solidFill>
              </a:rPr>
              <a:t>Planning variance is linked to the land acquisition rejection of offers </a:t>
            </a:r>
          </a:p>
          <a:p>
            <a:pPr marL="228600" indent="-228600" defTabSz="914400" eaLnBrk="1" fontAlgn="auto" hangingPunct="1">
              <a:lnSpc>
                <a:spcPct val="150000"/>
              </a:lnSpc>
              <a:spcBef>
                <a:spcPts val="0"/>
              </a:spcBef>
              <a:spcAft>
                <a:spcPts val="0"/>
              </a:spcAft>
              <a:buFont typeface="+mj-lt"/>
              <a:buAutoNum type="arabicPeriod"/>
              <a:defRPr/>
            </a:pPr>
            <a:r>
              <a:rPr lang="en-ZA" sz="950" dirty="0">
                <a:solidFill>
                  <a:prstClr val="black"/>
                </a:solidFill>
              </a:rPr>
              <a:t>RADP and </a:t>
            </a:r>
            <a:r>
              <a:rPr lang="en-ZA" sz="950" dirty="0" smtClean="0">
                <a:solidFill>
                  <a:prstClr val="black"/>
                </a:solidFill>
              </a:rPr>
              <a:t>1HH1HA </a:t>
            </a:r>
            <a:r>
              <a:rPr lang="en-ZA" sz="950" dirty="0">
                <a:solidFill>
                  <a:prstClr val="black"/>
                </a:solidFill>
              </a:rPr>
              <a:t>commitments variance is due to the submission of invoices to release subsequent trenches</a:t>
            </a:r>
            <a:endParaRPr lang="en-ZA" sz="1200" dirty="0">
              <a:solidFill>
                <a:prstClr val="black"/>
              </a:solidFill>
            </a:endParaRPr>
          </a:p>
        </p:txBody>
      </p:sp>
      <p:sp>
        <p:nvSpPr>
          <p:cNvPr id="45065" name="Text Placeholder 11"/>
          <p:cNvSpPr txBox="1">
            <a:spLocks/>
          </p:cNvSpPr>
          <p:nvPr/>
        </p:nvSpPr>
        <p:spPr bwMode="auto">
          <a:xfrm>
            <a:off x="323850" y="620713"/>
            <a:ext cx="6119813"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69850">
              <a:defRPr sz="2400">
                <a:solidFill>
                  <a:schemeClr val="tx2"/>
                </a:solidFill>
                <a:latin typeface="Century Gothic" pitchFamily="34" charset="0"/>
              </a:defRPr>
            </a:lvl1pPr>
            <a:lvl2pPr>
              <a:defRPr sz="2200">
                <a:solidFill>
                  <a:schemeClr val="tx2"/>
                </a:solidFill>
                <a:latin typeface="Century Gothic" pitchFamily="34" charset="0"/>
              </a:defRPr>
            </a:lvl2pPr>
            <a:lvl3pPr>
              <a:defRPr sz="2000">
                <a:solidFill>
                  <a:schemeClr val="tx2"/>
                </a:solidFill>
                <a:latin typeface="Century Gothic" pitchFamily="34" charset="0"/>
              </a:defRPr>
            </a:lvl3pPr>
            <a:lvl4pPr>
              <a:defRPr>
                <a:solidFill>
                  <a:schemeClr val="tx2"/>
                </a:solidFill>
                <a:latin typeface="Century Gothic" pitchFamily="34" charset="0"/>
              </a:defRPr>
            </a:lvl4pPr>
            <a:lvl5pPr>
              <a:defRPr sz="1600">
                <a:solidFill>
                  <a:schemeClr val="tx2"/>
                </a:solidFill>
                <a:latin typeface="Century Gothic" pitchFamily="34" charset="0"/>
              </a:defRPr>
            </a:lvl5pPr>
            <a:lvl6pPr marL="1782763" eaLnBrk="0" fontAlgn="base" hangingPunct="0">
              <a:spcAft>
                <a:spcPct val="0"/>
              </a:spcAft>
              <a:defRPr sz="1600">
                <a:solidFill>
                  <a:schemeClr val="tx2"/>
                </a:solidFill>
                <a:latin typeface="Century Gothic" pitchFamily="34" charset="0"/>
              </a:defRPr>
            </a:lvl6pPr>
            <a:lvl7pPr marL="2239963" eaLnBrk="0" fontAlgn="base" hangingPunct="0">
              <a:spcAft>
                <a:spcPct val="0"/>
              </a:spcAft>
              <a:defRPr sz="1600">
                <a:solidFill>
                  <a:schemeClr val="tx2"/>
                </a:solidFill>
                <a:latin typeface="Century Gothic" pitchFamily="34" charset="0"/>
              </a:defRPr>
            </a:lvl7pPr>
            <a:lvl8pPr marL="2697163" eaLnBrk="0" fontAlgn="base" hangingPunct="0">
              <a:spcAft>
                <a:spcPct val="0"/>
              </a:spcAft>
              <a:defRPr sz="1600">
                <a:solidFill>
                  <a:schemeClr val="tx2"/>
                </a:solidFill>
                <a:latin typeface="Century Gothic" pitchFamily="34" charset="0"/>
              </a:defRPr>
            </a:lvl8pPr>
            <a:lvl9pPr marL="3154363" eaLnBrk="0" fontAlgn="base" hangingPunct="0">
              <a:spcAft>
                <a:spcPct val="0"/>
              </a:spcAft>
              <a:defRPr sz="1600">
                <a:solidFill>
                  <a:schemeClr val="tx2"/>
                </a:solidFill>
                <a:latin typeface="Century Gothic" pitchFamily="34" charset="0"/>
              </a:defRPr>
            </a:lvl9pPr>
          </a:lstStyle>
          <a:p>
            <a:pPr algn="ctr" defTabSz="914400">
              <a:spcBef>
                <a:spcPct val="20000"/>
              </a:spcBef>
              <a:buClr>
                <a:schemeClr val="accent1"/>
              </a:buClr>
              <a:buSzPct val="76000"/>
              <a:buFont typeface="Wingdings 2" pitchFamily="18" charset="2"/>
              <a:buNone/>
            </a:pPr>
            <a:r>
              <a:rPr lang="en-ZA" altLang="en-US" sz="1600" dirty="0">
                <a:solidFill>
                  <a:srgbClr val="92D050"/>
                </a:solidFill>
              </a:rPr>
              <a:t>R’000</a:t>
            </a:r>
          </a:p>
        </p:txBody>
      </p:sp>
    </p:spTree>
    <p:extLst>
      <p:ext uri="{BB962C8B-B14F-4D97-AF65-F5344CB8AC3E}">
        <p14:creationId xmlns:p14="http://schemas.microsoft.com/office/powerpoint/2010/main" xmlns="" val="327729267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35861" y="1219200"/>
            <a:ext cx="798111" cy="507831"/>
          </a:xfrm>
          <a:prstGeom prst="rect">
            <a:avLst/>
          </a:prstGeom>
          <a:noFill/>
        </p:spPr>
        <p:txBody>
          <a:bodyPr wrap="square" rtlCol="0">
            <a:spAutoFit/>
          </a:bodyPr>
          <a:lstStyle/>
          <a:p>
            <a:pPr algn="ctr"/>
            <a:r>
              <a:rPr lang="en-ZA" sz="1350" dirty="0">
                <a:solidFill>
                  <a:schemeClr val="bg1"/>
                </a:solidFill>
                <a:latin typeface="Futura Md BT" panose="020B0602020204020303" pitchFamily="34" charset="0"/>
              </a:rPr>
              <a:t>Stats SA</a:t>
            </a:r>
          </a:p>
        </p:txBody>
      </p:sp>
      <p:grpSp>
        <p:nvGrpSpPr>
          <p:cNvPr id="95" name="Group 94"/>
          <p:cNvGrpSpPr/>
          <p:nvPr/>
        </p:nvGrpSpPr>
        <p:grpSpPr>
          <a:xfrm>
            <a:off x="413751" y="128063"/>
            <a:ext cx="3591911" cy="919954"/>
            <a:chOff x="4932973" y="482872"/>
            <a:chExt cx="4231467" cy="1547057"/>
          </a:xfrm>
        </p:grpSpPr>
        <p:grpSp>
          <p:nvGrpSpPr>
            <p:cNvPr id="96" name="Grupare 76"/>
            <p:cNvGrpSpPr/>
            <p:nvPr/>
          </p:nvGrpSpPr>
          <p:grpSpPr>
            <a:xfrm>
              <a:off x="5408096" y="1366608"/>
              <a:ext cx="3278370" cy="228600"/>
              <a:chOff x="5575731" y="1523682"/>
              <a:chExt cx="3278370" cy="228600"/>
            </a:xfrm>
            <a:solidFill>
              <a:srgbClr val="FFC000"/>
            </a:solidFill>
          </p:grpSpPr>
          <p:cxnSp>
            <p:nvCxnSpPr>
              <p:cNvPr id="99"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350" dirty="0">
                  <a:latin typeface="Arial" panose="020B0604020202020204" pitchFamily="34" charset="0"/>
                  <a:cs typeface="Arial" panose="020B0604020202020204" pitchFamily="34" charset="0"/>
                </a:endParaRPr>
              </a:p>
            </p:txBody>
          </p:sp>
        </p:grpSp>
        <p:sp>
          <p:nvSpPr>
            <p:cNvPr id="97" name="CasetăText 86"/>
            <p:cNvSpPr txBox="1"/>
            <p:nvPr/>
          </p:nvSpPr>
          <p:spPr>
            <a:xfrm>
              <a:off x="4932973" y="482872"/>
              <a:ext cx="4231467" cy="931641"/>
            </a:xfrm>
            <a:prstGeom prst="rect">
              <a:avLst/>
            </a:prstGeom>
            <a:noFill/>
            <a:ln>
              <a:noFill/>
            </a:ln>
          </p:spPr>
          <p:txBody>
            <a:bodyPr wrap="square" rtlCol="0" anchor="b">
              <a:spAutoFit/>
            </a:bodyPr>
            <a:lstStyle/>
            <a:p>
              <a:r>
                <a:rPr lang="en-US" sz="1500" dirty="0" smtClean="0">
                  <a:solidFill>
                    <a:srgbClr val="333399"/>
                  </a:solidFill>
                  <a:latin typeface="Futura Md BT"/>
                  <a:cs typeface="Arial" panose="020B0604020202020204" pitchFamily="34" charset="0"/>
                </a:rPr>
                <a:t>Expenditure &amp; percentage share by programme (2013/14-2018/19)</a:t>
              </a:r>
              <a:endParaRPr lang="en-US" sz="1500" dirty="0">
                <a:solidFill>
                  <a:srgbClr val="333399"/>
                </a:solidFill>
                <a:latin typeface="Futura Md BT"/>
                <a:cs typeface="Arial" panose="020B0604020202020204" pitchFamily="34" charset="0"/>
              </a:endParaRPr>
            </a:p>
          </p:txBody>
        </p:sp>
        <p:sp>
          <p:nvSpPr>
            <p:cNvPr id="98" name="CasetăText 87"/>
            <p:cNvSpPr txBox="1"/>
            <p:nvPr/>
          </p:nvSpPr>
          <p:spPr>
            <a:xfrm>
              <a:off x="5059092" y="1512350"/>
              <a:ext cx="3066938" cy="517579"/>
            </a:xfrm>
            <a:prstGeom prst="rect">
              <a:avLst/>
            </a:prstGeom>
            <a:noFill/>
            <a:ln>
              <a:noFill/>
            </a:ln>
          </p:spPr>
          <p:txBody>
            <a:bodyPr wrap="square" rtlCol="0">
              <a:spAutoFit/>
            </a:bodyPr>
            <a:lstStyle/>
            <a:p>
              <a:r>
                <a:rPr lang="en-US" sz="1400" b="1" dirty="0" smtClean="0">
                  <a:solidFill>
                    <a:schemeClr val="tx2">
                      <a:lumMod val="50000"/>
                    </a:schemeClr>
                  </a:solidFill>
                  <a:latin typeface="Futura lt bt"/>
                  <a:cs typeface="Arial" panose="020B0604020202020204" pitchFamily="34" charset="0"/>
                </a:rPr>
                <a:t>Total Spent: R58 million</a:t>
              </a:r>
              <a:endParaRPr lang="en-US" sz="1400" b="1" dirty="0">
                <a:solidFill>
                  <a:schemeClr val="tx2">
                    <a:lumMod val="50000"/>
                  </a:schemeClr>
                </a:solidFill>
                <a:latin typeface="Futura lt bt"/>
                <a:cs typeface="Arial" panose="020B0604020202020204" pitchFamily="34" charset="0"/>
              </a:endParaRPr>
            </a:p>
          </p:txBody>
        </p:sp>
      </p:grpSp>
      <p:sp>
        <p:nvSpPr>
          <p:cNvPr id="33" name="Footer Placeholder 32"/>
          <p:cNvSpPr>
            <a:spLocks noGrp="1"/>
          </p:cNvSpPr>
          <p:nvPr>
            <p:ph type="ftr" sz="quarter" idx="11"/>
          </p:nvPr>
        </p:nvSpPr>
        <p:spPr/>
        <p:txBody>
          <a:bodyPr/>
          <a:lstStyle/>
          <a:p>
            <a:r>
              <a:rPr lang="en-US" dirty="0" smtClean="0"/>
              <a:t>3</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37593" y="1524000"/>
            <a:ext cx="6511925"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27400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solidFill>
                <a:srgbClr val="000000"/>
              </a:solidFill>
            </a:endParaRPr>
          </a:p>
        </p:txBody>
      </p:sp>
      <p:sp>
        <p:nvSpPr>
          <p:cNvPr id="46083"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solidFill>
                <a:srgbClr val="000000"/>
              </a:solidFill>
            </a:endParaRPr>
          </a:p>
        </p:txBody>
      </p:sp>
      <p:sp>
        <p:nvSpPr>
          <p:cNvPr id="46084"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solidFill>
                <a:srgbClr val="000000"/>
              </a:solidFill>
            </a:endParaRPr>
          </a:p>
        </p:txBody>
      </p:sp>
      <p:sp>
        <p:nvSpPr>
          <p:cNvPr id="46085"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solidFill>
                <a:srgbClr val="000000"/>
              </a:solidFill>
            </a:endParaRPr>
          </a:p>
        </p:txBody>
      </p:sp>
      <p:graphicFrame>
        <p:nvGraphicFramePr>
          <p:cNvPr id="4" name="Content Placeholder 3"/>
          <p:cNvGraphicFramePr>
            <a:graphicFrameLocks noGrp="1"/>
          </p:cNvGraphicFramePr>
          <p:nvPr>
            <p:ph idx="1"/>
          </p:nvPr>
        </p:nvGraphicFramePr>
        <p:xfrm>
          <a:off x="539750" y="835025"/>
          <a:ext cx="7561264" cy="4106863"/>
        </p:xfrm>
        <a:graphic>
          <a:graphicData uri="http://schemas.openxmlformats.org/drawingml/2006/table">
            <a:tbl>
              <a:tblPr>
                <a:tableStyleId>{5C22544A-7EE6-4342-B048-85BDC9FD1C3A}</a:tableStyleId>
              </a:tblPr>
              <a:tblGrid>
                <a:gridCol w="2587953"/>
                <a:gridCol w="1604933"/>
                <a:gridCol w="1604933"/>
                <a:gridCol w="1123454"/>
                <a:gridCol w="639991"/>
              </a:tblGrid>
              <a:tr h="533569">
                <a:tc>
                  <a:txBody>
                    <a:bodyPr/>
                    <a:lstStyle/>
                    <a:p>
                      <a:pPr algn="l" fontAlgn="b"/>
                      <a:r>
                        <a:rPr lang="en-US" sz="1100" b="1" u="none" strike="noStrike" dirty="0" smtClean="0">
                          <a:effectLst/>
                        </a:rPr>
                        <a:t>CONSOLIDATION</a:t>
                      </a:r>
                      <a:endParaRPr lang="en-US" sz="1100" b="1" i="0" u="none" strike="noStrike" dirty="0">
                        <a:solidFill>
                          <a:srgbClr val="000000"/>
                        </a:solidFill>
                        <a:effectLst/>
                        <a:latin typeface="Calibri" panose="020F0502020204030204" pitchFamily="34" charset="0"/>
                      </a:endParaRPr>
                    </a:p>
                  </a:txBody>
                  <a:tcPr marL="9526" marR="9526" marT="9528" marB="0" anchor="b"/>
                </a:tc>
                <a:tc>
                  <a:txBody>
                    <a:bodyPr/>
                    <a:lstStyle/>
                    <a:p>
                      <a:pPr algn="ctr" fontAlgn="b"/>
                      <a:r>
                        <a:rPr lang="en-US" sz="1100" b="1" u="none" strike="noStrike" dirty="0" smtClean="0">
                          <a:effectLst/>
                        </a:rPr>
                        <a:t>BUDGET </a:t>
                      </a:r>
                      <a:endParaRPr lang="en-US" sz="1100" b="1" i="0" u="none" strike="noStrike" dirty="0">
                        <a:solidFill>
                          <a:srgbClr val="000000"/>
                        </a:solidFill>
                        <a:effectLst/>
                        <a:latin typeface="Arial" panose="020B0604020202020204" pitchFamily="34" charset="0"/>
                      </a:endParaRPr>
                    </a:p>
                  </a:txBody>
                  <a:tcPr marL="9526" marR="9526" marT="9528" marB="0" anchor="b"/>
                </a:tc>
                <a:tc>
                  <a:txBody>
                    <a:bodyPr/>
                    <a:lstStyle/>
                    <a:p>
                      <a:pPr algn="ctr" fontAlgn="b"/>
                      <a:r>
                        <a:rPr lang="en-US" sz="1100" b="1" u="none" strike="noStrike" dirty="0" smtClean="0">
                          <a:effectLst/>
                        </a:rPr>
                        <a:t>EXPENDITURE</a:t>
                      </a:r>
                      <a:endParaRPr lang="en-US" sz="1100" b="1" i="0" u="none" strike="noStrike" dirty="0">
                        <a:solidFill>
                          <a:srgbClr val="000000"/>
                        </a:solidFill>
                        <a:effectLst/>
                        <a:latin typeface="Arial" panose="020B0604020202020204" pitchFamily="34" charset="0"/>
                      </a:endParaRPr>
                    </a:p>
                  </a:txBody>
                  <a:tcPr marL="9526" marR="9526" marT="9528" marB="0" anchor="b"/>
                </a:tc>
                <a:tc>
                  <a:txBody>
                    <a:bodyPr/>
                    <a:lstStyle/>
                    <a:p>
                      <a:pPr algn="ctr" fontAlgn="b"/>
                      <a:r>
                        <a:rPr lang="en-US" sz="1100" b="1" u="none" strike="noStrike" dirty="0" smtClean="0">
                          <a:effectLst/>
                        </a:rPr>
                        <a:t>UNDER /(OVER) SPENT</a:t>
                      </a:r>
                      <a:endParaRPr lang="en-US" sz="1100" b="1" i="0" u="none" strike="noStrike" dirty="0">
                        <a:solidFill>
                          <a:srgbClr val="000000"/>
                        </a:solidFill>
                        <a:effectLst/>
                        <a:latin typeface="Arial" panose="020B0604020202020204" pitchFamily="34" charset="0"/>
                      </a:endParaRPr>
                    </a:p>
                  </a:txBody>
                  <a:tcPr marL="9526" marR="9526" marT="9528" marB="0" anchor="b"/>
                </a:tc>
                <a:tc>
                  <a:txBody>
                    <a:bodyPr/>
                    <a:lstStyle/>
                    <a:p>
                      <a:pPr algn="ctr" fontAlgn="b"/>
                      <a:r>
                        <a:rPr lang="en-US" sz="1100" b="1" u="none" strike="noStrike" dirty="0" smtClean="0">
                          <a:effectLst/>
                        </a:rPr>
                        <a:t>% SPENT</a:t>
                      </a:r>
                      <a:endParaRPr lang="en-US" sz="1100" b="1" i="0" u="none" strike="noStrike" dirty="0">
                        <a:solidFill>
                          <a:srgbClr val="000000"/>
                        </a:solidFill>
                        <a:effectLst/>
                        <a:latin typeface="Arial" panose="020B0604020202020204" pitchFamily="34" charset="0"/>
                      </a:endParaRPr>
                    </a:p>
                  </a:txBody>
                  <a:tcPr marL="9526" marR="9526" marT="9528" marB="0" anchor="b"/>
                </a:tc>
              </a:tr>
              <a:tr h="323375">
                <a:tc>
                  <a:txBody>
                    <a:bodyPr/>
                    <a:lstStyle/>
                    <a:p>
                      <a:pPr algn="l" fontAlgn="b"/>
                      <a:r>
                        <a:rPr lang="en-US" sz="1100" u="none" strike="noStrike" dirty="0">
                          <a:effectLst/>
                        </a:rPr>
                        <a:t>Eastern Cape</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153,696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13,985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139,711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Free State</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207,475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4,223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203,252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2%</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Gauteng</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146,307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13,275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133,032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9%</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KwaZulu-Natal</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150,385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341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150,044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Limpopo</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168,135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6,271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161,864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4%</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Mpumalanga</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101,123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24,458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76,665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24%</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Northern Cape</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126,463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36,506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89,958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29%</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North West</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122,947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94,520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28,427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77%</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Western Cape</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94,148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94,148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0%</a:t>
                      </a:r>
                      <a:endParaRPr lang="en-US" sz="1100" b="0" i="0" u="none" strike="noStrike" dirty="0">
                        <a:solidFill>
                          <a:srgbClr val="000000"/>
                        </a:solidFill>
                        <a:effectLst/>
                        <a:latin typeface="Calibri" panose="020F0502020204030204" pitchFamily="34" charset="0"/>
                      </a:endParaRPr>
                    </a:p>
                  </a:txBody>
                  <a:tcPr marL="9526" marR="9526" marT="9528" marB="0" anchor="b"/>
                </a:tc>
              </a:tr>
              <a:tr h="323375">
                <a:tc>
                  <a:txBody>
                    <a:bodyPr/>
                    <a:lstStyle/>
                    <a:p>
                      <a:pPr algn="l" fontAlgn="b"/>
                      <a:r>
                        <a:rPr lang="en-US" sz="1100" u="none" strike="noStrike" dirty="0">
                          <a:effectLst/>
                        </a:rPr>
                        <a:t>Head Office (Funded from Grant)</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165,289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83,009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smtClean="0">
                          <a:effectLst/>
                        </a:rPr>
                        <a:t>52,259 </a:t>
                      </a:r>
                      <a:endParaRPr lang="en-US" sz="1100" b="0"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u="none" strike="noStrike" dirty="0">
                          <a:effectLst/>
                        </a:rPr>
                        <a:t>50%</a:t>
                      </a:r>
                      <a:endParaRPr lang="en-US" sz="1100" b="0" i="0" u="none" strike="noStrike" dirty="0">
                        <a:solidFill>
                          <a:srgbClr val="000000"/>
                        </a:solidFill>
                        <a:effectLst/>
                        <a:latin typeface="Calibri" panose="020F0502020204030204" pitchFamily="34" charset="0"/>
                      </a:endParaRPr>
                    </a:p>
                  </a:txBody>
                  <a:tcPr marL="9526" marR="9526" marT="9528" marB="0" anchor="b"/>
                </a:tc>
              </a:tr>
              <a:tr h="339544">
                <a:tc>
                  <a:txBody>
                    <a:bodyPr/>
                    <a:lstStyle/>
                    <a:p>
                      <a:pPr algn="l" fontAlgn="b"/>
                      <a:r>
                        <a:rPr lang="en-US" sz="1100" b="1" u="none" strike="noStrike" dirty="0" smtClean="0">
                          <a:effectLst/>
                        </a:rPr>
                        <a:t>TOTAL ALLOCATION</a:t>
                      </a:r>
                      <a:endParaRPr lang="en-US" sz="1100" b="1"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b="1" u="none" strike="noStrike" dirty="0" smtClean="0">
                          <a:effectLst/>
                        </a:rPr>
                        <a:t>1,435,968 </a:t>
                      </a:r>
                      <a:endParaRPr lang="en-US" sz="1100" b="1"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b="1" u="none" strike="noStrike" dirty="0" smtClean="0">
                          <a:effectLst/>
                        </a:rPr>
                        <a:t>276,588 </a:t>
                      </a:r>
                      <a:endParaRPr lang="en-US" sz="1100" b="1"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b="1" u="none" strike="noStrike" dirty="0" smtClean="0">
                          <a:effectLst/>
                        </a:rPr>
                        <a:t>1,129,359 </a:t>
                      </a:r>
                      <a:endParaRPr lang="en-US" sz="1100" b="1" i="0" u="none" strike="noStrike" dirty="0">
                        <a:solidFill>
                          <a:srgbClr val="000000"/>
                        </a:solidFill>
                        <a:effectLst/>
                        <a:latin typeface="Calibri" panose="020F0502020204030204" pitchFamily="34" charset="0"/>
                      </a:endParaRPr>
                    </a:p>
                  </a:txBody>
                  <a:tcPr marL="9526" marR="9526" marT="9528" marB="0" anchor="b"/>
                </a:tc>
                <a:tc>
                  <a:txBody>
                    <a:bodyPr/>
                    <a:lstStyle/>
                    <a:p>
                      <a:pPr algn="r" fontAlgn="b"/>
                      <a:r>
                        <a:rPr lang="en-US" sz="1100" b="1" u="none" strike="noStrike" dirty="0" smtClean="0">
                          <a:effectLst/>
                        </a:rPr>
                        <a:t>19%</a:t>
                      </a:r>
                      <a:endParaRPr lang="en-US" sz="1100" b="1" i="0" u="none" strike="noStrike" dirty="0">
                        <a:solidFill>
                          <a:srgbClr val="000000"/>
                        </a:solidFill>
                        <a:effectLst/>
                        <a:latin typeface="Calibri" panose="020F0502020204030204" pitchFamily="34" charset="0"/>
                      </a:endParaRPr>
                    </a:p>
                  </a:txBody>
                  <a:tcPr marL="9526" marR="9526" marT="9528" marB="0" anchor="b"/>
                </a:tc>
              </a:tr>
            </a:tbl>
          </a:graphicData>
        </a:graphic>
      </p:graphicFrame>
      <p:sp>
        <p:nvSpPr>
          <p:cNvPr id="46166" name="Title 1"/>
          <p:cNvSpPr>
            <a:spLocks noGrp="1"/>
          </p:cNvSpPr>
          <p:nvPr>
            <p:ph type="title"/>
          </p:nvPr>
        </p:nvSpPr>
        <p:spPr>
          <a:xfrm>
            <a:off x="539750" y="309563"/>
            <a:ext cx="7561263" cy="382587"/>
          </a:xfrm>
        </p:spPr>
        <p:txBody>
          <a:bodyPr/>
          <a:lstStyle/>
          <a:p>
            <a:r>
              <a:rPr lang="en-ZA" altLang="en-US" sz="1700" b="1" dirty="0" smtClean="0">
                <a:solidFill>
                  <a:srgbClr val="00A1DA"/>
                </a:solidFill>
                <a:latin typeface="Arial" charset="0"/>
                <a:cs typeface="Arial" charset="0"/>
              </a:rPr>
              <a:t>2019/20 EXPENDITURE PER PROVINCE AS AT 30 JUNE 2019</a:t>
            </a:r>
          </a:p>
        </p:txBody>
      </p:sp>
    </p:spTree>
    <p:extLst>
      <p:ext uri="{BB962C8B-B14F-4D97-AF65-F5344CB8AC3E}">
        <p14:creationId xmlns:p14="http://schemas.microsoft.com/office/powerpoint/2010/main" xmlns="" val="2962408066"/>
      </p:ext>
    </p:extLst>
  </p:cSld>
  <p:clrMapOvr>
    <a:masterClrMapping/>
  </p:clrMapOvr>
  <p:transition spd="slow">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p:cNvSpPr>
            <a:spLocks noGrp="1"/>
          </p:cNvSpPr>
          <p:nvPr>
            <p:ph type="sldNum" sz="quarter" idx="11"/>
          </p:nvPr>
        </p:nvSpPr>
        <p:spPr bwMode="auto">
          <a:xfrm>
            <a:off x="4649788" y="223838"/>
            <a:ext cx="1331912"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5EFF5DCD-0AA3-4A42-A5DC-867C89CBBF45}" type="slidenum">
              <a:rPr lang="en-US" altLang="en-US">
                <a:solidFill>
                  <a:srgbClr val="898989"/>
                </a:solidFill>
              </a:rPr>
              <a:pPr eaLnBrk="1" hangingPunct="1"/>
              <a:t>31</a:t>
            </a:fld>
            <a:endParaRPr lang="en-US" altLang="en-US" dirty="0">
              <a:solidFill>
                <a:srgbClr val="898989"/>
              </a:solidFill>
            </a:endParaRPr>
          </a:p>
        </p:txBody>
      </p:sp>
      <p:cxnSp>
        <p:nvCxnSpPr>
          <p:cNvPr id="11" name="Straight Connector 10"/>
          <p:cNvCxnSpPr/>
          <p:nvPr/>
        </p:nvCxnSpPr>
        <p:spPr>
          <a:xfrm>
            <a:off x="103188" y="531813"/>
            <a:ext cx="8951912" cy="0"/>
          </a:xfrm>
          <a:prstGeom prst="line">
            <a:avLst/>
          </a:prstGeom>
          <a:ln w="3175">
            <a:solidFill>
              <a:srgbClr val="0099FF"/>
            </a:solidFill>
          </a:ln>
        </p:spPr>
        <p:style>
          <a:lnRef idx="1">
            <a:schemeClr val="accent1"/>
          </a:lnRef>
          <a:fillRef idx="0">
            <a:schemeClr val="accent1"/>
          </a:fillRef>
          <a:effectRef idx="0">
            <a:schemeClr val="accent1"/>
          </a:effectRef>
          <a:fontRef idx="minor">
            <a:schemeClr val="tx1"/>
          </a:fontRef>
        </p:style>
      </p:cxnSp>
      <p:sp>
        <p:nvSpPr>
          <p:cNvPr id="47108" name="Title 1"/>
          <p:cNvSpPr>
            <a:spLocks noGrp="1"/>
          </p:cNvSpPr>
          <p:nvPr>
            <p:ph type="title"/>
          </p:nvPr>
        </p:nvSpPr>
        <p:spPr>
          <a:xfrm>
            <a:off x="468313" y="22225"/>
            <a:ext cx="8496300" cy="384175"/>
          </a:xfrm>
        </p:spPr>
        <p:txBody>
          <a:bodyPr/>
          <a:lstStyle/>
          <a:p>
            <a:r>
              <a:rPr lang="en-ZA" altLang="en-US" sz="1700" b="1" dirty="0" smtClean="0">
                <a:solidFill>
                  <a:srgbClr val="00A1DA"/>
                </a:solidFill>
                <a:latin typeface="Arial" charset="0"/>
                <a:cs typeface="Arial" charset="0"/>
              </a:rPr>
              <a:t>PLANNING– PROVINCIAL </a:t>
            </a:r>
          </a:p>
        </p:txBody>
      </p:sp>
      <p:sp>
        <p:nvSpPr>
          <p:cNvPr id="13" name="Flowchart: Connector 12"/>
          <p:cNvSpPr/>
          <p:nvPr/>
        </p:nvSpPr>
        <p:spPr>
          <a:xfrm>
            <a:off x="4225925" y="420688"/>
            <a:ext cx="250825" cy="252412"/>
          </a:xfrm>
          <a:prstGeom prst="flowChartConnector">
            <a:avLst/>
          </a:prstGeom>
          <a:ln w="28575">
            <a:solidFill>
              <a:srgbClr val="0066CC"/>
            </a:solidFill>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endParaRPr lang="en-US" b="1" dirty="0"/>
          </a:p>
        </p:txBody>
      </p:sp>
      <p:sp>
        <p:nvSpPr>
          <p:cNvPr id="14" name="Flowchart: Connector 13"/>
          <p:cNvSpPr/>
          <p:nvPr/>
        </p:nvSpPr>
        <p:spPr>
          <a:xfrm>
            <a:off x="4297363" y="492125"/>
            <a:ext cx="107950" cy="107950"/>
          </a:xfrm>
          <a:prstGeom prst="flowChartConnector">
            <a:avLst/>
          </a:prstGeom>
          <a:solidFill>
            <a:schemeClr val="tx1">
              <a:lumMod val="85000"/>
              <a:lumOff val="15000"/>
            </a:schemeClr>
          </a:solidFill>
          <a:ln w="28575"/>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en-US" dirty="0"/>
          </a:p>
        </p:txBody>
      </p:sp>
      <p:graphicFrame>
        <p:nvGraphicFramePr>
          <p:cNvPr id="5" name="Content Placeholder 4"/>
          <p:cNvGraphicFramePr>
            <a:graphicFrameLocks noGrp="1"/>
          </p:cNvGraphicFramePr>
          <p:nvPr>
            <p:ph idx="1"/>
          </p:nvPr>
        </p:nvGraphicFramePr>
        <p:xfrm>
          <a:off x="341313" y="765175"/>
          <a:ext cx="8623300" cy="3887786"/>
        </p:xfrm>
        <a:graphic>
          <a:graphicData uri="http://schemas.openxmlformats.org/drawingml/2006/table">
            <a:tbl>
              <a:tblPr firstRow="1" bandRow="1">
                <a:tableStyleId>{5C22544A-7EE6-4342-B048-85BDC9FD1C3A}</a:tableStyleId>
              </a:tblPr>
              <a:tblGrid>
                <a:gridCol w="2289327"/>
                <a:gridCol w="1431288"/>
                <a:gridCol w="1561312"/>
                <a:gridCol w="1431288"/>
                <a:gridCol w="1910085"/>
              </a:tblGrid>
              <a:tr h="434497">
                <a:tc>
                  <a:txBody>
                    <a:bodyPr/>
                    <a:lstStyle/>
                    <a:p>
                      <a:pPr algn="l" rtl="0" fontAlgn="ctr"/>
                      <a:r>
                        <a:rPr lang="en-ZA" sz="1200" u="none" strike="noStrike" dirty="0">
                          <a:effectLst/>
                        </a:rPr>
                        <a:t>PROVINCE</a:t>
                      </a:r>
                      <a:endParaRPr lang="en-ZA" sz="1200" b="1" i="0" u="none" strike="noStrike" dirty="0">
                        <a:solidFill>
                          <a:srgbClr val="000000"/>
                        </a:solidFill>
                        <a:effectLst/>
                        <a:latin typeface="Arial Narrow"/>
                      </a:endParaRPr>
                    </a:p>
                  </a:txBody>
                  <a:tcPr marL="9526" marR="9526" marT="9523" marB="0" anchor="ctr"/>
                </a:tc>
                <a:tc>
                  <a:txBody>
                    <a:bodyPr/>
                    <a:lstStyle/>
                    <a:p>
                      <a:pPr algn="ctr" fontAlgn="b"/>
                      <a:r>
                        <a:rPr lang="en-ZA" sz="1200" b="1" i="0" u="none" strike="noStrike" kern="1200" dirty="0" smtClean="0">
                          <a:solidFill>
                            <a:schemeClr val="bg1"/>
                          </a:solidFill>
                          <a:effectLst/>
                          <a:latin typeface="+mn-lt"/>
                          <a:ea typeface="+mn-ea"/>
                          <a:cs typeface="+mn-cs"/>
                        </a:rPr>
                        <a:t>ENE</a:t>
                      </a:r>
                      <a:r>
                        <a:rPr lang="en-ZA" sz="1200" b="1" i="0" u="none" strike="noStrike" kern="1200" baseline="0" dirty="0" smtClean="0">
                          <a:solidFill>
                            <a:schemeClr val="bg1"/>
                          </a:solidFill>
                          <a:effectLst/>
                          <a:latin typeface="+mn-lt"/>
                          <a:ea typeface="+mn-ea"/>
                          <a:cs typeface="+mn-cs"/>
                        </a:rPr>
                        <a:t> </a:t>
                      </a:r>
                      <a:r>
                        <a:rPr lang="en-ZA" sz="1200" b="1" i="0" u="none" strike="noStrike" kern="1200" dirty="0" smtClean="0">
                          <a:solidFill>
                            <a:schemeClr val="bg1"/>
                          </a:solidFill>
                          <a:effectLst/>
                          <a:latin typeface="+mn-lt"/>
                          <a:ea typeface="+mn-ea"/>
                          <a:cs typeface="+mn-cs"/>
                        </a:rPr>
                        <a:t>BUDGET 2019/20</a:t>
                      </a:r>
                      <a:endParaRPr lang="en-ZA" sz="1200" b="1" i="0" u="none" strike="noStrike" kern="1200" dirty="0">
                        <a:solidFill>
                          <a:schemeClr val="bg1"/>
                        </a:solidFill>
                        <a:effectLst/>
                        <a:latin typeface="+mn-lt"/>
                        <a:ea typeface="+mn-ea"/>
                        <a:cs typeface="+mn-cs"/>
                      </a:endParaRPr>
                    </a:p>
                  </a:txBody>
                  <a:tcPr marL="9526" marR="9526" marT="9523" marB="0" anchor="ctr"/>
                </a:tc>
                <a:tc>
                  <a:txBody>
                    <a:bodyPr/>
                    <a:lstStyle/>
                    <a:p>
                      <a:pPr algn="ctr" rtl="0" fontAlgn="ctr"/>
                      <a:r>
                        <a:rPr lang="en-ZA" sz="1200" u="none" strike="noStrike" dirty="0">
                          <a:effectLst/>
                        </a:rPr>
                        <a:t>CURRENT YEAR EXPENDITURE</a:t>
                      </a:r>
                      <a:endParaRPr lang="en-ZA" sz="1200" b="1" i="0" u="none" strike="noStrike" dirty="0">
                        <a:solidFill>
                          <a:srgbClr val="000000"/>
                        </a:solidFill>
                        <a:effectLst/>
                        <a:latin typeface="Arial Narrow"/>
                      </a:endParaRPr>
                    </a:p>
                  </a:txBody>
                  <a:tcPr marL="9526" marR="9526" marT="9523" marB="0" anchor="ctr"/>
                </a:tc>
                <a:tc>
                  <a:txBody>
                    <a:bodyPr/>
                    <a:lstStyle/>
                    <a:p>
                      <a:pPr algn="ctr" rtl="0" fontAlgn="ctr"/>
                      <a:r>
                        <a:rPr lang="en-ZA" sz="1200" u="none" strike="noStrike" dirty="0">
                          <a:effectLst/>
                        </a:rPr>
                        <a:t>UNDER/OVER SPENT</a:t>
                      </a:r>
                      <a:endParaRPr lang="en-ZA" sz="1200" b="1" i="0" u="none" strike="noStrike" dirty="0">
                        <a:solidFill>
                          <a:srgbClr val="000000"/>
                        </a:solidFill>
                        <a:effectLst/>
                        <a:latin typeface="Arial Narrow"/>
                      </a:endParaRPr>
                    </a:p>
                  </a:txBody>
                  <a:tcPr marL="9526" marR="9526" marT="9523" marB="0" anchor="ctr"/>
                </a:tc>
                <a:tc>
                  <a:txBody>
                    <a:bodyPr/>
                    <a:lstStyle/>
                    <a:p>
                      <a:pPr algn="ctr" rtl="0" fontAlgn="ctr"/>
                      <a:r>
                        <a:rPr lang="en-ZA" sz="1200" u="none" strike="noStrike" dirty="0">
                          <a:effectLst/>
                        </a:rPr>
                        <a:t>% SPENT</a:t>
                      </a:r>
                      <a:endParaRPr lang="en-ZA" sz="1200" b="1" i="0" u="none" strike="noStrike" dirty="0">
                        <a:solidFill>
                          <a:srgbClr val="000000"/>
                        </a:solidFill>
                        <a:effectLst/>
                        <a:latin typeface="Arial Narrow"/>
                      </a:endParaRPr>
                    </a:p>
                  </a:txBody>
                  <a:tcPr marL="9526" marR="9526" marT="9523" marB="0" anchor="ctr"/>
                </a:tc>
              </a:tr>
              <a:tr h="232458">
                <a:tc>
                  <a:txBody>
                    <a:bodyPr/>
                    <a:lstStyle/>
                    <a:p>
                      <a:pPr algn="l" rtl="0" fontAlgn="b"/>
                      <a:r>
                        <a:rPr lang="en-ZA" sz="1200" u="none" strike="noStrike" dirty="0">
                          <a:effectLst/>
                        </a:rPr>
                        <a:t> </a:t>
                      </a:r>
                      <a:endParaRPr lang="en-ZA" sz="1200" b="0" i="0" u="none" strike="noStrike" dirty="0">
                        <a:solidFill>
                          <a:srgbClr val="000000"/>
                        </a:solidFill>
                        <a:effectLst/>
                        <a:latin typeface="Arial"/>
                      </a:endParaRPr>
                    </a:p>
                  </a:txBody>
                  <a:tcPr marL="9526" marR="9526" marT="9523" marB="0" anchor="b"/>
                </a:tc>
                <a:tc>
                  <a:txBody>
                    <a:bodyPr/>
                    <a:lstStyle/>
                    <a:p>
                      <a:pPr algn="r" rtl="0" fontAlgn="ctr"/>
                      <a:r>
                        <a:rPr lang="en-ZA" sz="1200" b="1" u="none" strike="noStrike" dirty="0">
                          <a:effectLst/>
                        </a:rPr>
                        <a:t>R’000</a:t>
                      </a:r>
                      <a:endParaRPr lang="en-ZA" sz="1200" b="1" i="0" u="none" strike="noStrike" dirty="0">
                        <a:solidFill>
                          <a:srgbClr val="000000"/>
                        </a:solidFill>
                        <a:effectLst/>
                        <a:latin typeface="Arial Narrow"/>
                      </a:endParaRPr>
                    </a:p>
                  </a:txBody>
                  <a:tcPr marL="9526" marR="9526" marT="9523" marB="0" anchor="ctr"/>
                </a:tc>
                <a:tc>
                  <a:txBody>
                    <a:bodyPr/>
                    <a:lstStyle/>
                    <a:p>
                      <a:pPr algn="r" rtl="0" fontAlgn="ctr"/>
                      <a:r>
                        <a:rPr lang="en-ZA" sz="1200" b="1" u="none" strike="noStrike" dirty="0">
                          <a:effectLst/>
                        </a:rPr>
                        <a:t>R’000</a:t>
                      </a:r>
                      <a:endParaRPr lang="en-ZA" sz="1200" b="1" i="0" u="none" strike="noStrike" dirty="0">
                        <a:solidFill>
                          <a:srgbClr val="000000"/>
                        </a:solidFill>
                        <a:effectLst/>
                        <a:latin typeface="Arial Narrow"/>
                      </a:endParaRPr>
                    </a:p>
                  </a:txBody>
                  <a:tcPr marL="9526" marR="9526" marT="9523" marB="0" anchor="ctr"/>
                </a:tc>
                <a:tc>
                  <a:txBody>
                    <a:bodyPr/>
                    <a:lstStyle/>
                    <a:p>
                      <a:pPr algn="r" rtl="0" fontAlgn="ctr"/>
                      <a:r>
                        <a:rPr lang="en-ZA" sz="1200" b="1" u="none" strike="noStrike" dirty="0">
                          <a:effectLst/>
                        </a:rPr>
                        <a:t>R’000</a:t>
                      </a:r>
                      <a:endParaRPr lang="en-ZA" sz="1200" b="1" i="0" u="none" strike="noStrike" dirty="0">
                        <a:solidFill>
                          <a:srgbClr val="000000"/>
                        </a:solidFill>
                        <a:effectLst/>
                        <a:latin typeface="Arial Narrow"/>
                      </a:endParaRPr>
                    </a:p>
                  </a:txBody>
                  <a:tcPr marL="9526" marR="9526" marT="9523" marB="0" anchor="ctr"/>
                </a:tc>
                <a:tc>
                  <a:txBody>
                    <a:bodyPr/>
                    <a:lstStyle/>
                    <a:p>
                      <a:pPr algn="r" rtl="0" fontAlgn="ctr"/>
                      <a:r>
                        <a:rPr lang="en-ZA" sz="1200" b="1" u="none" strike="noStrike" dirty="0">
                          <a:effectLst/>
                        </a:rPr>
                        <a:t>%</a:t>
                      </a:r>
                      <a:endParaRPr lang="en-ZA" sz="1200" b="1" i="0" u="none" strike="noStrike" dirty="0">
                        <a:solidFill>
                          <a:srgbClr val="000000"/>
                        </a:solidFill>
                        <a:effectLst/>
                        <a:latin typeface="Arial Narrow"/>
                      </a:endParaRPr>
                    </a:p>
                  </a:txBody>
                  <a:tcPr marL="9526" marR="9526" marT="9523" marB="0" anchor="ctr"/>
                </a:tc>
              </a:tr>
              <a:tr h="333478">
                <a:tc>
                  <a:txBody>
                    <a:bodyPr/>
                    <a:lstStyle/>
                    <a:p>
                      <a:pPr algn="l" fontAlgn="b"/>
                      <a:r>
                        <a:rPr lang="en-ZA" sz="1200" b="0" i="0" u="none" strike="noStrike" dirty="0">
                          <a:solidFill>
                            <a:srgbClr val="000000"/>
                          </a:solidFill>
                          <a:effectLst/>
                          <a:latin typeface="+mj-lt"/>
                        </a:rPr>
                        <a:t>Eastern Cape</a:t>
                      </a:r>
                    </a:p>
                  </a:txBody>
                  <a:tcPr marL="9526" marR="9526" marT="9523" marB="0" anchor="b"/>
                </a:tc>
                <a:tc>
                  <a:txBody>
                    <a:bodyPr/>
                    <a:lstStyle/>
                    <a:p>
                      <a:pPr algn="r" fontAlgn="b"/>
                      <a:r>
                        <a:rPr lang="en-ZA" sz="1200" b="0" i="0" u="none" strike="noStrike" dirty="0">
                          <a:solidFill>
                            <a:srgbClr val="000000"/>
                          </a:solidFill>
                          <a:effectLst/>
                          <a:latin typeface="+mn-lt"/>
                        </a:rPr>
                        <a:t>                  2,617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681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1,936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26%</a:t>
                      </a:r>
                    </a:p>
                  </a:txBody>
                  <a:tcPr marL="9526" marR="9526" marT="9523" marB="0" anchor="b"/>
                </a:tc>
              </a:tr>
              <a:tr h="320817">
                <a:tc>
                  <a:txBody>
                    <a:bodyPr/>
                    <a:lstStyle/>
                    <a:p>
                      <a:pPr algn="l" fontAlgn="b"/>
                      <a:r>
                        <a:rPr lang="en-ZA" sz="1200" b="0" i="0" u="none" strike="noStrike" dirty="0">
                          <a:solidFill>
                            <a:srgbClr val="000000"/>
                          </a:solidFill>
                          <a:effectLst/>
                          <a:latin typeface="+mj-lt"/>
                        </a:rPr>
                        <a:t>Free State</a:t>
                      </a:r>
                    </a:p>
                  </a:txBody>
                  <a:tcPr marL="9526" marR="9526" marT="9523" marB="0" anchor="b"/>
                </a:tc>
                <a:tc>
                  <a:txBody>
                    <a:bodyPr/>
                    <a:lstStyle/>
                    <a:p>
                      <a:pPr algn="r" fontAlgn="b"/>
                      <a:r>
                        <a:rPr lang="en-ZA" sz="1200" b="0" i="0" u="none" strike="noStrike" dirty="0">
                          <a:solidFill>
                            <a:srgbClr val="000000"/>
                          </a:solidFill>
                          <a:effectLst/>
                          <a:latin typeface="+mn-lt"/>
                        </a:rPr>
                        <a:t>                  3,260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72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3,188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2%</a:t>
                      </a:r>
                    </a:p>
                  </a:txBody>
                  <a:tcPr marL="9526" marR="9526" marT="9523" marB="0" anchor="b"/>
                </a:tc>
              </a:tr>
              <a:tr h="320817">
                <a:tc>
                  <a:txBody>
                    <a:bodyPr/>
                    <a:lstStyle/>
                    <a:p>
                      <a:pPr algn="l" fontAlgn="b"/>
                      <a:r>
                        <a:rPr lang="en-ZA" sz="1200" b="0" i="0" u="none" strike="noStrike" dirty="0">
                          <a:solidFill>
                            <a:srgbClr val="000000"/>
                          </a:solidFill>
                          <a:effectLst/>
                          <a:latin typeface="+mj-lt"/>
                        </a:rPr>
                        <a:t>Gauteng</a:t>
                      </a:r>
                    </a:p>
                  </a:txBody>
                  <a:tcPr marL="9526" marR="9526" marT="9523" marB="0" anchor="b"/>
                </a:tc>
                <a:tc>
                  <a:txBody>
                    <a:bodyPr/>
                    <a:lstStyle/>
                    <a:p>
                      <a:pPr algn="r" fontAlgn="b"/>
                      <a:r>
                        <a:rPr lang="en-ZA" sz="1200" b="0" i="0" u="none" strike="noStrike" dirty="0">
                          <a:solidFill>
                            <a:srgbClr val="000000"/>
                          </a:solidFill>
                          <a:effectLst/>
                          <a:latin typeface="+mn-lt"/>
                        </a:rPr>
                        <a:t>                  2,181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234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1,947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11%</a:t>
                      </a:r>
                    </a:p>
                  </a:txBody>
                  <a:tcPr marL="9526" marR="9526" marT="9523" marB="0" anchor="b"/>
                </a:tc>
              </a:tr>
              <a:tr h="320817">
                <a:tc>
                  <a:txBody>
                    <a:bodyPr/>
                    <a:lstStyle/>
                    <a:p>
                      <a:pPr algn="l" fontAlgn="b"/>
                      <a:r>
                        <a:rPr lang="en-ZA" sz="1200" b="0" i="0" u="none" strike="noStrike" dirty="0">
                          <a:solidFill>
                            <a:srgbClr val="000000"/>
                          </a:solidFill>
                          <a:effectLst/>
                          <a:latin typeface="+mj-lt"/>
                        </a:rPr>
                        <a:t>KwaZulu-Natal</a:t>
                      </a:r>
                    </a:p>
                  </a:txBody>
                  <a:tcPr marL="9526" marR="9526" marT="9523" marB="0" anchor="b"/>
                </a:tc>
                <a:tc>
                  <a:txBody>
                    <a:bodyPr/>
                    <a:lstStyle/>
                    <a:p>
                      <a:pPr algn="r" fontAlgn="b"/>
                      <a:r>
                        <a:rPr lang="en-ZA" sz="1200" b="0" i="0" u="none" strike="noStrike" dirty="0">
                          <a:solidFill>
                            <a:srgbClr val="000000"/>
                          </a:solidFill>
                          <a:effectLst/>
                          <a:latin typeface="+mn-lt"/>
                        </a:rPr>
                        <a:t>                  2,763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341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2,422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12%</a:t>
                      </a:r>
                    </a:p>
                  </a:txBody>
                  <a:tcPr marL="9526" marR="9526" marT="9523" marB="0" anchor="b"/>
                </a:tc>
              </a:tr>
              <a:tr h="320817">
                <a:tc>
                  <a:txBody>
                    <a:bodyPr/>
                    <a:lstStyle/>
                    <a:p>
                      <a:pPr algn="l" fontAlgn="b"/>
                      <a:r>
                        <a:rPr lang="en-ZA" sz="1200" b="0" i="0" u="none" strike="noStrike" dirty="0">
                          <a:solidFill>
                            <a:srgbClr val="000000"/>
                          </a:solidFill>
                          <a:effectLst/>
                          <a:latin typeface="+mj-lt"/>
                        </a:rPr>
                        <a:t>Limpopo</a:t>
                      </a:r>
                    </a:p>
                  </a:txBody>
                  <a:tcPr marL="9526" marR="9526" marT="9523" marB="0" anchor="b"/>
                </a:tc>
                <a:tc>
                  <a:txBody>
                    <a:bodyPr/>
                    <a:lstStyle/>
                    <a:p>
                      <a:pPr algn="r" fontAlgn="b"/>
                      <a:r>
                        <a:rPr lang="en-ZA" sz="1200" b="0" i="0" u="none" strike="noStrike" dirty="0">
                          <a:solidFill>
                            <a:srgbClr val="000000"/>
                          </a:solidFill>
                          <a:effectLst/>
                          <a:latin typeface="+mn-lt"/>
                        </a:rPr>
                        <a:t>                  2,846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142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2,704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5%</a:t>
                      </a:r>
                    </a:p>
                  </a:txBody>
                  <a:tcPr marL="9526" marR="9526" marT="9523" marB="0" anchor="b"/>
                </a:tc>
              </a:tr>
              <a:tr h="320817">
                <a:tc>
                  <a:txBody>
                    <a:bodyPr/>
                    <a:lstStyle/>
                    <a:p>
                      <a:pPr algn="l" fontAlgn="b"/>
                      <a:r>
                        <a:rPr lang="en-ZA" sz="1200" b="0" i="0" u="none" strike="noStrike" dirty="0">
                          <a:solidFill>
                            <a:srgbClr val="000000"/>
                          </a:solidFill>
                          <a:effectLst/>
                          <a:latin typeface="+mj-lt"/>
                        </a:rPr>
                        <a:t>Mpumalanga</a:t>
                      </a:r>
                    </a:p>
                  </a:txBody>
                  <a:tcPr marL="9526" marR="9526" marT="9523" marB="0" anchor="b"/>
                </a:tc>
                <a:tc>
                  <a:txBody>
                    <a:bodyPr/>
                    <a:lstStyle/>
                    <a:p>
                      <a:pPr algn="r" fontAlgn="b"/>
                      <a:r>
                        <a:rPr lang="en-ZA" sz="1200" b="0" i="0" u="none" strike="noStrike" dirty="0">
                          <a:solidFill>
                            <a:srgbClr val="000000"/>
                          </a:solidFill>
                          <a:effectLst/>
                          <a:latin typeface="+mn-lt"/>
                        </a:rPr>
                        <a:t>                  1,822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189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1,633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10%</a:t>
                      </a:r>
                    </a:p>
                  </a:txBody>
                  <a:tcPr marL="9526" marR="9526" marT="9523" marB="0" anchor="b"/>
                </a:tc>
              </a:tr>
              <a:tr h="320817">
                <a:tc>
                  <a:txBody>
                    <a:bodyPr/>
                    <a:lstStyle/>
                    <a:p>
                      <a:pPr algn="l" fontAlgn="b"/>
                      <a:r>
                        <a:rPr lang="en-ZA" sz="1200" b="0" i="0" u="none" strike="noStrike" dirty="0">
                          <a:solidFill>
                            <a:srgbClr val="000000"/>
                          </a:solidFill>
                          <a:effectLst/>
                          <a:latin typeface="+mj-lt"/>
                        </a:rPr>
                        <a:t>Northern Cape</a:t>
                      </a:r>
                    </a:p>
                  </a:txBody>
                  <a:tcPr marL="9526" marR="9526" marT="9523" marB="0" anchor="b"/>
                </a:tc>
                <a:tc>
                  <a:txBody>
                    <a:bodyPr/>
                    <a:lstStyle/>
                    <a:p>
                      <a:pPr algn="r" fontAlgn="b"/>
                      <a:r>
                        <a:rPr lang="en-ZA" sz="1200" b="0" i="0" u="none" strike="noStrike" dirty="0">
                          <a:solidFill>
                            <a:srgbClr val="000000"/>
                          </a:solidFill>
                          <a:effectLst/>
                          <a:latin typeface="+mn-lt"/>
                        </a:rPr>
                        <a:t>                  2,936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233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2,703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8%</a:t>
                      </a:r>
                    </a:p>
                  </a:txBody>
                  <a:tcPr marL="9526" marR="9526" marT="9523" marB="0" anchor="b"/>
                </a:tc>
              </a:tr>
              <a:tr h="320817">
                <a:tc>
                  <a:txBody>
                    <a:bodyPr/>
                    <a:lstStyle/>
                    <a:p>
                      <a:pPr algn="l" fontAlgn="b"/>
                      <a:r>
                        <a:rPr lang="en-ZA" sz="1200" b="0" i="0" u="none" strike="noStrike" dirty="0">
                          <a:solidFill>
                            <a:srgbClr val="000000"/>
                          </a:solidFill>
                          <a:effectLst/>
                          <a:latin typeface="+mj-lt"/>
                        </a:rPr>
                        <a:t>North West</a:t>
                      </a:r>
                    </a:p>
                  </a:txBody>
                  <a:tcPr marL="9526" marR="9526" marT="9523" marB="0" anchor="b"/>
                </a:tc>
                <a:tc>
                  <a:txBody>
                    <a:bodyPr/>
                    <a:lstStyle/>
                    <a:p>
                      <a:pPr algn="r" fontAlgn="b"/>
                      <a:r>
                        <a:rPr lang="en-ZA" sz="1200" b="0" i="0" u="none" strike="noStrike" dirty="0">
                          <a:solidFill>
                            <a:srgbClr val="000000"/>
                          </a:solidFill>
                          <a:effectLst/>
                          <a:latin typeface="+mn-lt"/>
                        </a:rPr>
                        <a:t>                  1,534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1,534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0%</a:t>
                      </a:r>
                    </a:p>
                  </a:txBody>
                  <a:tcPr marL="9526" marR="9526" marT="9523" marB="0" anchor="b"/>
                </a:tc>
              </a:tr>
              <a:tr h="320817">
                <a:tc>
                  <a:txBody>
                    <a:bodyPr/>
                    <a:lstStyle/>
                    <a:p>
                      <a:pPr algn="l" fontAlgn="b"/>
                      <a:r>
                        <a:rPr lang="en-ZA" sz="1200" b="0" i="0" u="none" strike="noStrike" dirty="0">
                          <a:solidFill>
                            <a:srgbClr val="000000"/>
                          </a:solidFill>
                          <a:effectLst/>
                          <a:latin typeface="+mj-lt"/>
                        </a:rPr>
                        <a:t>Western Cape</a:t>
                      </a:r>
                    </a:p>
                  </a:txBody>
                  <a:tcPr marL="9526" marR="9526" marT="9523" marB="0" anchor="b"/>
                </a:tc>
                <a:tc>
                  <a:txBody>
                    <a:bodyPr/>
                    <a:lstStyle/>
                    <a:p>
                      <a:pPr algn="r" fontAlgn="b"/>
                      <a:r>
                        <a:rPr lang="en-ZA" sz="1200" b="0" i="0" u="none" strike="noStrike" dirty="0">
                          <a:solidFill>
                            <a:srgbClr val="000000"/>
                          </a:solidFill>
                          <a:effectLst/>
                          <a:latin typeface="+mn-lt"/>
                        </a:rPr>
                        <a:t>                  1,428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                1,428 </a:t>
                      </a:r>
                    </a:p>
                  </a:txBody>
                  <a:tcPr marL="9526" marR="9526" marT="9523" marB="0" anchor="b"/>
                </a:tc>
                <a:tc>
                  <a:txBody>
                    <a:bodyPr/>
                    <a:lstStyle/>
                    <a:p>
                      <a:pPr marL="0" algn="r" defTabSz="914400" rtl="0" eaLnBrk="1" fontAlgn="b" latinLnBrk="0" hangingPunct="1"/>
                      <a:r>
                        <a:rPr lang="en-ZA" sz="1200" b="0" i="0" u="none" strike="noStrike" kern="1200" dirty="0">
                          <a:solidFill>
                            <a:srgbClr val="000000"/>
                          </a:solidFill>
                          <a:effectLst/>
                          <a:latin typeface="+mn-lt"/>
                          <a:ea typeface="+mn-ea"/>
                          <a:cs typeface="+mn-cs"/>
                        </a:rPr>
                        <a:t>0%</a:t>
                      </a:r>
                    </a:p>
                  </a:txBody>
                  <a:tcPr marL="9526" marR="9526" marT="9523" marB="0" anchor="b"/>
                </a:tc>
              </a:tr>
              <a:tr h="320817">
                <a:tc>
                  <a:txBody>
                    <a:bodyPr/>
                    <a:lstStyle/>
                    <a:p>
                      <a:pPr algn="l" rtl="0" fontAlgn="b"/>
                      <a:r>
                        <a:rPr lang="en-ZA" sz="1200" b="1" i="0" u="none" strike="noStrike" dirty="0" smtClean="0">
                          <a:solidFill>
                            <a:srgbClr val="000000"/>
                          </a:solidFill>
                          <a:effectLst/>
                          <a:latin typeface="+mn-lt"/>
                        </a:rPr>
                        <a:t>Total </a:t>
                      </a:r>
                      <a:endParaRPr lang="en-ZA" sz="1200" b="1" i="0" u="none" strike="noStrike" dirty="0">
                        <a:solidFill>
                          <a:srgbClr val="000000"/>
                        </a:solidFill>
                        <a:effectLst/>
                        <a:latin typeface="+mn-lt"/>
                      </a:endParaRPr>
                    </a:p>
                  </a:txBody>
                  <a:tcPr marL="9526" marR="9526" marT="9523" marB="0" anchor="b"/>
                </a:tc>
                <a:tc>
                  <a:txBody>
                    <a:bodyPr/>
                    <a:lstStyle/>
                    <a:p>
                      <a:pPr algn="r" fontAlgn="b"/>
                      <a:r>
                        <a:rPr lang="en-ZA" sz="1200" b="1" i="0" u="none" strike="noStrike" dirty="0">
                          <a:solidFill>
                            <a:srgbClr val="000000"/>
                          </a:solidFill>
                          <a:effectLst/>
                          <a:latin typeface="+mn-lt"/>
                        </a:rPr>
                        <a:t>               21,386 </a:t>
                      </a:r>
                    </a:p>
                  </a:txBody>
                  <a:tcPr marL="9526" marR="9526" marT="9523" marB="0" anchor="b"/>
                </a:tc>
                <a:tc>
                  <a:txBody>
                    <a:bodyPr/>
                    <a:lstStyle/>
                    <a:p>
                      <a:pPr marL="0" algn="r" defTabSz="914400" rtl="0" eaLnBrk="1" fontAlgn="b" latinLnBrk="0" hangingPunct="1"/>
                      <a:r>
                        <a:rPr lang="en-ZA" sz="1200" b="1" i="0" u="none" strike="noStrike" kern="1200" dirty="0">
                          <a:solidFill>
                            <a:srgbClr val="000000"/>
                          </a:solidFill>
                          <a:effectLst/>
                          <a:latin typeface="+mn-lt"/>
                          <a:ea typeface="+mn-ea"/>
                          <a:cs typeface="+mn-cs"/>
                        </a:rPr>
                        <a:t>                1,891 </a:t>
                      </a:r>
                    </a:p>
                  </a:txBody>
                  <a:tcPr marL="9526" marR="9526" marT="9523" marB="0" anchor="b"/>
                </a:tc>
                <a:tc>
                  <a:txBody>
                    <a:bodyPr/>
                    <a:lstStyle/>
                    <a:p>
                      <a:pPr marL="0" algn="r" defTabSz="914400" rtl="0" eaLnBrk="1" fontAlgn="b" latinLnBrk="0" hangingPunct="1"/>
                      <a:r>
                        <a:rPr lang="en-ZA" sz="1200" b="1" i="0" u="none" strike="noStrike" kern="1200" dirty="0">
                          <a:solidFill>
                            <a:srgbClr val="000000"/>
                          </a:solidFill>
                          <a:effectLst/>
                          <a:latin typeface="+mn-lt"/>
                          <a:ea typeface="+mn-ea"/>
                          <a:cs typeface="+mn-cs"/>
                        </a:rPr>
                        <a:t>             19,495 </a:t>
                      </a:r>
                    </a:p>
                  </a:txBody>
                  <a:tcPr marL="9526" marR="9526" marT="9523" marB="0" anchor="b"/>
                </a:tc>
                <a:tc>
                  <a:txBody>
                    <a:bodyPr/>
                    <a:lstStyle/>
                    <a:p>
                      <a:pPr marL="0" algn="r" defTabSz="914400" rtl="0" eaLnBrk="1" fontAlgn="b" latinLnBrk="0" hangingPunct="1"/>
                      <a:r>
                        <a:rPr lang="en-ZA" sz="1200" b="1" i="0" u="none" strike="noStrike" kern="1200" dirty="0">
                          <a:solidFill>
                            <a:srgbClr val="000000"/>
                          </a:solidFill>
                          <a:effectLst/>
                          <a:latin typeface="+mn-lt"/>
                          <a:ea typeface="+mn-ea"/>
                          <a:cs typeface="+mn-cs"/>
                        </a:rPr>
                        <a:t>9%</a:t>
                      </a:r>
                    </a:p>
                  </a:txBody>
                  <a:tcPr marL="9526" marR="9526" marT="9523" marB="0" anchor="b"/>
                </a:tc>
              </a:tr>
            </a:tbl>
          </a:graphicData>
        </a:graphic>
      </p:graphicFrame>
    </p:spTree>
    <p:extLst>
      <p:ext uri="{BB962C8B-B14F-4D97-AF65-F5344CB8AC3E}">
        <p14:creationId xmlns:p14="http://schemas.microsoft.com/office/powerpoint/2010/main" xmlns="" val="359368752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3"/>
          <p:cNvSpPr>
            <a:spLocks noGrp="1"/>
          </p:cNvSpPr>
          <p:nvPr>
            <p:ph type="sldNum" sz="quarter" idx="11"/>
          </p:nvPr>
        </p:nvSpPr>
        <p:spPr bwMode="auto">
          <a:xfrm>
            <a:off x="4649788" y="223838"/>
            <a:ext cx="1331912"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fld id="{1A836880-E073-42E6-B32D-D6378C143110}" type="slidenum">
              <a:rPr lang="en-US" altLang="en-US">
                <a:solidFill>
                  <a:srgbClr val="898989"/>
                </a:solidFill>
              </a:rPr>
              <a:pPr eaLnBrk="1" hangingPunct="1"/>
              <a:t>32</a:t>
            </a:fld>
            <a:endParaRPr lang="en-US" altLang="en-US" dirty="0">
              <a:solidFill>
                <a:srgbClr val="898989"/>
              </a:solidFill>
            </a:endParaRPr>
          </a:p>
        </p:txBody>
      </p:sp>
      <p:cxnSp>
        <p:nvCxnSpPr>
          <p:cNvPr id="11" name="Straight Connector 10"/>
          <p:cNvCxnSpPr/>
          <p:nvPr/>
        </p:nvCxnSpPr>
        <p:spPr>
          <a:xfrm>
            <a:off x="103188" y="531813"/>
            <a:ext cx="8951912" cy="0"/>
          </a:xfrm>
          <a:prstGeom prst="line">
            <a:avLst/>
          </a:prstGeom>
          <a:ln w="3175">
            <a:solidFill>
              <a:srgbClr val="0099FF"/>
            </a:solidFill>
          </a:ln>
        </p:spPr>
        <p:style>
          <a:lnRef idx="1">
            <a:schemeClr val="accent1"/>
          </a:lnRef>
          <a:fillRef idx="0">
            <a:schemeClr val="accent1"/>
          </a:fillRef>
          <a:effectRef idx="0">
            <a:schemeClr val="accent1"/>
          </a:effectRef>
          <a:fontRef idx="minor">
            <a:schemeClr val="tx1"/>
          </a:fontRef>
        </p:style>
      </p:cxnSp>
      <p:sp>
        <p:nvSpPr>
          <p:cNvPr id="48132" name="Title 1"/>
          <p:cNvSpPr>
            <a:spLocks noGrp="1"/>
          </p:cNvSpPr>
          <p:nvPr>
            <p:ph type="title"/>
          </p:nvPr>
        </p:nvSpPr>
        <p:spPr>
          <a:xfrm>
            <a:off x="468313" y="22225"/>
            <a:ext cx="8496300" cy="384175"/>
          </a:xfrm>
        </p:spPr>
        <p:txBody>
          <a:bodyPr/>
          <a:lstStyle/>
          <a:p>
            <a:r>
              <a:rPr lang="en-ZA" altLang="en-US" sz="1700" b="1" dirty="0" smtClean="0">
                <a:solidFill>
                  <a:srgbClr val="0099FF"/>
                </a:solidFill>
                <a:latin typeface="Arial" charset="0"/>
                <a:cs typeface="Arial" charset="0"/>
              </a:rPr>
              <a:t>HEAD OFFICE EXPENDITURE </a:t>
            </a:r>
          </a:p>
        </p:txBody>
      </p:sp>
      <p:sp>
        <p:nvSpPr>
          <p:cNvPr id="13" name="Flowchart: Connector 12"/>
          <p:cNvSpPr/>
          <p:nvPr/>
        </p:nvSpPr>
        <p:spPr>
          <a:xfrm>
            <a:off x="4225925" y="420688"/>
            <a:ext cx="250825" cy="252412"/>
          </a:xfrm>
          <a:prstGeom prst="flowChartConnector">
            <a:avLst/>
          </a:prstGeom>
          <a:ln w="28575">
            <a:solidFill>
              <a:srgbClr val="0066CC"/>
            </a:solidFill>
          </a:ln>
        </p:spPr>
        <p:style>
          <a:lnRef idx="2">
            <a:schemeClr val="dk1"/>
          </a:lnRef>
          <a:fillRef idx="1">
            <a:schemeClr val="lt1"/>
          </a:fillRef>
          <a:effectRef idx="0">
            <a:schemeClr val="dk1"/>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defRPr/>
            </a:pPr>
            <a:endParaRPr lang="en-US" b="1" dirty="0"/>
          </a:p>
        </p:txBody>
      </p:sp>
      <p:sp>
        <p:nvSpPr>
          <p:cNvPr id="14" name="Flowchart: Connector 13"/>
          <p:cNvSpPr/>
          <p:nvPr/>
        </p:nvSpPr>
        <p:spPr>
          <a:xfrm>
            <a:off x="4297363" y="492125"/>
            <a:ext cx="107950" cy="107950"/>
          </a:xfrm>
          <a:prstGeom prst="flowChartConnector">
            <a:avLst/>
          </a:prstGeom>
          <a:solidFill>
            <a:schemeClr val="tx1">
              <a:lumMod val="85000"/>
              <a:lumOff val="15000"/>
            </a:schemeClr>
          </a:solidFill>
          <a:ln w="28575"/>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defRPr/>
            </a:pPr>
            <a:endParaRPr lang="en-US" dirty="0"/>
          </a:p>
        </p:txBody>
      </p:sp>
      <p:graphicFrame>
        <p:nvGraphicFramePr>
          <p:cNvPr id="5" name="Content Placeholder 4"/>
          <p:cNvGraphicFramePr>
            <a:graphicFrameLocks noGrp="1"/>
          </p:cNvGraphicFramePr>
          <p:nvPr>
            <p:ph idx="1"/>
          </p:nvPr>
        </p:nvGraphicFramePr>
        <p:xfrm>
          <a:off x="341313" y="765175"/>
          <a:ext cx="7902576" cy="3312464"/>
        </p:xfrm>
        <a:graphic>
          <a:graphicData uri="http://schemas.openxmlformats.org/drawingml/2006/table">
            <a:tbl>
              <a:tblPr firstRow="1" bandRow="1">
                <a:tableStyleId>{5C22544A-7EE6-4342-B048-85BDC9FD1C3A}</a:tableStyleId>
              </a:tblPr>
              <a:tblGrid>
                <a:gridCol w="2213996"/>
                <a:gridCol w="1440147"/>
                <a:gridCol w="1512154"/>
                <a:gridCol w="1296132"/>
                <a:gridCol w="1440147"/>
              </a:tblGrid>
              <a:tr h="434584">
                <a:tc>
                  <a:txBody>
                    <a:bodyPr/>
                    <a:lstStyle/>
                    <a:p>
                      <a:pPr algn="l" rtl="0" fontAlgn="ctr"/>
                      <a:r>
                        <a:rPr lang="en-ZA" sz="1200" u="none" strike="noStrike" dirty="0" smtClean="0">
                          <a:effectLst/>
                        </a:rPr>
                        <a:t>DESCRIPTION</a:t>
                      </a:r>
                      <a:endParaRPr lang="en-ZA" sz="1200" b="1" i="0" u="none" strike="noStrike" dirty="0">
                        <a:solidFill>
                          <a:srgbClr val="000000"/>
                        </a:solidFill>
                        <a:effectLst/>
                        <a:latin typeface="Arial Narrow"/>
                      </a:endParaRPr>
                    </a:p>
                  </a:txBody>
                  <a:tcPr marL="9525" marR="9525" marT="9525" marB="0" anchor="b"/>
                </a:tc>
                <a:tc>
                  <a:txBody>
                    <a:bodyPr/>
                    <a:lstStyle/>
                    <a:p>
                      <a:pPr algn="ctr" fontAlgn="b"/>
                      <a:r>
                        <a:rPr lang="en-ZA" sz="1200" b="1" i="0" u="none" strike="noStrike" kern="1200" dirty="0" smtClean="0">
                          <a:solidFill>
                            <a:schemeClr val="bg1"/>
                          </a:solidFill>
                          <a:effectLst/>
                          <a:latin typeface="+mn-lt"/>
                          <a:ea typeface="+mn-ea"/>
                          <a:cs typeface="+mn-cs"/>
                        </a:rPr>
                        <a:t>ENE</a:t>
                      </a:r>
                      <a:r>
                        <a:rPr lang="en-ZA" sz="1200" b="1" i="0" u="none" strike="noStrike" kern="1200" baseline="0" dirty="0" smtClean="0">
                          <a:solidFill>
                            <a:schemeClr val="bg1"/>
                          </a:solidFill>
                          <a:effectLst/>
                          <a:latin typeface="+mn-lt"/>
                          <a:ea typeface="+mn-ea"/>
                          <a:cs typeface="+mn-cs"/>
                        </a:rPr>
                        <a:t> </a:t>
                      </a:r>
                      <a:r>
                        <a:rPr lang="en-ZA" sz="1200" b="1" i="0" u="none" strike="noStrike" kern="1200" dirty="0" smtClean="0">
                          <a:solidFill>
                            <a:schemeClr val="bg1"/>
                          </a:solidFill>
                          <a:effectLst/>
                          <a:latin typeface="+mn-lt"/>
                          <a:ea typeface="+mn-ea"/>
                          <a:cs typeface="+mn-cs"/>
                        </a:rPr>
                        <a:t>BUDGET 2019/20</a:t>
                      </a:r>
                      <a:endParaRPr lang="en-ZA" sz="1200" b="1" i="0" u="none" strike="noStrike" kern="1200" dirty="0">
                        <a:solidFill>
                          <a:schemeClr val="bg1"/>
                        </a:solidFill>
                        <a:effectLst/>
                        <a:latin typeface="+mn-lt"/>
                        <a:ea typeface="+mn-ea"/>
                        <a:cs typeface="+mn-cs"/>
                      </a:endParaRPr>
                    </a:p>
                  </a:txBody>
                  <a:tcPr marL="9525" marR="9525" marT="9525" marB="0" anchor="b"/>
                </a:tc>
                <a:tc>
                  <a:txBody>
                    <a:bodyPr/>
                    <a:lstStyle/>
                    <a:p>
                      <a:pPr algn="ctr" rtl="0" fontAlgn="ctr"/>
                      <a:r>
                        <a:rPr lang="en-ZA" sz="1200" u="none" strike="noStrike" dirty="0">
                          <a:effectLst/>
                        </a:rPr>
                        <a:t>CURRENT YEAR EXPENDITURE</a:t>
                      </a:r>
                      <a:endParaRPr lang="en-ZA" sz="1200" b="1" i="0" u="none" strike="noStrike" dirty="0">
                        <a:solidFill>
                          <a:srgbClr val="000000"/>
                        </a:solidFill>
                        <a:effectLst/>
                        <a:latin typeface="Arial Narrow"/>
                      </a:endParaRPr>
                    </a:p>
                  </a:txBody>
                  <a:tcPr marL="9525" marR="9525" marT="9525" marB="0" anchor="b"/>
                </a:tc>
                <a:tc>
                  <a:txBody>
                    <a:bodyPr/>
                    <a:lstStyle/>
                    <a:p>
                      <a:pPr algn="ctr" rtl="0" fontAlgn="ctr"/>
                      <a:r>
                        <a:rPr lang="en-ZA" sz="1200" u="none" strike="noStrike" dirty="0">
                          <a:effectLst/>
                        </a:rPr>
                        <a:t>UNDER/OVER SPENT</a:t>
                      </a:r>
                      <a:endParaRPr lang="en-ZA" sz="1200" b="1" i="0" u="none" strike="noStrike" dirty="0">
                        <a:solidFill>
                          <a:srgbClr val="000000"/>
                        </a:solidFill>
                        <a:effectLst/>
                        <a:latin typeface="Arial Narrow"/>
                      </a:endParaRPr>
                    </a:p>
                  </a:txBody>
                  <a:tcPr marL="9525" marR="9525" marT="9525" marB="0" anchor="b"/>
                </a:tc>
                <a:tc>
                  <a:txBody>
                    <a:bodyPr/>
                    <a:lstStyle/>
                    <a:p>
                      <a:pPr algn="ctr" rtl="0" fontAlgn="ctr"/>
                      <a:r>
                        <a:rPr lang="en-ZA" sz="1200" u="none" strike="noStrike" dirty="0">
                          <a:effectLst/>
                        </a:rPr>
                        <a:t>% SPENT</a:t>
                      </a:r>
                      <a:endParaRPr lang="en-ZA" sz="1200" b="1" i="0" u="none" strike="noStrike" dirty="0">
                        <a:solidFill>
                          <a:srgbClr val="000000"/>
                        </a:solidFill>
                        <a:effectLst/>
                        <a:latin typeface="Arial Narrow"/>
                      </a:endParaRPr>
                    </a:p>
                  </a:txBody>
                  <a:tcPr marL="9525" marR="9525" marT="9525" marB="0" anchor="b"/>
                </a:tc>
              </a:tr>
              <a:tr h="234008">
                <a:tc>
                  <a:txBody>
                    <a:bodyPr/>
                    <a:lstStyle/>
                    <a:p>
                      <a:pPr algn="l" rtl="0" fontAlgn="b"/>
                      <a:r>
                        <a:rPr lang="en-ZA" sz="1200" u="none" strike="noStrike" dirty="0">
                          <a:effectLst/>
                        </a:rPr>
                        <a:t> </a:t>
                      </a:r>
                      <a:endParaRPr lang="en-ZA" sz="1200" b="0" i="0" u="none" strike="noStrike" dirty="0">
                        <a:solidFill>
                          <a:srgbClr val="000000"/>
                        </a:solidFill>
                        <a:effectLst/>
                        <a:latin typeface="Arial"/>
                      </a:endParaRPr>
                    </a:p>
                  </a:txBody>
                  <a:tcPr marL="9525" marR="9525" marT="9525" marB="0" anchor="b"/>
                </a:tc>
                <a:tc>
                  <a:txBody>
                    <a:bodyPr/>
                    <a:lstStyle/>
                    <a:p>
                      <a:pPr algn="r" rtl="0" fontAlgn="ctr"/>
                      <a:r>
                        <a:rPr lang="en-ZA" sz="1200" b="1" u="none" strike="noStrike" dirty="0">
                          <a:effectLst/>
                        </a:rPr>
                        <a:t>R’000</a:t>
                      </a:r>
                      <a:endParaRPr lang="en-ZA" sz="1200" b="1" i="0" u="none" strike="noStrike" dirty="0">
                        <a:solidFill>
                          <a:srgbClr val="000000"/>
                        </a:solidFill>
                        <a:effectLst/>
                        <a:latin typeface="Arial Narrow"/>
                      </a:endParaRPr>
                    </a:p>
                  </a:txBody>
                  <a:tcPr marL="9525" marR="9525" marT="9525" marB="0" anchor="ctr"/>
                </a:tc>
                <a:tc>
                  <a:txBody>
                    <a:bodyPr/>
                    <a:lstStyle/>
                    <a:p>
                      <a:pPr algn="r" rtl="0" fontAlgn="ctr"/>
                      <a:r>
                        <a:rPr lang="en-ZA" sz="1200" b="1" u="none" strike="noStrike" dirty="0">
                          <a:effectLst/>
                        </a:rPr>
                        <a:t>R’000</a:t>
                      </a:r>
                      <a:endParaRPr lang="en-ZA" sz="1200" b="1" i="0" u="none" strike="noStrike" dirty="0">
                        <a:solidFill>
                          <a:srgbClr val="000000"/>
                        </a:solidFill>
                        <a:effectLst/>
                        <a:latin typeface="Arial Narrow"/>
                      </a:endParaRPr>
                    </a:p>
                  </a:txBody>
                  <a:tcPr marL="9525" marR="9525" marT="9525" marB="0" anchor="ctr"/>
                </a:tc>
                <a:tc>
                  <a:txBody>
                    <a:bodyPr/>
                    <a:lstStyle/>
                    <a:p>
                      <a:pPr algn="r" rtl="0" fontAlgn="ctr"/>
                      <a:r>
                        <a:rPr lang="en-ZA" sz="1200" b="1" u="none" strike="noStrike" dirty="0">
                          <a:effectLst/>
                        </a:rPr>
                        <a:t>R’000</a:t>
                      </a:r>
                      <a:endParaRPr lang="en-ZA" sz="1200" b="1" i="0" u="none" strike="noStrike" dirty="0">
                        <a:solidFill>
                          <a:srgbClr val="000000"/>
                        </a:solidFill>
                        <a:effectLst/>
                        <a:latin typeface="Arial Narrow"/>
                      </a:endParaRPr>
                    </a:p>
                  </a:txBody>
                  <a:tcPr marL="9525" marR="9525" marT="9525" marB="0" anchor="ctr"/>
                </a:tc>
                <a:tc>
                  <a:txBody>
                    <a:bodyPr/>
                    <a:lstStyle/>
                    <a:p>
                      <a:pPr algn="r" rtl="0" fontAlgn="ctr"/>
                      <a:r>
                        <a:rPr lang="en-ZA" sz="1200" b="1" u="none" strike="noStrike" dirty="0">
                          <a:effectLst/>
                        </a:rPr>
                        <a:t>%</a:t>
                      </a:r>
                      <a:endParaRPr lang="en-ZA" sz="1200" b="1" i="0" u="none" strike="noStrike" dirty="0">
                        <a:solidFill>
                          <a:srgbClr val="000000"/>
                        </a:solidFill>
                        <a:effectLst/>
                        <a:latin typeface="Arial Narrow"/>
                      </a:endParaRPr>
                    </a:p>
                  </a:txBody>
                  <a:tcPr marL="9525" marR="9525" marT="9525" marB="0" anchor="ctr"/>
                </a:tc>
              </a:tr>
              <a:tr h="234008">
                <a:tc>
                  <a:txBody>
                    <a:bodyPr/>
                    <a:lstStyle/>
                    <a:p>
                      <a:pPr algn="l" fontAlgn="b"/>
                      <a:r>
                        <a:rPr lang="en-ZA" sz="1100" b="0" i="0" u="none" strike="noStrike" dirty="0">
                          <a:solidFill>
                            <a:srgbClr val="000000"/>
                          </a:solidFill>
                          <a:effectLst/>
                          <a:latin typeface="+mn-lt"/>
                        </a:rPr>
                        <a:t>Curator</a:t>
                      </a:r>
                    </a:p>
                  </a:txBody>
                  <a:tcPr marL="9525" marR="9525" marT="9525" marB="0" anchor="b"/>
                </a:tc>
                <a:tc>
                  <a:txBody>
                    <a:bodyPr/>
                    <a:lstStyle/>
                    <a:p>
                      <a:pPr algn="r" fontAlgn="b"/>
                      <a:r>
                        <a:rPr lang="en-ZA" sz="1100" b="0" i="0" u="none" strike="noStrike" dirty="0">
                          <a:solidFill>
                            <a:srgbClr val="000000"/>
                          </a:solidFill>
                          <a:effectLst/>
                          <a:latin typeface="+mn-lt"/>
                        </a:rPr>
                        <a:t>                  6,915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6,915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0%</a:t>
                      </a:r>
                    </a:p>
                  </a:txBody>
                  <a:tcPr marL="9525" marR="9525" marT="9525" marB="0" anchor="b"/>
                </a:tc>
              </a:tr>
              <a:tr h="234008">
                <a:tc>
                  <a:txBody>
                    <a:bodyPr/>
                    <a:lstStyle/>
                    <a:p>
                      <a:pPr algn="l" fontAlgn="b"/>
                      <a:r>
                        <a:rPr lang="en-ZA" sz="1100" b="0" i="0" u="none" strike="noStrike" dirty="0">
                          <a:solidFill>
                            <a:srgbClr val="000000"/>
                          </a:solidFill>
                          <a:effectLst/>
                          <a:latin typeface="+mn-lt"/>
                        </a:rPr>
                        <a:t>PMU</a:t>
                      </a:r>
                    </a:p>
                  </a:txBody>
                  <a:tcPr marL="9525" marR="9525" marT="9525" marB="0" anchor="b"/>
                </a:tc>
                <a:tc>
                  <a:txBody>
                    <a:bodyPr/>
                    <a:lstStyle/>
                    <a:p>
                      <a:pPr algn="r" fontAlgn="b"/>
                      <a:r>
                        <a:rPr lang="en-ZA" sz="1100" b="0" i="0" u="none" strike="noStrike" dirty="0">
                          <a:solidFill>
                            <a:srgbClr val="000000"/>
                          </a:solidFill>
                          <a:effectLst/>
                          <a:latin typeface="+mn-lt"/>
                        </a:rPr>
                        <a:t>               42,514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10,469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32,045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25%</a:t>
                      </a:r>
                    </a:p>
                  </a:txBody>
                  <a:tcPr marL="9525" marR="9525" marT="9525" marB="0" anchor="b"/>
                </a:tc>
              </a:tr>
              <a:tr h="234008">
                <a:tc>
                  <a:txBody>
                    <a:bodyPr/>
                    <a:lstStyle/>
                    <a:p>
                      <a:pPr algn="l" fontAlgn="b"/>
                      <a:r>
                        <a:rPr lang="en-ZA" sz="1100" b="0" i="0" u="none" strike="noStrike" dirty="0">
                          <a:solidFill>
                            <a:srgbClr val="000000"/>
                          </a:solidFill>
                          <a:effectLst/>
                          <a:latin typeface="+mn-lt"/>
                        </a:rPr>
                        <a:t>Forensic Audit</a:t>
                      </a:r>
                    </a:p>
                  </a:txBody>
                  <a:tcPr marL="9525" marR="9525" marT="9525" marB="0" anchor="b"/>
                </a:tc>
                <a:tc>
                  <a:txBody>
                    <a:bodyPr/>
                    <a:lstStyle/>
                    <a:p>
                      <a:pPr algn="r" fontAlgn="b"/>
                      <a:r>
                        <a:rPr lang="en-ZA" sz="1100" b="0" i="0" u="none" strike="noStrike" dirty="0">
                          <a:solidFill>
                            <a:srgbClr val="000000"/>
                          </a:solidFill>
                          <a:effectLst/>
                          <a:latin typeface="+mn-lt"/>
                        </a:rPr>
                        <a:t>                  5,000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5,000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0%</a:t>
                      </a:r>
                    </a:p>
                  </a:txBody>
                  <a:tcPr marL="9525" marR="9525" marT="9525" marB="0" anchor="b"/>
                </a:tc>
              </a:tr>
              <a:tr h="344817">
                <a:tc>
                  <a:txBody>
                    <a:bodyPr/>
                    <a:lstStyle/>
                    <a:p>
                      <a:pPr algn="l" fontAlgn="b"/>
                      <a:r>
                        <a:rPr lang="en-ZA" sz="1100" b="0" i="0" u="none" strike="noStrike" dirty="0">
                          <a:solidFill>
                            <a:srgbClr val="000000"/>
                          </a:solidFill>
                          <a:effectLst/>
                          <a:latin typeface="+mn-lt"/>
                        </a:rPr>
                        <a:t>Property Management (Rates &amp; Taxes, Maintenance &amp; Repairs, Water Rights)</a:t>
                      </a:r>
                    </a:p>
                  </a:txBody>
                  <a:tcPr marL="9525" marR="9525" marT="9525" marB="0" anchor="b"/>
                </a:tc>
                <a:tc>
                  <a:txBody>
                    <a:bodyPr/>
                    <a:lstStyle/>
                    <a:p>
                      <a:pPr algn="r" fontAlgn="b"/>
                      <a:r>
                        <a:rPr lang="en-ZA" sz="1100" b="0" i="0" u="none" strike="noStrike" dirty="0">
                          <a:solidFill>
                            <a:srgbClr val="000000"/>
                          </a:solidFill>
                          <a:effectLst/>
                          <a:latin typeface="+mn-lt"/>
                        </a:rPr>
                        <a:t>               80,840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72,540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                8,300 </a:t>
                      </a:r>
                    </a:p>
                  </a:txBody>
                  <a:tcPr marL="9525" marR="9525" marT="9525" marB="0" anchor="b"/>
                </a:tc>
                <a:tc>
                  <a:txBody>
                    <a:bodyPr/>
                    <a:lstStyle/>
                    <a:p>
                      <a:pPr marL="0" algn="r" defTabSz="914400" rtl="0" eaLnBrk="1" fontAlgn="b" latinLnBrk="0" hangingPunct="1"/>
                      <a:r>
                        <a:rPr lang="en-ZA" sz="1100" b="0" i="0" u="none" strike="noStrike" kern="1200" dirty="0">
                          <a:solidFill>
                            <a:srgbClr val="000000"/>
                          </a:solidFill>
                          <a:effectLst/>
                          <a:latin typeface="+mn-lt"/>
                          <a:ea typeface="+mn-ea"/>
                          <a:cs typeface="+mn-cs"/>
                        </a:rPr>
                        <a:t>90%</a:t>
                      </a:r>
                    </a:p>
                  </a:txBody>
                  <a:tcPr marL="9525" marR="9525" marT="9525" marB="0" anchor="b"/>
                </a:tc>
              </a:tr>
              <a:tr h="234008">
                <a:tc>
                  <a:txBody>
                    <a:bodyPr/>
                    <a:lstStyle/>
                    <a:p>
                      <a:pPr algn="l" fontAlgn="b"/>
                      <a:r>
                        <a:rPr lang="en-ZA" sz="1100" b="1" i="0" u="none" strike="noStrike" dirty="0" smtClean="0">
                          <a:solidFill>
                            <a:srgbClr val="000000"/>
                          </a:solidFill>
                          <a:effectLst/>
                          <a:latin typeface="+mn-lt"/>
                        </a:rPr>
                        <a:t>Funded from Grant Income</a:t>
                      </a:r>
                      <a:endParaRPr lang="en-ZA" sz="1100" b="1" i="0" u="none" strike="noStrike" dirty="0">
                        <a:solidFill>
                          <a:srgbClr val="000000"/>
                        </a:solidFill>
                        <a:effectLst/>
                        <a:latin typeface="+mn-lt"/>
                      </a:endParaRPr>
                    </a:p>
                  </a:txBody>
                  <a:tcPr marL="9525" marR="9525" marT="9525" marB="0" anchor="b"/>
                </a:tc>
                <a:tc>
                  <a:txBody>
                    <a:bodyPr/>
                    <a:lstStyle/>
                    <a:p>
                      <a:pPr marL="0" algn="r" defTabSz="914400" rtl="0" eaLnBrk="1" fontAlgn="b" latinLnBrk="0" hangingPunct="1"/>
                      <a:r>
                        <a:rPr lang="en-ZA" sz="900" b="1" i="0" u="none" strike="noStrike" dirty="0">
                          <a:solidFill>
                            <a:srgbClr val="000000"/>
                          </a:solidFill>
                          <a:effectLst/>
                          <a:latin typeface="Arial"/>
                        </a:rPr>
                        <a:t>             </a:t>
                      </a:r>
                      <a:r>
                        <a:rPr lang="en-ZA" sz="1100" b="1" i="0" u="none" strike="noStrike" kern="1200" dirty="0">
                          <a:solidFill>
                            <a:srgbClr val="000000"/>
                          </a:solidFill>
                          <a:effectLst/>
                          <a:latin typeface="+mn-lt"/>
                          <a:ea typeface="+mn-ea"/>
                          <a:cs typeface="+mn-cs"/>
                        </a:rPr>
                        <a:t>135,268 </a:t>
                      </a:r>
                    </a:p>
                  </a:txBody>
                  <a:tcPr marL="9525" marR="9525" marT="9525" marB="0" anchor="b"/>
                </a:tc>
                <a:tc>
                  <a:txBody>
                    <a:bodyPr/>
                    <a:lstStyle/>
                    <a:p>
                      <a:pPr algn="r" fontAlgn="ctr"/>
                      <a:r>
                        <a:rPr lang="en-ZA" sz="1100" b="1" i="0" u="none" strike="noStrike" dirty="0">
                          <a:solidFill>
                            <a:srgbClr val="000000"/>
                          </a:solidFill>
                          <a:effectLst/>
                          <a:latin typeface="+mj-lt"/>
                        </a:rPr>
                        <a:t>              83,009 </a:t>
                      </a:r>
                    </a:p>
                  </a:txBody>
                  <a:tcPr marL="9525" marR="9525" marT="9525" marB="0" anchor="b"/>
                </a:tc>
                <a:tc>
                  <a:txBody>
                    <a:bodyPr/>
                    <a:lstStyle/>
                    <a:p>
                      <a:pPr algn="r" fontAlgn="ctr"/>
                      <a:r>
                        <a:rPr lang="en-ZA" sz="1100" b="1" i="0" u="none" strike="noStrike" dirty="0">
                          <a:solidFill>
                            <a:srgbClr val="000000"/>
                          </a:solidFill>
                          <a:effectLst/>
                          <a:latin typeface="+mj-lt"/>
                        </a:rPr>
                        <a:t>             52,259 </a:t>
                      </a:r>
                    </a:p>
                  </a:txBody>
                  <a:tcPr marL="9525" marR="9525" marT="9525" marB="0" anchor="b"/>
                </a:tc>
                <a:tc>
                  <a:txBody>
                    <a:bodyPr/>
                    <a:lstStyle/>
                    <a:p>
                      <a:pPr algn="r" fontAlgn="ctr"/>
                      <a:r>
                        <a:rPr lang="en-ZA" sz="1100" b="1" i="0" u="none" strike="noStrike" dirty="0">
                          <a:solidFill>
                            <a:srgbClr val="000000"/>
                          </a:solidFill>
                          <a:effectLst/>
                          <a:latin typeface="+mj-lt"/>
                        </a:rPr>
                        <a:t>61%</a:t>
                      </a:r>
                    </a:p>
                  </a:txBody>
                  <a:tcPr marL="9525" marR="9525" marT="9525" marB="0" anchor="b"/>
                </a:tc>
              </a:tr>
              <a:tr h="234008">
                <a:tc>
                  <a:txBody>
                    <a:bodyPr/>
                    <a:lstStyle/>
                    <a:p>
                      <a:pPr algn="l" fontAlgn="b"/>
                      <a:r>
                        <a:rPr lang="en-ZA" sz="1100" b="0" i="0" u="none" strike="noStrike" dirty="0">
                          <a:solidFill>
                            <a:srgbClr val="000000"/>
                          </a:solidFill>
                          <a:effectLst/>
                          <a:latin typeface="+mn-lt"/>
                        </a:rPr>
                        <a:t>Property Management </a:t>
                      </a:r>
                    </a:p>
                  </a:txBody>
                  <a:tcPr marL="9525" marR="9525" marT="9525" marB="0" anchor="b"/>
                </a:tc>
                <a:tc>
                  <a:txBody>
                    <a:bodyPr/>
                    <a:lstStyle/>
                    <a:p>
                      <a:pPr algn="r" fontAlgn="b"/>
                      <a:r>
                        <a:rPr lang="en-ZA" sz="1100" b="0" i="0" u="none" strike="noStrike" dirty="0">
                          <a:solidFill>
                            <a:srgbClr val="000000"/>
                          </a:solidFill>
                          <a:effectLst/>
                          <a:latin typeface="+mn-lt"/>
                        </a:rPr>
                        <a:t>                  4,960 </a:t>
                      </a:r>
                    </a:p>
                  </a:txBody>
                  <a:tcPr marL="9525" marR="9525" marT="9525" marB="0" anchor="b"/>
                </a:tc>
                <a:tc>
                  <a:txBody>
                    <a:bodyPr/>
                    <a:lstStyle/>
                    <a:p>
                      <a:pPr marL="0" algn="r" defTabSz="914400" rtl="0" eaLnBrk="1" fontAlgn="b" latinLnBrk="0" hangingPunct="1"/>
                      <a:r>
                        <a:rPr lang="en-ZA" sz="1100" b="0" i="0" u="none" strike="noStrike" kern="1200" dirty="0" smtClean="0">
                          <a:solidFill>
                            <a:srgbClr val="000000"/>
                          </a:solidFill>
                          <a:effectLst/>
                          <a:latin typeface="+mn-lt"/>
                          <a:ea typeface="+mn-ea"/>
                          <a:cs typeface="+mn-cs"/>
                        </a:rPr>
                        <a:t>-</a:t>
                      </a:r>
                      <a:endParaRPr lang="en-ZA" sz="1100" b="0" i="0" u="none" strike="noStrike" kern="1200" dirty="0">
                        <a:solidFill>
                          <a:srgbClr val="000000"/>
                        </a:solidFill>
                        <a:effectLst/>
                        <a:latin typeface="+mn-lt"/>
                        <a:ea typeface="+mn-ea"/>
                        <a:cs typeface="+mn-cs"/>
                      </a:endParaRPr>
                    </a:p>
                  </a:txBody>
                  <a:tcPr marL="9525" marR="9525" marT="9525" marB="0" anchor="b"/>
                </a:tc>
                <a:tc>
                  <a:txBody>
                    <a:bodyPr/>
                    <a:lstStyle/>
                    <a:p>
                      <a:pPr algn="r" fontAlgn="b"/>
                      <a:r>
                        <a:rPr lang="en-ZA" sz="1100" b="0" i="0" u="none" strike="noStrike" dirty="0">
                          <a:solidFill>
                            <a:srgbClr val="000000"/>
                          </a:solidFill>
                          <a:effectLst/>
                          <a:latin typeface="+mn-lt"/>
                        </a:rPr>
                        <a:t>                  4,960 </a:t>
                      </a:r>
                    </a:p>
                  </a:txBody>
                  <a:tcPr marL="9525" marR="9525" marT="9525" marB="0" anchor="b"/>
                </a:tc>
                <a:tc>
                  <a:txBody>
                    <a:bodyPr/>
                    <a:lstStyle/>
                    <a:p>
                      <a:pPr marL="0" algn="r" defTabSz="914400" rtl="0" eaLnBrk="1" fontAlgn="b" latinLnBrk="0" hangingPunct="1"/>
                      <a:r>
                        <a:rPr lang="en-ZA" sz="1100" b="0" i="0" u="none" strike="noStrike" kern="1200" dirty="0" smtClean="0">
                          <a:solidFill>
                            <a:srgbClr val="000000"/>
                          </a:solidFill>
                          <a:effectLst/>
                          <a:latin typeface="+mn-lt"/>
                          <a:ea typeface="+mn-ea"/>
                          <a:cs typeface="+mn-cs"/>
                        </a:rPr>
                        <a:t>0%</a:t>
                      </a:r>
                      <a:endParaRPr lang="en-ZA" sz="1100" b="0" i="0" u="none" strike="noStrike" kern="1200" dirty="0">
                        <a:solidFill>
                          <a:srgbClr val="000000"/>
                        </a:solidFill>
                        <a:effectLst/>
                        <a:latin typeface="+mn-lt"/>
                        <a:ea typeface="+mn-ea"/>
                        <a:cs typeface="+mn-cs"/>
                      </a:endParaRPr>
                    </a:p>
                  </a:txBody>
                  <a:tcPr marL="9525" marR="9525" marT="9525" marB="0" anchor="b"/>
                </a:tc>
              </a:tr>
              <a:tr h="234008">
                <a:tc>
                  <a:txBody>
                    <a:bodyPr/>
                    <a:lstStyle/>
                    <a:p>
                      <a:pPr algn="l" fontAlgn="b"/>
                      <a:r>
                        <a:rPr lang="en-ZA" sz="1100" b="0" i="0" u="none" strike="noStrike" dirty="0">
                          <a:solidFill>
                            <a:srgbClr val="000000"/>
                          </a:solidFill>
                          <a:effectLst/>
                          <a:latin typeface="+mn-lt"/>
                        </a:rPr>
                        <a:t>Bank Charges</a:t>
                      </a:r>
                    </a:p>
                  </a:txBody>
                  <a:tcPr marL="9525" marR="9525" marT="9525" marB="0" anchor="b"/>
                </a:tc>
                <a:tc>
                  <a:txBody>
                    <a:bodyPr/>
                    <a:lstStyle/>
                    <a:p>
                      <a:pPr algn="r" fontAlgn="b"/>
                      <a:r>
                        <a:rPr lang="en-ZA" sz="1100" b="0" i="0" u="none" strike="noStrike" dirty="0">
                          <a:solidFill>
                            <a:srgbClr val="000000"/>
                          </a:solidFill>
                          <a:effectLst/>
                          <a:latin typeface="+mn-lt"/>
                        </a:rPr>
                        <a:t>                       60 </a:t>
                      </a:r>
                    </a:p>
                  </a:txBody>
                  <a:tcPr marL="9525" marR="9525" marT="9525" marB="0" anchor="b"/>
                </a:tc>
                <a:tc>
                  <a:txBody>
                    <a:bodyPr/>
                    <a:lstStyle/>
                    <a:p>
                      <a:pPr marL="0" algn="r" defTabSz="914400" rtl="0" eaLnBrk="1" fontAlgn="b" latinLnBrk="0" hangingPunct="1"/>
                      <a:r>
                        <a:rPr lang="en-ZA" sz="1100" b="0" i="0" u="none" strike="noStrike" kern="1200" dirty="0" smtClean="0">
                          <a:solidFill>
                            <a:srgbClr val="000000"/>
                          </a:solidFill>
                          <a:effectLst/>
                          <a:latin typeface="+mn-lt"/>
                          <a:ea typeface="+mn-ea"/>
                          <a:cs typeface="+mn-cs"/>
                        </a:rPr>
                        <a:t>-</a:t>
                      </a:r>
                      <a:endParaRPr lang="en-ZA" sz="1100" b="0" i="0" u="none" strike="noStrike" kern="1200" dirty="0">
                        <a:solidFill>
                          <a:srgbClr val="000000"/>
                        </a:solidFill>
                        <a:effectLst/>
                        <a:latin typeface="+mn-lt"/>
                        <a:ea typeface="+mn-ea"/>
                        <a:cs typeface="+mn-cs"/>
                      </a:endParaRPr>
                    </a:p>
                  </a:txBody>
                  <a:tcPr marL="9525" marR="9525" marT="9525" marB="0" anchor="b"/>
                </a:tc>
                <a:tc>
                  <a:txBody>
                    <a:bodyPr/>
                    <a:lstStyle/>
                    <a:p>
                      <a:pPr algn="r" fontAlgn="b"/>
                      <a:r>
                        <a:rPr lang="en-ZA" sz="1100" b="0" i="0" u="none" strike="noStrike" dirty="0">
                          <a:solidFill>
                            <a:srgbClr val="000000"/>
                          </a:solidFill>
                          <a:effectLst/>
                          <a:latin typeface="+mn-lt"/>
                        </a:rPr>
                        <a:t>                       60 </a:t>
                      </a:r>
                    </a:p>
                  </a:txBody>
                  <a:tcPr marL="9525" marR="9525" marT="9525" marB="0" anchor="b"/>
                </a:tc>
                <a:tc>
                  <a:txBody>
                    <a:bodyPr/>
                    <a:lstStyle/>
                    <a:p>
                      <a:pPr marL="0" algn="r" defTabSz="914400" rtl="0" eaLnBrk="1" fontAlgn="b" latinLnBrk="0" hangingPunct="1"/>
                      <a:r>
                        <a:rPr lang="en-ZA" sz="1100" b="0" i="0" u="none" strike="noStrike" kern="1200" dirty="0" smtClean="0">
                          <a:solidFill>
                            <a:srgbClr val="000000"/>
                          </a:solidFill>
                          <a:effectLst/>
                          <a:latin typeface="+mn-lt"/>
                          <a:ea typeface="+mn-ea"/>
                          <a:cs typeface="+mn-cs"/>
                        </a:rPr>
                        <a:t>0%</a:t>
                      </a:r>
                      <a:endParaRPr lang="en-ZA" sz="1100" b="0" i="0" u="none" strike="noStrike" kern="1200" dirty="0">
                        <a:solidFill>
                          <a:srgbClr val="000000"/>
                        </a:solidFill>
                        <a:effectLst/>
                        <a:latin typeface="+mn-lt"/>
                        <a:ea typeface="+mn-ea"/>
                        <a:cs typeface="+mn-cs"/>
                      </a:endParaRPr>
                    </a:p>
                  </a:txBody>
                  <a:tcPr marL="9525" marR="9525" marT="9525" marB="0" anchor="b"/>
                </a:tc>
              </a:tr>
              <a:tr h="234008">
                <a:tc>
                  <a:txBody>
                    <a:bodyPr/>
                    <a:lstStyle/>
                    <a:p>
                      <a:pPr algn="l" fontAlgn="b"/>
                      <a:r>
                        <a:rPr lang="en-ZA" sz="1100" b="0" i="0" u="none" strike="noStrike" dirty="0">
                          <a:solidFill>
                            <a:srgbClr val="000000"/>
                          </a:solidFill>
                          <a:effectLst/>
                          <a:latin typeface="+mn-lt"/>
                        </a:rPr>
                        <a:t>ALHA IT</a:t>
                      </a:r>
                    </a:p>
                  </a:txBody>
                  <a:tcPr marL="9525" marR="9525" marT="9525" marB="0" anchor="b"/>
                </a:tc>
                <a:tc>
                  <a:txBody>
                    <a:bodyPr/>
                    <a:lstStyle/>
                    <a:p>
                      <a:pPr algn="r" fontAlgn="b"/>
                      <a:r>
                        <a:rPr lang="en-ZA" sz="1100" b="0" i="0" u="none" strike="noStrike" dirty="0">
                          <a:solidFill>
                            <a:srgbClr val="000000"/>
                          </a:solidFill>
                          <a:effectLst/>
                          <a:latin typeface="+mn-lt"/>
                        </a:rPr>
                        <a:t>               25,000 </a:t>
                      </a:r>
                    </a:p>
                  </a:txBody>
                  <a:tcPr marL="9525" marR="9525" marT="9525" marB="0" anchor="b"/>
                </a:tc>
                <a:tc>
                  <a:txBody>
                    <a:bodyPr/>
                    <a:lstStyle/>
                    <a:p>
                      <a:pPr marL="0" algn="r" defTabSz="914400" rtl="0" eaLnBrk="1" fontAlgn="b" latinLnBrk="0" hangingPunct="1"/>
                      <a:r>
                        <a:rPr lang="en-ZA" sz="1100" b="0" i="0" u="none" strike="noStrike" kern="1200" dirty="0" smtClean="0">
                          <a:solidFill>
                            <a:srgbClr val="000000"/>
                          </a:solidFill>
                          <a:effectLst/>
                          <a:latin typeface="+mn-lt"/>
                          <a:ea typeface="+mn-ea"/>
                          <a:cs typeface="+mn-cs"/>
                        </a:rPr>
                        <a:t>-</a:t>
                      </a:r>
                      <a:endParaRPr lang="en-ZA" sz="1100" b="0" i="0" u="none" strike="noStrike" kern="1200" dirty="0">
                        <a:solidFill>
                          <a:srgbClr val="000000"/>
                        </a:solidFill>
                        <a:effectLst/>
                        <a:latin typeface="+mn-lt"/>
                        <a:ea typeface="+mn-ea"/>
                        <a:cs typeface="+mn-cs"/>
                      </a:endParaRPr>
                    </a:p>
                  </a:txBody>
                  <a:tcPr marL="9525" marR="9525" marT="9525" marB="0" anchor="b"/>
                </a:tc>
                <a:tc>
                  <a:txBody>
                    <a:bodyPr/>
                    <a:lstStyle/>
                    <a:p>
                      <a:pPr algn="r" fontAlgn="b"/>
                      <a:r>
                        <a:rPr lang="en-ZA" sz="1100" b="0" i="0" u="none" strike="noStrike" dirty="0">
                          <a:solidFill>
                            <a:srgbClr val="000000"/>
                          </a:solidFill>
                          <a:effectLst/>
                          <a:latin typeface="+mn-lt"/>
                        </a:rPr>
                        <a:t>               25,000 </a:t>
                      </a:r>
                    </a:p>
                  </a:txBody>
                  <a:tcPr marL="9525" marR="9525" marT="9525" marB="0" anchor="b"/>
                </a:tc>
                <a:tc>
                  <a:txBody>
                    <a:bodyPr/>
                    <a:lstStyle/>
                    <a:p>
                      <a:pPr marL="0" algn="r" defTabSz="914400" rtl="0" eaLnBrk="1" fontAlgn="b" latinLnBrk="0" hangingPunct="1"/>
                      <a:r>
                        <a:rPr lang="en-ZA" sz="1100" b="0" i="0" u="none" strike="noStrike" kern="1200" dirty="0" smtClean="0">
                          <a:solidFill>
                            <a:srgbClr val="000000"/>
                          </a:solidFill>
                          <a:effectLst/>
                          <a:latin typeface="+mn-lt"/>
                          <a:ea typeface="+mn-ea"/>
                          <a:cs typeface="+mn-cs"/>
                        </a:rPr>
                        <a:t>0%</a:t>
                      </a:r>
                      <a:endParaRPr lang="en-ZA" sz="1100" b="0" i="0" u="none" strike="noStrike" kern="1200" dirty="0">
                        <a:solidFill>
                          <a:srgbClr val="000000"/>
                        </a:solidFill>
                        <a:effectLst/>
                        <a:latin typeface="+mn-lt"/>
                        <a:ea typeface="+mn-ea"/>
                        <a:cs typeface="+mn-cs"/>
                      </a:endParaRPr>
                    </a:p>
                  </a:txBody>
                  <a:tcPr marL="9525" marR="9525" marT="9525" marB="0" anchor="b"/>
                </a:tc>
              </a:tr>
              <a:tr h="234008">
                <a:tc>
                  <a:txBody>
                    <a:bodyPr/>
                    <a:lstStyle/>
                    <a:p>
                      <a:pPr algn="l" fontAlgn="b"/>
                      <a:r>
                        <a:rPr lang="en-ZA" sz="1100" b="1" i="0" u="none" strike="noStrike" dirty="0">
                          <a:solidFill>
                            <a:srgbClr val="000000"/>
                          </a:solidFill>
                          <a:effectLst/>
                          <a:latin typeface="+mn-lt"/>
                        </a:rPr>
                        <a:t> </a:t>
                      </a:r>
                      <a:r>
                        <a:rPr lang="en-ZA" sz="1100" b="1" i="0" u="none" strike="noStrike" dirty="0" smtClean="0">
                          <a:solidFill>
                            <a:srgbClr val="000000"/>
                          </a:solidFill>
                          <a:effectLst/>
                          <a:latin typeface="+mn-lt"/>
                        </a:rPr>
                        <a:t>Funded</a:t>
                      </a:r>
                      <a:r>
                        <a:rPr lang="en-ZA" sz="1100" b="1" i="0" u="none" strike="noStrike" baseline="0" dirty="0" smtClean="0">
                          <a:solidFill>
                            <a:srgbClr val="000000"/>
                          </a:solidFill>
                          <a:effectLst/>
                          <a:latin typeface="+mn-lt"/>
                        </a:rPr>
                        <a:t> from own revenue</a:t>
                      </a:r>
                      <a:endParaRPr lang="en-ZA" sz="1100" b="1" i="0" u="none" strike="noStrike" dirty="0">
                        <a:solidFill>
                          <a:srgbClr val="000000"/>
                        </a:solidFill>
                        <a:effectLst/>
                        <a:latin typeface="+mn-lt"/>
                      </a:endParaRPr>
                    </a:p>
                  </a:txBody>
                  <a:tcPr marL="9525" marR="9525" marT="9525" marB="0" anchor="b"/>
                </a:tc>
                <a:tc>
                  <a:txBody>
                    <a:bodyPr/>
                    <a:lstStyle/>
                    <a:p>
                      <a:pPr algn="r" fontAlgn="b"/>
                      <a:r>
                        <a:rPr lang="en-ZA" sz="1200" b="1" i="0" u="none" strike="noStrike" dirty="0">
                          <a:solidFill>
                            <a:srgbClr val="000000"/>
                          </a:solidFill>
                          <a:effectLst/>
                          <a:latin typeface="+mn-lt"/>
                        </a:rPr>
                        <a:t>               30,021 </a:t>
                      </a:r>
                    </a:p>
                  </a:txBody>
                  <a:tcPr marL="9525" marR="9525" marT="9525" marB="0" anchor="b"/>
                </a:tc>
                <a:tc>
                  <a:txBody>
                    <a:bodyPr/>
                    <a:lstStyle/>
                    <a:p>
                      <a:pPr algn="r" fontAlgn="b"/>
                      <a:r>
                        <a:rPr lang="en-ZA" sz="1100" b="1" i="0" u="none" strike="noStrike" dirty="0">
                          <a:solidFill>
                            <a:srgbClr val="000000"/>
                          </a:solidFill>
                          <a:effectLst/>
                          <a:latin typeface="+mj-lt"/>
                        </a:rPr>
                        <a:t>                         - </a:t>
                      </a:r>
                    </a:p>
                  </a:txBody>
                  <a:tcPr marL="9525" marR="9525" marT="9525" marB="0" anchor="b"/>
                </a:tc>
                <a:tc>
                  <a:txBody>
                    <a:bodyPr/>
                    <a:lstStyle/>
                    <a:p>
                      <a:pPr algn="r" fontAlgn="ctr"/>
                      <a:r>
                        <a:rPr lang="en-ZA" sz="1100" b="1" i="0" u="none" strike="noStrike" dirty="0">
                          <a:solidFill>
                            <a:srgbClr val="000000"/>
                          </a:solidFill>
                          <a:effectLst/>
                          <a:latin typeface="+mj-lt"/>
                        </a:rPr>
                        <a:t>             30,021 </a:t>
                      </a:r>
                    </a:p>
                  </a:txBody>
                  <a:tcPr marL="9525" marR="9525" marT="9525" marB="0" anchor="b"/>
                </a:tc>
                <a:tc>
                  <a:txBody>
                    <a:bodyPr/>
                    <a:lstStyle/>
                    <a:p>
                      <a:pPr algn="r" fontAlgn="b"/>
                      <a:r>
                        <a:rPr lang="en-ZA" sz="1100" b="1" i="0" u="none" strike="noStrike" dirty="0">
                          <a:solidFill>
                            <a:srgbClr val="000000"/>
                          </a:solidFill>
                          <a:effectLst/>
                          <a:latin typeface="+mj-lt"/>
                        </a:rPr>
                        <a:t>0%</a:t>
                      </a:r>
                    </a:p>
                  </a:txBody>
                  <a:tcPr marL="9525" marR="9525" marT="9525" marB="0" anchor="b"/>
                </a:tc>
              </a:tr>
              <a:tr h="259363">
                <a:tc>
                  <a:txBody>
                    <a:bodyPr/>
                    <a:lstStyle/>
                    <a:p>
                      <a:pPr algn="l" fontAlgn="b"/>
                      <a:r>
                        <a:rPr lang="en-ZA" sz="1100" b="1" i="0" u="none" strike="noStrike" dirty="0" smtClean="0">
                          <a:solidFill>
                            <a:srgbClr val="000000"/>
                          </a:solidFill>
                          <a:effectLst/>
                          <a:latin typeface="+mn-lt"/>
                        </a:rPr>
                        <a:t>Total Head Office</a:t>
                      </a:r>
                      <a:endParaRPr lang="en-ZA" sz="1100" b="1" i="0" u="none" strike="noStrike" dirty="0">
                        <a:solidFill>
                          <a:srgbClr val="000000"/>
                        </a:solidFill>
                        <a:effectLst/>
                        <a:latin typeface="+mn-lt"/>
                      </a:endParaRPr>
                    </a:p>
                  </a:txBody>
                  <a:tcPr marL="9525" marR="9525" marT="9525" marB="0" anchor="b"/>
                </a:tc>
                <a:tc>
                  <a:txBody>
                    <a:bodyPr/>
                    <a:lstStyle/>
                    <a:p>
                      <a:pPr algn="r" fontAlgn="b"/>
                      <a:r>
                        <a:rPr lang="en-ZA" sz="1100" b="1" i="0" u="none" strike="noStrike" dirty="0">
                          <a:solidFill>
                            <a:srgbClr val="000000"/>
                          </a:solidFill>
                          <a:effectLst/>
                          <a:latin typeface="+mj-lt"/>
                        </a:rPr>
                        <a:t>             165,290 </a:t>
                      </a:r>
                    </a:p>
                  </a:txBody>
                  <a:tcPr marL="9525" marR="9525" marT="9525" marB="0" anchor="b"/>
                </a:tc>
                <a:tc>
                  <a:txBody>
                    <a:bodyPr/>
                    <a:lstStyle/>
                    <a:p>
                      <a:pPr algn="r" fontAlgn="b"/>
                      <a:r>
                        <a:rPr lang="en-ZA" sz="1100" b="1" i="0" u="none" strike="noStrike" dirty="0">
                          <a:solidFill>
                            <a:srgbClr val="000000"/>
                          </a:solidFill>
                          <a:effectLst/>
                          <a:latin typeface="+mj-lt"/>
                        </a:rPr>
                        <a:t>              83,009 </a:t>
                      </a:r>
                    </a:p>
                  </a:txBody>
                  <a:tcPr marL="9525" marR="9525" marT="9525" marB="0" anchor="b"/>
                </a:tc>
                <a:tc>
                  <a:txBody>
                    <a:bodyPr/>
                    <a:lstStyle/>
                    <a:p>
                      <a:pPr algn="r" fontAlgn="b"/>
                      <a:r>
                        <a:rPr lang="en-ZA" sz="1100" b="1" i="0" u="none" strike="noStrike" dirty="0">
                          <a:solidFill>
                            <a:srgbClr val="000000"/>
                          </a:solidFill>
                          <a:effectLst/>
                          <a:latin typeface="+mj-lt"/>
                        </a:rPr>
                        <a:t>             82,281 </a:t>
                      </a:r>
                    </a:p>
                  </a:txBody>
                  <a:tcPr marL="9525" marR="9525" marT="9525" marB="0" anchor="b"/>
                </a:tc>
                <a:tc>
                  <a:txBody>
                    <a:bodyPr/>
                    <a:lstStyle/>
                    <a:p>
                      <a:pPr algn="r" fontAlgn="b"/>
                      <a:r>
                        <a:rPr lang="en-ZA" sz="1100" b="1" i="0" u="none" strike="noStrike" dirty="0">
                          <a:solidFill>
                            <a:srgbClr val="000000"/>
                          </a:solidFill>
                          <a:effectLst/>
                          <a:latin typeface="+mj-lt"/>
                        </a:rPr>
                        <a:t>50%</a:t>
                      </a:r>
                    </a:p>
                  </a:txBody>
                  <a:tcPr marL="9525" marR="9525" marT="9525" marB="0" anchor="b"/>
                </a:tc>
              </a:tr>
            </a:tbl>
          </a:graphicData>
        </a:graphic>
      </p:graphicFrame>
    </p:spTree>
    <p:extLst>
      <p:ext uri="{BB962C8B-B14F-4D97-AF65-F5344CB8AC3E}">
        <p14:creationId xmlns:p14="http://schemas.microsoft.com/office/powerpoint/2010/main" xmlns="" val="318835691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DRDLR Powerpoint Presentation.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30338"/>
            <a:ext cx="9296400" cy="8324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1"/>
          <p:cNvSpPr>
            <a:spLocks noGrp="1"/>
          </p:cNvSpPr>
          <p:nvPr>
            <p:ph type="ctrTitle"/>
          </p:nvPr>
        </p:nvSpPr>
        <p:spPr>
          <a:xfrm>
            <a:off x="152400" y="-1066800"/>
            <a:ext cx="8991600" cy="6367463"/>
          </a:xfrm>
        </p:spPr>
        <p:txBody>
          <a:bodyPr rtlCol="0">
            <a:normAutofit/>
          </a:bodyPr>
          <a:lstStyle/>
          <a:p>
            <a:pPr defTabSz="990570" eaLnBrk="1" fontAlgn="auto" hangingPunct="1">
              <a:spcAft>
                <a:spcPts val="0"/>
              </a:spcAft>
              <a:defRPr/>
            </a:pPr>
            <a:r>
              <a:rPr lang="en-US" altLang="en-US" sz="4400" b="1" dirty="0" smtClean="0">
                <a:effectLst>
                  <a:outerShdw blurRad="38100" dist="38100" dir="2700000" algn="tl">
                    <a:srgbClr val="000000">
                      <a:alpha val="43137"/>
                    </a:srgbClr>
                  </a:outerShdw>
                </a:effectLst>
                <a:latin typeface="Arial" charset="0"/>
                <a:cs typeface="Arial" charset="0"/>
              </a:rPr>
              <a:t/>
            </a:r>
            <a:br>
              <a:rPr lang="en-US" altLang="en-US" sz="4400" b="1" dirty="0" smtClean="0">
                <a:effectLst>
                  <a:outerShdw blurRad="38100" dist="38100" dir="2700000" algn="tl">
                    <a:srgbClr val="000000">
                      <a:alpha val="43137"/>
                    </a:srgbClr>
                  </a:outerShdw>
                </a:effectLst>
                <a:latin typeface="Arial" charset="0"/>
                <a:cs typeface="Arial" charset="0"/>
              </a:rPr>
            </a:br>
            <a:r>
              <a:rPr lang="en-US" altLang="en-US" sz="4400" b="1" dirty="0" smtClean="0">
                <a:effectLst>
                  <a:outerShdw blurRad="38100" dist="38100" dir="2700000" algn="tl">
                    <a:srgbClr val="000000">
                      <a:alpha val="43137"/>
                    </a:srgbClr>
                  </a:outerShdw>
                </a:effectLst>
                <a:latin typeface="Arial" charset="0"/>
                <a:cs typeface="Arial" charset="0"/>
              </a:rPr>
              <a:t>DEEDS REGISTRATION TRADING ACCOUNT</a:t>
            </a:r>
            <a:br>
              <a:rPr lang="en-US" altLang="en-US" sz="4400" b="1" dirty="0" smtClean="0">
                <a:effectLst>
                  <a:outerShdw blurRad="38100" dist="38100" dir="2700000" algn="tl">
                    <a:srgbClr val="000000">
                      <a:alpha val="43137"/>
                    </a:srgbClr>
                  </a:outerShdw>
                </a:effectLst>
                <a:latin typeface="Arial" charset="0"/>
                <a:cs typeface="Arial" charset="0"/>
              </a:rPr>
            </a:br>
            <a:r>
              <a:rPr lang="en-US" altLang="en-US" sz="4400" dirty="0" smtClean="0">
                <a:effectLst>
                  <a:outerShdw blurRad="38100" dist="38100" dir="2700000" algn="tl">
                    <a:srgbClr val="000000">
                      <a:alpha val="43137"/>
                    </a:srgbClr>
                  </a:outerShdw>
                </a:effectLst>
                <a:latin typeface="Arial" charset="0"/>
                <a:cs typeface="Arial" charset="0"/>
              </a:rPr>
              <a:t/>
            </a:r>
            <a:br>
              <a:rPr lang="en-US" altLang="en-US" sz="4400" dirty="0" smtClean="0">
                <a:effectLst>
                  <a:outerShdw blurRad="38100" dist="38100" dir="2700000" algn="tl">
                    <a:srgbClr val="000000">
                      <a:alpha val="43137"/>
                    </a:srgbClr>
                  </a:outerShdw>
                </a:effectLst>
                <a:latin typeface="Arial" charset="0"/>
                <a:cs typeface="Arial" charset="0"/>
              </a:rPr>
            </a:br>
            <a:r>
              <a:rPr lang="en-US" altLang="en-US" sz="2400" dirty="0" smtClean="0">
                <a:effectLst>
                  <a:outerShdw blurRad="38100" dist="38100" dir="2700000" algn="tl">
                    <a:srgbClr val="000000">
                      <a:alpha val="43137"/>
                    </a:srgbClr>
                  </a:outerShdw>
                </a:effectLst>
                <a:latin typeface="Arial" charset="0"/>
                <a:cs typeface="Arial" charset="0"/>
              </a:rPr>
              <a:t/>
            </a:r>
            <a:br>
              <a:rPr lang="en-US" altLang="en-US" sz="2400" dirty="0" smtClean="0">
                <a:effectLst>
                  <a:outerShdw blurRad="38100" dist="38100" dir="2700000" algn="tl">
                    <a:srgbClr val="000000">
                      <a:alpha val="43137"/>
                    </a:srgbClr>
                  </a:outerShdw>
                </a:effectLst>
                <a:latin typeface="Arial" charset="0"/>
                <a:cs typeface="Arial" charset="0"/>
              </a:rPr>
            </a:br>
            <a:r>
              <a:rPr lang="en-US" altLang="en-US" sz="2400" dirty="0" smtClean="0">
                <a:effectLst>
                  <a:outerShdw blurRad="38100" dist="38100" dir="2700000" algn="tl">
                    <a:srgbClr val="000000">
                      <a:alpha val="43137"/>
                    </a:srgbClr>
                  </a:outerShdw>
                </a:effectLst>
                <a:latin typeface="Arial" charset="0"/>
                <a:cs typeface="Arial" charset="0"/>
              </a:rPr>
              <a:t>2018/19 ANNUAL FINANCIAL STATEMENT PRESENTATION</a:t>
            </a:r>
            <a:br>
              <a:rPr lang="en-US" altLang="en-US" sz="2400" dirty="0" smtClean="0">
                <a:effectLst>
                  <a:outerShdw blurRad="38100" dist="38100" dir="2700000" algn="tl">
                    <a:srgbClr val="000000">
                      <a:alpha val="43137"/>
                    </a:srgbClr>
                  </a:outerShdw>
                </a:effectLst>
                <a:latin typeface="Arial" charset="0"/>
                <a:cs typeface="Arial" charset="0"/>
              </a:rPr>
            </a:br>
            <a:r>
              <a:rPr lang="en-US" altLang="en-US" sz="2400" dirty="0" smtClean="0">
                <a:effectLst>
                  <a:outerShdw blurRad="38100" dist="38100" dir="2700000" algn="tl">
                    <a:srgbClr val="000000">
                      <a:alpha val="43137"/>
                    </a:srgbClr>
                  </a:outerShdw>
                </a:effectLst>
                <a:latin typeface="Arial" charset="0"/>
                <a:cs typeface="Arial" charset="0"/>
              </a:rPr>
              <a:t> </a:t>
            </a:r>
            <a:br>
              <a:rPr lang="en-US" altLang="en-US" sz="2400" dirty="0" smtClean="0">
                <a:effectLst>
                  <a:outerShdw blurRad="38100" dist="38100" dir="2700000" algn="tl">
                    <a:srgbClr val="000000">
                      <a:alpha val="43137"/>
                    </a:srgbClr>
                  </a:outerShdw>
                </a:effectLst>
                <a:latin typeface="Arial" charset="0"/>
                <a:cs typeface="Arial" charset="0"/>
              </a:rPr>
            </a:br>
            <a:r>
              <a:rPr lang="en-US" altLang="en-US" sz="2400" dirty="0" smtClean="0">
                <a:effectLst>
                  <a:outerShdw blurRad="38100" dist="38100" dir="2700000" algn="tl">
                    <a:srgbClr val="000000">
                      <a:alpha val="43137"/>
                    </a:srgbClr>
                  </a:outerShdw>
                </a:effectLst>
                <a:latin typeface="Arial" charset="0"/>
                <a:cs typeface="Arial" charset="0"/>
              </a:rPr>
              <a:t>TO PORTFOLIO </a:t>
            </a:r>
            <a:r>
              <a:rPr lang="en-US" altLang="en-US" sz="2400" dirty="0">
                <a:effectLst>
                  <a:outerShdw blurRad="38100" dist="38100" dir="2700000" algn="tl">
                    <a:srgbClr val="000000">
                      <a:alpha val="43137"/>
                    </a:srgbClr>
                  </a:outerShdw>
                </a:effectLst>
                <a:latin typeface="Arial" charset="0"/>
                <a:cs typeface="Arial" charset="0"/>
              </a:rPr>
              <a:t>COMMITTEE </a:t>
            </a:r>
            <a:r>
              <a:rPr lang="en-US" altLang="en-US" sz="2400" dirty="0" smtClean="0">
                <a:effectLst>
                  <a:outerShdw blurRad="38100" dist="38100" dir="2700000" algn="tl">
                    <a:srgbClr val="000000">
                      <a:alpha val="43137"/>
                    </a:srgbClr>
                  </a:outerShdw>
                </a:effectLst>
                <a:latin typeface="Arial" charset="0"/>
                <a:cs typeface="Arial" charset="0"/>
              </a:rPr>
              <a:t>ON RURAL DEVELOPMENT &amp; LAND REFORM </a:t>
            </a:r>
            <a:r>
              <a:rPr lang="en-US" altLang="en-US" sz="2400" dirty="0">
                <a:effectLst>
                  <a:outerShdw blurRad="38100" dist="38100" dir="2700000" algn="tl">
                    <a:srgbClr val="000000">
                      <a:alpha val="43137"/>
                    </a:srgbClr>
                  </a:outerShdw>
                </a:effectLst>
                <a:latin typeface="Arial" charset="0"/>
                <a:cs typeface="Arial" charset="0"/>
              </a:rPr>
              <a:t/>
            </a:r>
            <a:br>
              <a:rPr lang="en-US" altLang="en-US" sz="2400" dirty="0">
                <a:effectLst>
                  <a:outerShdw blurRad="38100" dist="38100" dir="2700000" algn="tl">
                    <a:srgbClr val="000000">
                      <a:alpha val="43137"/>
                    </a:srgbClr>
                  </a:outerShdw>
                </a:effectLst>
                <a:latin typeface="Arial" charset="0"/>
                <a:cs typeface="Arial" charset="0"/>
              </a:rPr>
            </a:br>
            <a:endParaRPr lang="en-US" altLang="en-US" sz="2400" dirty="0" smtClean="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18898355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DRDLR Powerpoint Presentation.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30338"/>
            <a:ext cx="9296400" cy="8324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1"/>
          <p:cNvSpPr>
            <a:spLocks noGrp="1"/>
          </p:cNvSpPr>
          <p:nvPr>
            <p:ph type="ctrTitle"/>
          </p:nvPr>
        </p:nvSpPr>
        <p:spPr>
          <a:xfrm>
            <a:off x="152400" y="-1066800"/>
            <a:ext cx="8991600" cy="6172200"/>
          </a:xfrm>
        </p:spPr>
        <p:txBody>
          <a:bodyPr rtlCol="0">
            <a:normAutofit/>
          </a:bodyPr>
          <a:lstStyle/>
          <a:p>
            <a:pPr defTabSz="990570" eaLnBrk="1" fontAlgn="auto" hangingPunct="1">
              <a:spcAft>
                <a:spcPts val="0"/>
              </a:spcAft>
              <a:defRPr/>
            </a:pPr>
            <a:r>
              <a:rPr lang="en-US" altLang="en-US" sz="4400" b="1" dirty="0" smtClean="0">
                <a:effectLst>
                  <a:outerShdw blurRad="38100" dist="38100" dir="2700000" algn="tl">
                    <a:srgbClr val="000000">
                      <a:alpha val="43137"/>
                    </a:srgbClr>
                  </a:outerShdw>
                </a:effectLst>
                <a:latin typeface="Arial" charset="0"/>
                <a:cs typeface="Arial" charset="0"/>
              </a:rPr>
              <a:t>FINANCIAL REPORTING </a:t>
            </a:r>
            <a:endParaRPr lang="en-US" altLang="en-US" sz="2400" dirty="0" smtClean="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14702556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1116013" y="304800"/>
            <a:ext cx="7737475" cy="531813"/>
          </a:xfrm>
        </p:spPr>
        <p:txBody>
          <a:bodyPr rtlCol="0">
            <a:normAutofit fontScale="90000"/>
          </a:bodyPr>
          <a:lstStyle/>
          <a:p>
            <a:pPr marL="68580" defTabSz="990570" eaLnBrk="1" fontAlgn="auto" hangingPunct="1">
              <a:spcAft>
                <a:spcPts val="0"/>
              </a:spcAft>
              <a:defRPr/>
            </a:pPr>
            <a:r>
              <a:rPr lang="en-ZA" sz="1800" b="1" dirty="0" smtClean="0"/>
              <a:t>AUDITOR GENERAL : 5 YEAR PERIOD AUDIT REPORTS</a:t>
            </a:r>
            <a:br>
              <a:rPr lang="en-ZA" sz="1800" b="1" dirty="0" smtClean="0"/>
            </a:br>
            <a:r>
              <a:rPr lang="en-ZA" sz="1800" b="1" dirty="0" smtClean="0"/>
              <a:t>2014/15- 2018/19 </a:t>
            </a:r>
            <a:endParaRPr lang="en-ZA" sz="1800" b="1" dirty="0">
              <a:solidFill>
                <a:schemeClr val="accent1"/>
              </a:solidFill>
            </a:endParaRPr>
          </a:p>
        </p:txBody>
      </p:sp>
      <p:cxnSp>
        <p:nvCxnSpPr>
          <p:cNvPr id="14" name="Straight Connector 13"/>
          <p:cNvCxnSpPr/>
          <p:nvPr/>
        </p:nvCxnSpPr>
        <p:spPr>
          <a:xfrm flipH="1">
            <a:off x="1116013" y="914400"/>
            <a:ext cx="76469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19200" y="5229225"/>
            <a:ext cx="7626350" cy="0"/>
          </a:xfrm>
          <a:prstGeom prst="line">
            <a:avLst/>
          </a:prstGeom>
        </p:spPr>
        <p:style>
          <a:lnRef idx="1">
            <a:schemeClr val="accent1"/>
          </a:lnRef>
          <a:fillRef idx="0">
            <a:schemeClr val="accent1"/>
          </a:fillRef>
          <a:effectRef idx="0">
            <a:schemeClr val="accent1"/>
          </a:effectRef>
          <a:fontRef idx="minor">
            <a:schemeClr val="tx1"/>
          </a:fontRef>
        </p:style>
      </p:cxnSp>
      <p:sp>
        <p:nvSpPr>
          <p:cNvPr id="11269" name="Footer Placeholder 2"/>
          <p:cNvSpPr>
            <a:spLocks noGrp="1"/>
          </p:cNvSpPr>
          <p:nvPr>
            <p:ph type="ftr" sz="quarter" idx="10"/>
          </p:nvPr>
        </p:nvSpPr>
        <p:spPr bwMode="auto">
          <a:xfrm>
            <a:off x="3124200" y="6356350"/>
            <a:ext cx="5335588"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r"/>
            <a:r>
              <a:rPr lang="en-US" altLang="en-US" sz="1400" b="1" dirty="0" smtClean="0"/>
              <a:t>10</a:t>
            </a:r>
          </a:p>
        </p:txBody>
      </p:sp>
      <p:cxnSp>
        <p:nvCxnSpPr>
          <p:cNvPr id="11" name="Straight Connector 10"/>
          <p:cNvCxnSpPr/>
          <p:nvPr/>
        </p:nvCxnSpPr>
        <p:spPr>
          <a:xfrm>
            <a:off x="4427538" y="1079500"/>
            <a:ext cx="17462" cy="4149725"/>
          </a:xfrm>
          <a:prstGeom prst="line">
            <a:avLst/>
          </a:prstGeom>
          <a:ln w="38100">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024563" y="2662495"/>
            <a:ext cx="1724170" cy="720080"/>
          </a:xfrm>
          <a:prstGeom prst="roundRect">
            <a:avLst/>
          </a:prstGeom>
          <a:solidFill>
            <a:schemeClr val="accent3">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2400" dirty="0">
                <a:solidFill>
                  <a:schemeClr val="bg1">
                    <a:lumMod val="85000"/>
                  </a:schemeClr>
                </a:solidFill>
                <a:latin typeface="Arial" pitchFamily="34" charset="0"/>
                <a:cs typeface="Arial" pitchFamily="34" charset="0"/>
              </a:rPr>
              <a:t>2016/17</a:t>
            </a:r>
          </a:p>
          <a:p>
            <a:pPr marL="609600" indent="-609600" algn="ctr">
              <a:defRPr/>
            </a:pPr>
            <a:r>
              <a:rPr lang="en-ZA" sz="1600" dirty="0">
                <a:solidFill>
                  <a:schemeClr val="bg1">
                    <a:lumMod val="85000"/>
                  </a:schemeClr>
                </a:solidFill>
                <a:latin typeface="Arial" pitchFamily="34" charset="0"/>
                <a:cs typeface="Arial" pitchFamily="34" charset="0"/>
              </a:rPr>
              <a:t>CLEAN AUDIT</a:t>
            </a:r>
          </a:p>
        </p:txBody>
      </p:sp>
      <p:sp>
        <p:nvSpPr>
          <p:cNvPr id="17" name="Rounded Rectangle 16"/>
          <p:cNvSpPr/>
          <p:nvPr/>
        </p:nvSpPr>
        <p:spPr>
          <a:xfrm>
            <a:off x="6648153" y="3602502"/>
            <a:ext cx="1579860" cy="687269"/>
          </a:xfrm>
          <a:prstGeom prst="roundRect">
            <a:avLst/>
          </a:prstGeom>
          <a:solidFill>
            <a:schemeClr val="accent3">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2400" dirty="0">
                <a:solidFill>
                  <a:schemeClr val="bg1">
                    <a:lumMod val="85000"/>
                  </a:schemeClr>
                </a:solidFill>
                <a:latin typeface="Arial" pitchFamily="34" charset="0"/>
                <a:cs typeface="Arial" pitchFamily="34" charset="0"/>
              </a:rPr>
              <a:t>2017/18</a:t>
            </a:r>
          </a:p>
          <a:p>
            <a:pPr marL="609600" indent="-609600" algn="ctr">
              <a:defRPr/>
            </a:pPr>
            <a:r>
              <a:rPr lang="en-ZA" sz="1600" dirty="0">
                <a:solidFill>
                  <a:schemeClr val="bg1">
                    <a:lumMod val="85000"/>
                  </a:schemeClr>
                </a:solidFill>
                <a:latin typeface="Arial" pitchFamily="34" charset="0"/>
                <a:cs typeface="Arial" pitchFamily="34" charset="0"/>
              </a:rPr>
              <a:t>CLEAN AUDIT</a:t>
            </a:r>
          </a:p>
        </p:txBody>
      </p:sp>
      <p:sp>
        <p:nvSpPr>
          <p:cNvPr id="19" name="Rounded Rectangle 18"/>
          <p:cNvSpPr/>
          <p:nvPr/>
        </p:nvSpPr>
        <p:spPr>
          <a:xfrm>
            <a:off x="1837854" y="1942242"/>
            <a:ext cx="1579860" cy="792088"/>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endParaRPr lang="en-ZA" sz="1400" dirty="0">
              <a:solidFill>
                <a:schemeClr val="bg1">
                  <a:lumMod val="85000"/>
                </a:schemeClr>
              </a:solidFill>
              <a:latin typeface="Arial" pitchFamily="34" charset="0"/>
              <a:cs typeface="Arial" pitchFamily="34" charset="0"/>
            </a:endParaRPr>
          </a:p>
          <a:p>
            <a:pPr marL="609600" indent="-609600" algn="ctr">
              <a:defRPr/>
            </a:pPr>
            <a:r>
              <a:rPr lang="en-ZA" sz="2400" dirty="0">
                <a:solidFill>
                  <a:schemeClr val="tx1">
                    <a:lumMod val="95000"/>
                    <a:lumOff val="5000"/>
                  </a:schemeClr>
                </a:solidFill>
                <a:latin typeface="Arial" pitchFamily="34" charset="0"/>
                <a:cs typeface="Arial" pitchFamily="34" charset="0"/>
              </a:rPr>
              <a:t>2015/16</a:t>
            </a:r>
          </a:p>
          <a:p>
            <a:pPr marL="609600" indent="-609600" algn="ctr">
              <a:defRPr/>
            </a:pPr>
            <a:r>
              <a:rPr lang="en-ZA" sz="1400" dirty="0">
                <a:solidFill>
                  <a:schemeClr val="tx1">
                    <a:lumMod val="95000"/>
                    <a:lumOff val="5000"/>
                  </a:schemeClr>
                </a:solidFill>
                <a:latin typeface="Arial" pitchFamily="34" charset="0"/>
                <a:cs typeface="Arial" pitchFamily="34" charset="0"/>
              </a:rPr>
              <a:t>UNQUALIFIED</a:t>
            </a:r>
          </a:p>
          <a:p>
            <a:pPr marL="609600" indent="-609600" algn="ctr">
              <a:defRPr/>
            </a:pPr>
            <a:endParaRPr lang="en-ZA" sz="2400" dirty="0">
              <a:solidFill>
                <a:schemeClr val="bg1">
                  <a:lumMod val="85000"/>
                </a:schemeClr>
              </a:solidFill>
              <a:latin typeface="Arial" pitchFamily="34" charset="0"/>
              <a:cs typeface="Arial" pitchFamily="34" charset="0"/>
            </a:endParaRPr>
          </a:p>
        </p:txBody>
      </p:sp>
      <p:sp>
        <p:nvSpPr>
          <p:cNvPr id="22" name="Rounded Rectangle 21"/>
          <p:cNvSpPr/>
          <p:nvPr/>
        </p:nvSpPr>
        <p:spPr>
          <a:xfrm>
            <a:off x="1115616" y="914400"/>
            <a:ext cx="1579860" cy="786407"/>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2400" dirty="0">
                <a:solidFill>
                  <a:schemeClr val="tx1">
                    <a:lumMod val="95000"/>
                    <a:lumOff val="5000"/>
                  </a:schemeClr>
                </a:solidFill>
                <a:latin typeface="Arial" pitchFamily="34" charset="0"/>
                <a:cs typeface="Arial" pitchFamily="34" charset="0"/>
              </a:rPr>
              <a:t>2014/15</a:t>
            </a:r>
          </a:p>
          <a:p>
            <a:pPr marL="609600" indent="-609600" algn="ctr">
              <a:defRPr/>
            </a:pPr>
            <a:r>
              <a:rPr lang="en-ZA" sz="1400" dirty="0">
                <a:solidFill>
                  <a:schemeClr val="tx1">
                    <a:lumMod val="95000"/>
                    <a:lumOff val="5000"/>
                  </a:schemeClr>
                </a:solidFill>
                <a:latin typeface="Arial" pitchFamily="34" charset="0"/>
                <a:cs typeface="Arial" pitchFamily="34" charset="0"/>
              </a:rPr>
              <a:t>UNQUALIFIED</a:t>
            </a:r>
          </a:p>
        </p:txBody>
      </p:sp>
      <p:cxnSp>
        <p:nvCxnSpPr>
          <p:cNvPr id="23" name="Straight Connector 22"/>
          <p:cNvCxnSpPr/>
          <p:nvPr/>
        </p:nvCxnSpPr>
        <p:spPr>
          <a:xfrm>
            <a:off x="2695575" y="1330325"/>
            <a:ext cx="1749425"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417888" y="2338388"/>
            <a:ext cx="1009650"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445000" y="2997200"/>
            <a:ext cx="1579563" cy="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468813" y="3971925"/>
            <a:ext cx="2119312" cy="6350"/>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491038" y="4718050"/>
            <a:ext cx="3105150" cy="17463"/>
          </a:xfrm>
          <a:prstGeom prst="line">
            <a:avLst/>
          </a:prstGeom>
          <a:ln w="381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7524328" y="4443400"/>
            <a:ext cx="1579860" cy="687269"/>
          </a:xfrm>
          <a:prstGeom prst="roundRect">
            <a:avLst/>
          </a:prstGeom>
          <a:solidFill>
            <a:schemeClr val="accent3">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609600" indent="-609600" algn="ctr">
              <a:defRPr/>
            </a:pPr>
            <a:r>
              <a:rPr lang="en-ZA" sz="2400" dirty="0">
                <a:solidFill>
                  <a:schemeClr val="bg1">
                    <a:lumMod val="85000"/>
                  </a:schemeClr>
                </a:solidFill>
                <a:latin typeface="Arial" pitchFamily="34" charset="0"/>
                <a:cs typeface="Arial" pitchFamily="34" charset="0"/>
              </a:rPr>
              <a:t>2018/19</a:t>
            </a:r>
          </a:p>
          <a:p>
            <a:pPr marL="609600" indent="-609600" algn="ctr">
              <a:defRPr/>
            </a:pPr>
            <a:r>
              <a:rPr lang="en-ZA" sz="1600" dirty="0">
                <a:solidFill>
                  <a:schemeClr val="bg1">
                    <a:lumMod val="85000"/>
                  </a:schemeClr>
                </a:solidFill>
                <a:latin typeface="Arial" pitchFamily="34" charset="0"/>
                <a:cs typeface="Arial" pitchFamily="34" charset="0"/>
              </a:rPr>
              <a:t>CLEAN AUDIT</a:t>
            </a:r>
          </a:p>
        </p:txBody>
      </p:sp>
    </p:spTree>
    <p:extLst>
      <p:ext uri="{BB962C8B-B14F-4D97-AF65-F5344CB8AC3E}">
        <p14:creationId xmlns:p14="http://schemas.microsoft.com/office/powerpoint/2010/main" xmlns="" val="8733781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OVERVIEW OF MANAGEMENT REPORT; </a:t>
            </a:r>
          </a:p>
        </p:txBody>
      </p:sp>
      <p:sp>
        <p:nvSpPr>
          <p:cNvPr id="12291" name="Text Placeholder 7"/>
          <p:cNvSpPr>
            <a:spLocks noGrp="1"/>
          </p:cNvSpPr>
          <p:nvPr>
            <p:ph type="body" idx="1"/>
          </p:nvPr>
        </p:nvSpPr>
        <p:spPr>
          <a:xfrm>
            <a:off x="2124075" y="981075"/>
            <a:ext cx="3944938" cy="314325"/>
          </a:xfrm>
        </p:spPr>
        <p:txBody>
          <a:bodyPr/>
          <a:lstStyle/>
          <a:p>
            <a:pPr algn="ctr"/>
            <a:r>
              <a:rPr lang="en-ZA" altLang="en-US" sz="1200" dirty="0" smtClean="0">
                <a:solidFill>
                  <a:srgbClr val="92D050"/>
                </a:solidFill>
                <a:latin typeface="Arial" charset="0"/>
                <a:cs typeface="Arial" charset="0"/>
              </a:rPr>
              <a:t>DASH BOARD REPORT </a:t>
            </a:r>
          </a:p>
        </p:txBody>
      </p: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14843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3813" y="1498600"/>
            <a:ext cx="3789362" cy="0"/>
          </a:xfrm>
          <a:prstGeom prst="line">
            <a:avLst/>
          </a:prstGeom>
        </p:spPr>
        <p:style>
          <a:lnRef idx="1">
            <a:schemeClr val="accent1"/>
          </a:lnRef>
          <a:fillRef idx="0">
            <a:schemeClr val="accent1"/>
          </a:fillRef>
          <a:effectRef idx="0">
            <a:schemeClr val="accent1"/>
          </a:effectRef>
          <a:fontRef idx="minor">
            <a:schemeClr val="tx1"/>
          </a:fontRef>
        </p:style>
      </p:cxnSp>
      <p:sp>
        <p:nvSpPr>
          <p:cNvPr id="12295" name="Text Placeholder 2"/>
          <p:cNvSpPr>
            <a:spLocks noGrp="1"/>
          </p:cNvSpPr>
          <p:nvPr>
            <p:ph type="body" idx="1"/>
          </p:nvPr>
        </p:nvSpPr>
        <p:spPr>
          <a:xfrm>
            <a:off x="1412875" y="2316163"/>
            <a:ext cx="3055938" cy="639762"/>
          </a:xfrm>
        </p:spPr>
        <p:txBody>
          <a:bodyPr/>
          <a:lstStyle/>
          <a:p>
            <a:endParaRPr lang="en-ZA" altLang="en-US" dirty="0" smtClean="0">
              <a:latin typeface="Arial" charset="0"/>
              <a:cs typeface="Arial" charset="0"/>
            </a:endParaRPr>
          </a:p>
        </p:txBody>
      </p:sp>
      <p:pic>
        <p:nvPicPr>
          <p:cNvPr id="12296" name="Picture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07950" y="1295400"/>
            <a:ext cx="8856663" cy="436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562818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OVERVIEW OF MANAGEMENT REPORT: </a:t>
            </a:r>
          </a:p>
        </p:txBody>
      </p:sp>
      <p:sp>
        <p:nvSpPr>
          <p:cNvPr id="13315" name="Text Placeholder 7"/>
          <p:cNvSpPr>
            <a:spLocks noGrp="1"/>
          </p:cNvSpPr>
          <p:nvPr>
            <p:ph type="body" idx="1"/>
          </p:nvPr>
        </p:nvSpPr>
        <p:spPr>
          <a:xfrm>
            <a:off x="539750" y="954088"/>
            <a:ext cx="3944938" cy="314325"/>
          </a:xfrm>
        </p:spPr>
        <p:txBody>
          <a:bodyPr/>
          <a:lstStyle/>
          <a:p>
            <a:pPr algn="r"/>
            <a:r>
              <a:rPr lang="en-ZA" altLang="en-US" sz="1200" dirty="0" smtClean="0">
                <a:solidFill>
                  <a:srgbClr val="92D050"/>
                </a:solidFill>
                <a:latin typeface="Arial" charset="0"/>
                <a:cs typeface="Arial" charset="0"/>
              </a:rPr>
              <a:t>OVERVIEW OF MANAGEMENT REPORT</a:t>
            </a:r>
          </a:p>
        </p:txBody>
      </p:sp>
      <p:sp>
        <p:nvSpPr>
          <p:cNvPr id="13316" name="Text Placeholder 8"/>
          <p:cNvSpPr>
            <a:spLocks noGrp="1"/>
          </p:cNvSpPr>
          <p:nvPr>
            <p:ph type="body" sz="quarter" idx="3"/>
          </p:nvPr>
        </p:nvSpPr>
        <p:spPr>
          <a:xfrm>
            <a:off x="5148263" y="981075"/>
            <a:ext cx="3744912" cy="400050"/>
          </a:xfrm>
        </p:spPr>
        <p:txBody>
          <a:bodyPr anchor="ctr">
            <a:normAutofit fontScale="92500" lnSpcReduction="10000"/>
          </a:bodyPr>
          <a:lstStyle/>
          <a:p>
            <a:pPr algn="r"/>
            <a:r>
              <a:rPr lang="en-ZA" altLang="en-US" sz="1200" dirty="0" smtClean="0">
                <a:solidFill>
                  <a:srgbClr val="92D050"/>
                </a:solidFill>
                <a:latin typeface="Arial" charset="0"/>
                <a:cs typeface="Arial" charset="0"/>
              </a:rPr>
              <a:t>RESPONSES TO THE REPORT OF THE AUDITOR - GENERAL</a:t>
            </a:r>
          </a:p>
        </p:txBody>
      </p:sp>
      <p:sp>
        <p:nvSpPr>
          <p:cNvPr id="10" name="Rectangle 9"/>
          <p:cNvSpPr/>
          <p:nvPr/>
        </p:nvSpPr>
        <p:spPr>
          <a:xfrm>
            <a:off x="323850" y="1630363"/>
            <a:ext cx="4464050" cy="2824162"/>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Deeds had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16</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audit findings during the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2018/19</a:t>
            </a:r>
            <a:r>
              <a:rPr lang="en-ZA" sz="1050" dirty="0" smtClean="0">
                <a:solidFill>
                  <a:schemeClr val="tx1">
                    <a:lumMod val="65000"/>
                    <a:lumOff val="35000"/>
                  </a:schemeClr>
                </a:solidFill>
                <a:latin typeface="Arial" panose="020B0604020202020204" pitchFamily="34" charset="0"/>
                <a:cs typeface="Arial" panose="020B0604020202020204" pitchFamily="34" charset="0"/>
              </a:rPr>
              <a:t> statutory audit all of which relate to other administrative matters and IT. The findings were all immaterial. </a:t>
            </a:r>
          </a:p>
          <a:p>
            <a:pPr marL="171450" indent="-171450" algn="just">
              <a:lnSpc>
                <a:spcPct val="150000"/>
              </a:lnSpc>
              <a:spcBef>
                <a:spcPts val="600"/>
              </a:spcBef>
              <a:buFont typeface="Courier New" panose="02070309020205020404" pitchFamily="49" charset="0"/>
              <a:buChar char="o"/>
              <a:defRPr/>
            </a:pPr>
            <a:r>
              <a:rPr lang="en-ZA" sz="1050" b="1" dirty="0" smtClean="0">
                <a:solidFill>
                  <a:schemeClr val="tx1">
                    <a:lumMod val="65000"/>
                    <a:lumOff val="35000"/>
                  </a:schemeClr>
                </a:solidFill>
                <a:latin typeface="Arial" panose="020B0604020202020204" pitchFamily="34" charset="0"/>
                <a:cs typeface="Arial" panose="020B0604020202020204" pitchFamily="34" charset="0"/>
              </a:rPr>
              <a:t>4</a:t>
            </a:r>
            <a:r>
              <a:rPr lang="en-ZA" sz="1050" dirty="0" smtClean="0">
                <a:solidFill>
                  <a:schemeClr val="tx1">
                    <a:lumMod val="65000"/>
                    <a:lumOff val="35000"/>
                  </a:schemeClr>
                </a:solidFill>
                <a:latin typeface="Arial" panose="020B0604020202020204" pitchFamily="34" charset="0"/>
                <a:cs typeface="Arial" panose="020B0604020202020204" pitchFamily="34" charset="0"/>
              </a:rPr>
              <a:t> of the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2018/19</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audit findings are repeat findings from prior years and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15</a:t>
            </a:r>
            <a:r>
              <a:rPr lang="en-ZA" sz="1050" dirty="0" smtClean="0">
                <a:solidFill>
                  <a:schemeClr val="tx1">
                    <a:lumMod val="65000"/>
                    <a:lumOff val="35000"/>
                  </a:schemeClr>
                </a:solidFill>
                <a:latin typeface="Arial" panose="020B0604020202020204" pitchFamily="34" charset="0"/>
                <a:cs typeface="Arial" panose="020B0604020202020204" pitchFamily="34" charset="0"/>
              </a:rPr>
              <a:t> out of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18</a:t>
            </a:r>
            <a:r>
              <a:rPr lang="en-ZA" sz="1050" dirty="0" smtClean="0">
                <a:solidFill>
                  <a:schemeClr val="tx1">
                    <a:lumMod val="65000"/>
                    <a:lumOff val="35000"/>
                  </a:schemeClr>
                </a:solidFill>
                <a:latin typeface="Arial" panose="020B0604020202020204" pitchFamily="34" charset="0"/>
                <a:cs typeface="Arial" panose="020B0604020202020204" pitchFamily="34" charset="0"/>
              </a:rPr>
              <a:t> of the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2017/2018</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audit findings have been resolved.</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Corresponding figures disclosed in the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2018/19</a:t>
            </a:r>
            <a:r>
              <a:rPr lang="en-ZA" sz="1050" dirty="0" smtClean="0">
                <a:solidFill>
                  <a:schemeClr val="tx1">
                    <a:lumMod val="65000"/>
                    <a:lumOff val="35000"/>
                  </a:schemeClr>
                </a:solidFill>
                <a:latin typeface="Arial" panose="020B0604020202020204" pitchFamily="34" charset="0"/>
                <a:cs typeface="Arial" panose="020B0604020202020204" pitchFamily="34" charset="0"/>
              </a:rPr>
              <a:t> financial years were restated as a result of an error in the financial statements.</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trading entity is a defendant in disputes. Claims instituted against the entity resulting in litigation amount to R525 million.</a:t>
            </a:r>
          </a:p>
          <a:p>
            <a:pPr marL="171450" indent="-171450" algn="just">
              <a:lnSpc>
                <a:spcPct val="150000"/>
              </a:lnSpc>
              <a:spcBef>
                <a:spcPts val="600"/>
              </a:spcBef>
              <a:buFont typeface="Courier New" panose="02070309020205020404" pitchFamily="49" charset="0"/>
              <a:buChar char="o"/>
              <a:defRPr/>
            </a:pPr>
            <a:endParaRPr lang="en-ZA" sz="1050" dirty="0" smtClean="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4953000" y="100330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14843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3813" y="1498600"/>
            <a:ext cx="3789362"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850" y="4016375"/>
            <a:ext cx="4464050" cy="1624013"/>
          </a:xfrm>
          <a:prstGeom prst="rect">
            <a:avLst/>
          </a:prstGeom>
        </p:spPr>
        <p:txBody>
          <a:bodyPr>
            <a:spAutoFit/>
          </a:bodyPr>
          <a:lstStyle/>
          <a:p>
            <a:pPr marL="171450" indent="-171450" algn="just">
              <a:lnSpc>
                <a:spcPct val="150000"/>
              </a:lnSpc>
              <a:spcBef>
                <a:spcPts val="600"/>
              </a:spcBef>
              <a:buFont typeface="Courier New" panose="02070309020205020404" pitchFamily="49" charset="0"/>
              <a:buChar char="o"/>
              <a:defRPr/>
            </a:pPr>
            <a:r>
              <a:rPr lang="en-ZA" sz="1050" dirty="0">
                <a:solidFill>
                  <a:schemeClr val="tx1">
                    <a:lumMod val="65000"/>
                    <a:lumOff val="35000"/>
                  </a:schemeClr>
                </a:solidFill>
                <a:latin typeface="Arial" panose="020B0604020202020204" pitchFamily="34" charset="0"/>
                <a:cs typeface="Arial" panose="020B0604020202020204" pitchFamily="34" charset="0"/>
              </a:rPr>
              <a:t>The only findings not yet resolved resulting in control deficiencies at year end relates to passwords and logs on the financial system that is no longer supported an is under review for change.</a:t>
            </a:r>
          </a:p>
          <a:p>
            <a:pPr marL="171450" indent="-171450" algn="just">
              <a:lnSpc>
                <a:spcPct val="150000"/>
              </a:lnSpc>
              <a:spcBef>
                <a:spcPts val="600"/>
              </a:spcBef>
              <a:buFont typeface="Courier New" panose="02070309020205020404" pitchFamily="49" charset="0"/>
              <a:buChar char="o"/>
              <a:defRPr/>
            </a:pPr>
            <a:r>
              <a:rPr lang="en-ZA" sz="1050" dirty="0">
                <a:solidFill>
                  <a:schemeClr val="tx1">
                    <a:lumMod val="65000"/>
                    <a:lumOff val="35000"/>
                  </a:schemeClr>
                </a:solidFill>
                <a:latin typeface="Arial" panose="020B0604020202020204" pitchFamily="34" charset="0"/>
                <a:cs typeface="Arial" panose="020B0604020202020204" pitchFamily="34" charset="0"/>
              </a:rPr>
              <a:t>Some IT controls pertaining to user access management and programme change management are not effectively designed. These are currently being reviewed and implemented.</a:t>
            </a:r>
          </a:p>
        </p:txBody>
      </p:sp>
      <p:graphicFrame>
        <p:nvGraphicFramePr>
          <p:cNvPr id="15" name="Chart 14"/>
          <p:cNvGraphicFramePr>
            <a:graphicFrameLocks/>
          </p:cNvGraphicFramePr>
          <p:nvPr/>
        </p:nvGraphicFramePr>
        <p:xfrm>
          <a:off x="5076056" y="1616076"/>
          <a:ext cx="4176464" cy="361312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498364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SIGNIFICANT ACCOUTNING POLICIES AND OTHER MATTERS</a:t>
            </a:r>
          </a:p>
        </p:txBody>
      </p:sp>
      <p:sp>
        <p:nvSpPr>
          <p:cNvPr id="14339" name="Text Placeholder 7"/>
          <p:cNvSpPr>
            <a:spLocks noGrp="1"/>
          </p:cNvSpPr>
          <p:nvPr>
            <p:ph type="body" idx="1"/>
          </p:nvPr>
        </p:nvSpPr>
        <p:spPr>
          <a:xfrm>
            <a:off x="539750" y="954088"/>
            <a:ext cx="3944938" cy="314325"/>
          </a:xfrm>
        </p:spPr>
        <p:txBody>
          <a:bodyPr/>
          <a:lstStyle/>
          <a:p>
            <a:pPr algn="r"/>
            <a:r>
              <a:rPr lang="en-ZA" altLang="en-US" sz="1200" dirty="0" smtClean="0">
                <a:solidFill>
                  <a:srgbClr val="92D050"/>
                </a:solidFill>
                <a:latin typeface="Arial" charset="0"/>
                <a:cs typeface="Arial" charset="0"/>
              </a:rPr>
              <a:t>SIGNIFICANT ACCOUNTING POLICIES </a:t>
            </a:r>
          </a:p>
        </p:txBody>
      </p:sp>
      <p:sp>
        <p:nvSpPr>
          <p:cNvPr id="14340" name="Text Placeholder 8"/>
          <p:cNvSpPr>
            <a:spLocks noGrp="1"/>
          </p:cNvSpPr>
          <p:nvPr>
            <p:ph type="body" sz="quarter" idx="3"/>
          </p:nvPr>
        </p:nvSpPr>
        <p:spPr>
          <a:xfrm>
            <a:off x="5148263" y="981075"/>
            <a:ext cx="3744912" cy="400050"/>
          </a:xfrm>
        </p:spPr>
        <p:txBody>
          <a:bodyPr anchor="ctr"/>
          <a:lstStyle/>
          <a:p>
            <a:pPr algn="r"/>
            <a:r>
              <a:rPr lang="en-ZA" altLang="en-US" sz="1200" dirty="0" smtClean="0">
                <a:solidFill>
                  <a:srgbClr val="92D050"/>
                </a:solidFill>
                <a:latin typeface="Arial" charset="0"/>
                <a:cs typeface="Arial" charset="0"/>
              </a:rPr>
              <a:t>OTHER MATTERS</a:t>
            </a:r>
          </a:p>
        </p:txBody>
      </p:sp>
      <p:sp>
        <p:nvSpPr>
          <p:cNvPr id="10" name="Rectangle 9"/>
          <p:cNvSpPr/>
          <p:nvPr/>
        </p:nvSpPr>
        <p:spPr>
          <a:xfrm>
            <a:off x="323850" y="1630363"/>
            <a:ext cx="4464050" cy="4035425"/>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Financial Statements are prepared in accordance with effective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Standards of Generally Accepted Accounting Practice (GRAP)</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audited annual financial statements have been prepared on an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accrual basis of accounting</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and incorporated the historical cost conventions as the basis of measurement except where specified otherwise.</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annual financial statements have been prepared n the expectation that the entity will continue to operate as a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going concern </a:t>
            </a:r>
            <a:r>
              <a:rPr lang="en-ZA" sz="1050" dirty="0" smtClean="0">
                <a:solidFill>
                  <a:schemeClr val="tx1">
                    <a:lumMod val="65000"/>
                    <a:lumOff val="35000"/>
                  </a:schemeClr>
                </a:solidFill>
                <a:latin typeface="Arial" panose="020B0604020202020204" pitchFamily="34" charset="0"/>
                <a:cs typeface="Arial" panose="020B0604020202020204" pitchFamily="34" charset="0"/>
              </a:rPr>
              <a:t>for at least the next 12 months.</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For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prior period errors and changes in accounting policies</a:t>
            </a:r>
            <a:r>
              <a:rPr lang="en-ZA" sz="1050" dirty="0" smtClean="0">
                <a:solidFill>
                  <a:schemeClr val="tx1">
                    <a:lumMod val="65000"/>
                    <a:lumOff val="35000"/>
                  </a:schemeClr>
                </a:solidFill>
                <a:latin typeface="Arial" panose="020B0604020202020204" pitchFamily="34" charset="0"/>
                <a:cs typeface="Arial" panose="020B0604020202020204" pitchFamily="34" charset="0"/>
              </a:rPr>
              <a:t>, the corrections are made retrospectively as far as is practicable and the prior year comparatives are restated accordingly.</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Management has made and disclosed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estimates and assumption </a:t>
            </a:r>
            <a:r>
              <a:rPr lang="en-ZA" sz="1050" dirty="0" smtClean="0">
                <a:solidFill>
                  <a:schemeClr val="tx1">
                    <a:lumMod val="65000"/>
                    <a:lumOff val="35000"/>
                  </a:schemeClr>
                </a:solidFill>
                <a:latin typeface="Arial" panose="020B0604020202020204" pitchFamily="34" charset="0"/>
                <a:cs typeface="Arial" panose="020B0604020202020204" pitchFamily="34" charset="0"/>
              </a:rPr>
              <a:t>that affect the amounts represented in the annual financial statements and related disclosures.</a:t>
            </a:r>
          </a:p>
        </p:txBody>
      </p:sp>
      <p:cxnSp>
        <p:nvCxnSpPr>
          <p:cNvPr id="12" name="Straight Connector 11"/>
          <p:cNvCxnSpPr/>
          <p:nvPr/>
        </p:nvCxnSpPr>
        <p:spPr>
          <a:xfrm>
            <a:off x="4953000" y="100330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14843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3813" y="1498600"/>
            <a:ext cx="378936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03800" y="1630363"/>
            <a:ext cx="4105275" cy="788987"/>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t>
            </a:r>
            <a:r>
              <a:rPr lang="en-ZA" sz="1050" dirty="0">
                <a:solidFill>
                  <a:schemeClr val="tx1">
                    <a:lumMod val="65000"/>
                    <a:lumOff val="35000"/>
                  </a:schemeClr>
                </a:solidFill>
                <a:latin typeface="Arial" panose="020B0604020202020204" pitchFamily="34" charset="0"/>
                <a:cs typeface="Arial" panose="020B0604020202020204" pitchFamily="34" charset="0"/>
              </a:rPr>
              <a:t>following financial statement items have accounting policies that are specific in accordance with the relevant standard of </a:t>
            </a:r>
            <a:r>
              <a:rPr lang="en-ZA" sz="1050" dirty="0" smtClean="0">
                <a:solidFill>
                  <a:schemeClr val="tx1">
                    <a:lumMod val="65000"/>
                    <a:lumOff val="35000"/>
                  </a:schemeClr>
                </a:solidFill>
                <a:latin typeface="Arial" panose="020B0604020202020204" pitchFamily="34" charset="0"/>
                <a:cs typeface="Arial" panose="020B0604020202020204" pitchFamily="34" charset="0"/>
              </a:rPr>
              <a:t>GRAP.</a:t>
            </a:r>
          </a:p>
        </p:txBody>
      </p:sp>
    </p:spTree>
    <p:extLst>
      <p:ext uri="{BB962C8B-B14F-4D97-AF65-F5344CB8AC3E}">
        <p14:creationId xmlns:p14="http://schemas.microsoft.com/office/powerpoint/2010/main" xmlns="" val="11242588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5513" y="152400"/>
            <a:ext cx="7024687" cy="496888"/>
          </a:xfrm>
        </p:spPr>
        <p:txBody>
          <a:bodyPr>
            <a:normAutofit fontScale="90000"/>
          </a:bodyPr>
          <a:lstStyle/>
          <a:p>
            <a:pPr algn="r">
              <a:defRPr/>
            </a:pPr>
            <a:r>
              <a:rPr lang="en-ZA" sz="2800" b="1" dirty="0" smtClean="0">
                <a:solidFill>
                  <a:srgbClr val="92D050"/>
                </a:solidFill>
              </a:rPr>
              <a:t>Annual Financial Statement Analysis</a:t>
            </a:r>
            <a:endParaRPr lang="en-ZA" sz="2800" b="1" dirty="0">
              <a:solidFill>
                <a:srgbClr val="92D050"/>
              </a:solidFill>
            </a:endParaRPr>
          </a:p>
        </p:txBody>
      </p:sp>
      <p:sp>
        <p:nvSpPr>
          <p:cNvPr id="15363" name="Text Placeholder 11"/>
          <p:cNvSpPr>
            <a:spLocks noGrp="1"/>
          </p:cNvSpPr>
          <p:nvPr>
            <p:ph type="body" idx="1"/>
          </p:nvPr>
        </p:nvSpPr>
        <p:spPr>
          <a:xfrm>
            <a:off x="914400" y="838200"/>
            <a:ext cx="3967163" cy="381000"/>
          </a:xfrm>
        </p:spPr>
        <p:txBody>
          <a:bodyPr/>
          <a:lstStyle/>
          <a:p>
            <a:pPr algn="r"/>
            <a:r>
              <a:rPr lang="en-ZA" altLang="en-US" sz="1600" dirty="0" smtClean="0">
                <a:solidFill>
                  <a:srgbClr val="92D050"/>
                </a:solidFill>
                <a:latin typeface="Arial" charset="0"/>
                <a:cs typeface="Arial" charset="0"/>
              </a:rPr>
              <a:t>Financial  Performance: Revenue</a:t>
            </a:r>
          </a:p>
        </p:txBody>
      </p:sp>
      <p:sp>
        <p:nvSpPr>
          <p:cNvPr id="15364" name="Text Placeholder 17"/>
          <p:cNvSpPr>
            <a:spLocks noGrp="1"/>
          </p:cNvSpPr>
          <p:nvPr>
            <p:ph type="body" sz="quarter" idx="3"/>
          </p:nvPr>
        </p:nvSpPr>
        <p:spPr>
          <a:xfrm>
            <a:off x="5334000" y="839788"/>
            <a:ext cx="3886200" cy="409575"/>
          </a:xfrm>
        </p:spPr>
        <p:txBody>
          <a:bodyPr>
            <a:normAutofit fontScale="77500" lnSpcReduction="20000"/>
          </a:bodyPr>
          <a:lstStyle/>
          <a:p>
            <a:pPr algn="r"/>
            <a:r>
              <a:rPr lang="en-ZA" altLang="en-US" sz="1600" dirty="0" smtClean="0">
                <a:solidFill>
                  <a:srgbClr val="92D050"/>
                </a:solidFill>
                <a:latin typeface="Arial" charset="0"/>
                <a:cs typeface="Arial" charset="0"/>
              </a:rPr>
              <a:t>Financial Performance: Expenditure per programme</a:t>
            </a:r>
          </a:p>
        </p:txBody>
      </p:sp>
      <p:sp>
        <p:nvSpPr>
          <p:cNvPr id="16" name="Rectangle 15"/>
          <p:cNvSpPr/>
          <p:nvPr/>
        </p:nvSpPr>
        <p:spPr>
          <a:xfrm>
            <a:off x="0" y="4005263"/>
            <a:ext cx="5029200" cy="1238250"/>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eaLnBrk="1" hangingPunct="1">
              <a:spcBef>
                <a:spcPts val="600"/>
              </a:spcBef>
              <a:buFont typeface="Arial" panose="020B0604020202020204"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Total Revenue of</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 R667, 760 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and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R680,203 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for 2018/19            and 2017/18 respectively.  The increase is due to increase in gazetted fees.</a:t>
            </a:r>
          </a:p>
          <a:p>
            <a:pPr marL="171450" indent="-171450" algn="just" eaLnBrk="1" hangingPunct="1">
              <a:spcBef>
                <a:spcPts val="600"/>
              </a:spcBef>
              <a:buFont typeface="Arial" panose="020B0604020202020204" pitchFamily="34" charset="0"/>
              <a:buChar char="•"/>
              <a:defRPr/>
            </a:pPr>
            <a:r>
              <a:rPr lang="en-ZA" sz="1050" dirty="0">
                <a:solidFill>
                  <a:schemeClr val="tx1">
                    <a:lumMod val="65000"/>
                    <a:lumOff val="35000"/>
                  </a:schemeClr>
                </a:solidFill>
                <a:latin typeface="Arial" panose="020B0604020202020204" pitchFamily="34" charset="0"/>
                <a:cs typeface="Arial" panose="020B0604020202020204" pitchFamily="34" charset="0"/>
              </a:rPr>
              <a:t>The grant refers to the allocation received from </a:t>
            </a:r>
            <a:r>
              <a:rPr lang="en-ZA" sz="1050" dirty="0" smtClean="0">
                <a:solidFill>
                  <a:schemeClr val="tx1">
                    <a:lumMod val="65000"/>
                    <a:lumOff val="35000"/>
                  </a:schemeClr>
                </a:solidFill>
                <a:latin typeface="Arial" panose="020B0604020202020204" pitchFamily="34" charset="0"/>
                <a:cs typeface="Arial" panose="020B0604020202020204" pitchFamily="34" charset="0"/>
              </a:rPr>
              <a:t>DRDLR. 2018/19 </a:t>
            </a:r>
            <a:r>
              <a:rPr lang="en-ZA" sz="1050" dirty="0">
                <a:solidFill>
                  <a:schemeClr val="tx1">
                    <a:lumMod val="65000"/>
                    <a:lumOff val="35000"/>
                  </a:schemeClr>
                </a:solidFill>
                <a:latin typeface="Arial" panose="020B0604020202020204" pitchFamily="34" charset="0"/>
                <a:cs typeface="Arial" panose="020B0604020202020204" pitchFamily="34" charset="0"/>
              </a:rPr>
              <a:t>–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nil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t>
            </a:r>
            <a:r>
              <a:rPr lang="en-ZA" sz="1050" dirty="0">
                <a:solidFill>
                  <a:schemeClr val="tx1">
                    <a:lumMod val="65000"/>
                    <a:lumOff val="35000"/>
                  </a:schemeClr>
                </a:solidFill>
                <a:latin typeface="Arial" panose="020B0604020202020204" pitchFamily="34" charset="0"/>
                <a:cs typeface="Arial" panose="020B0604020202020204" pitchFamily="34" charset="0"/>
              </a:rPr>
              <a:t>2017/18 –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R22,818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all the amounts have been spent for IT related infrastructure maintenance as required by the condition of the Grant.</a:t>
            </a:r>
            <a:endParaRPr lang="en-ZA" sz="1050" dirty="0">
              <a:solidFill>
                <a:schemeClr val="tx1">
                  <a:lumMod val="65000"/>
                  <a:lumOff val="35000"/>
                </a:schemeClr>
              </a:solidFill>
              <a:latin typeface="Arial" panose="020B0604020202020204" pitchFamily="34" charset="0"/>
              <a:cs typeface="Arial" panose="020B0604020202020204" pitchFamily="34" charset="0"/>
            </a:endParaRPr>
          </a:p>
          <a:p>
            <a:pPr algn="just" eaLnBrk="1" hangingPunct="1">
              <a:spcBef>
                <a:spcPts val="600"/>
              </a:spcBef>
              <a:defRPr/>
            </a:pPr>
            <a:r>
              <a:rPr lang="en-ZA" sz="1200" dirty="0" smtClean="0">
                <a:solidFill>
                  <a:schemeClr val="tx1">
                    <a:lumMod val="65000"/>
                    <a:lumOff val="35000"/>
                  </a:schemeClr>
                </a:solidFill>
                <a:latin typeface="Arial" panose="020B0604020202020204" pitchFamily="34" charset="0"/>
                <a:cs typeface="Arial" panose="020B0604020202020204" pitchFamily="34" charset="0"/>
              </a:rPr>
              <a:t>		</a:t>
            </a:r>
            <a:endParaRPr lang="en-ZA"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Rectangle 16"/>
          <p:cNvSpPr/>
          <p:nvPr/>
        </p:nvSpPr>
        <p:spPr>
          <a:xfrm>
            <a:off x="5086350" y="4043363"/>
            <a:ext cx="4133850" cy="654050"/>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Expenditure amounted </a:t>
            </a:r>
            <a:r>
              <a:rPr lang="en-ZA" sz="1050" dirty="0">
                <a:solidFill>
                  <a:schemeClr val="tx1">
                    <a:lumMod val="65000"/>
                    <a:lumOff val="35000"/>
                  </a:schemeClr>
                </a:solidFill>
                <a:latin typeface="Arial" panose="020B0604020202020204" pitchFamily="34" charset="0"/>
                <a:cs typeface="Arial" panose="020B0604020202020204" pitchFamily="34" charset="0"/>
              </a:rPr>
              <a:t>to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R683,699 million for </a:t>
            </a:r>
            <a:r>
              <a:rPr lang="en-ZA" sz="1050" dirty="0" smtClean="0">
                <a:solidFill>
                  <a:schemeClr val="tx1">
                    <a:lumMod val="65000"/>
                    <a:lumOff val="35000"/>
                  </a:schemeClr>
                </a:solidFill>
                <a:latin typeface="Arial" panose="020B0604020202020204" pitchFamily="34" charset="0"/>
                <a:cs typeface="Arial" panose="020B0604020202020204" pitchFamily="34" charset="0"/>
              </a:rPr>
              <a:t>2018/19.</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expenditure reflects a 3% increase for 2018/2019 due to salary increases and general price inflation.</a:t>
            </a:r>
          </a:p>
        </p:txBody>
      </p:sp>
      <p:pic>
        <p:nvPicPr>
          <p:cNvPr id="15367" name="Picture 19"/>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52425" y="654050"/>
            <a:ext cx="522288" cy="60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8" name="Picture 20"/>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5137150" y="700088"/>
            <a:ext cx="5143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2" name="Straight Connector 21"/>
          <p:cNvCxnSpPr/>
          <p:nvPr/>
        </p:nvCxnSpPr>
        <p:spPr>
          <a:xfrm>
            <a:off x="5086350" y="704850"/>
            <a:ext cx="0" cy="4724400"/>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370013" y="1235075"/>
            <a:ext cx="351155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10200" y="1219200"/>
            <a:ext cx="3810000" cy="0"/>
          </a:xfrm>
          <a:prstGeom prst="line">
            <a:avLst/>
          </a:prstGeom>
          <a:ln w="3175"/>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04800" y="649288"/>
            <a:ext cx="88392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0" name="Chart 19"/>
          <p:cNvGraphicFramePr>
            <a:graphicFrameLocks/>
          </p:cNvGraphicFramePr>
          <p:nvPr/>
        </p:nvGraphicFramePr>
        <p:xfrm>
          <a:off x="5220072" y="1296988"/>
          <a:ext cx="4248472" cy="26098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Chart 14"/>
          <p:cNvGraphicFramePr>
            <a:graphicFrameLocks/>
          </p:cNvGraphicFramePr>
          <p:nvPr/>
        </p:nvGraphicFramePr>
        <p:xfrm>
          <a:off x="222250" y="1309480"/>
          <a:ext cx="4864100" cy="26003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xmlns="" val="2547928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55698" y="129194"/>
            <a:ext cx="3405672" cy="887931"/>
            <a:chOff x="4932973" y="653487"/>
            <a:chExt cx="3753493" cy="2091001"/>
          </a:xfrm>
        </p:grpSpPr>
        <p:grpSp>
          <p:nvGrpSpPr>
            <p:cNvPr id="52" name="Grupare 76"/>
            <p:cNvGrpSpPr/>
            <p:nvPr/>
          </p:nvGrpSpPr>
          <p:grpSpPr>
            <a:xfrm>
              <a:off x="5408096" y="1366608"/>
              <a:ext cx="3278370" cy="228600"/>
              <a:chOff x="5575731" y="1523682"/>
              <a:chExt cx="3278370" cy="228600"/>
            </a:xfrm>
            <a:solidFill>
              <a:srgbClr val="FFC000"/>
            </a:solidFill>
          </p:grpSpPr>
          <p:cxnSp>
            <p:nvCxnSpPr>
              <p:cNvPr id="57"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53" name="CasetăText 86"/>
            <p:cNvSpPr txBox="1"/>
            <p:nvPr/>
          </p:nvSpPr>
          <p:spPr>
            <a:xfrm>
              <a:off x="4932973" y="653487"/>
              <a:ext cx="3575553" cy="761026"/>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2018/19 Performance Progress</a:t>
              </a:r>
              <a:endParaRPr lang="en-US" sz="1500" dirty="0">
                <a:solidFill>
                  <a:srgbClr val="333399"/>
                </a:solidFill>
                <a:latin typeface="Futura Md BT"/>
                <a:cs typeface="Arial" panose="020B0604020202020204" pitchFamily="34" charset="0"/>
              </a:endParaRPr>
            </a:p>
          </p:txBody>
        </p:sp>
        <p:sp>
          <p:nvSpPr>
            <p:cNvPr id="54" name="CasetăText 87"/>
            <p:cNvSpPr txBox="1"/>
            <p:nvPr/>
          </p:nvSpPr>
          <p:spPr>
            <a:xfrm>
              <a:off x="5926304" y="1512350"/>
              <a:ext cx="2494891" cy="1232138"/>
            </a:xfrm>
            <a:prstGeom prst="rect">
              <a:avLst/>
            </a:prstGeom>
            <a:noFill/>
            <a:ln>
              <a:noFill/>
            </a:ln>
          </p:spPr>
          <p:txBody>
            <a:bodyPr wrap="square" rtlCol="0">
              <a:spAutoFit/>
            </a:bodyPr>
            <a:lstStyle/>
            <a:p>
              <a:pPr algn="r"/>
              <a:r>
                <a:rPr lang="en-US" sz="1400" b="1" dirty="0" smtClean="0">
                  <a:solidFill>
                    <a:schemeClr val="tx2">
                      <a:lumMod val="50000"/>
                    </a:schemeClr>
                  </a:solidFill>
                  <a:latin typeface="Futura Md BT"/>
                  <a:cs typeface="Arial" panose="020B0604020202020204" pitchFamily="34" charset="0"/>
                </a:rPr>
                <a:t>Against annual targets</a:t>
              </a:r>
              <a:endParaRPr lang="en-US" sz="1400" b="1" dirty="0">
                <a:solidFill>
                  <a:schemeClr val="tx2">
                    <a:lumMod val="50000"/>
                  </a:schemeClr>
                </a:solidFill>
                <a:latin typeface="Futura Md BT"/>
                <a:cs typeface="Arial" panose="020B0604020202020204" pitchFamily="34" charset="0"/>
              </a:endParaRPr>
            </a:p>
            <a:p>
              <a:pPr algn="r"/>
              <a:endParaRPr lang="en-US" sz="1400" b="1" dirty="0">
                <a:solidFill>
                  <a:schemeClr val="tx1">
                    <a:lumMod val="50000"/>
                    <a:lumOff val="50000"/>
                  </a:schemeClr>
                </a:solidFill>
                <a:latin typeface="Futura Md BT"/>
                <a:cs typeface="Arial" panose="020B0604020202020204" pitchFamily="34" charset="0"/>
              </a:endParaRPr>
            </a:p>
          </p:txBody>
        </p:sp>
      </p:grpSp>
      <p:grpSp>
        <p:nvGrpSpPr>
          <p:cNvPr id="59" name="Group 58"/>
          <p:cNvGrpSpPr/>
          <p:nvPr/>
        </p:nvGrpSpPr>
        <p:grpSpPr>
          <a:xfrm>
            <a:off x="5334001" y="129194"/>
            <a:ext cx="3648548" cy="1103375"/>
            <a:chOff x="4665292" y="653487"/>
            <a:chExt cx="4021174" cy="2598353"/>
          </a:xfrm>
        </p:grpSpPr>
        <p:grpSp>
          <p:nvGrpSpPr>
            <p:cNvPr id="60" name="Grupare 76"/>
            <p:cNvGrpSpPr/>
            <p:nvPr/>
          </p:nvGrpSpPr>
          <p:grpSpPr>
            <a:xfrm>
              <a:off x="5408096" y="1366608"/>
              <a:ext cx="3278370" cy="228600"/>
              <a:chOff x="5575731" y="1523682"/>
              <a:chExt cx="3278370" cy="228600"/>
            </a:xfrm>
            <a:solidFill>
              <a:srgbClr val="FFC000"/>
            </a:solidFill>
          </p:grpSpPr>
          <p:cxnSp>
            <p:nvCxnSpPr>
              <p:cNvPr id="64"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62" name="CasetăText 86"/>
            <p:cNvSpPr txBox="1"/>
            <p:nvPr/>
          </p:nvSpPr>
          <p:spPr>
            <a:xfrm>
              <a:off x="4932973" y="653487"/>
              <a:ext cx="3575553" cy="761026"/>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2018/19 Performance Progress</a:t>
              </a:r>
              <a:endParaRPr lang="en-US" sz="1500" dirty="0">
                <a:solidFill>
                  <a:srgbClr val="333399"/>
                </a:solidFill>
                <a:latin typeface="Futura Md BT"/>
                <a:cs typeface="Arial" panose="020B0604020202020204" pitchFamily="34" charset="0"/>
              </a:endParaRPr>
            </a:p>
          </p:txBody>
        </p:sp>
        <p:sp>
          <p:nvSpPr>
            <p:cNvPr id="63" name="CasetăText 87"/>
            <p:cNvSpPr txBox="1"/>
            <p:nvPr/>
          </p:nvSpPr>
          <p:spPr>
            <a:xfrm>
              <a:off x="4665292" y="1512350"/>
              <a:ext cx="3755905" cy="1739490"/>
            </a:xfrm>
            <a:prstGeom prst="rect">
              <a:avLst/>
            </a:prstGeom>
            <a:noFill/>
            <a:ln>
              <a:noFill/>
            </a:ln>
          </p:spPr>
          <p:txBody>
            <a:bodyPr wrap="square" rtlCol="0">
              <a:spAutoFit/>
            </a:bodyPr>
            <a:lstStyle/>
            <a:p>
              <a:pPr algn="r"/>
              <a:r>
                <a:rPr lang="en-US" sz="1400" b="1" dirty="0" smtClean="0">
                  <a:solidFill>
                    <a:schemeClr val="tx2">
                      <a:lumMod val="50000"/>
                    </a:schemeClr>
                  </a:solidFill>
                  <a:latin typeface="Futura Md BT"/>
                  <a:cs typeface="Arial" panose="020B0604020202020204" pitchFamily="34" charset="0"/>
                </a:rPr>
                <a:t>Against annual targets</a:t>
              </a:r>
            </a:p>
            <a:p>
              <a:pPr algn="r"/>
              <a:r>
                <a:rPr lang="en-US" sz="1400" b="1" dirty="0" smtClean="0">
                  <a:solidFill>
                    <a:schemeClr val="tx2">
                      <a:lumMod val="50000"/>
                    </a:schemeClr>
                  </a:solidFill>
                  <a:latin typeface="Futura Md BT"/>
                  <a:cs typeface="Arial" panose="020B0604020202020204" pitchFamily="34" charset="0"/>
                </a:rPr>
                <a:t>&amp; expenditure</a:t>
              </a:r>
              <a:endParaRPr lang="en-US" sz="1400" b="1" dirty="0">
                <a:solidFill>
                  <a:schemeClr val="tx2">
                    <a:lumMod val="50000"/>
                  </a:schemeClr>
                </a:solidFill>
                <a:latin typeface="Futura Md BT"/>
                <a:cs typeface="Arial" panose="020B0604020202020204" pitchFamily="34" charset="0"/>
              </a:endParaRPr>
            </a:p>
            <a:p>
              <a:pPr algn="r"/>
              <a:endParaRPr lang="en-US" sz="1400" b="1" dirty="0">
                <a:solidFill>
                  <a:schemeClr val="tx1">
                    <a:lumMod val="50000"/>
                    <a:lumOff val="50000"/>
                  </a:schemeClr>
                </a:solidFill>
                <a:latin typeface="Futura Md BT"/>
                <a:cs typeface="Arial" panose="020B0604020202020204" pitchFamily="34" charset="0"/>
              </a:endParaRPr>
            </a:p>
          </p:txBody>
        </p:sp>
      </p:grpSp>
      <p:grpSp>
        <p:nvGrpSpPr>
          <p:cNvPr id="25" name="Group 24"/>
          <p:cNvGrpSpPr/>
          <p:nvPr/>
        </p:nvGrpSpPr>
        <p:grpSpPr>
          <a:xfrm>
            <a:off x="685800" y="1604786"/>
            <a:ext cx="8641311" cy="3636689"/>
            <a:chOff x="274963" y="1793353"/>
            <a:chExt cx="8869037" cy="3636689"/>
          </a:xfrm>
        </p:grpSpPr>
        <p:cxnSp>
          <p:nvCxnSpPr>
            <p:cNvPr id="26" name="Straight Connector 25"/>
            <p:cNvCxnSpPr/>
            <p:nvPr/>
          </p:nvCxnSpPr>
          <p:spPr>
            <a:xfrm>
              <a:off x="4235899" y="1828800"/>
              <a:ext cx="22283" cy="3601242"/>
            </a:xfrm>
            <a:prstGeom prst="line">
              <a:avLst/>
            </a:prstGeom>
            <a:ln w="28575" cap="flat" cmpd="sng" algn="ctr">
              <a:solidFill>
                <a:srgbClr val="A1D6E2"/>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27" name="Group 26"/>
            <p:cNvGrpSpPr/>
            <p:nvPr/>
          </p:nvGrpSpPr>
          <p:grpSpPr>
            <a:xfrm>
              <a:off x="274963" y="1793353"/>
              <a:ext cx="8869037" cy="3523635"/>
              <a:chOff x="274963" y="1793353"/>
              <a:chExt cx="8869037" cy="3523635"/>
            </a:xfrm>
          </p:grpSpPr>
          <p:grpSp>
            <p:nvGrpSpPr>
              <p:cNvPr id="28" name="Group 27"/>
              <p:cNvGrpSpPr/>
              <p:nvPr/>
            </p:nvGrpSpPr>
            <p:grpSpPr>
              <a:xfrm>
                <a:off x="274963" y="1793353"/>
                <a:ext cx="3983219" cy="3319868"/>
                <a:chOff x="375397" y="2204290"/>
                <a:chExt cx="3983219" cy="3319868"/>
              </a:xfrm>
            </p:grpSpPr>
            <p:sp>
              <p:nvSpPr>
                <p:cNvPr id="30" name="TextBox 62"/>
                <p:cNvSpPr txBox="1"/>
                <p:nvPr/>
              </p:nvSpPr>
              <p:spPr>
                <a:xfrm>
                  <a:off x="1441947" y="2204290"/>
                  <a:ext cx="2916669" cy="1255347"/>
                </a:xfrm>
                <a:prstGeom prst="rect">
                  <a:avLst/>
                </a:prstGeom>
                <a:noFill/>
              </p:spPr>
              <p:txBody>
                <a:bodyPr wrap="non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135767"/>
                      </a:solidFill>
                      <a:latin typeface="Futura Md BT" panose="020B0602020204020303"/>
                    </a:rPr>
                    <a:t>73% </a:t>
                  </a:r>
                  <a:r>
                    <a:rPr lang="en-US" sz="1800" dirty="0" smtClean="0">
                      <a:solidFill>
                        <a:srgbClr val="135767"/>
                      </a:solidFill>
                      <a:latin typeface="Futura Md BT" panose="020B0602020204020303"/>
                    </a:rPr>
                    <a:t>achieved</a:t>
                  </a:r>
                </a:p>
                <a:p>
                  <a:endParaRPr lang="en-US" sz="1800" dirty="0" smtClean="0">
                    <a:solidFill>
                      <a:srgbClr val="135767"/>
                    </a:solidFill>
                    <a:latin typeface="Futura Md BT" panose="020B0602020204020303"/>
                  </a:endParaRPr>
                </a:p>
                <a:p>
                  <a:r>
                    <a:rPr lang="en-US" sz="1800" dirty="0" smtClean="0">
                      <a:solidFill>
                        <a:srgbClr val="135767"/>
                      </a:solidFill>
                      <a:latin typeface="Futura Md BT" panose="020B0602020204020303"/>
                    </a:rPr>
                    <a:t>(26 targets achieved)</a:t>
                  </a:r>
                </a:p>
                <a:p>
                  <a:endParaRPr lang="en-US" sz="1800" dirty="0">
                    <a:solidFill>
                      <a:srgbClr val="135767"/>
                    </a:solidFill>
                    <a:latin typeface="Futura Md BT" panose="020B0602020204020303"/>
                  </a:endParaRPr>
                </a:p>
              </p:txBody>
            </p:sp>
            <p:sp>
              <p:nvSpPr>
                <p:cNvPr id="31" name="Smiley Face 30"/>
                <p:cNvSpPr/>
                <p:nvPr/>
              </p:nvSpPr>
              <p:spPr>
                <a:xfrm>
                  <a:off x="399315" y="2303873"/>
                  <a:ext cx="821915" cy="823299"/>
                </a:xfrm>
                <a:prstGeom prst="smileyFace">
                  <a:avLst/>
                </a:prstGeom>
                <a:noFill/>
                <a:ln w="28575">
                  <a:solidFill>
                    <a:srgbClr val="199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ZA" sz="825" dirty="0"/>
                </a:p>
              </p:txBody>
            </p:sp>
            <p:sp>
              <p:nvSpPr>
                <p:cNvPr id="32" name="Smiley Face 31"/>
                <p:cNvSpPr/>
                <p:nvPr/>
              </p:nvSpPr>
              <p:spPr>
                <a:xfrm>
                  <a:off x="403848" y="4289923"/>
                  <a:ext cx="817382" cy="823298"/>
                </a:xfrm>
                <a:prstGeom prst="smileyFace">
                  <a:avLst>
                    <a:gd name="adj" fmla="val -4653"/>
                  </a:avLst>
                </a:prstGeom>
                <a:noFill/>
                <a:ln w="28575">
                  <a:solidFill>
                    <a:srgbClr val="CB96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ZA" sz="825" dirty="0"/>
                </a:p>
              </p:txBody>
            </p:sp>
            <p:sp>
              <p:nvSpPr>
                <p:cNvPr id="33" name="TextBox 62"/>
                <p:cNvSpPr txBox="1"/>
                <p:nvPr/>
              </p:nvSpPr>
              <p:spPr>
                <a:xfrm>
                  <a:off x="1439751" y="4268811"/>
                  <a:ext cx="2916669" cy="1255347"/>
                </a:xfrm>
                <a:prstGeom prst="rect">
                  <a:avLst/>
                </a:prstGeom>
                <a:noFill/>
              </p:spPr>
              <p:txBody>
                <a:bodyPr wrap="none" rtlCol="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4000" dirty="0" smtClean="0">
                      <a:solidFill>
                        <a:srgbClr val="CB968B"/>
                      </a:solidFill>
                      <a:latin typeface="Futura Md BT" panose="020B0602020204020303"/>
                    </a:rPr>
                    <a:t>27% </a:t>
                  </a:r>
                  <a:r>
                    <a:rPr lang="en-US" sz="1800" dirty="0" smtClean="0">
                      <a:solidFill>
                        <a:srgbClr val="CB968B"/>
                      </a:solidFill>
                      <a:latin typeface="Futura Md BT" panose="020B0602020204020303"/>
                    </a:rPr>
                    <a:t>not achieved</a:t>
                  </a:r>
                </a:p>
                <a:p>
                  <a:endParaRPr lang="en-US" sz="1800" dirty="0" smtClean="0">
                    <a:solidFill>
                      <a:srgbClr val="CB968B"/>
                    </a:solidFill>
                    <a:latin typeface="Futura Md BT" panose="020B0602020204020303"/>
                  </a:endParaRPr>
                </a:p>
                <a:p>
                  <a:r>
                    <a:rPr lang="en-US" sz="1800" dirty="0" smtClean="0">
                      <a:solidFill>
                        <a:srgbClr val="CB968B"/>
                      </a:solidFill>
                      <a:latin typeface="Futura Md BT" panose="020B0602020204020303"/>
                    </a:rPr>
                    <a:t>(19 targets not achieved)</a:t>
                  </a:r>
                </a:p>
                <a:p>
                  <a:endParaRPr lang="en-US" sz="1800" dirty="0">
                    <a:solidFill>
                      <a:srgbClr val="CB968B"/>
                    </a:solidFill>
                    <a:latin typeface="Futura Md BT" panose="020B0602020204020303"/>
                  </a:endParaRPr>
                </a:p>
              </p:txBody>
            </p:sp>
            <p:cxnSp>
              <p:nvCxnSpPr>
                <p:cNvPr id="34" name="Straight Connector 33"/>
                <p:cNvCxnSpPr/>
                <p:nvPr/>
              </p:nvCxnSpPr>
              <p:spPr>
                <a:xfrm flipH="1">
                  <a:off x="375397" y="3933056"/>
                  <a:ext cx="3378947" cy="0"/>
                </a:xfrm>
                <a:prstGeom prst="line">
                  <a:avLst/>
                </a:prstGeom>
                <a:ln w="28575" cap="flat" cmpd="sng" algn="ctr">
                  <a:solidFill>
                    <a:srgbClr val="BDB2B1"/>
                  </a:solidFill>
                  <a:prstDash val="sys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aphicFrame>
            <p:nvGraphicFramePr>
              <p:cNvPr id="29" name="Chart 28"/>
              <p:cNvGraphicFramePr>
                <a:graphicFrameLocks/>
              </p:cNvGraphicFramePr>
              <p:nvPr>
                <p:extLst>
                  <p:ext uri="{D42A27DB-BD31-4B8C-83A1-F6EECF244321}">
                    <p14:modId xmlns:p14="http://schemas.microsoft.com/office/powerpoint/2010/main" xmlns="" val="2256992208"/>
                  </p:ext>
                </p:extLst>
              </p:nvPr>
            </p:nvGraphicFramePr>
            <p:xfrm>
              <a:off x="4466837" y="1963940"/>
              <a:ext cx="4677163" cy="3353048"/>
            </p:xfrm>
            <a:graphic>
              <a:graphicData uri="http://schemas.openxmlformats.org/drawingml/2006/chart">
                <c:chart xmlns:c="http://schemas.openxmlformats.org/drawingml/2006/chart" xmlns:r="http://schemas.openxmlformats.org/officeDocument/2006/relationships" r:id="rId2"/>
              </a:graphicData>
            </a:graphic>
          </p:graphicFrame>
        </p:grpSp>
      </p:grpSp>
      <p:sp>
        <p:nvSpPr>
          <p:cNvPr id="35" name="Footer Placeholder 32"/>
          <p:cNvSpPr txBox="1">
            <a:spLocks/>
          </p:cNvSpPr>
          <p:nvPr/>
        </p:nvSpPr>
        <p:spPr>
          <a:xfrm>
            <a:off x="5213433" y="5943600"/>
            <a:ext cx="3502152"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2">
                    <a:lumMod val="50000"/>
                  </a:schemeClr>
                </a:solidFill>
              </a:rPr>
              <a:t>4</a:t>
            </a:r>
            <a:endParaRPr lang="en-US" sz="1200" dirty="0">
              <a:solidFill>
                <a:schemeClr val="bg2">
                  <a:lumMod val="50000"/>
                </a:schemeClr>
              </a:solidFill>
            </a:endParaRPr>
          </a:p>
        </p:txBody>
      </p:sp>
    </p:spTree>
    <p:extLst>
      <p:ext uri="{BB962C8B-B14F-4D97-AF65-F5344CB8AC3E}">
        <p14:creationId xmlns:p14="http://schemas.microsoft.com/office/powerpoint/2010/main" xmlns="" val="32945200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760538" y="457200"/>
            <a:ext cx="7024687" cy="420688"/>
          </a:xfrm>
        </p:spPr>
        <p:txBody>
          <a:bodyPr>
            <a:normAutofit fontScale="90000"/>
          </a:bodyPr>
          <a:lstStyle/>
          <a:p>
            <a:pPr algn="r">
              <a:defRPr/>
            </a:pPr>
            <a:r>
              <a:rPr lang="en-ZA" sz="2800" b="1" dirty="0" smtClean="0">
                <a:solidFill>
                  <a:srgbClr val="92D050"/>
                </a:solidFill>
              </a:rPr>
              <a:t>Annual Financial </a:t>
            </a:r>
            <a:r>
              <a:rPr lang="en-ZA" sz="2800" b="1" dirty="0">
                <a:solidFill>
                  <a:srgbClr val="92D050"/>
                </a:solidFill>
              </a:rPr>
              <a:t>Statement Analysis</a:t>
            </a:r>
          </a:p>
        </p:txBody>
      </p:sp>
      <p:sp>
        <p:nvSpPr>
          <p:cNvPr id="17411" name="Text Placeholder 7"/>
          <p:cNvSpPr>
            <a:spLocks noGrp="1"/>
          </p:cNvSpPr>
          <p:nvPr>
            <p:ph type="body" idx="1"/>
          </p:nvPr>
        </p:nvSpPr>
        <p:spPr>
          <a:xfrm>
            <a:off x="388938" y="954088"/>
            <a:ext cx="3944937" cy="533400"/>
          </a:xfrm>
        </p:spPr>
        <p:txBody>
          <a:bodyPr/>
          <a:lstStyle/>
          <a:p>
            <a:pPr algn="r"/>
            <a:r>
              <a:rPr lang="en-ZA" altLang="en-US" dirty="0" smtClean="0">
                <a:solidFill>
                  <a:srgbClr val="92D050"/>
                </a:solidFill>
                <a:latin typeface="Arial" charset="0"/>
                <a:cs typeface="Arial" charset="0"/>
              </a:rPr>
              <a:t>Financial position</a:t>
            </a:r>
          </a:p>
        </p:txBody>
      </p:sp>
      <p:sp>
        <p:nvSpPr>
          <p:cNvPr id="9" name="Text Placeholder 8"/>
          <p:cNvSpPr>
            <a:spLocks noGrp="1"/>
          </p:cNvSpPr>
          <p:nvPr>
            <p:ph type="body" sz="quarter" idx="3"/>
          </p:nvPr>
        </p:nvSpPr>
        <p:spPr>
          <a:xfrm>
            <a:off x="5302250" y="1066800"/>
            <a:ext cx="3425825" cy="400050"/>
          </a:xfrm>
        </p:spPr>
        <p:txBody>
          <a:bodyPr anchor="ctr">
            <a:normAutofit fontScale="92500" lnSpcReduction="10000"/>
          </a:bodyPr>
          <a:lstStyle/>
          <a:p>
            <a:pPr algn="r">
              <a:defRPr/>
            </a:pPr>
            <a:r>
              <a:rPr lang="en-ZA" dirty="0" smtClean="0">
                <a:solidFill>
                  <a:srgbClr val="92D050"/>
                </a:solidFill>
              </a:rPr>
              <a:t>Changes in Net Assets</a:t>
            </a:r>
            <a:endParaRPr lang="en-ZA" dirty="0">
              <a:solidFill>
                <a:srgbClr val="92D050"/>
              </a:solidFill>
            </a:endParaRPr>
          </a:p>
        </p:txBody>
      </p:sp>
      <p:sp>
        <p:nvSpPr>
          <p:cNvPr id="10" name="Rectangle 9"/>
          <p:cNvSpPr/>
          <p:nvPr/>
        </p:nvSpPr>
        <p:spPr>
          <a:xfrm>
            <a:off x="152400" y="4486275"/>
            <a:ext cx="4635500" cy="1054100"/>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Total Assets of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R518, 859mil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in 2018/19 and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R629, 858mil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 in 2017/18;</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Total Liabilities of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R196,267 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in 2018/19 </a:t>
            </a:r>
            <a:r>
              <a:rPr lang="en-ZA" sz="1050" dirty="0">
                <a:solidFill>
                  <a:schemeClr val="tx1">
                    <a:lumMod val="65000"/>
                    <a:lumOff val="35000"/>
                  </a:schemeClr>
                </a:solidFill>
                <a:latin typeface="Arial" panose="020B0604020202020204" pitchFamily="34" charset="0"/>
                <a:cs typeface="Arial" panose="020B0604020202020204" pitchFamily="34" charset="0"/>
              </a:rPr>
              <a:t>and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R131, 132 mil </a:t>
            </a:r>
            <a:r>
              <a:rPr lang="en-ZA" sz="1050" dirty="0">
                <a:solidFill>
                  <a:schemeClr val="tx1">
                    <a:lumMod val="65000"/>
                    <a:lumOff val="35000"/>
                  </a:schemeClr>
                </a:solidFill>
                <a:latin typeface="Arial" panose="020B0604020202020204" pitchFamily="34" charset="0"/>
                <a:cs typeface="Arial" panose="020B0604020202020204" pitchFamily="34" charset="0"/>
              </a:rPr>
              <a:t>in </a:t>
            </a:r>
            <a:r>
              <a:rPr lang="en-ZA" sz="1050" dirty="0" smtClean="0">
                <a:solidFill>
                  <a:schemeClr val="tx1">
                    <a:lumMod val="65000"/>
                    <a:lumOff val="35000"/>
                  </a:schemeClr>
                </a:solidFill>
                <a:latin typeface="Arial" panose="020B0604020202020204" pitchFamily="34" charset="0"/>
                <a:cs typeface="Arial" panose="020B0604020202020204" pitchFamily="34" charset="0"/>
              </a:rPr>
              <a:t>2017/18</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Assets amount to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R309, 382mil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in 2018/19 and R</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498, 722mil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in 2017/18.</a:t>
            </a:r>
            <a:endParaRPr lang="en-ZA" sz="10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p:cNvSpPr/>
          <p:nvPr/>
        </p:nvSpPr>
        <p:spPr>
          <a:xfrm>
            <a:off x="5103813" y="4724400"/>
            <a:ext cx="4040187" cy="738188"/>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just" eaLnBrk="1" hangingPunct="1">
              <a:spcBef>
                <a:spcPts val="600"/>
              </a:spcBef>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The </a:t>
            </a:r>
            <a:r>
              <a:rPr lang="en-ZA" sz="1050" dirty="0">
                <a:solidFill>
                  <a:schemeClr val="tx1">
                    <a:lumMod val="65000"/>
                    <a:lumOff val="35000"/>
                  </a:schemeClr>
                </a:solidFill>
                <a:latin typeface="Arial" panose="020B0604020202020204" pitchFamily="34" charset="0"/>
                <a:cs typeface="Arial" panose="020B0604020202020204" pitchFamily="34" charset="0"/>
              </a:rPr>
              <a:t>accumulated </a:t>
            </a:r>
            <a:r>
              <a:rPr lang="en-ZA" sz="1050" dirty="0" smtClean="0">
                <a:solidFill>
                  <a:schemeClr val="tx1">
                    <a:lumMod val="65000"/>
                    <a:lumOff val="35000"/>
                  </a:schemeClr>
                </a:solidFill>
                <a:latin typeface="Arial" panose="020B0604020202020204" pitchFamily="34" charset="0"/>
                <a:cs typeface="Arial" panose="020B0604020202020204" pitchFamily="34" charset="0"/>
              </a:rPr>
              <a:t>surplus increase is as a result of the increase in cash reserves due to improved collection of revenue from Debtors. The decrease in net assets is due to the surrendered funds of R173,4 million to the National Revenue Fund.</a:t>
            </a:r>
            <a:endParaRPr lang="en-ZA" sz="105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4953000" y="877888"/>
            <a:ext cx="0" cy="4586287"/>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00200" y="1463675"/>
            <a:ext cx="259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638800" y="1498600"/>
            <a:ext cx="29718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3" name="Chart 12"/>
          <p:cNvGraphicFramePr>
            <a:graphicFrameLocks/>
          </p:cNvGraphicFramePr>
          <p:nvPr>
            <p:extLst>
              <p:ext uri="{D42A27DB-BD31-4B8C-83A1-F6EECF244321}">
                <p14:modId xmlns:p14="http://schemas.microsoft.com/office/powerpoint/2010/main" xmlns="" val="2058908676"/>
              </p:ext>
            </p:extLst>
          </p:nvPr>
        </p:nvGraphicFramePr>
        <p:xfrm>
          <a:off x="179512" y="1672431"/>
          <a:ext cx="4826000" cy="26098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18"/>
          <p:cNvGraphicFramePr>
            <a:graphicFrameLocks/>
          </p:cNvGraphicFramePr>
          <p:nvPr/>
        </p:nvGraphicFramePr>
        <p:xfrm>
          <a:off x="5015294" y="1530351"/>
          <a:ext cx="4093210" cy="26098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xmlns="" val="2015845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760538" y="457200"/>
            <a:ext cx="7024687" cy="420688"/>
          </a:xfrm>
        </p:spPr>
        <p:txBody>
          <a:bodyPr>
            <a:normAutofit fontScale="90000"/>
          </a:bodyPr>
          <a:lstStyle/>
          <a:p>
            <a:pPr algn="r">
              <a:defRPr/>
            </a:pPr>
            <a:r>
              <a:rPr lang="en-ZA" sz="2800" b="1" dirty="0" smtClean="0">
                <a:solidFill>
                  <a:srgbClr val="92D050"/>
                </a:solidFill>
              </a:rPr>
              <a:t>Annual Financial </a:t>
            </a:r>
            <a:r>
              <a:rPr lang="en-ZA" sz="2800" b="1" dirty="0">
                <a:solidFill>
                  <a:srgbClr val="92D050"/>
                </a:solidFill>
              </a:rPr>
              <a:t>Statement Analysis</a:t>
            </a:r>
          </a:p>
        </p:txBody>
      </p:sp>
      <p:sp>
        <p:nvSpPr>
          <p:cNvPr id="18435" name="Text Placeholder 7"/>
          <p:cNvSpPr>
            <a:spLocks noGrp="1"/>
          </p:cNvSpPr>
          <p:nvPr>
            <p:ph type="body" idx="1"/>
          </p:nvPr>
        </p:nvSpPr>
        <p:spPr>
          <a:xfrm>
            <a:off x="388938" y="954088"/>
            <a:ext cx="3944937" cy="533400"/>
          </a:xfrm>
        </p:spPr>
        <p:txBody>
          <a:bodyPr/>
          <a:lstStyle/>
          <a:p>
            <a:pPr algn="r"/>
            <a:r>
              <a:rPr lang="en-ZA" altLang="en-US" sz="2200" dirty="0" smtClean="0">
                <a:solidFill>
                  <a:srgbClr val="92D050"/>
                </a:solidFill>
                <a:latin typeface="Arial" charset="0"/>
                <a:cs typeface="Arial" charset="0"/>
              </a:rPr>
              <a:t>Cash Flow 18/19</a:t>
            </a:r>
          </a:p>
        </p:txBody>
      </p:sp>
      <p:sp>
        <p:nvSpPr>
          <p:cNvPr id="9" name="Text Placeholder 8"/>
          <p:cNvSpPr>
            <a:spLocks noGrp="1"/>
          </p:cNvSpPr>
          <p:nvPr>
            <p:ph type="body" sz="quarter" idx="3"/>
          </p:nvPr>
        </p:nvSpPr>
        <p:spPr>
          <a:xfrm>
            <a:off x="5302250" y="1066800"/>
            <a:ext cx="3425825" cy="400050"/>
          </a:xfrm>
        </p:spPr>
        <p:txBody>
          <a:bodyPr anchor="ctr">
            <a:normAutofit fontScale="92500" lnSpcReduction="10000"/>
          </a:bodyPr>
          <a:lstStyle/>
          <a:p>
            <a:pPr algn="r">
              <a:defRPr/>
            </a:pPr>
            <a:r>
              <a:rPr lang="en-ZA" dirty="0" smtClean="0">
                <a:solidFill>
                  <a:srgbClr val="92D050"/>
                </a:solidFill>
              </a:rPr>
              <a:t>Cash Flow 17/18</a:t>
            </a:r>
            <a:endParaRPr lang="en-ZA" dirty="0">
              <a:solidFill>
                <a:srgbClr val="92D050"/>
              </a:solidFill>
            </a:endParaRPr>
          </a:p>
        </p:txBody>
      </p:sp>
      <p:sp>
        <p:nvSpPr>
          <p:cNvPr id="10" name="Rectangle 9"/>
          <p:cNvSpPr/>
          <p:nvPr/>
        </p:nvSpPr>
        <p:spPr>
          <a:xfrm>
            <a:off x="152400" y="4486275"/>
            <a:ext cx="4635500" cy="1208088"/>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Cash Outflow from Operating Activities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R77,359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Cash Outflows from Investing Activities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R6, 158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Cash Outflows from Financing Activities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R1, 828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Decree in cash and cash equivalents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R85,335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Cash and Cash Equivalents for the financial year are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R307, 071mil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endParaRPr lang="en-ZA" sz="105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2" name="Straight Connector 11"/>
          <p:cNvCxnSpPr/>
          <p:nvPr/>
        </p:nvCxnSpPr>
        <p:spPr>
          <a:xfrm>
            <a:off x="4543425" y="981075"/>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600200" y="1463675"/>
            <a:ext cx="2590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638800" y="1498600"/>
            <a:ext cx="29718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8442" name="Picture 1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193675" y="1014413"/>
            <a:ext cx="5715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3" name="Picture 21"/>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986338" y="1014413"/>
            <a:ext cx="573087"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5" name="Chart 14"/>
          <p:cNvGraphicFramePr>
            <a:graphicFrameLocks/>
          </p:cNvGraphicFramePr>
          <p:nvPr/>
        </p:nvGraphicFramePr>
        <p:xfrm>
          <a:off x="-216818" y="1741971"/>
          <a:ext cx="4613275"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p:cNvSpPr/>
          <p:nvPr/>
        </p:nvSpPr>
        <p:spPr>
          <a:xfrm>
            <a:off x="4643438" y="4456113"/>
            <a:ext cx="4635500" cy="1208087"/>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Cash Inflow from Operating Activities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R82, 536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Cash Outflows from Investing Activities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R6, 556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Cash Outflows from Financing Activities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R1, 825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Net Increase in cash and cash equivalents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R74,155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p>
          <a:p>
            <a:pPr marL="171450" indent="-171450" algn="just" eaLnBrk="1" hangingPunct="1">
              <a:spcBef>
                <a:spcPts val="600"/>
              </a:spcBef>
              <a:buFont typeface="Arial" pitchFamily="34" charset="0"/>
              <a:buChar char="•"/>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Cash and Cash Equivalents for the financial year are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R392, 406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a:t>
            </a:r>
            <a:endParaRPr lang="en-ZA" sz="1050" dirty="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22" name="Chart 21"/>
          <p:cNvGraphicFramePr>
            <a:graphicFrameLocks/>
          </p:cNvGraphicFramePr>
          <p:nvPr/>
        </p:nvGraphicFramePr>
        <p:xfrm>
          <a:off x="4644008" y="1697314"/>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xmlns="" val="35632014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1760538" y="457200"/>
            <a:ext cx="7024687" cy="420688"/>
          </a:xfrm>
        </p:spPr>
        <p:txBody>
          <a:bodyPr>
            <a:normAutofit fontScale="90000"/>
          </a:bodyPr>
          <a:lstStyle/>
          <a:p>
            <a:pPr algn="r">
              <a:defRPr/>
            </a:pPr>
            <a:r>
              <a:rPr lang="en-ZA" sz="2800" b="1" dirty="0" smtClean="0">
                <a:solidFill>
                  <a:srgbClr val="92D050"/>
                </a:solidFill>
              </a:rPr>
              <a:t>Annual Financial </a:t>
            </a:r>
            <a:r>
              <a:rPr lang="en-ZA" sz="2800" b="1" dirty="0">
                <a:solidFill>
                  <a:srgbClr val="92D050"/>
                </a:solidFill>
              </a:rPr>
              <a:t>Statement Analysis</a:t>
            </a:r>
          </a:p>
        </p:txBody>
      </p:sp>
      <p:cxnSp>
        <p:nvCxnSpPr>
          <p:cNvPr id="14" name="Straight Connector 13"/>
          <p:cNvCxnSpPr/>
          <p:nvPr/>
        </p:nvCxnSpPr>
        <p:spPr>
          <a:xfrm>
            <a:off x="323850" y="847725"/>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4988" y="1416050"/>
            <a:ext cx="3810000" cy="0"/>
          </a:xfrm>
          <a:prstGeom prst="line">
            <a:avLst/>
          </a:prstGeom>
        </p:spPr>
        <p:style>
          <a:lnRef idx="1">
            <a:schemeClr val="accent1"/>
          </a:lnRef>
          <a:fillRef idx="0">
            <a:schemeClr val="accent1"/>
          </a:fillRef>
          <a:effectRef idx="0">
            <a:schemeClr val="accent1"/>
          </a:effectRef>
          <a:fontRef idx="minor">
            <a:schemeClr val="tx1"/>
          </a:fontRef>
        </p:style>
      </p:cxnSp>
      <p:sp>
        <p:nvSpPr>
          <p:cNvPr id="19461" name="Text Placeholder 7"/>
          <p:cNvSpPr>
            <a:spLocks noGrp="1"/>
          </p:cNvSpPr>
          <p:nvPr>
            <p:ph type="body" idx="1"/>
          </p:nvPr>
        </p:nvSpPr>
        <p:spPr>
          <a:xfrm>
            <a:off x="468313" y="979488"/>
            <a:ext cx="3944937" cy="436562"/>
          </a:xfrm>
        </p:spPr>
        <p:txBody>
          <a:bodyPr/>
          <a:lstStyle/>
          <a:p>
            <a:pPr algn="r"/>
            <a:r>
              <a:rPr lang="en-ZA" altLang="en-US" sz="1600" dirty="0" smtClean="0">
                <a:solidFill>
                  <a:srgbClr val="92D050"/>
                </a:solidFill>
                <a:latin typeface="Arial" charset="0"/>
                <a:cs typeface="Arial" charset="0"/>
              </a:rPr>
              <a:t>Commitment Disclosure Note</a:t>
            </a:r>
          </a:p>
        </p:txBody>
      </p:sp>
      <p:cxnSp>
        <p:nvCxnSpPr>
          <p:cNvPr id="8" name="Straight Connector 7"/>
          <p:cNvCxnSpPr/>
          <p:nvPr/>
        </p:nvCxnSpPr>
        <p:spPr>
          <a:xfrm>
            <a:off x="4471988" y="90805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sp>
        <p:nvSpPr>
          <p:cNvPr id="19463" name="Text Placeholder 7"/>
          <p:cNvSpPr>
            <a:spLocks noGrp="1"/>
          </p:cNvSpPr>
          <p:nvPr>
            <p:ph type="body" idx="1"/>
          </p:nvPr>
        </p:nvSpPr>
        <p:spPr>
          <a:xfrm>
            <a:off x="4837113" y="965200"/>
            <a:ext cx="3944937" cy="436563"/>
          </a:xfrm>
        </p:spPr>
        <p:txBody>
          <a:bodyPr/>
          <a:lstStyle/>
          <a:p>
            <a:pPr algn="r"/>
            <a:r>
              <a:rPr lang="en-ZA" altLang="en-US" sz="1600" dirty="0" smtClean="0">
                <a:solidFill>
                  <a:srgbClr val="92D050"/>
                </a:solidFill>
                <a:latin typeface="Arial" charset="0"/>
                <a:cs typeface="Arial" charset="0"/>
              </a:rPr>
              <a:t>Major items on Financial Disclosure</a:t>
            </a:r>
          </a:p>
        </p:txBody>
      </p:sp>
      <p:cxnSp>
        <p:nvCxnSpPr>
          <p:cNvPr id="10" name="Straight Connector 9"/>
          <p:cNvCxnSpPr/>
          <p:nvPr/>
        </p:nvCxnSpPr>
        <p:spPr>
          <a:xfrm>
            <a:off x="5219700" y="1401763"/>
            <a:ext cx="3810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9465" name="Picture 12"/>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471988" y="4687888"/>
            <a:ext cx="857250" cy="79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6" name="Chart 15"/>
          <p:cNvGraphicFramePr>
            <a:graphicFrameLocks/>
          </p:cNvGraphicFramePr>
          <p:nvPr/>
        </p:nvGraphicFramePr>
        <p:xfrm>
          <a:off x="4471988" y="2180426"/>
          <a:ext cx="4839270" cy="2903488"/>
        </p:xfrm>
        <a:graphic>
          <a:graphicData uri="http://schemas.openxmlformats.org/drawingml/2006/chart">
            <c:chart xmlns:c="http://schemas.openxmlformats.org/drawingml/2006/chart" xmlns:r="http://schemas.openxmlformats.org/officeDocument/2006/relationships" r:id="rId3"/>
          </a:graphicData>
        </a:graphic>
      </p:graphicFrame>
      <p:pic>
        <p:nvPicPr>
          <p:cNvPr id="19467" name="Picture 17"/>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107950" y="4687888"/>
            <a:ext cx="935038"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20" name="Chart 19"/>
          <p:cNvGraphicFramePr>
            <a:graphicFrameLocks/>
          </p:cNvGraphicFramePr>
          <p:nvPr/>
        </p:nvGraphicFramePr>
        <p:xfrm>
          <a:off x="1" y="2120102"/>
          <a:ext cx="4471988" cy="294798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xmlns="" val="4422142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a:xfrm>
            <a:off x="388938" y="260350"/>
            <a:ext cx="8396287" cy="360363"/>
          </a:xfrm>
        </p:spPr>
        <p:txBody>
          <a:bodyPr/>
          <a:lstStyle/>
          <a:p>
            <a:r>
              <a:rPr lang="en-ZA" altLang="en-US" sz="1600" dirty="0" smtClean="0">
                <a:latin typeface="Arial" charset="0"/>
                <a:cs typeface="Arial" charset="0"/>
              </a:rPr>
              <a:t>SIGNIFICANT DISCLOSURE NOTES</a:t>
            </a:r>
          </a:p>
        </p:txBody>
      </p:sp>
      <p:sp>
        <p:nvSpPr>
          <p:cNvPr id="20483" name="Text Placeholder 7"/>
          <p:cNvSpPr>
            <a:spLocks noGrp="1"/>
          </p:cNvSpPr>
          <p:nvPr>
            <p:ph type="body" idx="1"/>
          </p:nvPr>
        </p:nvSpPr>
        <p:spPr>
          <a:xfrm>
            <a:off x="539750" y="954088"/>
            <a:ext cx="3944938" cy="314325"/>
          </a:xfrm>
        </p:spPr>
        <p:txBody>
          <a:bodyPr/>
          <a:lstStyle/>
          <a:p>
            <a:pPr algn="r"/>
            <a:r>
              <a:rPr lang="en-ZA" altLang="en-US" sz="1200" dirty="0" smtClean="0">
                <a:solidFill>
                  <a:srgbClr val="92D050"/>
                </a:solidFill>
                <a:latin typeface="Arial" charset="0"/>
                <a:cs typeface="Arial" charset="0"/>
              </a:rPr>
              <a:t>COMMITMENT  DISCLOSURE</a:t>
            </a:r>
          </a:p>
        </p:txBody>
      </p:sp>
      <p:sp>
        <p:nvSpPr>
          <p:cNvPr id="20484" name="Text Placeholder 8"/>
          <p:cNvSpPr>
            <a:spLocks noGrp="1"/>
          </p:cNvSpPr>
          <p:nvPr>
            <p:ph type="body" sz="quarter" idx="3"/>
          </p:nvPr>
        </p:nvSpPr>
        <p:spPr>
          <a:xfrm>
            <a:off x="5162550" y="911225"/>
            <a:ext cx="3744913" cy="400050"/>
          </a:xfrm>
        </p:spPr>
        <p:txBody>
          <a:bodyPr anchor="ctr"/>
          <a:lstStyle/>
          <a:p>
            <a:pPr algn="r"/>
            <a:r>
              <a:rPr lang="en-ZA" altLang="en-US" sz="1200" dirty="0" smtClean="0">
                <a:solidFill>
                  <a:srgbClr val="92D050"/>
                </a:solidFill>
                <a:latin typeface="Arial" charset="0"/>
                <a:cs typeface="Arial" charset="0"/>
              </a:rPr>
              <a:t>OTHER DISCLOSURE NOTES</a:t>
            </a:r>
          </a:p>
        </p:txBody>
      </p:sp>
      <p:sp>
        <p:nvSpPr>
          <p:cNvPr id="10" name="Rectangle 9"/>
          <p:cNvSpPr/>
          <p:nvPr/>
        </p:nvSpPr>
        <p:spPr>
          <a:xfrm>
            <a:off x="323850" y="1630363"/>
            <a:ext cx="4464050" cy="1943100"/>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Commitments relate to contracts of which payments are due in future years and the related services have not been rendered.</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Capital commitments relate to those of capital expenditure and an amount of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R1, 026 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(2017/18: R1,356) is due within 1 year.</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Operational commitments relate to goods and services provided to the entity in the normal course of its operations and an amount of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R54, 942 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(2017/18: R22, 294 mil) is due between 1 and 5 years.</a:t>
            </a:r>
          </a:p>
        </p:txBody>
      </p:sp>
      <p:cxnSp>
        <p:nvCxnSpPr>
          <p:cNvPr id="12" name="Straight Connector 11"/>
          <p:cNvCxnSpPr/>
          <p:nvPr/>
        </p:nvCxnSpPr>
        <p:spPr>
          <a:xfrm>
            <a:off x="4953000" y="1003300"/>
            <a:ext cx="0" cy="4586288"/>
          </a:xfrm>
          <a:prstGeom prst="line">
            <a:avLst/>
          </a:prstGeom>
          <a:ln w="63500">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88938" y="836613"/>
            <a:ext cx="84391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23850" y="1484313"/>
            <a:ext cx="43195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103813" y="1498600"/>
            <a:ext cx="3789362"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003800" y="1628775"/>
            <a:ext cx="4105275" cy="2989263"/>
          </a:xfrm>
          <a:prstGeom prst="rect">
            <a:avLst/>
          </a:prstGeom>
        </p:spPr>
        <p:txBody>
          <a:bodyP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Inter-departmental receivable relates to services render by the entity to the department and other related entities within the department at no cost and amounts to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R142,986 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in 2017/2018 and was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R4,3 mil </a:t>
            </a:r>
            <a:r>
              <a:rPr lang="en-ZA" sz="1050" dirty="0" smtClean="0">
                <a:solidFill>
                  <a:schemeClr val="tx1">
                    <a:lumMod val="65000"/>
                    <a:lumOff val="35000"/>
                  </a:schemeClr>
                </a:solidFill>
                <a:latin typeface="Arial" panose="020B0604020202020204" pitchFamily="34" charset="0"/>
                <a:cs typeface="Arial" panose="020B0604020202020204" pitchFamily="34" charset="0"/>
              </a:rPr>
              <a:t>in 2017/2018.</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Fruitless and Wasteful incurred in 2018/2019 financial year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R99, 000</a:t>
            </a:r>
            <a:r>
              <a:rPr lang="en-ZA" sz="1050" dirty="0" smtClean="0">
                <a:solidFill>
                  <a:schemeClr val="tx1">
                    <a:lumMod val="65000"/>
                    <a:lumOff val="35000"/>
                  </a:schemeClr>
                </a:solidFill>
                <a:latin typeface="Arial" panose="020B0604020202020204" pitchFamily="34" charset="0"/>
                <a:cs typeface="Arial" panose="020B0604020202020204" pitchFamily="34" charset="0"/>
              </a:rPr>
              <a:t> and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R5, 331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 for 2017/18 financial year.</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Irregular expenditure in 2018/2019 is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R186, 000 </a:t>
            </a:r>
            <a:r>
              <a:rPr lang="en-ZA" sz="1050" dirty="0" smtClean="0">
                <a:solidFill>
                  <a:schemeClr val="tx1">
                    <a:lumMod val="65000"/>
                    <a:lumOff val="35000"/>
                  </a:schemeClr>
                </a:solidFill>
                <a:latin typeface="Arial" panose="020B0604020202020204" pitchFamily="34" charset="0"/>
                <a:cs typeface="Arial" panose="020B0604020202020204" pitchFamily="34" charset="0"/>
              </a:rPr>
              <a:t>and in 2017/2018 was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R3,181 mil.</a:t>
            </a:r>
          </a:p>
          <a:p>
            <a:pPr marL="171450" indent="-171450" algn="just">
              <a:lnSpc>
                <a:spcPct val="150000"/>
              </a:lnSpc>
              <a:spcBef>
                <a:spcPts val="600"/>
              </a:spcBef>
              <a:buFont typeface="Courier New" panose="02070309020205020404" pitchFamily="49" charset="0"/>
              <a:buChar char="o"/>
              <a:defRPr/>
            </a:pPr>
            <a:r>
              <a:rPr lang="en-ZA" sz="1050" dirty="0" smtClean="0">
                <a:solidFill>
                  <a:schemeClr val="tx1">
                    <a:lumMod val="65000"/>
                    <a:lumOff val="35000"/>
                  </a:schemeClr>
                </a:solidFill>
                <a:latin typeface="Arial" panose="020B0604020202020204" pitchFamily="34" charset="0"/>
                <a:cs typeface="Arial" panose="020B0604020202020204" pitchFamily="34" charset="0"/>
              </a:rPr>
              <a:t>Contingent liabilities relate to litigation against the trading entity and amounts to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R525,936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 in 2018/2019 as opposed to </a:t>
            </a:r>
            <a:r>
              <a:rPr lang="en-ZA" sz="1050" b="1" dirty="0" smtClean="0">
                <a:solidFill>
                  <a:schemeClr val="tx1">
                    <a:lumMod val="65000"/>
                    <a:lumOff val="35000"/>
                  </a:schemeClr>
                </a:solidFill>
                <a:latin typeface="Arial" panose="020B0604020202020204" pitchFamily="34" charset="0"/>
                <a:cs typeface="Arial" panose="020B0604020202020204" pitchFamily="34" charset="0"/>
              </a:rPr>
              <a:t>R525,997 mil</a:t>
            </a:r>
            <a:r>
              <a:rPr lang="en-ZA" sz="1050" dirty="0" smtClean="0">
                <a:solidFill>
                  <a:schemeClr val="tx1">
                    <a:lumMod val="65000"/>
                    <a:lumOff val="35000"/>
                  </a:schemeClr>
                </a:solidFill>
                <a:latin typeface="Arial" panose="020B0604020202020204" pitchFamily="34" charset="0"/>
                <a:cs typeface="Arial" panose="020B0604020202020204" pitchFamily="34" charset="0"/>
              </a:rPr>
              <a:t> in 2017/2018.</a:t>
            </a:r>
          </a:p>
        </p:txBody>
      </p:sp>
    </p:spTree>
    <p:extLst>
      <p:ext uri="{BB962C8B-B14F-4D97-AF65-F5344CB8AC3E}">
        <p14:creationId xmlns:p14="http://schemas.microsoft.com/office/powerpoint/2010/main" xmlns="" val="32136715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rot="16200000">
            <a:off x="-280545" y="2546727"/>
            <a:ext cx="1786121" cy="463027"/>
          </a:xfrm>
          <a:prstGeom prst="roundRect">
            <a:avLst/>
          </a:prstGeom>
          <a:solidFill>
            <a:schemeClr val="accent3">
              <a:lumMod val="75000"/>
            </a:schemeClr>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lnSpc>
                <a:spcPct val="80000"/>
              </a:lnSpc>
              <a:spcBef>
                <a:spcPct val="30000"/>
              </a:spcBef>
              <a:defRPr/>
            </a:pPr>
            <a:r>
              <a:rPr lang="en-US" sz="2400" b="1" dirty="0">
                <a:solidFill>
                  <a:prstClr val="white"/>
                </a:solidFill>
                <a:latin typeface="Century Gothic" pitchFamily="34" charset="0"/>
              </a:rPr>
              <a:t>2017/18</a:t>
            </a:r>
          </a:p>
        </p:txBody>
      </p:sp>
      <p:sp>
        <p:nvSpPr>
          <p:cNvPr id="34" name="Rounded Rectangle 33"/>
          <p:cNvSpPr/>
          <p:nvPr/>
        </p:nvSpPr>
        <p:spPr>
          <a:xfrm rot="16200000">
            <a:off x="4654673" y="2571128"/>
            <a:ext cx="1671741" cy="528596"/>
          </a:xfrm>
          <a:prstGeom prst="roundRect">
            <a:avLst/>
          </a:prstGeom>
          <a:solidFill>
            <a:srgbClr val="FF0000"/>
          </a:solidFill>
          <a:ln>
            <a:noFill/>
          </a:ln>
          <a:effectLst>
            <a:outerShdw blurRad="149987" dist="250190" dir="8460000" algn="ctr">
              <a:srgbClr val="000000">
                <a:alpha val="28000"/>
              </a:srgbClr>
            </a:outerShdw>
            <a:reflection blurRad="6350" stA="50000" endA="300" endPos="55500" dist="50800" dir="5400000" sy="-100000" algn="bl" rotWithShape="0"/>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1" hangingPunct="1">
              <a:lnSpc>
                <a:spcPct val="80000"/>
              </a:lnSpc>
              <a:spcBef>
                <a:spcPct val="30000"/>
              </a:spcBef>
              <a:defRPr/>
            </a:pPr>
            <a:r>
              <a:rPr lang="en-US" sz="2400" b="1" dirty="0">
                <a:solidFill>
                  <a:prstClr val="white"/>
                </a:solidFill>
                <a:latin typeface="Century Gothic" pitchFamily="34" charset="0"/>
              </a:rPr>
              <a:t>2018/19</a:t>
            </a:r>
          </a:p>
        </p:txBody>
      </p:sp>
      <p:cxnSp>
        <p:nvCxnSpPr>
          <p:cNvPr id="37" name="Straight Connector 36"/>
          <p:cNvCxnSpPr/>
          <p:nvPr/>
        </p:nvCxnSpPr>
        <p:spPr>
          <a:xfrm flipH="1" flipV="1">
            <a:off x="1676400" y="533400"/>
            <a:ext cx="47625" cy="373062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720850" y="566738"/>
            <a:ext cx="68580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720850" y="2947988"/>
            <a:ext cx="68580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V="1">
            <a:off x="1724025" y="4221163"/>
            <a:ext cx="83185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21512" name="TextBox 8"/>
          <p:cNvSpPr txBox="1">
            <a:spLocks noChangeArrowheads="1"/>
          </p:cNvSpPr>
          <p:nvPr/>
        </p:nvSpPr>
        <p:spPr bwMode="auto">
          <a:xfrm>
            <a:off x="3498850" y="569913"/>
            <a:ext cx="1400175"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Revenue: </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R465 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Registrations</a:t>
            </a:r>
          </a:p>
        </p:txBody>
      </p:sp>
      <p:sp>
        <p:nvSpPr>
          <p:cNvPr id="21513" name="TextBox 8"/>
          <p:cNvSpPr txBox="1">
            <a:spLocks noChangeArrowheads="1"/>
          </p:cNvSpPr>
          <p:nvPr/>
        </p:nvSpPr>
        <p:spPr bwMode="auto">
          <a:xfrm>
            <a:off x="3536950" y="1136650"/>
            <a:ext cx="1525588"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Revenue:</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R169mil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Sale of Information</a:t>
            </a:r>
          </a:p>
        </p:txBody>
      </p:sp>
      <p:sp>
        <p:nvSpPr>
          <p:cNvPr id="21514" name="TextBox 8"/>
          <p:cNvSpPr txBox="1">
            <a:spLocks noChangeArrowheads="1"/>
          </p:cNvSpPr>
          <p:nvPr/>
        </p:nvSpPr>
        <p:spPr bwMode="auto">
          <a:xfrm>
            <a:off x="3633788" y="2551113"/>
            <a:ext cx="1311275" cy="67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Expenditure: </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R480, 253 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Compensation of Employees</a:t>
            </a:r>
          </a:p>
        </p:txBody>
      </p:sp>
      <p:sp>
        <p:nvSpPr>
          <p:cNvPr id="21515" name="TextBox 8"/>
          <p:cNvSpPr txBox="1">
            <a:spLocks noChangeArrowheads="1"/>
          </p:cNvSpPr>
          <p:nvPr/>
        </p:nvSpPr>
        <p:spPr bwMode="auto">
          <a:xfrm>
            <a:off x="3660775" y="4011613"/>
            <a:ext cx="16129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Expenditure: </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R146, 621 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General Expenses</a:t>
            </a:r>
          </a:p>
        </p:txBody>
      </p:sp>
      <p:sp>
        <p:nvSpPr>
          <p:cNvPr id="112" name="TextBox 8"/>
          <p:cNvSpPr txBox="1">
            <a:spLocks noChangeArrowheads="1"/>
          </p:cNvSpPr>
          <p:nvPr/>
        </p:nvSpPr>
        <p:spPr bwMode="auto">
          <a:xfrm>
            <a:off x="844550" y="0"/>
            <a:ext cx="8147050" cy="381000"/>
          </a:xfrm>
          <a:prstGeom prst="rect">
            <a:avLst/>
          </a:prstGeom>
        </p:spPr>
        <p:txBody>
          <a:bodyPr anchor="b">
            <a:normAutofit fontScale="97500"/>
          </a:bodyPr>
          <a:lstStyle>
            <a:lvl1pPr algn="ctr" defTabSz="914400">
              <a:spcBef>
                <a:spcPct val="0"/>
              </a:spcBef>
              <a:buNone/>
              <a:defRPr sz="2800" b="1">
                <a:solidFill>
                  <a:schemeClr val="accent1"/>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eaLnBrk="1" fontAlgn="auto" hangingPunct="1">
              <a:spcAft>
                <a:spcPts val="0"/>
              </a:spcAft>
              <a:defRPr/>
            </a:pPr>
            <a:r>
              <a:rPr lang="en-US" sz="1700" dirty="0" smtClean="0">
                <a:solidFill>
                  <a:srgbClr val="92D050"/>
                </a:solidFill>
              </a:rPr>
              <a:t>Service Delivery and Financial Performance</a:t>
            </a:r>
            <a:endParaRPr lang="en-US" sz="1700" dirty="0">
              <a:solidFill>
                <a:srgbClr val="92D050"/>
              </a:solidFill>
            </a:endParaRPr>
          </a:p>
        </p:txBody>
      </p:sp>
      <p:pic>
        <p:nvPicPr>
          <p:cNvPr id="21517" name="Picture 112"/>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57150" y="512763"/>
            <a:ext cx="857250"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 name="TextBox 8"/>
          <p:cNvSpPr txBox="1">
            <a:spLocks noChangeArrowheads="1"/>
          </p:cNvSpPr>
          <p:nvPr/>
        </p:nvSpPr>
        <p:spPr bwMode="auto">
          <a:xfrm>
            <a:off x="914402" y="521529"/>
            <a:ext cx="830997" cy="1123075"/>
          </a:xfrm>
          <a:prstGeom prst="rect">
            <a:avLst/>
          </a:prstGeom>
          <a:noFill/>
          <a:ln w="9525">
            <a:noFill/>
            <a:miter lim="800000"/>
            <a:headEnd/>
            <a:tailEnd/>
          </a:ln>
        </p:spPr>
        <p:txBody>
          <a:bodyPr vert="vert270">
            <a:spAutoFit/>
          </a:bodyPr>
          <a:lstStyle>
            <a:defPPr>
              <a:defRPr lang="en-GB"/>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defTabSz="914400" eaLnBrk="1" hangingPunct="1">
              <a:lnSpc>
                <a:spcPct val="80000"/>
              </a:lnSpc>
              <a:spcBef>
                <a:spcPct val="30000"/>
              </a:spcBef>
              <a:defRPr/>
            </a:pPr>
            <a:r>
              <a:rPr lang="en-US" sz="1200" b="1" dirty="0" smtClean="0">
                <a:solidFill>
                  <a:prstClr val="black"/>
                </a:solidFill>
                <a:latin typeface="Century Gothic" pitchFamily="34" charset="0"/>
              </a:rPr>
              <a:t>2017/18</a:t>
            </a:r>
            <a:r>
              <a:rPr lang="en-US" sz="1200" dirty="0" smtClean="0">
                <a:solidFill>
                  <a:prstClr val="black"/>
                </a:solidFill>
                <a:latin typeface="Century Gothic" pitchFamily="34" charset="0"/>
              </a:rPr>
              <a:t>  Budgeted Revenue:</a:t>
            </a:r>
          </a:p>
          <a:p>
            <a:pPr defTabSz="914400" eaLnBrk="1" hangingPunct="1">
              <a:lnSpc>
                <a:spcPct val="80000"/>
              </a:lnSpc>
              <a:spcBef>
                <a:spcPct val="30000"/>
              </a:spcBef>
              <a:defRPr/>
            </a:pPr>
            <a:r>
              <a:rPr lang="en-US" sz="1200" dirty="0" smtClean="0">
                <a:solidFill>
                  <a:prstClr val="black"/>
                </a:solidFill>
                <a:latin typeface="Century Gothic" pitchFamily="34" charset="0"/>
              </a:rPr>
              <a:t> </a:t>
            </a:r>
            <a:r>
              <a:rPr lang="en-US" sz="1200" b="1" dirty="0" smtClean="0">
                <a:solidFill>
                  <a:prstClr val="black"/>
                </a:solidFill>
                <a:latin typeface="Century Gothic" pitchFamily="34" charset="0"/>
              </a:rPr>
              <a:t>R749 million</a:t>
            </a:r>
            <a:endParaRPr lang="en-US" sz="1200" dirty="0">
              <a:solidFill>
                <a:prstClr val="black"/>
              </a:solidFill>
              <a:latin typeface="Century Gothic" pitchFamily="34" charset="0"/>
            </a:endParaRPr>
          </a:p>
        </p:txBody>
      </p:sp>
      <p:pic>
        <p:nvPicPr>
          <p:cNvPr id="21519" name="Picture 114"/>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738688" y="512763"/>
            <a:ext cx="912812" cy="53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5" name="Straight Connector 24"/>
          <p:cNvCxnSpPr/>
          <p:nvPr/>
        </p:nvCxnSpPr>
        <p:spPr>
          <a:xfrm flipV="1">
            <a:off x="3524250" y="285750"/>
            <a:ext cx="5441950" cy="30163"/>
          </a:xfrm>
          <a:prstGeom prst="line">
            <a:avLst/>
          </a:prstGeom>
        </p:spPr>
        <p:style>
          <a:lnRef idx="1">
            <a:schemeClr val="accent1"/>
          </a:lnRef>
          <a:fillRef idx="0">
            <a:schemeClr val="accent1"/>
          </a:fillRef>
          <a:effectRef idx="0">
            <a:schemeClr val="accent1"/>
          </a:effectRef>
          <a:fontRef idx="minor">
            <a:schemeClr val="tx1"/>
          </a:fontRef>
        </p:style>
      </p:cxnSp>
      <p:sp>
        <p:nvSpPr>
          <p:cNvPr id="21521" name="Slide Number Placeholder 3"/>
          <p:cNvSpPr>
            <a:spLocks noGrp="1"/>
          </p:cNvSpPr>
          <p:nvPr>
            <p:ph type="sldNum"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fld id="{7201BC1F-E663-4EBE-B1E7-C5DE62490D6A}" type="slidenum">
              <a:rPr lang="en-US" altLang="en-US" sz="1400"/>
              <a:pPr/>
              <a:t>44</a:t>
            </a:fld>
            <a:endParaRPr lang="en-US" altLang="en-US" sz="1400" dirty="0"/>
          </a:p>
        </p:txBody>
      </p:sp>
      <p:cxnSp>
        <p:nvCxnSpPr>
          <p:cNvPr id="49" name="Straight Connector 48"/>
          <p:cNvCxnSpPr/>
          <p:nvPr/>
        </p:nvCxnSpPr>
        <p:spPr>
          <a:xfrm>
            <a:off x="1720850" y="1746250"/>
            <a:ext cx="68580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52" name="TextBox 8"/>
          <p:cNvSpPr txBox="1">
            <a:spLocks noChangeArrowheads="1"/>
          </p:cNvSpPr>
          <p:nvPr/>
        </p:nvSpPr>
        <p:spPr bwMode="auto">
          <a:xfrm>
            <a:off x="914400" y="2573814"/>
            <a:ext cx="738664" cy="2727393"/>
          </a:xfrm>
          <a:prstGeom prst="rect">
            <a:avLst/>
          </a:prstGeom>
          <a:noFill/>
          <a:ln w="9525">
            <a:noFill/>
            <a:miter lim="800000"/>
            <a:headEnd/>
            <a:tailEnd/>
          </a:ln>
        </p:spPr>
        <p:txBody>
          <a:bodyPr vert="vert270">
            <a:spAutoFit/>
          </a:bodyPr>
          <a:lstStyle>
            <a:defPPr>
              <a:defRPr lang="en-GB"/>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defTabSz="914400" eaLnBrk="1" hangingPunct="1">
              <a:lnSpc>
                <a:spcPct val="80000"/>
              </a:lnSpc>
              <a:spcBef>
                <a:spcPct val="30000"/>
              </a:spcBef>
              <a:defRPr/>
            </a:pPr>
            <a:r>
              <a:rPr lang="en-US" sz="1200" b="1" dirty="0" smtClean="0">
                <a:solidFill>
                  <a:prstClr val="black"/>
                </a:solidFill>
                <a:latin typeface="Century Gothic" pitchFamily="34" charset="0"/>
              </a:rPr>
              <a:t>2017/18  Target Achieved</a:t>
            </a:r>
          </a:p>
          <a:p>
            <a:pPr defTabSz="914400" eaLnBrk="1" hangingPunct="1">
              <a:lnSpc>
                <a:spcPct val="80000"/>
              </a:lnSpc>
              <a:spcBef>
                <a:spcPct val="30000"/>
              </a:spcBef>
              <a:defRPr/>
            </a:pPr>
            <a:r>
              <a:rPr lang="en-US" sz="1200" dirty="0" smtClean="0">
                <a:solidFill>
                  <a:prstClr val="black"/>
                </a:solidFill>
                <a:latin typeface="Century Gothic" pitchFamily="34" charset="0"/>
              </a:rPr>
              <a:t>Deeds and Documents Registered:</a:t>
            </a:r>
          </a:p>
          <a:p>
            <a:pPr defTabSz="914400" eaLnBrk="1" hangingPunct="1">
              <a:lnSpc>
                <a:spcPct val="80000"/>
              </a:lnSpc>
              <a:spcBef>
                <a:spcPct val="30000"/>
              </a:spcBef>
              <a:defRPr/>
            </a:pPr>
            <a:r>
              <a:rPr lang="en-US" sz="1200" b="1" dirty="0" smtClean="0">
                <a:solidFill>
                  <a:prstClr val="black"/>
                </a:solidFill>
                <a:latin typeface="Century Gothic" pitchFamily="34" charset="0"/>
              </a:rPr>
              <a:t>946 790</a:t>
            </a:r>
          </a:p>
        </p:txBody>
      </p:sp>
      <p:pic>
        <p:nvPicPr>
          <p:cNvPr id="21524" name="Picture 2"/>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478088" y="290513"/>
            <a:ext cx="741362"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25"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2528888" y="1352550"/>
            <a:ext cx="717550"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26" name="Picture 5"/>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2454275" y="3827463"/>
            <a:ext cx="110172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27" name="Picture 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2397125" y="2417763"/>
            <a:ext cx="1192213" cy="858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 name="TextBox 8"/>
          <p:cNvSpPr txBox="1">
            <a:spLocks noChangeArrowheads="1"/>
          </p:cNvSpPr>
          <p:nvPr/>
        </p:nvSpPr>
        <p:spPr bwMode="auto">
          <a:xfrm>
            <a:off x="5640388" y="498190"/>
            <a:ext cx="830997" cy="1123075"/>
          </a:xfrm>
          <a:prstGeom prst="rect">
            <a:avLst/>
          </a:prstGeom>
          <a:noFill/>
          <a:ln w="9525">
            <a:noFill/>
            <a:miter lim="800000"/>
            <a:headEnd/>
            <a:tailEnd/>
          </a:ln>
        </p:spPr>
        <p:txBody>
          <a:bodyPr vert="vert270">
            <a:spAutoFit/>
          </a:bodyPr>
          <a:lstStyle>
            <a:defPPr>
              <a:defRPr lang="en-GB"/>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defTabSz="914400" eaLnBrk="1" hangingPunct="1">
              <a:lnSpc>
                <a:spcPct val="80000"/>
              </a:lnSpc>
              <a:spcBef>
                <a:spcPct val="30000"/>
              </a:spcBef>
              <a:defRPr/>
            </a:pPr>
            <a:r>
              <a:rPr lang="en-US" sz="1200" b="1" dirty="0" smtClean="0">
                <a:solidFill>
                  <a:prstClr val="black"/>
                </a:solidFill>
                <a:latin typeface="Century Gothic" pitchFamily="34" charset="0"/>
              </a:rPr>
              <a:t>2018/19</a:t>
            </a:r>
            <a:r>
              <a:rPr lang="en-US" sz="1200" dirty="0" smtClean="0">
                <a:solidFill>
                  <a:prstClr val="black"/>
                </a:solidFill>
                <a:latin typeface="Century Gothic" pitchFamily="34" charset="0"/>
              </a:rPr>
              <a:t>  Budgeted Revenue :</a:t>
            </a:r>
          </a:p>
          <a:p>
            <a:pPr defTabSz="914400" eaLnBrk="1" hangingPunct="1">
              <a:lnSpc>
                <a:spcPct val="80000"/>
              </a:lnSpc>
              <a:spcBef>
                <a:spcPct val="30000"/>
              </a:spcBef>
              <a:defRPr/>
            </a:pPr>
            <a:r>
              <a:rPr lang="en-US" sz="1200" dirty="0" smtClean="0">
                <a:solidFill>
                  <a:prstClr val="black"/>
                </a:solidFill>
                <a:latin typeface="Century Gothic" pitchFamily="34" charset="0"/>
              </a:rPr>
              <a:t> </a:t>
            </a:r>
            <a:r>
              <a:rPr lang="en-US" sz="1200" b="1" dirty="0" smtClean="0">
                <a:solidFill>
                  <a:prstClr val="black"/>
                </a:solidFill>
                <a:latin typeface="Century Gothic" pitchFamily="34" charset="0"/>
              </a:rPr>
              <a:t>R789 million</a:t>
            </a:r>
            <a:endParaRPr lang="en-US" sz="1200" dirty="0">
              <a:solidFill>
                <a:prstClr val="black"/>
              </a:solidFill>
              <a:latin typeface="Century Gothic" pitchFamily="34" charset="0"/>
            </a:endParaRPr>
          </a:p>
        </p:txBody>
      </p:sp>
      <p:sp>
        <p:nvSpPr>
          <p:cNvPr id="68" name="TextBox 8"/>
          <p:cNvSpPr txBox="1">
            <a:spLocks noChangeArrowheads="1"/>
          </p:cNvSpPr>
          <p:nvPr/>
        </p:nvSpPr>
        <p:spPr bwMode="auto">
          <a:xfrm>
            <a:off x="5818015" y="2518925"/>
            <a:ext cx="738664" cy="2727393"/>
          </a:xfrm>
          <a:prstGeom prst="rect">
            <a:avLst/>
          </a:prstGeom>
          <a:noFill/>
          <a:ln w="9525">
            <a:noFill/>
            <a:miter lim="800000"/>
            <a:headEnd/>
            <a:tailEnd/>
          </a:ln>
        </p:spPr>
        <p:txBody>
          <a:bodyPr vert="vert270">
            <a:spAutoFit/>
          </a:bodyPr>
          <a:lstStyle>
            <a:defPPr>
              <a:defRPr lang="en-GB"/>
            </a:defPPr>
            <a:lvl1pPr algn="l" rtl="0" fontAlgn="base">
              <a:spcBef>
                <a:spcPct val="0"/>
              </a:spcBef>
              <a:spcAft>
                <a:spcPct val="0"/>
              </a:spcAft>
              <a:defRPr kern="1200">
                <a:solidFill>
                  <a:schemeClr val="tx1"/>
                </a:solidFill>
                <a:latin typeface="Arial"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Arial"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Arial"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Arial"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Arial" pitchFamily="34" charset="0"/>
                <a:ea typeface="MS PGothic" pitchFamily="34" charset="-128"/>
                <a:cs typeface="+mn-cs"/>
              </a:defRPr>
            </a:lvl5pPr>
            <a:lvl6pPr marL="2286000" algn="l" defTabSz="914400" rtl="0" eaLnBrk="1" latinLnBrk="0" hangingPunct="1">
              <a:defRPr kern="1200">
                <a:solidFill>
                  <a:schemeClr val="tx1"/>
                </a:solidFill>
                <a:latin typeface="Arial" pitchFamily="34" charset="0"/>
                <a:ea typeface="MS PGothic" pitchFamily="34" charset="-128"/>
                <a:cs typeface="+mn-cs"/>
              </a:defRPr>
            </a:lvl6pPr>
            <a:lvl7pPr marL="2743200" algn="l" defTabSz="914400" rtl="0" eaLnBrk="1" latinLnBrk="0" hangingPunct="1">
              <a:defRPr kern="1200">
                <a:solidFill>
                  <a:schemeClr val="tx1"/>
                </a:solidFill>
                <a:latin typeface="Arial" pitchFamily="34" charset="0"/>
                <a:ea typeface="MS PGothic" pitchFamily="34" charset="-128"/>
                <a:cs typeface="+mn-cs"/>
              </a:defRPr>
            </a:lvl7pPr>
            <a:lvl8pPr marL="3200400" algn="l" defTabSz="914400" rtl="0" eaLnBrk="1" latinLnBrk="0" hangingPunct="1">
              <a:defRPr kern="1200">
                <a:solidFill>
                  <a:schemeClr val="tx1"/>
                </a:solidFill>
                <a:latin typeface="Arial" pitchFamily="34" charset="0"/>
                <a:ea typeface="MS PGothic" pitchFamily="34" charset="-128"/>
                <a:cs typeface="+mn-cs"/>
              </a:defRPr>
            </a:lvl8pPr>
            <a:lvl9pPr marL="3657600" algn="l" defTabSz="914400" rtl="0" eaLnBrk="1" latinLnBrk="0" hangingPunct="1">
              <a:defRPr kern="1200">
                <a:solidFill>
                  <a:schemeClr val="tx1"/>
                </a:solidFill>
                <a:latin typeface="Arial" pitchFamily="34" charset="0"/>
                <a:ea typeface="MS PGothic" pitchFamily="34" charset="-128"/>
                <a:cs typeface="+mn-cs"/>
              </a:defRPr>
            </a:lvl9pPr>
          </a:lstStyle>
          <a:p>
            <a:pPr defTabSz="914400" eaLnBrk="1" hangingPunct="1">
              <a:lnSpc>
                <a:spcPct val="80000"/>
              </a:lnSpc>
              <a:spcBef>
                <a:spcPct val="30000"/>
              </a:spcBef>
              <a:defRPr/>
            </a:pPr>
            <a:r>
              <a:rPr lang="en-US" sz="1200" b="1" dirty="0" smtClean="0">
                <a:solidFill>
                  <a:prstClr val="black"/>
                </a:solidFill>
                <a:latin typeface="Century Gothic" pitchFamily="34" charset="0"/>
              </a:rPr>
              <a:t>2018/19  Target Achieved</a:t>
            </a:r>
          </a:p>
          <a:p>
            <a:pPr defTabSz="914400" eaLnBrk="1" hangingPunct="1">
              <a:lnSpc>
                <a:spcPct val="80000"/>
              </a:lnSpc>
              <a:spcBef>
                <a:spcPct val="30000"/>
              </a:spcBef>
              <a:defRPr/>
            </a:pPr>
            <a:r>
              <a:rPr lang="en-US" sz="1200" dirty="0" smtClean="0">
                <a:solidFill>
                  <a:prstClr val="black"/>
                </a:solidFill>
                <a:latin typeface="Century Gothic" pitchFamily="34" charset="0"/>
              </a:rPr>
              <a:t>Deeds and Documents Registered:</a:t>
            </a:r>
          </a:p>
          <a:p>
            <a:pPr defTabSz="914400" eaLnBrk="1" hangingPunct="1">
              <a:lnSpc>
                <a:spcPct val="80000"/>
              </a:lnSpc>
              <a:spcBef>
                <a:spcPct val="30000"/>
              </a:spcBef>
              <a:defRPr/>
            </a:pPr>
            <a:r>
              <a:rPr lang="en-US" sz="1200" b="1" dirty="0" smtClean="0">
                <a:solidFill>
                  <a:prstClr val="black"/>
                </a:solidFill>
                <a:latin typeface="Century Gothic" pitchFamily="34" charset="0"/>
              </a:rPr>
              <a:t>937 708</a:t>
            </a:r>
          </a:p>
        </p:txBody>
      </p:sp>
      <p:cxnSp>
        <p:nvCxnSpPr>
          <p:cNvPr id="96" name="Straight Connector 95"/>
          <p:cNvCxnSpPr/>
          <p:nvPr/>
        </p:nvCxnSpPr>
        <p:spPr>
          <a:xfrm flipH="1" flipV="1">
            <a:off x="6391275" y="566738"/>
            <a:ext cx="47625" cy="373062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435725" y="600075"/>
            <a:ext cx="68580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6435725" y="2981325"/>
            <a:ext cx="68580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V="1">
            <a:off x="6403975" y="4371975"/>
            <a:ext cx="83185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6435725" y="1779588"/>
            <a:ext cx="68580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21535" name="Picture 100"/>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7192963" y="323850"/>
            <a:ext cx="741362" cy="663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36" name="Picture 101"/>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7016750" y="1433513"/>
            <a:ext cx="717550" cy="68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37" name="Picture 102"/>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913563" y="3838575"/>
            <a:ext cx="110172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38" name="Picture 103"/>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815138" y="2479675"/>
            <a:ext cx="1192212"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39" name="TextBox 8"/>
          <p:cNvSpPr txBox="1">
            <a:spLocks noChangeArrowheads="1"/>
          </p:cNvSpPr>
          <p:nvPr/>
        </p:nvSpPr>
        <p:spPr bwMode="auto">
          <a:xfrm>
            <a:off x="8054975" y="547688"/>
            <a:ext cx="1400175"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Revenue: </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R475 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Registrations</a:t>
            </a:r>
          </a:p>
        </p:txBody>
      </p:sp>
      <p:sp>
        <p:nvSpPr>
          <p:cNvPr id="21540" name="TextBox 8"/>
          <p:cNvSpPr txBox="1">
            <a:spLocks noChangeArrowheads="1"/>
          </p:cNvSpPr>
          <p:nvPr/>
        </p:nvSpPr>
        <p:spPr bwMode="auto">
          <a:xfrm>
            <a:off x="7802563" y="1525588"/>
            <a:ext cx="1525587"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Revenue:</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R173 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Sale of Information</a:t>
            </a:r>
          </a:p>
        </p:txBody>
      </p:sp>
      <p:sp>
        <p:nvSpPr>
          <p:cNvPr id="21541" name="TextBox 8"/>
          <p:cNvSpPr txBox="1">
            <a:spLocks noChangeArrowheads="1"/>
          </p:cNvSpPr>
          <p:nvPr/>
        </p:nvSpPr>
        <p:spPr bwMode="auto">
          <a:xfrm>
            <a:off x="7983538" y="2598738"/>
            <a:ext cx="1311275" cy="67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Expenditure: </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R508, 303 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Compensation of Employees</a:t>
            </a:r>
          </a:p>
        </p:txBody>
      </p:sp>
      <p:sp>
        <p:nvSpPr>
          <p:cNvPr id="21542" name="TextBox 8"/>
          <p:cNvSpPr txBox="1">
            <a:spLocks noChangeArrowheads="1"/>
          </p:cNvSpPr>
          <p:nvPr/>
        </p:nvSpPr>
        <p:spPr bwMode="auto">
          <a:xfrm>
            <a:off x="7880350" y="4021138"/>
            <a:ext cx="1612900" cy="55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Expenditure: </a:t>
            </a:r>
          </a:p>
          <a:p>
            <a:pPr defTabSz="914400" eaLnBrk="1" hangingPunct="1">
              <a:lnSpc>
                <a:spcPct val="80000"/>
              </a:lnSpc>
              <a:spcBef>
                <a:spcPct val="30000"/>
              </a:spcBef>
            </a:pPr>
            <a:r>
              <a:rPr lang="en-US" altLang="en-US" sz="1000" b="1" dirty="0">
                <a:solidFill>
                  <a:srgbClr val="000000"/>
                </a:solidFill>
                <a:latin typeface="Century Gothic" pitchFamily="34" charset="0"/>
                <a:ea typeface="MS PGothic" pitchFamily="34" charset="-128"/>
              </a:rPr>
              <a:t>R136, 884 mil</a:t>
            </a:r>
          </a:p>
          <a:p>
            <a:pPr defTabSz="914400" eaLnBrk="1" hangingPunct="1">
              <a:lnSpc>
                <a:spcPct val="80000"/>
              </a:lnSpc>
              <a:spcBef>
                <a:spcPct val="30000"/>
              </a:spcBef>
            </a:pPr>
            <a:r>
              <a:rPr lang="en-US" altLang="en-US" sz="1000" dirty="0">
                <a:solidFill>
                  <a:srgbClr val="000000"/>
                </a:solidFill>
                <a:latin typeface="Century Gothic" pitchFamily="34" charset="0"/>
                <a:ea typeface="MS PGothic" pitchFamily="34" charset="-128"/>
              </a:rPr>
              <a:t>General Expenses</a:t>
            </a:r>
          </a:p>
        </p:txBody>
      </p:sp>
    </p:spTree>
    <p:extLst>
      <p:ext uri="{BB962C8B-B14F-4D97-AF65-F5344CB8AC3E}">
        <p14:creationId xmlns:p14="http://schemas.microsoft.com/office/powerpoint/2010/main" xmlns="" val="15312338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DRDLR Powerpoint Presentation.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30338"/>
            <a:ext cx="9296400" cy="8324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1"/>
          <p:cNvSpPr>
            <a:spLocks noGrp="1"/>
          </p:cNvSpPr>
          <p:nvPr>
            <p:ph type="ctrTitle"/>
          </p:nvPr>
        </p:nvSpPr>
        <p:spPr>
          <a:xfrm>
            <a:off x="152400" y="-1066800"/>
            <a:ext cx="8991600" cy="6172200"/>
          </a:xfrm>
        </p:spPr>
        <p:txBody>
          <a:bodyPr rtlCol="0">
            <a:normAutofit/>
          </a:bodyPr>
          <a:lstStyle/>
          <a:p>
            <a:pPr defTabSz="990570" eaLnBrk="1" fontAlgn="auto" hangingPunct="1">
              <a:spcAft>
                <a:spcPts val="0"/>
              </a:spcAft>
              <a:defRPr/>
            </a:pPr>
            <a:r>
              <a:rPr lang="en-US" altLang="en-US" sz="4400" b="1" dirty="0" smtClean="0">
                <a:effectLst>
                  <a:outerShdw blurRad="38100" dist="38100" dir="2700000" algn="tl">
                    <a:srgbClr val="000000">
                      <a:alpha val="43137"/>
                    </a:srgbClr>
                  </a:outerShdw>
                </a:effectLst>
                <a:latin typeface="Arial" charset="0"/>
                <a:cs typeface="Arial" charset="0"/>
              </a:rPr>
              <a:t>2019/20 QUARTERLY PERFORMANCE INFORMATION</a:t>
            </a:r>
            <a:endParaRPr lang="en-US" altLang="en-US" sz="2400" dirty="0" smtClean="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112204064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DRDLR Powerpoint Presentation.jpg"/>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1430338"/>
            <a:ext cx="9296400" cy="8324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itle 1"/>
          <p:cNvSpPr>
            <a:spLocks noGrp="1"/>
          </p:cNvSpPr>
          <p:nvPr>
            <p:ph type="ctrTitle"/>
          </p:nvPr>
        </p:nvSpPr>
        <p:spPr>
          <a:xfrm>
            <a:off x="152400" y="-1066800"/>
            <a:ext cx="8991600" cy="6172200"/>
          </a:xfrm>
        </p:spPr>
        <p:txBody>
          <a:bodyPr rtlCol="0">
            <a:normAutofit/>
          </a:bodyPr>
          <a:lstStyle/>
          <a:p>
            <a:pPr defTabSz="990570" eaLnBrk="1" fontAlgn="auto" hangingPunct="1">
              <a:spcAft>
                <a:spcPts val="0"/>
              </a:spcAft>
              <a:defRPr/>
            </a:pPr>
            <a:r>
              <a:rPr lang="en-US" altLang="en-US" sz="4400" b="1" dirty="0" smtClean="0">
                <a:effectLst>
                  <a:outerShdw blurRad="38100" dist="38100" dir="2700000" algn="tl">
                    <a:srgbClr val="000000">
                      <a:alpha val="43137"/>
                    </a:srgbClr>
                  </a:outerShdw>
                </a:effectLst>
                <a:latin typeface="Arial" charset="0"/>
                <a:cs typeface="Arial" charset="0"/>
              </a:rPr>
              <a:t>QUARTER 1</a:t>
            </a:r>
            <a:endParaRPr lang="en-US" altLang="en-US" sz="2400" dirty="0" smtClean="0">
              <a:effectLst>
                <a:outerShdw blurRad="38100" dist="38100" dir="2700000" algn="tl">
                  <a:srgbClr val="000000">
                    <a:alpha val="43137"/>
                  </a:srgbClr>
                </a:outerShdw>
              </a:effectLst>
              <a:latin typeface="Arial" charset="0"/>
              <a:cs typeface="Arial" charset="0"/>
            </a:endParaRPr>
          </a:p>
        </p:txBody>
      </p:sp>
    </p:spTree>
    <p:extLst>
      <p:ext uri="{BB962C8B-B14F-4D97-AF65-F5344CB8AC3E}">
        <p14:creationId xmlns:p14="http://schemas.microsoft.com/office/powerpoint/2010/main" xmlns="" val="13076321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5603"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5604"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5605"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16" name="Title 13"/>
          <p:cNvSpPr>
            <a:spLocks noGrp="1"/>
          </p:cNvSpPr>
          <p:nvPr>
            <p:ph type="title"/>
          </p:nvPr>
        </p:nvSpPr>
        <p:spPr>
          <a:xfrm>
            <a:off x="112713" y="230188"/>
            <a:ext cx="8996362" cy="534987"/>
          </a:xfrm>
        </p:spPr>
        <p:txBody>
          <a:bodyPr>
            <a:normAutofit fontScale="90000"/>
          </a:bodyPr>
          <a:lstStyle/>
          <a:p>
            <a:pPr>
              <a:defRPr/>
            </a:pPr>
            <a:r>
              <a:rPr lang="en-ZA" sz="3600" dirty="0" smtClean="0">
                <a:effectLst>
                  <a:outerShdw blurRad="38100" dist="38100" dir="2700000" algn="tl">
                    <a:srgbClr val="000000">
                      <a:alpha val="43137"/>
                    </a:srgbClr>
                  </a:outerShdw>
                </a:effectLst>
              </a:rPr>
              <a:t>Consolidated : Economic Classification</a:t>
            </a:r>
          </a:p>
        </p:txBody>
      </p:sp>
      <p:graphicFrame>
        <p:nvGraphicFramePr>
          <p:cNvPr id="10" name="Content Placeholder 1"/>
          <p:cNvGraphicFramePr>
            <a:graphicFrameLocks/>
          </p:cNvGraphicFramePr>
          <p:nvPr/>
        </p:nvGraphicFramePr>
        <p:xfrm>
          <a:off x="250825" y="793750"/>
          <a:ext cx="8424863" cy="5156199"/>
        </p:xfrm>
        <a:graphic>
          <a:graphicData uri="http://schemas.openxmlformats.org/drawingml/2006/table">
            <a:tbl>
              <a:tblPr firstRow="1" bandRow="1">
                <a:tableStyleId>{F5AB1C69-6EDB-4FF4-983F-18BD219EF322}</a:tableStyleId>
              </a:tblPr>
              <a:tblGrid>
                <a:gridCol w="2752659">
                  <a:extLst>
                    <a:ext uri="{9D8B030D-6E8A-4147-A177-3AD203B41FA5}"/>
                  </a:extLst>
                </a:gridCol>
                <a:gridCol w="1417980">
                  <a:extLst>
                    <a:ext uri="{9D8B030D-6E8A-4147-A177-3AD203B41FA5}"/>
                  </a:extLst>
                </a:gridCol>
                <a:gridCol w="1334568">
                  <a:extLst>
                    <a:ext uri="{9D8B030D-6E8A-4147-A177-3AD203B41FA5}"/>
                  </a:extLst>
                </a:gridCol>
                <a:gridCol w="1417980">
                  <a:extLst>
                    <a:ext uri="{9D8B030D-6E8A-4147-A177-3AD203B41FA5}"/>
                  </a:extLst>
                </a:gridCol>
                <a:gridCol w="1501676">
                  <a:extLst>
                    <a:ext uri="{9D8B030D-6E8A-4147-A177-3AD203B41FA5}"/>
                  </a:extLst>
                </a:gridCol>
              </a:tblGrid>
              <a:tr h="953308">
                <a:tc>
                  <a:txBody>
                    <a:bodyPr/>
                    <a:lstStyle/>
                    <a:p>
                      <a:pPr marL="0" marR="0" indent="0" algn="l" defTabSz="457200" rtl="0" eaLnBrk="1" fontAlgn="t" latinLnBrk="0" hangingPunct="1">
                        <a:lnSpc>
                          <a:spcPct val="100000"/>
                        </a:lnSpc>
                        <a:spcBef>
                          <a:spcPts val="0"/>
                        </a:spcBef>
                        <a:spcAft>
                          <a:spcPts val="0"/>
                        </a:spcAft>
                        <a:buClrTx/>
                        <a:buSzTx/>
                        <a:buFontTx/>
                        <a:buNone/>
                        <a:tabLst/>
                        <a:defRPr/>
                      </a:pPr>
                      <a:r>
                        <a:rPr lang="en-GB" sz="1200" b="1" i="0" u="none" strike="noStrike" kern="120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R’000</a:t>
                      </a:r>
                    </a:p>
                  </a:txBody>
                  <a:tcPr marL="45729" marR="45729" marT="45724" marB="45724">
                    <a:solidFill>
                      <a:schemeClr val="accent3">
                        <a:lumMod val="75000"/>
                        <a:alpha val="80000"/>
                      </a:schemeClr>
                    </a:solidFill>
                  </a:tcPr>
                </a:tc>
                <a:tc>
                  <a:txBody>
                    <a:bodyPr/>
                    <a:lstStyle/>
                    <a:p>
                      <a:pPr marL="0" algn="l" defTabSz="457200" rtl="0" eaLnBrk="1" fontAlgn="t" latinLnBrk="0" hangingPunct="1"/>
                      <a:r>
                        <a:rPr lang="en-ZA" sz="1200" b="1" i="0" u="none" strike="noStrike" kern="120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Annual Projected Revenue </a:t>
                      </a:r>
                      <a:endParaRPr lang="en-ZA" sz="1200" b="1" i="0" u="none" strike="noStrike" kern="1200" dirty="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45729" marR="45729" marT="45724" marB="45724">
                    <a:solidFill>
                      <a:schemeClr val="accent3">
                        <a:lumMod val="75000"/>
                        <a:alpha val="80000"/>
                      </a:schemeClr>
                    </a:solidFill>
                  </a:tcPr>
                </a:tc>
                <a:tc>
                  <a:txBody>
                    <a:bodyPr/>
                    <a:lstStyle/>
                    <a:p>
                      <a:pPr marL="0" algn="l" defTabSz="457200" rtl="0" eaLnBrk="1" fontAlgn="t" latinLnBrk="0" hangingPunct="1"/>
                      <a:r>
                        <a:rPr lang="en-ZA" sz="1200" b="1" i="0" u="none" strike="noStrike" kern="120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Revenue   </a:t>
                      </a:r>
                    </a:p>
                    <a:p>
                      <a:pPr marL="0" algn="l" defTabSz="457200" rtl="0" eaLnBrk="1" fontAlgn="t" latinLnBrk="0" hangingPunct="1"/>
                      <a:r>
                        <a:rPr lang="en-ZA" sz="1200" b="1" i="0" u="none" strike="noStrike" kern="120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Generated</a:t>
                      </a:r>
                    </a:p>
                    <a:p>
                      <a:pPr marL="0" algn="l" defTabSz="457200" rtl="0" eaLnBrk="1" fontAlgn="t" latinLnBrk="0" hangingPunct="1"/>
                      <a:r>
                        <a:rPr lang="en-ZA" sz="1200" b="1" i="0" u="none" strike="noStrike" kern="120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Q1</a:t>
                      </a:r>
                    </a:p>
                    <a:p>
                      <a:pPr marL="0" algn="l" defTabSz="457200" rtl="0" eaLnBrk="1" fontAlgn="t" latinLnBrk="0" hangingPunct="1"/>
                      <a:endParaRPr lang="en-ZA" sz="1200" b="1" i="0" u="none" strike="noStrike" kern="1200" dirty="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45729" marR="45729" marT="45724" marB="45724">
                    <a:solidFill>
                      <a:schemeClr val="accent3">
                        <a:lumMod val="75000"/>
                        <a:alpha val="80000"/>
                      </a:schemeClr>
                    </a:solidFill>
                  </a:tcPr>
                </a:tc>
                <a:tc>
                  <a:txBody>
                    <a:bodyPr/>
                    <a:lstStyle/>
                    <a:p>
                      <a:pPr marL="0" algn="ctr" defTabSz="457200" rtl="0" eaLnBrk="1" fontAlgn="t" latinLnBrk="0" hangingPunct="1"/>
                      <a:r>
                        <a:rPr lang="en-ZA" sz="1200" b="1" i="0" u="none" strike="noStrike" kern="120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Variance</a:t>
                      </a:r>
                      <a:endParaRPr lang="en-ZA" sz="1200" b="1" i="0" u="none" strike="noStrike" kern="1200" dirty="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endParaRPr>
                    </a:p>
                  </a:txBody>
                  <a:tcPr marL="45729" marR="45729" marT="45724" marB="45724">
                    <a:solidFill>
                      <a:schemeClr val="accent3">
                        <a:lumMod val="75000"/>
                        <a:alpha val="80000"/>
                      </a:schemeClr>
                    </a:solidFill>
                  </a:tcPr>
                </a:tc>
                <a:tc>
                  <a:txBody>
                    <a:bodyPr/>
                    <a:lstStyle/>
                    <a:p>
                      <a:pPr marL="0" algn="ctr" defTabSz="457200" rtl="0" eaLnBrk="1" fontAlgn="t" latinLnBrk="0" hangingPunct="1"/>
                      <a:r>
                        <a:rPr lang="en-ZA" sz="1200" b="1" i="0" u="none" strike="noStrike" kern="1200" baseline="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Generated </a:t>
                      </a:r>
                      <a:r>
                        <a:rPr lang="en-ZA" sz="1200" b="1" i="0" u="none" strike="noStrike" kern="1200" dirty="0" smtClean="0">
                          <a:solidFill>
                            <a:srgbClr val="000000"/>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 </a:t>
                      </a:r>
                    </a:p>
                  </a:txBody>
                  <a:tcPr marL="45729" marR="45729" marT="45724" marB="45724">
                    <a:solidFill>
                      <a:schemeClr val="accent3">
                        <a:lumMod val="75000"/>
                        <a:alpha val="80000"/>
                      </a:schemeClr>
                    </a:solidFill>
                  </a:tcPr>
                </a:tc>
                <a:extLst>
                  <a:ext uri="{0D108BD9-81ED-4DB2-BD59-A6C34878D82A}"/>
                </a:extLst>
              </a:tr>
              <a:tr h="283002">
                <a:tc>
                  <a:txBody>
                    <a:bodyPr/>
                    <a:lstStyle/>
                    <a:p>
                      <a:pPr algn="l" fontAlgn="ctr"/>
                      <a:r>
                        <a:rPr lang="en-GB"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Revenue</a:t>
                      </a:r>
                      <a:endParaRPr lang="en-GB"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917 757</a:t>
                      </a:r>
                      <a:endParaRPr lang="en-ZA"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174 041</a:t>
                      </a:r>
                    </a:p>
                  </a:txBody>
                  <a:tcPr marL="45729" marR="45729" marT="45724" marB="45724" anchor="ctr"/>
                </a:tc>
                <a:tc>
                  <a:txBody>
                    <a:bodyPr/>
                    <a:lstStyle/>
                    <a:p>
                      <a:pPr algn="r" fontAlgn="ctr"/>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743 716</a:t>
                      </a:r>
                      <a:endParaRPr lang="en-ZA"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b"/>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19.0%</a:t>
                      </a:r>
                      <a:endParaRPr lang="en-ZA"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283002">
                <a:tc>
                  <a:txBody>
                    <a:bodyPr/>
                    <a:lstStyle/>
                    <a:p>
                      <a:pPr algn="l" fontAlgn="ctr"/>
                      <a:r>
                        <a:rPr lang="en-GB"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Interest</a:t>
                      </a:r>
                      <a:endParaRPr lang="en-GB"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20 890</a:t>
                      </a:r>
                      <a:endParaRPr lang="en-ZA"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3 740</a:t>
                      </a:r>
                    </a:p>
                  </a:txBody>
                  <a:tcPr marL="45729" marR="45729" marT="45724" marB="45724" anchor="ctr"/>
                </a:tc>
                <a:tc>
                  <a:txBody>
                    <a:bodyPr/>
                    <a:lstStyle/>
                    <a:p>
                      <a:pPr algn="r" fontAlgn="ctr"/>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17 150</a:t>
                      </a:r>
                      <a:endParaRPr lang="en-ZA"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b"/>
                      <a:r>
                        <a:rPr lang="en-ZA" sz="1200" b="0"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17.9%</a:t>
                      </a:r>
                      <a:endParaRPr lang="en-ZA" sz="1200" b="0"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283002">
                <a:tc>
                  <a:txBody>
                    <a:bodyPr/>
                    <a:lstStyle/>
                    <a:p>
                      <a:pPr algn="l" fontAlgn="ctr"/>
                      <a:r>
                        <a:rPr lang="en-GB"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Revenue</a:t>
                      </a:r>
                      <a:endParaRPr lang="en-GB"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938 647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177 781</a:t>
                      </a: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760 866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82307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R’000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Economic Classification</a:t>
                      </a:r>
                      <a:endParaRPr lang="en-GB" sz="1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45729" marR="45729" marT="45724" marB="45724"/>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Annual Projected</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Expenditure</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 Expenditure</a:t>
                      </a: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(01</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April - </a:t>
                      </a: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30 June</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Variance</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Spent %</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txBody>
                  <a:tcPr marL="45729" marR="45729" marT="45724" marB="45724"/>
                </a:tc>
                <a:extLst>
                  <a:ext uri="{0D108BD9-81ED-4DB2-BD59-A6C34878D82A}"/>
                </a:extLst>
              </a:tr>
              <a:tr h="283002">
                <a:tc>
                  <a:txBody>
                    <a:bodyPr/>
                    <a:lstStyle/>
                    <a:p>
                      <a:pPr algn="l" fontAlgn="ctr"/>
                      <a:r>
                        <a:rPr lang="en-GB" sz="1200" b="0" i="0" u="none" strike="noStrike" dirty="0" smtClean="0">
                          <a:solidFill>
                            <a:srgbClr val="000000"/>
                          </a:solidFill>
                          <a:effectLst/>
                          <a:latin typeface="Arial" panose="020B0604020202020204" pitchFamily="34" charset="0"/>
                          <a:cs typeface="Arial" panose="020B0604020202020204" pitchFamily="34" charset="0"/>
                        </a:rPr>
                        <a:t>Compensation of Employees</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619 010</a:t>
                      </a:r>
                      <a:endParaRPr lang="en-ZA"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139 377</a:t>
                      </a:r>
                    </a:p>
                  </a:txBody>
                  <a:tcPr marL="45725" marR="45725" marT="45733" marB="45733" anchor="ctr"/>
                </a:tc>
                <a:tc>
                  <a:txBody>
                    <a:bodyPr/>
                    <a:lstStyle/>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479 633</a:t>
                      </a:r>
                      <a:endParaRPr lang="en-ZA"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b"/>
                      <a:r>
                        <a:rPr lang="en-ZA" sz="1200" b="0" i="0" u="none" strike="noStrike" dirty="0" smtClean="0">
                          <a:solidFill>
                            <a:srgbClr val="000000"/>
                          </a:solidFill>
                          <a:effectLst/>
                          <a:latin typeface="Arial" panose="020B0604020202020204" pitchFamily="34" charset="0"/>
                          <a:cs typeface="Arial" panose="020B0604020202020204" pitchFamily="34" charset="0"/>
                        </a:rPr>
                        <a:t>22.5%</a:t>
                      </a:r>
                      <a:endParaRPr lang="en-ZA"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457282">
                <a:tc>
                  <a:txBody>
                    <a:bodyPr/>
                    <a:lstStyle/>
                    <a:p>
                      <a:pPr algn="l" fontAlgn="ctr"/>
                      <a:r>
                        <a:rPr lang="en-GB" sz="1200" b="0" i="0" u="none" strike="noStrike" dirty="0">
                          <a:solidFill>
                            <a:srgbClr val="000000"/>
                          </a:solidFill>
                          <a:effectLst/>
                          <a:latin typeface="Arial" panose="020B0604020202020204" pitchFamily="34" charset="0"/>
                          <a:cs typeface="Arial" panose="020B0604020202020204" pitchFamily="34" charset="0"/>
                        </a:rPr>
                        <a:t>Goods and services</a:t>
                      </a:r>
                    </a:p>
                  </a:txBody>
                  <a:tcPr marL="45729" marR="45729" marT="45724" marB="45724" anchor="ctr"/>
                </a:tc>
                <a:tc>
                  <a:txBody>
                    <a:bodyPr/>
                    <a:lstStyle/>
                    <a:p>
                      <a:pPr algn="r" fontAlgn="ctr"/>
                      <a:r>
                        <a:rPr lang="en-ZA" sz="1200" b="0" i="0" u="none" strike="noStrike" dirty="0">
                          <a:solidFill>
                            <a:srgbClr val="000000"/>
                          </a:solidFill>
                          <a:effectLst/>
                          <a:latin typeface="Arial" panose="020B0604020202020204" pitchFamily="34" charset="0"/>
                          <a:cs typeface="Arial" panose="020B0604020202020204" pitchFamily="34" charset="0"/>
                        </a:rPr>
                        <a:t>             </a:t>
                      </a:r>
                      <a:endParaRPr lang="en-ZA" sz="1200" b="0" i="0" u="none" strike="noStrike" dirty="0" smtClean="0">
                        <a:solidFill>
                          <a:srgbClr val="000000"/>
                        </a:solidFill>
                        <a:effectLst/>
                        <a:latin typeface="Arial" panose="020B0604020202020204" pitchFamily="34" charset="0"/>
                        <a:cs typeface="Arial" panose="020B0604020202020204" pitchFamily="34" charset="0"/>
                      </a:endParaRPr>
                    </a:p>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271 780</a:t>
                      </a:r>
                      <a:endParaRPr lang="en-ZA"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endParaRPr lang="en-ZA" sz="1200" b="0" i="0" u="none" strike="noStrike" dirty="0" smtClean="0">
                        <a:solidFill>
                          <a:srgbClr val="000000"/>
                        </a:solidFill>
                        <a:effectLst/>
                        <a:latin typeface="Arial" panose="020B0604020202020204" pitchFamily="34" charset="0"/>
                        <a:cs typeface="Arial" panose="020B0604020202020204" pitchFamily="34" charset="0"/>
                      </a:endParaRPr>
                    </a:p>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46</a:t>
                      </a:r>
                      <a:r>
                        <a:rPr lang="en-ZA" sz="1200" b="0" i="0" u="none" strike="noStrike" baseline="0" dirty="0" smtClean="0">
                          <a:solidFill>
                            <a:srgbClr val="000000"/>
                          </a:solidFill>
                          <a:effectLst/>
                          <a:latin typeface="Arial" panose="020B0604020202020204" pitchFamily="34" charset="0"/>
                          <a:cs typeface="Arial" panose="020B0604020202020204" pitchFamily="34" charset="0"/>
                        </a:rPr>
                        <a:t> 576</a:t>
                      </a:r>
                      <a:endParaRPr lang="en-ZA" sz="1200" b="0" i="0" u="none" strike="noStrike" dirty="0" smtClean="0">
                        <a:solidFill>
                          <a:srgbClr val="000000"/>
                        </a:solidFill>
                        <a:effectLst/>
                        <a:latin typeface="Arial" panose="020B0604020202020204" pitchFamily="34" charset="0"/>
                        <a:cs typeface="Arial" panose="020B0604020202020204" pitchFamily="34" charset="0"/>
                      </a:endParaRPr>
                    </a:p>
                  </a:txBody>
                  <a:tcPr marL="45725" marR="45725" marT="45733" marB="45733" anchor="ctr"/>
                </a:tc>
                <a:tc>
                  <a:txBody>
                    <a:bodyPr/>
                    <a:lstStyle/>
                    <a:p>
                      <a:pPr algn="r" fontAlgn="ctr"/>
                      <a:endParaRPr lang="en-ZA" sz="1200" b="0" i="0" u="none" strike="noStrike" dirty="0" smtClean="0">
                        <a:solidFill>
                          <a:srgbClr val="FF0000"/>
                        </a:solidFill>
                        <a:effectLst/>
                        <a:latin typeface="Arial" panose="020B0604020202020204" pitchFamily="34" charset="0"/>
                        <a:cs typeface="Arial" panose="020B0604020202020204" pitchFamily="34" charset="0"/>
                      </a:endParaRPr>
                    </a:p>
                    <a:p>
                      <a:pPr algn="r" fontAlgn="ctr"/>
                      <a:r>
                        <a:rPr lang="en-ZA" sz="1200" b="0" i="0" u="none" strike="noStrike" dirty="0" smtClean="0">
                          <a:solidFill>
                            <a:schemeClr val="tx1"/>
                          </a:solidFill>
                          <a:effectLst/>
                          <a:latin typeface="Arial" panose="020B0604020202020204" pitchFamily="34" charset="0"/>
                          <a:cs typeface="Arial" panose="020B0604020202020204" pitchFamily="34" charset="0"/>
                        </a:rPr>
                        <a:t>225 204</a:t>
                      </a:r>
                    </a:p>
                  </a:txBody>
                  <a:tcPr marL="45729" marR="45729" marT="45724" marB="45724" anchor="ctr"/>
                </a:tc>
                <a:tc>
                  <a:txBody>
                    <a:bodyPr/>
                    <a:lstStyle/>
                    <a:p>
                      <a:pPr algn="r" fontAlgn="b"/>
                      <a:r>
                        <a:rPr lang="en-ZA" sz="1200" b="0" i="0" u="none" strike="noStrike" dirty="0" smtClean="0">
                          <a:solidFill>
                            <a:srgbClr val="000000"/>
                          </a:solidFill>
                          <a:effectLst/>
                          <a:latin typeface="Arial" panose="020B0604020202020204" pitchFamily="34" charset="0"/>
                          <a:cs typeface="Arial" panose="020B0604020202020204" pitchFamily="34" charset="0"/>
                        </a:rPr>
                        <a:t>17.1%</a:t>
                      </a:r>
                      <a:endParaRPr lang="en-ZA"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433307">
                <a:tc>
                  <a:txBody>
                    <a:bodyPr/>
                    <a:lstStyle/>
                    <a:p>
                      <a:pPr algn="l" fontAlgn="ctr"/>
                      <a:r>
                        <a:rPr lang="en-GB" sz="1200" b="0" i="0" u="none" strike="noStrike" dirty="0" smtClean="0">
                          <a:solidFill>
                            <a:srgbClr val="000000"/>
                          </a:solidFill>
                          <a:effectLst/>
                          <a:latin typeface="Arial" panose="020B0604020202020204" pitchFamily="34" charset="0"/>
                          <a:cs typeface="Arial" panose="020B0604020202020204" pitchFamily="34" charset="0"/>
                        </a:rPr>
                        <a:t>Depreciation</a:t>
                      </a:r>
                      <a:endParaRPr lang="en-GB"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47</a:t>
                      </a:r>
                      <a:r>
                        <a:rPr lang="en-ZA" sz="1200" b="0" i="0" u="none" strike="noStrike" baseline="0" dirty="0" smtClean="0">
                          <a:solidFill>
                            <a:srgbClr val="000000"/>
                          </a:solidFill>
                          <a:effectLst/>
                          <a:latin typeface="Arial" panose="020B0604020202020204" pitchFamily="34" charset="0"/>
                          <a:cs typeface="Arial" panose="020B0604020202020204" pitchFamily="34" charset="0"/>
                        </a:rPr>
                        <a:t> 857</a:t>
                      </a:r>
                      <a:endParaRPr lang="en-ZA"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8 285</a:t>
                      </a:r>
                    </a:p>
                  </a:txBody>
                  <a:tcPr marL="45725" marR="45725" marT="45733" marB="45733" anchor="ctr"/>
                </a:tc>
                <a:tc>
                  <a:txBody>
                    <a:bodyPr/>
                    <a:lstStyle/>
                    <a:p>
                      <a:pPr algn="r" fontAlgn="ctr"/>
                      <a:r>
                        <a:rPr lang="en-ZA" sz="1200" b="0" i="0" u="none" strike="noStrike" dirty="0" smtClean="0">
                          <a:solidFill>
                            <a:srgbClr val="000000"/>
                          </a:solidFill>
                          <a:effectLst/>
                          <a:latin typeface="Arial" panose="020B0604020202020204" pitchFamily="34" charset="0"/>
                          <a:cs typeface="Arial" panose="020B0604020202020204" pitchFamily="34" charset="0"/>
                        </a:rPr>
                        <a:t>39 572</a:t>
                      </a:r>
                    </a:p>
                  </a:txBody>
                  <a:tcPr marL="45729" marR="45729" marT="45724" marB="45724" anchor="ctr"/>
                </a:tc>
                <a:tc>
                  <a:txBody>
                    <a:bodyPr/>
                    <a:lstStyle/>
                    <a:p>
                      <a:pPr algn="r" fontAlgn="b"/>
                      <a:r>
                        <a:rPr lang="en-ZA" sz="1200" b="0" i="0" u="none" strike="noStrike" dirty="0" smtClean="0">
                          <a:solidFill>
                            <a:srgbClr val="000000"/>
                          </a:solidFill>
                          <a:effectLst/>
                          <a:latin typeface="Arial" panose="020B0604020202020204" pitchFamily="34" charset="0"/>
                          <a:cs typeface="Arial" panose="020B0604020202020204" pitchFamily="34" charset="0"/>
                        </a:rPr>
                        <a:t>17.3%</a:t>
                      </a:r>
                      <a:endParaRPr lang="en-ZA" sz="1200" b="0" i="0" u="none" strike="noStrike" dirty="0">
                        <a:solidFill>
                          <a:srgbClr val="000000"/>
                        </a:solidFill>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442687">
                <a:tc>
                  <a:txBody>
                    <a:bodyPr/>
                    <a:lstStyle/>
                    <a:p>
                      <a:pPr algn="l" fontAlgn="ctr"/>
                      <a:r>
                        <a:rPr lang="en-GB"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 Operating Expenditure</a:t>
                      </a:r>
                      <a:endParaRPr lang="en-GB"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938</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647</a:t>
                      </a: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194 239</a:t>
                      </a: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744 409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274356">
                <a:tc>
                  <a:txBody>
                    <a:bodyPr/>
                    <a:lstStyle/>
                    <a:p>
                      <a:pPr algn="l" fontAlgn="ctr"/>
                      <a:r>
                        <a:rPr lang="en-GB"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Assets</a:t>
                      </a:r>
                      <a:endParaRPr lang="en-GB"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41 143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777</a:t>
                      </a:r>
                    </a:p>
                  </a:txBody>
                  <a:tcPr marL="45729" marR="45729" marT="45724" marB="45724" anchor="ctr"/>
                </a:tc>
                <a:tc>
                  <a:txBody>
                    <a:bodyPr/>
                    <a:lstStyle/>
                    <a:p>
                      <a:pPr algn="r" fontAlgn="ct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40 366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r h="640172">
                <a:tc>
                  <a:txBody>
                    <a:bodyPr/>
                    <a:lstStyle/>
                    <a:p>
                      <a:pPr algn="l" fontAlgn="ctr"/>
                      <a:r>
                        <a:rPr lang="en-GB"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Surplus/ </a:t>
                      </a:r>
                      <a:r>
                        <a:rPr lang="en-GB"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(Deficit)</a:t>
                      </a:r>
                      <a:endParaRPr lang="en-GB"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pPr algn="r" fontAlgn="ctr"/>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(16 457)</a:t>
                      </a:r>
                    </a:p>
                    <a:p>
                      <a:pPr algn="r" fontAlgn="ct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ct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tc>
                  <a:txBody>
                    <a:bodyPr/>
                    <a:lstStyle/>
                    <a:p>
                      <a:pPr algn="r" fontAlgn="b"/>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9" marR="45729" marT="45724" marB="45724" anchor="ctr"/>
                </a:tc>
                <a:extLst>
                  <a:ext uri="{0D108BD9-81ED-4DB2-BD59-A6C34878D82A}"/>
                </a:extLst>
              </a:tr>
            </a:tbl>
          </a:graphicData>
        </a:graphic>
      </p:graphicFrame>
    </p:spTree>
    <p:extLst>
      <p:ext uri="{BB962C8B-B14F-4D97-AF65-F5344CB8AC3E}">
        <p14:creationId xmlns:p14="http://schemas.microsoft.com/office/powerpoint/2010/main" xmlns="" val="4230568275"/>
      </p:ext>
    </p:extLst>
  </p:cSld>
  <p:clrMapOvr>
    <a:masterClrMapping/>
  </p:clrMapOvr>
  <p:transition spd="slow">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6627"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6628"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6629"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16" name="Title 13"/>
          <p:cNvSpPr>
            <a:spLocks noGrp="1"/>
          </p:cNvSpPr>
          <p:nvPr>
            <p:ph type="title"/>
          </p:nvPr>
        </p:nvSpPr>
        <p:spPr>
          <a:xfrm>
            <a:off x="147638" y="0"/>
            <a:ext cx="8996362" cy="476250"/>
          </a:xfrm>
        </p:spPr>
        <p:txBody>
          <a:bodyPr>
            <a:normAutofit fontScale="90000"/>
          </a:bodyPr>
          <a:lstStyle/>
          <a:p>
            <a:pPr>
              <a:defRPr/>
            </a:pPr>
            <a:r>
              <a:rPr lang="en-ZA" sz="3200" dirty="0" smtClean="0">
                <a:effectLst>
                  <a:outerShdw blurRad="38100" dist="38100" dir="2700000" algn="tl">
                    <a:srgbClr val="000000">
                      <a:alpha val="43137"/>
                    </a:srgbClr>
                  </a:outerShdw>
                </a:effectLst>
              </a:rPr>
              <a:t>Expenditure per office- Economic Classification  </a:t>
            </a:r>
          </a:p>
        </p:txBody>
      </p:sp>
      <p:graphicFrame>
        <p:nvGraphicFramePr>
          <p:cNvPr id="10" name="Content Placeholder 1"/>
          <p:cNvGraphicFramePr>
            <a:graphicFrameLocks/>
          </p:cNvGraphicFramePr>
          <p:nvPr/>
        </p:nvGraphicFramePr>
        <p:xfrm>
          <a:off x="147638" y="476250"/>
          <a:ext cx="9032874" cy="4937127"/>
        </p:xfrm>
        <a:graphic>
          <a:graphicData uri="http://schemas.openxmlformats.org/drawingml/2006/table">
            <a:tbl>
              <a:tblPr firstRow="1" bandRow="1">
                <a:tableStyleId>{F5AB1C69-6EDB-4FF4-983F-18BD219EF322}</a:tableStyleId>
              </a:tblPr>
              <a:tblGrid>
                <a:gridCol w="708610">
                  <a:extLst>
                    <a:ext uri="{9D8B030D-6E8A-4147-A177-3AD203B41FA5}"/>
                  </a:extLst>
                </a:gridCol>
                <a:gridCol w="835432">
                  <a:extLst>
                    <a:ext uri="{9D8B030D-6E8A-4147-A177-3AD203B41FA5}"/>
                  </a:extLst>
                </a:gridCol>
                <a:gridCol w="792088">
                  <a:extLst>
                    <a:ext uri="{9D8B030D-6E8A-4147-A177-3AD203B41FA5}"/>
                  </a:extLst>
                </a:gridCol>
                <a:gridCol w="936104">
                  <a:extLst>
                    <a:ext uri="{9D8B030D-6E8A-4147-A177-3AD203B41FA5}"/>
                  </a:extLst>
                </a:gridCol>
                <a:gridCol w="792088">
                  <a:extLst>
                    <a:ext uri="{9D8B030D-6E8A-4147-A177-3AD203B41FA5}"/>
                  </a:extLst>
                </a:gridCol>
                <a:gridCol w="936104">
                  <a:extLst>
                    <a:ext uri="{9D8B030D-6E8A-4147-A177-3AD203B41FA5}"/>
                  </a:extLst>
                </a:gridCol>
                <a:gridCol w="720080">
                  <a:extLst>
                    <a:ext uri="{9D8B030D-6E8A-4147-A177-3AD203B41FA5}"/>
                  </a:extLst>
                </a:gridCol>
                <a:gridCol w="720080">
                  <a:extLst>
                    <a:ext uri="{9D8B030D-6E8A-4147-A177-3AD203B41FA5}"/>
                  </a:extLst>
                </a:gridCol>
                <a:gridCol w="1020715">
                  <a:extLst>
                    <a:ext uri="{9D8B030D-6E8A-4147-A177-3AD203B41FA5}"/>
                  </a:extLst>
                </a:gridCol>
                <a:gridCol w="995509">
                  <a:extLst>
                    <a:ext uri="{9D8B030D-6E8A-4147-A177-3AD203B41FA5}"/>
                  </a:extLst>
                </a:gridCol>
                <a:gridCol w="576064">
                  <a:extLst>
                    <a:ext uri="{9D8B030D-6E8A-4147-A177-3AD203B41FA5}"/>
                  </a:extLst>
                </a:gridCol>
              </a:tblGrid>
              <a:tr h="11888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R’000</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Name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of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smtClean="0">
                          <a:solidFill>
                            <a:srgbClr val="000000"/>
                          </a:solidFill>
                          <a:effectLst>
                            <a:outerShdw blurRad="38100" dist="38100" dir="2700000" algn="tl">
                              <a:srgbClr val="000000">
                                <a:alpha val="43137"/>
                              </a:srgbClr>
                            </a:outerShdw>
                          </a:effectLst>
                          <a:latin typeface="Arial" pitchFamily="34" charset="0"/>
                          <a:cs typeface="Arial" pitchFamily="34" charset="0"/>
                        </a:rPr>
                        <a:t>Office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outerShdw blurRad="38100" dist="38100" dir="2700000" algn="tl">
                            <a:srgbClr val="000000">
                              <a:alpha val="43137"/>
                            </a:srgbClr>
                          </a:outerShdw>
                        </a:effectLst>
                        <a:latin typeface="Arial" pitchFamily="34" charset="0"/>
                        <a:cs typeface="Arial" pitchFamily="34" charset="0"/>
                      </a:endParaRPr>
                    </a:p>
                  </a:txBody>
                  <a:tcPr marL="45724" marR="45724" marT="45674" marB="45674">
                    <a:solidFill>
                      <a:schemeClr val="accent3">
                        <a:lumMod val="75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Annual Projected Revenue</a:t>
                      </a:r>
                      <a:endParaRPr lang="en-GB" sz="1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45724" marR="45724" marT="45674" marB="45674">
                    <a:solidFill>
                      <a:schemeClr val="accent3">
                        <a:lumMod val="75000"/>
                        <a:alpha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1"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Annual Projected Spending</a:t>
                      </a:r>
                      <a:endParaRPr lang="en-GB" sz="1200"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Revenue Generated ( Billed) </a:t>
                      </a: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Revenue collected</a:t>
                      </a:r>
                      <a:endPar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of </a:t>
                      </a: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Employees</a:t>
                      </a:r>
                    </a:p>
                    <a:p>
                      <a:pPr algn="ctr" fontAlgn="t"/>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Goods and Services</a:t>
                      </a: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Assets</a:t>
                      </a:r>
                    </a:p>
                    <a:p>
                      <a:pPr algn="ctr" fontAlgn="t"/>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Total</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Expenditure</a:t>
                      </a:r>
                    </a:p>
                    <a:p>
                      <a:pPr algn="ctr" fontAlgn="t"/>
                      <a:endPar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marR="0" indent="0" algn="ctr" defTabSz="457200" rtl="0" eaLnBrk="1" fontAlgn="t" latinLnBrk="0" hangingPunct="1">
                        <a:lnSpc>
                          <a:spcPct val="100000"/>
                        </a:lnSpc>
                        <a:spcBef>
                          <a:spcPts val="0"/>
                        </a:spcBef>
                        <a:spcAft>
                          <a:spcPts val="0"/>
                        </a:spcAft>
                        <a:buClrTx/>
                        <a:buSzTx/>
                        <a:buFontTx/>
                        <a:buNone/>
                        <a:tabLst/>
                        <a:defRPr/>
                      </a:pPr>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Variance: Revenue &amp; Expenditure</a:t>
                      </a: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a:t>
                      </a:r>
                    </a:p>
                    <a:p>
                      <a:pPr algn="ctr" fontAlgn="t"/>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tc>
                  <a:txBody>
                    <a:bodyPr/>
                    <a:lstStyle/>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spent</a:t>
                      </a:r>
                    </a:p>
                    <a:p>
                      <a:pPr algn="ctr" fontAlgn="t"/>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fontAlgn="t"/>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Q1 </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45724" marR="45724" marT="45674" marB="45674">
                    <a:solidFill>
                      <a:schemeClr val="accent3">
                        <a:lumMod val="75000"/>
                        <a:alpha val="80000"/>
                      </a:schemeClr>
                    </a:solidFill>
                  </a:tcPr>
                </a:tc>
                <a:extLst>
                  <a:ext uri="{0D108BD9-81ED-4DB2-BD59-A6C34878D82A}"/>
                </a:extLst>
              </a:tr>
              <a:tr h="457173">
                <a:tc>
                  <a:txBody>
                    <a:bodyPr/>
                    <a:lstStyle/>
                    <a:p>
                      <a:pPr algn="l" fontAlgn="ctr"/>
                      <a:endParaRPr lang="en-GB" sz="1200" b="1" i="0" u="none" strike="noStrike" dirty="0" smtClean="0">
                        <a:solidFill>
                          <a:srgbClr val="000000"/>
                        </a:solidFill>
                        <a:effectLst/>
                        <a:latin typeface="Arial" panose="020B0604020202020204" pitchFamily="34" charset="0"/>
                        <a:cs typeface="Arial" panose="020B0604020202020204" pitchFamily="34" charset="0"/>
                      </a:endParaRPr>
                    </a:p>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OCRD</a:t>
                      </a:r>
                    </a:p>
                  </a:txBody>
                  <a:tcPr marL="45724" marR="45724" marT="45674" marB="45674"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356 823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389</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408</a:t>
                      </a:r>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35 918</a:t>
                      </a: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33 059</a:t>
                      </a: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24 385</a:t>
                      </a: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38 943</a:t>
                      </a: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63 328</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endPar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(27 410)</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endPar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PTA</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167</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632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113 079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40 257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39</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307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117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1 267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384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13 873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JHB</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100</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021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86</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649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23 065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22</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614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643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1 019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662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ZA" sz="1200" b="1" i="0" u="none" strike="noStrike" baseline="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403</a:t>
                      </a:r>
                      <a:endParaRPr lang="en-ZA" sz="1200" b="1" i="0" u="none" strike="noStrike"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CPT</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158</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281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94 847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marL="0" indent="0" algn="r" fontAlgn="b">
                        <a:buNone/>
                      </a:pPr>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34 304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33</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779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20 088</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1 275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941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US" sz="1200" b="1" i="0" u="none" strike="noStrike" dirty="0" smtClean="0">
                          <a:solidFill>
                            <a:srgbClr val="000000"/>
                          </a:solidFill>
                          <a:effectLst/>
                          <a:latin typeface="Arial" panose="020B0604020202020204" pitchFamily="34" charset="0"/>
                          <a:cs typeface="Arial" panose="020B0604020202020204" pitchFamily="34" charset="0"/>
                        </a:rPr>
                        <a:t>PMB</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939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76 345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16 670</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624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16 315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893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a:t>
                      </a: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17 208</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(538</a:t>
                      </a:r>
                      <a:r>
                        <a:rPr lang="en-ZA" sz="1200" b="1" i="0" u="none" strike="noStrike" baseline="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BLM</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21 636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52 907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5 423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105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10 122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808</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930</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ZA" sz="1200" b="1" i="0" u="none" strike="noStrike" baseline="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507)</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KIM</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6 237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19 847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1 332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1 331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3 348</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454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498</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802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(2 470</a:t>
                      </a:r>
                      <a:r>
                        <a:rPr lang="en-ZA" sz="1200" b="1" i="0" u="none" strike="noStrike" baseline="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285%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VRY</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4 564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18 843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1 109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1 109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3 7</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313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4 110</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(3 001)</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KWT</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242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22 736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7 345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164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4 771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471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242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2 103</a:t>
                      </a:r>
                      <a:endParaRPr lang="en-ZA" sz="1200" b="1" i="0" u="none" strike="noStrike"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71%</a:t>
                      </a:r>
                      <a:endParaRPr lang="en-ZA" sz="1200" b="1" i="0" u="none" strike="noStrike"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r>
                        <a:rPr lang="en-ZA" sz="1200" b="1" dirty="0" smtClean="0">
                          <a:effectLst/>
                          <a:latin typeface="Arial" pitchFamily="34" charset="0"/>
                          <a:cs typeface="Arial" pitchFamily="34" charset="0"/>
                        </a:rPr>
                        <a:t>UMT</a:t>
                      </a:r>
                      <a:endParaRPr lang="en-ZA" sz="1200" b="1" dirty="0">
                        <a:effectLst/>
                        <a:latin typeface="Arial" pitchFamily="34" charset="0"/>
                        <a:cs typeface="Arial"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352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13 769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387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2 681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262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943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(2 556</a:t>
                      </a:r>
                      <a:r>
                        <a:rPr lang="en-ZA" sz="1200" b="1" i="0" u="none" strike="noStrike" baseline="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760%</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NEL</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22</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451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34 690</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4 923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906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024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542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7 566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(2 613)</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GB" sz="1200" b="1" i="0" u="none" strike="noStrike" dirty="0" smtClean="0">
                          <a:solidFill>
                            <a:srgbClr val="000000"/>
                          </a:solidFill>
                          <a:effectLst/>
                          <a:latin typeface="Arial" panose="020B0604020202020204" pitchFamily="34" charset="0"/>
                          <a:cs typeface="Arial" panose="020B0604020202020204" pitchFamily="34" charset="0"/>
                        </a:rPr>
                        <a:t>LMP</a:t>
                      </a:r>
                      <a:endParaRPr lang="en-GB"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469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18 527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3 278</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232</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3 086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329</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3 415</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(137)</a:t>
                      </a:r>
                      <a:endParaRPr lang="en-ZA" sz="1200" b="1" i="0" u="none" strike="noStrike"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b"/>
                </a:tc>
                <a:extLst>
                  <a:ext uri="{0D108BD9-81ED-4DB2-BD59-A6C34878D82A}"/>
                </a:extLst>
              </a:tr>
              <a:tr h="274261">
                <a:tc>
                  <a:txBody>
                    <a:bodyPr/>
                    <a:lstStyle/>
                    <a:p>
                      <a:pPr algn="l" fontAlgn="ctr"/>
                      <a:r>
                        <a:rPr lang="en-US" sz="1200" b="1" i="0" u="none" strike="noStrike" dirty="0" smtClean="0">
                          <a:solidFill>
                            <a:srgbClr val="000000"/>
                          </a:solidFill>
                          <a:effectLst/>
                          <a:latin typeface="Arial" panose="020B0604020202020204" pitchFamily="34" charset="0"/>
                          <a:cs typeface="Arial" panose="020B0604020202020204" pitchFamily="34" charset="0"/>
                        </a:rPr>
                        <a:t>Total</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45724" marR="45724" marT="45674" marB="45674" anchor="ct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938 647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938 647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174 041</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168 604</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139 </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46</a:t>
                      </a:r>
                      <a:r>
                        <a:rPr lang="en-ZA" sz="1200" b="1" i="0" u="none" strike="noStrike" baseline="0"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576</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777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185 953</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ZA" sz="1200" b="1" i="0" u="none" strike="noStrike" baseline="0" dirty="0" smtClean="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11 912</a:t>
                      </a:r>
                      <a:endParaRPr lang="en-ZA" sz="1200" b="1" i="0" u="none" strike="noStrike"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tc>
                  <a:txBody>
                    <a:bodyPr/>
                    <a:lstStyle/>
                    <a:p>
                      <a:pPr algn="r" fontAlgn="b"/>
                      <a:r>
                        <a:rPr lang="en-ZA" sz="1200" b="1" i="0" u="none" strike="noStrike" dirty="0" smtClean="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107%</a:t>
                      </a:r>
                      <a:endParaRPr lang="en-ZA" sz="1200" b="1" i="0" u="none" strike="noStrike"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marL="9525" marR="9525" marT="9529" marB="0" anchor="ctr">
                    <a:solidFill>
                      <a:schemeClr val="accent3">
                        <a:lumMod val="75000"/>
                      </a:schemeClr>
                    </a:solidFill>
                  </a:tcPr>
                </a:tc>
                <a:extLst>
                  <a:ext uri="{0D108BD9-81ED-4DB2-BD59-A6C34878D82A}"/>
                </a:extLst>
              </a:tr>
            </a:tbl>
          </a:graphicData>
        </a:graphic>
      </p:graphicFrame>
    </p:spTree>
    <p:extLst>
      <p:ext uri="{BB962C8B-B14F-4D97-AF65-F5344CB8AC3E}">
        <p14:creationId xmlns:p14="http://schemas.microsoft.com/office/powerpoint/2010/main" xmlns="" val="4217397993"/>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
          <p:cNvSpPr>
            <a:spLocks noChangeArrowheads="1"/>
          </p:cNvSpPr>
          <p:nvPr/>
        </p:nvSpPr>
        <p:spPr bwMode="auto">
          <a:xfrm>
            <a:off x="2066925" y="7477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7651" name="Rectangle 12"/>
          <p:cNvSpPr>
            <a:spLocks noChangeArrowheads="1"/>
          </p:cNvSpPr>
          <p:nvPr/>
        </p:nvSpPr>
        <p:spPr bwMode="auto">
          <a:xfrm>
            <a:off x="-333375" y="16986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7652" name="Rectangle 16"/>
          <p:cNvSpPr>
            <a:spLocks noChangeArrowheads="1"/>
          </p:cNvSpPr>
          <p:nvPr/>
        </p:nvSpPr>
        <p:spPr bwMode="auto">
          <a:xfrm>
            <a:off x="10042525" y="30321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27653" name="Rectangle 21"/>
          <p:cNvSpPr>
            <a:spLocks noChangeArrowheads="1"/>
          </p:cNvSpPr>
          <p:nvPr/>
        </p:nvSpPr>
        <p:spPr bwMode="auto">
          <a:xfrm>
            <a:off x="5343525" y="751522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endParaRPr lang="en-US" altLang="en-US" dirty="0"/>
          </a:p>
        </p:txBody>
      </p:sp>
      <p:sp>
        <p:nvSpPr>
          <p:cNvPr id="4107" name="Title 13"/>
          <p:cNvSpPr>
            <a:spLocks noGrp="1"/>
          </p:cNvSpPr>
          <p:nvPr>
            <p:ph type="title"/>
          </p:nvPr>
        </p:nvSpPr>
        <p:spPr>
          <a:xfrm>
            <a:off x="131763" y="379413"/>
            <a:ext cx="8856662" cy="576262"/>
          </a:xfrm>
        </p:spPr>
        <p:txBody>
          <a:bodyPr>
            <a:normAutofit fontScale="90000"/>
          </a:bodyPr>
          <a:lstStyle/>
          <a:p>
            <a:pPr>
              <a:defRPr/>
            </a:pPr>
            <a:r>
              <a:rPr lang="en-ZA" sz="3600" dirty="0" smtClean="0">
                <a:effectLst>
                  <a:outerShdw blurRad="38100" dist="38100" dir="2700000" algn="tl">
                    <a:srgbClr val="000000">
                      <a:alpha val="43137"/>
                    </a:srgbClr>
                  </a:outerShdw>
                </a:effectLst>
              </a:rPr>
              <a:t>Executive summary- </a:t>
            </a:r>
          </a:p>
        </p:txBody>
      </p:sp>
      <p:sp>
        <p:nvSpPr>
          <p:cNvPr id="10" name="Content Placeholder 2"/>
          <p:cNvSpPr>
            <a:spLocks noGrp="1"/>
          </p:cNvSpPr>
          <p:nvPr>
            <p:ph idx="1"/>
          </p:nvPr>
        </p:nvSpPr>
        <p:spPr>
          <a:xfrm>
            <a:off x="179388" y="404813"/>
            <a:ext cx="8816975" cy="5040312"/>
          </a:xfrm>
        </p:spPr>
        <p:txBody>
          <a:bodyPr/>
          <a:lstStyle/>
          <a:p>
            <a:pPr marL="0" indent="0" algn="just">
              <a:buFontTx/>
              <a:buNone/>
              <a:defRPr/>
            </a:pPr>
            <a:endParaRPr lang="en-ZA" sz="1000" b="1" u="sng" dirty="0" smtClean="0"/>
          </a:p>
          <a:p>
            <a:pPr marL="0" indent="0" algn="just">
              <a:buFontTx/>
              <a:buNone/>
              <a:defRPr/>
            </a:pPr>
            <a:endParaRPr lang="en-ZA" sz="1000" b="1" u="sng" dirty="0" smtClean="0"/>
          </a:p>
          <a:p>
            <a:pPr marL="0" indent="0" algn="just">
              <a:buFontTx/>
              <a:buNone/>
              <a:defRPr/>
            </a:pPr>
            <a:endParaRPr lang="en-ZA" sz="1000" b="1" u="sng" dirty="0"/>
          </a:p>
          <a:p>
            <a:pPr marL="0" indent="0" algn="just">
              <a:buFont typeface="Arial" panose="020B0604020202020204" pitchFamily="34" charset="0"/>
              <a:buNone/>
              <a:defRPr/>
            </a:pPr>
            <a:endParaRPr lang="en-ZA" sz="1000" b="1" u="sng" dirty="0" smtClean="0"/>
          </a:p>
          <a:p>
            <a:pPr marL="228600" indent="-228600" algn="just">
              <a:buFont typeface="+mj-lt"/>
              <a:buAutoNum type="arabicPeriod"/>
              <a:defRPr/>
            </a:pPr>
            <a:r>
              <a:rPr lang="en-ZA" sz="1100" dirty="0" smtClean="0"/>
              <a:t>The </a:t>
            </a:r>
            <a:r>
              <a:rPr lang="en-ZA" sz="1100" dirty="0"/>
              <a:t>Deeds Registration Trading Account is a self-funding trading entity generating its own income, mainly from the registration of deeds and the sale of deeds registration information, of which revenue generated  represents budget.</a:t>
            </a:r>
          </a:p>
          <a:p>
            <a:pPr marL="228600" indent="-228600" algn="just">
              <a:buFont typeface="+mj-lt"/>
              <a:buAutoNum type="arabicPeriod"/>
              <a:defRPr/>
            </a:pPr>
            <a:r>
              <a:rPr lang="en-ZA" sz="1100" dirty="0"/>
              <a:t>In terms of PFMA Trading entities are not allowed to budget for deficit unless there are special arrangements, as a result of these the expenditure projected was aligned to the revenue projected.</a:t>
            </a:r>
          </a:p>
          <a:p>
            <a:pPr marL="228600" indent="-228600" algn="just">
              <a:buFont typeface="+mj-lt"/>
              <a:buAutoNum type="arabicPeriod"/>
              <a:defRPr/>
            </a:pPr>
            <a:r>
              <a:rPr lang="en-GB" sz="1100" dirty="0" smtClean="0"/>
              <a:t>Deeds </a:t>
            </a:r>
            <a:r>
              <a:rPr lang="en-GB" sz="1100" dirty="0"/>
              <a:t>Trading Account generated </a:t>
            </a:r>
            <a:r>
              <a:rPr lang="en-GB" sz="1100" dirty="0" smtClean="0"/>
              <a:t>R177,8 </a:t>
            </a:r>
            <a:r>
              <a:rPr lang="en-GB" sz="1100" dirty="0"/>
              <a:t>million </a:t>
            </a:r>
            <a:r>
              <a:rPr lang="en-GB" sz="1100" dirty="0" smtClean="0"/>
              <a:t>revenue, which  includes R3,7 million interest received as </a:t>
            </a:r>
            <a:r>
              <a:rPr lang="en-GB" sz="1100" dirty="0"/>
              <a:t>at </a:t>
            </a:r>
            <a:r>
              <a:rPr lang="en-GB" sz="1100" dirty="0" smtClean="0"/>
              <a:t>30 June and represent   18,8% </a:t>
            </a:r>
            <a:r>
              <a:rPr lang="en-GB" sz="1100" dirty="0"/>
              <a:t>of the </a:t>
            </a:r>
            <a:r>
              <a:rPr lang="en-GB" sz="1100" dirty="0" smtClean="0"/>
              <a:t>R938,6 </a:t>
            </a:r>
            <a:r>
              <a:rPr lang="en-GB" sz="1100" dirty="0"/>
              <a:t>million </a:t>
            </a:r>
            <a:r>
              <a:rPr lang="en-GB" sz="1100" dirty="0" smtClean="0"/>
              <a:t>annual projected revenue.</a:t>
            </a:r>
            <a:r>
              <a:rPr lang="en-ZA" sz="1100" dirty="0" smtClean="0"/>
              <a:t> </a:t>
            </a:r>
            <a:r>
              <a:rPr lang="en-ZA" sz="1100" dirty="0"/>
              <a:t>The entity </a:t>
            </a:r>
            <a:r>
              <a:rPr lang="en-ZA" sz="1100" dirty="0" smtClean="0"/>
              <a:t>collected 96% </a:t>
            </a:r>
            <a:r>
              <a:rPr lang="en-ZA" sz="1100" dirty="0"/>
              <a:t>of the billed amount </a:t>
            </a:r>
            <a:r>
              <a:rPr lang="en-ZA" sz="1100" dirty="0" smtClean="0"/>
              <a:t>which is over 95</a:t>
            </a:r>
            <a:r>
              <a:rPr lang="en-ZA" sz="1100" dirty="0"/>
              <a:t>% set target on collection</a:t>
            </a:r>
            <a:r>
              <a:rPr lang="en-ZA" sz="1100" dirty="0" smtClean="0"/>
              <a:t>. R47 million relates to the portion not collected within 30 days.</a:t>
            </a:r>
            <a:endParaRPr lang="en-GB" sz="1100" dirty="0"/>
          </a:p>
          <a:p>
            <a:pPr marL="228600" indent="-228600" algn="just">
              <a:buFont typeface="+mj-lt"/>
              <a:buAutoNum type="arabicPeriod"/>
              <a:defRPr/>
            </a:pPr>
            <a:r>
              <a:rPr lang="en-GB" sz="1100" dirty="0"/>
              <a:t>Revenue generated is </a:t>
            </a:r>
            <a:r>
              <a:rPr lang="en-GB" sz="1100" dirty="0" smtClean="0"/>
              <a:t>for the month of March to May 2019 invoices.</a:t>
            </a:r>
            <a:endParaRPr lang="en-GB" sz="1100" dirty="0"/>
          </a:p>
          <a:p>
            <a:pPr marL="228600" indent="-228600" algn="just">
              <a:buFont typeface="+mj-lt"/>
              <a:buAutoNum type="arabicPeriod"/>
              <a:defRPr/>
            </a:pPr>
            <a:r>
              <a:rPr lang="en-GB" sz="1100" dirty="0">
                <a:solidFill>
                  <a:prstClr val="black"/>
                </a:solidFill>
              </a:rPr>
              <a:t>Debtors are given 30 days after billing to settle their accounts and are suspended after 30 days and handed to debt collector after 90 days.</a:t>
            </a:r>
            <a:endParaRPr lang="en-GB" sz="1100" dirty="0"/>
          </a:p>
          <a:p>
            <a:pPr marL="228600" indent="-228600" algn="just">
              <a:buFont typeface="+mj-lt"/>
              <a:buAutoNum type="arabicPeriod"/>
              <a:defRPr/>
            </a:pPr>
            <a:r>
              <a:rPr lang="en-GB" sz="1100" dirty="0"/>
              <a:t>Revenue </a:t>
            </a:r>
            <a:r>
              <a:rPr lang="en-GB" sz="1100" dirty="0" smtClean="0"/>
              <a:t>generated (billed) </a:t>
            </a:r>
            <a:r>
              <a:rPr lang="en-GB" sz="1100" dirty="0"/>
              <a:t>amounted to </a:t>
            </a:r>
            <a:r>
              <a:rPr lang="en-GB" sz="1100" dirty="0" smtClean="0"/>
              <a:t>R174 </a:t>
            </a:r>
            <a:r>
              <a:rPr lang="en-GB" sz="1100" dirty="0"/>
              <a:t>million vs. expenditure of </a:t>
            </a:r>
            <a:r>
              <a:rPr lang="en-GB" sz="1100" dirty="0" smtClean="0"/>
              <a:t>R185,9 </a:t>
            </a:r>
            <a:r>
              <a:rPr lang="en-GB" sz="1100" dirty="0"/>
              <a:t>million which represents </a:t>
            </a:r>
            <a:r>
              <a:rPr lang="en-GB" sz="1100" dirty="0" smtClean="0"/>
              <a:t>107% </a:t>
            </a:r>
            <a:r>
              <a:rPr lang="en-GB" sz="1100" dirty="0"/>
              <a:t>of </a:t>
            </a:r>
            <a:r>
              <a:rPr lang="en-GB" sz="1100" dirty="0" smtClean="0"/>
              <a:t>expenditure </a:t>
            </a:r>
            <a:r>
              <a:rPr lang="en-GB" sz="1100" dirty="0"/>
              <a:t>vs revenue </a:t>
            </a:r>
            <a:r>
              <a:rPr lang="en-GB" sz="1100" dirty="0" smtClean="0"/>
              <a:t>generated, leaving negative balance </a:t>
            </a:r>
            <a:r>
              <a:rPr lang="en-GB" sz="1100" dirty="0"/>
              <a:t>of </a:t>
            </a:r>
            <a:r>
              <a:rPr lang="en-GB" sz="1100" dirty="0" smtClean="0"/>
              <a:t>(R11,9)million. However 80% of revenue generated goes to compensation of employees. </a:t>
            </a:r>
          </a:p>
          <a:p>
            <a:pPr marL="228600" indent="-228600" algn="just">
              <a:buFont typeface="+mj-lt"/>
              <a:buAutoNum type="arabicPeriod"/>
              <a:defRPr/>
            </a:pPr>
            <a:r>
              <a:rPr lang="en-GB" sz="1100" dirty="0" smtClean="0"/>
              <a:t>The negative balance was as the result of once-off payment of R29.3 million for Oracle Hardware and Software maintenance and support.</a:t>
            </a:r>
          </a:p>
          <a:p>
            <a:pPr marL="228600" indent="-228600" algn="just">
              <a:buFont typeface="+mj-lt"/>
              <a:buAutoNum type="arabicPeriod"/>
              <a:defRPr/>
            </a:pPr>
            <a:r>
              <a:rPr lang="en-ZA" sz="1100" dirty="0" smtClean="0"/>
              <a:t>Some </a:t>
            </a:r>
            <a:r>
              <a:rPr lang="en-ZA" sz="1100" dirty="0"/>
              <a:t>offices do not generate enough revenue to cover operational cost, hence they are subsidized by others for compensation of employees. </a:t>
            </a:r>
            <a:endParaRPr lang="en-ZA" sz="1100" dirty="0" smtClean="0"/>
          </a:p>
          <a:p>
            <a:pPr marL="228600" indent="-228600" algn="just">
              <a:buFont typeface="+mj-lt"/>
              <a:buAutoNum type="arabicPeriod"/>
              <a:defRPr/>
            </a:pPr>
            <a:r>
              <a:rPr lang="en-ZA" sz="1100" dirty="0" smtClean="0"/>
              <a:t>Bank balance as at 30 </a:t>
            </a:r>
            <a:r>
              <a:rPr lang="en-ZA" sz="1100" dirty="0"/>
              <a:t>J</a:t>
            </a:r>
            <a:r>
              <a:rPr lang="en-ZA" sz="1100" dirty="0" smtClean="0"/>
              <a:t>une 2019 is R259 million including R123 million for OVG funds.</a:t>
            </a:r>
          </a:p>
          <a:p>
            <a:pPr marL="0" indent="0" algn="just">
              <a:buFont typeface="Arial" panose="020B0604020202020204" pitchFamily="34" charset="0"/>
              <a:buNone/>
              <a:defRPr/>
            </a:pPr>
            <a:endParaRPr lang="en-ZA" sz="1100" dirty="0"/>
          </a:p>
          <a:p>
            <a:pPr marL="0" indent="0">
              <a:buFont typeface="Arial" panose="020B0604020202020204" pitchFamily="34" charset="0"/>
              <a:buNone/>
              <a:defRPr/>
            </a:pPr>
            <a:endParaRPr lang="en-ZA" altLang="en-US" sz="1200" dirty="0">
              <a:latin typeface="Arial" charset="0"/>
              <a:cs typeface="Arial" charset="0"/>
            </a:endParaRPr>
          </a:p>
          <a:p>
            <a:pPr marL="0" indent="0" algn="just">
              <a:buFont typeface="Arial" panose="020B0604020202020204" pitchFamily="34" charset="0"/>
              <a:buNone/>
              <a:defRPr/>
            </a:pPr>
            <a:endParaRPr lang="en-GB" sz="1100" dirty="0"/>
          </a:p>
          <a:p>
            <a:pPr marL="0" indent="0" algn="just">
              <a:buFont typeface="Arial" panose="020B0604020202020204" pitchFamily="34" charset="0"/>
              <a:buNone/>
              <a:defRPr/>
            </a:pPr>
            <a:endParaRPr lang="en-GB" sz="1100" dirty="0"/>
          </a:p>
          <a:p>
            <a:pPr marL="0" indent="0">
              <a:buFont typeface="Arial" panose="020B0604020202020204" pitchFamily="34" charset="0"/>
              <a:buNone/>
              <a:defRPr/>
            </a:pPr>
            <a:endParaRPr lang="en-ZA" altLang="en-US" sz="1200" dirty="0">
              <a:latin typeface="Arial" charset="0"/>
              <a:cs typeface="Arial" charset="0"/>
            </a:endParaRPr>
          </a:p>
          <a:p>
            <a:pPr marL="228600" indent="-228600" algn="just">
              <a:buFont typeface="+mj-lt"/>
              <a:buAutoNum type="arabicPeriod"/>
              <a:defRPr/>
            </a:pPr>
            <a:endParaRPr lang="en-GB" sz="1100" dirty="0"/>
          </a:p>
          <a:p>
            <a:pPr marL="0" indent="0" algn="just">
              <a:buFont typeface="Arial" charset="0"/>
              <a:buNone/>
              <a:defRPr/>
            </a:pPr>
            <a:endParaRPr lang="en-GB" sz="1100" b="1" dirty="0">
              <a:solidFill>
                <a:srgbClr val="FF0000"/>
              </a:solidFill>
            </a:endParaRPr>
          </a:p>
          <a:p>
            <a:pPr marL="0" indent="0" algn="just">
              <a:buFont typeface="Arial" charset="0"/>
              <a:buNone/>
              <a:defRPr/>
            </a:pPr>
            <a:endParaRPr lang="en-GB" sz="1200" u="sng" dirty="0" smtClean="0"/>
          </a:p>
          <a:p>
            <a:pPr marL="0" indent="0" algn="just">
              <a:buFont typeface="Arial" charset="0"/>
              <a:buNone/>
              <a:defRPr/>
            </a:pPr>
            <a:endParaRPr lang="en-GB" sz="1200" b="1" u="sng" dirty="0"/>
          </a:p>
          <a:p>
            <a:pPr marL="0" indent="0" algn="just">
              <a:buFont typeface="Arial" charset="0"/>
              <a:buNone/>
              <a:defRPr/>
            </a:pPr>
            <a:endParaRPr lang="en-GB" sz="1200" dirty="0">
              <a:solidFill>
                <a:prstClr val="black"/>
              </a:solidFill>
            </a:endParaRPr>
          </a:p>
          <a:p>
            <a:pPr marL="0" indent="0" algn="just">
              <a:buFont typeface="Arial" charset="0"/>
              <a:buNone/>
              <a:defRPr/>
            </a:pPr>
            <a:endParaRPr lang="en-GB" sz="1200" dirty="0" smtClean="0">
              <a:solidFill>
                <a:prstClr val="black"/>
              </a:solidFill>
            </a:endParaRPr>
          </a:p>
          <a:p>
            <a:pPr marL="0" indent="0" algn="just">
              <a:buFont typeface="Arial" charset="0"/>
              <a:buNone/>
              <a:defRPr/>
            </a:pPr>
            <a:endParaRPr lang="en-GB" sz="1200" dirty="0" smtClean="0">
              <a:solidFill>
                <a:prstClr val="black"/>
              </a:solidFill>
            </a:endParaRPr>
          </a:p>
          <a:p>
            <a:pPr marL="0" indent="0" algn="just">
              <a:buFont typeface="Arial" charset="0"/>
              <a:buNone/>
              <a:defRPr/>
            </a:pPr>
            <a:endParaRPr lang="en-GB" sz="1000" dirty="0"/>
          </a:p>
        </p:txBody>
      </p:sp>
    </p:spTree>
    <p:extLst>
      <p:ext uri="{BB962C8B-B14F-4D97-AF65-F5344CB8AC3E}">
        <p14:creationId xmlns:p14="http://schemas.microsoft.com/office/powerpoint/2010/main" xmlns="" val="1885413564"/>
      </p:ext>
    </p:extLst>
  </p:cSld>
  <p:clrMapOvr>
    <a:masterClrMapping/>
  </p:clrMapOvr>
  <p:transition spd="slow">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5801399" y="-23175"/>
            <a:ext cx="3233022" cy="1627840"/>
            <a:chOff x="5019342" y="482872"/>
            <a:chExt cx="3667124" cy="2737486"/>
          </a:xfrm>
        </p:grpSpPr>
        <p:grpSp>
          <p:nvGrpSpPr>
            <p:cNvPr id="96" name="Grupare 76"/>
            <p:cNvGrpSpPr/>
            <p:nvPr/>
          </p:nvGrpSpPr>
          <p:grpSpPr>
            <a:xfrm>
              <a:off x="5408096" y="1366608"/>
              <a:ext cx="3278370" cy="228600"/>
              <a:chOff x="5575731" y="1523682"/>
              <a:chExt cx="3278370" cy="228600"/>
            </a:xfrm>
            <a:solidFill>
              <a:srgbClr val="FFC000"/>
            </a:solidFill>
          </p:grpSpPr>
          <p:cxnSp>
            <p:nvCxnSpPr>
              <p:cNvPr id="99"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97" name="CasetăText 86"/>
            <p:cNvSpPr txBox="1"/>
            <p:nvPr/>
          </p:nvSpPr>
          <p:spPr>
            <a:xfrm>
              <a:off x="5019342" y="482872"/>
              <a:ext cx="3575553" cy="931641"/>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Q1 of 2019/20: Expenditure by Programme</a:t>
              </a:r>
              <a:endParaRPr lang="en-US" sz="1500" dirty="0">
                <a:solidFill>
                  <a:srgbClr val="333399"/>
                </a:solidFill>
                <a:latin typeface="Futura Md BT"/>
                <a:cs typeface="Arial" panose="020B0604020202020204" pitchFamily="34" charset="0"/>
              </a:endParaRPr>
            </a:p>
          </p:txBody>
        </p:sp>
        <p:sp>
          <p:nvSpPr>
            <p:cNvPr id="98" name="CasetăText 87"/>
            <p:cNvSpPr txBox="1"/>
            <p:nvPr/>
          </p:nvSpPr>
          <p:spPr>
            <a:xfrm>
              <a:off x="5031840" y="1512350"/>
              <a:ext cx="3389356" cy="1708008"/>
            </a:xfrm>
            <a:prstGeom prst="rect">
              <a:avLst/>
            </a:prstGeom>
            <a:noFill/>
            <a:ln>
              <a:noFill/>
            </a:ln>
          </p:spPr>
          <p:txBody>
            <a:bodyPr wrap="square" rtlCol="0">
              <a:spAutoFit/>
            </a:bodyPr>
            <a:lstStyle/>
            <a:p>
              <a:pPr algn="r"/>
              <a:r>
                <a:rPr lang="en-US" sz="1200" b="1" dirty="0" smtClean="0">
                  <a:solidFill>
                    <a:schemeClr val="tx2">
                      <a:lumMod val="50000"/>
                    </a:schemeClr>
                  </a:solidFill>
                  <a:latin typeface="Futura lt bt"/>
                  <a:cs typeface="Arial" panose="020B0604020202020204" pitchFamily="34" charset="0"/>
                </a:rPr>
                <a:t>Budget:R10.9 billion</a:t>
              </a:r>
            </a:p>
            <a:p>
              <a:pPr algn="r"/>
              <a:r>
                <a:rPr lang="en-US" sz="1200" b="1" dirty="0" smtClean="0">
                  <a:solidFill>
                    <a:schemeClr val="bg1">
                      <a:lumMod val="50000"/>
                    </a:schemeClr>
                  </a:solidFill>
                  <a:latin typeface="Futura lt bt"/>
                  <a:cs typeface="Arial" panose="020B0604020202020204" pitchFamily="34" charset="0"/>
                </a:rPr>
                <a:t>Actual: R2.2 billion</a:t>
              </a:r>
            </a:p>
            <a:p>
              <a:pPr algn="r"/>
              <a:r>
                <a:rPr lang="en-US" sz="1200" b="1" dirty="0" smtClean="0">
                  <a:solidFill>
                    <a:schemeClr val="bg1">
                      <a:lumMod val="50000"/>
                    </a:schemeClr>
                  </a:solidFill>
                  <a:latin typeface="Futura lt bt"/>
                  <a:cs typeface="Arial" panose="020B0604020202020204" pitchFamily="34" charset="0"/>
                </a:rPr>
                <a:t>Available: R8.7 billion</a:t>
              </a:r>
            </a:p>
            <a:p>
              <a:pPr algn="r"/>
              <a:r>
                <a:rPr lang="en-US" sz="1200" b="1" dirty="0" smtClean="0">
                  <a:solidFill>
                    <a:schemeClr val="bg1">
                      <a:lumMod val="50000"/>
                    </a:schemeClr>
                  </a:solidFill>
                  <a:latin typeface="Futura lt bt"/>
                  <a:cs typeface="Arial" panose="020B0604020202020204" pitchFamily="34" charset="0"/>
                </a:rPr>
                <a:t>% Spent: 20%</a:t>
              </a:r>
              <a:endParaRPr lang="en-US" sz="1200" b="1" dirty="0">
                <a:solidFill>
                  <a:schemeClr val="bg1">
                    <a:lumMod val="50000"/>
                  </a:schemeClr>
                </a:solidFill>
                <a:latin typeface="Futura lt bt"/>
                <a:cs typeface="Arial" panose="020B0604020202020204" pitchFamily="34" charset="0"/>
              </a:endParaRPr>
            </a:p>
            <a:p>
              <a:pPr algn="r"/>
              <a:endParaRPr lang="en-US" sz="1200" b="1" dirty="0">
                <a:solidFill>
                  <a:schemeClr val="tx1">
                    <a:lumMod val="50000"/>
                    <a:lumOff val="50000"/>
                  </a:schemeClr>
                </a:solidFill>
                <a:latin typeface="Futura lt bt"/>
                <a:cs typeface="Arial" panose="020B0604020202020204" pitchFamily="34" charset="0"/>
              </a:endParaRPr>
            </a:p>
          </p:txBody>
        </p:sp>
      </p:grpSp>
      <p:sp>
        <p:nvSpPr>
          <p:cNvPr id="2" name="Footer Placeholder 1"/>
          <p:cNvSpPr>
            <a:spLocks noGrp="1"/>
          </p:cNvSpPr>
          <p:nvPr>
            <p:ph type="ftr" sz="quarter" idx="11"/>
          </p:nvPr>
        </p:nvSpPr>
        <p:spPr/>
        <p:txBody>
          <a:bodyPr/>
          <a:lstStyle/>
          <a:p>
            <a:r>
              <a:rPr lang="en-US" dirty="0" smtClean="0"/>
              <a:t>5</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1313" y="1096833"/>
            <a:ext cx="8461375" cy="4402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4696145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1589088"/>
          </a:xfrm>
        </p:spPr>
        <p:txBody>
          <a:bodyPr>
            <a:normAutofit fontScale="90000"/>
          </a:bodyPr>
          <a:lstStyle/>
          <a:p>
            <a:pPr>
              <a:defRPr/>
            </a:pPr>
            <a:r>
              <a:rPr lang="en-ZA" b="1" dirty="0" smtClean="0">
                <a:solidFill>
                  <a:prstClr val="black"/>
                </a:solidFill>
                <a:effectLst>
                  <a:outerShdw blurRad="38100" dist="38100" dir="2700000" algn="tl">
                    <a:srgbClr val="000000">
                      <a:alpha val="43137"/>
                    </a:srgbClr>
                  </a:outerShdw>
                </a:effectLst>
              </a:rPr>
              <a:t/>
            </a:r>
            <a:br>
              <a:rPr lang="en-ZA" b="1" dirty="0" smtClean="0">
                <a:solidFill>
                  <a:prstClr val="black"/>
                </a:solidFill>
                <a:effectLst>
                  <a:outerShdw blurRad="38100" dist="38100" dir="2700000" algn="tl">
                    <a:srgbClr val="000000">
                      <a:alpha val="43137"/>
                    </a:srgbClr>
                  </a:outerShdw>
                </a:effectLst>
              </a:rPr>
            </a:br>
            <a:r>
              <a:rPr lang="en-ZA" sz="3600" dirty="0" smtClean="0">
                <a:solidFill>
                  <a:prstClr val="black"/>
                </a:solidFill>
                <a:effectLst>
                  <a:outerShdw blurRad="38100" dist="38100" dir="2700000" algn="tl">
                    <a:srgbClr val="000000">
                      <a:alpha val="43137"/>
                    </a:srgbClr>
                  </a:outerShdw>
                </a:effectLst>
              </a:rPr>
              <a:t>Non-Financial </a:t>
            </a:r>
            <a:r>
              <a:rPr lang="en-ZA" sz="3600" dirty="0">
                <a:solidFill>
                  <a:prstClr val="black"/>
                </a:solidFill>
                <a:effectLst>
                  <a:outerShdw blurRad="38100" dist="38100" dir="2700000" algn="tl">
                    <a:srgbClr val="000000">
                      <a:alpha val="43137"/>
                    </a:srgbClr>
                  </a:outerShdw>
                </a:effectLst>
              </a:rPr>
              <a:t>Performance </a:t>
            </a:r>
            <a:br>
              <a:rPr lang="en-ZA" sz="3600" dirty="0">
                <a:solidFill>
                  <a:prstClr val="black"/>
                </a:solidFill>
                <a:effectLst>
                  <a:outerShdw blurRad="38100" dist="38100" dir="2700000" algn="tl">
                    <a:srgbClr val="000000">
                      <a:alpha val="43137"/>
                    </a:srgbClr>
                  </a:outerShdw>
                </a:effectLst>
              </a:rPr>
            </a:br>
            <a:endParaRPr lang="en-ZA"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773502485"/>
              </p:ext>
            </p:extLst>
          </p:nvPr>
        </p:nvGraphicFramePr>
        <p:xfrm>
          <a:off x="179388" y="1052513"/>
          <a:ext cx="8785224" cy="4713287"/>
        </p:xfrm>
        <a:graphic>
          <a:graphicData uri="http://schemas.openxmlformats.org/drawingml/2006/table">
            <a:tbl>
              <a:tblPr>
                <a:tableStyleId>{5940675A-B579-460E-94D1-54222C63F5DA}</a:tableStyleId>
              </a:tblPr>
              <a:tblGrid>
                <a:gridCol w="1920417">
                  <a:extLst>
                    <a:ext uri="{9D8B030D-6E8A-4147-A177-3AD203B41FA5}"/>
                  </a:extLst>
                </a:gridCol>
                <a:gridCol w="1383314">
                  <a:extLst>
                    <a:ext uri="{9D8B030D-6E8A-4147-A177-3AD203B41FA5}"/>
                  </a:extLst>
                </a:gridCol>
                <a:gridCol w="1127354">
                  <a:extLst>
                    <a:ext uri="{9D8B030D-6E8A-4147-A177-3AD203B41FA5}"/>
                  </a:extLst>
                </a:gridCol>
                <a:gridCol w="1252230">
                  <a:extLst>
                    <a:ext uri="{9D8B030D-6E8A-4147-A177-3AD203B41FA5}"/>
                  </a:extLst>
                </a:gridCol>
                <a:gridCol w="1613823">
                  <a:extLst>
                    <a:ext uri="{9D8B030D-6E8A-4147-A177-3AD203B41FA5}"/>
                  </a:extLst>
                </a:gridCol>
                <a:gridCol w="1488086">
                  <a:extLst>
                    <a:ext uri="{9D8B030D-6E8A-4147-A177-3AD203B41FA5}"/>
                  </a:extLst>
                </a:gridCol>
              </a:tblGrid>
              <a:tr h="712685">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Performance</a:t>
                      </a:r>
                    </a:p>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 Indicator </a:t>
                      </a:r>
                    </a:p>
                  </a:txBody>
                  <a:tcPr marL="9523" marR="9523" marT="9528"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1</a:t>
                      </a:r>
                      <a:r>
                        <a:rPr lang="en-ZA" sz="1100" b="1" kern="1200" baseline="30000" dirty="0" smtClean="0">
                          <a:effectLst/>
                          <a:latin typeface="Arial" panose="020B0604020202020204" pitchFamily="34" charset="0"/>
                          <a:cs typeface="Arial" panose="020B0604020202020204" pitchFamily="34" charset="0"/>
                        </a:rPr>
                        <a:t>st</a:t>
                      </a:r>
                      <a:r>
                        <a:rPr lang="en-ZA" sz="1100" b="1" kern="1200" baseline="0" dirty="0" smtClean="0">
                          <a:effectLst/>
                          <a:latin typeface="Arial" panose="020B0604020202020204" pitchFamily="34" charset="0"/>
                          <a:cs typeface="Arial" panose="020B0604020202020204" pitchFamily="34" charset="0"/>
                        </a:rPr>
                        <a:t> Quarter</a:t>
                      </a:r>
                      <a:endParaRPr lang="en-ZA" sz="1100" b="1" kern="1200" dirty="0" smtClean="0">
                        <a:effectLst/>
                        <a:latin typeface="Arial" panose="020B0604020202020204" pitchFamily="34" charset="0"/>
                        <a:cs typeface="Arial" panose="020B0604020202020204" pitchFamily="34" charset="0"/>
                      </a:endParaRPr>
                    </a:p>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Target as per APP</a:t>
                      </a:r>
                      <a:endParaRPr lang="en-ZA" sz="1100" b="1" kern="1200" dirty="0">
                        <a:solidFill>
                          <a:schemeClr val="dk1"/>
                        </a:solidFill>
                        <a:effectLst/>
                        <a:latin typeface="Arial" panose="020B0604020202020204" pitchFamily="34" charset="0"/>
                        <a:ea typeface="Calibri"/>
                        <a:cs typeface="Arial" panose="020B0604020202020204" pitchFamily="34" charset="0"/>
                      </a:endParaRPr>
                    </a:p>
                  </a:txBody>
                  <a:tcPr marL="9523" marR="9523" marT="9528"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baseline="0" dirty="0" smtClean="0">
                          <a:solidFill>
                            <a:schemeClr val="dk1"/>
                          </a:solidFill>
                          <a:effectLst/>
                          <a:latin typeface="Arial" panose="020B0604020202020204" pitchFamily="34" charset="0"/>
                          <a:ea typeface="Calibri"/>
                          <a:cs typeface="Arial" panose="020B0604020202020204" pitchFamily="34" charset="0"/>
                        </a:rPr>
                        <a:t>1</a:t>
                      </a:r>
                      <a:r>
                        <a:rPr lang="en-ZA" sz="1100" b="1" kern="1200" baseline="30000" dirty="0" smtClean="0">
                          <a:solidFill>
                            <a:schemeClr val="dk1"/>
                          </a:solidFill>
                          <a:effectLst/>
                          <a:latin typeface="Arial" panose="020B0604020202020204" pitchFamily="34" charset="0"/>
                          <a:ea typeface="Calibri"/>
                          <a:cs typeface="Arial" panose="020B0604020202020204" pitchFamily="34" charset="0"/>
                        </a:rPr>
                        <a:t>ST</a:t>
                      </a:r>
                      <a:r>
                        <a:rPr lang="en-ZA" sz="1100" b="1" kern="1200" baseline="0" dirty="0" smtClean="0">
                          <a:solidFill>
                            <a:schemeClr val="dk1"/>
                          </a:solidFill>
                          <a:effectLst/>
                          <a:latin typeface="Arial" panose="020B0604020202020204" pitchFamily="34" charset="0"/>
                          <a:ea typeface="Calibri"/>
                          <a:cs typeface="Arial" panose="020B0604020202020204" pitchFamily="34" charset="0"/>
                        </a:rPr>
                        <a:t> Quarter Achievement(Actual Performance)</a:t>
                      </a:r>
                      <a:endParaRPr lang="en-ZA" sz="1100" b="1" kern="1200" dirty="0">
                        <a:solidFill>
                          <a:schemeClr val="dk1"/>
                        </a:solidFill>
                        <a:effectLst/>
                        <a:latin typeface="Arial" panose="020B0604020202020204" pitchFamily="34" charset="0"/>
                        <a:ea typeface="Calibri"/>
                        <a:cs typeface="Arial" panose="020B0604020202020204" pitchFamily="34" charset="0"/>
                      </a:endParaRPr>
                    </a:p>
                  </a:txBody>
                  <a:tcPr marL="9523" marR="9523" marT="9528"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Variance on Actual Performance</a:t>
                      </a:r>
                      <a:endParaRPr lang="en-ZA" sz="1100" b="1" kern="1200" dirty="0">
                        <a:solidFill>
                          <a:schemeClr val="dk1"/>
                        </a:solidFill>
                        <a:effectLst/>
                        <a:latin typeface="Arial" panose="020B0604020202020204" pitchFamily="34" charset="0"/>
                        <a:ea typeface="Calibri"/>
                        <a:cs typeface="Arial" panose="020B0604020202020204" pitchFamily="34" charset="0"/>
                      </a:endParaRPr>
                    </a:p>
                  </a:txBody>
                  <a:tcPr marL="9523" marR="9523" marT="9528"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solidFill>
                            <a:schemeClr val="dk1"/>
                          </a:solidFill>
                          <a:effectLst/>
                          <a:latin typeface="Arial" panose="020B0604020202020204" pitchFamily="34" charset="0"/>
                          <a:ea typeface="Calibri"/>
                          <a:cs typeface="Arial" panose="020B0604020202020204" pitchFamily="34" charset="0"/>
                        </a:rPr>
                        <a:t>Reasons for Variance </a:t>
                      </a:r>
                    </a:p>
                  </a:txBody>
                  <a:tcPr marL="9523" marR="9523" marT="9530"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1" kern="1200" dirty="0" smtClean="0">
                          <a:effectLst/>
                          <a:latin typeface="Arial" panose="020B0604020202020204" pitchFamily="34" charset="0"/>
                          <a:cs typeface="Arial" panose="020B0604020202020204" pitchFamily="34" charset="0"/>
                        </a:rPr>
                        <a:t>Planned Interventions to address the challenges and variance</a:t>
                      </a:r>
                      <a:endParaRPr lang="en-ZA" sz="1100" b="1" kern="1200" dirty="0" smtClean="0">
                        <a:solidFill>
                          <a:schemeClr val="dk1"/>
                        </a:solidFill>
                        <a:effectLst/>
                        <a:latin typeface="Arial" panose="020B0604020202020204" pitchFamily="34" charset="0"/>
                        <a:ea typeface="Calibri"/>
                        <a:cs typeface="Arial" panose="020B0604020202020204" pitchFamily="34" charset="0"/>
                      </a:endParaRPr>
                    </a:p>
                  </a:txBody>
                  <a:tcPr marL="9523" marR="9523" marT="9530" marB="0">
                    <a:solidFill>
                      <a:schemeClr val="accent3">
                        <a:lumMod val="75000"/>
                      </a:schemeClr>
                    </a:solidFill>
                  </a:tcPr>
                </a:tc>
                <a:extLst>
                  <a:ext uri="{0D108BD9-81ED-4DB2-BD59-A6C34878D82A}"/>
                </a:extLst>
              </a:tr>
              <a:tr h="973482">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ZA" sz="1100" u="none" strike="noStrike" kern="1200" baseline="0" dirty="0" smtClean="0">
                          <a:latin typeface="Arial" panose="020B0604020202020204" pitchFamily="34" charset="0"/>
                          <a:cs typeface="Arial" panose="020B0604020202020204" pitchFamily="34" charset="0"/>
                        </a:rPr>
                        <a:t>Number of deeds and documents registered</a:t>
                      </a:r>
                    </a:p>
                  </a:txBody>
                  <a:tcPr marL="9523" marR="9523" marT="9528"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ZA" sz="1100" u="none" strike="noStrike" kern="1200" baseline="0" dirty="0" smtClean="0">
                          <a:latin typeface="Arial" panose="020B0604020202020204" pitchFamily="34" charset="0"/>
                          <a:cs typeface="Arial" panose="020B0604020202020204" pitchFamily="34" charset="0"/>
                        </a:rPr>
                        <a:t>	230 928</a:t>
                      </a:r>
                      <a:endParaRPr lang="en-ZA"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txBody>
                  <a:tcPr marL="9523" marR="9523" marT="9528" marB="0"/>
                </a:tc>
                <a:tc>
                  <a:txBody>
                    <a:bodyPr/>
                    <a:lstStyle/>
                    <a:p>
                      <a:pPr algn="ctr"/>
                      <a:r>
                        <a:rPr lang="en-US" sz="1100" b="0" dirty="0" smtClean="0">
                          <a:solidFill>
                            <a:schemeClr val="tx1"/>
                          </a:solidFill>
                          <a:effectLst/>
                          <a:latin typeface="Arial" panose="020B0604020202020204" pitchFamily="34" charset="0"/>
                          <a:ea typeface="Calibri" panose="020F0502020204030204" pitchFamily="34" charset="0"/>
                          <a:cs typeface="Arial" panose="020B0604020202020204" pitchFamily="34" charset="0"/>
                        </a:rPr>
                        <a:t>228 823</a:t>
                      </a:r>
                      <a:endParaRPr lang="en-ZA" sz="1100" b="0" i="0" u="none" strike="noStrike" kern="1200" baseline="0" dirty="0" smtClean="0">
                        <a:solidFill>
                          <a:schemeClr val="tx1"/>
                        </a:solidFill>
                        <a:latin typeface="Arial" panose="020B0604020202020204" pitchFamily="34" charset="0"/>
                        <a:ea typeface="+mn-ea"/>
                        <a:cs typeface="Arial" panose="020B0604020202020204" pitchFamily="34" charset="0"/>
                      </a:endParaRPr>
                    </a:p>
                  </a:txBody>
                  <a:tcPr marL="9523" marR="9523" marT="9528" marB="0">
                    <a:solidFill>
                      <a:srgbClr val="FFC000"/>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0" dirty="0" smtClean="0">
                          <a:effectLst/>
                          <a:latin typeface="Arial" panose="020B0604020202020204" pitchFamily="34" charset="0"/>
                          <a:ea typeface="Calibri" panose="020F0502020204030204" pitchFamily="34" charset="0"/>
                          <a:cs typeface="Arial" panose="020B0604020202020204" pitchFamily="34" charset="0"/>
                        </a:rPr>
                        <a:t>-2105 (99%) </a:t>
                      </a:r>
                      <a:endParaRPr lang="en-ZA" sz="1100" b="0" i="0" u="none" strike="noStrike" dirty="0">
                        <a:solidFill>
                          <a:schemeClr val="tx1"/>
                        </a:solidFill>
                        <a:effectLst/>
                        <a:latin typeface="Arial" panose="020B0604020202020204" pitchFamily="34" charset="0"/>
                        <a:cs typeface="Arial" panose="020B0604020202020204" pitchFamily="34" charset="0"/>
                      </a:endParaRPr>
                    </a:p>
                  </a:txBody>
                  <a:tcPr marL="9523" marR="9523" marT="9528" marB="0">
                    <a:noFill/>
                  </a:tcPr>
                </a:tc>
                <a:tc>
                  <a:txBody>
                    <a:bodyPr/>
                    <a:lstStyle/>
                    <a:p>
                      <a:pPr>
                        <a:lnSpc>
                          <a:spcPct val="115000"/>
                        </a:lnSpc>
                        <a:spcAft>
                          <a:spcPts val="0"/>
                        </a:spcAft>
                      </a:pPr>
                      <a:r>
                        <a:rPr lang="en-ZA" sz="11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Not Applicable </a:t>
                      </a:r>
                      <a:endParaRPr lang="en-ZA"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3" marR="9523" marT="9528" marB="0">
                    <a:noFill/>
                  </a:tcPr>
                </a:tc>
                <a:tc>
                  <a:txBody>
                    <a:bodyPr/>
                    <a:lstStyle/>
                    <a:p>
                      <a:pPr algn="just">
                        <a:lnSpc>
                          <a:spcPct val="115000"/>
                        </a:lnSpc>
                        <a:spcAft>
                          <a:spcPts val="0"/>
                        </a:spcAft>
                      </a:pPr>
                      <a:r>
                        <a:rPr lang="en-ZA" sz="1100" dirty="0" smtClean="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number of deeds lodged in an office by conveyancers is beyond registrars’ control.</a:t>
                      </a:r>
                      <a:endParaRPr lang="en-ZA" sz="110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9523" marR="9523" marT="9528" marB="0">
                    <a:noFill/>
                  </a:tcPr>
                </a:tc>
                <a:extLst>
                  <a:ext uri="{0D108BD9-81ED-4DB2-BD59-A6C34878D82A}"/>
                </a:extLst>
              </a:tr>
              <a:tr h="302712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ZA" sz="1100" u="none" strike="noStrike" kern="1200" baseline="0" dirty="0" smtClean="0">
                          <a:latin typeface="Arial" panose="020B0604020202020204" pitchFamily="34" charset="0"/>
                          <a:cs typeface="Arial" panose="020B0604020202020204" pitchFamily="34" charset="0"/>
                        </a:rPr>
                        <a:t>% of Deeds made available within 7 days from lodgement for execution</a:t>
                      </a:r>
                    </a:p>
                  </a:txBody>
                  <a:tcPr marL="9523" marR="9523" marT="9528"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ZA" sz="1100" b="0" i="0" u="none" strike="noStrike" kern="1200" baseline="0" dirty="0" smtClean="0">
                          <a:solidFill>
                            <a:schemeClr val="dk1"/>
                          </a:solidFill>
                          <a:latin typeface="Arial" panose="020B0604020202020204" pitchFamily="34" charset="0"/>
                          <a:ea typeface="+mn-ea"/>
                          <a:cs typeface="Arial" panose="020B0604020202020204" pitchFamily="34" charset="0"/>
                        </a:rPr>
                        <a:t>95% within 7 days </a:t>
                      </a:r>
                    </a:p>
                  </a:txBody>
                  <a:tcPr marL="9523" marR="9523" marT="9528" marB="0"/>
                </a:tc>
                <a:tc>
                  <a:txBody>
                    <a:bodyPr/>
                    <a:lstStyle/>
                    <a:p>
                      <a:pPr algn="ctr"/>
                      <a:r>
                        <a:rPr lang="en-ZA" sz="1100" b="0" i="0" u="none" strike="noStrike" kern="1200" baseline="0" dirty="0" smtClean="0">
                          <a:solidFill>
                            <a:schemeClr val="dk1"/>
                          </a:solidFill>
                          <a:latin typeface="Arial" panose="020B0604020202020204" pitchFamily="34" charset="0"/>
                          <a:ea typeface="+mn-ea"/>
                          <a:cs typeface="Arial" panose="020B0604020202020204" pitchFamily="34" charset="0"/>
                        </a:rPr>
                        <a:t>91% within 7 days</a:t>
                      </a:r>
                    </a:p>
                  </a:txBody>
                  <a:tcPr marL="9523" marR="9523" marT="9528" marB="0">
                    <a:solidFill>
                      <a:srgbClr val="FFC000"/>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0" i="0" u="none" strike="noStrike" dirty="0" smtClean="0">
                          <a:solidFill>
                            <a:schemeClr val="tx1"/>
                          </a:solidFill>
                          <a:effectLst/>
                          <a:latin typeface="Arial" panose="020B0604020202020204" pitchFamily="34" charset="0"/>
                          <a:cs typeface="Arial" panose="020B0604020202020204" pitchFamily="34" charset="0"/>
                        </a:rPr>
                        <a:t>4%</a:t>
                      </a:r>
                      <a:endParaRPr lang="en-ZA" sz="1100" b="0" i="0" u="none" strike="noStrike" dirty="0">
                        <a:solidFill>
                          <a:schemeClr val="tx1"/>
                        </a:solidFill>
                        <a:effectLst/>
                        <a:latin typeface="Arial" panose="020B0604020202020204" pitchFamily="34" charset="0"/>
                        <a:cs typeface="Arial" panose="020B0604020202020204" pitchFamily="34" charset="0"/>
                      </a:endParaRPr>
                    </a:p>
                  </a:txBody>
                  <a:tcPr marL="9523" marR="9523" marT="9528" marB="0">
                    <a:noFill/>
                  </a:tcPr>
                </a:tc>
                <a:tc>
                  <a:txBody>
                    <a:bodyPr/>
                    <a:lstStyle/>
                    <a:p>
                      <a:pPr algn="just" fontAlgn="ctr"/>
                      <a:r>
                        <a:rPr lang="en-ZA" sz="1100" b="0" i="0" u="none" strike="noStrike" dirty="0">
                          <a:solidFill>
                            <a:srgbClr val="000000"/>
                          </a:solidFill>
                          <a:effectLst/>
                          <a:latin typeface="Arial" pitchFamily="34" charset="0"/>
                          <a:cs typeface="Arial" pitchFamily="34" charset="0"/>
                        </a:rPr>
                        <a:t>The three main contributing factors to the reason for variance are</a:t>
                      </a:r>
                      <a:r>
                        <a:rPr lang="en-ZA" sz="1100" b="0" i="0" u="none" strike="noStrike" dirty="0" smtClean="0">
                          <a:solidFill>
                            <a:srgbClr val="000000"/>
                          </a:solidFill>
                          <a:effectLst/>
                          <a:latin typeface="Arial" pitchFamily="34" charset="0"/>
                          <a:cs typeface="Arial" pitchFamily="34" charset="0"/>
                        </a:rPr>
                        <a:t>:</a:t>
                      </a:r>
                    </a:p>
                    <a:p>
                      <a:pPr marL="228600" indent="-228600" algn="just" fontAlgn="ctr">
                        <a:buAutoNum type="arabicPeriod"/>
                      </a:pPr>
                      <a:r>
                        <a:rPr lang="en-ZA" sz="1100" b="0" i="0" u="none" strike="noStrike" dirty="0" smtClean="0">
                          <a:solidFill>
                            <a:srgbClr val="000000"/>
                          </a:solidFill>
                          <a:effectLst/>
                          <a:latin typeface="Arial" pitchFamily="34" charset="0"/>
                          <a:cs typeface="Arial" pitchFamily="34" charset="0"/>
                        </a:rPr>
                        <a:t>Examiners </a:t>
                      </a:r>
                      <a:r>
                        <a:rPr lang="en-ZA" sz="1100" b="0" i="0" u="none" strike="noStrike" dirty="0">
                          <a:solidFill>
                            <a:srgbClr val="000000"/>
                          </a:solidFill>
                          <a:effectLst/>
                          <a:latin typeface="Arial" pitchFamily="34" charset="0"/>
                          <a:cs typeface="Arial" pitchFamily="34" charset="0"/>
                        </a:rPr>
                        <a:t>taking leave (study and annual) between May and June</a:t>
                      </a:r>
                      <a:r>
                        <a:rPr lang="en-ZA" sz="1100" b="0" i="0" u="none" strike="noStrike" dirty="0" smtClean="0">
                          <a:solidFill>
                            <a:srgbClr val="000000"/>
                          </a:solidFill>
                          <a:effectLst/>
                          <a:latin typeface="Arial" pitchFamily="34" charset="0"/>
                          <a:cs typeface="Arial" pitchFamily="34" charset="0"/>
                        </a:rPr>
                        <a:t>.</a:t>
                      </a:r>
                    </a:p>
                    <a:p>
                      <a:pPr marL="228600" indent="-228600" algn="just" fontAlgn="ctr">
                        <a:buAutoNum type="arabicPeriod"/>
                      </a:pPr>
                      <a:endParaRPr lang="en-ZA" sz="1100" b="0" i="0" u="none" strike="noStrike" dirty="0" smtClean="0">
                        <a:solidFill>
                          <a:srgbClr val="000000"/>
                        </a:solidFill>
                        <a:effectLst/>
                        <a:latin typeface="Arial" pitchFamily="34" charset="0"/>
                        <a:cs typeface="Arial" pitchFamily="34" charset="0"/>
                      </a:endParaRPr>
                    </a:p>
                    <a:p>
                      <a:pPr marL="228600" indent="-228600" algn="just" fontAlgn="ctr">
                        <a:buAutoNum type="arabicPeriod"/>
                      </a:pPr>
                      <a:r>
                        <a:rPr lang="en-ZA" sz="1100" b="0" i="0" u="none" strike="noStrike" dirty="0" smtClean="0">
                          <a:solidFill>
                            <a:srgbClr val="000000"/>
                          </a:solidFill>
                          <a:effectLst/>
                          <a:latin typeface="Arial" pitchFamily="34" charset="0"/>
                          <a:cs typeface="Arial" pitchFamily="34" charset="0"/>
                        </a:rPr>
                        <a:t> </a:t>
                      </a:r>
                      <a:r>
                        <a:rPr lang="en-ZA" sz="1100" b="0" i="0" u="none" strike="noStrike" dirty="0">
                          <a:solidFill>
                            <a:srgbClr val="000000"/>
                          </a:solidFill>
                          <a:effectLst/>
                          <a:latin typeface="Arial" pitchFamily="34" charset="0"/>
                          <a:cs typeface="Arial" pitchFamily="34" charset="0"/>
                        </a:rPr>
                        <a:t>System downtimes</a:t>
                      </a:r>
                      <a:r>
                        <a:rPr lang="en-ZA" sz="1100" b="0" i="0" u="none" strike="noStrike" dirty="0" smtClean="0">
                          <a:solidFill>
                            <a:srgbClr val="000000"/>
                          </a:solidFill>
                          <a:effectLst/>
                          <a:latin typeface="Arial" pitchFamily="34" charset="0"/>
                          <a:cs typeface="Arial" pitchFamily="34" charset="0"/>
                        </a:rPr>
                        <a:t>.</a:t>
                      </a:r>
                    </a:p>
                    <a:p>
                      <a:pPr marL="228600" indent="-228600" algn="just" fontAlgn="ctr">
                        <a:buAutoNum type="arabicPeriod"/>
                      </a:pPr>
                      <a:endParaRPr lang="en-ZA" sz="1100" b="0" i="0" u="none" strike="noStrike" dirty="0" smtClean="0">
                        <a:solidFill>
                          <a:srgbClr val="000000"/>
                        </a:solidFill>
                        <a:effectLst/>
                        <a:latin typeface="Arial" pitchFamily="34" charset="0"/>
                        <a:cs typeface="Arial" pitchFamily="34" charset="0"/>
                      </a:endParaRPr>
                    </a:p>
                    <a:p>
                      <a:pPr marL="228600" indent="-228600" algn="just" fontAlgn="ctr">
                        <a:buAutoNum type="arabicPeriod"/>
                      </a:pPr>
                      <a:endParaRPr lang="en-ZA" sz="1100" b="0" i="0" u="none" strike="noStrike" dirty="0" smtClean="0">
                        <a:solidFill>
                          <a:srgbClr val="000000"/>
                        </a:solidFill>
                        <a:effectLst/>
                        <a:latin typeface="Arial" pitchFamily="34" charset="0"/>
                        <a:cs typeface="Arial" pitchFamily="34" charset="0"/>
                      </a:endParaRPr>
                    </a:p>
                    <a:p>
                      <a:pPr marL="228600" indent="-228600" algn="just" fontAlgn="ctr">
                        <a:buAutoNum type="arabicPeriod"/>
                      </a:pPr>
                      <a:endParaRPr lang="en-ZA" sz="1100" b="0" i="0" u="none" strike="noStrike" dirty="0" smtClean="0">
                        <a:solidFill>
                          <a:srgbClr val="000000"/>
                        </a:solidFill>
                        <a:effectLst/>
                        <a:latin typeface="Arial" pitchFamily="34" charset="0"/>
                        <a:cs typeface="Arial" pitchFamily="34" charset="0"/>
                      </a:endParaRPr>
                    </a:p>
                    <a:p>
                      <a:pPr marL="228600" indent="-228600" algn="just" fontAlgn="ctr">
                        <a:buAutoNum type="arabicPeriod"/>
                      </a:pPr>
                      <a:r>
                        <a:rPr lang="en-ZA" sz="1100" b="0" i="0" u="none" strike="noStrike" dirty="0" smtClean="0">
                          <a:solidFill>
                            <a:srgbClr val="000000"/>
                          </a:solidFill>
                          <a:effectLst/>
                          <a:latin typeface="Arial" pitchFamily="34" charset="0"/>
                          <a:cs typeface="Arial" pitchFamily="34" charset="0"/>
                        </a:rPr>
                        <a:t> </a:t>
                      </a:r>
                      <a:r>
                        <a:rPr lang="en-ZA" sz="1100" b="0" i="0" u="none" strike="noStrike" dirty="0">
                          <a:solidFill>
                            <a:srgbClr val="000000"/>
                          </a:solidFill>
                          <a:effectLst/>
                          <a:latin typeface="Arial" pitchFamily="34" charset="0"/>
                          <a:cs typeface="Arial" pitchFamily="34" charset="0"/>
                        </a:rPr>
                        <a:t>The Pretoria Deeds Office experienced backlog at section during May and part of increase in lodgement.</a:t>
                      </a:r>
                    </a:p>
                  </a:txBody>
                  <a:tcPr marL="9525" marR="9525" marT="9525" marB="0">
                    <a:noFill/>
                  </a:tcPr>
                </a:tc>
                <a:tc>
                  <a:txBody>
                    <a:bodyPr/>
                    <a:lstStyle/>
                    <a:p>
                      <a:pPr algn="ctr" fontAlgn="ctr"/>
                      <a:endParaRPr lang="en-ZA" sz="1100" b="0" i="0" u="none" strike="noStrike" dirty="0" smtClean="0">
                        <a:solidFill>
                          <a:srgbClr val="000000"/>
                        </a:solidFill>
                        <a:effectLst/>
                        <a:latin typeface="Arial" pitchFamily="34" charset="0"/>
                        <a:cs typeface="Arial" pitchFamily="34" charset="0"/>
                      </a:endParaRPr>
                    </a:p>
                    <a:p>
                      <a:pPr algn="ctr" fontAlgn="ctr"/>
                      <a:endParaRPr lang="en-ZA" sz="1100" b="0" i="0" u="none" strike="noStrike" dirty="0" smtClean="0">
                        <a:solidFill>
                          <a:srgbClr val="000000"/>
                        </a:solidFill>
                        <a:effectLst/>
                        <a:latin typeface="Arial" pitchFamily="34" charset="0"/>
                        <a:cs typeface="Arial" pitchFamily="34" charset="0"/>
                      </a:endParaRPr>
                    </a:p>
                    <a:p>
                      <a:pPr algn="ctr" fontAlgn="ctr"/>
                      <a:endParaRPr lang="en-ZA" sz="1100" b="0" i="0" u="none" strike="noStrike" dirty="0" smtClean="0">
                        <a:solidFill>
                          <a:srgbClr val="000000"/>
                        </a:solidFill>
                        <a:effectLst/>
                        <a:latin typeface="Arial" pitchFamily="34" charset="0"/>
                        <a:cs typeface="Arial" pitchFamily="34" charset="0"/>
                      </a:endParaRPr>
                    </a:p>
                    <a:p>
                      <a:pPr algn="just" fontAlgn="ctr"/>
                      <a:r>
                        <a:rPr lang="en-ZA" sz="1100" b="0" i="0" u="none" strike="noStrike" dirty="0" smtClean="0">
                          <a:solidFill>
                            <a:srgbClr val="000000"/>
                          </a:solidFill>
                          <a:effectLst/>
                          <a:latin typeface="Arial" pitchFamily="34" charset="0"/>
                          <a:cs typeface="Arial" pitchFamily="34" charset="0"/>
                        </a:rPr>
                        <a:t>File </a:t>
                      </a:r>
                      <a:r>
                        <a:rPr lang="en-ZA" sz="1100" b="0" i="0" u="none" strike="noStrike" dirty="0">
                          <a:solidFill>
                            <a:srgbClr val="000000"/>
                          </a:solidFill>
                          <a:effectLst/>
                          <a:latin typeface="Arial" pitchFamily="34" charset="0"/>
                          <a:cs typeface="Arial" pitchFamily="34" charset="0"/>
                        </a:rPr>
                        <a:t>Director will be stabilized in CPT. </a:t>
                      </a:r>
                      <a:br>
                        <a:rPr lang="en-ZA" sz="1100" b="0" i="0" u="none" strike="noStrike" dirty="0">
                          <a:solidFill>
                            <a:srgbClr val="000000"/>
                          </a:solidFill>
                          <a:effectLst/>
                          <a:latin typeface="Arial" pitchFamily="34" charset="0"/>
                          <a:cs typeface="Arial" pitchFamily="34" charset="0"/>
                        </a:rPr>
                      </a:br>
                      <a:endParaRPr lang="en-ZA" sz="1100" b="0" i="0" u="none" strike="noStrike" dirty="0" smtClean="0">
                        <a:solidFill>
                          <a:srgbClr val="000000"/>
                        </a:solidFill>
                        <a:effectLst/>
                        <a:latin typeface="Arial" pitchFamily="34" charset="0"/>
                        <a:cs typeface="Arial" pitchFamily="34" charset="0"/>
                      </a:endParaRPr>
                    </a:p>
                    <a:p>
                      <a:pPr algn="just" fontAlgn="ctr"/>
                      <a:endParaRPr lang="en-ZA" sz="1100" b="0" i="0" u="none" strike="noStrike" dirty="0" smtClean="0">
                        <a:solidFill>
                          <a:srgbClr val="000000"/>
                        </a:solidFill>
                        <a:effectLst/>
                        <a:latin typeface="Arial" pitchFamily="34" charset="0"/>
                        <a:cs typeface="Arial" pitchFamily="34" charset="0"/>
                      </a:endParaRPr>
                    </a:p>
                    <a:p>
                      <a:pPr algn="just" fontAlgn="ctr"/>
                      <a:r>
                        <a:rPr lang="en-ZA" sz="1100" b="0" i="0" u="none" strike="noStrike" dirty="0">
                          <a:solidFill>
                            <a:srgbClr val="000000"/>
                          </a:solidFill>
                          <a:effectLst/>
                          <a:latin typeface="Arial" pitchFamily="34" charset="0"/>
                          <a:cs typeface="Arial" pitchFamily="34" charset="0"/>
                        </a:rPr>
                        <a:t/>
                      </a:r>
                      <a:br>
                        <a:rPr lang="en-ZA" sz="1100" b="0" i="0" u="none" strike="noStrike" dirty="0">
                          <a:solidFill>
                            <a:srgbClr val="000000"/>
                          </a:solidFill>
                          <a:effectLst/>
                          <a:latin typeface="Arial" pitchFamily="34" charset="0"/>
                          <a:cs typeface="Arial" pitchFamily="34" charset="0"/>
                        </a:rPr>
                      </a:br>
                      <a:r>
                        <a:rPr lang="en-ZA" sz="1100" b="0" i="0" u="none" strike="noStrike" dirty="0">
                          <a:solidFill>
                            <a:srgbClr val="000000"/>
                          </a:solidFill>
                          <a:effectLst/>
                          <a:latin typeface="Arial" pitchFamily="34" charset="0"/>
                          <a:cs typeface="Arial" pitchFamily="34" charset="0"/>
                        </a:rPr>
                        <a:t>Deeds ICT attended to the Deedsview system problems. </a:t>
                      </a:r>
                      <a:endParaRPr lang="en-ZA" sz="1100" b="0" i="0" u="none" strike="noStrike" dirty="0" smtClean="0">
                        <a:solidFill>
                          <a:srgbClr val="000000"/>
                        </a:solidFill>
                        <a:effectLst/>
                        <a:latin typeface="Arial" pitchFamily="34" charset="0"/>
                        <a:cs typeface="Arial" pitchFamily="34" charset="0"/>
                      </a:endParaRPr>
                    </a:p>
                    <a:p>
                      <a:pPr algn="just" fontAlgn="ctr"/>
                      <a:r>
                        <a:rPr lang="en-ZA" sz="1100" b="0" i="0" u="none" strike="noStrike" dirty="0">
                          <a:solidFill>
                            <a:srgbClr val="000000"/>
                          </a:solidFill>
                          <a:effectLst/>
                          <a:latin typeface="Arial" pitchFamily="34" charset="0"/>
                          <a:cs typeface="Arial" pitchFamily="34" charset="0"/>
                        </a:rPr>
                        <a:t/>
                      </a:r>
                      <a:br>
                        <a:rPr lang="en-ZA" sz="1100" b="0" i="0" u="none" strike="noStrike" dirty="0">
                          <a:solidFill>
                            <a:srgbClr val="000000"/>
                          </a:solidFill>
                          <a:effectLst/>
                          <a:latin typeface="Arial" pitchFamily="34" charset="0"/>
                          <a:cs typeface="Arial" pitchFamily="34" charset="0"/>
                        </a:rPr>
                      </a:br>
                      <a:r>
                        <a:rPr lang="en-ZA" sz="1100" b="0" i="0" u="none" strike="noStrike" dirty="0" smtClean="0">
                          <a:solidFill>
                            <a:srgbClr val="000000"/>
                          </a:solidFill>
                          <a:effectLst/>
                          <a:latin typeface="Arial" pitchFamily="34" charset="0"/>
                          <a:cs typeface="Arial" pitchFamily="34" charset="0"/>
                        </a:rPr>
                        <a:t>Examination </a:t>
                      </a:r>
                      <a:r>
                        <a:rPr lang="en-ZA" sz="1100" b="0" i="0" u="none" strike="noStrike" dirty="0">
                          <a:solidFill>
                            <a:srgbClr val="000000"/>
                          </a:solidFill>
                          <a:effectLst/>
                          <a:latin typeface="Arial" pitchFamily="34" charset="0"/>
                          <a:cs typeface="Arial" pitchFamily="34" charset="0"/>
                        </a:rPr>
                        <a:t>posts will be filled for the affected office. </a:t>
                      </a:r>
                      <a:br>
                        <a:rPr lang="en-ZA" sz="1100" b="0" i="0" u="none" strike="noStrike" dirty="0">
                          <a:solidFill>
                            <a:srgbClr val="000000"/>
                          </a:solidFill>
                          <a:effectLst/>
                          <a:latin typeface="Arial" pitchFamily="34" charset="0"/>
                          <a:cs typeface="Arial" pitchFamily="34" charset="0"/>
                        </a:rPr>
                      </a:br>
                      <a:r>
                        <a:rPr lang="en-ZA" sz="1100" b="0" i="0" u="none" strike="noStrike" dirty="0">
                          <a:solidFill>
                            <a:srgbClr val="000000"/>
                          </a:solidFill>
                          <a:effectLst/>
                          <a:latin typeface="Arial" pitchFamily="34" charset="0"/>
                          <a:cs typeface="Arial" pitchFamily="34" charset="0"/>
                        </a:rPr>
                        <a:t>Lodgement is beyond the office control.  </a:t>
                      </a:r>
                      <a:br>
                        <a:rPr lang="en-ZA" sz="1100" b="0" i="0" u="none" strike="noStrike" dirty="0">
                          <a:solidFill>
                            <a:srgbClr val="000000"/>
                          </a:solidFill>
                          <a:effectLst/>
                          <a:latin typeface="Arial" pitchFamily="34" charset="0"/>
                          <a:cs typeface="Arial" pitchFamily="34" charset="0"/>
                        </a:rPr>
                      </a:br>
                      <a:endParaRPr lang="en-ZA" sz="1100" b="0" i="0" u="none" strike="noStrike" dirty="0">
                        <a:solidFill>
                          <a:srgbClr val="000000"/>
                        </a:solidFill>
                        <a:effectLst/>
                        <a:latin typeface="Arial" pitchFamily="34" charset="0"/>
                        <a:cs typeface="Arial" pitchFamily="34" charset="0"/>
                      </a:endParaRPr>
                    </a:p>
                  </a:txBody>
                  <a:tcPr marL="9525" marR="9525" marT="9525" marB="0">
                    <a:noFill/>
                  </a:tcPr>
                </a:tc>
                <a:extLst>
                  <a:ext uri="{0D108BD9-81ED-4DB2-BD59-A6C34878D82A}"/>
                </a:extLst>
              </a:tr>
            </a:tbl>
          </a:graphicData>
        </a:graphic>
      </p:graphicFrame>
    </p:spTree>
    <p:extLst>
      <p:ext uri="{BB962C8B-B14F-4D97-AF65-F5344CB8AC3E}">
        <p14:creationId xmlns:p14="http://schemas.microsoft.com/office/powerpoint/2010/main" xmlns="" val="4303286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1008063"/>
          </a:xfrm>
        </p:spPr>
        <p:txBody>
          <a:bodyPr>
            <a:normAutofit fontScale="90000"/>
          </a:bodyPr>
          <a:lstStyle/>
          <a:p>
            <a:pPr>
              <a:defRPr/>
            </a:pPr>
            <a:r>
              <a:rPr lang="en-ZA" b="1" dirty="0" smtClean="0">
                <a:solidFill>
                  <a:prstClr val="black"/>
                </a:solidFill>
                <a:effectLst>
                  <a:outerShdw blurRad="38100" dist="38100" dir="2700000" algn="tl">
                    <a:srgbClr val="000000">
                      <a:alpha val="43137"/>
                    </a:srgbClr>
                  </a:outerShdw>
                </a:effectLst>
              </a:rPr>
              <a:t/>
            </a:r>
            <a:br>
              <a:rPr lang="en-ZA" b="1" dirty="0" smtClean="0">
                <a:solidFill>
                  <a:prstClr val="black"/>
                </a:solidFill>
                <a:effectLst>
                  <a:outerShdw blurRad="38100" dist="38100" dir="2700000" algn="tl">
                    <a:srgbClr val="000000">
                      <a:alpha val="43137"/>
                    </a:srgbClr>
                  </a:outerShdw>
                </a:effectLst>
              </a:rPr>
            </a:br>
            <a:r>
              <a:rPr lang="en-ZA" sz="3600" dirty="0" smtClean="0">
                <a:solidFill>
                  <a:prstClr val="black"/>
                </a:solidFill>
                <a:effectLst>
                  <a:outerShdw blurRad="38100" dist="38100" dir="2700000" algn="tl">
                    <a:srgbClr val="000000">
                      <a:alpha val="43137"/>
                    </a:srgbClr>
                  </a:outerShdw>
                </a:effectLst>
              </a:rPr>
              <a:t>Non-Financial </a:t>
            </a:r>
            <a:r>
              <a:rPr lang="en-ZA" sz="3600" dirty="0">
                <a:solidFill>
                  <a:prstClr val="black"/>
                </a:solidFill>
                <a:effectLst>
                  <a:outerShdw blurRad="38100" dist="38100" dir="2700000" algn="tl">
                    <a:srgbClr val="000000">
                      <a:alpha val="43137"/>
                    </a:srgbClr>
                  </a:outerShdw>
                </a:effectLst>
              </a:rPr>
              <a:t>Performance </a:t>
            </a:r>
            <a:br>
              <a:rPr lang="en-ZA" sz="3600" dirty="0">
                <a:solidFill>
                  <a:prstClr val="black"/>
                </a:solidFill>
                <a:effectLst>
                  <a:outerShdw blurRad="38100" dist="38100" dir="2700000" algn="tl">
                    <a:srgbClr val="000000">
                      <a:alpha val="43137"/>
                    </a:srgbClr>
                  </a:outerShdw>
                </a:effectLst>
              </a:rPr>
            </a:br>
            <a:endParaRPr lang="en-ZA"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504880115"/>
              </p:ext>
            </p:extLst>
          </p:nvPr>
        </p:nvGraphicFramePr>
        <p:xfrm>
          <a:off x="179388" y="620713"/>
          <a:ext cx="8856662" cy="5238916"/>
        </p:xfrm>
        <a:graphic>
          <a:graphicData uri="http://schemas.openxmlformats.org/drawingml/2006/table">
            <a:tbl>
              <a:tblPr>
                <a:tableStyleId>{5940675A-B579-460E-94D1-54222C63F5DA}</a:tableStyleId>
              </a:tblPr>
              <a:tblGrid>
                <a:gridCol w="1936033">
                  <a:extLst>
                    <a:ext uri="{9D8B030D-6E8A-4147-A177-3AD203B41FA5}"/>
                  </a:extLst>
                </a:gridCol>
                <a:gridCol w="1394562">
                  <a:extLst>
                    <a:ext uri="{9D8B030D-6E8A-4147-A177-3AD203B41FA5}"/>
                  </a:extLst>
                </a:gridCol>
                <a:gridCol w="1136521">
                  <a:extLst>
                    <a:ext uri="{9D8B030D-6E8A-4147-A177-3AD203B41FA5}"/>
                  </a:extLst>
                </a:gridCol>
                <a:gridCol w="1262413">
                  <a:extLst>
                    <a:ext uri="{9D8B030D-6E8A-4147-A177-3AD203B41FA5}"/>
                  </a:extLst>
                </a:gridCol>
                <a:gridCol w="1626946">
                  <a:extLst>
                    <a:ext uri="{9D8B030D-6E8A-4147-A177-3AD203B41FA5}"/>
                  </a:extLst>
                </a:gridCol>
                <a:gridCol w="1500187">
                  <a:extLst>
                    <a:ext uri="{9D8B030D-6E8A-4147-A177-3AD203B41FA5}"/>
                  </a:extLst>
                </a:gridCol>
              </a:tblGrid>
              <a:tr h="809791">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Performance</a:t>
                      </a:r>
                    </a:p>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 Indicator </a:t>
                      </a:r>
                    </a:p>
                  </a:txBody>
                  <a:tcPr marL="9523" marR="9523" marT="9527"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1</a:t>
                      </a:r>
                      <a:r>
                        <a:rPr lang="en-ZA" sz="1100" b="1" kern="1200" baseline="30000" dirty="0" smtClean="0">
                          <a:effectLst/>
                          <a:latin typeface="Arial" panose="020B0604020202020204" pitchFamily="34" charset="0"/>
                          <a:cs typeface="Arial" panose="020B0604020202020204" pitchFamily="34" charset="0"/>
                        </a:rPr>
                        <a:t>st</a:t>
                      </a:r>
                      <a:r>
                        <a:rPr lang="en-ZA" sz="1100" b="1" kern="1200" baseline="0" dirty="0" smtClean="0">
                          <a:effectLst/>
                          <a:latin typeface="Arial" panose="020B0604020202020204" pitchFamily="34" charset="0"/>
                          <a:cs typeface="Arial" panose="020B0604020202020204" pitchFamily="34" charset="0"/>
                        </a:rPr>
                        <a:t> Quarter</a:t>
                      </a:r>
                      <a:endParaRPr lang="en-ZA" sz="1100" b="1" kern="1200" dirty="0" smtClean="0">
                        <a:effectLst/>
                        <a:latin typeface="Arial" panose="020B0604020202020204" pitchFamily="34" charset="0"/>
                        <a:cs typeface="Arial" panose="020B0604020202020204" pitchFamily="34" charset="0"/>
                      </a:endParaRPr>
                    </a:p>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Target as per APP</a:t>
                      </a:r>
                      <a:endParaRPr lang="en-ZA" sz="1100" b="1" kern="1200" dirty="0">
                        <a:solidFill>
                          <a:schemeClr val="dk1"/>
                        </a:solidFill>
                        <a:effectLst/>
                        <a:latin typeface="Arial" panose="020B0604020202020204" pitchFamily="34" charset="0"/>
                        <a:ea typeface="Calibri"/>
                        <a:cs typeface="Arial" panose="020B0604020202020204" pitchFamily="34" charset="0"/>
                      </a:endParaRPr>
                    </a:p>
                  </a:txBody>
                  <a:tcPr marL="9523" marR="9523" marT="9527"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baseline="0" dirty="0" smtClean="0">
                          <a:solidFill>
                            <a:schemeClr val="dk1"/>
                          </a:solidFill>
                          <a:effectLst/>
                          <a:latin typeface="Arial" panose="020B0604020202020204" pitchFamily="34" charset="0"/>
                          <a:ea typeface="Calibri"/>
                          <a:cs typeface="Arial" panose="020B0604020202020204" pitchFamily="34" charset="0"/>
                        </a:rPr>
                        <a:t>1</a:t>
                      </a:r>
                      <a:r>
                        <a:rPr lang="en-ZA" sz="1100" b="1" kern="1200" baseline="30000" dirty="0" smtClean="0">
                          <a:solidFill>
                            <a:schemeClr val="dk1"/>
                          </a:solidFill>
                          <a:effectLst/>
                          <a:latin typeface="Arial" panose="020B0604020202020204" pitchFamily="34" charset="0"/>
                          <a:ea typeface="Calibri"/>
                          <a:cs typeface="Arial" panose="020B0604020202020204" pitchFamily="34" charset="0"/>
                        </a:rPr>
                        <a:t>ST</a:t>
                      </a:r>
                      <a:r>
                        <a:rPr lang="en-ZA" sz="1100" b="1" kern="1200" baseline="0" dirty="0" smtClean="0">
                          <a:solidFill>
                            <a:schemeClr val="dk1"/>
                          </a:solidFill>
                          <a:effectLst/>
                          <a:latin typeface="Arial" panose="020B0604020202020204" pitchFamily="34" charset="0"/>
                          <a:ea typeface="Calibri"/>
                          <a:cs typeface="Arial" panose="020B0604020202020204" pitchFamily="34" charset="0"/>
                        </a:rPr>
                        <a:t> Quarter Achievement(Actual Performance)</a:t>
                      </a:r>
                      <a:endParaRPr lang="en-ZA" sz="1100" b="1" kern="1200" dirty="0">
                        <a:solidFill>
                          <a:schemeClr val="dk1"/>
                        </a:solidFill>
                        <a:effectLst/>
                        <a:latin typeface="Arial" panose="020B0604020202020204" pitchFamily="34" charset="0"/>
                        <a:ea typeface="Calibri"/>
                        <a:cs typeface="Arial" panose="020B0604020202020204" pitchFamily="34" charset="0"/>
                      </a:endParaRPr>
                    </a:p>
                  </a:txBody>
                  <a:tcPr marL="9523" marR="9523" marT="9527"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effectLst/>
                          <a:latin typeface="Arial" panose="020B0604020202020204" pitchFamily="34" charset="0"/>
                          <a:cs typeface="Arial" panose="020B0604020202020204" pitchFamily="34" charset="0"/>
                        </a:rPr>
                        <a:t>Variance on Actual Performance</a:t>
                      </a:r>
                      <a:endParaRPr lang="en-ZA" sz="1100" b="1" kern="1200" dirty="0">
                        <a:solidFill>
                          <a:schemeClr val="dk1"/>
                        </a:solidFill>
                        <a:effectLst/>
                        <a:latin typeface="Arial" panose="020B0604020202020204" pitchFamily="34" charset="0"/>
                        <a:ea typeface="Calibri"/>
                        <a:cs typeface="Arial" panose="020B0604020202020204" pitchFamily="34" charset="0"/>
                      </a:endParaRPr>
                    </a:p>
                  </a:txBody>
                  <a:tcPr marL="9523" marR="9523" marT="9527"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1" kern="1200" dirty="0" smtClean="0">
                          <a:solidFill>
                            <a:schemeClr val="dk1"/>
                          </a:solidFill>
                          <a:effectLst/>
                          <a:latin typeface="Arial" panose="020B0604020202020204" pitchFamily="34" charset="0"/>
                          <a:ea typeface="Calibri"/>
                          <a:cs typeface="Arial" panose="020B0604020202020204" pitchFamily="34" charset="0"/>
                        </a:rPr>
                        <a:t>Reasons for Variance </a:t>
                      </a:r>
                    </a:p>
                  </a:txBody>
                  <a:tcPr marL="9523" marR="9523" marT="9529" marB="0">
                    <a:solidFill>
                      <a:schemeClr val="accent3">
                        <a:lumMod val="75000"/>
                      </a:schemeClr>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US" sz="1100" b="1" kern="1200" dirty="0" smtClean="0">
                          <a:effectLst/>
                          <a:latin typeface="Arial" panose="020B0604020202020204" pitchFamily="34" charset="0"/>
                          <a:cs typeface="Arial" panose="020B0604020202020204" pitchFamily="34" charset="0"/>
                        </a:rPr>
                        <a:t>Planned Interventions to address the challenges and variance</a:t>
                      </a:r>
                      <a:endParaRPr lang="en-ZA" sz="1100" b="1" kern="1200" dirty="0" smtClean="0">
                        <a:solidFill>
                          <a:schemeClr val="dk1"/>
                        </a:solidFill>
                        <a:effectLst/>
                        <a:latin typeface="Arial" panose="020B0604020202020204" pitchFamily="34" charset="0"/>
                        <a:ea typeface="Calibri"/>
                        <a:cs typeface="Arial" panose="020B0604020202020204" pitchFamily="34" charset="0"/>
                      </a:endParaRPr>
                    </a:p>
                  </a:txBody>
                  <a:tcPr marL="9523" marR="9523" marT="9529" marB="0">
                    <a:solidFill>
                      <a:schemeClr val="accent3">
                        <a:lumMod val="75000"/>
                      </a:schemeClr>
                    </a:solidFill>
                  </a:tcPr>
                </a:tc>
                <a:extLst>
                  <a:ext uri="{0D108BD9-81ED-4DB2-BD59-A6C34878D82A}"/>
                </a:extLst>
              </a:tr>
              <a:tr h="4428959">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ZA" sz="1100" u="none" strike="noStrike" kern="1200" baseline="0" dirty="0" smtClean="0">
                          <a:latin typeface="Arial" panose="020B0604020202020204" pitchFamily="34" charset="0"/>
                          <a:cs typeface="Arial" panose="020B0604020202020204" pitchFamily="34" charset="0"/>
                        </a:rPr>
                        <a:t>Deeds transformation policy approved</a:t>
                      </a:r>
                    </a:p>
                  </a:txBody>
                  <a:tcPr marL="9523" marR="9523" marT="9527" marB="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ZA" sz="1100" b="0" i="0" u="none" strike="noStrike" kern="1200" baseline="0" dirty="0" smtClean="0">
                          <a:solidFill>
                            <a:schemeClr val="dk1"/>
                          </a:solidFill>
                          <a:latin typeface="Arial" panose="020B0604020202020204" pitchFamily="34" charset="0"/>
                          <a:ea typeface="+mn-ea"/>
                          <a:cs typeface="Arial" panose="020B0604020202020204" pitchFamily="34" charset="0"/>
                        </a:rPr>
                        <a:t>Policy discussion document </a:t>
                      </a:r>
                    </a:p>
                  </a:txBody>
                  <a:tcPr marL="9523" marR="9523" marT="9527" marB="0"/>
                </a:tc>
                <a:tc>
                  <a:txBody>
                    <a:bodyPr/>
                    <a:lstStyle/>
                    <a:p>
                      <a:pPr algn="ctr"/>
                      <a:r>
                        <a:rPr lang="en-ZA" sz="1100" b="0" i="0" u="none" strike="noStrike" kern="1200" baseline="0" dirty="0" smtClean="0">
                          <a:solidFill>
                            <a:schemeClr val="dk1"/>
                          </a:solidFill>
                          <a:latin typeface="Arial" panose="020B0604020202020204" pitchFamily="34" charset="0"/>
                          <a:ea typeface="+mn-ea"/>
                          <a:cs typeface="Arial" panose="020B0604020202020204" pitchFamily="34" charset="0"/>
                        </a:rPr>
                        <a:t> Target not achieved. </a:t>
                      </a:r>
                    </a:p>
                    <a:p>
                      <a:pPr algn="ctr"/>
                      <a:endParaRPr lang="en-ZA" sz="1100" b="0" i="0" u="none" strike="noStrike" kern="1200" baseline="0" dirty="0" smtClean="0">
                        <a:solidFill>
                          <a:schemeClr val="dk1"/>
                        </a:solidFill>
                        <a:latin typeface="Arial" panose="020B0604020202020204" pitchFamily="34" charset="0"/>
                        <a:ea typeface="+mn-ea"/>
                        <a:cs typeface="Arial" panose="020B0604020202020204" pitchFamily="34" charset="0"/>
                      </a:endParaRPr>
                    </a:p>
                    <a:p>
                      <a:pPr algn="ctr"/>
                      <a:r>
                        <a:rPr lang="en-ZA" sz="1100" b="0" i="0" u="none" strike="noStrike" kern="1200" baseline="0" dirty="0" smtClean="0">
                          <a:solidFill>
                            <a:schemeClr val="dk1"/>
                          </a:solidFill>
                          <a:latin typeface="Arial" panose="020B0604020202020204" pitchFamily="34" charset="0"/>
                          <a:ea typeface="+mn-ea"/>
                          <a:cs typeface="Arial" panose="020B0604020202020204" pitchFamily="34" charset="0"/>
                        </a:rPr>
                        <a:t>The Policy discussion document is not in place. However a Central task Team that will be responsible for policy development was established on 20 May 2019 to discuss broader framework of the policy</a:t>
                      </a:r>
                    </a:p>
                  </a:txBody>
                  <a:tcPr marL="9523" marR="9523" marT="9527" marB="0">
                    <a:solidFill>
                      <a:srgbClr val="FFCC00"/>
                    </a:solidFill>
                  </a:tcPr>
                </a:tc>
                <a:tc>
                  <a:txBody>
                    <a:bodyPr/>
                    <a:lstStyle/>
                    <a:p>
                      <a:pPr marL="0" marR="0" indent="0" algn="ctr" defTabSz="457200" rtl="0" eaLnBrk="1" fontAlgn="b" latinLnBrk="0" hangingPunct="1">
                        <a:lnSpc>
                          <a:spcPct val="100000"/>
                        </a:lnSpc>
                        <a:spcBef>
                          <a:spcPts val="0"/>
                        </a:spcBef>
                        <a:spcAft>
                          <a:spcPts val="0"/>
                        </a:spcAft>
                        <a:buClrTx/>
                        <a:buSzTx/>
                        <a:buFontTx/>
                        <a:buNone/>
                        <a:tabLst/>
                        <a:defRPr/>
                      </a:pPr>
                      <a:r>
                        <a:rPr lang="en-ZA" sz="1100" b="0" i="0" u="none" strike="noStrike" dirty="0" smtClean="0">
                          <a:solidFill>
                            <a:schemeClr val="tx1"/>
                          </a:solidFill>
                          <a:effectLst/>
                          <a:latin typeface="Arial" panose="020B0604020202020204" pitchFamily="34" charset="0"/>
                          <a:cs typeface="Arial" panose="020B0604020202020204" pitchFamily="34" charset="0"/>
                        </a:rPr>
                        <a:t>-100%</a:t>
                      </a:r>
                      <a:endParaRPr lang="en-ZA" sz="1100" b="0" i="0" u="none" strike="noStrike" dirty="0">
                        <a:solidFill>
                          <a:schemeClr val="tx1"/>
                        </a:solidFill>
                        <a:effectLst/>
                        <a:latin typeface="Arial" panose="020B0604020202020204" pitchFamily="34" charset="0"/>
                        <a:cs typeface="Arial" panose="020B0604020202020204" pitchFamily="34" charset="0"/>
                      </a:endParaRPr>
                    </a:p>
                  </a:txBody>
                  <a:tcPr marL="9523" marR="9523" marT="9527" marB="0">
                    <a:noFill/>
                  </a:tcPr>
                </a:tc>
                <a:tc>
                  <a:txBody>
                    <a:bodyPr/>
                    <a:lstStyle/>
                    <a:p>
                      <a:pPr algn="just" fontAlgn="ctr"/>
                      <a:r>
                        <a:rPr lang="en-ZA" sz="1100" b="0" i="0" u="none" strike="noStrike" dirty="0" smtClean="0">
                          <a:solidFill>
                            <a:srgbClr val="000000"/>
                          </a:solidFill>
                          <a:effectLst/>
                          <a:latin typeface="Arial" pitchFamily="34" charset="0"/>
                          <a:cs typeface="Arial" pitchFamily="34" charset="0"/>
                        </a:rPr>
                        <a:t>Policy guidance was managed externally by the Presidential advisory Panel on Land Reform and Agriculture. The report was due in March and signed</a:t>
                      </a:r>
                      <a:r>
                        <a:rPr lang="en-ZA" sz="1100" b="0" i="0" u="none" strike="noStrike" baseline="0" dirty="0" smtClean="0">
                          <a:solidFill>
                            <a:srgbClr val="000000"/>
                          </a:solidFill>
                          <a:effectLst/>
                          <a:latin typeface="Arial" pitchFamily="34" charset="0"/>
                          <a:cs typeface="Arial" pitchFamily="34" charset="0"/>
                        </a:rPr>
                        <a:t> in May 2019 by the Chairperson of the panel. The report was released on the 28 July 2019.</a:t>
                      </a:r>
                      <a:endParaRPr lang="en-ZA" sz="1100" b="0" i="0" u="none" strike="noStrike" dirty="0" smtClean="0">
                        <a:solidFill>
                          <a:srgbClr val="000000"/>
                        </a:solidFill>
                        <a:effectLst/>
                        <a:latin typeface="Arial" pitchFamily="34" charset="0"/>
                        <a:cs typeface="Arial" pitchFamily="34" charset="0"/>
                      </a:endParaRPr>
                    </a:p>
                    <a:p>
                      <a:pPr marL="0" indent="0" algn="just" fontAlgn="ctr">
                        <a:buNone/>
                      </a:pPr>
                      <a:endParaRPr lang="en-ZA" sz="1100" b="0" i="0" u="none" strike="noStrike" dirty="0">
                        <a:solidFill>
                          <a:srgbClr val="000000"/>
                        </a:solidFill>
                        <a:effectLst/>
                        <a:latin typeface="Arial" pitchFamily="34" charset="0"/>
                        <a:cs typeface="Arial" pitchFamily="34" charset="0"/>
                      </a:endParaRPr>
                    </a:p>
                  </a:txBody>
                  <a:tcPr marL="9525" marR="9525" marT="9525" marB="0">
                    <a:noFill/>
                  </a:tcPr>
                </a:tc>
                <a:tc>
                  <a:txBody>
                    <a:bodyPr/>
                    <a:lstStyle/>
                    <a:p>
                      <a:pPr marL="228600" indent="-228600" algn="just" fontAlgn="ctr">
                        <a:buAutoNum type="arabicPeriod"/>
                      </a:pPr>
                      <a:r>
                        <a:rPr lang="en-ZA" sz="1000" b="0" i="0" u="none" strike="noStrike" dirty="0" smtClean="0">
                          <a:solidFill>
                            <a:srgbClr val="000000"/>
                          </a:solidFill>
                          <a:effectLst/>
                          <a:latin typeface="Arial" pitchFamily="34" charset="0"/>
                          <a:cs typeface="Arial" pitchFamily="34" charset="0"/>
                        </a:rPr>
                        <a:t>A working concept paper and task team is in place  </a:t>
                      </a:r>
                    </a:p>
                    <a:p>
                      <a:pPr marL="228600" indent="-228600" algn="just" fontAlgn="ctr">
                        <a:buAutoNum type="arabicPeriod"/>
                      </a:pPr>
                      <a:r>
                        <a:rPr lang="en-ZA" sz="1000" b="0" i="0" u="none" strike="noStrike" dirty="0" smtClean="0">
                          <a:solidFill>
                            <a:srgbClr val="000000"/>
                          </a:solidFill>
                          <a:effectLst/>
                          <a:latin typeface="Arial" pitchFamily="34" charset="0"/>
                          <a:cs typeface="Arial" pitchFamily="34" charset="0"/>
                        </a:rPr>
                        <a:t>It will assess and improve on it from Panel Report guidance; </a:t>
                      </a:r>
                    </a:p>
                    <a:p>
                      <a:pPr marL="228600" indent="-228600" algn="just" fontAlgn="ctr">
                        <a:buAutoNum type="arabicPeriod"/>
                      </a:pPr>
                      <a:r>
                        <a:rPr lang="en-ZA" sz="1000" b="0" i="0" u="none" strike="noStrike" dirty="0" smtClean="0">
                          <a:solidFill>
                            <a:srgbClr val="000000"/>
                          </a:solidFill>
                          <a:effectLst/>
                          <a:latin typeface="Arial" pitchFamily="34" charset="0"/>
                          <a:cs typeface="Arial" pitchFamily="34" charset="0"/>
                        </a:rPr>
                        <a:t>The new Administration needed to give guidance with amongst others recordals prioritised;</a:t>
                      </a:r>
                    </a:p>
                    <a:p>
                      <a:pPr marL="228600" indent="-228600" algn="just" fontAlgn="ctr">
                        <a:buAutoNum type="arabicPeriod"/>
                      </a:pPr>
                      <a:r>
                        <a:rPr lang="en-ZA" sz="1000" b="0" i="0" u="none" strike="noStrike" dirty="0" smtClean="0">
                          <a:solidFill>
                            <a:srgbClr val="000000"/>
                          </a:solidFill>
                          <a:effectLst/>
                          <a:latin typeface="Arial" pitchFamily="34" charset="0"/>
                          <a:cs typeface="Arial" pitchFamily="34" charset="0"/>
                        </a:rPr>
                        <a:t>will</a:t>
                      </a:r>
                      <a:r>
                        <a:rPr lang="en-ZA" sz="1000" b="0" i="0" u="none" strike="noStrike" baseline="0" dirty="0" smtClean="0">
                          <a:solidFill>
                            <a:srgbClr val="000000"/>
                          </a:solidFill>
                          <a:effectLst/>
                          <a:latin typeface="Arial" pitchFamily="34" charset="0"/>
                          <a:cs typeface="Arial" pitchFamily="34" charset="0"/>
                        </a:rPr>
                        <a:t> </a:t>
                      </a:r>
                      <a:r>
                        <a:rPr lang="en-ZA" sz="1000" b="0" i="0" u="none" strike="noStrike" dirty="0" smtClean="0">
                          <a:solidFill>
                            <a:srgbClr val="000000"/>
                          </a:solidFill>
                          <a:effectLst/>
                          <a:latin typeface="Arial" pitchFamily="34" charset="0"/>
                          <a:cs typeface="Arial" pitchFamily="34" charset="0"/>
                        </a:rPr>
                        <a:t>have draft concept consulted and improved upon into draft Policy by Sept 2019.</a:t>
                      </a:r>
                    </a:p>
                    <a:p>
                      <a:pPr marL="228600" indent="-228600" algn="just" fontAlgn="ctr">
                        <a:buAutoNum type="arabicPeriod"/>
                      </a:pPr>
                      <a:r>
                        <a:rPr lang="en-ZA" sz="1000" b="0" i="0" u="none" strike="noStrike" dirty="0" smtClean="0">
                          <a:solidFill>
                            <a:srgbClr val="000000"/>
                          </a:solidFill>
                          <a:effectLst/>
                          <a:latin typeface="Arial" pitchFamily="34" charset="0"/>
                          <a:cs typeface="Arial" pitchFamily="34" charset="0"/>
                        </a:rPr>
                        <a:t>workshop planned for 22 and 23 July 2019 to be attended by managers to discuss the broader framework of the policy with a view to then be in a position to prepare a first draft Policy document.</a:t>
                      </a:r>
                    </a:p>
                    <a:p>
                      <a:pPr marL="0" indent="0" algn="l" fontAlgn="ctr">
                        <a:buNone/>
                      </a:pPr>
                      <a:endParaRPr lang="en-ZA" sz="1000" b="0" i="0" u="none" strike="noStrike" dirty="0" smtClean="0">
                        <a:solidFill>
                          <a:srgbClr val="000000"/>
                        </a:solidFill>
                        <a:effectLst/>
                        <a:latin typeface="Arial" pitchFamily="34" charset="0"/>
                        <a:cs typeface="Arial" pitchFamily="34" charset="0"/>
                      </a:endParaRPr>
                    </a:p>
                  </a:txBody>
                  <a:tcPr marL="9525" marR="9525" marT="9525" marB="0">
                    <a:noFill/>
                  </a:tcPr>
                </a:tc>
                <a:extLst>
                  <a:ext uri="{0D108BD9-81ED-4DB2-BD59-A6C34878D82A}"/>
                </a:extLst>
              </a:tr>
            </a:tbl>
          </a:graphicData>
        </a:graphic>
      </p:graphicFrame>
    </p:spTree>
    <p:extLst>
      <p:ext uri="{BB962C8B-B14F-4D97-AF65-F5344CB8AC3E}">
        <p14:creationId xmlns:p14="http://schemas.microsoft.com/office/powerpoint/2010/main" xmlns="" val="5892345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914400"/>
            <a:ext cx="6777317" cy="3508977"/>
          </a:xfrm>
        </p:spPr>
        <p:txBody>
          <a:bodyPr anchor="ctr">
            <a:normAutofit/>
          </a:bodyPr>
          <a:lstStyle/>
          <a:p>
            <a:pPr marL="0" indent="0" algn="ctr">
              <a:buNone/>
            </a:pPr>
            <a:endParaRPr lang="en-US" sz="4800" dirty="0" smtClean="0">
              <a:solidFill>
                <a:srgbClr val="99CCFF"/>
              </a:solidFill>
            </a:endParaRPr>
          </a:p>
          <a:p>
            <a:pPr marL="0" indent="0" algn="ctr">
              <a:buNone/>
            </a:pPr>
            <a:r>
              <a:rPr lang="en-US" sz="4800" b="1" dirty="0" smtClean="0">
                <a:solidFill>
                  <a:srgbClr val="99CCFF"/>
                </a:solidFill>
                <a:latin typeface="Impact" pitchFamily="34" charset="0"/>
                <a:ea typeface="+mj-ea"/>
                <a:cs typeface="+mj-cs"/>
              </a:rPr>
              <a:t>Thank you</a:t>
            </a:r>
            <a:endParaRPr lang="en-US" sz="4800" b="1" dirty="0">
              <a:solidFill>
                <a:srgbClr val="99CCFF"/>
              </a:solidFill>
              <a:latin typeface="Impact" pitchFamily="34" charset="0"/>
              <a:ea typeface="+mj-ea"/>
              <a:cs typeface="+mj-cs"/>
            </a:endParaRPr>
          </a:p>
        </p:txBody>
      </p:sp>
    </p:spTree>
    <p:extLst>
      <p:ext uri="{BB962C8B-B14F-4D97-AF65-F5344CB8AC3E}">
        <p14:creationId xmlns:p14="http://schemas.microsoft.com/office/powerpoint/2010/main" xmlns="" val="317711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4422536" y="237473"/>
            <a:ext cx="4159354" cy="689121"/>
            <a:chOff x="4932973" y="871056"/>
            <a:chExt cx="3753493" cy="1158873"/>
          </a:xfrm>
        </p:grpSpPr>
        <p:grpSp>
          <p:nvGrpSpPr>
            <p:cNvPr id="96" name="Grupare 76"/>
            <p:cNvGrpSpPr/>
            <p:nvPr/>
          </p:nvGrpSpPr>
          <p:grpSpPr>
            <a:xfrm>
              <a:off x="5408096" y="1366608"/>
              <a:ext cx="3278370" cy="228600"/>
              <a:chOff x="5575731" y="1523682"/>
              <a:chExt cx="3278370" cy="228600"/>
            </a:xfrm>
            <a:solidFill>
              <a:srgbClr val="FFC000"/>
            </a:solidFill>
          </p:grpSpPr>
          <p:cxnSp>
            <p:nvCxnSpPr>
              <p:cNvPr id="99"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97" name="CasetăText 86"/>
            <p:cNvSpPr txBox="1"/>
            <p:nvPr/>
          </p:nvSpPr>
          <p:spPr>
            <a:xfrm>
              <a:off x="4932973" y="871056"/>
              <a:ext cx="3575553" cy="543456"/>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Q1: Expenditure by Economic Class</a:t>
              </a:r>
              <a:endParaRPr lang="en-US" sz="1500" dirty="0">
                <a:solidFill>
                  <a:srgbClr val="333399"/>
                </a:solidFill>
                <a:latin typeface="Futura Md BT"/>
                <a:cs typeface="Arial" panose="020B0604020202020204" pitchFamily="34" charset="0"/>
              </a:endParaRPr>
            </a:p>
          </p:txBody>
        </p:sp>
        <p:sp>
          <p:nvSpPr>
            <p:cNvPr id="98" name="CasetăText 87"/>
            <p:cNvSpPr txBox="1"/>
            <p:nvPr/>
          </p:nvSpPr>
          <p:spPr>
            <a:xfrm>
              <a:off x="5926304" y="1512350"/>
              <a:ext cx="2494891" cy="517579"/>
            </a:xfrm>
            <a:prstGeom prst="rect">
              <a:avLst/>
            </a:prstGeom>
            <a:noFill/>
            <a:ln>
              <a:noFill/>
            </a:ln>
          </p:spPr>
          <p:txBody>
            <a:bodyPr wrap="square" rtlCol="0">
              <a:spAutoFit/>
            </a:bodyPr>
            <a:lstStyle/>
            <a:p>
              <a:pPr algn="r"/>
              <a:r>
                <a:rPr lang="en-US" sz="1400" b="1" dirty="0" smtClean="0">
                  <a:solidFill>
                    <a:schemeClr val="tx2">
                      <a:lumMod val="50000"/>
                    </a:schemeClr>
                  </a:solidFill>
                  <a:latin typeface="Futura Md BT"/>
                  <a:cs typeface="Arial" panose="020B0604020202020204" pitchFamily="34" charset="0"/>
                </a:rPr>
                <a:t>Total Spent: R2.2 billion</a:t>
              </a:r>
              <a:endParaRPr lang="en-US" sz="1400" b="1" dirty="0">
                <a:solidFill>
                  <a:schemeClr val="tx1">
                    <a:lumMod val="50000"/>
                    <a:lumOff val="50000"/>
                  </a:schemeClr>
                </a:solidFill>
                <a:latin typeface="Futura Md BT"/>
                <a:cs typeface="Arial" panose="020B0604020202020204" pitchFamily="34" charset="0"/>
              </a:endParaRPr>
            </a:p>
          </p:txBody>
        </p:sp>
      </p:grpSp>
      <p:sp>
        <p:nvSpPr>
          <p:cNvPr id="2" name="Footer Placeholder 1"/>
          <p:cNvSpPr>
            <a:spLocks noGrp="1"/>
          </p:cNvSpPr>
          <p:nvPr>
            <p:ph type="ftr" sz="quarter" idx="11"/>
          </p:nvPr>
        </p:nvSpPr>
        <p:spPr/>
        <p:txBody>
          <a:bodyPr/>
          <a:lstStyle/>
          <a:p>
            <a:r>
              <a:rPr lang="en-US" dirty="0" smtClean="0"/>
              <a:t>6</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7648" y="1219200"/>
            <a:ext cx="7674242" cy="419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762764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55698" y="129194"/>
            <a:ext cx="3405672" cy="887931"/>
            <a:chOff x="4932973" y="653487"/>
            <a:chExt cx="3753493" cy="2090999"/>
          </a:xfrm>
        </p:grpSpPr>
        <p:grpSp>
          <p:nvGrpSpPr>
            <p:cNvPr id="52" name="Grupare 76"/>
            <p:cNvGrpSpPr/>
            <p:nvPr/>
          </p:nvGrpSpPr>
          <p:grpSpPr>
            <a:xfrm>
              <a:off x="5408096" y="1366608"/>
              <a:ext cx="3278370" cy="228600"/>
              <a:chOff x="5575731" y="1523682"/>
              <a:chExt cx="3278370" cy="228600"/>
            </a:xfrm>
            <a:solidFill>
              <a:srgbClr val="FFC000"/>
            </a:solidFill>
          </p:grpSpPr>
          <p:cxnSp>
            <p:nvCxnSpPr>
              <p:cNvPr id="57"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53" name="CasetăText 86"/>
            <p:cNvSpPr txBox="1"/>
            <p:nvPr/>
          </p:nvSpPr>
          <p:spPr>
            <a:xfrm>
              <a:off x="4932973" y="653487"/>
              <a:ext cx="3575553" cy="761025"/>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Q1 Performance Progress</a:t>
              </a:r>
              <a:endParaRPr lang="en-US" sz="1500" dirty="0">
                <a:solidFill>
                  <a:srgbClr val="333399"/>
                </a:solidFill>
                <a:latin typeface="Futura Md BT"/>
                <a:cs typeface="Arial" panose="020B0604020202020204" pitchFamily="34" charset="0"/>
              </a:endParaRPr>
            </a:p>
          </p:txBody>
        </p:sp>
        <p:sp>
          <p:nvSpPr>
            <p:cNvPr id="54" name="CasetăText 87"/>
            <p:cNvSpPr txBox="1"/>
            <p:nvPr/>
          </p:nvSpPr>
          <p:spPr>
            <a:xfrm>
              <a:off x="5666218" y="1512349"/>
              <a:ext cx="2754978" cy="1232137"/>
            </a:xfrm>
            <a:prstGeom prst="rect">
              <a:avLst/>
            </a:prstGeom>
            <a:noFill/>
            <a:ln>
              <a:noFill/>
            </a:ln>
          </p:spPr>
          <p:txBody>
            <a:bodyPr wrap="square" rtlCol="0">
              <a:spAutoFit/>
            </a:bodyPr>
            <a:lstStyle/>
            <a:p>
              <a:pPr algn="r"/>
              <a:r>
                <a:rPr lang="en-US" sz="1400" b="1" dirty="0" smtClean="0">
                  <a:solidFill>
                    <a:schemeClr val="tx2">
                      <a:lumMod val="50000"/>
                    </a:schemeClr>
                  </a:solidFill>
                  <a:latin typeface="Futura Md BT"/>
                  <a:cs typeface="Arial" panose="020B0604020202020204" pitchFamily="34" charset="0"/>
                </a:rPr>
                <a:t>Against quarterly targets</a:t>
              </a:r>
              <a:endParaRPr lang="en-US" sz="1400" b="1" dirty="0">
                <a:solidFill>
                  <a:schemeClr val="tx2">
                    <a:lumMod val="50000"/>
                  </a:schemeClr>
                </a:solidFill>
                <a:latin typeface="Futura Md BT"/>
                <a:cs typeface="Arial" panose="020B0604020202020204" pitchFamily="34" charset="0"/>
              </a:endParaRPr>
            </a:p>
            <a:p>
              <a:pPr algn="r"/>
              <a:endParaRPr lang="en-US" sz="1400" b="1" dirty="0">
                <a:solidFill>
                  <a:schemeClr val="tx1">
                    <a:lumMod val="50000"/>
                    <a:lumOff val="50000"/>
                  </a:schemeClr>
                </a:solidFill>
                <a:latin typeface="Futura Md BT"/>
                <a:cs typeface="Arial" panose="020B0604020202020204" pitchFamily="34" charset="0"/>
              </a:endParaRPr>
            </a:p>
          </p:txBody>
        </p:sp>
      </p:grpSp>
      <p:grpSp>
        <p:nvGrpSpPr>
          <p:cNvPr id="59" name="Group 58"/>
          <p:cNvGrpSpPr/>
          <p:nvPr/>
        </p:nvGrpSpPr>
        <p:grpSpPr>
          <a:xfrm>
            <a:off x="5334001" y="129194"/>
            <a:ext cx="3648548" cy="1257263"/>
            <a:chOff x="4665292" y="653487"/>
            <a:chExt cx="4021174" cy="2960746"/>
          </a:xfrm>
        </p:grpSpPr>
        <p:grpSp>
          <p:nvGrpSpPr>
            <p:cNvPr id="60" name="Grupare 76"/>
            <p:cNvGrpSpPr/>
            <p:nvPr/>
          </p:nvGrpSpPr>
          <p:grpSpPr>
            <a:xfrm>
              <a:off x="5408096" y="1366608"/>
              <a:ext cx="3278370" cy="228600"/>
              <a:chOff x="5575731" y="1523682"/>
              <a:chExt cx="3278370" cy="228600"/>
            </a:xfrm>
            <a:solidFill>
              <a:srgbClr val="FFC000"/>
            </a:solidFill>
          </p:grpSpPr>
          <p:cxnSp>
            <p:nvCxnSpPr>
              <p:cNvPr id="64"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62" name="CasetăText 86"/>
            <p:cNvSpPr txBox="1"/>
            <p:nvPr/>
          </p:nvSpPr>
          <p:spPr>
            <a:xfrm>
              <a:off x="4932973" y="653487"/>
              <a:ext cx="3575553" cy="761025"/>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Q1 Performance Progress</a:t>
              </a:r>
              <a:endParaRPr lang="en-US" sz="1500" dirty="0">
                <a:solidFill>
                  <a:srgbClr val="333399"/>
                </a:solidFill>
                <a:latin typeface="Futura Md BT"/>
                <a:cs typeface="Arial" panose="020B0604020202020204" pitchFamily="34" charset="0"/>
              </a:endParaRPr>
            </a:p>
          </p:txBody>
        </p:sp>
        <p:sp>
          <p:nvSpPr>
            <p:cNvPr id="63" name="CasetăText 87"/>
            <p:cNvSpPr txBox="1"/>
            <p:nvPr/>
          </p:nvSpPr>
          <p:spPr>
            <a:xfrm>
              <a:off x="4665292" y="1512350"/>
              <a:ext cx="3755905" cy="2101883"/>
            </a:xfrm>
            <a:prstGeom prst="rect">
              <a:avLst/>
            </a:prstGeom>
            <a:noFill/>
            <a:ln>
              <a:noFill/>
            </a:ln>
          </p:spPr>
          <p:txBody>
            <a:bodyPr wrap="square" rtlCol="0">
              <a:spAutoFit/>
            </a:bodyPr>
            <a:lstStyle/>
            <a:p>
              <a:pPr algn="r"/>
              <a:r>
                <a:rPr lang="en-US" sz="1300" b="1" dirty="0" smtClean="0">
                  <a:solidFill>
                    <a:schemeClr val="tx2">
                      <a:lumMod val="50000"/>
                    </a:schemeClr>
                  </a:solidFill>
                  <a:latin typeface="Futura Md BT"/>
                  <a:cs typeface="Arial" panose="020B0604020202020204" pitchFamily="34" charset="0"/>
                </a:rPr>
                <a:t>Performance against quarterly targets</a:t>
              </a:r>
            </a:p>
            <a:p>
              <a:pPr algn="r"/>
              <a:r>
                <a:rPr lang="en-US" sz="1300" b="1" dirty="0" smtClean="0">
                  <a:solidFill>
                    <a:schemeClr val="tx2">
                      <a:lumMod val="50000"/>
                    </a:schemeClr>
                  </a:solidFill>
                  <a:latin typeface="Futura Md BT"/>
                  <a:cs typeface="Arial" panose="020B0604020202020204" pitchFamily="34" charset="0"/>
                </a:rPr>
                <a:t>&amp;</a:t>
              </a:r>
            </a:p>
            <a:p>
              <a:pPr algn="r"/>
              <a:r>
                <a:rPr lang="en-US" sz="1300" b="1" dirty="0">
                  <a:solidFill>
                    <a:schemeClr val="tx2">
                      <a:lumMod val="50000"/>
                    </a:schemeClr>
                  </a:solidFill>
                  <a:latin typeface="Futura Md BT"/>
                  <a:cs typeface="Arial" panose="020B0604020202020204" pitchFamily="34" charset="0"/>
                </a:rPr>
                <a:t>E</a:t>
              </a:r>
              <a:r>
                <a:rPr lang="en-US" sz="1300" b="1" dirty="0" smtClean="0">
                  <a:solidFill>
                    <a:schemeClr val="tx2">
                      <a:lumMod val="50000"/>
                    </a:schemeClr>
                  </a:solidFill>
                  <a:latin typeface="Futura Md BT"/>
                  <a:cs typeface="Arial" panose="020B0604020202020204" pitchFamily="34" charset="0"/>
                </a:rPr>
                <a:t>xpenditure against quarterly drawings</a:t>
              </a:r>
              <a:endParaRPr lang="en-US" sz="1300" b="1" dirty="0">
                <a:solidFill>
                  <a:schemeClr val="tx2">
                    <a:lumMod val="50000"/>
                  </a:schemeClr>
                </a:solidFill>
                <a:latin typeface="Futura Md BT"/>
                <a:cs typeface="Arial" panose="020B0604020202020204" pitchFamily="34" charset="0"/>
              </a:endParaRPr>
            </a:p>
            <a:p>
              <a:pPr algn="r"/>
              <a:endParaRPr lang="en-US" sz="1300" b="1" dirty="0">
                <a:solidFill>
                  <a:schemeClr val="tx1">
                    <a:lumMod val="50000"/>
                    <a:lumOff val="50000"/>
                  </a:schemeClr>
                </a:solidFill>
                <a:latin typeface="Futura Md BT"/>
                <a:cs typeface="Arial" panose="020B0604020202020204" pitchFamily="34" charset="0"/>
              </a:endParaRPr>
            </a:p>
          </p:txBody>
        </p:sp>
      </p:grpSp>
      <p:sp>
        <p:nvSpPr>
          <p:cNvPr id="21" name="Footer Placeholder 1"/>
          <p:cNvSpPr txBox="1">
            <a:spLocks/>
          </p:cNvSpPr>
          <p:nvPr/>
        </p:nvSpPr>
        <p:spPr>
          <a:xfrm>
            <a:off x="5791200" y="5943600"/>
            <a:ext cx="26295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dirty="0" smtClean="0">
                <a:solidFill>
                  <a:schemeClr val="bg2">
                    <a:lumMod val="50000"/>
                  </a:schemeClr>
                </a:solidFill>
              </a:rPr>
              <a:t>7</a:t>
            </a:r>
            <a:endParaRPr lang="en-US" sz="1200" dirty="0">
              <a:solidFill>
                <a:schemeClr val="bg2">
                  <a:lumMod val="50000"/>
                </a:schemeClr>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7200" y="1568450"/>
            <a:ext cx="8229600" cy="3724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4752122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6"/>
          <p:cNvSpPr txBox="1">
            <a:spLocks noChangeArrowheads="1"/>
          </p:cNvSpPr>
          <p:nvPr/>
        </p:nvSpPr>
        <p:spPr bwMode="auto">
          <a:xfrm>
            <a:off x="5436096" y="1313822"/>
            <a:ext cx="309634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ZA" altLang="en-US" sz="2000" b="1" dirty="0" smtClean="0">
                <a:solidFill>
                  <a:srgbClr val="115F6D"/>
                </a:solidFill>
              </a:rPr>
              <a:t>Q1: Key achievement</a:t>
            </a:r>
            <a:endParaRPr lang="en-ZA" altLang="en-US" sz="2000" b="1" dirty="0">
              <a:solidFill>
                <a:srgbClr val="115F6D"/>
              </a:solidFill>
            </a:endParaRPr>
          </a:p>
        </p:txBody>
      </p:sp>
      <p:cxnSp>
        <p:nvCxnSpPr>
          <p:cNvPr id="3" name="Straight Connector 2"/>
          <p:cNvCxnSpPr/>
          <p:nvPr/>
        </p:nvCxnSpPr>
        <p:spPr>
          <a:xfrm>
            <a:off x="5508104" y="1823345"/>
            <a:ext cx="2952328" cy="21479"/>
          </a:xfrm>
          <a:prstGeom prst="line">
            <a:avLst/>
          </a:prstGeom>
          <a:ln w="12700">
            <a:solidFill>
              <a:srgbClr val="115F6D"/>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4300736" y="2514600"/>
            <a:ext cx="0" cy="2880320"/>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8"/>
          <p:cNvSpPr txBox="1">
            <a:spLocks noChangeArrowheads="1"/>
          </p:cNvSpPr>
          <p:nvPr/>
        </p:nvSpPr>
        <p:spPr bwMode="auto">
          <a:xfrm>
            <a:off x="4283968" y="2819400"/>
            <a:ext cx="4799089" cy="2716128"/>
          </a:xfrm>
          <a:prstGeom prst="rect">
            <a:avLst/>
          </a:prstGeom>
          <a:noFill/>
          <a:ln w="9525">
            <a:noFill/>
            <a:miter lim="800000"/>
            <a:headEnd/>
            <a:tailEnd/>
          </a:ln>
        </p:spPr>
        <p:txBody>
          <a:bodyPr wrap="square">
            <a:spAutoFit/>
          </a:bodyPr>
          <a:lstStyle/>
          <a:p>
            <a:pPr marL="285750" indent="-285750" algn="just">
              <a:buFont typeface="Arial" pitchFamily="34" charset="0"/>
              <a:buChar char="•"/>
            </a:pPr>
            <a:r>
              <a:rPr lang="en-GB" sz="1550" dirty="0" smtClean="0">
                <a:solidFill>
                  <a:schemeClr val="tx1">
                    <a:lumMod val="65000"/>
                    <a:lumOff val="35000"/>
                  </a:schemeClr>
                </a:solidFill>
                <a:latin typeface="Futura Md BT"/>
              </a:rPr>
              <a:t>A total of 1 </a:t>
            </a:r>
            <a:r>
              <a:rPr lang="en-GB" sz="1550" dirty="0">
                <a:solidFill>
                  <a:schemeClr val="tx1">
                    <a:lumMod val="65000"/>
                    <a:lumOff val="35000"/>
                  </a:schemeClr>
                </a:solidFill>
                <a:latin typeface="Futura Md BT"/>
              </a:rPr>
              <a:t>479 jobs (RID: 390 plus REID: 1 089) were created in rural development initiatives</a:t>
            </a:r>
            <a:endParaRPr lang="en-ZA" sz="1550" dirty="0">
              <a:solidFill>
                <a:schemeClr val="tx1">
                  <a:lumMod val="65000"/>
                  <a:lumOff val="35000"/>
                </a:schemeClr>
              </a:solidFill>
              <a:latin typeface="Futura Md BT"/>
            </a:endParaRPr>
          </a:p>
          <a:p>
            <a:pPr marL="342900" indent="-342900" algn="just">
              <a:buFont typeface="Arial" panose="020B0604020202020204" pitchFamily="34" charset="0"/>
              <a:buChar char="•"/>
              <a:defRPr/>
            </a:pPr>
            <a:r>
              <a:rPr lang="en-ZA" sz="1550" dirty="0" smtClean="0">
                <a:solidFill>
                  <a:schemeClr val="tx1">
                    <a:lumMod val="65000"/>
                    <a:lumOff val="35000"/>
                  </a:schemeClr>
                </a:solidFill>
                <a:latin typeface="Futura Md BT"/>
              </a:rPr>
              <a:t>Rural </a:t>
            </a:r>
            <a:r>
              <a:rPr lang="en-ZA" sz="1550" dirty="0">
                <a:solidFill>
                  <a:schemeClr val="tx1">
                    <a:lumMod val="65000"/>
                    <a:lumOff val="35000"/>
                  </a:schemeClr>
                </a:solidFill>
                <a:latin typeface="Futura Md BT"/>
              </a:rPr>
              <a:t>infrastructure projects that were facilitated included Construction of Park Homes, </a:t>
            </a:r>
            <a:r>
              <a:rPr lang="en-ZA" sz="1550" dirty="0" smtClean="0">
                <a:solidFill>
                  <a:schemeClr val="tx1">
                    <a:lumMod val="65000"/>
                    <a:lumOff val="35000"/>
                  </a:schemeClr>
                </a:solidFill>
                <a:latin typeface="Futura Md BT"/>
              </a:rPr>
              <a:t>Drainage </a:t>
            </a:r>
            <a:r>
              <a:rPr lang="en-ZA" sz="1550" dirty="0">
                <a:solidFill>
                  <a:schemeClr val="tx1">
                    <a:lumMod val="65000"/>
                    <a:lumOff val="35000"/>
                  </a:schemeClr>
                </a:solidFill>
                <a:latin typeface="Futura Md BT"/>
              </a:rPr>
              <a:t>System and Installation of New Sub-soil Pipes &amp; </a:t>
            </a:r>
            <a:r>
              <a:rPr lang="en-ZA" sz="1550" dirty="0" smtClean="0">
                <a:solidFill>
                  <a:schemeClr val="tx1">
                    <a:lumMod val="65000"/>
                    <a:lumOff val="35000"/>
                  </a:schemeClr>
                </a:solidFill>
                <a:latin typeface="Futura Md BT"/>
              </a:rPr>
              <a:t>Fencing;</a:t>
            </a:r>
          </a:p>
          <a:p>
            <a:pPr marL="342900" indent="-342900" algn="just">
              <a:buFont typeface="Arial" panose="020B0604020202020204" pitchFamily="34" charset="0"/>
              <a:buChar char="•"/>
              <a:defRPr/>
            </a:pPr>
            <a:r>
              <a:rPr lang="en-GB" sz="1550" dirty="0">
                <a:solidFill>
                  <a:schemeClr val="tx1">
                    <a:lumMod val="65000"/>
                    <a:lumOff val="35000"/>
                  </a:schemeClr>
                </a:solidFill>
                <a:latin typeface="Futura Md BT"/>
              </a:rPr>
              <a:t>A</a:t>
            </a:r>
            <a:r>
              <a:rPr lang="en-GB" sz="1550" dirty="0" smtClean="0">
                <a:solidFill>
                  <a:schemeClr val="tx1">
                    <a:lumMod val="65000"/>
                    <a:lumOff val="35000"/>
                  </a:schemeClr>
                </a:solidFill>
                <a:latin typeface="Futura Md BT"/>
              </a:rPr>
              <a:t> </a:t>
            </a:r>
            <a:r>
              <a:rPr lang="en-GB" sz="1550" dirty="0">
                <a:solidFill>
                  <a:schemeClr val="tx1">
                    <a:lumMod val="65000"/>
                    <a:lumOff val="35000"/>
                  </a:schemeClr>
                </a:solidFill>
                <a:latin typeface="Futura Md BT"/>
              </a:rPr>
              <a:t>total of 31 </a:t>
            </a:r>
            <a:r>
              <a:rPr lang="en-GB" sz="1550" dirty="0" smtClean="0">
                <a:solidFill>
                  <a:schemeClr val="tx1">
                    <a:lumMod val="65000"/>
                    <a:lumOff val="35000"/>
                  </a:schemeClr>
                </a:solidFill>
                <a:latin typeface="Futura Md BT"/>
              </a:rPr>
              <a:t>496.2804 hectares were acquired;</a:t>
            </a:r>
          </a:p>
          <a:p>
            <a:pPr marL="342900" indent="-342900" algn="just">
              <a:buFont typeface="Arial" panose="020B0604020202020204" pitchFamily="34" charset="0"/>
              <a:buChar char="•"/>
              <a:defRPr/>
            </a:pPr>
            <a:r>
              <a:rPr lang="en-GB" sz="1550" dirty="0">
                <a:solidFill>
                  <a:schemeClr val="tx1">
                    <a:lumMod val="65000"/>
                    <a:lumOff val="35000"/>
                  </a:schemeClr>
                </a:solidFill>
                <a:latin typeface="Futura Md BT"/>
              </a:rPr>
              <a:t>Eight (8) smallholder farmers beneficiaries were allocated </a:t>
            </a:r>
            <a:r>
              <a:rPr lang="en-GB" sz="1550" dirty="0" smtClean="0">
                <a:solidFill>
                  <a:schemeClr val="tx1">
                    <a:lumMod val="65000"/>
                    <a:lumOff val="35000"/>
                  </a:schemeClr>
                </a:solidFill>
                <a:latin typeface="Futura Md BT"/>
              </a:rPr>
              <a:t>land;</a:t>
            </a:r>
            <a:endParaRPr lang="en-ZA" sz="1550" dirty="0">
              <a:solidFill>
                <a:schemeClr val="tx1">
                  <a:lumMod val="65000"/>
                  <a:lumOff val="35000"/>
                </a:schemeClr>
              </a:solidFill>
              <a:latin typeface="Futura Md BT"/>
            </a:endParaRPr>
          </a:p>
          <a:p>
            <a:pPr marL="342900" indent="-342900" algn="just">
              <a:buFont typeface="Arial" panose="020B0604020202020204" pitchFamily="34" charset="0"/>
              <a:buChar char="•"/>
              <a:defRPr/>
            </a:pPr>
            <a:r>
              <a:rPr lang="en-ZA" sz="1550" dirty="0" smtClean="0">
                <a:solidFill>
                  <a:schemeClr val="tx1">
                    <a:lumMod val="65000"/>
                    <a:lumOff val="35000"/>
                  </a:schemeClr>
                </a:solidFill>
                <a:latin typeface="Futura Md BT"/>
              </a:rPr>
              <a:t>Seventy one (71) </a:t>
            </a:r>
            <a:r>
              <a:rPr lang="en-ZA" sz="1550" dirty="0">
                <a:solidFill>
                  <a:schemeClr val="tx1">
                    <a:lumMod val="65000"/>
                    <a:lumOff val="35000"/>
                  </a:schemeClr>
                </a:solidFill>
                <a:latin typeface="Futura Md BT"/>
              </a:rPr>
              <a:t>land claims were </a:t>
            </a:r>
            <a:r>
              <a:rPr lang="en-ZA" sz="1550" dirty="0" smtClean="0">
                <a:solidFill>
                  <a:schemeClr val="tx1">
                    <a:lumMod val="65000"/>
                    <a:lumOff val="35000"/>
                  </a:schemeClr>
                </a:solidFill>
                <a:latin typeface="Futura Md BT"/>
              </a:rPr>
              <a:t>finalised; </a:t>
            </a:r>
            <a:r>
              <a:rPr lang="en-ZA" sz="1550" dirty="0">
                <a:solidFill>
                  <a:schemeClr val="tx1">
                    <a:lumMod val="65000"/>
                    <a:lumOff val="35000"/>
                  </a:schemeClr>
                </a:solidFill>
                <a:latin typeface="Futura Md BT"/>
              </a:rPr>
              <a:t>and 59 claims were </a:t>
            </a:r>
            <a:r>
              <a:rPr lang="en-ZA" sz="1550" dirty="0" smtClean="0">
                <a:solidFill>
                  <a:schemeClr val="tx1">
                    <a:lumMod val="65000"/>
                    <a:lumOff val="35000"/>
                  </a:schemeClr>
                </a:solidFill>
                <a:latin typeface="Futura Md BT"/>
              </a:rPr>
              <a:t>settled.</a:t>
            </a:r>
          </a:p>
        </p:txBody>
      </p:sp>
      <p:sp>
        <p:nvSpPr>
          <p:cNvPr id="15" name="TextBox 14"/>
          <p:cNvSpPr txBox="1"/>
          <p:nvPr/>
        </p:nvSpPr>
        <p:spPr>
          <a:xfrm>
            <a:off x="4727124" y="2329934"/>
            <a:ext cx="4112076" cy="369332"/>
          </a:xfrm>
          <a:prstGeom prst="rect">
            <a:avLst/>
          </a:prstGeom>
          <a:noFill/>
        </p:spPr>
        <p:txBody>
          <a:bodyPr wrap="square" rtlCol="0">
            <a:spAutoFit/>
          </a:bodyPr>
          <a:lstStyle/>
          <a:p>
            <a:r>
              <a:rPr lang="en-GB" dirty="0" smtClean="0">
                <a:solidFill>
                  <a:srgbClr val="115F6D"/>
                </a:solidFill>
              </a:rPr>
              <a:t>Core services programmes</a:t>
            </a:r>
            <a:endParaRPr lang="en-GB" dirty="0">
              <a:solidFill>
                <a:srgbClr val="115F6D"/>
              </a:solidFill>
            </a:endParaRPr>
          </a:p>
        </p:txBody>
      </p:sp>
      <p:sp>
        <p:nvSpPr>
          <p:cNvPr id="12" name="TextBox 11"/>
          <p:cNvSpPr txBox="1"/>
          <p:nvPr/>
        </p:nvSpPr>
        <p:spPr>
          <a:xfrm>
            <a:off x="304800" y="2362200"/>
            <a:ext cx="3438261" cy="369332"/>
          </a:xfrm>
          <a:prstGeom prst="rect">
            <a:avLst/>
          </a:prstGeom>
          <a:noFill/>
        </p:spPr>
        <p:txBody>
          <a:bodyPr wrap="square" rtlCol="0">
            <a:spAutoFit/>
          </a:bodyPr>
          <a:lstStyle/>
          <a:p>
            <a:r>
              <a:rPr lang="en-GB" dirty="0" smtClean="0">
                <a:solidFill>
                  <a:srgbClr val="115F6D"/>
                </a:solidFill>
              </a:rPr>
              <a:t>Support programmes</a:t>
            </a:r>
            <a:endParaRPr lang="en-GB" dirty="0">
              <a:solidFill>
                <a:srgbClr val="115F6D"/>
              </a:solidFill>
            </a:endParaRPr>
          </a:p>
        </p:txBody>
      </p:sp>
      <p:sp>
        <p:nvSpPr>
          <p:cNvPr id="17" name="TextBox 8"/>
          <p:cNvSpPr txBox="1">
            <a:spLocks noChangeArrowheads="1"/>
          </p:cNvSpPr>
          <p:nvPr/>
        </p:nvSpPr>
        <p:spPr bwMode="auto">
          <a:xfrm>
            <a:off x="0" y="3611339"/>
            <a:ext cx="4283967" cy="1815882"/>
          </a:xfrm>
          <a:prstGeom prst="rect">
            <a:avLst/>
          </a:prstGeom>
          <a:noFill/>
          <a:ln w="9525">
            <a:noFill/>
            <a:miter lim="800000"/>
            <a:headEnd/>
            <a:tailEnd/>
          </a:ln>
        </p:spPr>
        <p:txBody>
          <a:bodyPr wrap="square">
            <a:spAutoFit/>
          </a:bodyPr>
          <a:lstStyle/>
          <a:p>
            <a:pPr marL="342900" indent="-342900" algn="just">
              <a:buFont typeface="Arial" panose="020B0604020202020204" pitchFamily="34" charset="0"/>
              <a:buChar char="•"/>
              <a:defRPr/>
            </a:pPr>
            <a:r>
              <a:rPr lang="en-ZA" sz="1600" dirty="0">
                <a:latin typeface="Arial" pitchFamily="34" charset="0"/>
                <a:cs typeface="Arial" pitchFamily="34" charset="0"/>
              </a:rPr>
              <a:t>95% of valid invoices </a:t>
            </a:r>
            <a:r>
              <a:rPr lang="en-ZA" sz="1600" dirty="0" smtClean="0">
                <a:latin typeface="Arial" pitchFamily="34" charset="0"/>
                <a:cs typeface="Arial" pitchFamily="34" charset="0"/>
              </a:rPr>
              <a:t>were paid within </a:t>
            </a:r>
            <a:r>
              <a:rPr lang="en-ZA" sz="1600" dirty="0">
                <a:latin typeface="Arial" pitchFamily="34" charset="0"/>
                <a:cs typeface="Arial" pitchFamily="34" charset="0"/>
              </a:rPr>
              <a:t>30 </a:t>
            </a:r>
            <a:r>
              <a:rPr lang="en-ZA" sz="1600" dirty="0" smtClean="0">
                <a:latin typeface="Arial" pitchFamily="34" charset="0"/>
                <a:cs typeface="Arial" pitchFamily="34" charset="0"/>
              </a:rPr>
              <a:t>days;</a:t>
            </a:r>
            <a:endParaRPr lang="en-ZA" sz="1600" dirty="0" smtClean="0">
              <a:solidFill>
                <a:schemeClr val="tx1">
                  <a:lumMod val="65000"/>
                  <a:lumOff val="35000"/>
                </a:schemeClr>
              </a:solidFill>
              <a:latin typeface="Futura Md BT"/>
            </a:endParaRPr>
          </a:p>
          <a:p>
            <a:pPr marL="342900" indent="-342900" algn="just">
              <a:buFont typeface="Arial" panose="020B0604020202020204" pitchFamily="34" charset="0"/>
              <a:buChar char="•"/>
              <a:defRPr/>
            </a:pPr>
            <a:r>
              <a:rPr lang="en-ZA" sz="1600" dirty="0" smtClean="0">
                <a:solidFill>
                  <a:schemeClr val="tx1">
                    <a:lumMod val="65000"/>
                    <a:lumOff val="35000"/>
                  </a:schemeClr>
                </a:solidFill>
                <a:latin typeface="Futura Md BT"/>
              </a:rPr>
              <a:t>Synthesis </a:t>
            </a:r>
            <a:r>
              <a:rPr lang="en-ZA" sz="1600" dirty="0">
                <a:solidFill>
                  <a:schemeClr val="tx1">
                    <a:lumMod val="65000"/>
                    <a:lumOff val="35000"/>
                  </a:schemeClr>
                </a:solidFill>
                <a:latin typeface="Futura Md BT"/>
              </a:rPr>
              <a:t>report for the Land Use Master Plan for Land Reform and conduct </a:t>
            </a:r>
            <a:r>
              <a:rPr lang="en-ZA" sz="1600" dirty="0" smtClean="0">
                <a:solidFill>
                  <a:schemeClr val="tx1">
                    <a:lumMod val="65000"/>
                    <a:lumOff val="35000"/>
                  </a:schemeClr>
                </a:solidFill>
                <a:latin typeface="Futura Md BT"/>
              </a:rPr>
              <a:t>stakeholder engagement </a:t>
            </a:r>
            <a:r>
              <a:rPr lang="en-ZA" sz="1600" dirty="0">
                <a:solidFill>
                  <a:schemeClr val="tx1">
                    <a:lumMod val="65000"/>
                    <a:lumOff val="35000"/>
                  </a:schemeClr>
                </a:solidFill>
                <a:latin typeface="Futura Md BT"/>
              </a:rPr>
              <a:t>through </a:t>
            </a:r>
            <a:r>
              <a:rPr lang="en-ZA" sz="1600" dirty="0" smtClean="0">
                <a:solidFill>
                  <a:schemeClr val="tx1">
                    <a:lumMod val="65000"/>
                    <a:lumOff val="35000"/>
                  </a:schemeClr>
                </a:solidFill>
                <a:latin typeface="Futura Md BT"/>
              </a:rPr>
              <a:t>the National </a:t>
            </a:r>
            <a:r>
              <a:rPr lang="en-ZA" sz="1600" dirty="0">
                <a:solidFill>
                  <a:schemeClr val="tx1">
                    <a:lumMod val="65000"/>
                    <a:lumOff val="35000"/>
                  </a:schemeClr>
                </a:solidFill>
                <a:latin typeface="Futura Md BT"/>
              </a:rPr>
              <a:t>Spatial Development Framework (NSDF) indaba</a:t>
            </a:r>
            <a:r>
              <a:rPr lang="en-ZA" sz="1600" dirty="0" smtClean="0">
                <a:solidFill>
                  <a:schemeClr val="tx1">
                    <a:lumMod val="65000"/>
                    <a:lumOff val="35000"/>
                  </a:schemeClr>
                </a:solidFill>
                <a:latin typeface="Futura Md BT"/>
              </a:rPr>
              <a:t>;</a:t>
            </a:r>
          </a:p>
        </p:txBody>
      </p:sp>
      <p:sp>
        <p:nvSpPr>
          <p:cNvPr id="2" name="Footer Placeholder 1"/>
          <p:cNvSpPr>
            <a:spLocks noGrp="1"/>
          </p:cNvSpPr>
          <p:nvPr>
            <p:ph type="ftr" sz="quarter" idx="11"/>
          </p:nvPr>
        </p:nvSpPr>
        <p:spPr/>
        <p:txBody>
          <a:bodyPr/>
          <a:lstStyle/>
          <a:p>
            <a:r>
              <a:rPr lang="en-US" dirty="0"/>
              <a:t>8</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87065" y="675422"/>
            <a:ext cx="1609725" cy="2670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963613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8"/>
          <p:cNvSpPr>
            <a:spLocks/>
          </p:cNvSpPr>
          <p:nvPr/>
        </p:nvSpPr>
        <p:spPr bwMode="auto">
          <a:xfrm>
            <a:off x="4421180" y="3782104"/>
            <a:ext cx="2003" cy="6010"/>
          </a:xfrm>
          <a:custGeom>
            <a:avLst/>
            <a:gdLst>
              <a:gd name="T0" fmla="*/ 1 w 2"/>
              <a:gd name="T1" fmla="*/ 5 h 7"/>
              <a:gd name="T2" fmla="*/ 2 w 2"/>
              <a:gd name="T3" fmla="*/ 7 h 7"/>
              <a:gd name="T4" fmla="*/ 1 w 2"/>
              <a:gd name="T5" fmla="*/ 4 h 7"/>
              <a:gd name="T6" fmla="*/ 0 w 2"/>
              <a:gd name="T7" fmla="*/ 0 h 7"/>
              <a:gd name="T8" fmla="*/ 1 w 2"/>
              <a:gd name="T9" fmla="*/ 5 h 7"/>
            </a:gdLst>
            <a:ahLst/>
            <a:cxnLst>
              <a:cxn ang="0">
                <a:pos x="T0" y="T1"/>
              </a:cxn>
              <a:cxn ang="0">
                <a:pos x="T2" y="T3"/>
              </a:cxn>
              <a:cxn ang="0">
                <a:pos x="T4" y="T5"/>
              </a:cxn>
              <a:cxn ang="0">
                <a:pos x="T6" y="T7"/>
              </a:cxn>
              <a:cxn ang="0">
                <a:pos x="T8" y="T9"/>
              </a:cxn>
            </a:cxnLst>
            <a:rect l="0" t="0" r="r" b="b"/>
            <a:pathLst>
              <a:path w="2" h="7">
                <a:moveTo>
                  <a:pt x="1" y="5"/>
                </a:moveTo>
                <a:cubicBezTo>
                  <a:pt x="1" y="6"/>
                  <a:pt x="1" y="6"/>
                  <a:pt x="2" y="7"/>
                </a:cubicBezTo>
                <a:cubicBezTo>
                  <a:pt x="1" y="6"/>
                  <a:pt x="1" y="5"/>
                  <a:pt x="1" y="4"/>
                </a:cubicBezTo>
                <a:cubicBezTo>
                  <a:pt x="1" y="3"/>
                  <a:pt x="0" y="1"/>
                  <a:pt x="0" y="0"/>
                </a:cubicBezTo>
                <a:cubicBezTo>
                  <a:pt x="1" y="1"/>
                  <a:pt x="1" y="3"/>
                  <a:pt x="1" y="5"/>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4" name="Freeform 9"/>
          <p:cNvSpPr>
            <a:spLocks/>
          </p:cNvSpPr>
          <p:nvPr/>
        </p:nvSpPr>
        <p:spPr bwMode="auto">
          <a:xfrm>
            <a:off x="4423181" y="3788111"/>
            <a:ext cx="0" cy="1002"/>
          </a:xfrm>
          <a:custGeom>
            <a:avLst/>
            <a:gdLst>
              <a:gd name="T0" fmla="*/ 0 h 2"/>
              <a:gd name="T1" fmla="*/ 2 h 2"/>
              <a:gd name="T2" fmla="*/ 1 h 2"/>
              <a:gd name="T3" fmla="*/ 0 h 2"/>
            </a:gdLst>
            <a:ahLst/>
            <a:cxnLst>
              <a:cxn ang="0">
                <a:pos x="0" y="T0"/>
              </a:cxn>
              <a:cxn ang="0">
                <a:pos x="0" y="T1"/>
              </a:cxn>
              <a:cxn ang="0">
                <a:pos x="0" y="T2"/>
              </a:cxn>
              <a:cxn ang="0">
                <a:pos x="0" y="T3"/>
              </a:cxn>
            </a:cxnLst>
            <a:rect l="0" t="0" r="r" b="b"/>
            <a:pathLst>
              <a:path h="2">
                <a:moveTo>
                  <a:pt x="0" y="0"/>
                </a:moveTo>
                <a:cubicBezTo>
                  <a:pt x="0" y="1"/>
                  <a:pt x="0" y="1"/>
                  <a:pt x="0" y="2"/>
                </a:cubicBezTo>
                <a:cubicBezTo>
                  <a:pt x="0" y="2"/>
                  <a:pt x="0" y="2"/>
                  <a:pt x="0" y="1"/>
                </a:cubicBezTo>
                <a:cubicBezTo>
                  <a:pt x="0" y="1"/>
                  <a:pt x="0" y="1"/>
                  <a:pt x="0"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5" name="Freeform 10"/>
          <p:cNvSpPr>
            <a:spLocks/>
          </p:cNvSpPr>
          <p:nvPr/>
        </p:nvSpPr>
        <p:spPr bwMode="auto">
          <a:xfrm>
            <a:off x="4423183" y="3739036"/>
            <a:ext cx="2003" cy="6010"/>
          </a:xfrm>
          <a:custGeom>
            <a:avLst/>
            <a:gdLst>
              <a:gd name="T0" fmla="*/ 3 w 3"/>
              <a:gd name="T1" fmla="*/ 0 h 8"/>
              <a:gd name="T2" fmla="*/ 0 w 3"/>
              <a:gd name="T3" fmla="*/ 8 h 8"/>
              <a:gd name="T4" fmla="*/ 3 w 3"/>
              <a:gd name="T5" fmla="*/ 0 h 8"/>
            </a:gdLst>
            <a:ahLst/>
            <a:cxnLst>
              <a:cxn ang="0">
                <a:pos x="T0" y="T1"/>
              </a:cxn>
              <a:cxn ang="0">
                <a:pos x="T2" y="T3"/>
              </a:cxn>
              <a:cxn ang="0">
                <a:pos x="T4" y="T5"/>
              </a:cxn>
            </a:cxnLst>
            <a:rect l="0" t="0" r="r" b="b"/>
            <a:pathLst>
              <a:path w="3" h="8">
                <a:moveTo>
                  <a:pt x="3" y="0"/>
                </a:moveTo>
                <a:cubicBezTo>
                  <a:pt x="2" y="3"/>
                  <a:pt x="1" y="5"/>
                  <a:pt x="0" y="8"/>
                </a:cubicBezTo>
                <a:cubicBezTo>
                  <a:pt x="1" y="5"/>
                  <a:pt x="2" y="3"/>
                  <a:pt x="3"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6" name="Freeform 11"/>
          <p:cNvSpPr>
            <a:spLocks/>
          </p:cNvSpPr>
          <p:nvPr/>
        </p:nvSpPr>
        <p:spPr bwMode="auto">
          <a:xfrm>
            <a:off x="4424184" y="3794123"/>
            <a:ext cx="4007" cy="10016"/>
          </a:xfrm>
          <a:custGeom>
            <a:avLst/>
            <a:gdLst>
              <a:gd name="T0" fmla="*/ 2 w 5"/>
              <a:gd name="T1" fmla="*/ 4 h 12"/>
              <a:gd name="T2" fmla="*/ 5 w 5"/>
              <a:gd name="T3" fmla="*/ 12 h 12"/>
              <a:gd name="T4" fmla="*/ 3 w 5"/>
              <a:gd name="T5" fmla="*/ 9 h 12"/>
              <a:gd name="T6" fmla="*/ 2 w 5"/>
              <a:gd name="T7" fmla="*/ 5 h 12"/>
              <a:gd name="T8" fmla="*/ 2 w 5"/>
              <a:gd name="T9" fmla="*/ 4 h 12"/>
              <a:gd name="T10" fmla="*/ 0 w 5"/>
              <a:gd name="T11" fmla="*/ 0 h 12"/>
              <a:gd name="T12" fmla="*/ 2 w 5"/>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5" h="12">
                <a:moveTo>
                  <a:pt x="2" y="4"/>
                </a:moveTo>
                <a:cubicBezTo>
                  <a:pt x="3" y="7"/>
                  <a:pt x="4" y="10"/>
                  <a:pt x="5" y="12"/>
                </a:cubicBezTo>
                <a:cubicBezTo>
                  <a:pt x="4" y="11"/>
                  <a:pt x="4" y="10"/>
                  <a:pt x="3" y="9"/>
                </a:cubicBezTo>
                <a:cubicBezTo>
                  <a:pt x="3" y="7"/>
                  <a:pt x="2" y="6"/>
                  <a:pt x="2" y="5"/>
                </a:cubicBezTo>
                <a:cubicBezTo>
                  <a:pt x="2" y="4"/>
                  <a:pt x="2" y="4"/>
                  <a:pt x="2" y="4"/>
                </a:cubicBezTo>
                <a:cubicBezTo>
                  <a:pt x="1" y="3"/>
                  <a:pt x="1" y="2"/>
                  <a:pt x="0" y="0"/>
                </a:cubicBezTo>
                <a:cubicBezTo>
                  <a:pt x="1" y="2"/>
                  <a:pt x="1" y="3"/>
                  <a:pt x="2" y="4"/>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7" name="Freeform 12"/>
          <p:cNvSpPr>
            <a:spLocks/>
          </p:cNvSpPr>
          <p:nvPr/>
        </p:nvSpPr>
        <p:spPr bwMode="auto">
          <a:xfrm>
            <a:off x="4428191" y="3804140"/>
            <a:ext cx="2003" cy="3005"/>
          </a:xfrm>
          <a:custGeom>
            <a:avLst/>
            <a:gdLst>
              <a:gd name="T0" fmla="*/ 0 w 2"/>
              <a:gd name="T1" fmla="*/ 0 h 4"/>
              <a:gd name="T2" fmla="*/ 2 w 2"/>
              <a:gd name="T3" fmla="*/ 4 h 4"/>
              <a:gd name="T4" fmla="*/ 0 w 2"/>
              <a:gd name="T5" fmla="*/ 1 h 4"/>
              <a:gd name="T6" fmla="*/ 0 w 2"/>
              <a:gd name="T7" fmla="*/ 0 h 4"/>
            </a:gdLst>
            <a:ahLst/>
            <a:cxnLst>
              <a:cxn ang="0">
                <a:pos x="T0" y="T1"/>
              </a:cxn>
              <a:cxn ang="0">
                <a:pos x="T2" y="T3"/>
              </a:cxn>
              <a:cxn ang="0">
                <a:pos x="T4" y="T5"/>
              </a:cxn>
              <a:cxn ang="0">
                <a:pos x="T6" y="T7"/>
              </a:cxn>
            </a:cxnLst>
            <a:rect l="0" t="0" r="r" b="b"/>
            <a:pathLst>
              <a:path w="2" h="4">
                <a:moveTo>
                  <a:pt x="0" y="0"/>
                </a:moveTo>
                <a:cubicBezTo>
                  <a:pt x="0" y="1"/>
                  <a:pt x="1" y="3"/>
                  <a:pt x="2" y="4"/>
                </a:cubicBezTo>
                <a:cubicBezTo>
                  <a:pt x="1" y="3"/>
                  <a:pt x="0" y="2"/>
                  <a:pt x="0" y="1"/>
                </a:cubicBezTo>
                <a:cubicBezTo>
                  <a:pt x="0" y="0"/>
                  <a:pt x="0" y="0"/>
                  <a:pt x="0"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8" name="Freeform 13"/>
          <p:cNvSpPr>
            <a:spLocks/>
          </p:cNvSpPr>
          <p:nvPr/>
        </p:nvSpPr>
        <p:spPr bwMode="auto">
          <a:xfrm>
            <a:off x="4430192" y="3807144"/>
            <a:ext cx="1002" cy="4007"/>
          </a:xfrm>
          <a:custGeom>
            <a:avLst/>
            <a:gdLst>
              <a:gd name="T0" fmla="*/ 0 w 1"/>
              <a:gd name="T1" fmla="*/ 0 h 4"/>
              <a:gd name="T2" fmla="*/ 1 w 1"/>
              <a:gd name="T3" fmla="*/ 4 h 4"/>
              <a:gd name="T4" fmla="*/ 0 w 1"/>
              <a:gd name="T5" fmla="*/ 1 h 4"/>
              <a:gd name="T6" fmla="*/ 0 w 1"/>
              <a:gd name="T7" fmla="*/ 0 h 4"/>
            </a:gdLst>
            <a:ahLst/>
            <a:cxnLst>
              <a:cxn ang="0">
                <a:pos x="T0" y="T1"/>
              </a:cxn>
              <a:cxn ang="0">
                <a:pos x="T2" y="T3"/>
              </a:cxn>
              <a:cxn ang="0">
                <a:pos x="T4" y="T5"/>
              </a:cxn>
              <a:cxn ang="0">
                <a:pos x="T6" y="T7"/>
              </a:cxn>
            </a:cxnLst>
            <a:rect l="0" t="0" r="r" b="b"/>
            <a:pathLst>
              <a:path w="1" h="4">
                <a:moveTo>
                  <a:pt x="0" y="0"/>
                </a:moveTo>
                <a:cubicBezTo>
                  <a:pt x="0" y="1"/>
                  <a:pt x="1" y="3"/>
                  <a:pt x="1" y="4"/>
                </a:cubicBezTo>
                <a:cubicBezTo>
                  <a:pt x="1" y="3"/>
                  <a:pt x="0" y="2"/>
                  <a:pt x="0" y="1"/>
                </a:cubicBezTo>
                <a:cubicBezTo>
                  <a:pt x="0" y="0"/>
                  <a:pt x="0" y="0"/>
                  <a:pt x="0"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19" name="Freeform 14"/>
          <p:cNvSpPr>
            <a:spLocks/>
          </p:cNvSpPr>
          <p:nvPr/>
        </p:nvSpPr>
        <p:spPr bwMode="auto">
          <a:xfrm>
            <a:off x="4431194" y="3811148"/>
            <a:ext cx="1002" cy="1002"/>
          </a:xfrm>
          <a:custGeom>
            <a:avLst/>
            <a:gdLst>
              <a:gd name="T0" fmla="*/ 0 w 2"/>
              <a:gd name="T1" fmla="*/ 0 h 2"/>
              <a:gd name="T2" fmla="*/ 2 w 2"/>
              <a:gd name="T3" fmla="*/ 2 h 2"/>
              <a:gd name="T4" fmla="*/ 1 w 2"/>
              <a:gd name="T5" fmla="*/ 1 h 2"/>
              <a:gd name="T6" fmla="*/ 0 w 2"/>
              <a:gd name="T7" fmla="*/ 0 h 2"/>
            </a:gdLst>
            <a:ahLst/>
            <a:cxnLst>
              <a:cxn ang="0">
                <a:pos x="T0" y="T1"/>
              </a:cxn>
              <a:cxn ang="0">
                <a:pos x="T2" y="T3"/>
              </a:cxn>
              <a:cxn ang="0">
                <a:pos x="T4" y="T5"/>
              </a:cxn>
              <a:cxn ang="0">
                <a:pos x="T6" y="T7"/>
              </a:cxn>
            </a:cxnLst>
            <a:rect l="0" t="0" r="r" b="b"/>
            <a:pathLst>
              <a:path w="2" h="2">
                <a:moveTo>
                  <a:pt x="0" y="0"/>
                </a:moveTo>
                <a:cubicBezTo>
                  <a:pt x="1" y="1"/>
                  <a:pt x="1" y="1"/>
                  <a:pt x="2" y="2"/>
                </a:cubicBezTo>
                <a:cubicBezTo>
                  <a:pt x="1" y="2"/>
                  <a:pt x="1" y="1"/>
                  <a:pt x="1" y="1"/>
                </a:cubicBezTo>
                <a:cubicBezTo>
                  <a:pt x="1" y="0"/>
                  <a:pt x="1" y="0"/>
                  <a:pt x="0"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0" name="Freeform 15"/>
          <p:cNvSpPr>
            <a:spLocks/>
          </p:cNvSpPr>
          <p:nvPr/>
        </p:nvSpPr>
        <p:spPr bwMode="auto">
          <a:xfrm>
            <a:off x="4456233" y="3840196"/>
            <a:ext cx="9015" cy="6010"/>
          </a:xfrm>
          <a:custGeom>
            <a:avLst/>
            <a:gdLst>
              <a:gd name="T0" fmla="*/ 0 w 11"/>
              <a:gd name="T1" fmla="*/ 0 h 7"/>
              <a:gd name="T2" fmla="*/ 11 w 11"/>
              <a:gd name="T3" fmla="*/ 7 h 7"/>
              <a:gd name="T4" fmla="*/ 0 w 11"/>
              <a:gd name="T5" fmla="*/ 0 h 7"/>
            </a:gdLst>
            <a:ahLst/>
            <a:cxnLst>
              <a:cxn ang="0">
                <a:pos x="T0" y="T1"/>
              </a:cxn>
              <a:cxn ang="0">
                <a:pos x="T2" y="T3"/>
              </a:cxn>
              <a:cxn ang="0">
                <a:pos x="T4" y="T5"/>
              </a:cxn>
            </a:cxnLst>
            <a:rect l="0" t="0" r="r" b="b"/>
            <a:pathLst>
              <a:path w="11" h="7">
                <a:moveTo>
                  <a:pt x="0" y="0"/>
                </a:moveTo>
                <a:cubicBezTo>
                  <a:pt x="4" y="2"/>
                  <a:pt x="7" y="5"/>
                  <a:pt x="11" y="7"/>
                </a:cubicBezTo>
                <a:cubicBezTo>
                  <a:pt x="7" y="5"/>
                  <a:pt x="4" y="2"/>
                  <a:pt x="0"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1" name="Freeform 16"/>
          <p:cNvSpPr>
            <a:spLocks/>
          </p:cNvSpPr>
          <p:nvPr/>
        </p:nvSpPr>
        <p:spPr bwMode="auto">
          <a:xfrm>
            <a:off x="4494296" y="3857222"/>
            <a:ext cx="2003" cy="0"/>
          </a:xfrm>
          <a:custGeom>
            <a:avLst/>
            <a:gdLst>
              <a:gd name="T0" fmla="*/ 3 w 3"/>
              <a:gd name="T1" fmla="*/ 2 w 3"/>
              <a:gd name="T2" fmla="*/ 0 w 3"/>
              <a:gd name="T3" fmla="*/ 3 w 3"/>
            </a:gdLst>
            <a:ahLst/>
            <a:cxnLst>
              <a:cxn ang="0">
                <a:pos x="T0" y="0"/>
              </a:cxn>
              <a:cxn ang="0">
                <a:pos x="T1" y="0"/>
              </a:cxn>
              <a:cxn ang="0">
                <a:pos x="T2" y="0"/>
              </a:cxn>
              <a:cxn ang="0">
                <a:pos x="T3" y="0"/>
              </a:cxn>
            </a:cxnLst>
            <a:rect l="0" t="0" r="r" b="b"/>
            <a:pathLst>
              <a:path w="3">
                <a:moveTo>
                  <a:pt x="3" y="0"/>
                </a:moveTo>
                <a:cubicBezTo>
                  <a:pt x="2" y="0"/>
                  <a:pt x="2" y="0"/>
                  <a:pt x="2" y="0"/>
                </a:cubicBezTo>
                <a:cubicBezTo>
                  <a:pt x="1" y="0"/>
                  <a:pt x="1" y="0"/>
                  <a:pt x="0" y="0"/>
                </a:cubicBezTo>
                <a:cubicBezTo>
                  <a:pt x="1" y="0"/>
                  <a:pt x="2" y="0"/>
                  <a:pt x="3"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2" name="Freeform 17"/>
          <p:cNvSpPr>
            <a:spLocks/>
          </p:cNvSpPr>
          <p:nvPr/>
        </p:nvSpPr>
        <p:spPr bwMode="auto">
          <a:xfrm>
            <a:off x="4922072" y="4215714"/>
            <a:ext cx="1002" cy="1002"/>
          </a:xfrm>
          <a:custGeom>
            <a:avLst/>
            <a:gdLst>
              <a:gd name="T0" fmla="*/ 1 w 1"/>
              <a:gd name="T1" fmla="*/ 1 h 1"/>
              <a:gd name="T2" fmla="*/ 0 w 1"/>
              <a:gd name="T3" fmla="*/ 1 h 1"/>
              <a:gd name="T4" fmla="*/ 1 w 1"/>
              <a:gd name="T5" fmla="*/ 1 h 1"/>
            </a:gdLst>
            <a:ahLst/>
            <a:cxnLst>
              <a:cxn ang="0">
                <a:pos x="T0" y="T1"/>
              </a:cxn>
              <a:cxn ang="0">
                <a:pos x="T2" y="T3"/>
              </a:cxn>
              <a:cxn ang="0">
                <a:pos x="T4" y="T5"/>
              </a:cxn>
            </a:cxnLst>
            <a:rect l="0" t="0" r="r" b="b"/>
            <a:pathLst>
              <a:path w="1" h="1">
                <a:moveTo>
                  <a:pt x="1" y="1"/>
                </a:moveTo>
                <a:cubicBezTo>
                  <a:pt x="0" y="1"/>
                  <a:pt x="0" y="1"/>
                  <a:pt x="0" y="1"/>
                </a:cubicBezTo>
                <a:cubicBezTo>
                  <a:pt x="0" y="1"/>
                  <a:pt x="1" y="0"/>
                  <a:pt x="1" y="1"/>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4" name="Freeform 19"/>
          <p:cNvSpPr>
            <a:spLocks/>
          </p:cNvSpPr>
          <p:nvPr/>
        </p:nvSpPr>
        <p:spPr bwMode="auto">
          <a:xfrm>
            <a:off x="4491292" y="3856220"/>
            <a:ext cx="3005" cy="1002"/>
          </a:xfrm>
          <a:custGeom>
            <a:avLst/>
            <a:gdLst>
              <a:gd name="T0" fmla="*/ 1 w 3"/>
              <a:gd name="T1" fmla="*/ 0 h 1"/>
              <a:gd name="T2" fmla="*/ 0 w 3"/>
              <a:gd name="T3" fmla="*/ 0 h 1"/>
              <a:gd name="T4" fmla="*/ 3 w 3"/>
              <a:gd name="T5" fmla="*/ 1 h 1"/>
              <a:gd name="T6" fmla="*/ 1 w 3"/>
              <a:gd name="T7" fmla="*/ 0 h 1"/>
            </a:gdLst>
            <a:ahLst/>
            <a:cxnLst>
              <a:cxn ang="0">
                <a:pos x="T0" y="T1"/>
              </a:cxn>
              <a:cxn ang="0">
                <a:pos x="T2" y="T3"/>
              </a:cxn>
              <a:cxn ang="0">
                <a:pos x="T4" y="T5"/>
              </a:cxn>
              <a:cxn ang="0">
                <a:pos x="T6" y="T7"/>
              </a:cxn>
            </a:cxnLst>
            <a:rect l="0" t="0" r="r" b="b"/>
            <a:pathLst>
              <a:path w="3" h="1">
                <a:moveTo>
                  <a:pt x="1" y="0"/>
                </a:moveTo>
                <a:cubicBezTo>
                  <a:pt x="1" y="0"/>
                  <a:pt x="0" y="0"/>
                  <a:pt x="0" y="0"/>
                </a:cubicBezTo>
                <a:cubicBezTo>
                  <a:pt x="1" y="0"/>
                  <a:pt x="2" y="1"/>
                  <a:pt x="3" y="1"/>
                </a:cubicBezTo>
                <a:cubicBezTo>
                  <a:pt x="2" y="1"/>
                  <a:pt x="2" y="1"/>
                  <a:pt x="1" y="0"/>
                </a:cubicBezTo>
                <a:close/>
              </a:path>
            </a:pathLst>
          </a:custGeom>
          <a:solidFill>
            <a:srgbClr val="7AB3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5" name="Freeform 20"/>
          <p:cNvSpPr>
            <a:spLocks/>
          </p:cNvSpPr>
          <p:nvPr/>
        </p:nvSpPr>
        <p:spPr bwMode="auto">
          <a:xfrm>
            <a:off x="4494296" y="3857222"/>
            <a:ext cx="2003" cy="0"/>
          </a:xfrm>
          <a:custGeom>
            <a:avLst/>
            <a:gdLst>
              <a:gd name="T0" fmla="*/ 2 w 3"/>
              <a:gd name="T1" fmla="*/ 0 w 3"/>
              <a:gd name="T2" fmla="*/ 0 w 3"/>
              <a:gd name="T3" fmla="*/ 3 w 3"/>
              <a:gd name="T4" fmla="*/ 2 w 3"/>
            </a:gdLst>
            <a:ahLst/>
            <a:cxnLst>
              <a:cxn ang="0">
                <a:pos x="T0" y="0"/>
              </a:cxn>
              <a:cxn ang="0">
                <a:pos x="T1" y="0"/>
              </a:cxn>
              <a:cxn ang="0">
                <a:pos x="T2" y="0"/>
              </a:cxn>
              <a:cxn ang="0">
                <a:pos x="T3" y="0"/>
              </a:cxn>
              <a:cxn ang="0">
                <a:pos x="T4" y="0"/>
              </a:cxn>
            </a:cxnLst>
            <a:rect l="0" t="0" r="r" b="b"/>
            <a:pathLst>
              <a:path w="3">
                <a:moveTo>
                  <a:pt x="2" y="0"/>
                </a:moveTo>
                <a:cubicBezTo>
                  <a:pt x="1" y="0"/>
                  <a:pt x="0" y="0"/>
                  <a:pt x="0" y="0"/>
                </a:cubicBezTo>
                <a:cubicBezTo>
                  <a:pt x="0" y="0"/>
                  <a:pt x="0" y="0"/>
                  <a:pt x="0" y="0"/>
                </a:cubicBezTo>
                <a:cubicBezTo>
                  <a:pt x="1" y="0"/>
                  <a:pt x="2" y="0"/>
                  <a:pt x="3" y="0"/>
                </a:cubicBezTo>
                <a:cubicBezTo>
                  <a:pt x="2" y="0"/>
                  <a:pt x="2" y="0"/>
                  <a:pt x="2" y="0"/>
                </a:cubicBezTo>
                <a:close/>
              </a:path>
            </a:pathLst>
          </a:custGeom>
          <a:solidFill>
            <a:srgbClr val="7AB3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6" name="Freeform 21"/>
          <p:cNvSpPr>
            <a:spLocks/>
          </p:cNvSpPr>
          <p:nvPr/>
        </p:nvSpPr>
        <p:spPr bwMode="auto">
          <a:xfrm>
            <a:off x="4420178" y="3676938"/>
            <a:ext cx="87139" cy="179285"/>
          </a:xfrm>
          <a:custGeom>
            <a:avLst/>
            <a:gdLst>
              <a:gd name="T0" fmla="*/ 97 w 102"/>
              <a:gd name="T1" fmla="*/ 0 h 212"/>
              <a:gd name="T2" fmla="*/ 52 w 102"/>
              <a:gd name="T3" fmla="*/ 15 h 212"/>
              <a:gd name="T4" fmla="*/ 37 w 102"/>
              <a:gd name="T5" fmla="*/ 26 h 212"/>
              <a:gd name="T6" fmla="*/ 31 w 102"/>
              <a:gd name="T7" fmla="*/ 32 h 212"/>
              <a:gd name="T8" fmla="*/ 24 w 102"/>
              <a:gd name="T9" fmla="*/ 39 h 212"/>
              <a:gd name="T10" fmla="*/ 11 w 102"/>
              <a:gd name="T11" fmla="*/ 60 h 212"/>
              <a:gd name="T12" fmla="*/ 9 w 102"/>
              <a:gd name="T13" fmla="*/ 64 h 212"/>
              <a:gd name="T14" fmla="*/ 6 w 102"/>
              <a:gd name="T15" fmla="*/ 73 h 212"/>
              <a:gd name="T16" fmla="*/ 6 w 102"/>
              <a:gd name="T17" fmla="*/ 73 h 212"/>
              <a:gd name="T18" fmla="*/ 3 w 102"/>
              <a:gd name="T19" fmla="*/ 82 h 212"/>
              <a:gd name="T20" fmla="*/ 0 w 102"/>
              <a:gd name="T21" fmla="*/ 99 h 212"/>
              <a:gd name="T22" fmla="*/ 1 w 102"/>
              <a:gd name="T23" fmla="*/ 124 h 212"/>
              <a:gd name="T24" fmla="*/ 2 w 102"/>
              <a:gd name="T25" fmla="*/ 129 h 212"/>
              <a:gd name="T26" fmla="*/ 3 w 102"/>
              <a:gd name="T27" fmla="*/ 132 h 212"/>
              <a:gd name="T28" fmla="*/ 3 w 102"/>
              <a:gd name="T29" fmla="*/ 134 h 212"/>
              <a:gd name="T30" fmla="*/ 4 w 102"/>
              <a:gd name="T31" fmla="*/ 138 h 212"/>
              <a:gd name="T32" fmla="*/ 6 w 102"/>
              <a:gd name="T33" fmla="*/ 142 h 212"/>
              <a:gd name="T34" fmla="*/ 11 w 102"/>
              <a:gd name="T35" fmla="*/ 154 h 212"/>
              <a:gd name="T36" fmla="*/ 14 w 102"/>
              <a:gd name="T37" fmla="*/ 160 h 212"/>
              <a:gd name="T38" fmla="*/ 17 w 102"/>
              <a:gd name="T39" fmla="*/ 166 h 212"/>
              <a:gd name="T40" fmla="*/ 21 w 102"/>
              <a:gd name="T41" fmla="*/ 172 h 212"/>
              <a:gd name="T42" fmla="*/ 24 w 102"/>
              <a:gd name="T43" fmla="*/ 175 h 212"/>
              <a:gd name="T44" fmla="*/ 29 w 102"/>
              <a:gd name="T45" fmla="*/ 181 h 212"/>
              <a:gd name="T46" fmla="*/ 34 w 102"/>
              <a:gd name="T47" fmla="*/ 186 h 212"/>
              <a:gd name="T48" fmla="*/ 42 w 102"/>
              <a:gd name="T49" fmla="*/ 193 h 212"/>
              <a:gd name="T50" fmla="*/ 60 w 102"/>
              <a:gd name="T51" fmla="*/ 204 h 212"/>
              <a:gd name="T52" fmla="*/ 66 w 102"/>
              <a:gd name="T53" fmla="*/ 207 h 212"/>
              <a:gd name="T54" fmla="*/ 72 w 102"/>
              <a:gd name="T55" fmla="*/ 209 h 212"/>
              <a:gd name="T56" fmla="*/ 77 w 102"/>
              <a:gd name="T57" fmla="*/ 211 h 212"/>
              <a:gd name="T58" fmla="*/ 83 w 102"/>
              <a:gd name="T59" fmla="*/ 212 h 212"/>
              <a:gd name="T60" fmla="*/ 54 w 102"/>
              <a:gd name="T61" fmla="*/ 201 h 212"/>
              <a:gd name="T62" fmla="*/ 49 w 102"/>
              <a:gd name="T63" fmla="*/ 198 h 212"/>
              <a:gd name="T64" fmla="*/ 43 w 102"/>
              <a:gd name="T65" fmla="*/ 194 h 212"/>
              <a:gd name="T66" fmla="*/ 38 w 102"/>
              <a:gd name="T67" fmla="*/ 190 h 212"/>
              <a:gd name="T68" fmla="*/ 31 w 102"/>
              <a:gd name="T69" fmla="*/ 184 h 212"/>
              <a:gd name="T70" fmla="*/ 21 w 102"/>
              <a:gd name="T71" fmla="*/ 171 h 212"/>
              <a:gd name="T72" fmla="*/ 82 w 102"/>
              <a:gd name="T73" fmla="*/ 2 h 212"/>
              <a:gd name="T74" fmla="*/ 91 w 102"/>
              <a:gd name="T75" fmla="*/ 1 h 212"/>
              <a:gd name="T76" fmla="*/ 102 w 102"/>
              <a:gd name="T7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 h="212">
                <a:moveTo>
                  <a:pt x="102" y="0"/>
                </a:moveTo>
                <a:cubicBezTo>
                  <a:pt x="100" y="0"/>
                  <a:pt x="99" y="0"/>
                  <a:pt x="97" y="0"/>
                </a:cubicBezTo>
                <a:cubicBezTo>
                  <a:pt x="82" y="2"/>
                  <a:pt x="68" y="6"/>
                  <a:pt x="55" y="13"/>
                </a:cubicBezTo>
                <a:cubicBezTo>
                  <a:pt x="54" y="14"/>
                  <a:pt x="53" y="15"/>
                  <a:pt x="52" y="15"/>
                </a:cubicBezTo>
                <a:cubicBezTo>
                  <a:pt x="51" y="16"/>
                  <a:pt x="50" y="17"/>
                  <a:pt x="49" y="17"/>
                </a:cubicBezTo>
                <a:cubicBezTo>
                  <a:pt x="45" y="20"/>
                  <a:pt x="41" y="23"/>
                  <a:pt x="37" y="26"/>
                </a:cubicBezTo>
                <a:cubicBezTo>
                  <a:pt x="36" y="27"/>
                  <a:pt x="35" y="28"/>
                  <a:pt x="34" y="29"/>
                </a:cubicBezTo>
                <a:cubicBezTo>
                  <a:pt x="33" y="30"/>
                  <a:pt x="32" y="31"/>
                  <a:pt x="31" y="32"/>
                </a:cubicBezTo>
                <a:cubicBezTo>
                  <a:pt x="30" y="33"/>
                  <a:pt x="29" y="34"/>
                  <a:pt x="28" y="35"/>
                </a:cubicBezTo>
                <a:cubicBezTo>
                  <a:pt x="27" y="36"/>
                  <a:pt x="26" y="38"/>
                  <a:pt x="24" y="39"/>
                </a:cubicBezTo>
                <a:cubicBezTo>
                  <a:pt x="20" y="45"/>
                  <a:pt x="16" y="50"/>
                  <a:pt x="13" y="56"/>
                </a:cubicBezTo>
                <a:cubicBezTo>
                  <a:pt x="12" y="58"/>
                  <a:pt x="12" y="59"/>
                  <a:pt x="11" y="60"/>
                </a:cubicBezTo>
                <a:cubicBezTo>
                  <a:pt x="11" y="61"/>
                  <a:pt x="11" y="61"/>
                  <a:pt x="11" y="61"/>
                </a:cubicBezTo>
                <a:cubicBezTo>
                  <a:pt x="10" y="62"/>
                  <a:pt x="9" y="63"/>
                  <a:pt x="9" y="64"/>
                </a:cubicBezTo>
                <a:cubicBezTo>
                  <a:pt x="9" y="64"/>
                  <a:pt x="9" y="64"/>
                  <a:pt x="9" y="64"/>
                </a:cubicBezTo>
                <a:cubicBezTo>
                  <a:pt x="8" y="67"/>
                  <a:pt x="7" y="70"/>
                  <a:pt x="6" y="73"/>
                </a:cubicBezTo>
                <a:cubicBezTo>
                  <a:pt x="6" y="73"/>
                  <a:pt x="6" y="73"/>
                  <a:pt x="6" y="73"/>
                </a:cubicBezTo>
                <a:cubicBezTo>
                  <a:pt x="6" y="73"/>
                  <a:pt x="6" y="73"/>
                  <a:pt x="6" y="73"/>
                </a:cubicBezTo>
                <a:cubicBezTo>
                  <a:pt x="5" y="76"/>
                  <a:pt x="4" y="78"/>
                  <a:pt x="3" y="81"/>
                </a:cubicBezTo>
                <a:cubicBezTo>
                  <a:pt x="3" y="81"/>
                  <a:pt x="3" y="82"/>
                  <a:pt x="3" y="82"/>
                </a:cubicBezTo>
                <a:cubicBezTo>
                  <a:pt x="2" y="85"/>
                  <a:pt x="2" y="88"/>
                  <a:pt x="1" y="91"/>
                </a:cubicBezTo>
                <a:cubicBezTo>
                  <a:pt x="1" y="94"/>
                  <a:pt x="1" y="97"/>
                  <a:pt x="0" y="99"/>
                </a:cubicBezTo>
                <a:cubicBezTo>
                  <a:pt x="0" y="102"/>
                  <a:pt x="0" y="105"/>
                  <a:pt x="0" y="108"/>
                </a:cubicBezTo>
                <a:cubicBezTo>
                  <a:pt x="0" y="113"/>
                  <a:pt x="0" y="119"/>
                  <a:pt x="1" y="124"/>
                </a:cubicBezTo>
                <a:cubicBezTo>
                  <a:pt x="1" y="125"/>
                  <a:pt x="2" y="127"/>
                  <a:pt x="2" y="128"/>
                </a:cubicBezTo>
                <a:cubicBezTo>
                  <a:pt x="2" y="128"/>
                  <a:pt x="2" y="129"/>
                  <a:pt x="2" y="129"/>
                </a:cubicBezTo>
                <a:cubicBezTo>
                  <a:pt x="2" y="130"/>
                  <a:pt x="2" y="130"/>
                  <a:pt x="3" y="131"/>
                </a:cubicBezTo>
                <a:cubicBezTo>
                  <a:pt x="3" y="132"/>
                  <a:pt x="3" y="132"/>
                  <a:pt x="3" y="132"/>
                </a:cubicBezTo>
                <a:cubicBezTo>
                  <a:pt x="3" y="133"/>
                  <a:pt x="3" y="133"/>
                  <a:pt x="3" y="133"/>
                </a:cubicBezTo>
                <a:cubicBezTo>
                  <a:pt x="3" y="133"/>
                  <a:pt x="3" y="134"/>
                  <a:pt x="3" y="134"/>
                </a:cubicBezTo>
                <a:cubicBezTo>
                  <a:pt x="3" y="135"/>
                  <a:pt x="4" y="135"/>
                  <a:pt x="4" y="136"/>
                </a:cubicBezTo>
                <a:cubicBezTo>
                  <a:pt x="4" y="137"/>
                  <a:pt x="4" y="137"/>
                  <a:pt x="4" y="138"/>
                </a:cubicBezTo>
                <a:cubicBezTo>
                  <a:pt x="4" y="138"/>
                  <a:pt x="4" y="138"/>
                  <a:pt x="4" y="138"/>
                </a:cubicBezTo>
                <a:cubicBezTo>
                  <a:pt x="5" y="140"/>
                  <a:pt x="5" y="141"/>
                  <a:pt x="6" y="142"/>
                </a:cubicBezTo>
                <a:cubicBezTo>
                  <a:pt x="7" y="145"/>
                  <a:pt x="8" y="148"/>
                  <a:pt x="9" y="150"/>
                </a:cubicBezTo>
                <a:cubicBezTo>
                  <a:pt x="9" y="151"/>
                  <a:pt x="10" y="153"/>
                  <a:pt x="11" y="154"/>
                </a:cubicBezTo>
                <a:cubicBezTo>
                  <a:pt x="11" y="155"/>
                  <a:pt x="12" y="157"/>
                  <a:pt x="12" y="158"/>
                </a:cubicBezTo>
                <a:cubicBezTo>
                  <a:pt x="13" y="159"/>
                  <a:pt x="13" y="159"/>
                  <a:pt x="14" y="160"/>
                </a:cubicBezTo>
                <a:cubicBezTo>
                  <a:pt x="14" y="161"/>
                  <a:pt x="15" y="162"/>
                  <a:pt x="15" y="163"/>
                </a:cubicBezTo>
                <a:cubicBezTo>
                  <a:pt x="16" y="164"/>
                  <a:pt x="17" y="165"/>
                  <a:pt x="17" y="166"/>
                </a:cubicBezTo>
                <a:cubicBezTo>
                  <a:pt x="18" y="167"/>
                  <a:pt x="19" y="168"/>
                  <a:pt x="19" y="169"/>
                </a:cubicBezTo>
                <a:cubicBezTo>
                  <a:pt x="20" y="170"/>
                  <a:pt x="21" y="171"/>
                  <a:pt x="21" y="172"/>
                </a:cubicBezTo>
                <a:cubicBezTo>
                  <a:pt x="21" y="172"/>
                  <a:pt x="22" y="172"/>
                  <a:pt x="22" y="172"/>
                </a:cubicBezTo>
                <a:cubicBezTo>
                  <a:pt x="22" y="173"/>
                  <a:pt x="23" y="174"/>
                  <a:pt x="24" y="175"/>
                </a:cubicBezTo>
                <a:cubicBezTo>
                  <a:pt x="24" y="176"/>
                  <a:pt x="25" y="177"/>
                  <a:pt x="26" y="177"/>
                </a:cubicBezTo>
                <a:cubicBezTo>
                  <a:pt x="27" y="179"/>
                  <a:pt x="28" y="180"/>
                  <a:pt x="29" y="181"/>
                </a:cubicBezTo>
                <a:cubicBezTo>
                  <a:pt x="30" y="182"/>
                  <a:pt x="31" y="183"/>
                  <a:pt x="32" y="184"/>
                </a:cubicBezTo>
                <a:cubicBezTo>
                  <a:pt x="32" y="184"/>
                  <a:pt x="33" y="185"/>
                  <a:pt x="34" y="186"/>
                </a:cubicBezTo>
                <a:cubicBezTo>
                  <a:pt x="34" y="186"/>
                  <a:pt x="35" y="187"/>
                  <a:pt x="36" y="188"/>
                </a:cubicBezTo>
                <a:cubicBezTo>
                  <a:pt x="38" y="189"/>
                  <a:pt x="40" y="191"/>
                  <a:pt x="42" y="193"/>
                </a:cubicBezTo>
                <a:cubicBezTo>
                  <a:pt x="46" y="195"/>
                  <a:pt x="49" y="198"/>
                  <a:pt x="53" y="200"/>
                </a:cubicBezTo>
                <a:cubicBezTo>
                  <a:pt x="55" y="201"/>
                  <a:pt x="58" y="203"/>
                  <a:pt x="60" y="204"/>
                </a:cubicBezTo>
                <a:cubicBezTo>
                  <a:pt x="61" y="205"/>
                  <a:pt x="62" y="205"/>
                  <a:pt x="63" y="205"/>
                </a:cubicBezTo>
                <a:cubicBezTo>
                  <a:pt x="64" y="206"/>
                  <a:pt x="65" y="206"/>
                  <a:pt x="66" y="207"/>
                </a:cubicBezTo>
                <a:cubicBezTo>
                  <a:pt x="67" y="207"/>
                  <a:pt x="67" y="207"/>
                  <a:pt x="68" y="208"/>
                </a:cubicBezTo>
                <a:cubicBezTo>
                  <a:pt x="70" y="208"/>
                  <a:pt x="71" y="209"/>
                  <a:pt x="72" y="209"/>
                </a:cubicBezTo>
                <a:cubicBezTo>
                  <a:pt x="73" y="209"/>
                  <a:pt x="74" y="210"/>
                  <a:pt x="75" y="210"/>
                </a:cubicBezTo>
                <a:cubicBezTo>
                  <a:pt x="76" y="210"/>
                  <a:pt x="77" y="211"/>
                  <a:pt x="77" y="211"/>
                </a:cubicBezTo>
                <a:cubicBezTo>
                  <a:pt x="78" y="211"/>
                  <a:pt x="79" y="211"/>
                  <a:pt x="80" y="212"/>
                </a:cubicBezTo>
                <a:cubicBezTo>
                  <a:pt x="81" y="212"/>
                  <a:pt x="82" y="212"/>
                  <a:pt x="83" y="212"/>
                </a:cubicBezTo>
                <a:cubicBezTo>
                  <a:pt x="75" y="210"/>
                  <a:pt x="68" y="208"/>
                  <a:pt x="60" y="204"/>
                </a:cubicBezTo>
                <a:cubicBezTo>
                  <a:pt x="58" y="203"/>
                  <a:pt x="56" y="202"/>
                  <a:pt x="54" y="201"/>
                </a:cubicBezTo>
                <a:cubicBezTo>
                  <a:pt x="53" y="201"/>
                  <a:pt x="52" y="200"/>
                  <a:pt x="51" y="199"/>
                </a:cubicBezTo>
                <a:cubicBezTo>
                  <a:pt x="50" y="199"/>
                  <a:pt x="49" y="198"/>
                  <a:pt x="49" y="198"/>
                </a:cubicBezTo>
                <a:cubicBezTo>
                  <a:pt x="47" y="197"/>
                  <a:pt x="46" y="196"/>
                  <a:pt x="45" y="195"/>
                </a:cubicBezTo>
                <a:cubicBezTo>
                  <a:pt x="44" y="195"/>
                  <a:pt x="44" y="194"/>
                  <a:pt x="43" y="194"/>
                </a:cubicBezTo>
                <a:cubicBezTo>
                  <a:pt x="42" y="193"/>
                  <a:pt x="40" y="192"/>
                  <a:pt x="39" y="191"/>
                </a:cubicBezTo>
                <a:cubicBezTo>
                  <a:pt x="39" y="191"/>
                  <a:pt x="39" y="190"/>
                  <a:pt x="38" y="190"/>
                </a:cubicBezTo>
                <a:cubicBezTo>
                  <a:pt x="37" y="189"/>
                  <a:pt x="36" y="188"/>
                  <a:pt x="35" y="187"/>
                </a:cubicBezTo>
                <a:cubicBezTo>
                  <a:pt x="34" y="186"/>
                  <a:pt x="33" y="185"/>
                  <a:pt x="31" y="184"/>
                </a:cubicBezTo>
                <a:cubicBezTo>
                  <a:pt x="29" y="181"/>
                  <a:pt x="27" y="179"/>
                  <a:pt x="25" y="177"/>
                </a:cubicBezTo>
                <a:cubicBezTo>
                  <a:pt x="23" y="175"/>
                  <a:pt x="22" y="173"/>
                  <a:pt x="21" y="171"/>
                </a:cubicBezTo>
                <a:cubicBezTo>
                  <a:pt x="8" y="153"/>
                  <a:pt x="0" y="131"/>
                  <a:pt x="0" y="107"/>
                </a:cubicBezTo>
                <a:cubicBezTo>
                  <a:pt x="0" y="56"/>
                  <a:pt x="35" y="14"/>
                  <a:pt x="82" y="2"/>
                </a:cubicBezTo>
                <a:cubicBezTo>
                  <a:pt x="82" y="2"/>
                  <a:pt x="82" y="2"/>
                  <a:pt x="82" y="2"/>
                </a:cubicBezTo>
                <a:cubicBezTo>
                  <a:pt x="85" y="2"/>
                  <a:pt x="88" y="1"/>
                  <a:pt x="91" y="1"/>
                </a:cubicBezTo>
                <a:cubicBezTo>
                  <a:pt x="92" y="1"/>
                  <a:pt x="93" y="0"/>
                  <a:pt x="94" y="0"/>
                </a:cubicBezTo>
                <a:cubicBezTo>
                  <a:pt x="97" y="0"/>
                  <a:pt x="99" y="0"/>
                  <a:pt x="102" y="0"/>
                </a:cubicBezTo>
                <a:close/>
              </a:path>
            </a:pathLst>
          </a:custGeom>
          <a:solidFill>
            <a:srgbClr val="7AB30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28" name="Freeform 23"/>
          <p:cNvSpPr>
            <a:spLocks/>
          </p:cNvSpPr>
          <p:nvPr/>
        </p:nvSpPr>
        <p:spPr bwMode="auto">
          <a:xfrm>
            <a:off x="4034566" y="4308940"/>
            <a:ext cx="46073" cy="51082"/>
          </a:xfrm>
          <a:custGeom>
            <a:avLst/>
            <a:gdLst>
              <a:gd name="T0" fmla="*/ 54 w 54"/>
              <a:gd name="T1" fmla="*/ 60 h 60"/>
              <a:gd name="T2" fmla="*/ 0 w 54"/>
              <a:gd name="T3" fmla="*/ 0 h 60"/>
              <a:gd name="T4" fmla="*/ 54 w 54"/>
              <a:gd name="T5" fmla="*/ 60 h 60"/>
            </a:gdLst>
            <a:ahLst/>
            <a:cxnLst>
              <a:cxn ang="0">
                <a:pos x="T0" y="T1"/>
              </a:cxn>
              <a:cxn ang="0">
                <a:pos x="T2" y="T3"/>
              </a:cxn>
              <a:cxn ang="0">
                <a:pos x="T4" y="T5"/>
              </a:cxn>
            </a:cxnLst>
            <a:rect l="0" t="0" r="r" b="b"/>
            <a:pathLst>
              <a:path w="54" h="60">
                <a:moveTo>
                  <a:pt x="54" y="60"/>
                </a:moveTo>
                <a:cubicBezTo>
                  <a:pt x="29" y="48"/>
                  <a:pt x="9" y="27"/>
                  <a:pt x="0" y="0"/>
                </a:cubicBezTo>
                <a:cubicBezTo>
                  <a:pt x="9" y="27"/>
                  <a:pt x="29" y="48"/>
                  <a:pt x="54" y="60"/>
                </a:cubicBezTo>
                <a:close/>
              </a:path>
            </a:pathLst>
          </a:custGeom>
          <a:solidFill>
            <a:srgbClr val="FB006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0" name="Freeform 25"/>
          <p:cNvSpPr>
            <a:spLocks/>
          </p:cNvSpPr>
          <p:nvPr/>
        </p:nvSpPr>
        <p:spPr bwMode="auto">
          <a:xfrm>
            <a:off x="4514327" y="3676936"/>
            <a:ext cx="40064" cy="11018"/>
          </a:xfrm>
          <a:custGeom>
            <a:avLst/>
            <a:gdLst>
              <a:gd name="T0" fmla="*/ 47 w 47"/>
              <a:gd name="T1" fmla="*/ 12 h 13"/>
              <a:gd name="T2" fmla="*/ 47 w 47"/>
              <a:gd name="T3" fmla="*/ 13 h 13"/>
              <a:gd name="T4" fmla="*/ 0 w 47"/>
              <a:gd name="T5" fmla="*/ 0 h 13"/>
              <a:gd name="T6" fmla="*/ 47 w 47"/>
              <a:gd name="T7" fmla="*/ 12 h 13"/>
            </a:gdLst>
            <a:ahLst/>
            <a:cxnLst>
              <a:cxn ang="0">
                <a:pos x="T0" y="T1"/>
              </a:cxn>
              <a:cxn ang="0">
                <a:pos x="T2" y="T3"/>
              </a:cxn>
              <a:cxn ang="0">
                <a:pos x="T4" y="T5"/>
              </a:cxn>
              <a:cxn ang="0">
                <a:pos x="T6" y="T7"/>
              </a:cxn>
            </a:cxnLst>
            <a:rect l="0" t="0" r="r" b="b"/>
            <a:pathLst>
              <a:path w="47" h="13">
                <a:moveTo>
                  <a:pt x="47" y="12"/>
                </a:moveTo>
                <a:cubicBezTo>
                  <a:pt x="47" y="13"/>
                  <a:pt x="47" y="13"/>
                  <a:pt x="47" y="13"/>
                </a:cubicBezTo>
                <a:cubicBezTo>
                  <a:pt x="32" y="5"/>
                  <a:pt x="17" y="1"/>
                  <a:pt x="0" y="0"/>
                </a:cubicBezTo>
                <a:cubicBezTo>
                  <a:pt x="17" y="0"/>
                  <a:pt x="33" y="5"/>
                  <a:pt x="47" y="12"/>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1" name="Freeform 26"/>
          <p:cNvSpPr>
            <a:spLocks/>
          </p:cNvSpPr>
          <p:nvPr/>
        </p:nvSpPr>
        <p:spPr bwMode="auto">
          <a:xfrm>
            <a:off x="4514327" y="3848209"/>
            <a:ext cx="40064" cy="11018"/>
          </a:xfrm>
          <a:custGeom>
            <a:avLst/>
            <a:gdLst>
              <a:gd name="T0" fmla="*/ 47 w 47"/>
              <a:gd name="T1" fmla="*/ 0 h 13"/>
              <a:gd name="T2" fmla="*/ 47 w 47"/>
              <a:gd name="T3" fmla="*/ 1 h 13"/>
              <a:gd name="T4" fmla="*/ 0 w 47"/>
              <a:gd name="T5" fmla="*/ 13 h 13"/>
              <a:gd name="T6" fmla="*/ 47 w 47"/>
              <a:gd name="T7" fmla="*/ 0 h 13"/>
            </a:gdLst>
            <a:ahLst/>
            <a:cxnLst>
              <a:cxn ang="0">
                <a:pos x="T0" y="T1"/>
              </a:cxn>
              <a:cxn ang="0">
                <a:pos x="T2" y="T3"/>
              </a:cxn>
              <a:cxn ang="0">
                <a:pos x="T4" y="T5"/>
              </a:cxn>
              <a:cxn ang="0">
                <a:pos x="T6" y="T7"/>
              </a:cxn>
            </a:cxnLst>
            <a:rect l="0" t="0" r="r" b="b"/>
            <a:pathLst>
              <a:path w="47" h="13">
                <a:moveTo>
                  <a:pt x="47" y="0"/>
                </a:moveTo>
                <a:cubicBezTo>
                  <a:pt x="47" y="1"/>
                  <a:pt x="47" y="1"/>
                  <a:pt x="47" y="1"/>
                </a:cubicBezTo>
                <a:cubicBezTo>
                  <a:pt x="33" y="8"/>
                  <a:pt x="17" y="13"/>
                  <a:pt x="0" y="13"/>
                </a:cubicBezTo>
                <a:cubicBezTo>
                  <a:pt x="17" y="12"/>
                  <a:pt x="32" y="8"/>
                  <a:pt x="47" y="0"/>
                </a:cubicBezTo>
                <a:close/>
              </a:path>
            </a:pathLst>
          </a:custGeom>
          <a:solidFill>
            <a:srgbClr val="17FFB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dirty="0"/>
          </a:p>
        </p:txBody>
      </p:sp>
      <p:sp>
        <p:nvSpPr>
          <p:cNvPr id="3" name="TextBox 2"/>
          <p:cNvSpPr txBox="1"/>
          <p:nvPr/>
        </p:nvSpPr>
        <p:spPr>
          <a:xfrm>
            <a:off x="4083242" y="2206498"/>
            <a:ext cx="798111" cy="507831"/>
          </a:xfrm>
          <a:prstGeom prst="rect">
            <a:avLst/>
          </a:prstGeom>
          <a:noFill/>
        </p:spPr>
        <p:txBody>
          <a:bodyPr wrap="square" rtlCol="0">
            <a:spAutoFit/>
          </a:bodyPr>
          <a:lstStyle/>
          <a:p>
            <a:pPr algn="ctr"/>
            <a:r>
              <a:rPr lang="en-ZA" sz="1350" dirty="0">
                <a:solidFill>
                  <a:schemeClr val="bg1"/>
                </a:solidFill>
                <a:latin typeface="Futura Md BT" panose="020B0602020204020303" pitchFamily="34" charset="0"/>
              </a:rPr>
              <a:t>Stats SA</a:t>
            </a:r>
          </a:p>
        </p:txBody>
      </p:sp>
      <p:sp>
        <p:nvSpPr>
          <p:cNvPr id="68" name="TextBox 67"/>
          <p:cNvSpPr txBox="1"/>
          <p:nvPr/>
        </p:nvSpPr>
        <p:spPr>
          <a:xfrm>
            <a:off x="3798321" y="4562616"/>
            <a:ext cx="798111" cy="300082"/>
          </a:xfrm>
          <a:prstGeom prst="rect">
            <a:avLst/>
          </a:prstGeom>
          <a:noFill/>
        </p:spPr>
        <p:txBody>
          <a:bodyPr wrap="square" rtlCol="0">
            <a:spAutoFit/>
          </a:bodyPr>
          <a:lstStyle/>
          <a:p>
            <a:r>
              <a:rPr lang="en-ZA" sz="1350" dirty="0">
                <a:solidFill>
                  <a:schemeClr val="bg1"/>
                </a:solidFill>
                <a:latin typeface="Futura Md BT" panose="020B0602020204020303" pitchFamily="34" charset="0"/>
              </a:rPr>
              <a:t>58,1%</a:t>
            </a:r>
          </a:p>
        </p:txBody>
      </p:sp>
      <p:sp>
        <p:nvSpPr>
          <p:cNvPr id="84" name="Rectangle 83"/>
          <p:cNvSpPr/>
          <p:nvPr/>
        </p:nvSpPr>
        <p:spPr>
          <a:xfrm>
            <a:off x="4049108" y="2510206"/>
            <a:ext cx="5081171" cy="1200329"/>
          </a:xfrm>
          <a:prstGeom prst="rect">
            <a:avLst/>
          </a:prstGeom>
        </p:spPr>
        <p:txBody>
          <a:bodyPr wrap="square">
            <a:spAutoFit/>
          </a:bodyPr>
          <a:lstStyle/>
          <a:p>
            <a:r>
              <a:rPr lang="en-US" sz="1600" dirty="0" smtClean="0">
                <a:solidFill>
                  <a:schemeClr val="tx2">
                    <a:lumMod val="50000"/>
                  </a:schemeClr>
                </a:solidFill>
                <a:latin typeface="Futura Md BT"/>
                <a:cs typeface="Arial" panose="020B0604020202020204" pitchFamily="34" charset="0"/>
              </a:rPr>
              <a:t>Restitution</a:t>
            </a:r>
          </a:p>
          <a:p>
            <a:pPr marL="285750" indent="-285750" algn="just">
              <a:buFont typeface="Arial" panose="020B0604020202020204" pitchFamily="34" charset="0"/>
              <a:buChar char="•"/>
            </a:pPr>
            <a:r>
              <a:rPr lang="en-US" sz="1400" dirty="0" smtClean="0">
                <a:solidFill>
                  <a:schemeClr val="tx2">
                    <a:lumMod val="50000"/>
                  </a:schemeClr>
                </a:solidFill>
                <a:latin typeface="Futura lt bt"/>
                <a:cs typeface="Arial" panose="020B0604020202020204" pitchFamily="34" charset="0"/>
              </a:rPr>
              <a:t>Compared to drawings, spending was on track;</a:t>
            </a:r>
          </a:p>
          <a:p>
            <a:pPr marL="285750" indent="-285750" algn="just">
              <a:buFont typeface="Arial" panose="020B0604020202020204" pitchFamily="34" charset="0"/>
              <a:buChar char="•"/>
            </a:pPr>
            <a:r>
              <a:rPr lang="en-ZA" sz="1400" dirty="0" smtClean="0">
                <a:latin typeface="Futura lt bt"/>
                <a:ea typeface="Calibri"/>
                <a:cs typeface="Arial" pitchFamily="34" charset="0"/>
              </a:rPr>
              <a:t>Delays in obtaining outstanding documents due to tracing of beneficiaries and r</a:t>
            </a:r>
            <a:r>
              <a:rPr lang="en-ZA" sz="1400" dirty="0" smtClean="0">
                <a:solidFill>
                  <a:schemeClr val="tx2">
                    <a:lumMod val="50000"/>
                  </a:schemeClr>
                </a:solidFill>
                <a:latin typeface="Futura lt bt"/>
                <a:cs typeface="Arial" panose="020B0604020202020204" pitchFamily="34" charset="0"/>
              </a:rPr>
              <a:t>ejected offers had impact on service delivery.</a:t>
            </a:r>
            <a:endParaRPr lang="en-US" sz="1400" dirty="0">
              <a:solidFill>
                <a:schemeClr val="tx2">
                  <a:lumMod val="50000"/>
                </a:schemeClr>
              </a:solidFill>
              <a:latin typeface="Futura lt bt"/>
              <a:cs typeface="Arial" panose="020B0604020202020204" pitchFamily="34" charset="0"/>
            </a:endParaRPr>
          </a:p>
        </p:txBody>
      </p:sp>
      <p:sp>
        <p:nvSpPr>
          <p:cNvPr id="97" name="Rectangle 96"/>
          <p:cNvSpPr/>
          <p:nvPr/>
        </p:nvSpPr>
        <p:spPr>
          <a:xfrm>
            <a:off x="4072927" y="3714412"/>
            <a:ext cx="4918609" cy="1846659"/>
          </a:xfrm>
          <a:prstGeom prst="rect">
            <a:avLst/>
          </a:prstGeom>
        </p:spPr>
        <p:txBody>
          <a:bodyPr wrap="square">
            <a:spAutoFit/>
          </a:bodyPr>
          <a:lstStyle/>
          <a:p>
            <a:r>
              <a:rPr lang="en-US" sz="1600" dirty="0" smtClean="0">
                <a:solidFill>
                  <a:schemeClr val="tx2">
                    <a:lumMod val="50000"/>
                  </a:schemeClr>
                </a:solidFill>
                <a:latin typeface="Futura Md BT"/>
                <a:cs typeface="Arial" panose="020B0604020202020204" pitchFamily="34" charset="0"/>
              </a:rPr>
              <a:t>Land Reform</a:t>
            </a:r>
          </a:p>
          <a:p>
            <a:pPr marL="285750" indent="-285750" algn="just">
              <a:buFont typeface="Arial" panose="020B0604020202020204" pitchFamily="34" charset="0"/>
              <a:buChar char="•"/>
            </a:pPr>
            <a:r>
              <a:rPr lang="en-US" sz="1400" dirty="0" smtClean="0">
                <a:solidFill>
                  <a:schemeClr val="tx2">
                    <a:lumMod val="50000"/>
                  </a:schemeClr>
                </a:solidFill>
                <a:latin typeface="Futura lt bt"/>
                <a:cs typeface="Arial" panose="020B0604020202020204" pitchFamily="34" charset="0"/>
              </a:rPr>
              <a:t>Compared to drawings, spending at 90%;</a:t>
            </a:r>
          </a:p>
          <a:p>
            <a:pPr marL="285750" indent="-285750" algn="just">
              <a:buFont typeface="Arial" panose="020B0604020202020204" pitchFamily="34" charset="0"/>
              <a:buChar char="•"/>
            </a:pPr>
            <a:r>
              <a:rPr lang="en-US" sz="1400" dirty="0" smtClean="0">
                <a:solidFill>
                  <a:schemeClr val="tx2">
                    <a:lumMod val="50000"/>
                  </a:schemeClr>
                </a:solidFill>
                <a:latin typeface="Futura lt bt"/>
                <a:cs typeface="Arial" panose="020B0604020202020204" pitchFamily="34" charset="0"/>
              </a:rPr>
              <a:t>Transfer to Agricultural Land Holding Account (ALHA), R351 million;</a:t>
            </a:r>
          </a:p>
          <a:p>
            <a:pPr marL="285750" indent="-285750" algn="just">
              <a:buFont typeface="Arial" panose="020B0604020202020204" pitchFamily="34" charset="0"/>
              <a:buChar char="•"/>
            </a:pPr>
            <a:r>
              <a:rPr lang="en-US" sz="1400" dirty="0" smtClean="0">
                <a:solidFill>
                  <a:schemeClr val="tx2">
                    <a:lumMod val="50000"/>
                  </a:schemeClr>
                </a:solidFill>
                <a:latin typeface="Futura lt bt"/>
                <a:cs typeface="Arial" panose="020B0604020202020204" pitchFamily="34" charset="0"/>
              </a:rPr>
              <a:t>50 per cent of the quarterly targets achieved;</a:t>
            </a:r>
          </a:p>
          <a:p>
            <a:pPr marL="285750" indent="-285750" algn="just">
              <a:buFont typeface="Arial" panose="020B0604020202020204" pitchFamily="34" charset="0"/>
              <a:buChar char="•"/>
            </a:pPr>
            <a:r>
              <a:rPr lang="en-US" sz="1400" dirty="0" smtClean="0">
                <a:solidFill>
                  <a:schemeClr val="tx2">
                    <a:lumMod val="50000"/>
                  </a:schemeClr>
                </a:solidFill>
                <a:latin typeface="Futura lt bt"/>
                <a:cs typeface="Arial" panose="020B0604020202020204" pitchFamily="34" charset="0"/>
              </a:rPr>
              <a:t>Prolonged consultation with affected 1Household 1Hectare stakeholders; </a:t>
            </a:r>
            <a:r>
              <a:rPr lang="en-ZA" sz="1400" dirty="0" smtClean="0">
                <a:solidFill>
                  <a:schemeClr val="tx2">
                    <a:lumMod val="50000"/>
                  </a:schemeClr>
                </a:solidFill>
                <a:latin typeface="Futura lt bt"/>
                <a:cs typeface="Arial" panose="020B0604020202020204" pitchFamily="34" charset="0"/>
              </a:rPr>
              <a:t>untraceable labour tenant </a:t>
            </a:r>
            <a:r>
              <a:rPr lang="en-ZA" sz="1400" dirty="0">
                <a:solidFill>
                  <a:schemeClr val="tx2">
                    <a:lumMod val="50000"/>
                  </a:schemeClr>
                </a:solidFill>
                <a:latin typeface="Futura lt bt"/>
                <a:cs typeface="Arial" panose="020B0604020202020204" pitchFamily="34" charset="0"/>
              </a:rPr>
              <a:t>applicants had </a:t>
            </a:r>
            <a:r>
              <a:rPr lang="en-ZA" sz="1400" dirty="0" smtClean="0">
                <a:solidFill>
                  <a:schemeClr val="tx2">
                    <a:lumMod val="50000"/>
                  </a:schemeClr>
                </a:solidFill>
                <a:latin typeface="Futura lt bt"/>
                <a:cs typeface="Arial" panose="020B0604020202020204" pitchFamily="34" charset="0"/>
              </a:rPr>
              <a:t>impact </a:t>
            </a:r>
            <a:r>
              <a:rPr lang="en-ZA" sz="1400" dirty="0">
                <a:solidFill>
                  <a:schemeClr val="tx2">
                    <a:lumMod val="50000"/>
                  </a:schemeClr>
                </a:solidFill>
                <a:latin typeface="Futura lt bt"/>
                <a:cs typeface="Arial" panose="020B0604020202020204" pitchFamily="34" charset="0"/>
              </a:rPr>
              <a:t>on service </a:t>
            </a:r>
            <a:r>
              <a:rPr lang="en-ZA" sz="1400" dirty="0" smtClean="0">
                <a:solidFill>
                  <a:schemeClr val="tx2">
                    <a:lumMod val="50000"/>
                  </a:schemeClr>
                </a:solidFill>
                <a:latin typeface="Futura lt bt"/>
                <a:cs typeface="Arial" panose="020B0604020202020204" pitchFamily="34" charset="0"/>
              </a:rPr>
              <a:t>delivery.</a:t>
            </a:r>
            <a:endParaRPr lang="en-US" sz="1400" dirty="0">
              <a:solidFill>
                <a:schemeClr val="tx2">
                  <a:lumMod val="50000"/>
                </a:schemeClr>
              </a:solidFill>
              <a:latin typeface="Futura lt bt"/>
              <a:cs typeface="Arial" panose="020B0604020202020204" pitchFamily="34" charset="0"/>
            </a:endParaRPr>
          </a:p>
        </p:txBody>
      </p:sp>
      <p:sp>
        <p:nvSpPr>
          <p:cNvPr id="98" name="Rectangle 97"/>
          <p:cNvSpPr/>
          <p:nvPr/>
        </p:nvSpPr>
        <p:spPr>
          <a:xfrm>
            <a:off x="4115970" y="1090812"/>
            <a:ext cx="4755799" cy="1415772"/>
          </a:xfrm>
          <a:prstGeom prst="rect">
            <a:avLst/>
          </a:prstGeom>
        </p:spPr>
        <p:txBody>
          <a:bodyPr wrap="square">
            <a:spAutoFit/>
          </a:bodyPr>
          <a:lstStyle/>
          <a:p>
            <a:r>
              <a:rPr lang="en-US" sz="1600" dirty="0" smtClean="0">
                <a:solidFill>
                  <a:schemeClr val="tx2">
                    <a:lumMod val="50000"/>
                  </a:schemeClr>
                </a:solidFill>
                <a:latin typeface="Futura Md BT"/>
                <a:cs typeface="Arial" panose="020B0604020202020204" pitchFamily="34" charset="0"/>
              </a:rPr>
              <a:t>Rural Development</a:t>
            </a:r>
          </a:p>
          <a:p>
            <a:pPr marL="285750" indent="-285750" algn="just">
              <a:buFont typeface="Arial" panose="020B0604020202020204" pitchFamily="34" charset="0"/>
              <a:buChar char="•"/>
            </a:pPr>
            <a:r>
              <a:rPr lang="en-US" sz="1400" dirty="0" smtClean="0">
                <a:solidFill>
                  <a:schemeClr val="tx2">
                    <a:lumMod val="50000"/>
                  </a:schemeClr>
                </a:solidFill>
                <a:latin typeface="Futura lt bt"/>
                <a:cs typeface="Arial" panose="020B0604020202020204" pitchFamily="34" charset="0"/>
              </a:rPr>
              <a:t>Compared to drawings, spending at 80%;</a:t>
            </a:r>
          </a:p>
          <a:p>
            <a:pPr marL="285750" indent="-285750" algn="just">
              <a:buFont typeface="Arial" panose="020B0604020202020204" pitchFamily="34" charset="0"/>
              <a:buChar char="•"/>
            </a:pPr>
            <a:r>
              <a:rPr lang="en-GB" sz="1400" dirty="0" smtClean="0">
                <a:solidFill>
                  <a:schemeClr val="tx2">
                    <a:lumMod val="50000"/>
                  </a:schemeClr>
                </a:solidFill>
                <a:latin typeface="Futura lt bt"/>
                <a:cs typeface="Arial" panose="020B0604020202020204" pitchFamily="34" charset="0"/>
              </a:rPr>
              <a:t>Re-advertising </a:t>
            </a:r>
            <a:r>
              <a:rPr lang="en-GB" sz="1400" dirty="0">
                <a:solidFill>
                  <a:schemeClr val="tx2">
                    <a:lumMod val="50000"/>
                  </a:schemeClr>
                </a:solidFill>
                <a:latin typeface="Futura lt bt"/>
                <a:cs typeface="Arial" panose="020B0604020202020204" pitchFamily="34" charset="0"/>
              </a:rPr>
              <a:t>of tenders due to abnormally high pricing </a:t>
            </a:r>
            <a:r>
              <a:rPr lang="en-GB" sz="1400" dirty="0" smtClean="0">
                <a:solidFill>
                  <a:schemeClr val="tx2">
                    <a:lumMod val="50000"/>
                  </a:schemeClr>
                </a:solidFill>
                <a:latin typeface="Futura lt bt"/>
                <a:cs typeface="Arial" panose="020B0604020202020204" pitchFamily="34" charset="0"/>
              </a:rPr>
              <a:t>escalations; and delays in confirmation of land ownership by some local municipalities before start infrastructure construction</a:t>
            </a:r>
            <a:endParaRPr lang="en-US" sz="1400" dirty="0">
              <a:solidFill>
                <a:schemeClr val="tx2">
                  <a:lumMod val="50000"/>
                </a:schemeClr>
              </a:solidFill>
              <a:latin typeface="Futura lt bt"/>
              <a:cs typeface="Arial" panose="020B0604020202020204" pitchFamily="34" charset="0"/>
            </a:endParaRPr>
          </a:p>
        </p:txBody>
      </p:sp>
      <p:grpSp>
        <p:nvGrpSpPr>
          <p:cNvPr id="102" name="Group 101"/>
          <p:cNvGrpSpPr/>
          <p:nvPr/>
        </p:nvGrpSpPr>
        <p:grpSpPr>
          <a:xfrm>
            <a:off x="161150" y="150108"/>
            <a:ext cx="3476886" cy="816260"/>
            <a:chOff x="4854485" y="653487"/>
            <a:chExt cx="3831981" cy="1922223"/>
          </a:xfrm>
        </p:grpSpPr>
        <p:grpSp>
          <p:nvGrpSpPr>
            <p:cNvPr id="103" name="Grupare 76"/>
            <p:cNvGrpSpPr/>
            <p:nvPr/>
          </p:nvGrpSpPr>
          <p:grpSpPr>
            <a:xfrm>
              <a:off x="4854485" y="1366608"/>
              <a:ext cx="3831981" cy="228600"/>
              <a:chOff x="5022120" y="1523682"/>
              <a:chExt cx="3831981" cy="228600"/>
            </a:xfrm>
            <a:solidFill>
              <a:srgbClr val="FFC000"/>
            </a:solidFill>
          </p:grpSpPr>
          <p:cxnSp>
            <p:nvCxnSpPr>
              <p:cNvPr id="106" name="Conector drept 80"/>
              <p:cNvCxnSpPr/>
              <p:nvPr/>
            </p:nvCxnSpPr>
            <p:spPr>
              <a:xfrm flipH="1" flipV="1">
                <a:off x="5022120" y="1606681"/>
                <a:ext cx="3593380" cy="38922"/>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07" name="Oval 106"/>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350" dirty="0">
                  <a:latin typeface="Arial" panose="020B0604020202020204" pitchFamily="34" charset="0"/>
                  <a:cs typeface="Arial" panose="020B0604020202020204" pitchFamily="34" charset="0"/>
                </a:endParaRPr>
              </a:p>
            </p:txBody>
          </p:sp>
        </p:grpSp>
        <p:sp>
          <p:nvSpPr>
            <p:cNvPr id="104" name="CasetăText 86"/>
            <p:cNvSpPr txBox="1"/>
            <p:nvPr/>
          </p:nvSpPr>
          <p:spPr>
            <a:xfrm>
              <a:off x="4932973" y="653487"/>
              <a:ext cx="3575553" cy="761026"/>
            </a:xfrm>
            <a:prstGeom prst="rect">
              <a:avLst/>
            </a:prstGeom>
            <a:noFill/>
            <a:ln>
              <a:noFill/>
            </a:ln>
          </p:spPr>
          <p:txBody>
            <a:bodyPr wrap="square" rtlCol="0" anchor="b">
              <a:spAutoFit/>
            </a:bodyPr>
            <a:lstStyle/>
            <a:p>
              <a:r>
                <a:rPr lang="en-US" sz="1500" dirty="0" smtClean="0">
                  <a:solidFill>
                    <a:srgbClr val="333399"/>
                  </a:solidFill>
                  <a:latin typeface="Futura Md BT"/>
                  <a:cs typeface="Arial" panose="020B0604020202020204" pitchFamily="34" charset="0"/>
                </a:rPr>
                <a:t>Q1: Performance Progress</a:t>
              </a:r>
              <a:endParaRPr lang="en-US" sz="1500" dirty="0">
                <a:solidFill>
                  <a:srgbClr val="333399"/>
                </a:solidFill>
                <a:latin typeface="Futura Md BT"/>
                <a:cs typeface="Arial" panose="020B0604020202020204" pitchFamily="34" charset="0"/>
              </a:endParaRPr>
            </a:p>
          </p:txBody>
        </p:sp>
        <p:sp>
          <p:nvSpPr>
            <p:cNvPr id="105" name="CasetăText 87"/>
            <p:cNvSpPr txBox="1"/>
            <p:nvPr/>
          </p:nvSpPr>
          <p:spPr>
            <a:xfrm>
              <a:off x="4854485" y="1488528"/>
              <a:ext cx="3578294" cy="1087182"/>
            </a:xfrm>
            <a:prstGeom prst="rect">
              <a:avLst/>
            </a:prstGeom>
            <a:noFill/>
            <a:ln>
              <a:noFill/>
            </a:ln>
          </p:spPr>
          <p:txBody>
            <a:bodyPr wrap="square" rtlCol="0">
              <a:spAutoFit/>
            </a:bodyPr>
            <a:lstStyle/>
            <a:p>
              <a:r>
                <a:rPr lang="en-US" sz="1200" b="1" dirty="0" smtClean="0">
                  <a:solidFill>
                    <a:schemeClr val="tx2">
                      <a:lumMod val="50000"/>
                    </a:schemeClr>
                  </a:solidFill>
                  <a:latin typeface="Futura lt bt"/>
                  <a:cs typeface="Arial" panose="020B0604020202020204" pitchFamily="34" charset="0"/>
                </a:rPr>
                <a:t>Core Service programmes against quarterly targets &amp; expenditure</a:t>
              </a:r>
              <a:endParaRPr lang="en-US" sz="1200" b="1" dirty="0">
                <a:solidFill>
                  <a:schemeClr val="tx1">
                    <a:lumMod val="50000"/>
                    <a:lumOff val="50000"/>
                  </a:schemeClr>
                </a:solidFill>
                <a:latin typeface="Futura lt bt"/>
                <a:cs typeface="Arial" panose="020B0604020202020204" pitchFamily="34" charset="0"/>
              </a:endParaRPr>
            </a:p>
          </p:txBody>
        </p:sp>
      </p:grpSp>
      <p:grpSp>
        <p:nvGrpSpPr>
          <p:cNvPr id="108" name="Group 107"/>
          <p:cNvGrpSpPr/>
          <p:nvPr/>
        </p:nvGrpSpPr>
        <p:grpSpPr>
          <a:xfrm>
            <a:off x="5535970" y="190351"/>
            <a:ext cx="3648548" cy="641710"/>
            <a:chOff x="4665292" y="653487"/>
            <a:chExt cx="4021174" cy="1511172"/>
          </a:xfrm>
        </p:grpSpPr>
        <p:grpSp>
          <p:nvGrpSpPr>
            <p:cNvPr id="109" name="Grupare 76"/>
            <p:cNvGrpSpPr/>
            <p:nvPr/>
          </p:nvGrpSpPr>
          <p:grpSpPr>
            <a:xfrm>
              <a:off x="5408096" y="1366608"/>
              <a:ext cx="3278370" cy="228600"/>
              <a:chOff x="5575731" y="1523682"/>
              <a:chExt cx="3278370" cy="228600"/>
            </a:xfrm>
            <a:solidFill>
              <a:srgbClr val="FFC000"/>
            </a:solidFill>
          </p:grpSpPr>
          <p:cxnSp>
            <p:nvCxnSpPr>
              <p:cNvPr id="112" name="Conector drept 80"/>
              <p:cNvCxnSpPr/>
              <p:nvPr/>
            </p:nvCxnSpPr>
            <p:spPr>
              <a:xfrm flipH="1">
                <a:off x="5575731" y="1645603"/>
                <a:ext cx="3039768" cy="0"/>
              </a:xfrm>
              <a:prstGeom prst="line">
                <a:avLst/>
              </a:prstGeom>
              <a:grpFill/>
              <a:ln w="190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3" name="Oval 112"/>
              <p:cNvSpPr/>
              <p:nvPr/>
            </p:nvSpPr>
            <p:spPr>
              <a:xfrm>
                <a:off x="8625501" y="1523682"/>
                <a:ext cx="228600" cy="228600"/>
              </a:xfrm>
              <a:prstGeom prst="ellipse">
                <a:avLst/>
              </a:prstGeom>
              <a:solidFill>
                <a:srgbClr val="1995AD"/>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grpSp>
        <p:sp>
          <p:nvSpPr>
            <p:cNvPr id="110" name="CasetăText 86"/>
            <p:cNvSpPr txBox="1"/>
            <p:nvPr/>
          </p:nvSpPr>
          <p:spPr>
            <a:xfrm>
              <a:off x="4932973" y="653487"/>
              <a:ext cx="3575553" cy="761026"/>
            </a:xfrm>
            <a:prstGeom prst="rect">
              <a:avLst/>
            </a:prstGeom>
            <a:noFill/>
            <a:ln>
              <a:noFill/>
            </a:ln>
          </p:spPr>
          <p:txBody>
            <a:bodyPr wrap="square" rtlCol="0" anchor="b">
              <a:spAutoFit/>
            </a:bodyPr>
            <a:lstStyle/>
            <a:p>
              <a:pPr algn="r"/>
              <a:r>
                <a:rPr lang="en-US" sz="1500" dirty="0" smtClean="0">
                  <a:solidFill>
                    <a:srgbClr val="333399"/>
                  </a:solidFill>
                  <a:latin typeface="Futura Md BT"/>
                  <a:cs typeface="Arial" panose="020B0604020202020204" pitchFamily="34" charset="0"/>
                </a:rPr>
                <a:t>Q1: Challenges</a:t>
              </a:r>
              <a:endParaRPr lang="en-US" sz="1500" dirty="0">
                <a:solidFill>
                  <a:srgbClr val="333399"/>
                </a:solidFill>
                <a:latin typeface="Futura Md BT"/>
                <a:cs typeface="Arial" panose="020B0604020202020204" pitchFamily="34" charset="0"/>
              </a:endParaRPr>
            </a:p>
          </p:txBody>
        </p:sp>
        <p:sp>
          <p:nvSpPr>
            <p:cNvPr id="111" name="CasetăText 87"/>
            <p:cNvSpPr txBox="1"/>
            <p:nvPr/>
          </p:nvSpPr>
          <p:spPr>
            <a:xfrm>
              <a:off x="4665292" y="1512350"/>
              <a:ext cx="3755905" cy="652309"/>
            </a:xfrm>
            <a:prstGeom prst="rect">
              <a:avLst/>
            </a:prstGeom>
            <a:noFill/>
            <a:ln>
              <a:noFill/>
            </a:ln>
          </p:spPr>
          <p:txBody>
            <a:bodyPr wrap="square" rtlCol="0">
              <a:spAutoFit/>
            </a:bodyPr>
            <a:lstStyle/>
            <a:p>
              <a:pPr algn="r"/>
              <a:r>
                <a:rPr lang="en-US" sz="1200" b="1" dirty="0" smtClean="0">
                  <a:solidFill>
                    <a:schemeClr val="tx2">
                      <a:lumMod val="50000"/>
                    </a:schemeClr>
                  </a:solidFill>
                  <a:latin typeface="Futura lt bt"/>
                  <a:cs typeface="Arial" panose="020B0604020202020204" pitchFamily="34" charset="0"/>
                </a:rPr>
                <a:t>Potential Impact on Service delivery</a:t>
              </a:r>
              <a:endParaRPr lang="en-US" sz="1200" b="1" dirty="0">
                <a:solidFill>
                  <a:schemeClr val="tx1">
                    <a:lumMod val="50000"/>
                    <a:lumOff val="50000"/>
                  </a:schemeClr>
                </a:solidFill>
                <a:latin typeface="Futura lt bt"/>
                <a:cs typeface="Arial" panose="020B0604020202020204" pitchFamily="34" charset="0"/>
              </a:endParaRPr>
            </a:p>
          </p:txBody>
        </p:sp>
      </p:grpSp>
      <p:sp>
        <p:nvSpPr>
          <p:cNvPr id="4" name="Footer Placeholder 3"/>
          <p:cNvSpPr>
            <a:spLocks noGrp="1"/>
          </p:cNvSpPr>
          <p:nvPr>
            <p:ph type="ftr" sz="quarter" idx="11"/>
          </p:nvPr>
        </p:nvSpPr>
        <p:spPr/>
        <p:txBody>
          <a:bodyPr/>
          <a:lstStyle/>
          <a:p>
            <a:r>
              <a:rPr lang="en-US" dirty="0"/>
              <a:t>9</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40248" y="832061"/>
            <a:ext cx="3919537" cy="47290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332231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10495</TotalTime>
  <Words>4759</Words>
  <Application>Microsoft Office PowerPoint</Application>
  <PresentationFormat>On-screen Show (4:3)</PresentationFormat>
  <Paragraphs>1147</Paragraphs>
  <Slides>52</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Austin</vt:lpstr>
      <vt:lpstr>Chart</vt:lpstr>
      <vt:lpstr> </vt:lpstr>
      <vt:lpstr>Slide 2</vt:lpstr>
      <vt:lpstr>Slide 3</vt:lpstr>
      <vt:lpstr>Slide 4</vt:lpstr>
      <vt:lpstr>Slide 5</vt:lpstr>
      <vt:lpstr>Slide 6</vt:lpstr>
      <vt:lpstr>Slide 7</vt:lpstr>
      <vt:lpstr>Slide 8</vt:lpstr>
      <vt:lpstr>Slide 9</vt:lpstr>
      <vt:lpstr>AUDITOR GENERAL : 5 YEAR PERIOD AUDIT REPORTS 2014/15- 2018/19  - DRDLR</vt:lpstr>
      <vt:lpstr>OVERVIEW OF 2018/19 MANAGEMENT REPORT:  DRDLR</vt:lpstr>
      <vt:lpstr>REPEAT AUDIT FINDINGS</vt:lpstr>
      <vt:lpstr>REPEAT AUDIT FINDINGS</vt:lpstr>
      <vt:lpstr>REPEAT AUDIT FINDINGS</vt:lpstr>
      <vt:lpstr>REPEAT AUDIT FINDINGS</vt:lpstr>
      <vt:lpstr>REPEAT AUDIT FINDINGS</vt:lpstr>
      <vt:lpstr> AGRICULTURAL LAND HOLDING  TRADING ACCOUNT (ALHA)   PORTFOLIO COMMITTEE ON ALRRD: BRIEFING ON 2018/19 ANNUAL REPORTS: 08 OCTOBER 2019 </vt:lpstr>
      <vt:lpstr>TABLE OF CONTENTS</vt:lpstr>
      <vt:lpstr>2014/15 - 2021/22 EXPENDITURE &amp; MTEF BUDGET ALLOCATION  PER STANDARD ITEMS</vt:lpstr>
      <vt:lpstr>5 YEAR TREND ON STARTAEGIC LAND ACQUISITION</vt:lpstr>
      <vt:lpstr>5 YEAR TREND ON RECAPITALISATION AND DEVELOPMENT</vt:lpstr>
      <vt:lpstr>9.REPRIORITISATION FOR AENE 2019/20</vt:lpstr>
      <vt:lpstr>CORRECTIVE MEASURES AND ACTIONS TAKEN TO ADDRESS OVER &amp; UNDER SPENDING </vt:lpstr>
      <vt:lpstr>AUDITOR GENERAL : 5 YEAR PERIOD AUDIT REPORTS 2014/15- 2018/19 </vt:lpstr>
      <vt:lpstr>OVERVIEW OF MANAGEMENT REPORT; </vt:lpstr>
      <vt:lpstr>OVERVIEW OF 2018/19 MANAGEMENT REPORT: </vt:lpstr>
      <vt:lpstr>SIGNIFICANT ACCOUTNING POLICIES AND OTHER MATTERS</vt:lpstr>
      <vt:lpstr> </vt:lpstr>
      <vt:lpstr>2019/20 EXPENDITURE PER CATEGORY AS AT 30 JUNE 2019</vt:lpstr>
      <vt:lpstr>2019/20 EXPENDITURE PER PROVINCE AS AT 30 JUNE 2019</vt:lpstr>
      <vt:lpstr>PLANNING– PROVINCIAL </vt:lpstr>
      <vt:lpstr>HEAD OFFICE EXPENDITURE </vt:lpstr>
      <vt:lpstr> DEEDS REGISTRATION TRADING ACCOUNT   2018/19 ANNUAL FINANCIAL STATEMENT PRESENTATION   TO PORTFOLIO COMMITTEE ON RURAL DEVELOPMENT &amp; LAND REFORM  </vt:lpstr>
      <vt:lpstr>FINANCIAL REPORTING </vt:lpstr>
      <vt:lpstr>AUDITOR GENERAL : 5 YEAR PERIOD AUDIT REPORTS 2014/15- 2018/19 </vt:lpstr>
      <vt:lpstr>OVERVIEW OF MANAGEMENT REPORT; </vt:lpstr>
      <vt:lpstr>OVERVIEW OF MANAGEMENT REPORT: </vt:lpstr>
      <vt:lpstr>SIGNIFICANT ACCOUTNING POLICIES AND OTHER MATTERS</vt:lpstr>
      <vt:lpstr>Annual Financial Statement Analysis</vt:lpstr>
      <vt:lpstr>Annual Financial Statement Analysis</vt:lpstr>
      <vt:lpstr>Annual Financial Statement Analysis</vt:lpstr>
      <vt:lpstr>Annual Financial Statement Analysis</vt:lpstr>
      <vt:lpstr>SIGNIFICANT DISCLOSURE NOTES</vt:lpstr>
      <vt:lpstr>Slide 44</vt:lpstr>
      <vt:lpstr>2019/20 QUARTERLY PERFORMANCE INFORMATION</vt:lpstr>
      <vt:lpstr>QUARTER 1</vt:lpstr>
      <vt:lpstr>Consolidated : Economic Classification</vt:lpstr>
      <vt:lpstr>Expenditure per office- Economic Classification  </vt:lpstr>
      <vt:lpstr>Executive summary- </vt:lpstr>
      <vt:lpstr> Non-Financial Performance  </vt:lpstr>
      <vt:lpstr> Non-Financial Performance  </vt:lpstr>
      <vt:lpstr>Slide 52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Lebogang Ditshwene</dc:creator>
  <cp:lastModifiedBy>PUMZA</cp:lastModifiedBy>
  <cp:revision>409</cp:revision>
  <cp:lastPrinted>2015-11-16T08:39:02Z</cp:lastPrinted>
  <dcterms:created xsi:type="dcterms:W3CDTF">2015-02-17T14:23:38Z</dcterms:created>
  <dcterms:modified xsi:type="dcterms:W3CDTF">2019-10-11T06:51:35Z</dcterms:modified>
</cp:coreProperties>
</file>