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6" r:id="rId1"/>
    <p:sldMasterId id="2147483716" r:id="rId2"/>
  </p:sldMasterIdLst>
  <p:notesMasterIdLst>
    <p:notesMasterId r:id="rId64"/>
  </p:notesMasterIdLst>
  <p:handoutMasterIdLst>
    <p:handoutMasterId r:id="rId65"/>
  </p:handoutMasterIdLst>
  <p:sldIdLst>
    <p:sldId id="1119" r:id="rId3"/>
    <p:sldId id="749" r:id="rId4"/>
    <p:sldId id="2023" r:id="rId5"/>
    <p:sldId id="2313" r:id="rId6"/>
    <p:sldId id="2314" r:id="rId7"/>
    <p:sldId id="2315" r:id="rId8"/>
    <p:sldId id="2316" r:id="rId9"/>
    <p:sldId id="2317" r:id="rId10"/>
    <p:sldId id="2318" r:id="rId11"/>
    <p:sldId id="1766" r:id="rId12"/>
    <p:sldId id="2143" r:id="rId13"/>
    <p:sldId id="2369" r:id="rId14"/>
    <p:sldId id="2350" r:id="rId15"/>
    <p:sldId id="2351" r:id="rId16"/>
    <p:sldId id="2355" r:id="rId17"/>
    <p:sldId id="2368" r:id="rId18"/>
    <p:sldId id="2367" r:id="rId19"/>
    <p:sldId id="2361" r:id="rId20"/>
    <p:sldId id="1768" r:id="rId21"/>
    <p:sldId id="1437" r:id="rId22"/>
    <p:sldId id="2378" r:id="rId23"/>
    <p:sldId id="1548" r:id="rId24"/>
    <p:sldId id="2323" r:id="rId25"/>
    <p:sldId id="2324" r:id="rId26"/>
    <p:sldId id="2325" r:id="rId27"/>
    <p:sldId id="2363" r:id="rId28"/>
    <p:sldId id="2364" r:id="rId29"/>
    <p:sldId id="2375" r:id="rId30"/>
    <p:sldId id="2376" r:id="rId31"/>
    <p:sldId id="2377" r:id="rId32"/>
    <p:sldId id="2374" r:id="rId33"/>
    <p:sldId id="2330" r:id="rId34"/>
    <p:sldId id="2331" r:id="rId35"/>
    <p:sldId id="2332" r:id="rId36"/>
    <p:sldId id="2333" r:id="rId37"/>
    <p:sldId id="2335" r:id="rId38"/>
    <p:sldId id="2336" r:id="rId39"/>
    <p:sldId id="2337" r:id="rId40"/>
    <p:sldId id="2385" r:id="rId41"/>
    <p:sldId id="2340" r:id="rId42"/>
    <p:sldId id="2341" r:id="rId43"/>
    <p:sldId id="2342" r:id="rId44"/>
    <p:sldId id="2370" r:id="rId45"/>
    <p:sldId id="2371" r:id="rId46"/>
    <p:sldId id="2372" r:id="rId47"/>
    <p:sldId id="2365" r:id="rId48"/>
    <p:sldId id="2379" r:id="rId49"/>
    <p:sldId id="2380" r:id="rId50"/>
    <p:sldId id="2381" r:id="rId51"/>
    <p:sldId id="2382" r:id="rId52"/>
    <p:sldId id="2383" r:id="rId53"/>
    <p:sldId id="2384" r:id="rId54"/>
    <p:sldId id="2194" r:id="rId55"/>
    <p:sldId id="2293" r:id="rId56"/>
    <p:sldId id="2294" r:id="rId57"/>
    <p:sldId id="2295" r:id="rId58"/>
    <p:sldId id="2296" r:id="rId59"/>
    <p:sldId id="2297" r:id="rId60"/>
    <p:sldId id="2298" r:id="rId61"/>
    <p:sldId id="2299" r:id="rId62"/>
    <p:sldId id="2202" r:id="rId6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phasha" initials="P" lastIdx="47" clrIdx="0"/>
  <p:cmAuthor id="1" name="TVMeelis" initials="T" lastIdx="1" clrIdx="1"/>
  <p:cmAuthor id="2" name="Amatjeke" initials="A" lastIdx="1" clrIdx="2"/>
  <p:cmAuthor id="3" name="ENdhlovu" initials="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8BA30"/>
    <a:srgbClr val="2E1AEC"/>
    <a:srgbClr val="FF66FF"/>
    <a:srgbClr val="D9F9A9"/>
    <a:srgbClr val="FACCEE"/>
    <a:srgbClr val="66FF99"/>
    <a:srgbClr val="00AC4E"/>
    <a:srgbClr val="E4D3AA"/>
    <a:srgbClr val="94207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3233" autoAdjust="0"/>
  </p:normalViewPr>
  <p:slideViewPr>
    <p:cSldViewPr>
      <p:cViewPr varScale="1">
        <p:scale>
          <a:sx n="64" d="100"/>
          <a:sy n="64" d="100"/>
        </p:scale>
        <p:origin x="1532" y="44"/>
      </p:cViewPr>
      <p:guideLst>
        <p:guide orient="horz" pos="2160"/>
        <p:guide pos="2880"/>
      </p:guideLst>
    </p:cSldViewPr>
  </p:slideViewPr>
  <p:outlineViewPr>
    <p:cViewPr>
      <p:scale>
        <a:sx n="33" d="100"/>
        <a:sy n="33" d="100"/>
      </p:scale>
      <p:origin x="0" y="-16100"/>
    </p:cViewPr>
  </p:outlineViewPr>
  <p:notesTextViewPr>
    <p:cViewPr>
      <p:scale>
        <a:sx n="1" d="1"/>
        <a:sy n="1" d="1"/>
      </p:scale>
      <p:origin x="0" y="0"/>
    </p:cViewPr>
  </p:notesTextViewPr>
  <p:sorterViewPr>
    <p:cViewPr>
      <p:scale>
        <a:sx n="120" d="100"/>
        <a:sy n="120" d="100"/>
      </p:scale>
      <p:origin x="0" y="-12470"/>
    </p:cViewPr>
  </p:sorterViewPr>
  <p:notesViewPr>
    <p:cSldViewPr>
      <p:cViewPr varScale="1">
        <p:scale>
          <a:sx n="49" d="100"/>
          <a:sy n="49"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'GDPq-o-% change'!$B$8</c:f>
              <c:strCache>
                <c:ptCount val="1"/>
                <c:pt idx="0">
                  <c:v>q-o-q% change</c:v>
                </c:pt>
              </c:strCache>
            </c:strRef>
          </c:tx>
          <c:spPr>
            <a:solidFill>
              <a:srgbClr val="2E1AEC"/>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'GDPq-o-% change'!$A$9:$A$25</c:f>
              <c:strCache>
                <c:ptCount val="17"/>
                <c:pt idx="0">
                  <c:v>Q2/15</c:v>
                </c:pt>
                <c:pt idx="1">
                  <c:v>Q3/15</c:v>
                </c:pt>
                <c:pt idx="2">
                  <c:v>Q4/15</c:v>
                </c:pt>
                <c:pt idx="3">
                  <c:v>Q1/16</c:v>
                </c:pt>
                <c:pt idx="4">
                  <c:v>Q2/16</c:v>
                </c:pt>
                <c:pt idx="5">
                  <c:v>Q3/16</c:v>
                </c:pt>
                <c:pt idx="6">
                  <c:v>Q4/16</c:v>
                </c:pt>
                <c:pt idx="7">
                  <c:v>Q1/17</c:v>
                </c:pt>
                <c:pt idx="8">
                  <c:v>Q2/17</c:v>
                </c:pt>
                <c:pt idx="9">
                  <c:v>Q3/17</c:v>
                </c:pt>
                <c:pt idx="10">
                  <c:v>Q4/17</c:v>
                </c:pt>
                <c:pt idx="11">
                  <c:v>Q1/18</c:v>
                </c:pt>
                <c:pt idx="12">
                  <c:v>Q2/18</c:v>
                </c:pt>
                <c:pt idx="13">
                  <c:v>Q3/18</c:v>
                </c:pt>
                <c:pt idx="14">
                  <c:v>Q4/18</c:v>
                </c:pt>
                <c:pt idx="15">
                  <c:v>Q1/19</c:v>
                </c:pt>
                <c:pt idx="16">
                  <c:v>Q2/19</c:v>
                </c:pt>
              </c:strCache>
            </c:strRef>
          </c:cat>
          <c:val>
            <c:numRef>
              <c:f>'GDPq-o-% change'!$B$9:$B$25</c:f>
              <c:numCache>
                <c:formatCode>#,##0.0</c:formatCode>
                <c:ptCount val="17"/>
                <c:pt idx="0">
                  <c:v>-2.3436865074924498</c:v>
                </c:pt>
                <c:pt idx="1">
                  <c:v>-4.0112104040417762E-2</c:v>
                </c:pt>
                <c:pt idx="2">
                  <c:v>0.41293410713292644</c:v>
                </c:pt>
                <c:pt idx="3">
                  <c:v>-0.97806427578223065</c:v>
                </c:pt>
                <c:pt idx="4">
                  <c:v>3.193050666923213</c:v>
                </c:pt>
                <c:pt idx="5">
                  <c:v>0.89575797222749998</c:v>
                </c:pt>
                <c:pt idx="6">
                  <c:v>0.29697924042267232</c:v>
                </c:pt>
                <c:pt idx="7">
                  <c:v>-0.25700421386082439</c:v>
                </c:pt>
                <c:pt idx="8">
                  <c:v>2.9563208497428946</c:v>
                </c:pt>
                <c:pt idx="9">
                  <c:v>2.7978678854367161</c:v>
                </c:pt>
                <c:pt idx="10">
                  <c:v>3.4450900556583406</c:v>
                </c:pt>
                <c:pt idx="11">
                  <c:v>-2.704551741378495</c:v>
                </c:pt>
                <c:pt idx="12">
                  <c:v>-0.52373865672633713</c:v>
                </c:pt>
                <c:pt idx="13">
                  <c:v>2.6212075710754874</c:v>
                </c:pt>
                <c:pt idx="14">
                  <c:v>1.3698321834743723</c:v>
                </c:pt>
                <c:pt idx="15">
                  <c:v>-3.060265706235171</c:v>
                </c:pt>
                <c:pt idx="16">
                  <c:v>3.0939330431375254</c:v>
                </c:pt>
              </c:numCache>
            </c:numRef>
          </c:val>
          <c:extLst>
            <c:ext xmlns:c16="http://schemas.microsoft.com/office/drawing/2014/chart" uri="{C3380CC4-5D6E-409C-BE32-E72D297353CC}">
              <c16:uniqueId val="{00000000-9192-4216-860F-4BB3FB3D291B}"/>
            </c:ext>
          </c:extLst>
        </c:ser>
        <c:dLbls>
          <c:showLegendKey val="0"/>
          <c:showVal val="1"/>
          <c:showCatName val="0"/>
          <c:showSerName val="0"/>
          <c:showPercent val="0"/>
          <c:showBubbleSize val="0"/>
        </c:dLbls>
        <c:gapWidth val="43"/>
        <c:axId val="418516776"/>
        <c:axId val="419838280"/>
      </c:barChart>
      <c:catAx>
        <c:axId val="418516776"/>
        <c:scaling>
          <c:orientation val="minMax"/>
        </c:scaling>
        <c:delete val="0"/>
        <c:axPos val="b"/>
        <c:numFmt formatCode="General" sourceLinked="0"/>
        <c:majorTickMark val="none"/>
        <c:minorTickMark val="none"/>
        <c:tickLblPos val="low"/>
        <c:txPr>
          <a:bodyPr/>
          <a:lstStyle/>
          <a:p>
            <a:pPr>
              <a:defRPr b="1"/>
            </a:pPr>
            <a:endParaRPr lang="en-US"/>
          </a:p>
        </c:txPr>
        <c:crossAx val="419838280"/>
        <c:crosses val="autoZero"/>
        <c:auto val="1"/>
        <c:lblAlgn val="ctr"/>
        <c:lblOffset val="100"/>
        <c:noMultiLvlLbl val="0"/>
      </c:catAx>
      <c:valAx>
        <c:axId val="419838280"/>
        <c:scaling>
          <c:orientation val="minMax"/>
        </c:scaling>
        <c:delete val="0"/>
        <c:axPos val="l"/>
        <c:numFmt formatCode="#,##0.0" sourceLinked="1"/>
        <c:majorTickMark val="none"/>
        <c:minorTickMark val="none"/>
        <c:tickLblPos val="nextTo"/>
        <c:txPr>
          <a:bodyPr/>
          <a:lstStyle/>
          <a:p>
            <a:pPr>
              <a:defRPr b="1"/>
            </a:pPr>
            <a:endParaRPr lang="en-US"/>
          </a:p>
        </c:txPr>
        <c:crossAx val="41851677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6400" cy="496809"/>
          </a:xfrm>
          <a:prstGeom prst="rect">
            <a:avLst/>
          </a:prstGeom>
        </p:spPr>
        <p:txBody>
          <a:bodyPr vert="horz" lIns="91412" tIns="45707" rIns="91412" bIns="45707" rtlCol="0"/>
          <a:lstStyle>
            <a:lvl1pPr algn="l">
              <a:defRPr sz="1200"/>
            </a:lvl1pPr>
          </a:lstStyle>
          <a:p>
            <a:endParaRPr lang="en-GB" dirty="0"/>
          </a:p>
        </p:txBody>
      </p:sp>
      <p:sp>
        <p:nvSpPr>
          <p:cNvPr id="3" name="Date Placeholder 2"/>
          <p:cNvSpPr>
            <a:spLocks noGrp="1"/>
          </p:cNvSpPr>
          <p:nvPr>
            <p:ph type="dt" sz="quarter" idx="1"/>
          </p:nvPr>
        </p:nvSpPr>
        <p:spPr>
          <a:xfrm>
            <a:off x="3849688" y="4"/>
            <a:ext cx="2946400" cy="496809"/>
          </a:xfrm>
          <a:prstGeom prst="rect">
            <a:avLst/>
          </a:prstGeom>
        </p:spPr>
        <p:txBody>
          <a:bodyPr vert="horz" lIns="91412" tIns="45707" rIns="91412" bIns="45707" rtlCol="0"/>
          <a:lstStyle>
            <a:lvl1pPr algn="r">
              <a:defRPr sz="1200"/>
            </a:lvl1pPr>
          </a:lstStyle>
          <a:p>
            <a:fld id="{A6232B3A-A504-4C0C-8507-9F14699A3364}" type="datetimeFigureOut">
              <a:rPr lang="en-GB" smtClean="0"/>
              <a:pPr/>
              <a:t>03/10/2019</a:t>
            </a:fld>
            <a:endParaRPr lang="en-GB" dirty="0"/>
          </a:p>
        </p:txBody>
      </p:sp>
      <p:sp>
        <p:nvSpPr>
          <p:cNvPr id="4" name="Footer Placeholder 3"/>
          <p:cNvSpPr>
            <a:spLocks noGrp="1"/>
          </p:cNvSpPr>
          <p:nvPr>
            <p:ph type="ftr" sz="quarter" idx="2"/>
          </p:nvPr>
        </p:nvSpPr>
        <p:spPr>
          <a:xfrm>
            <a:off x="0" y="9428246"/>
            <a:ext cx="2946400" cy="496809"/>
          </a:xfrm>
          <a:prstGeom prst="rect">
            <a:avLst/>
          </a:prstGeom>
        </p:spPr>
        <p:txBody>
          <a:bodyPr vert="horz" lIns="91412" tIns="45707" rIns="91412" bIns="4570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246"/>
            <a:ext cx="2946400" cy="496809"/>
          </a:xfrm>
          <a:prstGeom prst="rect">
            <a:avLst/>
          </a:prstGeom>
        </p:spPr>
        <p:txBody>
          <a:bodyPr vert="horz" lIns="91412" tIns="45707" rIns="91412" bIns="45707" rtlCol="0" anchor="b"/>
          <a:lstStyle>
            <a:lvl1pPr algn="r">
              <a:defRPr sz="1200"/>
            </a:lvl1pPr>
          </a:lstStyle>
          <a:p>
            <a:fld id="{EE42FA4C-9561-498C-926A-A249F7B6A32D}" type="slidenum">
              <a:rPr lang="en-GB" smtClean="0"/>
              <a:pPr/>
              <a:t>‹#›</a:t>
            </a:fld>
            <a:endParaRPr lang="en-GB" dirty="0"/>
          </a:p>
        </p:txBody>
      </p:sp>
    </p:spTree>
    <p:extLst>
      <p:ext uri="{BB962C8B-B14F-4D97-AF65-F5344CB8AC3E}">
        <p14:creationId xmlns:p14="http://schemas.microsoft.com/office/powerpoint/2010/main" val="248840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945659" cy="496332"/>
          </a:xfrm>
          <a:prstGeom prst="rect">
            <a:avLst/>
          </a:prstGeom>
        </p:spPr>
        <p:txBody>
          <a:bodyPr vert="horz" lIns="91412" tIns="45707" rIns="91412" bIns="45707" rtlCol="0"/>
          <a:lstStyle>
            <a:lvl1pPr algn="l">
              <a:defRPr sz="1200"/>
            </a:lvl1pPr>
          </a:lstStyle>
          <a:p>
            <a:endParaRPr lang="en-ZA" dirty="0"/>
          </a:p>
        </p:txBody>
      </p:sp>
      <p:sp>
        <p:nvSpPr>
          <p:cNvPr id="3" name="Date Placeholder 2"/>
          <p:cNvSpPr>
            <a:spLocks noGrp="1"/>
          </p:cNvSpPr>
          <p:nvPr>
            <p:ph type="dt" idx="1"/>
          </p:nvPr>
        </p:nvSpPr>
        <p:spPr>
          <a:xfrm>
            <a:off x="3850449" y="3"/>
            <a:ext cx="2945659" cy="496332"/>
          </a:xfrm>
          <a:prstGeom prst="rect">
            <a:avLst/>
          </a:prstGeom>
        </p:spPr>
        <p:txBody>
          <a:bodyPr vert="horz" lIns="91412" tIns="45707" rIns="91412" bIns="45707" rtlCol="0"/>
          <a:lstStyle>
            <a:lvl1pPr algn="r">
              <a:defRPr sz="1200"/>
            </a:lvl1pPr>
          </a:lstStyle>
          <a:p>
            <a:fld id="{D513EDA0-23C3-4418-83C5-47FCC67152F3}" type="datetimeFigureOut">
              <a:rPr lang="en-ZA" smtClean="0"/>
              <a:pPr/>
              <a:t>2019/10/03</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2" tIns="45707" rIns="91412" bIns="45707" rtlCol="0" anchor="ctr"/>
          <a:lstStyle/>
          <a:p>
            <a:endParaRPr lang="en-ZA" dirty="0"/>
          </a:p>
        </p:txBody>
      </p:sp>
      <p:sp>
        <p:nvSpPr>
          <p:cNvPr id="5" name="Notes Placeholder 4"/>
          <p:cNvSpPr>
            <a:spLocks noGrp="1"/>
          </p:cNvSpPr>
          <p:nvPr>
            <p:ph type="body" sz="quarter" idx="3"/>
          </p:nvPr>
        </p:nvSpPr>
        <p:spPr>
          <a:xfrm>
            <a:off x="679768" y="4715157"/>
            <a:ext cx="5438140" cy="4466987"/>
          </a:xfrm>
          <a:prstGeom prst="rect">
            <a:avLst/>
          </a:prstGeom>
        </p:spPr>
        <p:txBody>
          <a:bodyPr vert="horz" lIns="91412" tIns="45707" rIns="91412" bIns="457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6" y="9428587"/>
            <a:ext cx="2945659" cy="496332"/>
          </a:xfrm>
          <a:prstGeom prst="rect">
            <a:avLst/>
          </a:prstGeom>
        </p:spPr>
        <p:txBody>
          <a:bodyPr vert="horz" lIns="91412" tIns="45707" rIns="91412" bIns="4570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9" y="9428587"/>
            <a:ext cx="2945659" cy="496332"/>
          </a:xfrm>
          <a:prstGeom prst="rect">
            <a:avLst/>
          </a:prstGeom>
        </p:spPr>
        <p:txBody>
          <a:bodyPr vert="horz" lIns="91412" tIns="45707" rIns="91412" bIns="45707" rtlCol="0" anchor="b"/>
          <a:lstStyle>
            <a:lvl1pPr algn="r">
              <a:defRPr sz="1200"/>
            </a:lvl1pPr>
          </a:lstStyle>
          <a:p>
            <a:fld id="{D00385CA-5F87-40E7-8910-33F4BF5CBE03}" type="slidenum">
              <a:rPr lang="en-ZA" smtClean="0"/>
              <a:pPr/>
              <a:t>‹#›</a:t>
            </a:fld>
            <a:endParaRPr lang="en-ZA" dirty="0"/>
          </a:p>
        </p:txBody>
      </p:sp>
    </p:spTree>
    <p:extLst>
      <p:ext uri="{BB962C8B-B14F-4D97-AF65-F5344CB8AC3E}">
        <p14:creationId xmlns:p14="http://schemas.microsoft.com/office/powerpoint/2010/main" val="43599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1</a:t>
            </a:fld>
            <a:endParaRPr lang="en-ZA" dirty="0"/>
          </a:p>
        </p:txBody>
      </p:sp>
    </p:spTree>
    <p:extLst>
      <p:ext uri="{BB962C8B-B14F-4D97-AF65-F5344CB8AC3E}">
        <p14:creationId xmlns:p14="http://schemas.microsoft.com/office/powerpoint/2010/main" val="154553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solidFill>
                  <a:prstClr val="black"/>
                </a:solidFill>
              </a:rPr>
              <a:pPr>
                <a:defRPr/>
              </a:pPr>
              <a:t>18</a:t>
            </a:fld>
            <a:endParaRPr lang="en-ZA" dirty="0">
              <a:solidFill>
                <a:prstClr val="black"/>
              </a:solidFill>
            </a:endParaRPr>
          </a:p>
        </p:txBody>
      </p:sp>
    </p:spTree>
    <p:extLst>
      <p:ext uri="{BB962C8B-B14F-4D97-AF65-F5344CB8AC3E}">
        <p14:creationId xmlns:p14="http://schemas.microsoft.com/office/powerpoint/2010/main" val="412519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19</a:t>
            </a:fld>
            <a:endParaRPr lang="en-ZA" dirty="0"/>
          </a:p>
        </p:txBody>
      </p:sp>
    </p:spTree>
    <p:extLst>
      <p:ext uri="{BB962C8B-B14F-4D97-AF65-F5344CB8AC3E}">
        <p14:creationId xmlns:p14="http://schemas.microsoft.com/office/powerpoint/2010/main" val="19792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20</a:t>
            </a:fld>
            <a:endParaRPr lang="en-ZA" dirty="0"/>
          </a:p>
        </p:txBody>
      </p:sp>
    </p:spTree>
    <p:extLst>
      <p:ext uri="{BB962C8B-B14F-4D97-AF65-F5344CB8AC3E}">
        <p14:creationId xmlns:p14="http://schemas.microsoft.com/office/powerpoint/2010/main" val="59346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21</a:t>
            </a:fld>
            <a:endParaRPr lang="en-ZA" dirty="0"/>
          </a:p>
        </p:txBody>
      </p:sp>
    </p:spTree>
    <p:extLst>
      <p:ext uri="{BB962C8B-B14F-4D97-AF65-F5344CB8AC3E}">
        <p14:creationId xmlns:p14="http://schemas.microsoft.com/office/powerpoint/2010/main" val="319514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22</a:t>
            </a:fld>
            <a:endParaRPr lang="en-ZA" dirty="0"/>
          </a:p>
        </p:txBody>
      </p:sp>
    </p:spTree>
    <p:extLst>
      <p:ext uri="{BB962C8B-B14F-4D97-AF65-F5344CB8AC3E}">
        <p14:creationId xmlns:p14="http://schemas.microsoft.com/office/powerpoint/2010/main" val="2835584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23</a:t>
            </a:fld>
            <a:endParaRPr lang="en-ZA" dirty="0"/>
          </a:p>
        </p:txBody>
      </p:sp>
    </p:spTree>
    <p:extLst>
      <p:ext uri="{BB962C8B-B14F-4D97-AF65-F5344CB8AC3E}">
        <p14:creationId xmlns:p14="http://schemas.microsoft.com/office/powerpoint/2010/main" val="407831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24</a:t>
            </a:fld>
            <a:endParaRPr lang="en-ZA" dirty="0"/>
          </a:p>
        </p:txBody>
      </p:sp>
    </p:spTree>
    <p:extLst>
      <p:ext uri="{BB962C8B-B14F-4D97-AF65-F5344CB8AC3E}">
        <p14:creationId xmlns:p14="http://schemas.microsoft.com/office/powerpoint/2010/main" val="113582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25</a:t>
            </a:fld>
            <a:endParaRPr lang="en-ZA" dirty="0"/>
          </a:p>
        </p:txBody>
      </p:sp>
    </p:spTree>
    <p:extLst>
      <p:ext uri="{BB962C8B-B14F-4D97-AF65-F5344CB8AC3E}">
        <p14:creationId xmlns:p14="http://schemas.microsoft.com/office/powerpoint/2010/main" val="413175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26</a:t>
            </a:fld>
            <a:endParaRPr lang="en-ZA" dirty="0"/>
          </a:p>
        </p:txBody>
      </p:sp>
    </p:spTree>
    <p:extLst>
      <p:ext uri="{BB962C8B-B14F-4D97-AF65-F5344CB8AC3E}">
        <p14:creationId xmlns:p14="http://schemas.microsoft.com/office/powerpoint/2010/main" val="22676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27</a:t>
            </a:fld>
            <a:endParaRPr lang="en-ZA" dirty="0"/>
          </a:p>
        </p:txBody>
      </p:sp>
    </p:spTree>
    <p:extLst>
      <p:ext uri="{BB962C8B-B14F-4D97-AF65-F5344CB8AC3E}">
        <p14:creationId xmlns:p14="http://schemas.microsoft.com/office/powerpoint/2010/main" val="4581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2</a:t>
            </a:fld>
            <a:endParaRPr lang="en-ZA" dirty="0"/>
          </a:p>
        </p:txBody>
      </p:sp>
    </p:spTree>
    <p:extLst>
      <p:ext uri="{BB962C8B-B14F-4D97-AF65-F5344CB8AC3E}">
        <p14:creationId xmlns:p14="http://schemas.microsoft.com/office/powerpoint/2010/main" val="2724317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28</a:t>
            </a:fld>
            <a:endParaRPr lang="en-ZA" dirty="0"/>
          </a:p>
        </p:txBody>
      </p:sp>
    </p:spTree>
    <p:extLst>
      <p:ext uri="{BB962C8B-B14F-4D97-AF65-F5344CB8AC3E}">
        <p14:creationId xmlns:p14="http://schemas.microsoft.com/office/powerpoint/2010/main" val="67946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29</a:t>
            </a:fld>
            <a:endParaRPr lang="en-ZA" dirty="0"/>
          </a:p>
        </p:txBody>
      </p:sp>
    </p:spTree>
    <p:extLst>
      <p:ext uri="{BB962C8B-B14F-4D97-AF65-F5344CB8AC3E}">
        <p14:creationId xmlns:p14="http://schemas.microsoft.com/office/powerpoint/2010/main" val="76439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prstClr val="black"/>
                </a:solidFill>
                <a:latin typeface="Arial" panose="020B0604020202020204" pitchFamily="34" charset="0"/>
                <a:cs typeface="Arial" panose="020B0604020202020204" pitchFamily="34" charset="0"/>
              </a:rPr>
              <a:t>Since its reestablishment, Highveld pioneered the development of locally produced main line rail which for decades have been imported from Europe</a:t>
            </a:r>
          </a:p>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30</a:t>
            </a:fld>
            <a:endParaRPr lang="en-ZA" dirty="0"/>
          </a:p>
        </p:txBody>
      </p:sp>
    </p:spTree>
    <p:extLst>
      <p:ext uri="{BB962C8B-B14F-4D97-AF65-F5344CB8AC3E}">
        <p14:creationId xmlns:p14="http://schemas.microsoft.com/office/powerpoint/2010/main" val="4245690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32</a:t>
            </a:fld>
            <a:endParaRPr lang="en-ZA" dirty="0"/>
          </a:p>
        </p:txBody>
      </p:sp>
    </p:spTree>
    <p:extLst>
      <p:ext uri="{BB962C8B-B14F-4D97-AF65-F5344CB8AC3E}">
        <p14:creationId xmlns:p14="http://schemas.microsoft.com/office/powerpoint/2010/main" val="3036279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38</a:t>
            </a:fld>
            <a:endParaRPr lang="en-ZA" dirty="0"/>
          </a:p>
        </p:txBody>
      </p:sp>
    </p:spTree>
    <p:extLst>
      <p:ext uri="{BB962C8B-B14F-4D97-AF65-F5344CB8AC3E}">
        <p14:creationId xmlns:p14="http://schemas.microsoft.com/office/powerpoint/2010/main" val="88468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12 months Apr - Mar</a:t>
            </a:r>
          </a:p>
        </p:txBody>
      </p:sp>
      <p:sp>
        <p:nvSpPr>
          <p:cNvPr id="4" name="Slide Number Placeholder 3"/>
          <p:cNvSpPr>
            <a:spLocks noGrp="1"/>
          </p:cNvSpPr>
          <p:nvPr>
            <p:ph type="sldNum" sz="quarter" idx="10"/>
          </p:nvPr>
        </p:nvSpPr>
        <p:spPr/>
        <p:txBody>
          <a:bodyPr/>
          <a:lstStyle/>
          <a:p>
            <a:fld id="{D00385CA-5F87-40E7-8910-33F4BF5CBE03}" type="slidenum">
              <a:rPr lang="en-ZA" smtClean="0"/>
              <a:pPr/>
              <a:t>39</a:t>
            </a:fld>
            <a:endParaRPr lang="en-ZA" dirty="0"/>
          </a:p>
        </p:txBody>
      </p:sp>
    </p:spTree>
    <p:extLst>
      <p:ext uri="{BB962C8B-B14F-4D97-AF65-F5344CB8AC3E}">
        <p14:creationId xmlns:p14="http://schemas.microsoft.com/office/powerpoint/2010/main" val="1515846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40</a:t>
            </a:fld>
            <a:endParaRPr lang="en-ZA" dirty="0"/>
          </a:p>
        </p:txBody>
      </p:sp>
    </p:spTree>
    <p:extLst>
      <p:ext uri="{BB962C8B-B14F-4D97-AF65-F5344CB8AC3E}">
        <p14:creationId xmlns:p14="http://schemas.microsoft.com/office/powerpoint/2010/main" val="551592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41</a:t>
            </a:fld>
            <a:endParaRPr lang="en-ZA" dirty="0"/>
          </a:p>
        </p:txBody>
      </p:sp>
    </p:spTree>
    <p:extLst>
      <p:ext uri="{BB962C8B-B14F-4D97-AF65-F5344CB8AC3E}">
        <p14:creationId xmlns:p14="http://schemas.microsoft.com/office/powerpoint/2010/main" val="1002677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solidFill>
                  <a:prstClr val="black"/>
                </a:solidFill>
              </a:rPr>
              <a:pPr/>
              <a:t>42</a:t>
            </a:fld>
            <a:endParaRPr lang="en-ZA" dirty="0">
              <a:solidFill>
                <a:prstClr val="black"/>
              </a:solidFill>
            </a:endParaRPr>
          </a:p>
        </p:txBody>
      </p:sp>
    </p:spTree>
    <p:extLst>
      <p:ext uri="{BB962C8B-B14F-4D97-AF65-F5344CB8AC3E}">
        <p14:creationId xmlns:p14="http://schemas.microsoft.com/office/powerpoint/2010/main" val="3862397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43</a:t>
            </a:fld>
            <a:endParaRPr lang="en-ZA" dirty="0"/>
          </a:p>
        </p:txBody>
      </p:sp>
    </p:spTree>
    <p:extLst>
      <p:ext uri="{BB962C8B-B14F-4D97-AF65-F5344CB8AC3E}">
        <p14:creationId xmlns:p14="http://schemas.microsoft.com/office/powerpoint/2010/main" val="92332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3</a:t>
            </a:fld>
            <a:endParaRPr lang="en-ZA" dirty="0"/>
          </a:p>
        </p:txBody>
      </p:sp>
    </p:spTree>
    <p:extLst>
      <p:ext uri="{BB962C8B-B14F-4D97-AF65-F5344CB8AC3E}">
        <p14:creationId xmlns:p14="http://schemas.microsoft.com/office/powerpoint/2010/main" val="615606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44</a:t>
            </a:fld>
            <a:endParaRPr lang="en-ZA" dirty="0"/>
          </a:p>
        </p:txBody>
      </p:sp>
    </p:spTree>
    <p:extLst>
      <p:ext uri="{BB962C8B-B14F-4D97-AF65-F5344CB8AC3E}">
        <p14:creationId xmlns:p14="http://schemas.microsoft.com/office/powerpoint/2010/main" val="2641744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45</a:t>
            </a:fld>
            <a:endParaRPr lang="en-ZA" dirty="0"/>
          </a:p>
        </p:txBody>
      </p:sp>
    </p:spTree>
    <p:extLst>
      <p:ext uri="{BB962C8B-B14F-4D97-AF65-F5344CB8AC3E}">
        <p14:creationId xmlns:p14="http://schemas.microsoft.com/office/powerpoint/2010/main" val="2933221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solidFill>
                  <a:prstClr val="black"/>
                </a:solidFill>
              </a:rPr>
              <a:pPr/>
              <a:t>46</a:t>
            </a:fld>
            <a:endParaRPr lang="en-ZA" dirty="0">
              <a:solidFill>
                <a:prstClr val="black"/>
              </a:solidFill>
            </a:endParaRPr>
          </a:p>
        </p:txBody>
      </p:sp>
    </p:spTree>
    <p:extLst>
      <p:ext uri="{BB962C8B-B14F-4D97-AF65-F5344CB8AC3E}">
        <p14:creationId xmlns:p14="http://schemas.microsoft.com/office/powerpoint/2010/main" val="542216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  </a:t>
            </a:r>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47</a:t>
            </a:fld>
            <a:endParaRPr lang="en-ZA" dirty="0"/>
          </a:p>
        </p:txBody>
      </p:sp>
    </p:spTree>
    <p:extLst>
      <p:ext uri="{BB962C8B-B14F-4D97-AF65-F5344CB8AC3E}">
        <p14:creationId xmlns:p14="http://schemas.microsoft.com/office/powerpoint/2010/main" val="428325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Personnel</a:t>
            </a:r>
            <a:r>
              <a:rPr lang="en-ZA" baseline="0" dirty="0"/>
              <a:t> expenditure is compensation of employees</a:t>
            </a:r>
            <a:endParaRPr lang="en-ZA"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49</a:t>
            </a:fld>
            <a:endParaRPr lang="en-US" dirty="0"/>
          </a:p>
        </p:txBody>
      </p:sp>
    </p:spTree>
    <p:extLst>
      <p:ext uri="{BB962C8B-B14F-4D97-AF65-F5344CB8AC3E}">
        <p14:creationId xmlns:p14="http://schemas.microsoft.com/office/powerpoint/2010/main" val="3271340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54</a:t>
            </a:fld>
            <a:endParaRPr lang="en-ZA" dirty="0"/>
          </a:p>
        </p:txBody>
      </p:sp>
    </p:spTree>
    <p:extLst>
      <p:ext uri="{BB962C8B-B14F-4D97-AF65-F5344CB8AC3E}">
        <p14:creationId xmlns:p14="http://schemas.microsoft.com/office/powerpoint/2010/main" val="236477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pPr/>
              <a:t>10</a:t>
            </a:fld>
            <a:endParaRPr lang="en-ZA" dirty="0"/>
          </a:p>
        </p:txBody>
      </p:sp>
    </p:spTree>
    <p:extLst>
      <p:ext uri="{BB962C8B-B14F-4D97-AF65-F5344CB8AC3E}">
        <p14:creationId xmlns:p14="http://schemas.microsoft.com/office/powerpoint/2010/main" val="2661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11</a:t>
            </a:fld>
            <a:endParaRPr lang="en-ZA" dirty="0"/>
          </a:p>
        </p:txBody>
      </p:sp>
    </p:spTree>
    <p:extLst>
      <p:ext uri="{BB962C8B-B14F-4D97-AF65-F5344CB8AC3E}">
        <p14:creationId xmlns:p14="http://schemas.microsoft.com/office/powerpoint/2010/main" val="2710113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solidFill>
                  <a:prstClr val="black"/>
                </a:solidFill>
              </a:rPr>
              <a:pPr/>
              <a:t>12</a:t>
            </a:fld>
            <a:endParaRPr lang="en-ZA" dirty="0">
              <a:solidFill>
                <a:prstClr val="black"/>
              </a:solidFill>
            </a:endParaRPr>
          </a:p>
        </p:txBody>
      </p:sp>
    </p:spTree>
    <p:extLst>
      <p:ext uri="{BB962C8B-B14F-4D97-AF65-F5344CB8AC3E}">
        <p14:creationId xmlns:p14="http://schemas.microsoft.com/office/powerpoint/2010/main" val="299187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15</a:t>
            </a:fld>
            <a:endParaRPr lang="en-ZA" dirty="0"/>
          </a:p>
        </p:txBody>
      </p:sp>
    </p:spTree>
    <p:extLst>
      <p:ext uri="{BB962C8B-B14F-4D97-AF65-F5344CB8AC3E}">
        <p14:creationId xmlns:p14="http://schemas.microsoft.com/office/powerpoint/2010/main" val="271011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81AF4EE-A107-4F8C-95E5-BC8E53F8B56B}" type="slidenum">
              <a:rPr lang="en-ZA" smtClean="0"/>
              <a:pPr>
                <a:defRPr/>
              </a:pPr>
              <a:t>16</a:t>
            </a:fld>
            <a:endParaRPr lang="en-ZA" dirty="0"/>
          </a:p>
        </p:txBody>
      </p:sp>
    </p:spTree>
    <p:extLst>
      <p:ext uri="{BB962C8B-B14F-4D97-AF65-F5344CB8AC3E}">
        <p14:creationId xmlns:p14="http://schemas.microsoft.com/office/powerpoint/2010/main" val="34807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0385CA-5F87-40E7-8910-33F4BF5CBE03}"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val="3272233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lstStyle/>
          <a:p>
            <a:r>
              <a:rPr lang="en-US"/>
              <a:t>Click to edit Master title style</a:t>
            </a:r>
            <a:endParaRPr lang="en-ZA" dirty="0"/>
          </a:p>
        </p:txBody>
      </p:sp>
      <p:sp>
        <p:nvSpPr>
          <p:cNvPr id="7" name="Subtitle 2"/>
          <p:cNvSpPr>
            <a:spLocks noGrp="1"/>
          </p:cNvSpPr>
          <p:nvPr>
            <p:ph type="subTitle" idx="1"/>
          </p:nvPr>
        </p:nvSpPr>
        <p:spPr>
          <a:xfrm>
            <a:off x="1371600" y="3886200"/>
            <a:ext cx="6400800" cy="1752600"/>
          </a:xfrm>
        </p:spPr>
        <p:txBody>
          <a:bodyPr/>
          <a:lstStyle>
            <a:lvl1pPr marL="0" indent="0" algn="ct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Date Placeholder 3"/>
          <p:cNvSpPr>
            <a:spLocks noGrp="1"/>
          </p:cNvSpPr>
          <p:nvPr>
            <p:ph type="dt" sz="half" idx="10"/>
          </p:nvPr>
        </p:nvSpPr>
        <p:spPr>
          <a:xfrm>
            <a:off x="457200" y="6356350"/>
            <a:ext cx="2133600" cy="365125"/>
          </a:xfrm>
        </p:spPr>
        <p:txBody>
          <a:bodyPr/>
          <a:lstStyle/>
          <a:p>
            <a:fld id="{B8087B79-D6A3-4F1F-B281-7742D3BB0CE8}" type="datetime1">
              <a:rPr lang="en-ZA" smtClean="0"/>
              <a:t>2019/10/03</a:t>
            </a:fld>
            <a:endParaRPr lang="en-ZA" dirty="0"/>
          </a:p>
        </p:txBody>
      </p:sp>
      <p:sp>
        <p:nvSpPr>
          <p:cNvPr id="9" name="Footer Placeholder 4"/>
          <p:cNvSpPr>
            <a:spLocks noGrp="1"/>
          </p:cNvSpPr>
          <p:nvPr>
            <p:ph type="ftr" sz="quarter" idx="11"/>
          </p:nvPr>
        </p:nvSpPr>
        <p:spPr>
          <a:xfrm>
            <a:off x="3124200" y="6356350"/>
            <a:ext cx="2895600" cy="365125"/>
          </a:xfrm>
        </p:spPr>
        <p:txBody>
          <a:bodyPr/>
          <a:lstStyle/>
          <a:p>
            <a:r>
              <a:rPr lang="en-ZA" dirty="0"/>
              <a:t>DRAFT</a:t>
            </a:r>
          </a:p>
        </p:txBody>
      </p:sp>
      <p:sp>
        <p:nvSpPr>
          <p:cNvPr id="10" name="Slide Number Placeholder 5"/>
          <p:cNvSpPr>
            <a:spLocks noGrp="1"/>
          </p:cNvSpPr>
          <p:nvPr>
            <p:ph type="sldNum" sz="quarter" idx="12"/>
          </p:nvPr>
        </p:nvSpPr>
        <p:spPr>
          <a:xfrm>
            <a:off x="6553200" y="6356350"/>
            <a:ext cx="2133600" cy="365125"/>
          </a:xfrm>
        </p:spPr>
        <p:txBody>
          <a:bodyPr/>
          <a:lstStyle/>
          <a:p>
            <a:fld id="{0C477770-CA54-4B44-8FE2-04A07C028FD1}" type="slidenum">
              <a:rPr lang="en-ZA" smtClean="0"/>
              <a:pPr/>
              <a:t>‹#›</a:t>
            </a:fld>
            <a:endParaRPr lang="en-Z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289" y="5373216"/>
            <a:ext cx="2752307" cy="90351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4031" y="5412222"/>
            <a:ext cx="918437" cy="825500"/>
          </a:xfrm>
          <a:prstGeom prst="rect">
            <a:avLst/>
          </a:prstGeom>
        </p:spPr>
      </p:pic>
    </p:spTree>
    <p:extLst>
      <p:ext uri="{BB962C8B-B14F-4D97-AF65-F5344CB8AC3E}">
        <p14:creationId xmlns:p14="http://schemas.microsoft.com/office/powerpoint/2010/main" val="328810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11" descr="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118225"/>
            <a:ext cx="89296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EDDlogo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3944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196753"/>
            <a:ext cx="3581400" cy="2765648"/>
          </a:xfrm>
        </p:spPr>
        <p:txBody>
          <a:bodyPr>
            <a:normAutofit/>
          </a:bodyPr>
          <a:lstStyle>
            <a:lvl1pPr marL="228600" indent="-228600">
              <a:defRPr sz="2000"/>
            </a:lvl1pPr>
            <a:lvl2pPr marL="520700" indent="-292100">
              <a:defRPr sz="2000"/>
            </a:lvl2pPr>
            <a:lvl3pPr marL="749300" indent="-228600">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p:cNvSpPr>
            <a:spLocks noGrp="1"/>
          </p:cNvSpPr>
          <p:nvPr>
            <p:ph type="title"/>
          </p:nvPr>
        </p:nvSpPr>
        <p:spPr>
          <a:xfrm>
            <a:off x="518864" y="266328"/>
            <a:ext cx="8229600" cy="648072"/>
          </a:xfrm>
        </p:spPr>
        <p:txBody>
          <a:bodyPr>
            <a:normAutofit/>
          </a:bodyPr>
          <a:lstStyle>
            <a:lvl1pPr algn="r">
              <a:defRPr sz="3600" b="1">
                <a:solidFill>
                  <a:schemeClr val="bg1"/>
                </a:solidFill>
              </a:defRPr>
            </a:lvl1pPr>
          </a:lstStyle>
          <a:p>
            <a:r>
              <a:rPr lang="en-US"/>
              <a:t>Click to edit Master title style</a:t>
            </a:r>
            <a:endParaRPr lang="en-ZA" dirty="0"/>
          </a:p>
        </p:txBody>
      </p:sp>
      <p:sp>
        <p:nvSpPr>
          <p:cNvPr id="10" name="Content Placeholder 9"/>
          <p:cNvSpPr>
            <a:spLocks noGrp="1"/>
          </p:cNvSpPr>
          <p:nvPr>
            <p:ph sz="quarter" idx="12"/>
          </p:nvPr>
        </p:nvSpPr>
        <p:spPr>
          <a:xfrm>
            <a:off x="4343400" y="1143000"/>
            <a:ext cx="4419600" cy="2819400"/>
          </a:xfrm>
        </p:spPr>
        <p:txBody>
          <a:bodyPr/>
          <a:lstStyle>
            <a:lvl1pPr marL="177800" indent="-177800">
              <a:defRPr sz="2000"/>
            </a:lvl1pPr>
            <a:lvl2pPr marL="457200" indent="-279400">
              <a:defRPr sz="1800"/>
            </a:lvl2pPr>
            <a:lvl3pPr marL="635000" indent="-177800">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ntent Placeholder 11"/>
          <p:cNvSpPr>
            <a:spLocks noGrp="1"/>
          </p:cNvSpPr>
          <p:nvPr>
            <p:ph sz="quarter" idx="13"/>
          </p:nvPr>
        </p:nvSpPr>
        <p:spPr>
          <a:xfrm>
            <a:off x="457200" y="4114800"/>
            <a:ext cx="3657600" cy="2209800"/>
          </a:xfrm>
        </p:spPr>
        <p:txBody>
          <a:bodyPr/>
          <a:lstStyle>
            <a:lvl1pPr marL="177800" indent="-177800">
              <a:defRPr sz="2000"/>
            </a:lvl1pPr>
            <a:lvl2pPr marL="342900" indent="-165100">
              <a:defRPr sz="1800"/>
            </a:lvl2pPr>
            <a:lvl3pPr marL="520700" indent="-177800">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4" name="Content Placeholder 13"/>
          <p:cNvSpPr>
            <a:spLocks noGrp="1"/>
          </p:cNvSpPr>
          <p:nvPr>
            <p:ph sz="quarter" idx="14"/>
          </p:nvPr>
        </p:nvSpPr>
        <p:spPr>
          <a:xfrm>
            <a:off x="4343400" y="4191000"/>
            <a:ext cx="4495800" cy="2057400"/>
          </a:xfrm>
        </p:spPr>
        <p:txBody>
          <a:bodyPr/>
          <a:lstStyle>
            <a:lvl1pPr marL="177800" indent="-177800">
              <a:defRPr sz="2000"/>
            </a:lvl1pPr>
            <a:lvl2pPr marL="406400" indent="-228600">
              <a:defRPr sz="1800"/>
            </a:lvl2pPr>
            <a:lvl3pPr marL="571500" indent="-165100">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9" name="Date Placeholder 3"/>
          <p:cNvSpPr>
            <a:spLocks noGrp="1"/>
          </p:cNvSpPr>
          <p:nvPr>
            <p:ph type="dt" sz="half" idx="15"/>
          </p:nvPr>
        </p:nvSpPr>
        <p:spPr>
          <a:xfrm>
            <a:off x="3348038" y="6381750"/>
            <a:ext cx="2133600" cy="365125"/>
          </a:xfrm>
        </p:spPr>
        <p:txBody>
          <a:bodyPr anchor="t"/>
          <a:lstStyle>
            <a:lvl1pPr algn="ctr">
              <a:defRPr/>
            </a:lvl1pPr>
          </a:lstStyle>
          <a:p>
            <a:pPr>
              <a:defRPr/>
            </a:pPr>
            <a:fld id="{10871300-1E30-412E-BD01-3608D00CEC80}" type="datetime1">
              <a:rPr lang="en-ZA" smtClean="0">
                <a:solidFill>
                  <a:prstClr val="black">
                    <a:tint val="75000"/>
                  </a:prstClr>
                </a:solidFill>
              </a:rPr>
              <a:t>2019/10/03</a:t>
            </a:fld>
            <a:endParaRPr lang="en-ZA" dirty="0">
              <a:solidFill>
                <a:prstClr val="black">
                  <a:tint val="75000"/>
                </a:prstClr>
              </a:solidFill>
            </a:endParaRPr>
          </a:p>
        </p:txBody>
      </p:sp>
      <p:sp>
        <p:nvSpPr>
          <p:cNvPr id="11" name="Slide Number Placeholder 5"/>
          <p:cNvSpPr>
            <a:spLocks noGrp="1"/>
          </p:cNvSpPr>
          <p:nvPr>
            <p:ph type="sldNum" sz="quarter" idx="16"/>
          </p:nvPr>
        </p:nvSpPr>
        <p:spPr>
          <a:xfrm>
            <a:off x="6553200" y="6381750"/>
            <a:ext cx="2133600" cy="365125"/>
          </a:xfrm>
        </p:spPr>
        <p:txBody>
          <a:bodyPr anchor="t"/>
          <a:lstStyle>
            <a:lvl1pPr>
              <a:defRPr/>
            </a:lvl1pPr>
          </a:lstStyle>
          <a:p>
            <a:pPr>
              <a:defRPr/>
            </a:pPr>
            <a:fld id="{F5E3D74C-C870-40A9-BB8A-3A666600FBDF}" type="slidenum">
              <a:rPr lang="en-ZA"/>
              <a:pPr>
                <a:defRPr/>
              </a:pPr>
              <a:t>‹#›</a:t>
            </a:fld>
            <a:endParaRPr lang="en-ZA" dirty="0"/>
          </a:p>
        </p:txBody>
      </p:sp>
    </p:spTree>
    <p:extLst>
      <p:ext uri="{BB962C8B-B14F-4D97-AF65-F5344CB8AC3E}">
        <p14:creationId xmlns:p14="http://schemas.microsoft.com/office/powerpoint/2010/main" val="99997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6" descr="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118225"/>
            <a:ext cx="89296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EDDlogo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3944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18225"/>
            <a:ext cx="89296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DDlogoNE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3944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head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74638"/>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052736"/>
            <a:ext cx="4038600" cy="5040560"/>
          </a:xfrm>
        </p:spPr>
        <p:txBody>
          <a:bodyPr/>
          <a:lstStyle>
            <a:lvl1pPr marL="174625" indent="-174625">
              <a:defRPr sz="2400"/>
            </a:lvl1pPr>
            <a:lvl2pPr marL="465138" indent="-290513">
              <a:defRPr sz="2400"/>
            </a:lvl2pPr>
            <a:lvl3pPr marL="682625" indent="-217488">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4648200" y="1052736"/>
            <a:ext cx="4038600" cy="5040560"/>
          </a:xfrm>
        </p:spPr>
        <p:txBody>
          <a:bodyPr/>
          <a:lstStyle>
            <a:lvl1pPr marL="174625" indent="-174625" algn="l" rtl="0" eaLnBrk="1" fontAlgn="base" hangingPunct="1">
              <a:spcBef>
                <a:spcPct val="20000"/>
              </a:spcBef>
              <a:spcAft>
                <a:spcPct val="0"/>
              </a:spcAft>
              <a:buClrTx/>
              <a:buFont typeface="Arial" charset="0"/>
              <a:defRPr lang="en-US" sz="2400" kern="1200" dirty="0" smtClean="0">
                <a:solidFill>
                  <a:schemeClr val="tx1"/>
                </a:solidFill>
                <a:latin typeface="Arial" pitchFamily="34" charset="0"/>
                <a:ea typeface="+mn-ea"/>
                <a:cs typeface="Arial" pitchFamily="34" charset="0"/>
              </a:defRPr>
            </a:lvl1pPr>
            <a:lvl2pPr marL="465138" indent="-290513" algn="l" rtl="0" eaLnBrk="1" fontAlgn="base" hangingPunct="1">
              <a:spcBef>
                <a:spcPct val="20000"/>
              </a:spcBef>
              <a:spcAft>
                <a:spcPct val="0"/>
              </a:spcAft>
              <a:buClrTx/>
              <a:buFont typeface="Arial" charset="0"/>
              <a:defRPr lang="en-US" sz="2400" kern="1200" dirty="0" smtClean="0">
                <a:solidFill>
                  <a:schemeClr val="tx1"/>
                </a:solidFill>
                <a:latin typeface="Arial" pitchFamily="34" charset="0"/>
                <a:ea typeface="+mn-ea"/>
                <a:cs typeface="Arial" pitchFamily="34" charset="0"/>
              </a:defRPr>
            </a:lvl2pPr>
            <a:lvl3pPr marL="739775" indent="-231775">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38" name="Title 1"/>
          <p:cNvSpPr>
            <a:spLocks noGrp="1"/>
          </p:cNvSpPr>
          <p:nvPr>
            <p:ph type="title"/>
          </p:nvPr>
        </p:nvSpPr>
        <p:spPr>
          <a:xfrm>
            <a:off x="518864" y="266328"/>
            <a:ext cx="8229600" cy="648072"/>
          </a:xfrm>
        </p:spPr>
        <p:txBody>
          <a:bodyPr>
            <a:normAutofit/>
          </a:bodyPr>
          <a:lstStyle>
            <a:lvl1pPr algn="r">
              <a:defRPr sz="3600" b="1">
                <a:solidFill>
                  <a:schemeClr val="bg1"/>
                </a:solidFill>
              </a:defRPr>
            </a:lvl1pPr>
          </a:lstStyle>
          <a:p>
            <a:r>
              <a:rPr lang="en-US"/>
              <a:t>Click to edit Master title style</a:t>
            </a:r>
            <a:endParaRPr lang="en-ZA" dirty="0"/>
          </a:p>
        </p:txBody>
      </p:sp>
      <p:sp>
        <p:nvSpPr>
          <p:cNvPr id="10" name="Date Placeholder 3"/>
          <p:cNvSpPr>
            <a:spLocks noGrp="1"/>
          </p:cNvSpPr>
          <p:nvPr>
            <p:ph type="dt" sz="half" idx="10"/>
          </p:nvPr>
        </p:nvSpPr>
        <p:spPr>
          <a:xfrm>
            <a:off x="3348038" y="6381750"/>
            <a:ext cx="2133600" cy="365125"/>
          </a:xfrm>
        </p:spPr>
        <p:txBody>
          <a:bodyPr anchor="t"/>
          <a:lstStyle>
            <a:lvl1pPr algn="ctr">
              <a:defRPr/>
            </a:lvl1pPr>
          </a:lstStyle>
          <a:p>
            <a:pPr>
              <a:defRPr/>
            </a:pPr>
            <a:fld id="{8D61B435-3ACF-47E2-8501-6A0A506C9333}" type="datetime1">
              <a:rPr lang="en-ZA" smtClean="0">
                <a:solidFill>
                  <a:prstClr val="black">
                    <a:tint val="75000"/>
                  </a:prstClr>
                </a:solidFill>
              </a:rPr>
              <a:t>2019/10/03</a:t>
            </a:fld>
            <a:endParaRPr lang="en-ZA" dirty="0">
              <a:solidFill>
                <a:prstClr val="black">
                  <a:tint val="75000"/>
                </a:prstClr>
              </a:solidFill>
            </a:endParaRPr>
          </a:p>
        </p:txBody>
      </p:sp>
      <p:sp>
        <p:nvSpPr>
          <p:cNvPr id="11" name="Slide Number Placeholder 5"/>
          <p:cNvSpPr>
            <a:spLocks noGrp="1"/>
          </p:cNvSpPr>
          <p:nvPr>
            <p:ph type="sldNum" sz="quarter" idx="11"/>
          </p:nvPr>
        </p:nvSpPr>
        <p:spPr>
          <a:xfrm>
            <a:off x="6553200" y="6381750"/>
            <a:ext cx="2133600" cy="365125"/>
          </a:xfrm>
        </p:spPr>
        <p:txBody>
          <a:bodyPr anchor="t"/>
          <a:lstStyle>
            <a:lvl1pPr>
              <a:defRPr/>
            </a:lvl1pPr>
          </a:lstStyle>
          <a:p>
            <a:pPr>
              <a:defRPr/>
            </a:pPr>
            <a:fld id="{77BAA377-6AB7-476B-B7E0-701B60C6CC1D}" type="slidenum">
              <a:rPr lang="en-ZA"/>
              <a:pPr>
                <a:defRPr/>
              </a:pPr>
              <a:t>‹#›</a:t>
            </a:fld>
            <a:endParaRPr lang="en-ZA" dirty="0"/>
          </a:p>
        </p:txBody>
      </p:sp>
    </p:spTree>
    <p:extLst>
      <p:ext uri="{BB962C8B-B14F-4D97-AF65-F5344CB8AC3E}">
        <p14:creationId xmlns:p14="http://schemas.microsoft.com/office/powerpoint/2010/main" val="218086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715962"/>
          </a:xfrm>
        </p:spPr>
        <p:txBody>
          <a:bodyPr/>
          <a:lstStyle>
            <a:lvl1pPr>
              <a:defRPr sz="3200" b="1">
                <a:solidFill>
                  <a:schemeClr val="bg1"/>
                </a:solidFill>
              </a:defRPr>
            </a:lvl1pPr>
          </a:lstStyle>
          <a:p>
            <a:r>
              <a:rPr lang="en-US"/>
              <a:t>Click to edit Master title style</a:t>
            </a:r>
            <a:endParaRPr lang="en-ZA"/>
          </a:p>
        </p:txBody>
      </p:sp>
      <p:sp>
        <p:nvSpPr>
          <p:cNvPr id="7" name="Content Placeholder 6"/>
          <p:cNvSpPr>
            <a:spLocks noGrp="1"/>
          </p:cNvSpPr>
          <p:nvPr>
            <p:ph sz="quarter" idx="13"/>
          </p:nvPr>
        </p:nvSpPr>
        <p:spPr>
          <a:xfrm>
            <a:off x="0" y="1066800"/>
            <a:ext cx="4038600" cy="5029200"/>
          </a:xfrm>
          <a:solidFill>
            <a:srgbClr val="003E20"/>
          </a:solidFill>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Content Placeholder 8"/>
          <p:cNvSpPr>
            <a:spLocks noGrp="1"/>
          </p:cNvSpPr>
          <p:nvPr>
            <p:ph sz="quarter" idx="14"/>
          </p:nvPr>
        </p:nvSpPr>
        <p:spPr>
          <a:xfrm>
            <a:off x="4267200" y="1143000"/>
            <a:ext cx="4876800" cy="51054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5"/>
          </p:nvPr>
        </p:nvSpPr>
        <p:spPr/>
        <p:txBody>
          <a:bodyPr/>
          <a:lstStyle>
            <a:lvl1pPr>
              <a:defRPr/>
            </a:lvl1pPr>
          </a:lstStyle>
          <a:p>
            <a:pPr>
              <a:defRPr/>
            </a:pPr>
            <a:fld id="{DE87C814-AFF8-4DEA-B27C-9C5D5C4B0DCF}" type="datetime1">
              <a:rPr lang="en-ZA" smtClean="0">
                <a:solidFill>
                  <a:prstClr val="black">
                    <a:tint val="75000"/>
                  </a:prstClr>
                </a:solidFill>
              </a:rPr>
              <a:t>2019/10/03</a:t>
            </a:fld>
            <a:endParaRPr lang="en-ZA" dirty="0">
              <a:solidFill>
                <a:prstClr val="black">
                  <a:tint val="75000"/>
                </a:prstClr>
              </a:solidFill>
            </a:endParaRPr>
          </a:p>
        </p:txBody>
      </p:sp>
      <p:sp>
        <p:nvSpPr>
          <p:cNvPr id="6" name="Footer Placeholder 4"/>
          <p:cNvSpPr>
            <a:spLocks noGrp="1"/>
          </p:cNvSpPr>
          <p:nvPr>
            <p:ph type="ftr" sz="quarter" idx="16"/>
          </p:nvPr>
        </p:nvSpPr>
        <p:spPr/>
        <p:txBody>
          <a:bodyPr/>
          <a:lstStyle>
            <a:lvl1pPr>
              <a:defRPr/>
            </a:lvl1pPr>
          </a:lstStyle>
          <a:p>
            <a:pPr>
              <a:defRPr/>
            </a:pPr>
            <a:r>
              <a:rPr lang="en-ZA" dirty="0">
                <a:solidFill>
                  <a:prstClr val="black">
                    <a:tint val="75000"/>
                  </a:prstClr>
                </a:solidFill>
              </a:rPr>
              <a:t>DRAFT</a:t>
            </a:r>
          </a:p>
        </p:txBody>
      </p:sp>
      <p:sp>
        <p:nvSpPr>
          <p:cNvPr id="8" name="Slide Number Placeholder 5"/>
          <p:cNvSpPr>
            <a:spLocks noGrp="1"/>
          </p:cNvSpPr>
          <p:nvPr>
            <p:ph type="sldNum" sz="quarter" idx="17"/>
          </p:nvPr>
        </p:nvSpPr>
        <p:spPr/>
        <p:txBody>
          <a:bodyPr/>
          <a:lstStyle>
            <a:lvl1pPr>
              <a:defRPr/>
            </a:lvl1pPr>
          </a:lstStyle>
          <a:p>
            <a:pPr>
              <a:defRPr/>
            </a:pPr>
            <a:fld id="{A42FD029-296B-49A9-9D0B-F2CD8A24E57E}" type="slidenum">
              <a:rPr lang="en-ZA"/>
              <a:pPr>
                <a:defRPr/>
              </a:pPr>
              <a:t>‹#›</a:t>
            </a:fld>
            <a:endParaRPr lang="en-ZA" dirty="0"/>
          </a:p>
        </p:txBody>
      </p:sp>
    </p:spTree>
    <p:extLst>
      <p:ext uri="{BB962C8B-B14F-4D97-AF65-F5344CB8AC3E}">
        <p14:creationId xmlns:p14="http://schemas.microsoft.com/office/powerpoint/2010/main" val="311009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5102C7AE-06B9-4B5D-A61C-C2B79D13BD80}" type="datetime1">
              <a:rPr lang="en-ZA" smtClean="0">
                <a:solidFill>
                  <a:prstClr val="black">
                    <a:tint val="75000"/>
                  </a:prstClr>
                </a:solidFill>
              </a:rPr>
              <a:t>2019/10/03</a:t>
            </a:fld>
            <a:endParaRPr lang="en-Z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ZA" dirty="0">
                <a:solidFill>
                  <a:prstClr val="black">
                    <a:tint val="75000"/>
                  </a:prstClr>
                </a:solidFill>
              </a:rPr>
              <a:t>DRAFT</a:t>
            </a:r>
          </a:p>
        </p:txBody>
      </p:sp>
      <p:sp>
        <p:nvSpPr>
          <p:cNvPr id="5" name="Slide Number Placeholder 5"/>
          <p:cNvSpPr>
            <a:spLocks noGrp="1"/>
          </p:cNvSpPr>
          <p:nvPr>
            <p:ph type="sldNum" sz="quarter" idx="12"/>
          </p:nvPr>
        </p:nvSpPr>
        <p:spPr/>
        <p:txBody>
          <a:bodyPr/>
          <a:lstStyle>
            <a:lvl1pPr>
              <a:defRPr/>
            </a:lvl1pPr>
          </a:lstStyle>
          <a:p>
            <a:pPr>
              <a:defRPr/>
            </a:pPr>
            <a:fld id="{21C3E2B5-D2D4-438B-9F7E-76C5722A5F4F}" type="slidenum">
              <a:rPr lang="en-ZA"/>
              <a:pPr>
                <a:defRPr/>
              </a:pPr>
              <a:t>‹#›</a:t>
            </a:fld>
            <a:endParaRPr lang="en-ZA" dirty="0"/>
          </a:p>
        </p:txBody>
      </p:sp>
    </p:spTree>
    <p:extLst>
      <p:ext uri="{BB962C8B-B14F-4D97-AF65-F5344CB8AC3E}">
        <p14:creationId xmlns:p14="http://schemas.microsoft.com/office/powerpoint/2010/main" val="65256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12700" y="4219575"/>
            <a:ext cx="9156700" cy="1355725"/>
          </a:xfrm>
          <a:prstGeom prst="rect">
            <a:avLst/>
          </a:prstGeom>
          <a:solidFill>
            <a:srgbClr val="414141">
              <a:alpha val="36862"/>
            </a:srgbClr>
          </a:solidFill>
          <a:ln>
            <a:noFill/>
          </a:ln>
          <a:extLst/>
        </p:spPr>
        <p:txBody>
          <a:bodyPr lIns="182880" rIns="1828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5000" b="1" dirty="0">
                <a:solidFill>
                  <a:prstClr val="white"/>
                </a:solidFill>
              </a:rPr>
              <a:t>SECTION BREAK HEADER</a:t>
            </a:r>
          </a:p>
          <a:p>
            <a:pPr eaLnBrk="1" fontAlgn="base" hangingPunct="1">
              <a:spcBef>
                <a:spcPct val="0"/>
              </a:spcBef>
              <a:spcAft>
                <a:spcPct val="0"/>
              </a:spcAft>
              <a:defRPr/>
            </a:pPr>
            <a:r>
              <a:rPr lang="en-US" sz="3200" dirty="0">
                <a:solidFill>
                  <a:prstClr val="white"/>
                </a:solidFill>
              </a:rPr>
              <a:t>SUBTITLE</a:t>
            </a:r>
            <a:endParaRPr lang="en-US" sz="4400" dirty="0">
              <a:solidFill>
                <a:prstClr val="white"/>
              </a:solidFill>
            </a:endParaRPr>
          </a:p>
        </p:txBody>
      </p:sp>
      <p:sp>
        <p:nvSpPr>
          <p:cNvPr id="3" name="TextBox 10"/>
          <p:cNvSpPr txBox="1">
            <a:spLocks noChangeArrowheads="1"/>
          </p:cNvSpPr>
          <p:nvPr/>
        </p:nvSpPr>
        <p:spPr bwMode="auto">
          <a:xfrm>
            <a:off x="0" y="5995988"/>
            <a:ext cx="9156700" cy="862012"/>
          </a:xfrm>
          <a:prstGeom prst="rect">
            <a:avLst/>
          </a:prstGeom>
          <a:solidFill>
            <a:schemeClr val="bg1"/>
          </a:solidFill>
          <a:ln>
            <a:noFill/>
          </a:ln>
          <a:extLst/>
        </p:spPr>
        <p:txBody>
          <a:bodyPr lIns="182880" rIns="1828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endParaRPr lang="en-US" sz="5000" b="1" dirty="0">
              <a:solidFill>
                <a:prstClr val="white"/>
              </a:solidFill>
            </a:endParaRPr>
          </a:p>
        </p:txBody>
      </p:sp>
      <p:pic>
        <p:nvPicPr>
          <p:cNvPr id="4" name="Picture 8" descr="EDDlogoN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8" y="6088063"/>
            <a:ext cx="21780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20-YEARS-LOGO-2013-LOGO_tra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049963"/>
            <a:ext cx="67945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42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0" y="3352800"/>
            <a:ext cx="9144000" cy="1828800"/>
          </a:xfrm>
          <a:prstGeom prst="rect">
            <a:avLst/>
          </a:prstGeom>
          <a:solidFill>
            <a:schemeClr val="bg1">
              <a:lumMod val="65000"/>
            </a:schemeClr>
          </a:solidFill>
          <a:ln w="9525">
            <a:noFill/>
            <a:miter lim="800000"/>
            <a:headEnd/>
            <a:tailEnd/>
          </a:ln>
        </p:spPr>
        <p:txBody>
          <a:bodyPr/>
          <a:lstStyle>
            <a:lvl1pPr algn="l">
              <a:defRPr sz="4400">
                <a:solidFill>
                  <a:schemeClr val="bg1"/>
                </a:solidFill>
              </a:defRPr>
            </a:lvl1pPr>
          </a:lstStyle>
          <a:p>
            <a:pPr lvl="0"/>
            <a:r>
              <a:rPr lang="en-US"/>
              <a:t>Click to edit Master title style</a:t>
            </a:r>
            <a:endParaRPr lang="en-ZA" dirty="0"/>
          </a:p>
        </p:txBody>
      </p:sp>
    </p:spTree>
    <p:extLst>
      <p:ext uri="{BB962C8B-B14F-4D97-AF65-F5344CB8AC3E}">
        <p14:creationId xmlns:p14="http://schemas.microsoft.com/office/powerpoint/2010/main" val="789446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685800" y="304800"/>
            <a:ext cx="8458200" cy="685800"/>
          </a:xfrm>
          <a:prstGeom prst="rect">
            <a:avLst/>
          </a:prstGeom>
          <a:noFill/>
          <a:ln w="9525">
            <a:noFill/>
            <a:miter lim="800000"/>
            <a:headEnd/>
            <a:tailEnd/>
          </a:ln>
        </p:spPr>
        <p:txBody>
          <a:bodyPr/>
          <a:lstStyle/>
          <a:p>
            <a:pPr lvl="0"/>
            <a:r>
              <a:rPr lang="en-US"/>
              <a:t>Click to edit Master title style</a:t>
            </a:r>
            <a:endParaRPr lang="en-ZA" dirty="0"/>
          </a:p>
        </p:txBody>
      </p:sp>
      <p:sp>
        <p:nvSpPr>
          <p:cNvPr id="3" name="Shape 11"/>
          <p:cNvSpPr txBox="1">
            <a:spLocks noGrp="1"/>
          </p:cNvSpPr>
          <p:nvPr>
            <p:ph type="dt" idx="10"/>
          </p:nvPr>
        </p:nvSpPr>
        <p:spPr bwMode="auto">
          <a:xfrm>
            <a:off x="457200" y="6356350"/>
            <a:ext cx="2133600" cy="363538"/>
          </a:xfrm>
          <a:extLst/>
        </p:spPr>
        <p:txBody>
          <a:bodyPr wrap="square" lIns="91425" tIns="91425" rIns="91425" bIns="91425" numCol="1" anchorCtr="0" compatLnSpc="1">
            <a:prstTxWarp prst="textNoShape">
              <a:avLst/>
            </a:prstTxWarp>
          </a:bodyPr>
          <a:lstStyle>
            <a:lvl1pPr eaLnBrk="1" hangingPunct="1">
              <a:defRPr sz="1200">
                <a:solidFill>
                  <a:srgbClr val="888888"/>
                </a:solidFill>
                <a:latin typeface="Calibri" charset="0"/>
                <a:ea typeface="ＭＳ Ｐゴシック" charset="0"/>
                <a:cs typeface="Calibri" charset="0"/>
                <a:sym typeface="Calibri"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fld id="{F7FFB424-B4A6-4DCA-BC52-BF5475E06421}" type="datetime1">
              <a:rPr lang="en-ZA" smtClean="0"/>
              <a:t>2019/10/03</a:t>
            </a:fld>
            <a:endParaRPr lang="en-ZA" dirty="0"/>
          </a:p>
        </p:txBody>
      </p:sp>
      <p:sp>
        <p:nvSpPr>
          <p:cNvPr id="5" name="Shape 13"/>
          <p:cNvSpPr txBox="1">
            <a:spLocks noGrp="1"/>
          </p:cNvSpPr>
          <p:nvPr>
            <p:ph type="sldNum" idx="11"/>
          </p:nvPr>
        </p:nvSpPr>
        <p:spPr bwMode="auto">
          <a:xfrm>
            <a:off x="6553200" y="6356350"/>
            <a:ext cx="2133600" cy="363538"/>
          </a:xfrm>
          <a:extLst/>
        </p:spPr>
        <p:txBody>
          <a:bodyPr lIns="91425" tIns="91425" rIns="91425" bIns="91425"/>
          <a:lstStyle>
            <a:lvl1pPr>
              <a:defRPr>
                <a:solidFill>
                  <a:srgbClr val="888888"/>
                </a:solidFill>
                <a:ea typeface="ＭＳ Ｐゴシック" pitchFamily="34" charset="-128"/>
                <a:cs typeface="Calibri" pitchFamily="34" charset="0"/>
                <a:sym typeface="Calibri" pitchFamily="34" charset="0"/>
              </a:defRPr>
            </a:lvl1pPr>
          </a:lstStyle>
          <a:p>
            <a:pPr>
              <a:defRPr/>
            </a:pPr>
            <a:fld id="{0F58FE2F-6516-4DEB-8948-D3FCC670A60B}" type="slidenum">
              <a:rPr lang="en-ZA"/>
              <a:pPr>
                <a:defRPr/>
              </a:pPr>
              <a:t>‹#›</a:t>
            </a:fld>
            <a:endParaRPr lang="en-ZA" dirty="0"/>
          </a:p>
        </p:txBody>
      </p:sp>
    </p:spTree>
    <p:extLst>
      <p:ext uri="{BB962C8B-B14F-4D97-AF65-F5344CB8AC3E}">
        <p14:creationId xmlns:p14="http://schemas.microsoft.com/office/powerpoint/2010/main" val="95676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0" y="3352800"/>
            <a:ext cx="9144000" cy="1828800"/>
          </a:xfrm>
          <a:prstGeom prst="rect">
            <a:avLst/>
          </a:prstGeom>
          <a:solidFill>
            <a:schemeClr val="bg1">
              <a:lumMod val="65000"/>
            </a:schemeClr>
          </a:solidFill>
          <a:ln w="9525">
            <a:noFill/>
            <a:miter lim="800000"/>
            <a:headEnd/>
            <a:tailEnd/>
          </a:ln>
        </p:spPr>
        <p:txBody>
          <a:bodyPr/>
          <a:lstStyle>
            <a:lvl1pPr algn="l">
              <a:defRPr sz="4400">
                <a:solidFill>
                  <a:schemeClr val="bg1"/>
                </a:solidFill>
              </a:defRPr>
            </a:lvl1pPr>
          </a:lstStyle>
          <a:p>
            <a:pPr lvl="0"/>
            <a:r>
              <a:rPr lang="en-US"/>
              <a:t>Click to edit Master title style</a:t>
            </a:r>
            <a:endParaRPr lang="en-ZA" dirty="0"/>
          </a:p>
        </p:txBody>
      </p:sp>
    </p:spTree>
    <p:extLst>
      <p:ext uri="{BB962C8B-B14F-4D97-AF65-F5344CB8AC3E}">
        <p14:creationId xmlns:p14="http://schemas.microsoft.com/office/powerpoint/2010/main" val="158874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0" y="3352800"/>
            <a:ext cx="9144000" cy="1828800"/>
          </a:xfrm>
          <a:prstGeom prst="rect">
            <a:avLst/>
          </a:prstGeom>
          <a:solidFill>
            <a:schemeClr val="bg1">
              <a:lumMod val="65000"/>
            </a:schemeClr>
          </a:solidFill>
          <a:ln w="9525">
            <a:noFill/>
            <a:miter lim="800000"/>
            <a:headEnd/>
            <a:tailEnd/>
          </a:ln>
        </p:spPr>
        <p:txBody>
          <a:bodyPr/>
          <a:lstStyle>
            <a:lvl1pPr algn="l">
              <a:defRPr sz="4400">
                <a:solidFill>
                  <a:schemeClr val="bg1"/>
                </a:solidFill>
              </a:defRPr>
            </a:lvl1pPr>
          </a:lstStyle>
          <a:p>
            <a:pPr lvl="0"/>
            <a:r>
              <a:rPr lang="en-US"/>
              <a:t>Click to edit Master title style</a:t>
            </a:r>
            <a:endParaRPr lang="en-ZA" dirty="0"/>
          </a:p>
        </p:txBody>
      </p:sp>
    </p:spTree>
    <p:extLst>
      <p:ext uri="{BB962C8B-B14F-4D97-AF65-F5344CB8AC3E}">
        <p14:creationId xmlns:p14="http://schemas.microsoft.com/office/powerpoint/2010/main" val="276262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normAutofit/>
          </a:bodyPr>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itle Placeholder 1"/>
          <p:cNvSpPr>
            <a:spLocks noGrp="1"/>
          </p:cNvSpPr>
          <p:nvPr>
            <p:ph type="title"/>
          </p:nvPr>
        </p:nvSpPr>
        <p:spPr bwMode="auto">
          <a:xfrm>
            <a:off x="685800" y="304800"/>
            <a:ext cx="8458200" cy="685800"/>
          </a:xfrm>
          <a:prstGeom prst="rect">
            <a:avLst/>
          </a:prstGeom>
          <a:noFill/>
          <a:ln w="9525">
            <a:noFill/>
            <a:miter lim="800000"/>
            <a:headEnd/>
            <a:tailEnd/>
          </a:ln>
        </p:spPr>
        <p:txBody>
          <a:bodyPr/>
          <a:lstStyle/>
          <a:p>
            <a:pPr lvl="0"/>
            <a:r>
              <a:rPr lang="en-US"/>
              <a:t>Click to edit Master title style</a:t>
            </a:r>
            <a:endParaRPr lang="en-ZA" dirty="0"/>
          </a:p>
        </p:txBody>
      </p:sp>
      <p:sp>
        <p:nvSpPr>
          <p:cNvPr id="4" name="Slide Number Placeholder 5"/>
          <p:cNvSpPr>
            <a:spLocks noGrp="1"/>
          </p:cNvSpPr>
          <p:nvPr>
            <p:ph type="sldNum" sz="quarter" idx="10"/>
          </p:nvPr>
        </p:nvSpPr>
        <p:spPr>
          <a:xfrm>
            <a:off x="6553200" y="6381750"/>
            <a:ext cx="2133600" cy="365125"/>
          </a:xfrm>
        </p:spPr>
        <p:txBody>
          <a:bodyPr anchor="t"/>
          <a:lstStyle>
            <a:lvl1pPr>
              <a:defRPr/>
            </a:lvl1pPr>
          </a:lstStyle>
          <a:p>
            <a:pPr>
              <a:defRPr/>
            </a:pPr>
            <a:fld id="{A7366C6B-FCE9-4B08-9BB3-7C6A723BA592}" type="slidenum">
              <a:rPr lang="en-ZA"/>
              <a:pPr>
                <a:defRPr/>
              </a:pPr>
              <a:t>‹#›</a:t>
            </a:fld>
            <a:endParaRPr lang="en-ZA" dirty="0"/>
          </a:p>
        </p:txBody>
      </p:sp>
    </p:spTree>
    <p:extLst>
      <p:ext uri="{BB962C8B-B14F-4D97-AF65-F5344CB8AC3E}">
        <p14:creationId xmlns:p14="http://schemas.microsoft.com/office/powerpoint/2010/main" val="2700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footer.png"/>
          <p:cNvPicPr>
            <a:picLocks noChangeAspect="1"/>
          </p:cNvPicPr>
          <p:nvPr userDrawn="1"/>
        </p:nvPicPr>
        <p:blipFill>
          <a:blip r:embed="rId2" cstate="email"/>
          <a:stretch>
            <a:fillRect/>
          </a:stretch>
        </p:blipFill>
        <p:spPr>
          <a:xfrm>
            <a:off x="107504" y="6118211"/>
            <a:ext cx="8930862" cy="670249"/>
          </a:xfrm>
          <a:prstGeom prst="rect">
            <a:avLst/>
          </a:prstGeom>
        </p:spPr>
      </p:pic>
      <p:sp>
        <p:nvSpPr>
          <p:cNvPr id="10" name="Content Placeholder 2"/>
          <p:cNvSpPr>
            <a:spLocks noGrp="1"/>
          </p:cNvSpPr>
          <p:nvPr>
            <p:ph idx="1"/>
          </p:nvPr>
        </p:nvSpPr>
        <p:spPr>
          <a:xfrm>
            <a:off x="457200" y="1196752"/>
            <a:ext cx="8229600" cy="4929411"/>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Date Placeholder 3"/>
          <p:cNvSpPr>
            <a:spLocks noGrp="1"/>
          </p:cNvSpPr>
          <p:nvPr>
            <p:ph type="dt" sz="half" idx="10"/>
          </p:nvPr>
        </p:nvSpPr>
        <p:spPr>
          <a:xfrm>
            <a:off x="3347864" y="6381328"/>
            <a:ext cx="2133600" cy="365125"/>
          </a:xfrm>
        </p:spPr>
        <p:txBody>
          <a:bodyPr anchor="t"/>
          <a:lstStyle>
            <a:lvl1pPr algn="ctr">
              <a:defRPr/>
            </a:lvl1pPr>
          </a:lstStyle>
          <a:p>
            <a:fld id="{36F2EF91-0533-42F6-AD11-65AC5731D231}" type="datetime1">
              <a:rPr lang="en-ZA" smtClean="0"/>
              <a:t>2019/10/03</a:t>
            </a:fld>
            <a:endParaRPr lang="en-ZA" dirty="0"/>
          </a:p>
        </p:txBody>
      </p:sp>
      <p:sp>
        <p:nvSpPr>
          <p:cNvPr id="12" name="Slide Number Placeholder 5"/>
          <p:cNvSpPr>
            <a:spLocks noGrp="1"/>
          </p:cNvSpPr>
          <p:nvPr>
            <p:ph type="sldNum" sz="quarter" idx="12"/>
          </p:nvPr>
        </p:nvSpPr>
        <p:spPr>
          <a:xfrm>
            <a:off x="6553200" y="6381328"/>
            <a:ext cx="2133600" cy="365125"/>
          </a:xfrm>
        </p:spPr>
        <p:txBody>
          <a:bodyPr anchor="t"/>
          <a:lstStyle/>
          <a:p>
            <a:fld id="{0C477770-CA54-4B44-8FE2-04A07C028FD1}" type="slidenum">
              <a:rPr lang="en-ZA" smtClean="0"/>
              <a:pPr/>
              <a:t>‹#›</a:t>
            </a:fld>
            <a:endParaRPr lang="en-ZA" dirty="0"/>
          </a:p>
        </p:txBody>
      </p:sp>
      <p:pic>
        <p:nvPicPr>
          <p:cNvPr id="13" name="Picture 12" descr="header.png"/>
          <p:cNvPicPr>
            <a:picLocks noChangeAspect="1"/>
          </p:cNvPicPr>
          <p:nvPr userDrawn="1"/>
        </p:nvPicPr>
        <p:blipFill>
          <a:blip r:embed="rId3" cstate="print"/>
          <a:srcRect r="398"/>
          <a:stretch>
            <a:fillRect/>
          </a:stretch>
        </p:blipFill>
        <p:spPr>
          <a:xfrm>
            <a:off x="0" y="275046"/>
            <a:ext cx="9144000" cy="475259"/>
          </a:xfrm>
          <a:prstGeom prst="rect">
            <a:avLst/>
          </a:prstGeom>
          <a:noFill/>
        </p:spPr>
      </p:pic>
      <p:sp>
        <p:nvSpPr>
          <p:cNvPr id="14" name="Title 1"/>
          <p:cNvSpPr>
            <a:spLocks noGrp="1"/>
          </p:cNvSpPr>
          <p:nvPr>
            <p:ph type="title"/>
          </p:nvPr>
        </p:nvSpPr>
        <p:spPr>
          <a:xfrm>
            <a:off x="518864" y="188640"/>
            <a:ext cx="8229600" cy="648072"/>
          </a:xfrm>
        </p:spPr>
        <p:txBody>
          <a:bodyPr>
            <a:normAutofit/>
          </a:bodyPr>
          <a:lstStyle>
            <a:lvl1pPr algn="r">
              <a:defRPr sz="2800">
                <a:solidFill>
                  <a:schemeClr val="bg1"/>
                </a:solidFill>
              </a:defRPr>
            </a:lvl1pPr>
          </a:lstStyle>
          <a:p>
            <a:r>
              <a:rPr lang="en-US"/>
              <a:t>Click to edit Master title style</a:t>
            </a:r>
            <a:endParaRPr lang="en-ZA" dirty="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783" y="6394828"/>
            <a:ext cx="1029642" cy="338124"/>
          </a:xfrm>
          <a:prstGeom prst="rect">
            <a:avLst/>
          </a:prstGeom>
        </p:spPr>
      </p:pic>
    </p:spTree>
    <p:extLst>
      <p:ext uri="{BB962C8B-B14F-4D97-AF65-F5344CB8AC3E}">
        <p14:creationId xmlns:p14="http://schemas.microsoft.com/office/powerpoint/2010/main" val="1154182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5" name="Picture 6" descr="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118225"/>
            <a:ext cx="89296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EDDlogo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3944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052736"/>
            <a:ext cx="4038600" cy="5040560"/>
          </a:xfrm>
        </p:spPr>
        <p:txBody>
          <a:bodyPr/>
          <a:lstStyle>
            <a:lvl1pPr marL="177800" indent="-177800">
              <a:defRPr sz="2400"/>
            </a:lvl1pPr>
            <a:lvl2pPr marL="457200" indent="-279400">
              <a:defRPr sz="2400"/>
            </a:lvl2pPr>
            <a:lvl3pPr marL="685800" indent="-228600">
              <a:defRPr sz="20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4648200" y="1052736"/>
            <a:ext cx="4038600" cy="5040560"/>
          </a:xfrm>
        </p:spPr>
        <p:txBody>
          <a:bodyPr/>
          <a:lstStyle>
            <a:lvl1pPr marL="177800" indent="-177800">
              <a:defRPr sz="2400"/>
            </a:lvl1pPr>
            <a:lvl2pPr marL="457200" indent="-279400">
              <a:defRPr sz="2400"/>
            </a:lvl2pPr>
            <a:lvl3pPr marL="635000" indent="-177800">
              <a:defRPr sz="2000"/>
            </a:lvl3pPr>
            <a:lvl4pPr marL="863600" indent="-228600">
              <a:defRPr sz="1800"/>
            </a:lvl4pPr>
            <a:lvl5pPr marL="1028700" indent="-1651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0" name="Title Placeholder 1"/>
          <p:cNvSpPr>
            <a:spLocks noGrp="1"/>
          </p:cNvSpPr>
          <p:nvPr>
            <p:ph type="title"/>
          </p:nvPr>
        </p:nvSpPr>
        <p:spPr bwMode="auto">
          <a:xfrm>
            <a:off x="685800" y="304800"/>
            <a:ext cx="8458200" cy="685800"/>
          </a:xfrm>
          <a:prstGeom prst="rect">
            <a:avLst/>
          </a:prstGeom>
          <a:noFill/>
          <a:ln w="9525">
            <a:noFill/>
            <a:miter lim="800000"/>
            <a:headEnd/>
            <a:tailEnd/>
          </a:ln>
        </p:spPr>
        <p:txBody>
          <a:bodyPr/>
          <a:lstStyle/>
          <a:p>
            <a:pPr lvl="0"/>
            <a:r>
              <a:rPr lang="en-US"/>
              <a:t>Click to edit Master title style</a:t>
            </a:r>
            <a:endParaRPr lang="en-ZA" dirty="0"/>
          </a:p>
        </p:txBody>
      </p:sp>
      <p:sp>
        <p:nvSpPr>
          <p:cNvPr id="7" name="Date Placeholder 3"/>
          <p:cNvSpPr>
            <a:spLocks noGrp="1"/>
          </p:cNvSpPr>
          <p:nvPr>
            <p:ph type="dt" sz="half" idx="10"/>
          </p:nvPr>
        </p:nvSpPr>
        <p:spPr>
          <a:xfrm>
            <a:off x="3348038" y="6381750"/>
            <a:ext cx="2133600" cy="365125"/>
          </a:xfrm>
        </p:spPr>
        <p:txBody>
          <a:bodyPr anchor="t"/>
          <a:lstStyle>
            <a:lvl1pPr algn="ctr">
              <a:defRPr/>
            </a:lvl1pPr>
          </a:lstStyle>
          <a:p>
            <a:pPr>
              <a:defRPr/>
            </a:pPr>
            <a:fld id="{4A91218B-7645-4CE5-99B9-58908449D53D}" type="datetime1">
              <a:rPr lang="en-ZA" smtClean="0">
                <a:solidFill>
                  <a:prstClr val="black">
                    <a:tint val="75000"/>
                  </a:prstClr>
                </a:solidFill>
              </a:rPr>
              <a:t>2019/10/03</a:t>
            </a:fld>
            <a:endParaRPr lang="en-ZA" dirty="0">
              <a:solidFill>
                <a:prstClr val="black">
                  <a:tint val="75000"/>
                </a:prstClr>
              </a:solidFill>
            </a:endParaRPr>
          </a:p>
        </p:txBody>
      </p:sp>
      <p:sp>
        <p:nvSpPr>
          <p:cNvPr id="8" name="Slide Number Placeholder 5"/>
          <p:cNvSpPr>
            <a:spLocks noGrp="1"/>
          </p:cNvSpPr>
          <p:nvPr>
            <p:ph type="sldNum" sz="quarter" idx="11"/>
          </p:nvPr>
        </p:nvSpPr>
        <p:spPr>
          <a:xfrm>
            <a:off x="6553200" y="6381750"/>
            <a:ext cx="2133600" cy="365125"/>
          </a:xfrm>
        </p:spPr>
        <p:txBody>
          <a:bodyPr anchor="t"/>
          <a:lstStyle>
            <a:lvl1pPr>
              <a:defRPr/>
            </a:lvl1pPr>
          </a:lstStyle>
          <a:p>
            <a:pPr>
              <a:defRPr/>
            </a:pPr>
            <a:fld id="{105F1B76-8A5F-4533-BFE6-EA831F01A7F9}" type="slidenum">
              <a:rPr lang="en-ZA"/>
              <a:pPr>
                <a:defRPr/>
              </a:pPr>
              <a:t>‹#›</a:t>
            </a:fld>
            <a:endParaRPr lang="en-ZA" dirty="0"/>
          </a:p>
        </p:txBody>
      </p:sp>
    </p:spTree>
    <p:extLst>
      <p:ext uri="{BB962C8B-B14F-4D97-AF65-F5344CB8AC3E}">
        <p14:creationId xmlns:p14="http://schemas.microsoft.com/office/powerpoint/2010/main" val="1719910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0" y="5995988"/>
            <a:ext cx="9156700" cy="862012"/>
          </a:xfrm>
          <a:prstGeom prst="rect">
            <a:avLst/>
          </a:prstGeom>
          <a:solidFill>
            <a:schemeClr val="bg1"/>
          </a:solidFill>
          <a:ln>
            <a:noFill/>
          </a:ln>
          <a:extLst/>
        </p:spPr>
        <p:txBody>
          <a:bodyPr lIns="182880" rIns="1828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endParaRPr lang="en-US" sz="5000" b="1" dirty="0">
              <a:solidFill>
                <a:prstClr val="white"/>
              </a:solidFill>
            </a:endParaRPr>
          </a:p>
        </p:txBody>
      </p:sp>
      <p:pic>
        <p:nvPicPr>
          <p:cNvPr id="4" name="Picture 8" descr="EDDlogoN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8" y="6088063"/>
            <a:ext cx="21780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20-YEARS-LOGO-2013-LOGO_tra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049963"/>
            <a:ext cx="67945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bwMode="auto">
          <a:xfrm>
            <a:off x="0" y="3352800"/>
            <a:ext cx="9144000" cy="1828800"/>
          </a:xfrm>
          <a:prstGeom prst="rect">
            <a:avLst/>
          </a:prstGeom>
          <a:solidFill>
            <a:schemeClr val="bg1">
              <a:lumMod val="65000"/>
            </a:schemeClr>
          </a:solidFill>
          <a:ln w="9525">
            <a:noFill/>
            <a:miter lim="800000"/>
            <a:headEnd/>
            <a:tailEnd/>
          </a:ln>
        </p:spPr>
        <p:txBody>
          <a:bodyPr/>
          <a:lstStyle>
            <a:lvl1pPr algn="l">
              <a:defRPr sz="4400">
                <a:solidFill>
                  <a:schemeClr val="bg1"/>
                </a:solidFill>
              </a:defRPr>
            </a:lvl1pPr>
          </a:lstStyle>
          <a:p>
            <a:pPr lvl="0"/>
            <a:r>
              <a:rPr lang="en-US"/>
              <a:t>Click to edit Master title style</a:t>
            </a:r>
            <a:endParaRPr lang="en-ZA" dirty="0"/>
          </a:p>
        </p:txBody>
      </p:sp>
    </p:spTree>
    <p:extLst>
      <p:ext uri="{BB962C8B-B14F-4D97-AF65-F5344CB8AC3E}">
        <p14:creationId xmlns:p14="http://schemas.microsoft.com/office/powerpoint/2010/main" val="2242397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685800" y="304800"/>
            <a:ext cx="8458200" cy="685800"/>
          </a:xfrm>
          <a:prstGeom prst="rect">
            <a:avLst/>
          </a:prstGeom>
          <a:noFill/>
          <a:ln w="9525">
            <a:noFill/>
            <a:miter lim="800000"/>
            <a:headEnd/>
            <a:tailEnd/>
          </a:ln>
        </p:spPr>
        <p:txBody>
          <a:bodyPr/>
          <a:lstStyle/>
          <a:p>
            <a:pPr lvl="0"/>
            <a:r>
              <a:rPr lang="en-US"/>
              <a:t>Click to edit Master title style</a:t>
            </a:r>
            <a:endParaRPr lang="en-ZA" dirty="0"/>
          </a:p>
        </p:txBody>
      </p:sp>
      <p:sp>
        <p:nvSpPr>
          <p:cNvPr id="3" name="Shape 11"/>
          <p:cNvSpPr txBox="1">
            <a:spLocks noGrp="1"/>
          </p:cNvSpPr>
          <p:nvPr>
            <p:ph type="dt" idx="10"/>
          </p:nvPr>
        </p:nvSpPr>
        <p:spPr bwMode="auto">
          <a:xfrm>
            <a:off x="457200" y="6356350"/>
            <a:ext cx="2133600" cy="363538"/>
          </a:xfrm>
          <a:extLst/>
        </p:spPr>
        <p:txBody>
          <a:bodyPr wrap="square" lIns="91425" tIns="91425" rIns="91425" bIns="91425" numCol="1" anchorCtr="0" compatLnSpc="1">
            <a:prstTxWarp prst="textNoShape">
              <a:avLst/>
            </a:prstTxWarp>
          </a:bodyPr>
          <a:lstStyle>
            <a:lvl1pPr eaLnBrk="1" hangingPunct="1">
              <a:defRPr sz="1200">
                <a:solidFill>
                  <a:srgbClr val="888888"/>
                </a:solidFill>
                <a:latin typeface="Calibri" charset="0"/>
                <a:ea typeface="ＭＳ Ｐゴシック" charset="0"/>
                <a:cs typeface="Calibri" charset="0"/>
                <a:sym typeface="Calibri"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fld id="{3EA6503D-A4EC-4AC4-A78F-C716E27B3366}" type="datetime1">
              <a:rPr lang="en-ZA" smtClean="0"/>
              <a:t>2019/10/03</a:t>
            </a:fld>
            <a:endParaRPr lang="en-ZA" dirty="0"/>
          </a:p>
        </p:txBody>
      </p:sp>
      <p:sp>
        <p:nvSpPr>
          <p:cNvPr id="5" name="Shape 13"/>
          <p:cNvSpPr txBox="1">
            <a:spLocks noGrp="1"/>
          </p:cNvSpPr>
          <p:nvPr>
            <p:ph type="sldNum" idx="11"/>
          </p:nvPr>
        </p:nvSpPr>
        <p:spPr bwMode="auto">
          <a:xfrm>
            <a:off x="6553200" y="6356350"/>
            <a:ext cx="2133600" cy="363538"/>
          </a:xfrm>
          <a:extLst/>
        </p:spPr>
        <p:txBody>
          <a:bodyPr lIns="91425" tIns="91425" rIns="91425" bIns="91425"/>
          <a:lstStyle>
            <a:lvl1pPr>
              <a:defRPr>
                <a:solidFill>
                  <a:srgbClr val="888888"/>
                </a:solidFill>
                <a:ea typeface="ＭＳ Ｐゴシック" pitchFamily="34" charset="-128"/>
                <a:cs typeface="Calibri" pitchFamily="34" charset="0"/>
                <a:sym typeface="Calibri" pitchFamily="34" charset="0"/>
              </a:defRPr>
            </a:lvl1pPr>
          </a:lstStyle>
          <a:p>
            <a:pPr>
              <a:defRPr/>
            </a:pPr>
            <a:fld id="{4328546F-38C6-4BAE-8B92-DC111D6BC699}" type="slidenum">
              <a:rPr lang="en-ZA"/>
              <a:pPr>
                <a:defRPr/>
              </a:pPr>
              <a:t>‹#›</a:t>
            </a:fld>
            <a:endParaRPr lang="en-ZA" dirty="0"/>
          </a:p>
        </p:txBody>
      </p:sp>
    </p:spTree>
    <p:extLst>
      <p:ext uri="{BB962C8B-B14F-4D97-AF65-F5344CB8AC3E}">
        <p14:creationId xmlns:p14="http://schemas.microsoft.com/office/powerpoint/2010/main" val="2930448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AutoShape 2"/>
          <p:cNvSpPr>
            <a:spLocks noChangeArrowheads="1"/>
          </p:cNvSpPr>
          <p:nvPr/>
        </p:nvSpPr>
        <p:spPr bwMode="auto">
          <a:xfrm>
            <a:off x="534988" y="6480175"/>
            <a:ext cx="8328025" cy="527050"/>
          </a:xfrm>
          <a:prstGeom prst="roundRect">
            <a:avLst>
              <a:gd name="adj" fmla="val 50000"/>
            </a:avLst>
          </a:prstGeom>
          <a:solidFill>
            <a:srgbClr val="AC8300"/>
          </a:solidFill>
          <a:ln>
            <a:noFill/>
          </a:ln>
          <a:extLst/>
        </p:spPr>
        <p:txBody>
          <a:bodyPr lIns="97042" tIns="48522" rIns="97042" bIns="48522"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ZA" altLang="en-US" dirty="0">
              <a:solidFill>
                <a:prstClr val="black"/>
              </a:solidFill>
              <a:latin typeface="Calibri" pitchFamily="34" charset="0"/>
            </a:endParaRPr>
          </a:p>
        </p:txBody>
      </p:sp>
      <p:sp>
        <p:nvSpPr>
          <p:cNvPr id="8" name="AutoShape 2"/>
          <p:cNvSpPr>
            <a:spLocks noChangeArrowheads="1"/>
          </p:cNvSpPr>
          <p:nvPr/>
        </p:nvSpPr>
        <p:spPr bwMode="auto">
          <a:xfrm flipV="1">
            <a:off x="534988" y="785813"/>
            <a:ext cx="8250237" cy="527050"/>
          </a:xfrm>
          <a:prstGeom prst="roundRect">
            <a:avLst>
              <a:gd name="adj" fmla="val 50000"/>
            </a:avLst>
          </a:prstGeom>
          <a:solidFill>
            <a:srgbClr val="AC8300"/>
          </a:solidFill>
          <a:ln>
            <a:noFill/>
          </a:ln>
          <a:extLst/>
        </p:spPr>
        <p:txBody>
          <a:bodyPr lIns="97042" tIns="48522" rIns="97042" bIns="48522"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ZA" altLang="en-US" dirty="0">
              <a:solidFill>
                <a:prstClr val="black"/>
              </a:solidFill>
              <a:latin typeface="Calibri" pitchFamily="34" charset="0"/>
            </a:endParaRPr>
          </a:p>
        </p:txBody>
      </p:sp>
      <p:sp>
        <p:nvSpPr>
          <p:cNvPr id="2" name="Title 1"/>
          <p:cNvSpPr>
            <a:spLocks noGrp="1"/>
          </p:cNvSpPr>
          <p:nvPr>
            <p:ph type="title"/>
          </p:nvPr>
        </p:nvSpPr>
        <p:spPr>
          <a:xfrm>
            <a:off x="456795" y="275357"/>
            <a:ext cx="8230410" cy="424373"/>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6796" y="1535519"/>
            <a:ext cx="403988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703" y="1535519"/>
            <a:ext cx="404150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Rectangle 280"/>
          <p:cNvSpPr>
            <a:spLocks noGrp="1" noChangeArrowheads="1"/>
          </p:cNvSpPr>
          <p:nvPr>
            <p:ph type="sldNum" sz="quarter" idx="10"/>
          </p:nvPr>
        </p:nvSpPr>
        <p:spPr>
          <a:xfrm>
            <a:off x="8720138" y="6503988"/>
            <a:ext cx="309562" cy="217487"/>
          </a:xfrm>
        </p:spPr>
        <p:txBody>
          <a:bodyPr/>
          <a:lstStyle>
            <a:lvl1pPr>
              <a:defRPr/>
            </a:lvl1pPr>
          </a:lstStyle>
          <a:p>
            <a:pPr>
              <a:defRPr/>
            </a:pPr>
            <a:fld id="{E2BBA5BC-DE58-49BF-9C72-69AD7B9624CB}" type="slidenum">
              <a:rPr lang="en-ZA"/>
              <a:pPr>
                <a:defRPr/>
              </a:pPr>
              <a:t>‹#›</a:t>
            </a:fld>
            <a:endParaRPr lang="en-ZA" dirty="0"/>
          </a:p>
        </p:txBody>
      </p:sp>
    </p:spTree>
    <p:extLst>
      <p:ext uri="{BB962C8B-B14F-4D97-AF65-F5344CB8AC3E}">
        <p14:creationId xmlns:p14="http://schemas.microsoft.com/office/powerpoint/2010/main" val="1344543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Content Placeholder 6"/>
          <p:cNvSpPr>
            <a:spLocks noGrp="1"/>
          </p:cNvSpPr>
          <p:nvPr>
            <p:ph sz="quarter" idx="13"/>
          </p:nvPr>
        </p:nvSpPr>
        <p:spPr>
          <a:xfrm>
            <a:off x="304800" y="990600"/>
            <a:ext cx="3429000" cy="48768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Content Placeholder 8"/>
          <p:cNvSpPr>
            <a:spLocks noGrp="1"/>
          </p:cNvSpPr>
          <p:nvPr>
            <p:ph sz="quarter" idx="14"/>
          </p:nvPr>
        </p:nvSpPr>
        <p:spPr>
          <a:xfrm>
            <a:off x="4114800" y="990600"/>
            <a:ext cx="4724400" cy="1905000"/>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ext Placeholder 10"/>
          <p:cNvSpPr>
            <a:spLocks noGrp="1"/>
          </p:cNvSpPr>
          <p:nvPr>
            <p:ph type="body" sz="quarter" idx="15"/>
          </p:nvPr>
        </p:nvSpPr>
        <p:spPr>
          <a:xfrm>
            <a:off x="4114800" y="3048000"/>
            <a:ext cx="4724400" cy="25146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Date Placeholder 3"/>
          <p:cNvSpPr>
            <a:spLocks noGrp="1"/>
          </p:cNvSpPr>
          <p:nvPr>
            <p:ph type="dt" sz="half" idx="16"/>
          </p:nvPr>
        </p:nvSpPr>
        <p:spPr/>
        <p:txBody>
          <a:bodyPr/>
          <a:lstStyle>
            <a:lvl1pPr>
              <a:defRPr/>
            </a:lvl1pPr>
          </a:lstStyle>
          <a:p>
            <a:pPr>
              <a:defRPr/>
            </a:pPr>
            <a:fld id="{8C354424-19DB-445C-9722-CC629A909962}" type="datetime1">
              <a:rPr lang="en-ZA" smtClean="0">
                <a:solidFill>
                  <a:prstClr val="black">
                    <a:tint val="75000"/>
                  </a:prstClr>
                </a:solidFill>
              </a:rPr>
              <a:t>2019/10/03</a:t>
            </a:fld>
            <a:endParaRPr lang="en-ZA" dirty="0">
              <a:solidFill>
                <a:prstClr val="black">
                  <a:tint val="75000"/>
                </a:prstClr>
              </a:solidFill>
            </a:endParaRPr>
          </a:p>
        </p:txBody>
      </p:sp>
      <p:sp>
        <p:nvSpPr>
          <p:cNvPr id="8" name="Footer Placeholder 4"/>
          <p:cNvSpPr>
            <a:spLocks noGrp="1"/>
          </p:cNvSpPr>
          <p:nvPr>
            <p:ph type="ftr" sz="quarter" idx="17"/>
          </p:nvPr>
        </p:nvSpPr>
        <p:spPr/>
        <p:txBody>
          <a:bodyPr/>
          <a:lstStyle>
            <a:lvl1pPr>
              <a:defRPr/>
            </a:lvl1pPr>
          </a:lstStyle>
          <a:p>
            <a:pPr>
              <a:defRPr/>
            </a:pPr>
            <a:r>
              <a:rPr lang="en-ZA" dirty="0">
                <a:solidFill>
                  <a:prstClr val="black">
                    <a:tint val="75000"/>
                  </a:prstClr>
                </a:solidFill>
              </a:rPr>
              <a:t>DRAFT</a:t>
            </a:r>
          </a:p>
        </p:txBody>
      </p:sp>
      <p:sp>
        <p:nvSpPr>
          <p:cNvPr id="10" name="Slide Number Placeholder 5"/>
          <p:cNvSpPr>
            <a:spLocks noGrp="1"/>
          </p:cNvSpPr>
          <p:nvPr>
            <p:ph type="sldNum" sz="quarter" idx="18"/>
          </p:nvPr>
        </p:nvSpPr>
        <p:spPr/>
        <p:txBody>
          <a:bodyPr/>
          <a:lstStyle>
            <a:lvl1pPr>
              <a:defRPr/>
            </a:lvl1pPr>
          </a:lstStyle>
          <a:p>
            <a:pPr>
              <a:defRPr/>
            </a:pPr>
            <a:fld id="{A4234934-D9D6-4AFB-A4D4-921C415C6E73}" type="slidenum">
              <a:rPr lang="en-ZA"/>
              <a:pPr>
                <a:defRPr/>
              </a:pPr>
              <a:t>‹#›</a:t>
            </a:fld>
            <a:endParaRPr lang="en-ZA" dirty="0"/>
          </a:p>
        </p:txBody>
      </p:sp>
    </p:spTree>
    <p:extLst>
      <p:ext uri="{BB962C8B-B14F-4D97-AF65-F5344CB8AC3E}">
        <p14:creationId xmlns:p14="http://schemas.microsoft.com/office/powerpoint/2010/main" val="219968859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descr="header.png"/>
          <p:cNvPicPr>
            <a:picLocks noChangeAspect="1"/>
          </p:cNvPicPr>
          <p:nvPr userDrawn="1"/>
        </p:nvPicPr>
        <p:blipFill>
          <a:blip r:embed="rId2" cstate="email"/>
          <a:srcRect l="15620"/>
          <a:stretch>
            <a:fillRect/>
          </a:stretch>
        </p:blipFill>
        <p:spPr>
          <a:xfrm>
            <a:off x="0" y="275046"/>
            <a:ext cx="9143991" cy="475259"/>
          </a:xfrm>
          <a:prstGeom prst="rect">
            <a:avLst/>
          </a:prstGeom>
          <a:noFill/>
        </p:spPr>
      </p:pic>
      <p:sp>
        <p:nvSpPr>
          <p:cNvPr id="12" name="Content Placeholder 2"/>
          <p:cNvSpPr>
            <a:spLocks noGrp="1"/>
          </p:cNvSpPr>
          <p:nvPr>
            <p:ph sz="half" idx="1"/>
          </p:nvPr>
        </p:nvSpPr>
        <p:spPr>
          <a:xfrm>
            <a:off x="457200" y="1052736"/>
            <a:ext cx="4038600" cy="504056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Content Placeholder 3"/>
          <p:cNvSpPr>
            <a:spLocks noGrp="1"/>
          </p:cNvSpPr>
          <p:nvPr>
            <p:ph sz="half" idx="2"/>
          </p:nvPr>
        </p:nvSpPr>
        <p:spPr>
          <a:xfrm>
            <a:off x="4648200" y="1052736"/>
            <a:ext cx="4038600" cy="504056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14" name="Picture 13" descr="footer.png"/>
          <p:cNvPicPr>
            <a:picLocks noChangeAspect="1"/>
          </p:cNvPicPr>
          <p:nvPr userDrawn="1"/>
        </p:nvPicPr>
        <p:blipFill>
          <a:blip r:embed="rId3" cstate="email"/>
          <a:stretch>
            <a:fillRect/>
          </a:stretch>
        </p:blipFill>
        <p:spPr>
          <a:xfrm>
            <a:off x="107504" y="6118211"/>
            <a:ext cx="8930862" cy="670249"/>
          </a:xfrm>
          <a:prstGeom prst="rect">
            <a:avLst/>
          </a:prstGeom>
        </p:spPr>
      </p:pic>
      <p:sp>
        <p:nvSpPr>
          <p:cNvPr id="15" name="Date Placeholder 3"/>
          <p:cNvSpPr>
            <a:spLocks noGrp="1"/>
          </p:cNvSpPr>
          <p:nvPr>
            <p:ph type="dt" sz="half" idx="10"/>
          </p:nvPr>
        </p:nvSpPr>
        <p:spPr>
          <a:xfrm>
            <a:off x="3347864" y="6381328"/>
            <a:ext cx="2133600" cy="365125"/>
          </a:xfrm>
        </p:spPr>
        <p:txBody>
          <a:bodyPr anchor="t"/>
          <a:lstStyle>
            <a:lvl1pPr algn="ctr">
              <a:defRPr/>
            </a:lvl1pPr>
          </a:lstStyle>
          <a:p>
            <a:fld id="{DA628302-BCF0-409A-AC9C-8D5E53372C9A}" type="datetime1">
              <a:rPr lang="en-ZA" smtClean="0"/>
              <a:t>2019/10/03</a:t>
            </a:fld>
            <a:endParaRPr lang="en-ZA" dirty="0"/>
          </a:p>
        </p:txBody>
      </p:sp>
      <p:sp>
        <p:nvSpPr>
          <p:cNvPr id="16" name="Slide Number Placeholder 5"/>
          <p:cNvSpPr>
            <a:spLocks noGrp="1"/>
          </p:cNvSpPr>
          <p:nvPr>
            <p:ph type="sldNum" sz="quarter" idx="12"/>
          </p:nvPr>
        </p:nvSpPr>
        <p:spPr>
          <a:xfrm>
            <a:off x="6553200" y="6381328"/>
            <a:ext cx="2133600" cy="365125"/>
          </a:xfrm>
        </p:spPr>
        <p:txBody>
          <a:bodyPr anchor="t"/>
          <a:lstStyle/>
          <a:p>
            <a:fld id="{0C477770-CA54-4B44-8FE2-04A07C028FD1}" type="slidenum">
              <a:rPr lang="en-ZA" smtClean="0"/>
              <a:pPr/>
              <a:t>‹#›</a:t>
            </a:fld>
            <a:endParaRPr lang="en-ZA"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783" y="6394828"/>
            <a:ext cx="1029642" cy="338124"/>
          </a:xfrm>
          <a:prstGeom prst="rect">
            <a:avLst/>
          </a:prstGeom>
        </p:spPr>
      </p:pic>
      <p:pic>
        <p:nvPicPr>
          <p:cNvPr id="18" name="Picture 17" descr="header.png"/>
          <p:cNvPicPr>
            <a:picLocks noChangeAspect="1"/>
          </p:cNvPicPr>
          <p:nvPr userDrawn="1"/>
        </p:nvPicPr>
        <p:blipFill>
          <a:blip r:embed="rId5" cstate="print"/>
          <a:srcRect r="398"/>
          <a:stretch>
            <a:fillRect/>
          </a:stretch>
        </p:blipFill>
        <p:spPr>
          <a:xfrm>
            <a:off x="0" y="275046"/>
            <a:ext cx="9144000" cy="475259"/>
          </a:xfrm>
          <a:prstGeom prst="rect">
            <a:avLst/>
          </a:prstGeom>
          <a:noFill/>
        </p:spPr>
      </p:pic>
      <p:sp>
        <p:nvSpPr>
          <p:cNvPr id="19" name="Title 1"/>
          <p:cNvSpPr>
            <a:spLocks noGrp="1"/>
          </p:cNvSpPr>
          <p:nvPr>
            <p:ph type="title"/>
          </p:nvPr>
        </p:nvSpPr>
        <p:spPr>
          <a:xfrm>
            <a:off x="518864" y="188640"/>
            <a:ext cx="8229600" cy="648072"/>
          </a:xfrm>
        </p:spPr>
        <p:txBody>
          <a:bodyPr>
            <a:normAutofit/>
          </a:bodyPr>
          <a:lstStyle>
            <a:lvl1pPr algn="r">
              <a:defRPr sz="2800">
                <a:solidFill>
                  <a:schemeClr val="bg1"/>
                </a:solidFill>
              </a:defRPr>
            </a:lvl1pPr>
          </a:lstStyle>
          <a:p>
            <a:r>
              <a:rPr lang="en-US"/>
              <a:t>Click to edit Master title style</a:t>
            </a:r>
            <a:endParaRPr lang="en-ZA" dirty="0"/>
          </a:p>
        </p:txBody>
      </p:sp>
    </p:spTree>
    <p:extLst>
      <p:ext uri="{BB962C8B-B14F-4D97-AF65-F5344CB8AC3E}">
        <p14:creationId xmlns:p14="http://schemas.microsoft.com/office/powerpoint/2010/main" val="112299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1FC3D86-AF24-4032-950D-17FDC0CB1A29}" type="slidenum">
              <a:rPr lang="en-ZA" smtClean="0"/>
              <a:pPr/>
              <a:t>‹#›</a:t>
            </a:fld>
            <a:endParaRPr lang="en-ZA" dirty="0"/>
          </a:p>
        </p:txBody>
      </p:sp>
      <p:sp>
        <p:nvSpPr>
          <p:cNvPr id="5" name="TextBox 10"/>
          <p:cNvSpPr txBox="1">
            <a:spLocks noChangeArrowheads="1"/>
          </p:cNvSpPr>
          <p:nvPr userDrawn="1"/>
        </p:nvSpPr>
        <p:spPr bwMode="auto">
          <a:xfrm>
            <a:off x="-12700" y="4219575"/>
            <a:ext cx="9156700" cy="861774"/>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5000" b="1" dirty="0">
                <a:solidFill>
                  <a:prstClr val="white"/>
                </a:solidFill>
              </a:rPr>
              <a:t>SECTION BREAK HEADER</a:t>
            </a:r>
          </a:p>
        </p:txBody>
      </p:sp>
      <p:sp>
        <p:nvSpPr>
          <p:cNvPr id="6" name="TextBox 10"/>
          <p:cNvSpPr txBox="1">
            <a:spLocks noChangeArrowheads="1"/>
          </p:cNvSpPr>
          <p:nvPr userDrawn="1"/>
        </p:nvSpPr>
        <p:spPr bwMode="auto">
          <a:xfrm>
            <a:off x="0" y="5995988"/>
            <a:ext cx="9156700"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endParaRPr lang="en-US" sz="5000" b="1"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53" y="6087805"/>
            <a:ext cx="2094251" cy="687490"/>
          </a:xfrm>
          <a:prstGeom prst="rect">
            <a:avLst/>
          </a:prstGeom>
        </p:spPr>
      </p:pic>
    </p:spTree>
    <p:extLst>
      <p:ext uri="{BB962C8B-B14F-4D97-AF65-F5344CB8AC3E}">
        <p14:creationId xmlns:p14="http://schemas.microsoft.com/office/powerpoint/2010/main" val="384694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2CC0F09C-FF92-4D81-B5FB-11A13368825E}" type="datetime1">
              <a:rPr lang="en-ZA" smtClean="0">
                <a:solidFill>
                  <a:prstClr val="black">
                    <a:tint val="75000"/>
                  </a:prstClr>
                </a:solidFill>
              </a:rPr>
              <a:t>2019/10/03</a:t>
            </a:fld>
            <a:endParaRPr lang="en-Z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ZA" dirty="0">
                <a:solidFill>
                  <a:prstClr val="black">
                    <a:tint val="75000"/>
                  </a:prstClr>
                </a:solidFill>
              </a:rPr>
              <a:t>DRAFT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6589B69D-10D5-4608-AE1F-252649444561}"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42454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Shape 11"/>
          <p:cNvSpPr txBox="1">
            <a:spLocks noGrp="1"/>
          </p:cNvSpPr>
          <p:nvPr>
            <p:ph type="dt" idx="10"/>
          </p:nvPr>
        </p:nvSpPr>
        <p:spPr bwMode="auto">
          <a:xfrm>
            <a:off x="457200" y="6356350"/>
            <a:ext cx="2133600" cy="363538"/>
          </a:xfrm>
          <a:extLst/>
        </p:spPr>
        <p:txBody>
          <a:bodyPr wrap="square" lIns="91425" tIns="91425" rIns="91425" bIns="91425" numCol="1" anchorCtr="0" compatLnSpc="1">
            <a:prstTxWarp prst="textNoShape">
              <a:avLst/>
            </a:prstTxWarp>
          </a:bodyPr>
          <a:lstStyle>
            <a:lvl1pPr eaLnBrk="1" hangingPunct="1">
              <a:defRPr sz="1200" dirty="0" smtClean="0">
                <a:solidFill>
                  <a:srgbClr val="888888"/>
                </a:solidFill>
                <a:latin typeface="Calibri" charset="0"/>
                <a:ea typeface="ＭＳ Ｐゴシック" charset="0"/>
                <a:cs typeface="Calibri" charset="0"/>
                <a:sym typeface="Calibri"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fld id="{D1ECF1A0-91C3-4631-8E44-6259E081EA93}" type="datetime1">
              <a:rPr lang="en-ZA" smtClean="0"/>
              <a:t>2019/10/03</a:t>
            </a:fld>
            <a:endParaRPr lang="en-ZA" dirty="0"/>
          </a:p>
        </p:txBody>
      </p:sp>
      <p:sp>
        <p:nvSpPr>
          <p:cNvPr id="3" name="Shape 13"/>
          <p:cNvSpPr txBox="1">
            <a:spLocks noGrp="1"/>
          </p:cNvSpPr>
          <p:nvPr>
            <p:ph type="sldNum" idx="11"/>
          </p:nvPr>
        </p:nvSpPr>
        <p:spPr bwMode="auto">
          <a:xfrm>
            <a:off x="6553200" y="6356350"/>
            <a:ext cx="2133600" cy="363538"/>
          </a:xfrm>
          <a:extLst/>
        </p:spPr>
        <p:txBody>
          <a:bodyPr wrap="square" lIns="91425" tIns="91425" rIns="91425" bIns="91425" numCol="1" anchorCtr="0" compatLnSpc="1">
            <a:prstTxWarp prst="textNoShape">
              <a:avLst/>
            </a:prstTxWarp>
          </a:bodyPr>
          <a:lstStyle>
            <a:lvl1pPr algn="r" eaLnBrk="1" hangingPunct="1">
              <a:defRPr sz="1200" smtClean="0">
                <a:solidFill>
                  <a:srgbClr val="888888"/>
                </a:solidFill>
                <a:latin typeface="Calibri" charset="0"/>
                <a:ea typeface="ＭＳ Ｐゴシック" charset="0"/>
                <a:cs typeface="Calibri" charset="0"/>
                <a:sym typeface="Calibri"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fld id="{6589B69D-10D5-4608-AE1F-252649444561}" type="slidenum">
              <a:rPr lang="en-ZA"/>
              <a:pPr>
                <a:defRPr/>
              </a:pPr>
              <a:t>‹#›</a:t>
            </a:fld>
            <a:endParaRPr lang="en-ZA" dirty="0"/>
          </a:p>
        </p:txBody>
      </p:sp>
      <p:sp>
        <p:nvSpPr>
          <p:cNvPr id="4" name="Title Placeholder 1"/>
          <p:cNvSpPr>
            <a:spLocks noGrp="1"/>
          </p:cNvSpPr>
          <p:nvPr>
            <p:ph type="title"/>
          </p:nvPr>
        </p:nvSpPr>
        <p:spPr bwMode="auto">
          <a:xfrm>
            <a:off x="685800" y="304800"/>
            <a:ext cx="8458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Tree>
    <p:extLst>
      <p:ext uri="{BB962C8B-B14F-4D97-AF65-F5344CB8AC3E}">
        <p14:creationId xmlns:p14="http://schemas.microsoft.com/office/powerpoint/2010/main" val="323895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stretch>
            <a:fillRect/>
          </a:stretch>
        </p:blipFill>
        <p:spPr bwMode="auto">
          <a:xfrm>
            <a:off x="0" y="260648"/>
            <a:ext cx="9144000" cy="5922566"/>
          </a:xfrm>
          <a:prstGeom prst="rect">
            <a:avLst/>
          </a:prstGeom>
          <a:noFill/>
          <a:ln w="9525">
            <a:noFill/>
            <a:miter lim="800000"/>
            <a:headEnd/>
            <a:tailEnd/>
          </a:ln>
        </p:spPr>
      </p:pic>
    </p:spTree>
    <p:extLst>
      <p:ext uri="{BB962C8B-B14F-4D97-AF65-F5344CB8AC3E}">
        <p14:creationId xmlns:p14="http://schemas.microsoft.com/office/powerpoint/2010/main" val="252924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4" name="Date Placeholder 3"/>
          <p:cNvSpPr>
            <a:spLocks noGrp="1"/>
          </p:cNvSpPr>
          <p:nvPr>
            <p:ph type="dt" sz="half" idx="10"/>
          </p:nvPr>
        </p:nvSpPr>
        <p:spPr/>
        <p:txBody>
          <a:bodyPr/>
          <a:lstStyle>
            <a:lvl1pPr>
              <a:defRPr/>
            </a:lvl1pPr>
          </a:lstStyle>
          <a:p>
            <a:pPr>
              <a:defRPr/>
            </a:pPr>
            <a:fld id="{2D237B83-FFFD-4EEB-B394-18F8C4166FBB}" type="datetime1">
              <a:rPr lang="en-ZA" smtClean="0">
                <a:solidFill>
                  <a:prstClr val="black">
                    <a:tint val="75000"/>
                  </a:prstClr>
                </a:solidFill>
              </a:rPr>
              <a:t>2019/10/03</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ZA" dirty="0">
                <a:solidFill>
                  <a:prstClr val="black">
                    <a:tint val="75000"/>
                  </a:prstClr>
                </a:solidFill>
              </a:rPr>
              <a:t>DRAFT</a:t>
            </a:r>
          </a:p>
        </p:txBody>
      </p:sp>
      <p:sp>
        <p:nvSpPr>
          <p:cNvPr id="6" name="Slide Number Placeholder 5"/>
          <p:cNvSpPr>
            <a:spLocks noGrp="1"/>
          </p:cNvSpPr>
          <p:nvPr>
            <p:ph type="sldNum" sz="quarter" idx="12"/>
          </p:nvPr>
        </p:nvSpPr>
        <p:spPr/>
        <p:txBody>
          <a:bodyPr/>
          <a:lstStyle>
            <a:lvl1pPr>
              <a:defRPr/>
            </a:lvl1pPr>
          </a:lstStyle>
          <a:p>
            <a:pPr>
              <a:defRPr/>
            </a:pPr>
            <a:fld id="{1B93B449-723D-4FCE-ACF7-F558167504D0}" type="slidenum">
              <a:rPr lang="en-ZA"/>
              <a:pPr>
                <a:defRPr/>
              </a:pPr>
              <a:t>‹#›</a:t>
            </a:fld>
            <a:endParaRPr lang="en-ZA" dirty="0"/>
          </a:p>
        </p:txBody>
      </p:sp>
    </p:spTree>
    <p:extLst>
      <p:ext uri="{BB962C8B-B14F-4D97-AF65-F5344CB8AC3E}">
        <p14:creationId xmlns:p14="http://schemas.microsoft.com/office/powerpoint/2010/main" val="54505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EDDlogoN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3944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foot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6264275"/>
            <a:ext cx="89296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ead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74638"/>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DDlogoNE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519863"/>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172200"/>
            <a:ext cx="2362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3" name="Content Placeholder 2"/>
          <p:cNvSpPr>
            <a:spLocks noGrp="1"/>
          </p:cNvSpPr>
          <p:nvPr>
            <p:ph idx="1"/>
          </p:nvPr>
        </p:nvSpPr>
        <p:spPr>
          <a:xfrm>
            <a:off x="457200" y="1196752"/>
            <a:ext cx="8229600" cy="4929411"/>
          </a:xfrm>
        </p:spPr>
        <p:txBody>
          <a:bodyPr>
            <a:normAutofit/>
          </a:bodyPr>
          <a:lstStyle>
            <a:lvl1pPr marL="177800" indent="-177800">
              <a:defRPr sz="2800"/>
            </a:lvl1pPr>
            <a:lvl2pPr marL="520700" indent="-292100">
              <a:defRPr sz="2400"/>
            </a:lvl2pPr>
            <a:lvl3pPr marL="749300" indent="-228600">
              <a:defRPr sz="2000"/>
            </a:lvl3pPr>
            <a:lvl4pPr marL="977900" indent="-228600">
              <a:defRPr sz="1800"/>
            </a:lvl4pPr>
            <a:lvl5pPr marL="1206500" indent="-2286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p:cNvSpPr>
            <a:spLocks noGrp="1"/>
          </p:cNvSpPr>
          <p:nvPr>
            <p:ph type="title"/>
          </p:nvPr>
        </p:nvSpPr>
        <p:spPr>
          <a:xfrm>
            <a:off x="518864" y="266328"/>
            <a:ext cx="8229600" cy="648072"/>
          </a:xfrm>
        </p:spPr>
        <p:txBody>
          <a:bodyPr>
            <a:normAutofit/>
          </a:bodyPr>
          <a:lstStyle>
            <a:lvl1pPr algn="r">
              <a:defRPr sz="3200" b="1">
                <a:solidFill>
                  <a:schemeClr val="bg1"/>
                </a:solidFill>
              </a:defRPr>
            </a:lvl1pPr>
          </a:lstStyle>
          <a:p>
            <a:r>
              <a:rPr lang="en-US"/>
              <a:t>Click to edit Master title style</a:t>
            </a:r>
            <a:endParaRPr lang="en-ZA" dirty="0"/>
          </a:p>
        </p:txBody>
      </p:sp>
      <p:sp>
        <p:nvSpPr>
          <p:cNvPr id="9" name="Slide Number Placeholder 5"/>
          <p:cNvSpPr>
            <a:spLocks noGrp="1"/>
          </p:cNvSpPr>
          <p:nvPr>
            <p:ph type="sldNum" sz="quarter" idx="10"/>
          </p:nvPr>
        </p:nvSpPr>
        <p:spPr>
          <a:xfrm>
            <a:off x="7010400" y="6492875"/>
            <a:ext cx="2133600" cy="365125"/>
          </a:xfrm>
        </p:spPr>
        <p:txBody>
          <a:bodyPr anchor="t"/>
          <a:lstStyle>
            <a:lvl1pPr>
              <a:defRPr/>
            </a:lvl1pPr>
          </a:lstStyle>
          <a:p>
            <a:pPr>
              <a:defRPr/>
            </a:pPr>
            <a:fld id="{5EE3DD34-51F0-4546-8C3A-9DB28A8F20DA}" type="slidenum">
              <a:rPr lang="en-ZA"/>
              <a:pPr>
                <a:defRPr/>
              </a:pPr>
              <a:t>‹#›</a:t>
            </a:fld>
            <a:endParaRPr lang="en-ZA" dirty="0"/>
          </a:p>
        </p:txBody>
      </p:sp>
    </p:spTree>
    <p:extLst>
      <p:ext uri="{BB962C8B-B14F-4D97-AF65-F5344CB8AC3E}">
        <p14:creationId xmlns:p14="http://schemas.microsoft.com/office/powerpoint/2010/main" val="302441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21" Type="http://schemas.openxmlformats.org/officeDocument/2006/relationships/image" Target="../media/image9.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6.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dirty="0"/>
          </a:p>
        </p:txBody>
      </p:sp>
      <p:sp>
        <p:nvSpPr>
          <p:cNvPr id="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C3-24C5-46B2-A886-15E25AC3F6A6}" type="datetime1">
              <a:rPr lang="en-ZA" smtClean="0"/>
              <a:t>2019/10/03</a:t>
            </a:fld>
            <a:endParaRPr lang="en-ZA"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DRAFT</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77770-CA54-4B44-8FE2-04A07C028FD1}" type="slidenum">
              <a:rPr lang="en-ZA" smtClean="0"/>
              <a:pPr/>
              <a:t>‹#›</a:t>
            </a:fld>
            <a:endParaRPr lang="en-ZA" dirty="0"/>
          </a:p>
        </p:txBody>
      </p:sp>
    </p:spTree>
    <p:extLst>
      <p:ext uri="{BB962C8B-B14F-4D97-AF65-F5344CB8AC3E}">
        <p14:creationId xmlns:p14="http://schemas.microsoft.com/office/powerpoint/2010/main" val="3584876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3" r:id="rId4"/>
    <p:sldLayoutId id="2147483714" r:id="rId5"/>
    <p:sldLayoutId id="2147483715" r:id="rId6"/>
    <p:sldLayoutId id="2147483736"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8B45698-558F-4EEF-9037-586C0E2DFE5C}" type="datetime1">
              <a:rPr lang="en-ZA" smtClean="0">
                <a:solidFill>
                  <a:prstClr val="black">
                    <a:tint val="75000"/>
                  </a:prstClr>
                </a:solidFill>
              </a:rPr>
              <a:t>2019/10/03</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ZA" dirty="0">
                <a:solidFill>
                  <a:prstClr val="black">
                    <a:tint val="75000"/>
                  </a:prstClr>
                </a:solidFill>
              </a:rPr>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71A86A13-3036-44FB-AC8D-58EDA2153F44}" type="slidenum">
              <a:rPr lang="en-ZA"/>
              <a:pPr fontAlgn="base">
                <a:spcBef>
                  <a:spcPct val="0"/>
                </a:spcBef>
                <a:spcAft>
                  <a:spcPct val="0"/>
                </a:spcAft>
                <a:defRPr/>
              </a:pPr>
              <a:t>‹#›</a:t>
            </a:fld>
            <a:endParaRPr lang="en-ZA" dirty="0"/>
          </a:p>
        </p:txBody>
      </p:sp>
      <p:grpSp>
        <p:nvGrpSpPr>
          <p:cNvPr id="3078" name="Group 6"/>
          <p:cNvGrpSpPr>
            <a:grpSpLocks/>
          </p:cNvGrpSpPr>
          <p:nvPr/>
        </p:nvGrpSpPr>
        <p:grpSpPr bwMode="auto">
          <a:xfrm>
            <a:off x="0" y="274638"/>
            <a:ext cx="9144000" cy="715962"/>
            <a:chOff x="0" y="274638"/>
            <a:chExt cx="9144000" cy="715962"/>
          </a:xfrm>
        </p:grpSpPr>
        <p:pic>
          <p:nvPicPr>
            <p:cNvPr id="3082" name="Picture 7" descr="header.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274638"/>
              <a:ext cx="8305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8" descr="header.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38200" y="274638"/>
              <a:ext cx="8305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9" name="Picture 6" descr="footer.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7950" y="6118225"/>
            <a:ext cx="89296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EDDlogoNEW.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68313" y="63944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itle Placeholder 1"/>
          <p:cNvSpPr>
            <a:spLocks noGrp="1"/>
          </p:cNvSpPr>
          <p:nvPr>
            <p:ph type="title"/>
          </p:nvPr>
        </p:nvSpPr>
        <p:spPr bwMode="auto">
          <a:xfrm>
            <a:off x="838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Tree>
    <p:extLst>
      <p:ext uri="{BB962C8B-B14F-4D97-AF65-F5344CB8AC3E}">
        <p14:creationId xmlns:p14="http://schemas.microsoft.com/office/powerpoint/2010/main" val="14278830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hdr="0" dt="0"/>
  <p:txStyles>
    <p:titleStyle>
      <a:lvl1pPr algn="r" rtl="0" eaLnBrk="0" fontAlgn="base" hangingPunct="0">
        <a:spcBef>
          <a:spcPct val="0"/>
        </a:spcBef>
        <a:spcAft>
          <a:spcPct val="0"/>
        </a:spcAft>
        <a:defRPr sz="3200" b="1" kern="1200">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3200" b="1">
          <a:solidFill>
            <a:schemeClr val="bg1"/>
          </a:solidFill>
          <a:latin typeface="Arial" charset="0"/>
          <a:cs typeface="Arial" charset="0"/>
        </a:defRPr>
      </a:lvl2pPr>
      <a:lvl3pPr algn="r" rtl="0" eaLnBrk="0" fontAlgn="base" hangingPunct="0">
        <a:spcBef>
          <a:spcPct val="0"/>
        </a:spcBef>
        <a:spcAft>
          <a:spcPct val="0"/>
        </a:spcAft>
        <a:defRPr sz="3200" b="1">
          <a:solidFill>
            <a:schemeClr val="bg1"/>
          </a:solidFill>
          <a:latin typeface="Arial" charset="0"/>
          <a:cs typeface="Arial" charset="0"/>
        </a:defRPr>
      </a:lvl3pPr>
      <a:lvl4pPr algn="r" rtl="0" eaLnBrk="0" fontAlgn="base" hangingPunct="0">
        <a:spcBef>
          <a:spcPct val="0"/>
        </a:spcBef>
        <a:spcAft>
          <a:spcPct val="0"/>
        </a:spcAft>
        <a:defRPr sz="3200" b="1">
          <a:solidFill>
            <a:schemeClr val="bg1"/>
          </a:solidFill>
          <a:latin typeface="Arial" charset="0"/>
          <a:cs typeface="Arial" charset="0"/>
        </a:defRPr>
      </a:lvl4pPr>
      <a:lvl5pPr algn="r" rtl="0" eaLnBrk="0" fontAlgn="base" hangingPunct="0">
        <a:spcBef>
          <a:spcPct val="0"/>
        </a:spcBef>
        <a:spcAft>
          <a:spcPct val="0"/>
        </a:spcAft>
        <a:defRPr sz="3200" b="1">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Arial" charset="0"/>
          <a:cs typeface="Arial" charset="0"/>
        </a:defRPr>
      </a:lvl6pPr>
      <a:lvl7pPr marL="914400" algn="ctr" rtl="0" eaLnBrk="1" fontAlgn="base" hangingPunct="1">
        <a:spcBef>
          <a:spcPct val="0"/>
        </a:spcBef>
        <a:spcAft>
          <a:spcPct val="0"/>
        </a:spcAft>
        <a:defRPr sz="4400">
          <a:solidFill>
            <a:schemeClr val="tx1"/>
          </a:solidFill>
          <a:latin typeface="Arial" charset="0"/>
          <a:cs typeface="Arial" charset="0"/>
        </a:defRPr>
      </a:lvl7pPr>
      <a:lvl8pPr marL="1371600" algn="ctr" rtl="0" eaLnBrk="1" fontAlgn="base" hangingPunct="1">
        <a:spcBef>
          <a:spcPct val="0"/>
        </a:spcBef>
        <a:spcAft>
          <a:spcPct val="0"/>
        </a:spcAft>
        <a:defRPr sz="4400">
          <a:solidFill>
            <a:schemeClr val="tx1"/>
          </a:solidFill>
          <a:latin typeface="Arial" charset="0"/>
          <a:cs typeface="Arial" charset="0"/>
        </a:defRPr>
      </a:lvl8pPr>
      <a:lvl9pPr marL="1828800" algn="ctr"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lh3.googleusercontent.com/B46-faCP9w0OgK4fYpGKKpXbt6YwAV0GfPYW_pdTHUF3GEiqZMs2KS8z3GIf87IqpIV0jx8EaHkS8A3BHEVz2WhV4iP49_k=s120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normAutofit/>
          </a:bodyPr>
          <a:lstStyle/>
          <a:p>
            <a:r>
              <a:rPr lang="en-ZA" dirty="0">
                <a:latin typeface="Arial" panose="020B0604020202020204" pitchFamily="34" charset="0"/>
                <a:cs typeface="Arial" pitchFamily="34" charset="0"/>
              </a:rPr>
              <a:t>EDD Presentation on the</a:t>
            </a:r>
            <a:br>
              <a:rPr lang="en-ZA" dirty="0">
                <a:latin typeface="Arial" panose="020B0604020202020204" pitchFamily="34" charset="0"/>
                <a:cs typeface="Arial" pitchFamily="34" charset="0"/>
              </a:rPr>
            </a:br>
            <a:r>
              <a:rPr lang="en-ZA" dirty="0">
                <a:latin typeface="Arial" panose="020B0604020202020204" pitchFamily="34" charset="0"/>
                <a:cs typeface="Arial" pitchFamily="34" charset="0"/>
              </a:rPr>
              <a:t>1</a:t>
            </a:r>
            <a:r>
              <a:rPr lang="en-ZA" baseline="30000" dirty="0">
                <a:latin typeface="Arial" panose="020B0604020202020204" pitchFamily="34" charset="0"/>
                <a:cs typeface="Arial" pitchFamily="34" charset="0"/>
              </a:rPr>
              <a:t>st</a:t>
            </a:r>
            <a:r>
              <a:rPr lang="en-ZA" dirty="0">
                <a:latin typeface="Arial" panose="020B0604020202020204" pitchFamily="34" charset="0"/>
                <a:cs typeface="Arial" pitchFamily="34" charset="0"/>
              </a:rPr>
              <a:t>  Quarter </a:t>
            </a:r>
            <a:r>
              <a:rPr lang="en-ZA" dirty="0" smtClean="0">
                <a:latin typeface="Arial" panose="020B0604020202020204" pitchFamily="34" charset="0"/>
                <a:cs typeface="Arial" pitchFamily="34" charset="0"/>
              </a:rPr>
              <a:t>2019/209</a:t>
            </a:r>
            <a:endParaRPr lang="en-ZA" dirty="0">
              <a:latin typeface="Arial" panose="020B0604020202020204" pitchFamily="34" charset="0"/>
              <a:cs typeface="Arial" pitchFamily="34" charset="0"/>
            </a:endParaRPr>
          </a:p>
        </p:txBody>
      </p:sp>
      <p:sp>
        <p:nvSpPr>
          <p:cNvPr id="3" name="Subtitle 2"/>
          <p:cNvSpPr>
            <a:spLocks noGrp="1"/>
          </p:cNvSpPr>
          <p:nvPr>
            <p:ph type="subTitle" idx="1"/>
          </p:nvPr>
        </p:nvSpPr>
        <p:spPr>
          <a:xfrm>
            <a:off x="882452" y="2937434"/>
            <a:ext cx="7379096" cy="2592287"/>
          </a:xfrm>
        </p:spPr>
        <p:txBody>
          <a:bodyPr>
            <a:normAutofit fontScale="62500" lnSpcReduction="20000"/>
          </a:bodyPr>
          <a:lstStyle/>
          <a:p>
            <a:pPr lvl="0"/>
            <a:r>
              <a:rPr lang="en-ZA" dirty="0">
                <a:solidFill>
                  <a:prstClr val="black"/>
                </a:solidFill>
              </a:rPr>
              <a:t> </a:t>
            </a:r>
            <a:r>
              <a:rPr lang="en-ZA" sz="4400" dirty="0">
                <a:solidFill>
                  <a:prstClr val="black"/>
                </a:solidFill>
                <a:latin typeface="Arial" pitchFamily="34" charset="0"/>
                <a:cs typeface="Arial" pitchFamily="34" charset="0"/>
              </a:rPr>
              <a:t>Presentation to the Portfolio Committee</a:t>
            </a:r>
            <a:br>
              <a:rPr lang="en-ZA" sz="4400" dirty="0">
                <a:solidFill>
                  <a:prstClr val="black"/>
                </a:solidFill>
                <a:latin typeface="Arial" pitchFamily="34" charset="0"/>
                <a:cs typeface="Arial" pitchFamily="34" charset="0"/>
              </a:rPr>
            </a:br>
            <a:r>
              <a:rPr lang="en-ZA" sz="4400" dirty="0">
                <a:solidFill>
                  <a:prstClr val="black"/>
                </a:solidFill>
                <a:latin typeface="Arial" pitchFamily="34" charset="0"/>
                <a:cs typeface="Arial" pitchFamily="34" charset="0"/>
              </a:rPr>
              <a:t>Economic Development </a:t>
            </a:r>
            <a:endParaRPr lang="en-ZA" dirty="0">
              <a:solidFill>
                <a:prstClr val="black"/>
              </a:solidFill>
              <a:latin typeface="Arial" pitchFamily="34" charset="0"/>
              <a:cs typeface="Arial" pitchFamily="34" charset="0"/>
            </a:endParaRPr>
          </a:p>
          <a:p>
            <a:pPr lvl="0"/>
            <a:endParaRPr lang="en-ZA" sz="1200" dirty="0">
              <a:solidFill>
                <a:prstClr val="black"/>
              </a:solidFill>
              <a:latin typeface="Arial" pitchFamily="34" charset="0"/>
              <a:cs typeface="Arial" pitchFamily="34" charset="0"/>
            </a:endParaRPr>
          </a:p>
          <a:p>
            <a:pPr lvl="0"/>
            <a:r>
              <a:rPr lang="en-ZA" sz="5800" b="1" dirty="0" smtClean="0">
                <a:solidFill>
                  <a:prstClr val="black"/>
                </a:solidFill>
                <a:latin typeface="Arial" pitchFamily="34" charset="0"/>
                <a:cs typeface="Arial" pitchFamily="34" charset="0"/>
              </a:rPr>
              <a:t>8 October 2019</a:t>
            </a:r>
            <a:endParaRPr lang="en-ZA" sz="5800" b="1" dirty="0">
              <a:solidFill>
                <a:prstClr val="black"/>
              </a:solidFill>
              <a:latin typeface="Arial" pitchFamily="34" charset="0"/>
              <a:cs typeface="Arial" pitchFamily="34" charset="0"/>
            </a:endParaRPr>
          </a:p>
          <a:p>
            <a:pPr lvl="0"/>
            <a:endParaRPr lang="en-ZA" sz="3600" b="1" dirty="0">
              <a:solidFill>
                <a:schemeClr val="tx1"/>
              </a:solidFill>
              <a:latin typeface="Arial" pitchFamily="34" charset="0"/>
              <a:cs typeface="Arial" pitchFamily="34" charset="0"/>
            </a:endParaRPr>
          </a:p>
          <a:p>
            <a:pPr lvl="0"/>
            <a:r>
              <a:rPr lang="en-ZA" dirty="0">
                <a:solidFill>
                  <a:schemeClr val="tx1"/>
                </a:solidFill>
                <a:latin typeface="Arial" pitchFamily="34" charset="0"/>
                <a:cs typeface="Arial" pitchFamily="34" charset="0"/>
              </a:rPr>
              <a:t>The report covers the period from 1 April </a:t>
            </a:r>
            <a:r>
              <a:rPr lang="en-ZA" dirty="0" smtClean="0">
                <a:solidFill>
                  <a:schemeClr val="tx1"/>
                </a:solidFill>
                <a:latin typeface="Arial" pitchFamily="34" charset="0"/>
                <a:cs typeface="Arial" pitchFamily="34" charset="0"/>
              </a:rPr>
              <a:t>2019  </a:t>
            </a:r>
            <a:r>
              <a:rPr lang="en-ZA" dirty="0">
                <a:solidFill>
                  <a:schemeClr val="tx1"/>
                </a:solidFill>
                <a:latin typeface="Arial" pitchFamily="34" charset="0"/>
                <a:cs typeface="Arial" pitchFamily="34" charset="0"/>
              </a:rPr>
              <a:t>to 30 June </a:t>
            </a:r>
            <a:r>
              <a:rPr lang="en-ZA" dirty="0" smtClean="0">
                <a:solidFill>
                  <a:schemeClr val="tx1"/>
                </a:solidFill>
                <a:latin typeface="Arial" pitchFamily="34" charset="0"/>
                <a:cs typeface="Arial" pitchFamily="34" charset="0"/>
              </a:rPr>
              <a:t>2019 </a:t>
            </a:r>
            <a:r>
              <a:rPr lang="en-ZA" dirty="0">
                <a:solidFill>
                  <a:schemeClr val="tx1"/>
                </a:solidFill>
                <a:latin typeface="Arial" pitchFamily="34" charset="0"/>
                <a:cs typeface="Arial" pitchFamily="34" charset="0"/>
              </a:rPr>
              <a:t>unless otherwise stated. Quarter 1 refers to the same period</a:t>
            </a:r>
          </a:p>
          <a:p>
            <a:pPr lvl="0"/>
            <a:endParaRPr lang="en-ZA"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C477770-CA54-4B44-8FE2-04A07C028FD1}" type="slidenum">
              <a:rPr lang="en-ZA" smtClean="0"/>
              <a:pPr/>
              <a:t>1</a:t>
            </a:fld>
            <a:endParaRPr lang="en-ZA" dirty="0"/>
          </a:p>
        </p:txBody>
      </p:sp>
      <p:pic>
        <p:nvPicPr>
          <p:cNvPr id="14" name="Picture 13" descr="top.jpg"/>
          <p:cNvPicPr>
            <a:picLocks noChangeAspect="1"/>
          </p:cNvPicPr>
          <p:nvPr/>
        </p:nvPicPr>
        <p:blipFill>
          <a:blip r:embed="rId4" cstate="email"/>
          <a:stretch>
            <a:fillRect/>
          </a:stretch>
        </p:blipFill>
        <p:spPr>
          <a:xfrm>
            <a:off x="1" y="260648"/>
            <a:ext cx="9143998" cy="770722"/>
          </a:xfrm>
          <a:prstGeom prst="rect">
            <a:avLst/>
          </a:prstGeom>
        </p:spPr>
      </p:pic>
      <p:sp>
        <p:nvSpPr>
          <p:cNvPr id="5" name="Rectangle 4"/>
          <p:cNvSpPr/>
          <p:nvPr/>
        </p:nvSpPr>
        <p:spPr>
          <a:xfrm>
            <a:off x="3347864" y="1124744"/>
            <a:ext cx="24482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solidFill>
                <a:srgbClr val="FF0000"/>
              </a:solidFill>
            </a:endParaRPr>
          </a:p>
        </p:txBody>
      </p:sp>
    </p:spTree>
    <p:extLst>
      <p:ext uri="{BB962C8B-B14F-4D97-AF65-F5344CB8AC3E}">
        <p14:creationId xmlns:p14="http://schemas.microsoft.com/office/powerpoint/2010/main" val="27488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36712"/>
            <a:ext cx="8784976" cy="1800200"/>
          </a:xfrm>
        </p:spPr>
        <p:txBody>
          <a:bodyPr>
            <a:noAutofit/>
          </a:bodyPr>
          <a:lstStyle/>
          <a:p>
            <a:pPr algn="ctr" fontAlgn="auto">
              <a:spcAft>
                <a:spcPts val="0"/>
              </a:spcAft>
              <a:buNone/>
              <a:defRPr/>
            </a:pPr>
            <a:r>
              <a:rPr lang="en-ZA" sz="6000" b="1" dirty="0"/>
              <a:t>B</a:t>
            </a:r>
            <a:r>
              <a:rPr lang="en-ZA" sz="6000" b="1" dirty="0" smtClean="0">
                <a:solidFill>
                  <a:schemeClr val="tx1"/>
                </a:solidFill>
              </a:rPr>
              <a:t>.  </a:t>
            </a:r>
            <a:r>
              <a:rPr lang="en-ZA" sz="6000" b="1" dirty="0">
                <a:solidFill>
                  <a:schemeClr val="tx1"/>
                </a:solidFill>
              </a:rPr>
              <a:t>HIGHLIGHTS FROM DEPARTMENT’S REPORT</a:t>
            </a:r>
            <a:endParaRPr lang="en-ZA" sz="3600" b="1" dirty="0">
              <a:solidFill>
                <a:schemeClr val="tx1"/>
              </a:solidFill>
              <a:latin typeface="+mn-lt"/>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10</a:t>
            </a:fld>
            <a:endParaRPr lang="en-ZA" dirty="0">
              <a:solidFill>
                <a:prstClr val="black">
                  <a:tint val="75000"/>
                </a:prstClr>
              </a:solidFill>
            </a:endParaRPr>
          </a:p>
        </p:txBody>
      </p:sp>
      <p:sp>
        <p:nvSpPr>
          <p:cNvPr id="3" name="Rectangle 2"/>
          <p:cNvSpPr/>
          <p:nvPr/>
        </p:nvSpPr>
        <p:spPr>
          <a:xfrm>
            <a:off x="765176" y="2852936"/>
            <a:ext cx="7920880" cy="3083921"/>
          </a:xfrm>
          <a:prstGeom prst="rect">
            <a:avLst/>
          </a:prstGeom>
        </p:spPr>
        <p:txBody>
          <a:bodyPr wrap="square">
            <a:spAutoFit/>
          </a:bodyPr>
          <a:lstStyle/>
          <a:p>
            <a:pPr marL="971550" lvl="1" indent="-514350">
              <a:lnSpc>
                <a:spcPct val="120000"/>
              </a:lnSpc>
              <a:spcBef>
                <a:spcPts val="0"/>
              </a:spcBef>
              <a:buFont typeface="+mj-lt"/>
              <a:buAutoNum type="arabicPeriod"/>
            </a:pPr>
            <a:r>
              <a:rPr lang="en-ZA" dirty="0">
                <a:latin typeface="Arial" panose="020B0604020202020204" pitchFamily="34" charset="0"/>
              </a:rPr>
              <a:t>Institutional Requirements for the Competition Amendments Act, 2018</a:t>
            </a:r>
          </a:p>
          <a:p>
            <a:pPr marL="971550" lvl="1" indent="-514350">
              <a:lnSpc>
                <a:spcPct val="120000"/>
              </a:lnSpc>
              <a:spcBef>
                <a:spcPts val="0"/>
              </a:spcBef>
              <a:buFont typeface="+mj-lt"/>
              <a:buAutoNum type="arabicPeriod"/>
            </a:pPr>
            <a:r>
              <a:rPr lang="en-ZA" dirty="0" err="1">
                <a:latin typeface="Arial" panose="020B0604020202020204" pitchFamily="34" charset="0"/>
              </a:rPr>
              <a:t>Edcon</a:t>
            </a:r>
            <a:r>
              <a:rPr lang="en-ZA" dirty="0">
                <a:latin typeface="Arial" panose="020B0604020202020204" pitchFamily="34" charset="0"/>
              </a:rPr>
              <a:t> financial difficulties: Prevention of job losses</a:t>
            </a:r>
          </a:p>
          <a:p>
            <a:pPr marL="971550" lvl="1" indent="-514350">
              <a:lnSpc>
                <a:spcPct val="120000"/>
              </a:lnSpc>
              <a:spcBef>
                <a:spcPts val="0"/>
              </a:spcBef>
              <a:buFont typeface="+mj-lt"/>
              <a:buAutoNum type="arabicPeriod"/>
            </a:pPr>
            <a:r>
              <a:rPr lang="en-ZA" dirty="0">
                <a:latin typeface="Arial" panose="020B0604020202020204" pitchFamily="34" charset="0"/>
              </a:rPr>
              <a:t>Tourism Fund</a:t>
            </a:r>
          </a:p>
          <a:p>
            <a:pPr marL="971550" lvl="1" indent="-514350">
              <a:lnSpc>
                <a:spcPct val="120000"/>
              </a:lnSpc>
              <a:spcBef>
                <a:spcPts val="0"/>
              </a:spcBef>
              <a:buFont typeface="+mj-lt"/>
              <a:buAutoNum type="arabicPeriod"/>
            </a:pPr>
            <a:r>
              <a:rPr lang="en-ZA" dirty="0">
                <a:latin typeface="Arial" panose="020B0604020202020204" pitchFamily="34" charset="0"/>
              </a:rPr>
              <a:t>Steel Industry: Sale of AMSA/Highveld Steel Mill</a:t>
            </a:r>
          </a:p>
          <a:p>
            <a:pPr marL="971550" lvl="1" indent="-514350">
              <a:lnSpc>
                <a:spcPct val="120000"/>
              </a:lnSpc>
              <a:spcBef>
                <a:spcPts val="0"/>
              </a:spcBef>
              <a:buFont typeface="+mj-lt"/>
              <a:buAutoNum type="arabicPeriod"/>
            </a:pPr>
            <a:r>
              <a:rPr lang="en-ZA" dirty="0">
                <a:latin typeface="Arial" panose="020B0604020202020204" pitchFamily="34" charset="0"/>
              </a:rPr>
              <a:t>Poultry Industry: </a:t>
            </a:r>
            <a:r>
              <a:rPr lang="en-ZA" dirty="0" err="1">
                <a:latin typeface="Arial" panose="020B0604020202020204" pitchFamily="34" charset="0"/>
              </a:rPr>
              <a:t>Lekwa</a:t>
            </a:r>
            <a:r>
              <a:rPr lang="en-ZA" dirty="0">
                <a:latin typeface="Arial" panose="020B0604020202020204" pitchFamily="34" charset="0"/>
              </a:rPr>
              <a:t> investment unblocking</a:t>
            </a:r>
          </a:p>
          <a:p>
            <a:pPr marL="971550" lvl="1" indent="-514350">
              <a:lnSpc>
                <a:spcPct val="120000"/>
              </a:lnSpc>
              <a:spcBef>
                <a:spcPts val="0"/>
              </a:spcBef>
              <a:buFont typeface="+mj-lt"/>
              <a:buAutoNum type="arabicPeriod"/>
            </a:pPr>
            <a:r>
              <a:rPr lang="en-ZA" dirty="0">
                <a:latin typeface="Arial" panose="020B0604020202020204" pitchFamily="34" charset="0"/>
              </a:rPr>
              <a:t>Nine Months PPS Extension </a:t>
            </a:r>
          </a:p>
          <a:p>
            <a:pPr marL="971550" lvl="1" indent="-514350">
              <a:lnSpc>
                <a:spcPct val="120000"/>
              </a:lnSpc>
              <a:spcBef>
                <a:spcPts val="0"/>
              </a:spcBef>
              <a:buFont typeface="+mj-lt"/>
              <a:buAutoNum type="arabicPeriod"/>
            </a:pPr>
            <a:r>
              <a:rPr lang="en-ZA" dirty="0">
                <a:latin typeface="Arial" panose="020B0604020202020204" pitchFamily="34" charset="0"/>
              </a:rPr>
              <a:t>Provisional Market Inquiries Reports – Data and Grocery Retail Market Inquiries</a:t>
            </a:r>
          </a:p>
        </p:txBody>
      </p:sp>
    </p:spTree>
    <p:extLst>
      <p:ext uri="{BB962C8B-B14F-4D97-AF65-F5344CB8AC3E}">
        <p14:creationId xmlns:p14="http://schemas.microsoft.com/office/powerpoint/2010/main" val="187265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11</a:t>
            </a:fld>
            <a:endParaRPr lang="en-ZA" dirty="0"/>
          </a:p>
        </p:txBody>
      </p:sp>
      <p:sp>
        <p:nvSpPr>
          <p:cNvPr id="5" name="Title 8"/>
          <p:cNvSpPr txBox="1">
            <a:spLocks/>
          </p:cNvSpPr>
          <p:nvPr/>
        </p:nvSpPr>
        <p:spPr>
          <a:xfrm>
            <a:off x="-571" y="0"/>
            <a:ext cx="5724699" cy="786014"/>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latin typeface="Arial" panose="020B0604020202020204" pitchFamily="34" charset="0"/>
                <a:ea typeface="+mn-ea"/>
                <a:cs typeface="Arial" panose="020B0604020202020204" pitchFamily="34" charset="0"/>
              </a:rPr>
              <a:t>Focus 1: </a:t>
            </a:r>
            <a:r>
              <a:rPr lang="en-ZA" sz="1800" b="1" dirty="0">
                <a:latin typeface="Arial" panose="020B0604020202020204" pitchFamily="34" charset="0"/>
                <a:ea typeface="+mn-ea"/>
                <a:cs typeface="Arial" panose="020B0604020202020204" pitchFamily="34" charset="0"/>
              </a:rPr>
              <a:t>Institutional Requirements for the Competition Amendments Act, </a:t>
            </a:r>
            <a:r>
              <a:rPr lang="en-ZA" sz="1800" b="1" dirty="0" smtClean="0">
                <a:latin typeface="Arial" panose="020B0604020202020204" pitchFamily="34" charset="0"/>
                <a:ea typeface="+mn-ea"/>
                <a:cs typeface="Arial" panose="020B0604020202020204" pitchFamily="34" charset="0"/>
              </a:rPr>
              <a:t>2018</a:t>
            </a:r>
            <a:endParaRPr lang="en-ZA" sz="1800" b="1" dirty="0">
              <a:latin typeface="Arial" panose="020B0604020202020204" pitchFamily="34" charset="0"/>
              <a:ea typeface="+mn-ea"/>
              <a:cs typeface="Arial" panose="020B0604020202020204" pitchFamily="34" charset="0"/>
            </a:endParaRPr>
          </a:p>
        </p:txBody>
      </p:sp>
      <p:sp>
        <p:nvSpPr>
          <p:cNvPr id="6" name="Content Placeholder 1"/>
          <p:cNvSpPr>
            <a:spLocks noGrp="1"/>
          </p:cNvSpPr>
          <p:nvPr>
            <p:ph idx="4294967295"/>
          </p:nvPr>
        </p:nvSpPr>
        <p:spPr>
          <a:xfrm>
            <a:off x="349903" y="928457"/>
            <a:ext cx="8352929" cy="4896544"/>
          </a:xfrm>
        </p:spPr>
        <p:txBody>
          <a:bodyPr>
            <a:noAutofit/>
          </a:bodyPr>
          <a:lstStyle/>
          <a:p>
            <a:pPr marL="0" indent="0" algn="just">
              <a:spcBef>
                <a:spcPts val="0"/>
              </a:spcBef>
              <a:buNone/>
            </a:pPr>
            <a:r>
              <a:rPr lang="en-ZA" sz="2000" dirty="0" smtClean="0">
                <a:latin typeface="Arial" pitchFamily="34" charset="0"/>
                <a:cs typeface="Arial" pitchFamily="34" charset="0"/>
              </a:rPr>
              <a:t>The </a:t>
            </a:r>
            <a:r>
              <a:rPr lang="en-ZA" sz="2000" dirty="0">
                <a:latin typeface="Arial" pitchFamily="34" charset="0"/>
                <a:cs typeface="Arial" pitchFamily="34" charset="0"/>
              </a:rPr>
              <a:t>Minister established an Expert Panel to advise him on the Institutional Requirements </a:t>
            </a:r>
            <a:r>
              <a:rPr lang="en-ZA" sz="2000" dirty="0" smtClean="0">
                <a:latin typeface="Arial" pitchFamily="34" charset="0"/>
                <a:cs typeface="Arial" pitchFamily="34" charset="0"/>
              </a:rPr>
              <a:t>associated with the Amendment of the Act; report submitted May 2019:</a:t>
            </a:r>
          </a:p>
          <a:p>
            <a:pPr marL="0" indent="0" algn="just">
              <a:spcBef>
                <a:spcPts val="0"/>
              </a:spcBef>
              <a:buNone/>
            </a:pPr>
            <a:r>
              <a:rPr lang="en-ZA" sz="2000" b="1" dirty="0" smtClean="0">
                <a:latin typeface="Arial" pitchFamily="34" charset="0"/>
                <a:cs typeface="Arial" pitchFamily="34" charset="0"/>
              </a:rPr>
              <a:t>Resource and System Requirements</a:t>
            </a:r>
          </a:p>
          <a:p>
            <a:pPr algn="just">
              <a:spcBef>
                <a:spcPts val="0"/>
              </a:spcBef>
            </a:pPr>
            <a:r>
              <a:rPr lang="en-ZA" sz="2000" dirty="0" smtClean="0">
                <a:latin typeface="Arial" pitchFamily="34" charset="0"/>
                <a:cs typeface="Arial" pitchFamily="34" charset="0"/>
              </a:rPr>
              <a:t>The panel considered </a:t>
            </a:r>
            <a:r>
              <a:rPr lang="en-ZA" sz="2000" dirty="0">
                <a:latin typeface="Arial" pitchFamily="34" charset="0"/>
                <a:cs typeface="Arial" pitchFamily="34" charset="0"/>
              </a:rPr>
              <a:t>the current organisational structure of the Commission </a:t>
            </a:r>
            <a:r>
              <a:rPr lang="en-ZA" sz="2000" dirty="0" smtClean="0">
                <a:latin typeface="Arial" pitchFamily="34" charset="0"/>
                <a:cs typeface="Arial" pitchFamily="34" charset="0"/>
              </a:rPr>
              <a:t>and various iterations to </a:t>
            </a:r>
            <a:r>
              <a:rPr lang="en-ZA" sz="2000" dirty="0">
                <a:latin typeface="Arial" pitchFamily="34" charset="0"/>
                <a:cs typeface="Arial" pitchFamily="34" charset="0"/>
              </a:rPr>
              <a:t>address the changes flowing from the Amendment </a:t>
            </a:r>
            <a:r>
              <a:rPr lang="en-ZA" sz="2000" dirty="0" smtClean="0">
                <a:latin typeface="Arial" pitchFamily="34" charset="0"/>
                <a:cs typeface="Arial" pitchFamily="34" charset="0"/>
              </a:rPr>
              <a:t>Act.</a:t>
            </a:r>
          </a:p>
          <a:p>
            <a:pPr algn="just">
              <a:spcBef>
                <a:spcPts val="0"/>
              </a:spcBef>
            </a:pPr>
            <a:r>
              <a:rPr lang="en-ZA" sz="2000" dirty="0" smtClean="0">
                <a:latin typeface="Arial" pitchFamily="34" charset="0"/>
                <a:cs typeface="Arial" pitchFamily="34" charset="0"/>
              </a:rPr>
              <a:t>They proposed the removal of the inefficiencies in the current structure</a:t>
            </a:r>
          </a:p>
          <a:p>
            <a:pPr marL="0" indent="0" algn="just">
              <a:spcBef>
                <a:spcPts val="0"/>
              </a:spcBef>
              <a:buNone/>
            </a:pPr>
            <a:r>
              <a:rPr lang="en-ZA" sz="2000" b="1" dirty="0" smtClean="0">
                <a:latin typeface="Arial" pitchFamily="34" charset="0"/>
                <a:cs typeface="Arial" pitchFamily="34" charset="0"/>
              </a:rPr>
              <a:t>Caseload Bottlenecks</a:t>
            </a:r>
          </a:p>
          <a:p>
            <a:pPr algn="just">
              <a:spcBef>
                <a:spcPts val="0"/>
              </a:spcBef>
            </a:pPr>
            <a:r>
              <a:rPr lang="en-ZA" sz="2000" dirty="0" smtClean="0">
                <a:latin typeface="Arial" pitchFamily="34" charset="0"/>
                <a:cs typeface="Arial" pitchFamily="34" charset="0"/>
              </a:rPr>
              <a:t>The caseload management system be revised to optimise functioning. </a:t>
            </a:r>
            <a:endParaRPr lang="en-ZA" sz="2000" dirty="0">
              <a:latin typeface="Arial" pitchFamily="34" charset="0"/>
              <a:cs typeface="Arial" pitchFamily="34" charset="0"/>
            </a:endParaRPr>
          </a:p>
          <a:p>
            <a:pPr marL="0" indent="0" algn="just">
              <a:spcBef>
                <a:spcPts val="0"/>
              </a:spcBef>
              <a:buNone/>
            </a:pPr>
            <a:r>
              <a:rPr lang="en-ZA" sz="2000" b="1" dirty="0">
                <a:latin typeface="Arial" pitchFamily="34" charset="0"/>
                <a:cs typeface="Arial" pitchFamily="34" charset="0"/>
              </a:rPr>
              <a:t>Funding Model</a:t>
            </a:r>
          </a:p>
          <a:p>
            <a:pPr algn="just">
              <a:spcBef>
                <a:spcPts val="0"/>
              </a:spcBef>
            </a:pPr>
            <a:r>
              <a:rPr lang="en-ZA" sz="2000" dirty="0">
                <a:latin typeface="Arial" pitchFamily="34" charset="0"/>
                <a:cs typeface="Arial" pitchFamily="34" charset="0"/>
              </a:rPr>
              <a:t>The panel analysed the model and made up of three revenue streams, government grant as a primary source of funding; merger filing fees; and interest earned on penalties levied.</a:t>
            </a:r>
          </a:p>
          <a:p>
            <a:pPr marL="0" indent="0" algn="just">
              <a:spcBef>
                <a:spcPts val="0"/>
              </a:spcBef>
              <a:buNone/>
            </a:pPr>
            <a:endParaRPr lang="en-ZA" sz="2000" dirty="0" smtClean="0">
              <a:latin typeface="Arial" pitchFamily="34" charset="0"/>
              <a:cs typeface="Arial" pitchFamily="34" charset="0"/>
            </a:endParaRPr>
          </a:p>
          <a:p>
            <a:pPr algn="just">
              <a:spcBef>
                <a:spcPts val="0"/>
              </a:spcBef>
            </a:pPr>
            <a:endParaRPr lang="en-US" sz="2000" dirty="0" smtClean="0">
              <a:latin typeface="Arial" pitchFamily="34" charset="0"/>
              <a:cs typeface="Arial" pitchFamily="34" charset="0"/>
            </a:endParaRPr>
          </a:p>
        </p:txBody>
      </p:sp>
      <p:sp>
        <p:nvSpPr>
          <p:cNvPr id="7" name="Content Placeholder 1"/>
          <p:cNvSpPr>
            <a:spLocks noGrp="1"/>
          </p:cNvSpPr>
          <p:nvPr>
            <p:ph idx="4294967295"/>
          </p:nvPr>
        </p:nvSpPr>
        <p:spPr>
          <a:xfrm>
            <a:off x="5724128" y="0"/>
            <a:ext cx="3419872" cy="786014"/>
          </a:xfrm>
          <a:solidFill>
            <a:srgbClr val="7030A0"/>
          </a:solidFill>
        </p:spPr>
        <p:txBody>
          <a:bodyPr>
            <a:noAutofit/>
          </a:bodyPr>
          <a:lstStyle/>
          <a:p>
            <a:pPr marL="0" indent="0" algn="ctr">
              <a:buNone/>
            </a:pPr>
            <a:r>
              <a:rPr lang="en-ZA" sz="1800" b="1" dirty="0" smtClean="0">
                <a:latin typeface="Aril"/>
                <a:ea typeface="Calibri"/>
              </a:rPr>
              <a:t>Status Update</a:t>
            </a:r>
          </a:p>
          <a:p>
            <a:pPr marL="0" indent="0" algn="ctr">
              <a:buNone/>
            </a:pPr>
            <a:r>
              <a:rPr lang="en-ZA" sz="1200" b="1" dirty="0" smtClean="0">
                <a:latin typeface="Aril"/>
                <a:ea typeface="Calibri"/>
              </a:rPr>
              <a:t>Implementation of State of Readiness to rollout the Comp. Amend. Act</a:t>
            </a:r>
            <a:endParaRPr lang="en-ZA" sz="1200" b="1" dirty="0">
              <a:latin typeface="Aril"/>
              <a:ea typeface="Calibri"/>
            </a:endParaRPr>
          </a:p>
        </p:txBody>
      </p:sp>
    </p:spTree>
    <p:extLst>
      <p:ext uri="{BB962C8B-B14F-4D97-AF65-F5344CB8AC3E}">
        <p14:creationId xmlns:p14="http://schemas.microsoft.com/office/powerpoint/2010/main" val="289720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idx="1"/>
          </p:nvPr>
        </p:nvSpPr>
        <p:spPr>
          <a:xfrm>
            <a:off x="244388" y="908720"/>
            <a:ext cx="8720100" cy="5679653"/>
          </a:xfrm>
        </p:spPr>
        <p:txBody>
          <a:bodyPr>
            <a:noAutofit/>
          </a:bodyPr>
          <a:lstStyle/>
          <a:p>
            <a:pPr marL="0" indent="0" algn="just" defTabSz="179388">
              <a:lnSpc>
                <a:spcPct val="115000"/>
              </a:lnSpc>
              <a:spcAft>
                <a:spcPts val="300"/>
              </a:spcAft>
              <a:buNone/>
            </a:pPr>
            <a:endParaRPr lang="en-ZA" sz="2000" dirty="0" smtClean="0">
              <a:latin typeface="Arial" panose="020B0604020202020204" pitchFamily="34" charset="0"/>
              <a:ea typeface="Calibri"/>
              <a:cs typeface="Arial" panose="020B0604020202020204" pitchFamily="34" charset="0"/>
            </a:endParaRPr>
          </a:p>
          <a:p>
            <a:pPr marL="0" indent="0" algn="just" defTabSz="179388">
              <a:lnSpc>
                <a:spcPct val="115000"/>
              </a:lnSpc>
              <a:spcAft>
                <a:spcPts val="300"/>
              </a:spcAft>
              <a:buNone/>
            </a:pPr>
            <a:r>
              <a:rPr lang="en-ZA" sz="2000" dirty="0" smtClean="0">
                <a:latin typeface="Arial" panose="020B0604020202020204" pitchFamily="34" charset="0"/>
                <a:ea typeface="Calibri"/>
                <a:cs typeface="Arial" panose="020B0604020202020204" pitchFamily="34" charset="0"/>
              </a:rPr>
              <a:t>New Holdco/Edgars Consolidated Stores Limited Merger</a:t>
            </a:r>
          </a:p>
          <a:p>
            <a:pPr algn="just" defTabSz="179388">
              <a:lnSpc>
                <a:spcPct val="115000"/>
              </a:lnSpc>
              <a:spcAft>
                <a:spcPts val="300"/>
              </a:spcAft>
            </a:pPr>
            <a:r>
              <a:rPr lang="en-ZA" sz="2000" dirty="0" smtClean="0">
                <a:latin typeface="Arial" panose="020B0604020202020204" pitchFamily="34" charset="0"/>
                <a:ea typeface="Calibri"/>
                <a:cs typeface="Arial" panose="020B0604020202020204" pitchFamily="34" charset="0"/>
              </a:rPr>
              <a:t>Merger approved 9 May 2019, with Public Interest Conditions relating to:</a:t>
            </a:r>
          </a:p>
          <a:p>
            <a:pPr lvl="1" algn="just" defTabSz="179388">
              <a:lnSpc>
                <a:spcPct val="115000"/>
              </a:lnSpc>
              <a:spcAft>
                <a:spcPts val="300"/>
              </a:spcAft>
            </a:pPr>
            <a:r>
              <a:rPr lang="en-ZA" sz="2000" dirty="0" smtClean="0">
                <a:latin typeface="Arial" panose="020B0604020202020204" pitchFamily="34" charset="0"/>
                <a:ea typeface="Calibri"/>
                <a:cs typeface="Arial" panose="020B0604020202020204" pitchFamily="34" charset="0"/>
              </a:rPr>
              <a:t>Increase in local procurement through continuation of the Import Replacement Programme, engage various stakeholders and suppliers to build capacity as well as help improve standards</a:t>
            </a:r>
          </a:p>
          <a:p>
            <a:pPr lvl="1" algn="just" defTabSz="179388">
              <a:lnSpc>
                <a:spcPct val="115000"/>
              </a:lnSpc>
              <a:spcAft>
                <a:spcPts val="300"/>
              </a:spcAft>
            </a:pPr>
            <a:r>
              <a:rPr lang="en-ZA" sz="2000" dirty="0" smtClean="0">
                <a:latin typeface="Arial" panose="020B0604020202020204" pitchFamily="34" charset="0"/>
                <a:ea typeface="Calibri"/>
                <a:cs typeface="Arial" panose="020B0604020202020204" pitchFamily="34" charset="0"/>
              </a:rPr>
              <a:t>BEE participation through a scheme to replace the devalued Edcon Staff Empowerment Trust</a:t>
            </a:r>
          </a:p>
          <a:p>
            <a:pPr lvl="1" algn="just" defTabSz="179388">
              <a:lnSpc>
                <a:spcPct val="115000"/>
              </a:lnSpc>
              <a:spcAft>
                <a:spcPts val="300"/>
              </a:spcAft>
            </a:pPr>
            <a:r>
              <a:rPr lang="en-ZA" sz="2000" dirty="0" smtClean="0">
                <a:latin typeface="Arial" panose="020B0604020202020204" pitchFamily="34" charset="0"/>
                <a:ea typeface="Calibri"/>
                <a:cs typeface="Arial" panose="020B0604020202020204" pitchFamily="34" charset="0"/>
              </a:rPr>
              <a:t>No job losses as a result of the merger by, among other initiatives, avoiding involuntary retrenchments, particularly among non-management related store staff</a:t>
            </a:r>
            <a:endParaRPr lang="en-ZA" sz="2000" dirty="0">
              <a:latin typeface="Arial" panose="020B0604020202020204" pitchFamily="34" charset="0"/>
              <a:ea typeface="Calibri"/>
              <a:cs typeface="Arial" panose="020B0604020202020204" pitchFamily="34" charset="0"/>
            </a:endParaRPr>
          </a:p>
          <a:p>
            <a:pPr marL="0" indent="0" algn="just" defTabSz="179388">
              <a:lnSpc>
                <a:spcPct val="115000"/>
              </a:lnSpc>
              <a:spcAft>
                <a:spcPts val="300"/>
              </a:spcAft>
              <a:buNone/>
            </a:pPr>
            <a:endParaRPr lang="en-ZA" sz="2000" dirty="0" smtClean="0">
              <a:latin typeface="Arial" panose="020B0604020202020204" pitchFamily="34" charset="0"/>
              <a:ea typeface="Calibri"/>
              <a:cs typeface="Arial" panose="020B0604020202020204" pitchFamily="34" charset="0"/>
            </a:endParaRPr>
          </a:p>
        </p:txBody>
      </p:sp>
      <p:sp>
        <p:nvSpPr>
          <p:cNvPr id="2" name="Slide Number Placeholder 1"/>
          <p:cNvSpPr>
            <a:spLocks noGrp="1"/>
          </p:cNvSpPr>
          <p:nvPr>
            <p:ph type="sldNum" sz="quarter" idx="10"/>
          </p:nvPr>
        </p:nvSpPr>
        <p:spPr/>
        <p:txBody>
          <a:bodyPr/>
          <a:lstStyle/>
          <a:p>
            <a:fld id="{0C477770-CA54-4B44-8FE2-04A07C028FD1}" type="slidenum">
              <a:rPr lang="en-ZA" smtClean="0">
                <a:solidFill>
                  <a:prstClr val="black">
                    <a:tint val="75000"/>
                  </a:prstClr>
                </a:solidFill>
              </a:rPr>
              <a:pPr/>
              <a:t>12</a:t>
            </a:fld>
            <a:endParaRPr lang="en-ZA" dirty="0">
              <a:solidFill>
                <a:prstClr val="black">
                  <a:tint val="75000"/>
                </a:prstClr>
              </a:solidFill>
            </a:endParaRPr>
          </a:p>
        </p:txBody>
      </p:sp>
      <p:sp>
        <p:nvSpPr>
          <p:cNvPr id="10" name="Title 1"/>
          <p:cNvSpPr>
            <a:spLocks noGrp="1"/>
          </p:cNvSpPr>
          <p:nvPr>
            <p:ph type="title"/>
          </p:nvPr>
        </p:nvSpPr>
        <p:spPr>
          <a:xfrm>
            <a:off x="7308304" y="116632"/>
            <a:ext cx="1663316" cy="817561"/>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16</a:t>
            </a:r>
            <a:endParaRPr lang="en-GB" sz="3000" b="1" dirty="0">
              <a:latin typeface="Arial" panose="020B0604020202020204" pitchFamily="34" charset="0"/>
              <a:cs typeface="Arial" panose="020B0604020202020204" pitchFamily="34" charset="0"/>
            </a:endParaRPr>
          </a:p>
        </p:txBody>
      </p:sp>
      <p:sp>
        <p:nvSpPr>
          <p:cNvPr id="7" name="Title 8"/>
          <p:cNvSpPr txBox="1">
            <a:spLocks/>
          </p:cNvSpPr>
          <p:nvPr/>
        </p:nvSpPr>
        <p:spPr>
          <a:xfrm>
            <a:off x="-572" y="-43543"/>
            <a:ext cx="7020843" cy="972000"/>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Arial" panose="020B0604020202020204" pitchFamily="34" charset="0"/>
                <a:ea typeface="+mn-ea"/>
                <a:cs typeface="Arial" panose="020B0604020202020204" pitchFamily="34" charset="0"/>
              </a:rPr>
              <a:t>Focus </a:t>
            </a:r>
            <a:r>
              <a:rPr lang="en-US" sz="2400" b="1" dirty="0" smtClean="0">
                <a:latin typeface="Arial" panose="020B0604020202020204" pitchFamily="34" charset="0"/>
                <a:ea typeface="+mn-ea"/>
                <a:cs typeface="Arial" panose="020B0604020202020204" pitchFamily="34" charset="0"/>
              </a:rPr>
              <a:t>2: </a:t>
            </a:r>
            <a:r>
              <a:rPr lang="en-US" sz="2400" b="1" dirty="0" err="1" smtClean="0">
                <a:latin typeface="Arial" panose="020B0604020202020204" pitchFamily="34" charset="0"/>
                <a:ea typeface="+mn-ea"/>
                <a:cs typeface="Arial" panose="020B0604020202020204" pitchFamily="34" charset="0"/>
              </a:rPr>
              <a:t>Edcon</a:t>
            </a:r>
            <a:r>
              <a:rPr lang="en-US" sz="2400" b="1" dirty="0" smtClean="0">
                <a:latin typeface="Arial" panose="020B0604020202020204" pitchFamily="34" charset="0"/>
                <a:ea typeface="+mn-ea"/>
                <a:cs typeface="Arial" panose="020B0604020202020204" pitchFamily="34" charset="0"/>
              </a:rPr>
              <a:t> Financial Difficulties </a:t>
            </a:r>
            <a:endParaRPr lang="en-US" sz="24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309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12" y="856111"/>
            <a:ext cx="8856984" cy="5756063"/>
          </a:xfrm>
          <a:prstGeom prst="rect">
            <a:avLst/>
          </a:prstGeom>
        </p:spPr>
        <p:txBody>
          <a:bodyPr vert="horz" wrap="square" lIns="0" tIns="9525" rIns="0" bIns="0" rtlCol="0">
            <a:spAutoFit/>
          </a:bodyPr>
          <a:lstStyle/>
          <a:p>
            <a:pPr marL="12700" marR="5080">
              <a:lnSpc>
                <a:spcPct val="101400"/>
              </a:lnSpc>
              <a:spcBef>
                <a:spcPts val="75"/>
              </a:spcBef>
            </a:pPr>
            <a:r>
              <a:rPr sz="1600" b="1" spc="-5" dirty="0">
                <a:latin typeface="Arial" pitchFamily="34" charset="0"/>
                <a:cs typeface="Arial" pitchFamily="34" charset="0"/>
              </a:rPr>
              <a:t>Industrial </a:t>
            </a:r>
            <a:r>
              <a:rPr sz="1600" b="1" spc="-10" dirty="0">
                <a:latin typeface="Arial" pitchFamily="34" charset="0"/>
                <a:cs typeface="Arial" pitchFamily="34" charset="0"/>
              </a:rPr>
              <a:t>Development Corporation </a:t>
            </a:r>
            <a:r>
              <a:rPr sz="1600" b="1" dirty="0">
                <a:latin typeface="Arial" pitchFamily="34" charset="0"/>
                <a:cs typeface="Arial" pitchFamily="34" charset="0"/>
              </a:rPr>
              <a:t>(IDC), </a:t>
            </a:r>
            <a:r>
              <a:rPr sz="1600" b="1" spc="-5" dirty="0">
                <a:latin typeface="Arial" pitchFamily="34" charset="0"/>
                <a:cs typeface="Arial" pitchFamily="34" charset="0"/>
              </a:rPr>
              <a:t>Incopho </a:t>
            </a:r>
            <a:r>
              <a:rPr sz="1600" b="1" dirty="0">
                <a:latin typeface="Arial" pitchFamily="34" charset="0"/>
                <a:cs typeface="Arial" pitchFamily="34" charset="0"/>
              </a:rPr>
              <a:t>Wild </a:t>
            </a:r>
            <a:r>
              <a:rPr sz="1600" b="1" spc="-10" dirty="0">
                <a:latin typeface="Arial" pitchFamily="34" charset="0"/>
                <a:cs typeface="Arial" pitchFamily="34" charset="0"/>
              </a:rPr>
              <a:t>Coast Development </a:t>
            </a:r>
            <a:r>
              <a:rPr sz="1600" b="1" spc="-5" dirty="0">
                <a:latin typeface="Arial" pitchFamily="34" charset="0"/>
                <a:cs typeface="Arial" pitchFamily="34" charset="0"/>
              </a:rPr>
              <a:t>Projects </a:t>
            </a:r>
            <a:r>
              <a:rPr sz="1600" b="1" dirty="0">
                <a:latin typeface="Arial" pitchFamily="34" charset="0"/>
                <a:cs typeface="Arial" pitchFamily="34" charset="0"/>
              </a:rPr>
              <a:t>(Pty) </a:t>
            </a:r>
            <a:r>
              <a:rPr sz="1600" b="1" spc="-20" dirty="0">
                <a:latin typeface="Arial" pitchFamily="34" charset="0"/>
                <a:cs typeface="Arial" pitchFamily="34" charset="0"/>
              </a:rPr>
              <a:t>Ltd </a:t>
            </a:r>
            <a:r>
              <a:rPr sz="1600" b="1" spc="-5" dirty="0">
                <a:latin typeface="Arial" pitchFamily="34" charset="0"/>
                <a:cs typeface="Arial" pitchFamily="34" charset="0"/>
              </a:rPr>
              <a:t>(“Incopho”)  and National Department of </a:t>
            </a:r>
            <a:r>
              <a:rPr sz="1600" b="1" spc="-20" dirty="0">
                <a:latin typeface="Arial" pitchFamily="34" charset="0"/>
                <a:cs typeface="Arial" pitchFamily="34" charset="0"/>
              </a:rPr>
              <a:t>Tourism </a:t>
            </a:r>
            <a:r>
              <a:rPr sz="1600" b="1" spc="-10" dirty="0">
                <a:latin typeface="Arial" pitchFamily="34" charset="0"/>
                <a:cs typeface="Arial" pitchFamily="34" charset="0"/>
              </a:rPr>
              <a:t>collaborating to develop </a:t>
            </a:r>
            <a:r>
              <a:rPr sz="1600" b="1" dirty="0">
                <a:latin typeface="Arial" pitchFamily="34" charset="0"/>
                <a:cs typeface="Arial" pitchFamily="34" charset="0"/>
              </a:rPr>
              <a:t>a </a:t>
            </a:r>
            <a:r>
              <a:rPr sz="1600" b="1" spc="-5" dirty="0">
                <a:latin typeface="Arial" pitchFamily="34" charset="0"/>
                <a:cs typeface="Arial" pitchFamily="34" charset="0"/>
              </a:rPr>
              <a:t>tourism</a:t>
            </a:r>
            <a:r>
              <a:rPr sz="1600" b="1" spc="10" dirty="0">
                <a:latin typeface="Arial" pitchFamily="34" charset="0"/>
                <a:cs typeface="Arial" pitchFamily="34" charset="0"/>
              </a:rPr>
              <a:t> </a:t>
            </a:r>
            <a:r>
              <a:rPr sz="1600" b="1" spc="-5" dirty="0">
                <a:latin typeface="Arial" pitchFamily="34" charset="0"/>
                <a:cs typeface="Arial" pitchFamily="34" charset="0"/>
              </a:rPr>
              <a:t>resort:</a:t>
            </a:r>
            <a:endParaRPr sz="1600" dirty="0">
              <a:latin typeface="Arial" pitchFamily="34" charset="0"/>
              <a:cs typeface="Arial" pitchFamily="34" charset="0"/>
            </a:endParaRPr>
          </a:p>
          <a:p>
            <a:pPr marL="355600" marR="802640" indent="-342900">
              <a:lnSpc>
                <a:spcPct val="101400"/>
              </a:lnSpc>
              <a:spcBef>
                <a:spcPts val="290"/>
              </a:spcBef>
              <a:buFont typeface="Arial"/>
              <a:buChar char="•"/>
              <a:tabLst>
                <a:tab pos="354965" algn="l"/>
                <a:tab pos="355600" algn="l"/>
              </a:tabLst>
            </a:pPr>
            <a:r>
              <a:rPr sz="1600" dirty="0">
                <a:latin typeface="Arial" pitchFamily="34" charset="0"/>
                <a:cs typeface="Arial" pitchFamily="34" charset="0"/>
              </a:rPr>
              <a:t>EDD </a:t>
            </a:r>
            <a:r>
              <a:rPr sz="1600" spc="-10" dirty="0">
                <a:latin typeface="Arial" pitchFamily="34" charset="0"/>
                <a:cs typeface="Arial" pitchFamily="34" charset="0"/>
              </a:rPr>
              <a:t>facilitate interaction </a:t>
            </a:r>
            <a:r>
              <a:rPr sz="1600" spc="-5" dirty="0">
                <a:latin typeface="Arial" pitchFamily="34" charset="0"/>
                <a:cs typeface="Arial" pitchFamily="34" charset="0"/>
              </a:rPr>
              <a:t>between National Department of </a:t>
            </a:r>
            <a:r>
              <a:rPr sz="1600" spc="-20" dirty="0">
                <a:latin typeface="Arial" pitchFamily="34" charset="0"/>
                <a:cs typeface="Arial" pitchFamily="34" charset="0"/>
              </a:rPr>
              <a:t>Tourism </a:t>
            </a:r>
            <a:r>
              <a:rPr sz="1600" dirty="0">
                <a:latin typeface="Arial" pitchFamily="34" charset="0"/>
                <a:cs typeface="Arial" pitchFamily="34" charset="0"/>
              </a:rPr>
              <a:t>and </a:t>
            </a:r>
            <a:r>
              <a:rPr sz="1600" spc="-5" dirty="0">
                <a:latin typeface="Arial" pitchFamily="34" charset="0"/>
                <a:cs typeface="Arial" pitchFamily="34" charset="0"/>
              </a:rPr>
              <a:t>Industrial Development  Corporation</a:t>
            </a:r>
            <a:r>
              <a:rPr sz="1600" spc="-10" dirty="0">
                <a:latin typeface="Arial" pitchFamily="34" charset="0"/>
                <a:cs typeface="Arial" pitchFamily="34" charset="0"/>
              </a:rPr>
              <a:t> </a:t>
            </a:r>
            <a:r>
              <a:rPr sz="1600" spc="-5" dirty="0">
                <a:latin typeface="Arial" pitchFamily="34" charset="0"/>
                <a:cs typeface="Arial" pitchFamily="34" charset="0"/>
              </a:rPr>
              <a:t>(IDC),</a:t>
            </a:r>
            <a:endParaRPr sz="1600" dirty="0">
              <a:latin typeface="Arial" pitchFamily="34" charset="0"/>
              <a:cs typeface="Arial" pitchFamily="34" charset="0"/>
            </a:endParaRPr>
          </a:p>
          <a:p>
            <a:pPr marL="355600" marR="48260" indent="-342900">
              <a:lnSpc>
                <a:spcPct val="101400"/>
              </a:lnSpc>
              <a:spcBef>
                <a:spcPts val="285"/>
              </a:spcBef>
              <a:buFont typeface="Arial"/>
              <a:buChar char="•"/>
              <a:tabLst>
                <a:tab pos="354965" algn="l"/>
                <a:tab pos="355600" algn="l"/>
              </a:tabLst>
            </a:pPr>
            <a:r>
              <a:rPr sz="1600" spc="-5" dirty="0">
                <a:latin typeface="Arial" pitchFamily="34" charset="0"/>
                <a:cs typeface="Arial" pitchFamily="34" charset="0"/>
              </a:rPr>
              <a:t>Industrial Development Corporation (IDC), Incopho </a:t>
            </a:r>
            <a:r>
              <a:rPr sz="1600" dirty="0">
                <a:latin typeface="Arial" pitchFamily="34" charset="0"/>
                <a:cs typeface="Arial" pitchFamily="34" charset="0"/>
              </a:rPr>
              <a:t>Wild </a:t>
            </a:r>
            <a:r>
              <a:rPr sz="1600" spc="-5" dirty="0">
                <a:latin typeface="Arial" pitchFamily="34" charset="0"/>
                <a:cs typeface="Arial" pitchFamily="34" charset="0"/>
              </a:rPr>
              <a:t>Coast Development Projects </a:t>
            </a:r>
            <a:r>
              <a:rPr sz="1600" dirty="0">
                <a:latin typeface="Arial" pitchFamily="34" charset="0"/>
                <a:cs typeface="Arial" pitchFamily="34" charset="0"/>
              </a:rPr>
              <a:t>(Pty) </a:t>
            </a:r>
            <a:r>
              <a:rPr sz="1600" spc="-15" dirty="0">
                <a:latin typeface="Arial" pitchFamily="34" charset="0"/>
                <a:cs typeface="Arial" pitchFamily="34" charset="0"/>
              </a:rPr>
              <a:t>Ltd </a:t>
            </a:r>
            <a:r>
              <a:rPr sz="1600" spc="-5" dirty="0">
                <a:latin typeface="Arial" pitchFamily="34" charset="0"/>
                <a:cs typeface="Arial" pitchFamily="34" charset="0"/>
              </a:rPr>
              <a:t>(“Incopho”)  </a:t>
            </a:r>
            <a:r>
              <a:rPr sz="1600" dirty="0">
                <a:latin typeface="Arial" pitchFamily="34" charset="0"/>
                <a:cs typeface="Arial" pitchFamily="34" charset="0"/>
              </a:rPr>
              <a:t>and </a:t>
            </a:r>
            <a:r>
              <a:rPr sz="1600" spc="-5" dirty="0">
                <a:latin typeface="Arial" pitchFamily="34" charset="0"/>
                <a:cs typeface="Arial" pitchFamily="34" charset="0"/>
              </a:rPr>
              <a:t>National Department of </a:t>
            </a:r>
            <a:r>
              <a:rPr sz="1600" spc="-20" dirty="0">
                <a:latin typeface="Arial" pitchFamily="34" charset="0"/>
                <a:cs typeface="Arial" pitchFamily="34" charset="0"/>
              </a:rPr>
              <a:t>Tourism </a:t>
            </a:r>
            <a:r>
              <a:rPr sz="1600" spc="-10" dirty="0">
                <a:latin typeface="Arial" pitchFamily="34" charset="0"/>
                <a:cs typeface="Arial" pitchFamily="34" charset="0"/>
              </a:rPr>
              <a:t>collaborated </a:t>
            </a:r>
            <a:r>
              <a:rPr sz="1600" spc="-5" dirty="0">
                <a:latin typeface="Arial" pitchFamily="34" charset="0"/>
                <a:cs typeface="Arial" pitchFamily="34" charset="0"/>
              </a:rPr>
              <a:t>to support development of </a:t>
            </a:r>
            <a:r>
              <a:rPr sz="1600" dirty="0">
                <a:latin typeface="Arial" pitchFamily="34" charset="0"/>
                <a:cs typeface="Arial" pitchFamily="34" charset="0"/>
              </a:rPr>
              <a:t>the </a:t>
            </a:r>
            <a:r>
              <a:rPr sz="1600" spc="-5" dirty="0">
                <a:latin typeface="Arial" pitchFamily="34" charset="0"/>
                <a:cs typeface="Arial" pitchFamily="34" charset="0"/>
              </a:rPr>
              <a:t>Hole-in-the-wall,  tourism</a:t>
            </a:r>
            <a:r>
              <a:rPr sz="1600" spc="-15" dirty="0">
                <a:latin typeface="Arial" pitchFamily="34" charset="0"/>
                <a:cs typeface="Arial" pitchFamily="34" charset="0"/>
              </a:rPr>
              <a:t> </a:t>
            </a:r>
            <a:r>
              <a:rPr sz="1600" spc="-5" dirty="0">
                <a:latin typeface="Arial" pitchFamily="34" charset="0"/>
                <a:cs typeface="Arial" pitchFamily="34" charset="0"/>
              </a:rPr>
              <a:t>resort.</a:t>
            </a:r>
            <a:endParaRPr sz="1600" dirty="0">
              <a:latin typeface="Arial" pitchFamily="34" charset="0"/>
              <a:cs typeface="Arial" pitchFamily="34" charset="0"/>
            </a:endParaRPr>
          </a:p>
          <a:p>
            <a:pPr marL="355600" indent="-342900">
              <a:lnSpc>
                <a:spcPct val="100000"/>
              </a:lnSpc>
              <a:spcBef>
                <a:spcPts val="315"/>
              </a:spcBef>
              <a:buFont typeface="Arial"/>
              <a:buChar char="•"/>
              <a:tabLst>
                <a:tab pos="354965" algn="l"/>
                <a:tab pos="355600" algn="l"/>
              </a:tabLst>
            </a:pPr>
            <a:r>
              <a:rPr sz="1600" dirty="0">
                <a:latin typeface="Arial" pitchFamily="34" charset="0"/>
                <a:cs typeface="Arial" pitchFamily="34" charset="0"/>
              </a:rPr>
              <a:t>Planned </a:t>
            </a:r>
            <a:r>
              <a:rPr sz="1600" spc="-10" dirty="0">
                <a:latin typeface="Arial" pitchFamily="34" charset="0"/>
                <a:cs typeface="Arial" pitchFamily="34" charset="0"/>
              </a:rPr>
              <a:t>Resort </a:t>
            </a:r>
            <a:r>
              <a:rPr sz="1600" spc="-5" dirty="0">
                <a:latin typeface="Arial" pitchFamily="34" charset="0"/>
                <a:cs typeface="Arial" pitchFamily="34" charset="0"/>
              </a:rPr>
              <a:t>Details:</a:t>
            </a:r>
            <a:endParaRPr sz="1600" dirty="0">
              <a:latin typeface="Arial" pitchFamily="34" charset="0"/>
              <a:cs typeface="Arial" pitchFamily="34" charset="0"/>
            </a:endParaRPr>
          </a:p>
          <a:p>
            <a:pPr marL="755650" lvl="1" indent="-285750">
              <a:lnSpc>
                <a:spcPct val="100000"/>
              </a:lnSpc>
              <a:spcBef>
                <a:spcPts val="310"/>
              </a:spcBef>
              <a:buFont typeface="Arial"/>
              <a:buChar char="–"/>
              <a:tabLst>
                <a:tab pos="755015" algn="l"/>
                <a:tab pos="755650" algn="l"/>
              </a:tabLst>
            </a:pPr>
            <a:r>
              <a:rPr sz="1600" dirty="0">
                <a:latin typeface="Arial" pitchFamily="34" charset="0"/>
                <a:cs typeface="Arial" pitchFamily="34" charset="0"/>
              </a:rPr>
              <a:t>Lease </a:t>
            </a:r>
            <a:r>
              <a:rPr sz="1600" spc="-5" dirty="0">
                <a:latin typeface="Arial" pitchFamily="34" charset="0"/>
                <a:cs typeface="Arial" pitchFamily="34" charset="0"/>
              </a:rPr>
              <a:t>4.22 hectare</a:t>
            </a:r>
            <a:r>
              <a:rPr sz="1600" spc="-15" dirty="0">
                <a:latin typeface="Arial" pitchFamily="34" charset="0"/>
                <a:cs typeface="Arial" pitchFamily="34" charset="0"/>
              </a:rPr>
              <a:t> </a:t>
            </a:r>
            <a:r>
              <a:rPr sz="1600" spc="-5" dirty="0">
                <a:latin typeface="Arial" pitchFamily="34" charset="0"/>
                <a:cs typeface="Arial" pitchFamily="34" charset="0"/>
              </a:rPr>
              <a:t>site</a:t>
            </a:r>
            <a:endParaRPr sz="1600" dirty="0">
              <a:latin typeface="Arial" pitchFamily="34" charset="0"/>
              <a:cs typeface="Arial" pitchFamily="34" charset="0"/>
            </a:endParaRPr>
          </a:p>
          <a:p>
            <a:pPr marL="755650" marR="247650" lvl="1" indent="-285750">
              <a:lnSpc>
                <a:spcPct val="101400"/>
              </a:lnSpc>
              <a:spcBef>
                <a:spcPts val="315"/>
              </a:spcBef>
              <a:buFont typeface="Arial"/>
              <a:buChar char="–"/>
              <a:tabLst>
                <a:tab pos="755015" algn="l"/>
                <a:tab pos="755650" algn="l"/>
              </a:tabLst>
            </a:pPr>
            <a:r>
              <a:rPr sz="1600" spc="-5" dirty="0">
                <a:latin typeface="Arial" pitchFamily="34" charset="0"/>
                <a:cs typeface="Arial" pitchFamily="34" charset="0"/>
              </a:rPr>
              <a:t>Area: Hole-in-the-Wall, </a:t>
            </a:r>
            <a:r>
              <a:rPr sz="1600" dirty="0">
                <a:latin typeface="Arial" pitchFamily="34" charset="0"/>
                <a:cs typeface="Arial" pitchFamily="34" charset="0"/>
              </a:rPr>
              <a:t>near </a:t>
            </a:r>
            <a:r>
              <a:rPr sz="1600" spc="-15" dirty="0">
                <a:latin typeface="Arial" pitchFamily="34" charset="0"/>
                <a:cs typeface="Arial" pitchFamily="34" charset="0"/>
              </a:rPr>
              <a:t>Coffee </a:t>
            </a:r>
            <a:r>
              <a:rPr sz="1600" spc="-35" dirty="0">
                <a:latin typeface="Arial" pitchFamily="34" charset="0"/>
                <a:cs typeface="Arial" pitchFamily="34" charset="0"/>
              </a:rPr>
              <a:t>Bay, </a:t>
            </a:r>
            <a:r>
              <a:rPr sz="1600" dirty="0">
                <a:latin typeface="Arial" pitchFamily="34" charset="0"/>
                <a:cs typeface="Arial" pitchFamily="34" charset="0"/>
              </a:rPr>
              <a:t>in </a:t>
            </a:r>
            <a:r>
              <a:rPr sz="1600" spc="-5" dirty="0">
                <a:latin typeface="Arial" pitchFamily="34" charset="0"/>
                <a:cs typeface="Arial" pitchFamily="34" charset="0"/>
              </a:rPr>
              <a:t>King </a:t>
            </a:r>
            <a:r>
              <a:rPr sz="1600" spc="-10" dirty="0">
                <a:latin typeface="Arial" pitchFamily="34" charset="0"/>
                <a:cs typeface="Arial" pitchFamily="34" charset="0"/>
              </a:rPr>
              <a:t>Sabata </a:t>
            </a:r>
            <a:r>
              <a:rPr sz="1600" spc="-5" dirty="0">
                <a:latin typeface="Arial" pitchFamily="34" charset="0"/>
                <a:cs typeface="Arial" pitchFamily="34" charset="0"/>
              </a:rPr>
              <a:t>Dalindyebo </a:t>
            </a:r>
            <a:r>
              <a:rPr sz="1600" spc="-10" dirty="0">
                <a:latin typeface="Arial" pitchFamily="34" charset="0"/>
                <a:cs typeface="Arial" pitchFamily="34" charset="0"/>
              </a:rPr>
              <a:t>Municipality, </a:t>
            </a:r>
            <a:r>
              <a:rPr sz="1600" spc="-5" dirty="0">
                <a:latin typeface="Arial" pitchFamily="34" charset="0"/>
                <a:cs typeface="Arial" pitchFamily="34" charset="0"/>
              </a:rPr>
              <a:t>EC. </a:t>
            </a:r>
            <a:r>
              <a:rPr sz="1600" dirty="0">
                <a:latin typeface="Arial" pitchFamily="34" charset="0"/>
                <a:cs typeface="Arial" pitchFamily="34" charset="0"/>
              </a:rPr>
              <a:t>94 </a:t>
            </a:r>
            <a:r>
              <a:rPr sz="1600" spc="-5" dirty="0">
                <a:latin typeface="Arial" pitchFamily="34" charset="0"/>
                <a:cs typeface="Arial" pitchFamily="34" charset="0"/>
              </a:rPr>
              <a:t>Kilometres  </a:t>
            </a:r>
            <a:r>
              <a:rPr sz="1600" spc="-10" dirty="0">
                <a:latin typeface="Arial" pitchFamily="34" charset="0"/>
                <a:cs typeface="Arial" pitchFamily="34" charset="0"/>
              </a:rPr>
              <a:t>from </a:t>
            </a:r>
            <a:r>
              <a:rPr sz="1600" dirty="0">
                <a:latin typeface="Arial" pitchFamily="34" charset="0"/>
                <a:cs typeface="Arial" pitchFamily="34" charset="0"/>
              </a:rPr>
              <a:t>Mthatha – 288 </a:t>
            </a:r>
            <a:r>
              <a:rPr sz="1600" spc="-5" dirty="0">
                <a:latin typeface="Arial" pitchFamily="34" charset="0"/>
                <a:cs typeface="Arial" pitchFamily="34" charset="0"/>
              </a:rPr>
              <a:t>kilometres </a:t>
            </a:r>
            <a:r>
              <a:rPr sz="1600" spc="-10" dirty="0">
                <a:latin typeface="Arial" pitchFamily="34" charset="0"/>
                <a:cs typeface="Arial" pitchFamily="34" charset="0"/>
              </a:rPr>
              <a:t>from East</a:t>
            </a:r>
            <a:r>
              <a:rPr sz="1600" spc="-20" dirty="0">
                <a:latin typeface="Arial" pitchFamily="34" charset="0"/>
                <a:cs typeface="Arial" pitchFamily="34" charset="0"/>
              </a:rPr>
              <a:t> </a:t>
            </a:r>
            <a:r>
              <a:rPr sz="1600" spc="-5" dirty="0">
                <a:latin typeface="Arial" pitchFamily="34" charset="0"/>
                <a:cs typeface="Arial" pitchFamily="34" charset="0"/>
              </a:rPr>
              <a:t>London</a:t>
            </a:r>
            <a:endParaRPr sz="1600" dirty="0">
              <a:latin typeface="Arial" pitchFamily="34" charset="0"/>
              <a:cs typeface="Arial" pitchFamily="34" charset="0"/>
            </a:endParaRPr>
          </a:p>
          <a:p>
            <a:pPr marL="755650" lvl="1" indent="-285750">
              <a:lnSpc>
                <a:spcPct val="100000"/>
              </a:lnSpc>
              <a:spcBef>
                <a:spcPts val="310"/>
              </a:spcBef>
              <a:buFont typeface="Arial"/>
              <a:buChar char="–"/>
              <a:tabLst>
                <a:tab pos="755015" algn="l"/>
                <a:tab pos="755650" algn="l"/>
              </a:tabLst>
            </a:pPr>
            <a:r>
              <a:rPr sz="1600" spc="-5" dirty="0">
                <a:latin typeface="Arial" pitchFamily="34" charset="0"/>
                <a:cs typeface="Arial" pitchFamily="34" charset="0"/>
              </a:rPr>
              <a:t>Estimated Development Cost: </a:t>
            </a:r>
            <a:r>
              <a:rPr sz="1600" spc="-10" dirty="0">
                <a:latin typeface="Arial" pitchFamily="34" charset="0"/>
                <a:cs typeface="Arial" pitchFamily="34" charset="0"/>
              </a:rPr>
              <a:t>approximately</a:t>
            </a:r>
            <a:r>
              <a:rPr sz="1600" dirty="0">
                <a:latin typeface="Arial" pitchFamily="34" charset="0"/>
                <a:cs typeface="Arial" pitchFamily="34" charset="0"/>
              </a:rPr>
              <a:t> </a:t>
            </a:r>
            <a:r>
              <a:rPr sz="1600" spc="-5" dirty="0">
                <a:latin typeface="Arial" pitchFamily="34" charset="0"/>
                <a:cs typeface="Arial" pitchFamily="34" charset="0"/>
              </a:rPr>
              <a:t>R200million</a:t>
            </a:r>
            <a:endParaRPr sz="1600" dirty="0">
              <a:latin typeface="Arial" pitchFamily="34" charset="0"/>
              <a:cs typeface="Arial" pitchFamily="34" charset="0"/>
            </a:endParaRPr>
          </a:p>
          <a:p>
            <a:pPr marL="755650" lvl="1" indent="-285750">
              <a:lnSpc>
                <a:spcPct val="100000"/>
              </a:lnSpc>
              <a:spcBef>
                <a:spcPts val="310"/>
              </a:spcBef>
              <a:buFont typeface="Arial"/>
              <a:buChar char="–"/>
              <a:tabLst>
                <a:tab pos="755015" algn="l"/>
                <a:tab pos="755650" algn="l"/>
              </a:tabLst>
            </a:pPr>
            <a:r>
              <a:rPr sz="1600" spc="-5" dirty="0">
                <a:latin typeface="Arial" pitchFamily="34" charset="0"/>
                <a:cs typeface="Arial" pitchFamily="34" charset="0"/>
              </a:rPr>
              <a:t>Proposed scope of</a:t>
            </a:r>
            <a:r>
              <a:rPr sz="1600" spc="-15" dirty="0">
                <a:latin typeface="Arial" pitchFamily="34" charset="0"/>
                <a:cs typeface="Arial" pitchFamily="34" charset="0"/>
              </a:rPr>
              <a:t> </a:t>
            </a:r>
            <a:r>
              <a:rPr sz="1600" spc="-5" dirty="0">
                <a:latin typeface="Arial" pitchFamily="34" charset="0"/>
                <a:cs typeface="Arial" pitchFamily="34" charset="0"/>
              </a:rPr>
              <a:t>development:</a:t>
            </a:r>
            <a:endParaRPr sz="1600" dirty="0">
              <a:latin typeface="Arial" pitchFamily="34" charset="0"/>
              <a:cs typeface="Arial" pitchFamily="34" charset="0"/>
            </a:endParaRPr>
          </a:p>
          <a:p>
            <a:pPr marL="1155700" lvl="2" indent="-228600">
              <a:lnSpc>
                <a:spcPct val="100000"/>
              </a:lnSpc>
              <a:spcBef>
                <a:spcPts val="340"/>
              </a:spcBef>
              <a:buFont typeface="Arial"/>
              <a:buChar char="•"/>
              <a:tabLst>
                <a:tab pos="1155065" algn="l"/>
                <a:tab pos="1155700" algn="l"/>
              </a:tabLst>
            </a:pPr>
            <a:r>
              <a:rPr sz="1600" dirty="0">
                <a:latin typeface="Arial" pitchFamily="34" charset="0"/>
                <a:cs typeface="Arial" pitchFamily="34" charset="0"/>
              </a:rPr>
              <a:t>22 </a:t>
            </a:r>
            <a:r>
              <a:rPr sz="1600" spc="-5" dirty="0">
                <a:latin typeface="Arial" pitchFamily="34" charset="0"/>
                <a:cs typeface="Arial" pitchFamily="34" charset="0"/>
              </a:rPr>
              <a:t>en-suite </a:t>
            </a:r>
            <a:r>
              <a:rPr sz="1600" spc="-10" dirty="0">
                <a:latin typeface="Arial" pitchFamily="34" charset="0"/>
                <a:cs typeface="Arial" pitchFamily="34" charset="0"/>
              </a:rPr>
              <a:t>5-star </a:t>
            </a:r>
            <a:r>
              <a:rPr sz="1600" spc="-5" dirty="0">
                <a:latin typeface="Arial" pitchFamily="34" charset="0"/>
                <a:cs typeface="Arial" pitchFamily="34" charset="0"/>
              </a:rPr>
              <a:t>hotel </a:t>
            </a:r>
            <a:r>
              <a:rPr sz="1600" dirty="0">
                <a:latin typeface="Arial" pitchFamily="34" charset="0"/>
                <a:cs typeface="Arial" pitchFamily="34" charset="0"/>
              </a:rPr>
              <a:t>(44</a:t>
            </a:r>
            <a:r>
              <a:rPr sz="1600" spc="-10" dirty="0">
                <a:latin typeface="Arial" pitchFamily="34" charset="0"/>
                <a:cs typeface="Arial" pitchFamily="34" charset="0"/>
              </a:rPr>
              <a:t> </a:t>
            </a:r>
            <a:r>
              <a:rPr sz="1600" spc="-5" dirty="0">
                <a:latin typeface="Arial" pitchFamily="34" charset="0"/>
                <a:cs typeface="Arial" pitchFamily="34" charset="0"/>
              </a:rPr>
              <a:t>pax)</a:t>
            </a:r>
            <a:endParaRPr sz="1600" dirty="0">
              <a:latin typeface="Arial" pitchFamily="34" charset="0"/>
              <a:cs typeface="Arial" pitchFamily="34" charset="0"/>
            </a:endParaRPr>
          </a:p>
          <a:p>
            <a:pPr marL="1155700" lvl="2" indent="-228600">
              <a:lnSpc>
                <a:spcPct val="100000"/>
              </a:lnSpc>
              <a:spcBef>
                <a:spcPts val="405"/>
              </a:spcBef>
              <a:buFont typeface="Arial"/>
              <a:buChar char="•"/>
              <a:tabLst>
                <a:tab pos="1155065" algn="l"/>
                <a:tab pos="1155700" algn="l"/>
              </a:tabLst>
            </a:pPr>
            <a:r>
              <a:rPr sz="1600" dirty="0">
                <a:latin typeface="Arial" pitchFamily="34" charset="0"/>
                <a:cs typeface="Arial" pitchFamily="34" charset="0"/>
              </a:rPr>
              <a:t>30 units 2 </a:t>
            </a:r>
            <a:r>
              <a:rPr sz="1600" spc="-5" dirty="0">
                <a:latin typeface="Arial" pitchFamily="34" charset="0"/>
                <a:cs typeface="Arial" pitchFamily="34" charset="0"/>
              </a:rPr>
              <a:t>bedroom chalets </a:t>
            </a:r>
            <a:r>
              <a:rPr sz="1600" dirty="0">
                <a:latin typeface="Arial" pitchFamily="34" charset="0"/>
                <a:cs typeface="Arial" pitchFamily="34" charset="0"/>
              </a:rPr>
              <a:t>(160</a:t>
            </a:r>
            <a:r>
              <a:rPr sz="1600" spc="-25" dirty="0">
                <a:latin typeface="Arial" pitchFamily="34" charset="0"/>
                <a:cs typeface="Arial" pitchFamily="34" charset="0"/>
              </a:rPr>
              <a:t> </a:t>
            </a:r>
            <a:r>
              <a:rPr sz="1600" spc="-5" dirty="0">
                <a:latin typeface="Arial" pitchFamily="34" charset="0"/>
                <a:cs typeface="Arial" pitchFamily="34" charset="0"/>
              </a:rPr>
              <a:t>pax)</a:t>
            </a:r>
            <a:endParaRPr sz="1600" dirty="0">
              <a:latin typeface="Arial" pitchFamily="34" charset="0"/>
              <a:cs typeface="Arial" pitchFamily="34" charset="0"/>
            </a:endParaRPr>
          </a:p>
          <a:p>
            <a:pPr marL="1155700" lvl="2" indent="-228600">
              <a:lnSpc>
                <a:spcPct val="100000"/>
              </a:lnSpc>
              <a:spcBef>
                <a:spcPts val="315"/>
              </a:spcBef>
              <a:buFont typeface="Arial"/>
              <a:buChar char="•"/>
              <a:tabLst>
                <a:tab pos="1155065" algn="l"/>
                <a:tab pos="1155700" algn="l"/>
              </a:tabLst>
            </a:pPr>
            <a:r>
              <a:rPr sz="1600" dirty="0">
                <a:latin typeface="Arial" pitchFamily="34" charset="0"/>
                <a:cs typeface="Arial" pitchFamily="34" charset="0"/>
              </a:rPr>
              <a:t>30 units 1 </a:t>
            </a:r>
            <a:r>
              <a:rPr sz="1600" spc="-5" dirty="0">
                <a:latin typeface="Arial" pitchFamily="34" charset="0"/>
                <a:cs typeface="Arial" pitchFamily="34" charset="0"/>
              </a:rPr>
              <a:t>bedroom chalets </a:t>
            </a:r>
            <a:r>
              <a:rPr sz="1600" dirty="0">
                <a:latin typeface="Arial" pitchFamily="34" charset="0"/>
                <a:cs typeface="Arial" pitchFamily="34" charset="0"/>
              </a:rPr>
              <a:t>(60</a:t>
            </a:r>
            <a:r>
              <a:rPr sz="1600" spc="-25" dirty="0">
                <a:latin typeface="Arial" pitchFamily="34" charset="0"/>
                <a:cs typeface="Arial" pitchFamily="34" charset="0"/>
              </a:rPr>
              <a:t> </a:t>
            </a:r>
            <a:r>
              <a:rPr sz="1600" spc="-5" dirty="0">
                <a:latin typeface="Arial" pitchFamily="34" charset="0"/>
                <a:cs typeface="Arial" pitchFamily="34" charset="0"/>
              </a:rPr>
              <a:t>pax)</a:t>
            </a:r>
            <a:endParaRPr sz="1600" dirty="0">
              <a:latin typeface="Arial" pitchFamily="34" charset="0"/>
              <a:cs typeface="Arial" pitchFamily="34" charset="0"/>
            </a:endParaRPr>
          </a:p>
          <a:p>
            <a:pPr marL="1155700" lvl="2" indent="-228600">
              <a:lnSpc>
                <a:spcPct val="100000"/>
              </a:lnSpc>
              <a:spcBef>
                <a:spcPts val="335"/>
              </a:spcBef>
              <a:buFont typeface="Arial"/>
              <a:buChar char="•"/>
              <a:tabLst>
                <a:tab pos="1155065" algn="l"/>
                <a:tab pos="1155700" algn="l"/>
              </a:tabLst>
            </a:pPr>
            <a:r>
              <a:rPr sz="1600" spc="-10" dirty="0">
                <a:latin typeface="Arial" pitchFamily="34" charset="0"/>
                <a:cs typeface="Arial" pitchFamily="34" charset="0"/>
              </a:rPr>
              <a:t>Conference </a:t>
            </a:r>
            <a:r>
              <a:rPr sz="1600" spc="-5" dirty="0">
                <a:latin typeface="Arial" pitchFamily="34" charset="0"/>
                <a:cs typeface="Arial" pitchFamily="34" charset="0"/>
              </a:rPr>
              <a:t>facilities (500pax)</a:t>
            </a:r>
            <a:endParaRPr sz="1600" dirty="0">
              <a:latin typeface="Arial" pitchFamily="34" charset="0"/>
              <a:cs typeface="Arial" pitchFamily="34" charset="0"/>
            </a:endParaRPr>
          </a:p>
          <a:p>
            <a:pPr marL="1155700" lvl="2" indent="-228600">
              <a:lnSpc>
                <a:spcPct val="100000"/>
              </a:lnSpc>
              <a:spcBef>
                <a:spcPts val="310"/>
              </a:spcBef>
              <a:buFont typeface="Arial"/>
              <a:buChar char="•"/>
              <a:tabLst>
                <a:tab pos="1155065" algn="l"/>
                <a:tab pos="1155700" algn="l"/>
              </a:tabLst>
            </a:pPr>
            <a:r>
              <a:rPr sz="1600" spc="-10" dirty="0">
                <a:latin typeface="Arial" pitchFamily="34" charset="0"/>
                <a:cs typeface="Arial" pitchFamily="34" charset="0"/>
              </a:rPr>
              <a:t>Restaurant, </a:t>
            </a:r>
            <a:r>
              <a:rPr sz="1600" spc="-5" dirty="0">
                <a:latin typeface="Arial" pitchFamily="34" charset="0"/>
                <a:cs typeface="Arial" pitchFamily="34" charset="0"/>
              </a:rPr>
              <a:t>lounge </a:t>
            </a:r>
            <a:r>
              <a:rPr sz="1600" dirty="0">
                <a:latin typeface="Arial" pitchFamily="34" charset="0"/>
                <a:cs typeface="Arial" pitchFamily="34" charset="0"/>
              </a:rPr>
              <a:t>&amp; </a:t>
            </a:r>
            <a:r>
              <a:rPr sz="1600" spc="-5" dirty="0">
                <a:latin typeface="Arial" pitchFamily="34" charset="0"/>
                <a:cs typeface="Arial" pitchFamily="34" charset="0"/>
              </a:rPr>
              <a:t>sundowner</a:t>
            </a:r>
            <a:r>
              <a:rPr sz="1600" spc="-15" dirty="0">
                <a:latin typeface="Arial" pitchFamily="34" charset="0"/>
                <a:cs typeface="Arial" pitchFamily="34" charset="0"/>
              </a:rPr>
              <a:t> </a:t>
            </a:r>
            <a:r>
              <a:rPr sz="1600" spc="-10" dirty="0">
                <a:latin typeface="Arial" pitchFamily="34" charset="0"/>
                <a:cs typeface="Arial" pitchFamily="34" charset="0"/>
              </a:rPr>
              <a:t>terrace</a:t>
            </a:r>
            <a:endParaRPr sz="1600" dirty="0">
              <a:latin typeface="Arial" pitchFamily="34" charset="0"/>
              <a:cs typeface="Arial" pitchFamily="34" charset="0"/>
            </a:endParaRPr>
          </a:p>
          <a:p>
            <a:pPr marL="1155700" lvl="2" indent="-228600">
              <a:lnSpc>
                <a:spcPct val="100000"/>
              </a:lnSpc>
              <a:spcBef>
                <a:spcPts val="315"/>
              </a:spcBef>
              <a:buFont typeface="Arial"/>
              <a:buChar char="•"/>
              <a:tabLst>
                <a:tab pos="1155065" algn="l"/>
                <a:tab pos="1155700" algn="l"/>
              </a:tabLst>
            </a:pPr>
            <a:r>
              <a:rPr sz="1600" spc="-10" dirty="0">
                <a:latin typeface="Arial" pitchFamily="34" charset="0"/>
                <a:cs typeface="Arial" pitchFamily="34" charset="0"/>
              </a:rPr>
              <a:t>Pool, </a:t>
            </a:r>
            <a:r>
              <a:rPr sz="1600" dirty="0">
                <a:latin typeface="Arial" pitchFamily="34" charset="0"/>
                <a:cs typeface="Arial" pitchFamily="34" charset="0"/>
              </a:rPr>
              <a:t>health spa &amp; fitness</a:t>
            </a:r>
            <a:r>
              <a:rPr sz="1600" spc="-20" dirty="0">
                <a:latin typeface="Arial" pitchFamily="34" charset="0"/>
                <a:cs typeface="Arial" pitchFamily="34" charset="0"/>
              </a:rPr>
              <a:t> </a:t>
            </a:r>
            <a:r>
              <a:rPr sz="1600" spc="-10" dirty="0">
                <a:latin typeface="Arial" pitchFamily="34" charset="0"/>
                <a:cs typeface="Arial" pitchFamily="34" charset="0"/>
              </a:rPr>
              <a:t>centre</a:t>
            </a:r>
            <a:endParaRPr sz="1600" dirty="0">
              <a:latin typeface="Arial" pitchFamily="34" charset="0"/>
              <a:cs typeface="Arial" pitchFamily="34" charset="0"/>
            </a:endParaRPr>
          </a:p>
          <a:p>
            <a:pPr marL="1155700" lvl="2" indent="-228600">
              <a:lnSpc>
                <a:spcPct val="100000"/>
              </a:lnSpc>
              <a:spcBef>
                <a:spcPts val="335"/>
              </a:spcBef>
              <a:buFont typeface="Arial"/>
              <a:buChar char="•"/>
              <a:tabLst>
                <a:tab pos="1155065" algn="l"/>
                <a:tab pos="1155700" algn="l"/>
              </a:tabLst>
            </a:pPr>
            <a:r>
              <a:rPr sz="1600" spc="-10" dirty="0">
                <a:latin typeface="Arial" pitchFamily="34" charset="0"/>
                <a:cs typeface="Arial" pitchFamily="34" charset="0"/>
              </a:rPr>
              <a:t>Craft</a:t>
            </a:r>
            <a:r>
              <a:rPr sz="1600" spc="-5" dirty="0">
                <a:latin typeface="Arial" pitchFamily="34" charset="0"/>
                <a:cs typeface="Arial" pitchFamily="34" charset="0"/>
              </a:rPr>
              <a:t> </a:t>
            </a:r>
            <a:r>
              <a:rPr sz="1600" spc="-10" dirty="0">
                <a:latin typeface="Arial" pitchFamily="34" charset="0"/>
                <a:cs typeface="Arial" pitchFamily="34" charset="0"/>
              </a:rPr>
              <a:t>market.</a:t>
            </a:r>
            <a:endParaRPr sz="1600" dirty="0">
              <a:latin typeface="Arial" pitchFamily="34" charset="0"/>
              <a:cs typeface="Arial" pitchFamily="34" charset="0"/>
            </a:endParaRPr>
          </a:p>
        </p:txBody>
      </p:sp>
      <p:sp>
        <p:nvSpPr>
          <p:cNvPr id="3" name="object 3"/>
          <p:cNvSpPr/>
          <p:nvPr/>
        </p:nvSpPr>
        <p:spPr>
          <a:xfrm>
            <a:off x="0" y="0"/>
            <a:ext cx="5580112" cy="780333"/>
          </a:xfrm>
          <a:custGeom>
            <a:avLst/>
            <a:gdLst/>
            <a:ahLst/>
            <a:cxnLst/>
            <a:rect l="l" t="t" r="r" b="b"/>
            <a:pathLst>
              <a:path w="4500245" h="929005">
                <a:moveTo>
                  <a:pt x="0" y="928456"/>
                </a:moveTo>
                <a:lnTo>
                  <a:pt x="4499991" y="928456"/>
                </a:lnTo>
                <a:lnTo>
                  <a:pt x="4499991" y="0"/>
                </a:lnTo>
                <a:lnTo>
                  <a:pt x="0" y="0"/>
                </a:lnTo>
                <a:lnTo>
                  <a:pt x="0" y="928456"/>
                </a:lnTo>
                <a:close/>
              </a:path>
            </a:pathLst>
          </a:custGeom>
          <a:solidFill>
            <a:srgbClr val="FF0000"/>
          </a:solidFill>
        </p:spPr>
        <p:txBody>
          <a:bodyPr wrap="square" lIns="0" tIns="0" rIns="0" bIns="0" rtlCol="0"/>
          <a:lstStyle/>
          <a:p>
            <a:endParaRPr sz="1400"/>
          </a:p>
        </p:txBody>
      </p:sp>
      <p:sp>
        <p:nvSpPr>
          <p:cNvPr id="4" name="object 4"/>
          <p:cNvSpPr txBox="1">
            <a:spLocks noGrp="1"/>
          </p:cNvSpPr>
          <p:nvPr>
            <p:ph type="title"/>
          </p:nvPr>
        </p:nvSpPr>
        <p:spPr>
          <a:xfrm>
            <a:off x="78168" y="94971"/>
            <a:ext cx="5357928" cy="382156"/>
          </a:xfrm>
          <a:prstGeom prst="rect">
            <a:avLst/>
          </a:prstGeom>
        </p:spPr>
        <p:txBody>
          <a:bodyPr vert="horz" wrap="square" lIns="0" tIns="12700" rIns="0" bIns="0" rtlCol="0">
            <a:spAutoFit/>
          </a:bodyPr>
          <a:lstStyle/>
          <a:p>
            <a:pPr marL="12700">
              <a:lnSpc>
                <a:spcPct val="100000"/>
              </a:lnSpc>
              <a:spcBef>
                <a:spcPts val="100"/>
              </a:spcBef>
            </a:pPr>
            <a:r>
              <a:rPr lang="en-ZA" sz="2400" b="1" spc="-5" dirty="0" smtClean="0">
                <a:solidFill>
                  <a:srgbClr val="000000"/>
                </a:solidFill>
                <a:latin typeface="Arial"/>
                <a:cs typeface="Arial"/>
              </a:rPr>
              <a:t>Focus 3: Tourism - Hole in the Wall</a:t>
            </a:r>
            <a:endParaRPr sz="2400" dirty="0">
              <a:latin typeface="Arial"/>
              <a:cs typeface="Arial"/>
            </a:endParaRPr>
          </a:p>
        </p:txBody>
      </p:sp>
      <p:sp>
        <p:nvSpPr>
          <p:cNvPr id="5" name="object 5"/>
          <p:cNvSpPr txBox="1">
            <a:spLocks noGrp="1"/>
          </p:cNvSpPr>
          <p:nvPr>
            <p:ph type="sldNum" sz="quarter" idx="4294967295"/>
          </p:nvPr>
        </p:nvSpPr>
        <p:spPr>
          <a:xfrm>
            <a:off x="8490902" y="6407584"/>
            <a:ext cx="128270" cy="233045"/>
          </a:xfrm>
          <a:prstGeom prst="rect">
            <a:avLst/>
          </a:prstGeom>
        </p:spPr>
        <p:txBody>
          <a:bodyPr vert="horz" wrap="square" lIns="0" tIns="26670" rIns="0" bIns="0" rtlCol="0">
            <a:spAutoFit/>
          </a:bodyPr>
          <a:lstStyle/>
          <a:p>
            <a:pPr marL="25400">
              <a:lnSpc>
                <a:spcPct val="100000"/>
              </a:lnSpc>
              <a:spcBef>
                <a:spcPts val="210"/>
              </a:spcBef>
            </a:pPr>
            <a:fld id="{81D60167-4931-47E6-BA6A-407CBD079E47}" type="slidenum">
              <a:rPr dirty="0"/>
              <a:t>13</a:t>
            </a:fld>
            <a:endParaRPr dirty="0"/>
          </a:p>
        </p:txBody>
      </p:sp>
      <p:sp>
        <p:nvSpPr>
          <p:cNvPr id="6" name="Content Placeholder 1"/>
          <p:cNvSpPr>
            <a:spLocks noGrp="1"/>
          </p:cNvSpPr>
          <p:nvPr>
            <p:ph idx="4294967295"/>
          </p:nvPr>
        </p:nvSpPr>
        <p:spPr>
          <a:xfrm>
            <a:off x="5580112" y="-5681"/>
            <a:ext cx="2160240" cy="786014"/>
          </a:xfrm>
          <a:solidFill>
            <a:srgbClr val="7030A0"/>
          </a:solidFill>
        </p:spPr>
        <p:txBody>
          <a:bodyPr>
            <a:noAutofit/>
          </a:bodyPr>
          <a:lstStyle/>
          <a:p>
            <a:pPr marL="0" indent="0" algn="ctr">
              <a:buNone/>
            </a:pPr>
            <a:r>
              <a:rPr lang="en-ZA" sz="1800" b="1" dirty="0" smtClean="0">
                <a:latin typeface="Aril"/>
                <a:ea typeface="Calibri"/>
              </a:rPr>
              <a:t>Status Update</a:t>
            </a:r>
          </a:p>
          <a:p>
            <a:pPr marL="0" indent="0" algn="ctr">
              <a:buNone/>
            </a:pPr>
            <a:r>
              <a:rPr lang="en-ZA" sz="1200" b="1" dirty="0" smtClean="0">
                <a:latin typeface="Aril"/>
                <a:ea typeface="Calibri"/>
              </a:rPr>
              <a:t>Reported under KPI 16 Q4 18/19</a:t>
            </a:r>
            <a:endParaRPr lang="en-ZA" sz="1200" b="1" dirty="0">
              <a:latin typeface="Aril"/>
              <a:ea typeface="Calibri"/>
            </a:endParaRPr>
          </a:p>
        </p:txBody>
      </p:sp>
      <p:sp>
        <p:nvSpPr>
          <p:cNvPr id="7" name="Title 1"/>
          <p:cNvSpPr txBox="1">
            <a:spLocks/>
          </p:cNvSpPr>
          <p:nvPr/>
        </p:nvSpPr>
        <p:spPr>
          <a:xfrm>
            <a:off x="7488636" y="94971"/>
            <a:ext cx="1663316" cy="817561"/>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solidFill>
                  <a:schemeClr val="bg1"/>
                </a:solidFill>
                <a:latin typeface="+mj-lt"/>
                <a:ea typeface="+mj-ea"/>
                <a:cs typeface="+mj-cs"/>
              </a:defRPr>
            </a:lvl1pPr>
          </a:lstStyle>
          <a:p>
            <a:r>
              <a:rPr lang="en-GB" sz="3000" b="1" dirty="0" smtClean="0">
                <a:latin typeface="Arial" panose="020B0604020202020204" pitchFamily="34" charset="0"/>
                <a:cs typeface="Arial" panose="020B0604020202020204" pitchFamily="34" charset="0"/>
              </a:rPr>
              <a:t>KPI 16</a:t>
            </a:r>
            <a:endParaRPr lang="en-GB" sz="3000" b="1" dirty="0">
              <a:latin typeface="Arial" panose="020B0604020202020204" pitchFamily="34" charset="0"/>
              <a:cs typeface="Arial" panose="020B0604020202020204" pitchFamily="34" charset="0"/>
            </a:endParaRPr>
          </a:p>
        </p:txBody>
      </p:sp>
      <p:sp>
        <p:nvSpPr>
          <p:cNvPr id="8" name="Content Placeholder 1"/>
          <p:cNvSpPr>
            <a:spLocks noGrp="1"/>
          </p:cNvSpPr>
          <p:nvPr>
            <p:ph idx="4294967295"/>
          </p:nvPr>
        </p:nvSpPr>
        <p:spPr>
          <a:xfrm>
            <a:off x="5076056" y="4941168"/>
            <a:ext cx="3168352" cy="648072"/>
          </a:xfrm>
          <a:solidFill>
            <a:srgbClr val="FFC000"/>
          </a:solidFill>
        </p:spPr>
        <p:txBody>
          <a:bodyPr>
            <a:noAutofit/>
          </a:bodyPr>
          <a:lstStyle/>
          <a:p>
            <a:pPr marL="0" indent="0" algn="ctr">
              <a:buNone/>
            </a:pPr>
            <a:r>
              <a:rPr lang="en-ZA" sz="1200" dirty="0" smtClean="0">
                <a:latin typeface="Aril"/>
                <a:ea typeface="Calibri"/>
              </a:rPr>
              <a:t>President </a:t>
            </a:r>
            <a:r>
              <a:rPr lang="en-ZA" sz="1200" dirty="0" err="1" smtClean="0">
                <a:latin typeface="Aril"/>
                <a:ea typeface="Calibri"/>
              </a:rPr>
              <a:t>Ramaphosa</a:t>
            </a:r>
            <a:r>
              <a:rPr lang="en-ZA" sz="1200" dirty="0" smtClean="0">
                <a:latin typeface="Aril"/>
                <a:ea typeface="Calibri"/>
              </a:rPr>
              <a:t> visited OR Tambo District Municipality during Q2 – 17 September 2019</a:t>
            </a:r>
            <a:endParaRPr lang="en-ZA" sz="1200" dirty="0">
              <a:latin typeface="Aril"/>
              <a:ea typeface="Calibri"/>
            </a:endParaRPr>
          </a:p>
        </p:txBody>
      </p:sp>
    </p:spTree>
    <p:extLst>
      <p:ext uri="{BB962C8B-B14F-4D97-AF65-F5344CB8AC3E}">
        <p14:creationId xmlns:p14="http://schemas.microsoft.com/office/powerpoint/2010/main" val="347044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8374" y="780333"/>
            <a:ext cx="7931784" cy="5214889"/>
          </a:xfrm>
          <a:prstGeom prst="rect">
            <a:avLst/>
          </a:prstGeom>
        </p:spPr>
        <p:txBody>
          <a:bodyPr vert="horz" wrap="square" lIns="0" tIns="76835" rIns="0" bIns="0" rtlCol="0">
            <a:spAutoFit/>
          </a:bodyPr>
          <a:lstStyle/>
          <a:p>
            <a:pPr marL="355600" indent="-342900" algn="just">
              <a:lnSpc>
                <a:spcPct val="100000"/>
              </a:lnSpc>
              <a:spcBef>
                <a:spcPts val="605"/>
              </a:spcBef>
              <a:buFont typeface="Arial"/>
              <a:buChar char="•"/>
              <a:tabLst>
                <a:tab pos="354965" algn="l"/>
                <a:tab pos="355600" algn="l"/>
              </a:tabLst>
            </a:pPr>
            <a:r>
              <a:rPr sz="2000" spc="-5" dirty="0">
                <a:latin typeface="Calibri"/>
                <a:cs typeface="Calibri"/>
              </a:rPr>
              <a:t>Status </a:t>
            </a:r>
            <a:r>
              <a:rPr sz="2000" spc="-10" dirty="0">
                <a:latin typeface="Calibri"/>
                <a:cs typeface="Calibri"/>
              </a:rPr>
              <a:t>Update </a:t>
            </a:r>
            <a:r>
              <a:rPr sz="2000" dirty="0">
                <a:latin typeface="Calibri"/>
                <a:cs typeface="Calibri"/>
              </a:rPr>
              <a:t>as </a:t>
            </a:r>
            <a:r>
              <a:rPr sz="2000" spc="-10" dirty="0">
                <a:latin typeface="Calibri"/>
                <a:cs typeface="Calibri"/>
              </a:rPr>
              <a:t>at </a:t>
            </a:r>
            <a:r>
              <a:rPr sz="2000" dirty="0">
                <a:latin typeface="Calibri"/>
                <a:cs typeface="Calibri"/>
              </a:rPr>
              <a:t>3</a:t>
            </a:r>
            <a:r>
              <a:rPr sz="2000" spc="15" dirty="0">
                <a:latin typeface="Calibri"/>
                <a:cs typeface="Calibri"/>
              </a:rPr>
              <a:t> </a:t>
            </a:r>
            <a:r>
              <a:rPr sz="2000" spc="-5" dirty="0">
                <a:latin typeface="Calibri"/>
                <a:cs typeface="Calibri"/>
              </a:rPr>
              <a:t>September2019</a:t>
            </a:r>
            <a:endParaRPr sz="2000" dirty="0">
              <a:latin typeface="Calibri"/>
              <a:cs typeface="Calibri"/>
            </a:endParaRPr>
          </a:p>
          <a:p>
            <a:pPr marL="755650" marR="907415" lvl="1" indent="-285750" algn="just">
              <a:lnSpc>
                <a:spcPct val="100000"/>
              </a:lnSpc>
              <a:spcBef>
                <a:spcPts val="500"/>
              </a:spcBef>
              <a:buFont typeface="Arial"/>
              <a:buChar char="–"/>
              <a:tabLst>
                <a:tab pos="755015" algn="l"/>
                <a:tab pos="755650" algn="l"/>
              </a:tabLst>
            </a:pPr>
            <a:r>
              <a:rPr sz="2000" spc="-5" dirty="0">
                <a:latin typeface="Calibri"/>
                <a:cs typeface="Calibri"/>
              </a:rPr>
              <a:t>Expression of </a:t>
            </a:r>
            <a:r>
              <a:rPr sz="2000" spc="-15" dirty="0">
                <a:latin typeface="Calibri"/>
                <a:cs typeface="Calibri"/>
              </a:rPr>
              <a:t>Interest </a:t>
            </a:r>
            <a:r>
              <a:rPr sz="2000" spc="-5" dirty="0">
                <a:latin typeface="Calibri"/>
                <a:cs typeface="Calibri"/>
              </a:rPr>
              <a:t>(“EOI”) </a:t>
            </a:r>
            <a:r>
              <a:rPr sz="2000" dirty="0">
                <a:latin typeface="Calibri"/>
                <a:cs typeface="Calibri"/>
              </a:rPr>
              <a:t>issued – </a:t>
            </a:r>
            <a:r>
              <a:rPr sz="2000" spc="-5" dirty="0">
                <a:latin typeface="Calibri"/>
                <a:cs typeface="Calibri"/>
              </a:rPr>
              <a:t>24 potential </a:t>
            </a:r>
            <a:r>
              <a:rPr sz="2000" spc="-15" dirty="0">
                <a:latin typeface="Calibri"/>
                <a:cs typeface="Calibri"/>
              </a:rPr>
              <a:t>operators  </a:t>
            </a:r>
            <a:r>
              <a:rPr sz="2000" spc="-5" dirty="0">
                <a:latin typeface="Calibri"/>
                <a:cs typeface="Calibri"/>
              </a:rPr>
              <a:t>responded, site </a:t>
            </a:r>
            <a:r>
              <a:rPr sz="2000" dirty="0">
                <a:latin typeface="Calibri"/>
                <a:cs typeface="Calibri"/>
              </a:rPr>
              <a:t>visit </a:t>
            </a:r>
            <a:r>
              <a:rPr sz="2000" spc="-5" dirty="0">
                <a:latin typeface="Calibri"/>
                <a:cs typeface="Calibri"/>
              </a:rPr>
              <a:t>held </a:t>
            </a:r>
            <a:r>
              <a:rPr sz="2000" dirty="0">
                <a:latin typeface="Calibri"/>
                <a:cs typeface="Calibri"/>
              </a:rPr>
              <a:t>3 April </a:t>
            </a:r>
            <a:r>
              <a:rPr sz="2000" spc="-5" dirty="0">
                <a:latin typeface="Calibri"/>
                <a:cs typeface="Calibri"/>
              </a:rPr>
              <a:t>2019</a:t>
            </a:r>
            <a:endParaRPr sz="2000" dirty="0">
              <a:latin typeface="Calibri"/>
              <a:cs typeface="Calibri"/>
            </a:endParaRPr>
          </a:p>
          <a:p>
            <a:pPr lvl="1" algn="just">
              <a:lnSpc>
                <a:spcPct val="100000"/>
              </a:lnSpc>
              <a:spcBef>
                <a:spcPts val="10"/>
              </a:spcBef>
              <a:buFont typeface="Arial"/>
              <a:buChar char="–"/>
            </a:pPr>
            <a:endParaRPr sz="2850" dirty="0">
              <a:latin typeface="Times New Roman"/>
              <a:cs typeface="Times New Roman"/>
            </a:endParaRPr>
          </a:p>
          <a:p>
            <a:pPr marL="755650" marR="423545" lvl="1" indent="-285750" algn="just">
              <a:lnSpc>
                <a:spcPct val="100000"/>
              </a:lnSpc>
              <a:spcBef>
                <a:spcPts val="5"/>
              </a:spcBef>
              <a:buFont typeface="Arial"/>
              <a:buChar char="–"/>
              <a:tabLst>
                <a:tab pos="755015" algn="l"/>
                <a:tab pos="755650" algn="l"/>
              </a:tabLst>
            </a:pPr>
            <a:r>
              <a:rPr lang="en-ZA" sz="2000" spc="-5" dirty="0">
                <a:cs typeface="Calibri"/>
              </a:rPr>
              <a:t>IDC and National Department of </a:t>
            </a:r>
            <a:r>
              <a:rPr lang="en-ZA" sz="2000" spc="-30" dirty="0">
                <a:cs typeface="Calibri"/>
              </a:rPr>
              <a:t>Tourism </a:t>
            </a:r>
            <a:r>
              <a:rPr lang="en-ZA" sz="2000" spc="-5" dirty="0">
                <a:cs typeface="Calibri"/>
              </a:rPr>
              <a:t>implementing </a:t>
            </a:r>
            <a:r>
              <a:rPr lang="en-ZA" sz="2000" dirty="0">
                <a:cs typeface="Calibri"/>
              </a:rPr>
              <a:t>a </a:t>
            </a:r>
            <a:r>
              <a:rPr lang="en-ZA" sz="2000" spc="-30" dirty="0">
                <a:cs typeface="Calibri"/>
              </a:rPr>
              <a:t>Tourism  </a:t>
            </a:r>
            <a:r>
              <a:rPr lang="en-ZA" sz="2000" spc="-10" dirty="0">
                <a:cs typeface="Calibri"/>
              </a:rPr>
              <a:t>Equity </a:t>
            </a:r>
            <a:r>
              <a:rPr lang="en-ZA" sz="2000" spc="-5" dirty="0">
                <a:cs typeface="Calibri"/>
              </a:rPr>
              <a:t>Fund </a:t>
            </a:r>
            <a:r>
              <a:rPr lang="en-ZA" sz="2000" dirty="0">
                <a:cs typeface="Calibri"/>
              </a:rPr>
              <a:t>(TEF) – initially </a:t>
            </a:r>
            <a:r>
              <a:rPr lang="en-ZA" sz="2000" spc="-10" dirty="0">
                <a:cs typeface="Calibri"/>
              </a:rPr>
              <a:t>capitalized at</a:t>
            </a:r>
            <a:r>
              <a:rPr lang="en-ZA" sz="2000" dirty="0">
                <a:cs typeface="Calibri"/>
              </a:rPr>
              <a:t> </a:t>
            </a:r>
            <a:r>
              <a:rPr lang="en-ZA" sz="2000" spc="-5" dirty="0">
                <a:cs typeface="Calibri"/>
              </a:rPr>
              <a:t>R120million</a:t>
            </a:r>
            <a:endParaRPr lang="en-ZA" sz="2000" dirty="0">
              <a:cs typeface="Calibri"/>
            </a:endParaRPr>
          </a:p>
          <a:p>
            <a:pPr marL="1155700" lvl="2" indent="-228600" algn="just">
              <a:lnSpc>
                <a:spcPct val="100000"/>
              </a:lnSpc>
              <a:spcBef>
                <a:spcPts val="500"/>
              </a:spcBef>
              <a:buFont typeface="Arial"/>
              <a:buChar char="•"/>
              <a:tabLst>
                <a:tab pos="1155065" algn="l"/>
                <a:tab pos="1155700" algn="l"/>
              </a:tabLst>
            </a:pPr>
            <a:r>
              <a:rPr lang="en-ZA" sz="2000" spc="-5" dirty="0">
                <a:cs typeface="Calibri"/>
              </a:rPr>
              <a:t>Once launched, Hole-in-the-Wall will be </a:t>
            </a:r>
            <a:r>
              <a:rPr lang="en-ZA" sz="2000" spc="-15" dirty="0">
                <a:cs typeface="Calibri"/>
              </a:rPr>
              <a:t>first </a:t>
            </a:r>
            <a:r>
              <a:rPr lang="en-ZA" sz="2000" spc="-10" dirty="0">
                <a:cs typeface="Calibri"/>
              </a:rPr>
              <a:t>project</a:t>
            </a:r>
            <a:r>
              <a:rPr lang="en-ZA" sz="2000" spc="40" dirty="0">
                <a:cs typeface="Calibri"/>
              </a:rPr>
              <a:t> </a:t>
            </a:r>
            <a:r>
              <a:rPr lang="en-ZA" sz="2000" spc="-5" dirty="0">
                <a:cs typeface="Calibri"/>
              </a:rPr>
              <a:t>funded</a:t>
            </a:r>
            <a:endParaRPr lang="en-ZA" sz="2000" dirty="0">
              <a:cs typeface="Calibri"/>
            </a:endParaRPr>
          </a:p>
          <a:p>
            <a:pPr marL="1155700" marR="450215" lvl="2" indent="-228600" algn="just">
              <a:lnSpc>
                <a:spcPct val="100000"/>
              </a:lnSpc>
              <a:spcBef>
                <a:spcPts val="385"/>
              </a:spcBef>
              <a:buFont typeface="Arial"/>
              <a:buChar char="•"/>
              <a:tabLst>
                <a:tab pos="1155065" algn="l"/>
                <a:tab pos="1155700" algn="l"/>
              </a:tabLst>
            </a:pPr>
            <a:r>
              <a:rPr lang="en-ZA" sz="2000" spc="-5" dirty="0">
                <a:cs typeface="Calibri"/>
              </a:rPr>
              <a:t>Successful bids will </a:t>
            </a:r>
            <a:r>
              <a:rPr lang="en-ZA" sz="2000" spc="-10" dirty="0">
                <a:cs typeface="Calibri"/>
              </a:rPr>
              <a:t>contribute </a:t>
            </a:r>
            <a:r>
              <a:rPr lang="en-ZA" sz="2000" spc="-5" dirty="0">
                <a:cs typeface="Calibri"/>
              </a:rPr>
              <a:t>reasonable </a:t>
            </a:r>
            <a:r>
              <a:rPr lang="en-ZA" sz="2000" spc="-10" dirty="0">
                <a:cs typeface="Calibri"/>
              </a:rPr>
              <a:t>percentage </a:t>
            </a:r>
            <a:r>
              <a:rPr lang="en-ZA" sz="2000" spc="-5" dirty="0">
                <a:cs typeface="Calibri"/>
              </a:rPr>
              <a:t>of </a:t>
            </a:r>
            <a:r>
              <a:rPr lang="en-ZA" sz="2000" spc="-10" dirty="0">
                <a:cs typeface="Calibri"/>
              </a:rPr>
              <a:t>total  project cost, </a:t>
            </a:r>
            <a:r>
              <a:rPr lang="en-ZA" sz="2000" spc="-5" dirty="0">
                <a:cs typeface="Calibri"/>
              </a:rPr>
              <a:t>IDC will </a:t>
            </a:r>
            <a:r>
              <a:rPr lang="en-ZA" sz="2000" spc="-10" dirty="0">
                <a:cs typeface="Calibri"/>
              </a:rPr>
              <a:t>provide </a:t>
            </a:r>
            <a:r>
              <a:rPr lang="en-ZA" sz="2000" spc="-5" dirty="0">
                <a:cs typeface="Calibri"/>
              </a:rPr>
              <a:t>debt funding </a:t>
            </a:r>
            <a:r>
              <a:rPr lang="en-ZA" sz="2000" spc="-10" dirty="0">
                <a:cs typeface="Calibri"/>
              </a:rPr>
              <a:t>to </a:t>
            </a:r>
            <a:r>
              <a:rPr lang="en-ZA" sz="2000" spc="-5" dirty="0">
                <a:cs typeface="Calibri"/>
              </a:rPr>
              <a:t>be determined  </a:t>
            </a:r>
            <a:r>
              <a:rPr lang="en-ZA" sz="2000" spc="-10" dirty="0">
                <a:cs typeface="Calibri"/>
              </a:rPr>
              <a:t>through </a:t>
            </a:r>
            <a:r>
              <a:rPr lang="en-ZA" sz="2000" dirty="0">
                <a:cs typeface="Calibri"/>
              </a:rPr>
              <a:t>the</a:t>
            </a:r>
            <a:r>
              <a:rPr lang="en-ZA" sz="2000" spc="5" dirty="0">
                <a:cs typeface="Calibri"/>
              </a:rPr>
              <a:t> </a:t>
            </a:r>
            <a:r>
              <a:rPr lang="en-ZA" sz="2000" spc="-5" dirty="0">
                <a:cs typeface="Calibri"/>
              </a:rPr>
              <a:t>TEF</a:t>
            </a:r>
            <a:endParaRPr lang="en-ZA" sz="2000" dirty="0">
              <a:cs typeface="Calibri"/>
            </a:endParaRPr>
          </a:p>
          <a:p>
            <a:pPr marL="1155700" lvl="2" indent="-228600" algn="just">
              <a:lnSpc>
                <a:spcPct val="100000"/>
              </a:lnSpc>
              <a:spcBef>
                <a:spcPts val="505"/>
              </a:spcBef>
              <a:buFont typeface="Arial"/>
              <a:buChar char="•"/>
              <a:tabLst>
                <a:tab pos="1155065" algn="l"/>
                <a:tab pos="1155700" algn="l"/>
              </a:tabLst>
            </a:pPr>
            <a:r>
              <a:rPr lang="en-ZA" sz="2000" spc="-5" dirty="0">
                <a:cs typeface="Calibri"/>
              </a:rPr>
              <a:t>The Fund </a:t>
            </a:r>
            <a:r>
              <a:rPr lang="en-ZA" sz="2000" dirty="0">
                <a:cs typeface="Calibri"/>
              </a:rPr>
              <a:t>will </a:t>
            </a:r>
            <a:r>
              <a:rPr lang="en-ZA" sz="2000" spc="-5" dirty="0">
                <a:cs typeface="Calibri"/>
              </a:rPr>
              <a:t>be launched </a:t>
            </a:r>
            <a:r>
              <a:rPr lang="en-ZA" sz="2000" dirty="0">
                <a:cs typeface="Calibri"/>
              </a:rPr>
              <a:t>in </a:t>
            </a:r>
            <a:r>
              <a:rPr lang="en-ZA" sz="2000" spc="-5" dirty="0">
                <a:cs typeface="Calibri"/>
              </a:rPr>
              <a:t>October</a:t>
            </a:r>
            <a:r>
              <a:rPr lang="en-ZA" sz="2000" dirty="0">
                <a:cs typeface="Calibri"/>
              </a:rPr>
              <a:t> </a:t>
            </a:r>
            <a:r>
              <a:rPr lang="en-ZA" sz="2000" spc="-5" dirty="0">
                <a:cs typeface="Calibri"/>
              </a:rPr>
              <a:t>2019.</a:t>
            </a:r>
            <a:endParaRPr lang="en-ZA" sz="2000" dirty="0">
              <a:cs typeface="Calibri"/>
            </a:endParaRPr>
          </a:p>
          <a:p>
            <a:pPr marL="469900" marR="5080" lvl="1" algn="just">
              <a:lnSpc>
                <a:spcPct val="100000"/>
              </a:lnSpc>
              <a:tabLst>
                <a:tab pos="755015" algn="l"/>
                <a:tab pos="755650" algn="l"/>
              </a:tabLst>
            </a:pPr>
            <a:endParaRPr lang="en-ZA" sz="2000" spc="-5" dirty="0" smtClean="0">
              <a:latin typeface="Calibri"/>
              <a:cs typeface="Calibri"/>
            </a:endParaRPr>
          </a:p>
          <a:p>
            <a:pPr marL="755650" marR="5080" lvl="1" indent="-285750" algn="just">
              <a:lnSpc>
                <a:spcPct val="100000"/>
              </a:lnSpc>
              <a:buFont typeface="Arial"/>
              <a:buChar char="–"/>
              <a:tabLst>
                <a:tab pos="755015" algn="l"/>
                <a:tab pos="755650" algn="l"/>
              </a:tabLst>
            </a:pPr>
            <a:r>
              <a:rPr sz="2000" spc="-5" dirty="0" smtClean="0">
                <a:latin typeface="Calibri"/>
                <a:cs typeface="Calibri"/>
              </a:rPr>
              <a:t>Funding </a:t>
            </a:r>
            <a:r>
              <a:rPr sz="2000" spc="-10" dirty="0">
                <a:latin typeface="Calibri"/>
                <a:cs typeface="Calibri"/>
              </a:rPr>
              <a:t>engagement </a:t>
            </a:r>
            <a:r>
              <a:rPr sz="2000" spc="-5" dirty="0">
                <a:latin typeface="Calibri"/>
                <a:cs typeface="Calibri"/>
              </a:rPr>
              <a:t>terms </a:t>
            </a:r>
            <a:r>
              <a:rPr sz="2000" spc="-10" dirty="0">
                <a:latin typeface="Calibri"/>
                <a:cs typeface="Calibri"/>
              </a:rPr>
              <a:t>finalized by </a:t>
            </a:r>
            <a:r>
              <a:rPr sz="2000" spc="-5" dirty="0">
                <a:latin typeface="Calibri"/>
                <a:cs typeface="Calibri"/>
              </a:rPr>
              <a:t>IDC and National Department  of </a:t>
            </a:r>
            <a:r>
              <a:rPr sz="2000" spc="-30" dirty="0">
                <a:latin typeface="Calibri"/>
                <a:cs typeface="Calibri"/>
              </a:rPr>
              <a:t>Tourism </a:t>
            </a:r>
            <a:r>
              <a:rPr sz="2000" dirty="0">
                <a:latin typeface="Calibri"/>
                <a:cs typeface="Calibri"/>
              </a:rPr>
              <a:t>– </a:t>
            </a:r>
            <a:r>
              <a:rPr sz="2000" spc="-10" dirty="0">
                <a:latin typeface="Calibri"/>
                <a:cs typeface="Calibri"/>
              </a:rPr>
              <a:t>to </a:t>
            </a:r>
            <a:r>
              <a:rPr sz="2000" spc="-5" dirty="0">
                <a:latin typeface="Calibri"/>
                <a:cs typeface="Calibri"/>
              </a:rPr>
              <a:t>assist qualifying </a:t>
            </a:r>
            <a:r>
              <a:rPr sz="2000" spc="-10" dirty="0">
                <a:latin typeface="Calibri"/>
                <a:cs typeface="Calibri"/>
              </a:rPr>
              <a:t>project </a:t>
            </a:r>
            <a:r>
              <a:rPr sz="2000" dirty="0">
                <a:latin typeface="Calibri"/>
                <a:cs typeface="Calibri"/>
              </a:rPr>
              <a:t>with </a:t>
            </a:r>
            <a:r>
              <a:rPr sz="2000" spc="-5" dirty="0">
                <a:latin typeface="Calibri"/>
                <a:cs typeface="Calibri"/>
              </a:rPr>
              <a:t>equity</a:t>
            </a:r>
            <a:r>
              <a:rPr sz="2000" spc="40" dirty="0">
                <a:latin typeface="Calibri"/>
                <a:cs typeface="Calibri"/>
              </a:rPr>
              <a:t> </a:t>
            </a:r>
            <a:r>
              <a:rPr sz="2000" spc="-5" dirty="0">
                <a:latin typeface="Calibri"/>
                <a:cs typeface="Calibri"/>
              </a:rPr>
              <a:t>funding</a:t>
            </a:r>
            <a:endParaRPr sz="2000" dirty="0">
              <a:latin typeface="Calibri"/>
              <a:cs typeface="Calibri"/>
            </a:endParaRPr>
          </a:p>
          <a:p>
            <a:pPr lvl="1" algn="just">
              <a:lnSpc>
                <a:spcPct val="100000"/>
              </a:lnSpc>
              <a:spcBef>
                <a:spcPts val="15"/>
              </a:spcBef>
              <a:buFont typeface="Arial"/>
              <a:buChar char="–"/>
            </a:pPr>
            <a:endParaRPr sz="2950" dirty="0">
              <a:latin typeface="Times New Roman"/>
              <a:cs typeface="Times New Roman"/>
            </a:endParaRPr>
          </a:p>
        </p:txBody>
      </p:sp>
      <p:sp>
        <p:nvSpPr>
          <p:cNvPr id="4" name="object 4"/>
          <p:cNvSpPr txBox="1">
            <a:spLocks noGrp="1"/>
          </p:cNvSpPr>
          <p:nvPr>
            <p:ph type="sldNum" sz="quarter" idx="4294967295"/>
          </p:nvPr>
        </p:nvSpPr>
        <p:spPr>
          <a:xfrm>
            <a:off x="8490902" y="6407584"/>
            <a:ext cx="128270" cy="233045"/>
          </a:xfrm>
          <a:prstGeom prst="rect">
            <a:avLst/>
          </a:prstGeom>
        </p:spPr>
        <p:txBody>
          <a:bodyPr vert="horz" wrap="square" lIns="0" tIns="26670" rIns="0" bIns="0" rtlCol="0">
            <a:spAutoFit/>
          </a:bodyPr>
          <a:lstStyle/>
          <a:p>
            <a:pPr marL="25400">
              <a:lnSpc>
                <a:spcPct val="100000"/>
              </a:lnSpc>
              <a:spcBef>
                <a:spcPts val="210"/>
              </a:spcBef>
            </a:pPr>
            <a:fld id="{81D60167-4931-47E6-BA6A-407CBD079E47}" type="slidenum">
              <a:rPr dirty="0"/>
              <a:t>14</a:t>
            </a:fld>
            <a:endParaRPr dirty="0"/>
          </a:p>
        </p:txBody>
      </p:sp>
      <p:sp>
        <p:nvSpPr>
          <p:cNvPr id="8" name="object 3"/>
          <p:cNvSpPr/>
          <p:nvPr/>
        </p:nvSpPr>
        <p:spPr>
          <a:xfrm>
            <a:off x="0" y="0"/>
            <a:ext cx="5580112" cy="780333"/>
          </a:xfrm>
          <a:custGeom>
            <a:avLst/>
            <a:gdLst/>
            <a:ahLst/>
            <a:cxnLst/>
            <a:rect l="l" t="t" r="r" b="b"/>
            <a:pathLst>
              <a:path w="4500245" h="929005">
                <a:moveTo>
                  <a:pt x="0" y="928456"/>
                </a:moveTo>
                <a:lnTo>
                  <a:pt x="4499991" y="928456"/>
                </a:lnTo>
                <a:lnTo>
                  <a:pt x="4499991" y="0"/>
                </a:lnTo>
                <a:lnTo>
                  <a:pt x="0" y="0"/>
                </a:lnTo>
                <a:lnTo>
                  <a:pt x="0" y="928456"/>
                </a:lnTo>
                <a:close/>
              </a:path>
            </a:pathLst>
          </a:custGeom>
          <a:solidFill>
            <a:srgbClr val="FF0000"/>
          </a:solidFill>
        </p:spPr>
        <p:txBody>
          <a:bodyPr wrap="square" lIns="0" tIns="0" rIns="0" bIns="0" rtlCol="0"/>
          <a:lstStyle/>
          <a:p>
            <a:endParaRPr sz="1400"/>
          </a:p>
        </p:txBody>
      </p:sp>
      <p:sp>
        <p:nvSpPr>
          <p:cNvPr id="10" name="Content Placeholder 1"/>
          <p:cNvSpPr>
            <a:spLocks noGrp="1"/>
          </p:cNvSpPr>
          <p:nvPr>
            <p:ph idx="4294967295"/>
          </p:nvPr>
        </p:nvSpPr>
        <p:spPr>
          <a:xfrm>
            <a:off x="5580112" y="-5681"/>
            <a:ext cx="2160240" cy="786014"/>
          </a:xfrm>
          <a:solidFill>
            <a:srgbClr val="7030A0"/>
          </a:solidFill>
        </p:spPr>
        <p:txBody>
          <a:bodyPr>
            <a:noAutofit/>
          </a:bodyPr>
          <a:lstStyle/>
          <a:p>
            <a:pPr marL="0" indent="0" algn="ctr">
              <a:buNone/>
            </a:pPr>
            <a:r>
              <a:rPr lang="en-ZA" sz="1800" b="1" dirty="0" smtClean="0">
                <a:latin typeface="Aril"/>
                <a:ea typeface="Calibri"/>
              </a:rPr>
              <a:t>Status Update</a:t>
            </a:r>
          </a:p>
          <a:p>
            <a:pPr marL="0" indent="0" algn="ctr">
              <a:buNone/>
            </a:pPr>
            <a:r>
              <a:rPr lang="en-ZA" sz="1200" b="1" dirty="0" smtClean="0">
                <a:latin typeface="Aril"/>
                <a:ea typeface="Calibri"/>
              </a:rPr>
              <a:t>Reported under KPI 16 Q4 18/19</a:t>
            </a:r>
            <a:endParaRPr lang="en-ZA" sz="1200" b="1" dirty="0">
              <a:latin typeface="Aril"/>
              <a:ea typeface="Calibri"/>
            </a:endParaRPr>
          </a:p>
        </p:txBody>
      </p:sp>
      <p:sp>
        <p:nvSpPr>
          <p:cNvPr id="11" name="Title 1"/>
          <p:cNvSpPr txBox="1">
            <a:spLocks/>
          </p:cNvSpPr>
          <p:nvPr/>
        </p:nvSpPr>
        <p:spPr>
          <a:xfrm>
            <a:off x="7488636" y="94971"/>
            <a:ext cx="1663316" cy="817561"/>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solidFill>
                  <a:schemeClr val="bg1"/>
                </a:solidFill>
                <a:latin typeface="+mj-lt"/>
                <a:ea typeface="+mj-ea"/>
                <a:cs typeface="+mj-cs"/>
              </a:defRPr>
            </a:lvl1pPr>
          </a:lstStyle>
          <a:p>
            <a:r>
              <a:rPr lang="en-GB" sz="3000" b="1" dirty="0" smtClean="0">
                <a:latin typeface="Arial" panose="020B0604020202020204" pitchFamily="34" charset="0"/>
                <a:cs typeface="Arial" panose="020B0604020202020204" pitchFamily="34" charset="0"/>
              </a:rPr>
              <a:t>KPI 16</a:t>
            </a:r>
            <a:endParaRPr lang="en-GB" sz="3000" b="1" dirty="0">
              <a:latin typeface="Arial" panose="020B0604020202020204" pitchFamily="34" charset="0"/>
              <a:cs typeface="Arial" panose="020B0604020202020204" pitchFamily="34" charset="0"/>
            </a:endParaRPr>
          </a:p>
        </p:txBody>
      </p:sp>
      <p:sp>
        <p:nvSpPr>
          <p:cNvPr id="12" name="object 4"/>
          <p:cNvSpPr txBox="1">
            <a:spLocks noGrp="1"/>
          </p:cNvSpPr>
          <p:nvPr>
            <p:ph type="title"/>
          </p:nvPr>
        </p:nvSpPr>
        <p:spPr>
          <a:xfrm>
            <a:off x="78168" y="94971"/>
            <a:ext cx="5357928" cy="382156"/>
          </a:xfrm>
          <a:prstGeom prst="rect">
            <a:avLst/>
          </a:prstGeom>
        </p:spPr>
        <p:txBody>
          <a:bodyPr vert="horz" wrap="square" lIns="0" tIns="12700" rIns="0" bIns="0" rtlCol="0">
            <a:spAutoFit/>
          </a:bodyPr>
          <a:lstStyle/>
          <a:p>
            <a:pPr marL="12700">
              <a:lnSpc>
                <a:spcPct val="100000"/>
              </a:lnSpc>
              <a:spcBef>
                <a:spcPts val="100"/>
              </a:spcBef>
            </a:pPr>
            <a:r>
              <a:rPr lang="en-ZA" sz="2400" b="1" spc="-5" dirty="0" smtClean="0">
                <a:solidFill>
                  <a:srgbClr val="000000"/>
                </a:solidFill>
                <a:latin typeface="Arial"/>
                <a:cs typeface="Arial"/>
              </a:rPr>
              <a:t>Focus 3: Tourism - Hole in the Wall</a:t>
            </a:r>
            <a:endParaRPr sz="2400" dirty="0">
              <a:latin typeface="Arial"/>
              <a:cs typeface="Arial"/>
            </a:endParaRPr>
          </a:p>
        </p:txBody>
      </p:sp>
      <p:sp>
        <p:nvSpPr>
          <p:cNvPr id="13" name="Content Placeholder 1"/>
          <p:cNvSpPr>
            <a:spLocks noGrp="1"/>
          </p:cNvSpPr>
          <p:nvPr>
            <p:ph idx="4294967295"/>
          </p:nvPr>
        </p:nvSpPr>
        <p:spPr>
          <a:xfrm>
            <a:off x="4559166" y="5773080"/>
            <a:ext cx="3168352" cy="648072"/>
          </a:xfrm>
          <a:solidFill>
            <a:srgbClr val="FFC000"/>
          </a:solidFill>
        </p:spPr>
        <p:txBody>
          <a:bodyPr>
            <a:noAutofit/>
          </a:bodyPr>
          <a:lstStyle/>
          <a:p>
            <a:pPr marL="0" indent="0" algn="ctr">
              <a:buNone/>
            </a:pPr>
            <a:r>
              <a:rPr lang="en-ZA" sz="1200" dirty="0" smtClean="0">
                <a:latin typeface="Aril"/>
                <a:ea typeface="Calibri"/>
              </a:rPr>
              <a:t>President </a:t>
            </a:r>
            <a:r>
              <a:rPr lang="en-ZA" sz="1200" dirty="0" err="1" smtClean="0">
                <a:latin typeface="Aril"/>
                <a:ea typeface="Calibri"/>
              </a:rPr>
              <a:t>Ramaphosa</a:t>
            </a:r>
            <a:r>
              <a:rPr lang="en-ZA" sz="1200" dirty="0" smtClean="0">
                <a:latin typeface="Aril"/>
                <a:ea typeface="Calibri"/>
              </a:rPr>
              <a:t> visited OR Tambo District Municipality during Q2 – 17 September 2019</a:t>
            </a:r>
            <a:endParaRPr lang="en-ZA" sz="1200" dirty="0">
              <a:latin typeface="Aril"/>
              <a:ea typeface="Calibri"/>
            </a:endParaRPr>
          </a:p>
        </p:txBody>
      </p:sp>
    </p:spTree>
    <p:extLst>
      <p:ext uri="{BB962C8B-B14F-4D97-AF65-F5344CB8AC3E}">
        <p14:creationId xmlns:p14="http://schemas.microsoft.com/office/powerpoint/2010/main" val="2974597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15</a:t>
            </a:fld>
            <a:endParaRPr lang="en-ZA" dirty="0"/>
          </a:p>
        </p:txBody>
      </p:sp>
      <p:sp>
        <p:nvSpPr>
          <p:cNvPr id="5" name="Title 8"/>
          <p:cNvSpPr txBox="1">
            <a:spLocks/>
          </p:cNvSpPr>
          <p:nvPr/>
        </p:nvSpPr>
        <p:spPr>
          <a:xfrm>
            <a:off x="-572" y="-43543"/>
            <a:ext cx="7020843" cy="972000"/>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Arial" panose="020B0604020202020204" pitchFamily="34" charset="0"/>
                <a:ea typeface="+mn-ea"/>
                <a:cs typeface="Arial" panose="020B0604020202020204" pitchFamily="34" charset="0"/>
              </a:rPr>
              <a:t>Focus </a:t>
            </a:r>
            <a:r>
              <a:rPr lang="en-US" sz="2400" b="1" dirty="0" smtClean="0">
                <a:latin typeface="Arial" panose="020B0604020202020204" pitchFamily="34" charset="0"/>
                <a:ea typeface="+mn-ea"/>
                <a:cs typeface="Arial" panose="020B0604020202020204" pitchFamily="34" charset="0"/>
              </a:rPr>
              <a:t>4: Sale of Highveld Steel Mill</a:t>
            </a:r>
            <a:endParaRPr lang="en-US" sz="2400" b="1" dirty="0">
              <a:latin typeface="Arial" panose="020B0604020202020204" pitchFamily="34" charset="0"/>
              <a:ea typeface="+mn-ea"/>
              <a:cs typeface="Arial" panose="020B0604020202020204" pitchFamily="34" charset="0"/>
            </a:endParaRPr>
          </a:p>
        </p:txBody>
      </p:sp>
      <p:sp>
        <p:nvSpPr>
          <p:cNvPr id="6" name="Content Placeholder 1"/>
          <p:cNvSpPr>
            <a:spLocks noGrp="1"/>
          </p:cNvSpPr>
          <p:nvPr>
            <p:ph idx="4294967295"/>
          </p:nvPr>
        </p:nvSpPr>
        <p:spPr>
          <a:xfrm>
            <a:off x="333871" y="1556792"/>
            <a:ext cx="8352929" cy="3783609"/>
          </a:xfrm>
        </p:spPr>
        <p:txBody>
          <a:bodyPr>
            <a:noAutofit/>
          </a:bodyPr>
          <a:lstStyle/>
          <a:p>
            <a:pPr marL="0" indent="0" algn="just">
              <a:spcBef>
                <a:spcPts val="0"/>
              </a:spcBef>
              <a:spcAft>
                <a:spcPts val="0"/>
              </a:spcAft>
              <a:buNone/>
            </a:pPr>
            <a:r>
              <a:rPr lang="en-ZA" sz="2400" b="1" dirty="0" smtClean="0">
                <a:solidFill>
                  <a:srgbClr val="C00000"/>
                </a:solidFill>
                <a:latin typeface="Arial" pitchFamily="34" charset="0"/>
                <a:cs typeface="Arial" pitchFamily="34" charset="0"/>
              </a:rPr>
              <a:t>Unblocking sale of Highveld Structural Steel Mill</a:t>
            </a:r>
            <a:endParaRPr lang="en-ZA" sz="2400" dirty="0" smtClean="0">
              <a:latin typeface="Aril"/>
              <a:ea typeface="Calibri"/>
            </a:endParaRPr>
          </a:p>
          <a:p>
            <a:pPr marL="0" indent="0" algn="just">
              <a:spcBef>
                <a:spcPts val="0"/>
              </a:spcBef>
              <a:spcAft>
                <a:spcPts val="0"/>
              </a:spcAft>
              <a:buNone/>
            </a:pPr>
            <a:endParaRPr lang="en-ZA" sz="2400" dirty="0" smtClean="0">
              <a:latin typeface="Aril"/>
              <a:ea typeface="Calibri"/>
            </a:endParaRPr>
          </a:p>
          <a:p>
            <a:pPr algn="just">
              <a:spcBef>
                <a:spcPts val="0"/>
              </a:spcBef>
            </a:pPr>
            <a:r>
              <a:rPr lang="en-US" sz="2400" dirty="0" smtClean="0">
                <a:latin typeface="Arial" pitchFamily="34" charset="0"/>
                <a:cs typeface="Arial" pitchFamily="34" charset="0"/>
              </a:rPr>
              <a:t>Parties could not agree during negotiations, threatening the extended bloom supply agreement as well – 220 jobs at risk and resumption of imports of structural steel.</a:t>
            </a:r>
          </a:p>
          <a:p>
            <a:pPr algn="just">
              <a:spcBef>
                <a:spcPts val="0"/>
              </a:spcBef>
            </a:pPr>
            <a:endParaRPr lang="en-US" sz="2400" dirty="0" smtClean="0">
              <a:latin typeface="Arial" pitchFamily="34" charset="0"/>
              <a:cs typeface="Arial" pitchFamily="34" charset="0"/>
            </a:endParaRPr>
          </a:p>
          <a:p>
            <a:pPr algn="just">
              <a:spcBef>
                <a:spcPts val="0"/>
              </a:spcBef>
            </a:pPr>
            <a:r>
              <a:rPr lang="en-US" sz="2400" dirty="0" smtClean="0">
                <a:latin typeface="Arial" pitchFamily="34" charset="0"/>
                <a:cs typeface="Arial" pitchFamily="34" charset="0"/>
              </a:rPr>
              <a:t>Minister successfully acted as Arbitrator during April 2019 between parties involved in sale of Highveld Structural Steel Mill – leading to deal and saving the 220 jobs.</a:t>
            </a:r>
          </a:p>
          <a:p>
            <a:pPr marL="0" indent="0" algn="just">
              <a:spcBef>
                <a:spcPts val="0"/>
              </a:spcBef>
              <a:spcAft>
                <a:spcPts val="0"/>
              </a:spcAft>
              <a:buNone/>
            </a:pPr>
            <a:endParaRPr lang="en-ZA" sz="2400" dirty="0">
              <a:latin typeface="Aril"/>
              <a:ea typeface="Calibri"/>
            </a:endParaRPr>
          </a:p>
        </p:txBody>
      </p:sp>
      <p:sp>
        <p:nvSpPr>
          <p:cNvPr id="7" name="Title 3"/>
          <p:cNvSpPr>
            <a:spLocks noGrp="1"/>
          </p:cNvSpPr>
          <p:nvPr>
            <p:ph type="title"/>
          </p:nvPr>
        </p:nvSpPr>
        <p:spPr>
          <a:xfrm>
            <a:off x="7236296" y="188640"/>
            <a:ext cx="1512168" cy="648072"/>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12</a:t>
            </a:r>
            <a:endParaRPr lang="en-GB"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83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16</a:t>
            </a:fld>
            <a:endParaRPr lang="en-ZA" dirty="0"/>
          </a:p>
        </p:txBody>
      </p:sp>
      <p:sp>
        <p:nvSpPr>
          <p:cNvPr id="12" name="Title 3"/>
          <p:cNvSpPr>
            <a:spLocks noGrp="1"/>
          </p:cNvSpPr>
          <p:nvPr>
            <p:ph type="title"/>
          </p:nvPr>
        </p:nvSpPr>
        <p:spPr>
          <a:xfrm>
            <a:off x="7236296" y="188640"/>
            <a:ext cx="1512168" cy="648072"/>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13</a:t>
            </a:r>
            <a:endParaRPr lang="en-GB" sz="3000" b="1" dirty="0">
              <a:latin typeface="Arial" panose="020B0604020202020204" pitchFamily="34" charset="0"/>
              <a:cs typeface="Arial" panose="020B0604020202020204" pitchFamily="34" charset="0"/>
            </a:endParaRPr>
          </a:p>
        </p:txBody>
      </p:sp>
      <p:sp>
        <p:nvSpPr>
          <p:cNvPr id="13" name="Title 8"/>
          <p:cNvSpPr txBox="1">
            <a:spLocks/>
          </p:cNvSpPr>
          <p:nvPr/>
        </p:nvSpPr>
        <p:spPr>
          <a:xfrm>
            <a:off x="0" y="0"/>
            <a:ext cx="6300192" cy="764704"/>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prstClr val="black"/>
                </a:solidFill>
                <a:latin typeface="Arial" panose="020B0604020202020204" pitchFamily="34" charset="0"/>
                <a:cs typeface="Arial" panose="020B0604020202020204" pitchFamily="34" charset="0"/>
              </a:rPr>
              <a:t>Focus </a:t>
            </a:r>
            <a:r>
              <a:rPr lang="en-US" sz="2400" b="1" dirty="0" smtClean="0">
                <a:solidFill>
                  <a:prstClr val="black"/>
                </a:solidFill>
                <a:latin typeface="Arial" panose="020B0604020202020204" pitchFamily="34" charset="0"/>
                <a:cs typeface="Arial" panose="020B0604020202020204" pitchFamily="34" charset="0"/>
              </a:rPr>
              <a:t>5: Lekwa water supply unblocking</a:t>
            </a:r>
            <a:endParaRPr lang="en-US" sz="2400" b="1" dirty="0">
              <a:solidFill>
                <a:prstClr val="black"/>
              </a:solidFill>
              <a:latin typeface="Arial" panose="020B0604020202020204" pitchFamily="34" charset="0"/>
              <a:cs typeface="Arial" panose="020B0604020202020204" pitchFamily="34" charset="0"/>
            </a:endParaRPr>
          </a:p>
        </p:txBody>
      </p:sp>
      <p:sp>
        <p:nvSpPr>
          <p:cNvPr id="14" name="Rectangle 13"/>
          <p:cNvSpPr/>
          <p:nvPr/>
        </p:nvSpPr>
        <p:spPr>
          <a:xfrm>
            <a:off x="107504" y="980728"/>
            <a:ext cx="8712968" cy="4401205"/>
          </a:xfrm>
          <a:prstGeom prst="rect">
            <a:avLst/>
          </a:prstGeom>
        </p:spPr>
        <p:txBody>
          <a:bodyPr wrap="square">
            <a:spAutoFit/>
          </a:bodyPr>
          <a:lstStyle/>
          <a:p>
            <a:pPr algn="just"/>
            <a:r>
              <a:rPr lang="en-US" sz="2000" b="1" dirty="0" smtClean="0">
                <a:solidFill>
                  <a:srgbClr val="C00000"/>
                </a:solidFill>
                <a:latin typeface="Arial" pitchFamily="34" charset="0"/>
                <a:cs typeface="Arial" pitchFamily="34" charset="0"/>
              </a:rPr>
              <a:t>The Department unlocked the water </a:t>
            </a:r>
            <a:r>
              <a:rPr lang="en-US" sz="2000" b="1" dirty="0">
                <a:solidFill>
                  <a:srgbClr val="C00000"/>
                </a:solidFill>
                <a:latin typeface="Arial" pitchFamily="34" charset="0"/>
                <a:cs typeface="Arial" pitchFamily="34" charset="0"/>
              </a:rPr>
              <a:t>supply </a:t>
            </a:r>
            <a:r>
              <a:rPr lang="en-US" sz="2000" b="1" dirty="0" smtClean="0">
                <a:solidFill>
                  <a:srgbClr val="C00000"/>
                </a:solidFill>
                <a:latin typeface="Arial" pitchFamily="34" charset="0"/>
                <a:cs typeface="Arial" pitchFamily="34" charset="0"/>
              </a:rPr>
              <a:t>challenges for Goldi </a:t>
            </a:r>
            <a:r>
              <a:rPr lang="en-US" sz="2000" b="1" dirty="0">
                <a:solidFill>
                  <a:srgbClr val="C00000"/>
                </a:solidFill>
                <a:latin typeface="Arial" pitchFamily="34" charset="0"/>
                <a:cs typeface="Arial" pitchFamily="34" charset="0"/>
              </a:rPr>
              <a:t>Chickens in Lekwa </a:t>
            </a:r>
            <a:r>
              <a:rPr lang="en-US" sz="2000" b="1" dirty="0" smtClean="0">
                <a:solidFill>
                  <a:srgbClr val="C00000"/>
                </a:solidFill>
                <a:latin typeface="Arial" pitchFamily="34" charset="0"/>
                <a:cs typeface="Arial" pitchFamily="34" charset="0"/>
              </a:rPr>
              <a:t>Municipality</a:t>
            </a:r>
          </a:p>
          <a:p>
            <a:pPr marL="342900" indent="-342900" algn="just">
              <a:buFont typeface="Arial" panose="020B0604020202020204" pitchFamily="34" charset="0"/>
              <a:buChar char="•"/>
            </a:pPr>
            <a:endParaRPr lang="en-ZA" sz="1200" dirty="0">
              <a:solidFill>
                <a:prstClr val="black"/>
              </a:solidFill>
              <a:latin typeface="Aril"/>
              <a:ea typeface="Calibri"/>
            </a:endParaRPr>
          </a:p>
          <a:p>
            <a:pPr marL="342900" indent="-342900" algn="jus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EDD received a complaint from </a:t>
            </a:r>
            <a:r>
              <a:rPr lang="en-US" sz="1600" dirty="0" smtClean="0">
                <a:solidFill>
                  <a:prstClr val="black"/>
                </a:solidFill>
                <a:latin typeface="Arial" panose="020B0604020202020204" pitchFamily="34" charset="0"/>
                <a:cs typeface="Arial" panose="020B0604020202020204" pitchFamily="34" charset="0"/>
              </a:rPr>
              <a:t>Goldi </a:t>
            </a:r>
            <a:r>
              <a:rPr lang="en-US" sz="1600" dirty="0">
                <a:solidFill>
                  <a:prstClr val="black"/>
                </a:solidFill>
                <a:latin typeface="Arial" panose="020B0604020202020204" pitchFamily="34" charset="0"/>
                <a:cs typeface="Arial" panose="020B0604020202020204" pitchFamily="34" charset="0"/>
              </a:rPr>
              <a:t>that water supply to their chicken processing plant was discontinued by the Lekwa Municipality </a:t>
            </a:r>
            <a:r>
              <a:rPr lang="en-US" sz="1600" dirty="0" smtClean="0">
                <a:solidFill>
                  <a:prstClr val="black"/>
                </a:solidFill>
                <a:latin typeface="Arial" panose="020B0604020202020204" pitchFamily="34" charset="0"/>
                <a:cs typeface="Arial" panose="020B0604020202020204" pitchFamily="34" charset="0"/>
              </a:rPr>
              <a:t>which will result </a:t>
            </a:r>
            <a:r>
              <a:rPr lang="en-US" sz="1600" dirty="0">
                <a:solidFill>
                  <a:prstClr val="black"/>
                </a:solidFill>
                <a:latin typeface="Arial" panose="020B0604020202020204" pitchFamily="34" charset="0"/>
                <a:cs typeface="Arial" panose="020B0604020202020204" pitchFamily="34" charset="0"/>
              </a:rPr>
              <a:t>in serious environmental, financial and labour </a:t>
            </a:r>
            <a:r>
              <a:rPr lang="en-US" sz="1600" dirty="0" smtClean="0">
                <a:solidFill>
                  <a:prstClr val="black"/>
                </a:solidFill>
                <a:latin typeface="Arial" panose="020B0604020202020204" pitchFamily="34" charset="0"/>
                <a:cs typeface="Arial" panose="020B0604020202020204" pitchFamily="34" charset="0"/>
              </a:rPr>
              <a:t>problems.</a:t>
            </a:r>
          </a:p>
          <a:p>
            <a:pPr marL="342900" indent="-342900" algn="just">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After EDD  held a meetings with </a:t>
            </a:r>
            <a:r>
              <a:rPr lang="en-US" sz="1600" dirty="0" smtClean="0">
                <a:solidFill>
                  <a:prstClr val="black"/>
                </a:solidFill>
                <a:latin typeface="Arial" panose="020B0604020202020204" pitchFamily="34" charset="0"/>
                <a:cs typeface="Arial" panose="020B0604020202020204" pitchFamily="34" charset="0"/>
              </a:rPr>
              <a:t>stakeholders, and arranged the following:-</a:t>
            </a:r>
          </a:p>
          <a:p>
            <a:pPr marL="800100" lvl="1" indent="-342900" algn="jus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Municipality agreed to provide some of the required water</a:t>
            </a:r>
          </a:p>
          <a:p>
            <a:pPr marL="800100" lvl="1" indent="-342900" algn="jus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Water Affairs agreed that </a:t>
            </a:r>
            <a:r>
              <a:rPr lang="en-US" sz="1600" dirty="0" err="1" smtClean="0">
                <a:solidFill>
                  <a:prstClr val="black"/>
                </a:solidFill>
                <a:latin typeface="Arial" panose="020B0604020202020204" pitchFamily="34" charset="0"/>
                <a:cs typeface="Arial" panose="020B0604020202020204" pitchFamily="34" charset="0"/>
              </a:rPr>
              <a:t>Goldi</a:t>
            </a:r>
            <a:r>
              <a:rPr lang="en-US" sz="1600" dirty="0" smtClean="0">
                <a:solidFill>
                  <a:prstClr val="black"/>
                </a:solidFill>
                <a:latin typeface="Arial" panose="020B0604020202020204" pitchFamily="34" charset="0"/>
                <a:cs typeface="Arial" panose="020B0604020202020204" pitchFamily="34" charset="0"/>
              </a:rPr>
              <a:t> could extract water directly from the Vaal River, until such time that the municipal infrastructure is fully operational </a:t>
            </a:r>
          </a:p>
          <a:p>
            <a:pPr marL="800100" lvl="1" indent="-342900" algn="jus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MISA, COGTA and PICC are in discussion with the municipality to refurbishment of the water treatment plant</a:t>
            </a:r>
          </a:p>
          <a:p>
            <a:pPr marL="342900" indent="-342900" algn="just">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EDD’s intervention </a:t>
            </a:r>
            <a:r>
              <a:rPr lang="en-US" sz="1600" dirty="0">
                <a:solidFill>
                  <a:prstClr val="black"/>
                </a:solidFill>
                <a:latin typeface="Arial" panose="020B0604020202020204" pitchFamily="34" charset="0"/>
                <a:cs typeface="Arial" panose="020B0604020202020204" pitchFamily="34" charset="0"/>
              </a:rPr>
              <a:t>resulted in production resuming at the chicken processing plant and around 3 200 </a:t>
            </a:r>
            <a:r>
              <a:rPr lang="en-US" sz="1600" dirty="0" smtClean="0">
                <a:solidFill>
                  <a:prstClr val="black"/>
                </a:solidFill>
                <a:latin typeface="Arial" panose="020B0604020202020204" pitchFamily="34" charset="0"/>
                <a:cs typeface="Arial" panose="020B0604020202020204" pitchFamily="34" charset="0"/>
              </a:rPr>
              <a:t>workers taken out of short-time.</a:t>
            </a:r>
            <a:endParaRPr lang="en-US" sz="2000" dirty="0" smtClean="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dirty="0">
              <a:solidFill>
                <a:prstClr val="black"/>
              </a:solidFill>
              <a:latin typeface="Arial" pitchFamily="34" charset="0"/>
              <a:cs typeface="Arial" pitchFamily="34" charset="0"/>
            </a:endParaRPr>
          </a:p>
        </p:txBody>
      </p:sp>
      <p:pic>
        <p:nvPicPr>
          <p:cNvPr id="15" name="Picture 14" descr="https://standertonadvertiser.co.za/wp-content/uploads/sites/95/2017/01/IMG_6094-Cop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327" y="4953285"/>
            <a:ext cx="3240359" cy="1916832"/>
          </a:xfrm>
          <a:prstGeom prst="rect">
            <a:avLst/>
          </a:prstGeom>
          <a:noFill/>
          <a:ln>
            <a:noFill/>
          </a:ln>
        </p:spPr>
      </p:pic>
      <p:pic>
        <p:nvPicPr>
          <p:cNvPr id="16" name="Picture 15" descr="Picture: FINANCIAL MAIL/ROBERT TSHABALALA">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953285"/>
            <a:ext cx="3384376" cy="1916832"/>
          </a:xfrm>
          <a:prstGeom prst="rect">
            <a:avLst/>
          </a:prstGeom>
          <a:noFill/>
          <a:ln>
            <a:noFill/>
          </a:ln>
        </p:spPr>
      </p:pic>
    </p:spTree>
    <p:extLst>
      <p:ext uri="{BB962C8B-B14F-4D97-AF65-F5344CB8AC3E}">
        <p14:creationId xmlns:p14="http://schemas.microsoft.com/office/powerpoint/2010/main" val="15473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idx="1"/>
          </p:nvPr>
        </p:nvSpPr>
        <p:spPr>
          <a:xfrm>
            <a:off x="251520" y="1916832"/>
            <a:ext cx="8720100" cy="2880320"/>
          </a:xfrm>
        </p:spPr>
        <p:txBody>
          <a:bodyPr>
            <a:noAutofit/>
          </a:bodyPr>
          <a:lstStyle/>
          <a:p>
            <a:pPr marL="0" indent="0" algn="just" defTabSz="179388">
              <a:spcAft>
                <a:spcPts val="300"/>
              </a:spcAft>
              <a:buNone/>
            </a:pPr>
            <a:r>
              <a:rPr lang="en-ZA" sz="2000" b="1" dirty="0" smtClean="0">
                <a:solidFill>
                  <a:srgbClr val="C00000"/>
                </a:solidFill>
                <a:latin typeface="Arial" panose="020B0604020202020204" pitchFamily="34" charset="0"/>
                <a:ea typeface="Calibri"/>
                <a:cs typeface="Arial" panose="020B0604020202020204" pitchFamily="34" charset="0"/>
              </a:rPr>
              <a:t>PPS Extension</a:t>
            </a:r>
            <a:endParaRPr lang="en-ZA" sz="2000" b="1" dirty="0">
              <a:solidFill>
                <a:srgbClr val="C00000"/>
              </a:solidFill>
              <a:latin typeface="Arial" panose="020B0604020202020204" pitchFamily="34" charset="0"/>
              <a:ea typeface="Calibri"/>
              <a:cs typeface="Arial" panose="020B0604020202020204" pitchFamily="34" charset="0"/>
            </a:endParaRPr>
          </a:p>
          <a:p>
            <a:pPr algn="just" defTabSz="179388">
              <a:spcAft>
                <a:spcPts val="300"/>
              </a:spcAft>
            </a:pPr>
            <a:r>
              <a:rPr lang="en-ZA" sz="2000" dirty="0" smtClean="0">
                <a:latin typeface="Arial" panose="020B0604020202020204" pitchFamily="34" charset="0"/>
                <a:ea typeface="Calibri"/>
                <a:cs typeface="Arial" panose="020B0604020202020204" pitchFamily="34" charset="0"/>
              </a:rPr>
              <a:t>PPS </a:t>
            </a:r>
            <a:r>
              <a:rPr lang="en-ZA" sz="2000" dirty="0">
                <a:latin typeface="Arial" panose="020B0604020202020204" pitchFamily="34" charset="0"/>
                <a:ea typeface="Calibri"/>
                <a:cs typeface="Arial" panose="020B0604020202020204" pitchFamily="34" charset="0"/>
              </a:rPr>
              <a:t>introduced in 2013 to ensure that waste and scrap metal should not be exported unless first offered to domestic users at a discount price.</a:t>
            </a:r>
          </a:p>
          <a:p>
            <a:pPr algn="just" defTabSz="179388">
              <a:spcAft>
                <a:spcPts val="300"/>
              </a:spcAft>
            </a:pPr>
            <a:r>
              <a:rPr lang="en-ZA" sz="2000" dirty="0" smtClean="0">
                <a:latin typeface="Arial" panose="020B0604020202020204" pitchFamily="34" charset="0"/>
                <a:ea typeface="Calibri"/>
                <a:cs typeface="Arial" panose="020B0604020202020204" pitchFamily="34" charset="0"/>
              </a:rPr>
              <a:t>During the quarter work was done to extend the PPS for the second time so that it was extended from 1 July to 31 March 2020. </a:t>
            </a:r>
          </a:p>
          <a:p>
            <a:pPr algn="just" defTabSz="179388">
              <a:spcAft>
                <a:spcPts val="300"/>
              </a:spcAft>
            </a:pPr>
            <a:r>
              <a:rPr lang="en-ZA" sz="2000" dirty="0" smtClean="0">
                <a:latin typeface="Arial" panose="020B0604020202020204" pitchFamily="34" charset="0"/>
                <a:ea typeface="Calibri"/>
                <a:cs typeface="Arial" panose="020B0604020202020204" pitchFamily="34" charset="0"/>
              </a:rPr>
              <a:t>A technical team is undertaking work on the introduction of an export duty on scrap metal to replace the PPS. </a:t>
            </a:r>
            <a:endParaRPr lang="en-ZA" sz="2000" dirty="0">
              <a:latin typeface="Arial" panose="020B0604020202020204" pitchFamily="34" charset="0"/>
              <a:ea typeface="Calibri"/>
              <a:cs typeface="Arial" panose="020B0604020202020204" pitchFamily="34" charset="0"/>
            </a:endParaRPr>
          </a:p>
        </p:txBody>
      </p:sp>
      <p:sp>
        <p:nvSpPr>
          <p:cNvPr id="2" name="Slide Number Placeholder 1"/>
          <p:cNvSpPr>
            <a:spLocks noGrp="1"/>
          </p:cNvSpPr>
          <p:nvPr>
            <p:ph type="sldNum" sz="quarter" idx="10"/>
          </p:nvPr>
        </p:nvSpPr>
        <p:spPr/>
        <p:txBody>
          <a:bodyPr/>
          <a:lstStyle/>
          <a:p>
            <a:fld id="{0C477770-CA54-4B44-8FE2-04A07C028FD1}" type="slidenum">
              <a:rPr lang="en-ZA" smtClean="0">
                <a:solidFill>
                  <a:prstClr val="black">
                    <a:tint val="75000"/>
                  </a:prstClr>
                </a:solidFill>
              </a:rPr>
              <a:pPr/>
              <a:t>17</a:t>
            </a:fld>
            <a:endParaRPr lang="en-ZA" dirty="0">
              <a:solidFill>
                <a:prstClr val="black">
                  <a:tint val="75000"/>
                </a:prstClr>
              </a:solidFill>
            </a:endParaRPr>
          </a:p>
        </p:txBody>
      </p:sp>
      <p:sp>
        <p:nvSpPr>
          <p:cNvPr id="10" name="Title 1"/>
          <p:cNvSpPr>
            <a:spLocks noGrp="1"/>
          </p:cNvSpPr>
          <p:nvPr>
            <p:ph type="title"/>
          </p:nvPr>
        </p:nvSpPr>
        <p:spPr>
          <a:xfrm>
            <a:off x="7524328" y="116632"/>
            <a:ext cx="1447292" cy="817561"/>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16</a:t>
            </a:r>
            <a:endParaRPr lang="en-GB" sz="3000" b="1" dirty="0">
              <a:latin typeface="Arial" panose="020B0604020202020204" pitchFamily="34" charset="0"/>
              <a:cs typeface="Arial" panose="020B0604020202020204" pitchFamily="34" charset="0"/>
            </a:endParaRPr>
          </a:p>
        </p:txBody>
      </p:sp>
      <p:sp>
        <p:nvSpPr>
          <p:cNvPr id="7" name="Title 8"/>
          <p:cNvSpPr txBox="1">
            <a:spLocks/>
          </p:cNvSpPr>
          <p:nvPr/>
        </p:nvSpPr>
        <p:spPr>
          <a:xfrm>
            <a:off x="-572" y="-43543"/>
            <a:ext cx="7020843" cy="972000"/>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Arial" panose="020B0604020202020204" pitchFamily="34" charset="0"/>
                <a:ea typeface="+mn-ea"/>
                <a:cs typeface="Arial" panose="020B0604020202020204" pitchFamily="34" charset="0"/>
              </a:rPr>
              <a:t>Focus 6</a:t>
            </a:r>
            <a:r>
              <a:rPr lang="en-US" sz="2400" b="1" dirty="0" smtClean="0">
                <a:latin typeface="Arial" panose="020B0604020202020204" pitchFamily="34" charset="0"/>
                <a:ea typeface="+mn-ea"/>
                <a:cs typeface="Arial" panose="020B0604020202020204" pitchFamily="34" charset="0"/>
              </a:rPr>
              <a:t>: PPS 9 Month Extension</a:t>
            </a:r>
            <a:endParaRPr lang="en-US" sz="24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342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18</a:t>
            </a:fld>
            <a:endParaRPr lang="en-ZA" dirty="0">
              <a:solidFill>
                <a:prstClr val="black">
                  <a:tint val="75000"/>
                </a:prstClr>
              </a:solidFill>
            </a:endParaRPr>
          </a:p>
        </p:txBody>
      </p:sp>
      <p:sp>
        <p:nvSpPr>
          <p:cNvPr id="5" name="Title 8"/>
          <p:cNvSpPr txBox="1">
            <a:spLocks/>
          </p:cNvSpPr>
          <p:nvPr/>
        </p:nvSpPr>
        <p:spPr>
          <a:xfrm>
            <a:off x="-14475" y="1"/>
            <a:ext cx="5724699" cy="744968"/>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prstClr val="black"/>
                </a:solidFill>
                <a:latin typeface="Arial" panose="020B0604020202020204" pitchFamily="34" charset="0"/>
                <a:cs typeface="Arial" panose="020B0604020202020204" pitchFamily="34" charset="0"/>
              </a:rPr>
              <a:t>Focus 7: </a:t>
            </a:r>
            <a:r>
              <a:rPr lang="en-ZA" sz="1600" b="1" dirty="0">
                <a:solidFill>
                  <a:prstClr val="black"/>
                </a:solidFill>
                <a:latin typeface="Arial" panose="020B0604020202020204" pitchFamily="34" charset="0"/>
                <a:cs typeface="Arial" panose="020B0604020202020204" pitchFamily="34" charset="0"/>
              </a:rPr>
              <a:t>Provisional Market Inquiries Reports – Data and Grocery Retail Market </a:t>
            </a:r>
            <a:r>
              <a:rPr lang="en-ZA" sz="1600" b="1" dirty="0" smtClean="0">
                <a:solidFill>
                  <a:prstClr val="black"/>
                </a:solidFill>
                <a:latin typeface="Arial" panose="020B0604020202020204" pitchFamily="34" charset="0"/>
                <a:cs typeface="Arial" panose="020B0604020202020204" pitchFamily="34" charset="0"/>
              </a:rPr>
              <a:t>Inquiries</a:t>
            </a:r>
            <a:endParaRPr lang="en-ZA" sz="1600" b="1" dirty="0">
              <a:solidFill>
                <a:prstClr val="black"/>
              </a:solidFill>
              <a:latin typeface="Arial" panose="020B0604020202020204" pitchFamily="34" charset="0"/>
              <a:cs typeface="Arial" panose="020B0604020202020204" pitchFamily="34" charset="0"/>
            </a:endParaRPr>
          </a:p>
        </p:txBody>
      </p:sp>
      <p:sp>
        <p:nvSpPr>
          <p:cNvPr id="6" name="Content Placeholder 1"/>
          <p:cNvSpPr>
            <a:spLocks noGrp="1"/>
          </p:cNvSpPr>
          <p:nvPr>
            <p:ph idx="4294967295"/>
          </p:nvPr>
        </p:nvSpPr>
        <p:spPr>
          <a:xfrm>
            <a:off x="179512" y="928456"/>
            <a:ext cx="8856984" cy="5452872"/>
          </a:xfrm>
        </p:spPr>
        <p:txBody>
          <a:bodyPr>
            <a:noAutofit/>
          </a:bodyPr>
          <a:lstStyle/>
          <a:p>
            <a:pPr marL="0" indent="0" algn="just">
              <a:spcBef>
                <a:spcPts val="0"/>
              </a:spcBef>
              <a:buNone/>
            </a:pPr>
            <a:endParaRPr lang="en-ZA" sz="1800" b="1" dirty="0" smtClean="0">
              <a:latin typeface="Aril"/>
              <a:ea typeface="Calibri"/>
            </a:endParaRPr>
          </a:p>
          <a:p>
            <a:pPr marL="0" indent="0" algn="just">
              <a:spcBef>
                <a:spcPts val="0"/>
              </a:spcBef>
              <a:buNone/>
            </a:pPr>
            <a:r>
              <a:rPr lang="en-ZA" sz="1800" b="1" dirty="0" smtClean="0">
                <a:solidFill>
                  <a:srgbClr val="C00000"/>
                </a:solidFill>
                <a:latin typeface="Aril"/>
                <a:ea typeface="Calibri"/>
              </a:rPr>
              <a:t>Data </a:t>
            </a:r>
            <a:r>
              <a:rPr lang="en-ZA" sz="1800" b="1" dirty="0">
                <a:solidFill>
                  <a:srgbClr val="C00000"/>
                </a:solidFill>
                <a:latin typeface="Aril"/>
                <a:ea typeface="Calibri"/>
              </a:rPr>
              <a:t>Market Inquiry</a:t>
            </a:r>
            <a:endParaRPr lang="en-ZA" sz="1800" dirty="0" smtClean="0">
              <a:solidFill>
                <a:srgbClr val="C00000"/>
              </a:solidFill>
              <a:latin typeface="Aril"/>
              <a:ea typeface="Calibri"/>
            </a:endParaRPr>
          </a:p>
          <a:p>
            <a:pPr algn="just">
              <a:spcBef>
                <a:spcPts val="0"/>
              </a:spcBef>
            </a:pPr>
            <a:r>
              <a:rPr lang="en-ZA" sz="1800" dirty="0" smtClean="0">
                <a:latin typeface="Aril"/>
                <a:ea typeface="Calibri"/>
              </a:rPr>
              <a:t>The provisional </a:t>
            </a:r>
            <a:r>
              <a:rPr lang="en-ZA" sz="1800" b="1" dirty="0" smtClean="0">
                <a:latin typeface="Aril"/>
                <a:ea typeface="Calibri"/>
              </a:rPr>
              <a:t>Data Market Inquiry </a:t>
            </a:r>
            <a:r>
              <a:rPr lang="en-ZA" sz="1800" dirty="0" smtClean="0">
                <a:latin typeface="Aril"/>
                <a:ea typeface="Calibri"/>
              </a:rPr>
              <a:t>was released on the </a:t>
            </a:r>
            <a:r>
              <a:rPr lang="en-ZA" sz="1800" b="1" dirty="0" smtClean="0">
                <a:latin typeface="Aril"/>
                <a:ea typeface="Calibri"/>
              </a:rPr>
              <a:t>24</a:t>
            </a:r>
            <a:r>
              <a:rPr lang="en-ZA" sz="1800" b="1" baseline="30000" dirty="0" smtClean="0">
                <a:latin typeface="Aril"/>
                <a:ea typeface="Calibri"/>
              </a:rPr>
              <a:t>th</a:t>
            </a:r>
            <a:r>
              <a:rPr lang="en-ZA" sz="1800" b="1" dirty="0" smtClean="0">
                <a:latin typeface="Aril"/>
                <a:ea typeface="Calibri"/>
              </a:rPr>
              <a:t> April 2019</a:t>
            </a:r>
            <a:r>
              <a:rPr lang="en-ZA" sz="1800" dirty="0" smtClean="0">
                <a:latin typeface="Aril"/>
                <a:ea typeface="Calibri"/>
              </a:rPr>
              <a:t>: The inquiry was set up as a result of persistent </a:t>
            </a:r>
            <a:r>
              <a:rPr lang="en-ZA" sz="1800" dirty="0">
                <a:latin typeface="Aril"/>
                <a:ea typeface="Calibri"/>
              </a:rPr>
              <a:t>concerns expressed by </a:t>
            </a:r>
            <a:r>
              <a:rPr lang="en-ZA" sz="1800" dirty="0" smtClean="0">
                <a:latin typeface="Aril"/>
                <a:ea typeface="Calibri"/>
              </a:rPr>
              <a:t>the public </a:t>
            </a:r>
            <a:r>
              <a:rPr lang="en-ZA" sz="1800" dirty="0">
                <a:latin typeface="Aril"/>
                <a:ea typeface="Calibri"/>
              </a:rPr>
              <a:t>about the high level of data prices </a:t>
            </a:r>
            <a:r>
              <a:rPr lang="en-ZA" sz="1800" dirty="0" smtClean="0">
                <a:latin typeface="Aril"/>
                <a:ea typeface="Calibri"/>
              </a:rPr>
              <a:t>and the </a:t>
            </a:r>
            <a:r>
              <a:rPr lang="en-ZA" sz="1800" dirty="0">
                <a:latin typeface="Aril"/>
                <a:ea typeface="Calibri"/>
              </a:rPr>
              <a:t>importance of data affordability for the </a:t>
            </a:r>
            <a:r>
              <a:rPr lang="en-ZA" sz="1800" dirty="0" smtClean="0">
                <a:latin typeface="Aril"/>
                <a:ea typeface="Calibri"/>
              </a:rPr>
              <a:t>South African </a:t>
            </a:r>
            <a:r>
              <a:rPr lang="en-ZA" sz="1800" dirty="0">
                <a:latin typeface="Aril"/>
                <a:ea typeface="Calibri"/>
              </a:rPr>
              <a:t>economy and consumers.  </a:t>
            </a:r>
            <a:endParaRPr lang="en-ZA" sz="1800" dirty="0" smtClean="0">
              <a:latin typeface="Aril"/>
              <a:ea typeface="Calibri"/>
            </a:endParaRPr>
          </a:p>
          <a:p>
            <a:pPr algn="just">
              <a:spcBef>
                <a:spcPts val="0"/>
              </a:spcBef>
            </a:pPr>
            <a:r>
              <a:rPr lang="en-ZA" sz="1800" dirty="0" smtClean="0">
                <a:latin typeface="Aril"/>
                <a:ea typeface="Calibri"/>
              </a:rPr>
              <a:t>The purpose of </a:t>
            </a:r>
            <a:r>
              <a:rPr lang="en-ZA" sz="1800" dirty="0">
                <a:latin typeface="Aril"/>
                <a:ea typeface="Calibri"/>
              </a:rPr>
              <a:t>the Inquiry </a:t>
            </a:r>
            <a:r>
              <a:rPr lang="en-ZA" sz="1800" dirty="0" smtClean="0">
                <a:latin typeface="Aril"/>
                <a:ea typeface="Calibri"/>
              </a:rPr>
              <a:t>is to understand what drives the cost of data.</a:t>
            </a:r>
          </a:p>
          <a:p>
            <a:pPr algn="just">
              <a:spcBef>
                <a:spcPts val="0"/>
              </a:spcBef>
            </a:pPr>
            <a:r>
              <a:rPr lang="en-ZA" sz="1800" dirty="0" smtClean="0">
                <a:latin typeface="Aril"/>
                <a:ea typeface="Calibri"/>
              </a:rPr>
              <a:t>The EDD collaborated with DTPS in terms of providing funding for the inquiry as well as discussing the implications of the provisional recommendations.</a:t>
            </a:r>
          </a:p>
          <a:p>
            <a:pPr marL="0" indent="0" algn="just">
              <a:spcBef>
                <a:spcPts val="0"/>
              </a:spcBef>
              <a:buNone/>
            </a:pPr>
            <a:endParaRPr lang="en-ZA" sz="1600" dirty="0">
              <a:solidFill>
                <a:srgbClr val="C00000"/>
              </a:solidFill>
              <a:latin typeface="Aril"/>
              <a:ea typeface="Calibri"/>
            </a:endParaRPr>
          </a:p>
          <a:p>
            <a:pPr marL="0" indent="0" algn="just">
              <a:spcBef>
                <a:spcPts val="0"/>
              </a:spcBef>
              <a:buNone/>
            </a:pPr>
            <a:r>
              <a:rPr lang="en-ZA" sz="1600" b="1" dirty="0" smtClean="0">
                <a:solidFill>
                  <a:srgbClr val="C00000"/>
                </a:solidFill>
                <a:latin typeface="Aril"/>
                <a:ea typeface="Calibri"/>
              </a:rPr>
              <a:t>Grocery Retail Market</a:t>
            </a:r>
          </a:p>
          <a:p>
            <a:pPr algn="just">
              <a:spcBef>
                <a:spcPts val="0"/>
              </a:spcBef>
            </a:pPr>
            <a:r>
              <a:rPr lang="en-ZA" sz="1800" dirty="0" smtClean="0">
                <a:latin typeface="Aril"/>
                <a:ea typeface="Calibri"/>
              </a:rPr>
              <a:t>The Provisional report was released on the </a:t>
            </a:r>
            <a:r>
              <a:rPr lang="en-ZA" sz="1800" b="1" dirty="0" smtClean="0">
                <a:latin typeface="Aril"/>
                <a:ea typeface="Calibri"/>
              </a:rPr>
              <a:t>29</a:t>
            </a:r>
            <a:r>
              <a:rPr lang="en-ZA" sz="1800" b="1" baseline="30000" dirty="0" smtClean="0">
                <a:latin typeface="Aril"/>
                <a:ea typeface="Calibri"/>
              </a:rPr>
              <a:t>th</a:t>
            </a:r>
            <a:r>
              <a:rPr lang="en-ZA" sz="1800" b="1" dirty="0">
                <a:latin typeface="Aril"/>
                <a:ea typeface="Calibri"/>
              </a:rPr>
              <a:t> May 2019</a:t>
            </a:r>
            <a:r>
              <a:rPr lang="en-ZA" sz="1800" dirty="0">
                <a:latin typeface="Aril"/>
                <a:ea typeface="Calibri"/>
              </a:rPr>
              <a:t>: </a:t>
            </a:r>
            <a:r>
              <a:rPr lang="en-ZA" sz="1800" dirty="0" smtClean="0">
                <a:latin typeface="Aril"/>
                <a:ea typeface="Calibri"/>
              </a:rPr>
              <a:t>the purpose is to remove hindrances to SMEs and historically disadvantaged firms participation. The Inquiry also determine the </a:t>
            </a:r>
            <a:r>
              <a:rPr lang="en-ZA" sz="1800" dirty="0">
                <a:latin typeface="Aril"/>
                <a:ea typeface="Calibri"/>
              </a:rPr>
              <a:t>impact of the expansion, diversification and consolidation of </a:t>
            </a:r>
            <a:r>
              <a:rPr lang="en-ZA" sz="1800" dirty="0" smtClean="0">
                <a:latin typeface="Aril"/>
                <a:ea typeface="Calibri"/>
              </a:rPr>
              <a:t>national supermarket </a:t>
            </a:r>
            <a:r>
              <a:rPr lang="en-ZA" sz="1800" dirty="0">
                <a:latin typeface="Aril"/>
                <a:ea typeface="Calibri"/>
              </a:rPr>
              <a:t>chains on small and independent retailers in </a:t>
            </a:r>
            <a:r>
              <a:rPr lang="en-ZA" sz="1800" dirty="0" smtClean="0">
                <a:latin typeface="Aril"/>
                <a:ea typeface="Calibri"/>
              </a:rPr>
              <a:t>townships, </a:t>
            </a:r>
            <a:r>
              <a:rPr lang="en-ZA" sz="1800" dirty="0" err="1" smtClean="0">
                <a:latin typeface="Aril"/>
                <a:ea typeface="Calibri"/>
              </a:rPr>
              <a:t>peri</a:t>
            </a:r>
            <a:r>
              <a:rPr lang="en-ZA" sz="1800" dirty="0" smtClean="0">
                <a:latin typeface="Aril"/>
                <a:ea typeface="Calibri"/>
              </a:rPr>
              <a:t>-urban </a:t>
            </a:r>
            <a:r>
              <a:rPr lang="en-ZA" sz="1800" dirty="0">
                <a:latin typeface="Aril"/>
                <a:ea typeface="Calibri"/>
              </a:rPr>
              <a:t>areas and rural areas and the informal </a:t>
            </a:r>
            <a:r>
              <a:rPr lang="en-ZA" sz="1800" dirty="0" smtClean="0">
                <a:latin typeface="Aril"/>
                <a:ea typeface="Calibri"/>
              </a:rPr>
              <a:t>economy. </a:t>
            </a:r>
          </a:p>
          <a:p>
            <a:pPr algn="just">
              <a:spcBef>
                <a:spcPts val="0"/>
              </a:spcBef>
            </a:pPr>
            <a:r>
              <a:rPr lang="en-ZA" sz="1800" dirty="0" smtClean="0">
                <a:latin typeface="Aril"/>
                <a:ea typeface="Calibri"/>
              </a:rPr>
              <a:t>The EDD held a discussion of the draft recommendations with National Treasury in terms of their Townships and Villages programme in the Eastern Cape.</a:t>
            </a:r>
          </a:p>
        </p:txBody>
      </p:sp>
      <p:sp>
        <p:nvSpPr>
          <p:cNvPr id="7" name="Content Placeholder 1"/>
          <p:cNvSpPr>
            <a:spLocks noGrp="1"/>
          </p:cNvSpPr>
          <p:nvPr>
            <p:ph idx="4294967295"/>
          </p:nvPr>
        </p:nvSpPr>
        <p:spPr>
          <a:xfrm>
            <a:off x="5040051" y="836712"/>
            <a:ext cx="3960440" cy="720080"/>
          </a:xfrm>
          <a:solidFill>
            <a:srgbClr val="FFC000"/>
          </a:solidFill>
        </p:spPr>
        <p:txBody>
          <a:bodyPr>
            <a:noAutofit/>
          </a:bodyPr>
          <a:lstStyle/>
          <a:p>
            <a:pPr marL="0" indent="0" algn="ctr">
              <a:buNone/>
            </a:pPr>
            <a:r>
              <a:rPr lang="en-ZA" sz="1200" dirty="0" smtClean="0">
                <a:latin typeface="Aril"/>
                <a:ea typeface="Calibri"/>
              </a:rPr>
              <a:t>26 July 2019: Minister of Communications issued </a:t>
            </a:r>
            <a:r>
              <a:rPr lang="en-ZA" sz="1200" dirty="0" smtClean="0"/>
              <a:t>Policy on high demand spectrum and policy direction on the</a:t>
            </a:r>
          </a:p>
          <a:p>
            <a:pPr marL="0" indent="0" algn="ctr">
              <a:buNone/>
            </a:pPr>
            <a:r>
              <a:rPr lang="en-ZA" sz="1200" dirty="0" smtClean="0"/>
              <a:t>Licensing of a wireless open access network</a:t>
            </a:r>
            <a:r>
              <a:rPr lang="en-ZA" sz="1200" dirty="0" smtClean="0">
                <a:latin typeface="Aril"/>
                <a:ea typeface="Calibri"/>
              </a:rPr>
              <a:t> </a:t>
            </a:r>
            <a:endParaRPr lang="en-ZA" sz="1200" dirty="0">
              <a:latin typeface="Aril"/>
              <a:ea typeface="Calibri"/>
            </a:endParaRPr>
          </a:p>
        </p:txBody>
      </p:sp>
      <p:sp>
        <p:nvSpPr>
          <p:cNvPr id="8" name="Content Placeholder 1"/>
          <p:cNvSpPr>
            <a:spLocks noGrp="1"/>
          </p:cNvSpPr>
          <p:nvPr>
            <p:ph idx="4294967295"/>
          </p:nvPr>
        </p:nvSpPr>
        <p:spPr>
          <a:xfrm>
            <a:off x="2123728" y="6021288"/>
            <a:ext cx="3960440" cy="451784"/>
          </a:xfrm>
          <a:solidFill>
            <a:srgbClr val="FFC000"/>
          </a:solidFill>
        </p:spPr>
        <p:txBody>
          <a:bodyPr>
            <a:noAutofit/>
          </a:bodyPr>
          <a:lstStyle/>
          <a:p>
            <a:pPr marL="0" indent="0" algn="ctr">
              <a:buNone/>
            </a:pPr>
            <a:r>
              <a:rPr lang="en-ZA" sz="1200" dirty="0" smtClean="0">
                <a:latin typeface="Aril"/>
                <a:ea typeface="Calibri"/>
              </a:rPr>
              <a:t>30 September 2019: Healthcare Market Inquiry Final Report issued</a:t>
            </a:r>
            <a:endParaRPr lang="en-ZA" sz="1200" dirty="0">
              <a:latin typeface="Aril"/>
              <a:ea typeface="Calibri"/>
            </a:endParaRPr>
          </a:p>
        </p:txBody>
      </p:sp>
      <p:sp>
        <p:nvSpPr>
          <p:cNvPr id="9" name="Content Placeholder 1"/>
          <p:cNvSpPr>
            <a:spLocks noGrp="1"/>
          </p:cNvSpPr>
          <p:nvPr>
            <p:ph idx="4294967295"/>
          </p:nvPr>
        </p:nvSpPr>
        <p:spPr>
          <a:xfrm>
            <a:off x="5710224" y="0"/>
            <a:ext cx="1814104" cy="744968"/>
          </a:xfrm>
          <a:solidFill>
            <a:srgbClr val="7030A0"/>
          </a:solidFill>
        </p:spPr>
        <p:txBody>
          <a:bodyPr>
            <a:noAutofit/>
          </a:bodyPr>
          <a:lstStyle/>
          <a:p>
            <a:pPr marL="0" indent="0" algn="ctr">
              <a:buNone/>
            </a:pPr>
            <a:r>
              <a:rPr lang="en-ZA" sz="1800" b="1" dirty="0" smtClean="0">
                <a:latin typeface="Aril"/>
                <a:ea typeface="Calibri"/>
              </a:rPr>
              <a:t>Status Update</a:t>
            </a:r>
          </a:p>
          <a:p>
            <a:pPr marL="0" indent="0" algn="ctr">
              <a:buNone/>
            </a:pPr>
            <a:r>
              <a:rPr lang="en-ZA" sz="1600" b="1" dirty="0" smtClean="0">
                <a:latin typeface="Aril"/>
                <a:ea typeface="Calibri"/>
              </a:rPr>
              <a:t>Entity </a:t>
            </a:r>
            <a:endParaRPr lang="en-ZA" sz="1600" b="1" dirty="0">
              <a:latin typeface="Aril"/>
              <a:ea typeface="Calibri"/>
            </a:endParaRPr>
          </a:p>
        </p:txBody>
      </p:sp>
      <p:sp>
        <p:nvSpPr>
          <p:cNvPr id="10" name="Title 1"/>
          <p:cNvSpPr>
            <a:spLocks noGrp="1"/>
          </p:cNvSpPr>
          <p:nvPr>
            <p:ph type="title"/>
          </p:nvPr>
        </p:nvSpPr>
        <p:spPr>
          <a:xfrm>
            <a:off x="7524328" y="116632"/>
            <a:ext cx="1447292" cy="817561"/>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21</a:t>
            </a:r>
            <a:endParaRPr lang="en-GB"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59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988840"/>
            <a:ext cx="8784976" cy="1800200"/>
          </a:xfrm>
        </p:spPr>
        <p:txBody>
          <a:bodyPr>
            <a:noAutofit/>
          </a:bodyPr>
          <a:lstStyle/>
          <a:p>
            <a:pPr algn="ctr" fontAlgn="auto">
              <a:spcAft>
                <a:spcPts val="0"/>
              </a:spcAft>
              <a:buNone/>
              <a:defRPr/>
            </a:pPr>
            <a:r>
              <a:rPr lang="en-ZA" sz="6000" b="1" dirty="0"/>
              <a:t>B</a:t>
            </a:r>
            <a:r>
              <a:rPr lang="en-ZA" sz="6000" b="1" dirty="0">
                <a:solidFill>
                  <a:schemeClr val="tx1"/>
                </a:solidFill>
              </a:rPr>
              <a:t>.  REPORT ON KPIs</a:t>
            </a:r>
            <a:endParaRPr lang="en-ZA" sz="3600" b="1" dirty="0">
              <a:solidFill>
                <a:schemeClr val="tx1"/>
              </a:solidFill>
              <a:latin typeface="+mn-lt"/>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19</a:t>
            </a:fld>
            <a:endParaRPr lang="en-ZA" dirty="0">
              <a:solidFill>
                <a:prstClr val="black">
                  <a:tint val="75000"/>
                </a:prstClr>
              </a:solidFill>
            </a:endParaRPr>
          </a:p>
        </p:txBody>
      </p:sp>
    </p:spTree>
    <p:extLst>
      <p:ext uri="{BB962C8B-B14F-4D97-AF65-F5344CB8AC3E}">
        <p14:creationId xmlns:p14="http://schemas.microsoft.com/office/powerpoint/2010/main" val="211978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2405"/>
            <a:ext cx="8712968" cy="939784"/>
          </a:xfrm>
        </p:spPr>
        <p:txBody>
          <a:bodyPr>
            <a:normAutofit/>
          </a:bodyPr>
          <a:lstStyle/>
          <a:p>
            <a:r>
              <a:rPr lang="en-ZA" b="1" dirty="0" smtClean="0">
                <a:latin typeface="Arial" pitchFamily="34" charset="0"/>
                <a:cs typeface="Arial" pitchFamily="34" charset="0"/>
              </a:rPr>
              <a:t>Focus Areas</a:t>
            </a:r>
            <a:endParaRPr lang="en-ZA" b="1" dirty="0">
              <a:latin typeface="Arial" pitchFamily="34" charset="0"/>
              <a:cs typeface="Arial" pitchFamily="34" charset="0"/>
            </a:endParaRPr>
          </a:p>
        </p:txBody>
      </p:sp>
      <p:sp>
        <p:nvSpPr>
          <p:cNvPr id="3" name="Content Placeholder 2"/>
          <p:cNvSpPr>
            <a:spLocks noGrp="1"/>
          </p:cNvSpPr>
          <p:nvPr>
            <p:ph idx="4294967295"/>
          </p:nvPr>
        </p:nvSpPr>
        <p:spPr>
          <a:xfrm>
            <a:off x="251520" y="980728"/>
            <a:ext cx="8784976" cy="5305792"/>
          </a:xfrm>
        </p:spPr>
        <p:txBody>
          <a:bodyPr>
            <a:normAutofit fontScale="77500" lnSpcReduction="20000"/>
          </a:bodyPr>
          <a:lstStyle/>
          <a:p>
            <a:pPr marL="514350" indent="-514350">
              <a:lnSpc>
                <a:spcPct val="120000"/>
              </a:lnSpc>
              <a:spcBef>
                <a:spcPts val="0"/>
              </a:spcBef>
              <a:buFont typeface="+mj-lt"/>
              <a:buAutoNum type="alphaUcPeriod"/>
            </a:pPr>
            <a:r>
              <a:rPr lang="en-ZA" sz="3300" dirty="0" smtClean="0">
                <a:latin typeface="Arial" panose="020B0604020202020204" pitchFamily="34" charset="0"/>
              </a:rPr>
              <a:t>Economic Overview: Q1</a:t>
            </a:r>
          </a:p>
          <a:p>
            <a:pPr marL="514350" indent="-514350">
              <a:lnSpc>
                <a:spcPct val="120000"/>
              </a:lnSpc>
              <a:spcBef>
                <a:spcPts val="0"/>
              </a:spcBef>
              <a:buFont typeface="+mj-lt"/>
              <a:buAutoNum type="alphaUcPeriod"/>
            </a:pPr>
            <a:r>
              <a:rPr lang="en-ZA" sz="3300" dirty="0" smtClean="0">
                <a:latin typeface="Arial" panose="020B0604020202020204" pitchFamily="34" charset="0"/>
              </a:rPr>
              <a:t>Highlights </a:t>
            </a:r>
            <a:r>
              <a:rPr lang="en-ZA" sz="3300" dirty="0">
                <a:latin typeface="Arial" panose="020B0604020202020204" pitchFamily="34" charset="0"/>
              </a:rPr>
              <a:t>from the Department’s report for the quarter:</a:t>
            </a:r>
          </a:p>
          <a:p>
            <a:pPr marL="971550" lvl="1" indent="-514350">
              <a:lnSpc>
                <a:spcPct val="120000"/>
              </a:lnSpc>
              <a:spcBef>
                <a:spcPts val="0"/>
              </a:spcBef>
              <a:buFont typeface="+mj-lt"/>
              <a:buAutoNum type="arabicPeriod"/>
            </a:pPr>
            <a:r>
              <a:rPr lang="en-ZA" sz="2900" dirty="0">
                <a:latin typeface="Arial" panose="020B0604020202020204" pitchFamily="34" charset="0"/>
              </a:rPr>
              <a:t>Institutional Requirements for the Competition Amendments Act, 2018</a:t>
            </a:r>
          </a:p>
          <a:p>
            <a:pPr marL="971550" lvl="1" indent="-514350">
              <a:lnSpc>
                <a:spcPct val="120000"/>
              </a:lnSpc>
              <a:spcBef>
                <a:spcPts val="0"/>
              </a:spcBef>
              <a:buFont typeface="+mj-lt"/>
              <a:buAutoNum type="arabicPeriod"/>
            </a:pPr>
            <a:r>
              <a:rPr lang="en-ZA" sz="2900" dirty="0" err="1">
                <a:latin typeface="Arial" panose="020B0604020202020204" pitchFamily="34" charset="0"/>
              </a:rPr>
              <a:t>Edcon</a:t>
            </a:r>
            <a:r>
              <a:rPr lang="en-ZA" sz="2900" dirty="0">
                <a:latin typeface="Arial" panose="020B0604020202020204" pitchFamily="34" charset="0"/>
              </a:rPr>
              <a:t> financial difficulties: Prevention of job losses</a:t>
            </a:r>
          </a:p>
          <a:p>
            <a:pPr marL="971550" lvl="1" indent="-514350">
              <a:lnSpc>
                <a:spcPct val="120000"/>
              </a:lnSpc>
              <a:spcBef>
                <a:spcPts val="0"/>
              </a:spcBef>
              <a:buFont typeface="+mj-lt"/>
              <a:buAutoNum type="arabicPeriod"/>
            </a:pPr>
            <a:r>
              <a:rPr lang="en-ZA" sz="2900" dirty="0" smtClean="0">
                <a:latin typeface="Arial" panose="020B0604020202020204" pitchFamily="34" charset="0"/>
              </a:rPr>
              <a:t>Tourism Fund</a:t>
            </a:r>
          </a:p>
          <a:p>
            <a:pPr marL="971550" lvl="1" indent="-514350">
              <a:lnSpc>
                <a:spcPct val="120000"/>
              </a:lnSpc>
              <a:spcBef>
                <a:spcPts val="0"/>
              </a:spcBef>
              <a:buFont typeface="+mj-lt"/>
              <a:buAutoNum type="arabicPeriod"/>
            </a:pPr>
            <a:r>
              <a:rPr lang="en-ZA" sz="2900" dirty="0" smtClean="0">
                <a:latin typeface="Arial" panose="020B0604020202020204" pitchFamily="34" charset="0"/>
              </a:rPr>
              <a:t>Steel Industry: Sale of AMSA/Highveld Steel Mill</a:t>
            </a:r>
          </a:p>
          <a:p>
            <a:pPr marL="971550" lvl="1" indent="-514350">
              <a:lnSpc>
                <a:spcPct val="120000"/>
              </a:lnSpc>
              <a:spcBef>
                <a:spcPts val="0"/>
              </a:spcBef>
              <a:buFont typeface="+mj-lt"/>
              <a:buAutoNum type="arabicPeriod"/>
            </a:pPr>
            <a:r>
              <a:rPr lang="en-ZA" sz="2900" dirty="0">
                <a:latin typeface="Arial" panose="020B0604020202020204" pitchFamily="34" charset="0"/>
              </a:rPr>
              <a:t>Poultry </a:t>
            </a:r>
            <a:r>
              <a:rPr lang="en-ZA" sz="2900" dirty="0" smtClean="0">
                <a:latin typeface="Arial" panose="020B0604020202020204" pitchFamily="34" charset="0"/>
              </a:rPr>
              <a:t>Industry: </a:t>
            </a:r>
            <a:r>
              <a:rPr lang="en-ZA" sz="2900" dirty="0" err="1" smtClean="0">
                <a:latin typeface="Arial" panose="020B0604020202020204" pitchFamily="34" charset="0"/>
              </a:rPr>
              <a:t>Lekwa</a:t>
            </a:r>
            <a:r>
              <a:rPr lang="en-ZA" sz="2900" dirty="0" smtClean="0">
                <a:latin typeface="Arial" panose="020B0604020202020204" pitchFamily="34" charset="0"/>
              </a:rPr>
              <a:t> investment unblocking</a:t>
            </a:r>
          </a:p>
          <a:p>
            <a:pPr marL="971550" lvl="1" indent="-514350">
              <a:lnSpc>
                <a:spcPct val="120000"/>
              </a:lnSpc>
              <a:spcBef>
                <a:spcPts val="0"/>
              </a:spcBef>
              <a:buFont typeface="+mj-lt"/>
              <a:buAutoNum type="arabicPeriod"/>
            </a:pPr>
            <a:r>
              <a:rPr lang="en-ZA" sz="2900" dirty="0">
                <a:latin typeface="Arial" panose="020B0604020202020204" pitchFamily="34" charset="0"/>
              </a:rPr>
              <a:t>Nine Months PPS Extension </a:t>
            </a:r>
            <a:endParaRPr lang="en-ZA" sz="2900" dirty="0" smtClean="0">
              <a:latin typeface="Arial" panose="020B0604020202020204" pitchFamily="34" charset="0"/>
            </a:endParaRPr>
          </a:p>
          <a:p>
            <a:pPr marL="971550" lvl="1" indent="-514350">
              <a:lnSpc>
                <a:spcPct val="120000"/>
              </a:lnSpc>
              <a:spcBef>
                <a:spcPts val="0"/>
              </a:spcBef>
              <a:buFont typeface="+mj-lt"/>
              <a:buAutoNum type="arabicPeriod"/>
            </a:pPr>
            <a:r>
              <a:rPr lang="en-ZA" sz="2900" dirty="0" smtClean="0">
                <a:latin typeface="Arial" panose="020B0604020202020204" pitchFamily="34" charset="0"/>
              </a:rPr>
              <a:t>Provisional </a:t>
            </a:r>
            <a:r>
              <a:rPr lang="en-ZA" sz="2900" dirty="0">
                <a:latin typeface="Arial" panose="020B0604020202020204" pitchFamily="34" charset="0"/>
              </a:rPr>
              <a:t>Market Inquiries Reports – Data and </a:t>
            </a:r>
            <a:r>
              <a:rPr lang="en-ZA" sz="2900" dirty="0" smtClean="0">
                <a:latin typeface="Arial" panose="020B0604020202020204" pitchFamily="34" charset="0"/>
              </a:rPr>
              <a:t>Grocery Retail Market Inquiries</a:t>
            </a:r>
          </a:p>
          <a:p>
            <a:pPr marL="514350" indent="-514350">
              <a:lnSpc>
                <a:spcPct val="120000"/>
              </a:lnSpc>
              <a:spcBef>
                <a:spcPts val="0"/>
              </a:spcBef>
              <a:buFont typeface="+mj-lt"/>
              <a:buAutoNum type="alphaUcPeriod"/>
            </a:pPr>
            <a:r>
              <a:rPr lang="en-ZA" sz="3300" dirty="0" smtClean="0">
                <a:latin typeface="Arial" panose="020B0604020202020204" pitchFamily="34" charset="0"/>
              </a:rPr>
              <a:t>Report </a:t>
            </a:r>
            <a:r>
              <a:rPr lang="en-ZA" sz="3300" dirty="0">
                <a:latin typeface="Arial" panose="020B0604020202020204" pitchFamily="34" charset="0"/>
              </a:rPr>
              <a:t>on KPIs </a:t>
            </a:r>
          </a:p>
          <a:p>
            <a:pPr marL="514350" indent="-514350">
              <a:lnSpc>
                <a:spcPct val="120000"/>
              </a:lnSpc>
              <a:spcBef>
                <a:spcPts val="0"/>
              </a:spcBef>
              <a:buFont typeface="+mj-lt"/>
              <a:buAutoNum type="alphaUcPeriod"/>
            </a:pPr>
            <a:r>
              <a:rPr lang="en-ZA" sz="3300" dirty="0">
                <a:latin typeface="Arial" panose="020B0604020202020204" pitchFamily="34" charset="0"/>
              </a:rPr>
              <a:t>Report on Human Resources</a:t>
            </a:r>
          </a:p>
          <a:p>
            <a:pPr marL="514350" indent="-514350">
              <a:lnSpc>
                <a:spcPct val="120000"/>
              </a:lnSpc>
              <a:spcBef>
                <a:spcPts val="0"/>
              </a:spcBef>
              <a:buFont typeface="+mj-lt"/>
              <a:buAutoNum type="alphaUcPeriod"/>
            </a:pPr>
            <a:r>
              <a:rPr lang="en-ZA" sz="3300" dirty="0">
                <a:latin typeface="Arial" panose="020B0604020202020204" pitchFamily="34" charset="0"/>
              </a:rPr>
              <a:t>Report on Finances</a:t>
            </a:r>
          </a:p>
          <a:p>
            <a:endParaRPr lang="en-ZA" dirty="0"/>
          </a:p>
        </p:txBody>
      </p:sp>
      <p:sp>
        <p:nvSpPr>
          <p:cNvPr id="4" name="Slide Number Placeholder 3"/>
          <p:cNvSpPr>
            <a:spLocks noGrp="1"/>
          </p:cNvSpPr>
          <p:nvPr>
            <p:ph type="sldNum" sz="quarter" idx="12"/>
          </p:nvPr>
        </p:nvSpPr>
        <p:spPr/>
        <p:txBody>
          <a:bodyPr/>
          <a:lstStyle/>
          <a:p>
            <a:fld id="{0C477770-CA54-4B44-8FE2-04A07C028FD1}" type="slidenum">
              <a:rPr lang="en-ZA" smtClean="0"/>
              <a:pPr/>
              <a:t>2</a:t>
            </a:fld>
            <a:endParaRPr lang="en-ZA" dirty="0"/>
          </a:p>
        </p:txBody>
      </p:sp>
    </p:spTree>
    <p:extLst>
      <p:ext uri="{BB962C8B-B14F-4D97-AF65-F5344CB8AC3E}">
        <p14:creationId xmlns:p14="http://schemas.microsoft.com/office/powerpoint/2010/main" val="3136124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539416338"/>
              </p:ext>
            </p:extLst>
          </p:nvPr>
        </p:nvGraphicFramePr>
        <p:xfrm>
          <a:off x="179512" y="2132856"/>
          <a:ext cx="8784976" cy="441960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0000"/>
                    </a:ext>
                  </a:extLst>
                </a:gridCol>
              </a:tblGrid>
              <a:tr h="380777">
                <a:tc>
                  <a:txBody>
                    <a:bodyPr/>
                    <a:lstStyle/>
                    <a:p>
                      <a:r>
                        <a:rPr lang="en-ZA" sz="1800" b="1" dirty="0">
                          <a:solidFill>
                            <a:schemeClr val="tx1"/>
                          </a:solidFill>
                          <a:latin typeface="Arial" panose="020B0604020202020204" pitchFamily="34" charset="0"/>
                          <a:cs typeface="Arial" panose="020B0604020202020204" pitchFamily="34" charset="0"/>
                        </a:rPr>
                        <a:t>Key Performance Indicators</a:t>
                      </a:r>
                    </a:p>
                  </a:txBody>
                  <a:tcPr>
                    <a:solidFill>
                      <a:srgbClr val="7ABD31"/>
                    </a:solidFill>
                  </a:tcPr>
                </a:tc>
                <a:extLst>
                  <a:ext uri="{0D108BD9-81ED-4DB2-BD59-A6C34878D82A}">
                    <a16:rowId xmlns:a16="http://schemas.microsoft.com/office/drawing/2014/main" val="10000"/>
                  </a:ext>
                </a:extLst>
              </a:tr>
              <a:tr h="4038823">
                <a:tc>
                  <a:txBody>
                    <a:bodyPr/>
                    <a:lstStyle/>
                    <a:p>
                      <a:pPr marL="0" indent="0">
                        <a:buFont typeface="+mj-lt"/>
                        <a:buNone/>
                      </a:pPr>
                      <a:r>
                        <a:rPr lang="en-US" sz="1800" b="0" kern="1200" dirty="0">
                          <a:solidFill>
                            <a:schemeClr val="tx1"/>
                          </a:solidFill>
                          <a:latin typeface="Arial" pitchFamily="34" charset="0"/>
                          <a:ea typeface="+mn-ea"/>
                          <a:cs typeface="Arial" pitchFamily="34" charset="0"/>
                        </a:rPr>
                        <a:t>KPI </a:t>
                      </a:r>
                      <a:r>
                        <a:rPr lang="en-US" sz="1800" b="0" kern="1200" dirty="0" smtClean="0">
                          <a:solidFill>
                            <a:schemeClr val="tx1"/>
                          </a:solidFill>
                          <a:latin typeface="Arial" pitchFamily="34" charset="0"/>
                          <a:ea typeface="+mn-ea"/>
                          <a:cs typeface="Arial" pitchFamily="34" charset="0"/>
                        </a:rPr>
                        <a:t>2: </a:t>
                      </a:r>
                      <a:r>
                        <a:rPr lang="en-US" sz="1800" b="0" kern="1200" dirty="0">
                          <a:solidFill>
                            <a:schemeClr val="tx1"/>
                          </a:solidFill>
                          <a:latin typeface="Arial" pitchFamily="34" charset="0"/>
                          <a:ea typeface="+mn-ea"/>
                          <a:cs typeface="Arial" pitchFamily="34" charset="0"/>
                        </a:rPr>
                        <a:t>Analytical and public policy advocacy</a:t>
                      </a:r>
                    </a:p>
                    <a:p>
                      <a:pPr marL="0" indent="0">
                        <a:buFont typeface="+mj-lt"/>
                        <a:buNone/>
                      </a:pPr>
                      <a:r>
                        <a:rPr lang="en-US" sz="1800" b="0" kern="1200" dirty="0">
                          <a:solidFill>
                            <a:schemeClr val="tx1"/>
                          </a:solidFill>
                          <a:latin typeface="Arial" pitchFamily="34" charset="0"/>
                          <a:ea typeface="+mn-ea"/>
                          <a:cs typeface="Arial" pitchFamily="34" charset="0"/>
                        </a:rPr>
                        <a:t>KPI </a:t>
                      </a:r>
                      <a:r>
                        <a:rPr lang="en-US" sz="1800" b="0" kern="1200" dirty="0" smtClean="0">
                          <a:solidFill>
                            <a:schemeClr val="tx1"/>
                          </a:solidFill>
                          <a:latin typeface="Arial" pitchFamily="34" charset="0"/>
                          <a:ea typeface="+mn-ea"/>
                          <a:cs typeface="Arial" pitchFamily="34" charset="0"/>
                        </a:rPr>
                        <a:t>3: </a:t>
                      </a:r>
                      <a:r>
                        <a:rPr lang="en-US" sz="1800" b="0" kern="1200" dirty="0">
                          <a:solidFill>
                            <a:schemeClr val="tx1"/>
                          </a:solidFill>
                          <a:latin typeface="Arial" pitchFamily="34" charset="0"/>
                          <a:ea typeface="+mn-ea"/>
                          <a:cs typeface="Arial" pitchFamily="34" charset="0"/>
                        </a:rPr>
                        <a:t>NGP jobs drivers and coordination </a:t>
                      </a:r>
                      <a:r>
                        <a:rPr lang="en-US" sz="1800" b="0" kern="1200" dirty="0" smtClean="0">
                          <a:solidFill>
                            <a:schemeClr val="tx1"/>
                          </a:solidFill>
                          <a:latin typeface="Arial" pitchFamily="34" charset="0"/>
                          <a:ea typeface="+mn-ea"/>
                          <a:cs typeface="Arial" pitchFamily="34" charset="0"/>
                        </a:rPr>
                        <a:t>structures</a:t>
                      </a:r>
                    </a:p>
                    <a:p>
                      <a:pPr marL="0" indent="0">
                        <a:buFont typeface="+mj-lt"/>
                        <a:buNone/>
                      </a:pPr>
                      <a:r>
                        <a:rPr lang="en-US" sz="1800" b="0" kern="1200" dirty="0" smtClean="0">
                          <a:solidFill>
                            <a:schemeClr val="tx1"/>
                          </a:solidFill>
                          <a:latin typeface="Arial" pitchFamily="34" charset="0"/>
                          <a:ea typeface="+mn-ea"/>
                          <a:cs typeface="Arial" pitchFamily="34" charset="0"/>
                        </a:rPr>
                        <a:t>KPI 6: </a:t>
                      </a:r>
                      <a:r>
                        <a:rPr lang="en-US" sz="1800" b="0" kern="1200" dirty="0">
                          <a:solidFill>
                            <a:schemeClr val="tx1"/>
                          </a:solidFill>
                          <a:latin typeface="Arial" pitchFamily="34" charset="0"/>
                          <a:ea typeface="+mn-ea"/>
                          <a:cs typeface="Arial" pitchFamily="34" charset="0"/>
                        </a:rPr>
                        <a:t>Support to provinces </a:t>
                      </a:r>
                    </a:p>
                    <a:p>
                      <a:pPr marL="347663" marR="0" indent="-347663" algn="just" defTabSz="914400" rtl="0" eaLnBrk="1" fontAlgn="auto" latinLnBrk="0" hangingPunct="1">
                        <a:lnSpc>
                          <a:spcPct val="100000"/>
                        </a:lnSpc>
                        <a:spcBef>
                          <a:spcPts val="0"/>
                        </a:spcBef>
                        <a:spcAft>
                          <a:spcPts val="0"/>
                        </a:spcAft>
                        <a:buClrTx/>
                        <a:buSzTx/>
                        <a:buFontTx/>
                        <a:buNone/>
                        <a:tabLst/>
                        <a:defRPr/>
                      </a:pPr>
                      <a:endParaRPr lang="en-ZA" sz="1800" b="1" dirty="0">
                        <a:solidFill>
                          <a:schemeClr val="tx1"/>
                        </a:solidFill>
                        <a:effectLst/>
                        <a:latin typeface="Arial" panose="020B0604020202020204" pitchFamily="34" charset="0"/>
                        <a:ea typeface="Calibri"/>
                        <a:cs typeface="Arial" panose="020B0604020202020204" pitchFamily="34" charset="0"/>
                      </a:endParaRPr>
                    </a:p>
                  </a:txBody>
                  <a:tcP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48614349"/>
              </p:ext>
            </p:extLst>
          </p:nvPr>
        </p:nvGraphicFramePr>
        <p:xfrm>
          <a:off x="179512" y="1066800"/>
          <a:ext cx="8784976" cy="64008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0000"/>
                    </a:ext>
                  </a:extLst>
                </a:gridCol>
              </a:tblGrid>
              <a:tr h="370840">
                <a:tc>
                  <a:txBody>
                    <a:bodyPr/>
                    <a:lstStyle/>
                    <a:p>
                      <a:r>
                        <a:rPr lang="en-ZA" sz="1800" b="1" dirty="0">
                          <a:latin typeface="Arial" pitchFamily="34" charset="0"/>
                          <a:cs typeface="Arial" pitchFamily="34" charset="0"/>
                        </a:rPr>
                        <a:t>Strategic Objective 2: </a:t>
                      </a:r>
                      <a:r>
                        <a:rPr lang="en-ZA" sz="1800" b="1" kern="1200" dirty="0">
                          <a:solidFill>
                            <a:srgbClr val="C00000"/>
                          </a:solidFill>
                          <a:latin typeface="Arial" pitchFamily="34" charset="0"/>
                          <a:cs typeface="Arial" pitchFamily="34" charset="0"/>
                        </a:rPr>
                        <a:t> </a:t>
                      </a:r>
                      <a:r>
                        <a:rPr lang="en-US" sz="1800" b="1" dirty="0">
                          <a:solidFill>
                            <a:schemeClr val="bg1"/>
                          </a:solidFill>
                          <a:latin typeface="Arial" pitchFamily="34" charset="0"/>
                          <a:cs typeface="Arial" pitchFamily="34" charset="0"/>
                        </a:rPr>
                        <a:t>Coordinate jobs drivers and implementation of the New Growth Path economic strategy  in support of the National Development Plan </a:t>
                      </a:r>
                    </a:p>
                  </a:txBody>
                  <a:tcPr>
                    <a:solidFill>
                      <a:srgbClr val="7ABD3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GB" dirty="0"/>
              <a:t> </a:t>
            </a:r>
            <a:r>
              <a:rPr lang="en-GB" sz="3000" b="1" dirty="0"/>
              <a:t>Programme 2: Growth Path and Social Dialogue</a:t>
            </a:r>
          </a:p>
        </p:txBody>
      </p:sp>
      <p:sp>
        <p:nvSpPr>
          <p:cNvPr id="3" name="Slide Number Placeholder 2"/>
          <p:cNvSpPr>
            <a:spLocks noGrp="1"/>
          </p:cNvSpPr>
          <p:nvPr>
            <p:ph type="sldNum" sz="quarter" idx="12"/>
          </p:nvPr>
        </p:nvSpPr>
        <p:spPr/>
        <p:txBody>
          <a:bodyPr/>
          <a:lstStyle/>
          <a:p>
            <a:fld id="{0C477770-CA54-4B44-8FE2-04A07C028FD1}" type="slidenum">
              <a:rPr lang="en-ZA" smtClean="0"/>
              <a:pPr/>
              <a:t>20</a:t>
            </a:fld>
            <a:endParaRPr lang="en-ZA" dirty="0"/>
          </a:p>
        </p:txBody>
      </p:sp>
      <p:sp>
        <p:nvSpPr>
          <p:cNvPr id="4" name="TextBox 3"/>
          <p:cNvSpPr txBox="1"/>
          <p:nvPr/>
        </p:nvSpPr>
        <p:spPr>
          <a:xfrm>
            <a:off x="179512" y="3717032"/>
            <a:ext cx="8568952" cy="1200329"/>
          </a:xfrm>
          <a:prstGeom prst="rect">
            <a:avLst/>
          </a:prstGeom>
          <a:noFill/>
        </p:spPr>
        <p:txBody>
          <a:bodyPr wrap="square" rtlCol="0">
            <a:spAutoFit/>
          </a:bodyPr>
          <a:lstStyle/>
          <a:p>
            <a:pPr marL="285750" indent="-285750">
              <a:buFont typeface="Arial" panose="020B0604020202020204" pitchFamily="34" charset="0"/>
              <a:buChar char="•"/>
            </a:pPr>
            <a:r>
              <a:rPr lang="en-ZA" sz="3600" b="1" dirty="0" smtClean="0">
                <a:solidFill>
                  <a:srgbClr val="C00000"/>
                </a:solidFill>
              </a:rPr>
              <a:t>1 product targeted for KPI 2 commenced in Q1 to be reported in Q2</a:t>
            </a:r>
            <a:endParaRPr lang="en-ZA" sz="3600" b="1" dirty="0">
              <a:solidFill>
                <a:srgbClr val="C00000"/>
              </a:solidFill>
            </a:endParaRPr>
          </a:p>
        </p:txBody>
      </p:sp>
    </p:spTree>
    <p:extLst>
      <p:ext uri="{BB962C8B-B14F-4D97-AF65-F5344CB8AC3E}">
        <p14:creationId xmlns:p14="http://schemas.microsoft.com/office/powerpoint/2010/main" val="404135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7504" y="1583652"/>
            <a:ext cx="8856984" cy="4114800"/>
          </a:xfrm>
        </p:spPr>
        <p:txBody>
          <a:bodyPr>
            <a:noAutofit/>
          </a:bodyPr>
          <a:lstStyle/>
          <a:p>
            <a:pPr marL="0" indent="0" algn="just">
              <a:spcBef>
                <a:spcPts val="0"/>
              </a:spcBef>
              <a:buNone/>
            </a:pPr>
            <a:r>
              <a:rPr lang="en-ZA" sz="2000" b="1" dirty="0" smtClean="0">
                <a:solidFill>
                  <a:srgbClr val="C00000"/>
                </a:solidFill>
                <a:latin typeface="Aril"/>
                <a:ea typeface="Calibri"/>
              </a:rPr>
              <a:t>Social Economy Policy Update</a:t>
            </a:r>
          </a:p>
          <a:p>
            <a:pPr marL="0" indent="0" algn="just">
              <a:spcBef>
                <a:spcPts val="0"/>
              </a:spcBef>
              <a:buNone/>
            </a:pPr>
            <a:r>
              <a:rPr lang="en-ZA" sz="2000" dirty="0" smtClean="0">
                <a:latin typeface="Aril"/>
                <a:ea typeface="Calibri"/>
              </a:rPr>
              <a:t>11 June 2019: Interaction in a Technical MINMEC with Provinces on Social Economy Policy Framework as part of their Socio-Economic Development Programme and collaboration with National Government on policy related matters:</a:t>
            </a:r>
          </a:p>
          <a:p>
            <a:pPr algn="just">
              <a:spcBef>
                <a:spcPts val="0"/>
              </a:spcBef>
            </a:pPr>
            <a:r>
              <a:rPr lang="en-ZA" sz="2000" dirty="0" smtClean="0">
                <a:latin typeface="Aril"/>
                <a:ea typeface="Calibri"/>
              </a:rPr>
              <a:t>Update on Draft Green Paper</a:t>
            </a:r>
          </a:p>
          <a:p>
            <a:pPr algn="just">
              <a:spcBef>
                <a:spcPts val="0"/>
              </a:spcBef>
            </a:pPr>
            <a:r>
              <a:rPr lang="en-ZA" sz="2000" dirty="0" smtClean="0">
                <a:latin typeface="Aril"/>
                <a:ea typeface="Calibri"/>
              </a:rPr>
              <a:t>Joint Planning for Social Economy Provincial Consultations sessions</a:t>
            </a:r>
          </a:p>
          <a:p>
            <a:pPr lvl="1" algn="just">
              <a:spcBef>
                <a:spcPts val="0"/>
              </a:spcBef>
            </a:pPr>
            <a:r>
              <a:rPr lang="en-ZA" sz="1600" dirty="0" smtClean="0">
                <a:latin typeface="Aril"/>
                <a:ea typeface="Calibri"/>
              </a:rPr>
              <a:t>Provincial Consultations currently under way. All provinces are being visited and discussions held with community organisations on the content of the Draft Social Economy Green Paper. </a:t>
            </a:r>
          </a:p>
          <a:p>
            <a:pPr lvl="1" algn="just">
              <a:spcBef>
                <a:spcPts val="0"/>
              </a:spcBef>
            </a:pPr>
            <a:r>
              <a:rPr lang="en-ZA" sz="1600" dirty="0" smtClean="0">
                <a:latin typeface="Aril"/>
                <a:ea typeface="Calibri"/>
              </a:rPr>
              <a:t>Provinces already visited are as at 3 October 2019: North West (17 to 18 September), Limpopo (11 to 12 September), Eastern Cape (19 to 23 August), Northern Cape (1 and 3 October), Free State (26 to 27 September). </a:t>
            </a:r>
          </a:p>
          <a:p>
            <a:pPr lvl="1" algn="just">
              <a:spcBef>
                <a:spcPts val="0"/>
              </a:spcBef>
            </a:pPr>
            <a:r>
              <a:rPr lang="en-ZA" sz="1600" dirty="0" smtClean="0">
                <a:latin typeface="Aril"/>
                <a:ea typeface="Calibri"/>
              </a:rPr>
              <a:t>Still to be visited during Oct and Nov 2019: KZN (9 to 10 October), Gauteng (16 to 17 October), 29 to 30 October), Mpumalanga (4 to 5 November), </a:t>
            </a:r>
          </a:p>
          <a:p>
            <a:pPr algn="just">
              <a:spcBef>
                <a:spcPts val="0"/>
              </a:spcBef>
            </a:pPr>
            <a:endParaRPr lang="en-ZA" sz="2000" dirty="0" smtClean="0">
              <a:latin typeface="Aril"/>
              <a:ea typeface="Calibri"/>
            </a:endParaRPr>
          </a:p>
          <a:p>
            <a:pPr algn="just">
              <a:spcBef>
                <a:spcPts val="0"/>
              </a:spcBef>
            </a:pPr>
            <a:endParaRPr lang="en-ZA" sz="2000" dirty="0">
              <a:latin typeface="Aril"/>
              <a:ea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508344270"/>
              </p:ext>
            </p:extLst>
          </p:nvPr>
        </p:nvGraphicFramePr>
        <p:xfrm>
          <a:off x="0" y="0"/>
          <a:ext cx="7239000" cy="1106107"/>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400" dirty="0" smtClean="0">
                          <a:solidFill>
                            <a:schemeClr val="bg1"/>
                          </a:solidFill>
                          <a:latin typeface="Arial" panose="020B0604020202020204" pitchFamily="34" charset="0"/>
                          <a:cs typeface="Arial" panose="020B0604020202020204" pitchFamily="34" charset="0"/>
                        </a:rPr>
                        <a:t>Advocacy</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indent="0">
                        <a:buFont typeface="+mj-lt"/>
                        <a:buNone/>
                      </a:pPr>
                      <a:r>
                        <a:rPr lang="en-US" sz="1600" b="0" kern="1200" dirty="0" smtClean="0">
                          <a:solidFill>
                            <a:schemeClr val="tx1"/>
                          </a:solidFill>
                          <a:latin typeface="Arial" pitchFamily="34" charset="0"/>
                          <a:ea typeface="+mn-ea"/>
                          <a:cs typeface="Arial" pitchFamily="34" charset="0"/>
                        </a:rPr>
                        <a:t>Analytical and public policy advocacy</a:t>
                      </a:r>
                      <a:endParaRPr lang="en-US" sz="1600" b="0" kern="1200" dirty="0">
                        <a:solidFill>
                          <a:schemeClr val="tx1"/>
                        </a:solidFill>
                        <a:latin typeface="Arial" pitchFamily="34" charset="0"/>
                        <a:ea typeface="+mn-ea"/>
                        <a:cs typeface="Arial"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2</a:t>
            </a:r>
            <a:endParaRPr lang="en-GB" sz="3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477770-CA54-4B44-8FE2-04A07C028FD1}" type="slidenum">
              <a:rPr lang="en-ZA" smtClean="0"/>
              <a:pPr/>
              <a:t>21</a:t>
            </a:fld>
            <a:endParaRPr lang="en-ZA" dirty="0"/>
          </a:p>
        </p:txBody>
      </p:sp>
    </p:spTree>
    <p:extLst>
      <p:ext uri="{BB962C8B-B14F-4D97-AF65-F5344CB8AC3E}">
        <p14:creationId xmlns:p14="http://schemas.microsoft.com/office/powerpoint/2010/main" val="3133077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778996701"/>
              </p:ext>
            </p:extLst>
          </p:nvPr>
        </p:nvGraphicFramePr>
        <p:xfrm>
          <a:off x="179512" y="2132856"/>
          <a:ext cx="8784976" cy="441960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0000"/>
                    </a:ext>
                  </a:extLst>
                </a:gridCol>
              </a:tblGrid>
              <a:tr h="380777">
                <a:tc>
                  <a:txBody>
                    <a:bodyPr/>
                    <a:lstStyle/>
                    <a:p>
                      <a:r>
                        <a:rPr lang="en-ZA" sz="1800" b="1" dirty="0">
                          <a:solidFill>
                            <a:schemeClr val="tx1"/>
                          </a:solidFill>
                          <a:latin typeface="Arial" panose="020B0604020202020204" pitchFamily="34" charset="0"/>
                          <a:cs typeface="Arial" panose="020B0604020202020204" pitchFamily="34" charset="0"/>
                        </a:rPr>
                        <a:t>Key Performance Indicators</a:t>
                      </a:r>
                    </a:p>
                  </a:txBody>
                  <a:tcPr>
                    <a:solidFill>
                      <a:srgbClr val="7ABD31"/>
                    </a:solidFill>
                  </a:tcPr>
                </a:tc>
                <a:extLst>
                  <a:ext uri="{0D108BD9-81ED-4DB2-BD59-A6C34878D82A}">
                    <a16:rowId xmlns:a16="http://schemas.microsoft.com/office/drawing/2014/main" val="10000"/>
                  </a:ext>
                </a:extLst>
              </a:tr>
              <a:tr h="4038823">
                <a:tc>
                  <a:txBody>
                    <a:bodyPr/>
                    <a:lstStyle/>
                    <a:p>
                      <a:pPr marL="0" indent="0">
                        <a:buFont typeface="+mj-lt"/>
                        <a:buNone/>
                      </a:pPr>
                      <a:r>
                        <a:rPr lang="en-US" sz="1800" b="0" kern="1200" dirty="0">
                          <a:solidFill>
                            <a:schemeClr val="tx1"/>
                          </a:solidFill>
                          <a:latin typeface="Arial" pitchFamily="34" charset="0"/>
                          <a:ea typeface="+mn-ea"/>
                          <a:cs typeface="Arial" pitchFamily="34" charset="0"/>
                        </a:rPr>
                        <a:t>KPI </a:t>
                      </a:r>
                      <a:r>
                        <a:rPr lang="en-US" sz="1800" b="0" kern="1200" dirty="0" smtClean="0">
                          <a:solidFill>
                            <a:schemeClr val="tx1"/>
                          </a:solidFill>
                          <a:latin typeface="Arial" pitchFamily="34" charset="0"/>
                          <a:ea typeface="+mn-ea"/>
                          <a:cs typeface="Arial" pitchFamily="34" charset="0"/>
                        </a:rPr>
                        <a:t>4: Implementation of the green economy accord</a:t>
                      </a:r>
                    </a:p>
                    <a:p>
                      <a:pPr marL="0" indent="0">
                        <a:buFont typeface="+mj-lt"/>
                        <a:buNone/>
                      </a:pPr>
                      <a:r>
                        <a:rPr lang="en-US" sz="1800" b="0" kern="1200" dirty="0" smtClean="0">
                          <a:solidFill>
                            <a:schemeClr val="tx1"/>
                          </a:solidFill>
                          <a:latin typeface="Arial" pitchFamily="34" charset="0"/>
                          <a:ea typeface="+mn-ea"/>
                          <a:cs typeface="Arial" pitchFamily="34" charset="0"/>
                        </a:rPr>
                        <a:t>KPI 5: </a:t>
                      </a:r>
                      <a:r>
                        <a:rPr lang="en-US" sz="1800" b="0" kern="1200" dirty="0">
                          <a:solidFill>
                            <a:schemeClr val="tx1"/>
                          </a:solidFill>
                          <a:latin typeface="Arial" pitchFamily="34" charset="0"/>
                          <a:ea typeface="+mn-ea"/>
                          <a:cs typeface="Arial" pitchFamily="34" charset="0"/>
                        </a:rPr>
                        <a:t>Employment and entrepreneurship for black women and youth</a:t>
                      </a:r>
                    </a:p>
                    <a:p>
                      <a:pPr marL="0" indent="0">
                        <a:buFont typeface="+mj-lt"/>
                        <a:buNone/>
                      </a:pPr>
                      <a:r>
                        <a:rPr lang="en-US" sz="1800" b="0" kern="1200" dirty="0">
                          <a:solidFill>
                            <a:schemeClr val="tx1"/>
                          </a:solidFill>
                          <a:latin typeface="Arial" pitchFamily="34" charset="0"/>
                          <a:ea typeface="+mn-ea"/>
                          <a:cs typeface="Arial" pitchFamily="34" charset="0"/>
                        </a:rPr>
                        <a:t>KPI </a:t>
                      </a:r>
                      <a:r>
                        <a:rPr lang="en-US" sz="1800" b="0" kern="1200" dirty="0" smtClean="0">
                          <a:solidFill>
                            <a:schemeClr val="tx1"/>
                          </a:solidFill>
                          <a:latin typeface="Arial" pitchFamily="34" charset="0"/>
                          <a:ea typeface="+mn-ea"/>
                          <a:cs typeface="Arial" pitchFamily="34" charset="0"/>
                        </a:rPr>
                        <a:t>7: </a:t>
                      </a:r>
                      <a:r>
                        <a:rPr lang="en-US" sz="1800" b="0" kern="1200" dirty="0">
                          <a:solidFill>
                            <a:schemeClr val="tx1"/>
                          </a:solidFill>
                          <a:latin typeface="Arial" pitchFamily="34" charset="0"/>
                          <a:ea typeface="+mn-ea"/>
                          <a:cs typeface="Arial" pitchFamily="34" charset="0"/>
                        </a:rPr>
                        <a:t>Social dialogue interventions to save and create jobs &amp; reports on implementation of Social Accords </a:t>
                      </a:r>
                    </a:p>
                    <a:p>
                      <a:pPr marL="347663" marR="0" indent="-347663" algn="just" defTabSz="914400" rtl="0" eaLnBrk="1" fontAlgn="auto" latinLnBrk="0" hangingPunct="1">
                        <a:lnSpc>
                          <a:spcPct val="100000"/>
                        </a:lnSpc>
                        <a:spcBef>
                          <a:spcPts val="0"/>
                        </a:spcBef>
                        <a:spcAft>
                          <a:spcPts val="0"/>
                        </a:spcAft>
                        <a:buClrTx/>
                        <a:buSzTx/>
                        <a:buFontTx/>
                        <a:buNone/>
                        <a:tabLst/>
                        <a:defRPr/>
                      </a:pPr>
                      <a:endParaRPr lang="en-ZA" sz="1800" b="1" dirty="0">
                        <a:solidFill>
                          <a:schemeClr val="tx1"/>
                        </a:solidFill>
                        <a:effectLst/>
                        <a:latin typeface="Arial" panose="020B0604020202020204" pitchFamily="34" charset="0"/>
                        <a:ea typeface="Calibri"/>
                        <a:cs typeface="Arial" panose="020B0604020202020204" pitchFamily="34" charset="0"/>
                      </a:endParaRPr>
                    </a:p>
                  </a:txBody>
                  <a:tcP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47464502"/>
              </p:ext>
            </p:extLst>
          </p:nvPr>
        </p:nvGraphicFramePr>
        <p:xfrm>
          <a:off x="179512" y="1066800"/>
          <a:ext cx="8784976" cy="64008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0000"/>
                    </a:ext>
                  </a:extLst>
                </a:gridCol>
              </a:tblGrid>
              <a:tr h="370840">
                <a:tc>
                  <a:txBody>
                    <a:bodyPr/>
                    <a:lstStyle/>
                    <a:p>
                      <a:r>
                        <a:rPr lang="en-ZA" sz="1800" b="1" dirty="0">
                          <a:latin typeface="Arial" pitchFamily="34" charset="0"/>
                          <a:cs typeface="Arial" pitchFamily="34" charset="0"/>
                        </a:rPr>
                        <a:t>Strategic Objective 3: </a:t>
                      </a:r>
                      <a:r>
                        <a:rPr lang="en-ZA" sz="1800" b="1" kern="1200" dirty="0">
                          <a:solidFill>
                            <a:srgbClr val="C00000"/>
                          </a:solidFill>
                          <a:latin typeface="Arial" pitchFamily="34" charset="0"/>
                          <a:cs typeface="Arial" pitchFamily="34" charset="0"/>
                        </a:rPr>
                        <a:t> </a:t>
                      </a:r>
                      <a:r>
                        <a:rPr lang="en-US" sz="1800" b="1" dirty="0">
                          <a:solidFill>
                            <a:schemeClr val="bg1"/>
                          </a:solidFill>
                          <a:latin typeface="Arial" pitchFamily="34" charset="0"/>
                          <a:cs typeface="Arial" pitchFamily="34" charset="0"/>
                        </a:rPr>
                        <a:t>:  Facilitate social dialogue and implementation of social accords</a:t>
                      </a:r>
                    </a:p>
                  </a:txBody>
                  <a:tcPr>
                    <a:solidFill>
                      <a:srgbClr val="7ABD3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GB" dirty="0"/>
              <a:t> </a:t>
            </a:r>
            <a:r>
              <a:rPr lang="en-GB" sz="3000" b="1" dirty="0"/>
              <a:t>Programme 2: Growth Path and Social Dialogue</a:t>
            </a:r>
          </a:p>
        </p:txBody>
      </p:sp>
      <p:sp>
        <p:nvSpPr>
          <p:cNvPr id="3" name="Slide Number Placeholder 2"/>
          <p:cNvSpPr>
            <a:spLocks noGrp="1"/>
          </p:cNvSpPr>
          <p:nvPr>
            <p:ph type="sldNum" sz="quarter" idx="12"/>
          </p:nvPr>
        </p:nvSpPr>
        <p:spPr/>
        <p:txBody>
          <a:bodyPr/>
          <a:lstStyle/>
          <a:p>
            <a:fld id="{0C477770-CA54-4B44-8FE2-04A07C028FD1}" type="slidenum">
              <a:rPr lang="en-ZA" smtClean="0"/>
              <a:pPr/>
              <a:t>22</a:t>
            </a:fld>
            <a:endParaRPr lang="en-ZA" dirty="0"/>
          </a:p>
        </p:txBody>
      </p:sp>
      <p:sp>
        <p:nvSpPr>
          <p:cNvPr id="7" name="TextBox 6"/>
          <p:cNvSpPr txBox="1"/>
          <p:nvPr/>
        </p:nvSpPr>
        <p:spPr>
          <a:xfrm>
            <a:off x="1115616" y="4149080"/>
            <a:ext cx="7051289" cy="646331"/>
          </a:xfrm>
          <a:prstGeom prst="rect">
            <a:avLst/>
          </a:prstGeom>
          <a:noFill/>
        </p:spPr>
        <p:txBody>
          <a:bodyPr wrap="none" rtlCol="0">
            <a:spAutoFit/>
          </a:bodyPr>
          <a:lstStyle/>
          <a:p>
            <a:pPr marL="285750" indent="-285750">
              <a:buFont typeface="Arial" panose="020B0604020202020204" pitchFamily="34" charset="0"/>
              <a:buChar char="•"/>
            </a:pPr>
            <a:r>
              <a:rPr lang="en-ZA" sz="3600" b="1" dirty="0" smtClean="0">
                <a:solidFill>
                  <a:srgbClr val="C00000"/>
                </a:solidFill>
              </a:rPr>
              <a:t>No products were expected for Q1</a:t>
            </a:r>
            <a:endParaRPr lang="en-ZA" sz="3600" b="1" dirty="0">
              <a:solidFill>
                <a:srgbClr val="C00000"/>
              </a:solidFill>
            </a:endParaRPr>
          </a:p>
        </p:txBody>
      </p:sp>
    </p:spTree>
    <p:extLst>
      <p:ext uri="{BB962C8B-B14F-4D97-AF65-F5344CB8AC3E}">
        <p14:creationId xmlns:p14="http://schemas.microsoft.com/office/powerpoint/2010/main" val="67073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04479" y="1556792"/>
          <a:ext cx="8229600" cy="55778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214846">
                <a:tc>
                  <a:txBody>
                    <a:bodyPr/>
                    <a:lstStyle/>
                    <a:p>
                      <a:r>
                        <a:rPr lang="en-ZA" sz="1800" dirty="0">
                          <a:latin typeface="Arial" panose="020B0604020202020204" pitchFamily="34" charset="0"/>
                          <a:cs typeface="Arial" panose="020B0604020202020204" pitchFamily="34" charset="0"/>
                        </a:rPr>
                        <a:t>Key Performance Indicator</a:t>
                      </a:r>
                    </a:p>
                  </a:txBody>
                  <a:tcPr marL="82296" marR="82296">
                    <a:solidFill>
                      <a:srgbClr val="78BA30"/>
                    </a:solidFill>
                  </a:tcPr>
                </a:tc>
                <a:extLst>
                  <a:ext uri="{0D108BD9-81ED-4DB2-BD59-A6C34878D82A}">
                    <a16:rowId xmlns:a16="http://schemas.microsoft.com/office/drawing/2014/main" val="10000"/>
                  </a:ext>
                </a:extLst>
              </a:tr>
              <a:tr h="1826195">
                <a:tc>
                  <a:txBody>
                    <a:bodyPr/>
                    <a:lstStyle/>
                    <a:p>
                      <a:pPr marL="0" lvl="0" indent="0" fontAlgn="base">
                        <a:spcBef>
                          <a:spcPct val="0"/>
                        </a:spcBef>
                        <a:spcAft>
                          <a:spcPct val="0"/>
                        </a:spcAft>
                        <a:buFontTx/>
                        <a:buNone/>
                      </a:pPr>
                      <a:r>
                        <a:rPr lang="en-ZA" sz="1800" b="0" dirty="0">
                          <a:solidFill>
                            <a:schemeClr val="tx1"/>
                          </a:solidFill>
                          <a:latin typeface="Arial" pitchFamily="34" charset="0"/>
                          <a:cs typeface="Arial" pitchFamily="34" charset="0"/>
                        </a:rPr>
                        <a:t>KPI 8: Quarterly Cabinet-level progress reports of infrastructure SIPs</a:t>
                      </a:r>
                    </a:p>
                    <a:p>
                      <a:pPr marL="0" lvl="0" indent="0" fontAlgn="base">
                        <a:spcBef>
                          <a:spcPct val="0"/>
                        </a:spcBef>
                        <a:spcAft>
                          <a:spcPct val="0"/>
                        </a:spcAft>
                        <a:buFontTx/>
                        <a:buNone/>
                      </a:pPr>
                      <a:r>
                        <a:rPr lang="en-ZA" sz="1800" b="0" dirty="0">
                          <a:solidFill>
                            <a:schemeClr val="tx1"/>
                          </a:solidFill>
                          <a:latin typeface="Arial" pitchFamily="34" charset="0"/>
                          <a:cs typeface="Arial" pitchFamily="34" charset="0"/>
                        </a:rPr>
                        <a:t>KPI 9: Cabinet</a:t>
                      </a:r>
                      <a:r>
                        <a:rPr lang="en-ZA" sz="1800" b="0" baseline="0" dirty="0">
                          <a:solidFill>
                            <a:schemeClr val="tx1"/>
                          </a:solidFill>
                          <a:latin typeface="Arial" pitchFamily="34" charset="0"/>
                          <a:cs typeface="Arial" pitchFamily="34" charset="0"/>
                        </a:rPr>
                        <a:t> and PICC infrastructure decisions implemented</a:t>
                      </a:r>
                      <a:endParaRPr lang="en-ZA" sz="1800" b="0" dirty="0">
                        <a:solidFill>
                          <a:schemeClr val="tx1"/>
                        </a:solidFill>
                        <a:latin typeface="Arial" pitchFamily="34" charset="0"/>
                        <a:cs typeface="Arial" pitchFamily="34" charset="0"/>
                      </a:endParaRPr>
                    </a:p>
                    <a:p>
                      <a:pPr marL="0" lvl="0" indent="0" fontAlgn="base">
                        <a:spcBef>
                          <a:spcPct val="0"/>
                        </a:spcBef>
                        <a:spcAft>
                          <a:spcPct val="0"/>
                        </a:spcAft>
                        <a:buFontTx/>
                        <a:buNone/>
                      </a:pPr>
                      <a:r>
                        <a:rPr lang="en-ZA" sz="1800" b="0" dirty="0">
                          <a:solidFill>
                            <a:schemeClr val="tx1"/>
                          </a:solidFill>
                          <a:latin typeface="Arial" pitchFamily="34" charset="0"/>
                          <a:cs typeface="Arial" pitchFamily="34" charset="0"/>
                        </a:rPr>
                        <a:t>KPI 10: PICC meetings held and facilitated</a:t>
                      </a:r>
                    </a:p>
                    <a:p>
                      <a:pPr marL="0" lvl="0" indent="0" fontAlgn="base">
                        <a:spcBef>
                          <a:spcPct val="0"/>
                        </a:spcBef>
                        <a:spcAft>
                          <a:spcPct val="0"/>
                        </a:spcAft>
                        <a:buFontTx/>
                        <a:buNone/>
                      </a:pPr>
                      <a:r>
                        <a:rPr lang="en-ZA" sz="1800" b="0" dirty="0">
                          <a:solidFill>
                            <a:schemeClr val="tx1"/>
                          </a:solidFill>
                          <a:latin typeface="Arial" pitchFamily="34" charset="0"/>
                          <a:cs typeface="Arial" pitchFamily="34" charset="0"/>
                        </a:rPr>
                        <a:t>KPI 11: Coordination actions to drive implementation of SIP 5 of the National    Infrastructure Plan</a:t>
                      </a:r>
                    </a:p>
                    <a:p>
                      <a:pPr marL="0" lvl="0" indent="0" fontAlgn="base">
                        <a:spcBef>
                          <a:spcPct val="0"/>
                        </a:spcBef>
                        <a:spcAft>
                          <a:spcPct val="0"/>
                        </a:spcAft>
                        <a:buFontTx/>
                        <a:buNone/>
                      </a:pPr>
                      <a:r>
                        <a:rPr lang="en-ZA" sz="1800" b="0" dirty="0">
                          <a:solidFill>
                            <a:schemeClr val="tx1"/>
                          </a:solidFill>
                          <a:latin typeface="Arial" pitchFamily="34" charset="0"/>
                          <a:cs typeface="Arial" pitchFamily="34" charset="0"/>
                        </a:rPr>
                        <a:t>KPI 12: Initiatives to increase localisation in the infrastructure and industrialisation programmes</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ZA" sz="1800" b="0" dirty="0">
                          <a:solidFill>
                            <a:schemeClr val="tx1"/>
                          </a:solidFill>
                          <a:latin typeface="Arial" pitchFamily="34" charset="0"/>
                          <a:cs typeface="Arial" pitchFamily="34" charset="0"/>
                        </a:rPr>
                        <a:t>KPI 13: Investment</a:t>
                      </a:r>
                      <a:r>
                        <a:rPr lang="en-ZA" sz="1800" b="0" baseline="0" dirty="0">
                          <a:solidFill>
                            <a:schemeClr val="tx1"/>
                          </a:solidFill>
                          <a:latin typeface="Arial" pitchFamily="34" charset="0"/>
                          <a:cs typeface="Arial" pitchFamily="34" charset="0"/>
                        </a:rPr>
                        <a:t> and </a:t>
                      </a:r>
                      <a:r>
                        <a:rPr lang="en-ZA" sz="1800" b="0" dirty="0">
                          <a:solidFill>
                            <a:schemeClr val="tx1"/>
                          </a:solidFill>
                          <a:latin typeface="Arial" pitchFamily="34" charset="0"/>
                          <a:cs typeface="Arial" pitchFamily="34" charset="0"/>
                        </a:rPr>
                        <a:t>Infrastructure projects evaluated, unblocked, fast tracked or facilitated</a:t>
                      </a:r>
                    </a:p>
                    <a:p>
                      <a:pPr marL="457200" marR="0" indent="-457200" algn="just" defTabSz="914400" rtl="0" eaLnBrk="1" fontAlgn="auto" latinLnBrk="0" hangingPunct="1">
                        <a:lnSpc>
                          <a:spcPct val="100000"/>
                        </a:lnSpc>
                        <a:spcBef>
                          <a:spcPts val="0"/>
                        </a:spcBef>
                        <a:spcAft>
                          <a:spcPts val="0"/>
                        </a:spcAft>
                        <a:buClrTx/>
                        <a:buSzTx/>
                        <a:buFontTx/>
                        <a:buNone/>
                        <a:tabLst/>
                        <a:defRPr/>
                      </a:pPr>
                      <a:endParaRPr lang="en-ZA" sz="1800" b="0" dirty="0">
                        <a:solidFill>
                          <a:schemeClr val="tx1"/>
                        </a:solidFill>
                        <a:effectLst/>
                        <a:latin typeface="Arial" panose="020B0604020202020204" pitchFamily="34" charset="0"/>
                        <a:ea typeface="Calibri"/>
                        <a:cs typeface="Arial" panose="020B0604020202020204" pitchFamily="34" charset="0"/>
                      </a:endParaRPr>
                    </a:p>
                    <a:p>
                      <a:pPr marL="457200" marR="0" indent="-457200" algn="just" defTabSz="914400" rtl="0" eaLnBrk="1" fontAlgn="auto" latinLnBrk="0" hangingPunct="1">
                        <a:lnSpc>
                          <a:spcPct val="100000"/>
                        </a:lnSpc>
                        <a:spcBef>
                          <a:spcPts val="0"/>
                        </a:spcBef>
                        <a:spcAft>
                          <a:spcPts val="0"/>
                        </a:spcAft>
                        <a:buClrTx/>
                        <a:buSzTx/>
                        <a:buFontTx/>
                        <a:buNone/>
                        <a:tabLst/>
                        <a:defRPr/>
                      </a:pPr>
                      <a:endParaRPr lang="en-ZA" sz="1800" b="0" dirty="0">
                        <a:solidFill>
                          <a:schemeClr val="tx1"/>
                        </a:solidFill>
                        <a:effectLst/>
                        <a:latin typeface="Arial" panose="020B0604020202020204" pitchFamily="34" charset="0"/>
                        <a:ea typeface="Calibri"/>
                        <a:cs typeface="Arial" panose="020B0604020202020204" pitchFamily="34" charset="0"/>
                      </a:endParaRPr>
                    </a:p>
                    <a:p>
                      <a:pPr marL="457200" marR="0" indent="-457200" algn="just" defTabSz="914400" rtl="0" eaLnBrk="1" fontAlgn="auto" latinLnBrk="0" hangingPunct="1">
                        <a:lnSpc>
                          <a:spcPct val="100000"/>
                        </a:lnSpc>
                        <a:spcBef>
                          <a:spcPts val="0"/>
                        </a:spcBef>
                        <a:spcAft>
                          <a:spcPts val="0"/>
                        </a:spcAft>
                        <a:buClrTx/>
                        <a:buSzTx/>
                        <a:buFontTx/>
                        <a:buNone/>
                        <a:tabLst/>
                        <a:defRPr/>
                      </a:pPr>
                      <a:endParaRPr lang="en-ZA" sz="1800" dirty="0">
                        <a:effectLst/>
                        <a:latin typeface="Arial" panose="020B0604020202020204" pitchFamily="34" charset="0"/>
                        <a:ea typeface="Calibri"/>
                        <a:cs typeface="Arial" panose="020B0604020202020204" pitchFamily="34" charset="0"/>
                      </a:endParaRPr>
                    </a:p>
                  </a:txBody>
                  <a:tcPr marL="82296" marR="82296">
                    <a:noFill/>
                  </a:tcPr>
                </a:tc>
                <a:extLst>
                  <a:ext uri="{0D108BD9-81ED-4DB2-BD59-A6C34878D82A}">
                    <a16:rowId xmlns:a16="http://schemas.microsoft.com/office/drawing/2014/main" val="10001"/>
                  </a:ext>
                </a:extLst>
              </a:tr>
              <a:tr h="214846">
                <a:tc>
                  <a:txBody>
                    <a:bodyPr/>
                    <a:lstStyle/>
                    <a:p>
                      <a:pPr marL="457200" marR="0" indent="-457200" algn="just" defTabSz="914400" rtl="0" eaLnBrk="1" fontAlgn="auto" latinLnBrk="0" hangingPunct="1">
                        <a:lnSpc>
                          <a:spcPct val="100000"/>
                        </a:lnSpc>
                        <a:spcBef>
                          <a:spcPts val="0"/>
                        </a:spcBef>
                        <a:spcAft>
                          <a:spcPts val="0"/>
                        </a:spcAft>
                        <a:buClrTx/>
                        <a:buSzTx/>
                        <a:buFontTx/>
                        <a:buNone/>
                        <a:tabLst/>
                        <a:defRPr/>
                      </a:pPr>
                      <a:endParaRPr lang="en-ZA" sz="1800" kern="1200" dirty="0">
                        <a:solidFill>
                          <a:schemeClr val="dk1"/>
                        </a:solidFill>
                        <a:effectLst/>
                        <a:latin typeface="Arial" panose="020B0604020202020204" pitchFamily="34" charset="0"/>
                        <a:ea typeface="Calibri"/>
                        <a:cs typeface="Arial" panose="020B0604020202020204" pitchFamily="34" charset="0"/>
                      </a:endParaRPr>
                    </a:p>
                  </a:txBody>
                  <a:tcPr marL="82296" marR="82296">
                    <a:noFill/>
                  </a:tcPr>
                </a:tc>
                <a:extLst>
                  <a:ext uri="{0D108BD9-81ED-4DB2-BD59-A6C34878D82A}">
                    <a16:rowId xmlns:a16="http://schemas.microsoft.com/office/drawing/2014/main" val="10002"/>
                  </a:ext>
                </a:extLst>
              </a:tr>
              <a:tr h="214846">
                <a:tc>
                  <a:txBody>
                    <a:bodyPr/>
                    <a:lstStyle/>
                    <a:p>
                      <a:pPr marL="457200" indent="-457200" algn="just"/>
                      <a:endParaRPr lang="en-ZA" sz="1800" dirty="0">
                        <a:latin typeface="Arial" panose="020B0604020202020204" pitchFamily="34" charset="0"/>
                        <a:cs typeface="Arial" panose="020B0604020202020204" pitchFamily="34" charset="0"/>
                      </a:endParaRPr>
                    </a:p>
                  </a:txBody>
                  <a:tcPr marL="82296" marR="82296">
                    <a:noFill/>
                  </a:tcPr>
                </a:tc>
                <a:extLst>
                  <a:ext uri="{0D108BD9-81ED-4DB2-BD59-A6C34878D82A}">
                    <a16:rowId xmlns:a16="http://schemas.microsoft.com/office/drawing/2014/main" val="10003"/>
                  </a:ext>
                </a:extLst>
              </a:tr>
              <a:tr h="214846">
                <a:tc>
                  <a:txBody>
                    <a:bodyPr/>
                    <a:lstStyle/>
                    <a:p>
                      <a:pPr marL="457200" marR="0" indent="-457200" algn="just" defTabSz="914400" rtl="0" eaLnBrk="1" fontAlgn="auto" latinLnBrk="0" hangingPunct="1">
                        <a:lnSpc>
                          <a:spcPct val="100000"/>
                        </a:lnSpc>
                        <a:spcBef>
                          <a:spcPts val="0"/>
                        </a:spcBef>
                        <a:spcAft>
                          <a:spcPts val="0"/>
                        </a:spcAft>
                        <a:buClrTx/>
                        <a:buSzTx/>
                        <a:buFontTx/>
                        <a:buNone/>
                        <a:tabLst/>
                        <a:defRPr/>
                      </a:pPr>
                      <a:endParaRPr lang="en-ZA" sz="1800" kern="1200" dirty="0">
                        <a:solidFill>
                          <a:schemeClr val="dk1"/>
                        </a:solidFill>
                        <a:effectLst/>
                        <a:latin typeface="Arial" panose="020B0604020202020204" pitchFamily="34" charset="0"/>
                        <a:ea typeface="Calibri"/>
                        <a:cs typeface="Arial" panose="020B0604020202020204" pitchFamily="34" charset="0"/>
                      </a:endParaRPr>
                    </a:p>
                  </a:txBody>
                  <a:tcPr marL="82296" marR="82296">
                    <a:noFill/>
                  </a:tcPr>
                </a:tc>
                <a:extLst>
                  <a:ext uri="{0D108BD9-81ED-4DB2-BD59-A6C34878D82A}">
                    <a16:rowId xmlns:a16="http://schemas.microsoft.com/office/drawing/2014/main" val="10004"/>
                  </a:ext>
                </a:extLst>
              </a:tr>
              <a:tr h="241386">
                <a:tc>
                  <a:txBody>
                    <a:bodyPr/>
                    <a:lstStyle/>
                    <a:p>
                      <a:pPr marL="457200" marR="0" indent="-457200" algn="just" defTabSz="914400" rtl="0" eaLnBrk="1" fontAlgn="auto" latinLnBrk="0" hangingPunct="1">
                        <a:lnSpc>
                          <a:spcPct val="100000"/>
                        </a:lnSpc>
                        <a:spcBef>
                          <a:spcPts val="0"/>
                        </a:spcBef>
                        <a:spcAft>
                          <a:spcPts val="0"/>
                        </a:spcAft>
                        <a:buClrTx/>
                        <a:buSzTx/>
                        <a:buFontTx/>
                        <a:buNone/>
                        <a:tabLst/>
                        <a:defRPr/>
                      </a:pPr>
                      <a:endParaRPr lang="en-ZA" sz="1800" dirty="0">
                        <a:latin typeface="Arial" panose="020B0604020202020204" pitchFamily="34" charset="0"/>
                        <a:cs typeface="Arial" panose="020B0604020202020204" pitchFamily="34" charset="0"/>
                      </a:endParaRPr>
                    </a:p>
                  </a:txBody>
                  <a:tcPr marL="82296" marR="82296">
                    <a:noFill/>
                  </a:tcPr>
                </a:tc>
                <a:extLst>
                  <a:ext uri="{0D108BD9-81ED-4DB2-BD59-A6C34878D82A}">
                    <a16:rowId xmlns:a16="http://schemas.microsoft.com/office/drawing/2014/main" val="10005"/>
                  </a:ext>
                </a:extLst>
              </a:tr>
              <a:tr h="241386">
                <a:tc>
                  <a:txBody>
                    <a:bodyPr/>
                    <a:lstStyle/>
                    <a:p>
                      <a:pPr marL="457200" marR="0" indent="-457200" algn="just" defTabSz="914400" rtl="0" eaLnBrk="1" fontAlgn="auto" latinLnBrk="0" hangingPunct="1">
                        <a:lnSpc>
                          <a:spcPct val="100000"/>
                        </a:lnSpc>
                        <a:spcBef>
                          <a:spcPts val="0"/>
                        </a:spcBef>
                        <a:spcAft>
                          <a:spcPts val="0"/>
                        </a:spcAft>
                        <a:buClrTx/>
                        <a:buSzTx/>
                        <a:buFontTx/>
                        <a:buNone/>
                        <a:tabLst/>
                        <a:defRPr/>
                      </a:pPr>
                      <a:endParaRPr lang="en-ZA" sz="1800" dirty="0">
                        <a:latin typeface="Arial" panose="020B0604020202020204" pitchFamily="34" charset="0"/>
                        <a:cs typeface="Arial" panose="020B0604020202020204" pitchFamily="34" charset="0"/>
                      </a:endParaRPr>
                    </a:p>
                  </a:txBody>
                  <a:tcPr marL="82296" marR="82296">
                    <a:no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nvPr>
        </p:nvGraphicFramePr>
        <p:xfrm>
          <a:off x="8943" y="826448"/>
          <a:ext cx="9144000" cy="64008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b="1" dirty="0">
                          <a:latin typeface="Arial" panose="020B0604020202020204" pitchFamily="34" charset="0"/>
                          <a:cs typeface="Arial" panose="020B0604020202020204" pitchFamily="34" charset="0"/>
                        </a:rPr>
                        <a:t>Strategic Objective 4: </a:t>
                      </a:r>
                      <a:r>
                        <a:rPr lang="en-ZA" sz="1800" b="1" kern="1200" dirty="0">
                          <a:solidFill>
                            <a:srgbClr val="C00000"/>
                          </a:solidFill>
                          <a:latin typeface="Arial" panose="020B0604020202020204" pitchFamily="34" charset="0"/>
                          <a:cs typeface="Arial" panose="020B0604020202020204" pitchFamily="34" charset="0"/>
                        </a:rPr>
                        <a:t> </a:t>
                      </a:r>
                      <a:r>
                        <a:rPr lang="en-ZA" sz="1800" b="1" kern="1200" dirty="0">
                          <a:latin typeface="Arial" panose="020B0604020202020204" pitchFamily="34" charset="0"/>
                          <a:cs typeface="Arial" panose="020B0604020202020204" pitchFamily="34" charset="0"/>
                        </a:rPr>
                        <a:t> </a:t>
                      </a:r>
                      <a:r>
                        <a:rPr lang="en-ZA" sz="1800" b="1" dirty="0">
                          <a:solidFill>
                            <a:schemeClr val="bg1"/>
                          </a:solidFill>
                          <a:latin typeface="Arial" pitchFamily="34" charset="0"/>
                          <a:cs typeface="Arial" pitchFamily="34" charset="0"/>
                        </a:rPr>
                        <a:t>Coordinate infrastructure development and strengthen its positive impact on the economy and citizens</a:t>
                      </a:r>
                      <a:endParaRPr lang="en-ZA" sz="1800" b="1" kern="1200" dirty="0">
                        <a:latin typeface="Arial" panose="020B0604020202020204" pitchFamily="34" charset="0"/>
                        <a:cs typeface="Arial" panose="020B0604020202020204" pitchFamily="34" charset="0"/>
                      </a:endParaRPr>
                    </a:p>
                  </a:txBody>
                  <a:tcPr>
                    <a:solidFill>
                      <a:srgbClr val="78BA30"/>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Programme 3: Investment, Competition &amp; Trade</a:t>
            </a:r>
          </a:p>
        </p:txBody>
      </p:sp>
      <p:sp>
        <p:nvSpPr>
          <p:cNvPr id="3" name="Slide Number Placeholder 2"/>
          <p:cNvSpPr>
            <a:spLocks noGrp="1"/>
          </p:cNvSpPr>
          <p:nvPr>
            <p:ph type="sldNum" sz="quarter" idx="12"/>
          </p:nvPr>
        </p:nvSpPr>
        <p:spPr/>
        <p:txBody>
          <a:bodyPr/>
          <a:lstStyle/>
          <a:p>
            <a:fld id="{0C477770-CA54-4B44-8FE2-04A07C028FD1}" type="slidenum">
              <a:rPr lang="en-ZA" smtClean="0"/>
              <a:pPr/>
              <a:t>23</a:t>
            </a:fld>
            <a:endParaRPr lang="en-ZA" dirty="0"/>
          </a:p>
        </p:txBody>
      </p:sp>
    </p:spTree>
    <p:extLst>
      <p:ext uri="{BB962C8B-B14F-4D97-AF65-F5344CB8AC3E}">
        <p14:creationId xmlns:p14="http://schemas.microsoft.com/office/powerpoint/2010/main" val="367504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7505" y="1412776"/>
            <a:ext cx="8856984" cy="4114800"/>
          </a:xfrm>
        </p:spPr>
        <p:txBody>
          <a:bodyPr>
            <a:noAutofit/>
          </a:bodyPr>
          <a:lstStyle/>
          <a:p>
            <a:pPr marL="0" indent="0" algn="just">
              <a:spcBef>
                <a:spcPts val="0"/>
              </a:spcBef>
              <a:spcAft>
                <a:spcPts val="0"/>
              </a:spcAft>
              <a:buNone/>
            </a:pPr>
            <a:r>
              <a:rPr lang="en-ZA" sz="2400" b="1" dirty="0">
                <a:solidFill>
                  <a:srgbClr val="C00000"/>
                </a:solidFill>
                <a:latin typeface="Arial" pitchFamily="34" charset="0"/>
                <a:ea typeface="Times New Roman"/>
              </a:rPr>
              <a:t>Work Completed: Cabinet Level Reports</a:t>
            </a:r>
          </a:p>
          <a:p>
            <a:pPr algn="just">
              <a:spcBef>
                <a:spcPts val="0"/>
              </a:spcBef>
              <a:spcAft>
                <a:spcPts val="0"/>
              </a:spcAft>
              <a:buClr>
                <a:schemeClr val="tx1"/>
              </a:buClr>
            </a:pPr>
            <a:r>
              <a:rPr lang="en-ZA" sz="2000" b="1" dirty="0" smtClean="0">
                <a:latin typeface="Arial" pitchFamily="34" charset="0"/>
                <a:ea typeface="Times New Roman"/>
              </a:rPr>
              <a:t>18 </a:t>
            </a:r>
            <a:r>
              <a:rPr lang="en-ZA" sz="2000" b="1" dirty="0">
                <a:latin typeface="Arial" pitchFamily="34" charset="0"/>
                <a:ea typeface="Times New Roman"/>
              </a:rPr>
              <a:t>Construction Update Reports </a:t>
            </a:r>
            <a:r>
              <a:rPr lang="en-ZA" sz="2000" dirty="0">
                <a:latin typeface="Arial" pitchFamily="34" charset="0"/>
                <a:ea typeface="Times New Roman"/>
              </a:rPr>
              <a:t>were prepared for Cabinet which provided information on financial, employment, localisation and construction activities; and identified progress and actions that Cabinet needed to consider to ensure the infrastructure build programme was implemented and able to boost jobs and growth.</a:t>
            </a:r>
          </a:p>
          <a:p>
            <a:pPr algn="just">
              <a:spcBef>
                <a:spcPts val="0"/>
              </a:spcBef>
              <a:spcAft>
                <a:spcPts val="0"/>
              </a:spcAft>
              <a:buNone/>
            </a:pPr>
            <a:endParaRPr lang="en-ZA" sz="2400" dirty="0">
              <a:latin typeface="Arial" pitchFamily="34" charset="0"/>
              <a:ea typeface="Calibri"/>
            </a:endParaRPr>
          </a:p>
          <a:p>
            <a:pPr algn="just">
              <a:spcBef>
                <a:spcPts val="0"/>
              </a:spcBef>
              <a:spcAft>
                <a:spcPts val="0"/>
              </a:spcAft>
              <a:buNone/>
            </a:pPr>
            <a:r>
              <a:rPr lang="en-ZA" sz="2400" dirty="0">
                <a:latin typeface="Arial" pitchFamily="34" charset="0"/>
                <a:ea typeface="Calibri"/>
              </a:rPr>
              <a:t>	</a:t>
            </a:r>
            <a:r>
              <a:rPr lang="en-ZA" sz="2800" b="1" dirty="0">
                <a:solidFill>
                  <a:srgbClr val="C00000"/>
                </a:solidFill>
                <a:latin typeface="Arial" pitchFamily="34" charset="0"/>
                <a:ea typeface="Calibri"/>
              </a:rPr>
              <a:t>Note:</a:t>
            </a:r>
            <a:r>
              <a:rPr lang="en-ZA" sz="2800" b="1" dirty="0">
                <a:solidFill>
                  <a:srgbClr val="996600"/>
                </a:solidFill>
                <a:latin typeface="Arial" pitchFamily="34" charset="0"/>
                <a:ea typeface="Calibri"/>
              </a:rPr>
              <a:t> </a:t>
            </a:r>
            <a:r>
              <a:rPr lang="en-ZA" sz="2000" dirty="0">
                <a:latin typeface="Arial" pitchFamily="34" charset="0"/>
                <a:ea typeface="Calibri"/>
              </a:rPr>
              <a:t>Implementation of the projects and </a:t>
            </a:r>
            <a:r>
              <a:rPr lang="en-ZA" sz="2000" b="1" dirty="0">
                <a:latin typeface="Arial" pitchFamily="34" charset="0"/>
                <a:ea typeface="Calibri"/>
              </a:rPr>
              <a:t>operational responsibility, funding and reporting </a:t>
            </a:r>
            <a:r>
              <a:rPr lang="en-ZA" sz="2000" dirty="0">
                <a:latin typeface="Arial" pitchFamily="34" charset="0"/>
                <a:ea typeface="Calibri"/>
              </a:rPr>
              <a:t>remains with the </a:t>
            </a:r>
            <a:r>
              <a:rPr lang="en-ZA" sz="2000" b="1" dirty="0">
                <a:latin typeface="Arial" pitchFamily="34" charset="0"/>
                <a:ea typeface="Calibri"/>
              </a:rPr>
              <a:t>relevant line Departments. </a:t>
            </a:r>
            <a:r>
              <a:rPr lang="en-ZA" sz="2000" dirty="0">
                <a:latin typeface="Aril"/>
              </a:rPr>
              <a:t> </a:t>
            </a:r>
            <a:endParaRPr lang="en-ZA" sz="2000" dirty="0">
              <a:latin typeface="Aril"/>
              <a:ea typeface="Calibri"/>
            </a:endParaRPr>
          </a:p>
        </p:txBody>
      </p:sp>
      <p:graphicFrame>
        <p:nvGraphicFramePr>
          <p:cNvPr id="7" name="Table 6"/>
          <p:cNvGraphicFramePr>
            <a:graphicFrameLocks noGrp="1"/>
          </p:cNvGraphicFramePr>
          <p:nvPr>
            <p:extLst/>
          </p:nvPr>
        </p:nvGraphicFramePr>
        <p:xfrm>
          <a:off x="0" y="-39307"/>
          <a:ext cx="7239000" cy="1106107"/>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400" dirty="0">
                          <a:solidFill>
                            <a:schemeClr val="bg1"/>
                          </a:solidFill>
                          <a:latin typeface="Arial" panose="020B0604020202020204" pitchFamily="34" charset="0"/>
                          <a:cs typeface="Arial" panose="020B0604020202020204" pitchFamily="34" charset="0"/>
                        </a:rPr>
                        <a:t>Infrastructure Cabinet</a:t>
                      </a:r>
                      <a:r>
                        <a:rPr lang="en-ZA" sz="2400" baseline="0" dirty="0">
                          <a:solidFill>
                            <a:schemeClr val="bg1"/>
                          </a:solidFill>
                          <a:latin typeface="Arial" panose="020B0604020202020204" pitchFamily="34" charset="0"/>
                          <a:cs typeface="Arial" panose="020B0604020202020204" pitchFamily="34" charset="0"/>
                        </a:rPr>
                        <a:t> Reports: SIPs</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algn="just"/>
                      <a:r>
                        <a:rPr lang="en-ZA" sz="1600" b="1" dirty="0">
                          <a:effectLst/>
                          <a:latin typeface="Arial" panose="020B0604020202020204" pitchFamily="34" charset="0"/>
                          <a:cs typeface="Arial" panose="020B0604020202020204" pitchFamily="34" charset="0"/>
                        </a:rPr>
                        <a:t>Progress</a:t>
                      </a:r>
                      <a:r>
                        <a:rPr lang="en-ZA" sz="1600" b="1" baseline="0" dirty="0">
                          <a:effectLst/>
                          <a:latin typeface="Arial" panose="020B0604020202020204" pitchFamily="34" charset="0"/>
                          <a:cs typeface="Arial" panose="020B0604020202020204" pitchFamily="34" charset="0"/>
                        </a:rPr>
                        <a:t> reports to Cabinet on the 18 Strategic Integrated projects (SIPs)</a:t>
                      </a:r>
                      <a:endParaRPr lang="en-ZA" sz="1600" b="1" dirty="0">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8</a:t>
            </a:r>
            <a:endParaRPr lang="en-GB" sz="3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477770-CA54-4B44-8FE2-04A07C028FD1}" type="slidenum">
              <a:rPr lang="en-ZA" smtClean="0"/>
              <a:pPr/>
              <a:t>24</a:t>
            </a:fld>
            <a:endParaRPr lang="en-ZA" dirty="0"/>
          </a:p>
        </p:txBody>
      </p:sp>
    </p:spTree>
    <p:extLst>
      <p:ext uri="{BB962C8B-B14F-4D97-AF65-F5344CB8AC3E}">
        <p14:creationId xmlns:p14="http://schemas.microsoft.com/office/powerpoint/2010/main" val="159790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86354" y="1628800"/>
            <a:ext cx="8610600" cy="4968552"/>
          </a:xfrm>
        </p:spPr>
        <p:txBody>
          <a:bodyPr>
            <a:noAutofit/>
          </a:bodyPr>
          <a:lstStyle/>
          <a:p>
            <a:pPr fontAlgn="base">
              <a:lnSpc>
                <a:spcPct val="115000"/>
              </a:lnSpc>
              <a:spcBef>
                <a:spcPct val="0"/>
              </a:spcBef>
              <a:spcAft>
                <a:spcPts val="600"/>
              </a:spcAft>
              <a:tabLst>
                <a:tab pos="457200" algn="l"/>
              </a:tabLst>
            </a:pPr>
            <a:r>
              <a:rPr lang="en-US" sz="2000" dirty="0" smtClean="0">
                <a:latin typeface="Arial" panose="020B0604020202020204" pitchFamily="34" charset="0"/>
                <a:ea typeface="Times New Roman"/>
              </a:rPr>
              <a:t>During </a:t>
            </a:r>
            <a:r>
              <a:rPr lang="en-US" sz="2000" dirty="0">
                <a:latin typeface="Arial" panose="020B0604020202020204" pitchFamily="34" charset="0"/>
                <a:ea typeface="Times New Roman"/>
              </a:rPr>
              <a:t>the quarter, EDD provided technical, secretariat and coordinating support for the hosting of PICC structures through the PICC Unit</a:t>
            </a:r>
          </a:p>
          <a:p>
            <a:pPr fontAlgn="base">
              <a:lnSpc>
                <a:spcPct val="115000"/>
              </a:lnSpc>
              <a:spcBef>
                <a:spcPct val="0"/>
              </a:spcBef>
              <a:spcAft>
                <a:spcPts val="600"/>
              </a:spcAft>
              <a:tabLst>
                <a:tab pos="457200" algn="l"/>
              </a:tabLst>
            </a:pPr>
            <a:r>
              <a:rPr lang="en-US" sz="2000" dirty="0">
                <a:latin typeface="Arial" panose="020B0604020202020204" pitchFamily="34" charset="0"/>
                <a:ea typeface="Times New Roman"/>
              </a:rPr>
              <a:t>These structures prepared and </a:t>
            </a:r>
            <a:r>
              <a:rPr lang="en-US" sz="2000" dirty="0" smtClean="0">
                <a:latin typeface="Arial" panose="020B0604020202020204" pitchFamily="34" charset="0"/>
                <a:ea typeface="Times New Roman"/>
              </a:rPr>
              <a:t>finalised </a:t>
            </a:r>
            <a:r>
              <a:rPr lang="en-US" sz="2000" dirty="0">
                <a:latin typeface="Arial" panose="020B0604020202020204" pitchFamily="34" charset="0"/>
                <a:ea typeface="Times New Roman"/>
              </a:rPr>
              <a:t>the submissions discussed </a:t>
            </a:r>
            <a:r>
              <a:rPr lang="en-US" sz="2000" dirty="0" smtClean="0">
                <a:latin typeface="Arial" panose="020B0604020202020204" pitchFamily="34" charset="0"/>
                <a:ea typeface="Times New Roman"/>
              </a:rPr>
              <a:t>in the meetings held</a:t>
            </a:r>
            <a:endParaRPr lang="en-US" sz="2000" dirty="0">
              <a:latin typeface="Arial" panose="020B0604020202020204" pitchFamily="34" charset="0"/>
              <a:ea typeface="Times New Roman"/>
            </a:endParaRPr>
          </a:p>
          <a:p>
            <a:r>
              <a:rPr lang="en-US" sz="2000" dirty="0" smtClean="0">
                <a:latin typeface="Arial" panose="020B0604020202020204" pitchFamily="34" charset="0"/>
                <a:ea typeface="Times New Roman"/>
              </a:rPr>
              <a:t>PICC </a:t>
            </a:r>
            <a:r>
              <a:rPr lang="en-US" sz="2000" dirty="0">
                <a:latin typeface="Arial" panose="020B0604020202020204" pitchFamily="34" charset="0"/>
                <a:ea typeface="Times New Roman"/>
              </a:rPr>
              <a:t>held </a:t>
            </a:r>
            <a:r>
              <a:rPr lang="en-US" sz="2000" dirty="0" smtClean="0">
                <a:latin typeface="Arial" panose="020B0604020202020204" pitchFamily="34" charset="0"/>
                <a:ea typeface="Times New Roman"/>
              </a:rPr>
              <a:t>four </a:t>
            </a:r>
            <a:r>
              <a:rPr lang="en-US" sz="2000" dirty="0">
                <a:latin typeface="Arial" panose="020B0604020202020204" pitchFamily="34" charset="0"/>
                <a:ea typeface="Times New Roman"/>
              </a:rPr>
              <a:t>meetings supported by the </a:t>
            </a:r>
            <a:r>
              <a:rPr lang="en-US" sz="2000" dirty="0" smtClean="0">
                <a:latin typeface="Arial" panose="020B0604020202020204" pitchFamily="34" charset="0"/>
                <a:ea typeface="Times New Roman"/>
              </a:rPr>
              <a:t>EDD</a:t>
            </a:r>
          </a:p>
          <a:p>
            <a:pPr lvl="1"/>
            <a:r>
              <a:rPr lang="en-US" sz="1900" dirty="0" smtClean="0">
                <a:latin typeface="Arial" pitchFamily="34" charset="0"/>
                <a:cs typeface="Arial" pitchFamily="34" charset="0"/>
              </a:rPr>
              <a:t>SIP Coordinators Forum- 3</a:t>
            </a:r>
            <a:r>
              <a:rPr lang="en-US" sz="1900" baseline="30000" dirty="0" smtClean="0">
                <a:latin typeface="Arial" pitchFamily="34" charset="0"/>
                <a:cs typeface="Arial" pitchFamily="34" charset="0"/>
              </a:rPr>
              <a:t>rd</a:t>
            </a:r>
            <a:r>
              <a:rPr lang="en-US" sz="1900" dirty="0" smtClean="0">
                <a:latin typeface="Arial" pitchFamily="34" charset="0"/>
                <a:cs typeface="Arial" pitchFamily="34" charset="0"/>
              </a:rPr>
              <a:t> May 2019</a:t>
            </a:r>
            <a:endParaRPr lang="en-ZA" sz="1900" dirty="0" smtClean="0">
              <a:latin typeface="Arial" pitchFamily="34" charset="0"/>
              <a:cs typeface="Arial" pitchFamily="34" charset="0"/>
            </a:endParaRPr>
          </a:p>
          <a:p>
            <a:pPr lvl="1"/>
            <a:r>
              <a:rPr lang="en-US" sz="1900" dirty="0" smtClean="0">
                <a:latin typeface="Arial" pitchFamily="34" charset="0"/>
                <a:cs typeface="Arial" pitchFamily="34" charset="0"/>
              </a:rPr>
              <a:t>SIP Coordinators Forum- 31</a:t>
            </a:r>
            <a:r>
              <a:rPr lang="en-US" sz="1900" baseline="30000" dirty="0" smtClean="0">
                <a:latin typeface="Arial" pitchFamily="34" charset="0"/>
                <a:cs typeface="Arial" pitchFamily="34" charset="0"/>
              </a:rPr>
              <a:t>st</a:t>
            </a:r>
            <a:r>
              <a:rPr lang="en-US" sz="1900" dirty="0" smtClean="0">
                <a:latin typeface="Arial" pitchFamily="34" charset="0"/>
                <a:cs typeface="Arial" pitchFamily="34" charset="0"/>
              </a:rPr>
              <a:t> May 2019</a:t>
            </a:r>
            <a:endParaRPr lang="en-ZA" sz="1900" dirty="0" smtClean="0">
              <a:latin typeface="Arial" pitchFamily="34" charset="0"/>
              <a:cs typeface="Arial" pitchFamily="34" charset="0"/>
            </a:endParaRPr>
          </a:p>
          <a:p>
            <a:pPr lvl="1"/>
            <a:r>
              <a:rPr lang="en-US" sz="1900" dirty="0" smtClean="0">
                <a:latin typeface="Arial" pitchFamily="34" charset="0"/>
                <a:cs typeface="Arial" pitchFamily="34" charset="0"/>
              </a:rPr>
              <a:t>SIP Coordinators Forum- 28</a:t>
            </a:r>
            <a:r>
              <a:rPr lang="en-US" sz="1900" baseline="30000" dirty="0" smtClean="0">
                <a:latin typeface="Arial" pitchFamily="34" charset="0"/>
                <a:cs typeface="Arial" pitchFamily="34" charset="0"/>
              </a:rPr>
              <a:t>th</a:t>
            </a:r>
            <a:r>
              <a:rPr lang="en-US" sz="1900" dirty="0" smtClean="0">
                <a:latin typeface="Arial" pitchFamily="34" charset="0"/>
                <a:cs typeface="Arial" pitchFamily="34" charset="0"/>
              </a:rPr>
              <a:t> June 2019 </a:t>
            </a:r>
            <a:endParaRPr lang="en-ZA" sz="1900" dirty="0" smtClean="0">
              <a:latin typeface="Arial" pitchFamily="34" charset="0"/>
              <a:cs typeface="Arial" pitchFamily="34" charset="0"/>
            </a:endParaRPr>
          </a:p>
          <a:p>
            <a:pPr lvl="1"/>
            <a:r>
              <a:rPr lang="en-US" sz="1900" dirty="0" smtClean="0">
                <a:latin typeface="Arial" pitchFamily="34" charset="0"/>
                <a:cs typeface="Arial" pitchFamily="34" charset="0"/>
              </a:rPr>
              <a:t>Tirisano Construction Fund Board of Trustees Meeting- 17</a:t>
            </a:r>
            <a:r>
              <a:rPr lang="en-US" sz="1900" baseline="30000" dirty="0" smtClean="0">
                <a:latin typeface="Arial" pitchFamily="34" charset="0"/>
                <a:cs typeface="Arial" pitchFamily="34" charset="0"/>
              </a:rPr>
              <a:t>th</a:t>
            </a:r>
            <a:r>
              <a:rPr lang="en-US" sz="1900" dirty="0" smtClean="0">
                <a:latin typeface="Arial" pitchFamily="34" charset="0"/>
                <a:cs typeface="Arial" pitchFamily="34" charset="0"/>
              </a:rPr>
              <a:t> May 2019 </a:t>
            </a:r>
            <a:endParaRPr lang="en-ZA" sz="1900" dirty="0" smtClean="0">
              <a:latin typeface="Arial" pitchFamily="34" charset="0"/>
              <a:cs typeface="Arial" pitchFamily="34" charset="0"/>
            </a:endParaRPr>
          </a:p>
          <a:p>
            <a:pPr fontAlgn="base">
              <a:lnSpc>
                <a:spcPct val="115000"/>
              </a:lnSpc>
              <a:spcBef>
                <a:spcPct val="0"/>
              </a:spcBef>
              <a:spcAft>
                <a:spcPts val="600"/>
              </a:spcAft>
              <a:tabLst>
                <a:tab pos="457200" algn="l"/>
              </a:tabLst>
            </a:pPr>
            <a:endParaRPr lang="en-US" sz="2000" dirty="0">
              <a:latin typeface="Arial" panose="020B0604020202020204" pitchFamily="34" charset="0"/>
              <a:ea typeface="Times New Roman"/>
            </a:endParaRPr>
          </a:p>
        </p:txBody>
      </p:sp>
      <p:graphicFrame>
        <p:nvGraphicFramePr>
          <p:cNvPr id="7" name="Table 6"/>
          <p:cNvGraphicFramePr>
            <a:graphicFrameLocks noGrp="1"/>
          </p:cNvGraphicFramePr>
          <p:nvPr>
            <p:extLst/>
          </p:nvPr>
        </p:nvGraphicFramePr>
        <p:xfrm>
          <a:off x="-19665" y="0"/>
          <a:ext cx="7239000" cy="1047750"/>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511734">
                <a:tc>
                  <a:txBody>
                    <a:bodyPr/>
                    <a:lstStyle/>
                    <a:p>
                      <a:pPr algn="l"/>
                      <a:r>
                        <a:rPr lang="en-ZA" sz="2400" dirty="0">
                          <a:solidFill>
                            <a:schemeClr val="bg1"/>
                          </a:solidFill>
                          <a:latin typeface="Arial" panose="020B0604020202020204" pitchFamily="34" charset="0"/>
                          <a:cs typeface="Arial" panose="020B0604020202020204" pitchFamily="34" charset="0"/>
                        </a:rPr>
                        <a:t>PICC meetings</a:t>
                      </a:r>
                      <a:r>
                        <a:rPr lang="en-ZA" sz="2400" baseline="0" dirty="0">
                          <a:solidFill>
                            <a:schemeClr val="bg1"/>
                          </a:solidFill>
                          <a:latin typeface="Arial" panose="020B0604020202020204" pitchFamily="34" charset="0"/>
                          <a:cs typeface="Arial" panose="020B0604020202020204" pitchFamily="34" charset="0"/>
                        </a:rPr>
                        <a:t> facilitated</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536016">
                <a:tc>
                  <a:txBody>
                    <a:bodyPr/>
                    <a:lstStyle/>
                    <a:p>
                      <a:pPr algn="just"/>
                      <a:r>
                        <a:rPr lang="en-ZA" sz="1600" b="1" dirty="0">
                          <a:effectLst/>
                          <a:latin typeface="Arial" panose="020B0604020202020204" pitchFamily="34" charset="0"/>
                          <a:ea typeface="Times New Roman"/>
                          <a:cs typeface="Arial" panose="020B0604020202020204" pitchFamily="34" charset="0"/>
                        </a:rPr>
                        <a:t>Number of PICC</a:t>
                      </a:r>
                      <a:r>
                        <a:rPr lang="en-ZA" sz="1600" b="1" baseline="0" dirty="0">
                          <a:effectLst/>
                          <a:latin typeface="Arial" panose="020B0604020202020204" pitchFamily="34" charset="0"/>
                          <a:ea typeface="Times New Roman"/>
                          <a:cs typeface="Arial" panose="020B0604020202020204" pitchFamily="34" charset="0"/>
                        </a:rPr>
                        <a:t> meetings held and facilitated</a:t>
                      </a:r>
                      <a:endParaRPr lang="en-ZA" sz="1600" b="1" dirty="0">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p:nvPr>
        </p:nvSpPr>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10</a:t>
            </a:r>
            <a:endParaRPr lang="en-GB" sz="3000" b="1" dirty="0">
              <a:latin typeface="Arial" panose="020B0604020202020204" pitchFamily="34" charset="0"/>
              <a:cs typeface="Arial" panose="020B0604020202020204" pitchFamily="34" charset="0"/>
            </a:endParaRPr>
          </a:p>
        </p:txBody>
      </p:sp>
      <p:sp>
        <p:nvSpPr>
          <p:cNvPr id="3" name="TextBox 2"/>
          <p:cNvSpPr txBox="1"/>
          <p:nvPr/>
        </p:nvSpPr>
        <p:spPr>
          <a:xfrm>
            <a:off x="286354" y="1052736"/>
            <a:ext cx="8041817" cy="461665"/>
          </a:xfrm>
          <a:prstGeom prst="rect">
            <a:avLst/>
          </a:prstGeom>
          <a:noFill/>
        </p:spPr>
        <p:txBody>
          <a:bodyPr wrap="none" rtlCol="0">
            <a:spAutoFit/>
          </a:bodyPr>
          <a:lstStyle/>
          <a:p>
            <a:r>
              <a:rPr lang="en-ZA" sz="2400" b="1" dirty="0">
                <a:solidFill>
                  <a:srgbClr val="C00000"/>
                </a:solidFill>
                <a:latin typeface="Arial" pitchFamily="34" charset="0"/>
                <a:cs typeface="Arial" pitchFamily="34" charset="0"/>
              </a:rPr>
              <a:t>Work completed: PICC meetings held and facilitated</a:t>
            </a:r>
            <a:endParaRPr lang="en-ZA" sz="2800" b="1" dirty="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C477770-CA54-4B44-8FE2-04A07C028FD1}" type="slidenum">
              <a:rPr lang="en-ZA" smtClean="0"/>
              <a:pPr/>
              <a:t>25</a:t>
            </a:fld>
            <a:endParaRPr lang="en-ZA" dirty="0"/>
          </a:p>
        </p:txBody>
      </p:sp>
    </p:spTree>
    <p:extLst>
      <p:ext uri="{BB962C8B-B14F-4D97-AF65-F5344CB8AC3E}">
        <p14:creationId xmlns:p14="http://schemas.microsoft.com/office/powerpoint/2010/main" val="2061345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114400"/>
            <a:ext cx="8784976" cy="5050904"/>
          </a:xfrm>
        </p:spPr>
        <p:txBody>
          <a:bodyPr>
            <a:noAutofit/>
          </a:bodyPr>
          <a:lstStyle/>
          <a:p>
            <a:pPr marL="0" indent="0" algn="just">
              <a:spcBef>
                <a:spcPts val="0"/>
              </a:spcBef>
              <a:buNone/>
            </a:pPr>
            <a:r>
              <a:rPr lang="en-US" sz="2000" b="1" dirty="0" smtClean="0">
                <a:solidFill>
                  <a:srgbClr val="C00000"/>
                </a:solidFill>
                <a:latin typeface="Arial" pitchFamily="34" charset="0"/>
                <a:cs typeface="Arial" pitchFamily="34" charset="0"/>
              </a:rPr>
              <a:t>Work completed: Action minute on OTMS </a:t>
            </a:r>
          </a:p>
          <a:p>
            <a:pPr marL="0" indent="0" algn="just">
              <a:spcBef>
                <a:spcPts val="0"/>
              </a:spcBef>
              <a:buNone/>
            </a:pPr>
            <a:endParaRPr lang="en-US" sz="2000" b="1" dirty="0">
              <a:solidFill>
                <a:srgbClr val="C00000"/>
              </a:solidFill>
              <a:latin typeface="Arial" pitchFamily="34" charset="0"/>
              <a:cs typeface="Arial" pitchFamily="34" charset="0"/>
            </a:endParaRPr>
          </a:p>
          <a:p>
            <a:pPr algn="just">
              <a:spcBef>
                <a:spcPts val="0"/>
              </a:spcBef>
            </a:pPr>
            <a:r>
              <a:rPr lang="en-US" sz="2000" dirty="0" smtClean="0">
                <a:latin typeface="Arial" pitchFamily="34" charset="0"/>
                <a:cs typeface="Arial" pitchFamily="34" charset="0"/>
              </a:rPr>
              <a:t>Strategic </a:t>
            </a:r>
            <a:r>
              <a:rPr lang="en-US" sz="2000" dirty="0">
                <a:latin typeface="Arial" pitchFamily="34" charset="0"/>
                <a:cs typeface="Arial" pitchFamily="34" charset="0"/>
              </a:rPr>
              <a:t>Integrated Projects 5 (SIP 5) consists of work along the Saldanha-Northern Cape Development </a:t>
            </a:r>
            <a:r>
              <a:rPr lang="en-US" sz="2000" dirty="0" smtClean="0">
                <a:latin typeface="Arial" pitchFamily="34" charset="0"/>
                <a:cs typeface="Arial" pitchFamily="34" charset="0"/>
              </a:rPr>
              <a:t>Corridor</a:t>
            </a:r>
            <a:r>
              <a:rPr lang="en-US" sz="2000" dirty="0">
                <a:latin typeface="Arial" pitchFamily="34" charset="0"/>
                <a:cs typeface="Arial" pitchFamily="34" charset="0"/>
              </a:rPr>
              <a:t> </a:t>
            </a:r>
            <a:r>
              <a:rPr lang="en-US" sz="2000" dirty="0" smtClean="0">
                <a:latin typeface="Arial" pitchFamily="34" charset="0"/>
                <a:cs typeface="Arial" pitchFamily="34" charset="0"/>
              </a:rPr>
              <a:t>including </a:t>
            </a:r>
            <a:r>
              <a:rPr lang="en-US" sz="2000" dirty="0">
                <a:latin typeface="Arial" pitchFamily="34" charset="0"/>
                <a:cs typeface="Arial" pitchFamily="34" charset="0"/>
              </a:rPr>
              <a:t>projects on roads, energy and industrial infrastructure, falling within the legal mandate of the Ministers of Transport, Water and Sanitation, Energy, Public Enterprises and Trade and Industry respectively. </a:t>
            </a:r>
            <a:endParaRPr lang="en-US" sz="2000" dirty="0" smtClean="0">
              <a:latin typeface="Arial" pitchFamily="34" charset="0"/>
              <a:cs typeface="Arial" pitchFamily="34" charset="0"/>
            </a:endParaRPr>
          </a:p>
          <a:p>
            <a:pPr marL="0" indent="0" algn="just">
              <a:spcBef>
                <a:spcPts val="0"/>
              </a:spcBef>
              <a:buNone/>
            </a:pPr>
            <a:endParaRPr lang="en-US" sz="1100" b="1" dirty="0" smtClean="0">
              <a:solidFill>
                <a:srgbClr val="C00000"/>
              </a:solidFill>
              <a:latin typeface="Arial" pitchFamily="34" charset="0"/>
              <a:cs typeface="Arial" pitchFamily="34" charset="0"/>
            </a:endParaRPr>
          </a:p>
          <a:p>
            <a:pPr algn="just">
              <a:spcBef>
                <a:spcPts val="0"/>
              </a:spcBef>
            </a:pPr>
            <a:r>
              <a:rPr lang="en-US" sz="2000" dirty="0" smtClean="0">
                <a:latin typeface="Arial" pitchFamily="34" charset="0"/>
                <a:cs typeface="Arial" pitchFamily="34" charset="0"/>
              </a:rPr>
              <a:t>The </a:t>
            </a:r>
            <a:r>
              <a:rPr lang="en-US" sz="2000" dirty="0">
                <a:latin typeface="Arial" pitchFamily="34" charset="0"/>
                <a:cs typeface="Arial" pitchFamily="34" charset="0"/>
              </a:rPr>
              <a:t>Minister of </a:t>
            </a:r>
            <a:r>
              <a:rPr lang="en-US" sz="2000" dirty="0" smtClean="0">
                <a:latin typeface="Arial" pitchFamily="34" charset="0"/>
                <a:cs typeface="Arial" pitchFamily="34" charset="0"/>
              </a:rPr>
              <a:t>Economic Development chairs </a:t>
            </a:r>
            <a:r>
              <a:rPr lang="en-US" sz="2000" dirty="0">
                <a:latin typeface="Arial" pitchFamily="34" charset="0"/>
                <a:cs typeface="Arial" pitchFamily="34" charset="0"/>
              </a:rPr>
              <a:t>SIP </a:t>
            </a:r>
            <a:r>
              <a:rPr lang="en-US" sz="2000" dirty="0" smtClean="0">
                <a:latin typeface="Arial" pitchFamily="34" charset="0"/>
                <a:cs typeface="Arial" pitchFamily="34" charset="0"/>
              </a:rPr>
              <a:t>5</a:t>
            </a:r>
            <a:endParaRPr lang="en-US" sz="2000" dirty="0">
              <a:latin typeface="Arial" pitchFamily="34" charset="0"/>
              <a:cs typeface="Arial" pitchFamily="34" charset="0"/>
            </a:endParaRPr>
          </a:p>
          <a:p>
            <a:pPr lvl="1" algn="just">
              <a:spcBef>
                <a:spcPts val="0"/>
              </a:spcBef>
            </a:pPr>
            <a:r>
              <a:rPr lang="en-US" sz="1600" dirty="0" smtClean="0">
                <a:latin typeface="Arial" pitchFamily="34" charset="0"/>
                <a:cs typeface="Arial" pitchFamily="34" charset="0"/>
              </a:rPr>
              <a:t>Processes to update SIP Chairs is currently underway, through the Minister now responsible for the PICC – Minister of Public Works and Infrastructure</a:t>
            </a:r>
          </a:p>
          <a:p>
            <a:pPr lvl="1" algn="just">
              <a:spcBef>
                <a:spcPts val="0"/>
              </a:spcBef>
            </a:pPr>
            <a:endParaRPr lang="en-US" sz="1600" dirty="0" smtClean="0">
              <a:latin typeface="Arial" pitchFamily="34" charset="0"/>
              <a:cs typeface="Arial" pitchFamily="34" charset="0"/>
            </a:endParaRPr>
          </a:p>
          <a:p>
            <a:pPr algn="just">
              <a:spcBef>
                <a:spcPts val="0"/>
              </a:spcBef>
            </a:pPr>
            <a:r>
              <a:rPr lang="en-US" sz="2000" dirty="0" smtClean="0">
                <a:latin typeface="Arial" pitchFamily="34" charset="0"/>
                <a:cs typeface="Arial" pitchFamily="34" charset="0"/>
              </a:rPr>
              <a:t>The </a:t>
            </a:r>
            <a:r>
              <a:rPr lang="en-US" sz="2000" dirty="0">
                <a:latin typeface="Arial" pitchFamily="34" charset="0"/>
                <a:cs typeface="Arial" pitchFamily="34" charset="0"/>
              </a:rPr>
              <a:t>coordination work undertaken for this purpose includes </a:t>
            </a:r>
            <a:r>
              <a:rPr lang="en-US" sz="2000" dirty="0" smtClean="0">
                <a:latin typeface="Arial" pitchFamily="34" charset="0"/>
                <a:cs typeface="Arial" pitchFamily="34" charset="0"/>
              </a:rPr>
              <a:t>site </a:t>
            </a:r>
            <a:r>
              <a:rPr lang="en-US" sz="2000" dirty="0">
                <a:latin typeface="Arial" pitchFamily="34" charset="0"/>
                <a:cs typeface="Arial" pitchFamily="34" charset="0"/>
              </a:rPr>
              <a:t>visits and site reports; Ministerial Imbizos; press briefings; technical investigations; and preparation of meeting agendas, reports and minutes</a:t>
            </a:r>
            <a:r>
              <a:rPr lang="en-US" sz="2000" dirty="0" smtClean="0">
                <a:latin typeface="Arial" pitchFamily="34" charset="0"/>
                <a:cs typeface="Arial" pitchFamily="34" charset="0"/>
              </a:rPr>
              <a:t>.</a:t>
            </a:r>
          </a:p>
          <a:p>
            <a:pPr algn="just">
              <a:spcBef>
                <a:spcPts val="0"/>
              </a:spcBef>
            </a:pPr>
            <a:endParaRPr lang="en-US" sz="1200" dirty="0" smtClean="0">
              <a:latin typeface="Arial" pitchFamily="34" charset="0"/>
              <a:cs typeface="Arial" pitchFamily="34" charset="0"/>
            </a:endParaRPr>
          </a:p>
          <a:p>
            <a:pPr algn="just">
              <a:spcBef>
                <a:spcPts val="0"/>
              </a:spcBef>
            </a:pPr>
            <a:r>
              <a:rPr lang="en-US" sz="2000" dirty="0" smtClean="0">
                <a:latin typeface="Arial" pitchFamily="34" charset="0"/>
                <a:cs typeface="Arial" pitchFamily="34" charset="0"/>
              </a:rPr>
              <a:t>This </a:t>
            </a:r>
            <a:r>
              <a:rPr lang="en-US" sz="2000" dirty="0">
                <a:latin typeface="Arial" pitchFamily="34" charset="0"/>
                <a:cs typeface="Arial" pitchFamily="34" charset="0"/>
              </a:rPr>
              <a:t>work is done to support line Ministers to implement SIP projects according to project time frames and </a:t>
            </a:r>
            <a:r>
              <a:rPr lang="en-US" sz="2000" dirty="0" smtClean="0">
                <a:latin typeface="Arial" pitchFamily="34" charset="0"/>
                <a:cs typeface="Arial" pitchFamily="34" charset="0"/>
              </a:rPr>
              <a:t>budget</a:t>
            </a:r>
          </a:p>
        </p:txBody>
      </p:sp>
      <p:graphicFrame>
        <p:nvGraphicFramePr>
          <p:cNvPr id="7" name="Table 6"/>
          <p:cNvGraphicFramePr>
            <a:graphicFrameLocks noGrp="1"/>
          </p:cNvGraphicFramePr>
          <p:nvPr>
            <p:extLst/>
          </p:nvPr>
        </p:nvGraphicFramePr>
        <p:xfrm>
          <a:off x="0" y="-39307"/>
          <a:ext cx="7239000" cy="1106107"/>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400" dirty="0">
                          <a:solidFill>
                            <a:schemeClr val="bg1"/>
                          </a:solidFill>
                          <a:latin typeface="Arial" panose="020B0604020202020204" pitchFamily="34" charset="0"/>
                          <a:cs typeface="Arial" panose="020B0604020202020204" pitchFamily="34" charset="0"/>
                        </a:rPr>
                        <a:t>Implementation</a:t>
                      </a:r>
                      <a:r>
                        <a:rPr lang="en-ZA" sz="2400" baseline="0" dirty="0">
                          <a:solidFill>
                            <a:schemeClr val="bg1"/>
                          </a:solidFill>
                          <a:latin typeface="Arial" panose="020B0604020202020204" pitchFamily="34" charset="0"/>
                          <a:cs typeface="Arial" panose="020B0604020202020204" pitchFamily="34" charset="0"/>
                        </a:rPr>
                        <a:t> of SIP 5</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algn="just"/>
                      <a:r>
                        <a:rPr lang="en-ZA" sz="1600" b="1" dirty="0">
                          <a:effectLst/>
                          <a:latin typeface="Arial" panose="020B0604020202020204" pitchFamily="34" charset="0"/>
                          <a:ea typeface="Times New Roman"/>
                          <a:cs typeface="Arial" panose="020B0604020202020204" pitchFamily="34" charset="0"/>
                        </a:rPr>
                        <a:t>Coordination of actions to drive implementation of SIP 5 </a:t>
                      </a:r>
                      <a:r>
                        <a:rPr lang="en-US" sz="1600" b="1" dirty="0">
                          <a:effectLst/>
                          <a:latin typeface="Arial" panose="020B0604020202020204" pitchFamily="34" charset="0"/>
                          <a:ea typeface="Times New Roman"/>
                          <a:cs typeface="Arial" panose="020B0604020202020204" pitchFamily="34" charset="0"/>
                        </a:rPr>
                        <a:t>of the National    Infrastructure Plan</a:t>
                      </a:r>
                      <a:endParaRPr lang="en-ZA" sz="1600" b="1" dirty="0">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11</a:t>
            </a:r>
            <a:endParaRPr lang="en-GB" sz="3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477770-CA54-4B44-8FE2-04A07C028FD1}" type="slidenum">
              <a:rPr lang="en-ZA" smtClean="0"/>
              <a:pPr/>
              <a:t>26</a:t>
            </a:fld>
            <a:endParaRPr lang="en-ZA" dirty="0"/>
          </a:p>
        </p:txBody>
      </p:sp>
    </p:spTree>
    <p:extLst>
      <p:ext uri="{BB962C8B-B14F-4D97-AF65-F5344CB8AC3E}">
        <p14:creationId xmlns:p14="http://schemas.microsoft.com/office/powerpoint/2010/main" val="69839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7" y="1186408"/>
            <a:ext cx="8352929" cy="4114800"/>
          </a:xfrm>
        </p:spPr>
        <p:txBody>
          <a:bodyPr>
            <a:noAutofit/>
          </a:bodyPr>
          <a:lstStyle/>
          <a:p>
            <a:pPr marL="0" indent="0" algn="just">
              <a:spcBef>
                <a:spcPts val="0"/>
              </a:spcBef>
              <a:spcAft>
                <a:spcPts val="0"/>
              </a:spcAft>
              <a:buNone/>
            </a:pPr>
            <a:r>
              <a:rPr lang="en-US" sz="2000" dirty="0" smtClean="0">
                <a:latin typeface="Arial" panose="020B0604020202020204" pitchFamily="34" charset="0"/>
                <a:ea typeface="Calibri"/>
                <a:cs typeface="Arial" panose="020B0604020202020204" pitchFamily="34" charset="0"/>
              </a:rPr>
              <a:t>This quarter </a:t>
            </a:r>
            <a:r>
              <a:rPr lang="en-ZA" sz="2000" dirty="0" smtClean="0">
                <a:latin typeface="Arial" panose="020B0604020202020204" pitchFamily="34" charset="0"/>
                <a:ea typeface="Calibri"/>
                <a:cs typeface="Arial" panose="020B0604020202020204" pitchFamily="34" charset="0"/>
              </a:rPr>
              <a:t>EDD produced an </a:t>
            </a:r>
            <a:r>
              <a:rPr lang="en-ZA" sz="2000" b="1" dirty="0" smtClean="0">
                <a:solidFill>
                  <a:srgbClr val="C00000"/>
                </a:solidFill>
                <a:latin typeface="Arial" panose="020B0604020202020204" pitchFamily="34" charset="0"/>
                <a:ea typeface="Calibri"/>
                <a:cs typeface="Arial" panose="020B0604020202020204" pitchFamily="34" charset="0"/>
              </a:rPr>
              <a:t>a</a:t>
            </a:r>
            <a:r>
              <a:rPr lang="en-US" sz="2000" b="1" dirty="0" smtClean="0">
                <a:solidFill>
                  <a:srgbClr val="C00000"/>
                </a:solidFill>
                <a:latin typeface="Arial" panose="020B0604020202020204" pitchFamily="34" charset="0"/>
                <a:cs typeface="Arial" panose="020B0604020202020204" pitchFamily="34" charset="0"/>
              </a:rPr>
              <a:t>ction minute</a:t>
            </a:r>
            <a:r>
              <a:rPr lang="en-US" sz="2000" dirty="0" smtClean="0">
                <a:latin typeface="Arial" panose="020B0604020202020204" pitchFamily="34" charset="0"/>
                <a:cs typeface="Arial" panose="020B0604020202020204" pitchFamily="34" charset="0"/>
              </a:rPr>
              <a:t> focused on lessons learned </a:t>
            </a:r>
            <a:r>
              <a:rPr lang="en-US" sz="2000" dirty="0">
                <a:latin typeface="Arial" panose="020B0604020202020204" pitchFamily="34" charset="0"/>
                <a:cs typeface="Arial" panose="020B0604020202020204" pitchFamily="34" charset="0"/>
              </a:rPr>
              <a:t>on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impact </a:t>
            </a:r>
            <a:r>
              <a:rPr lang="en-US" sz="2000" dirty="0" smtClean="0">
                <a:latin typeface="Arial" panose="020B0604020202020204" pitchFamily="34" charset="0"/>
                <a:cs typeface="Arial" panose="020B0604020202020204" pitchFamily="34" charset="0"/>
              </a:rPr>
              <a:t>of disruption on construction sites.</a:t>
            </a:r>
          </a:p>
          <a:p>
            <a:pPr algn="just">
              <a:spcBef>
                <a:spcPts val="0"/>
              </a:spcBef>
            </a:pPr>
            <a:r>
              <a:rPr lang="en-US" sz="2000" dirty="0" smtClean="0">
                <a:latin typeface="Arial" panose="020B0604020202020204" pitchFamily="34" charset="0"/>
                <a:cs typeface="Arial" panose="020B0604020202020204" pitchFamily="34" charset="0"/>
              </a:rPr>
              <a:t>Oiltanking MOGS Saldanha (RF) (Pty) Ltd (OTMS) project is establishing an open access commercial crude oil blending and storage terminal.</a:t>
            </a:r>
          </a:p>
          <a:p>
            <a:pPr algn="just">
              <a:spcBef>
                <a:spcPts val="0"/>
              </a:spcBef>
            </a:pPr>
            <a:r>
              <a:rPr lang="en-US" sz="2000" dirty="0" smtClean="0">
                <a:latin typeface="Arial" panose="020B0604020202020204" pitchFamily="34" charset="0"/>
                <a:cs typeface="Arial" panose="020B0604020202020204" pitchFamily="34" charset="0"/>
              </a:rPr>
              <a:t>Strike action occurred on the project during March 2019, with work commencing 25 March 2019.</a:t>
            </a:r>
          </a:p>
          <a:p>
            <a:pPr lvl="1" algn="just">
              <a:spcBef>
                <a:spcPts val="0"/>
              </a:spcBef>
            </a:pPr>
            <a:r>
              <a:rPr lang="en-US" sz="1600" dirty="0" smtClean="0">
                <a:latin typeface="Arial" panose="020B0604020202020204" pitchFamily="34" charset="0"/>
                <a:cs typeface="Arial" panose="020B0604020202020204" pitchFamily="34" charset="0"/>
              </a:rPr>
              <a:t>Over R100 million direct and indirect cost impact of the disruption.</a:t>
            </a:r>
          </a:p>
          <a:p>
            <a:pPr algn="just">
              <a:spcBef>
                <a:spcPts val="0"/>
              </a:spcBef>
            </a:pPr>
            <a:r>
              <a:rPr lang="en-US" sz="2000" dirty="0" smtClean="0">
                <a:latin typeface="Arial" panose="020B0604020202020204" pitchFamily="34" charset="0"/>
                <a:cs typeface="Arial" panose="020B0604020202020204" pitchFamily="34" charset="0"/>
              </a:rPr>
              <a:t>Lessons learned:</a:t>
            </a:r>
          </a:p>
          <a:p>
            <a:pPr lvl="1" algn="just">
              <a:spcBef>
                <a:spcPts val="0"/>
              </a:spcBef>
            </a:pPr>
            <a:r>
              <a:rPr lang="en-US" sz="1600" dirty="0" smtClean="0">
                <a:latin typeface="Arial" panose="020B0604020202020204" pitchFamily="34" charset="0"/>
                <a:cs typeface="Arial" panose="020B0604020202020204" pitchFamily="34" charset="0"/>
              </a:rPr>
              <a:t>Clarify what “Local” means – considering legislation; with a transparent employment regime</a:t>
            </a:r>
          </a:p>
          <a:p>
            <a:pPr lvl="1" algn="just">
              <a:spcBef>
                <a:spcPts val="0"/>
              </a:spcBef>
            </a:pPr>
            <a:r>
              <a:rPr lang="en-US" sz="1600" dirty="0" smtClean="0">
                <a:latin typeface="Arial" panose="020B0604020202020204" pitchFamily="34" charset="0"/>
                <a:cs typeface="Arial" panose="020B0604020202020204" pitchFamily="34" charset="0"/>
              </a:rPr>
              <a:t>Identify, and link with, key community stakeholders and community leaders</a:t>
            </a:r>
          </a:p>
          <a:p>
            <a:pPr lvl="1" algn="just">
              <a:spcBef>
                <a:spcPts val="0"/>
              </a:spcBef>
            </a:pPr>
            <a:r>
              <a:rPr lang="en-US" sz="1600" dirty="0" smtClean="0">
                <a:latin typeface="Arial" panose="020B0604020202020204" pitchFamily="34" charset="0"/>
                <a:cs typeface="Arial" panose="020B0604020202020204" pitchFamily="34" charset="0"/>
              </a:rPr>
              <a:t>Involve community during planning stage, explaining project timelines clearly</a:t>
            </a:r>
          </a:p>
          <a:p>
            <a:pPr lvl="1" algn="just">
              <a:spcBef>
                <a:spcPts val="0"/>
              </a:spcBef>
            </a:pPr>
            <a:r>
              <a:rPr lang="en-US" sz="1600" dirty="0" smtClean="0">
                <a:latin typeface="Arial" panose="020B0604020202020204" pitchFamily="34" charset="0"/>
                <a:cs typeface="Arial" panose="020B0604020202020204" pitchFamily="34" charset="0"/>
              </a:rPr>
              <a:t>Develop a well consulted Social and Labour Agreement during planning, working with Unions</a:t>
            </a:r>
          </a:p>
          <a:p>
            <a:pPr lvl="1" algn="just">
              <a:spcBef>
                <a:spcPts val="0"/>
              </a:spcBef>
            </a:pPr>
            <a:r>
              <a:rPr lang="en-US" sz="1600" dirty="0" smtClean="0">
                <a:latin typeface="Arial" panose="020B0604020202020204" pitchFamily="34" charset="0"/>
                <a:cs typeface="Arial" panose="020B0604020202020204" pitchFamily="34" charset="0"/>
              </a:rPr>
              <a:t>Involve Public Order Police during planning of large projects</a:t>
            </a:r>
          </a:p>
          <a:p>
            <a:pPr algn="just">
              <a:spcBef>
                <a:spcPts val="0"/>
              </a:spcBef>
            </a:pPr>
            <a:r>
              <a:rPr lang="en-US" sz="2000" dirty="0" smtClean="0">
                <a:latin typeface="Arial" panose="020B0604020202020204" pitchFamily="34" charset="0"/>
                <a:cs typeface="Arial" panose="020B0604020202020204" pitchFamily="34" charset="0"/>
              </a:rPr>
              <a:t>PICC working on Social Facilitation Plan drawing on lessons from this and other similar events</a:t>
            </a:r>
          </a:p>
          <a:p>
            <a:pPr marL="0" indent="0" algn="just">
              <a:spcBef>
                <a:spcPts val="0"/>
              </a:spcBef>
              <a:spcAft>
                <a:spcPts val="0"/>
              </a:spcAft>
              <a:buNone/>
            </a:pPr>
            <a:endParaRPr lang="en-ZA" sz="2000" dirty="0" smtClean="0">
              <a:latin typeface="Aril"/>
              <a:ea typeface="Calibri"/>
            </a:endParaRPr>
          </a:p>
          <a:p>
            <a:pPr marL="0" indent="0" algn="just">
              <a:spcBef>
                <a:spcPts val="0"/>
              </a:spcBef>
              <a:spcAft>
                <a:spcPts val="0"/>
              </a:spcAft>
              <a:buNone/>
            </a:pPr>
            <a:endParaRPr lang="en-ZA" sz="2000" dirty="0" smtClean="0">
              <a:latin typeface="Aril"/>
              <a:ea typeface="Calibri"/>
            </a:endParaRPr>
          </a:p>
          <a:p>
            <a:pPr marL="0" indent="0" algn="just">
              <a:spcBef>
                <a:spcPts val="0"/>
              </a:spcBef>
              <a:spcAft>
                <a:spcPts val="0"/>
              </a:spcAft>
              <a:buNone/>
            </a:pPr>
            <a:endParaRPr lang="en-ZA" sz="2000" dirty="0">
              <a:latin typeface="Aril"/>
              <a:ea typeface="Calibri"/>
            </a:endParaRPr>
          </a:p>
        </p:txBody>
      </p:sp>
      <p:graphicFrame>
        <p:nvGraphicFramePr>
          <p:cNvPr id="7" name="Table 6"/>
          <p:cNvGraphicFramePr>
            <a:graphicFrameLocks noGrp="1"/>
          </p:cNvGraphicFramePr>
          <p:nvPr>
            <p:extLst/>
          </p:nvPr>
        </p:nvGraphicFramePr>
        <p:xfrm>
          <a:off x="0" y="-39307"/>
          <a:ext cx="7239000" cy="1106107"/>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400" dirty="0">
                          <a:solidFill>
                            <a:schemeClr val="bg1"/>
                          </a:solidFill>
                          <a:latin typeface="Arial" panose="020B0604020202020204" pitchFamily="34" charset="0"/>
                          <a:cs typeface="Arial" panose="020B0604020202020204" pitchFamily="34" charset="0"/>
                        </a:rPr>
                        <a:t>Implementation</a:t>
                      </a:r>
                      <a:r>
                        <a:rPr lang="en-ZA" sz="2400" baseline="0" dirty="0">
                          <a:solidFill>
                            <a:schemeClr val="bg1"/>
                          </a:solidFill>
                          <a:latin typeface="Arial" panose="020B0604020202020204" pitchFamily="34" charset="0"/>
                          <a:cs typeface="Arial" panose="020B0604020202020204" pitchFamily="34" charset="0"/>
                        </a:rPr>
                        <a:t> of SIP 5</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algn="just"/>
                      <a:r>
                        <a:rPr lang="en-ZA" sz="1600" b="1" dirty="0">
                          <a:effectLst/>
                          <a:latin typeface="Arial" panose="020B0604020202020204" pitchFamily="34" charset="0"/>
                          <a:ea typeface="Times New Roman"/>
                          <a:cs typeface="Arial" panose="020B0604020202020204" pitchFamily="34" charset="0"/>
                        </a:rPr>
                        <a:t>Coordination of actions to drive implementation of SIP 5 </a:t>
                      </a:r>
                      <a:r>
                        <a:rPr lang="en-US" sz="1600" b="1" dirty="0">
                          <a:effectLst/>
                          <a:latin typeface="Arial" panose="020B0604020202020204" pitchFamily="34" charset="0"/>
                          <a:ea typeface="Times New Roman"/>
                          <a:cs typeface="Arial" panose="020B0604020202020204" pitchFamily="34" charset="0"/>
                        </a:rPr>
                        <a:t>of the National    Infrastructure Plan</a:t>
                      </a:r>
                      <a:endParaRPr lang="en-ZA" sz="1600" b="1" dirty="0">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11</a:t>
            </a:r>
            <a:endParaRPr lang="en-GB" sz="3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477770-CA54-4B44-8FE2-04A07C028FD1}" type="slidenum">
              <a:rPr lang="en-ZA" smtClean="0"/>
              <a:pPr/>
              <a:t>27</a:t>
            </a:fld>
            <a:endParaRPr lang="en-ZA" dirty="0"/>
          </a:p>
        </p:txBody>
      </p:sp>
    </p:spTree>
    <p:extLst>
      <p:ext uri="{BB962C8B-B14F-4D97-AF65-F5344CB8AC3E}">
        <p14:creationId xmlns:p14="http://schemas.microsoft.com/office/powerpoint/2010/main" val="1943238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28</a:t>
            </a:fld>
            <a:endParaRPr lang="en-ZA" dirty="0"/>
          </a:p>
        </p:txBody>
      </p:sp>
      <p:sp>
        <p:nvSpPr>
          <p:cNvPr id="6" name="Content Placeholder 1"/>
          <p:cNvSpPr>
            <a:spLocks noGrp="1"/>
          </p:cNvSpPr>
          <p:nvPr>
            <p:ph idx="4294967295"/>
          </p:nvPr>
        </p:nvSpPr>
        <p:spPr>
          <a:xfrm>
            <a:off x="333871" y="1160959"/>
            <a:ext cx="8352929" cy="4896544"/>
          </a:xfrm>
        </p:spPr>
        <p:txBody>
          <a:bodyPr>
            <a:noAutofit/>
          </a:bodyPr>
          <a:lstStyle/>
          <a:p>
            <a:pPr marL="0" indent="0" algn="just">
              <a:spcBef>
                <a:spcPts val="0"/>
              </a:spcBef>
              <a:spcAft>
                <a:spcPts val="0"/>
              </a:spcAft>
              <a:buNone/>
            </a:pPr>
            <a:r>
              <a:rPr lang="en-ZA" sz="2400" b="1" dirty="0" smtClean="0">
                <a:solidFill>
                  <a:srgbClr val="C00000"/>
                </a:solidFill>
                <a:latin typeface="Arial" pitchFamily="34" charset="0"/>
                <a:cs typeface="Arial" pitchFamily="34" charset="0"/>
              </a:rPr>
              <a:t>Unblocking sale of Highveld Structural Steel Mill</a:t>
            </a:r>
            <a:endParaRPr lang="en-ZA" sz="2400" dirty="0" smtClean="0">
              <a:latin typeface="Aril"/>
              <a:ea typeface="Calibri"/>
            </a:endParaRPr>
          </a:p>
          <a:p>
            <a:pPr marL="0" indent="0" algn="just">
              <a:spcBef>
                <a:spcPts val="0"/>
              </a:spcBef>
              <a:spcAft>
                <a:spcPts val="0"/>
              </a:spcAft>
              <a:buNone/>
            </a:pPr>
            <a:endParaRPr lang="en-ZA" sz="2400" dirty="0" smtClean="0">
              <a:latin typeface="Aril"/>
              <a:ea typeface="Calibri"/>
            </a:endParaRPr>
          </a:p>
          <a:p>
            <a:pPr marL="0" indent="0" algn="just">
              <a:spcBef>
                <a:spcPts val="0"/>
              </a:spcBef>
              <a:buNone/>
            </a:pPr>
            <a:r>
              <a:rPr lang="en-US" sz="2400" dirty="0" smtClean="0">
                <a:latin typeface="Arial" pitchFamily="34" charset="0"/>
                <a:cs typeface="Arial" pitchFamily="34" charset="0"/>
              </a:rPr>
              <a:t>Minister Patel facilitated the sale of Highveld Structural Steel Mill leading to the continued operation of a unique Steel Mill in Africa and saving 220 jobs</a:t>
            </a:r>
          </a:p>
          <a:p>
            <a:pPr algn="just">
              <a:spcBef>
                <a:spcPts val="0"/>
              </a:spcBef>
            </a:pPr>
            <a:endParaRPr lang="en-US" sz="2400" dirty="0" smtClean="0">
              <a:latin typeface="Arial" pitchFamily="34" charset="0"/>
              <a:cs typeface="Arial" pitchFamily="34" charset="0"/>
            </a:endParaRPr>
          </a:p>
          <a:p>
            <a:pPr marL="0" indent="0" algn="just">
              <a:spcBef>
                <a:spcPts val="0"/>
              </a:spcBef>
              <a:buNone/>
            </a:pPr>
            <a:r>
              <a:rPr lang="en-US" sz="2400" b="1" dirty="0" smtClean="0">
                <a:solidFill>
                  <a:schemeClr val="accent6">
                    <a:lumMod val="50000"/>
                  </a:schemeClr>
                </a:solidFill>
                <a:latin typeface="Arial" pitchFamily="34" charset="0"/>
                <a:cs typeface="Arial" pitchFamily="34" charset="0"/>
              </a:rPr>
              <a:t>Background</a:t>
            </a:r>
            <a:endParaRPr lang="en-US" sz="2400" b="1" dirty="0">
              <a:solidFill>
                <a:schemeClr val="accent6">
                  <a:lumMod val="50000"/>
                </a:schemeClr>
              </a:solidFill>
              <a:latin typeface="Arial" pitchFamily="34" charset="0"/>
              <a:cs typeface="Arial" pitchFamily="34" charset="0"/>
            </a:endParaRPr>
          </a:p>
          <a:p>
            <a:pPr algn="just">
              <a:spcBef>
                <a:spcPts val="0"/>
              </a:spcBef>
            </a:pPr>
            <a:endParaRPr lang="en-US" sz="2400" dirty="0" smtClean="0">
              <a:latin typeface="Arial" pitchFamily="34" charset="0"/>
              <a:cs typeface="Arial" pitchFamily="34" charset="0"/>
            </a:endParaRPr>
          </a:p>
          <a:p>
            <a:pPr algn="just">
              <a:spcBef>
                <a:spcPts val="0"/>
              </a:spcBef>
            </a:pPr>
            <a:r>
              <a:rPr lang="en-US" sz="2400" dirty="0" smtClean="0">
                <a:latin typeface="Arial" pitchFamily="34" charset="0"/>
                <a:cs typeface="Arial" pitchFamily="34" charset="0"/>
              </a:rPr>
              <a:t>EDD has a long background in supporting the metals industry – with support for Highveld Steel as one example</a:t>
            </a:r>
          </a:p>
          <a:p>
            <a:pPr algn="just">
              <a:spcBef>
                <a:spcPts val="0"/>
              </a:spcBef>
            </a:pPr>
            <a:r>
              <a:rPr lang="en-US" sz="2400" dirty="0" smtClean="0">
                <a:latin typeface="Arial" pitchFamily="34" charset="0"/>
                <a:cs typeface="Arial" pitchFamily="34" charset="0"/>
              </a:rPr>
              <a:t>In April 2015 Highveld Steel had filed for voluntary business rescue</a:t>
            </a:r>
          </a:p>
        </p:txBody>
      </p:sp>
      <p:sp>
        <p:nvSpPr>
          <p:cNvPr id="7" name="Content Placeholder 1"/>
          <p:cNvSpPr>
            <a:spLocks noGrp="1"/>
          </p:cNvSpPr>
          <p:nvPr>
            <p:ph idx="4294967295"/>
          </p:nvPr>
        </p:nvSpPr>
        <p:spPr>
          <a:xfrm>
            <a:off x="539552" y="5805475"/>
            <a:ext cx="8352929" cy="504056"/>
          </a:xfrm>
        </p:spPr>
        <p:txBody>
          <a:bodyPr>
            <a:noAutofit/>
          </a:bodyPr>
          <a:lstStyle/>
          <a:p>
            <a:pPr marL="0" indent="0" algn="just">
              <a:spcBef>
                <a:spcPts val="0"/>
              </a:spcBef>
              <a:spcAft>
                <a:spcPts val="0"/>
              </a:spcAft>
              <a:buNone/>
            </a:pPr>
            <a:r>
              <a:rPr lang="en-ZA" sz="2400" b="1" dirty="0" smtClean="0">
                <a:solidFill>
                  <a:srgbClr val="C00000"/>
                </a:solidFill>
                <a:latin typeface="Arial" pitchFamily="34" charset="0"/>
                <a:cs typeface="Arial" pitchFamily="34" charset="0"/>
              </a:rPr>
              <a:t>See Highlights Focus Area 4: Sale of Highveld Steel Mill</a:t>
            </a:r>
            <a:endParaRPr lang="en-ZA" sz="2400" dirty="0">
              <a:latin typeface="Aril"/>
              <a:ea typeface="Calibri"/>
            </a:endParaRPr>
          </a:p>
        </p:txBody>
      </p:sp>
      <p:graphicFrame>
        <p:nvGraphicFramePr>
          <p:cNvPr id="8" name="Table 7"/>
          <p:cNvGraphicFramePr>
            <a:graphicFrameLocks noGrp="1"/>
          </p:cNvGraphicFramePr>
          <p:nvPr>
            <p:extLst/>
          </p:nvPr>
        </p:nvGraphicFramePr>
        <p:xfrm>
          <a:off x="0" y="-39307"/>
          <a:ext cx="7239000" cy="1130054"/>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400" dirty="0" smtClean="0">
                          <a:solidFill>
                            <a:schemeClr val="bg1"/>
                          </a:solidFill>
                          <a:latin typeface="Arial" panose="020B0604020202020204" pitchFamily="34" charset="0"/>
                          <a:cs typeface="Arial" panose="020B0604020202020204" pitchFamily="34" charset="0"/>
                        </a:rPr>
                        <a:t>Localisation</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Arial" pitchFamily="34" charset="0"/>
                          <a:cs typeface="Arial" pitchFamily="34" charset="0"/>
                        </a:rPr>
                        <a:t>Initiatives to increase localisation in the infrastructure and industrialisation programmes</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Title 3"/>
          <p:cNvSpPr>
            <a:spLocks noGrp="1"/>
          </p:cNvSpPr>
          <p:nvPr>
            <p:ph type="title"/>
          </p:nvPr>
        </p:nvSpPr>
        <p:spPr>
          <a:xfrm>
            <a:off x="7524328" y="176790"/>
            <a:ext cx="1512168" cy="648072"/>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12</a:t>
            </a:r>
            <a:endParaRPr lang="en-GB"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39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29</a:t>
            </a:fld>
            <a:endParaRPr lang="en-ZA" dirty="0"/>
          </a:p>
        </p:txBody>
      </p:sp>
      <p:sp>
        <p:nvSpPr>
          <p:cNvPr id="6" name="Content Placeholder 1"/>
          <p:cNvSpPr>
            <a:spLocks noGrp="1"/>
          </p:cNvSpPr>
          <p:nvPr>
            <p:ph idx="4294967295"/>
          </p:nvPr>
        </p:nvSpPr>
        <p:spPr>
          <a:xfrm>
            <a:off x="333871" y="1412776"/>
            <a:ext cx="8352929" cy="4896544"/>
          </a:xfrm>
        </p:spPr>
        <p:txBody>
          <a:bodyPr>
            <a:noAutofit/>
          </a:bodyPr>
          <a:lstStyle/>
          <a:p>
            <a:pPr marL="285750" indent="-285750" algn="just">
              <a:lnSpc>
                <a:spcPct val="107000"/>
              </a:lnSpc>
              <a:spcAft>
                <a:spcPts val="800"/>
              </a:spcAft>
            </a:pPr>
            <a:r>
              <a:rPr lang="en-ZA" sz="2000" dirty="0" smtClean="0">
                <a:latin typeface="Arial" panose="020B0604020202020204" pitchFamily="34" charset="0"/>
                <a:ea typeface="Calibri" panose="020F0502020204030204" pitchFamily="34" charset="0"/>
                <a:cs typeface="Arial" panose="020B0604020202020204" pitchFamily="34" charset="0"/>
              </a:rPr>
              <a:t>EDD brought AMSA </a:t>
            </a:r>
            <a:r>
              <a:rPr lang="en-ZA" sz="2000" dirty="0">
                <a:latin typeface="Arial" panose="020B0604020202020204" pitchFamily="34" charset="0"/>
                <a:ea typeface="Calibri" panose="020F0502020204030204" pitchFamily="34" charset="0"/>
                <a:cs typeface="Arial" panose="020B0604020202020204" pitchFamily="34" charset="0"/>
              </a:rPr>
              <a:t>(ArcelorMittal) and Highveld Steel </a:t>
            </a:r>
            <a:r>
              <a:rPr lang="en-ZA" sz="2000" dirty="0" smtClean="0">
                <a:latin typeface="Arial" panose="020B0604020202020204" pitchFamily="34" charset="0"/>
                <a:ea typeface="Calibri" panose="020F0502020204030204" pitchFamily="34" charset="0"/>
                <a:cs typeface="Arial" panose="020B0604020202020204" pitchFamily="34" charset="0"/>
              </a:rPr>
              <a:t>together in 2016/17 </a:t>
            </a:r>
            <a:r>
              <a:rPr lang="en-ZA" sz="2000" dirty="0">
                <a:latin typeface="Arial" panose="020B0604020202020204" pitchFamily="34" charset="0"/>
                <a:ea typeface="Calibri" panose="020F0502020204030204" pitchFamily="34" charset="0"/>
                <a:cs typeface="Arial" panose="020B0604020202020204" pitchFamily="34" charset="0"/>
              </a:rPr>
              <a:t>to re-establish the Highveld Structural Steel Mill that had previously closed.</a:t>
            </a:r>
          </a:p>
          <a:p>
            <a:pPr marL="285750" indent="-285750" algn="just">
              <a:lnSpc>
                <a:spcPct val="107000"/>
              </a:lnSpc>
              <a:spcAft>
                <a:spcPts val="800"/>
              </a:spcAft>
            </a:pPr>
            <a:r>
              <a:rPr lang="en-ZA" sz="2000" dirty="0">
                <a:latin typeface="Arial" panose="020B0604020202020204" pitchFamily="34" charset="0"/>
                <a:ea typeface="Calibri" panose="020F0502020204030204" pitchFamily="34" charset="0"/>
                <a:cs typeface="Arial" panose="020B0604020202020204" pitchFamily="34" charset="0"/>
              </a:rPr>
              <a:t>During April 2017, the steel-mill started production and Highveld Steel began to turn the old complex into a multi-purpose industrial hub.</a:t>
            </a:r>
          </a:p>
          <a:p>
            <a:pPr marL="285750" indent="-285750" algn="just">
              <a:lnSpc>
                <a:spcPct val="107000"/>
              </a:lnSpc>
              <a:spcAft>
                <a:spcPts val="800"/>
              </a:spcAft>
            </a:pPr>
            <a:r>
              <a:rPr lang="en-ZA" sz="2000" dirty="0" smtClean="0">
                <a:latin typeface="Arial" panose="020B0604020202020204" pitchFamily="34" charset="0"/>
                <a:ea typeface="Calibri" panose="020F0502020204030204" pitchFamily="34" charset="0"/>
                <a:cs typeface="Arial" panose="020B0604020202020204" pitchFamily="34" charset="0"/>
              </a:rPr>
              <a:t>EDD also assisted </a:t>
            </a:r>
            <a:r>
              <a:rPr lang="en-ZA" sz="2000" dirty="0">
                <a:latin typeface="Arial" panose="020B0604020202020204" pitchFamily="34" charset="0"/>
                <a:ea typeface="Calibri" panose="020F0502020204030204" pitchFamily="34" charset="0"/>
                <a:cs typeface="Arial" panose="020B0604020202020204" pitchFamily="34" charset="0"/>
              </a:rPr>
              <a:t>with unblocking </a:t>
            </a:r>
            <a:r>
              <a:rPr lang="en-ZA" sz="2000" dirty="0" smtClean="0">
                <a:latin typeface="Arial" panose="020B0604020202020204" pitchFamily="34" charset="0"/>
                <a:ea typeface="Calibri" panose="020F0502020204030204" pitchFamily="34" charset="0"/>
                <a:cs typeface="Arial" panose="020B0604020202020204" pitchFamily="34" charset="0"/>
              </a:rPr>
              <a:t>a tariff investigation that would support the production of steel, and </a:t>
            </a:r>
            <a:r>
              <a:rPr lang="en-ZA" sz="2000" dirty="0">
                <a:latin typeface="Arial" panose="020B0604020202020204" pitchFamily="34" charset="0"/>
                <a:ea typeface="Calibri" panose="020F0502020204030204" pitchFamily="34" charset="0"/>
                <a:cs typeface="Arial" panose="020B0604020202020204" pitchFamily="34" charset="0"/>
              </a:rPr>
              <a:t>following an independent investigation, ITAC recommended duties to be approved – this recommendation was later </a:t>
            </a:r>
            <a:r>
              <a:rPr lang="en-ZA" sz="2000" dirty="0" smtClean="0">
                <a:latin typeface="Arial" panose="020B0604020202020204" pitchFamily="34" charset="0"/>
                <a:ea typeface="Calibri" panose="020F0502020204030204" pitchFamily="34" charset="0"/>
                <a:cs typeface="Arial" panose="020B0604020202020204" pitchFamily="34" charset="0"/>
              </a:rPr>
              <a:t>accepted It also helped to fast-track </a:t>
            </a:r>
            <a:r>
              <a:rPr lang="en-ZA" sz="2000" dirty="0">
                <a:latin typeface="Arial" panose="020B0604020202020204" pitchFamily="34" charset="0"/>
                <a:ea typeface="Calibri" panose="020F0502020204030204" pitchFamily="34" charset="0"/>
                <a:cs typeface="Arial" panose="020B0604020202020204" pitchFamily="34" charset="0"/>
              </a:rPr>
              <a:t>the implementation of the </a:t>
            </a:r>
            <a:r>
              <a:rPr lang="en-ZA" sz="2000" dirty="0" smtClean="0">
                <a:latin typeface="Arial" panose="020B0604020202020204" pitchFamily="34" charset="0"/>
                <a:ea typeface="Calibri" panose="020F0502020204030204" pitchFamily="34" charset="0"/>
                <a:cs typeface="Arial" panose="020B0604020202020204" pitchFamily="34" charset="0"/>
              </a:rPr>
              <a:t>duty by National </a:t>
            </a:r>
            <a:r>
              <a:rPr lang="en-ZA" sz="2000" dirty="0">
                <a:latin typeface="Arial" panose="020B0604020202020204" pitchFamily="34" charset="0"/>
                <a:ea typeface="Calibri" panose="020F0502020204030204" pitchFamily="34" charset="0"/>
                <a:cs typeface="Arial" panose="020B0604020202020204" pitchFamily="34" charset="0"/>
              </a:rPr>
              <a:t>Treasury</a:t>
            </a:r>
          </a:p>
          <a:p>
            <a:pPr marL="0" indent="0" algn="just">
              <a:lnSpc>
                <a:spcPct val="107000"/>
              </a:lnSpc>
              <a:spcAft>
                <a:spcPts val="800"/>
              </a:spcAft>
              <a:buNone/>
            </a:pPr>
            <a:endParaRPr lang="en-US" sz="2400" dirty="0" smtClean="0">
              <a:latin typeface="Arial" pitchFamily="34" charset="0"/>
              <a:cs typeface="Arial" pitchFamily="34" charset="0"/>
            </a:endParaRPr>
          </a:p>
        </p:txBody>
      </p:sp>
      <p:graphicFrame>
        <p:nvGraphicFramePr>
          <p:cNvPr id="7" name="Table 6"/>
          <p:cNvGraphicFramePr>
            <a:graphicFrameLocks noGrp="1"/>
          </p:cNvGraphicFramePr>
          <p:nvPr>
            <p:extLst/>
          </p:nvPr>
        </p:nvGraphicFramePr>
        <p:xfrm>
          <a:off x="0" y="-39307"/>
          <a:ext cx="7239000" cy="1130054"/>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400" dirty="0" smtClean="0">
                          <a:solidFill>
                            <a:schemeClr val="bg1"/>
                          </a:solidFill>
                          <a:latin typeface="Arial" panose="020B0604020202020204" pitchFamily="34" charset="0"/>
                          <a:cs typeface="Arial" panose="020B0604020202020204" pitchFamily="34" charset="0"/>
                        </a:rPr>
                        <a:t>Localisation</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Arial" pitchFamily="34" charset="0"/>
                          <a:cs typeface="Arial" pitchFamily="34" charset="0"/>
                        </a:rPr>
                        <a:t>Initiatives to increase localisation in the infrastructure and industrialisation programmes</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Title 3"/>
          <p:cNvSpPr>
            <a:spLocks noGrp="1"/>
          </p:cNvSpPr>
          <p:nvPr>
            <p:ph type="title"/>
          </p:nvPr>
        </p:nvSpPr>
        <p:spPr>
          <a:xfrm>
            <a:off x="7524328" y="188640"/>
            <a:ext cx="1512168" cy="648072"/>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12</a:t>
            </a:r>
            <a:endParaRPr lang="en-GB" sz="3000" b="1" dirty="0">
              <a:latin typeface="Arial" panose="020B0604020202020204" pitchFamily="34" charset="0"/>
              <a:cs typeface="Arial" panose="020B0604020202020204" pitchFamily="34" charset="0"/>
            </a:endParaRPr>
          </a:p>
        </p:txBody>
      </p:sp>
      <p:sp>
        <p:nvSpPr>
          <p:cNvPr id="9" name="Content Placeholder 1"/>
          <p:cNvSpPr>
            <a:spLocks noGrp="1"/>
          </p:cNvSpPr>
          <p:nvPr>
            <p:ph idx="4294967295"/>
          </p:nvPr>
        </p:nvSpPr>
        <p:spPr>
          <a:xfrm>
            <a:off x="539552" y="5445435"/>
            <a:ext cx="8352929" cy="504056"/>
          </a:xfrm>
        </p:spPr>
        <p:txBody>
          <a:bodyPr>
            <a:noAutofit/>
          </a:bodyPr>
          <a:lstStyle/>
          <a:p>
            <a:pPr marL="0" indent="0" algn="just">
              <a:spcBef>
                <a:spcPts val="0"/>
              </a:spcBef>
              <a:spcAft>
                <a:spcPts val="0"/>
              </a:spcAft>
              <a:buNone/>
            </a:pPr>
            <a:r>
              <a:rPr lang="en-ZA" sz="2400" b="1" dirty="0" smtClean="0">
                <a:solidFill>
                  <a:srgbClr val="C00000"/>
                </a:solidFill>
                <a:latin typeface="Arial" pitchFamily="34" charset="0"/>
                <a:cs typeface="Arial" pitchFamily="34" charset="0"/>
              </a:rPr>
              <a:t>See Highlights Focus Area 4: Sale of Highveld Steel Mill</a:t>
            </a:r>
            <a:endParaRPr lang="en-ZA" sz="2400" dirty="0">
              <a:latin typeface="Aril"/>
              <a:ea typeface="Calibri"/>
            </a:endParaRPr>
          </a:p>
        </p:txBody>
      </p:sp>
    </p:spTree>
    <p:extLst>
      <p:ext uri="{BB962C8B-B14F-4D97-AF65-F5344CB8AC3E}">
        <p14:creationId xmlns:p14="http://schemas.microsoft.com/office/powerpoint/2010/main" val="280500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96752"/>
            <a:ext cx="8784976" cy="1800200"/>
          </a:xfrm>
        </p:spPr>
        <p:txBody>
          <a:bodyPr>
            <a:noAutofit/>
          </a:bodyPr>
          <a:lstStyle/>
          <a:p>
            <a:pPr algn="ctr" fontAlgn="auto">
              <a:spcAft>
                <a:spcPts val="0"/>
              </a:spcAft>
              <a:buNone/>
              <a:defRPr/>
            </a:pPr>
            <a:r>
              <a:rPr lang="en-ZA" sz="6000" b="1" dirty="0" smtClean="0">
                <a:solidFill>
                  <a:schemeClr val="tx1"/>
                </a:solidFill>
              </a:rPr>
              <a:t>A. ECONOMIC </a:t>
            </a:r>
            <a:r>
              <a:rPr lang="en-ZA" sz="6000" b="1" dirty="0">
                <a:solidFill>
                  <a:schemeClr val="tx1"/>
                </a:solidFill>
              </a:rPr>
              <a:t>AND EMPLOYMENT OVERVIEW</a:t>
            </a:r>
            <a:endParaRPr lang="en-ZA" sz="3600" b="1" dirty="0">
              <a:solidFill>
                <a:schemeClr val="tx1"/>
              </a:solidFill>
              <a:latin typeface="+mn-lt"/>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3</a:t>
            </a:fld>
            <a:endParaRPr lang="en-ZA" dirty="0">
              <a:solidFill>
                <a:prstClr val="black">
                  <a:tint val="75000"/>
                </a:prstClr>
              </a:solidFill>
            </a:endParaRPr>
          </a:p>
        </p:txBody>
      </p:sp>
      <p:sp>
        <p:nvSpPr>
          <p:cNvPr id="6" name="TextBox 5"/>
          <p:cNvSpPr txBox="1"/>
          <p:nvPr/>
        </p:nvSpPr>
        <p:spPr>
          <a:xfrm>
            <a:off x="1619672" y="4077072"/>
            <a:ext cx="4746812" cy="1323439"/>
          </a:xfrm>
          <a:prstGeom prst="rect">
            <a:avLst/>
          </a:prstGeom>
          <a:noFill/>
        </p:spPr>
        <p:txBody>
          <a:bodyPr wrap="none" rtlCol="0">
            <a:spAutoFit/>
          </a:bodyPr>
          <a:lstStyle/>
          <a:p>
            <a:pPr marL="285750" indent="-285750">
              <a:buFont typeface="Arial" panose="020B0604020202020204" pitchFamily="34" charset="0"/>
              <a:buChar char="•"/>
            </a:pPr>
            <a:r>
              <a:rPr lang="en-ZA" sz="4000" dirty="0"/>
              <a:t>Economic context</a:t>
            </a:r>
          </a:p>
          <a:p>
            <a:pPr marL="285750" indent="-285750">
              <a:buFont typeface="Arial" panose="020B0604020202020204" pitchFamily="34" charset="0"/>
              <a:buChar char="•"/>
            </a:pPr>
            <a:r>
              <a:rPr lang="en-ZA" sz="4000" dirty="0"/>
              <a:t>Employment review</a:t>
            </a:r>
          </a:p>
        </p:txBody>
      </p:sp>
    </p:spTree>
    <p:extLst>
      <p:ext uri="{BB962C8B-B14F-4D97-AF65-F5344CB8AC3E}">
        <p14:creationId xmlns:p14="http://schemas.microsoft.com/office/powerpoint/2010/main" val="224621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30</a:t>
            </a:fld>
            <a:endParaRPr lang="en-ZA" dirty="0"/>
          </a:p>
        </p:txBody>
      </p:sp>
      <p:sp>
        <p:nvSpPr>
          <p:cNvPr id="6" name="Content Placeholder 1"/>
          <p:cNvSpPr>
            <a:spLocks noGrp="1"/>
          </p:cNvSpPr>
          <p:nvPr>
            <p:ph idx="4294967295"/>
          </p:nvPr>
        </p:nvSpPr>
        <p:spPr>
          <a:xfrm>
            <a:off x="333871" y="1268760"/>
            <a:ext cx="8352929" cy="4896544"/>
          </a:xfrm>
        </p:spPr>
        <p:txBody>
          <a:bodyPr>
            <a:noAutofit/>
          </a:bodyPr>
          <a:lstStyle/>
          <a:p>
            <a:pPr marL="285750" indent="-285750" algn="just">
              <a:lnSpc>
                <a:spcPct val="107000"/>
              </a:lnSpc>
              <a:spcAft>
                <a:spcPts val="800"/>
              </a:spcAft>
            </a:pPr>
            <a:r>
              <a:rPr lang="en-ZA" sz="1800" dirty="0" smtClean="0">
                <a:latin typeface="Arial" panose="020B0604020202020204" pitchFamily="34" charset="0"/>
                <a:ea typeface="Calibri" panose="020F0502020204030204" pitchFamily="34" charset="0"/>
                <a:cs typeface="Arial" panose="020B0604020202020204" pitchFamily="34" charset="0"/>
              </a:rPr>
              <a:t>In January 2019 EDD was informed that AMSA was terminating its contract with Highveld Steel to supply blooms. EDD’s engagement and facilitation resulted in a supply agreement being extended – so that Highveld would be able to continue production using blooms from AMSA</a:t>
            </a:r>
          </a:p>
          <a:p>
            <a:pPr marL="285750" indent="-285750" algn="just">
              <a:lnSpc>
                <a:spcPct val="107000"/>
              </a:lnSpc>
              <a:spcAft>
                <a:spcPts val="800"/>
              </a:spcAft>
            </a:pPr>
            <a:r>
              <a:rPr lang="en-ZA" sz="1800" dirty="0" smtClean="0">
                <a:latin typeface="Arial" panose="020B0604020202020204" pitchFamily="34" charset="0"/>
                <a:ea typeface="Calibri" panose="020F0502020204030204" pitchFamily="34" charset="0"/>
                <a:cs typeface="Arial" panose="020B0604020202020204" pitchFamily="34" charset="0"/>
              </a:rPr>
              <a:t>In this quarter – EDD facilitated discussions between parties that resulted in the sale of Highveld Steel to AMSA</a:t>
            </a:r>
          </a:p>
          <a:p>
            <a:pPr marL="285750" indent="-285750" algn="just">
              <a:lnSpc>
                <a:spcPct val="107000"/>
              </a:lnSpc>
              <a:spcAft>
                <a:spcPts val="800"/>
              </a:spcAft>
            </a:pPr>
            <a:r>
              <a:rPr lang="en-ZA" sz="1800" dirty="0" smtClean="0">
                <a:latin typeface="Arial" panose="020B0604020202020204" pitchFamily="34" charset="0"/>
                <a:ea typeface="Calibri" panose="020F0502020204030204" pitchFamily="34" charset="0"/>
                <a:cs typeface="Arial" panose="020B0604020202020204" pitchFamily="34" charset="0"/>
              </a:rPr>
              <a:t>Highveld Steel continues to be the only structural steel mill of its kind in Africa with the ability to produce steel for construction and railway lines.</a:t>
            </a:r>
            <a:endParaRPr lang="en-ZA" sz="18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endParaRPr lang="en-US" sz="2400" dirty="0" smtClean="0">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 y="4700024"/>
            <a:ext cx="2541880" cy="215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555" y="4700024"/>
            <a:ext cx="2124235" cy="216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790" y="4694632"/>
            <a:ext cx="2319474" cy="216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694632"/>
            <a:ext cx="2195736" cy="21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a:spLocks noGrp="1"/>
          </p:cNvSpPr>
          <p:nvPr>
            <p:ph type="title"/>
          </p:nvPr>
        </p:nvSpPr>
        <p:spPr>
          <a:xfrm>
            <a:off x="7601672" y="198700"/>
            <a:ext cx="1512168" cy="648072"/>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12</a:t>
            </a:r>
            <a:endParaRPr lang="en-GB" sz="3000" b="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nvPr>
        </p:nvGraphicFramePr>
        <p:xfrm>
          <a:off x="0" y="-39307"/>
          <a:ext cx="7239000" cy="1130054"/>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400" dirty="0" smtClean="0">
                          <a:solidFill>
                            <a:schemeClr val="bg1"/>
                          </a:solidFill>
                          <a:latin typeface="Arial" panose="020B0604020202020204" pitchFamily="34" charset="0"/>
                          <a:cs typeface="Arial" panose="020B0604020202020204" pitchFamily="34" charset="0"/>
                        </a:rPr>
                        <a:t>Localisation</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Arial" pitchFamily="34" charset="0"/>
                          <a:cs typeface="Arial" pitchFamily="34" charset="0"/>
                        </a:rPr>
                        <a:t>Initiatives to increase localisation in the infrastructure and industrialisation programmes</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Content Placeholder 1"/>
          <p:cNvSpPr>
            <a:spLocks noGrp="1"/>
          </p:cNvSpPr>
          <p:nvPr>
            <p:ph idx="4294967295"/>
          </p:nvPr>
        </p:nvSpPr>
        <p:spPr>
          <a:xfrm>
            <a:off x="339623" y="4168457"/>
            <a:ext cx="8352929" cy="504056"/>
          </a:xfrm>
        </p:spPr>
        <p:txBody>
          <a:bodyPr>
            <a:noAutofit/>
          </a:bodyPr>
          <a:lstStyle/>
          <a:p>
            <a:pPr marL="0" indent="0" algn="just">
              <a:spcBef>
                <a:spcPts val="0"/>
              </a:spcBef>
              <a:spcAft>
                <a:spcPts val="0"/>
              </a:spcAft>
              <a:buNone/>
            </a:pPr>
            <a:r>
              <a:rPr lang="en-ZA" sz="2400" b="1" dirty="0" smtClean="0">
                <a:solidFill>
                  <a:srgbClr val="C00000"/>
                </a:solidFill>
                <a:latin typeface="Arial" pitchFamily="34" charset="0"/>
                <a:cs typeface="Arial" pitchFamily="34" charset="0"/>
              </a:rPr>
              <a:t>See Highlights Focus Area 4: Sale of Highveld Steel Mill</a:t>
            </a:r>
            <a:endParaRPr lang="en-ZA" sz="2400" dirty="0">
              <a:latin typeface="Aril"/>
              <a:ea typeface="Calibri"/>
            </a:endParaRPr>
          </a:p>
        </p:txBody>
      </p:sp>
    </p:spTree>
    <p:extLst>
      <p:ext uri="{BB962C8B-B14F-4D97-AF65-F5344CB8AC3E}">
        <p14:creationId xmlns:p14="http://schemas.microsoft.com/office/powerpoint/2010/main" val="390109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224136"/>
          </a:xfrm>
        </p:spPr>
        <p:txBody>
          <a:bodyPr>
            <a:normAutofit fontScale="90000"/>
          </a:bodyPr>
          <a:lstStyle/>
          <a:p>
            <a:pPr algn="l"/>
            <a:r>
              <a:rPr lang="en-ZA" dirty="0" smtClean="0"/>
              <a:t>Arial view of Highveld Industrial Park</a:t>
            </a:r>
            <a:endParaRPr lang="en-Z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853289" cy="516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900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6296" y="332656"/>
            <a:ext cx="1584176" cy="648072"/>
          </a:xfrm>
        </p:spPr>
        <p:txBody>
          <a:bodyPr>
            <a:normAutofit fontScale="90000"/>
          </a:bodyPr>
          <a:lstStyle/>
          <a:p>
            <a:r>
              <a:rPr lang="en-ZA" sz="3000" b="1" dirty="0">
                <a:latin typeface="Arial" panose="020B0604020202020204" pitchFamily="34" charset="0"/>
                <a:cs typeface="Arial" panose="020B0604020202020204" pitchFamily="34" charset="0"/>
              </a:rPr>
              <a:t>KPI </a:t>
            </a:r>
            <a:r>
              <a:rPr lang="en-ZA" sz="3000" b="1" dirty="0" smtClean="0">
                <a:latin typeface="Arial" panose="020B0604020202020204" pitchFamily="34" charset="0"/>
                <a:cs typeface="Arial" panose="020B0604020202020204" pitchFamily="34" charset="0"/>
              </a:rPr>
              <a:t>13</a:t>
            </a:r>
            <a:br>
              <a:rPr lang="en-ZA" sz="3000" b="1" dirty="0" smtClean="0">
                <a:latin typeface="Arial" panose="020B0604020202020204" pitchFamily="34" charset="0"/>
                <a:cs typeface="Arial" panose="020B0604020202020204" pitchFamily="34" charset="0"/>
              </a:rPr>
            </a:br>
            <a:endParaRPr lang="en-ZA" sz="3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32</a:t>
            </a:fld>
            <a:endParaRPr lang="en-ZA" dirty="0">
              <a:solidFill>
                <a:prstClr val="black">
                  <a:tint val="75000"/>
                </a:prstClr>
              </a:solidFill>
            </a:endParaRPr>
          </a:p>
        </p:txBody>
      </p:sp>
      <p:graphicFrame>
        <p:nvGraphicFramePr>
          <p:cNvPr id="5" name="Table 4"/>
          <p:cNvGraphicFramePr>
            <a:graphicFrameLocks noGrp="1"/>
          </p:cNvGraphicFramePr>
          <p:nvPr>
            <p:extLst/>
          </p:nvPr>
        </p:nvGraphicFramePr>
        <p:xfrm>
          <a:off x="0" y="-39304"/>
          <a:ext cx="7239000" cy="1134529"/>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800" dirty="0" smtClean="0">
                          <a:solidFill>
                            <a:schemeClr val="bg1"/>
                          </a:solidFill>
                          <a:latin typeface="Arial" panose="020B0604020202020204" pitchFamily="34" charset="0"/>
                          <a:ea typeface="Open Sans Extrabold" pitchFamily="34" charset="0"/>
                          <a:cs typeface="Arial" panose="020B0604020202020204" pitchFamily="34" charset="0"/>
                        </a:rPr>
                        <a:t>Investment</a:t>
                      </a:r>
                      <a:r>
                        <a:rPr lang="en-ZA" sz="2800" baseline="0" dirty="0" smtClean="0">
                          <a:solidFill>
                            <a:schemeClr val="bg1"/>
                          </a:solidFill>
                          <a:latin typeface="Arial" panose="020B0604020202020204" pitchFamily="34" charset="0"/>
                          <a:ea typeface="Open Sans Extrabold" pitchFamily="34" charset="0"/>
                          <a:cs typeface="Arial" panose="020B0604020202020204" pitchFamily="34" charset="0"/>
                        </a:rPr>
                        <a:t> and infrastructure</a:t>
                      </a:r>
                      <a:endParaRPr lang="en-ZA" sz="2800" dirty="0">
                        <a:solidFill>
                          <a:schemeClr val="bg1"/>
                        </a:solidFill>
                        <a:latin typeface="Arial" panose="020B0604020202020204" pitchFamily="34" charset="0"/>
                        <a:ea typeface="Open Sans Extrabold"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algn="just" defTabSz="914378" rtl="0" eaLnBrk="1" latinLnBrk="0" hangingPunct="1"/>
                      <a:r>
                        <a:rPr lang="en-ZA" sz="1600" b="1" kern="1200" dirty="0" smtClean="0">
                          <a:solidFill>
                            <a:schemeClr val="tx1"/>
                          </a:solidFill>
                          <a:effectLst/>
                          <a:latin typeface="Arial" pitchFamily="34" charset="0"/>
                          <a:ea typeface="Open Sans Semibold" pitchFamily="34" charset="0"/>
                          <a:cs typeface="Arial" panose="020B0604020202020204" pitchFamily="34" charset="0"/>
                        </a:rPr>
                        <a:t>Investment</a:t>
                      </a:r>
                      <a:r>
                        <a:rPr lang="en-ZA" sz="1600" b="1" kern="1200" baseline="0" dirty="0" smtClean="0">
                          <a:solidFill>
                            <a:schemeClr val="tx1"/>
                          </a:solidFill>
                          <a:effectLst/>
                          <a:latin typeface="Arial" pitchFamily="34" charset="0"/>
                          <a:ea typeface="Open Sans Semibold" pitchFamily="34" charset="0"/>
                          <a:cs typeface="Arial" panose="020B0604020202020204" pitchFamily="34" charset="0"/>
                        </a:rPr>
                        <a:t> and </a:t>
                      </a:r>
                      <a:r>
                        <a:rPr lang="en-ZA" sz="1600" b="1" kern="1200" dirty="0" smtClean="0">
                          <a:solidFill>
                            <a:schemeClr val="tx1"/>
                          </a:solidFill>
                          <a:effectLst/>
                          <a:latin typeface="Arial" pitchFamily="34" charset="0"/>
                          <a:ea typeface="Open Sans Semibold" pitchFamily="34" charset="0"/>
                          <a:cs typeface="Arial" panose="020B0604020202020204" pitchFamily="34" charset="0"/>
                        </a:rPr>
                        <a:t>Infrastructure </a:t>
                      </a:r>
                      <a:r>
                        <a:rPr lang="en-ZA" sz="1600" b="1" kern="1200" dirty="0">
                          <a:solidFill>
                            <a:schemeClr val="tx1"/>
                          </a:solidFill>
                          <a:effectLst/>
                          <a:latin typeface="Arial" pitchFamily="34" charset="0"/>
                          <a:ea typeface="Open Sans Semibold" pitchFamily="34" charset="0"/>
                          <a:cs typeface="Arial" panose="020B0604020202020204" pitchFamily="34" charset="0"/>
                        </a:rPr>
                        <a:t>projects evaluated, unblocked, fast tracked or facilitated </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251520" y="1124744"/>
            <a:ext cx="8496944" cy="5401479"/>
          </a:xfrm>
          <a:prstGeom prst="rect">
            <a:avLst/>
          </a:prstGeom>
          <a:noFill/>
        </p:spPr>
        <p:txBody>
          <a:bodyPr wrap="square" rtlCol="0">
            <a:spAutoFit/>
          </a:bodyPr>
          <a:lstStyle/>
          <a:p>
            <a:pPr algn="just"/>
            <a:r>
              <a:rPr lang="en-US" sz="2000" b="1" dirty="0" smtClean="0">
                <a:solidFill>
                  <a:srgbClr val="C00000"/>
                </a:solidFill>
                <a:latin typeface="Arial" pitchFamily="34" charset="0"/>
                <a:cs typeface="Arial" pitchFamily="34" charset="0"/>
              </a:rPr>
              <a:t>During the quarter EDD undertook 5 unblockings/ facilitations:</a:t>
            </a:r>
          </a:p>
          <a:p>
            <a:pPr algn="just"/>
            <a:endParaRPr lang="en-US" sz="900" b="1" dirty="0" smtClean="0">
              <a:solidFill>
                <a:srgbClr val="C00000"/>
              </a:solidFill>
              <a:latin typeface="Arial" pitchFamily="34" charset="0"/>
              <a:cs typeface="Arial" pitchFamily="34" charset="0"/>
            </a:endParaRPr>
          </a:p>
          <a:p>
            <a:pPr marL="457200" indent="-457200" algn="just">
              <a:buFont typeface="+mj-lt"/>
              <a:buAutoNum type="arabicPeriod"/>
            </a:pPr>
            <a:r>
              <a:rPr lang="en-US" sz="2000" dirty="0" smtClean="0">
                <a:latin typeface="Arial" pitchFamily="34" charset="0"/>
                <a:cs typeface="Arial" pitchFamily="34" charset="0"/>
              </a:rPr>
              <a:t>Dube Trade Port application granted for use of agricultural land for development purposes.</a:t>
            </a:r>
          </a:p>
          <a:p>
            <a:pPr marL="457200" indent="-457200" algn="just">
              <a:buFont typeface="+mj-lt"/>
              <a:buAutoNum type="arabicPeriod"/>
            </a:pPr>
            <a:endParaRPr lang="en-US" sz="900" dirty="0" smtClean="0">
              <a:latin typeface="Arial" pitchFamily="34" charset="0"/>
              <a:cs typeface="Arial" pitchFamily="34" charset="0"/>
            </a:endParaRPr>
          </a:p>
          <a:p>
            <a:pPr marL="457200" indent="-457200" algn="just">
              <a:buFont typeface="+mj-lt"/>
              <a:buAutoNum type="arabicPeriod"/>
            </a:pPr>
            <a:r>
              <a:rPr lang="en-US" sz="2000" dirty="0" smtClean="0">
                <a:latin typeface="Arial" pitchFamily="34" charset="0"/>
                <a:cs typeface="Arial" pitchFamily="34" charset="0"/>
              </a:rPr>
              <a:t>Facilitated an agreement with Ekhurhuleni Municipality that helped prevent the eviction of 3 SMMEs owned by Ortive/Kusile Brands Company from the KwaThema Business Park, with a payment arrangement to settle rent payment arrears.</a:t>
            </a:r>
          </a:p>
          <a:p>
            <a:pPr marL="457200" indent="-457200" algn="just">
              <a:buFont typeface="+mj-lt"/>
              <a:buAutoNum type="arabicPeriod"/>
            </a:pPr>
            <a:endParaRPr lang="en-US" sz="900" dirty="0" smtClean="0">
              <a:latin typeface="Arial" pitchFamily="34" charset="0"/>
              <a:cs typeface="Arial" pitchFamily="34" charset="0"/>
            </a:endParaRPr>
          </a:p>
          <a:p>
            <a:pPr marL="457200" indent="-457200" algn="just">
              <a:buFont typeface="+mj-lt"/>
              <a:buAutoNum type="arabicPeriod"/>
            </a:pPr>
            <a:r>
              <a:rPr lang="en-US" sz="2000" dirty="0" smtClean="0">
                <a:latin typeface="Arial" pitchFamily="34" charset="0"/>
                <a:cs typeface="Arial" pitchFamily="34" charset="0"/>
              </a:rPr>
              <a:t>Unlocking water supply to </a:t>
            </a:r>
            <a:r>
              <a:rPr lang="en-US" sz="2000" dirty="0" err="1" smtClean="0">
                <a:latin typeface="Arial" pitchFamily="34" charset="0"/>
                <a:cs typeface="Arial" pitchFamily="34" charset="0"/>
              </a:rPr>
              <a:t>Lekwa</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Goldi</a:t>
            </a:r>
            <a:r>
              <a:rPr lang="en-US" sz="2000" dirty="0" smtClean="0">
                <a:latin typeface="Arial" pitchFamily="34" charset="0"/>
                <a:cs typeface="Arial" pitchFamily="34" charset="0"/>
              </a:rPr>
              <a:t> Chickens – </a:t>
            </a:r>
            <a:r>
              <a:rPr lang="en-US" sz="2000" b="1" dirty="0" smtClean="0">
                <a:solidFill>
                  <a:srgbClr val="FF0000"/>
                </a:solidFill>
                <a:latin typeface="Arial" pitchFamily="34" charset="0"/>
                <a:cs typeface="Arial" pitchFamily="34" charset="0"/>
              </a:rPr>
              <a:t>see Highlights Focus 5</a:t>
            </a:r>
            <a:r>
              <a:rPr lang="en-US" sz="2000" dirty="0" smtClean="0">
                <a:solidFill>
                  <a:srgbClr val="FF0000"/>
                </a:solidFill>
                <a:latin typeface="Arial" pitchFamily="34" charset="0"/>
                <a:cs typeface="Arial" pitchFamily="34" charset="0"/>
              </a:rPr>
              <a:t>.</a:t>
            </a:r>
          </a:p>
          <a:p>
            <a:pPr marL="457200" indent="-457200" algn="just">
              <a:buFont typeface="+mj-lt"/>
              <a:buAutoNum type="arabicPeriod"/>
            </a:pPr>
            <a:endParaRPr lang="en-US" sz="900" dirty="0" smtClean="0">
              <a:latin typeface="Arial" pitchFamily="34" charset="0"/>
              <a:cs typeface="Arial" pitchFamily="34" charset="0"/>
            </a:endParaRPr>
          </a:p>
          <a:p>
            <a:pPr marL="457200" indent="-457200" algn="just">
              <a:buFont typeface="+mj-lt"/>
              <a:buAutoNum type="arabicPeriod"/>
            </a:pPr>
            <a:r>
              <a:rPr lang="en-US" sz="2000" dirty="0" smtClean="0">
                <a:latin typeface="Arial" pitchFamily="34" charset="0"/>
                <a:cs typeface="Arial" pitchFamily="34" charset="0"/>
              </a:rPr>
              <a:t>Facilitation of access to market for Watertainer (a local company) water tanks (modular 1500 litre water collection storage system) into the Massmart (Builders Warehouse) value chain.</a:t>
            </a:r>
          </a:p>
          <a:p>
            <a:pPr marL="457200" indent="-457200" algn="just">
              <a:buFont typeface="+mj-lt"/>
              <a:buAutoNum type="arabicPeriod"/>
            </a:pPr>
            <a:endParaRPr lang="en-US" sz="900" dirty="0" smtClean="0">
              <a:latin typeface="Arial" pitchFamily="34" charset="0"/>
              <a:cs typeface="Arial" pitchFamily="34" charset="0"/>
            </a:endParaRPr>
          </a:p>
          <a:p>
            <a:pPr marL="457200" indent="-457200" algn="just">
              <a:buFont typeface="+mj-lt"/>
              <a:buAutoNum type="arabicPeriod"/>
            </a:pPr>
            <a:r>
              <a:rPr lang="en-US" sz="2000" dirty="0" smtClean="0">
                <a:latin typeface="Arial" pitchFamily="34" charset="0"/>
                <a:cs typeface="Arial" pitchFamily="34" charset="0"/>
              </a:rPr>
              <a:t>Facilitation of a request from dti to SARS/National Treasury for extension of existing safeguard duty on certain Flat Hot Rolled Steel products to include products from Chinese Taipei Taiwan.</a:t>
            </a:r>
            <a:endParaRPr lang="en-ZA" sz="2000" dirty="0">
              <a:latin typeface="Arial" pitchFamily="34" charset="0"/>
              <a:cs typeface="Arial" pitchFamily="34" charset="0"/>
            </a:endParaRPr>
          </a:p>
        </p:txBody>
      </p:sp>
    </p:spTree>
    <p:extLst>
      <p:ext uri="{BB962C8B-B14F-4D97-AF65-F5344CB8AC3E}">
        <p14:creationId xmlns:p14="http://schemas.microsoft.com/office/powerpoint/2010/main" val="2314731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20135"/>
            <a:ext cx="8496944" cy="4009065"/>
          </a:xfrm>
        </p:spPr>
        <p:txBody>
          <a:bodyPr>
            <a:noAutofit/>
          </a:bodyPr>
          <a:lstStyle/>
          <a:p>
            <a:pPr marL="0" indent="0" algn="just">
              <a:spcBef>
                <a:spcPts val="0"/>
              </a:spcBef>
              <a:spcAft>
                <a:spcPts val="0"/>
              </a:spcAft>
              <a:buNone/>
            </a:pPr>
            <a:r>
              <a:rPr lang="en-US" sz="1800" b="1" dirty="0">
                <a:solidFill>
                  <a:srgbClr val="C00000"/>
                </a:solidFill>
                <a:latin typeface="Arial" pitchFamily="34" charset="0"/>
                <a:cs typeface="Arial" pitchFamily="34" charset="0"/>
              </a:rPr>
              <a:t>U</a:t>
            </a:r>
            <a:r>
              <a:rPr lang="en-US" sz="1800" b="1" dirty="0" smtClean="0">
                <a:solidFill>
                  <a:srgbClr val="C00000"/>
                </a:solidFill>
                <a:latin typeface="Arial" pitchFamily="34" charset="0"/>
                <a:cs typeface="Arial" pitchFamily="34" charset="0"/>
              </a:rPr>
              <a:t>nblocking </a:t>
            </a:r>
            <a:r>
              <a:rPr lang="en-US" sz="1800" b="1" dirty="0">
                <a:solidFill>
                  <a:srgbClr val="C00000"/>
                </a:solidFill>
                <a:latin typeface="Arial" pitchFamily="34" charset="0"/>
                <a:cs typeface="Arial" pitchFamily="34" charset="0"/>
              </a:rPr>
              <a:t>of Dube Trade Port application for Subdivision of Agricultural Land Act 70 of 1970 at the Department of Agriculture, Forestry and </a:t>
            </a:r>
            <a:r>
              <a:rPr lang="en-US" sz="1800" b="1" dirty="0" smtClean="0">
                <a:solidFill>
                  <a:srgbClr val="C00000"/>
                </a:solidFill>
                <a:latin typeface="Arial" pitchFamily="34" charset="0"/>
                <a:cs typeface="Arial" pitchFamily="34" charset="0"/>
              </a:rPr>
              <a:t>Fisheries</a:t>
            </a:r>
            <a:endParaRPr lang="en-ZA" sz="1800" b="1" dirty="0">
              <a:solidFill>
                <a:srgbClr val="C00000"/>
              </a:solidFill>
              <a:latin typeface="Arial" pitchFamily="34" charset="0"/>
              <a:ea typeface="Calibri"/>
              <a:cs typeface="Arial" pitchFamily="34" charset="0"/>
            </a:endParaRPr>
          </a:p>
          <a:p>
            <a:pPr algn="just">
              <a:spcBef>
                <a:spcPts val="0"/>
              </a:spcBef>
            </a:pPr>
            <a:endParaRPr lang="en-ZA" sz="1600" dirty="0">
              <a:latin typeface="Arial" panose="020B0604020202020204" pitchFamily="34" charset="0"/>
              <a:ea typeface="Calibri"/>
              <a:cs typeface="Arial" panose="020B0604020202020204" pitchFamily="34" charset="0"/>
            </a:endParaRPr>
          </a:p>
          <a:p>
            <a:pPr algn="just"/>
            <a:r>
              <a:rPr lang="en-US" sz="1800" dirty="0" smtClean="0">
                <a:latin typeface="Arial" pitchFamily="34" charset="0"/>
                <a:cs typeface="Arial" pitchFamily="34" charset="0"/>
              </a:rPr>
              <a:t>PICC successfully helped unlock and fast track an application to develop land for the Dube TradePort, which facilitates economic development in  the region and for South Africa.</a:t>
            </a:r>
          </a:p>
          <a:p>
            <a:pPr algn="just"/>
            <a:r>
              <a:rPr lang="en-US" sz="1800" dirty="0" smtClean="0">
                <a:latin typeface="Arial" pitchFamily="34" charset="0"/>
                <a:cs typeface="Arial" pitchFamily="34" charset="0"/>
              </a:rPr>
              <a:t>Dube </a:t>
            </a:r>
            <a:r>
              <a:rPr lang="en-US" sz="1800" dirty="0">
                <a:latin typeface="Arial" pitchFamily="34" charset="0"/>
                <a:cs typeface="Arial" pitchFamily="34" charset="0"/>
              </a:rPr>
              <a:t>TradePort (DTP</a:t>
            </a:r>
            <a:r>
              <a:rPr lang="en-US" sz="1800" dirty="0" smtClean="0">
                <a:latin typeface="Arial" pitchFamily="34" charset="0"/>
                <a:cs typeface="Arial" pitchFamily="34" charset="0"/>
              </a:rPr>
              <a:t>), </a:t>
            </a:r>
            <a:r>
              <a:rPr lang="en-US" sz="1800" dirty="0">
                <a:latin typeface="Arial" pitchFamily="34" charset="0"/>
                <a:cs typeface="Arial" pitchFamily="34" charset="0"/>
              </a:rPr>
              <a:t>north of </a:t>
            </a:r>
            <a:r>
              <a:rPr lang="en-US" sz="1800" dirty="0" smtClean="0">
                <a:latin typeface="Arial" pitchFamily="34" charset="0"/>
                <a:cs typeface="Arial" pitchFamily="34" charset="0"/>
              </a:rPr>
              <a:t>Durban, is </a:t>
            </a:r>
            <a:r>
              <a:rPr lang="en-US" sz="1800" dirty="0">
                <a:latin typeface="Arial" pitchFamily="34" charset="0"/>
                <a:cs typeface="Arial" pitchFamily="34" charset="0"/>
              </a:rPr>
              <a:t>intended to serve as an airfreight orientated logistics hub for </a:t>
            </a:r>
            <a:r>
              <a:rPr lang="en-US" sz="1800" dirty="0" smtClean="0">
                <a:latin typeface="Arial" pitchFamily="34" charset="0"/>
                <a:cs typeface="Arial" pitchFamily="34" charset="0"/>
              </a:rPr>
              <a:t>SA and </a:t>
            </a:r>
            <a:r>
              <a:rPr lang="en-US" sz="1800" dirty="0">
                <a:latin typeface="Arial" pitchFamily="34" charset="0"/>
                <a:cs typeface="Arial" pitchFamily="34" charset="0"/>
              </a:rPr>
              <a:t>KwaZulu-Natal. </a:t>
            </a:r>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It comprises </a:t>
            </a:r>
            <a:r>
              <a:rPr lang="en-US" sz="1800" dirty="0">
                <a:latin typeface="Arial" pitchFamily="34" charset="0"/>
                <a:cs typeface="Arial" pitchFamily="34" charset="0"/>
              </a:rPr>
              <a:t>the King Shaka International Airport together with supporting commercial, industrial and agricultural precincts</a:t>
            </a:r>
            <a:r>
              <a:rPr lang="en-US" sz="1800" dirty="0" smtClean="0">
                <a:latin typeface="Arial" pitchFamily="34" charset="0"/>
                <a:cs typeface="Arial" pitchFamily="34" charset="0"/>
              </a:rPr>
              <a:t>.</a:t>
            </a:r>
          </a:p>
          <a:p>
            <a:pPr algn="just"/>
            <a:r>
              <a:rPr lang="en-US" sz="1800" dirty="0" smtClean="0">
                <a:latin typeface="Arial" pitchFamily="34" charset="0"/>
                <a:cs typeface="Arial" pitchFamily="34" charset="0"/>
              </a:rPr>
              <a:t>The </a:t>
            </a:r>
            <a:r>
              <a:rPr lang="en-US" sz="1800" dirty="0">
                <a:latin typeface="Arial" pitchFamily="34" charset="0"/>
                <a:cs typeface="Arial" pitchFamily="34" charset="0"/>
              </a:rPr>
              <a:t>Dube TradePort Company (DTPC) is responsible for the development of the TradeZone, and AgriZone. </a:t>
            </a:r>
            <a:endParaRPr lang="en-ZA" sz="1800" dirty="0">
              <a:latin typeface="Arial" pitchFamily="34" charset="0"/>
              <a:cs typeface="Arial" pitchFamily="34" charset="0"/>
            </a:endParaRPr>
          </a:p>
          <a:p>
            <a:pPr algn="just"/>
            <a:r>
              <a:rPr lang="en-US" sz="1800" dirty="0" smtClean="0">
                <a:latin typeface="Arial" pitchFamily="34" charset="0"/>
                <a:cs typeface="Arial" pitchFamily="34" charset="0"/>
              </a:rPr>
              <a:t>The </a:t>
            </a:r>
            <a:r>
              <a:rPr lang="en-US" sz="1800" dirty="0">
                <a:latin typeface="Arial" pitchFamily="34" charset="0"/>
                <a:cs typeface="Arial" pitchFamily="34" charset="0"/>
              </a:rPr>
              <a:t>land </a:t>
            </a:r>
            <a:r>
              <a:rPr lang="en-US" sz="1800" dirty="0" smtClean="0">
                <a:latin typeface="Arial" pitchFamily="34" charset="0"/>
                <a:cs typeface="Arial" pitchFamily="34" charset="0"/>
              </a:rPr>
              <a:t> on which </a:t>
            </a:r>
            <a:r>
              <a:rPr lang="en-US" sz="1800" dirty="0">
                <a:latin typeface="Arial" pitchFamily="34" charset="0"/>
                <a:cs typeface="Arial" pitchFamily="34" charset="0"/>
              </a:rPr>
              <a:t>the Tradezones are </a:t>
            </a:r>
            <a:r>
              <a:rPr lang="en-US" sz="1800" dirty="0" smtClean="0">
                <a:latin typeface="Arial" pitchFamily="34" charset="0"/>
                <a:cs typeface="Arial" pitchFamily="34" charset="0"/>
              </a:rPr>
              <a:t>to be developed </a:t>
            </a:r>
            <a:r>
              <a:rPr lang="en-US" sz="1800" dirty="0">
                <a:latin typeface="Arial" pitchFamily="34" charset="0"/>
                <a:cs typeface="Arial" pitchFamily="34" charset="0"/>
              </a:rPr>
              <a:t>on is former agricultural land. </a:t>
            </a:r>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The Agricultural </a:t>
            </a:r>
            <a:r>
              <a:rPr lang="en-US" sz="1800" dirty="0">
                <a:latin typeface="Arial" pitchFamily="34" charset="0"/>
                <a:cs typeface="Arial" pitchFamily="34" charset="0"/>
              </a:rPr>
              <a:t>Land </a:t>
            </a:r>
            <a:r>
              <a:rPr lang="en-US" sz="1800" dirty="0" smtClean="0">
                <a:latin typeface="Arial" pitchFamily="34" charset="0"/>
                <a:cs typeface="Arial" pitchFamily="34" charset="0"/>
              </a:rPr>
              <a:t>Act requires approval from the Minister of Agriculture for   a </a:t>
            </a:r>
            <a:r>
              <a:rPr lang="en-US" sz="1800" dirty="0">
                <a:latin typeface="Arial" pitchFamily="34" charset="0"/>
                <a:cs typeface="Arial" pitchFamily="34" charset="0"/>
              </a:rPr>
              <a:t>change in the use for agricultural </a:t>
            </a:r>
            <a:r>
              <a:rPr lang="en-US" sz="1800" dirty="0" smtClean="0">
                <a:latin typeface="Arial" pitchFamily="34" charset="0"/>
                <a:cs typeface="Arial" pitchFamily="34" charset="0"/>
              </a:rPr>
              <a:t>land. However,  Section 3 </a:t>
            </a:r>
            <a:r>
              <a:rPr lang="en-US" sz="1800" dirty="0">
                <a:latin typeface="Arial" pitchFamily="34" charset="0"/>
                <a:cs typeface="Arial" pitchFamily="34" charset="0"/>
              </a:rPr>
              <a:t>exempts statutory bodies from the Act, of which DTP </a:t>
            </a:r>
            <a:r>
              <a:rPr lang="en-US" sz="1800" dirty="0" smtClean="0">
                <a:latin typeface="Arial" pitchFamily="34" charset="0"/>
                <a:cs typeface="Arial" pitchFamily="34" charset="0"/>
              </a:rPr>
              <a:t>one. </a:t>
            </a:r>
          </a:p>
        </p:txBody>
      </p:sp>
      <p:sp>
        <p:nvSpPr>
          <p:cNvPr id="3" name="Title 2"/>
          <p:cNvSpPr>
            <a:spLocks noGrp="1"/>
          </p:cNvSpPr>
          <p:nvPr>
            <p:ph type="title"/>
          </p:nvPr>
        </p:nvSpPr>
        <p:spPr/>
        <p:txBody>
          <a:bodyPr>
            <a:normAutofit/>
          </a:bodyPr>
          <a:lstStyle/>
          <a:p>
            <a:r>
              <a:rPr lang="en-ZA" sz="3000" b="1" dirty="0">
                <a:latin typeface="Arial" panose="020B0604020202020204" pitchFamily="34" charset="0"/>
                <a:cs typeface="Arial" panose="020B0604020202020204" pitchFamily="34" charset="0"/>
              </a:rPr>
              <a:t>KPI </a:t>
            </a:r>
            <a:r>
              <a:rPr lang="en-ZA" sz="3000" b="1" dirty="0" smtClean="0">
                <a:latin typeface="Arial" panose="020B0604020202020204" pitchFamily="34" charset="0"/>
                <a:cs typeface="Arial" panose="020B0604020202020204" pitchFamily="34" charset="0"/>
              </a:rPr>
              <a:t>13</a:t>
            </a:r>
            <a:endParaRPr lang="en-ZA" sz="3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33</a:t>
            </a:fld>
            <a:endParaRPr lang="en-ZA" dirty="0">
              <a:solidFill>
                <a:prstClr val="black">
                  <a:tint val="75000"/>
                </a:prstClr>
              </a:solidFill>
            </a:endParaRPr>
          </a:p>
        </p:txBody>
      </p:sp>
      <p:graphicFrame>
        <p:nvGraphicFramePr>
          <p:cNvPr id="5" name="Table 4"/>
          <p:cNvGraphicFramePr>
            <a:graphicFrameLocks noGrp="1"/>
          </p:cNvGraphicFramePr>
          <p:nvPr>
            <p:extLst/>
          </p:nvPr>
        </p:nvGraphicFramePr>
        <p:xfrm>
          <a:off x="0" y="-39304"/>
          <a:ext cx="7239000" cy="1134529"/>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800" dirty="0" smtClean="0">
                          <a:solidFill>
                            <a:schemeClr val="bg1"/>
                          </a:solidFill>
                          <a:latin typeface="Arial" panose="020B0604020202020204" pitchFamily="34" charset="0"/>
                          <a:ea typeface="Open Sans Extrabold" pitchFamily="34" charset="0"/>
                          <a:cs typeface="Arial" panose="020B0604020202020204" pitchFamily="34" charset="0"/>
                        </a:rPr>
                        <a:t>Investment and infrastructure </a:t>
                      </a:r>
                      <a:endParaRPr lang="en-ZA" sz="2800" dirty="0">
                        <a:solidFill>
                          <a:schemeClr val="bg1"/>
                        </a:solidFill>
                        <a:latin typeface="Arial" panose="020B0604020202020204" pitchFamily="34" charset="0"/>
                        <a:ea typeface="Open Sans Extrabold"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algn="just" defTabSz="914378" rtl="0" eaLnBrk="1" latinLnBrk="0" hangingPunct="1"/>
                      <a:r>
                        <a:rPr lang="en-ZA" sz="1600" b="1" kern="1200" dirty="0" smtClean="0">
                          <a:solidFill>
                            <a:schemeClr val="tx1"/>
                          </a:solidFill>
                          <a:effectLst/>
                          <a:latin typeface="Arial" pitchFamily="34" charset="0"/>
                          <a:ea typeface="Open Sans Semibold" pitchFamily="34" charset="0"/>
                          <a:cs typeface="Arial" panose="020B0604020202020204" pitchFamily="34" charset="0"/>
                        </a:rPr>
                        <a:t>Investment and infrastructure </a:t>
                      </a:r>
                      <a:r>
                        <a:rPr lang="en-ZA" sz="1600" b="1" kern="1200" dirty="0">
                          <a:solidFill>
                            <a:schemeClr val="tx1"/>
                          </a:solidFill>
                          <a:effectLst/>
                          <a:latin typeface="Arial" pitchFamily="34" charset="0"/>
                          <a:ea typeface="Open Sans Semibold" pitchFamily="34" charset="0"/>
                          <a:cs typeface="Arial" panose="020B0604020202020204" pitchFamily="34" charset="0"/>
                        </a:rPr>
                        <a:t>projects evaluated, unblocked, fast tracked or facilitated </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6938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325538"/>
            <a:ext cx="8496944" cy="4850968"/>
          </a:xfrm>
        </p:spPr>
        <p:txBody>
          <a:bodyPr>
            <a:normAutofit fontScale="92500"/>
          </a:bodyPr>
          <a:lstStyle/>
          <a:p>
            <a:pPr marL="0" indent="0" algn="just">
              <a:buNone/>
            </a:pPr>
            <a:r>
              <a:rPr lang="en-US" sz="2000" b="1" dirty="0">
                <a:solidFill>
                  <a:srgbClr val="C00000"/>
                </a:solidFill>
                <a:latin typeface="Arial" pitchFamily="34" charset="0"/>
                <a:cs typeface="Arial" pitchFamily="34" charset="0"/>
              </a:rPr>
              <a:t>Unblocking of Dube Trade Port application for Subdivision of Agricultural Land Act 70 of 1970 at the Department of Agriculture, Forestry and </a:t>
            </a:r>
            <a:r>
              <a:rPr lang="en-US" sz="2000" b="1" dirty="0" smtClean="0">
                <a:solidFill>
                  <a:srgbClr val="C00000"/>
                </a:solidFill>
                <a:latin typeface="Arial" pitchFamily="34" charset="0"/>
                <a:cs typeface="Arial" pitchFamily="34" charset="0"/>
              </a:rPr>
              <a:t>Fisheries (cont.)</a:t>
            </a:r>
            <a:endParaRPr lang="en-ZA" sz="2000" b="1" dirty="0">
              <a:solidFill>
                <a:srgbClr val="C00000"/>
              </a:solidFill>
              <a:latin typeface="Arial" pitchFamily="34" charset="0"/>
              <a:ea typeface="Calibri"/>
              <a:cs typeface="Arial" pitchFamily="34" charset="0"/>
            </a:endParaRPr>
          </a:p>
          <a:p>
            <a:pPr marL="0" indent="0" algn="just">
              <a:buNone/>
            </a:pPr>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DTP </a:t>
            </a:r>
            <a:r>
              <a:rPr lang="en-US" sz="2000" dirty="0">
                <a:latin typeface="Arial" pitchFamily="34" charset="0"/>
                <a:cs typeface="Arial" pitchFamily="34" charset="0"/>
              </a:rPr>
              <a:t>requested the PICC to </a:t>
            </a:r>
            <a:r>
              <a:rPr lang="en-US" sz="2000" dirty="0" smtClean="0">
                <a:latin typeface="Arial" pitchFamily="34" charset="0"/>
                <a:cs typeface="Arial" pitchFamily="34" charset="0"/>
              </a:rPr>
              <a:t>help unblock the approval </a:t>
            </a:r>
            <a:r>
              <a:rPr lang="en-US" sz="2000" dirty="0">
                <a:latin typeface="Arial" pitchFamily="34" charset="0"/>
                <a:cs typeface="Arial" pitchFamily="34" charset="0"/>
              </a:rPr>
              <a:t>of the </a:t>
            </a:r>
            <a:r>
              <a:rPr lang="en-US" sz="2000" dirty="0" smtClean="0">
                <a:latin typeface="Arial" pitchFamily="34" charset="0"/>
                <a:cs typeface="Arial" pitchFamily="34" charset="0"/>
              </a:rPr>
              <a:t>application.</a:t>
            </a:r>
          </a:p>
          <a:p>
            <a:pPr algn="just"/>
            <a:r>
              <a:rPr lang="en-US" sz="2000" dirty="0" smtClean="0">
                <a:latin typeface="Arial" pitchFamily="34" charset="0"/>
                <a:cs typeface="Arial" pitchFamily="34" charset="0"/>
              </a:rPr>
              <a:t>PICC engaged with DAFF and the application was unblocked and fast-tracked.</a:t>
            </a:r>
          </a:p>
          <a:p>
            <a:pPr marL="0" indent="0" algn="just">
              <a:buNone/>
            </a:pPr>
            <a:endParaRPr lang="en-US" sz="2000" dirty="0" smtClean="0">
              <a:latin typeface="Arial" pitchFamily="34" charset="0"/>
              <a:cs typeface="Arial" pitchFamily="34" charset="0"/>
            </a:endParaRPr>
          </a:p>
          <a:p>
            <a:pPr marL="0" indent="0" algn="just">
              <a:buNone/>
            </a:pPr>
            <a:r>
              <a:rPr lang="en-US" sz="2000" dirty="0" smtClean="0">
                <a:latin typeface="Arial" pitchFamily="34" charset="0"/>
                <a:cs typeface="Arial" pitchFamily="34" charset="0"/>
              </a:rPr>
              <a:t>Impact expected:</a:t>
            </a:r>
          </a:p>
          <a:p>
            <a:pPr algn="just"/>
            <a:r>
              <a:rPr lang="en-US" sz="2000" dirty="0" smtClean="0">
                <a:latin typeface="Arial" pitchFamily="34" charset="0"/>
                <a:cs typeface="Arial" pitchFamily="34" charset="0"/>
              </a:rPr>
              <a:t>Increase in investment in the Dube Trade Port: Tradezone 2, through the erection of factories and warehouses, as is currently the case of Tradezone 1</a:t>
            </a:r>
          </a:p>
          <a:p>
            <a:pPr algn="just"/>
            <a:r>
              <a:rPr lang="en-US" sz="2000" dirty="0" smtClean="0">
                <a:latin typeface="Arial" pitchFamily="34" charset="0"/>
                <a:cs typeface="Arial" pitchFamily="34" charset="0"/>
              </a:rPr>
              <a:t>Increase in the number of jobs created by the factories and warehouses</a:t>
            </a:r>
          </a:p>
          <a:p>
            <a:pPr algn="just"/>
            <a:r>
              <a:rPr lang="en-US" sz="2000" dirty="0" smtClean="0">
                <a:latin typeface="Arial" pitchFamily="34" charset="0"/>
                <a:cs typeface="Arial" pitchFamily="34" charset="0"/>
              </a:rPr>
              <a:t>Increased taxes for the fiscus from company and personal taxes</a:t>
            </a:r>
          </a:p>
          <a:p>
            <a:pPr algn="just"/>
            <a:endParaRPr lang="en-ZA" sz="2000" dirty="0">
              <a:latin typeface="Arial" pitchFamily="34" charset="0"/>
              <a:cs typeface="Arial" pitchFamily="34" charset="0"/>
            </a:endParaRPr>
          </a:p>
          <a:p>
            <a:pPr algn="just">
              <a:spcBef>
                <a:spcPts val="0"/>
              </a:spcBef>
            </a:pPr>
            <a:endParaRPr lang="en-US" sz="2000" dirty="0">
              <a:latin typeface="Arial" pitchFamily="34" charset="0"/>
              <a:ea typeface="Calibri"/>
              <a:cs typeface="Arial" pitchFamily="34" charset="0"/>
            </a:endParaRPr>
          </a:p>
        </p:txBody>
      </p:sp>
      <p:sp>
        <p:nvSpPr>
          <p:cNvPr id="3" name="Title 2"/>
          <p:cNvSpPr>
            <a:spLocks noGrp="1"/>
          </p:cNvSpPr>
          <p:nvPr>
            <p:ph type="title"/>
          </p:nvPr>
        </p:nvSpPr>
        <p:spPr/>
        <p:txBody>
          <a:bodyPr>
            <a:normAutofit/>
          </a:bodyPr>
          <a:lstStyle/>
          <a:p>
            <a:r>
              <a:rPr lang="en-ZA" sz="3000" b="1" dirty="0">
                <a:latin typeface="Arial" panose="020B0604020202020204" pitchFamily="34" charset="0"/>
                <a:cs typeface="Arial" panose="020B0604020202020204" pitchFamily="34" charset="0"/>
              </a:rPr>
              <a:t>KPI </a:t>
            </a:r>
            <a:r>
              <a:rPr lang="en-ZA" sz="3000" b="1" dirty="0" smtClean="0">
                <a:latin typeface="Arial" panose="020B0604020202020204" pitchFamily="34" charset="0"/>
                <a:cs typeface="Arial" panose="020B0604020202020204" pitchFamily="34" charset="0"/>
              </a:rPr>
              <a:t>13</a:t>
            </a:r>
            <a:endParaRPr lang="en-ZA" sz="3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34</a:t>
            </a:fld>
            <a:endParaRPr lang="en-ZA" dirty="0">
              <a:solidFill>
                <a:prstClr val="black">
                  <a:tint val="75000"/>
                </a:prstClr>
              </a:solidFill>
            </a:endParaRPr>
          </a:p>
        </p:txBody>
      </p:sp>
      <p:graphicFrame>
        <p:nvGraphicFramePr>
          <p:cNvPr id="5" name="Table 4"/>
          <p:cNvGraphicFramePr>
            <a:graphicFrameLocks noGrp="1"/>
          </p:cNvGraphicFramePr>
          <p:nvPr>
            <p:extLst/>
          </p:nvPr>
        </p:nvGraphicFramePr>
        <p:xfrm>
          <a:off x="0" y="-39304"/>
          <a:ext cx="7239000" cy="1134529"/>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800" dirty="0">
                          <a:solidFill>
                            <a:schemeClr val="bg1"/>
                          </a:solidFill>
                          <a:latin typeface="Arial" panose="020B0604020202020204" pitchFamily="34" charset="0"/>
                          <a:ea typeface="Open Sans Extrabold" pitchFamily="34" charset="0"/>
                          <a:cs typeface="Arial" panose="020B0604020202020204" pitchFamily="34" charset="0"/>
                        </a:rPr>
                        <a:t>Infrastructure </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algn="just" defTabSz="914378" rtl="0" eaLnBrk="1" latinLnBrk="0" hangingPunct="1"/>
                      <a:r>
                        <a:rPr lang="en-ZA" sz="1600" b="1" kern="1200" dirty="0">
                          <a:solidFill>
                            <a:schemeClr val="tx1"/>
                          </a:solidFill>
                          <a:effectLst/>
                          <a:latin typeface="Arial" pitchFamily="34" charset="0"/>
                          <a:ea typeface="Open Sans Semibold" pitchFamily="34" charset="0"/>
                          <a:cs typeface="Arial" panose="020B0604020202020204" pitchFamily="34" charset="0"/>
                        </a:rPr>
                        <a:t>Infrastructure projects evaluated, unblocked, fast tracked or facilitated </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092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25538"/>
            <a:ext cx="8496944" cy="4850968"/>
          </a:xfrm>
        </p:spPr>
        <p:txBody>
          <a:bodyPr>
            <a:noAutofit/>
          </a:bodyPr>
          <a:lstStyle/>
          <a:p>
            <a:pPr marL="0" indent="0" algn="just">
              <a:spcBef>
                <a:spcPts val="0"/>
              </a:spcBef>
              <a:spcAft>
                <a:spcPts val="0"/>
              </a:spcAft>
              <a:buNone/>
            </a:pPr>
            <a:r>
              <a:rPr lang="en-US" sz="1800" b="1" dirty="0">
                <a:solidFill>
                  <a:srgbClr val="C00000"/>
                </a:solidFill>
                <a:latin typeface="Arial" pitchFamily="34" charset="0"/>
                <a:cs typeface="Arial" pitchFamily="34" charset="0"/>
              </a:rPr>
              <a:t>Unblocking of a request by SMME’s to the Ekurhuleni Municipality, for eviction from the </a:t>
            </a:r>
            <a:r>
              <a:rPr lang="en-US" sz="1800" b="1" dirty="0" smtClean="0">
                <a:solidFill>
                  <a:srgbClr val="C00000"/>
                </a:solidFill>
                <a:latin typeface="Arial" pitchFamily="34" charset="0"/>
                <a:cs typeface="Arial" pitchFamily="34" charset="0"/>
              </a:rPr>
              <a:t>KwaThema </a:t>
            </a:r>
            <a:r>
              <a:rPr lang="en-US" sz="1800" b="1" dirty="0">
                <a:solidFill>
                  <a:srgbClr val="C00000"/>
                </a:solidFill>
                <a:latin typeface="Arial" pitchFamily="34" charset="0"/>
                <a:cs typeface="Arial" pitchFamily="34" charset="0"/>
              </a:rPr>
              <a:t>Business Park</a:t>
            </a:r>
            <a:r>
              <a:rPr lang="en-US" sz="1800" b="1" dirty="0" smtClean="0">
                <a:solidFill>
                  <a:srgbClr val="C00000"/>
                </a:solidFill>
                <a:latin typeface="Arial" pitchFamily="34" charset="0"/>
                <a:cs typeface="Arial" pitchFamily="34" charset="0"/>
              </a:rPr>
              <a:t>.</a:t>
            </a:r>
            <a:endParaRPr lang="en-ZA" sz="1800" b="1" dirty="0">
              <a:solidFill>
                <a:srgbClr val="C00000"/>
              </a:solidFill>
              <a:latin typeface="Arial" pitchFamily="34" charset="0"/>
              <a:ea typeface="Calibri"/>
              <a:cs typeface="Arial" pitchFamily="34" charset="0"/>
            </a:endParaRPr>
          </a:p>
          <a:p>
            <a:pPr algn="just">
              <a:spcBef>
                <a:spcPts val="0"/>
              </a:spcBef>
            </a:pPr>
            <a:endParaRPr lang="en-ZA" sz="1800" dirty="0">
              <a:latin typeface="Aril"/>
              <a:ea typeface="Calibri"/>
            </a:endParaRPr>
          </a:p>
          <a:p>
            <a:pPr algn="just"/>
            <a:r>
              <a:rPr lang="en-ZA" sz="1800" dirty="0" smtClean="0">
                <a:latin typeface="Arial" pitchFamily="34" charset="0"/>
                <a:cs typeface="Arial" pitchFamily="34" charset="0"/>
              </a:rPr>
              <a:t>EDD’s intervention with a Municipality over 3 SMMEs being in arrears on rents has resulted in creating a supportive environment for SMMEs – enabling them to survive and retain jobs, while also helping secure an agreement on payment to the Municipality.</a:t>
            </a:r>
          </a:p>
          <a:p>
            <a:pPr algn="just"/>
            <a:r>
              <a:rPr lang="en-ZA" sz="1800" dirty="0" smtClean="0">
                <a:latin typeface="Arial" pitchFamily="34" charset="0"/>
                <a:cs typeface="Arial" pitchFamily="34" charset="0"/>
              </a:rPr>
              <a:t>EDD received a request </a:t>
            </a:r>
            <a:r>
              <a:rPr lang="en-ZA" sz="1800" dirty="0">
                <a:latin typeface="Arial" pitchFamily="34" charset="0"/>
                <a:cs typeface="Arial" pitchFamily="34" charset="0"/>
              </a:rPr>
              <a:t>to intervene on the eviction of a tenants </a:t>
            </a:r>
            <a:r>
              <a:rPr lang="en-ZA" sz="1800" dirty="0" smtClean="0">
                <a:latin typeface="Arial" pitchFamily="34" charset="0"/>
                <a:cs typeface="Arial" pitchFamily="34" charset="0"/>
              </a:rPr>
              <a:t>(an SMME) </a:t>
            </a:r>
            <a:r>
              <a:rPr lang="en-ZA" sz="1800" dirty="0">
                <a:latin typeface="Arial" pitchFamily="34" charset="0"/>
                <a:cs typeface="Arial" pitchFamily="34" charset="0"/>
              </a:rPr>
              <a:t>from the </a:t>
            </a:r>
            <a:r>
              <a:rPr lang="en-ZA" sz="1800" dirty="0" smtClean="0">
                <a:latin typeface="Arial" pitchFamily="34" charset="0"/>
                <a:cs typeface="Arial" pitchFamily="34" charset="0"/>
              </a:rPr>
              <a:t>KwaThema </a:t>
            </a:r>
            <a:r>
              <a:rPr lang="en-ZA" sz="1800" dirty="0">
                <a:latin typeface="Arial" pitchFamily="34" charset="0"/>
                <a:cs typeface="Arial" pitchFamily="34" charset="0"/>
              </a:rPr>
              <a:t>Business Park in Ekurhuleni Municipality premises as a result of falling into arrears with rent for several months</a:t>
            </a:r>
            <a:r>
              <a:rPr lang="en-ZA" sz="1800" dirty="0" smtClean="0">
                <a:latin typeface="Arial" pitchFamily="34" charset="0"/>
                <a:cs typeface="Arial" pitchFamily="34" charset="0"/>
              </a:rPr>
              <a:t>.</a:t>
            </a:r>
          </a:p>
          <a:p>
            <a:pPr algn="just"/>
            <a:r>
              <a:rPr lang="en-ZA" sz="1800" dirty="0" smtClean="0">
                <a:latin typeface="Arial" pitchFamily="34" charset="0"/>
                <a:cs typeface="Arial" pitchFamily="34" charset="0"/>
              </a:rPr>
              <a:t>EDD met with key stakeholders including the Municipality to help facilitate a solution to the problem.</a:t>
            </a:r>
          </a:p>
          <a:p>
            <a:pPr algn="just"/>
            <a:r>
              <a:rPr lang="en-ZA" sz="1800" dirty="0" smtClean="0">
                <a:latin typeface="Arial" pitchFamily="34" charset="0"/>
                <a:cs typeface="Arial" pitchFamily="34" charset="0"/>
              </a:rPr>
              <a:t>The outcome was that the Municipality agreed to suspend the eviction of these SMMEs from its Business Park while the SMMEs have been provided with an opportunity to make arrangements for payment and still operate.</a:t>
            </a:r>
            <a:endParaRPr lang="en-US" sz="1800" dirty="0" smtClean="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ZA" sz="3000" b="1" dirty="0">
                <a:latin typeface="Arial" panose="020B0604020202020204" pitchFamily="34" charset="0"/>
                <a:cs typeface="Arial" panose="020B0604020202020204" pitchFamily="34" charset="0"/>
              </a:rPr>
              <a:t>KPI </a:t>
            </a:r>
            <a:r>
              <a:rPr lang="en-ZA" sz="3000" b="1" dirty="0" smtClean="0">
                <a:latin typeface="Arial" panose="020B0604020202020204" pitchFamily="34" charset="0"/>
                <a:cs typeface="Arial" panose="020B0604020202020204" pitchFamily="34" charset="0"/>
              </a:rPr>
              <a:t>13</a:t>
            </a:r>
            <a:endParaRPr lang="en-ZA" sz="3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35</a:t>
            </a:fld>
            <a:endParaRPr lang="en-ZA" dirty="0">
              <a:solidFill>
                <a:prstClr val="black">
                  <a:tint val="75000"/>
                </a:prstClr>
              </a:solidFill>
            </a:endParaRPr>
          </a:p>
        </p:txBody>
      </p:sp>
      <p:graphicFrame>
        <p:nvGraphicFramePr>
          <p:cNvPr id="5" name="Table 4"/>
          <p:cNvGraphicFramePr>
            <a:graphicFrameLocks noGrp="1"/>
          </p:cNvGraphicFramePr>
          <p:nvPr>
            <p:extLst/>
          </p:nvPr>
        </p:nvGraphicFramePr>
        <p:xfrm>
          <a:off x="0" y="-39304"/>
          <a:ext cx="7239000" cy="1134529"/>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800" dirty="0" smtClean="0">
                          <a:solidFill>
                            <a:schemeClr val="bg1"/>
                          </a:solidFill>
                          <a:latin typeface="Arial" panose="020B0604020202020204" pitchFamily="34" charset="0"/>
                          <a:ea typeface="Open Sans Extrabold" pitchFamily="34" charset="0"/>
                          <a:cs typeface="Arial" panose="020B0604020202020204" pitchFamily="34" charset="0"/>
                        </a:rPr>
                        <a:t>Investment and infrastructure </a:t>
                      </a:r>
                      <a:endParaRPr lang="en-ZA" sz="2800" dirty="0">
                        <a:solidFill>
                          <a:schemeClr val="bg1"/>
                        </a:solidFill>
                        <a:latin typeface="Arial" panose="020B0604020202020204" pitchFamily="34" charset="0"/>
                        <a:ea typeface="Open Sans Extrabold"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algn="just" defTabSz="914378" rtl="0" eaLnBrk="1" latinLnBrk="0" hangingPunct="1"/>
                      <a:r>
                        <a:rPr lang="en-ZA" sz="1600" b="1" kern="1200" dirty="0" smtClean="0">
                          <a:solidFill>
                            <a:schemeClr val="tx1"/>
                          </a:solidFill>
                          <a:effectLst/>
                          <a:latin typeface="Arial" pitchFamily="34" charset="0"/>
                          <a:ea typeface="Open Sans Semibold" pitchFamily="34" charset="0"/>
                          <a:cs typeface="Arial" panose="020B0604020202020204" pitchFamily="34" charset="0"/>
                        </a:rPr>
                        <a:t>Investment and infrastructure </a:t>
                      </a:r>
                      <a:r>
                        <a:rPr lang="en-ZA" sz="1600" b="1" kern="1200" dirty="0">
                          <a:solidFill>
                            <a:schemeClr val="tx1"/>
                          </a:solidFill>
                          <a:effectLst/>
                          <a:latin typeface="Arial" pitchFamily="34" charset="0"/>
                          <a:ea typeface="Open Sans Semibold" pitchFamily="34" charset="0"/>
                          <a:cs typeface="Arial" panose="020B0604020202020204" pitchFamily="34" charset="0"/>
                        </a:rPr>
                        <a:t>projects evaluated, unblocked, fast tracked or facilitated </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227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56792"/>
            <a:ext cx="8496944" cy="3960440"/>
          </a:xfrm>
        </p:spPr>
        <p:txBody>
          <a:bodyPr>
            <a:normAutofit/>
          </a:bodyPr>
          <a:lstStyle/>
          <a:p>
            <a:pPr marL="0" indent="0" algn="just">
              <a:spcBef>
                <a:spcPts val="0"/>
              </a:spcBef>
              <a:spcAft>
                <a:spcPts val="0"/>
              </a:spcAft>
              <a:buNone/>
            </a:pPr>
            <a:r>
              <a:rPr lang="en-ZA" sz="2900" b="1" dirty="0" smtClean="0">
                <a:solidFill>
                  <a:srgbClr val="C00000"/>
                </a:solidFill>
                <a:latin typeface="Arial" pitchFamily="34" charset="0"/>
                <a:cs typeface="Arial" pitchFamily="34" charset="0"/>
              </a:rPr>
              <a:t>Access </a:t>
            </a:r>
            <a:r>
              <a:rPr lang="en-ZA" sz="2900" b="1" dirty="0">
                <a:solidFill>
                  <a:srgbClr val="C00000"/>
                </a:solidFill>
                <a:latin typeface="Arial" pitchFamily="34" charset="0"/>
                <a:cs typeface="Arial" pitchFamily="34" charset="0"/>
              </a:rPr>
              <a:t>to market for Watertainer </a:t>
            </a:r>
            <a:r>
              <a:rPr lang="en-ZA" sz="2900" b="1" dirty="0" smtClean="0">
                <a:solidFill>
                  <a:srgbClr val="C00000"/>
                </a:solidFill>
                <a:latin typeface="Arial" pitchFamily="34" charset="0"/>
                <a:cs typeface="Arial" pitchFamily="34" charset="0"/>
              </a:rPr>
              <a:t>water </a:t>
            </a:r>
            <a:r>
              <a:rPr lang="en-ZA" sz="2900" b="1" dirty="0">
                <a:solidFill>
                  <a:srgbClr val="C00000"/>
                </a:solidFill>
                <a:latin typeface="Arial" pitchFamily="34" charset="0"/>
                <a:cs typeface="Arial" pitchFamily="34" charset="0"/>
              </a:rPr>
              <a:t>tanks </a:t>
            </a:r>
            <a:endParaRPr lang="en-ZA" sz="2900" b="1" dirty="0" smtClean="0">
              <a:solidFill>
                <a:srgbClr val="C00000"/>
              </a:solidFill>
              <a:latin typeface="Arial" pitchFamily="34" charset="0"/>
              <a:cs typeface="Arial" pitchFamily="34" charset="0"/>
            </a:endParaRPr>
          </a:p>
          <a:p>
            <a:pPr marL="0" indent="0" algn="just">
              <a:spcBef>
                <a:spcPts val="0"/>
              </a:spcBef>
              <a:spcAft>
                <a:spcPts val="0"/>
              </a:spcAft>
              <a:buNone/>
            </a:pPr>
            <a:endParaRPr lang="en-ZA" sz="2000" dirty="0">
              <a:solidFill>
                <a:srgbClr val="C00000"/>
              </a:solidFill>
              <a:latin typeface="Aril"/>
              <a:ea typeface="Calibri"/>
            </a:endParaRPr>
          </a:p>
          <a:p>
            <a:pPr algn="just"/>
            <a:r>
              <a:rPr lang="en-US" dirty="0" smtClean="0"/>
              <a:t>EDD received request for assistance from Watertainer – a local South African company to access markets for their 1500 litre water tanks</a:t>
            </a:r>
          </a:p>
          <a:p>
            <a:pPr algn="just"/>
            <a:r>
              <a:rPr lang="en-US" dirty="0" smtClean="0"/>
              <a:t>EDD developed a product profile and presented it to Massmart’s Builders Warehouse</a:t>
            </a:r>
          </a:p>
          <a:p>
            <a:pPr algn="just"/>
            <a:r>
              <a:rPr lang="en-US" dirty="0" smtClean="0"/>
              <a:t>Product placed on Builders Warehouse shelves on a trial basis, with demand then reported to have increased.</a:t>
            </a:r>
            <a:endParaRPr lang="en-US" dirty="0" smtClean="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ZA" sz="3000" b="1" dirty="0">
                <a:latin typeface="Arial" panose="020B0604020202020204" pitchFamily="34" charset="0"/>
                <a:cs typeface="Arial" panose="020B0604020202020204" pitchFamily="34" charset="0"/>
              </a:rPr>
              <a:t>KPI </a:t>
            </a:r>
            <a:r>
              <a:rPr lang="en-ZA" sz="3000" b="1" dirty="0" smtClean="0">
                <a:latin typeface="Arial" panose="020B0604020202020204" pitchFamily="34" charset="0"/>
                <a:cs typeface="Arial" panose="020B0604020202020204" pitchFamily="34" charset="0"/>
              </a:rPr>
              <a:t>13</a:t>
            </a:r>
            <a:endParaRPr lang="en-ZA" sz="3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36</a:t>
            </a:fld>
            <a:endParaRPr lang="en-ZA" dirty="0">
              <a:solidFill>
                <a:prstClr val="black">
                  <a:tint val="75000"/>
                </a:prstClr>
              </a:solidFill>
            </a:endParaRPr>
          </a:p>
        </p:txBody>
      </p:sp>
      <p:graphicFrame>
        <p:nvGraphicFramePr>
          <p:cNvPr id="5" name="Table 4"/>
          <p:cNvGraphicFramePr>
            <a:graphicFrameLocks noGrp="1"/>
          </p:cNvGraphicFramePr>
          <p:nvPr>
            <p:extLst/>
          </p:nvPr>
        </p:nvGraphicFramePr>
        <p:xfrm>
          <a:off x="0" y="-39304"/>
          <a:ext cx="7239000" cy="1134529"/>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800" dirty="0" smtClean="0">
                          <a:solidFill>
                            <a:schemeClr val="bg1"/>
                          </a:solidFill>
                          <a:latin typeface="Arial" panose="020B0604020202020204" pitchFamily="34" charset="0"/>
                          <a:ea typeface="Open Sans Extrabold" pitchFamily="34" charset="0"/>
                          <a:cs typeface="Arial" panose="020B0604020202020204" pitchFamily="34" charset="0"/>
                        </a:rPr>
                        <a:t>Investment and infrastructure </a:t>
                      </a:r>
                      <a:endParaRPr lang="en-ZA" sz="2800" dirty="0">
                        <a:solidFill>
                          <a:schemeClr val="bg1"/>
                        </a:solidFill>
                        <a:latin typeface="Arial" panose="020B0604020202020204" pitchFamily="34" charset="0"/>
                        <a:ea typeface="Open Sans Extrabold"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algn="just" defTabSz="914378" rtl="0" eaLnBrk="1" latinLnBrk="0" hangingPunct="1"/>
                      <a:r>
                        <a:rPr lang="en-ZA" sz="1600" b="1" kern="1200" dirty="0" smtClean="0">
                          <a:solidFill>
                            <a:schemeClr val="tx1"/>
                          </a:solidFill>
                          <a:effectLst/>
                          <a:latin typeface="Arial" pitchFamily="34" charset="0"/>
                          <a:ea typeface="Open Sans Semibold" pitchFamily="34" charset="0"/>
                          <a:cs typeface="Arial" panose="020B0604020202020204" pitchFamily="34" charset="0"/>
                        </a:rPr>
                        <a:t>Investment and infrastructure </a:t>
                      </a:r>
                      <a:r>
                        <a:rPr lang="en-ZA" sz="1600" b="1" kern="1200" dirty="0">
                          <a:solidFill>
                            <a:schemeClr val="tx1"/>
                          </a:solidFill>
                          <a:effectLst/>
                          <a:latin typeface="Arial" pitchFamily="34" charset="0"/>
                          <a:ea typeface="Open Sans Semibold" pitchFamily="34" charset="0"/>
                          <a:cs typeface="Arial" panose="020B0604020202020204" pitchFamily="34" charset="0"/>
                        </a:rPr>
                        <a:t>projects evaluated, unblocked, fast tracked or facilitated </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2091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496944" cy="4850968"/>
          </a:xfrm>
        </p:spPr>
        <p:txBody>
          <a:bodyPr>
            <a:normAutofit/>
          </a:bodyPr>
          <a:lstStyle/>
          <a:p>
            <a:pPr marL="0" indent="0" algn="just">
              <a:spcBef>
                <a:spcPts val="0"/>
              </a:spcBef>
              <a:spcAft>
                <a:spcPts val="0"/>
              </a:spcAft>
              <a:buNone/>
            </a:pPr>
            <a:r>
              <a:rPr lang="en-ZA" sz="2900" b="1" dirty="0" smtClean="0">
                <a:solidFill>
                  <a:srgbClr val="C00000"/>
                </a:solidFill>
                <a:latin typeface="Arial" pitchFamily="34" charset="0"/>
                <a:cs typeface="Arial" pitchFamily="34" charset="0"/>
              </a:rPr>
              <a:t>Extension </a:t>
            </a:r>
            <a:r>
              <a:rPr lang="en-ZA" sz="2900" b="1" dirty="0">
                <a:solidFill>
                  <a:srgbClr val="C00000"/>
                </a:solidFill>
                <a:latin typeface="Arial" pitchFamily="34" charset="0"/>
                <a:cs typeface="Arial" pitchFamily="34" charset="0"/>
              </a:rPr>
              <a:t>of existing safeguard duty on certain Flat Hot Rolled Steel products </a:t>
            </a:r>
            <a:endParaRPr lang="en-ZA" sz="2900" b="1" dirty="0" smtClean="0">
              <a:solidFill>
                <a:srgbClr val="C00000"/>
              </a:solidFill>
              <a:latin typeface="Arial" pitchFamily="34" charset="0"/>
              <a:cs typeface="Arial" pitchFamily="34" charset="0"/>
            </a:endParaRPr>
          </a:p>
          <a:p>
            <a:pPr marL="0" indent="0" algn="just">
              <a:spcBef>
                <a:spcPts val="0"/>
              </a:spcBef>
              <a:spcAft>
                <a:spcPts val="0"/>
              </a:spcAft>
              <a:buNone/>
            </a:pPr>
            <a:endParaRPr lang="en-ZA" sz="2900" b="1" dirty="0" smtClean="0">
              <a:solidFill>
                <a:srgbClr val="C00000"/>
              </a:solidFill>
              <a:latin typeface="Arial" pitchFamily="34" charset="0"/>
              <a:cs typeface="Arial" pitchFamily="34" charset="0"/>
            </a:endParaRPr>
          </a:p>
          <a:p>
            <a:pPr algn="just">
              <a:spcBef>
                <a:spcPts val="0"/>
              </a:spcBef>
            </a:pPr>
            <a:r>
              <a:rPr lang="en-US" dirty="0" smtClean="0">
                <a:latin typeface="Arial" panose="020B0604020202020204" pitchFamily="34" charset="0"/>
                <a:cs typeface="Arial" panose="020B0604020202020204" pitchFamily="34" charset="0"/>
              </a:rPr>
              <a:t>Dti requested SARS/National Treasury to extend existing safeguard duties on certain Flat Hot Rolled Steel products, to include imports from Chinese Taipei Taiwan.</a:t>
            </a:r>
          </a:p>
          <a:p>
            <a:pPr algn="just">
              <a:spcBef>
                <a:spcPts val="0"/>
              </a:spcBef>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EDD engaged SARS and National Treasury to finalise.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Amendment granted, providing better support to steel industry.</a:t>
            </a:r>
          </a:p>
          <a:p>
            <a:endParaRPr lang="en-ZA" dirty="0"/>
          </a:p>
          <a:p>
            <a:endParaRPr lang="en-US" dirty="0" smtClean="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ZA" sz="3000" b="1" dirty="0">
                <a:latin typeface="Arial" panose="020B0604020202020204" pitchFamily="34" charset="0"/>
                <a:cs typeface="Arial" panose="020B0604020202020204" pitchFamily="34" charset="0"/>
              </a:rPr>
              <a:t>KPI </a:t>
            </a:r>
            <a:r>
              <a:rPr lang="en-ZA" sz="3000" b="1" dirty="0" smtClean="0">
                <a:latin typeface="Arial" panose="020B0604020202020204" pitchFamily="34" charset="0"/>
                <a:cs typeface="Arial" panose="020B0604020202020204" pitchFamily="34" charset="0"/>
              </a:rPr>
              <a:t>13</a:t>
            </a:r>
            <a:endParaRPr lang="en-ZA" sz="3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37</a:t>
            </a:fld>
            <a:endParaRPr lang="en-ZA" dirty="0">
              <a:solidFill>
                <a:prstClr val="black">
                  <a:tint val="75000"/>
                </a:prstClr>
              </a:solidFill>
            </a:endParaRPr>
          </a:p>
        </p:txBody>
      </p:sp>
      <p:graphicFrame>
        <p:nvGraphicFramePr>
          <p:cNvPr id="5" name="Table 4"/>
          <p:cNvGraphicFramePr>
            <a:graphicFrameLocks noGrp="1"/>
          </p:cNvGraphicFramePr>
          <p:nvPr>
            <p:extLst/>
          </p:nvPr>
        </p:nvGraphicFramePr>
        <p:xfrm>
          <a:off x="0" y="-39304"/>
          <a:ext cx="7239000" cy="1134529"/>
        </p:xfrm>
        <a:graphic>
          <a:graphicData uri="http://schemas.openxmlformats.org/drawingml/2006/table">
            <a:tbl>
              <a:tblPr firstRow="1" bandRow="1" bandCol="1">
                <a:tableStyleId>{F2DE63D5-997A-4646-A377-4702673A728D}</a:tableStyleId>
              </a:tblPr>
              <a:tblGrid>
                <a:gridCol w="7239000">
                  <a:extLst>
                    <a:ext uri="{9D8B030D-6E8A-4147-A177-3AD203B41FA5}">
                      <a16:colId xmlns:a16="http://schemas.microsoft.com/office/drawing/2014/main" val="20000"/>
                    </a:ext>
                  </a:extLst>
                </a:gridCol>
              </a:tblGrid>
              <a:tr h="489856">
                <a:tc>
                  <a:txBody>
                    <a:bodyPr/>
                    <a:lstStyle/>
                    <a:p>
                      <a:pPr algn="l"/>
                      <a:r>
                        <a:rPr lang="en-ZA" sz="2800" dirty="0" smtClean="0">
                          <a:solidFill>
                            <a:schemeClr val="bg1"/>
                          </a:solidFill>
                          <a:latin typeface="Arial" panose="020B0604020202020204" pitchFamily="34" charset="0"/>
                          <a:ea typeface="Open Sans Extrabold" pitchFamily="34" charset="0"/>
                          <a:cs typeface="Arial" panose="020B0604020202020204" pitchFamily="34" charset="0"/>
                        </a:rPr>
                        <a:t>Investment and infrastructure </a:t>
                      </a:r>
                      <a:endParaRPr lang="en-ZA" sz="2800" dirty="0">
                        <a:solidFill>
                          <a:schemeClr val="bg1"/>
                        </a:solidFill>
                        <a:latin typeface="Arial" panose="020B0604020202020204" pitchFamily="34" charset="0"/>
                        <a:ea typeface="Open Sans Extrabold"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616251">
                <a:tc>
                  <a:txBody>
                    <a:bodyPr/>
                    <a:lstStyle/>
                    <a:p>
                      <a:pPr marL="0" algn="just" defTabSz="914378" rtl="0" eaLnBrk="1" latinLnBrk="0" hangingPunct="1"/>
                      <a:r>
                        <a:rPr lang="en-ZA" sz="1600" b="1" kern="1200" dirty="0" smtClean="0">
                          <a:solidFill>
                            <a:schemeClr val="tx1"/>
                          </a:solidFill>
                          <a:effectLst/>
                          <a:latin typeface="Arial" pitchFamily="34" charset="0"/>
                          <a:ea typeface="Open Sans Semibold" pitchFamily="34" charset="0"/>
                          <a:cs typeface="Arial" panose="020B0604020202020204" pitchFamily="34" charset="0"/>
                        </a:rPr>
                        <a:t>Investment and infrastructure </a:t>
                      </a:r>
                      <a:r>
                        <a:rPr lang="en-ZA" sz="1600" b="1" kern="1200" dirty="0">
                          <a:solidFill>
                            <a:schemeClr val="tx1"/>
                          </a:solidFill>
                          <a:effectLst/>
                          <a:latin typeface="Arial" pitchFamily="34" charset="0"/>
                          <a:ea typeface="Open Sans Semibold" pitchFamily="34" charset="0"/>
                          <a:cs typeface="Arial" panose="020B0604020202020204" pitchFamily="34" charset="0"/>
                        </a:rPr>
                        <a:t>projects evaluated, unblocked, fast tracked or facilitated </a:t>
                      </a: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32621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 y="980728"/>
          <a:ext cx="8884096" cy="792088"/>
        </p:xfrm>
        <a:graphic>
          <a:graphicData uri="http://schemas.openxmlformats.org/drawingml/2006/table">
            <a:tbl>
              <a:tblPr firstRow="1" bandRow="1">
                <a:tableStyleId>{5C22544A-7EE6-4342-B048-85BDC9FD1C3A}</a:tableStyleId>
              </a:tblPr>
              <a:tblGrid>
                <a:gridCol w="8884096">
                  <a:extLst>
                    <a:ext uri="{9D8B030D-6E8A-4147-A177-3AD203B41FA5}">
                      <a16:colId xmlns:a16="http://schemas.microsoft.com/office/drawing/2014/main" val="20000"/>
                    </a:ext>
                  </a:extLst>
                </a:gridCol>
              </a:tblGrid>
              <a:tr h="7920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b="1" dirty="0">
                          <a:latin typeface="Arial" panose="020B0604020202020204" pitchFamily="34" charset="0"/>
                          <a:cs typeface="Arial" panose="020B0604020202020204" pitchFamily="34" charset="0"/>
                        </a:rPr>
                        <a:t>Strategic Objective 5: Promote productive investment, industrial financing and entrepreneurship for jobs and inclusive growth</a:t>
                      </a:r>
                      <a:endParaRPr lang="en-ZA" sz="1800" b="1" kern="1200" dirty="0">
                        <a:latin typeface="Arial" panose="020B0604020202020204" pitchFamily="34" charset="0"/>
                        <a:cs typeface="Arial" panose="020B0604020202020204" pitchFamily="34" charset="0"/>
                      </a:endParaRPr>
                    </a:p>
                  </a:txBody>
                  <a:tcPr>
                    <a:solidFill>
                      <a:srgbClr val="78BA30"/>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normAutofit/>
          </a:bodyPr>
          <a:lstStyle/>
          <a:p>
            <a:r>
              <a:rPr lang="en-GB" sz="2400" b="1" dirty="0">
                <a:latin typeface="Arial" panose="020B0604020202020204" pitchFamily="34" charset="0"/>
                <a:cs typeface="Arial" panose="020B0604020202020204" pitchFamily="34" charset="0"/>
              </a:rPr>
              <a:t>Programme 3: Investment, Competition &amp; Trade</a:t>
            </a:r>
          </a:p>
        </p:txBody>
      </p:sp>
      <p:sp>
        <p:nvSpPr>
          <p:cNvPr id="3" name="Slide Number Placeholder 2"/>
          <p:cNvSpPr>
            <a:spLocks noGrp="1"/>
          </p:cNvSpPr>
          <p:nvPr>
            <p:ph type="sldNum" sz="quarter" idx="12"/>
          </p:nvPr>
        </p:nvSpPr>
        <p:spPr/>
        <p:txBody>
          <a:bodyPr/>
          <a:lstStyle/>
          <a:p>
            <a:fld id="{0C477770-CA54-4B44-8FE2-04A07C028FD1}" type="slidenum">
              <a:rPr lang="en-ZA" smtClean="0"/>
              <a:pPr/>
              <a:t>38</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768927561"/>
              </p:ext>
            </p:extLst>
          </p:nvPr>
        </p:nvGraphicFramePr>
        <p:xfrm>
          <a:off x="179512" y="1869939"/>
          <a:ext cx="8856984" cy="2108200"/>
        </p:xfrm>
        <a:graphic>
          <a:graphicData uri="http://schemas.openxmlformats.org/drawingml/2006/table">
            <a:tbl>
              <a:tblPr firstRow="1" bandRow="1">
                <a:tableStyleId>{F5AB1C69-6EDB-4FF4-983F-18BD219EF322}</a:tableStyleId>
              </a:tblPr>
              <a:tblGrid>
                <a:gridCol w="8856984">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itchFamily="34" charset="0"/>
                          <a:cs typeface="Arial" pitchFamily="34" charset="0"/>
                        </a:rPr>
                        <a:t>Key Performance Indicators</a:t>
                      </a:r>
                    </a:p>
                  </a:txBody>
                  <a:tcPr>
                    <a:solidFill>
                      <a:srgbClr val="78BA30"/>
                    </a:solidFill>
                  </a:tcPr>
                </a:tc>
                <a:extLst>
                  <a:ext uri="{0D108BD9-81ED-4DB2-BD59-A6C34878D82A}">
                    <a16:rowId xmlns:a16="http://schemas.microsoft.com/office/drawing/2014/main" val="10000"/>
                  </a:ext>
                </a:extLst>
              </a:tr>
              <a:tr h="370840">
                <a:tc>
                  <a:txBody>
                    <a:bodyPr/>
                    <a:lstStyle/>
                    <a:p>
                      <a:pPr marL="0" lvl="0" indent="0" fontAlgn="base">
                        <a:spcBef>
                          <a:spcPct val="0"/>
                        </a:spcBef>
                        <a:spcAft>
                          <a:spcPct val="0"/>
                        </a:spcAft>
                        <a:buFont typeface="+mj-lt"/>
                        <a:buNone/>
                      </a:pPr>
                      <a:r>
                        <a:rPr lang="en-ZA" sz="1800" b="0" dirty="0" smtClean="0">
                          <a:solidFill>
                            <a:schemeClr val="tx1"/>
                          </a:solidFill>
                          <a:latin typeface="Arial" pitchFamily="34" charset="0"/>
                          <a:cs typeface="Arial" pitchFamily="34" charset="0"/>
                        </a:rPr>
                        <a:t>KPI 14:Level </a:t>
                      </a:r>
                      <a:r>
                        <a:rPr lang="en-ZA" sz="1800" b="0" dirty="0">
                          <a:solidFill>
                            <a:schemeClr val="tx1"/>
                          </a:solidFill>
                          <a:latin typeface="Arial" pitchFamily="34" charset="0"/>
                          <a:cs typeface="Arial" pitchFamily="34" charset="0"/>
                        </a:rPr>
                        <a:t>and impact of industrial finance by DFIs and departments </a:t>
                      </a:r>
                      <a:r>
                        <a:rPr lang="en-ZA" sz="1800" b="0" dirty="0" smtClean="0">
                          <a:solidFill>
                            <a:schemeClr val="tx1"/>
                          </a:solidFill>
                          <a:latin typeface="Arial" pitchFamily="34" charset="0"/>
                          <a:cs typeface="Arial" pitchFamily="34" charset="0"/>
                        </a:rPr>
                        <a:t>including on township enterprises</a:t>
                      </a:r>
                    </a:p>
                    <a:p>
                      <a:pPr marL="0" lvl="0" indent="0" fontAlgn="base">
                        <a:spcBef>
                          <a:spcPct val="0"/>
                        </a:spcBef>
                        <a:spcAft>
                          <a:spcPct val="0"/>
                        </a:spcAft>
                        <a:buFont typeface="+mj-lt"/>
                        <a:buNone/>
                      </a:pPr>
                      <a:r>
                        <a:rPr lang="en-ZA" sz="1800" b="0" dirty="0" smtClean="0">
                          <a:solidFill>
                            <a:schemeClr val="tx1"/>
                          </a:solidFill>
                          <a:latin typeface="Arial" pitchFamily="34" charset="0"/>
                          <a:cs typeface="Arial" pitchFamily="34" charset="0"/>
                        </a:rPr>
                        <a:t>KPI 15: </a:t>
                      </a:r>
                      <a:r>
                        <a:rPr lang="en-ZA" sz="1800" b="0" dirty="0">
                          <a:solidFill>
                            <a:schemeClr val="tx1"/>
                          </a:solidFill>
                          <a:latin typeface="Arial" pitchFamily="34" charset="0"/>
                          <a:cs typeface="Arial" pitchFamily="34" charset="0"/>
                        </a:rPr>
                        <a:t>Ministerial</a:t>
                      </a:r>
                      <a:r>
                        <a:rPr lang="en-ZA" sz="1800" b="0" baseline="0" dirty="0">
                          <a:solidFill>
                            <a:schemeClr val="tx1"/>
                          </a:solidFill>
                          <a:latin typeface="Arial" pitchFamily="34" charset="0"/>
                          <a:cs typeface="Arial" pitchFamily="34" charset="0"/>
                        </a:rPr>
                        <a:t> or departmental o</a:t>
                      </a:r>
                      <a:r>
                        <a:rPr lang="en-ZA" sz="1800" b="0" dirty="0">
                          <a:solidFill>
                            <a:schemeClr val="tx1"/>
                          </a:solidFill>
                          <a:latin typeface="Arial" pitchFamily="34" charset="0"/>
                          <a:cs typeface="Arial" pitchFamily="34" charset="0"/>
                        </a:rPr>
                        <a:t>versight engagements with the </a:t>
                      </a:r>
                      <a:r>
                        <a:rPr lang="en-ZA" sz="1800" b="0" dirty="0" smtClean="0">
                          <a:solidFill>
                            <a:schemeClr val="tx1"/>
                          </a:solidFill>
                          <a:latin typeface="Arial" pitchFamily="34" charset="0"/>
                          <a:cs typeface="Arial" pitchFamily="34" charset="0"/>
                        </a:rPr>
                        <a:t>IDC</a:t>
                      </a:r>
                    </a:p>
                    <a:p>
                      <a:pPr marL="0" lvl="0" indent="0" fontAlgn="base">
                        <a:spcBef>
                          <a:spcPct val="0"/>
                        </a:spcBef>
                        <a:spcAft>
                          <a:spcPct val="0"/>
                        </a:spcAft>
                        <a:buFont typeface="+mj-lt"/>
                        <a:buNone/>
                      </a:pPr>
                      <a:endParaRPr lang="en-ZA" sz="1800" b="0" dirty="0">
                        <a:solidFill>
                          <a:schemeClr val="tx1"/>
                        </a:solidFill>
                        <a:latin typeface="Arial" pitchFamily="34" charset="0"/>
                        <a:cs typeface="Arial" pitchFamily="34" charset="0"/>
                      </a:endParaRPr>
                    </a:p>
                    <a:p>
                      <a:pPr marL="0" indent="0">
                        <a:buFont typeface="+mj-lt"/>
                        <a:buNone/>
                      </a:pPr>
                      <a:endParaRPr lang="en-US" dirty="0"/>
                    </a:p>
                    <a:p>
                      <a:pPr marL="0" indent="0">
                        <a:buFont typeface="+mj-lt"/>
                        <a:buNone/>
                      </a:pPr>
                      <a:endParaRPr lang="en-US" dirty="0"/>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722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2" y="-24"/>
          <a:ext cx="7328939" cy="1055340"/>
        </p:xfrm>
        <a:graphic>
          <a:graphicData uri="http://schemas.openxmlformats.org/drawingml/2006/table">
            <a:tbl>
              <a:tblPr firstRow="1" bandRow="1" bandCol="1">
                <a:tableStyleId>{F2DE63D5-997A-4646-A377-4702673A728D}</a:tableStyleId>
              </a:tblPr>
              <a:tblGrid>
                <a:gridCol w="7328939">
                  <a:extLst>
                    <a:ext uri="{9D8B030D-6E8A-4147-A177-3AD203B41FA5}">
                      <a16:colId xmlns:a16="http://schemas.microsoft.com/office/drawing/2014/main" val="20000"/>
                    </a:ext>
                  </a:extLst>
                </a:gridCol>
              </a:tblGrid>
              <a:tr h="338061">
                <a:tc>
                  <a:txBody>
                    <a:bodyPr/>
                    <a:lstStyle/>
                    <a:p>
                      <a:pPr algn="l"/>
                      <a:r>
                        <a:rPr lang="en-ZA" sz="2400" dirty="0">
                          <a:solidFill>
                            <a:schemeClr val="bg1"/>
                          </a:solidFill>
                          <a:latin typeface="Arial" pitchFamily="34" charset="0"/>
                          <a:cs typeface="Arial" pitchFamily="34" charset="0"/>
                        </a:rPr>
                        <a:t>Industrial Financ</a:t>
                      </a:r>
                      <a:r>
                        <a:rPr lang="en-ZA" sz="2400" baseline="0" dirty="0">
                          <a:solidFill>
                            <a:schemeClr val="bg1"/>
                          </a:solidFill>
                          <a:latin typeface="Arial" pitchFamily="34" charset="0"/>
                          <a:cs typeface="Arial" pitchFamily="34" charset="0"/>
                        </a:rPr>
                        <a:t>e</a:t>
                      </a:r>
                      <a:endParaRPr lang="en-ZA" sz="2400" dirty="0">
                        <a:solidFill>
                          <a:schemeClr val="tx1"/>
                        </a:solidFill>
                        <a:latin typeface="Arial" pitchFamily="34" charset="0"/>
                        <a:cs typeface="Arial" pitchFamily="34" charset="0"/>
                      </a:endParaRPr>
                    </a:p>
                  </a:txBody>
                  <a:tcPr marL="91450" marR="91450" marT="45768" marB="45768">
                    <a:solidFill>
                      <a:srgbClr val="006439"/>
                    </a:solidFill>
                  </a:tcPr>
                </a:tc>
                <a:extLst>
                  <a:ext uri="{0D108BD9-81ED-4DB2-BD59-A6C34878D82A}">
                    <a16:rowId xmlns:a16="http://schemas.microsoft.com/office/drawing/2014/main" val="10000"/>
                  </a:ext>
                </a:extLst>
              </a:tr>
              <a:tr h="598044">
                <a:tc>
                  <a:txBody>
                    <a:bodyPr/>
                    <a:lstStyle/>
                    <a:p>
                      <a:pPr algn="just"/>
                      <a:r>
                        <a:rPr lang="en-GB" sz="1600" b="1" dirty="0">
                          <a:effectLst/>
                          <a:latin typeface="Arial" panose="020B0604020202020204" pitchFamily="34" charset="0"/>
                          <a:ea typeface="Times New Roman"/>
                          <a:cs typeface="Arial" panose="020B0604020202020204" pitchFamily="34" charset="0"/>
                        </a:rPr>
                        <a:t>Report on the level and impact of industrial finance by DFIs and departments including on township enterprises</a:t>
                      </a:r>
                      <a:endParaRPr lang="en-ZA" sz="1600" b="1" dirty="0">
                        <a:latin typeface="Arial" panose="020B0604020202020204" pitchFamily="34" charset="0"/>
                        <a:cs typeface="Arial" panose="020B0604020202020204" pitchFamily="34" charset="0"/>
                      </a:endParaRPr>
                    </a:p>
                  </a:txBody>
                  <a:tcPr marL="91450" marR="91450" marT="45768" marB="45768">
                    <a:solidFill>
                      <a:schemeClr val="bg1"/>
                    </a:solid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518863" y="188640"/>
            <a:ext cx="8500705" cy="648072"/>
          </a:xfrm>
        </p:spPr>
        <p:txBody>
          <a:bodyPr>
            <a:normAutofit/>
          </a:bodyPr>
          <a:lstStyle/>
          <a:p>
            <a:pPr algn="r"/>
            <a:r>
              <a:rPr lang="en-GB" sz="3000" b="1" dirty="0">
                <a:latin typeface="Arial" panose="020B0604020202020204" pitchFamily="34" charset="0"/>
                <a:cs typeface="Arial" panose="020B0604020202020204" pitchFamily="34" charset="0"/>
              </a:rPr>
              <a:t>KPI 14</a:t>
            </a:r>
          </a:p>
        </p:txBody>
      </p:sp>
      <p:sp>
        <p:nvSpPr>
          <p:cNvPr id="2" name="Slide Number Placeholder 1"/>
          <p:cNvSpPr>
            <a:spLocks noGrp="1"/>
          </p:cNvSpPr>
          <p:nvPr>
            <p:ph type="sldNum" sz="quarter" idx="12"/>
          </p:nvPr>
        </p:nvSpPr>
        <p:spPr/>
        <p:txBody>
          <a:bodyPr/>
          <a:lstStyle/>
          <a:p>
            <a:fld id="{0C477770-CA54-4B44-8FE2-04A07C028FD1}" type="slidenum">
              <a:rPr lang="en-ZA" smtClean="0"/>
              <a:pPr/>
              <a:t>39</a:t>
            </a:fld>
            <a:endParaRPr lang="en-ZA" dirty="0"/>
          </a:p>
        </p:txBody>
      </p:sp>
      <p:sp>
        <p:nvSpPr>
          <p:cNvPr id="4" name="TextBox 3"/>
          <p:cNvSpPr txBox="1"/>
          <p:nvPr/>
        </p:nvSpPr>
        <p:spPr>
          <a:xfrm>
            <a:off x="107504" y="1124744"/>
            <a:ext cx="8712968" cy="1015663"/>
          </a:xfrm>
          <a:prstGeom prst="rect">
            <a:avLst/>
          </a:prstGeom>
          <a:noFill/>
        </p:spPr>
        <p:txBody>
          <a:bodyPr wrap="square" rtlCol="0">
            <a:spAutoFit/>
          </a:bodyPr>
          <a:lstStyle/>
          <a:p>
            <a:r>
              <a:rPr lang="en-ZA" sz="2000" b="1" dirty="0">
                <a:solidFill>
                  <a:srgbClr val="C00000"/>
                </a:solidFill>
                <a:latin typeface="Arial" pitchFamily="34" charset="0"/>
                <a:cs typeface="Arial" pitchFamily="34" charset="0"/>
              </a:rPr>
              <a:t>Report of IDC funding for Q1</a:t>
            </a:r>
          </a:p>
          <a:p>
            <a:pPr algn="just" fontAlgn="base">
              <a:spcBef>
                <a:spcPct val="0"/>
              </a:spcBef>
              <a:spcAft>
                <a:spcPct val="0"/>
              </a:spcAft>
            </a:pPr>
            <a:endParaRPr lang="en-ZA" sz="2000" dirty="0">
              <a:solidFill>
                <a:prstClr val="black"/>
              </a:solidFill>
              <a:latin typeface="Arial" charset="0"/>
              <a:cs typeface="Arial" charset="0"/>
            </a:endParaRPr>
          </a:p>
          <a:p>
            <a:pPr marL="285750" indent="-285750" algn="just" fontAlgn="base">
              <a:spcBef>
                <a:spcPct val="0"/>
              </a:spcBef>
              <a:spcAft>
                <a:spcPct val="0"/>
              </a:spcAft>
              <a:buFont typeface="Arial" pitchFamily="34" charset="0"/>
              <a:buChar char="•"/>
            </a:pPr>
            <a:endParaRPr lang="en-ZA" sz="2000" dirty="0">
              <a:latin typeface="Arial" charset="0"/>
              <a:cs typeface="Arial" charset="0"/>
            </a:endParaRPr>
          </a:p>
        </p:txBody>
      </p:sp>
      <p:sp>
        <p:nvSpPr>
          <p:cNvPr id="5" name="TextBox 4"/>
          <p:cNvSpPr txBox="1"/>
          <p:nvPr/>
        </p:nvSpPr>
        <p:spPr>
          <a:xfrm>
            <a:off x="86872" y="1556792"/>
            <a:ext cx="8568952" cy="4185761"/>
          </a:xfrm>
          <a:prstGeom prst="rect">
            <a:avLst/>
          </a:prstGeom>
          <a:noFill/>
        </p:spPr>
        <p:txBody>
          <a:bodyPr wrap="square" rtlCol="0">
            <a:spAutoFit/>
          </a:bodyPr>
          <a:lstStyle/>
          <a:p>
            <a:pPr marL="342900" lvl="0" indent="-342900">
              <a:buFont typeface="Arial" pitchFamily="34" charset="0"/>
              <a:buChar char="•"/>
            </a:pPr>
            <a:r>
              <a:rPr lang="en-US" sz="1400" dirty="0">
                <a:solidFill>
                  <a:srgbClr val="0070C0"/>
                </a:solidFill>
                <a:latin typeface="Arial" pitchFamily="34" charset="0"/>
                <a:cs typeface="Arial" pitchFamily="34" charset="0"/>
              </a:rPr>
              <a:t>R394.5</a:t>
            </a:r>
            <a:r>
              <a:rPr lang="en-US" sz="1400" dirty="0">
                <a:latin typeface="Arial" pitchFamily="34" charset="0"/>
                <a:cs typeface="Arial" pitchFamily="34" charset="0"/>
              </a:rPr>
              <a:t> million approvals for Q1 after cancellations of previously approved funding</a:t>
            </a:r>
          </a:p>
          <a:p>
            <a:pPr marL="800100" lvl="1" indent="-342900">
              <a:buFont typeface="Arial" pitchFamily="34" charset="0"/>
              <a:buChar char="•"/>
            </a:pPr>
            <a:r>
              <a:rPr lang="en-US" sz="1400" dirty="0">
                <a:latin typeface="Arial" pitchFamily="34" charset="0"/>
                <a:cs typeface="Arial" pitchFamily="34" charset="0"/>
              </a:rPr>
              <a:t>This include </a:t>
            </a:r>
            <a:r>
              <a:rPr lang="en-US" sz="1400" dirty="0">
                <a:solidFill>
                  <a:srgbClr val="0070C0"/>
                </a:solidFill>
                <a:latin typeface="Arial" pitchFamily="34" charset="0"/>
                <a:cs typeface="Arial" pitchFamily="34" charset="0"/>
              </a:rPr>
              <a:t>R955.0 </a:t>
            </a:r>
            <a:r>
              <a:rPr lang="en-US" sz="1400" dirty="0">
                <a:latin typeface="Arial" pitchFamily="34" charset="0"/>
                <a:cs typeface="Arial" pitchFamily="34" charset="0"/>
              </a:rPr>
              <a:t>million of </a:t>
            </a:r>
            <a:r>
              <a:rPr lang="en-US" sz="1400" u="sng" dirty="0">
                <a:latin typeface="Arial" pitchFamily="34" charset="0"/>
                <a:cs typeface="Arial" pitchFamily="34" charset="0"/>
              </a:rPr>
              <a:t>new</a:t>
            </a:r>
            <a:r>
              <a:rPr lang="en-US" sz="1400" dirty="0">
                <a:latin typeface="Arial" pitchFamily="34" charset="0"/>
                <a:cs typeface="Arial" pitchFamily="34" charset="0"/>
              </a:rPr>
              <a:t> approvals and </a:t>
            </a:r>
            <a:r>
              <a:rPr lang="en-US" sz="1400" dirty="0">
                <a:solidFill>
                  <a:srgbClr val="0070C0"/>
                </a:solidFill>
                <a:latin typeface="Arial" pitchFamily="34" charset="0"/>
                <a:cs typeface="Arial" pitchFamily="34" charset="0"/>
              </a:rPr>
              <a:t>R560.2</a:t>
            </a:r>
            <a:r>
              <a:rPr lang="en-US" sz="1400" dirty="0">
                <a:latin typeface="Arial" pitchFamily="34" charset="0"/>
                <a:cs typeface="Arial" pitchFamily="34" charset="0"/>
              </a:rPr>
              <a:t> million of </a:t>
            </a:r>
            <a:r>
              <a:rPr lang="en-US" sz="1400" u="sng" dirty="0">
                <a:latin typeface="Arial" pitchFamily="34" charset="0"/>
                <a:cs typeface="Arial" pitchFamily="34" charset="0"/>
              </a:rPr>
              <a:t>cancellations</a:t>
            </a:r>
          </a:p>
          <a:p>
            <a:pPr marL="800100" lvl="1" indent="-342900">
              <a:buFont typeface="Arial" pitchFamily="34" charset="0"/>
              <a:buChar char="•"/>
            </a:pPr>
            <a:r>
              <a:rPr lang="en-US" sz="1400" dirty="0">
                <a:latin typeface="Arial" pitchFamily="34" charset="0"/>
                <a:cs typeface="Arial" pitchFamily="34" charset="0"/>
              </a:rPr>
              <a:t>Highest levels of </a:t>
            </a:r>
            <a:r>
              <a:rPr lang="en-US" sz="1400" u="sng" dirty="0">
                <a:latin typeface="Arial" pitchFamily="34" charset="0"/>
                <a:cs typeface="Arial" pitchFamily="34" charset="0"/>
              </a:rPr>
              <a:t>new</a:t>
            </a:r>
            <a:r>
              <a:rPr lang="en-US" sz="1400" dirty="0">
                <a:latin typeface="Arial" pitchFamily="34" charset="0"/>
                <a:cs typeface="Arial" pitchFamily="34" charset="0"/>
              </a:rPr>
              <a:t> approvals in: </a:t>
            </a:r>
          </a:p>
          <a:p>
            <a:pPr marL="1257300" lvl="2" indent="-342900">
              <a:buFont typeface="Wingdings" panose="05000000000000000000" pitchFamily="2" charset="2"/>
              <a:buChar char="ü"/>
            </a:pPr>
            <a:r>
              <a:rPr lang="en-ZA" sz="1400" dirty="0">
                <a:latin typeface="Arial" pitchFamily="34" charset="0"/>
                <a:cs typeface="Arial" pitchFamily="34" charset="0"/>
              </a:rPr>
              <a:t>Industrial Infrastructure (</a:t>
            </a:r>
            <a:r>
              <a:rPr lang="en-ZA" sz="1400" dirty="0">
                <a:solidFill>
                  <a:srgbClr val="0070C0"/>
                </a:solidFill>
                <a:latin typeface="Arial" pitchFamily="34" charset="0"/>
                <a:cs typeface="Arial" pitchFamily="34" charset="0"/>
              </a:rPr>
              <a:t>R319.1 </a:t>
            </a:r>
            <a:r>
              <a:rPr lang="en-ZA" sz="1400" dirty="0">
                <a:latin typeface="Arial" pitchFamily="34" charset="0"/>
                <a:cs typeface="Arial" pitchFamily="34" charset="0"/>
              </a:rPr>
              <a:t>million)</a:t>
            </a:r>
          </a:p>
          <a:p>
            <a:pPr marL="1257300" lvl="2" indent="-342900">
              <a:buFont typeface="Wingdings" panose="05000000000000000000" pitchFamily="2" charset="2"/>
              <a:buChar char="ü"/>
            </a:pPr>
            <a:r>
              <a:rPr lang="en-ZA" sz="1400" dirty="0">
                <a:latin typeface="Arial" pitchFamily="34" charset="0"/>
                <a:cs typeface="Arial" pitchFamily="34" charset="0"/>
              </a:rPr>
              <a:t>Machinery and Equipment (</a:t>
            </a:r>
            <a:r>
              <a:rPr lang="en-ZA" sz="1400" dirty="0">
                <a:solidFill>
                  <a:srgbClr val="0070C0"/>
                </a:solidFill>
                <a:latin typeface="Arial" pitchFamily="34" charset="0"/>
                <a:cs typeface="Arial" pitchFamily="34" charset="0"/>
              </a:rPr>
              <a:t>R235.4</a:t>
            </a:r>
            <a:r>
              <a:rPr lang="en-ZA" sz="1400" dirty="0">
                <a:latin typeface="Arial" pitchFamily="34" charset="0"/>
                <a:cs typeface="Arial" pitchFamily="34" charset="0"/>
              </a:rPr>
              <a:t> million)</a:t>
            </a:r>
          </a:p>
          <a:p>
            <a:pPr marL="1257300" lvl="2" indent="-342900">
              <a:buFont typeface="Wingdings" panose="05000000000000000000" pitchFamily="2" charset="2"/>
              <a:buChar char="ü"/>
            </a:pPr>
            <a:r>
              <a:rPr lang="en-ZA" sz="1400" dirty="0">
                <a:latin typeface="Arial" pitchFamily="34" charset="0"/>
                <a:cs typeface="Arial" pitchFamily="34" charset="0"/>
              </a:rPr>
              <a:t>Light Manufacturing and Tourism (</a:t>
            </a:r>
            <a:r>
              <a:rPr lang="en-ZA" sz="1400" dirty="0">
                <a:solidFill>
                  <a:srgbClr val="0070C0"/>
                </a:solidFill>
                <a:latin typeface="Arial" pitchFamily="34" charset="0"/>
                <a:cs typeface="Arial" pitchFamily="34" charset="0"/>
              </a:rPr>
              <a:t>R100.0</a:t>
            </a:r>
            <a:r>
              <a:rPr lang="en-ZA" sz="1400" dirty="0">
                <a:latin typeface="Arial" pitchFamily="34" charset="0"/>
                <a:cs typeface="Arial" pitchFamily="34" charset="0"/>
              </a:rPr>
              <a:t> million)</a:t>
            </a:r>
          </a:p>
          <a:p>
            <a:pPr marL="800100" lvl="1" indent="-342900">
              <a:buFont typeface="Arial" pitchFamily="34" charset="0"/>
              <a:buChar char="•"/>
            </a:pPr>
            <a:r>
              <a:rPr lang="en-US" sz="1400" dirty="0">
                <a:latin typeface="Arial" pitchFamily="34" charset="0"/>
                <a:cs typeface="Arial" pitchFamily="34" charset="0"/>
              </a:rPr>
              <a:t>Significant </a:t>
            </a:r>
            <a:r>
              <a:rPr lang="en-US" sz="1400" u="sng" dirty="0">
                <a:latin typeface="Arial" pitchFamily="34" charset="0"/>
                <a:cs typeface="Arial" pitchFamily="34" charset="0"/>
              </a:rPr>
              <a:t>cancellations</a:t>
            </a:r>
            <a:r>
              <a:rPr lang="en-US" sz="1400" dirty="0">
                <a:latin typeface="Arial" pitchFamily="34" charset="0"/>
                <a:cs typeface="Arial" pitchFamily="34" charset="0"/>
              </a:rPr>
              <a:t> included:</a:t>
            </a:r>
          </a:p>
          <a:p>
            <a:pPr marL="1257300" lvl="2" indent="-342900">
              <a:buFont typeface="Wingdings" panose="05000000000000000000" pitchFamily="2" charset="2"/>
              <a:buChar char="ü"/>
            </a:pPr>
            <a:r>
              <a:rPr lang="en-US" sz="1400" dirty="0">
                <a:latin typeface="Arial" pitchFamily="34" charset="0"/>
                <a:cs typeface="Arial" pitchFamily="34" charset="0"/>
              </a:rPr>
              <a:t>Cancellation of funding for a grape and citrus project (</a:t>
            </a:r>
            <a:r>
              <a:rPr lang="en-US" sz="1400" dirty="0">
                <a:solidFill>
                  <a:srgbClr val="0070C0"/>
                </a:solidFill>
                <a:latin typeface="Arial" pitchFamily="34" charset="0"/>
                <a:cs typeface="Arial" pitchFamily="34" charset="0"/>
              </a:rPr>
              <a:t>R316</a:t>
            </a:r>
            <a:r>
              <a:rPr lang="en-US" sz="1400" dirty="0">
                <a:latin typeface="Arial" pitchFamily="34" charset="0"/>
                <a:cs typeface="Arial" pitchFamily="34" charset="0"/>
              </a:rPr>
              <a:t> million) after the promoters changed the scope of the project resulting in a smaller funding requirement</a:t>
            </a:r>
          </a:p>
          <a:p>
            <a:pPr marL="1257300" lvl="2" indent="-342900">
              <a:buFont typeface="Wingdings" panose="05000000000000000000" pitchFamily="2" charset="2"/>
              <a:buChar char="ü"/>
            </a:pPr>
            <a:r>
              <a:rPr lang="en-US" sz="1400" dirty="0">
                <a:latin typeface="Arial" pitchFamily="34" charset="0"/>
                <a:cs typeface="Arial" pitchFamily="34" charset="0"/>
              </a:rPr>
              <a:t>Cancellation of funding for a black-owned business to purchase an IT company after another purchaser emerged as a preferred buyer</a:t>
            </a:r>
          </a:p>
          <a:p>
            <a:pPr marL="342900" lvl="0" indent="-342900">
              <a:buFont typeface="Arial" pitchFamily="34" charset="0"/>
              <a:buChar char="•"/>
            </a:pPr>
            <a:r>
              <a:rPr lang="en-GB" sz="1400" dirty="0">
                <a:solidFill>
                  <a:srgbClr val="0070C0"/>
                </a:solidFill>
                <a:latin typeface="Arial" pitchFamily="34" charset="0"/>
                <a:cs typeface="Arial" pitchFamily="34" charset="0"/>
              </a:rPr>
              <a:t>R2.43</a:t>
            </a:r>
            <a:r>
              <a:rPr lang="en-GB" sz="1400" dirty="0">
                <a:latin typeface="Arial" pitchFamily="34" charset="0"/>
                <a:cs typeface="Arial" pitchFamily="34" charset="0"/>
              </a:rPr>
              <a:t> billion disbursements</a:t>
            </a:r>
            <a:endParaRPr lang="en-ZA" sz="1400" dirty="0">
              <a:latin typeface="Arial" pitchFamily="34" charset="0"/>
              <a:cs typeface="Arial" pitchFamily="34" charset="0"/>
            </a:endParaRPr>
          </a:p>
          <a:p>
            <a:pPr marL="800100" lvl="1" indent="-342900">
              <a:buFont typeface="Arial" pitchFamily="34" charset="0"/>
              <a:buChar char="•"/>
            </a:pPr>
            <a:r>
              <a:rPr lang="en-GB" sz="1400" dirty="0">
                <a:latin typeface="Arial" pitchFamily="34" charset="0"/>
                <a:cs typeface="Arial" pitchFamily="34" charset="0"/>
              </a:rPr>
              <a:t>Highest disbursements in:</a:t>
            </a:r>
          </a:p>
          <a:p>
            <a:pPr marL="1257300" lvl="2" indent="-342900">
              <a:buFont typeface="Wingdings" panose="05000000000000000000" pitchFamily="2" charset="2"/>
              <a:buChar char="ü"/>
            </a:pPr>
            <a:r>
              <a:rPr lang="en-GB" sz="1400" dirty="0">
                <a:latin typeface="Arial" pitchFamily="34" charset="0"/>
                <a:cs typeface="Arial" pitchFamily="34" charset="0"/>
              </a:rPr>
              <a:t>Basic and Speciality Chemicals received the largest share (</a:t>
            </a:r>
            <a:r>
              <a:rPr lang="en-GB" sz="1400" dirty="0">
                <a:solidFill>
                  <a:srgbClr val="0070C0"/>
                </a:solidFill>
                <a:latin typeface="Arial" pitchFamily="34" charset="0"/>
                <a:cs typeface="Arial" pitchFamily="34" charset="0"/>
              </a:rPr>
              <a:t>33.9%</a:t>
            </a:r>
            <a:r>
              <a:rPr lang="en-GB" sz="1400" dirty="0">
                <a:latin typeface="Arial" pitchFamily="34" charset="0"/>
                <a:cs typeface="Arial" pitchFamily="34" charset="0"/>
              </a:rPr>
              <a:t>)</a:t>
            </a:r>
          </a:p>
          <a:p>
            <a:pPr marL="1257300" lvl="2" indent="-342900">
              <a:buFont typeface="Wingdings" panose="05000000000000000000" pitchFamily="2" charset="2"/>
              <a:buChar char="ü"/>
            </a:pPr>
            <a:r>
              <a:rPr lang="en-GB" sz="1400" dirty="0">
                <a:latin typeface="Arial" pitchFamily="34" charset="0"/>
                <a:cs typeface="Arial" pitchFamily="34" charset="0"/>
              </a:rPr>
              <a:t>Basic Metals and Mining (</a:t>
            </a:r>
            <a:r>
              <a:rPr lang="en-GB" sz="1400" dirty="0">
                <a:solidFill>
                  <a:srgbClr val="0070C0"/>
                </a:solidFill>
                <a:latin typeface="Arial" pitchFamily="34" charset="0"/>
                <a:cs typeface="Arial" pitchFamily="34" charset="0"/>
              </a:rPr>
              <a:t>19.7%</a:t>
            </a:r>
            <a:r>
              <a:rPr lang="en-GB" sz="1400" dirty="0">
                <a:latin typeface="Arial" pitchFamily="34" charset="0"/>
                <a:cs typeface="Arial" pitchFamily="34" charset="0"/>
              </a:rPr>
              <a:t>)</a:t>
            </a:r>
          </a:p>
          <a:p>
            <a:pPr marL="1257300" lvl="2" indent="-342900">
              <a:buFont typeface="Wingdings" panose="05000000000000000000" pitchFamily="2" charset="2"/>
              <a:buChar char="ü"/>
            </a:pPr>
            <a:r>
              <a:rPr lang="en-GB" sz="1400" dirty="0">
                <a:latin typeface="Arial" pitchFamily="34" charset="0"/>
                <a:cs typeface="Arial" pitchFamily="34" charset="0"/>
              </a:rPr>
              <a:t>Clothing and Textiles (</a:t>
            </a:r>
            <a:r>
              <a:rPr lang="en-GB" sz="1400" dirty="0">
                <a:solidFill>
                  <a:srgbClr val="0070C0"/>
                </a:solidFill>
                <a:latin typeface="Arial" pitchFamily="34" charset="0"/>
                <a:cs typeface="Arial" pitchFamily="34" charset="0"/>
              </a:rPr>
              <a:t>11.3%</a:t>
            </a:r>
            <a:r>
              <a:rPr lang="en-GB" sz="1400" dirty="0">
                <a:latin typeface="Arial" pitchFamily="34" charset="0"/>
                <a:cs typeface="Arial" pitchFamily="34" charset="0"/>
              </a:rPr>
              <a:t>). </a:t>
            </a:r>
            <a:endParaRPr lang="en-ZA" sz="1400" dirty="0">
              <a:latin typeface="Arial" pitchFamily="34" charset="0"/>
              <a:cs typeface="Arial" pitchFamily="34" charset="0"/>
            </a:endParaRPr>
          </a:p>
          <a:p>
            <a:pPr marL="342900" lvl="0" indent="-342900">
              <a:buFont typeface="Arial" pitchFamily="34" charset="0"/>
              <a:buChar char="•"/>
            </a:pPr>
            <a:r>
              <a:rPr lang="en-US" sz="1400" dirty="0">
                <a:latin typeface="Arial" pitchFamily="34" charset="0"/>
                <a:cs typeface="Arial" pitchFamily="34" charset="0"/>
              </a:rPr>
              <a:t>IDC expects 975 jobs to be created/saved through </a:t>
            </a:r>
            <a:r>
              <a:rPr lang="en-US" sz="1400" u="sng" dirty="0">
                <a:latin typeface="Arial" pitchFamily="34" charset="0"/>
                <a:cs typeface="Arial" pitchFamily="34" charset="0"/>
              </a:rPr>
              <a:t>new</a:t>
            </a:r>
            <a:r>
              <a:rPr lang="en-US" sz="1400" dirty="0">
                <a:latin typeface="Arial" pitchFamily="34" charset="0"/>
                <a:cs typeface="Arial" pitchFamily="34" charset="0"/>
              </a:rPr>
              <a:t> approvals.  </a:t>
            </a:r>
          </a:p>
          <a:p>
            <a:pPr marL="800100" lvl="1" indent="-342900">
              <a:buFont typeface="Arial" pitchFamily="34" charset="0"/>
              <a:buChar char="•"/>
            </a:pPr>
            <a:r>
              <a:rPr lang="en-GB" sz="1400" dirty="0">
                <a:latin typeface="Arial" pitchFamily="34" charset="0"/>
                <a:cs typeface="Arial" pitchFamily="34" charset="0"/>
              </a:rPr>
              <a:t>Cancellations of previously approved funding resulted in 1 175 jobs being cancelled and a net negative number of -200 for the quarter.</a:t>
            </a:r>
            <a:endParaRPr lang="en-ZA" sz="1400" dirty="0">
              <a:latin typeface="Arial" pitchFamily="34" charset="0"/>
              <a:cs typeface="Arial" pitchFamily="34" charset="0"/>
            </a:endParaRPr>
          </a:p>
        </p:txBody>
      </p:sp>
    </p:spTree>
    <p:extLst>
      <p:ext uri="{BB962C8B-B14F-4D97-AF65-F5344CB8AC3E}">
        <p14:creationId xmlns:p14="http://schemas.microsoft.com/office/powerpoint/2010/main" val="37271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03845"/>
            <a:ext cx="8507288" cy="4929411"/>
          </a:xfrm>
        </p:spPr>
        <p:txBody>
          <a:bodyPr>
            <a:normAutofit/>
          </a:bodyPr>
          <a:lstStyle/>
          <a:p>
            <a:pPr lvl="0" algn="just"/>
            <a:r>
              <a:rPr lang="en-US" dirty="0"/>
              <a:t>Real GDP increased by 3.1% in the </a:t>
            </a:r>
            <a:r>
              <a:rPr lang="en-US" dirty="0" smtClean="0"/>
              <a:t>first quarter </a:t>
            </a:r>
            <a:r>
              <a:rPr lang="en-US" dirty="0"/>
              <a:t>of </a:t>
            </a:r>
            <a:r>
              <a:rPr lang="en-US" dirty="0" smtClean="0"/>
              <a:t>2019/20, recovering from the 3.2% contraction in the previous quarter</a:t>
            </a:r>
            <a:endParaRPr lang="en-ZA" dirty="0"/>
          </a:p>
          <a:p>
            <a:pPr lvl="0" algn="just"/>
            <a:r>
              <a:rPr lang="en-US" dirty="0" smtClean="0"/>
              <a:t>Sectors that gained the most are mining </a:t>
            </a:r>
            <a:r>
              <a:rPr lang="en-US" dirty="0"/>
              <a:t>(14.4%), business services (4.1%) and </a:t>
            </a:r>
            <a:r>
              <a:rPr lang="en-US" dirty="0" smtClean="0"/>
              <a:t>trade </a:t>
            </a:r>
            <a:r>
              <a:rPr lang="en-US" dirty="0"/>
              <a:t>(</a:t>
            </a:r>
            <a:r>
              <a:rPr lang="en-US" dirty="0" smtClean="0"/>
              <a:t>3.9%) </a:t>
            </a:r>
            <a:endParaRPr lang="en-ZA" dirty="0"/>
          </a:p>
          <a:p>
            <a:pPr lvl="0" algn="just"/>
            <a:r>
              <a:rPr lang="en-US" dirty="0"/>
              <a:t>The main contractors were agriculture (-4.2), construction (-1.6) and transport (-0.3</a:t>
            </a:r>
            <a:r>
              <a:rPr lang="en-US" dirty="0" smtClean="0"/>
              <a:t>)</a:t>
            </a:r>
          </a:p>
          <a:p>
            <a:pPr lvl="0" algn="just"/>
            <a:endParaRPr lang="en-US" sz="900" dirty="0" smtClean="0"/>
          </a:p>
          <a:p>
            <a:pPr marL="0" indent="0" algn="just">
              <a:buNone/>
            </a:pPr>
            <a:r>
              <a:rPr lang="en-US" b="1" u="sng" dirty="0"/>
              <a:t>Real GDP % </a:t>
            </a:r>
            <a:r>
              <a:rPr lang="en-US" b="1" u="sng" dirty="0" smtClean="0"/>
              <a:t>change since 2015</a:t>
            </a:r>
            <a:endParaRPr lang="en-US" b="1" u="sng" dirty="0"/>
          </a:p>
          <a:p>
            <a:pPr algn="just"/>
            <a:endParaRPr lang="en-ZA" dirty="0"/>
          </a:p>
          <a:p>
            <a:pPr lvl="0" algn="just"/>
            <a:endParaRPr lang="en-US" dirty="0" smtClean="0"/>
          </a:p>
          <a:p>
            <a:pPr lvl="0" algn="just"/>
            <a:endParaRPr lang="en-ZA" dirty="0"/>
          </a:p>
          <a:p>
            <a:pPr algn="just"/>
            <a:endParaRPr lang="en-ZA" dirty="0"/>
          </a:p>
        </p:txBody>
      </p:sp>
      <p:sp>
        <p:nvSpPr>
          <p:cNvPr id="3" name="Slide Number Placeholder 2"/>
          <p:cNvSpPr>
            <a:spLocks noGrp="1"/>
          </p:cNvSpPr>
          <p:nvPr>
            <p:ph type="sldNum" sz="quarter" idx="12"/>
          </p:nvPr>
        </p:nvSpPr>
        <p:spPr/>
        <p:txBody>
          <a:bodyPr/>
          <a:lstStyle/>
          <a:p>
            <a:fld id="{0C477770-CA54-4B44-8FE2-04A07C028FD1}" type="slidenum">
              <a:rPr lang="en-ZA" smtClean="0">
                <a:solidFill>
                  <a:prstClr val="black">
                    <a:tint val="75000"/>
                  </a:prstClr>
                </a:solidFill>
              </a:rPr>
              <a:pPr/>
              <a:t>4</a:t>
            </a:fld>
            <a:endParaRPr lang="en-ZA" dirty="0">
              <a:solidFill>
                <a:prstClr val="black">
                  <a:tint val="75000"/>
                </a:prstClr>
              </a:solidFill>
            </a:endParaRPr>
          </a:p>
        </p:txBody>
      </p:sp>
      <p:graphicFrame>
        <p:nvGraphicFramePr>
          <p:cNvPr id="6" name="Chart 5"/>
          <p:cNvGraphicFramePr/>
          <p:nvPr>
            <p:extLst>
              <p:ext uri="{D42A27DB-BD31-4B8C-83A1-F6EECF244321}">
                <p14:modId xmlns:p14="http://schemas.microsoft.com/office/powerpoint/2010/main" val="2224177635"/>
              </p:ext>
            </p:extLst>
          </p:nvPr>
        </p:nvGraphicFramePr>
        <p:xfrm>
          <a:off x="683568" y="3861048"/>
          <a:ext cx="7776864"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3"/>
          <p:cNvSpPr>
            <a:spLocks noGrp="1"/>
          </p:cNvSpPr>
          <p:nvPr>
            <p:ph type="title"/>
          </p:nvPr>
        </p:nvSpPr>
        <p:spPr>
          <a:xfrm>
            <a:off x="518864" y="188640"/>
            <a:ext cx="8229600" cy="648072"/>
          </a:xfrm>
        </p:spPr>
        <p:txBody>
          <a:bodyPr>
            <a:normAutofit/>
          </a:bodyPr>
          <a:lstStyle/>
          <a:p>
            <a:r>
              <a:rPr lang="en-ZA" b="1" dirty="0" smtClean="0">
                <a:latin typeface="Arial" panose="020B0604020202020204" pitchFamily="34" charset="0"/>
                <a:cs typeface="Arial" panose="020B0604020202020204" pitchFamily="34" charset="0"/>
              </a:rPr>
              <a:t>Economic Context: GDP for Q1 2019/20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348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700808"/>
            <a:ext cx="8763000" cy="3168352"/>
          </a:xfrm>
          <a:solidFill>
            <a:schemeClr val="bg1"/>
          </a:solidFill>
        </p:spPr>
        <p:txBody>
          <a:bodyPr>
            <a:noAutofit/>
          </a:bodyPr>
          <a:lstStyle/>
          <a:p>
            <a:pPr marL="0" indent="0">
              <a:buNone/>
            </a:pPr>
            <a:r>
              <a:rPr lang="en-ZA" sz="2400" b="1" dirty="0">
                <a:solidFill>
                  <a:srgbClr val="C00000"/>
                </a:solidFill>
                <a:latin typeface="Arial" pitchFamily="34" charset="0"/>
                <a:ea typeface="Times New Roman"/>
                <a:cs typeface="Arial" pitchFamily="34" charset="0"/>
              </a:rPr>
              <a:t>During the quarter the Minister engaged the IDC on a strategic level through:</a:t>
            </a:r>
          </a:p>
          <a:p>
            <a:endParaRPr lang="en-ZA" sz="2400" dirty="0">
              <a:latin typeface="Arial" pitchFamily="34" charset="0"/>
              <a:cs typeface="Arial" pitchFamily="34" charset="0"/>
            </a:endParaRPr>
          </a:p>
          <a:p>
            <a:pPr marL="0" indent="0">
              <a:buNone/>
            </a:pPr>
            <a:r>
              <a:rPr lang="en-ZA" sz="2400" dirty="0" smtClean="0">
                <a:latin typeface="Arial" pitchFamily="34" charset="0"/>
                <a:cs typeface="Arial" pitchFamily="34" charset="0"/>
              </a:rPr>
              <a:t>IDC Quarter 4 Report</a:t>
            </a:r>
          </a:p>
          <a:p>
            <a:r>
              <a:rPr lang="en-ZA" sz="2400" dirty="0" smtClean="0">
                <a:latin typeface="Arial" pitchFamily="34" charset="0"/>
                <a:cs typeface="Arial" pitchFamily="34" charset="0"/>
              </a:rPr>
              <a:t>PFMA compliance quarterly report for period ending March 2019</a:t>
            </a:r>
          </a:p>
          <a:p>
            <a:endParaRPr lang="en-ZA" sz="2400" dirty="0" smtClean="0">
              <a:latin typeface="Arial" pitchFamily="34" charset="0"/>
              <a:cs typeface="Arial" pitchFamily="34" charset="0"/>
            </a:endParaRPr>
          </a:p>
          <a:p>
            <a:pPr marL="0" indent="0">
              <a:buNone/>
            </a:pPr>
            <a:r>
              <a:rPr lang="en-ZA" sz="2400" dirty="0" smtClean="0">
                <a:latin typeface="Arial" pitchFamily="34" charset="0"/>
                <a:cs typeface="Arial" pitchFamily="34" charset="0"/>
              </a:rPr>
              <a:t>IDC Oversight Meeting 7 May 2019</a:t>
            </a:r>
          </a:p>
          <a:p>
            <a:r>
              <a:rPr lang="en-ZA" sz="2400" dirty="0" smtClean="0">
                <a:latin typeface="Arial" pitchFamily="34" charset="0"/>
                <a:cs typeface="Arial" pitchFamily="34" charset="0"/>
              </a:rPr>
              <a:t>Quarterly oversight meeting</a:t>
            </a:r>
            <a:endParaRPr lang="en-ZA" sz="2400" dirty="0">
              <a:latin typeface="Arial" pitchFamily="34" charset="0"/>
              <a:cs typeface="Arial" pitchFamily="34" charset="0"/>
            </a:endParaRPr>
          </a:p>
          <a:p>
            <a:pPr marL="0" indent="0">
              <a:buNone/>
            </a:pPr>
            <a:endParaRPr lang="en-ZA" sz="2400" dirty="0">
              <a:latin typeface="Arial" pitchFamily="34" charset="0"/>
              <a:cs typeface="Arial" pitchFamily="34" charset="0"/>
            </a:endParaRPr>
          </a:p>
        </p:txBody>
      </p:sp>
      <p:graphicFrame>
        <p:nvGraphicFramePr>
          <p:cNvPr id="5" name="Table 4"/>
          <p:cNvGraphicFramePr>
            <a:graphicFrameLocks noGrp="1"/>
          </p:cNvGraphicFramePr>
          <p:nvPr>
            <p:extLst/>
          </p:nvPr>
        </p:nvGraphicFramePr>
        <p:xfrm>
          <a:off x="0" y="1"/>
          <a:ext cx="7391400" cy="1056870"/>
        </p:xfrm>
        <a:graphic>
          <a:graphicData uri="http://schemas.openxmlformats.org/drawingml/2006/table">
            <a:tbl>
              <a:tblPr firstRow="1" bandRow="1" bandCol="1">
                <a:tableStyleId>{F2DE63D5-997A-4646-A377-4702673A728D}</a:tableStyleId>
              </a:tblPr>
              <a:tblGrid>
                <a:gridCol w="7391400">
                  <a:extLst>
                    <a:ext uri="{9D8B030D-6E8A-4147-A177-3AD203B41FA5}">
                      <a16:colId xmlns:a16="http://schemas.microsoft.com/office/drawing/2014/main" val="20000"/>
                    </a:ext>
                  </a:extLst>
                </a:gridCol>
              </a:tblGrid>
              <a:tr h="391047">
                <a:tc>
                  <a:txBody>
                    <a:bodyPr/>
                    <a:lstStyle/>
                    <a:p>
                      <a:pPr algn="l"/>
                      <a:r>
                        <a:rPr lang="en-ZA" sz="2400" dirty="0">
                          <a:solidFill>
                            <a:schemeClr val="bg1"/>
                          </a:solidFill>
                          <a:latin typeface="Arial" panose="020B0604020202020204" pitchFamily="34" charset="0"/>
                          <a:cs typeface="Arial" panose="020B0604020202020204" pitchFamily="34" charset="0"/>
                        </a:rPr>
                        <a:t>Improve</a:t>
                      </a:r>
                      <a:r>
                        <a:rPr lang="en-ZA" sz="2400" baseline="0" dirty="0">
                          <a:solidFill>
                            <a:schemeClr val="bg1"/>
                          </a:solidFill>
                          <a:latin typeface="Arial" panose="020B0604020202020204" pitchFamily="34" charset="0"/>
                          <a:cs typeface="Arial" panose="020B0604020202020204" pitchFamily="34" charset="0"/>
                        </a:rPr>
                        <a:t> performance: IDC</a:t>
                      </a:r>
                      <a:endParaRPr lang="en-ZA" sz="2400" dirty="0">
                        <a:solidFill>
                          <a:schemeClr val="bg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439"/>
                    </a:solidFill>
                  </a:tcPr>
                </a:tc>
                <a:extLst>
                  <a:ext uri="{0D108BD9-81ED-4DB2-BD59-A6C34878D82A}">
                    <a16:rowId xmlns:a16="http://schemas.microsoft.com/office/drawing/2014/main" val="10000"/>
                  </a:ext>
                </a:extLst>
              </a:tr>
              <a:tr h="599552">
                <a:tc>
                  <a:txBody>
                    <a:bodyPr/>
                    <a:lstStyle/>
                    <a:p>
                      <a:pPr algn="just"/>
                      <a:r>
                        <a:rPr lang="en-ZA" sz="1600" b="1" dirty="0">
                          <a:solidFill>
                            <a:schemeClr val="tx1"/>
                          </a:solidFill>
                          <a:effectLst/>
                          <a:latin typeface="Arial" panose="020B0604020202020204" pitchFamily="34" charset="0"/>
                          <a:ea typeface="Times New Roman"/>
                          <a:cs typeface="Arial" panose="020B0604020202020204" pitchFamily="34" charset="0"/>
                        </a:rPr>
                        <a:t>Ministerial or departmental oversight engagements</a:t>
                      </a:r>
                      <a:r>
                        <a:rPr lang="en-ZA" sz="1600" b="1" baseline="0" dirty="0">
                          <a:solidFill>
                            <a:schemeClr val="tx1"/>
                          </a:solidFill>
                          <a:effectLst/>
                          <a:latin typeface="Arial" panose="020B0604020202020204" pitchFamily="34" charset="0"/>
                          <a:ea typeface="Times New Roman"/>
                          <a:cs typeface="Arial" panose="020B0604020202020204" pitchFamily="34" charset="0"/>
                        </a:rPr>
                        <a:t> with the IDC held</a:t>
                      </a:r>
                      <a:endParaRPr lang="en-ZA" sz="1600" b="1" dirty="0">
                        <a:solidFill>
                          <a:schemeClr val="tx1"/>
                        </a:solidFill>
                        <a:latin typeface="Arial" panose="020B0604020202020204" pitchFamily="34" charset="0"/>
                        <a:cs typeface="Arial" panose="020B0604020202020204" pitchFamily="34" charset="0"/>
                      </a:endParaRPr>
                    </a:p>
                  </a:txBody>
                  <a:tcPr marL="91445" marR="91445" marT="45779" marB="457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a:xfrm>
            <a:off x="518864" y="188640"/>
            <a:ext cx="8472736" cy="648072"/>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15</a:t>
            </a:r>
            <a:endParaRPr lang="en-GB" sz="3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477770-CA54-4B44-8FE2-04A07C028FD1}" type="slidenum">
              <a:rPr lang="en-ZA" smtClean="0"/>
              <a:pPr/>
              <a:t>40</a:t>
            </a:fld>
            <a:endParaRPr lang="en-ZA" dirty="0"/>
          </a:p>
        </p:txBody>
      </p:sp>
    </p:spTree>
    <p:extLst>
      <p:ext uri="{BB962C8B-B14F-4D97-AF65-F5344CB8AC3E}">
        <p14:creationId xmlns:p14="http://schemas.microsoft.com/office/powerpoint/2010/main" val="2103270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182399752"/>
              </p:ext>
            </p:extLst>
          </p:nvPr>
        </p:nvGraphicFramePr>
        <p:xfrm>
          <a:off x="179512" y="2060849"/>
          <a:ext cx="8784976" cy="4267721"/>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0000"/>
                    </a:ext>
                  </a:extLst>
                </a:gridCol>
              </a:tblGrid>
              <a:tr h="361790">
                <a:tc>
                  <a:txBody>
                    <a:bodyPr/>
                    <a:lstStyle/>
                    <a:p>
                      <a:r>
                        <a:rPr lang="en-ZA" sz="1800" b="1" dirty="0">
                          <a:latin typeface="Arial" pitchFamily="34" charset="0"/>
                          <a:cs typeface="Arial" pitchFamily="34" charset="0"/>
                        </a:rPr>
                        <a:t>Key Performance Indicators</a:t>
                      </a:r>
                    </a:p>
                  </a:txBody>
                  <a:tcPr>
                    <a:solidFill>
                      <a:srgbClr val="78BA30"/>
                    </a:solidFill>
                  </a:tcPr>
                </a:tc>
                <a:extLst>
                  <a:ext uri="{0D108BD9-81ED-4DB2-BD59-A6C34878D82A}">
                    <a16:rowId xmlns:a16="http://schemas.microsoft.com/office/drawing/2014/main" val="10000"/>
                  </a:ext>
                </a:extLst>
              </a:tr>
              <a:tr h="2622976">
                <a:tc>
                  <a:txBody>
                    <a:bodyPr/>
                    <a:lstStyle/>
                    <a:p>
                      <a:pPr marL="914400" marR="0" indent="-914400" algn="just" defTabSz="914400" rtl="0" eaLnBrk="1" fontAlgn="auto" latinLnBrk="0" hangingPunct="1">
                        <a:lnSpc>
                          <a:spcPct val="100000"/>
                        </a:lnSpc>
                        <a:spcBef>
                          <a:spcPts val="0"/>
                        </a:spcBef>
                        <a:spcAft>
                          <a:spcPts val="0"/>
                        </a:spcAft>
                        <a:buClrTx/>
                        <a:buSzTx/>
                        <a:buFont typeface="+mj-lt"/>
                        <a:buNone/>
                        <a:tabLst>
                          <a:tab pos="0" algn="l"/>
                        </a:tabLst>
                        <a:defRPr/>
                      </a:pPr>
                      <a:endParaRPr lang="en-ZA" sz="600" dirty="0">
                        <a:effectLst/>
                        <a:latin typeface="Arial" pitchFamily="34" charset="0"/>
                        <a:ea typeface="Calibri"/>
                        <a:cs typeface="Arial" pitchFamily="34" charset="0"/>
                      </a:endParaRPr>
                    </a:p>
                    <a:p>
                      <a:pPr marL="1089025" marR="0" indent="-1089025" algn="just" defTabSz="914400" rtl="0" eaLnBrk="1" fontAlgn="auto" latinLnBrk="0" hangingPunct="1">
                        <a:lnSpc>
                          <a:spcPct val="100000"/>
                        </a:lnSpc>
                        <a:spcBef>
                          <a:spcPts val="0"/>
                        </a:spcBef>
                        <a:spcAft>
                          <a:spcPts val="0"/>
                        </a:spcAft>
                        <a:buClrTx/>
                        <a:buSzTx/>
                        <a:buFont typeface="+mj-lt"/>
                        <a:buNone/>
                        <a:tabLst>
                          <a:tab pos="0" algn="l"/>
                        </a:tabLst>
                        <a:defRPr/>
                      </a:pPr>
                      <a:r>
                        <a:rPr lang="en-ZA" sz="2000" dirty="0" smtClean="0">
                          <a:effectLst/>
                          <a:latin typeface="Arial" pitchFamily="34" charset="0"/>
                          <a:ea typeface="Calibri"/>
                          <a:cs typeface="Arial" pitchFamily="34" charset="0"/>
                        </a:rPr>
                        <a:t>KPI</a:t>
                      </a:r>
                      <a:r>
                        <a:rPr lang="en-ZA" sz="2000" baseline="0" dirty="0">
                          <a:effectLst/>
                          <a:latin typeface="Arial" pitchFamily="34" charset="0"/>
                          <a:ea typeface="Calibri"/>
                          <a:cs typeface="Arial" pitchFamily="34" charset="0"/>
                        </a:rPr>
                        <a:t> </a:t>
                      </a:r>
                      <a:r>
                        <a:rPr lang="en-ZA" sz="2000" baseline="0" dirty="0" smtClean="0">
                          <a:effectLst/>
                          <a:latin typeface="Arial" pitchFamily="34" charset="0"/>
                          <a:ea typeface="Calibri"/>
                          <a:cs typeface="Arial" pitchFamily="34" charset="0"/>
                        </a:rPr>
                        <a:t>16</a:t>
                      </a:r>
                      <a:r>
                        <a:rPr lang="en-US" sz="2000" dirty="0" smtClean="0">
                          <a:effectLst/>
                          <a:latin typeface="Arial" pitchFamily="34" charset="0"/>
                          <a:ea typeface="Calibri"/>
                          <a:cs typeface="Arial" pitchFamily="34" charset="0"/>
                        </a:rPr>
                        <a:t>: Work of the economic regulators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0" algn="l"/>
                        </a:tabLst>
                        <a:defRPr/>
                      </a:pPr>
                      <a:endParaRPr lang="en-ZA" sz="1800" b="0" dirty="0" smtClean="0">
                        <a:solidFill>
                          <a:schemeClr val="tx1"/>
                        </a:solidFill>
                        <a:latin typeface="Arial" pitchFamily="34" charset="0"/>
                        <a:cs typeface="Arial" pitchFamily="34" charset="0"/>
                      </a:endParaRPr>
                    </a:p>
                    <a:p>
                      <a:pPr marL="1089025" marR="0" indent="-10890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endParaRPr lang="en-GB" sz="1800" dirty="0">
                        <a:effectLst/>
                        <a:latin typeface="Arial" pitchFamily="34" charset="0"/>
                        <a:ea typeface="Times New Roman"/>
                        <a:cs typeface="Arial" pitchFamily="34" charset="0"/>
                      </a:endParaRPr>
                    </a:p>
                  </a:txBody>
                  <a:tcPr>
                    <a:noFill/>
                  </a:tcPr>
                </a:tc>
                <a:extLst>
                  <a:ext uri="{0D108BD9-81ED-4DB2-BD59-A6C34878D82A}">
                    <a16:rowId xmlns:a16="http://schemas.microsoft.com/office/drawing/2014/main" val="10001"/>
                  </a:ext>
                </a:extLst>
              </a:tr>
              <a:tr h="1278985">
                <a:tc>
                  <a:txBody>
                    <a:bodyPr/>
                    <a:lstStyle/>
                    <a:p>
                      <a:pPr marL="457200" marR="0" indent="-457200" algn="just" defTabSz="914400" rtl="0" eaLnBrk="1" fontAlgn="auto" latinLnBrk="0" hangingPunct="1">
                        <a:lnSpc>
                          <a:spcPct val="100000"/>
                        </a:lnSpc>
                        <a:spcBef>
                          <a:spcPts val="0"/>
                        </a:spcBef>
                        <a:spcAft>
                          <a:spcPts val="0"/>
                        </a:spcAft>
                        <a:buClrTx/>
                        <a:buSzTx/>
                        <a:buFont typeface="+mj-lt"/>
                        <a:buNone/>
                        <a:tabLst/>
                        <a:defRPr/>
                      </a:pPr>
                      <a:endParaRPr lang="en-GB" sz="1800" dirty="0">
                        <a:effectLst/>
                        <a:latin typeface="Arial" pitchFamily="34" charset="0"/>
                        <a:ea typeface="Times New Roman"/>
                        <a:cs typeface="Arial" pitchFamily="34" charset="0"/>
                      </a:endParaRPr>
                    </a:p>
                  </a:txBody>
                  <a:tcPr>
                    <a:no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nvPr>
        </p:nvGraphicFramePr>
        <p:xfrm>
          <a:off x="152400" y="1196752"/>
          <a:ext cx="8991600" cy="792088"/>
        </p:xfrm>
        <a:graphic>
          <a:graphicData uri="http://schemas.openxmlformats.org/drawingml/2006/table">
            <a:tbl>
              <a:tblPr firstRow="1" bandRow="1">
                <a:tableStyleId>{5C22544A-7EE6-4342-B048-85BDC9FD1C3A}</a:tableStyleId>
              </a:tblPr>
              <a:tblGrid>
                <a:gridCol w="8991600">
                  <a:extLst>
                    <a:ext uri="{9D8B030D-6E8A-4147-A177-3AD203B41FA5}">
                      <a16:colId xmlns:a16="http://schemas.microsoft.com/office/drawing/2014/main" val="20000"/>
                    </a:ext>
                  </a:extLst>
                </a:gridCol>
              </a:tblGrid>
              <a:tr h="7920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b="1" dirty="0">
                          <a:latin typeface="Arial" pitchFamily="34" charset="0"/>
                          <a:cs typeface="Arial" pitchFamily="34" charset="0"/>
                        </a:rPr>
                        <a:t>Strategic Objective 6: </a:t>
                      </a:r>
                      <a:r>
                        <a:rPr lang="en-ZA" sz="1800" b="1" kern="1200" dirty="0">
                          <a:latin typeface="Arial" pitchFamily="34" charset="0"/>
                          <a:cs typeface="Arial" pitchFamily="34" charset="0"/>
                        </a:rPr>
                        <a:t>Promote competition, trade and economic regulation  in support </a:t>
                      </a:r>
                      <a:r>
                        <a:rPr lang="en-ZA" sz="1800" b="1" dirty="0">
                          <a:latin typeface="Arial" pitchFamily="34" charset="0"/>
                          <a:cs typeface="Arial" pitchFamily="34" charset="0"/>
                        </a:rPr>
                        <a:t>of job creation, industrialisation and economic inclusion</a:t>
                      </a:r>
                      <a:endParaRPr lang="en-ZA" sz="1800" b="1" kern="1200" dirty="0">
                        <a:latin typeface="Arial" pitchFamily="34" charset="0"/>
                        <a:cs typeface="Arial" pitchFamily="34" charset="0"/>
                      </a:endParaRPr>
                    </a:p>
                  </a:txBody>
                  <a:tcPr>
                    <a:solidFill>
                      <a:srgbClr val="78BA30"/>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noAutofit/>
          </a:bodyPr>
          <a:lstStyle/>
          <a:p>
            <a:r>
              <a:rPr lang="en-GB" sz="2400" b="1" dirty="0">
                <a:latin typeface="Arial" panose="020B0604020202020204" pitchFamily="34" charset="0"/>
                <a:cs typeface="Arial" panose="020B0604020202020204" pitchFamily="34" charset="0"/>
              </a:rPr>
              <a:t>Programme 3: Investment, Competition &amp; Trade</a:t>
            </a:r>
          </a:p>
        </p:txBody>
      </p:sp>
      <p:sp>
        <p:nvSpPr>
          <p:cNvPr id="3" name="Slide Number Placeholder 2"/>
          <p:cNvSpPr>
            <a:spLocks noGrp="1"/>
          </p:cNvSpPr>
          <p:nvPr>
            <p:ph type="sldNum" sz="quarter" idx="12"/>
          </p:nvPr>
        </p:nvSpPr>
        <p:spPr/>
        <p:txBody>
          <a:bodyPr/>
          <a:lstStyle/>
          <a:p>
            <a:fld id="{0C477770-CA54-4B44-8FE2-04A07C028FD1}" type="slidenum">
              <a:rPr lang="en-ZA" smtClean="0"/>
              <a:pPr/>
              <a:t>41</a:t>
            </a:fld>
            <a:endParaRPr lang="en-ZA" dirty="0"/>
          </a:p>
        </p:txBody>
      </p:sp>
    </p:spTree>
    <p:extLst>
      <p:ext uri="{BB962C8B-B14F-4D97-AF65-F5344CB8AC3E}">
        <p14:creationId xmlns:p14="http://schemas.microsoft.com/office/powerpoint/2010/main" val="946584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idx="1"/>
          </p:nvPr>
        </p:nvSpPr>
        <p:spPr>
          <a:xfrm>
            <a:off x="244388" y="1133723"/>
            <a:ext cx="8720100" cy="4383509"/>
          </a:xfrm>
        </p:spPr>
        <p:txBody>
          <a:bodyPr>
            <a:noAutofit/>
          </a:bodyPr>
          <a:lstStyle/>
          <a:p>
            <a:pPr marL="0" indent="0" algn="just" defTabSz="179388">
              <a:lnSpc>
                <a:spcPct val="115000"/>
              </a:lnSpc>
              <a:spcAft>
                <a:spcPts val="300"/>
              </a:spcAft>
              <a:buNone/>
            </a:pPr>
            <a:r>
              <a:rPr lang="en-ZA" b="1" dirty="0" smtClean="0">
                <a:solidFill>
                  <a:srgbClr val="C00000"/>
                </a:solidFill>
                <a:latin typeface="Arial" panose="020B0604020202020204" pitchFamily="34" charset="0"/>
                <a:ea typeface="Calibri"/>
                <a:cs typeface="Arial" panose="020B0604020202020204" pitchFamily="34" charset="0"/>
              </a:rPr>
              <a:t>Meetings and Reports</a:t>
            </a:r>
            <a:endParaRPr lang="en-ZA" b="1" dirty="0">
              <a:solidFill>
                <a:srgbClr val="C00000"/>
              </a:solidFill>
              <a:latin typeface="Arial" panose="020B0604020202020204" pitchFamily="34" charset="0"/>
              <a:ea typeface="Calibri"/>
              <a:cs typeface="Arial" panose="020B0604020202020204" pitchFamily="34" charset="0"/>
            </a:endParaRPr>
          </a:p>
          <a:p>
            <a:pPr marL="0" indent="0" algn="just" defTabSz="179388">
              <a:lnSpc>
                <a:spcPct val="115000"/>
              </a:lnSpc>
              <a:spcAft>
                <a:spcPts val="300"/>
              </a:spcAft>
              <a:buNone/>
            </a:pPr>
            <a:endParaRPr lang="en-ZA" b="1" dirty="0" smtClean="0">
              <a:solidFill>
                <a:srgbClr val="C00000"/>
              </a:solidFill>
              <a:latin typeface="Arial" panose="020B0604020202020204" pitchFamily="34" charset="0"/>
              <a:ea typeface="Calibri"/>
              <a:cs typeface="Arial" panose="020B0604020202020204" pitchFamily="34" charset="0"/>
            </a:endParaRPr>
          </a:p>
          <a:p>
            <a:pPr algn="just" defTabSz="179388">
              <a:lnSpc>
                <a:spcPct val="115000"/>
              </a:lnSpc>
              <a:spcAft>
                <a:spcPts val="300"/>
              </a:spcAft>
            </a:pPr>
            <a:r>
              <a:rPr lang="en-ZA" dirty="0" smtClean="0">
                <a:latin typeface="Arial" panose="020B0604020202020204" pitchFamily="34" charset="0"/>
                <a:ea typeface="Calibri"/>
                <a:cs typeface="Arial" panose="020B0604020202020204" pitchFamily="34" charset="0"/>
              </a:rPr>
              <a:t>Quarter 4 Reports of the Competition Commission, Competition Tribunal and ITAC</a:t>
            </a:r>
          </a:p>
          <a:p>
            <a:pPr algn="just" defTabSz="179388">
              <a:lnSpc>
                <a:spcPct val="115000"/>
              </a:lnSpc>
              <a:spcAft>
                <a:spcPts val="300"/>
              </a:spcAft>
            </a:pPr>
            <a:r>
              <a:rPr lang="en-ZA" dirty="0" smtClean="0">
                <a:latin typeface="Arial" panose="020B0604020202020204" pitchFamily="34" charset="0"/>
                <a:ea typeface="Calibri"/>
                <a:cs typeface="Arial" panose="020B0604020202020204" pitchFamily="34" charset="0"/>
              </a:rPr>
              <a:t>Quarterly entities meeting on 11 June 2019</a:t>
            </a:r>
          </a:p>
          <a:p>
            <a:pPr algn="just" defTabSz="179388">
              <a:lnSpc>
                <a:spcPct val="115000"/>
              </a:lnSpc>
              <a:spcAft>
                <a:spcPts val="300"/>
              </a:spcAft>
            </a:pPr>
            <a:r>
              <a:rPr lang="en-ZA" dirty="0" smtClean="0">
                <a:latin typeface="Arial" panose="020B0604020202020204" pitchFamily="34" charset="0"/>
                <a:ea typeface="Calibri"/>
                <a:cs typeface="Arial" panose="020B0604020202020204" pitchFamily="34" charset="0"/>
              </a:rPr>
              <a:t>Approval and tabling of Annual Performance Plans 2019/20 for the Competition Commission, Competition Tribunal and ITAC – tabled 28 June 2019</a:t>
            </a:r>
            <a:endParaRPr lang="en-ZA" dirty="0">
              <a:latin typeface="Arial" panose="020B0604020202020204" pitchFamily="34" charset="0"/>
              <a:ea typeface="Calibri"/>
              <a:cs typeface="Arial" panose="020B0604020202020204" pitchFamily="34" charset="0"/>
            </a:endParaRPr>
          </a:p>
        </p:txBody>
      </p:sp>
      <p:sp>
        <p:nvSpPr>
          <p:cNvPr id="2" name="Slide Number Placeholder 1"/>
          <p:cNvSpPr>
            <a:spLocks noGrp="1"/>
          </p:cNvSpPr>
          <p:nvPr>
            <p:ph type="sldNum" sz="quarter" idx="10"/>
          </p:nvPr>
        </p:nvSpPr>
        <p:spPr/>
        <p:txBody>
          <a:bodyPr/>
          <a:lstStyle/>
          <a:p>
            <a:fld id="{0C477770-CA54-4B44-8FE2-04A07C028FD1}" type="slidenum">
              <a:rPr lang="en-ZA" smtClean="0">
                <a:solidFill>
                  <a:prstClr val="black">
                    <a:tint val="75000"/>
                  </a:prstClr>
                </a:solidFill>
              </a:rPr>
              <a:pPr/>
              <a:t>42</a:t>
            </a:fld>
            <a:endParaRPr lang="en-ZA" dirty="0">
              <a:solidFill>
                <a:prstClr val="black">
                  <a:tint val="75000"/>
                </a:prstClr>
              </a:solidFill>
            </a:endParaRPr>
          </a:p>
        </p:txBody>
      </p:sp>
      <p:graphicFrame>
        <p:nvGraphicFramePr>
          <p:cNvPr id="8" name="Table 7"/>
          <p:cNvGraphicFramePr>
            <a:graphicFrameLocks noGrp="1"/>
          </p:cNvGraphicFramePr>
          <p:nvPr>
            <p:extLst/>
          </p:nvPr>
        </p:nvGraphicFramePr>
        <p:xfrm>
          <a:off x="3" y="-27384"/>
          <a:ext cx="7328939" cy="961577"/>
        </p:xfrm>
        <a:graphic>
          <a:graphicData uri="http://schemas.openxmlformats.org/drawingml/2006/table">
            <a:tbl>
              <a:tblPr firstRow="1" bandRow="1" bandCol="1">
                <a:tableStyleId>{F2DE63D5-997A-4646-A377-4702673A728D}</a:tableStyleId>
              </a:tblPr>
              <a:tblGrid>
                <a:gridCol w="7328939">
                  <a:extLst>
                    <a:ext uri="{9D8B030D-6E8A-4147-A177-3AD203B41FA5}">
                      <a16:colId xmlns:a16="http://schemas.microsoft.com/office/drawing/2014/main" val="20000"/>
                    </a:ext>
                  </a:extLst>
                </a:gridCol>
              </a:tblGrid>
              <a:tr h="492821">
                <a:tc>
                  <a:txBody>
                    <a:bodyPr/>
                    <a:lstStyle/>
                    <a:p>
                      <a:pPr algn="l"/>
                      <a:r>
                        <a:rPr lang="en-ZA" sz="2400" dirty="0" smtClean="0">
                          <a:solidFill>
                            <a:schemeClr val="bg1"/>
                          </a:solidFill>
                          <a:latin typeface="Arial" panose="020B0604020202020204" pitchFamily="34" charset="0"/>
                          <a:ea typeface="Open Sans Extrabold" pitchFamily="34" charset="0"/>
                          <a:cs typeface="Arial" panose="020B0604020202020204" pitchFamily="34" charset="0"/>
                        </a:rPr>
                        <a:t>Quarterly</a:t>
                      </a:r>
                      <a:r>
                        <a:rPr lang="en-ZA" sz="2400" baseline="0" dirty="0" smtClean="0">
                          <a:solidFill>
                            <a:schemeClr val="bg1"/>
                          </a:solidFill>
                          <a:latin typeface="Arial" panose="020B0604020202020204" pitchFamily="34" charset="0"/>
                          <a:ea typeface="Open Sans Extrabold" pitchFamily="34" charset="0"/>
                          <a:cs typeface="Arial" panose="020B0604020202020204" pitchFamily="34" charset="0"/>
                        </a:rPr>
                        <a:t> Oversight</a:t>
                      </a:r>
                      <a:endParaRPr lang="en-ZA" sz="2400" dirty="0">
                        <a:solidFill>
                          <a:schemeClr val="tx1"/>
                        </a:solidFill>
                        <a:latin typeface="Arial" panose="020B0604020202020204" pitchFamily="34" charset="0"/>
                        <a:ea typeface="Open Sans Extrabold" pitchFamily="34" charset="0"/>
                        <a:cs typeface="Arial" panose="020B0604020202020204" pitchFamily="34" charset="0"/>
                      </a:endParaRPr>
                    </a:p>
                  </a:txBody>
                  <a:tcPr marL="91450" marR="91450" marT="45768" marB="45768">
                    <a:solidFill>
                      <a:srgbClr val="006439"/>
                    </a:solidFill>
                  </a:tcPr>
                </a:tc>
                <a:extLst>
                  <a:ext uri="{0D108BD9-81ED-4DB2-BD59-A6C34878D82A}">
                    <a16:rowId xmlns:a16="http://schemas.microsoft.com/office/drawing/2014/main" val="10000"/>
                  </a:ext>
                </a:extLst>
              </a:tr>
              <a:tr h="468756">
                <a:tc>
                  <a:txBody>
                    <a:bodyPr/>
                    <a:lstStyle/>
                    <a:p>
                      <a:r>
                        <a:rPr lang="en-ZA" sz="1600" b="1" dirty="0" smtClean="0">
                          <a:latin typeface="Arial" pitchFamily="34" charset="0"/>
                          <a:cs typeface="Arial" panose="020B0604020202020204" pitchFamily="34" charset="0"/>
                        </a:rPr>
                        <a:t>Oversight meetings and reports</a:t>
                      </a:r>
                      <a:endParaRPr lang="en-ZA" sz="1600" b="1" dirty="0">
                        <a:latin typeface="Arial" pitchFamily="34" charset="0"/>
                        <a:cs typeface="Arial" panose="020B0604020202020204" pitchFamily="34" charset="0"/>
                      </a:endParaRPr>
                    </a:p>
                  </a:txBody>
                  <a:tcPr marL="91450" marR="91450" marT="45768" marB="45768">
                    <a:solidFill>
                      <a:schemeClr val="bg1"/>
                    </a:solidFill>
                  </a:tcPr>
                </a:tc>
                <a:extLst>
                  <a:ext uri="{0D108BD9-81ED-4DB2-BD59-A6C34878D82A}">
                    <a16:rowId xmlns:a16="http://schemas.microsoft.com/office/drawing/2014/main" val="10001"/>
                  </a:ext>
                </a:extLst>
              </a:tr>
            </a:tbl>
          </a:graphicData>
        </a:graphic>
      </p:graphicFrame>
      <p:sp>
        <p:nvSpPr>
          <p:cNvPr id="10" name="Title 1"/>
          <p:cNvSpPr>
            <a:spLocks noGrp="1"/>
          </p:cNvSpPr>
          <p:nvPr>
            <p:ph type="title"/>
          </p:nvPr>
        </p:nvSpPr>
        <p:spPr>
          <a:xfrm>
            <a:off x="683568" y="116632"/>
            <a:ext cx="8288052" cy="817561"/>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16</a:t>
            </a:r>
            <a:endParaRPr lang="en-GB"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9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43</a:t>
            </a:fld>
            <a:endParaRPr lang="en-ZA" dirty="0"/>
          </a:p>
        </p:txBody>
      </p:sp>
      <p:sp>
        <p:nvSpPr>
          <p:cNvPr id="6" name="Content Placeholder 1"/>
          <p:cNvSpPr>
            <a:spLocks noGrp="1"/>
          </p:cNvSpPr>
          <p:nvPr>
            <p:ph idx="4294967295"/>
          </p:nvPr>
        </p:nvSpPr>
        <p:spPr>
          <a:xfrm>
            <a:off x="251520" y="1124744"/>
            <a:ext cx="8640960" cy="4896544"/>
          </a:xfrm>
        </p:spPr>
        <p:txBody>
          <a:bodyPr>
            <a:noAutofit/>
          </a:bodyPr>
          <a:lstStyle/>
          <a:p>
            <a:pPr algn="just">
              <a:spcBef>
                <a:spcPts val="0"/>
              </a:spcBef>
            </a:pPr>
            <a:r>
              <a:rPr lang="en-ZA" sz="1800" dirty="0" smtClean="0">
                <a:latin typeface="Aril"/>
                <a:ea typeface="Calibri"/>
              </a:rPr>
              <a:t>The </a:t>
            </a:r>
            <a:r>
              <a:rPr lang="en-ZA" sz="1800" dirty="0">
                <a:latin typeface="Aril"/>
                <a:ea typeface="Calibri"/>
              </a:rPr>
              <a:t>C</a:t>
            </a:r>
            <a:r>
              <a:rPr lang="en-ZA" sz="1800" dirty="0" smtClean="0">
                <a:latin typeface="Aril"/>
                <a:ea typeface="Calibri"/>
              </a:rPr>
              <a:t>ompetition Commission informed the Minister about the proposed merger between New Holdco (</a:t>
            </a:r>
            <a:r>
              <a:rPr lang="en-ZA" sz="1800" dirty="0" err="1" smtClean="0">
                <a:latin typeface="Aril"/>
                <a:ea typeface="Calibri"/>
              </a:rPr>
              <a:t>NewCo</a:t>
            </a:r>
            <a:r>
              <a:rPr lang="en-ZA" sz="1800" dirty="0" smtClean="0">
                <a:latin typeface="Aril"/>
                <a:ea typeface="Calibri"/>
              </a:rPr>
              <a:t>), as the primary acquiring firm, and Edgars Consolidated Stores Limited, as primary target firm. </a:t>
            </a:r>
          </a:p>
          <a:p>
            <a:pPr algn="just">
              <a:spcBef>
                <a:spcPts val="0"/>
              </a:spcBef>
            </a:pPr>
            <a:r>
              <a:rPr lang="en-ZA" sz="1800" dirty="0" smtClean="0">
                <a:latin typeface="Aril"/>
                <a:ea typeface="Calibri"/>
              </a:rPr>
              <a:t>The following shareholders would hold the issued share capital in </a:t>
            </a:r>
            <a:r>
              <a:rPr lang="en-ZA" sz="1800" dirty="0" err="1" smtClean="0">
                <a:latin typeface="Aril"/>
                <a:ea typeface="Calibri"/>
              </a:rPr>
              <a:t>NewCo</a:t>
            </a:r>
            <a:r>
              <a:rPr lang="en-ZA" sz="1800" dirty="0" smtClean="0">
                <a:latin typeface="Aril"/>
                <a:ea typeface="Calibri"/>
              </a:rPr>
              <a:t>:</a:t>
            </a:r>
          </a:p>
          <a:p>
            <a:pPr lvl="1" algn="just">
              <a:spcBef>
                <a:spcPts val="0"/>
              </a:spcBef>
            </a:pPr>
            <a:r>
              <a:rPr lang="en-ZA" sz="1600" dirty="0" err="1" smtClean="0">
                <a:latin typeface="Aril"/>
                <a:ea typeface="Calibri"/>
              </a:rPr>
              <a:t>OpCo</a:t>
            </a:r>
            <a:r>
              <a:rPr lang="en-ZA" sz="1600" dirty="0" smtClean="0">
                <a:latin typeface="Aril"/>
                <a:ea typeface="Calibri"/>
              </a:rPr>
              <a:t> Facility Lenders;</a:t>
            </a:r>
          </a:p>
          <a:p>
            <a:pPr lvl="1" algn="just">
              <a:spcBef>
                <a:spcPts val="0"/>
              </a:spcBef>
            </a:pPr>
            <a:r>
              <a:rPr lang="en-ZA" sz="1600" dirty="0" err="1" smtClean="0">
                <a:latin typeface="Aril"/>
                <a:ea typeface="Calibri"/>
              </a:rPr>
              <a:t>OpCo</a:t>
            </a:r>
            <a:r>
              <a:rPr lang="en-ZA" sz="1600" dirty="0" smtClean="0">
                <a:latin typeface="Aril"/>
                <a:ea typeface="Calibri"/>
              </a:rPr>
              <a:t> Cash </a:t>
            </a:r>
            <a:r>
              <a:rPr lang="en-ZA" sz="1600" dirty="0" err="1" smtClean="0">
                <a:latin typeface="Aril"/>
                <a:ea typeface="Calibri"/>
              </a:rPr>
              <a:t>Landlors</a:t>
            </a:r>
            <a:endParaRPr lang="en-ZA" sz="1600" dirty="0" smtClean="0">
              <a:latin typeface="Aril"/>
              <a:ea typeface="Calibri"/>
            </a:endParaRPr>
          </a:p>
          <a:p>
            <a:pPr lvl="1" algn="just">
              <a:spcBef>
                <a:spcPts val="0"/>
              </a:spcBef>
            </a:pPr>
            <a:r>
              <a:rPr lang="en-ZA" sz="1600" dirty="0" smtClean="0">
                <a:latin typeface="Aril"/>
                <a:ea typeface="Calibri"/>
              </a:rPr>
              <a:t>BEE Trust;</a:t>
            </a:r>
          </a:p>
          <a:p>
            <a:pPr lvl="1" algn="just">
              <a:spcBef>
                <a:spcPts val="0"/>
              </a:spcBef>
            </a:pPr>
            <a:r>
              <a:rPr lang="en-ZA" sz="1600" dirty="0" smtClean="0">
                <a:latin typeface="Aril"/>
                <a:ea typeface="Calibri"/>
              </a:rPr>
              <a:t>Existing Investors; and </a:t>
            </a:r>
          </a:p>
          <a:p>
            <a:pPr lvl="1" algn="just">
              <a:spcBef>
                <a:spcPts val="0"/>
              </a:spcBef>
            </a:pPr>
            <a:r>
              <a:rPr lang="en-ZA" sz="1600" dirty="0" smtClean="0">
                <a:latin typeface="Aril"/>
                <a:ea typeface="Calibri"/>
              </a:rPr>
              <a:t>Public Investment Corporation</a:t>
            </a:r>
          </a:p>
          <a:p>
            <a:pPr algn="just">
              <a:spcBef>
                <a:spcPts val="0"/>
              </a:spcBef>
            </a:pPr>
            <a:r>
              <a:rPr lang="en-ZA" sz="1800" dirty="0" smtClean="0">
                <a:latin typeface="Aril"/>
                <a:ea typeface="Calibri"/>
              </a:rPr>
              <a:t>The proposed transaction will require the restructuring of the debt and equity structure of the </a:t>
            </a:r>
            <a:r>
              <a:rPr lang="en-ZA" sz="1800" dirty="0" err="1" smtClean="0">
                <a:latin typeface="Aril"/>
                <a:ea typeface="Calibri"/>
              </a:rPr>
              <a:t>OpCo</a:t>
            </a:r>
            <a:r>
              <a:rPr lang="en-ZA" sz="1800" dirty="0" smtClean="0">
                <a:latin typeface="Aril"/>
                <a:ea typeface="Calibri"/>
              </a:rPr>
              <a:t> with a view of to providing the </a:t>
            </a:r>
            <a:r>
              <a:rPr lang="en-ZA" sz="1800" dirty="0" err="1" smtClean="0">
                <a:latin typeface="Aril"/>
                <a:ea typeface="Calibri"/>
              </a:rPr>
              <a:t>Edcon</a:t>
            </a:r>
            <a:r>
              <a:rPr lang="en-ZA" sz="1800" dirty="0" smtClean="0">
                <a:latin typeface="Aril"/>
                <a:ea typeface="Calibri"/>
              </a:rPr>
              <a:t> group with a platform to maximise its prospects of avoiding being forced into the business rescue or insolvency proceedings </a:t>
            </a:r>
          </a:p>
          <a:p>
            <a:pPr algn="just">
              <a:spcBef>
                <a:spcPts val="0"/>
              </a:spcBef>
            </a:pPr>
            <a:r>
              <a:rPr lang="en-ZA" sz="1800" dirty="0" smtClean="0">
                <a:latin typeface="Aril"/>
                <a:ea typeface="Calibri"/>
              </a:rPr>
              <a:t>EDD filed a Notice of Intention to Participate on 18 March 2019 and stressed the importance of putting measures in place to avoid any retrenchments. </a:t>
            </a:r>
          </a:p>
          <a:p>
            <a:pPr algn="just">
              <a:spcBef>
                <a:spcPts val="0"/>
              </a:spcBef>
            </a:pPr>
            <a:r>
              <a:rPr lang="en-ZA" sz="1800" dirty="0" smtClean="0">
                <a:latin typeface="Aril"/>
                <a:ea typeface="Calibri"/>
              </a:rPr>
              <a:t>Following engagements between EDD and the merging parties, EDD took note of the undertakings </a:t>
            </a:r>
            <a:r>
              <a:rPr lang="en-ZA" sz="1800" dirty="0">
                <a:latin typeface="Aril"/>
                <a:ea typeface="Calibri"/>
              </a:rPr>
              <a:t>made by </a:t>
            </a:r>
            <a:r>
              <a:rPr lang="en-ZA" sz="1800" dirty="0" err="1">
                <a:latin typeface="Aril"/>
                <a:ea typeface="Calibri"/>
              </a:rPr>
              <a:t>Edcon</a:t>
            </a:r>
            <a:r>
              <a:rPr lang="en-ZA" sz="1800" dirty="0">
                <a:latin typeface="Aril"/>
                <a:ea typeface="Calibri"/>
              </a:rPr>
              <a:t> to address employment and local procurement concerns</a:t>
            </a:r>
            <a:r>
              <a:rPr lang="en-ZA" sz="1800" dirty="0" smtClean="0">
                <a:latin typeface="Aril"/>
                <a:ea typeface="Calibri"/>
              </a:rPr>
              <a:t>.</a:t>
            </a:r>
          </a:p>
        </p:txBody>
      </p:sp>
      <p:sp>
        <p:nvSpPr>
          <p:cNvPr id="7" name="Title 1"/>
          <p:cNvSpPr>
            <a:spLocks noGrp="1"/>
          </p:cNvSpPr>
          <p:nvPr>
            <p:ph type="title"/>
          </p:nvPr>
        </p:nvSpPr>
        <p:spPr>
          <a:xfrm>
            <a:off x="7308304" y="116632"/>
            <a:ext cx="1663316" cy="817561"/>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16</a:t>
            </a:r>
            <a:endParaRPr lang="en-GB" sz="30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3" y="-27384"/>
          <a:ext cx="7328939" cy="961577"/>
        </p:xfrm>
        <a:graphic>
          <a:graphicData uri="http://schemas.openxmlformats.org/drawingml/2006/table">
            <a:tbl>
              <a:tblPr firstRow="1" bandRow="1" bandCol="1">
                <a:tableStyleId>{F2DE63D5-997A-4646-A377-4702673A728D}</a:tableStyleId>
              </a:tblPr>
              <a:tblGrid>
                <a:gridCol w="7328939">
                  <a:extLst>
                    <a:ext uri="{9D8B030D-6E8A-4147-A177-3AD203B41FA5}">
                      <a16:colId xmlns:a16="http://schemas.microsoft.com/office/drawing/2014/main" val="20000"/>
                    </a:ext>
                  </a:extLst>
                </a:gridCol>
              </a:tblGrid>
              <a:tr h="492821">
                <a:tc>
                  <a:txBody>
                    <a:bodyPr/>
                    <a:lstStyle/>
                    <a:p>
                      <a:pPr algn="l"/>
                      <a:r>
                        <a:rPr lang="en-ZA" sz="2400" dirty="0">
                          <a:solidFill>
                            <a:schemeClr val="bg1"/>
                          </a:solidFill>
                          <a:latin typeface="Arial" panose="020B0604020202020204" pitchFamily="34" charset="0"/>
                          <a:ea typeface="Open Sans Extrabold" pitchFamily="34" charset="0"/>
                          <a:cs typeface="Arial" panose="020B0604020202020204" pitchFamily="34" charset="0"/>
                        </a:rPr>
                        <a:t>Initiatives on Mergers and acquisitions</a:t>
                      </a:r>
                      <a:endParaRPr lang="en-ZA" sz="2400" dirty="0">
                        <a:solidFill>
                          <a:schemeClr val="tx1"/>
                        </a:solidFill>
                        <a:latin typeface="Arial" panose="020B0604020202020204" pitchFamily="34" charset="0"/>
                        <a:ea typeface="Open Sans Extrabold" pitchFamily="34" charset="0"/>
                        <a:cs typeface="Arial" panose="020B0604020202020204" pitchFamily="34" charset="0"/>
                      </a:endParaRPr>
                    </a:p>
                  </a:txBody>
                  <a:tcPr marL="91450" marR="91450" marT="45768" marB="45768">
                    <a:solidFill>
                      <a:srgbClr val="006439"/>
                    </a:solidFill>
                  </a:tcPr>
                </a:tc>
                <a:extLst>
                  <a:ext uri="{0D108BD9-81ED-4DB2-BD59-A6C34878D82A}">
                    <a16:rowId xmlns:a16="http://schemas.microsoft.com/office/drawing/2014/main" val="10000"/>
                  </a:ext>
                </a:extLst>
              </a:tr>
              <a:tr h="468756">
                <a:tc>
                  <a:txBody>
                    <a:bodyPr/>
                    <a:lstStyle/>
                    <a:p>
                      <a:r>
                        <a:rPr lang="en-ZA" sz="1600" b="1" dirty="0">
                          <a:latin typeface="Arial" pitchFamily="34" charset="0"/>
                          <a:cs typeface="Arial" panose="020B0604020202020204" pitchFamily="34" charset="0"/>
                        </a:rPr>
                        <a:t>Initiatives on market inquiries</a:t>
                      </a:r>
                      <a:r>
                        <a:rPr lang="en-ZA" sz="1600" b="1" baseline="0" dirty="0">
                          <a:latin typeface="Arial" pitchFamily="34" charset="0"/>
                          <a:cs typeface="Arial" panose="020B0604020202020204" pitchFamily="34" charset="0"/>
                        </a:rPr>
                        <a:t> or abuse of dominance</a:t>
                      </a:r>
                      <a:endParaRPr lang="en-ZA" sz="1600" b="1" dirty="0">
                        <a:latin typeface="Arial" pitchFamily="34" charset="0"/>
                        <a:cs typeface="Arial" panose="020B0604020202020204" pitchFamily="34" charset="0"/>
                      </a:endParaRPr>
                    </a:p>
                  </a:txBody>
                  <a:tcPr marL="91450" marR="91450" marT="45768" marB="45768">
                    <a:solidFill>
                      <a:schemeClr val="bg1"/>
                    </a:solidFill>
                  </a:tcPr>
                </a:tc>
                <a:extLst>
                  <a:ext uri="{0D108BD9-81ED-4DB2-BD59-A6C34878D82A}">
                    <a16:rowId xmlns:a16="http://schemas.microsoft.com/office/drawing/2014/main" val="10001"/>
                  </a:ext>
                </a:extLst>
              </a:tr>
            </a:tbl>
          </a:graphicData>
        </a:graphic>
      </p:graphicFrame>
      <p:sp>
        <p:nvSpPr>
          <p:cNvPr id="8" name="Content Placeholder 1"/>
          <p:cNvSpPr txBox="1">
            <a:spLocks/>
          </p:cNvSpPr>
          <p:nvPr/>
        </p:nvSpPr>
        <p:spPr>
          <a:xfrm>
            <a:off x="3107612" y="5897662"/>
            <a:ext cx="556661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ZA" sz="2400" b="1" dirty="0" smtClean="0">
                <a:solidFill>
                  <a:srgbClr val="C00000"/>
                </a:solidFill>
                <a:latin typeface="Arial" pitchFamily="34" charset="0"/>
                <a:cs typeface="Arial" pitchFamily="34" charset="0"/>
              </a:rPr>
              <a:t>See Highlights Focus Area 2: </a:t>
            </a:r>
            <a:r>
              <a:rPr lang="en-ZA" sz="2400" b="1" dirty="0" err="1" smtClean="0">
                <a:solidFill>
                  <a:srgbClr val="C00000"/>
                </a:solidFill>
                <a:latin typeface="Arial" pitchFamily="34" charset="0"/>
                <a:cs typeface="Arial" pitchFamily="34" charset="0"/>
              </a:rPr>
              <a:t>Edcon</a:t>
            </a:r>
            <a:endParaRPr lang="en-ZA" sz="2400" dirty="0">
              <a:latin typeface="Aril"/>
              <a:ea typeface="Calibri"/>
            </a:endParaRPr>
          </a:p>
        </p:txBody>
      </p:sp>
    </p:spTree>
    <p:extLst>
      <p:ext uri="{BB962C8B-B14F-4D97-AF65-F5344CB8AC3E}">
        <p14:creationId xmlns:p14="http://schemas.microsoft.com/office/powerpoint/2010/main" val="826834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44</a:t>
            </a:fld>
            <a:endParaRPr lang="en-ZA" dirty="0"/>
          </a:p>
        </p:txBody>
      </p:sp>
      <p:sp>
        <p:nvSpPr>
          <p:cNvPr id="6" name="Content Placeholder 1"/>
          <p:cNvSpPr>
            <a:spLocks noGrp="1"/>
          </p:cNvSpPr>
          <p:nvPr>
            <p:ph idx="4294967295"/>
          </p:nvPr>
        </p:nvSpPr>
        <p:spPr>
          <a:xfrm>
            <a:off x="251520" y="928456"/>
            <a:ext cx="8640960" cy="5452871"/>
          </a:xfrm>
        </p:spPr>
        <p:txBody>
          <a:bodyPr>
            <a:noAutofit/>
          </a:bodyPr>
          <a:lstStyle/>
          <a:p>
            <a:pPr marL="0" indent="0" algn="just">
              <a:spcBef>
                <a:spcPts val="0"/>
              </a:spcBef>
              <a:buNone/>
            </a:pPr>
            <a:r>
              <a:rPr lang="en-ZA" sz="1800" dirty="0" smtClean="0">
                <a:latin typeface="Aril"/>
                <a:ea typeface="Calibri"/>
              </a:rPr>
              <a:t>The </a:t>
            </a:r>
            <a:r>
              <a:rPr lang="en-ZA" sz="1800" dirty="0">
                <a:latin typeface="Aril"/>
                <a:ea typeface="Calibri"/>
              </a:rPr>
              <a:t>Competition Commission expedited the assessment of the proposed merger due to the financial position of the </a:t>
            </a:r>
            <a:r>
              <a:rPr lang="en-ZA" sz="1800" dirty="0" err="1">
                <a:latin typeface="Aril"/>
                <a:ea typeface="Calibri"/>
              </a:rPr>
              <a:t>Edcon</a:t>
            </a:r>
            <a:r>
              <a:rPr lang="en-ZA" sz="1800" dirty="0">
                <a:latin typeface="Aril"/>
                <a:ea typeface="Calibri"/>
              </a:rPr>
              <a:t> </a:t>
            </a:r>
            <a:r>
              <a:rPr lang="en-ZA" sz="1800" dirty="0" smtClean="0">
                <a:latin typeface="Aril"/>
                <a:ea typeface="Calibri"/>
              </a:rPr>
              <a:t>Group and recommended to the Competition </a:t>
            </a:r>
            <a:r>
              <a:rPr lang="en-ZA" sz="1800" dirty="0">
                <a:latin typeface="Aril"/>
                <a:ea typeface="Calibri"/>
              </a:rPr>
              <a:t>Tribunal </a:t>
            </a:r>
            <a:r>
              <a:rPr lang="en-ZA" sz="1800" dirty="0" smtClean="0">
                <a:latin typeface="Aril"/>
                <a:ea typeface="Calibri"/>
              </a:rPr>
              <a:t> </a:t>
            </a:r>
            <a:r>
              <a:rPr lang="en-ZA" sz="1800" dirty="0">
                <a:latin typeface="Aril"/>
                <a:ea typeface="Calibri"/>
              </a:rPr>
              <a:t>on the 30</a:t>
            </a:r>
            <a:r>
              <a:rPr lang="en-ZA" sz="1800" baseline="30000" dirty="0">
                <a:latin typeface="Aril"/>
                <a:ea typeface="Calibri"/>
              </a:rPr>
              <a:t>th</a:t>
            </a:r>
            <a:r>
              <a:rPr lang="en-ZA" sz="1800" dirty="0">
                <a:latin typeface="Aril"/>
                <a:ea typeface="Calibri"/>
              </a:rPr>
              <a:t> April 2019 </a:t>
            </a:r>
            <a:r>
              <a:rPr lang="en-ZA" sz="1800" dirty="0" smtClean="0">
                <a:latin typeface="Aril"/>
                <a:ea typeface="Calibri"/>
              </a:rPr>
              <a:t>subject </a:t>
            </a:r>
            <a:r>
              <a:rPr lang="en-ZA" sz="1800" dirty="0">
                <a:latin typeface="Aril"/>
                <a:ea typeface="Calibri"/>
              </a:rPr>
              <a:t>to the conditions agreed to between EDD and the merging parties</a:t>
            </a:r>
          </a:p>
          <a:p>
            <a:pPr algn="just">
              <a:spcBef>
                <a:spcPts val="0"/>
              </a:spcBef>
            </a:pPr>
            <a:r>
              <a:rPr lang="en-ZA" sz="1800" dirty="0" smtClean="0">
                <a:latin typeface="Aril"/>
                <a:ea typeface="Calibri"/>
              </a:rPr>
              <a:t>The </a:t>
            </a:r>
            <a:r>
              <a:rPr lang="en-ZA" sz="1800" dirty="0">
                <a:latin typeface="Aril"/>
                <a:ea typeface="Calibri"/>
              </a:rPr>
              <a:t>CT approved the merger on </a:t>
            </a:r>
            <a:r>
              <a:rPr lang="en-ZA" sz="1800" b="1" dirty="0">
                <a:latin typeface="Aril"/>
                <a:ea typeface="Calibri"/>
              </a:rPr>
              <a:t>9 May 2019 </a:t>
            </a:r>
            <a:r>
              <a:rPr lang="en-ZA" sz="1800" dirty="0">
                <a:latin typeface="Aril"/>
                <a:ea typeface="Calibri"/>
              </a:rPr>
              <a:t>subject to the following </a:t>
            </a:r>
            <a:r>
              <a:rPr lang="en-ZA" sz="1800" dirty="0" smtClean="0">
                <a:latin typeface="Aril"/>
                <a:ea typeface="Calibri"/>
              </a:rPr>
              <a:t>conditions:</a:t>
            </a:r>
          </a:p>
          <a:p>
            <a:pPr marL="800100" lvl="1" indent="-342900" algn="just">
              <a:spcBef>
                <a:spcPts val="0"/>
              </a:spcBef>
              <a:buFont typeface="+mj-lt"/>
              <a:buAutoNum type="arabicPeriod"/>
            </a:pPr>
            <a:r>
              <a:rPr lang="en-ZA" sz="1600" dirty="0" smtClean="0">
                <a:latin typeface="Aril"/>
                <a:ea typeface="Calibri"/>
              </a:rPr>
              <a:t>Commitment to </a:t>
            </a:r>
            <a:r>
              <a:rPr lang="en-ZA" sz="1600" dirty="0">
                <a:latin typeface="Aril"/>
                <a:ea typeface="Calibri"/>
              </a:rPr>
              <a:t>fostering and developing a more competitive production environment in South </a:t>
            </a:r>
            <a:r>
              <a:rPr lang="en-ZA" sz="1600" dirty="0" smtClean="0">
                <a:latin typeface="Aril"/>
                <a:ea typeface="Calibri"/>
              </a:rPr>
              <a:t>Africa</a:t>
            </a:r>
            <a:r>
              <a:rPr lang="en-ZA" sz="1600" dirty="0">
                <a:latin typeface="Aril"/>
                <a:ea typeface="Calibri"/>
              </a:rPr>
              <a:t> Edgars Consolidated Stores </a:t>
            </a:r>
            <a:r>
              <a:rPr lang="en-ZA" sz="1600" dirty="0" smtClean="0">
                <a:latin typeface="Aril"/>
                <a:ea typeface="Calibri"/>
              </a:rPr>
              <a:t>Limited </a:t>
            </a:r>
            <a:r>
              <a:rPr lang="en-ZA" sz="1600" dirty="0">
                <a:latin typeface="Aril"/>
                <a:ea typeface="Calibri"/>
              </a:rPr>
              <a:t>and </a:t>
            </a:r>
            <a:r>
              <a:rPr lang="en-ZA" sz="1600" dirty="0" err="1">
                <a:latin typeface="Aril"/>
                <a:ea typeface="Calibri"/>
              </a:rPr>
              <a:t>Edcon</a:t>
            </a:r>
            <a:r>
              <a:rPr lang="en-ZA" sz="1600" dirty="0">
                <a:latin typeface="Aril"/>
                <a:ea typeface="Calibri"/>
              </a:rPr>
              <a:t> Limited </a:t>
            </a:r>
            <a:r>
              <a:rPr lang="en-ZA" sz="1600" dirty="0" smtClean="0">
                <a:latin typeface="Aril"/>
                <a:ea typeface="Calibri"/>
              </a:rPr>
              <a:t>through </a:t>
            </a:r>
            <a:r>
              <a:rPr lang="en-ZA" sz="1400" dirty="0" smtClean="0">
                <a:latin typeface="Aril"/>
                <a:ea typeface="Calibri"/>
              </a:rPr>
              <a:t>–</a:t>
            </a:r>
          </a:p>
          <a:p>
            <a:pPr lvl="2" algn="just">
              <a:spcBef>
                <a:spcPts val="0"/>
              </a:spcBef>
            </a:pPr>
            <a:r>
              <a:rPr lang="en-ZA" sz="1400" dirty="0" smtClean="0">
                <a:latin typeface="Aril"/>
                <a:ea typeface="Calibri"/>
              </a:rPr>
              <a:t>Continuation </a:t>
            </a:r>
            <a:r>
              <a:rPr lang="en-ZA" sz="1400" dirty="0">
                <a:latin typeface="Aril"/>
                <a:ea typeface="Calibri"/>
              </a:rPr>
              <a:t>of the Import Replacement Programme which entails expanding </a:t>
            </a:r>
            <a:r>
              <a:rPr lang="en-ZA" sz="1400" dirty="0" err="1">
                <a:latin typeface="Aril"/>
                <a:ea typeface="Calibri"/>
              </a:rPr>
              <a:t>OpCo’s</a:t>
            </a:r>
            <a:r>
              <a:rPr lang="en-ZA" sz="1400" dirty="0">
                <a:latin typeface="Aril"/>
                <a:ea typeface="Calibri"/>
              </a:rPr>
              <a:t> procurement from South African suppliers (including small, medium and large enterprises</a:t>
            </a:r>
            <a:r>
              <a:rPr lang="en-ZA" sz="1400" dirty="0" smtClean="0">
                <a:latin typeface="Aril"/>
                <a:ea typeface="Calibri"/>
              </a:rPr>
              <a:t>);</a:t>
            </a:r>
          </a:p>
          <a:p>
            <a:pPr lvl="2" algn="just">
              <a:spcBef>
                <a:spcPts val="0"/>
              </a:spcBef>
            </a:pPr>
            <a:r>
              <a:rPr lang="en-ZA" sz="1400" dirty="0">
                <a:latin typeface="Aril"/>
                <a:ea typeface="Calibri"/>
              </a:rPr>
              <a:t>Building relationships with South African suppliers of products for re-sale in </a:t>
            </a:r>
            <a:r>
              <a:rPr lang="en-ZA" sz="1400" dirty="0" err="1">
                <a:latin typeface="Aril"/>
                <a:ea typeface="Calibri"/>
              </a:rPr>
              <a:t>OpCo’s</a:t>
            </a:r>
            <a:r>
              <a:rPr lang="en-ZA" sz="1400" dirty="0">
                <a:latin typeface="Aril"/>
                <a:ea typeface="Calibri"/>
              </a:rPr>
              <a:t> stores to inter alia mitigate the risk of exchange rate fluctuation, secure faster supply chain turnaround and cater for local consumer preferences; and</a:t>
            </a:r>
          </a:p>
          <a:p>
            <a:pPr lvl="2" algn="just">
              <a:spcBef>
                <a:spcPts val="0"/>
              </a:spcBef>
            </a:pPr>
            <a:r>
              <a:rPr lang="en-US" sz="1400" dirty="0">
                <a:latin typeface="Aril"/>
                <a:ea typeface="Calibri"/>
              </a:rPr>
              <a:t>Participation in </a:t>
            </a:r>
            <a:r>
              <a:rPr lang="en-US" sz="1400" dirty="0" err="1">
                <a:latin typeface="Aril"/>
                <a:ea typeface="Calibri"/>
              </a:rPr>
              <a:t>intiatives</a:t>
            </a:r>
            <a:r>
              <a:rPr lang="en-US" sz="1400" dirty="0">
                <a:latin typeface="Aril"/>
                <a:ea typeface="Calibri"/>
              </a:rPr>
              <a:t> by inter alia Government, IDC and NGOs aimed at improving capacity and competitiveness and to create jobs in the textile and apparel industry value chains in South Africa</a:t>
            </a:r>
            <a:r>
              <a:rPr lang="en-US" sz="1400" dirty="0" smtClean="0">
                <a:latin typeface="Aril"/>
                <a:ea typeface="Calibri"/>
              </a:rPr>
              <a:t>.</a:t>
            </a:r>
          </a:p>
          <a:p>
            <a:pPr marL="800100" lvl="1" indent="-342900" algn="just">
              <a:spcBef>
                <a:spcPts val="0"/>
              </a:spcBef>
              <a:buFont typeface="+mj-lt"/>
              <a:buAutoNum type="arabicPeriod"/>
            </a:pPr>
            <a:r>
              <a:rPr lang="en-US" sz="1600" dirty="0">
                <a:latin typeface="Aril"/>
                <a:ea typeface="Calibri"/>
              </a:rPr>
              <a:t>Quality assurance information sessions </a:t>
            </a:r>
            <a:r>
              <a:rPr lang="en-US" sz="1600" dirty="0" smtClean="0">
                <a:latin typeface="Aril"/>
                <a:ea typeface="Calibri"/>
              </a:rPr>
              <a:t>by </a:t>
            </a:r>
            <a:r>
              <a:rPr lang="en-US" sz="1600" dirty="0" err="1" smtClean="0">
                <a:latin typeface="Aril"/>
                <a:ea typeface="Calibri"/>
              </a:rPr>
              <a:t>OpCo</a:t>
            </a:r>
            <a:r>
              <a:rPr lang="en-US" sz="1600" dirty="0" smtClean="0">
                <a:latin typeface="Aril"/>
                <a:ea typeface="Calibri"/>
              </a:rPr>
              <a:t> with </a:t>
            </a:r>
            <a:r>
              <a:rPr lang="en-US" sz="1600" dirty="0">
                <a:latin typeface="Aril"/>
                <a:ea typeface="Calibri"/>
              </a:rPr>
              <a:t>South African p</a:t>
            </a:r>
            <a:r>
              <a:rPr lang="en-ZA" sz="1600" dirty="0" err="1">
                <a:latin typeface="Aril"/>
                <a:ea typeface="Calibri"/>
              </a:rPr>
              <a:t>roducers</a:t>
            </a:r>
            <a:r>
              <a:rPr lang="en-ZA" sz="1600" dirty="0">
                <a:latin typeface="Aril"/>
                <a:ea typeface="Calibri"/>
              </a:rPr>
              <a:t> to assist them in manufacturing world class products at competitive local prices; and Orientation sessions with Small Enterprises in South Africa to assist them in doing business with </a:t>
            </a:r>
            <a:r>
              <a:rPr lang="en-ZA" sz="1600" dirty="0" err="1">
                <a:latin typeface="Aril"/>
                <a:ea typeface="Calibri"/>
              </a:rPr>
              <a:t>OpCo</a:t>
            </a:r>
            <a:r>
              <a:rPr lang="en-ZA" sz="1600" dirty="0">
                <a:latin typeface="Aril"/>
                <a:ea typeface="Calibri"/>
              </a:rPr>
              <a:t>.</a:t>
            </a:r>
          </a:p>
          <a:p>
            <a:pPr marL="800100" lvl="1" indent="-342900" algn="just">
              <a:spcBef>
                <a:spcPts val="0"/>
              </a:spcBef>
              <a:buFont typeface="+mj-lt"/>
              <a:buAutoNum type="arabicPeriod"/>
            </a:pPr>
            <a:endParaRPr lang="en-ZA" sz="1800" dirty="0" smtClean="0">
              <a:latin typeface="Aril"/>
              <a:ea typeface="Calibri"/>
            </a:endParaRPr>
          </a:p>
          <a:p>
            <a:pPr lvl="2" algn="just">
              <a:spcBef>
                <a:spcPts val="0"/>
              </a:spcBef>
            </a:pPr>
            <a:endParaRPr lang="en-ZA" sz="1800" dirty="0">
              <a:latin typeface="Aril"/>
              <a:ea typeface="Calibri"/>
            </a:endParaRPr>
          </a:p>
          <a:p>
            <a:pPr algn="just">
              <a:spcBef>
                <a:spcPts val="0"/>
              </a:spcBef>
            </a:pPr>
            <a:r>
              <a:rPr lang="en-ZA" sz="1800" dirty="0" smtClean="0">
                <a:latin typeface="Aril"/>
                <a:ea typeface="Calibri"/>
              </a:rPr>
              <a:t> </a:t>
            </a:r>
          </a:p>
          <a:p>
            <a:pPr algn="just">
              <a:spcBef>
                <a:spcPts val="0"/>
              </a:spcBef>
            </a:pPr>
            <a:endParaRPr lang="en-ZA" sz="1800" dirty="0">
              <a:latin typeface="Aril"/>
              <a:ea typeface="Calibri"/>
            </a:endParaRPr>
          </a:p>
        </p:txBody>
      </p:sp>
      <p:sp>
        <p:nvSpPr>
          <p:cNvPr id="7" name="Title 1"/>
          <p:cNvSpPr>
            <a:spLocks noGrp="1"/>
          </p:cNvSpPr>
          <p:nvPr>
            <p:ph type="title"/>
          </p:nvPr>
        </p:nvSpPr>
        <p:spPr>
          <a:xfrm>
            <a:off x="7308304" y="116632"/>
            <a:ext cx="1663316" cy="817561"/>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16</a:t>
            </a:r>
            <a:endParaRPr lang="en-GB" sz="30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3" y="-27384"/>
          <a:ext cx="7328939" cy="961577"/>
        </p:xfrm>
        <a:graphic>
          <a:graphicData uri="http://schemas.openxmlformats.org/drawingml/2006/table">
            <a:tbl>
              <a:tblPr firstRow="1" bandRow="1" bandCol="1">
                <a:tableStyleId>{F2DE63D5-997A-4646-A377-4702673A728D}</a:tableStyleId>
              </a:tblPr>
              <a:tblGrid>
                <a:gridCol w="7328939">
                  <a:extLst>
                    <a:ext uri="{9D8B030D-6E8A-4147-A177-3AD203B41FA5}">
                      <a16:colId xmlns:a16="http://schemas.microsoft.com/office/drawing/2014/main" val="20000"/>
                    </a:ext>
                  </a:extLst>
                </a:gridCol>
              </a:tblGrid>
              <a:tr h="492821">
                <a:tc>
                  <a:txBody>
                    <a:bodyPr/>
                    <a:lstStyle/>
                    <a:p>
                      <a:pPr algn="l"/>
                      <a:r>
                        <a:rPr lang="en-ZA" sz="2400" dirty="0">
                          <a:solidFill>
                            <a:schemeClr val="bg1"/>
                          </a:solidFill>
                          <a:latin typeface="Arial" panose="020B0604020202020204" pitchFamily="34" charset="0"/>
                          <a:ea typeface="Open Sans Extrabold" pitchFamily="34" charset="0"/>
                          <a:cs typeface="Arial" panose="020B0604020202020204" pitchFamily="34" charset="0"/>
                        </a:rPr>
                        <a:t>Initiatives on Mergers and acquisitions</a:t>
                      </a:r>
                      <a:endParaRPr lang="en-ZA" sz="2400" dirty="0">
                        <a:solidFill>
                          <a:schemeClr val="tx1"/>
                        </a:solidFill>
                        <a:latin typeface="Arial" panose="020B0604020202020204" pitchFamily="34" charset="0"/>
                        <a:ea typeface="Open Sans Extrabold" pitchFamily="34" charset="0"/>
                        <a:cs typeface="Arial" panose="020B0604020202020204" pitchFamily="34" charset="0"/>
                      </a:endParaRPr>
                    </a:p>
                  </a:txBody>
                  <a:tcPr marL="91450" marR="91450" marT="45768" marB="45768">
                    <a:solidFill>
                      <a:srgbClr val="006439"/>
                    </a:solidFill>
                  </a:tcPr>
                </a:tc>
                <a:extLst>
                  <a:ext uri="{0D108BD9-81ED-4DB2-BD59-A6C34878D82A}">
                    <a16:rowId xmlns:a16="http://schemas.microsoft.com/office/drawing/2014/main" val="10000"/>
                  </a:ext>
                </a:extLst>
              </a:tr>
              <a:tr h="468756">
                <a:tc>
                  <a:txBody>
                    <a:bodyPr/>
                    <a:lstStyle/>
                    <a:p>
                      <a:r>
                        <a:rPr lang="en-ZA" sz="1600" b="1" dirty="0">
                          <a:latin typeface="Arial" pitchFamily="34" charset="0"/>
                          <a:cs typeface="Arial" panose="020B0604020202020204" pitchFamily="34" charset="0"/>
                        </a:rPr>
                        <a:t>Initiatives on market inquiries</a:t>
                      </a:r>
                      <a:r>
                        <a:rPr lang="en-ZA" sz="1600" b="1" baseline="0" dirty="0">
                          <a:latin typeface="Arial" pitchFamily="34" charset="0"/>
                          <a:cs typeface="Arial" panose="020B0604020202020204" pitchFamily="34" charset="0"/>
                        </a:rPr>
                        <a:t> or abuse of dominance</a:t>
                      </a:r>
                      <a:endParaRPr lang="en-ZA" sz="1600" b="1" dirty="0">
                        <a:latin typeface="Arial" pitchFamily="34" charset="0"/>
                        <a:cs typeface="Arial" panose="020B0604020202020204" pitchFamily="34" charset="0"/>
                      </a:endParaRPr>
                    </a:p>
                  </a:txBody>
                  <a:tcPr marL="91450" marR="91450" marT="45768" marB="45768">
                    <a:solidFill>
                      <a:schemeClr val="bg1"/>
                    </a:solidFill>
                  </a:tcPr>
                </a:tc>
                <a:extLst>
                  <a:ext uri="{0D108BD9-81ED-4DB2-BD59-A6C34878D82A}">
                    <a16:rowId xmlns:a16="http://schemas.microsoft.com/office/drawing/2014/main" val="10001"/>
                  </a:ext>
                </a:extLst>
              </a:tr>
            </a:tbl>
          </a:graphicData>
        </a:graphic>
      </p:graphicFrame>
      <p:sp>
        <p:nvSpPr>
          <p:cNvPr id="9" name="Content Placeholder 1"/>
          <p:cNvSpPr txBox="1">
            <a:spLocks/>
          </p:cNvSpPr>
          <p:nvPr/>
        </p:nvSpPr>
        <p:spPr>
          <a:xfrm>
            <a:off x="3107612" y="5897662"/>
            <a:ext cx="556661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ZA" sz="2400" b="1" dirty="0" smtClean="0">
                <a:solidFill>
                  <a:srgbClr val="C00000"/>
                </a:solidFill>
                <a:latin typeface="Arial" pitchFamily="34" charset="0"/>
                <a:cs typeface="Arial" pitchFamily="34" charset="0"/>
              </a:rPr>
              <a:t>See Highlights Focus Area 2: </a:t>
            </a:r>
            <a:r>
              <a:rPr lang="en-ZA" sz="2400" b="1" dirty="0" err="1" smtClean="0">
                <a:solidFill>
                  <a:srgbClr val="C00000"/>
                </a:solidFill>
                <a:latin typeface="Arial" pitchFamily="34" charset="0"/>
                <a:cs typeface="Arial" pitchFamily="34" charset="0"/>
              </a:rPr>
              <a:t>Edcon</a:t>
            </a:r>
            <a:endParaRPr lang="en-ZA" sz="2400" dirty="0">
              <a:latin typeface="Aril"/>
              <a:ea typeface="Calibri"/>
            </a:endParaRPr>
          </a:p>
        </p:txBody>
      </p:sp>
    </p:spTree>
    <p:extLst>
      <p:ext uri="{BB962C8B-B14F-4D97-AF65-F5344CB8AC3E}">
        <p14:creationId xmlns:p14="http://schemas.microsoft.com/office/powerpoint/2010/main" val="3032502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pPr>
                <a:defRPr/>
              </a:pPr>
              <a:t>45</a:t>
            </a:fld>
            <a:endParaRPr lang="en-ZA" dirty="0"/>
          </a:p>
        </p:txBody>
      </p:sp>
      <p:sp>
        <p:nvSpPr>
          <p:cNvPr id="6" name="Content Placeholder 1"/>
          <p:cNvSpPr>
            <a:spLocks noGrp="1"/>
          </p:cNvSpPr>
          <p:nvPr>
            <p:ph idx="4294967295"/>
          </p:nvPr>
        </p:nvSpPr>
        <p:spPr>
          <a:xfrm>
            <a:off x="179512" y="928456"/>
            <a:ext cx="8856984" cy="5452872"/>
          </a:xfrm>
        </p:spPr>
        <p:txBody>
          <a:bodyPr>
            <a:noAutofit/>
          </a:bodyPr>
          <a:lstStyle/>
          <a:p>
            <a:pPr marL="0" indent="0" algn="just">
              <a:spcBef>
                <a:spcPts val="0"/>
              </a:spcBef>
              <a:spcAft>
                <a:spcPts val="0"/>
              </a:spcAft>
              <a:buNone/>
            </a:pPr>
            <a:r>
              <a:rPr lang="en-ZA" sz="1800" dirty="0" smtClean="0">
                <a:latin typeface="Aril"/>
                <a:ea typeface="Calibri"/>
              </a:rPr>
              <a:t>3. Exploration of opportunities with South </a:t>
            </a:r>
            <a:r>
              <a:rPr lang="en-ZA" sz="1800" dirty="0">
                <a:latin typeface="Aril"/>
                <a:ea typeface="Calibri"/>
              </a:rPr>
              <a:t>African suppliers and manufacturers relevant to the </a:t>
            </a:r>
            <a:r>
              <a:rPr lang="en-ZA" sz="1800" dirty="0" err="1">
                <a:latin typeface="Aril"/>
                <a:ea typeface="Calibri"/>
              </a:rPr>
              <a:t>Edcon</a:t>
            </a:r>
            <a:r>
              <a:rPr lang="en-ZA" sz="1800" dirty="0">
                <a:latin typeface="Aril"/>
                <a:ea typeface="Calibri"/>
              </a:rPr>
              <a:t> Group’s operations in South </a:t>
            </a:r>
            <a:r>
              <a:rPr lang="en-ZA" sz="1800" dirty="0" smtClean="0">
                <a:latin typeface="Aril"/>
                <a:ea typeface="Calibri"/>
              </a:rPr>
              <a:t>Africa –</a:t>
            </a:r>
          </a:p>
          <a:p>
            <a:pPr lvl="1" algn="just">
              <a:spcBef>
                <a:spcPts val="0"/>
              </a:spcBef>
              <a:buFont typeface="Wingdings" pitchFamily="2" charset="2"/>
              <a:buChar char="§"/>
            </a:pPr>
            <a:r>
              <a:rPr lang="en-ZA" sz="1600" dirty="0" smtClean="0">
                <a:latin typeface="Aril"/>
                <a:ea typeface="Calibri"/>
              </a:rPr>
              <a:t>To </a:t>
            </a:r>
            <a:r>
              <a:rPr lang="en-ZA" sz="1600" dirty="0">
                <a:latin typeface="Aril"/>
                <a:ea typeface="Calibri"/>
              </a:rPr>
              <a:t>expand production for the domestic </a:t>
            </a:r>
            <a:r>
              <a:rPr lang="en-ZA" sz="1600" dirty="0" smtClean="0">
                <a:latin typeface="Aril"/>
                <a:ea typeface="Calibri"/>
              </a:rPr>
              <a:t>market;</a:t>
            </a:r>
          </a:p>
          <a:p>
            <a:pPr lvl="1" algn="just">
              <a:spcBef>
                <a:spcPts val="0"/>
              </a:spcBef>
              <a:buFont typeface="Wingdings" pitchFamily="2" charset="2"/>
              <a:buChar char="§"/>
            </a:pPr>
            <a:r>
              <a:rPr lang="en-ZA" sz="1600" dirty="0" smtClean="0">
                <a:latin typeface="Aril"/>
                <a:ea typeface="Calibri"/>
              </a:rPr>
              <a:t>To </a:t>
            </a:r>
            <a:r>
              <a:rPr lang="en-ZA" sz="1600" dirty="0">
                <a:latin typeface="Aril"/>
                <a:ea typeface="Calibri"/>
              </a:rPr>
              <a:t>accelerate </a:t>
            </a:r>
            <a:r>
              <a:rPr lang="en-ZA" sz="1600" dirty="0" err="1">
                <a:latin typeface="Aril"/>
                <a:ea typeface="Calibri"/>
              </a:rPr>
              <a:t>OpCo’s</a:t>
            </a:r>
            <a:r>
              <a:rPr lang="en-ZA" sz="1600" dirty="0">
                <a:latin typeface="Aril"/>
                <a:ea typeface="Calibri"/>
              </a:rPr>
              <a:t> local procurement; and </a:t>
            </a:r>
            <a:endParaRPr lang="en-ZA" sz="1600" dirty="0" smtClean="0">
              <a:latin typeface="Aril"/>
              <a:ea typeface="Calibri"/>
            </a:endParaRPr>
          </a:p>
          <a:p>
            <a:pPr lvl="1" algn="just">
              <a:spcBef>
                <a:spcPts val="0"/>
              </a:spcBef>
              <a:buFont typeface="Wingdings" pitchFamily="2" charset="2"/>
              <a:buChar char="§"/>
            </a:pPr>
            <a:r>
              <a:rPr lang="en-ZA" sz="1600" dirty="0" smtClean="0">
                <a:latin typeface="Aril"/>
                <a:ea typeface="Calibri"/>
              </a:rPr>
              <a:t>For </a:t>
            </a:r>
            <a:r>
              <a:rPr lang="en-ZA" sz="1600" dirty="0">
                <a:latin typeface="Aril"/>
                <a:ea typeface="Calibri"/>
              </a:rPr>
              <a:t>partnerships, </a:t>
            </a:r>
            <a:r>
              <a:rPr lang="en-ZA" sz="1600" dirty="0" smtClean="0">
                <a:latin typeface="Aril"/>
                <a:ea typeface="Calibri"/>
              </a:rPr>
              <a:t>initiatives </a:t>
            </a:r>
            <a:r>
              <a:rPr lang="en-ZA" sz="1600" dirty="0">
                <a:latin typeface="Aril"/>
                <a:ea typeface="Calibri"/>
              </a:rPr>
              <a:t>and programs to build the capacity, </a:t>
            </a:r>
            <a:r>
              <a:rPr lang="en-ZA" sz="1600" dirty="0" smtClean="0">
                <a:latin typeface="Aril"/>
                <a:ea typeface="Calibri"/>
              </a:rPr>
              <a:t>technological capabilities </a:t>
            </a:r>
            <a:r>
              <a:rPr lang="en-ZA" sz="1600" dirty="0">
                <a:latin typeface="Aril"/>
                <a:ea typeface="Calibri"/>
              </a:rPr>
              <a:t>(including equipment and intellectual property requirements) and competitiveness of those local suppliers and manufacturers, including, where appropriate, working with Government, IDC and/or NGOs.</a:t>
            </a:r>
          </a:p>
          <a:p>
            <a:pPr marL="0" indent="0" algn="just">
              <a:spcBef>
                <a:spcPts val="0"/>
              </a:spcBef>
              <a:buNone/>
            </a:pPr>
            <a:r>
              <a:rPr lang="en-ZA" sz="1800" dirty="0">
                <a:latin typeface="Aril"/>
                <a:ea typeface="Calibri"/>
              </a:rPr>
              <a:t>4. </a:t>
            </a:r>
            <a:r>
              <a:rPr lang="en-ZA" sz="1800" dirty="0" smtClean="0">
                <a:latin typeface="Aril"/>
                <a:ea typeface="Calibri"/>
              </a:rPr>
              <a:t>Commitment to a </a:t>
            </a:r>
            <a:r>
              <a:rPr lang="en-ZA" sz="1800" dirty="0">
                <a:latin typeface="Aril"/>
                <a:ea typeface="Calibri"/>
              </a:rPr>
              <a:t>bi-annual </a:t>
            </a:r>
            <a:r>
              <a:rPr lang="en-ZA" sz="1800" dirty="0" smtClean="0">
                <a:latin typeface="Aril"/>
                <a:ea typeface="Calibri"/>
              </a:rPr>
              <a:t>meeting with </a:t>
            </a:r>
            <a:r>
              <a:rPr lang="en-ZA" sz="1800" dirty="0">
                <a:latin typeface="Aril"/>
                <a:ea typeface="Calibri"/>
              </a:rPr>
              <a:t>representatives of EDD and other public entities that may be invited by EDD from time to </a:t>
            </a:r>
            <a:r>
              <a:rPr lang="en-ZA" sz="1800" dirty="0" smtClean="0">
                <a:latin typeface="Aril"/>
                <a:ea typeface="Calibri"/>
              </a:rPr>
              <a:t>time over a five year period to </a:t>
            </a:r>
            <a:r>
              <a:rPr lang="en-ZA" sz="1800" dirty="0">
                <a:latin typeface="Aril"/>
                <a:ea typeface="Calibri"/>
              </a:rPr>
              <a:t>help identify local sourcing opportunities and measures that can improve the competitiveness of local suppliers and manufacturers</a:t>
            </a:r>
            <a:r>
              <a:rPr lang="en-ZA" sz="1800" dirty="0" smtClean="0">
                <a:latin typeface="Aril"/>
                <a:ea typeface="Calibri"/>
              </a:rPr>
              <a:t>.</a:t>
            </a:r>
          </a:p>
          <a:p>
            <a:pPr marL="0" indent="0" algn="just">
              <a:spcBef>
                <a:spcPts val="0"/>
              </a:spcBef>
              <a:buNone/>
            </a:pPr>
            <a:r>
              <a:rPr lang="en-ZA" sz="1800" dirty="0">
                <a:latin typeface="Aril"/>
                <a:ea typeface="Calibri"/>
              </a:rPr>
              <a:t> </a:t>
            </a:r>
            <a:endParaRPr lang="en-ZA" sz="1800" dirty="0" smtClean="0">
              <a:latin typeface="Aril"/>
              <a:ea typeface="Calibri"/>
            </a:endParaRPr>
          </a:p>
          <a:p>
            <a:pPr marL="0" indent="0" algn="just">
              <a:spcBef>
                <a:spcPts val="0"/>
              </a:spcBef>
              <a:buNone/>
            </a:pPr>
            <a:r>
              <a:rPr lang="en-ZA" sz="1800" b="1" dirty="0" smtClean="0">
                <a:latin typeface="Aril"/>
                <a:ea typeface="Calibri"/>
              </a:rPr>
              <a:t>Broad-Based Black Economic Empowerment</a:t>
            </a:r>
          </a:p>
          <a:p>
            <a:pPr algn="just">
              <a:spcBef>
                <a:spcPts val="0"/>
              </a:spcBef>
            </a:pPr>
            <a:r>
              <a:rPr lang="en-ZA" sz="1600" dirty="0" smtClean="0">
                <a:latin typeface="Aril"/>
                <a:ea typeface="Calibri"/>
              </a:rPr>
              <a:t>Introduction of replacement </a:t>
            </a:r>
            <a:r>
              <a:rPr lang="en-ZA" sz="1600" dirty="0">
                <a:latin typeface="Aril"/>
                <a:ea typeface="Calibri"/>
              </a:rPr>
              <a:t>scheme </a:t>
            </a:r>
            <a:r>
              <a:rPr lang="en-ZA" sz="1600" dirty="0" smtClean="0">
                <a:latin typeface="Aril"/>
                <a:ea typeface="Calibri"/>
              </a:rPr>
              <a:t>for </a:t>
            </a:r>
            <a:r>
              <a:rPr lang="en-ZA" sz="1600" dirty="0" err="1" smtClean="0">
                <a:latin typeface="Aril"/>
                <a:ea typeface="Calibri"/>
              </a:rPr>
              <a:t>Edcon</a:t>
            </a:r>
            <a:r>
              <a:rPr lang="en-ZA" sz="1600" dirty="0" smtClean="0">
                <a:latin typeface="Aril"/>
                <a:ea typeface="Calibri"/>
              </a:rPr>
              <a:t> Staff Empowerment Trust to </a:t>
            </a:r>
            <a:r>
              <a:rPr lang="en-ZA" sz="1600" dirty="0">
                <a:latin typeface="Aril"/>
                <a:ea typeface="Calibri"/>
              </a:rPr>
              <a:t>safeguard the rights and interests of the beneficiaries of the </a:t>
            </a:r>
            <a:r>
              <a:rPr lang="en-ZA" sz="1600" dirty="0" smtClean="0">
                <a:latin typeface="Aril"/>
                <a:ea typeface="Calibri"/>
              </a:rPr>
              <a:t>previous scheme whose value has been wholly eroded by </a:t>
            </a:r>
            <a:r>
              <a:rPr lang="en-ZA" sz="1600" dirty="0" err="1" smtClean="0">
                <a:latin typeface="Aril"/>
                <a:ea typeface="Calibri"/>
              </a:rPr>
              <a:t>Edcon</a:t>
            </a:r>
            <a:r>
              <a:rPr lang="en-ZA" sz="1600" dirty="0" smtClean="0">
                <a:latin typeface="Aril"/>
                <a:ea typeface="Calibri"/>
              </a:rPr>
              <a:t> financial challenges.</a:t>
            </a:r>
            <a:r>
              <a:rPr lang="en-ZA" sz="1800" dirty="0" smtClean="0">
                <a:latin typeface="Aril"/>
                <a:ea typeface="Calibri"/>
              </a:rPr>
              <a:t> </a:t>
            </a:r>
          </a:p>
          <a:p>
            <a:pPr marL="0" indent="0" algn="just">
              <a:spcBef>
                <a:spcPts val="0"/>
              </a:spcBef>
              <a:buNone/>
            </a:pPr>
            <a:r>
              <a:rPr lang="en-ZA" sz="1800" b="1" dirty="0" smtClean="0">
                <a:latin typeface="Aril"/>
                <a:ea typeface="Calibri"/>
              </a:rPr>
              <a:t>Employment</a:t>
            </a:r>
            <a:r>
              <a:rPr lang="en-ZA" sz="1800" dirty="0" smtClean="0">
                <a:latin typeface="Aril"/>
                <a:ea typeface="Calibri"/>
              </a:rPr>
              <a:t> </a:t>
            </a:r>
          </a:p>
          <a:p>
            <a:pPr algn="just">
              <a:spcBef>
                <a:spcPts val="0"/>
              </a:spcBef>
            </a:pPr>
            <a:r>
              <a:rPr lang="en-ZA" sz="1600" dirty="0" smtClean="0">
                <a:latin typeface="Aril"/>
                <a:ea typeface="Calibri"/>
              </a:rPr>
              <a:t>The </a:t>
            </a:r>
            <a:r>
              <a:rPr lang="en-ZA" sz="1600" dirty="0" err="1">
                <a:latin typeface="Aril"/>
                <a:ea typeface="Calibri"/>
              </a:rPr>
              <a:t>Edcon</a:t>
            </a:r>
            <a:r>
              <a:rPr lang="en-ZA" sz="1600" dirty="0">
                <a:latin typeface="Aril"/>
                <a:ea typeface="Calibri"/>
              </a:rPr>
              <a:t> Group will use its best endeavours to implement measures aimed at avoiding involuntary retrenchments, particularly amongst non-management related store staff, including offering employees of stores that are closed down equivalent positions in alternate stores.</a:t>
            </a:r>
          </a:p>
        </p:txBody>
      </p:sp>
      <p:sp>
        <p:nvSpPr>
          <p:cNvPr id="7" name="Title 1"/>
          <p:cNvSpPr>
            <a:spLocks noGrp="1"/>
          </p:cNvSpPr>
          <p:nvPr>
            <p:ph type="title"/>
          </p:nvPr>
        </p:nvSpPr>
        <p:spPr>
          <a:xfrm>
            <a:off x="7308304" y="116632"/>
            <a:ext cx="1663316" cy="817561"/>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16</a:t>
            </a:r>
            <a:endParaRPr lang="en-GB" sz="30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3" y="-27384"/>
          <a:ext cx="7328939" cy="961577"/>
        </p:xfrm>
        <a:graphic>
          <a:graphicData uri="http://schemas.openxmlformats.org/drawingml/2006/table">
            <a:tbl>
              <a:tblPr firstRow="1" bandRow="1" bandCol="1">
                <a:tableStyleId>{F2DE63D5-997A-4646-A377-4702673A728D}</a:tableStyleId>
              </a:tblPr>
              <a:tblGrid>
                <a:gridCol w="7328939">
                  <a:extLst>
                    <a:ext uri="{9D8B030D-6E8A-4147-A177-3AD203B41FA5}">
                      <a16:colId xmlns:a16="http://schemas.microsoft.com/office/drawing/2014/main" val="20000"/>
                    </a:ext>
                  </a:extLst>
                </a:gridCol>
              </a:tblGrid>
              <a:tr h="492821">
                <a:tc>
                  <a:txBody>
                    <a:bodyPr/>
                    <a:lstStyle/>
                    <a:p>
                      <a:pPr algn="l"/>
                      <a:r>
                        <a:rPr lang="en-ZA" sz="2400" dirty="0">
                          <a:solidFill>
                            <a:schemeClr val="bg1"/>
                          </a:solidFill>
                          <a:latin typeface="Arial" panose="020B0604020202020204" pitchFamily="34" charset="0"/>
                          <a:ea typeface="Open Sans Extrabold" pitchFamily="34" charset="0"/>
                          <a:cs typeface="Arial" panose="020B0604020202020204" pitchFamily="34" charset="0"/>
                        </a:rPr>
                        <a:t>Initiatives on Mergers and acquisitions</a:t>
                      </a:r>
                      <a:endParaRPr lang="en-ZA" sz="2400" dirty="0">
                        <a:solidFill>
                          <a:schemeClr val="tx1"/>
                        </a:solidFill>
                        <a:latin typeface="Arial" panose="020B0604020202020204" pitchFamily="34" charset="0"/>
                        <a:ea typeface="Open Sans Extrabold" pitchFamily="34" charset="0"/>
                        <a:cs typeface="Arial" panose="020B0604020202020204" pitchFamily="34" charset="0"/>
                      </a:endParaRPr>
                    </a:p>
                  </a:txBody>
                  <a:tcPr marL="91450" marR="91450" marT="45768" marB="45768">
                    <a:solidFill>
                      <a:srgbClr val="006439"/>
                    </a:solidFill>
                  </a:tcPr>
                </a:tc>
                <a:extLst>
                  <a:ext uri="{0D108BD9-81ED-4DB2-BD59-A6C34878D82A}">
                    <a16:rowId xmlns:a16="http://schemas.microsoft.com/office/drawing/2014/main" val="10000"/>
                  </a:ext>
                </a:extLst>
              </a:tr>
              <a:tr h="468756">
                <a:tc>
                  <a:txBody>
                    <a:bodyPr/>
                    <a:lstStyle/>
                    <a:p>
                      <a:r>
                        <a:rPr lang="en-ZA" sz="1600" b="1" dirty="0">
                          <a:latin typeface="Arial" pitchFamily="34" charset="0"/>
                          <a:cs typeface="Arial" panose="020B0604020202020204" pitchFamily="34" charset="0"/>
                        </a:rPr>
                        <a:t>Initiatives on market inquiries</a:t>
                      </a:r>
                      <a:r>
                        <a:rPr lang="en-ZA" sz="1600" b="1" baseline="0" dirty="0">
                          <a:latin typeface="Arial" pitchFamily="34" charset="0"/>
                          <a:cs typeface="Arial" panose="020B0604020202020204" pitchFamily="34" charset="0"/>
                        </a:rPr>
                        <a:t> or abuse of dominance</a:t>
                      </a:r>
                      <a:endParaRPr lang="en-ZA" sz="1600" b="1" dirty="0">
                        <a:latin typeface="Arial" pitchFamily="34" charset="0"/>
                        <a:cs typeface="Arial" panose="020B0604020202020204" pitchFamily="34" charset="0"/>
                      </a:endParaRPr>
                    </a:p>
                  </a:txBody>
                  <a:tcPr marL="91450" marR="91450" marT="45768" marB="45768">
                    <a:solidFill>
                      <a:schemeClr val="bg1"/>
                    </a:solidFill>
                  </a:tcPr>
                </a:tc>
                <a:extLst>
                  <a:ext uri="{0D108BD9-81ED-4DB2-BD59-A6C34878D82A}">
                    <a16:rowId xmlns:a16="http://schemas.microsoft.com/office/drawing/2014/main" val="10001"/>
                  </a:ext>
                </a:extLst>
              </a:tr>
            </a:tbl>
          </a:graphicData>
        </a:graphic>
      </p:graphicFrame>
      <p:sp>
        <p:nvSpPr>
          <p:cNvPr id="9" name="Content Placeholder 1"/>
          <p:cNvSpPr txBox="1">
            <a:spLocks/>
          </p:cNvSpPr>
          <p:nvPr/>
        </p:nvSpPr>
        <p:spPr>
          <a:xfrm>
            <a:off x="5652120" y="1493989"/>
            <a:ext cx="360040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ZA" sz="1400" b="1" dirty="0" smtClean="0">
                <a:solidFill>
                  <a:srgbClr val="C00000"/>
                </a:solidFill>
                <a:latin typeface="Arial" pitchFamily="34" charset="0"/>
                <a:cs typeface="Arial" pitchFamily="34" charset="0"/>
              </a:rPr>
              <a:t>See Highlights Focus Area 2: </a:t>
            </a:r>
            <a:r>
              <a:rPr lang="en-ZA" sz="1400" b="1" dirty="0" err="1" smtClean="0">
                <a:solidFill>
                  <a:srgbClr val="C00000"/>
                </a:solidFill>
                <a:latin typeface="Arial" pitchFamily="34" charset="0"/>
                <a:cs typeface="Arial" pitchFamily="34" charset="0"/>
              </a:rPr>
              <a:t>Edcon</a:t>
            </a:r>
            <a:endParaRPr lang="en-ZA" sz="1400" dirty="0">
              <a:latin typeface="Aril"/>
              <a:ea typeface="Calibri"/>
            </a:endParaRPr>
          </a:p>
        </p:txBody>
      </p:sp>
    </p:spTree>
    <p:extLst>
      <p:ext uri="{BB962C8B-B14F-4D97-AF65-F5344CB8AC3E}">
        <p14:creationId xmlns:p14="http://schemas.microsoft.com/office/powerpoint/2010/main" val="587215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idx="1"/>
          </p:nvPr>
        </p:nvSpPr>
        <p:spPr>
          <a:xfrm>
            <a:off x="244388" y="980728"/>
            <a:ext cx="8720100" cy="5679653"/>
          </a:xfrm>
        </p:spPr>
        <p:txBody>
          <a:bodyPr>
            <a:noAutofit/>
          </a:bodyPr>
          <a:lstStyle/>
          <a:p>
            <a:pPr marL="0" indent="0" algn="just" defTabSz="179388">
              <a:spcAft>
                <a:spcPts val="300"/>
              </a:spcAft>
              <a:buNone/>
            </a:pPr>
            <a:r>
              <a:rPr lang="en-ZA" sz="2000" b="1" dirty="0" smtClean="0">
                <a:solidFill>
                  <a:srgbClr val="C00000"/>
                </a:solidFill>
                <a:latin typeface="Arial" panose="020B0604020202020204" pitchFamily="34" charset="0"/>
                <a:ea typeface="Calibri"/>
                <a:cs typeface="Arial" panose="020B0604020202020204" pitchFamily="34" charset="0"/>
              </a:rPr>
              <a:t>Gazetting activities</a:t>
            </a:r>
            <a:endParaRPr lang="en-ZA" sz="2000" b="1" dirty="0">
              <a:solidFill>
                <a:srgbClr val="C00000"/>
              </a:solidFill>
              <a:latin typeface="Arial" panose="020B0604020202020204" pitchFamily="34" charset="0"/>
              <a:ea typeface="Calibri"/>
              <a:cs typeface="Arial" panose="020B0604020202020204" pitchFamily="34" charset="0"/>
            </a:endParaRPr>
          </a:p>
          <a:p>
            <a:pPr marL="0" indent="0" algn="just" defTabSz="179388">
              <a:spcAft>
                <a:spcPts val="300"/>
              </a:spcAft>
              <a:buNone/>
            </a:pPr>
            <a:r>
              <a:rPr lang="en-ZA" sz="2000" dirty="0" smtClean="0">
                <a:latin typeface="Arial" panose="020B0604020202020204" pitchFamily="34" charset="0"/>
                <a:ea typeface="Calibri"/>
                <a:cs typeface="Arial" panose="020B0604020202020204" pitchFamily="34" charset="0"/>
              </a:rPr>
              <a:t>Extension of Price Preference System policy directive on ferrous and non-ferrous waste and scrap metal (PPS)</a:t>
            </a:r>
          </a:p>
          <a:p>
            <a:pPr algn="just" defTabSz="179388">
              <a:spcAft>
                <a:spcPts val="300"/>
              </a:spcAft>
            </a:pPr>
            <a:r>
              <a:rPr lang="en-ZA" sz="2000" dirty="0">
                <a:latin typeface="Arial" panose="020B0604020202020204" pitchFamily="34" charset="0"/>
                <a:ea typeface="Calibri"/>
                <a:cs typeface="Arial" panose="020B0604020202020204" pitchFamily="34" charset="0"/>
              </a:rPr>
              <a:t>PPS introduced in 2013 to ensure that waste and scrap metal should not be exported unless first offered to domestic users at a discount price.</a:t>
            </a:r>
          </a:p>
          <a:p>
            <a:pPr algn="just" defTabSz="179388">
              <a:spcAft>
                <a:spcPts val="300"/>
              </a:spcAft>
            </a:pPr>
            <a:r>
              <a:rPr lang="en-ZA" sz="2000" dirty="0" smtClean="0">
                <a:latin typeface="Arial" panose="020B0604020202020204" pitchFamily="34" charset="0"/>
                <a:ea typeface="Calibri"/>
                <a:cs typeface="Arial" panose="020B0604020202020204" pitchFamily="34" charset="0"/>
              </a:rPr>
              <a:t>The PPS has been extended twice – after receiving comments that strongly supported its extension and the positive impact it is having on the industry and employment.</a:t>
            </a:r>
          </a:p>
          <a:p>
            <a:pPr algn="just" defTabSz="179388">
              <a:spcAft>
                <a:spcPts val="300"/>
              </a:spcAft>
            </a:pPr>
            <a:r>
              <a:rPr lang="en-ZA" sz="2000" dirty="0" smtClean="0">
                <a:latin typeface="Arial" panose="020B0604020202020204" pitchFamily="34" charset="0"/>
                <a:ea typeface="Calibri"/>
                <a:cs typeface="Arial" panose="020B0604020202020204" pitchFamily="34" charset="0"/>
              </a:rPr>
              <a:t>During the quarter work was done to extend the PPS for the second time so that it was extended from 1 July to 31 March 2020. </a:t>
            </a:r>
          </a:p>
          <a:p>
            <a:pPr algn="just" defTabSz="179388">
              <a:spcAft>
                <a:spcPts val="300"/>
              </a:spcAft>
            </a:pPr>
            <a:r>
              <a:rPr lang="en-ZA" sz="2000" dirty="0" smtClean="0">
                <a:latin typeface="Arial" panose="020B0604020202020204" pitchFamily="34" charset="0"/>
                <a:ea typeface="Calibri"/>
                <a:cs typeface="Arial" panose="020B0604020202020204" pitchFamily="34" charset="0"/>
              </a:rPr>
              <a:t>A technical team is undertaking work on the introduction of an export duty on scrap metal to replace the PPS. </a:t>
            </a:r>
            <a:endParaRPr lang="en-ZA" sz="2000" dirty="0">
              <a:latin typeface="Arial" panose="020B0604020202020204" pitchFamily="34" charset="0"/>
              <a:ea typeface="Calibri"/>
              <a:cs typeface="Arial" panose="020B0604020202020204" pitchFamily="34" charset="0"/>
            </a:endParaRPr>
          </a:p>
        </p:txBody>
      </p:sp>
      <p:sp>
        <p:nvSpPr>
          <p:cNvPr id="2" name="Slide Number Placeholder 1"/>
          <p:cNvSpPr>
            <a:spLocks noGrp="1"/>
          </p:cNvSpPr>
          <p:nvPr>
            <p:ph type="sldNum" sz="quarter" idx="10"/>
          </p:nvPr>
        </p:nvSpPr>
        <p:spPr/>
        <p:txBody>
          <a:bodyPr/>
          <a:lstStyle/>
          <a:p>
            <a:fld id="{0C477770-CA54-4B44-8FE2-04A07C028FD1}" type="slidenum">
              <a:rPr lang="en-ZA" smtClean="0">
                <a:solidFill>
                  <a:prstClr val="black">
                    <a:tint val="75000"/>
                  </a:prstClr>
                </a:solidFill>
              </a:rPr>
              <a:pPr/>
              <a:t>46</a:t>
            </a:fld>
            <a:endParaRPr lang="en-ZA" dirty="0">
              <a:solidFill>
                <a:prstClr val="black">
                  <a:tint val="75000"/>
                </a:prstClr>
              </a:solidFill>
            </a:endParaRPr>
          </a:p>
        </p:txBody>
      </p:sp>
      <p:graphicFrame>
        <p:nvGraphicFramePr>
          <p:cNvPr id="8" name="Table 7"/>
          <p:cNvGraphicFramePr>
            <a:graphicFrameLocks noGrp="1"/>
          </p:cNvGraphicFramePr>
          <p:nvPr>
            <p:extLst/>
          </p:nvPr>
        </p:nvGraphicFramePr>
        <p:xfrm>
          <a:off x="3" y="-27384"/>
          <a:ext cx="7328939" cy="961577"/>
        </p:xfrm>
        <a:graphic>
          <a:graphicData uri="http://schemas.openxmlformats.org/drawingml/2006/table">
            <a:tbl>
              <a:tblPr firstRow="1" bandRow="1" bandCol="1">
                <a:tableStyleId>{F2DE63D5-997A-4646-A377-4702673A728D}</a:tableStyleId>
              </a:tblPr>
              <a:tblGrid>
                <a:gridCol w="7328939">
                  <a:extLst>
                    <a:ext uri="{9D8B030D-6E8A-4147-A177-3AD203B41FA5}">
                      <a16:colId xmlns:a16="http://schemas.microsoft.com/office/drawing/2014/main" val="20000"/>
                    </a:ext>
                  </a:extLst>
                </a:gridCol>
              </a:tblGrid>
              <a:tr h="492821">
                <a:tc>
                  <a:txBody>
                    <a:bodyPr/>
                    <a:lstStyle/>
                    <a:p>
                      <a:pPr algn="l"/>
                      <a:r>
                        <a:rPr lang="en-ZA" sz="2400" dirty="0" smtClean="0">
                          <a:solidFill>
                            <a:schemeClr val="bg1"/>
                          </a:solidFill>
                          <a:latin typeface="Arial" panose="020B0604020202020204" pitchFamily="34" charset="0"/>
                          <a:ea typeface="Open Sans Extrabold" pitchFamily="34" charset="0"/>
                          <a:cs typeface="Arial" panose="020B0604020202020204" pitchFamily="34" charset="0"/>
                        </a:rPr>
                        <a:t>Price Preference System on Scrap Metal</a:t>
                      </a:r>
                      <a:endParaRPr lang="en-ZA" sz="2400" dirty="0">
                        <a:solidFill>
                          <a:schemeClr val="tx1"/>
                        </a:solidFill>
                        <a:latin typeface="Arial" panose="020B0604020202020204" pitchFamily="34" charset="0"/>
                        <a:ea typeface="Open Sans Extrabold" pitchFamily="34" charset="0"/>
                        <a:cs typeface="Arial" panose="020B0604020202020204" pitchFamily="34" charset="0"/>
                      </a:endParaRPr>
                    </a:p>
                  </a:txBody>
                  <a:tcPr marL="91450" marR="91450" marT="45768" marB="45768">
                    <a:solidFill>
                      <a:srgbClr val="006439"/>
                    </a:solidFill>
                  </a:tcPr>
                </a:tc>
                <a:extLst>
                  <a:ext uri="{0D108BD9-81ED-4DB2-BD59-A6C34878D82A}">
                    <a16:rowId xmlns:a16="http://schemas.microsoft.com/office/drawing/2014/main" val="10000"/>
                  </a:ext>
                </a:extLst>
              </a:tr>
              <a:tr h="468756">
                <a:tc>
                  <a:txBody>
                    <a:bodyPr/>
                    <a:lstStyle/>
                    <a:p>
                      <a:r>
                        <a:rPr lang="en-ZA" sz="1600" b="1" dirty="0" smtClean="0">
                          <a:latin typeface="Arial" pitchFamily="34" charset="0"/>
                          <a:cs typeface="Arial" panose="020B0604020202020204" pitchFamily="34" charset="0"/>
                        </a:rPr>
                        <a:t>Ferrous and Non-Ferrous Scrap Metal Gazette</a:t>
                      </a:r>
                      <a:endParaRPr lang="en-ZA" sz="1600" b="1" dirty="0">
                        <a:latin typeface="Arial" pitchFamily="34" charset="0"/>
                        <a:cs typeface="Arial" panose="020B0604020202020204" pitchFamily="34" charset="0"/>
                      </a:endParaRPr>
                    </a:p>
                  </a:txBody>
                  <a:tcPr marL="91450" marR="91450" marT="45768" marB="45768">
                    <a:solidFill>
                      <a:schemeClr val="bg1"/>
                    </a:solidFill>
                  </a:tcPr>
                </a:tc>
                <a:extLst>
                  <a:ext uri="{0D108BD9-81ED-4DB2-BD59-A6C34878D82A}">
                    <a16:rowId xmlns:a16="http://schemas.microsoft.com/office/drawing/2014/main" val="10001"/>
                  </a:ext>
                </a:extLst>
              </a:tr>
            </a:tbl>
          </a:graphicData>
        </a:graphic>
      </p:graphicFrame>
      <p:sp>
        <p:nvSpPr>
          <p:cNvPr id="10" name="Title 1"/>
          <p:cNvSpPr>
            <a:spLocks noGrp="1"/>
          </p:cNvSpPr>
          <p:nvPr>
            <p:ph type="title"/>
          </p:nvPr>
        </p:nvSpPr>
        <p:spPr>
          <a:xfrm>
            <a:off x="683568" y="116632"/>
            <a:ext cx="8288052" cy="817561"/>
          </a:xfrm>
        </p:spPr>
        <p:txBody>
          <a:bodyPr>
            <a:normAutofit/>
          </a:bodyPr>
          <a:lstStyle/>
          <a:p>
            <a:r>
              <a:rPr lang="en-GB" sz="3000" b="1" dirty="0">
                <a:latin typeface="Arial" panose="020B0604020202020204" pitchFamily="34" charset="0"/>
                <a:cs typeface="Arial" panose="020B0604020202020204" pitchFamily="34" charset="0"/>
              </a:rPr>
              <a:t>KPI </a:t>
            </a:r>
            <a:r>
              <a:rPr lang="en-GB" sz="3000" b="1" dirty="0" smtClean="0">
                <a:latin typeface="Arial" panose="020B0604020202020204" pitchFamily="34" charset="0"/>
                <a:cs typeface="Arial" panose="020B0604020202020204" pitchFamily="34" charset="0"/>
              </a:rPr>
              <a:t>16</a:t>
            </a:r>
            <a:endParaRPr lang="en-GB" sz="3000" b="1" dirty="0">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3563888" y="5373216"/>
            <a:ext cx="5134564"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ZA" sz="2400" b="1" dirty="0" smtClean="0">
                <a:solidFill>
                  <a:srgbClr val="C00000"/>
                </a:solidFill>
                <a:latin typeface="Arial" pitchFamily="34" charset="0"/>
                <a:cs typeface="Arial" pitchFamily="34" charset="0"/>
              </a:rPr>
              <a:t>See Highlights Focus Area 6: PPS</a:t>
            </a:r>
            <a:endParaRPr lang="en-ZA" sz="2400" dirty="0">
              <a:latin typeface="Aril"/>
              <a:ea typeface="Calibri"/>
            </a:endParaRPr>
          </a:p>
        </p:txBody>
      </p:sp>
    </p:spTree>
    <p:extLst>
      <p:ext uri="{BB962C8B-B14F-4D97-AF65-F5344CB8AC3E}">
        <p14:creationId xmlns:p14="http://schemas.microsoft.com/office/powerpoint/2010/main" val="4258157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29600" cy="1800200"/>
          </a:xfrm>
        </p:spPr>
        <p:txBody>
          <a:bodyPr>
            <a:noAutofit/>
          </a:bodyPr>
          <a:lstStyle/>
          <a:p>
            <a:pPr algn="ctr" fontAlgn="auto">
              <a:spcAft>
                <a:spcPts val="0"/>
              </a:spcAft>
              <a:buNone/>
              <a:defRPr/>
            </a:pPr>
            <a:r>
              <a:rPr lang="en-ZA" sz="6000" b="1" dirty="0"/>
              <a:t>C</a:t>
            </a:r>
            <a:r>
              <a:rPr lang="en-ZA" sz="6000" b="1" dirty="0">
                <a:solidFill>
                  <a:schemeClr val="tx1"/>
                </a:solidFill>
              </a:rPr>
              <a:t>.  REPORT ON </a:t>
            </a:r>
            <a:r>
              <a:rPr lang="en-ZA" sz="6000" b="1" dirty="0"/>
              <a:t>HUMAN RESOURCES</a:t>
            </a:r>
            <a:endParaRPr lang="en-ZA" sz="3600" b="1" dirty="0">
              <a:solidFill>
                <a:schemeClr val="tx1"/>
              </a:solidFill>
              <a:latin typeface="+mn-lt"/>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47</a:t>
            </a:fld>
            <a:endParaRPr lang="en-ZA" dirty="0">
              <a:solidFill>
                <a:prstClr val="black">
                  <a:tint val="75000"/>
                </a:prstClr>
              </a:solidFill>
            </a:endParaRPr>
          </a:p>
        </p:txBody>
      </p:sp>
    </p:spTree>
    <p:extLst>
      <p:ext uri="{BB962C8B-B14F-4D97-AF65-F5344CB8AC3E}">
        <p14:creationId xmlns:p14="http://schemas.microsoft.com/office/powerpoint/2010/main" val="3170841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075240" cy="4032448"/>
          </a:xfrm>
        </p:spPr>
        <p:txBody>
          <a:bodyPr>
            <a:noAutofit/>
          </a:bodyPr>
          <a:lstStyle/>
          <a:p>
            <a:pPr algn="just"/>
            <a:r>
              <a:rPr lang="en-ZA" sz="2800" dirty="0">
                <a:latin typeface="Arial" panose="020B0604020202020204" pitchFamily="34" charset="0"/>
                <a:cs typeface="Arial" panose="020B0604020202020204" pitchFamily="34" charset="0"/>
              </a:rPr>
              <a:t>The Department employs staff on a permanent basis, as well as </a:t>
            </a:r>
            <a:r>
              <a:rPr lang="en-ZA" sz="2800" dirty="0" smtClean="0">
                <a:latin typeface="Arial" panose="020B0604020202020204" pitchFamily="34" charset="0"/>
                <a:cs typeface="Arial" panose="020B0604020202020204" pitchFamily="34" charset="0"/>
              </a:rPr>
              <a:t>through-fixed </a:t>
            </a:r>
            <a:r>
              <a:rPr lang="en-ZA" sz="2800" dirty="0">
                <a:latin typeface="Arial" panose="020B0604020202020204" pitchFamily="34" charset="0"/>
                <a:cs typeface="Arial" panose="020B0604020202020204" pitchFamily="34" charset="0"/>
              </a:rPr>
              <a:t>term contracts for specific projects and secondments to access specific scarce skills and knowledge for its programmes, including the PICC Technical Unit.</a:t>
            </a:r>
          </a:p>
          <a:p>
            <a:pPr marL="0" indent="0" algn="just">
              <a:buNone/>
            </a:pPr>
            <a:endParaRPr lang="en-ZA" sz="2800" dirty="0">
              <a:latin typeface="Arial" panose="020B0604020202020204" pitchFamily="34" charset="0"/>
              <a:cs typeface="Arial" panose="020B0604020202020204" pitchFamily="34" charset="0"/>
            </a:endParaRPr>
          </a:p>
          <a:p>
            <a:pPr algn="just"/>
            <a:r>
              <a:rPr lang="en-ZA" sz="2800" dirty="0">
                <a:latin typeface="Arial" panose="020B0604020202020204" pitchFamily="34" charset="0"/>
                <a:cs typeface="Arial" panose="020B0604020202020204" pitchFamily="34" charset="0"/>
              </a:rPr>
              <a:t>The EDD had a ratio of </a:t>
            </a:r>
            <a:r>
              <a:rPr lang="en-ZA" sz="2800" dirty="0" smtClean="0">
                <a:latin typeface="Arial" panose="020B0604020202020204" pitchFamily="34" charset="0"/>
                <a:cs typeface="Arial" panose="020B0604020202020204" pitchFamily="34" charset="0"/>
              </a:rPr>
              <a:t>51,5% </a:t>
            </a:r>
            <a:r>
              <a:rPr lang="en-ZA" sz="2800" dirty="0">
                <a:latin typeface="Arial" panose="020B0604020202020204" pitchFamily="34" charset="0"/>
                <a:cs typeface="Arial" panose="020B0604020202020204" pitchFamily="34" charset="0"/>
              </a:rPr>
              <a:t>women in Senior Management positions as at 30 June </a:t>
            </a:r>
            <a:r>
              <a:rPr lang="en-ZA" sz="2800" dirty="0" smtClean="0">
                <a:latin typeface="Arial" panose="020B0604020202020204" pitchFamily="34" charset="0"/>
                <a:cs typeface="Arial" panose="020B0604020202020204" pitchFamily="34" charset="0"/>
              </a:rPr>
              <a:t>2019.</a:t>
            </a:r>
            <a:endParaRPr lang="en-ZA"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477770-CA54-4B44-8FE2-04A07C028FD1}" type="slidenum">
              <a:rPr lang="en-ZA" smtClean="0"/>
              <a:pPr/>
              <a:t>48</a:t>
            </a:fld>
            <a:endParaRPr lang="en-ZA" dirty="0"/>
          </a:p>
        </p:txBody>
      </p:sp>
      <p:sp>
        <p:nvSpPr>
          <p:cNvPr id="5" name="Title 3"/>
          <p:cNvSpPr>
            <a:spLocks noGrp="1"/>
          </p:cNvSpPr>
          <p:nvPr>
            <p:ph type="title"/>
          </p:nvPr>
        </p:nvSpPr>
        <p:spPr/>
        <p:txBody>
          <a:bodyPr>
            <a:normAutofit/>
          </a:bodyPr>
          <a:lstStyle/>
          <a:p>
            <a:r>
              <a:rPr lang="en-ZA" sz="3200" b="1" dirty="0">
                <a:latin typeface="Arial" pitchFamily="34" charset="0"/>
                <a:cs typeface="Arial" pitchFamily="34" charset="0"/>
              </a:rPr>
              <a:t>Human Resource Management</a:t>
            </a:r>
          </a:p>
        </p:txBody>
      </p:sp>
    </p:spTree>
    <p:extLst>
      <p:ext uri="{BB962C8B-B14F-4D97-AF65-F5344CB8AC3E}">
        <p14:creationId xmlns:p14="http://schemas.microsoft.com/office/powerpoint/2010/main" val="262453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43508" y="1042985"/>
          <a:ext cx="8824887" cy="4597922"/>
        </p:xfrm>
        <a:graphic>
          <a:graphicData uri="http://schemas.openxmlformats.org/drawingml/2006/table">
            <a:tbl>
              <a:tblPr firstRow="1" firstCol="1" bandRow="1" bandCol="1">
                <a:tableStyleId>{F5AB1C69-6EDB-4FF4-983F-18BD219EF322}</a:tableStyleId>
              </a:tblPr>
              <a:tblGrid>
                <a:gridCol w="1440160">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60140">
                  <a:extLst>
                    <a:ext uri="{9D8B030D-6E8A-4147-A177-3AD203B41FA5}">
                      <a16:colId xmlns:a16="http://schemas.microsoft.com/office/drawing/2014/main" val="20004"/>
                    </a:ext>
                  </a:extLst>
                </a:gridCol>
                <a:gridCol w="1260140">
                  <a:extLst>
                    <a:ext uri="{9D8B030D-6E8A-4147-A177-3AD203B41FA5}">
                      <a16:colId xmlns:a16="http://schemas.microsoft.com/office/drawing/2014/main" val="20005"/>
                    </a:ext>
                  </a:extLst>
                </a:gridCol>
                <a:gridCol w="1228043">
                  <a:extLst>
                    <a:ext uri="{9D8B030D-6E8A-4147-A177-3AD203B41FA5}">
                      <a16:colId xmlns:a16="http://schemas.microsoft.com/office/drawing/2014/main" val="20006"/>
                    </a:ext>
                  </a:extLst>
                </a:gridCol>
              </a:tblGrid>
              <a:tr h="996530">
                <a:tc>
                  <a:txBody>
                    <a:bodyPr/>
                    <a:lstStyle/>
                    <a:p>
                      <a:pPr algn="ctr">
                        <a:lnSpc>
                          <a:spcPct val="115000"/>
                        </a:lnSpc>
                        <a:spcAft>
                          <a:spcPts val="1000"/>
                        </a:spcAft>
                      </a:pPr>
                      <a:r>
                        <a:rPr lang="en-ZA" sz="1600" dirty="0">
                          <a:effectLst/>
                        </a:rPr>
                        <a:t>Programme</a:t>
                      </a:r>
                      <a:endParaRPr lang="en-ZA" sz="1600" dirty="0">
                        <a:effectLst/>
                        <a:latin typeface="Arial" pitchFamily="34" charset="0"/>
                        <a:ea typeface="Calibri"/>
                        <a:cs typeface="Arial" pitchFamily="34" charset="0"/>
                      </a:endParaRPr>
                    </a:p>
                  </a:txBody>
                  <a:tcPr marL="63524" marR="63524" marT="0" marB="0"/>
                </a:tc>
                <a:tc>
                  <a:txBody>
                    <a:bodyPr/>
                    <a:lstStyle/>
                    <a:p>
                      <a:pPr algn="ctr">
                        <a:lnSpc>
                          <a:spcPct val="115000"/>
                        </a:lnSpc>
                        <a:spcAft>
                          <a:spcPts val="1000"/>
                        </a:spcAft>
                      </a:pPr>
                      <a:r>
                        <a:rPr lang="en-ZA" sz="1600" dirty="0">
                          <a:effectLst/>
                        </a:rPr>
                        <a:t>Total expenditure  (R’000)</a:t>
                      </a:r>
                      <a:endParaRPr lang="en-ZA" sz="1600" dirty="0">
                        <a:effectLst/>
                        <a:latin typeface="Arial" pitchFamily="34" charset="0"/>
                        <a:ea typeface="Calibri"/>
                        <a:cs typeface="Arial" pitchFamily="34" charset="0"/>
                      </a:endParaRPr>
                    </a:p>
                  </a:txBody>
                  <a:tcPr marL="63524" marR="63524" marT="0" marB="0"/>
                </a:tc>
                <a:tc>
                  <a:txBody>
                    <a:bodyPr/>
                    <a:lstStyle/>
                    <a:p>
                      <a:pPr algn="ctr">
                        <a:lnSpc>
                          <a:spcPct val="115000"/>
                        </a:lnSpc>
                        <a:spcAft>
                          <a:spcPts val="1000"/>
                        </a:spcAft>
                      </a:pPr>
                      <a:r>
                        <a:rPr lang="en-ZA" sz="1600" dirty="0">
                          <a:effectLst/>
                        </a:rPr>
                        <a:t>Personnel expenditure  (R’000)</a:t>
                      </a:r>
                      <a:endParaRPr lang="en-ZA" sz="1600" dirty="0">
                        <a:effectLst/>
                        <a:latin typeface="Arial" pitchFamily="34" charset="0"/>
                        <a:ea typeface="Calibri"/>
                        <a:cs typeface="Arial" pitchFamily="34" charset="0"/>
                      </a:endParaRPr>
                    </a:p>
                  </a:txBody>
                  <a:tcPr marL="63524" marR="63524" marT="0" marB="0"/>
                </a:tc>
                <a:tc>
                  <a:txBody>
                    <a:bodyPr/>
                    <a:lstStyle/>
                    <a:p>
                      <a:pPr algn="ctr">
                        <a:lnSpc>
                          <a:spcPct val="115000"/>
                        </a:lnSpc>
                        <a:spcAft>
                          <a:spcPts val="0"/>
                        </a:spcAft>
                      </a:pPr>
                      <a:r>
                        <a:rPr lang="en-ZA" sz="1600" dirty="0">
                          <a:effectLst/>
                        </a:rPr>
                        <a:t>Training expenditure</a:t>
                      </a:r>
                    </a:p>
                    <a:p>
                      <a:pPr algn="ctr">
                        <a:lnSpc>
                          <a:spcPct val="115000"/>
                        </a:lnSpc>
                        <a:spcAft>
                          <a:spcPts val="0"/>
                        </a:spcAft>
                      </a:pPr>
                      <a:r>
                        <a:rPr lang="en-ZA" sz="1600" dirty="0">
                          <a:effectLst/>
                        </a:rPr>
                        <a:t>(R’000)</a:t>
                      </a:r>
                      <a:endParaRPr lang="en-ZA" sz="1600" dirty="0">
                        <a:effectLst/>
                        <a:latin typeface="Arial" pitchFamily="34" charset="0"/>
                        <a:ea typeface="Calibri"/>
                        <a:cs typeface="Arial" pitchFamily="34" charset="0"/>
                      </a:endParaRPr>
                    </a:p>
                  </a:txBody>
                  <a:tcPr marL="63524" marR="63524" marT="0" marB="0"/>
                </a:tc>
                <a:tc>
                  <a:txBody>
                    <a:bodyPr/>
                    <a:lstStyle/>
                    <a:p>
                      <a:pPr algn="ctr">
                        <a:lnSpc>
                          <a:spcPct val="115000"/>
                        </a:lnSpc>
                        <a:spcAft>
                          <a:spcPts val="1000"/>
                        </a:spcAft>
                      </a:pPr>
                      <a:r>
                        <a:rPr lang="en-ZA" sz="1600" dirty="0">
                          <a:effectLst/>
                        </a:rPr>
                        <a:t>Professional and special services expenditure (R’000)</a:t>
                      </a:r>
                      <a:endParaRPr lang="en-ZA" sz="1600" dirty="0">
                        <a:effectLst/>
                        <a:latin typeface="Arial" pitchFamily="34" charset="0"/>
                        <a:ea typeface="Calibri"/>
                        <a:cs typeface="Arial" pitchFamily="34" charset="0"/>
                      </a:endParaRPr>
                    </a:p>
                  </a:txBody>
                  <a:tcPr marL="63524" marR="63524" marT="0" marB="0"/>
                </a:tc>
                <a:tc>
                  <a:txBody>
                    <a:bodyPr/>
                    <a:lstStyle/>
                    <a:p>
                      <a:pPr algn="ctr">
                        <a:lnSpc>
                          <a:spcPct val="115000"/>
                        </a:lnSpc>
                        <a:spcAft>
                          <a:spcPts val="1000"/>
                        </a:spcAft>
                      </a:pPr>
                      <a:r>
                        <a:rPr lang="en-ZA" sz="1600" dirty="0">
                          <a:effectLst/>
                        </a:rPr>
                        <a:t>Personnel expenditure as a % of total expenditure</a:t>
                      </a:r>
                      <a:endParaRPr lang="en-ZA" sz="1600" dirty="0">
                        <a:effectLst/>
                        <a:latin typeface="Arial" pitchFamily="34" charset="0"/>
                        <a:ea typeface="Calibri"/>
                        <a:cs typeface="Arial" pitchFamily="34" charset="0"/>
                      </a:endParaRPr>
                    </a:p>
                  </a:txBody>
                  <a:tcPr marL="63524" marR="63524" marT="0" marB="0"/>
                </a:tc>
                <a:tc>
                  <a:txBody>
                    <a:bodyPr/>
                    <a:lstStyle/>
                    <a:p>
                      <a:pPr algn="ctr">
                        <a:lnSpc>
                          <a:spcPct val="115000"/>
                        </a:lnSpc>
                        <a:spcAft>
                          <a:spcPts val="1000"/>
                        </a:spcAft>
                      </a:pPr>
                      <a:r>
                        <a:rPr lang="en-ZA" sz="1600" dirty="0">
                          <a:effectLst/>
                        </a:rPr>
                        <a:t>Average personnel cost per employee (R’000)</a:t>
                      </a:r>
                      <a:endParaRPr lang="en-ZA" sz="1600" dirty="0">
                        <a:effectLst/>
                        <a:latin typeface="Arial" pitchFamily="34" charset="0"/>
                        <a:ea typeface="Calibri"/>
                        <a:cs typeface="Arial" pitchFamily="34" charset="0"/>
                      </a:endParaRPr>
                    </a:p>
                  </a:txBody>
                  <a:tcPr marL="63524" marR="63524" marT="0" marB="0"/>
                </a:tc>
                <a:extLst>
                  <a:ext uri="{0D108BD9-81ED-4DB2-BD59-A6C34878D82A}">
                    <a16:rowId xmlns:a16="http://schemas.microsoft.com/office/drawing/2014/main" val="10000"/>
                  </a:ext>
                </a:extLst>
              </a:tr>
              <a:tr h="750793">
                <a:tc>
                  <a:txBody>
                    <a:bodyPr/>
                    <a:lstStyle/>
                    <a:p>
                      <a:pPr algn="ctr">
                        <a:lnSpc>
                          <a:spcPct val="115000"/>
                        </a:lnSpc>
                        <a:spcAft>
                          <a:spcPts val="0"/>
                        </a:spcAft>
                      </a:pPr>
                      <a:r>
                        <a:rPr lang="en-US" sz="1600" dirty="0">
                          <a:effectLst/>
                        </a:rPr>
                        <a:t>Administration</a:t>
                      </a:r>
                      <a:endParaRPr lang="en-ZA" sz="1600" dirty="0">
                        <a:effectLst/>
                        <a:latin typeface="Arial" pitchFamily="34" charset="0"/>
                        <a:ea typeface="Times New Roman"/>
                        <a:cs typeface="Arial" pitchFamily="34" charset="0"/>
                      </a:endParaRPr>
                    </a:p>
                  </a:txBody>
                  <a:tcPr marL="63524" marR="63524" marT="0" marB="0"/>
                </a:tc>
                <a:tc>
                  <a:txBody>
                    <a:bodyPr/>
                    <a:lstStyle/>
                    <a:p>
                      <a:pPr algn="ctr">
                        <a:lnSpc>
                          <a:spcPct val="115000"/>
                        </a:lnSpc>
                        <a:spcAft>
                          <a:spcPts val="0"/>
                        </a:spcAft>
                      </a:pPr>
                      <a:r>
                        <a:rPr lang="en-ZA" sz="2200" dirty="0" smtClean="0">
                          <a:solidFill>
                            <a:schemeClr val="dk1"/>
                          </a:solidFill>
                          <a:effectLst/>
                          <a:latin typeface="+mn-lt"/>
                          <a:ea typeface="+mn-ea"/>
                          <a:cs typeface="+mn-cs"/>
                        </a:rPr>
                        <a:t>21</a:t>
                      </a:r>
                      <a:r>
                        <a:rPr lang="en-ZA" sz="2200" baseline="0" dirty="0" smtClean="0">
                          <a:solidFill>
                            <a:schemeClr val="dk1"/>
                          </a:solidFill>
                          <a:effectLst/>
                          <a:latin typeface="+mn-lt"/>
                          <a:ea typeface="+mn-ea"/>
                          <a:cs typeface="+mn-cs"/>
                        </a:rPr>
                        <a:t> 115</a:t>
                      </a:r>
                      <a:endParaRPr lang="en-ZA" sz="2200" dirty="0">
                        <a:solidFill>
                          <a:schemeClr val="tx1"/>
                        </a:solidFill>
                        <a:effectLst/>
                        <a:latin typeface="Arial" pitchFamily="34" charset="0"/>
                        <a:ea typeface="Calibri"/>
                        <a:cs typeface="Arial" pitchFamily="34" charset="0"/>
                      </a:endParaRPr>
                    </a:p>
                  </a:txBody>
                  <a:tcPr marL="63524" marR="63524" marT="0" marB="0" anchor="ctr"/>
                </a:tc>
                <a:tc>
                  <a:txBody>
                    <a:bodyPr/>
                    <a:lstStyle/>
                    <a:p>
                      <a:pPr algn="ctr" fontAlgn="b"/>
                      <a:r>
                        <a:rPr lang="en-ZA" sz="2200" u="none" strike="noStrike" dirty="0">
                          <a:effectLst/>
                        </a:rPr>
                        <a:t>10 </a:t>
                      </a:r>
                      <a:r>
                        <a:rPr lang="en-ZA" sz="2200" u="none" strike="noStrike" dirty="0" smtClean="0">
                          <a:effectLst/>
                        </a:rPr>
                        <a:t>482</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b="0" i="0" u="none" strike="noStrike" dirty="0" smtClean="0">
                          <a:solidFill>
                            <a:schemeClr val="dk1"/>
                          </a:solidFill>
                          <a:effectLst/>
                          <a:latin typeface="+mn-lt"/>
                        </a:rPr>
                        <a:t>0</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b="0" i="0" u="none" strike="noStrike" baseline="0" dirty="0" smtClean="0">
                          <a:solidFill>
                            <a:schemeClr val="dk1"/>
                          </a:solidFill>
                          <a:effectLst/>
                          <a:latin typeface="+mn-lt"/>
                        </a:rPr>
                        <a:t> 2 620</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smtClean="0">
                          <a:effectLst/>
                        </a:rPr>
                        <a:t>49.6</a:t>
                      </a:r>
                      <a:r>
                        <a:rPr lang="en-ZA" sz="2200" u="none" strike="noStrike" dirty="0">
                          <a:effectLst/>
                        </a:rPr>
                        <a:t>%</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smtClean="0">
                          <a:effectLst/>
                        </a:rPr>
                        <a:t>178</a:t>
                      </a:r>
                      <a:endParaRPr lang="en-ZA" sz="2200" b="0" i="0" u="none" strike="noStrike" dirty="0">
                        <a:solidFill>
                          <a:schemeClr val="tx1"/>
                        </a:solidFill>
                        <a:effectLst/>
                        <a:latin typeface="Calibri"/>
                      </a:endParaRPr>
                    </a:p>
                  </a:txBody>
                  <a:tcPr marL="8822" marR="8822" marT="9525" marB="0" anchor="ctr"/>
                </a:tc>
                <a:extLst>
                  <a:ext uri="{0D108BD9-81ED-4DB2-BD59-A6C34878D82A}">
                    <a16:rowId xmlns:a16="http://schemas.microsoft.com/office/drawing/2014/main" val="10001"/>
                  </a:ext>
                </a:extLst>
              </a:tr>
              <a:tr h="829223">
                <a:tc>
                  <a:txBody>
                    <a:bodyPr/>
                    <a:lstStyle/>
                    <a:p>
                      <a:pPr algn="ctr">
                        <a:lnSpc>
                          <a:spcPct val="115000"/>
                        </a:lnSpc>
                        <a:spcAft>
                          <a:spcPts val="0"/>
                        </a:spcAft>
                      </a:pPr>
                      <a:r>
                        <a:rPr lang="en-US" sz="1600" dirty="0">
                          <a:effectLst/>
                        </a:rPr>
                        <a:t>Growth Path and Social Dialogue</a:t>
                      </a:r>
                      <a:endParaRPr lang="en-ZA" sz="1600" dirty="0">
                        <a:effectLst/>
                        <a:latin typeface="Arial" pitchFamily="34" charset="0"/>
                        <a:ea typeface="Times New Roman"/>
                        <a:cs typeface="Arial" pitchFamily="34" charset="0"/>
                      </a:endParaRPr>
                    </a:p>
                  </a:txBody>
                  <a:tcPr marL="63524" marR="63524" marT="0" marB="0"/>
                </a:tc>
                <a:tc>
                  <a:txBody>
                    <a:bodyPr/>
                    <a:lstStyle/>
                    <a:p>
                      <a:pPr algn="ctr" fontAlgn="b"/>
                      <a:r>
                        <a:rPr lang="en-ZA" sz="2200" b="0" i="0" u="none" strike="noStrike" dirty="0" smtClean="0">
                          <a:solidFill>
                            <a:schemeClr val="dk1"/>
                          </a:solidFill>
                          <a:effectLst/>
                          <a:latin typeface="+mn-lt"/>
                        </a:rPr>
                        <a:t>8</a:t>
                      </a:r>
                      <a:r>
                        <a:rPr lang="en-ZA" sz="2200" b="0" i="0" u="none" strike="noStrike" baseline="0" dirty="0" smtClean="0">
                          <a:solidFill>
                            <a:schemeClr val="dk1"/>
                          </a:solidFill>
                          <a:effectLst/>
                          <a:latin typeface="+mn-lt"/>
                        </a:rPr>
                        <a:t> 157</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a:effectLst/>
                        </a:rPr>
                        <a:t>7 </a:t>
                      </a:r>
                      <a:r>
                        <a:rPr lang="en-ZA" sz="2200" u="none" strike="noStrike" dirty="0" smtClean="0">
                          <a:effectLst/>
                        </a:rPr>
                        <a:t>691</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a:effectLst/>
                        </a:rPr>
                        <a:t>-</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b="0" i="0" u="none" strike="noStrike" dirty="0" smtClean="0">
                          <a:solidFill>
                            <a:schemeClr val="dk1"/>
                          </a:solidFill>
                          <a:effectLst/>
                          <a:latin typeface="+mn-lt"/>
                        </a:rPr>
                        <a:t>48</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a:effectLst/>
                        </a:rPr>
                        <a:t>94.3%</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b="0" i="0" u="none" strike="noStrike" dirty="0" smtClean="0">
                          <a:solidFill>
                            <a:schemeClr val="dk1"/>
                          </a:solidFill>
                          <a:effectLst/>
                          <a:latin typeface="+mn-lt"/>
                        </a:rPr>
                        <a:t>334</a:t>
                      </a:r>
                      <a:endParaRPr lang="en-ZA" sz="2200" b="0" i="0" u="none" strike="noStrike" dirty="0">
                        <a:solidFill>
                          <a:schemeClr val="tx1"/>
                        </a:solidFill>
                        <a:effectLst/>
                        <a:latin typeface="Calibri"/>
                      </a:endParaRPr>
                    </a:p>
                  </a:txBody>
                  <a:tcPr marL="8822" marR="8822" marT="9525" marB="0" anchor="ctr"/>
                </a:tc>
                <a:extLst>
                  <a:ext uri="{0D108BD9-81ED-4DB2-BD59-A6C34878D82A}">
                    <a16:rowId xmlns:a16="http://schemas.microsoft.com/office/drawing/2014/main" val="10002"/>
                  </a:ext>
                </a:extLst>
              </a:tr>
              <a:tr h="762000">
                <a:tc>
                  <a:txBody>
                    <a:bodyPr/>
                    <a:lstStyle/>
                    <a:p>
                      <a:pPr algn="ctr">
                        <a:lnSpc>
                          <a:spcPct val="115000"/>
                        </a:lnSpc>
                        <a:spcAft>
                          <a:spcPts val="0"/>
                        </a:spcAft>
                      </a:pPr>
                      <a:r>
                        <a:rPr lang="en-US" sz="1600" dirty="0">
                          <a:effectLst/>
                        </a:rPr>
                        <a:t>Investment, Competition &amp;</a:t>
                      </a:r>
                      <a:r>
                        <a:rPr lang="en-US" sz="1600" baseline="0" dirty="0">
                          <a:effectLst/>
                        </a:rPr>
                        <a:t> </a:t>
                      </a:r>
                      <a:r>
                        <a:rPr lang="en-US" sz="1600" dirty="0">
                          <a:effectLst/>
                        </a:rPr>
                        <a:t>Trade</a:t>
                      </a:r>
                      <a:endParaRPr lang="en-ZA" sz="1600" dirty="0">
                        <a:effectLst/>
                        <a:latin typeface="Arial" pitchFamily="34" charset="0"/>
                        <a:ea typeface="Times New Roman"/>
                        <a:cs typeface="Arial" pitchFamily="34" charset="0"/>
                      </a:endParaRPr>
                    </a:p>
                  </a:txBody>
                  <a:tcPr marL="63524" marR="63524" marT="0" marB="0"/>
                </a:tc>
                <a:tc>
                  <a:txBody>
                    <a:bodyPr/>
                    <a:lstStyle/>
                    <a:p>
                      <a:pPr algn="ctr" fontAlgn="b"/>
                      <a:r>
                        <a:rPr lang="en-ZA" sz="2200" b="0" i="0" u="none" strike="noStrike" dirty="0" smtClean="0">
                          <a:solidFill>
                            <a:schemeClr val="dk1"/>
                          </a:solidFill>
                          <a:effectLst/>
                          <a:latin typeface="+mn-lt"/>
                        </a:rPr>
                        <a:t>2</a:t>
                      </a:r>
                      <a:r>
                        <a:rPr lang="en-ZA" sz="2200" b="0" i="0" u="none" strike="noStrike" baseline="0" dirty="0" smtClean="0">
                          <a:solidFill>
                            <a:schemeClr val="dk1"/>
                          </a:solidFill>
                          <a:effectLst/>
                          <a:latin typeface="+mn-lt"/>
                        </a:rPr>
                        <a:t> 918</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b="0" i="0" u="none" strike="noStrike" dirty="0" smtClean="0">
                          <a:solidFill>
                            <a:schemeClr val="dk1"/>
                          </a:solidFill>
                          <a:effectLst/>
                          <a:latin typeface="+mn-lt"/>
                        </a:rPr>
                        <a:t>2</a:t>
                      </a:r>
                      <a:r>
                        <a:rPr lang="en-ZA" sz="2200" b="0" i="0" u="none" strike="noStrike" baseline="0" dirty="0" smtClean="0">
                          <a:solidFill>
                            <a:schemeClr val="dk1"/>
                          </a:solidFill>
                          <a:effectLst/>
                          <a:latin typeface="+mn-lt"/>
                        </a:rPr>
                        <a:t> 822</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a:effectLst/>
                        </a:rPr>
                        <a:t>-</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b="0" i="0" u="none" strike="noStrike" dirty="0" smtClean="0">
                          <a:solidFill>
                            <a:schemeClr val="dk1"/>
                          </a:solidFill>
                          <a:effectLst/>
                          <a:latin typeface="+mn-lt"/>
                        </a:rPr>
                        <a:t>0</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smtClean="0">
                          <a:effectLst/>
                        </a:rPr>
                        <a:t>96.7%</a:t>
                      </a:r>
                      <a:endParaRPr lang="en-ZA" sz="2200" b="0"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smtClean="0">
                          <a:effectLst/>
                        </a:rPr>
                        <a:t>157</a:t>
                      </a:r>
                      <a:endParaRPr lang="en-ZA" sz="2200" b="0" i="0" u="none" strike="noStrike" dirty="0">
                        <a:solidFill>
                          <a:schemeClr val="tx1"/>
                        </a:solidFill>
                        <a:effectLst/>
                        <a:latin typeface="Calibri"/>
                      </a:endParaRPr>
                    </a:p>
                  </a:txBody>
                  <a:tcPr marL="8822" marR="8822" marT="9525" marB="0" anchor="ctr"/>
                </a:tc>
                <a:extLst>
                  <a:ext uri="{0D108BD9-81ED-4DB2-BD59-A6C34878D82A}">
                    <a16:rowId xmlns:a16="http://schemas.microsoft.com/office/drawing/2014/main" val="10003"/>
                  </a:ext>
                </a:extLst>
              </a:tr>
              <a:tr h="762553">
                <a:tc>
                  <a:txBody>
                    <a:bodyPr/>
                    <a:lstStyle/>
                    <a:p>
                      <a:pPr algn="ctr">
                        <a:lnSpc>
                          <a:spcPct val="115000"/>
                        </a:lnSpc>
                        <a:spcAft>
                          <a:spcPts val="0"/>
                        </a:spcAft>
                      </a:pPr>
                      <a:endParaRPr lang="en-US" sz="1600" dirty="0">
                        <a:effectLst/>
                      </a:endParaRPr>
                    </a:p>
                    <a:p>
                      <a:pPr algn="ctr">
                        <a:lnSpc>
                          <a:spcPct val="115000"/>
                        </a:lnSpc>
                        <a:spcAft>
                          <a:spcPts val="0"/>
                        </a:spcAft>
                      </a:pPr>
                      <a:r>
                        <a:rPr lang="en-US" sz="1600" dirty="0">
                          <a:effectLst/>
                        </a:rPr>
                        <a:t>Total</a:t>
                      </a:r>
                      <a:endParaRPr lang="en-ZA" sz="1600" dirty="0">
                        <a:effectLst/>
                        <a:latin typeface="Arial" pitchFamily="34" charset="0"/>
                        <a:ea typeface="Times New Roman"/>
                        <a:cs typeface="Arial" pitchFamily="34" charset="0"/>
                      </a:endParaRPr>
                    </a:p>
                  </a:txBody>
                  <a:tcPr marL="63524" marR="63524" marT="0" marB="0"/>
                </a:tc>
                <a:tc>
                  <a:txBody>
                    <a:bodyPr/>
                    <a:lstStyle/>
                    <a:p>
                      <a:pPr algn="ctr" fontAlgn="b"/>
                      <a:r>
                        <a:rPr lang="en-ZA" sz="2200" u="none" strike="noStrike" dirty="0" smtClean="0">
                          <a:effectLst/>
                        </a:rPr>
                        <a:t>32 190</a:t>
                      </a:r>
                      <a:endParaRPr lang="en-ZA" sz="2200" b="1"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smtClean="0">
                          <a:effectLst/>
                        </a:rPr>
                        <a:t>20</a:t>
                      </a:r>
                      <a:r>
                        <a:rPr lang="en-ZA" sz="2200" u="none" strike="noStrike" baseline="0" dirty="0" smtClean="0">
                          <a:effectLst/>
                        </a:rPr>
                        <a:t> 995</a:t>
                      </a:r>
                      <a:endParaRPr lang="en-ZA" sz="2200" b="1" i="0" u="none" strike="noStrike" dirty="0">
                        <a:solidFill>
                          <a:schemeClr val="tx1"/>
                        </a:solidFill>
                        <a:effectLst/>
                        <a:latin typeface="Calibri"/>
                      </a:endParaRPr>
                    </a:p>
                  </a:txBody>
                  <a:tcPr marL="8822" marR="8822" marT="9525" marB="0" anchor="ctr"/>
                </a:tc>
                <a:tc>
                  <a:txBody>
                    <a:bodyPr/>
                    <a:lstStyle/>
                    <a:p>
                      <a:pPr algn="ctr" fontAlgn="b"/>
                      <a:endParaRPr lang="en-ZA" sz="2200" b="1" i="0" u="none" strike="noStrike" dirty="0">
                        <a:solidFill>
                          <a:schemeClr val="tx1"/>
                        </a:solidFill>
                        <a:effectLst/>
                        <a:latin typeface="Calibri"/>
                      </a:endParaRPr>
                    </a:p>
                  </a:txBody>
                  <a:tcPr marL="8822" marR="8822" marT="9525" marB="0" anchor="ctr"/>
                </a:tc>
                <a:tc>
                  <a:txBody>
                    <a:bodyPr/>
                    <a:lstStyle/>
                    <a:p>
                      <a:pPr algn="ctr" fontAlgn="b"/>
                      <a:r>
                        <a:rPr lang="en-ZA" sz="2200" b="0" i="0" u="none" strike="noStrike" dirty="0" smtClean="0">
                          <a:solidFill>
                            <a:schemeClr val="dk1"/>
                          </a:solidFill>
                          <a:effectLst/>
                          <a:latin typeface="+mn-lt"/>
                        </a:rPr>
                        <a:t>2 668</a:t>
                      </a:r>
                      <a:endParaRPr lang="en-ZA" sz="2200" b="1" i="0" u="none" strike="noStrike" dirty="0">
                        <a:solidFill>
                          <a:schemeClr val="tx1"/>
                        </a:solidFill>
                        <a:effectLst/>
                        <a:latin typeface="Calibri"/>
                      </a:endParaRPr>
                    </a:p>
                  </a:txBody>
                  <a:tcPr marL="8822" marR="8822" marT="9525" marB="0" anchor="ctr"/>
                </a:tc>
                <a:tc>
                  <a:txBody>
                    <a:bodyPr/>
                    <a:lstStyle/>
                    <a:p>
                      <a:pPr algn="ctr" fontAlgn="b"/>
                      <a:r>
                        <a:rPr lang="en-ZA" sz="2200" u="none" strike="noStrike" dirty="0" smtClean="0">
                          <a:effectLst/>
                        </a:rPr>
                        <a:t>65.2%</a:t>
                      </a:r>
                      <a:endParaRPr lang="en-ZA" sz="2200" b="1" i="0" u="none" strike="noStrike" dirty="0">
                        <a:solidFill>
                          <a:schemeClr val="tx1"/>
                        </a:solidFill>
                        <a:effectLst/>
                        <a:latin typeface="Calibri"/>
                      </a:endParaRPr>
                    </a:p>
                  </a:txBody>
                  <a:tcPr marL="8822" marR="8822" marT="9525" marB="0" anchor="ctr"/>
                </a:tc>
                <a:tc>
                  <a:txBody>
                    <a:bodyPr/>
                    <a:lstStyle/>
                    <a:p>
                      <a:pPr algn="ctr" fontAlgn="b"/>
                      <a:r>
                        <a:rPr lang="en-ZA" sz="2200" b="0" i="0" u="none" strike="noStrike" dirty="0" smtClean="0">
                          <a:solidFill>
                            <a:schemeClr val="dk1"/>
                          </a:solidFill>
                          <a:effectLst/>
                          <a:latin typeface="+mn-lt"/>
                        </a:rPr>
                        <a:t>210</a:t>
                      </a:r>
                      <a:endParaRPr lang="en-ZA" sz="2200" b="0" i="0" u="none" strike="noStrike" dirty="0">
                        <a:solidFill>
                          <a:schemeClr val="tx1"/>
                        </a:solidFill>
                        <a:effectLst/>
                        <a:latin typeface="Calibri"/>
                      </a:endParaRPr>
                    </a:p>
                  </a:txBody>
                  <a:tcPr marL="8822" marR="8822" marT="9525" marB="0" anchor="ct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253473" y="135629"/>
            <a:ext cx="8604955" cy="817561"/>
          </a:xfrm>
        </p:spPr>
        <p:txBody>
          <a:bodyPr>
            <a:noAutofit/>
          </a:bodyPr>
          <a:lstStyle/>
          <a:p>
            <a:r>
              <a:rPr lang="en-ZA" sz="2600" b="1" dirty="0">
                <a:latin typeface="Arial" panose="020B0604020202020204" pitchFamily="34" charset="0"/>
                <a:cs typeface="Arial" panose="020B0604020202020204" pitchFamily="34" charset="0"/>
              </a:rPr>
              <a:t>EDD Personnel Expenditure by Programme for Q1 </a:t>
            </a:r>
          </a:p>
        </p:txBody>
      </p:sp>
      <p:sp>
        <p:nvSpPr>
          <p:cNvPr id="4" name="Slide Number Placeholder 3"/>
          <p:cNvSpPr>
            <a:spLocks noGrp="1"/>
          </p:cNvSpPr>
          <p:nvPr>
            <p:ph type="sldNum" sz="quarter" idx="10"/>
          </p:nvPr>
        </p:nvSpPr>
        <p:spPr/>
        <p:txBody>
          <a:bodyPr/>
          <a:lstStyle/>
          <a:p>
            <a:pPr>
              <a:defRPr/>
            </a:pPr>
            <a:fld id="{9CE07DA9-5B27-4966-9D8A-98C9BEEF997A}" type="slidenum">
              <a:rPr lang="en-ZA" smtClean="0">
                <a:solidFill>
                  <a:prstClr val="black">
                    <a:tint val="75000"/>
                  </a:prstClr>
                </a:solidFill>
              </a:rPr>
              <a:pPr>
                <a:defRPr/>
              </a:pPr>
              <a:t>49</a:t>
            </a:fld>
            <a:endParaRPr lang="en-ZA" dirty="0">
              <a:solidFill>
                <a:prstClr val="black">
                  <a:tint val="75000"/>
                </a:prstClr>
              </a:solidFill>
            </a:endParaRPr>
          </a:p>
        </p:txBody>
      </p:sp>
      <p:sp>
        <p:nvSpPr>
          <p:cNvPr id="6" name="Rectangle 1"/>
          <p:cNvSpPr>
            <a:spLocks noChangeArrowheads="1"/>
          </p:cNvSpPr>
          <p:nvPr/>
        </p:nvSpPr>
        <p:spPr bwMode="auto">
          <a:xfrm>
            <a:off x="457212" y="30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dirty="0">
              <a:solidFill>
                <a:prstClr val="black"/>
              </a:solidFill>
              <a:latin typeface="Arial" pitchFamily="34" charset="0"/>
              <a:cs typeface="Arial" pitchFamily="34" charset="0"/>
            </a:endParaRPr>
          </a:p>
        </p:txBody>
      </p:sp>
      <p:sp>
        <p:nvSpPr>
          <p:cNvPr id="8" name="TextBox 7"/>
          <p:cNvSpPr txBox="1"/>
          <p:nvPr/>
        </p:nvSpPr>
        <p:spPr>
          <a:xfrm>
            <a:off x="128701" y="5805264"/>
            <a:ext cx="3075147" cy="307777"/>
          </a:xfrm>
          <a:prstGeom prst="rect">
            <a:avLst/>
          </a:prstGeom>
          <a:noFill/>
        </p:spPr>
        <p:txBody>
          <a:bodyPr wrap="square" rtlCol="0">
            <a:spAutoFit/>
          </a:bodyPr>
          <a:lstStyle/>
          <a:p>
            <a:pPr defTabSz="914400"/>
            <a:r>
              <a:rPr lang="en-ZA" sz="1400" b="1" i="1" dirty="0">
                <a:solidFill>
                  <a:prstClr val="black"/>
                </a:solidFill>
              </a:rPr>
              <a:t>Political Office Bearers are excluded</a:t>
            </a:r>
          </a:p>
        </p:txBody>
      </p:sp>
    </p:spTree>
    <p:extLst>
      <p:ext uri="{BB962C8B-B14F-4D97-AF65-F5344CB8AC3E}">
        <p14:creationId xmlns:p14="http://schemas.microsoft.com/office/powerpoint/2010/main" val="27822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477770-CA54-4B44-8FE2-04A07C028FD1}" type="slidenum">
              <a:rPr lang="en-ZA" smtClean="0">
                <a:solidFill>
                  <a:prstClr val="black">
                    <a:tint val="75000"/>
                  </a:prstClr>
                </a:solidFill>
              </a:rPr>
              <a:pPr/>
              <a:t>5</a:t>
            </a:fld>
            <a:endParaRPr lang="en-ZA" dirty="0">
              <a:solidFill>
                <a:prstClr val="black">
                  <a:tint val="75000"/>
                </a:prstClr>
              </a:solidFill>
            </a:endParaRPr>
          </a:p>
        </p:txBody>
      </p:sp>
      <p:sp>
        <p:nvSpPr>
          <p:cNvPr id="4" name="Title 3"/>
          <p:cNvSpPr>
            <a:spLocks noGrp="1"/>
          </p:cNvSpPr>
          <p:nvPr>
            <p:ph type="title"/>
          </p:nvPr>
        </p:nvSpPr>
        <p:spPr/>
        <p:txBody>
          <a:bodyPr>
            <a:normAutofit/>
          </a:bodyPr>
          <a:lstStyle/>
          <a:p>
            <a:r>
              <a:rPr lang="en-ZA" sz="2900" b="1" dirty="0" smtClean="0"/>
              <a:t>Economic context: GDP by Industry</a:t>
            </a:r>
            <a:endParaRPr lang="en-ZA" sz="2900" b="1" dirty="0"/>
          </a:p>
        </p:txBody>
      </p:sp>
      <p:graphicFrame>
        <p:nvGraphicFramePr>
          <p:cNvPr id="5" name="Table 4"/>
          <p:cNvGraphicFramePr>
            <a:graphicFrameLocks noGrp="1"/>
          </p:cNvGraphicFramePr>
          <p:nvPr>
            <p:extLst>
              <p:ext uri="{D42A27DB-BD31-4B8C-83A1-F6EECF244321}">
                <p14:modId xmlns:p14="http://schemas.microsoft.com/office/powerpoint/2010/main" val="2914505899"/>
              </p:ext>
            </p:extLst>
          </p:nvPr>
        </p:nvGraphicFramePr>
        <p:xfrm>
          <a:off x="227775" y="1428395"/>
          <a:ext cx="8664705" cy="4304861"/>
        </p:xfrm>
        <a:graphic>
          <a:graphicData uri="http://schemas.openxmlformats.org/drawingml/2006/table">
            <a:tbl>
              <a:tblPr firstRow="1" firstCol="1" bandRow="1">
                <a:tableStyleId>{F5AB1C69-6EDB-4FF4-983F-18BD219EF322}</a:tableStyleId>
              </a:tblPr>
              <a:tblGrid>
                <a:gridCol w="2398840">
                  <a:extLst>
                    <a:ext uri="{9D8B030D-6E8A-4147-A177-3AD203B41FA5}">
                      <a16:colId xmlns:a16="http://schemas.microsoft.com/office/drawing/2014/main" val="20000"/>
                    </a:ext>
                  </a:extLst>
                </a:gridCol>
                <a:gridCol w="1253173">
                  <a:extLst>
                    <a:ext uri="{9D8B030D-6E8A-4147-A177-3AD203B41FA5}">
                      <a16:colId xmlns:a16="http://schemas.microsoft.com/office/drawing/2014/main" val="20001"/>
                    </a:ext>
                  </a:extLst>
                </a:gridCol>
                <a:gridCol w="1253173">
                  <a:extLst>
                    <a:ext uri="{9D8B030D-6E8A-4147-A177-3AD203B41FA5}">
                      <a16:colId xmlns:a16="http://schemas.microsoft.com/office/drawing/2014/main" val="20002"/>
                    </a:ext>
                  </a:extLst>
                </a:gridCol>
                <a:gridCol w="1253173">
                  <a:extLst>
                    <a:ext uri="{9D8B030D-6E8A-4147-A177-3AD203B41FA5}">
                      <a16:colId xmlns:a16="http://schemas.microsoft.com/office/drawing/2014/main" val="20003"/>
                    </a:ext>
                  </a:extLst>
                </a:gridCol>
                <a:gridCol w="1253173">
                  <a:extLst>
                    <a:ext uri="{9D8B030D-6E8A-4147-A177-3AD203B41FA5}">
                      <a16:colId xmlns:a16="http://schemas.microsoft.com/office/drawing/2014/main" val="20004"/>
                    </a:ext>
                  </a:extLst>
                </a:gridCol>
                <a:gridCol w="1253173">
                  <a:extLst>
                    <a:ext uri="{9D8B030D-6E8A-4147-A177-3AD203B41FA5}">
                      <a16:colId xmlns:a16="http://schemas.microsoft.com/office/drawing/2014/main" val="20005"/>
                    </a:ext>
                  </a:extLst>
                </a:gridCol>
              </a:tblGrid>
              <a:tr h="199816">
                <a:tc>
                  <a:txBody>
                    <a:bodyPr/>
                    <a:lstStyle/>
                    <a:p>
                      <a:pPr>
                        <a:lnSpc>
                          <a:spcPct val="107000"/>
                        </a:lnSpc>
                        <a:spcAft>
                          <a:spcPts val="0"/>
                        </a:spcAft>
                      </a:pPr>
                      <a:r>
                        <a:rPr lang="en-ZA" sz="2400" dirty="0">
                          <a:solidFill>
                            <a:schemeClr val="tx1"/>
                          </a:solidFill>
                          <a:effectLst/>
                        </a:rPr>
                        <a:t> </a:t>
                      </a:r>
                      <a:endParaRPr lang="en-ZA" sz="2400" dirty="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ZA" sz="2400" dirty="0">
                          <a:solidFill>
                            <a:schemeClr val="tx1"/>
                          </a:solidFill>
                          <a:effectLst/>
                        </a:rPr>
                        <a:t>Q2 2018</a:t>
                      </a:r>
                      <a:endParaRPr lang="en-ZA" sz="2400" dirty="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ZA" sz="2400" dirty="0">
                          <a:solidFill>
                            <a:schemeClr val="tx1"/>
                          </a:solidFill>
                          <a:effectLst/>
                        </a:rPr>
                        <a:t>Q3 2018</a:t>
                      </a:r>
                      <a:endParaRPr lang="en-ZA" sz="2400" dirty="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ZA" sz="2400" dirty="0">
                          <a:solidFill>
                            <a:schemeClr val="tx1"/>
                          </a:solidFill>
                          <a:effectLst/>
                        </a:rPr>
                        <a:t>Q4 2018</a:t>
                      </a:r>
                      <a:endParaRPr lang="en-ZA" sz="2400" dirty="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ZA" sz="2400" dirty="0">
                          <a:solidFill>
                            <a:schemeClr val="tx1"/>
                          </a:solidFill>
                          <a:effectLst/>
                        </a:rPr>
                        <a:t>Q1 2019</a:t>
                      </a:r>
                      <a:endParaRPr lang="en-ZA" sz="2400" dirty="0">
                        <a:solidFill>
                          <a:schemeClr val="tx1"/>
                        </a:solidFill>
                        <a:effectLst/>
                        <a:latin typeface="Calibri"/>
                        <a:ea typeface="Calibri"/>
                        <a:cs typeface="Times New Roman"/>
                      </a:endParaRPr>
                    </a:p>
                  </a:txBody>
                  <a:tcPr marL="68580" marR="68580" marT="0" marB="0"/>
                </a:tc>
                <a:tc>
                  <a:txBody>
                    <a:bodyPr/>
                    <a:lstStyle/>
                    <a:p>
                      <a:pPr>
                        <a:lnSpc>
                          <a:spcPct val="107000"/>
                        </a:lnSpc>
                        <a:spcAft>
                          <a:spcPts val="0"/>
                        </a:spcAft>
                      </a:pPr>
                      <a:r>
                        <a:rPr lang="en-ZA" sz="2400" dirty="0">
                          <a:solidFill>
                            <a:schemeClr val="tx1"/>
                          </a:solidFill>
                          <a:effectLst/>
                        </a:rPr>
                        <a:t>Q2 2019</a:t>
                      </a:r>
                      <a:endParaRPr lang="en-ZA"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9816">
                <a:tc>
                  <a:txBody>
                    <a:bodyPr/>
                    <a:lstStyle/>
                    <a:p>
                      <a:pPr>
                        <a:lnSpc>
                          <a:spcPct val="107000"/>
                        </a:lnSpc>
                        <a:spcAft>
                          <a:spcPts val="0"/>
                        </a:spcAft>
                      </a:pPr>
                      <a:r>
                        <a:rPr lang="en-ZA" sz="2400" dirty="0" smtClean="0">
                          <a:solidFill>
                            <a:schemeClr val="tx1"/>
                          </a:solidFill>
                          <a:effectLst/>
                        </a:rPr>
                        <a:t>Agriculture</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-42.3</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13.7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7.9</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-16.8</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b="1" dirty="0">
                          <a:solidFill>
                            <a:srgbClr val="FF0000"/>
                          </a:solidFill>
                          <a:effectLst/>
                        </a:rPr>
                        <a:t>-4.2</a:t>
                      </a:r>
                      <a:endParaRPr lang="en-ZA" sz="2400" b="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99816">
                <a:tc>
                  <a:txBody>
                    <a:bodyPr/>
                    <a:lstStyle/>
                    <a:p>
                      <a:pPr>
                        <a:lnSpc>
                          <a:spcPct val="107000"/>
                        </a:lnSpc>
                        <a:spcAft>
                          <a:spcPts val="0"/>
                        </a:spcAft>
                      </a:pPr>
                      <a:r>
                        <a:rPr lang="en-ZA" sz="2400" dirty="0" smtClean="0">
                          <a:solidFill>
                            <a:schemeClr val="tx1"/>
                          </a:solidFill>
                          <a:effectLst/>
                        </a:rPr>
                        <a:t>Mining</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8.1</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-8.9</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-3.8</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-10.8</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b="1" dirty="0">
                          <a:solidFill>
                            <a:srgbClr val="2E1AEC"/>
                          </a:solidFill>
                          <a:effectLst/>
                        </a:rPr>
                        <a:t>14.4</a:t>
                      </a:r>
                      <a:endParaRPr lang="en-ZA" sz="2400" b="1" dirty="0">
                        <a:solidFill>
                          <a:srgbClr val="2E1AEC"/>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99816">
                <a:tc>
                  <a:txBody>
                    <a:bodyPr/>
                    <a:lstStyle/>
                    <a:p>
                      <a:pPr>
                        <a:lnSpc>
                          <a:spcPct val="107000"/>
                        </a:lnSpc>
                        <a:spcAft>
                          <a:spcPts val="0"/>
                        </a:spcAft>
                      </a:pPr>
                      <a:r>
                        <a:rPr lang="en-ZA" sz="2400" dirty="0">
                          <a:solidFill>
                            <a:schemeClr val="tx1"/>
                          </a:solidFill>
                          <a:effectLst/>
                        </a:rPr>
                        <a:t>Manufacturing</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1.4</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7.5</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4.5</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-8.8</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2.1</a:t>
                      </a:r>
                      <a:endParaRPr lang="en-ZA"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99816">
                <a:tc>
                  <a:txBody>
                    <a:bodyPr/>
                    <a:lstStyle/>
                    <a:p>
                      <a:pPr>
                        <a:lnSpc>
                          <a:spcPct val="107000"/>
                        </a:lnSpc>
                        <a:spcAft>
                          <a:spcPts val="0"/>
                        </a:spcAft>
                      </a:pPr>
                      <a:r>
                        <a:rPr lang="en-ZA" sz="2400" dirty="0" smtClean="0">
                          <a:solidFill>
                            <a:schemeClr val="tx1"/>
                          </a:solidFill>
                          <a:effectLst/>
                        </a:rPr>
                        <a:t>Utilities</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0.8</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0.2</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-7.4</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3.2</a:t>
                      </a:r>
                      <a:endParaRPr lang="en-ZA"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99816">
                <a:tc>
                  <a:txBody>
                    <a:bodyPr/>
                    <a:lstStyle/>
                    <a:p>
                      <a:pPr>
                        <a:lnSpc>
                          <a:spcPct val="107000"/>
                        </a:lnSpc>
                        <a:spcAft>
                          <a:spcPts val="0"/>
                        </a:spcAft>
                      </a:pPr>
                      <a:r>
                        <a:rPr lang="en-ZA" sz="2400" dirty="0">
                          <a:solidFill>
                            <a:schemeClr val="tx1"/>
                          </a:solidFill>
                          <a:effectLst/>
                        </a:rPr>
                        <a:t>Construction</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1.5</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-2.0</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b="1" dirty="0">
                          <a:solidFill>
                            <a:srgbClr val="FF0000"/>
                          </a:solidFill>
                          <a:effectLst/>
                        </a:rPr>
                        <a:t>-1.6</a:t>
                      </a:r>
                      <a:endParaRPr lang="en-ZA" sz="2400" b="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99816">
                <a:tc>
                  <a:txBody>
                    <a:bodyPr/>
                    <a:lstStyle/>
                    <a:p>
                      <a:pPr>
                        <a:lnSpc>
                          <a:spcPct val="107000"/>
                        </a:lnSpc>
                        <a:spcAft>
                          <a:spcPts val="0"/>
                        </a:spcAft>
                      </a:pPr>
                      <a:r>
                        <a:rPr lang="en-ZA" sz="2400" dirty="0" smtClean="0">
                          <a:solidFill>
                            <a:schemeClr val="tx1"/>
                          </a:solidFill>
                          <a:effectLst/>
                        </a:rPr>
                        <a:t>Trade</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-1.2</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3.4</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-3.6</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b="1" dirty="0">
                          <a:solidFill>
                            <a:srgbClr val="2E1AEC"/>
                          </a:solidFill>
                          <a:effectLst/>
                        </a:rPr>
                        <a:t>3.9</a:t>
                      </a:r>
                      <a:endParaRPr lang="en-ZA" sz="2400" b="1" dirty="0">
                        <a:solidFill>
                          <a:srgbClr val="2E1AEC"/>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99816">
                <a:tc>
                  <a:txBody>
                    <a:bodyPr/>
                    <a:lstStyle/>
                    <a:p>
                      <a:pPr>
                        <a:lnSpc>
                          <a:spcPct val="107000"/>
                        </a:lnSpc>
                        <a:spcAft>
                          <a:spcPts val="0"/>
                        </a:spcAft>
                      </a:pPr>
                      <a:r>
                        <a:rPr lang="en-ZA" sz="2400" dirty="0" smtClean="0">
                          <a:solidFill>
                            <a:schemeClr val="tx1"/>
                          </a:solidFill>
                          <a:effectLst/>
                        </a:rPr>
                        <a:t>Transport</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-3.8</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6.8</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7.7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-4.4</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b="1" dirty="0">
                          <a:solidFill>
                            <a:srgbClr val="FF0000"/>
                          </a:solidFill>
                          <a:effectLst/>
                        </a:rPr>
                        <a:t>-0.3</a:t>
                      </a:r>
                      <a:endParaRPr lang="en-ZA" sz="2400" b="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99816">
                <a:tc>
                  <a:txBody>
                    <a:bodyPr/>
                    <a:lstStyle/>
                    <a:p>
                      <a:pPr>
                        <a:lnSpc>
                          <a:spcPct val="107000"/>
                        </a:lnSpc>
                        <a:spcAft>
                          <a:spcPts val="0"/>
                        </a:spcAft>
                      </a:pPr>
                      <a:r>
                        <a:rPr lang="en-ZA" sz="2400" dirty="0" smtClean="0">
                          <a:solidFill>
                            <a:schemeClr val="tx1"/>
                          </a:solidFill>
                          <a:effectLst/>
                        </a:rPr>
                        <a:t>Business</a:t>
                      </a:r>
                      <a:r>
                        <a:rPr lang="en-ZA" sz="2400" baseline="0" dirty="0" smtClean="0">
                          <a:solidFill>
                            <a:schemeClr val="tx1"/>
                          </a:solidFill>
                          <a:effectLst/>
                        </a:rPr>
                        <a:t> Services</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2.1</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2.7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1.1</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b="1" dirty="0">
                          <a:solidFill>
                            <a:srgbClr val="2E1AEC"/>
                          </a:solidFill>
                          <a:effectLst/>
                        </a:rPr>
                        <a:t>4.1</a:t>
                      </a:r>
                      <a:endParaRPr lang="en-ZA" sz="2400" b="1" dirty="0">
                        <a:solidFill>
                          <a:srgbClr val="2E1AEC"/>
                        </a:solidFill>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199816">
                <a:tc>
                  <a:txBody>
                    <a:bodyPr/>
                    <a:lstStyle/>
                    <a:p>
                      <a:pPr>
                        <a:lnSpc>
                          <a:spcPct val="107000"/>
                        </a:lnSpc>
                        <a:spcAft>
                          <a:spcPts val="0"/>
                        </a:spcAft>
                      </a:pPr>
                      <a:r>
                        <a:rPr lang="en-ZA" sz="2400" dirty="0" smtClean="0">
                          <a:solidFill>
                            <a:schemeClr val="tx1"/>
                          </a:solidFill>
                          <a:effectLst/>
                        </a:rPr>
                        <a:t>Government</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0.2</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1.9</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-0.6</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2.4</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3.4</a:t>
                      </a:r>
                      <a:endParaRPr lang="en-ZA"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199816">
                <a:tc>
                  <a:txBody>
                    <a:bodyPr/>
                    <a:lstStyle/>
                    <a:p>
                      <a:pPr>
                        <a:lnSpc>
                          <a:spcPct val="107000"/>
                        </a:lnSpc>
                        <a:spcAft>
                          <a:spcPts val="0"/>
                        </a:spcAft>
                      </a:pPr>
                      <a:r>
                        <a:rPr lang="en-ZA" sz="2400" dirty="0">
                          <a:solidFill>
                            <a:schemeClr val="tx1"/>
                          </a:solidFill>
                          <a:effectLst/>
                        </a:rPr>
                        <a:t>Personal services</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0.8</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0.6</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1.7</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1.1</a:t>
                      </a:r>
                      <a:endParaRPr lang="en-ZA" sz="2400" dirty="0">
                        <a:solidFill>
                          <a:schemeClr val="tx1"/>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n-ZA" sz="2400" dirty="0">
                          <a:solidFill>
                            <a:schemeClr val="tx1"/>
                          </a:solidFill>
                          <a:effectLst/>
                        </a:rPr>
                        <a:t>0.8</a:t>
                      </a:r>
                      <a:endParaRPr lang="en-ZA" sz="2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9177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85800" y="1219200"/>
          <a:ext cx="7772268" cy="3712464"/>
        </p:xfrm>
        <a:graphic>
          <a:graphicData uri="http://schemas.openxmlformats.org/drawingml/2006/table">
            <a:tbl>
              <a:tblPr firstRow="1" firstCol="1" bandRow="1" bandCol="1">
                <a:tableStyleId>{F5AB1C69-6EDB-4FF4-983F-18BD219EF322}</a:tableStyleId>
              </a:tblPr>
              <a:tblGrid>
                <a:gridCol w="1987183">
                  <a:extLst>
                    <a:ext uri="{9D8B030D-6E8A-4147-A177-3AD203B41FA5}">
                      <a16:colId xmlns:a16="http://schemas.microsoft.com/office/drawing/2014/main" val="20000"/>
                    </a:ext>
                  </a:extLst>
                </a:gridCol>
                <a:gridCol w="1426397">
                  <a:extLst>
                    <a:ext uri="{9D8B030D-6E8A-4147-A177-3AD203B41FA5}">
                      <a16:colId xmlns:a16="http://schemas.microsoft.com/office/drawing/2014/main" val="20001"/>
                    </a:ext>
                  </a:extLst>
                </a:gridCol>
                <a:gridCol w="1218691">
                  <a:extLst>
                    <a:ext uri="{9D8B030D-6E8A-4147-A177-3AD203B41FA5}">
                      <a16:colId xmlns:a16="http://schemas.microsoft.com/office/drawing/2014/main" val="20002"/>
                    </a:ext>
                  </a:extLst>
                </a:gridCol>
                <a:gridCol w="1464296">
                  <a:extLst>
                    <a:ext uri="{9D8B030D-6E8A-4147-A177-3AD203B41FA5}">
                      <a16:colId xmlns:a16="http://schemas.microsoft.com/office/drawing/2014/main" val="20003"/>
                    </a:ext>
                  </a:extLst>
                </a:gridCol>
                <a:gridCol w="1675701">
                  <a:extLst>
                    <a:ext uri="{9D8B030D-6E8A-4147-A177-3AD203B41FA5}">
                      <a16:colId xmlns:a16="http://schemas.microsoft.com/office/drawing/2014/main" val="20004"/>
                    </a:ext>
                  </a:extLst>
                </a:gridCol>
              </a:tblGrid>
              <a:tr h="762000">
                <a:tc>
                  <a:txBody>
                    <a:bodyPr/>
                    <a:lstStyle/>
                    <a:p>
                      <a:pPr algn="ctr">
                        <a:lnSpc>
                          <a:spcPct val="115000"/>
                        </a:lnSpc>
                        <a:spcAft>
                          <a:spcPts val="0"/>
                        </a:spcAft>
                      </a:pPr>
                      <a:r>
                        <a:rPr lang="en-ZA" sz="1600" dirty="0">
                          <a:effectLst/>
                        </a:rPr>
                        <a:t>Salary band</a:t>
                      </a:r>
                      <a:endParaRPr lang="en-ZA" sz="1600" b="1" dirty="0">
                        <a:effectLst/>
                        <a:latin typeface="Open Sans Semibold" pitchFamily="34" charset="0"/>
                        <a:ea typeface="Open Sans Semibold" pitchFamily="34" charset="0"/>
                        <a:cs typeface="Open Sans Semibold" pitchFamily="34" charset="0"/>
                      </a:endParaRPr>
                    </a:p>
                  </a:txBody>
                  <a:tcPr marL="66240" marR="66240" marT="0" marB="0"/>
                </a:tc>
                <a:tc>
                  <a:txBody>
                    <a:bodyPr/>
                    <a:lstStyle/>
                    <a:p>
                      <a:pPr algn="ctr">
                        <a:lnSpc>
                          <a:spcPct val="115000"/>
                        </a:lnSpc>
                        <a:spcAft>
                          <a:spcPts val="0"/>
                        </a:spcAft>
                      </a:pPr>
                      <a:r>
                        <a:rPr lang="en-ZA" sz="1600" dirty="0">
                          <a:effectLst/>
                        </a:rPr>
                        <a:t>Personnel</a:t>
                      </a:r>
                      <a:r>
                        <a:rPr lang="en-ZA" sz="1600" baseline="0" dirty="0">
                          <a:effectLst/>
                        </a:rPr>
                        <a:t> expenditure </a:t>
                      </a:r>
                    </a:p>
                    <a:p>
                      <a:pPr algn="ctr">
                        <a:lnSpc>
                          <a:spcPct val="115000"/>
                        </a:lnSpc>
                        <a:spcAft>
                          <a:spcPts val="0"/>
                        </a:spcAft>
                      </a:pPr>
                      <a:r>
                        <a:rPr lang="en-ZA" sz="1600" baseline="0" dirty="0">
                          <a:effectLst/>
                        </a:rPr>
                        <a:t>(R’000)</a:t>
                      </a:r>
                      <a:endParaRPr lang="en-ZA" sz="1600" b="1" dirty="0">
                        <a:effectLst/>
                        <a:latin typeface="Open Sans Semibold" pitchFamily="34" charset="0"/>
                        <a:ea typeface="Open Sans Semibold" pitchFamily="34" charset="0"/>
                        <a:cs typeface="Open Sans Semibold" pitchFamily="34" charset="0"/>
                      </a:endParaRPr>
                    </a:p>
                  </a:txBody>
                  <a:tcPr marL="66240" marR="66240" marT="0" marB="0"/>
                </a:tc>
                <a:tc>
                  <a:txBody>
                    <a:bodyPr/>
                    <a:lstStyle/>
                    <a:p>
                      <a:pPr algn="ctr">
                        <a:lnSpc>
                          <a:spcPct val="115000"/>
                        </a:lnSpc>
                        <a:spcAft>
                          <a:spcPts val="0"/>
                        </a:spcAft>
                      </a:pPr>
                      <a:r>
                        <a:rPr lang="en-ZA" sz="1600" dirty="0">
                          <a:effectLst/>
                        </a:rPr>
                        <a:t>As</a:t>
                      </a:r>
                      <a:r>
                        <a:rPr lang="en-ZA" sz="1600" baseline="0" dirty="0">
                          <a:effectLst/>
                        </a:rPr>
                        <a:t> % of total personnel costs</a:t>
                      </a:r>
                      <a:endParaRPr lang="en-ZA" sz="1600" b="1" dirty="0">
                        <a:effectLst/>
                        <a:latin typeface="Open Sans Semibold" pitchFamily="34" charset="0"/>
                        <a:ea typeface="Open Sans Semibold" pitchFamily="34" charset="0"/>
                        <a:cs typeface="Open Sans Semibold" pitchFamily="34" charset="0"/>
                      </a:endParaRPr>
                    </a:p>
                  </a:txBody>
                  <a:tcPr marL="66240" marR="66240" marT="0" marB="0"/>
                </a:tc>
                <a:tc>
                  <a:txBody>
                    <a:bodyPr/>
                    <a:lstStyle/>
                    <a:p>
                      <a:pPr algn="ctr">
                        <a:lnSpc>
                          <a:spcPct val="115000"/>
                        </a:lnSpc>
                        <a:spcAft>
                          <a:spcPts val="0"/>
                        </a:spcAft>
                      </a:pPr>
                      <a:r>
                        <a:rPr lang="en-ZA" sz="1600" dirty="0">
                          <a:effectLst/>
                        </a:rPr>
                        <a:t>Number</a:t>
                      </a:r>
                      <a:r>
                        <a:rPr lang="en-ZA" sz="1600" baseline="0" dirty="0">
                          <a:effectLst/>
                        </a:rPr>
                        <a:t> of employees</a:t>
                      </a:r>
                      <a:endParaRPr lang="en-ZA" sz="1600" b="1" dirty="0">
                        <a:effectLst/>
                        <a:latin typeface="Open Sans Semibold" pitchFamily="34" charset="0"/>
                        <a:ea typeface="Open Sans Semibold" pitchFamily="34" charset="0"/>
                        <a:cs typeface="Open Sans Semibold" pitchFamily="34" charset="0"/>
                      </a:endParaRPr>
                    </a:p>
                  </a:txBody>
                  <a:tcPr marL="66240" marR="66240" marT="0" marB="0"/>
                </a:tc>
                <a:tc>
                  <a:txBody>
                    <a:bodyPr/>
                    <a:lstStyle/>
                    <a:p>
                      <a:pPr algn="ctr">
                        <a:lnSpc>
                          <a:spcPct val="115000"/>
                        </a:lnSpc>
                        <a:spcAft>
                          <a:spcPts val="0"/>
                        </a:spcAft>
                      </a:pPr>
                      <a:r>
                        <a:rPr lang="en-ZA" sz="1600" dirty="0">
                          <a:effectLst/>
                        </a:rPr>
                        <a:t>Average</a:t>
                      </a:r>
                      <a:r>
                        <a:rPr lang="en-ZA" sz="1600" baseline="0" dirty="0">
                          <a:effectLst/>
                        </a:rPr>
                        <a:t> personnel cost per employee</a:t>
                      </a:r>
                    </a:p>
                    <a:p>
                      <a:pPr algn="ctr">
                        <a:lnSpc>
                          <a:spcPct val="115000"/>
                        </a:lnSpc>
                        <a:spcAft>
                          <a:spcPts val="0"/>
                        </a:spcAft>
                      </a:pPr>
                      <a:r>
                        <a:rPr lang="en-ZA" sz="1600" baseline="0" dirty="0">
                          <a:effectLst/>
                        </a:rPr>
                        <a:t>(R’000)</a:t>
                      </a:r>
                      <a:endParaRPr lang="en-ZA" sz="1600" b="1" dirty="0">
                        <a:effectLst/>
                        <a:latin typeface="Open Sans Semibold" pitchFamily="34" charset="0"/>
                        <a:ea typeface="Open Sans Semibold" pitchFamily="34" charset="0"/>
                        <a:cs typeface="Open Sans Semibold" pitchFamily="34" charset="0"/>
                      </a:endParaRPr>
                    </a:p>
                  </a:txBody>
                  <a:tcPr marL="66240" marR="66240" marT="0" marB="0"/>
                </a:tc>
                <a:extLst>
                  <a:ext uri="{0D108BD9-81ED-4DB2-BD59-A6C34878D82A}">
                    <a16:rowId xmlns:a16="http://schemas.microsoft.com/office/drawing/2014/main" val="10000"/>
                  </a:ext>
                </a:extLst>
              </a:tr>
              <a:tr h="609600">
                <a:tc>
                  <a:txBody>
                    <a:bodyPr/>
                    <a:lstStyle/>
                    <a:p>
                      <a:pPr algn="ctr">
                        <a:lnSpc>
                          <a:spcPct val="115000"/>
                        </a:lnSpc>
                        <a:spcAft>
                          <a:spcPts val="0"/>
                        </a:spcAft>
                      </a:pPr>
                      <a:r>
                        <a:rPr lang="en-ZA" sz="1600" dirty="0">
                          <a:effectLst/>
                        </a:rPr>
                        <a:t>Levels</a:t>
                      </a:r>
                      <a:r>
                        <a:rPr lang="en-ZA" sz="1600" baseline="0" dirty="0">
                          <a:effectLst/>
                        </a:rPr>
                        <a:t> </a:t>
                      </a:r>
                      <a:r>
                        <a:rPr lang="en-ZA" sz="1600" dirty="0">
                          <a:effectLst/>
                        </a:rPr>
                        <a:t>3-5</a:t>
                      </a:r>
                      <a:endParaRPr lang="en-ZA" sz="1600" dirty="0">
                        <a:effectLst/>
                        <a:latin typeface="Open Sans Semibold" pitchFamily="34" charset="0"/>
                        <a:ea typeface="Open Sans Semibold" pitchFamily="34" charset="0"/>
                        <a:cs typeface="Open Sans Semibold" pitchFamily="34" charset="0"/>
                      </a:endParaRPr>
                    </a:p>
                  </a:txBody>
                  <a:tcPr marL="66240" marR="66240" marT="0" marB="0" anchor="ctr"/>
                </a:tc>
                <a:tc>
                  <a:txBody>
                    <a:bodyPr/>
                    <a:lstStyle/>
                    <a:p>
                      <a:pPr algn="ctr" fontAlgn="b"/>
                      <a:r>
                        <a:rPr lang="en-ZA" sz="2200" u="none" strike="noStrike" dirty="0" smtClean="0">
                          <a:effectLst/>
                        </a:rPr>
                        <a:t>570 </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u="none" strike="noStrike" dirty="0" smtClean="0">
                          <a:effectLst/>
                        </a:rPr>
                        <a:t>2.7%</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u="none" strike="noStrike" dirty="0">
                          <a:effectLst/>
                        </a:rPr>
                        <a:t>9</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b="0" i="0" u="none" strike="noStrike" dirty="0" smtClean="0">
                          <a:solidFill>
                            <a:schemeClr val="dk1"/>
                          </a:solidFill>
                          <a:effectLst/>
                          <a:latin typeface="+mn-lt"/>
                        </a:rPr>
                        <a:t>63</a:t>
                      </a:r>
                      <a:endParaRPr lang="en-ZA" sz="2200" b="0" i="0" u="none" strike="noStrike" dirty="0">
                        <a:solidFill>
                          <a:schemeClr val="tx1"/>
                        </a:solidFill>
                        <a:effectLst/>
                        <a:latin typeface="Calibri"/>
                      </a:endParaRPr>
                    </a:p>
                  </a:txBody>
                  <a:tcPr marL="9200" marR="9200" marT="9525" marB="0" anchor="ctr"/>
                </a:tc>
                <a:extLst>
                  <a:ext uri="{0D108BD9-81ED-4DB2-BD59-A6C34878D82A}">
                    <a16:rowId xmlns:a16="http://schemas.microsoft.com/office/drawing/2014/main" val="10001"/>
                  </a:ext>
                </a:extLst>
              </a:tr>
              <a:tr h="457200">
                <a:tc>
                  <a:txBody>
                    <a:bodyPr/>
                    <a:lstStyle/>
                    <a:p>
                      <a:pPr algn="ctr">
                        <a:lnSpc>
                          <a:spcPct val="115000"/>
                        </a:lnSpc>
                        <a:spcAft>
                          <a:spcPts val="0"/>
                        </a:spcAft>
                      </a:pPr>
                      <a:r>
                        <a:rPr lang="en-ZA" sz="1600" dirty="0">
                          <a:effectLst/>
                        </a:rPr>
                        <a:t>Levels 6-8</a:t>
                      </a:r>
                      <a:endParaRPr lang="en-ZA" sz="1600" dirty="0">
                        <a:effectLst/>
                        <a:latin typeface="Open Sans Semibold" pitchFamily="34" charset="0"/>
                        <a:ea typeface="Open Sans Semibold" pitchFamily="34" charset="0"/>
                        <a:cs typeface="Open Sans Semibold" pitchFamily="34" charset="0"/>
                      </a:endParaRPr>
                    </a:p>
                  </a:txBody>
                  <a:tcPr marL="66240" marR="66240" marT="0" marB="0" anchor="ctr"/>
                </a:tc>
                <a:tc>
                  <a:txBody>
                    <a:bodyPr/>
                    <a:lstStyle/>
                    <a:p>
                      <a:pPr marL="0" algn="ctr" defTabSz="914400" rtl="0" eaLnBrk="1" fontAlgn="b" latinLnBrk="0" hangingPunct="1"/>
                      <a:r>
                        <a:rPr lang="en-ZA" sz="2200" b="0" i="0" u="none" strike="noStrike" kern="1200" dirty="0" smtClean="0">
                          <a:solidFill>
                            <a:schemeClr val="dk1"/>
                          </a:solidFill>
                          <a:effectLst/>
                          <a:latin typeface="+mn-lt"/>
                          <a:ea typeface="+mn-ea"/>
                          <a:cs typeface="+mn-cs"/>
                        </a:rPr>
                        <a:t> 2 825</a:t>
                      </a:r>
                      <a:endParaRPr lang="en-ZA" sz="2200" b="0" i="0" u="none" strike="noStrike" kern="1200" dirty="0">
                        <a:solidFill>
                          <a:schemeClr val="dk1"/>
                        </a:solidFill>
                        <a:effectLst/>
                        <a:latin typeface="+mn-lt"/>
                        <a:ea typeface="+mn-ea"/>
                        <a:cs typeface="+mn-cs"/>
                      </a:endParaRPr>
                    </a:p>
                  </a:txBody>
                  <a:tcPr marL="9200" marR="9200" marT="9525" marB="0" anchor="ctr"/>
                </a:tc>
                <a:tc>
                  <a:txBody>
                    <a:bodyPr/>
                    <a:lstStyle/>
                    <a:p>
                      <a:pPr marL="0" algn="ctr" defTabSz="914400" rtl="0" eaLnBrk="1" fontAlgn="b" latinLnBrk="0" hangingPunct="1"/>
                      <a:r>
                        <a:rPr lang="en-ZA" sz="2200" b="0" i="0" u="none" strike="noStrike" kern="1200" dirty="0" smtClean="0">
                          <a:solidFill>
                            <a:schemeClr val="dk1"/>
                          </a:solidFill>
                          <a:effectLst/>
                          <a:latin typeface="+mn-lt"/>
                          <a:ea typeface="+mn-ea"/>
                          <a:cs typeface="+mn-cs"/>
                        </a:rPr>
                        <a:t>13.5%</a:t>
                      </a:r>
                      <a:endParaRPr lang="en-ZA" sz="2200" b="0" i="0" u="none" strike="noStrike" kern="1200" dirty="0">
                        <a:solidFill>
                          <a:schemeClr val="dk1"/>
                        </a:solidFill>
                        <a:effectLst/>
                        <a:latin typeface="+mn-lt"/>
                        <a:ea typeface="+mn-ea"/>
                        <a:cs typeface="+mn-cs"/>
                      </a:endParaRPr>
                    </a:p>
                  </a:txBody>
                  <a:tcPr marL="9200" marR="9200" marT="9525" marB="0" anchor="ctr"/>
                </a:tc>
                <a:tc>
                  <a:txBody>
                    <a:bodyPr/>
                    <a:lstStyle/>
                    <a:p>
                      <a:pPr marL="0" algn="ctr" defTabSz="914400" rtl="0" eaLnBrk="1" fontAlgn="b" latinLnBrk="0" hangingPunct="1"/>
                      <a:r>
                        <a:rPr lang="en-ZA" sz="2200" b="0" i="0" u="none" strike="noStrike" kern="1200" dirty="0" smtClean="0">
                          <a:solidFill>
                            <a:schemeClr val="tx1"/>
                          </a:solidFill>
                          <a:effectLst/>
                          <a:latin typeface="+mn-lt"/>
                          <a:ea typeface="+mn-ea"/>
                          <a:cs typeface="+mn-cs"/>
                        </a:rPr>
                        <a:t>27</a:t>
                      </a:r>
                      <a:endParaRPr lang="en-ZA" sz="2200" b="0" i="0" u="none" strike="noStrike" kern="1200" dirty="0">
                        <a:solidFill>
                          <a:schemeClr val="tx1"/>
                        </a:solidFill>
                        <a:effectLst/>
                        <a:latin typeface="+mn-lt"/>
                        <a:ea typeface="+mn-ea"/>
                        <a:cs typeface="+mn-cs"/>
                      </a:endParaRPr>
                    </a:p>
                  </a:txBody>
                  <a:tcPr marL="9200" marR="9200" marT="9525" marB="0" anchor="ctr"/>
                </a:tc>
                <a:tc>
                  <a:txBody>
                    <a:bodyPr/>
                    <a:lstStyle/>
                    <a:p>
                      <a:pPr marL="0" algn="ctr" defTabSz="914400" rtl="0" eaLnBrk="1" fontAlgn="b" latinLnBrk="0" hangingPunct="1"/>
                      <a:r>
                        <a:rPr lang="en-ZA" sz="2200" b="0" i="0" u="none" strike="noStrike" kern="1200" dirty="0" smtClean="0">
                          <a:solidFill>
                            <a:schemeClr val="tx1"/>
                          </a:solidFill>
                          <a:effectLst/>
                          <a:latin typeface="+mn-lt"/>
                          <a:ea typeface="+mn-ea"/>
                          <a:cs typeface="+mn-cs"/>
                        </a:rPr>
                        <a:t>105</a:t>
                      </a:r>
                      <a:endParaRPr lang="en-ZA" sz="2200" b="0" i="0" u="none" strike="noStrike" kern="1200" dirty="0">
                        <a:solidFill>
                          <a:schemeClr val="tx1"/>
                        </a:solidFill>
                        <a:effectLst/>
                        <a:latin typeface="+mn-lt"/>
                        <a:ea typeface="+mn-ea"/>
                        <a:cs typeface="+mn-cs"/>
                      </a:endParaRPr>
                    </a:p>
                  </a:txBody>
                  <a:tcPr marL="9200" marR="9200" marT="9525" marB="0" anchor="ctr"/>
                </a:tc>
                <a:extLst>
                  <a:ext uri="{0D108BD9-81ED-4DB2-BD59-A6C34878D82A}">
                    <a16:rowId xmlns:a16="http://schemas.microsoft.com/office/drawing/2014/main" val="10002"/>
                  </a:ext>
                </a:extLst>
              </a:tr>
              <a:tr h="457200">
                <a:tc>
                  <a:txBody>
                    <a:bodyPr/>
                    <a:lstStyle/>
                    <a:p>
                      <a:pPr algn="ctr">
                        <a:lnSpc>
                          <a:spcPct val="115000"/>
                        </a:lnSpc>
                        <a:spcAft>
                          <a:spcPts val="0"/>
                        </a:spcAft>
                      </a:pPr>
                      <a:r>
                        <a:rPr lang="en-ZA" sz="1600" dirty="0">
                          <a:effectLst/>
                        </a:rPr>
                        <a:t>Levels 9-12</a:t>
                      </a:r>
                      <a:endParaRPr lang="en-ZA" sz="1600" dirty="0">
                        <a:effectLst/>
                        <a:latin typeface="Open Sans Semibold" pitchFamily="34" charset="0"/>
                        <a:ea typeface="Open Sans Semibold" pitchFamily="34" charset="0"/>
                        <a:cs typeface="Open Sans Semibold" pitchFamily="34" charset="0"/>
                      </a:endParaRPr>
                    </a:p>
                  </a:txBody>
                  <a:tcPr marL="66240" marR="66240" marT="0" marB="0" anchor="ctr"/>
                </a:tc>
                <a:tc>
                  <a:txBody>
                    <a:bodyPr/>
                    <a:lstStyle/>
                    <a:p>
                      <a:pPr algn="ctr" fontAlgn="b"/>
                      <a:r>
                        <a:rPr lang="en-ZA" sz="2200" u="none" strike="noStrike" dirty="0">
                          <a:effectLst/>
                        </a:rPr>
                        <a:t>   6 </a:t>
                      </a:r>
                      <a:r>
                        <a:rPr lang="en-ZA" sz="2200" u="none" strike="noStrike" dirty="0" smtClean="0">
                          <a:effectLst/>
                        </a:rPr>
                        <a:t>192</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u="none" strike="noStrike" dirty="0" smtClean="0">
                          <a:effectLst/>
                        </a:rPr>
                        <a:t>29.5%</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b="0" i="0" u="none" strike="noStrike" dirty="0" smtClean="0">
                          <a:solidFill>
                            <a:schemeClr val="tx1"/>
                          </a:solidFill>
                          <a:effectLst/>
                          <a:latin typeface="+mn-lt"/>
                        </a:rPr>
                        <a:t>33</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b="0" i="0" u="none" strike="noStrike" dirty="0" smtClean="0">
                          <a:solidFill>
                            <a:schemeClr val="tx1"/>
                          </a:solidFill>
                          <a:effectLst/>
                          <a:latin typeface="+mn-lt"/>
                        </a:rPr>
                        <a:t>188</a:t>
                      </a:r>
                      <a:endParaRPr lang="en-ZA" sz="2200" b="0" i="0" u="none" strike="noStrike" dirty="0">
                        <a:solidFill>
                          <a:schemeClr val="tx1"/>
                        </a:solidFill>
                        <a:effectLst/>
                        <a:latin typeface="Calibri"/>
                      </a:endParaRPr>
                    </a:p>
                  </a:txBody>
                  <a:tcPr marL="9200" marR="9200" marT="9525" marB="0" anchor="ctr"/>
                </a:tc>
                <a:extLst>
                  <a:ext uri="{0D108BD9-81ED-4DB2-BD59-A6C34878D82A}">
                    <a16:rowId xmlns:a16="http://schemas.microsoft.com/office/drawing/2014/main" val="10003"/>
                  </a:ext>
                </a:extLst>
              </a:tr>
              <a:tr h="533400">
                <a:tc>
                  <a:txBody>
                    <a:bodyPr/>
                    <a:lstStyle/>
                    <a:p>
                      <a:pPr algn="ctr">
                        <a:lnSpc>
                          <a:spcPct val="115000"/>
                        </a:lnSpc>
                        <a:spcAft>
                          <a:spcPts val="0"/>
                        </a:spcAft>
                      </a:pPr>
                      <a:r>
                        <a:rPr lang="en-ZA" sz="1600" dirty="0">
                          <a:effectLst/>
                        </a:rPr>
                        <a:t>Levels 13-16</a:t>
                      </a:r>
                      <a:endParaRPr lang="en-ZA" sz="1600" dirty="0">
                        <a:effectLst/>
                        <a:latin typeface="Open Sans Semibold" pitchFamily="34" charset="0"/>
                        <a:ea typeface="Open Sans Semibold" pitchFamily="34" charset="0"/>
                        <a:cs typeface="Open Sans Semibold" pitchFamily="34" charset="0"/>
                      </a:endParaRPr>
                    </a:p>
                  </a:txBody>
                  <a:tcPr marL="66240" marR="66240" marT="0" marB="0" anchor="ctr"/>
                </a:tc>
                <a:tc>
                  <a:txBody>
                    <a:bodyPr/>
                    <a:lstStyle/>
                    <a:p>
                      <a:pPr algn="ctr" fontAlgn="b"/>
                      <a:r>
                        <a:rPr lang="en-ZA" sz="2200" u="none" strike="noStrike" dirty="0">
                          <a:effectLst/>
                        </a:rPr>
                        <a:t>   11 </a:t>
                      </a:r>
                      <a:r>
                        <a:rPr lang="en-ZA" sz="2200" u="none" strike="noStrike" dirty="0" smtClean="0">
                          <a:effectLst/>
                        </a:rPr>
                        <a:t>408 </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u="none" strike="noStrike" dirty="0" smtClean="0">
                          <a:effectLst/>
                        </a:rPr>
                        <a:t>54.3%</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u="none" strike="noStrike" dirty="0" smtClean="0">
                          <a:solidFill>
                            <a:schemeClr val="tx1"/>
                          </a:solidFill>
                          <a:effectLst/>
                        </a:rPr>
                        <a:t>33</a:t>
                      </a:r>
                      <a:endParaRPr lang="en-ZA" sz="2200" b="0" i="0" u="none" strike="noStrike" dirty="0">
                        <a:solidFill>
                          <a:schemeClr val="tx1"/>
                        </a:solidFill>
                        <a:effectLst/>
                        <a:latin typeface="Calibri"/>
                      </a:endParaRPr>
                    </a:p>
                  </a:txBody>
                  <a:tcPr marL="9200" marR="9200" marT="9525" marB="0" anchor="ctr"/>
                </a:tc>
                <a:tc>
                  <a:txBody>
                    <a:bodyPr/>
                    <a:lstStyle/>
                    <a:p>
                      <a:pPr algn="ctr" fontAlgn="b"/>
                      <a:r>
                        <a:rPr lang="en-ZA" sz="2200" u="none" strike="noStrike" dirty="0" smtClean="0">
                          <a:solidFill>
                            <a:schemeClr val="tx1"/>
                          </a:solidFill>
                          <a:effectLst/>
                        </a:rPr>
                        <a:t>346</a:t>
                      </a:r>
                      <a:endParaRPr lang="en-ZA" sz="2200" b="0" i="0" u="none" strike="noStrike" dirty="0">
                        <a:solidFill>
                          <a:schemeClr val="tx1"/>
                        </a:solidFill>
                        <a:effectLst/>
                        <a:latin typeface="Calibri"/>
                      </a:endParaRPr>
                    </a:p>
                  </a:txBody>
                  <a:tcPr marL="9200" marR="9200" marT="9525" marB="0" anchor="ctr"/>
                </a:tc>
                <a:extLst>
                  <a:ext uri="{0D108BD9-81ED-4DB2-BD59-A6C34878D82A}">
                    <a16:rowId xmlns:a16="http://schemas.microsoft.com/office/drawing/2014/main" val="10004"/>
                  </a:ext>
                </a:extLst>
              </a:tr>
              <a:tr h="533400">
                <a:tc>
                  <a:txBody>
                    <a:bodyPr/>
                    <a:lstStyle/>
                    <a:p>
                      <a:pPr algn="ctr">
                        <a:lnSpc>
                          <a:spcPct val="115000"/>
                        </a:lnSpc>
                        <a:spcAft>
                          <a:spcPts val="0"/>
                        </a:spcAft>
                        <a:tabLst>
                          <a:tab pos="612140" algn="ctr"/>
                        </a:tabLst>
                      </a:pPr>
                      <a:r>
                        <a:rPr lang="en-ZA" sz="1600" dirty="0">
                          <a:effectLst/>
                        </a:rPr>
                        <a:t>Total</a:t>
                      </a:r>
                      <a:endParaRPr lang="en-ZA" sz="1600" dirty="0">
                        <a:effectLst/>
                        <a:latin typeface="Open Sans Semibold" pitchFamily="34" charset="0"/>
                        <a:ea typeface="Open Sans Semibold" pitchFamily="34" charset="0"/>
                        <a:cs typeface="Open Sans Semibold" pitchFamily="34" charset="0"/>
                      </a:endParaRPr>
                    </a:p>
                  </a:txBody>
                  <a:tcPr marL="66240" marR="66240" marT="0" marB="0" anchor="ctr"/>
                </a:tc>
                <a:tc>
                  <a:txBody>
                    <a:bodyPr/>
                    <a:lstStyle/>
                    <a:p>
                      <a:pPr algn="ctr" fontAlgn="b"/>
                      <a:r>
                        <a:rPr lang="en-ZA" sz="2200" u="none" strike="noStrike" dirty="0">
                          <a:effectLst/>
                        </a:rPr>
                        <a:t>    </a:t>
                      </a:r>
                      <a:r>
                        <a:rPr lang="en-ZA" sz="2200" u="none" strike="noStrike" dirty="0" smtClean="0">
                          <a:effectLst/>
                        </a:rPr>
                        <a:t>20</a:t>
                      </a:r>
                      <a:r>
                        <a:rPr lang="en-ZA" sz="2200" u="none" strike="noStrike" baseline="0" dirty="0" smtClean="0">
                          <a:effectLst/>
                        </a:rPr>
                        <a:t> 995</a:t>
                      </a:r>
                      <a:endParaRPr lang="en-ZA" sz="2200" b="1" i="0" u="none" strike="noStrike" dirty="0">
                        <a:solidFill>
                          <a:schemeClr val="tx1"/>
                        </a:solidFill>
                        <a:effectLst/>
                        <a:latin typeface="Calibri"/>
                      </a:endParaRPr>
                    </a:p>
                  </a:txBody>
                  <a:tcPr marL="9200" marR="9200" marT="9525" marB="0" anchor="ctr"/>
                </a:tc>
                <a:tc>
                  <a:txBody>
                    <a:bodyPr/>
                    <a:lstStyle/>
                    <a:p>
                      <a:pPr algn="ctr" fontAlgn="b"/>
                      <a:r>
                        <a:rPr lang="en-ZA" sz="2200" u="none" strike="noStrike" dirty="0">
                          <a:effectLst/>
                        </a:rPr>
                        <a:t>100%</a:t>
                      </a:r>
                      <a:endParaRPr lang="en-ZA" sz="2200" b="1" i="0" u="none" strike="noStrike" dirty="0">
                        <a:solidFill>
                          <a:schemeClr val="tx1"/>
                        </a:solidFill>
                        <a:effectLst/>
                        <a:latin typeface="Calibri"/>
                      </a:endParaRPr>
                    </a:p>
                  </a:txBody>
                  <a:tcPr marL="9200" marR="9200" marT="9525" marB="0" anchor="ctr"/>
                </a:tc>
                <a:tc>
                  <a:txBody>
                    <a:bodyPr/>
                    <a:lstStyle/>
                    <a:p>
                      <a:pPr algn="ctr" fontAlgn="b"/>
                      <a:r>
                        <a:rPr lang="en-ZA" sz="2200" b="0" i="0" u="none" strike="noStrike" dirty="0" smtClean="0">
                          <a:solidFill>
                            <a:schemeClr val="tx1"/>
                          </a:solidFill>
                          <a:effectLst/>
                          <a:latin typeface="+mn-lt"/>
                        </a:rPr>
                        <a:t>100</a:t>
                      </a:r>
                      <a:endParaRPr lang="en-ZA" sz="2200" b="1" i="0" u="none" strike="noStrike" dirty="0">
                        <a:solidFill>
                          <a:schemeClr val="tx1"/>
                        </a:solidFill>
                        <a:effectLst/>
                        <a:latin typeface="Calibri"/>
                      </a:endParaRPr>
                    </a:p>
                  </a:txBody>
                  <a:tcPr marL="9200" marR="9200" marT="9525" marB="0" anchor="ctr"/>
                </a:tc>
                <a:tc>
                  <a:txBody>
                    <a:bodyPr/>
                    <a:lstStyle/>
                    <a:p>
                      <a:pPr algn="ctr" fontAlgn="b"/>
                      <a:r>
                        <a:rPr lang="en-ZA" sz="2200" b="0" i="0" u="none" strike="noStrike" dirty="0" smtClean="0">
                          <a:solidFill>
                            <a:schemeClr val="tx1"/>
                          </a:solidFill>
                          <a:effectLst/>
                          <a:latin typeface="+mn-lt"/>
                        </a:rPr>
                        <a:t>206</a:t>
                      </a:r>
                      <a:endParaRPr lang="en-ZA" sz="2200" b="1" i="0" u="none" strike="noStrike" dirty="0">
                        <a:solidFill>
                          <a:schemeClr val="tx1"/>
                        </a:solidFill>
                        <a:effectLst/>
                        <a:latin typeface="Calibri"/>
                      </a:endParaRPr>
                    </a:p>
                  </a:txBody>
                  <a:tcPr marL="9200" marR="9200" marT="9525" marB="0" anchor="ct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a:bodyPr>
          <a:lstStyle/>
          <a:p>
            <a:r>
              <a:rPr lang="en-ZA" b="1" dirty="0">
                <a:latin typeface="Arial" panose="020B0604020202020204" pitchFamily="34" charset="0"/>
                <a:cs typeface="Arial" panose="020B0604020202020204" pitchFamily="34" charset="0"/>
              </a:rPr>
              <a:t>EDD Personnel Costs by Salary Bands  </a:t>
            </a:r>
          </a:p>
        </p:txBody>
      </p:sp>
      <p:sp>
        <p:nvSpPr>
          <p:cNvPr id="4" name="Slide Number Placeholder 3"/>
          <p:cNvSpPr>
            <a:spLocks noGrp="1"/>
          </p:cNvSpPr>
          <p:nvPr>
            <p:ph type="sldNum" sz="quarter" idx="10"/>
          </p:nvPr>
        </p:nvSpPr>
        <p:spPr/>
        <p:txBody>
          <a:bodyPr/>
          <a:lstStyle/>
          <a:p>
            <a:pPr>
              <a:defRPr/>
            </a:pPr>
            <a:fld id="{9CE07DA9-5B27-4966-9D8A-98C9BEEF997A}" type="slidenum">
              <a:rPr lang="en-ZA" smtClean="0">
                <a:solidFill>
                  <a:prstClr val="black">
                    <a:tint val="75000"/>
                  </a:prstClr>
                </a:solidFill>
              </a:rPr>
              <a:pPr>
                <a:defRPr/>
              </a:pPr>
              <a:t>50</a:t>
            </a:fld>
            <a:endParaRPr lang="en-ZA" dirty="0">
              <a:solidFill>
                <a:prstClr val="black">
                  <a:tint val="75000"/>
                </a:prstClr>
              </a:solidFill>
            </a:endParaRPr>
          </a:p>
        </p:txBody>
      </p:sp>
      <p:sp>
        <p:nvSpPr>
          <p:cNvPr id="9" name="TextBox 8"/>
          <p:cNvSpPr txBox="1"/>
          <p:nvPr/>
        </p:nvSpPr>
        <p:spPr>
          <a:xfrm>
            <a:off x="685800" y="5357395"/>
            <a:ext cx="3022104" cy="307777"/>
          </a:xfrm>
          <a:prstGeom prst="rect">
            <a:avLst/>
          </a:prstGeom>
          <a:solidFill>
            <a:schemeClr val="bg2">
              <a:lumMod val="20000"/>
              <a:lumOff val="80000"/>
            </a:schemeClr>
          </a:solidFill>
        </p:spPr>
        <p:txBody>
          <a:bodyPr wrap="square" rtlCol="0">
            <a:spAutoFit/>
          </a:bodyPr>
          <a:lstStyle/>
          <a:p>
            <a:pPr lvl="0" defTabSz="914400"/>
            <a:r>
              <a:rPr lang="en-ZA" sz="1400" b="1" i="1" dirty="0">
                <a:solidFill>
                  <a:prstClr val="black"/>
                </a:solidFill>
              </a:rPr>
              <a:t>Political Office Bearers are excluded</a:t>
            </a:r>
          </a:p>
        </p:txBody>
      </p:sp>
    </p:spTree>
    <p:extLst>
      <p:ext uri="{BB962C8B-B14F-4D97-AF65-F5344CB8AC3E}">
        <p14:creationId xmlns:p14="http://schemas.microsoft.com/office/powerpoint/2010/main" val="300521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29411"/>
          </a:xfrm>
        </p:spPr>
        <p:txBody>
          <a:bodyPr>
            <a:normAutofit/>
          </a:bodyPr>
          <a:lstStyle/>
          <a:p>
            <a:pPr marL="0" indent="0" algn="just">
              <a:buNone/>
            </a:pPr>
            <a:r>
              <a:rPr lang="en-ZA" sz="2300" dirty="0">
                <a:latin typeface="Arial" panose="020B0604020202020204" pitchFamily="34" charset="0"/>
                <a:cs typeface="Arial" panose="020B0604020202020204" pitchFamily="34" charset="0"/>
              </a:rPr>
              <a:t>The Department has exceeded the target of 50% in the filled and funded posts overall.</a:t>
            </a:r>
          </a:p>
          <a:p>
            <a:pPr marL="0" indent="0" algn="just">
              <a:buNone/>
            </a:pPr>
            <a:endParaRPr lang="en-ZA" sz="23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ZA" b="1" dirty="0">
                <a:latin typeface="Arial" panose="020B0604020202020204" pitchFamily="34" charset="0"/>
                <a:cs typeface="Arial" panose="020B0604020202020204" pitchFamily="34" charset="0"/>
              </a:rPr>
              <a:t>Gender Equity</a:t>
            </a:r>
          </a:p>
        </p:txBody>
      </p:sp>
      <p:sp>
        <p:nvSpPr>
          <p:cNvPr id="4" name="Slide Number Placeholder 3"/>
          <p:cNvSpPr>
            <a:spLocks noGrp="1"/>
          </p:cNvSpPr>
          <p:nvPr>
            <p:ph type="sldNum" sz="quarter" idx="10"/>
          </p:nvPr>
        </p:nvSpPr>
        <p:spPr/>
        <p:txBody>
          <a:bodyPr/>
          <a:lstStyle/>
          <a:p>
            <a:pPr>
              <a:defRPr/>
            </a:pPr>
            <a:fld id="{9CE07DA9-5B27-4966-9D8A-98C9BEEF997A}" type="slidenum">
              <a:rPr lang="en-ZA" smtClean="0">
                <a:solidFill>
                  <a:prstClr val="black">
                    <a:tint val="75000"/>
                  </a:prstClr>
                </a:solidFill>
              </a:rPr>
              <a:pPr>
                <a:defRPr/>
              </a:pPr>
              <a:t>51</a:t>
            </a:fld>
            <a:endParaRPr lang="en-ZA" dirty="0">
              <a:solidFill>
                <a:prstClr val="black">
                  <a:tint val="75000"/>
                </a:prstClr>
              </a:solidFill>
            </a:endParaRPr>
          </a:p>
        </p:txBody>
      </p:sp>
      <p:graphicFrame>
        <p:nvGraphicFramePr>
          <p:cNvPr id="5" name="Table 4"/>
          <p:cNvGraphicFramePr>
            <a:graphicFrameLocks noGrp="1"/>
          </p:cNvGraphicFramePr>
          <p:nvPr>
            <p:extLst/>
          </p:nvPr>
        </p:nvGraphicFramePr>
        <p:xfrm>
          <a:off x="1331639" y="2046861"/>
          <a:ext cx="5831171" cy="3758403"/>
        </p:xfrm>
        <a:graphic>
          <a:graphicData uri="http://schemas.openxmlformats.org/drawingml/2006/table">
            <a:tbl>
              <a:tblPr/>
              <a:tblGrid>
                <a:gridCol w="1859393">
                  <a:extLst>
                    <a:ext uri="{9D8B030D-6E8A-4147-A177-3AD203B41FA5}">
                      <a16:colId xmlns:a16="http://schemas.microsoft.com/office/drawing/2014/main" val="20000"/>
                    </a:ext>
                  </a:extLst>
                </a:gridCol>
                <a:gridCol w="1263748">
                  <a:extLst>
                    <a:ext uri="{9D8B030D-6E8A-4147-A177-3AD203B41FA5}">
                      <a16:colId xmlns:a16="http://schemas.microsoft.com/office/drawing/2014/main" val="20001"/>
                    </a:ext>
                  </a:extLst>
                </a:gridCol>
                <a:gridCol w="1414194">
                  <a:extLst>
                    <a:ext uri="{9D8B030D-6E8A-4147-A177-3AD203B41FA5}">
                      <a16:colId xmlns:a16="http://schemas.microsoft.com/office/drawing/2014/main" val="20002"/>
                    </a:ext>
                  </a:extLst>
                </a:gridCol>
                <a:gridCol w="1293836">
                  <a:extLst>
                    <a:ext uri="{9D8B030D-6E8A-4147-A177-3AD203B41FA5}">
                      <a16:colId xmlns:a16="http://schemas.microsoft.com/office/drawing/2014/main" val="20003"/>
                    </a:ext>
                  </a:extLst>
                </a:gridCol>
              </a:tblGrid>
              <a:tr h="341673">
                <a:tc>
                  <a:txBody>
                    <a:bodyPr/>
                    <a:lstStyle/>
                    <a:p>
                      <a:pPr algn="l" fontAlgn="b"/>
                      <a:r>
                        <a:rPr lang="en-ZA" sz="2000" b="1" i="0" u="none" strike="noStrike" baseline="0" dirty="0">
                          <a:solidFill>
                            <a:srgbClr val="000000"/>
                          </a:solidFill>
                          <a:effectLst/>
                          <a:latin typeface="Calibri"/>
                        </a:rPr>
                        <a:t>SMS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rgbClr val="000000"/>
                          </a:solidFill>
                          <a:effectLst/>
                          <a:latin typeface="Calibri"/>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rgbClr val="000000"/>
                          </a:solidFill>
                          <a:effectLst/>
                          <a:latin typeface="Calibri"/>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41673">
                <a:tc>
                  <a:txBody>
                    <a:bodyPr/>
                    <a:lstStyle/>
                    <a:p>
                      <a:pPr algn="l" fontAlgn="b"/>
                      <a:r>
                        <a:rPr lang="en-ZA" sz="2000" b="0" i="0" u="none" strike="noStrike" baseline="0" dirty="0">
                          <a:solidFill>
                            <a:schemeClr val="tx1"/>
                          </a:solidFill>
                          <a:effectLst/>
                          <a:latin typeface="Calibri"/>
                        </a:rPr>
                        <a:t>Headcount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rgbClr val="000000"/>
                          </a:solidFill>
                          <a:effectLst/>
                          <a:latin typeface="Calibri"/>
                        </a:rPr>
                        <a:t>16</a:t>
                      </a:r>
                      <a:endParaRPr lang="en-ZA" sz="2000" b="0" i="0" u="none" strike="noStrike" baseline="0"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a:solidFill>
                            <a:schemeClr val="tx1"/>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rgbClr val="000000"/>
                          </a:solidFill>
                          <a:effectLst/>
                          <a:latin typeface="Calibri"/>
                        </a:rPr>
                        <a:t>33</a:t>
                      </a:r>
                      <a:endParaRPr lang="en-ZA" sz="2000" b="0" i="0" u="none" strike="noStrike" baseline="0"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673">
                <a:tc>
                  <a:txBody>
                    <a:bodyPr/>
                    <a:lstStyle/>
                    <a:p>
                      <a:pPr algn="l" fontAlgn="b"/>
                      <a:r>
                        <a:rPr lang="en-ZA" sz="2000" b="0" i="0" u="none" strike="noStrike" baseline="0" dirty="0">
                          <a:solidFill>
                            <a:schemeClr val="tx1"/>
                          </a:solidFill>
                          <a:effectLst/>
                          <a:latin typeface="Calibri"/>
                        </a:rPr>
                        <a:t>Percentage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rgbClr val="000000"/>
                          </a:solidFill>
                          <a:effectLst/>
                          <a:latin typeface="Calibri"/>
                        </a:rPr>
                        <a:t>48,5%</a:t>
                      </a:r>
                      <a:endParaRPr lang="en-ZA" sz="2000" b="0" i="0" u="none" strike="noStrike" baseline="0"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51,5%</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a:solidFill>
                            <a:schemeClr val="tx1"/>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1673">
                <a:tc>
                  <a:txBody>
                    <a:bodyPr/>
                    <a:lstStyle/>
                    <a:p>
                      <a:pPr algn="l" fontAlgn="b"/>
                      <a:endParaRPr lang="en-ZA" sz="2000" b="0" i="0" u="none" strike="noStrike" baseline="0"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2000" b="0" i="0" u="none" strike="noStrike" baseline="0"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2000" b="0" i="0" u="none" strike="noStrike" baseline="0"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2000" b="0" i="0" u="none" strike="noStrike" baseline="0"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1673">
                <a:tc>
                  <a:txBody>
                    <a:bodyPr/>
                    <a:lstStyle/>
                    <a:p>
                      <a:pPr algn="l" fontAlgn="b"/>
                      <a:r>
                        <a:rPr lang="en-ZA" sz="2000" b="1" i="0" u="none" strike="noStrike" baseline="0" dirty="0">
                          <a:solidFill>
                            <a:schemeClr val="tx1"/>
                          </a:solidFill>
                          <a:effectLst/>
                          <a:latin typeface="Calibri"/>
                        </a:rPr>
                        <a:t>Non-SMS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chemeClr val="tx1"/>
                          </a:solidFill>
                          <a:effectLst/>
                          <a:latin typeface="Calibri"/>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chemeClr val="tx1"/>
                          </a:solidFill>
                          <a:effectLst/>
                          <a:latin typeface="Calibri"/>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chemeClr val="tx1"/>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41673">
                <a:tc>
                  <a:txBody>
                    <a:bodyPr/>
                    <a:lstStyle/>
                    <a:p>
                      <a:pPr algn="l" fontAlgn="b"/>
                      <a:r>
                        <a:rPr lang="en-ZA" sz="2000" b="0" i="0" u="none" strike="noStrike" baseline="0" dirty="0">
                          <a:solidFill>
                            <a:schemeClr val="tx1"/>
                          </a:solidFill>
                          <a:effectLst/>
                          <a:latin typeface="Calibri"/>
                        </a:rPr>
                        <a:t>Headcount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22</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47</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69</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1673">
                <a:tc>
                  <a:txBody>
                    <a:bodyPr/>
                    <a:lstStyle/>
                    <a:p>
                      <a:pPr algn="l" fontAlgn="b"/>
                      <a:r>
                        <a:rPr lang="en-ZA" sz="2000" b="0" i="0" u="none" strike="noStrike" baseline="0" dirty="0">
                          <a:solidFill>
                            <a:schemeClr val="tx1"/>
                          </a:solidFill>
                          <a:effectLst/>
                          <a:latin typeface="Calibri"/>
                        </a:rPr>
                        <a:t>Percentage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32%</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68%</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a:solidFill>
                            <a:schemeClr val="tx1"/>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1673">
                <a:tc>
                  <a:txBody>
                    <a:bodyPr/>
                    <a:lstStyle/>
                    <a:p>
                      <a:pPr algn="l" fontAlgn="b"/>
                      <a:endParaRPr lang="en-ZA" sz="2000" b="0" i="0" u="none" strike="noStrike" baseline="0"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2000" b="0" i="0" u="none" strike="noStrike" baseline="0"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2000" b="0" i="0" u="none" strike="noStrike" baseline="0"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2000" b="0" i="0" u="none" strike="noStrike" baseline="0"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1673">
                <a:tc>
                  <a:txBody>
                    <a:bodyPr/>
                    <a:lstStyle/>
                    <a:p>
                      <a:pPr algn="l" fontAlgn="b"/>
                      <a:r>
                        <a:rPr lang="en-ZA" sz="2000" b="1" i="0" u="none" strike="noStrike" baseline="0" dirty="0">
                          <a:solidFill>
                            <a:schemeClr val="tx1"/>
                          </a:solidFill>
                          <a:effectLst/>
                          <a:latin typeface="Calibri"/>
                        </a:rPr>
                        <a:t>EDD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chemeClr val="tx1"/>
                          </a:solidFill>
                          <a:effectLst/>
                          <a:latin typeface="Calibri"/>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chemeClr val="tx1"/>
                          </a:solidFill>
                          <a:effectLst/>
                          <a:latin typeface="Calibri"/>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2000" b="1" i="0" u="none" strike="noStrike" baseline="0" dirty="0">
                          <a:solidFill>
                            <a:schemeClr val="tx1"/>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341673">
                <a:tc>
                  <a:txBody>
                    <a:bodyPr/>
                    <a:lstStyle/>
                    <a:p>
                      <a:pPr algn="l" fontAlgn="b"/>
                      <a:r>
                        <a:rPr lang="en-ZA" sz="2000" b="0" i="0" u="none" strike="noStrike" baseline="0" dirty="0">
                          <a:solidFill>
                            <a:schemeClr val="tx1"/>
                          </a:solidFill>
                          <a:effectLst/>
                          <a:latin typeface="Calibri"/>
                        </a:rPr>
                        <a:t>Headcount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38</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64</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102</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1673">
                <a:tc>
                  <a:txBody>
                    <a:bodyPr/>
                    <a:lstStyle/>
                    <a:p>
                      <a:pPr algn="l" fontAlgn="b"/>
                      <a:r>
                        <a:rPr lang="en-ZA" sz="2000" b="0" i="0" u="none" strike="noStrike" baseline="0" dirty="0">
                          <a:solidFill>
                            <a:schemeClr val="tx1"/>
                          </a:solidFill>
                          <a:effectLst/>
                          <a:latin typeface="Calibri"/>
                        </a:rPr>
                        <a:t>Percentage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37%</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smtClean="0">
                          <a:solidFill>
                            <a:schemeClr val="tx1"/>
                          </a:solidFill>
                          <a:effectLst/>
                          <a:latin typeface="Calibri"/>
                        </a:rPr>
                        <a:t>63%</a:t>
                      </a:r>
                      <a:endParaRPr lang="en-ZA" sz="2000" b="0" i="0" u="none" strike="noStrike" baseline="0"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0" i="0" u="none" strike="noStrike" baseline="0" dirty="0">
                          <a:solidFill>
                            <a:schemeClr val="tx1"/>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TextBox 6"/>
          <p:cNvSpPr txBox="1"/>
          <p:nvPr/>
        </p:nvSpPr>
        <p:spPr>
          <a:xfrm>
            <a:off x="1295401" y="5857527"/>
            <a:ext cx="2988567" cy="307777"/>
          </a:xfrm>
          <a:prstGeom prst="rect">
            <a:avLst/>
          </a:prstGeom>
          <a:noFill/>
        </p:spPr>
        <p:txBody>
          <a:bodyPr wrap="square" rtlCol="0">
            <a:spAutoFit/>
          </a:bodyPr>
          <a:lstStyle/>
          <a:p>
            <a:pPr defTabSz="914400"/>
            <a:r>
              <a:rPr lang="en-ZA" sz="1400" b="1" i="1" dirty="0">
                <a:solidFill>
                  <a:prstClr val="black"/>
                </a:solidFill>
              </a:rPr>
              <a:t>Political Office Bearers are excluded</a:t>
            </a:r>
          </a:p>
        </p:txBody>
      </p:sp>
    </p:spTree>
    <p:extLst>
      <p:ext uri="{BB962C8B-B14F-4D97-AF65-F5344CB8AC3E}">
        <p14:creationId xmlns:p14="http://schemas.microsoft.com/office/powerpoint/2010/main" val="1055158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9909"/>
            <a:ext cx="8229600" cy="4929411"/>
          </a:xfrm>
        </p:spPr>
        <p:txBody>
          <a:bodyPr>
            <a:normAutofit/>
          </a:bodyPr>
          <a:lstStyle/>
          <a:p>
            <a:r>
              <a:rPr lang="en-ZA" sz="3000" dirty="0" smtClean="0"/>
              <a:t>The </a:t>
            </a:r>
            <a:r>
              <a:rPr lang="en-ZA" sz="3000" dirty="0"/>
              <a:t>Department has achieved the national target for people with disabilities of 2%</a:t>
            </a:r>
          </a:p>
          <a:p>
            <a:endParaRPr lang="en-ZA" sz="3000" dirty="0"/>
          </a:p>
          <a:p>
            <a:endParaRPr lang="en-ZA" sz="3000" dirty="0"/>
          </a:p>
        </p:txBody>
      </p:sp>
      <p:sp>
        <p:nvSpPr>
          <p:cNvPr id="3" name="Title 2"/>
          <p:cNvSpPr>
            <a:spLocks noGrp="1"/>
          </p:cNvSpPr>
          <p:nvPr>
            <p:ph type="title"/>
          </p:nvPr>
        </p:nvSpPr>
        <p:spPr/>
        <p:txBody>
          <a:bodyPr>
            <a:normAutofit/>
          </a:bodyPr>
          <a:lstStyle/>
          <a:p>
            <a:r>
              <a:rPr lang="en-ZA" sz="2800" b="1" dirty="0">
                <a:latin typeface="Arial" panose="020B0604020202020204" pitchFamily="34" charset="0"/>
                <a:cs typeface="Arial" panose="020B0604020202020204" pitchFamily="34" charset="0"/>
              </a:rPr>
              <a:t>People  with </a:t>
            </a:r>
            <a:r>
              <a:rPr lang="en-ZA" b="1" dirty="0">
                <a:latin typeface="Arial" panose="020B0604020202020204" pitchFamily="34" charset="0"/>
                <a:cs typeface="Arial" panose="020B0604020202020204" pitchFamily="34" charset="0"/>
              </a:rPr>
              <a:t>D</a:t>
            </a:r>
            <a:r>
              <a:rPr lang="en-ZA" sz="2800" b="1" dirty="0">
                <a:latin typeface="Arial" panose="020B0604020202020204" pitchFamily="34" charset="0"/>
                <a:cs typeface="Arial" panose="020B0604020202020204" pitchFamily="34" charset="0"/>
              </a:rPr>
              <a:t>isabilities</a:t>
            </a:r>
          </a:p>
        </p:txBody>
      </p:sp>
      <p:sp>
        <p:nvSpPr>
          <p:cNvPr id="4" name="Slide Number Placeholder 3"/>
          <p:cNvSpPr>
            <a:spLocks noGrp="1"/>
          </p:cNvSpPr>
          <p:nvPr>
            <p:ph type="sldNum" sz="quarter" idx="10"/>
          </p:nvPr>
        </p:nvSpPr>
        <p:spPr/>
        <p:txBody>
          <a:bodyPr/>
          <a:lstStyle/>
          <a:p>
            <a:fld id="{5EBC6155-0DC4-45A3-8207-AC11105EBDFC}" type="slidenum">
              <a:rPr lang="en-ZA" smtClean="0"/>
              <a:t>52</a:t>
            </a:fld>
            <a:endParaRPr lang="en-Z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2492897"/>
            <a:ext cx="835292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5092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492896"/>
            <a:ext cx="8784976" cy="2232248"/>
          </a:xfrm>
        </p:spPr>
        <p:txBody>
          <a:bodyPr>
            <a:noAutofit/>
          </a:bodyPr>
          <a:lstStyle/>
          <a:p>
            <a:pPr algn="ctr" fontAlgn="auto">
              <a:spcAft>
                <a:spcPts val="0"/>
              </a:spcAft>
              <a:buNone/>
              <a:defRPr/>
            </a:pPr>
            <a:r>
              <a:rPr lang="en-ZA" sz="6000" b="1" dirty="0">
                <a:cs typeface="Calibri" pitchFamily="34" charset="0"/>
              </a:rPr>
              <a:t>D</a:t>
            </a:r>
            <a:r>
              <a:rPr lang="en-ZA" sz="6000" b="1" dirty="0">
                <a:solidFill>
                  <a:schemeClr val="tx1"/>
                </a:solidFill>
                <a:latin typeface="+mn-lt"/>
                <a:cs typeface="Calibri" pitchFamily="34" charset="0"/>
              </a:rPr>
              <a:t>.  REPORT ON FINANCIALS</a:t>
            </a:r>
            <a:endParaRPr lang="en-ZA" sz="3200" b="1" dirty="0">
              <a:solidFill>
                <a:schemeClr val="tx1"/>
              </a:solidFill>
              <a:latin typeface="+mn-lt"/>
            </a:endParaRPr>
          </a:p>
        </p:txBody>
      </p:sp>
      <p:sp>
        <p:nvSpPr>
          <p:cNvPr id="5" name="Slide Number Placeholder 4"/>
          <p:cNvSpPr>
            <a:spLocks noGrp="1"/>
          </p:cNvSpPr>
          <p:nvPr>
            <p:ph type="sldNum" sz="quarter" idx="4294967295"/>
          </p:nvPr>
        </p:nvSpPr>
        <p:spPr>
          <a:xfrm>
            <a:off x="6553200" y="6381750"/>
            <a:ext cx="2133600" cy="365125"/>
          </a:xfrm>
          <a:prstGeom prst="rect">
            <a:avLst/>
          </a:prstGeom>
        </p:spPr>
        <p:txBody>
          <a:bodyPr/>
          <a:lstStyle/>
          <a:p>
            <a:pPr>
              <a:defRPr/>
            </a:pPr>
            <a:fld id="{9CE07DA9-5B27-4966-9D8A-98C9BEEF997A}" type="slidenum">
              <a:rPr lang="en-ZA" smtClean="0">
                <a:solidFill>
                  <a:prstClr val="black">
                    <a:tint val="75000"/>
                  </a:prstClr>
                </a:solidFill>
              </a:rPr>
              <a:pPr>
                <a:defRPr/>
              </a:pPr>
              <a:t>53</a:t>
            </a:fld>
            <a:endParaRPr lang="en-ZA" dirty="0">
              <a:solidFill>
                <a:prstClr val="black">
                  <a:tint val="75000"/>
                </a:prstClr>
              </a:solidFill>
            </a:endParaRPr>
          </a:p>
        </p:txBody>
      </p:sp>
    </p:spTree>
    <p:extLst>
      <p:ext uri="{BB962C8B-B14F-4D97-AF65-F5344CB8AC3E}">
        <p14:creationId xmlns:p14="http://schemas.microsoft.com/office/powerpoint/2010/main" val="2040495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107504" y="836712"/>
            <a:ext cx="8784976" cy="5400600"/>
          </a:xfrm>
        </p:spPr>
        <p:txBody>
          <a:bodyPr>
            <a:noAutofit/>
          </a:bodyPr>
          <a:lstStyle/>
          <a:p>
            <a:pPr algn="just">
              <a:spcBef>
                <a:spcPts val="480"/>
              </a:spcBef>
              <a:buFont typeface="Wingdings" pitchFamily="2" charset="2"/>
              <a:buChar char="§"/>
            </a:pPr>
            <a:r>
              <a:rPr lang="en-ZA" altLang="en-US" sz="2350" dirty="0" smtClean="0">
                <a:latin typeface="Arial" panose="020B0604020202020204" pitchFamily="34" charset="0"/>
              </a:rPr>
              <a:t>As at 30 June 2019 the department spent </a:t>
            </a:r>
            <a:r>
              <a:rPr lang="en-ZA" altLang="en-US" sz="2350" b="1" dirty="0" smtClean="0">
                <a:solidFill>
                  <a:srgbClr val="C00000"/>
                </a:solidFill>
                <a:latin typeface="Arial" panose="020B0604020202020204" pitchFamily="34" charset="0"/>
              </a:rPr>
              <a:t>R282.7 million</a:t>
            </a:r>
            <a:r>
              <a:rPr lang="en-ZA" altLang="en-US" sz="2350" dirty="0" smtClean="0">
                <a:solidFill>
                  <a:srgbClr val="FF0000"/>
                </a:solidFill>
                <a:latin typeface="Arial" panose="020B0604020202020204" pitchFamily="34" charset="0"/>
              </a:rPr>
              <a:t> </a:t>
            </a:r>
            <a:r>
              <a:rPr lang="en-ZA" altLang="en-US" sz="2350" dirty="0" smtClean="0">
                <a:latin typeface="Arial" panose="020B0604020202020204" pitchFamily="34" charset="0"/>
              </a:rPr>
              <a:t>out of an adjusted allocation of </a:t>
            </a:r>
            <a:r>
              <a:rPr lang="en-ZA" altLang="en-US" sz="2350" b="1" dirty="0" smtClean="0">
                <a:solidFill>
                  <a:srgbClr val="C00000"/>
                </a:solidFill>
                <a:latin typeface="Arial" panose="020B0604020202020204" pitchFamily="34" charset="0"/>
              </a:rPr>
              <a:t>R1.1 billion</a:t>
            </a:r>
            <a:r>
              <a:rPr lang="en-ZA" altLang="en-US" sz="2350" b="1" dirty="0" smtClean="0">
                <a:solidFill>
                  <a:srgbClr val="00B050"/>
                </a:solidFill>
                <a:latin typeface="Arial" panose="020B0604020202020204" pitchFamily="34" charset="0"/>
              </a:rPr>
              <a:t> </a:t>
            </a:r>
            <a:r>
              <a:rPr lang="en-ZA" altLang="en-US" sz="2350" dirty="0" smtClean="0">
                <a:latin typeface="Arial" panose="020B0604020202020204" pitchFamily="34" charset="0"/>
              </a:rPr>
              <a:t>i.e. </a:t>
            </a:r>
            <a:r>
              <a:rPr lang="en-ZA" altLang="en-US" sz="2350" b="1" dirty="0" smtClean="0">
                <a:solidFill>
                  <a:srgbClr val="C00000"/>
                </a:solidFill>
                <a:latin typeface="Arial" panose="020B0604020202020204" pitchFamily="34" charset="0"/>
              </a:rPr>
              <a:t>27%</a:t>
            </a:r>
            <a:r>
              <a:rPr lang="en-ZA" altLang="en-US" sz="2350" dirty="0" smtClean="0">
                <a:solidFill>
                  <a:srgbClr val="FF0000"/>
                </a:solidFill>
                <a:latin typeface="Arial" panose="020B0604020202020204" pitchFamily="34" charset="0"/>
              </a:rPr>
              <a:t> </a:t>
            </a:r>
            <a:r>
              <a:rPr lang="en-ZA" altLang="en-US" sz="2350" dirty="0" smtClean="0">
                <a:latin typeface="Arial" panose="020B0604020202020204" pitchFamily="34" charset="0"/>
              </a:rPr>
              <a:t>of the total allocated budget.  </a:t>
            </a:r>
          </a:p>
          <a:p>
            <a:pPr algn="just">
              <a:spcBef>
                <a:spcPts val="480"/>
              </a:spcBef>
              <a:buFont typeface="Wingdings" pitchFamily="2" charset="2"/>
              <a:buChar char="§"/>
            </a:pPr>
            <a:r>
              <a:rPr lang="en-ZA" altLang="en-US" sz="2350" dirty="0" smtClean="0">
                <a:latin typeface="Arial" panose="020B0604020202020204" pitchFamily="34" charset="0"/>
              </a:rPr>
              <a:t>As at 30 June 2019 expenditure excluding transfers amounts to </a:t>
            </a:r>
            <a:r>
              <a:rPr lang="en-ZA" altLang="en-US" sz="2350" b="1" dirty="0" smtClean="0">
                <a:solidFill>
                  <a:srgbClr val="C00000"/>
                </a:solidFill>
                <a:latin typeface="Arial" panose="020B0604020202020204" pitchFamily="34" charset="0"/>
              </a:rPr>
              <a:t>R32.2 million (Core R11.1 million, Support R21.1 million) </a:t>
            </a:r>
            <a:r>
              <a:rPr lang="en-ZA" altLang="en-US" sz="2350" dirty="0" smtClean="0">
                <a:latin typeface="Arial" panose="020B0604020202020204" pitchFamily="34" charset="0"/>
              </a:rPr>
              <a:t>out of an allocated budget of </a:t>
            </a:r>
            <a:r>
              <a:rPr lang="en-ZA" altLang="en-US" sz="2350" b="1" dirty="0" smtClean="0">
                <a:solidFill>
                  <a:srgbClr val="C00000"/>
                </a:solidFill>
                <a:latin typeface="Arial" panose="020B0604020202020204" pitchFamily="34" charset="0"/>
              </a:rPr>
              <a:t>R147.4 million</a:t>
            </a:r>
            <a:r>
              <a:rPr lang="en-ZA" altLang="en-US" sz="2350" b="1" dirty="0" smtClean="0">
                <a:solidFill>
                  <a:srgbClr val="00B050"/>
                </a:solidFill>
                <a:latin typeface="Arial" panose="020B0604020202020204" pitchFamily="34" charset="0"/>
              </a:rPr>
              <a:t> </a:t>
            </a:r>
            <a:r>
              <a:rPr lang="en-ZA" altLang="en-US" sz="2350" dirty="0" smtClean="0">
                <a:latin typeface="Arial" panose="020B0604020202020204" pitchFamily="34" charset="0"/>
              </a:rPr>
              <a:t>i.e. </a:t>
            </a:r>
            <a:r>
              <a:rPr lang="en-ZA" altLang="en-US" sz="2350" b="1" dirty="0" smtClean="0">
                <a:solidFill>
                  <a:srgbClr val="C00000"/>
                </a:solidFill>
                <a:latin typeface="Arial" panose="020B0604020202020204" pitchFamily="34" charset="0"/>
              </a:rPr>
              <a:t>22%</a:t>
            </a:r>
            <a:r>
              <a:rPr lang="en-ZA" altLang="en-US" sz="2350" dirty="0" smtClean="0">
                <a:latin typeface="Arial" panose="020B0604020202020204" pitchFamily="34" charset="0"/>
              </a:rPr>
              <a:t> of the baseline allocation.</a:t>
            </a:r>
          </a:p>
          <a:p>
            <a:pPr algn="just">
              <a:spcBef>
                <a:spcPts val="480"/>
              </a:spcBef>
              <a:buFont typeface="Wingdings" pitchFamily="2" charset="2"/>
              <a:buChar char="§"/>
            </a:pPr>
            <a:r>
              <a:rPr lang="en-ZA" altLang="en-US" sz="2350" dirty="0" smtClean="0">
                <a:latin typeface="Arial" panose="020B0604020202020204" pitchFamily="34" charset="0"/>
              </a:rPr>
              <a:t>For Q1 ending 30 June 2019 the Department spent </a:t>
            </a:r>
            <a:r>
              <a:rPr lang="en-ZA" altLang="en-US" sz="2350" b="1" dirty="0" smtClean="0">
                <a:solidFill>
                  <a:srgbClr val="C00000"/>
                </a:solidFill>
                <a:latin typeface="Arial" panose="020B0604020202020204" pitchFamily="34" charset="0"/>
              </a:rPr>
              <a:t>R282.7 million</a:t>
            </a:r>
            <a:r>
              <a:rPr lang="en-ZA" altLang="en-US" sz="2350" b="1" dirty="0" smtClean="0">
                <a:solidFill>
                  <a:srgbClr val="00B050"/>
                </a:solidFill>
                <a:latin typeface="Arial" panose="020B0604020202020204" pitchFamily="34" charset="0"/>
              </a:rPr>
              <a:t> </a:t>
            </a:r>
            <a:r>
              <a:rPr lang="en-ZA" altLang="en-US" sz="2350" dirty="0" smtClean="0">
                <a:latin typeface="Arial" panose="020B0604020202020204" pitchFamily="34" charset="0"/>
              </a:rPr>
              <a:t>made up of transfers of </a:t>
            </a:r>
            <a:r>
              <a:rPr lang="en-ZA" altLang="en-US" sz="2350" b="1" dirty="0" smtClean="0">
                <a:solidFill>
                  <a:srgbClr val="C00000"/>
                </a:solidFill>
                <a:latin typeface="Arial" panose="020B0604020202020204" pitchFamily="34" charset="0"/>
              </a:rPr>
              <a:t>R250.5 million</a:t>
            </a:r>
            <a:r>
              <a:rPr lang="en-ZA" altLang="en-US" sz="2350" b="1" dirty="0" smtClean="0">
                <a:solidFill>
                  <a:srgbClr val="00B050"/>
                </a:solidFill>
                <a:latin typeface="Arial" panose="020B0604020202020204" pitchFamily="34" charset="0"/>
              </a:rPr>
              <a:t> </a:t>
            </a:r>
            <a:r>
              <a:rPr lang="en-ZA" altLang="en-US" sz="2350" dirty="0" smtClean="0">
                <a:latin typeface="Arial" panose="020B0604020202020204" pitchFamily="34" charset="0"/>
              </a:rPr>
              <a:t>to entities and </a:t>
            </a:r>
            <a:r>
              <a:rPr lang="en-ZA" altLang="en-US" sz="2350" b="1" dirty="0" smtClean="0">
                <a:solidFill>
                  <a:srgbClr val="C00000"/>
                </a:solidFill>
                <a:latin typeface="Arial" panose="020B0604020202020204" pitchFamily="34" charset="0"/>
              </a:rPr>
              <a:t>R32.2 million</a:t>
            </a:r>
            <a:r>
              <a:rPr lang="en-ZA" altLang="en-US" sz="2350" b="1" dirty="0" smtClean="0">
                <a:solidFill>
                  <a:srgbClr val="00B050"/>
                </a:solidFill>
                <a:latin typeface="Arial" panose="020B0604020202020204" pitchFamily="34" charset="0"/>
              </a:rPr>
              <a:t> </a:t>
            </a:r>
            <a:r>
              <a:rPr lang="en-ZA" altLang="en-US" sz="2350" dirty="0" smtClean="0">
                <a:latin typeface="Arial" panose="020B0604020202020204" pitchFamily="34" charset="0"/>
              </a:rPr>
              <a:t>spent directly by the Department.</a:t>
            </a:r>
          </a:p>
          <a:p>
            <a:pPr algn="just">
              <a:spcBef>
                <a:spcPts val="480"/>
              </a:spcBef>
              <a:buFont typeface="Wingdings" pitchFamily="2" charset="2"/>
              <a:buChar char="§"/>
            </a:pPr>
            <a:r>
              <a:rPr lang="en-ZA" altLang="en-US" sz="2350" dirty="0" smtClean="0">
                <a:latin typeface="Arial" panose="020B0604020202020204" pitchFamily="34" charset="0"/>
              </a:rPr>
              <a:t>The department achieved a total expenditure of </a:t>
            </a:r>
            <a:r>
              <a:rPr lang="en-ZA" altLang="en-US" sz="2350" b="1" dirty="0" smtClean="0">
                <a:solidFill>
                  <a:srgbClr val="C00000"/>
                </a:solidFill>
                <a:latin typeface="Arial" panose="020B0604020202020204" pitchFamily="34" charset="0"/>
              </a:rPr>
              <a:t>100%</a:t>
            </a:r>
            <a:r>
              <a:rPr lang="en-ZA" altLang="en-US" sz="2350" b="1" dirty="0" smtClean="0">
                <a:solidFill>
                  <a:srgbClr val="00B050"/>
                </a:solidFill>
                <a:latin typeface="Arial" panose="020B0604020202020204" pitchFamily="34" charset="0"/>
              </a:rPr>
              <a:t> </a:t>
            </a:r>
            <a:r>
              <a:rPr lang="en-ZA" altLang="en-US" sz="2350" b="1" dirty="0" smtClean="0">
                <a:solidFill>
                  <a:srgbClr val="C00000"/>
                </a:solidFill>
                <a:latin typeface="Arial" panose="020B0604020202020204" pitchFamily="34" charset="0"/>
              </a:rPr>
              <a:t>(R282.7 million) </a:t>
            </a:r>
            <a:r>
              <a:rPr lang="en-ZA" altLang="en-US" sz="2350" dirty="0" smtClean="0">
                <a:latin typeface="Arial" panose="020B0604020202020204" pitchFamily="34" charset="0"/>
              </a:rPr>
              <a:t>of the Q1 targeted spent of </a:t>
            </a:r>
            <a:r>
              <a:rPr lang="en-ZA" altLang="en-US" sz="2350" b="1" dirty="0" smtClean="0">
                <a:solidFill>
                  <a:srgbClr val="C00000"/>
                </a:solidFill>
                <a:latin typeface="Arial" panose="020B0604020202020204" pitchFamily="34" charset="0"/>
              </a:rPr>
              <a:t>R282.2 million.</a:t>
            </a:r>
            <a:r>
              <a:rPr lang="en-ZA" altLang="en-US" sz="2350" b="1" dirty="0" smtClean="0">
                <a:solidFill>
                  <a:srgbClr val="00B050"/>
                </a:solidFill>
                <a:latin typeface="Arial" panose="020B0604020202020204" pitchFamily="34" charset="0"/>
              </a:rPr>
              <a:t>  </a:t>
            </a:r>
          </a:p>
          <a:p>
            <a:pPr algn="just">
              <a:spcBef>
                <a:spcPts val="480"/>
              </a:spcBef>
              <a:buFont typeface="Wingdings" pitchFamily="2" charset="2"/>
              <a:buChar char="§"/>
            </a:pPr>
            <a:r>
              <a:rPr lang="en-ZA" altLang="en-US" sz="2350" dirty="0" smtClean="0">
                <a:latin typeface="Arial" panose="020B0604020202020204" pitchFamily="34" charset="0"/>
              </a:rPr>
              <a:t>The following tables reflect the expenditure against the budget per programme and per economic classification.</a:t>
            </a:r>
          </a:p>
        </p:txBody>
      </p:sp>
      <p:sp>
        <p:nvSpPr>
          <p:cNvPr id="4" name="Slide Number Placeholder 3"/>
          <p:cNvSpPr>
            <a:spLocks noGrp="1"/>
          </p:cNvSpPr>
          <p:nvPr>
            <p:ph type="sldNum" sz="quarter" idx="4294967295"/>
          </p:nvPr>
        </p:nvSpPr>
        <p:spPr>
          <a:xfrm>
            <a:off x="6553200" y="6381750"/>
            <a:ext cx="2133600" cy="365125"/>
          </a:xfrm>
          <a:prstGeom prst="rect">
            <a:avLst/>
          </a:prstGeom>
        </p:spPr>
        <p:txBody>
          <a:bodyPr/>
          <a:lstStyle/>
          <a:p>
            <a:pPr>
              <a:defRPr/>
            </a:pPr>
            <a:fld id="{9F228E48-2981-4BF8-BB5A-3130C97D017C}" type="slidenum">
              <a:rPr lang="en-ZA">
                <a:solidFill>
                  <a:prstClr val="black">
                    <a:tint val="75000"/>
                  </a:prstClr>
                </a:solidFill>
              </a:rPr>
              <a:pPr>
                <a:defRPr/>
              </a:pPr>
              <a:t>54</a:t>
            </a:fld>
            <a:endParaRPr lang="en-ZA" dirty="0">
              <a:solidFill>
                <a:prstClr val="black">
                  <a:tint val="75000"/>
                </a:prstClr>
              </a:solidFill>
            </a:endParaRPr>
          </a:p>
        </p:txBody>
      </p:sp>
      <p:sp>
        <p:nvSpPr>
          <p:cNvPr id="3" name="Title 2"/>
          <p:cNvSpPr>
            <a:spLocks noGrp="1"/>
          </p:cNvSpPr>
          <p:nvPr>
            <p:ph type="title"/>
          </p:nvPr>
        </p:nvSpPr>
        <p:spPr>
          <a:xfrm>
            <a:off x="718690" y="188640"/>
            <a:ext cx="8229600" cy="582500"/>
          </a:xfrm>
        </p:spPr>
        <p:txBody>
          <a:bodyPr>
            <a:normAutofit/>
          </a:bodyPr>
          <a:lstStyle/>
          <a:p>
            <a:r>
              <a:rPr lang="en-ZA" sz="3000" b="1" dirty="0" smtClean="0">
                <a:latin typeface="Arial" panose="020B0604020202020204" pitchFamily="34" charset="0"/>
                <a:cs typeface="Arial" panose="020B0604020202020204" pitchFamily="34" charset="0"/>
              </a:rPr>
              <a:t>Summary of expenditure for Q1 </a:t>
            </a:r>
            <a:endParaRPr lang="en-ZA"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488064"/>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A" dirty="0"/>
          </a:p>
        </p:txBody>
      </p:sp>
      <p:sp>
        <p:nvSpPr>
          <p:cNvPr id="5" name="Slide Number Placeholder 4"/>
          <p:cNvSpPr>
            <a:spLocks noGrp="1"/>
          </p:cNvSpPr>
          <p:nvPr>
            <p:ph type="sldNum" sz="quarter" idx="12"/>
          </p:nvPr>
        </p:nvSpPr>
        <p:spPr/>
        <p:txBody>
          <a:bodyPr/>
          <a:lstStyle/>
          <a:p>
            <a:pPr>
              <a:defRPr/>
            </a:pPr>
            <a:fld id="{39DD8E01-D978-4179-8524-C4522A46B5F4}" type="slidenum">
              <a:rPr lang="en-ZA">
                <a:solidFill>
                  <a:prstClr val="black">
                    <a:tint val="75000"/>
                  </a:prstClr>
                </a:solidFill>
              </a:rPr>
              <a:pPr>
                <a:defRPr/>
              </a:pPr>
              <a:t>55</a:t>
            </a:fld>
            <a:endParaRPr lang="en-ZA" dirty="0">
              <a:solidFill>
                <a:prstClr val="black">
                  <a:tint val="75000"/>
                </a:prstClr>
              </a:solidFill>
            </a:endParaRPr>
          </a:p>
        </p:txBody>
      </p:sp>
      <p:sp>
        <p:nvSpPr>
          <p:cNvPr id="66562" name="Title 2"/>
          <p:cNvSpPr>
            <a:spLocks noGrp="1"/>
          </p:cNvSpPr>
          <p:nvPr>
            <p:ph type="title"/>
          </p:nvPr>
        </p:nvSpPr>
        <p:spPr>
          <a:xfrm>
            <a:off x="107504" y="188640"/>
            <a:ext cx="8928992" cy="648072"/>
          </a:xfrm>
        </p:spPr>
        <p:txBody>
          <a:bodyPr>
            <a:noAutofit/>
          </a:bodyPr>
          <a:lstStyle/>
          <a:p>
            <a:pPr eaLnBrk="1" hangingPunct="1"/>
            <a:r>
              <a:rPr lang="en-ZA" altLang="en-US" sz="2100" b="1" dirty="0" smtClean="0">
                <a:latin typeface="Arial" panose="020B0604020202020204" pitchFamily="34" charset="0"/>
                <a:cs typeface="Arial" panose="020B0604020202020204" pitchFamily="34" charset="0"/>
              </a:rPr>
              <a:t>Cumulative Financial Performance per Programme - 30 June 2019</a:t>
            </a:r>
          </a:p>
        </p:txBody>
      </p:sp>
      <p:graphicFrame>
        <p:nvGraphicFramePr>
          <p:cNvPr id="6" name="Table 5"/>
          <p:cNvGraphicFramePr>
            <a:graphicFrameLocks noGrp="1"/>
          </p:cNvGraphicFramePr>
          <p:nvPr>
            <p:extLst>
              <p:ext uri="{D42A27DB-BD31-4B8C-83A1-F6EECF244321}">
                <p14:modId xmlns:p14="http://schemas.microsoft.com/office/powerpoint/2010/main" val="1607921775"/>
              </p:ext>
            </p:extLst>
          </p:nvPr>
        </p:nvGraphicFramePr>
        <p:xfrm>
          <a:off x="179511" y="1052737"/>
          <a:ext cx="8784977" cy="5115710"/>
        </p:xfrm>
        <a:graphic>
          <a:graphicData uri="http://schemas.openxmlformats.org/drawingml/2006/table">
            <a:tbl>
              <a:tblPr firstRow="1" bandRow="1">
                <a:tableStyleId>{F5AB1C69-6EDB-4FF4-983F-18BD219EF322}</a:tableStyleId>
              </a:tblPr>
              <a:tblGrid>
                <a:gridCol w="3464717">
                  <a:extLst>
                    <a:ext uri="{9D8B030D-6E8A-4147-A177-3AD203B41FA5}">
                      <a16:colId xmlns:a16="http://schemas.microsoft.com/office/drawing/2014/main" val="20000"/>
                    </a:ext>
                  </a:extLst>
                </a:gridCol>
                <a:gridCol w="143182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991203">
                <a:tc rowSpan="2">
                  <a:txBody>
                    <a:bodyPr/>
                    <a:lstStyle/>
                    <a:p>
                      <a:pPr algn="l"/>
                      <a:r>
                        <a:rPr lang="en-ZA" sz="2000" dirty="0" smtClean="0">
                          <a:latin typeface="Arial" panose="020B0604020202020204" pitchFamily="34" charset="0"/>
                          <a:cs typeface="Arial" panose="020B0604020202020204" pitchFamily="34" charset="0"/>
                        </a:rPr>
                        <a:t>Programmes</a:t>
                      </a:r>
                      <a:endParaRPr lang="en-ZA" sz="2000" b="1" dirty="0">
                        <a:solidFill>
                          <a:schemeClr val="bg1"/>
                        </a:solidFill>
                        <a:latin typeface="Arial" panose="020B0604020202020204" pitchFamily="34" charset="0"/>
                        <a:cs typeface="Arial" panose="020B0604020202020204" pitchFamily="34" charset="0"/>
                      </a:endParaRPr>
                    </a:p>
                  </a:txBody>
                  <a:tcPr marL="91432" marR="91432" marT="45719" marB="45719"/>
                </a:tc>
                <a:tc>
                  <a:txBody>
                    <a:bodyPr/>
                    <a:lstStyle/>
                    <a:p>
                      <a:pPr algn="ctr"/>
                      <a:r>
                        <a:rPr lang="en-ZA" sz="2000" baseline="0" dirty="0" smtClean="0">
                          <a:latin typeface="Arial" panose="020B0604020202020204" pitchFamily="34" charset="0"/>
                          <a:cs typeface="Arial" panose="020B0604020202020204" pitchFamily="34" charset="0"/>
                        </a:rPr>
                        <a:t>2019/20 Budget </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tc>
                <a:tc>
                  <a:txBody>
                    <a:bodyPr/>
                    <a:lstStyle/>
                    <a:p>
                      <a:pPr algn="ctr"/>
                      <a:r>
                        <a:rPr lang="en-ZA" sz="2000" dirty="0" smtClean="0">
                          <a:latin typeface="Arial" panose="020B0604020202020204" pitchFamily="34" charset="0"/>
                          <a:cs typeface="Arial" panose="020B0604020202020204" pitchFamily="34" charset="0"/>
                        </a:rPr>
                        <a:t>YTD</a:t>
                      </a:r>
                      <a:r>
                        <a:rPr lang="en-ZA" sz="2000" baseline="0" dirty="0" smtClean="0">
                          <a:latin typeface="Arial" panose="020B0604020202020204" pitchFamily="34" charset="0"/>
                          <a:cs typeface="Arial" panose="020B0604020202020204" pitchFamily="34" charset="0"/>
                        </a:rPr>
                        <a:t> </a:t>
                      </a:r>
                    </a:p>
                    <a:p>
                      <a:pPr algn="ctr"/>
                      <a:r>
                        <a:rPr lang="en-ZA" sz="2000" baseline="0" dirty="0" smtClean="0">
                          <a:latin typeface="Arial" panose="020B0604020202020204" pitchFamily="34" charset="0"/>
                          <a:cs typeface="Arial" panose="020B0604020202020204" pitchFamily="34" charset="0"/>
                        </a:rPr>
                        <a:t>a</a:t>
                      </a:r>
                      <a:r>
                        <a:rPr lang="en-ZA" sz="2000" dirty="0" smtClean="0">
                          <a:latin typeface="Arial" panose="020B0604020202020204" pitchFamily="34" charset="0"/>
                          <a:cs typeface="Arial" panose="020B0604020202020204" pitchFamily="34" charset="0"/>
                        </a:rPr>
                        <a:t>ctual Expenditure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tc>
                <a:tc>
                  <a:txBody>
                    <a:bodyPr/>
                    <a:lstStyle/>
                    <a:p>
                      <a:pPr algn="ctr"/>
                      <a:r>
                        <a:rPr lang="en-ZA" sz="2000" dirty="0" smtClean="0">
                          <a:latin typeface="Arial" panose="020B0604020202020204" pitchFamily="34" charset="0"/>
                          <a:cs typeface="Arial" panose="020B0604020202020204" pitchFamily="34" charset="0"/>
                        </a:rPr>
                        <a:t>Variance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tc>
                <a:tc>
                  <a:txBody>
                    <a:bodyPr/>
                    <a:lstStyle/>
                    <a:p>
                      <a:pPr algn="ctr"/>
                      <a:r>
                        <a:rPr lang="en-ZA" sz="2000" dirty="0" smtClean="0">
                          <a:latin typeface="Arial" panose="020B0604020202020204" pitchFamily="34" charset="0"/>
                          <a:cs typeface="Arial" panose="020B0604020202020204" pitchFamily="34" charset="0"/>
                        </a:rPr>
                        <a:t>Spent </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tc>
                <a:extLst>
                  <a:ext uri="{0D108BD9-81ED-4DB2-BD59-A6C34878D82A}">
                    <a16:rowId xmlns:a16="http://schemas.microsoft.com/office/drawing/2014/main" val="10000"/>
                  </a:ext>
                </a:extLst>
              </a:tr>
              <a:tr h="359437">
                <a:tc vMerge="1">
                  <a:txBody>
                    <a:bodyPr/>
                    <a:lstStyle/>
                    <a:p>
                      <a:pPr algn="l" fontAlgn="b"/>
                      <a:endParaRPr lang="en-ZA" sz="1800" b="0" i="0" u="none" strike="noStrike" dirty="0">
                        <a:solidFill>
                          <a:srgbClr val="000000"/>
                        </a:solidFill>
                        <a:effectLst/>
                        <a:latin typeface="Tahoma"/>
                      </a:endParaRPr>
                    </a:p>
                  </a:txBody>
                  <a:tcPr marL="9525" marR="9525"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ctr" fontAlgn="b"/>
                      <a:r>
                        <a:rPr lang="en-ZA" sz="2000" b="1" u="none" strike="noStrike" dirty="0" smtClean="0">
                          <a:effectLst/>
                          <a:latin typeface="Arial" panose="020B0604020202020204" pitchFamily="34" charset="0"/>
                          <a:cs typeface="Arial" panose="020B0604020202020204" pitchFamily="34" charset="0"/>
                        </a:rPr>
                        <a:t>%</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extLst>
                  <a:ext uri="{0D108BD9-81ED-4DB2-BD59-A6C34878D82A}">
                    <a16:rowId xmlns:a16="http://schemas.microsoft.com/office/drawing/2014/main" val="10001"/>
                  </a:ext>
                </a:extLst>
              </a:tr>
              <a:tr h="521567">
                <a:tc>
                  <a:txBody>
                    <a:bodyPr/>
                    <a:lstStyle/>
                    <a:p>
                      <a:pPr algn="l" fontAlgn="b"/>
                      <a:r>
                        <a:rPr lang="en-ZA" sz="2000" u="none" strike="noStrike" dirty="0" smtClean="0">
                          <a:effectLst/>
                          <a:latin typeface="Arial" panose="020B0604020202020204" pitchFamily="34" charset="0"/>
                          <a:cs typeface="Arial" panose="020B0604020202020204" pitchFamily="34" charset="0"/>
                        </a:rPr>
                        <a:t>Administration</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90</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334</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21</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115</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69</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219</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23</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576064">
                <a:tc>
                  <a:txBody>
                    <a:bodyPr/>
                    <a:lstStyle/>
                    <a:p>
                      <a:pPr algn="l" fontAlgn="b"/>
                      <a:r>
                        <a:rPr lang="en-ZA" sz="2000" u="none" strike="noStrike" dirty="0" smtClean="0">
                          <a:effectLst/>
                          <a:latin typeface="Arial" panose="020B0604020202020204" pitchFamily="34" charset="0"/>
                          <a:cs typeface="Arial" panose="020B0604020202020204" pitchFamily="34" charset="0"/>
                        </a:rPr>
                        <a:t>Growth</a:t>
                      </a:r>
                      <a:r>
                        <a:rPr lang="en-ZA" sz="2000" u="none" strike="noStrike" baseline="0" dirty="0" smtClean="0">
                          <a:effectLst/>
                          <a:latin typeface="Arial" panose="020B0604020202020204" pitchFamily="34" charset="0"/>
                          <a:cs typeface="Arial" panose="020B0604020202020204" pitchFamily="34" charset="0"/>
                        </a:rPr>
                        <a:t> Path and Social Dialogue</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u="none" strike="noStrike" dirty="0" smtClean="0">
                          <a:effectLst/>
                          <a:latin typeface="Arial" panose="020B0604020202020204" pitchFamily="34" charset="0"/>
                          <a:cs typeface="Arial" panose="020B0604020202020204" pitchFamily="34" charset="0"/>
                        </a:rPr>
                        <a:t>37</a:t>
                      </a:r>
                      <a:r>
                        <a:rPr lang="en-ZA" sz="2000" u="none" strike="noStrike" baseline="0" dirty="0" smtClean="0">
                          <a:effectLst/>
                          <a:latin typeface="Arial" panose="020B0604020202020204" pitchFamily="34" charset="0"/>
                          <a:cs typeface="Arial" panose="020B0604020202020204" pitchFamily="34" charset="0"/>
                        </a:rPr>
                        <a:t> 009</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8</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157</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28</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852</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22</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667207">
                <a:tc>
                  <a:txBody>
                    <a:bodyPr/>
                    <a:lstStyle/>
                    <a:p>
                      <a:pPr algn="l" fontAlgn="b"/>
                      <a:r>
                        <a:rPr lang="en-ZA" sz="2000" u="none" strike="noStrike" dirty="0" smtClean="0">
                          <a:effectLst/>
                          <a:latin typeface="Arial" panose="020B0604020202020204" pitchFamily="34" charset="0"/>
                          <a:cs typeface="Arial" panose="020B0604020202020204" pitchFamily="34" charset="0"/>
                        </a:rPr>
                        <a:t>Investment,</a:t>
                      </a:r>
                      <a:r>
                        <a:rPr lang="en-ZA" sz="2000" u="none" strike="noStrike" baseline="0" dirty="0" smtClean="0">
                          <a:effectLst/>
                          <a:latin typeface="Arial" panose="020B0604020202020204" pitchFamily="34" charset="0"/>
                          <a:cs typeface="Arial" panose="020B0604020202020204" pitchFamily="34" charset="0"/>
                        </a:rPr>
                        <a:t> Competition and Trade</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20</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059</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2 918</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17</a:t>
                      </a:r>
                      <a:r>
                        <a:rPr lang="en-ZA" sz="2000" b="0" i="0" u="none" strike="noStrike" baseline="0" dirty="0" smtClean="0">
                          <a:solidFill>
                            <a:srgbClr val="000000"/>
                          </a:solidFill>
                          <a:effectLst/>
                          <a:latin typeface="Arial" panose="020B0604020202020204" pitchFamily="34" charset="0"/>
                          <a:cs typeface="Arial" panose="020B0604020202020204" pitchFamily="34" charset="0"/>
                        </a:rPr>
                        <a:t> 141</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15</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6244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2000" u="none" strike="noStrike" dirty="0" smtClean="0">
                          <a:effectLst/>
                          <a:latin typeface="Arial" panose="020B0604020202020204" pitchFamily="34" charset="0"/>
                          <a:cs typeface="Arial" panose="020B0604020202020204" pitchFamily="34" charset="0"/>
                        </a:rPr>
                        <a:t>Transfers and Subsidies </a:t>
                      </a:r>
                      <a:endParaRPr lang="en-ZA" sz="2000" b="1" i="0" u="none" strike="noStrike" dirty="0">
                        <a:solidFill>
                          <a:schemeClr val="tx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918</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050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250</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523</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667</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527</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27</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530301">
                <a:tc>
                  <a:txBody>
                    <a:bodyPr/>
                    <a:lstStyle/>
                    <a:p>
                      <a:pPr algn="l" fontAlgn="b"/>
                      <a:r>
                        <a:rPr lang="en-ZA" sz="2000" b="1" u="none" strike="noStrike" dirty="0" smtClean="0">
                          <a:effectLst/>
                          <a:latin typeface="Arial" panose="020B0604020202020204" pitchFamily="34" charset="0"/>
                          <a:cs typeface="Arial" panose="020B0604020202020204" pitchFamily="34" charset="0"/>
                        </a:rPr>
                        <a:t>Total including</a:t>
                      </a:r>
                      <a:r>
                        <a:rPr lang="en-ZA" sz="2000" b="1" u="none" strike="noStrike" baseline="0" dirty="0" smtClean="0">
                          <a:effectLst/>
                          <a:latin typeface="Arial" panose="020B0604020202020204" pitchFamily="34" charset="0"/>
                          <a:cs typeface="Arial" panose="020B0604020202020204" pitchFamily="34" charset="0"/>
                        </a:rPr>
                        <a:t> Transfers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i="0" u="none" strike="noStrike" dirty="0" smtClean="0">
                          <a:solidFill>
                            <a:schemeClr val="dk1"/>
                          </a:solidFill>
                          <a:effectLst/>
                          <a:latin typeface="Arial" panose="020B0604020202020204" pitchFamily="34" charset="0"/>
                          <a:cs typeface="Arial" panose="020B0604020202020204" pitchFamily="34" charset="0"/>
                        </a:rPr>
                        <a:t>1</a:t>
                      </a:r>
                      <a:r>
                        <a:rPr lang="en-ZA" sz="2000" b="1" i="0" u="none" strike="noStrike" baseline="0" dirty="0" smtClean="0">
                          <a:solidFill>
                            <a:schemeClr val="dk1"/>
                          </a:solidFill>
                          <a:effectLst/>
                          <a:latin typeface="Arial" panose="020B0604020202020204" pitchFamily="34" charset="0"/>
                          <a:cs typeface="Arial" panose="020B0604020202020204" pitchFamily="34" charset="0"/>
                        </a:rPr>
                        <a:t> 045 393</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rgbClr val="000000"/>
                          </a:solidFill>
                          <a:effectLst/>
                          <a:latin typeface="Arial" panose="020B0604020202020204" pitchFamily="34" charset="0"/>
                          <a:cs typeface="Arial" panose="020B0604020202020204" pitchFamily="34" charset="0"/>
                        </a:rPr>
                        <a:t>282</a:t>
                      </a:r>
                      <a:r>
                        <a:rPr lang="en-ZA" sz="2000" b="1" i="0" u="none" strike="noStrike" baseline="0" dirty="0" smtClean="0">
                          <a:solidFill>
                            <a:srgbClr val="000000"/>
                          </a:solidFill>
                          <a:effectLst/>
                          <a:latin typeface="Arial" panose="020B0604020202020204" pitchFamily="34" charset="0"/>
                          <a:cs typeface="Arial" panose="020B0604020202020204" pitchFamily="34" charset="0"/>
                        </a:rPr>
                        <a:t> 713</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chemeClr val="dk1"/>
                          </a:solidFill>
                          <a:effectLst/>
                          <a:latin typeface="Arial" panose="020B0604020202020204" pitchFamily="34" charset="0"/>
                          <a:cs typeface="Arial" panose="020B0604020202020204" pitchFamily="34" charset="0"/>
                        </a:rPr>
                        <a:t>762</a:t>
                      </a:r>
                      <a:r>
                        <a:rPr lang="en-ZA" sz="2000" b="1" i="0" u="none" strike="noStrike" baseline="0" dirty="0" smtClean="0">
                          <a:solidFill>
                            <a:schemeClr val="dk1"/>
                          </a:solidFill>
                          <a:effectLst/>
                          <a:latin typeface="Arial" panose="020B0604020202020204" pitchFamily="34" charset="0"/>
                          <a:cs typeface="Arial" panose="020B0604020202020204" pitchFamily="34" charset="0"/>
                        </a:rPr>
                        <a:t> 680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1" i="0" u="none" strike="noStrike" dirty="0" smtClean="0">
                          <a:solidFill>
                            <a:schemeClr val="dk1"/>
                          </a:solidFill>
                          <a:effectLst/>
                          <a:latin typeface="Arial" panose="020B0604020202020204" pitchFamily="34" charset="0"/>
                          <a:cs typeface="Arial" panose="020B0604020202020204" pitchFamily="34" charset="0"/>
                        </a:rPr>
                        <a:t>27</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787785">
                <a:tc>
                  <a:txBody>
                    <a:bodyPr/>
                    <a:lstStyle/>
                    <a:p>
                      <a:pPr algn="l" fontAlgn="b"/>
                      <a:r>
                        <a:rPr lang="en-ZA" sz="2000" b="1" u="none" strike="noStrike" dirty="0" smtClean="0">
                          <a:solidFill>
                            <a:srgbClr val="C00000"/>
                          </a:solidFill>
                          <a:effectLst/>
                          <a:latin typeface="Arial" panose="020B0604020202020204" pitchFamily="34" charset="0"/>
                          <a:cs typeface="Arial" panose="020B0604020202020204" pitchFamily="34" charset="0"/>
                        </a:rPr>
                        <a:t>Total excluding Transfers</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4" marR="9524" marT="9525" marB="0" anchor="ctr"/>
                </a:tc>
                <a:tc>
                  <a:txBody>
                    <a:bodyPr/>
                    <a:lstStyle/>
                    <a:p>
                      <a:pPr algn="r" fontAlgn="b"/>
                      <a:r>
                        <a:rPr lang="en-ZA" sz="2000" b="1" u="none" strike="noStrike" dirty="0" smtClean="0">
                          <a:solidFill>
                            <a:srgbClr val="C00000"/>
                          </a:solidFill>
                          <a:effectLst/>
                          <a:latin typeface="Arial" panose="020B0604020202020204" pitchFamily="34" charset="0"/>
                          <a:cs typeface="Arial" panose="020B0604020202020204" pitchFamily="34" charset="0"/>
                        </a:rPr>
                        <a:t>147</a:t>
                      </a:r>
                      <a:r>
                        <a:rPr lang="en-ZA" sz="2000" b="1" u="none" strike="noStrike" baseline="0" dirty="0" smtClean="0">
                          <a:solidFill>
                            <a:srgbClr val="C00000"/>
                          </a:solidFill>
                          <a:effectLst/>
                          <a:latin typeface="Arial" panose="020B0604020202020204" pitchFamily="34" charset="0"/>
                          <a:cs typeface="Arial" panose="020B0604020202020204" pitchFamily="34" charset="0"/>
                        </a:rPr>
                        <a:t> 402</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32</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190</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115</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212</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2000" b="1" i="0" u="none" strike="noStrike" dirty="0" smtClean="0">
                          <a:solidFill>
                            <a:srgbClr val="C00000"/>
                          </a:solidFill>
                          <a:effectLst/>
                          <a:latin typeface="Arial" panose="020B0604020202020204" pitchFamily="34" charset="0"/>
                          <a:cs typeface="Arial" panose="020B0604020202020204" pitchFamily="34" charset="0"/>
                        </a:rPr>
                        <a:t>22</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88619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1201876"/>
              </p:ext>
            </p:extLst>
          </p:nvPr>
        </p:nvGraphicFramePr>
        <p:xfrm>
          <a:off x="368423" y="1008500"/>
          <a:ext cx="8380041" cy="5156804"/>
        </p:xfrm>
        <a:graphic>
          <a:graphicData uri="http://schemas.openxmlformats.org/drawingml/2006/table">
            <a:tbl>
              <a:tblPr firstRow="1" bandRow="1">
                <a:tableStyleId>{F5AB1C69-6EDB-4FF4-983F-18BD219EF322}</a:tableStyleId>
              </a:tblPr>
              <a:tblGrid>
                <a:gridCol w="2979442">
                  <a:extLst>
                    <a:ext uri="{9D8B030D-6E8A-4147-A177-3AD203B41FA5}">
                      <a16:colId xmlns:a16="http://schemas.microsoft.com/office/drawing/2014/main" val="20000"/>
                    </a:ext>
                  </a:extLst>
                </a:gridCol>
                <a:gridCol w="1167615">
                  <a:extLst>
                    <a:ext uri="{9D8B030D-6E8A-4147-A177-3AD203B41FA5}">
                      <a16:colId xmlns:a16="http://schemas.microsoft.com/office/drawing/2014/main" val="20001"/>
                    </a:ext>
                  </a:extLst>
                </a:gridCol>
                <a:gridCol w="1784712">
                  <a:extLst>
                    <a:ext uri="{9D8B030D-6E8A-4147-A177-3AD203B41FA5}">
                      <a16:colId xmlns:a16="http://schemas.microsoft.com/office/drawing/2014/main" val="20002"/>
                    </a:ext>
                  </a:extLst>
                </a:gridCol>
                <a:gridCol w="1469451">
                  <a:extLst>
                    <a:ext uri="{9D8B030D-6E8A-4147-A177-3AD203B41FA5}">
                      <a16:colId xmlns:a16="http://schemas.microsoft.com/office/drawing/2014/main" val="20003"/>
                    </a:ext>
                  </a:extLst>
                </a:gridCol>
                <a:gridCol w="978821">
                  <a:extLst>
                    <a:ext uri="{9D8B030D-6E8A-4147-A177-3AD203B41FA5}">
                      <a16:colId xmlns:a16="http://schemas.microsoft.com/office/drawing/2014/main" val="20004"/>
                    </a:ext>
                  </a:extLst>
                </a:gridCol>
              </a:tblGrid>
              <a:tr h="909632">
                <a:tc rowSpan="2">
                  <a:txBody>
                    <a:bodyPr/>
                    <a:lstStyle/>
                    <a:p>
                      <a:pPr marL="0" algn="l" defTabSz="914400" rtl="0" eaLnBrk="1" latinLnBrk="0" hangingPunct="1"/>
                      <a:r>
                        <a:rPr lang="en-ZA" sz="2000" b="1" kern="1200" dirty="0" smtClean="0">
                          <a:solidFill>
                            <a:schemeClr val="lt1"/>
                          </a:solidFill>
                          <a:latin typeface="Arial" panose="020B0604020202020204" pitchFamily="34" charset="0"/>
                          <a:ea typeface="+mn-ea"/>
                          <a:cs typeface="Arial" panose="020B0604020202020204" pitchFamily="34" charset="0"/>
                        </a:rPr>
                        <a:t>Expenditure per</a:t>
                      </a:r>
                    </a:p>
                    <a:p>
                      <a:pPr marL="0" algn="l" defTabSz="914400" rtl="0" eaLnBrk="1" latinLnBrk="0" hangingPunct="1"/>
                      <a:r>
                        <a:rPr lang="en-ZA" sz="2000" b="1" kern="1200" dirty="0" smtClean="0">
                          <a:solidFill>
                            <a:schemeClr val="lt1"/>
                          </a:solidFill>
                          <a:latin typeface="Arial" panose="020B0604020202020204" pitchFamily="34" charset="0"/>
                          <a:ea typeface="+mn-ea"/>
                          <a:cs typeface="Arial" panose="020B0604020202020204" pitchFamily="34" charset="0"/>
                        </a:rPr>
                        <a:t>Economic Classification</a:t>
                      </a:r>
                      <a:endParaRPr lang="en-ZA" sz="2000" b="1" kern="1200" dirty="0">
                        <a:solidFill>
                          <a:schemeClr val="lt1"/>
                        </a:solidFill>
                        <a:latin typeface="Arial" panose="020B0604020202020204" pitchFamily="34" charset="0"/>
                        <a:ea typeface="+mn-ea"/>
                        <a:cs typeface="Arial" panose="020B0604020202020204" pitchFamily="34" charset="0"/>
                      </a:endParaRPr>
                    </a:p>
                  </a:txBody>
                  <a:tcPr marL="91439" marR="91439" marT="45717" marB="45717"/>
                </a:tc>
                <a:tc>
                  <a:txBody>
                    <a:bodyPr/>
                    <a:lstStyle/>
                    <a:p>
                      <a:pPr algn="ctr"/>
                      <a:r>
                        <a:rPr lang="en-ZA" sz="2000" baseline="0" dirty="0" smtClean="0">
                          <a:latin typeface="Arial" panose="020B0604020202020204" pitchFamily="34" charset="0"/>
                          <a:cs typeface="Arial" panose="020B0604020202020204" pitchFamily="34" charset="0"/>
                        </a:rPr>
                        <a:t>2018/19 Budget </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tc>
                <a:tc>
                  <a:txBody>
                    <a:bodyPr/>
                    <a:lstStyle/>
                    <a:p>
                      <a:pPr algn="ctr"/>
                      <a:r>
                        <a:rPr lang="en-ZA" sz="2000" dirty="0" smtClean="0">
                          <a:latin typeface="Arial" panose="020B0604020202020204" pitchFamily="34" charset="0"/>
                          <a:cs typeface="Arial" panose="020B0604020202020204" pitchFamily="34" charset="0"/>
                        </a:rPr>
                        <a:t>YTD</a:t>
                      </a:r>
                      <a:r>
                        <a:rPr lang="en-ZA" sz="2000" baseline="0" dirty="0" smtClean="0">
                          <a:latin typeface="Arial" panose="020B0604020202020204" pitchFamily="34" charset="0"/>
                          <a:cs typeface="Arial" panose="020B0604020202020204" pitchFamily="34" charset="0"/>
                        </a:rPr>
                        <a:t> </a:t>
                      </a:r>
                    </a:p>
                    <a:p>
                      <a:pPr algn="ctr"/>
                      <a:r>
                        <a:rPr lang="en-ZA" sz="2000" baseline="0" dirty="0" smtClean="0">
                          <a:latin typeface="Arial" panose="020B0604020202020204" pitchFamily="34" charset="0"/>
                          <a:cs typeface="Arial" panose="020B0604020202020204" pitchFamily="34" charset="0"/>
                        </a:rPr>
                        <a:t>a</a:t>
                      </a:r>
                      <a:r>
                        <a:rPr lang="en-ZA" sz="2000" dirty="0" smtClean="0">
                          <a:latin typeface="Arial" panose="020B0604020202020204" pitchFamily="34" charset="0"/>
                          <a:cs typeface="Arial" panose="020B0604020202020204" pitchFamily="34" charset="0"/>
                        </a:rPr>
                        <a:t>ctual Expenditure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tc>
                <a:tc>
                  <a:txBody>
                    <a:bodyPr/>
                    <a:lstStyle/>
                    <a:p>
                      <a:pPr algn="ctr"/>
                      <a:r>
                        <a:rPr lang="en-ZA" sz="2000" dirty="0" smtClean="0">
                          <a:latin typeface="Arial" panose="020B0604020202020204" pitchFamily="34" charset="0"/>
                          <a:cs typeface="Arial" panose="020B0604020202020204" pitchFamily="34" charset="0"/>
                        </a:rPr>
                        <a:t>Variance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tc>
                <a:tc>
                  <a:txBody>
                    <a:bodyPr/>
                    <a:lstStyle/>
                    <a:p>
                      <a:pPr algn="ctr"/>
                      <a:r>
                        <a:rPr lang="en-ZA" sz="2000" dirty="0" smtClean="0">
                          <a:latin typeface="Arial" panose="020B0604020202020204" pitchFamily="34" charset="0"/>
                          <a:cs typeface="Arial" panose="020B0604020202020204" pitchFamily="34" charset="0"/>
                        </a:rPr>
                        <a:t>Spent </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tc>
                <a:extLst>
                  <a:ext uri="{0D108BD9-81ED-4DB2-BD59-A6C34878D82A}">
                    <a16:rowId xmlns:a16="http://schemas.microsoft.com/office/drawing/2014/main" val="10000"/>
                  </a:ext>
                </a:extLst>
              </a:tr>
              <a:tr h="381749">
                <a:tc vMerge="1">
                  <a:txBody>
                    <a:bodyPr/>
                    <a:lstStyle/>
                    <a:p>
                      <a:pPr algn="l" fontAlgn="b"/>
                      <a:endParaRPr lang="en-ZA" sz="1800" b="0" i="0" u="none" strike="noStrike" dirty="0">
                        <a:solidFill>
                          <a:srgbClr val="000000"/>
                        </a:solidFill>
                        <a:effectLst/>
                        <a:latin typeface="Tahoma"/>
                      </a:endParaRPr>
                    </a:p>
                  </a:txBody>
                  <a:tcPr marL="9525" marR="9525"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2000" b="1" u="none" strike="noStrike" dirty="0" smtClean="0">
                          <a:effectLst/>
                          <a:latin typeface="Arial" panose="020B0604020202020204" pitchFamily="34" charset="0"/>
                          <a:cs typeface="Arial" panose="020B0604020202020204" pitchFamily="34" charset="0"/>
                        </a:rPr>
                        <a:t>%</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extLst>
                  <a:ext uri="{0D108BD9-81ED-4DB2-BD59-A6C34878D82A}">
                    <a16:rowId xmlns:a16="http://schemas.microsoft.com/office/drawing/2014/main" val="10001"/>
                  </a:ext>
                </a:extLst>
              </a:tr>
              <a:tr h="502035">
                <a:tc>
                  <a:txBody>
                    <a:bodyPr/>
                    <a:lstStyle/>
                    <a:p>
                      <a:pPr algn="l" fontAlgn="b"/>
                      <a:r>
                        <a:rPr lang="en-ZA" sz="2000" u="none" strike="noStrike" dirty="0" smtClean="0">
                          <a:effectLst/>
                          <a:latin typeface="Arial" panose="020B0604020202020204" pitchFamily="34" charset="0"/>
                          <a:cs typeface="Arial" panose="020B0604020202020204" pitchFamily="34" charset="0"/>
                        </a:rPr>
                        <a:t>Compensation of Employees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97</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693</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22</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073</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75</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620</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23</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407182">
                <a:tc>
                  <a:txBody>
                    <a:bodyPr/>
                    <a:lstStyle/>
                    <a:p>
                      <a:pPr algn="l" fontAlgn="b"/>
                      <a:r>
                        <a:rPr lang="en-ZA" sz="2000" u="none" strike="noStrike" dirty="0" smtClean="0">
                          <a:effectLst/>
                          <a:latin typeface="Arial" panose="020B0604020202020204" pitchFamily="34" charset="0"/>
                          <a:cs typeface="Arial" panose="020B0604020202020204" pitchFamily="34" charset="0"/>
                        </a:rPr>
                        <a:t>Goods</a:t>
                      </a:r>
                      <a:r>
                        <a:rPr lang="en-ZA" sz="2000" u="none" strike="noStrike" baseline="0" dirty="0" smtClean="0">
                          <a:effectLst/>
                          <a:latin typeface="Arial" panose="020B0604020202020204" pitchFamily="34" charset="0"/>
                          <a:cs typeface="Arial" panose="020B0604020202020204" pitchFamily="34" charset="0"/>
                        </a:rPr>
                        <a:t> and Services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44</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971</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9</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944</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35</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027</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22</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433875">
                <a:tc>
                  <a:txBody>
                    <a:bodyPr/>
                    <a:lstStyle/>
                    <a:p>
                      <a:pPr algn="l" fontAlgn="b"/>
                      <a:r>
                        <a:rPr lang="en-ZA" sz="2000" u="none" strike="noStrike" dirty="0" smtClean="0">
                          <a:effectLst/>
                          <a:latin typeface="Arial" panose="020B0604020202020204" pitchFamily="34" charset="0"/>
                          <a:cs typeface="Arial" panose="020B0604020202020204" pitchFamily="34" charset="0"/>
                        </a:rPr>
                        <a:t>Transfers to</a:t>
                      </a:r>
                      <a:r>
                        <a:rPr lang="en-ZA" sz="2000" u="none" strike="noStrike" baseline="0" dirty="0" smtClean="0">
                          <a:effectLst/>
                          <a:latin typeface="Arial" panose="020B0604020202020204" pitchFamily="34" charset="0"/>
                          <a:cs typeface="Arial" panose="020B0604020202020204" pitchFamily="34" charset="0"/>
                        </a:rPr>
                        <a:t> E</a:t>
                      </a:r>
                      <a:r>
                        <a:rPr lang="en-ZA" sz="2000" u="none" strike="noStrike" dirty="0" smtClean="0">
                          <a:effectLst/>
                          <a:latin typeface="Arial" panose="020B0604020202020204" pitchFamily="34" charset="0"/>
                          <a:cs typeface="Arial" panose="020B0604020202020204" pitchFamily="34" charset="0"/>
                        </a:rPr>
                        <a:t>ntities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897</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991</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250</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511</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647</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480</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28</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46610">
                <a:tc>
                  <a:txBody>
                    <a:bodyPr/>
                    <a:lstStyle/>
                    <a:p>
                      <a:pPr algn="l" fontAlgn="b"/>
                      <a:r>
                        <a:rPr lang="en-ZA" sz="2000" b="0" i="0" u="none" strike="noStrike" dirty="0" smtClean="0">
                          <a:solidFill>
                            <a:schemeClr val="dk1"/>
                          </a:solidFill>
                          <a:effectLst/>
                          <a:latin typeface="Arial" panose="020B0604020202020204" pitchFamily="34" charset="0"/>
                          <a:cs typeface="Arial" panose="020B0604020202020204" pitchFamily="34" charset="0"/>
                        </a:rPr>
                        <a:t>Households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12</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-12</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0</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406823">
                <a:tc>
                  <a:txBody>
                    <a:bodyPr/>
                    <a:lstStyle/>
                    <a:p>
                      <a:pPr algn="l" fontAlgn="b"/>
                      <a:r>
                        <a:rPr lang="en-ZA" sz="2000" u="none" strike="noStrike" dirty="0" smtClean="0">
                          <a:effectLst/>
                          <a:latin typeface="Arial" panose="020B0604020202020204" pitchFamily="34" charset="0"/>
                          <a:cs typeface="Arial" panose="020B0604020202020204" pitchFamily="34" charset="0"/>
                        </a:rPr>
                        <a:t>Payment of</a:t>
                      </a:r>
                      <a:r>
                        <a:rPr lang="en-ZA" sz="2000" u="none" strike="noStrike" baseline="0" dirty="0" smtClean="0">
                          <a:effectLst/>
                          <a:latin typeface="Arial" panose="020B0604020202020204" pitchFamily="34" charset="0"/>
                          <a:cs typeface="Arial" panose="020B0604020202020204" pitchFamily="34" charset="0"/>
                        </a:rPr>
                        <a:t> Capital Assets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4</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738</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73</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4 565</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4</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396868">
                <a:tc>
                  <a:txBody>
                    <a:bodyPr/>
                    <a:lstStyle/>
                    <a:p>
                      <a:pPr algn="l" fontAlgn="b"/>
                      <a:r>
                        <a:rPr lang="en-ZA" sz="2000" b="1" u="none" strike="noStrike" dirty="0" smtClean="0">
                          <a:effectLst/>
                          <a:latin typeface="Arial" panose="020B0604020202020204" pitchFamily="34" charset="0"/>
                          <a:cs typeface="Arial" panose="020B0604020202020204" pitchFamily="34" charset="0"/>
                        </a:rPr>
                        <a:t>Total including</a:t>
                      </a:r>
                      <a:r>
                        <a:rPr lang="en-ZA" sz="2000" b="1" u="none" strike="noStrike" baseline="0" dirty="0" smtClean="0">
                          <a:effectLst/>
                          <a:latin typeface="Arial" panose="020B0604020202020204" pitchFamily="34" charset="0"/>
                          <a:cs typeface="Arial" panose="020B0604020202020204" pitchFamily="34" charset="0"/>
                        </a:rPr>
                        <a:t> Transfers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chemeClr val="dk1"/>
                          </a:solidFill>
                          <a:effectLst/>
                          <a:latin typeface="Arial" panose="020B0604020202020204" pitchFamily="34" charset="0"/>
                          <a:cs typeface="Arial" panose="020B0604020202020204" pitchFamily="34" charset="0"/>
                        </a:rPr>
                        <a:t>1</a:t>
                      </a:r>
                      <a:r>
                        <a:rPr lang="en-ZA" sz="2000" b="1" i="0" u="none" strike="noStrike" baseline="0" dirty="0" smtClean="0">
                          <a:solidFill>
                            <a:schemeClr val="dk1"/>
                          </a:solidFill>
                          <a:effectLst/>
                          <a:latin typeface="Arial" panose="020B0604020202020204" pitchFamily="34" charset="0"/>
                          <a:cs typeface="Arial" panose="020B0604020202020204" pitchFamily="34" charset="0"/>
                        </a:rPr>
                        <a:t> 045 393</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rgbClr val="000000"/>
                          </a:solidFill>
                          <a:effectLst/>
                          <a:latin typeface="Arial" panose="020B0604020202020204" pitchFamily="34" charset="0"/>
                          <a:cs typeface="Arial" panose="020B0604020202020204" pitchFamily="34" charset="0"/>
                        </a:rPr>
                        <a:t>282</a:t>
                      </a:r>
                      <a:r>
                        <a:rPr lang="en-ZA" sz="2000" b="1" i="0" u="none" strike="noStrike" baseline="0" dirty="0" smtClean="0">
                          <a:solidFill>
                            <a:srgbClr val="000000"/>
                          </a:solidFill>
                          <a:effectLst/>
                          <a:latin typeface="Arial" panose="020B0604020202020204" pitchFamily="34" charset="0"/>
                          <a:cs typeface="Arial" panose="020B0604020202020204" pitchFamily="34" charset="0"/>
                        </a:rPr>
                        <a:t> 713</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chemeClr val="dk1"/>
                          </a:solidFill>
                          <a:effectLst/>
                          <a:latin typeface="Arial" panose="020B0604020202020204" pitchFamily="34" charset="0"/>
                          <a:cs typeface="Arial" panose="020B0604020202020204" pitchFamily="34" charset="0"/>
                        </a:rPr>
                        <a:t>762</a:t>
                      </a:r>
                      <a:r>
                        <a:rPr lang="en-ZA" sz="2000" b="1" i="0" u="none" strike="noStrike" baseline="0" dirty="0" smtClean="0">
                          <a:solidFill>
                            <a:schemeClr val="dk1"/>
                          </a:solidFill>
                          <a:effectLst/>
                          <a:latin typeface="Arial" panose="020B0604020202020204" pitchFamily="34" charset="0"/>
                          <a:cs typeface="Arial" panose="020B0604020202020204" pitchFamily="34" charset="0"/>
                        </a:rPr>
                        <a:t> 680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1" i="0" u="none" strike="noStrike" dirty="0" smtClean="0">
                          <a:solidFill>
                            <a:schemeClr val="dk1"/>
                          </a:solidFill>
                          <a:effectLst/>
                          <a:latin typeface="Arial" panose="020B0604020202020204" pitchFamily="34" charset="0"/>
                          <a:cs typeface="Arial" panose="020B0604020202020204" pitchFamily="34" charset="0"/>
                        </a:rPr>
                        <a:t>27</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724175">
                <a:tc>
                  <a:txBody>
                    <a:bodyPr/>
                    <a:lstStyle/>
                    <a:p>
                      <a:pPr algn="l" fontAlgn="b"/>
                      <a:r>
                        <a:rPr lang="en-ZA" sz="2000" b="1" u="none" strike="noStrike" dirty="0" smtClean="0">
                          <a:solidFill>
                            <a:srgbClr val="C00000"/>
                          </a:solidFill>
                          <a:effectLst/>
                          <a:latin typeface="Arial" panose="020B0604020202020204" pitchFamily="34" charset="0"/>
                          <a:cs typeface="Arial" panose="020B0604020202020204" pitchFamily="34" charset="0"/>
                        </a:rPr>
                        <a:t>Total excluding transfers to entities</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ZA" sz="2000" b="1" u="none" strike="noStrike" dirty="0" smtClean="0">
                          <a:solidFill>
                            <a:srgbClr val="C00000"/>
                          </a:solidFill>
                          <a:effectLst/>
                          <a:latin typeface="Arial" panose="020B0604020202020204" pitchFamily="34" charset="0"/>
                          <a:cs typeface="Arial" panose="020B0604020202020204" pitchFamily="34" charset="0"/>
                        </a:rPr>
                        <a:t>147</a:t>
                      </a:r>
                      <a:r>
                        <a:rPr lang="en-ZA" sz="2000" b="1" u="none" strike="noStrike" baseline="0" dirty="0" smtClean="0">
                          <a:solidFill>
                            <a:srgbClr val="C00000"/>
                          </a:solidFill>
                          <a:effectLst/>
                          <a:latin typeface="Arial" panose="020B0604020202020204" pitchFamily="34" charset="0"/>
                          <a:cs typeface="Arial" panose="020B0604020202020204" pitchFamily="34" charset="0"/>
                        </a:rPr>
                        <a:t> 402</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32</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190</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115</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212</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2000" b="1" i="0" u="none" strike="noStrike" dirty="0" smtClean="0">
                          <a:solidFill>
                            <a:srgbClr val="C00000"/>
                          </a:solidFill>
                          <a:effectLst/>
                          <a:latin typeface="Arial" panose="020B0604020202020204" pitchFamily="34" charset="0"/>
                          <a:cs typeface="Arial" panose="020B0604020202020204" pitchFamily="34" charset="0"/>
                        </a:rPr>
                        <a:t>22</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sp>
        <p:nvSpPr>
          <p:cNvPr id="6765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30C4EE4-8C4D-4E15-B268-453AA3553CDE}" type="slidenum">
              <a:rPr lang="en-ZA" altLang="en-US" smtClean="0">
                <a:solidFill>
                  <a:srgbClr val="888888"/>
                </a:solidFill>
                <a:latin typeface="Calibri" pitchFamily="34" charset="0"/>
                <a:ea typeface="MS PGothic" pitchFamily="34" charset="-128"/>
                <a:cs typeface="Calibri" pitchFamily="34" charset="0"/>
                <a:sym typeface="Calibri" pitchFamily="34" charset="0"/>
              </a:rPr>
              <a:pPr eaLnBrk="1" fontAlgn="base" hangingPunct="1">
                <a:spcBef>
                  <a:spcPct val="0"/>
                </a:spcBef>
                <a:spcAft>
                  <a:spcPct val="0"/>
                </a:spcAft>
              </a:pPr>
              <a:t>56</a:t>
            </a:fld>
            <a:endParaRPr lang="en-ZA" altLang="en-US" dirty="0" smtClean="0">
              <a:solidFill>
                <a:srgbClr val="888888"/>
              </a:solidFill>
              <a:latin typeface="Calibri" pitchFamily="34" charset="0"/>
              <a:ea typeface="MS PGothic" pitchFamily="34" charset="-128"/>
              <a:cs typeface="Calibri" pitchFamily="34" charset="0"/>
              <a:sym typeface="Calibri" pitchFamily="34" charset="0"/>
            </a:endParaRPr>
          </a:p>
        </p:txBody>
      </p:sp>
      <p:sp>
        <p:nvSpPr>
          <p:cNvPr id="32841" name="Title 1"/>
          <p:cNvSpPr>
            <a:spLocks noGrp="1"/>
          </p:cNvSpPr>
          <p:nvPr>
            <p:ph type="title"/>
          </p:nvPr>
        </p:nvSpPr>
        <p:spPr>
          <a:xfrm>
            <a:off x="179512" y="188640"/>
            <a:ext cx="8856984" cy="648072"/>
          </a:xfrm>
          <a:ln/>
        </p:spPr>
        <p:txBody>
          <a:bodyPr>
            <a:noAutofit/>
          </a:bodyPr>
          <a:lstStyle/>
          <a:p>
            <a:pPr>
              <a:defRPr/>
            </a:pPr>
            <a:r>
              <a:rPr lang="en-ZA" altLang="en-US" sz="2100" b="1" dirty="0">
                <a:solidFill>
                  <a:prstClr val="white"/>
                </a:solidFill>
                <a:latin typeface="Arial" panose="020B0604020202020204" pitchFamily="34" charset="0"/>
                <a:cs typeface="Arial" panose="020B0604020202020204" pitchFamily="34" charset="0"/>
              </a:rPr>
              <a:t>Cumulative Financial Performance per Programme </a:t>
            </a:r>
            <a:r>
              <a:rPr lang="en-ZA" altLang="en-US" sz="2100" b="1" dirty="0" smtClean="0">
                <a:solidFill>
                  <a:prstClr val="white"/>
                </a:solidFill>
                <a:latin typeface="Arial" panose="020B0604020202020204" pitchFamily="34" charset="0"/>
                <a:cs typeface="Arial" panose="020B0604020202020204" pitchFamily="34" charset="0"/>
              </a:rPr>
              <a:t>- 30 </a:t>
            </a:r>
            <a:r>
              <a:rPr lang="en-ZA" altLang="en-US" sz="2100" b="1" dirty="0">
                <a:solidFill>
                  <a:prstClr val="white"/>
                </a:solidFill>
                <a:latin typeface="Arial" panose="020B0604020202020204" pitchFamily="34" charset="0"/>
                <a:cs typeface="Arial" panose="020B0604020202020204" pitchFamily="34" charset="0"/>
              </a:rPr>
              <a:t>June </a:t>
            </a:r>
            <a:r>
              <a:rPr lang="en-ZA" altLang="en-US" sz="2100" b="1" dirty="0" smtClean="0">
                <a:solidFill>
                  <a:prstClr val="white"/>
                </a:solidFill>
                <a:latin typeface="Arial" panose="020B0604020202020204" pitchFamily="34" charset="0"/>
                <a:cs typeface="Arial" panose="020B0604020202020204" pitchFamily="34" charset="0"/>
              </a:rPr>
              <a:t>2019</a:t>
            </a:r>
            <a:endParaRPr lang="en-ZA" sz="21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2729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A" dirty="0"/>
          </a:p>
        </p:txBody>
      </p:sp>
      <p:sp>
        <p:nvSpPr>
          <p:cNvPr id="5" name="Slide Number Placeholder 4"/>
          <p:cNvSpPr>
            <a:spLocks noGrp="1"/>
          </p:cNvSpPr>
          <p:nvPr>
            <p:ph type="sldNum" sz="quarter" idx="12"/>
          </p:nvPr>
        </p:nvSpPr>
        <p:spPr/>
        <p:txBody>
          <a:bodyPr/>
          <a:lstStyle/>
          <a:p>
            <a:pPr>
              <a:defRPr/>
            </a:pPr>
            <a:fld id="{39DD8E01-D978-4179-8524-C4522A46B5F4}" type="slidenum">
              <a:rPr lang="en-ZA">
                <a:solidFill>
                  <a:prstClr val="black">
                    <a:tint val="75000"/>
                  </a:prstClr>
                </a:solidFill>
              </a:rPr>
              <a:pPr>
                <a:defRPr/>
              </a:pPr>
              <a:t>57</a:t>
            </a:fld>
            <a:endParaRPr lang="en-ZA" dirty="0">
              <a:solidFill>
                <a:prstClr val="black">
                  <a:tint val="75000"/>
                </a:prstClr>
              </a:solidFill>
            </a:endParaRPr>
          </a:p>
        </p:txBody>
      </p:sp>
      <p:sp>
        <p:nvSpPr>
          <p:cNvPr id="66562" name="Title 2"/>
          <p:cNvSpPr>
            <a:spLocks noGrp="1"/>
          </p:cNvSpPr>
          <p:nvPr>
            <p:ph type="title"/>
          </p:nvPr>
        </p:nvSpPr>
        <p:spPr/>
        <p:txBody>
          <a:bodyPr/>
          <a:lstStyle/>
          <a:p>
            <a:pPr eaLnBrk="1" hangingPunct="1"/>
            <a:r>
              <a:rPr lang="en-ZA" altLang="en-US" sz="2800" b="1" dirty="0" smtClean="0">
                <a:latin typeface="Arial" panose="020B0604020202020204" pitchFamily="34" charset="0"/>
                <a:cs typeface="Arial" panose="020B0604020202020204" pitchFamily="34" charset="0"/>
              </a:rPr>
              <a:t>Quarter 1: Analysis of spending by Programme</a:t>
            </a:r>
            <a:endParaRPr lang="en-ZA" altLang="en-US" sz="2400" b="1" dirty="0" smtClean="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03433448"/>
              </p:ext>
            </p:extLst>
          </p:nvPr>
        </p:nvGraphicFramePr>
        <p:xfrm>
          <a:off x="152400" y="1004248"/>
          <a:ext cx="8726926" cy="5140011"/>
        </p:xfrm>
        <a:graphic>
          <a:graphicData uri="http://schemas.openxmlformats.org/drawingml/2006/table">
            <a:tbl>
              <a:tblPr firstRow="1" bandRow="1">
                <a:tableStyleId>{F5AB1C69-6EDB-4FF4-983F-18BD219EF322}</a:tableStyleId>
              </a:tblPr>
              <a:tblGrid>
                <a:gridCol w="340310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66456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922950">
                  <a:extLst>
                    <a:ext uri="{9D8B030D-6E8A-4147-A177-3AD203B41FA5}">
                      <a16:colId xmlns:a16="http://schemas.microsoft.com/office/drawing/2014/main" val="20004"/>
                    </a:ext>
                  </a:extLst>
                </a:gridCol>
              </a:tblGrid>
              <a:tr h="805179">
                <a:tc rowSpan="2">
                  <a:txBody>
                    <a:bodyPr/>
                    <a:lstStyle/>
                    <a:p>
                      <a:pPr algn="ctr"/>
                      <a:r>
                        <a:rPr lang="en-ZA" sz="2000" b="1" dirty="0" smtClean="0">
                          <a:solidFill>
                            <a:schemeClr val="bg1"/>
                          </a:solidFill>
                          <a:latin typeface="Arial" panose="020B0604020202020204" pitchFamily="34" charset="0"/>
                          <a:cs typeface="Arial" panose="020B0604020202020204" pitchFamily="34" charset="0"/>
                        </a:rPr>
                        <a:t>Programme 1</a:t>
                      </a:r>
                    </a:p>
                    <a:p>
                      <a:pPr algn="ctr"/>
                      <a:endParaRPr lang="en-ZA" sz="2000" b="1" dirty="0">
                        <a:solidFill>
                          <a:schemeClr val="bg1"/>
                        </a:solidFill>
                        <a:latin typeface="Arial" panose="020B0604020202020204" pitchFamily="34" charset="0"/>
                        <a:cs typeface="Arial" panose="020B0604020202020204" pitchFamily="34" charset="0"/>
                      </a:endParaRPr>
                    </a:p>
                  </a:txBody>
                  <a:tcPr marL="91432" marR="91432" marT="45719" marB="45719" anchor="ctr"/>
                </a:tc>
                <a:tc>
                  <a:txBody>
                    <a:bodyPr/>
                    <a:lstStyle/>
                    <a:p>
                      <a:pPr algn="ctr"/>
                      <a:r>
                        <a:rPr lang="en-ZA" sz="2000" baseline="0" dirty="0" smtClean="0">
                          <a:latin typeface="Arial" panose="020B0604020202020204" pitchFamily="34" charset="0"/>
                          <a:cs typeface="Arial" panose="020B0604020202020204" pitchFamily="34" charset="0"/>
                        </a:rPr>
                        <a:t>Q1 Projected</a:t>
                      </a:r>
                    </a:p>
                    <a:p>
                      <a:pPr algn="ctr"/>
                      <a:r>
                        <a:rPr lang="en-ZA" sz="2000" baseline="0" dirty="0" smtClean="0">
                          <a:latin typeface="Arial" panose="020B0604020202020204" pitchFamily="34" charset="0"/>
                          <a:cs typeface="Arial" panose="020B0604020202020204" pitchFamily="34" charset="0"/>
                        </a:rPr>
                        <a:t>Spend</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tc>
                  <a:txBody>
                    <a:bodyPr/>
                    <a:lstStyle/>
                    <a:p>
                      <a:pPr algn="ctr"/>
                      <a:r>
                        <a:rPr lang="en-ZA" sz="2000" dirty="0" smtClean="0">
                          <a:latin typeface="Arial" panose="020B0604020202020204" pitchFamily="34" charset="0"/>
                          <a:cs typeface="Arial" panose="020B0604020202020204" pitchFamily="34" charset="0"/>
                        </a:rPr>
                        <a:t>Q1</a:t>
                      </a:r>
                      <a:endParaRPr lang="en-ZA" sz="2000" baseline="0" dirty="0" smtClean="0">
                        <a:latin typeface="Arial" panose="020B0604020202020204" pitchFamily="34" charset="0"/>
                        <a:cs typeface="Arial" panose="020B0604020202020204" pitchFamily="34" charset="0"/>
                      </a:endParaRPr>
                    </a:p>
                    <a:p>
                      <a:pPr algn="ctr"/>
                      <a:r>
                        <a:rPr lang="en-ZA" sz="2000" baseline="0" dirty="0" smtClean="0">
                          <a:latin typeface="Arial" panose="020B0604020202020204" pitchFamily="34" charset="0"/>
                          <a:cs typeface="Arial" panose="020B0604020202020204" pitchFamily="34" charset="0"/>
                        </a:rPr>
                        <a:t>a</a:t>
                      </a:r>
                      <a:r>
                        <a:rPr lang="en-ZA" sz="2000" dirty="0" smtClean="0">
                          <a:latin typeface="Arial" panose="020B0604020202020204" pitchFamily="34" charset="0"/>
                          <a:cs typeface="Arial" panose="020B0604020202020204" pitchFamily="34" charset="0"/>
                        </a:rPr>
                        <a:t>ctual Expenditure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tc>
                  <a:txBody>
                    <a:bodyPr/>
                    <a:lstStyle/>
                    <a:p>
                      <a:pPr algn="ctr"/>
                      <a:r>
                        <a:rPr lang="en-ZA" sz="2000" dirty="0" smtClean="0">
                          <a:latin typeface="Arial" panose="020B0604020202020204" pitchFamily="34" charset="0"/>
                          <a:cs typeface="Arial" panose="020B0604020202020204" pitchFamily="34" charset="0"/>
                        </a:rPr>
                        <a:t>Variance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tc>
                  <a:txBody>
                    <a:bodyPr/>
                    <a:lstStyle/>
                    <a:p>
                      <a:pPr algn="ctr"/>
                      <a:r>
                        <a:rPr lang="en-ZA" sz="2000" dirty="0" smtClean="0">
                          <a:latin typeface="Arial" panose="020B0604020202020204" pitchFamily="34" charset="0"/>
                          <a:cs typeface="Arial" panose="020B0604020202020204" pitchFamily="34" charset="0"/>
                        </a:rPr>
                        <a:t>Spent </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extLst>
                  <a:ext uri="{0D108BD9-81ED-4DB2-BD59-A6C34878D82A}">
                    <a16:rowId xmlns:a16="http://schemas.microsoft.com/office/drawing/2014/main" val="10000"/>
                  </a:ext>
                </a:extLst>
              </a:tr>
              <a:tr h="459530">
                <a:tc vMerge="1">
                  <a:txBody>
                    <a:bodyPr/>
                    <a:lstStyle/>
                    <a:p>
                      <a:pPr algn="l" fontAlgn="b"/>
                      <a:endParaRPr lang="en-ZA" sz="1800" b="0" i="0" u="none" strike="noStrike" dirty="0">
                        <a:solidFill>
                          <a:srgbClr val="000000"/>
                        </a:solidFill>
                        <a:effectLst/>
                        <a:latin typeface="Tahoma"/>
                      </a:endParaRPr>
                    </a:p>
                  </a:txBody>
                  <a:tcPr marL="9525" marR="9525"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ctr" fontAlgn="b"/>
                      <a:r>
                        <a:rPr lang="en-ZA" sz="2000" b="1" u="none" strike="noStrike" dirty="0" smtClean="0">
                          <a:effectLst/>
                          <a:latin typeface="Arial" panose="020B0604020202020204" pitchFamily="34" charset="0"/>
                          <a:cs typeface="Arial" panose="020B0604020202020204" pitchFamily="34" charset="0"/>
                        </a:rPr>
                        <a:t>%</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extLst>
                  <a:ext uri="{0D108BD9-81ED-4DB2-BD59-A6C34878D82A}">
                    <a16:rowId xmlns:a16="http://schemas.microsoft.com/office/drawing/2014/main" val="10001"/>
                  </a:ext>
                </a:extLst>
              </a:tr>
              <a:tr h="466571">
                <a:tc>
                  <a:txBody>
                    <a:bodyPr/>
                    <a:lstStyle/>
                    <a:p>
                      <a:pPr algn="l" fontAlgn="b"/>
                      <a:r>
                        <a:rPr lang="en-ZA" sz="2000" u="none" strike="noStrike" dirty="0" smtClean="0">
                          <a:effectLst/>
                          <a:latin typeface="Arial" panose="020B0604020202020204" pitchFamily="34" charset="0"/>
                          <a:cs typeface="Arial" panose="020B0604020202020204" pitchFamily="34" charset="0"/>
                        </a:rPr>
                        <a:t>Compensation</a:t>
                      </a:r>
                      <a:r>
                        <a:rPr lang="en-ZA" sz="2000" u="none" strike="noStrike" baseline="0" dirty="0" smtClean="0">
                          <a:effectLst/>
                          <a:latin typeface="Arial" panose="020B0604020202020204" pitchFamily="34" charset="0"/>
                          <a:cs typeface="Arial" panose="020B0604020202020204" pitchFamily="34" charset="0"/>
                        </a:rPr>
                        <a:t> of Employees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11 402</a:t>
                      </a:r>
                      <a:endPar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11</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561</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-159</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101</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645182">
                <a:tc>
                  <a:txBody>
                    <a:bodyPr/>
                    <a:lstStyle/>
                    <a:p>
                      <a:pPr algn="l" fontAlgn="b"/>
                      <a:r>
                        <a:rPr lang="en-ZA" sz="2000" b="0" i="0" u="none" strike="noStrike" dirty="0" smtClean="0">
                          <a:solidFill>
                            <a:schemeClr val="dk1"/>
                          </a:solidFill>
                          <a:effectLst/>
                          <a:latin typeface="Arial" panose="020B0604020202020204" pitchFamily="34" charset="0"/>
                          <a:cs typeface="Arial" panose="020B0604020202020204" pitchFamily="34" charset="0"/>
                        </a:rPr>
                        <a:t>Goods</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and Services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7 617</a:t>
                      </a:r>
                      <a:endPar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9 381</a:t>
                      </a:r>
                      <a:endPar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764</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123</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5558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2000" u="none" strike="noStrike" dirty="0" smtClean="0">
                          <a:effectLst/>
                          <a:latin typeface="Arial" panose="020B0604020202020204" pitchFamily="34" charset="0"/>
                          <a:cs typeface="Arial" panose="020B0604020202020204" pitchFamily="34" charset="0"/>
                        </a:rPr>
                        <a:t>Payments</a:t>
                      </a:r>
                      <a:r>
                        <a:rPr lang="en-ZA" sz="2000" u="none" strike="noStrike" baseline="0" dirty="0" smtClean="0">
                          <a:effectLst/>
                          <a:latin typeface="Arial" panose="020B0604020202020204" pitchFamily="34" charset="0"/>
                          <a:cs typeface="Arial" panose="020B0604020202020204" pitchFamily="34" charset="0"/>
                        </a:rPr>
                        <a:t> for Capital Assets</a:t>
                      </a:r>
                      <a:endParaRPr lang="en-ZA" sz="2000" u="none" strike="noStrike" dirty="0" smtClean="0">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187</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173</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marL="0" indent="0" algn="r" fontAlgn="b">
                        <a:buFontTx/>
                        <a:buNone/>
                      </a:pPr>
                      <a:r>
                        <a:rPr lang="en-ZA" sz="2000" b="0" i="0" u="none" strike="noStrike" baseline="0" dirty="0" smtClean="0">
                          <a:solidFill>
                            <a:schemeClr val="dk1"/>
                          </a:solidFill>
                          <a:effectLst/>
                          <a:latin typeface="Arial" panose="020B0604020202020204" pitchFamily="34" charset="0"/>
                          <a:cs typeface="Arial" panose="020B0604020202020204" pitchFamily="34" charset="0"/>
                        </a:rPr>
                        <a:t>14</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93</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472066">
                <a:tc>
                  <a:txBody>
                    <a:bodyPr/>
                    <a:lstStyle/>
                    <a:p>
                      <a:pPr algn="l" fontAlgn="b"/>
                      <a:r>
                        <a:rPr lang="en-ZA" sz="2000" b="1" u="none" strike="noStrike" dirty="0" smtClean="0">
                          <a:solidFill>
                            <a:srgbClr val="C00000"/>
                          </a:solidFill>
                          <a:effectLst/>
                          <a:latin typeface="Arial" panose="020B0604020202020204" pitchFamily="34" charset="0"/>
                          <a:cs typeface="Arial" panose="020B0604020202020204" pitchFamily="34" charset="0"/>
                        </a:rPr>
                        <a:t>Total</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19</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206</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21</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115</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-1</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909</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1" i="0" u="none" strike="noStrike" dirty="0" smtClean="0">
                          <a:solidFill>
                            <a:srgbClr val="C00000"/>
                          </a:solidFill>
                          <a:effectLst/>
                          <a:latin typeface="Arial" panose="020B0604020202020204" pitchFamily="34" charset="0"/>
                          <a:cs typeface="Arial" panose="020B0604020202020204" pitchFamily="34" charset="0"/>
                        </a:rPr>
                        <a:t>110</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1534947">
                <a:tc gridSpan="5">
                  <a:txBody>
                    <a:bodyPr/>
                    <a:lstStyle/>
                    <a:p>
                      <a:pPr algn="l" fontAlgn="b"/>
                      <a:r>
                        <a:rPr lang="en-ZA" sz="1800" b="1" i="0" u="none" strike="noStrike" dirty="0" smtClean="0">
                          <a:solidFill>
                            <a:schemeClr val="tx1"/>
                          </a:solidFill>
                          <a:effectLst/>
                          <a:latin typeface="Arial" panose="020B0604020202020204" pitchFamily="34" charset="0"/>
                          <a:cs typeface="Arial" panose="020B0604020202020204" pitchFamily="34" charset="0"/>
                        </a:rPr>
                        <a:t>The main</a:t>
                      </a:r>
                      <a:r>
                        <a:rPr lang="en-ZA" sz="1800" b="1" i="0" u="none" strike="noStrike" baseline="0" dirty="0" smtClean="0">
                          <a:solidFill>
                            <a:schemeClr val="tx1"/>
                          </a:solidFill>
                          <a:effectLst/>
                          <a:latin typeface="Arial" panose="020B0604020202020204" pitchFamily="34" charset="0"/>
                          <a:cs typeface="Arial" panose="020B0604020202020204" pitchFamily="34" charset="0"/>
                        </a:rPr>
                        <a:t> cost drivers in non-core functions are:</a:t>
                      </a:r>
                    </a:p>
                    <a:p>
                      <a:pPr marL="285750" indent="-285750" algn="l" fontAlgn="b">
                        <a:buFont typeface="Wingdings" panose="05000000000000000000" pitchFamily="2" charset="2"/>
                        <a:buChar char="§"/>
                      </a:pPr>
                      <a:r>
                        <a:rPr lang="en-ZA" sz="1800" b="0" i="0" u="none" strike="noStrike" baseline="0" dirty="0" smtClean="0">
                          <a:solidFill>
                            <a:schemeClr val="tx1"/>
                          </a:solidFill>
                          <a:effectLst/>
                          <a:latin typeface="Arial" panose="020B0604020202020204" pitchFamily="34" charset="0"/>
                          <a:cs typeface="Arial" panose="020B0604020202020204" pitchFamily="34" charset="0"/>
                        </a:rPr>
                        <a:t>Office accommodation costs in Corporate services </a:t>
                      </a:r>
                    </a:p>
                    <a:p>
                      <a:pPr marL="285750" indent="-285750" algn="l" fontAlgn="b">
                        <a:buFont typeface="Wingdings" panose="05000000000000000000" pitchFamily="2" charset="2"/>
                        <a:buChar char="§"/>
                      </a:pPr>
                      <a:r>
                        <a:rPr lang="en-ZA" sz="1800" b="0" i="0" u="none" strike="noStrike" baseline="0" dirty="0" smtClean="0">
                          <a:solidFill>
                            <a:schemeClr val="tx1"/>
                          </a:solidFill>
                          <a:effectLst/>
                          <a:latin typeface="Arial" panose="020B0604020202020204" pitchFamily="34" charset="0"/>
                          <a:cs typeface="Arial" panose="020B0604020202020204" pitchFamily="34" charset="0"/>
                        </a:rPr>
                        <a:t>Legal fees in Corporate services </a:t>
                      </a:r>
                    </a:p>
                    <a:p>
                      <a:pPr marL="285750" indent="-285750" algn="l" fontAlgn="b">
                        <a:buFont typeface="Wingdings" panose="05000000000000000000" pitchFamily="2" charset="2"/>
                        <a:buChar char="§"/>
                      </a:pPr>
                      <a:r>
                        <a:rPr lang="en-ZA" sz="1800" b="0" i="0" u="none" strike="noStrike" baseline="0" dirty="0" smtClean="0">
                          <a:solidFill>
                            <a:schemeClr val="tx1"/>
                          </a:solidFill>
                          <a:effectLst/>
                          <a:latin typeface="Arial" panose="020B0604020202020204" pitchFamily="34" charset="0"/>
                          <a:cs typeface="Arial" panose="020B0604020202020204" pitchFamily="34" charset="0"/>
                        </a:rPr>
                        <a:t>Travel and subsistence </a:t>
                      </a:r>
                    </a:p>
                    <a:p>
                      <a:pPr marL="285750" indent="-285750" algn="l" fontAlgn="b">
                        <a:buFont typeface="Wingdings" panose="05000000000000000000" pitchFamily="2" charset="2"/>
                        <a:buChar char="§"/>
                      </a:pPr>
                      <a:r>
                        <a:rPr lang="en-ZA" sz="1800" b="0" i="0" u="none" strike="noStrike" baseline="0" dirty="0" smtClean="0">
                          <a:solidFill>
                            <a:schemeClr val="tx1"/>
                          </a:solidFill>
                          <a:effectLst/>
                          <a:latin typeface="Arial" panose="020B0604020202020204" pitchFamily="34" charset="0"/>
                          <a:cs typeface="Arial" panose="020B0604020202020204" pitchFamily="34" charset="0"/>
                        </a:rPr>
                        <a:t>Audit costs in Financial management for Auditor General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4" marR="9524" marT="9525" marB="0" anchor="b"/>
                </a:tc>
                <a:tc hMerge="1">
                  <a:txBody>
                    <a:bodyPr/>
                    <a:lstStyle/>
                    <a:p>
                      <a:pPr algn="r" fontAlgn="b"/>
                      <a:endParaRPr lang="en-ZA"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ZA"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ZA"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ctr" fontAlgn="b"/>
                      <a:endParaRPr lang="en-ZA"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21461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A" dirty="0"/>
          </a:p>
        </p:txBody>
      </p:sp>
      <p:sp>
        <p:nvSpPr>
          <p:cNvPr id="5" name="Slide Number Placeholder 4"/>
          <p:cNvSpPr>
            <a:spLocks noGrp="1"/>
          </p:cNvSpPr>
          <p:nvPr>
            <p:ph type="sldNum" sz="quarter" idx="12"/>
          </p:nvPr>
        </p:nvSpPr>
        <p:spPr/>
        <p:txBody>
          <a:bodyPr/>
          <a:lstStyle/>
          <a:p>
            <a:pPr>
              <a:defRPr/>
            </a:pPr>
            <a:fld id="{39DD8E01-D978-4179-8524-C4522A46B5F4}" type="slidenum">
              <a:rPr lang="en-ZA">
                <a:solidFill>
                  <a:prstClr val="black">
                    <a:tint val="75000"/>
                  </a:prstClr>
                </a:solidFill>
              </a:rPr>
              <a:pPr>
                <a:defRPr/>
              </a:pPr>
              <a:t>58</a:t>
            </a:fld>
            <a:endParaRPr lang="en-ZA" dirty="0">
              <a:solidFill>
                <a:prstClr val="black">
                  <a:tint val="75000"/>
                </a:prstClr>
              </a:solidFill>
            </a:endParaRPr>
          </a:p>
        </p:txBody>
      </p:sp>
      <p:sp>
        <p:nvSpPr>
          <p:cNvPr id="66562" name="Title 2"/>
          <p:cNvSpPr>
            <a:spLocks noGrp="1"/>
          </p:cNvSpPr>
          <p:nvPr>
            <p:ph type="title"/>
          </p:nvPr>
        </p:nvSpPr>
        <p:spPr/>
        <p:txBody>
          <a:bodyPr>
            <a:normAutofit/>
          </a:bodyPr>
          <a:lstStyle/>
          <a:p>
            <a:pPr eaLnBrk="1" hangingPunct="1"/>
            <a:r>
              <a:rPr lang="en-ZA" altLang="en-US" sz="2800" b="1" dirty="0" smtClean="0">
                <a:latin typeface="Arial" panose="020B0604020202020204" pitchFamily="34" charset="0"/>
                <a:cs typeface="Arial" panose="020B0604020202020204" pitchFamily="34" charset="0"/>
              </a:rPr>
              <a:t>Quarter </a:t>
            </a:r>
            <a:r>
              <a:rPr lang="en-ZA" altLang="en-US" b="1" dirty="0">
                <a:latin typeface="Arial" panose="020B0604020202020204" pitchFamily="34" charset="0"/>
                <a:cs typeface="Arial" panose="020B0604020202020204" pitchFamily="34" charset="0"/>
              </a:rPr>
              <a:t>1</a:t>
            </a:r>
            <a:r>
              <a:rPr lang="en-ZA" altLang="en-US" sz="2800" b="1" dirty="0" smtClean="0">
                <a:latin typeface="Arial" panose="020B0604020202020204" pitchFamily="34" charset="0"/>
                <a:cs typeface="Arial" panose="020B0604020202020204" pitchFamily="34" charset="0"/>
              </a:rPr>
              <a:t>: Analysis of spending by Programme</a:t>
            </a:r>
          </a:p>
        </p:txBody>
      </p:sp>
      <p:graphicFrame>
        <p:nvGraphicFramePr>
          <p:cNvPr id="6" name="Table 5"/>
          <p:cNvGraphicFramePr>
            <a:graphicFrameLocks noGrp="1"/>
          </p:cNvGraphicFramePr>
          <p:nvPr>
            <p:extLst>
              <p:ext uri="{D42A27DB-BD31-4B8C-83A1-F6EECF244321}">
                <p14:modId xmlns:p14="http://schemas.microsoft.com/office/powerpoint/2010/main" val="3101020571"/>
              </p:ext>
            </p:extLst>
          </p:nvPr>
        </p:nvGraphicFramePr>
        <p:xfrm>
          <a:off x="323529" y="1083259"/>
          <a:ext cx="8640958" cy="4702523"/>
        </p:xfrm>
        <a:graphic>
          <a:graphicData uri="http://schemas.openxmlformats.org/drawingml/2006/table">
            <a:tbl>
              <a:tblPr firstRow="1" bandRow="1">
                <a:tableStyleId>{F5AB1C69-6EDB-4FF4-983F-18BD219EF322}</a:tableStyleId>
              </a:tblPr>
              <a:tblGrid>
                <a:gridCol w="3036421">
                  <a:extLst>
                    <a:ext uri="{9D8B030D-6E8A-4147-A177-3AD203B41FA5}">
                      <a16:colId xmlns:a16="http://schemas.microsoft.com/office/drawing/2014/main" val="20000"/>
                    </a:ext>
                  </a:extLst>
                </a:gridCol>
                <a:gridCol w="1401425">
                  <a:extLst>
                    <a:ext uri="{9D8B030D-6E8A-4147-A177-3AD203B41FA5}">
                      <a16:colId xmlns:a16="http://schemas.microsoft.com/office/drawing/2014/main" val="20001"/>
                    </a:ext>
                  </a:extLst>
                </a:gridCol>
                <a:gridCol w="1712852">
                  <a:extLst>
                    <a:ext uri="{9D8B030D-6E8A-4147-A177-3AD203B41FA5}">
                      <a16:colId xmlns:a16="http://schemas.microsoft.com/office/drawing/2014/main" val="20002"/>
                    </a:ext>
                  </a:extLst>
                </a:gridCol>
                <a:gridCol w="1323568">
                  <a:extLst>
                    <a:ext uri="{9D8B030D-6E8A-4147-A177-3AD203B41FA5}">
                      <a16:colId xmlns:a16="http://schemas.microsoft.com/office/drawing/2014/main" val="20003"/>
                    </a:ext>
                  </a:extLst>
                </a:gridCol>
                <a:gridCol w="1166692">
                  <a:extLst>
                    <a:ext uri="{9D8B030D-6E8A-4147-A177-3AD203B41FA5}">
                      <a16:colId xmlns:a16="http://schemas.microsoft.com/office/drawing/2014/main" val="20004"/>
                    </a:ext>
                  </a:extLst>
                </a:gridCol>
              </a:tblGrid>
              <a:tr h="1265621">
                <a:tc rowSpan="2">
                  <a:txBody>
                    <a:bodyPr/>
                    <a:lstStyle/>
                    <a:p>
                      <a:pPr algn="ctr"/>
                      <a:r>
                        <a:rPr lang="en-ZA" sz="2000" b="1" dirty="0" smtClean="0">
                          <a:solidFill>
                            <a:schemeClr val="bg1"/>
                          </a:solidFill>
                          <a:latin typeface="Arial" panose="020B0604020202020204" pitchFamily="34" charset="0"/>
                          <a:cs typeface="Arial" panose="020B0604020202020204" pitchFamily="34" charset="0"/>
                        </a:rPr>
                        <a:t>Programme 2</a:t>
                      </a:r>
                    </a:p>
                    <a:p>
                      <a:pPr algn="ctr"/>
                      <a:r>
                        <a:rPr lang="en-ZA" sz="2000" b="1" dirty="0" smtClean="0">
                          <a:solidFill>
                            <a:schemeClr val="bg1"/>
                          </a:solidFill>
                          <a:latin typeface="Arial" panose="020B0604020202020204" pitchFamily="34" charset="0"/>
                          <a:cs typeface="Arial" panose="020B0604020202020204" pitchFamily="34" charset="0"/>
                        </a:rPr>
                        <a:t>and</a:t>
                      </a:r>
                    </a:p>
                    <a:p>
                      <a:pPr algn="ctr"/>
                      <a:r>
                        <a:rPr lang="en-ZA" sz="2000" b="1" dirty="0" smtClean="0">
                          <a:solidFill>
                            <a:schemeClr val="bg1"/>
                          </a:solidFill>
                          <a:latin typeface="Arial" panose="020B0604020202020204" pitchFamily="34" charset="0"/>
                          <a:cs typeface="Arial" panose="020B0604020202020204" pitchFamily="34" charset="0"/>
                        </a:rPr>
                        <a:t>Programme 3</a:t>
                      </a:r>
                    </a:p>
                    <a:p>
                      <a:pPr algn="ctr"/>
                      <a:endParaRPr lang="en-ZA" sz="2000" b="1" dirty="0">
                        <a:solidFill>
                          <a:schemeClr val="bg1"/>
                        </a:solidFill>
                        <a:latin typeface="Arial" panose="020B0604020202020204" pitchFamily="34" charset="0"/>
                        <a:cs typeface="Arial" panose="020B0604020202020204" pitchFamily="34" charset="0"/>
                      </a:endParaRPr>
                    </a:p>
                  </a:txBody>
                  <a:tcPr marL="91432" marR="91432" marT="45719" marB="45719" anchor="ctr"/>
                </a:tc>
                <a:tc>
                  <a:txBody>
                    <a:bodyPr/>
                    <a:lstStyle/>
                    <a:p>
                      <a:pPr algn="ctr"/>
                      <a:r>
                        <a:rPr lang="en-ZA" sz="2000" baseline="0" dirty="0" smtClean="0">
                          <a:latin typeface="Arial" panose="020B0604020202020204" pitchFamily="34" charset="0"/>
                          <a:cs typeface="Arial" panose="020B0604020202020204" pitchFamily="34" charset="0"/>
                        </a:rPr>
                        <a:t>Q1 Projected</a:t>
                      </a:r>
                    </a:p>
                    <a:p>
                      <a:pPr algn="ctr"/>
                      <a:r>
                        <a:rPr lang="en-ZA" sz="2000" baseline="0" dirty="0" smtClean="0">
                          <a:latin typeface="Arial" panose="020B0604020202020204" pitchFamily="34" charset="0"/>
                          <a:cs typeface="Arial" panose="020B0604020202020204" pitchFamily="34" charset="0"/>
                        </a:rPr>
                        <a:t>Spend</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tc>
                  <a:txBody>
                    <a:bodyPr/>
                    <a:lstStyle/>
                    <a:p>
                      <a:pPr algn="ctr"/>
                      <a:r>
                        <a:rPr lang="en-ZA" sz="2000" dirty="0" smtClean="0">
                          <a:latin typeface="Arial" panose="020B0604020202020204" pitchFamily="34" charset="0"/>
                          <a:cs typeface="Arial" panose="020B0604020202020204" pitchFamily="34" charset="0"/>
                        </a:rPr>
                        <a:t>Q1</a:t>
                      </a:r>
                      <a:endParaRPr lang="en-ZA" sz="2000" baseline="0" dirty="0" smtClean="0">
                        <a:latin typeface="Arial" panose="020B0604020202020204" pitchFamily="34" charset="0"/>
                        <a:cs typeface="Arial" panose="020B0604020202020204" pitchFamily="34" charset="0"/>
                      </a:endParaRPr>
                    </a:p>
                    <a:p>
                      <a:pPr algn="ctr"/>
                      <a:r>
                        <a:rPr lang="en-ZA" sz="2000" baseline="0" dirty="0" smtClean="0">
                          <a:latin typeface="Arial" panose="020B0604020202020204" pitchFamily="34" charset="0"/>
                          <a:cs typeface="Arial" panose="020B0604020202020204" pitchFamily="34" charset="0"/>
                        </a:rPr>
                        <a:t>a</a:t>
                      </a:r>
                      <a:r>
                        <a:rPr lang="en-ZA" sz="2000" dirty="0" smtClean="0">
                          <a:latin typeface="Arial" panose="020B0604020202020204" pitchFamily="34" charset="0"/>
                          <a:cs typeface="Arial" panose="020B0604020202020204" pitchFamily="34" charset="0"/>
                        </a:rPr>
                        <a:t>ctual Expenditure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tc>
                  <a:txBody>
                    <a:bodyPr/>
                    <a:lstStyle/>
                    <a:p>
                      <a:pPr algn="ctr"/>
                      <a:r>
                        <a:rPr lang="en-ZA" sz="2000" dirty="0" smtClean="0">
                          <a:latin typeface="Arial" panose="020B0604020202020204" pitchFamily="34" charset="0"/>
                          <a:cs typeface="Arial" panose="020B0604020202020204" pitchFamily="34" charset="0"/>
                        </a:rPr>
                        <a:t>Variance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tc>
                  <a:txBody>
                    <a:bodyPr/>
                    <a:lstStyle/>
                    <a:p>
                      <a:pPr algn="ctr"/>
                      <a:r>
                        <a:rPr lang="en-ZA" sz="2000" dirty="0" smtClean="0">
                          <a:latin typeface="Arial" panose="020B0604020202020204" pitchFamily="34" charset="0"/>
                          <a:cs typeface="Arial" panose="020B0604020202020204" pitchFamily="34" charset="0"/>
                        </a:rPr>
                        <a:t>Spent </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extLst>
                  <a:ext uri="{0D108BD9-81ED-4DB2-BD59-A6C34878D82A}">
                    <a16:rowId xmlns:a16="http://schemas.microsoft.com/office/drawing/2014/main" val="10000"/>
                  </a:ext>
                </a:extLst>
              </a:tr>
              <a:tr h="406062">
                <a:tc vMerge="1">
                  <a:txBody>
                    <a:bodyPr/>
                    <a:lstStyle/>
                    <a:p>
                      <a:pPr algn="l" fontAlgn="b"/>
                      <a:endParaRPr lang="en-ZA" sz="1800" b="0" i="0" u="none" strike="noStrike" dirty="0">
                        <a:solidFill>
                          <a:srgbClr val="000000"/>
                        </a:solidFill>
                        <a:effectLst/>
                        <a:latin typeface="Tahoma"/>
                      </a:endParaRPr>
                    </a:p>
                  </a:txBody>
                  <a:tcPr marL="9525" marR="9525"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ctr" fontAlgn="b"/>
                      <a:r>
                        <a:rPr lang="en-ZA" sz="2000" b="1" u="none" strike="noStrike" dirty="0" smtClean="0">
                          <a:effectLst/>
                          <a:latin typeface="Arial" panose="020B0604020202020204" pitchFamily="34" charset="0"/>
                          <a:cs typeface="Arial" panose="020B0604020202020204" pitchFamily="34" charset="0"/>
                        </a:rPr>
                        <a:t>%</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extLst>
                  <a:ext uri="{0D108BD9-81ED-4DB2-BD59-A6C34878D82A}">
                    <a16:rowId xmlns:a16="http://schemas.microsoft.com/office/drawing/2014/main" val="10001"/>
                  </a:ext>
                </a:extLst>
              </a:tr>
              <a:tr h="801817">
                <a:tc>
                  <a:txBody>
                    <a:bodyPr/>
                    <a:lstStyle/>
                    <a:p>
                      <a:pPr algn="l" fontAlgn="b"/>
                      <a:r>
                        <a:rPr lang="en-ZA" sz="2000" u="none" strike="noStrike" dirty="0" smtClean="0">
                          <a:effectLst/>
                          <a:latin typeface="Arial" panose="020B0604020202020204" pitchFamily="34" charset="0"/>
                          <a:cs typeface="Arial" panose="020B0604020202020204" pitchFamily="34" charset="0"/>
                        </a:rPr>
                        <a:t>Salary: Compensation</a:t>
                      </a:r>
                      <a:r>
                        <a:rPr lang="en-ZA" sz="2000" u="none" strike="noStrike" baseline="0" dirty="0" smtClean="0">
                          <a:effectLst/>
                          <a:latin typeface="Arial" panose="020B0604020202020204" pitchFamily="34" charset="0"/>
                          <a:cs typeface="Arial" panose="020B0604020202020204" pitchFamily="34" charset="0"/>
                        </a:rPr>
                        <a:t> of Employees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11 771</a:t>
                      </a:r>
                      <a:endPar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10</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513</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258</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89</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752047">
                <a:tc>
                  <a:txBody>
                    <a:bodyPr/>
                    <a:lstStyle/>
                    <a:p>
                      <a:pPr algn="l" fontAlgn="b"/>
                      <a:r>
                        <a:rPr lang="en-ZA" sz="2000" b="0" i="0" u="none" strike="noStrike" dirty="0" smtClean="0">
                          <a:solidFill>
                            <a:schemeClr val="dk1"/>
                          </a:solidFill>
                          <a:effectLst/>
                          <a:latin typeface="Arial" panose="020B0604020202020204" pitchFamily="34" charset="0"/>
                          <a:cs typeface="Arial" panose="020B0604020202020204" pitchFamily="34" charset="0"/>
                        </a:rPr>
                        <a:t>Non Salary: Goods</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and Services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751</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564</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187</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75</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8018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2000" u="none" strike="noStrike" dirty="0" smtClean="0">
                          <a:effectLst/>
                          <a:latin typeface="Arial" panose="020B0604020202020204" pitchFamily="34" charset="0"/>
                          <a:cs typeface="Arial" panose="020B0604020202020204" pitchFamily="34" charset="0"/>
                        </a:rPr>
                        <a:t>Payments</a:t>
                      </a:r>
                      <a:r>
                        <a:rPr lang="en-ZA" sz="2000" u="none" strike="noStrike" baseline="0" dirty="0" smtClean="0">
                          <a:effectLst/>
                          <a:latin typeface="Arial" panose="020B0604020202020204" pitchFamily="34" charset="0"/>
                          <a:cs typeface="Arial" panose="020B0604020202020204" pitchFamily="34" charset="0"/>
                        </a:rPr>
                        <a:t> for Capital Assets</a:t>
                      </a:r>
                      <a:endParaRPr lang="en-ZA" sz="2000" u="none" strike="noStrike" dirty="0" smtClean="0">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dk1"/>
                          </a:solidFill>
                          <a:effectLst/>
                          <a:latin typeface="Arial" panose="020B0604020202020204" pitchFamily="34" charset="0"/>
                          <a:cs typeface="Arial" panose="020B0604020202020204" pitchFamily="34" charset="0"/>
                        </a:rPr>
                        <a:t>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dk1"/>
                          </a:solidFill>
                          <a:effectLst/>
                          <a:latin typeface="Arial" panose="020B0604020202020204" pitchFamily="34" charset="0"/>
                          <a:cs typeface="Arial" panose="020B0604020202020204" pitchFamily="34" charset="0"/>
                        </a:rPr>
                        <a:t>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675159">
                <a:tc>
                  <a:txBody>
                    <a:bodyPr/>
                    <a:lstStyle/>
                    <a:p>
                      <a:pPr algn="l" fontAlgn="b"/>
                      <a:r>
                        <a:rPr lang="en-ZA" sz="2000" b="1" u="none" strike="noStrike" dirty="0" smtClean="0">
                          <a:solidFill>
                            <a:srgbClr val="C00000"/>
                          </a:solidFill>
                          <a:effectLst/>
                          <a:latin typeface="Arial" panose="020B0604020202020204" pitchFamily="34" charset="0"/>
                          <a:cs typeface="Arial" panose="020B0604020202020204" pitchFamily="34" charset="0"/>
                        </a:rPr>
                        <a:t>Total</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12</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522</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11</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077</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1</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445</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1" i="0" u="none" strike="noStrike" dirty="0" smtClean="0">
                          <a:solidFill>
                            <a:srgbClr val="C00000"/>
                          </a:solidFill>
                          <a:effectLst/>
                          <a:latin typeface="Arial" panose="020B0604020202020204" pitchFamily="34" charset="0"/>
                          <a:cs typeface="Arial" panose="020B0604020202020204" pitchFamily="34" charset="0"/>
                        </a:rPr>
                        <a:t>88</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75540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A" dirty="0"/>
          </a:p>
        </p:txBody>
      </p:sp>
      <p:sp>
        <p:nvSpPr>
          <p:cNvPr id="5" name="Slide Number Placeholder 4"/>
          <p:cNvSpPr>
            <a:spLocks noGrp="1"/>
          </p:cNvSpPr>
          <p:nvPr>
            <p:ph type="sldNum" sz="quarter" idx="12"/>
          </p:nvPr>
        </p:nvSpPr>
        <p:spPr/>
        <p:txBody>
          <a:bodyPr/>
          <a:lstStyle/>
          <a:p>
            <a:pPr>
              <a:defRPr/>
            </a:pPr>
            <a:fld id="{39DD8E01-D978-4179-8524-C4522A46B5F4}" type="slidenum">
              <a:rPr lang="en-ZA">
                <a:solidFill>
                  <a:prstClr val="black">
                    <a:tint val="75000"/>
                  </a:prstClr>
                </a:solidFill>
              </a:rPr>
              <a:pPr>
                <a:defRPr/>
              </a:pPr>
              <a:t>59</a:t>
            </a:fld>
            <a:endParaRPr lang="en-ZA" dirty="0">
              <a:solidFill>
                <a:prstClr val="black">
                  <a:tint val="75000"/>
                </a:prstClr>
              </a:solidFill>
            </a:endParaRPr>
          </a:p>
        </p:txBody>
      </p:sp>
      <p:sp>
        <p:nvSpPr>
          <p:cNvPr id="66562" name="Title 2"/>
          <p:cNvSpPr>
            <a:spLocks noGrp="1"/>
          </p:cNvSpPr>
          <p:nvPr>
            <p:ph type="title"/>
          </p:nvPr>
        </p:nvSpPr>
        <p:spPr/>
        <p:txBody>
          <a:bodyPr>
            <a:normAutofit/>
          </a:bodyPr>
          <a:lstStyle/>
          <a:p>
            <a:pPr eaLnBrk="1" hangingPunct="1"/>
            <a:r>
              <a:rPr lang="en-ZA" altLang="en-US" sz="3200" b="1" dirty="0" smtClean="0">
                <a:latin typeface="Arial" panose="020B0604020202020204" pitchFamily="34" charset="0"/>
                <a:cs typeface="Arial" panose="020B0604020202020204" pitchFamily="34" charset="0"/>
              </a:rPr>
              <a:t>Quarter 1: Transfers to Entities</a:t>
            </a:r>
          </a:p>
        </p:txBody>
      </p:sp>
      <p:graphicFrame>
        <p:nvGraphicFramePr>
          <p:cNvPr id="6" name="Table 5"/>
          <p:cNvGraphicFramePr>
            <a:graphicFrameLocks noGrp="1"/>
          </p:cNvGraphicFramePr>
          <p:nvPr>
            <p:extLst>
              <p:ext uri="{D42A27DB-BD31-4B8C-83A1-F6EECF244321}">
                <p14:modId xmlns:p14="http://schemas.microsoft.com/office/powerpoint/2010/main" val="4033889171"/>
              </p:ext>
            </p:extLst>
          </p:nvPr>
        </p:nvGraphicFramePr>
        <p:xfrm>
          <a:off x="125288" y="908720"/>
          <a:ext cx="8839200" cy="5255809"/>
        </p:xfrm>
        <a:graphic>
          <a:graphicData uri="http://schemas.openxmlformats.org/drawingml/2006/table">
            <a:tbl>
              <a:tblPr firstRow="1" bandRow="1">
                <a:tableStyleId>{F5AB1C69-6EDB-4FF4-983F-18BD219EF322}</a:tableStyleId>
              </a:tblPr>
              <a:tblGrid>
                <a:gridCol w="336659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1008111">
                <a:tc rowSpan="2">
                  <a:txBody>
                    <a:bodyPr/>
                    <a:lstStyle/>
                    <a:p>
                      <a:pPr algn="ctr"/>
                      <a:r>
                        <a:rPr lang="en-ZA" sz="2000" b="1" dirty="0" smtClean="0">
                          <a:solidFill>
                            <a:schemeClr val="lt1"/>
                          </a:solidFill>
                          <a:latin typeface="Arial" panose="020B0604020202020204" pitchFamily="34" charset="0"/>
                          <a:cs typeface="Arial" panose="020B0604020202020204" pitchFamily="34" charset="0"/>
                        </a:rPr>
                        <a:t>ENTITIES</a:t>
                      </a:r>
                      <a:endParaRPr lang="en-ZA" sz="2000" b="1" dirty="0">
                        <a:solidFill>
                          <a:schemeClr val="bg1"/>
                        </a:solidFill>
                        <a:latin typeface="Arial" panose="020B0604020202020204" pitchFamily="34" charset="0"/>
                        <a:cs typeface="Arial" panose="020B0604020202020204" pitchFamily="34" charset="0"/>
                      </a:endParaRPr>
                    </a:p>
                  </a:txBody>
                  <a:tcPr marL="91432" marR="91432" marT="45719" marB="45719" anchor="ctr"/>
                </a:tc>
                <a:tc>
                  <a:txBody>
                    <a:bodyPr/>
                    <a:lstStyle/>
                    <a:p>
                      <a:pPr algn="ctr"/>
                      <a:r>
                        <a:rPr lang="en-ZA" sz="2000" baseline="0" dirty="0" smtClean="0">
                          <a:latin typeface="Arial" panose="020B0604020202020204" pitchFamily="34" charset="0"/>
                          <a:cs typeface="Arial" panose="020B0604020202020204" pitchFamily="34" charset="0"/>
                        </a:rPr>
                        <a:t>Q1 Amount Budgeted</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Amount Transferred to Entities</a:t>
                      </a:r>
                      <a:endParaRPr kumimoji="0" lang="en-ZA"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txBody>
                  <a:tcPr marL="91432" marR="91432" marT="45719" marB="45719" anchor="b"/>
                </a:tc>
                <a:tc>
                  <a:txBody>
                    <a:bodyPr/>
                    <a:lstStyle/>
                    <a:p>
                      <a:pPr algn="ctr"/>
                      <a:r>
                        <a:rPr lang="en-ZA" sz="2000" dirty="0" smtClean="0">
                          <a:latin typeface="Arial" panose="020B0604020202020204" pitchFamily="34" charset="0"/>
                          <a:cs typeface="Arial" panose="020B0604020202020204" pitchFamily="34" charset="0"/>
                        </a:rPr>
                        <a:t>Variance</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tc>
                  <a:txBody>
                    <a:bodyPr/>
                    <a:lstStyle/>
                    <a:p>
                      <a:pPr algn="ctr"/>
                      <a:r>
                        <a:rPr lang="en-ZA" sz="2000" dirty="0" smtClean="0">
                          <a:latin typeface="Arial" panose="020B0604020202020204" pitchFamily="34" charset="0"/>
                          <a:cs typeface="Arial" panose="020B0604020202020204" pitchFamily="34" charset="0"/>
                        </a:rPr>
                        <a:t>Spent</a:t>
                      </a:r>
                      <a:endParaRPr lang="en-ZA" sz="2000" dirty="0">
                        <a:solidFill>
                          <a:schemeClr val="bg1"/>
                        </a:solidFill>
                        <a:latin typeface="Arial" panose="020B0604020202020204" pitchFamily="34" charset="0"/>
                        <a:cs typeface="Arial" panose="020B0604020202020204" pitchFamily="34" charset="0"/>
                      </a:endParaRPr>
                    </a:p>
                  </a:txBody>
                  <a:tcPr marL="91432" marR="91432" marT="45719" marB="45719" anchor="b"/>
                </a:tc>
                <a:extLst>
                  <a:ext uri="{0D108BD9-81ED-4DB2-BD59-A6C34878D82A}">
                    <a16:rowId xmlns:a16="http://schemas.microsoft.com/office/drawing/2014/main" val="10000"/>
                  </a:ext>
                </a:extLst>
              </a:tr>
              <a:tr h="272980">
                <a:tc vMerge="1">
                  <a:txBody>
                    <a:bodyPr/>
                    <a:lstStyle/>
                    <a:p>
                      <a:pPr algn="l" fontAlgn="b"/>
                      <a:endParaRPr lang="en-ZA" sz="1800" b="0" i="0" u="none" strike="noStrike" dirty="0">
                        <a:solidFill>
                          <a:srgbClr val="000000"/>
                        </a:solidFill>
                        <a:effectLst/>
                        <a:latin typeface="Tahoma"/>
                      </a:endParaRPr>
                    </a:p>
                  </a:txBody>
                  <a:tcPr marL="9525" marR="9525"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1" u="none" strike="noStrike" dirty="0" smtClean="0">
                          <a:effectLst/>
                          <a:latin typeface="Arial" panose="020B0604020202020204" pitchFamily="34" charset="0"/>
                          <a:cs typeface="Arial" panose="020B0604020202020204" pitchFamily="34" charset="0"/>
                        </a:rPr>
                        <a:t>R’000</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tc>
                  <a:txBody>
                    <a:bodyPr/>
                    <a:lstStyle/>
                    <a:p>
                      <a:pPr algn="ctr" fontAlgn="b"/>
                      <a:r>
                        <a:rPr lang="en-ZA" sz="2000" b="1" u="none" strike="noStrike" dirty="0" smtClean="0">
                          <a:effectLst/>
                          <a:latin typeface="Arial" panose="020B0604020202020204" pitchFamily="34" charset="0"/>
                          <a:cs typeface="Arial" panose="020B0604020202020204" pitchFamily="34" charset="0"/>
                        </a:rPr>
                        <a:t>%</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5" marB="0" anchor="b"/>
                </a:tc>
                <a:extLst>
                  <a:ext uri="{0D108BD9-81ED-4DB2-BD59-A6C34878D82A}">
                    <a16:rowId xmlns:a16="http://schemas.microsoft.com/office/drawing/2014/main" val="10001"/>
                  </a:ext>
                </a:extLst>
              </a:tr>
              <a:tr h="372397">
                <a:tc>
                  <a:txBody>
                    <a:bodyPr/>
                    <a:lstStyle/>
                    <a:p>
                      <a:pPr algn="l" fontAlgn="b"/>
                      <a:r>
                        <a:rPr lang="en-ZA" sz="2000" u="none" strike="noStrike" dirty="0" smtClean="0">
                          <a:effectLst/>
                          <a:latin typeface="Arial" panose="020B0604020202020204" pitchFamily="34" charset="0"/>
                          <a:cs typeface="Arial" panose="020B0604020202020204" pitchFamily="34" charset="0"/>
                        </a:rPr>
                        <a:t>Competition</a:t>
                      </a:r>
                      <a:r>
                        <a:rPr lang="en-ZA" sz="2000" u="none" strike="noStrike" baseline="0" dirty="0" smtClean="0">
                          <a:effectLst/>
                          <a:latin typeface="Arial" panose="020B0604020202020204" pitchFamily="34" charset="0"/>
                          <a:cs typeface="Arial" panose="020B0604020202020204" pitchFamily="34" charset="0"/>
                        </a:rPr>
                        <a:t> Commission</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73</a:t>
                      </a:r>
                      <a:r>
                        <a:rPr lang="en-ZA" sz="2000" b="0" i="0" u="none" strike="noStrike" baseline="0" dirty="0" smtClean="0">
                          <a:solidFill>
                            <a:srgbClr val="000000"/>
                          </a:solidFill>
                          <a:effectLst/>
                          <a:latin typeface="Arial" panose="020B0604020202020204" pitchFamily="34" charset="0"/>
                          <a:cs typeface="Arial" panose="020B0604020202020204" pitchFamily="34" charset="0"/>
                        </a:rPr>
                        <a:t> 859</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73</a:t>
                      </a:r>
                      <a:r>
                        <a:rPr lang="en-ZA" sz="2000" b="0" i="0" u="none" strike="noStrike" baseline="0" dirty="0" smtClean="0">
                          <a:solidFill>
                            <a:srgbClr val="000000"/>
                          </a:solidFill>
                          <a:effectLst/>
                          <a:latin typeface="Arial" panose="020B0604020202020204" pitchFamily="34" charset="0"/>
                          <a:cs typeface="Arial" panose="020B0604020202020204" pitchFamily="34" charset="0"/>
                        </a:rPr>
                        <a:t> 859</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rgbClr val="000000"/>
                          </a:solidFill>
                          <a:effectLst/>
                          <a:latin typeface="Arial" panose="020B0604020202020204" pitchFamily="34" charset="0"/>
                          <a:cs typeface="Arial" panose="020B0604020202020204" pitchFamily="34" charset="0"/>
                        </a:rPr>
                        <a:t>100</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425407">
                <a:tc>
                  <a:txBody>
                    <a:bodyPr/>
                    <a:lstStyle/>
                    <a:p>
                      <a:pPr algn="l" fontAlgn="b"/>
                      <a:r>
                        <a:rPr lang="en-ZA" sz="2000" b="0" i="0" u="none" strike="noStrike" dirty="0" smtClean="0">
                          <a:solidFill>
                            <a:schemeClr val="dk1"/>
                          </a:solidFill>
                          <a:effectLst/>
                          <a:latin typeface="Arial" panose="020B0604020202020204" pitchFamily="34" charset="0"/>
                          <a:cs typeface="Arial" panose="020B0604020202020204" pitchFamily="34" charset="0"/>
                        </a:rPr>
                        <a:t>Competition</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Tribunal</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12</a:t>
                      </a:r>
                      <a:r>
                        <a:rPr lang="en-ZA" sz="2000" b="0" i="0" u="none" strike="noStrike" baseline="0" dirty="0" smtClean="0">
                          <a:solidFill>
                            <a:srgbClr val="000000"/>
                          </a:solidFill>
                          <a:effectLst/>
                          <a:latin typeface="Arial" panose="020B0604020202020204" pitchFamily="34" charset="0"/>
                          <a:cs typeface="Arial" panose="020B0604020202020204" pitchFamily="34" charset="0"/>
                        </a:rPr>
                        <a:t> 057</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12</a:t>
                      </a:r>
                      <a:r>
                        <a:rPr lang="en-ZA" sz="2000" b="0" i="0" u="none" strike="noStrike" baseline="0" dirty="0" smtClean="0">
                          <a:solidFill>
                            <a:srgbClr val="000000"/>
                          </a:solidFill>
                          <a:effectLst/>
                          <a:latin typeface="Arial" panose="020B0604020202020204" pitchFamily="34" charset="0"/>
                          <a:cs typeface="Arial" panose="020B0604020202020204" pitchFamily="34" charset="0"/>
                        </a:rPr>
                        <a:t> 057</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marL="0" indent="0" algn="r" fontAlgn="b">
                        <a:buFontTx/>
                        <a:buNone/>
                      </a:pPr>
                      <a:r>
                        <a:rPr lang="en-ZA" sz="2000" b="0" i="0" u="none" strike="noStrike" dirty="0" smtClean="0">
                          <a:solidFill>
                            <a:srgbClr val="000000"/>
                          </a:solidFill>
                          <a:effectLst/>
                          <a:latin typeface="Arial" panose="020B0604020202020204" pitchFamily="34" charset="0"/>
                          <a:cs typeface="Arial" panose="020B0604020202020204" pitchFamily="34" charset="0"/>
                        </a:rPr>
                        <a:t>-</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rgbClr val="000000"/>
                          </a:solidFill>
                          <a:effectLst/>
                          <a:latin typeface="Arial" panose="020B0604020202020204" pitchFamily="34" charset="0"/>
                          <a:cs typeface="Arial" panose="020B0604020202020204" pitchFamily="34" charset="0"/>
                        </a:rPr>
                        <a:t>100</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3792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2000" u="none" strike="noStrike" dirty="0" smtClean="0">
                          <a:effectLst/>
                          <a:latin typeface="Arial" panose="020B0604020202020204" pitchFamily="34" charset="0"/>
                          <a:cs typeface="Arial" panose="020B0604020202020204" pitchFamily="34" charset="0"/>
                        </a:rPr>
                        <a:t>ITAC</a:t>
                      </a:r>
                    </a:p>
                  </a:txBody>
                  <a:tcPr marL="9524" marR="9524"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26</a:t>
                      </a:r>
                      <a:r>
                        <a:rPr lang="en-ZA" sz="2000" b="0" i="0" u="none" strike="noStrike" baseline="0" dirty="0" smtClean="0">
                          <a:solidFill>
                            <a:srgbClr val="000000"/>
                          </a:solidFill>
                          <a:effectLst/>
                          <a:latin typeface="Arial" panose="020B0604020202020204" pitchFamily="34" charset="0"/>
                          <a:cs typeface="Arial" panose="020B0604020202020204" pitchFamily="34" charset="0"/>
                        </a:rPr>
                        <a:t> 732</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26</a:t>
                      </a:r>
                      <a:r>
                        <a:rPr lang="en-ZA" sz="2000" b="0" i="0" u="none" strike="noStrike" baseline="0" dirty="0" smtClean="0">
                          <a:solidFill>
                            <a:srgbClr val="000000"/>
                          </a:solidFill>
                          <a:effectLst/>
                          <a:latin typeface="Arial" panose="020B0604020202020204" pitchFamily="34" charset="0"/>
                          <a:cs typeface="Arial" panose="020B0604020202020204" pitchFamily="34" charset="0"/>
                        </a:rPr>
                        <a:t> 732</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rgbClr val="000000"/>
                          </a:solidFill>
                          <a:effectLst/>
                          <a:latin typeface="Arial" panose="020B0604020202020204" pitchFamily="34" charset="0"/>
                          <a:cs typeface="Arial" panose="020B0604020202020204" pitchFamily="34" charset="0"/>
                        </a:rPr>
                        <a:t>-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rgbClr val="000000"/>
                          </a:solidFill>
                          <a:effectLst/>
                          <a:latin typeface="Arial" panose="020B0604020202020204" pitchFamily="34" charset="0"/>
                          <a:cs typeface="Arial" panose="020B0604020202020204" pitchFamily="34" charset="0"/>
                        </a:rPr>
                        <a:t>100</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27735">
                <a:tc>
                  <a:txBody>
                    <a:bodyPr/>
                    <a:lstStyle/>
                    <a:p>
                      <a:pPr algn="l" fontAlgn="b"/>
                      <a:r>
                        <a:rPr lang="en-ZA" sz="2000" b="0" i="0" u="none" strike="noStrike" dirty="0" smtClean="0">
                          <a:solidFill>
                            <a:schemeClr val="dk1"/>
                          </a:solidFill>
                          <a:effectLst/>
                          <a:latin typeface="Arial" panose="020B0604020202020204" pitchFamily="34" charset="0"/>
                          <a:cs typeface="Arial" panose="020B0604020202020204" pitchFamily="34" charset="0"/>
                        </a:rPr>
                        <a:t>IDC:</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35496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2000" u="none" strike="noStrike" dirty="0" smtClean="0">
                          <a:effectLst/>
                          <a:latin typeface="Arial" panose="020B0604020202020204" pitchFamily="34" charset="0"/>
                          <a:cs typeface="Arial" panose="020B0604020202020204" pitchFamily="34" charset="0"/>
                        </a:rPr>
                        <a:t>-</a:t>
                      </a:r>
                      <a:r>
                        <a:rPr lang="en-ZA" sz="2000" u="none" strike="noStrike" baseline="0" dirty="0" smtClean="0">
                          <a:effectLst/>
                          <a:latin typeface="Arial" panose="020B0604020202020204" pitchFamily="34" charset="0"/>
                          <a:cs typeface="Arial" panose="020B0604020202020204" pitchFamily="34" charset="0"/>
                        </a:rPr>
                        <a:t> Sefa</a:t>
                      </a:r>
                      <a:endParaRPr lang="en-ZA" sz="2000" u="none" strike="noStrike" dirty="0" smtClean="0">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60</a:t>
                      </a:r>
                      <a:r>
                        <a:rPr lang="en-ZA" sz="2000" b="0" i="0" u="none" strike="noStrike" baseline="0" dirty="0" smtClean="0">
                          <a:solidFill>
                            <a:schemeClr val="tx1"/>
                          </a:solidFill>
                          <a:effectLst/>
                          <a:latin typeface="Arial" panose="020B0604020202020204" pitchFamily="34" charset="0"/>
                          <a:cs typeface="Arial" panose="020B0604020202020204" pitchFamily="34" charset="0"/>
                        </a:rPr>
                        <a:t> 363</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60</a:t>
                      </a:r>
                      <a:r>
                        <a:rPr lang="en-ZA" sz="2000" b="0" i="0" u="none" strike="noStrike" baseline="0" dirty="0" smtClean="0">
                          <a:solidFill>
                            <a:schemeClr val="tx1"/>
                          </a:solidFill>
                          <a:effectLst/>
                          <a:latin typeface="Arial" panose="020B0604020202020204" pitchFamily="34" charset="0"/>
                          <a:cs typeface="Arial" panose="020B0604020202020204" pitchFamily="34" charset="0"/>
                        </a:rPr>
                        <a:t> 363</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tx1"/>
                          </a:solidFill>
                          <a:effectLst/>
                          <a:latin typeface="Arial" panose="020B0604020202020204" pitchFamily="34" charset="0"/>
                          <a:cs typeface="Arial" panose="020B0604020202020204" pitchFamily="34" charset="0"/>
                        </a:rPr>
                        <a:t>100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383246">
                <a:tc>
                  <a:txBody>
                    <a:bodyPr/>
                    <a:lstStyle/>
                    <a:p>
                      <a:pPr algn="l" fontAlgn="b"/>
                      <a:r>
                        <a:rPr lang="en-ZA" sz="2000" b="0" i="0" u="none" strike="noStrike" dirty="0" smtClean="0">
                          <a:solidFill>
                            <a:schemeClr val="dk1"/>
                          </a:solidFill>
                          <a:effectLst/>
                          <a:latin typeface="Arial" panose="020B0604020202020204" pitchFamily="34" charset="0"/>
                          <a:cs typeface="Arial" panose="020B0604020202020204" pitchFamily="34" charset="0"/>
                        </a:rPr>
                        <a:t>-</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PICC</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baseline="0" dirty="0" smtClean="0">
                          <a:solidFill>
                            <a:schemeClr val="tx1"/>
                          </a:solidFill>
                          <a:effectLst/>
                          <a:latin typeface="Arial" panose="020B0604020202020204" pitchFamily="34" charset="0"/>
                          <a:cs typeface="Arial" panose="020B0604020202020204" pitchFamily="34" charset="0"/>
                        </a:rPr>
                        <a:t>60 000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baseline="0" dirty="0" smtClean="0">
                          <a:solidFill>
                            <a:schemeClr val="tx1"/>
                          </a:solidFill>
                          <a:effectLst/>
                          <a:latin typeface="Arial" panose="020B0604020202020204" pitchFamily="34" charset="0"/>
                          <a:cs typeface="Arial" panose="020B0604020202020204" pitchFamily="34" charset="0"/>
                        </a:rPr>
                        <a:t>60 000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a:t>
                      </a:r>
                      <a:r>
                        <a:rPr lang="en-ZA" sz="2000" b="0" i="0" u="none" strike="noStrike" baseline="0" dirty="0" smtClean="0">
                          <a:solidFill>
                            <a:schemeClr val="tx1"/>
                          </a:solidFill>
                          <a:effectLst/>
                          <a:latin typeface="Arial" panose="020B0604020202020204" pitchFamily="34" charset="0"/>
                          <a:cs typeface="Arial" panose="020B0604020202020204" pitchFamily="34" charset="0"/>
                        </a:rPr>
                        <a:t> </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tx1"/>
                          </a:solidFill>
                          <a:effectLst/>
                          <a:latin typeface="Arial" panose="020B0604020202020204" pitchFamily="34" charset="0"/>
                          <a:cs typeface="Arial" panose="020B0604020202020204" pitchFamily="34" charset="0"/>
                        </a:rPr>
                        <a:t>100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414377">
                <a:tc>
                  <a:txBody>
                    <a:bodyPr/>
                    <a:lstStyle/>
                    <a:p>
                      <a:pPr algn="l" fontAlgn="b"/>
                      <a:r>
                        <a:rPr lang="en-ZA" sz="2000" b="0" i="0" u="none" strike="noStrike" dirty="0" smtClean="0">
                          <a:solidFill>
                            <a:schemeClr val="dk1"/>
                          </a:solidFill>
                          <a:effectLst/>
                          <a:latin typeface="Arial" panose="020B0604020202020204" pitchFamily="34" charset="0"/>
                          <a:cs typeface="Arial" panose="020B0604020202020204" pitchFamily="34" charset="0"/>
                        </a:rPr>
                        <a:t>-</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Steel Development Fund</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17</a:t>
                      </a:r>
                      <a:r>
                        <a:rPr lang="en-ZA" sz="2000" b="0" i="0" u="none" strike="noStrike" baseline="0" dirty="0" smtClean="0">
                          <a:solidFill>
                            <a:schemeClr val="tx1"/>
                          </a:solidFill>
                          <a:effectLst/>
                          <a:latin typeface="Arial" panose="020B0604020202020204" pitchFamily="34" charset="0"/>
                          <a:cs typeface="Arial" panose="020B0604020202020204" pitchFamily="34" charset="0"/>
                        </a:rPr>
                        <a:t> 500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17</a:t>
                      </a:r>
                      <a:r>
                        <a:rPr lang="en-ZA" sz="2000" b="0" i="0" u="none" strike="noStrike" baseline="0" dirty="0" smtClean="0">
                          <a:solidFill>
                            <a:schemeClr val="tx1"/>
                          </a:solidFill>
                          <a:effectLst/>
                          <a:latin typeface="Arial" panose="020B0604020202020204" pitchFamily="34" charset="0"/>
                          <a:cs typeface="Arial" panose="020B0604020202020204" pitchFamily="34" charset="0"/>
                        </a:rPr>
                        <a:t> 500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a:t>
                      </a:r>
                      <a:r>
                        <a:rPr lang="en-ZA" sz="2000" b="0" i="0" u="none" strike="noStrike" baseline="0" dirty="0" smtClean="0">
                          <a:solidFill>
                            <a:schemeClr val="tx1"/>
                          </a:solidFill>
                          <a:effectLst/>
                          <a:latin typeface="Arial" panose="020B0604020202020204" pitchFamily="34" charset="0"/>
                          <a:cs typeface="Arial" panose="020B0604020202020204" pitchFamily="34" charset="0"/>
                        </a:rPr>
                        <a:t> </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tx1"/>
                          </a:solidFill>
                          <a:effectLst/>
                          <a:latin typeface="Arial" panose="020B0604020202020204" pitchFamily="34" charset="0"/>
                          <a:cs typeface="Arial" panose="020B0604020202020204" pitchFamily="34" charset="0"/>
                        </a:rPr>
                        <a:t>100</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414377">
                <a:tc>
                  <a:txBody>
                    <a:bodyPr/>
                    <a:lstStyle/>
                    <a:p>
                      <a:pPr algn="l" fontAlgn="b"/>
                      <a:r>
                        <a:rPr lang="en-ZA" sz="2000" b="0" i="0" u="none" strike="noStrike" dirty="0" smtClean="0">
                          <a:solidFill>
                            <a:schemeClr val="dk1"/>
                          </a:solidFill>
                          <a:effectLst/>
                          <a:latin typeface="Arial" panose="020B0604020202020204" pitchFamily="34" charset="0"/>
                          <a:cs typeface="Arial" panose="020B0604020202020204" pitchFamily="34" charset="0"/>
                        </a:rPr>
                        <a:t>-</a:t>
                      </a:r>
                      <a:r>
                        <a:rPr lang="en-ZA" sz="2000" b="0" i="0" u="none" strike="noStrike" baseline="0" dirty="0" smtClean="0">
                          <a:solidFill>
                            <a:schemeClr val="dk1"/>
                          </a:solidFill>
                          <a:effectLst/>
                          <a:latin typeface="Arial" panose="020B0604020202020204" pitchFamily="34" charset="0"/>
                          <a:cs typeface="Arial" panose="020B0604020202020204" pitchFamily="34" charset="0"/>
                        </a:rPr>
                        <a:t> Tirisano Construction Fund</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9524" marR="9524"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2000" b="0" i="0" u="none" strike="noStrike" dirty="0" smtClean="0">
                          <a:solidFill>
                            <a:schemeClr val="tx1"/>
                          </a:solidFill>
                          <a:effectLst/>
                          <a:latin typeface="Arial" panose="020B0604020202020204" pitchFamily="34" charset="0"/>
                          <a:cs typeface="Arial" panose="020B0604020202020204" pitchFamily="34" charset="0"/>
                        </a:rPr>
                        <a:t>-</a:t>
                      </a:r>
                      <a:r>
                        <a:rPr lang="en-ZA" sz="2000" b="0" i="0" u="none" strike="noStrike" baseline="0" dirty="0" smtClean="0">
                          <a:solidFill>
                            <a:schemeClr val="tx1"/>
                          </a:solidFill>
                          <a:effectLst/>
                          <a:latin typeface="Arial" panose="020B0604020202020204" pitchFamily="34" charset="0"/>
                          <a:cs typeface="Arial" panose="020B0604020202020204" pitchFamily="34" charset="0"/>
                        </a:rPr>
                        <a:t> </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2000" b="0" i="0" u="none" strike="noStrike" dirty="0" smtClean="0">
                          <a:solidFill>
                            <a:schemeClr val="tx1"/>
                          </a:solidFill>
                          <a:effectLst/>
                          <a:latin typeface="Arial" panose="020B0604020202020204" pitchFamily="34" charset="0"/>
                          <a:cs typeface="Arial" panose="020B0604020202020204" pitchFamily="34" charset="0"/>
                        </a:rPr>
                        <a:t>-</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559058">
                <a:tc>
                  <a:txBody>
                    <a:bodyPr/>
                    <a:lstStyle/>
                    <a:p>
                      <a:pPr algn="l" fontAlgn="b"/>
                      <a:r>
                        <a:rPr lang="en-ZA" sz="2000" b="1" i="0" u="none" strike="noStrike" dirty="0" smtClean="0">
                          <a:solidFill>
                            <a:srgbClr val="C00000"/>
                          </a:solidFill>
                          <a:effectLst/>
                          <a:latin typeface="Arial" panose="020B0604020202020204" pitchFamily="34" charset="0"/>
                          <a:cs typeface="Arial" panose="020B0604020202020204" pitchFamily="34" charset="0"/>
                        </a:rPr>
                        <a:t>Total </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4" marR="9524" marT="9525" marB="0" anchor="ctr"/>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250</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511</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250</a:t>
                      </a:r>
                      <a:r>
                        <a:rPr lang="en-ZA" sz="2000" b="1" i="0" u="none" strike="noStrike" baseline="0" dirty="0" smtClean="0">
                          <a:solidFill>
                            <a:srgbClr val="C00000"/>
                          </a:solidFill>
                          <a:effectLst/>
                          <a:latin typeface="Arial" panose="020B0604020202020204" pitchFamily="34" charset="0"/>
                          <a:cs typeface="Arial" panose="020B0604020202020204" pitchFamily="34" charset="0"/>
                        </a:rPr>
                        <a:t> 511</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ZA" sz="2000" b="1" i="0" u="none" strike="noStrike" dirty="0" smtClean="0">
                          <a:solidFill>
                            <a:srgbClr val="C00000"/>
                          </a:solidFill>
                          <a:effectLst/>
                          <a:latin typeface="Arial" panose="020B0604020202020204" pitchFamily="34" charset="0"/>
                          <a:cs typeface="Arial" panose="020B0604020202020204" pitchFamily="34" charset="0"/>
                        </a:rPr>
                        <a:t>-</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2000" b="1" i="0" u="none" strike="noStrike" dirty="0" smtClean="0">
                          <a:solidFill>
                            <a:srgbClr val="C00000"/>
                          </a:solidFill>
                          <a:effectLst/>
                          <a:latin typeface="Arial" panose="020B0604020202020204" pitchFamily="34" charset="0"/>
                          <a:cs typeface="Arial" panose="020B0604020202020204" pitchFamily="34" charset="0"/>
                        </a:rPr>
                        <a:t>100</a:t>
                      </a:r>
                      <a:endParaRPr lang="en-ZA" sz="20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0753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8507288" cy="4929411"/>
          </a:xfrm>
        </p:spPr>
        <p:txBody>
          <a:bodyPr>
            <a:normAutofit/>
          </a:bodyPr>
          <a:lstStyle/>
          <a:p>
            <a:pPr lvl="0" algn="just">
              <a:lnSpc>
                <a:spcPts val="2500"/>
              </a:lnSpc>
            </a:pPr>
            <a:r>
              <a:rPr lang="en-US" sz="2600" dirty="0" smtClean="0"/>
              <a:t>Capital </a:t>
            </a:r>
            <a:r>
              <a:rPr lang="en-US" sz="2600" dirty="0"/>
              <a:t>spending (‘gross fixed capital formation’) increased by 6.1%, following a contraction of 4.1% in the first quarter of 2019</a:t>
            </a:r>
            <a:endParaRPr lang="en-ZA" sz="2600" dirty="0"/>
          </a:p>
          <a:p>
            <a:pPr lvl="0" algn="just">
              <a:lnSpc>
                <a:spcPts val="2500"/>
              </a:lnSpc>
            </a:pPr>
            <a:r>
              <a:rPr lang="en-US" sz="2600" dirty="0"/>
              <a:t>Exports of goods and services experienced a decline of 0.7%. </a:t>
            </a:r>
            <a:endParaRPr lang="en-ZA" sz="2600" dirty="0"/>
          </a:p>
          <a:p>
            <a:pPr lvl="0" algn="just">
              <a:lnSpc>
                <a:spcPts val="2500"/>
              </a:lnSpc>
            </a:pPr>
            <a:r>
              <a:rPr lang="en-US" sz="2600" dirty="0"/>
              <a:t>Imports of goods and services expanded from a contraction of 5.1% in Q1 2019 to a 18.8% increase in Q2 2019</a:t>
            </a:r>
            <a:r>
              <a:rPr lang="en-US" sz="2600" dirty="0" smtClean="0"/>
              <a:t>.</a:t>
            </a:r>
            <a:endParaRPr lang="en-ZA" sz="2600" dirty="0"/>
          </a:p>
        </p:txBody>
      </p:sp>
      <p:sp>
        <p:nvSpPr>
          <p:cNvPr id="3" name="Slide Number Placeholder 2"/>
          <p:cNvSpPr>
            <a:spLocks noGrp="1"/>
          </p:cNvSpPr>
          <p:nvPr>
            <p:ph type="sldNum" sz="quarter" idx="12"/>
          </p:nvPr>
        </p:nvSpPr>
        <p:spPr/>
        <p:txBody>
          <a:bodyPr/>
          <a:lstStyle/>
          <a:p>
            <a:fld id="{0C477770-CA54-4B44-8FE2-04A07C028FD1}" type="slidenum">
              <a:rPr lang="en-ZA" smtClean="0">
                <a:solidFill>
                  <a:prstClr val="black">
                    <a:tint val="75000"/>
                  </a:prstClr>
                </a:solidFill>
              </a:rPr>
              <a:pPr/>
              <a:t>6</a:t>
            </a:fld>
            <a:endParaRPr lang="en-ZA" dirty="0">
              <a:solidFill>
                <a:prstClr val="black">
                  <a:tint val="75000"/>
                </a:prstClr>
              </a:solidFill>
            </a:endParaRPr>
          </a:p>
        </p:txBody>
      </p:sp>
      <p:sp>
        <p:nvSpPr>
          <p:cNvPr id="4" name="Title 3"/>
          <p:cNvSpPr>
            <a:spLocks noGrp="1"/>
          </p:cNvSpPr>
          <p:nvPr>
            <p:ph type="title"/>
          </p:nvPr>
        </p:nvSpPr>
        <p:spPr/>
        <p:txBody>
          <a:bodyPr>
            <a:normAutofit/>
          </a:bodyPr>
          <a:lstStyle/>
          <a:p>
            <a:r>
              <a:rPr lang="en-ZA" sz="3200" b="1" dirty="0"/>
              <a:t>E</a:t>
            </a:r>
            <a:r>
              <a:rPr lang="en-ZA" sz="3200" b="1" dirty="0" smtClean="0"/>
              <a:t>conomic context: GDP Expenditure Side</a:t>
            </a:r>
            <a:endParaRPr lang="en-ZA" sz="3200" b="1" dirty="0"/>
          </a:p>
        </p:txBody>
      </p:sp>
      <p:graphicFrame>
        <p:nvGraphicFramePr>
          <p:cNvPr id="5" name="Table 4"/>
          <p:cNvGraphicFramePr>
            <a:graphicFrameLocks noGrp="1"/>
          </p:cNvGraphicFramePr>
          <p:nvPr>
            <p:extLst>
              <p:ext uri="{D42A27DB-BD31-4B8C-83A1-F6EECF244321}">
                <p14:modId xmlns:p14="http://schemas.microsoft.com/office/powerpoint/2010/main" val="4136042239"/>
              </p:ext>
            </p:extLst>
          </p:nvPr>
        </p:nvGraphicFramePr>
        <p:xfrm>
          <a:off x="179512" y="3573016"/>
          <a:ext cx="8511035" cy="2121022"/>
        </p:xfrm>
        <a:graphic>
          <a:graphicData uri="http://schemas.openxmlformats.org/drawingml/2006/table">
            <a:tbl>
              <a:tblPr firstRow="1" firstCol="1" bandRow="1">
                <a:tableStyleId>{073A0DAA-6AF3-43AB-8588-CEC1D06C72B9}</a:tableStyleId>
              </a:tblPr>
              <a:tblGrid>
                <a:gridCol w="3007170">
                  <a:extLst>
                    <a:ext uri="{9D8B030D-6E8A-4147-A177-3AD203B41FA5}">
                      <a16:colId xmlns:a16="http://schemas.microsoft.com/office/drawing/2014/main" val="20000"/>
                    </a:ext>
                  </a:extLst>
                </a:gridCol>
                <a:gridCol w="1100773">
                  <a:extLst>
                    <a:ext uri="{9D8B030D-6E8A-4147-A177-3AD203B41FA5}">
                      <a16:colId xmlns:a16="http://schemas.microsoft.com/office/drawing/2014/main" val="20001"/>
                    </a:ext>
                  </a:extLst>
                </a:gridCol>
                <a:gridCol w="1100773">
                  <a:extLst>
                    <a:ext uri="{9D8B030D-6E8A-4147-A177-3AD203B41FA5}">
                      <a16:colId xmlns:a16="http://schemas.microsoft.com/office/drawing/2014/main" val="20002"/>
                    </a:ext>
                  </a:extLst>
                </a:gridCol>
                <a:gridCol w="1100773">
                  <a:extLst>
                    <a:ext uri="{9D8B030D-6E8A-4147-A177-3AD203B41FA5}">
                      <a16:colId xmlns:a16="http://schemas.microsoft.com/office/drawing/2014/main" val="20003"/>
                    </a:ext>
                  </a:extLst>
                </a:gridCol>
                <a:gridCol w="1100773">
                  <a:extLst>
                    <a:ext uri="{9D8B030D-6E8A-4147-A177-3AD203B41FA5}">
                      <a16:colId xmlns:a16="http://schemas.microsoft.com/office/drawing/2014/main" val="20004"/>
                    </a:ext>
                  </a:extLst>
                </a:gridCol>
                <a:gridCol w="1100773">
                  <a:extLst>
                    <a:ext uri="{9D8B030D-6E8A-4147-A177-3AD203B41FA5}">
                      <a16:colId xmlns:a16="http://schemas.microsoft.com/office/drawing/2014/main" val="20005"/>
                    </a:ext>
                  </a:extLst>
                </a:gridCol>
              </a:tblGrid>
              <a:tr h="360040">
                <a:tc>
                  <a:txBody>
                    <a:bodyPr/>
                    <a:lstStyle/>
                    <a:p>
                      <a:pPr>
                        <a:lnSpc>
                          <a:spcPct val="107000"/>
                        </a:lnSpc>
                        <a:spcAft>
                          <a:spcPts val="0"/>
                        </a:spcAft>
                      </a:pPr>
                      <a:r>
                        <a:rPr lang="en-ZA" sz="1800" dirty="0">
                          <a:effectLst/>
                        </a:rPr>
                        <a:t> </a:t>
                      </a:r>
                      <a:endParaRPr lang="en-ZA" sz="18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1800" dirty="0">
                          <a:effectLst/>
                        </a:rPr>
                        <a:t>2018 - Q2</a:t>
                      </a:r>
                      <a:endParaRPr lang="en-ZA" sz="18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1800" dirty="0">
                          <a:effectLst/>
                        </a:rPr>
                        <a:t>2018 - Q3</a:t>
                      </a:r>
                      <a:endParaRPr lang="en-ZA" sz="18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1800" dirty="0">
                          <a:effectLst/>
                        </a:rPr>
                        <a:t>2018 - Q4</a:t>
                      </a:r>
                      <a:endParaRPr lang="en-ZA" sz="18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1800" dirty="0">
                          <a:effectLst/>
                        </a:rPr>
                        <a:t>2019 - Q1</a:t>
                      </a:r>
                      <a:endParaRPr lang="en-ZA" sz="1800" dirty="0">
                        <a:effectLst/>
                        <a:latin typeface="Calibri"/>
                        <a:ea typeface="Calibri"/>
                        <a:cs typeface="Times New Roman"/>
                      </a:endParaRPr>
                    </a:p>
                  </a:txBody>
                  <a:tcPr marL="68580" marR="68580" marT="0" marB="0"/>
                </a:tc>
                <a:tc>
                  <a:txBody>
                    <a:bodyPr/>
                    <a:lstStyle/>
                    <a:p>
                      <a:pPr>
                        <a:lnSpc>
                          <a:spcPct val="107000"/>
                        </a:lnSpc>
                        <a:spcAft>
                          <a:spcPts val="0"/>
                        </a:spcAft>
                      </a:pPr>
                      <a:r>
                        <a:rPr lang="en-ZA" sz="1800" dirty="0">
                          <a:effectLst/>
                        </a:rPr>
                        <a:t>2019 - Q2</a:t>
                      </a:r>
                      <a:endParaRPr lang="en-Z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63415">
                <a:tc>
                  <a:txBody>
                    <a:bodyPr/>
                    <a:lstStyle/>
                    <a:p>
                      <a:pPr>
                        <a:lnSpc>
                          <a:spcPct val="107000"/>
                        </a:lnSpc>
                        <a:spcAft>
                          <a:spcPts val="0"/>
                        </a:spcAft>
                      </a:pPr>
                      <a:r>
                        <a:rPr lang="en-ZA" sz="1800" dirty="0" smtClean="0">
                          <a:effectLst/>
                        </a:rPr>
                        <a:t>Households final expenditure</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0.1</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0.6</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3.2</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-0.6</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2.8</a:t>
                      </a:r>
                      <a:endParaRPr lang="en-Z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63415">
                <a:tc>
                  <a:txBody>
                    <a:bodyPr/>
                    <a:lstStyle/>
                    <a:p>
                      <a:pPr>
                        <a:lnSpc>
                          <a:spcPct val="107000"/>
                        </a:lnSpc>
                        <a:spcAft>
                          <a:spcPts val="0"/>
                        </a:spcAft>
                      </a:pPr>
                      <a:r>
                        <a:rPr lang="en-ZA" sz="1800" dirty="0" smtClean="0">
                          <a:effectLst/>
                        </a:rPr>
                        <a:t>General </a:t>
                      </a:r>
                      <a:r>
                        <a:rPr lang="en-ZA" sz="1800" dirty="0">
                          <a:effectLst/>
                        </a:rPr>
                        <a:t>government</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2.1</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0.4</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0.6</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2.0</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2.8</a:t>
                      </a:r>
                      <a:endParaRPr lang="en-Z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63415">
                <a:tc>
                  <a:txBody>
                    <a:bodyPr/>
                    <a:lstStyle/>
                    <a:p>
                      <a:pPr>
                        <a:lnSpc>
                          <a:spcPct val="107000"/>
                        </a:lnSpc>
                        <a:spcAft>
                          <a:spcPts val="0"/>
                        </a:spcAft>
                      </a:pPr>
                      <a:r>
                        <a:rPr lang="en-ZA" sz="1800" dirty="0">
                          <a:effectLst/>
                        </a:rPr>
                        <a:t>Gross fixed capital formation</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-3.8</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-0.7</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-2.5</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-4.1</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6.1</a:t>
                      </a:r>
                      <a:endParaRPr lang="en-Z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63415">
                <a:tc>
                  <a:txBody>
                    <a:bodyPr/>
                    <a:lstStyle/>
                    <a:p>
                      <a:pPr>
                        <a:lnSpc>
                          <a:spcPct val="107000"/>
                        </a:lnSpc>
                        <a:spcAft>
                          <a:spcPts val="0"/>
                        </a:spcAft>
                      </a:pPr>
                      <a:r>
                        <a:rPr lang="en-ZA" sz="1800" dirty="0">
                          <a:effectLst/>
                        </a:rPr>
                        <a:t>Exports of goods and services</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4.0</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26.0</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11.1</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-27.0</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-0.7</a:t>
                      </a:r>
                      <a:endParaRPr lang="en-Z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63415">
                <a:tc>
                  <a:txBody>
                    <a:bodyPr/>
                    <a:lstStyle/>
                    <a:p>
                      <a:pPr>
                        <a:lnSpc>
                          <a:spcPct val="107000"/>
                        </a:lnSpc>
                        <a:spcAft>
                          <a:spcPts val="0"/>
                        </a:spcAft>
                      </a:pPr>
                      <a:r>
                        <a:rPr lang="en-ZA" sz="1800" dirty="0">
                          <a:effectLst/>
                        </a:rPr>
                        <a:t>Imports of goods and services</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0.9</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22.3</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-16.0</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-5.1</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18.8</a:t>
                      </a:r>
                      <a:endParaRPr lang="en-Z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63415">
                <a:tc>
                  <a:txBody>
                    <a:bodyPr/>
                    <a:lstStyle/>
                    <a:p>
                      <a:pPr>
                        <a:lnSpc>
                          <a:spcPct val="107000"/>
                        </a:lnSpc>
                        <a:spcAft>
                          <a:spcPts val="0"/>
                        </a:spcAft>
                      </a:pPr>
                      <a:r>
                        <a:rPr lang="en-ZA" sz="1800" dirty="0">
                          <a:effectLst/>
                        </a:rPr>
                        <a:t>Expenditure on </a:t>
                      </a:r>
                      <a:r>
                        <a:rPr lang="en-ZA" sz="1800" dirty="0" smtClean="0">
                          <a:effectLst/>
                        </a:rPr>
                        <a:t>GDP</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-0.5</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2.1</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1.6</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-3.4</a:t>
                      </a:r>
                      <a:endParaRPr lang="en-ZA" sz="1800" dirty="0">
                        <a:effectLst/>
                        <a:latin typeface="Calibri"/>
                        <a:ea typeface="Calibri"/>
                        <a:cs typeface="Times New Roman"/>
                      </a:endParaRPr>
                    </a:p>
                  </a:txBody>
                  <a:tcPr marL="68580" marR="68580" marT="0" marB="0"/>
                </a:tc>
                <a:tc>
                  <a:txBody>
                    <a:bodyPr/>
                    <a:lstStyle/>
                    <a:p>
                      <a:pPr algn="r">
                        <a:lnSpc>
                          <a:spcPct val="107000"/>
                        </a:lnSpc>
                        <a:spcAft>
                          <a:spcPts val="0"/>
                        </a:spcAft>
                      </a:pPr>
                      <a:r>
                        <a:rPr lang="en-ZA" sz="1800" dirty="0">
                          <a:effectLst/>
                        </a:rPr>
                        <a:t>3.0</a:t>
                      </a:r>
                      <a:endParaRPr lang="en-ZA"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497178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5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30C4EE4-8C4D-4E15-B268-453AA3553CDE}" type="slidenum">
              <a:rPr lang="en-ZA" altLang="en-US" smtClean="0">
                <a:solidFill>
                  <a:srgbClr val="888888"/>
                </a:solidFill>
                <a:latin typeface="Calibri" pitchFamily="34" charset="0"/>
                <a:ea typeface="MS PGothic" pitchFamily="34" charset="-128"/>
                <a:cs typeface="Calibri" pitchFamily="34" charset="0"/>
                <a:sym typeface="Calibri" pitchFamily="34" charset="0"/>
              </a:rPr>
              <a:pPr eaLnBrk="1" fontAlgn="base" hangingPunct="1">
                <a:spcBef>
                  <a:spcPct val="0"/>
                </a:spcBef>
                <a:spcAft>
                  <a:spcPct val="0"/>
                </a:spcAft>
              </a:pPr>
              <a:t>60</a:t>
            </a:fld>
            <a:endParaRPr lang="en-ZA" altLang="en-US" dirty="0" smtClean="0">
              <a:solidFill>
                <a:srgbClr val="888888"/>
              </a:solidFill>
              <a:latin typeface="Calibri" pitchFamily="34" charset="0"/>
              <a:ea typeface="MS PGothic" pitchFamily="34" charset="-128"/>
              <a:cs typeface="Calibri" pitchFamily="34" charset="0"/>
              <a:sym typeface="Calibri" pitchFamily="34" charset="0"/>
            </a:endParaRPr>
          </a:p>
        </p:txBody>
      </p:sp>
      <p:sp>
        <p:nvSpPr>
          <p:cNvPr id="32841" name="Title 1"/>
          <p:cNvSpPr>
            <a:spLocks noGrp="1"/>
          </p:cNvSpPr>
          <p:nvPr>
            <p:ph type="title"/>
          </p:nvPr>
        </p:nvSpPr>
        <p:spPr>
          <a:xfrm>
            <a:off x="395536" y="188640"/>
            <a:ext cx="8748464" cy="648072"/>
          </a:xfrm>
          <a:ln/>
        </p:spPr>
        <p:txBody>
          <a:bodyPr>
            <a:noAutofit/>
          </a:bodyPr>
          <a:lstStyle/>
          <a:p>
            <a:pPr eaLnBrk="1" hangingPunct="1">
              <a:defRPr/>
            </a:pPr>
            <a:r>
              <a:rPr lang="en-ZA" sz="2700" b="1" dirty="0" smtClean="0">
                <a:latin typeface="Arial" panose="020B0604020202020204" pitchFamily="34" charset="0"/>
                <a:cs typeface="Arial" panose="020B0604020202020204" pitchFamily="34" charset="0"/>
              </a:rPr>
              <a:t>Q1 </a:t>
            </a:r>
            <a:r>
              <a:rPr lang="en-ZA" sz="2700" b="1" dirty="0" smtClean="0">
                <a:latin typeface="Arial" panose="020B0604020202020204" pitchFamily="34" charset="0"/>
                <a:ea typeface="MS PGothic" pitchFamily="34" charset="-128"/>
                <a:cs typeface="Arial" panose="020B0604020202020204" pitchFamily="34" charset="0"/>
              </a:rPr>
              <a:t>Financial Performance:  Reasons for Variances </a:t>
            </a:r>
            <a:endParaRPr lang="en-ZA" sz="2700" b="1" dirty="0" smtClean="0">
              <a:latin typeface="Arial" panose="020B0604020202020204" pitchFamily="34" charset="0"/>
              <a:cs typeface="Arial" panose="020B0604020202020204" pitchFamily="34" charset="0"/>
            </a:endParaRPr>
          </a:p>
        </p:txBody>
      </p:sp>
      <p:sp>
        <p:nvSpPr>
          <p:cNvPr id="2" name="TextBox 1"/>
          <p:cNvSpPr txBox="1"/>
          <p:nvPr/>
        </p:nvSpPr>
        <p:spPr>
          <a:xfrm>
            <a:off x="251520" y="1196752"/>
            <a:ext cx="8568952" cy="4401205"/>
          </a:xfrm>
          <a:prstGeom prst="rect">
            <a:avLst/>
          </a:prstGeom>
          <a:noFill/>
        </p:spPr>
        <p:txBody>
          <a:bodyPr wrap="square" rtlCol="0">
            <a:spAutoFit/>
          </a:bodyPr>
          <a:lstStyle/>
          <a:p>
            <a:pPr marL="285750" indent="-285750" algn="just" fontAlgn="base">
              <a:spcAft>
                <a:spcPct val="0"/>
              </a:spcAft>
              <a:buFont typeface="Wingdings" pitchFamily="2" charset="2"/>
              <a:buChar char="§"/>
            </a:pPr>
            <a:r>
              <a:rPr lang="en-ZA" sz="2800" b="1" dirty="0">
                <a:solidFill>
                  <a:srgbClr val="C00000"/>
                </a:solidFill>
                <a:latin typeface="Arial" panose="020B0604020202020204" pitchFamily="34" charset="0"/>
                <a:cs typeface="Arial" panose="020B0604020202020204" pitchFamily="34" charset="0"/>
              </a:rPr>
              <a:t>Compensation of employees</a:t>
            </a:r>
            <a:r>
              <a:rPr lang="en-ZA" sz="2800" b="1" dirty="0" smtClean="0">
                <a:solidFill>
                  <a:prstClr val="black"/>
                </a:solidFill>
                <a:latin typeface="Arial" panose="020B0604020202020204" pitchFamily="34" charset="0"/>
                <a:cs typeface="Arial" panose="020B0604020202020204" pitchFamily="34" charset="0"/>
              </a:rPr>
              <a:t>: </a:t>
            </a:r>
            <a:r>
              <a:rPr lang="en-ZA" sz="2800" dirty="0" smtClean="0">
                <a:solidFill>
                  <a:prstClr val="black"/>
                </a:solidFill>
                <a:latin typeface="Arial" panose="020B0604020202020204" pitchFamily="34" charset="0"/>
                <a:cs typeface="Arial" panose="020B0604020202020204" pitchFamily="34" charset="0"/>
              </a:rPr>
              <a:t>Spending less than projected due to some resignations</a:t>
            </a:r>
          </a:p>
          <a:p>
            <a:pPr marL="285750" indent="-285750" algn="just" fontAlgn="base">
              <a:spcAft>
                <a:spcPct val="0"/>
              </a:spcAft>
              <a:buFont typeface="Wingdings" pitchFamily="2" charset="2"/>
              <a:buChar char="§"/>
            </a:pPr>
            <a:endParaRPr lang="en-ZA" sz="2800" dirty="0">
              <a:solidFill>
                <a:prstClr val="black"/>
              </a:solidFill>
              <a:latin typeface="Arial" panose="020B0604020202020204" pitchFamily="34" charset="0"/>
              <a:cs typeface="Arial" panose="020B0604020202020204" pitchFamily="34" charset="0"/>
            </a:endParaRPr>
          </a:p>
          <a:p>
            <a:pPr marL="342900" indent="-342900" fontAlgn="base">
              <a:spcAft>
                <a:spcPct val="0"/>
              </a:spcAft>
              <a:buFont typeface="Wingdings" pitchFamily="2" charset="2"/>
              <a:buChar char="§"/>
            </a:pPr>
            <a:r>
              <a:rPr lang="en-ZA" sz="2800" b="1" dirty="0">
                <a:solidFill>
                  <a:srgbClr val="C00000"/>
                </a:solidFill>
                <a:latin typeface="Arial" panose="020B0604020202020204" pitchFamily="34" charset="0"/>
                <a:cs typeface="Arial" panose="020B0604020202020204" pitchFamily="34" charset="0"/>
              </a:rPr>
              <a:t>Goods and services</a:t>
            </a:r>
            <a:r>
              <a:rPr lang="en-ZA" sz="2800" b="1" dirty="0" smtClean="0">
                <a:solidFill>
                  <a:srgbClr val="C00000"/>
                </a:solidFill>
                <a:latin typeface="Arial" panose="020B0604020202020204" pitchFamily="34" charset="0"/>
                <a:cs typeface="Arial" panose="020B0604020202020204" pitchFamily="34" charset="0"/>
              </a:rPr>
              <a:t>: </a:t>
            </a:r>
            <a:r>
              <a:rPr lang="en-ZA" sz="2800" dirty="0" smtClean="0">
                <a:solidFill>
                  <a:prstClr val="black"/>
                </a:solidFill>
                <a:latin typeface="Arial" panose="020B0604020202020204" pitchFamily="34" charset="0"/>
                <a:cs typeface="Arial" panose="020B0604020202020204" pitchFamily="34" charset="0"/>
              </a:rPr>
              <a:t>Increase in spending due to accruals</a:t>
            </a:r>
          </a:p>
          <a:p>
            <a:pPr fontAlgn="base">
              <a:spcAft>
                <a:spcPct val="0"/>
              </a:spcAft>
            </a:pPr>
            <a:endParaRPr lang="en-ZA" sz="2800" dirty="0">
              <a:solidFill>
                <a:prstClr val="black"/>
              </a:solidFill>
              <a:latin typeface="Arial" panose="020B0604020202020204" pitchFamily="34" charset="0"/>
              <a:cs typeface="Arial" panose="020B0604020202020204" pitchFamily="34" charset="0"/>
            </a:endParaRPr>
          </a:p>
          <a:p>
            <a:pPr marL="342900" lvl="1" indent="-342900" algn="just" fontAlgn="base">
              <a:spcAft>
                <a:spcPct val="0"/>
              </a:spcAft>
              <a:buFont typeface="Wingdings" pitchFamily="2" charset="2"/>
              <a:buChar char="§"/>
            </a:pPr>
            <a:r>
              <a:rPr lang="en-GB" sz="2800" b="1" dirty="0">
                <a:solidFill>
                  <a:srgbClr val="C00000"/>
                </a:solidFill>
                <a:latin typeface="Arial" panose="020B0604020202020204" pitchFamily="34" charset="0"/>
                <a:cs typeface="Arial" panose="020B0604020202020204" pitchFamily="34" charset="0"/>
              </a:rPr>
              <a:t>Transfers and </a:t>
            </a:r>
            <a:r>
              <a:rPr lang="en-GB" sz="2800" b="1" dirty="0" smtClean="0">
                <a:solidFill>
                  <a:srgbClr val="C00000"/>
                </a:solidFill>
                <a:latin typeface="Arial" panose="020B0604020202020204" pitchFamily="34" charset="0"/>
                <a:cs typeface="Arial" panose="020B0604020202020204" pitchFamily="34" charset="0"/>
              </a:rPr>
              <a:t>Subsidies: </a:t>
            </a:r>
            <a:r>
              <a:rPr lang="en-ZA" sz="2800" dirty="0" smtClean="0">
                <a:solidFill>
                  <a:prstClr val="black"/>
                </a:solidFill>
                <a:latin typeface="Arial" panose="020B0604020202020204" pitchFamily="34" charset="0"/>
                <a:cs typeface="Arial" panose="020B0604020202020204" pitchFamily="34" charset="0"/>
              </a:rPr>
              <a:t>Spending according to projections</a:t>
            </a:r>
            <a:endParaRPr lang="en-ZA" sz="2800" dirty="0">
              <a:solidFill>
                <a:prstClr val="black"/>
              </a:solidFill>
              <a:latin typeface="Arial" panose="020B0604020202020204" pitchFamily="34" charset="0"/>
              <a:cs typeface="Arial" panose="020B0604020202020204" pitchFamily="34" charset="0"/>
            </a:endParaRPr>
          </a:p>
          <a:p>
            <a:pPr marL="0" lvl="1" algn="just" fontAlgn="base">
              <a:spcAft>
                <a:spcPct val="0"/>
              </a:spcAft>
            </a:pPr>
            <a:endParaRPr lang="en-GB" sz="2800" dirty="0">
              <a:solidFill>
                <a:prstClr val="black"/>
              </a:solidFill>
              <a:latin typeface="Arial" panose="020B0604020202020204" pitchFamily="34" charset="0"/>
              <a:cs typeface="Arial" panose="020B0604020202020204" pitchFamily="34" charset="0"/>
            </a:endParaRPr>
          </a:p>
          <a:p>
            <a:pPr marL="342900" lvl="1" indent="-342900" algn="just" fontAlgn="base">
              <a:spcAft>
                <a:spcPct val="0"/>
              </a:spcAft>
              <a:buFont typeface="Wingdings" pitchFamily="2" charset="2"/>
              <a:buChar char="§"/>
            </a:pPr>
            <a:r>
              <a:rPr lang="en-GB" sz="2800" b="1" dirty="0">
                <a:solidFill>
                  <a:srgbClr val="C00000"/>
                </a:solidFill>
                <a:latin typeface="Arial" panose="020B0604020202020204" pitchFamily="34" charset="0"/>
                <a:cs typeface="Arial" panose="020B0604020202020204" pitchFamily="34" charset="0"/>
              </a:rPr>
              <a:t>Capital </a:t>
            </a:r>
            <a:r>
              <a:rPr lang="en-GB" sz="2800" b="1" dirty="0" smtClean="0">
                <a:solidFill>
                  <a:srgbClr val="C00000"/>
                </a:solidFill>
                <a:latin typeface="Arial" panose="020B0604020202020204" pitchFamily="34" charset="0"/>
                <a:cs typeface="Arial" panose="020B0604020202020204" pitchFamily="34" charset="0"/>
              </a:rPr>
              <a:t>assets: </a:t>
            </a:r>
            <a:r>
              <a:rPr lang="en-ZA" sz="2800" dirty="0" smtClean="0">
                <a:solidFill>
                  <a:prstClr val="black"/>
                </a:solidFill>
                <a:latin typeface="Arial" panose="020B0604020202020204" pitchFamily="34" charset="0"/>
                <a:cs typeface="Arial" panose="020B0604020202020204" pitchFamily="34" charset="0"/>
              </a:rPr>
              <a:t>Spending </a:t>
            </a:r>
            <a:r>
              <a:rPr lang="en-ZA" sz="2800" dirty="0">
                <a:solidFill>
                  <a:prstClr val="black"/>
                </a:solidFill>
                <a:latin typeface="Arial" panose="020B0604020202020204" pitchFamily="34" charset="0"/>
                <a:cs typeface="Arial" panose="020B0604020202020204" pitchFamily="34" charset="0"/>
              </a:rPr>
              <a:t>according to projections</a:t>
            </a:r>
          </a:p>
        </p:txBody>
      </p:sp>
    </p:spTree>
    <p:extLst>
      <p:ext uri="{BB962C8B-B14F-4D97-AF65-F5344CB8AC3E}">
        <p14:creationId xmlns:p14="http://schemas.microsoft.com/office/powerpoint/2010/main" val="3091991464"/>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4" name="Slide Number Placeholder 7"/>
          <p:cNvSpPr>
            <a:spLocks noGrp="1"/>
          </p:cNvSpPr>
          <p:nvPr>
            <p:ph type="sldNum" sz="quarter" idx="4294967295"/>
          </p:nvPr>
        </p:nvSpPr>
        <p:spPr>
          <a:xfrm>
            <a:off x="7010400" y="6356350"/>
            <a:ext cx="2133600" cy="365125"/>
          </a:xfrm>
          <a:noFill/>
          <a:ln>
            <a:miter lim="800000"/>
            <a:headEnd/>
            <a:tailEnd/>
          </a:ln>
        </p:spPr>
        <p:txBody>
          <a:bodyPr/>
          <a:lstStyle/>
          <a:p>
            <a:fld id="{32B1E54A-6086-43DD-A312-4D997C6F1D7A}" type="slidenum">
              <a:rPr lang="en-US">
                <a:solidFill>
                  <a:prstClr val="black">
                    <a:tint val="75000"/>
                  </a:prstClr>
                </a:solidFill>
                <a:ea typeface="ＭＳ Ｐゴシック" pitchFamily="34" charset="-128"/>
                <a:cs typeface="Calibri" pitchFamily="34" charset="0"/>
                <a:sym typeface="Calibri" pitchFamily="34" charset="0"/>
              </a:rPr>
              <a:pPr/>
              <a:t>61</a:t>
            </a:fld>
            <a:endParaRPr lang="en-US" dirty="0">
              <a:solidFill>
                <a:prstClr val="black">
                  <a:tint val="75000"/>
                </a:prstClr>
              </a:solidFill>
              <a:ea typeface="ＭＳ Ｐゴシック" pitchFamily="34" charset="-128"/>
              <a:cs typeface="Calibri" pitchFamily="34" charset="0"/>
              <a:sym typeface="Calibri" pitchFamily="34" charset="0"/>
            </a:endParaRPr>
          </a:p>
        </p:txBody>
      </p:sp>
      <p:sp>
        <p:nvSpPr>
          <p:cNvPr id="15" name="TextBox 14"/>
          <p:cNvSpPr txBox="1"/>
          <p:nvPr/>
        </p:nvSpPr>
        <p:spPr>
          <a:xfrm>
            <a:off x="72008" y="4241166"/>
            <a:ext cx="3923928" cy="707886"/>
          </a:xfrm>
          <a:prstGeom prst="rect">
            <a:avLst/>
          </a:prstGeom>
          <a:noFill/>
        </p:spPr>
        <p:txBody>
          <a:bodyPr wrap="square" rtlCol="0">
            <a:spAutoFit/>
          </a:bodyPr>
          <a:lstStyle/>
          <a:p>
            <a:pPr fontAlgn="base">
              <a:spcBef>
                <a:spcPct val="0"/>
              </a:spcBef>
              <a:spcAft>
                <a:spcPct val="0"/>
              </a:spcAft>
            </a:pPr>
            <a:r>
              <a:rPr lang="en-ZA" sz="4000" dirty="0">
                <a:solidFill>
                  <a:prstClr val="black"/>
                </a:solidFill>
                <a:latin typeface="Arial Black" pitchFamily="34" charset="0"/>
                <a:cs typeface="Arial" charset="0"/>
              </a:rPr>
              <a:t>SIYABONGA</a:t>
            </a:r>
          </a:p>
        </p:txBody>
      </p:sp>
    </p:spTree>
    <p:extLst>
      <p:ext uri="{BB962C8B-B14F-4D97-AF65-F5344CB8AC3E}">
        <p14:creationId xmlns:p14="http://schemas.microsoft.com/office/powerpoint/2010/main" val="409696105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52736"/>
            <a:ext cx="8568952" cy="4929411"/>
          </a:xfrm>
        </p:spPr>
        <p:txBody>
          <a:bodyPr>
            <a:noAutofit/>
          </a:bodyPr>
          <a:lstStyle/>
          <a:p>
            <a:pPr lvl="0" algn="just"/>
            <a:r>
              <a:rPr lang="en-ZA" sz="2800" dirty="0" smtClean="0"/>
              <a:t>The unemployment </a:t>
            </a:r>
            <a:r>
              <a:rPr lang="en-ZA" sz="2800" dirty="0"/>
              <a:t>rate for Q2 2019 was 29.0%, 1.4 percentage points higher than Q1 </a:t>
            </a:r>
            <a:r>
              <a:rPr lang="en-ZA" sz="2800" dirty="0" smtClean="0"/>
              <a:t>2019</a:t>
            </a:r>
            <a:endParaRPr lang="en-ZA" sz="2800" dirty="0"/>
          </a:p>
          <a:p>
            <a:pPr lvl="0" algn="just"/>
            <a:r>
              <a:rPr lang="en-ZA" sz="2800" dirty="0" smtClean="0"/>
              <a:t>Although 21</a:t>
            </a:r>
            <a:r>
              <a:rPr lang="en-ZA" sz="2800" dirty="0"/>
              <a:t> 000 jobs </a:t>
            </a:r>
            <a:r>
              <a:rPr lang="en-ZA" sz="2800" dirty="0" smtClean="0"/>
              <a:t>were  created, the labour </a:t>
            </a:r>
            <a:r>
              <a:rPr lang="en-ZA" sz="2800" dirty="0"/>
              <a:t>force increased by 476 000</a:t>
            </a:r>
          </a:p>
          <a:p>
            <a:pPr lvl="0" algn="just"/>
            <a:r>
              <a:rPr lang="en-ZA" sz="2800" dirty="0" smtClean="0"/>
              <a:t>There were 455</a:t>
            </a:r>
            <a:r>
              <a:rPr lang="en-ZA" sz="2800" dirty="0"/>
              <a:t> 000 more unemployed; 268 000 more women and 187 000 more men</a:t>
            </a:r>
          </a:p>
          <a:p>
            <a:pPr lvl="0" algn="just"/>
            <a:r>
              <a:rPr lang="en-ZA" sz="2800" dirty="0"/>
              <a:t>By industry, trade gained 84 000 jobs, government 48 000, and construction 24  000</a:t>
            </a:r>
          </a:p>
          <a:p>
            <a:pPr lvl="0" algn="just"/>
            <a:r>
              <a:rPr lang="en-ZA" sz="2800" dirty="0"/>
              <a:t>Strong job losses in private households (49 000), transport (42 000 </a:t>
            </a:r>
            <a:r>
              <a:rPr lang="en-ZA" sz="2800" dirty="0" smtClean="0"/>
              <a:t>), mining </a:t>
            </a:r>
            <a:r>
              <a:rPr lang="en-ZA" sz="2800" dirty="0"/>
              <a:t>(36 000) and business services (21  000)</a:t>
            </a:r>
          </a:p>
          <a:p>
            <a:pPr algn="just"/>
            <a:endParaRPr lang="en-ZA" sz="2800" dirty="0"/>
          </a:p>
        </p:txBody>
      </p:sp>
      <p:sp>
        <p:nvSpPr>
          <p:cNvPr id="3" name="Slide Number Placeholder 2"/>
          <p:cNvSpPr>
            <a:spLocks noGrp="1"/>
          </p:cNvSpPr>
          <p:nvPr>
            <p:ph type="sldNum" sz="quarter" idx="12"/>
          </p:nvPr>
        </p:nvSpPr>
        <p:spPr/>
        <p:txBody>
          <a:bodyPr/>
          <a:lstStyle/>
          <a:p>
            <a:fld id="{0C477770-CA54-4B44-8FE2-04A07C028FD1}" type="slidenum">
              <a:rPr lang="en-ZA" smtClean="0">
                <a:solidFill>
                  <a:prstClr val="black">
                    <a:tint val="75000"/>
                  </a:prstClr>
                </a:solidFill>
              </a:rPr>
              <a:pPr/>
              <a:t>7</a:t>
            </a:fld>
            <a:endParaRPr lang="en-ZA" dirty="0">
              <a:solidFill>
                <a:prstClr val="black">
                  <a:tint val="75000"/>
                </a:prstClr>
              </a:solidFill>
            </a:endParaRPr>
          </a:p>
        </p:txBody>
      </p:sp>
      <p:sp>
        <p:nvSpPr>
          <p:cNvPr id="6" name="TextBox 5"/>
          <p:cNvSpPr txBox="1"/>
          <p:nvPr/>
        </p:nvSpPr>
        <p:spPr>
          <a:xfrm>
            <a:off x="827584" y="260648"/>
            <a:ext cx="8172400"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Employment Review: Quarter </a:t>
            </a:r>
            <a:r>
              <a:rPr lang="en-ZA" sz="2800" b="1" dirty="0" smtClean="0">
                <a:solidFill>
                  <a:schemeClr val="bg1"/>
                </a:solidFill>
                <a:latin typeface="Arial" panose="020B0604020202020204" pitchFamily="34" charset="0"/>
                <a:cs typeface="Arial" panose="020B0604020202020204" pitchFamily="34" charset="0"/>
              </a:rPr>
              <a:t>1 2019/20</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92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176" y="771724"/>
            <a:ext cx="8784976" cy="5145435"/>
          </a:xfrm>
        </p:spPr>
        <p:txBody>
          <a:bodyPr>
            <a:normAutofit/>
          </a:bodyPr>
          <a:lstStyle/>
          <a:p>
            <a:pPr algn="just"/>
            <a:r>
              <a:rPr lang="en-ZA" dirty="0"/>
              <a:t>Over the </a:t>
            </a:r>
            <a:r>
              <a:rPr lang="en-ZA" dirty="0" smtClean="0"/>
              <a:t>past </a:t>
            </a:r>
            <a:r>
              <a:rPr lang="en-ZA" dirty="0"/>
              <a:t>year, trade has seen the largest number of jobs created (210 000), followed by business services (96 000) and manufacturing (45 000).</a:t>
            </a:r>
          </a:p>
          <a:p>
            <a:pPr algn="just"/>
            <a:r>
              <a:rPr lang="en-ZA" dirty="0"/>
              <a:t>The largest job losses </a:t>
            </a:r>
            <a:r>
              <a:rPr lang="en-ZA" dirty="0" smtClean="0"/>
              <a:t>occurred </a:t>
            </a:r>
            <a:r>
              <a:rPr lang="en-ZA" dirty="0"/>
              <a:t>in mining (54 000), government (70 000) and construction (113 000).</a:t>
            </a:r>
          </a:p>
          <a:p>
            <a:pPr marL="0" indent="0" algn="just">
              <a:buNone/>
            </a:pPr>
            <a:r>
              <a:rPr lang="en-ZA" dirty="0" smtClean="0"/>
              <a:t>                            </a:t>
            </a:r>
            <a:r>
              <a:rPr lang="en-ZA" sz="2000" b="1" dirty="0" smtClean="0"/>
              <a:t>Jobs </a:t>
            </a:r>
            <a:r>
              <a:rPr lang="en-ZA" sz="2000" b="1" dirty="0"/>
              <a:t>by Industry for the Year, 2018:Q2 – 2019:Q2</a:t>
            </a:r>
          </a:p>
          <a:p>
            <a:pPr algn="just"/>
            <a:endParaRPr lang="en-ZA" dirty="0"/>
          </a:p>
        </p:txBody>
      </p:sp>
      <p:sp>
        <p:nvSpPr>
          <p:cNvPr id="3" name="Slide Number Placeholder 2"/>
          <p:cNvSpPr>
            <a:spLocks noGrp="1"/>
          </p:cNvSpPr>
          <p:nvPr>
            <p:ph type="sldNum" sz="quarter" idx="12"/>
          </p:nvPr>
        </p:nvSpPr>
        <p:spPr/>
        <p:txBody>
          <a:bodyPr/>
          <a:lstStyle/>
          <a:p>
            <a:fld id="{0C477770-CA54-4B44-8FE2-04A07C028FD1}" type="slidenum">
              <a:rPr lang="en-ZA" smtClean="0">
                <a:solidFill>
                  <a:prstClr val="black">
                    <a:tint val="75000"/>
                  </a:prstClr>
                </a:solidFill>
              </a:rPr>
              <a:pPr/>
              <a:t>8</a:t>
            </a:fld>
            <a:endParaRPr lang="en-ZA" dirty="0">
              <a:solidFill>
                <a:prstClr val="black">
                  <a:tint val="75000"/>
                </a:prstClr>
              </a:solidFill>
            </a:endParaRPr>
          </a:p>
        </p:txBody>
      </p:sp>
      <p:sp>
        <p:nvSpPr>
          <p:cNvPr id="4" name="Title 3"/>
          <p:cNvSpPr>
            <a:spLocks noGrp="1"/>
          </p:cNvSpPr>
          <p:nvPr>
            <p:ph type="title"/>
          </p:nvPr>
        </p:nvSpPr>
        <p:spPr/>
        <p:txBody>
          <a:bodyPr>
            <a:normAutofit/>
          </a:bodyPr>
          <a:lstStyle/>
          <a:p>
            <a:r>
              <a:rPr lang="en-ZA" sz="3200" b="1" dirty="0" smtClean="0"/>
              <a:t>Jobs by Industry</a:t>
            </a:r>
            <a:endParaRPr lang="en-ZA" sz="3200" b="1" dirty="0"/>
          </a:p>
        </p:txBody>
      </p:sp>
      <p:graphicFrame>
        <p:nvGraphicFramePr>
          <p:cNvPr id="5" name="Table 4"/>
          <p:cNvGraphicFramePr>
            <a:graphicFrameLocks noGrp="1"/>
          </p:cNvGraphicFramePr>
          <p:nvPr>
            <p:extLst>
              <p:ext uri="{D42A27DB-BD31-4B8C-83A1-F6EECF244321}">
                <p14:modId xmlns:p14="http://schemas.microsoft.com/office/powerpoint/2010/main" val="1387957108"/>
              </p:ext>
            </p:extLst>
          </p:nvPr>
        </p:nvGraphicFramePr>
        <p:xfrm>
          <a:off x="2195736" y="3145051"/>
          <a:ext cx="6055176" cy="3691890"/>
        </p:xfrm>
        <a:graphic>
          <a:graphicData uri="http://schemas.openxmlformats.org/drawingml/2006/table">
            <a:tbl>
              <a:tblPr firstRow="1" firstCol="1" bandRow="1">
                <a:tableStyleId>{F5AB1C69-6EDB-4FF4-983F-18BD219EF322}</a:tableStyleId>
              </a:tblPr>
              <a:tblGrid>
                <a:gridCol w="3917533">
                  <a:extLst>
                    <a:ext uri="{9D8B030D-6E8A-4147-A177-3AD203B41FA5}">
                      <a16:colId xmlns:a16="http://schemas.microsoft.com/office/drawing/2014/main" val="20000"/>
                    </a:ext>
                  </a:extLst>
                </a:gridCol>
                <a:gridCol w="2137643">
                  <a:extLst>
                    <a:ext uri="{9D8B030D-6E8A-4147-A177-3AD203B41FA5}">
                      <a16:colId xmlns:a16="http://schemas.microsoft.com/office/drawing/2014/main" val="20001"/>
                    </a:ext>
                  </a:extLst>
                </a:gridCol>
              </a:tblGrid>
              <a:tr h="182365">
                <a:tc>
                  <a:txBody>
                    <a:bodyPr/>
                    <a:lstStyle/>
                    <a:p>
                      <a:pPr>
                        <a:lnSpc>
                          <a:spcPct val="115000"/>
                        </a:lnSpc>
                        <a:spcAft>
                          <a:spcPts val="0"/>
                        </a:spcAft>
                      </a:pPr>
                      <a:r>
                        <a:rPr lang="en-ZA" sz="1500" dirty="0">
                          <a:effectLst/>
                        </a:rPr>
                        <a:t>Industry</a:t>
                      </a:r>
                      <a:endParaRPr lang="en-ZA" sz="15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500" dirty="0">
                          <a:effectLst/>
                        </a:rPr>
                        <a:t>Year-on-year change</a:t>
                      </a:r>
                      <a:endParaRPr lang="en-ZA" sz="15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6590">
                <a:tc>
                  <a:txBody>
                    <a:bodyPr/>
                    <a:lstStyle/>
                    <a:p>
                      <a:pPr>
                        <a:lnSpc>
                          <a:spcPct val="150000"/>
                        </a:lnSpc>
                        <a:spcAft>
                          <a:spcPts val="0"/>
                        </a:spcAft>
                      </a:pPr>
                      <a:r>
                        <a:rPr lang="en-US" sz="1500" dirty="0">
                          <a:effectLst/>
                        </a:rPr>
                        <a:t>  Trade</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210 000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26590">
                <a:tc>
                  <a:txBody>
                    <a:bodyPr/>
                    <a:lstStyle/>
                    <a:p>
                      <a:pPr>
                        <a:lnSpc>
                          <a:spcPct val="150000"/>
                        </a:lnSpc>
                        <a:spcAft>
                          <a:spcPts val="0"/>
                        </a:spcAft>
                      </a:pPr>
                      <a:r>
                        <a:rPr lang="en-US" sz="1500" dirty="0">
                          <a:effectLst/>
                        </a:rPr>
                        <a:t>  Business Services</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96 000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26590">
                <a:tc>
                  <a:txBody>
                    <a:bodyPr/>
                    <a:lstStyle/>
                    <a:p>
                      <a:pPr>
                        <a:lnSpc>
                          <a:spcPct val="150000"/>
                        </a:lnSpc>
                        <a:spcAft>
                          <a:spcPts val="0"/>
                        </a:spcAft>
                      </a:pPr>
                      <a:r>
                        <a:rPr lang="en-US" sz="1500" dirty="0">
                          <a:effectLst/>
                        </a:rPr>
                        <a:t>  Manufacturing</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45 000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226590">
                <a:tc>
                  <a:txBody>
                    <a:bodyPr/>
                    <a:lstStyle/>
                    <a:p>
                      <a:pPr>
                        <a:lnSpc>
                          <a:spcPct val="150000"/>
                        </a:lnSpc>
                        <a:spcAft>
                          <a:spcPts val="0"/>
                        </a:spcAft>
                      </a:pPr>
                      <a:r>
                        <a:rPr lang="en-US" sz="1500" dirty="0">
                          <a:effectLst/>
                        </a:rPr>
                        <a:t>  Agriculture</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- 1 000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226590">
                <a:tc>
                  <a:txBody>
                    <a:bodyPr/>
                    <a:lstStyle/>
                    <a:p>
                      <a:pPr>
                        <a:lnSpc>
                          <a:spcPct val="150000"/>
                        </a:lnSpc>
                        <a:spcAft>
                          <a:spcPts val="0"/>
                        </a:spcAft>
                      </a:pPr>
                      <a:r>
                        <a:rPr lang="en-US" sz="1500" dirty="0">
                          <a:effectLst/>
                        </a:rPr>
                        <a:t>  Utilities</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- 9 000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226590">
                <a:tc>
                  <a:txBody>
                    <a:bodyPr/>
                    <a:lstStyle/>
                    <a:p>
                      <a:pPr>
                        <a:lnSpc>
                          <a:spcPct val="150000"/>
                        </a:lnSpc>
                        <a:spcAft>
                          <a:spcPts val="0"/>
                        </a:spcAft>
                      </a:pPr>
                      <a:r>
                        <a:rPr lang="en-US" sz="1500" dirty="0">
                          <a:effectLst/>
                        </a:rPr>
                        <a:t>  Transport</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- 32 000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226590">
                <a:tc>
                  <a:txBody>
                    <a:bodyPr/>
                    <a:lstStyle/>
                    <a:p>
                      <a:pPr>
                        <a:lnSpc>
                          <a:spcPct val="150000"/>
                        </a:lnSpc>
                        <a:spcAft>
                          <a:spcPts val="0"/>
                        </a:spcAft>
                      </a:pPr>
                      <a:r>
                        <a:rPr lang="en-US" sz="1500" dirty="0">
                          <a:effectLst/>
                        </a:rPr>
                        <a:t>  Private households</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- 45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226590">
                <a:tc>
                  <a:txBody>
                    <a:bodyPr/>
                    <a:lstStyle/>
                    <a:p>
                      <a:pPr>
                        <a:lnSpc>
                          <a:spcPct val="150000"/>
                        </a:lnSpc>
                        <a:spcAft>
                          <a:spcPts val="0"/>
                        </a:spcAft>
                      </a:pPr>
                      <a:r>
                        <a:rPr lang="en-US" sz="1500" dirty="0">
                          <a:effectLst/>
                        </a:rPr>
                        <a:t>  Mining</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- 54 000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226590">
                <a:tc>
                  <a:txBody>
                    <a:bodyPr/>
                    <a:lstStyle/>
                    <a:p>
                      <a:pPr>
                        <a:lnSpc>
                          <a:spcPct val="150000"/>
                        </a:lnSpc>
                        <a:spcAft>
                          <a:spcPts val="0"/>
                        </a:spcAft>
                      </a:pPr>
                      <a:r>
                        <a:rPr lang="en-US" sz="1500" dirty="0">
                          <a:effectLst/>
                        </a:rPr>
                        <a:t>  Government</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- 70 000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226590">
                <a:tc>
                  <a:txBody>
                    <a:bodyPr/>
                    <a:lstStyle/>
                    <a:p>
                      <a:pPr>
                        <a:lnSpc>
                          <a:spcPct val="150000"/>
                        </a:lnSpc>
                        <a:spcAft>
                          <a:spcPts val="0"/>
                        </a:spcAft>
                      </a:pPr>
                      <a:r>
                        <a:rPr lang="en-US" sz="1500" dirty="0">
                          <a:effectLst/>
                        </a:rPr>
                        <a:t>  Construction</a:t>
                      </a:r>
                      <a:endParaRPr lang="en-ZA" sz="15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500" dirty="0">
                          <a:effectLst/>
                        </a:rPr>
                        <a:t>- 113 000</a:t>
                      </a:r>
                      <a:endParaRPr lang="en-ZA" sz="15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76218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The main job creators over the 12 months ending June 2019 were Mpumalanga (31 000), Limpopo (20 000) and Free State (20 000)</a:t>
            </a:r>
          </a:p>
          <a:p>
            <a:r>
              <a:rPr lang="en-ZA" dirty="0" smtClean="0"/>
              <a:t>Of the three provinces lost jobs, North West the hardest hit</a:t>
            </a:r>
            <a:endParaRPr lang="en-ZA" dirty="0"/>
          </a:p>
          <a:p>
            <a:endParaRPr lang="en-ZA" dirty="0" smtClean="0"/>
          </a:p>
          <a:p>
            <a:endParaRPr lang="en-ZA" dirty="0" smtClean="0"/>
          </a:p>
          <a:p>
            <a:endParaRPr lang="en-ZA" dirty="0"/>
          </a:p>
        </p:txBody>
      </p:sp>
      <p:sp>
        <p:nvSpPr>
          <p:cNvPr id="3" name="Slide Number Placeholder 2"/>
          <p:cNvSpPr>
            <a:spLocks noGrp="1"/>
          </p:cNvSpPr>
          <p:nvPr>
            <p:ph type="sldNum" sz="quarter" idx="12"/>
          </p:nvPr>
        </p:nvSpPr>
        <p:spPr/>
        <p:txBody>
          <a:bodyPr/>
          <a:lstStyle/>
          <a:p>
            <a:fld id="{0C477770-CA54-4B44-8FE2-04A07C028FD1}" type="slidenum">
              <a:rPr lang="en-ZA" smtClean="0">
                <a:solidFill>
                  <a:prstClr val="black">
                    <a:tint val="75000"/>
                  </a:prstClr>
                </a:solidFill>
              </a:rPr>
              <a:pPr/>
              <a:t>9</a:t>
            </a:fld>
            <a:endParaRPr lang="en-ZA" dirty="0">
              <a:solidFill>
                <a:prstClr val="black">
                  <a:tint val="75000"/>
                </a:prstClr>
              </a:solidFill>
            </a:endParaRPr>
          </a:p>
        </p:txBody>
      </p:sp>
      <p:sp>
        <p:nvSpPr>
          <p:cNvPr id="4" name="Title 3"/>
          <p:cNvSpPr>
            <a:spLocks noGrp="1"/>
          </p:cNvSpPr>
          <p:nvPr>
            <p:ph type="title"/>
          </p:nvPr>
        </p:nvSpPr>
        <p:spPr/>
        <p:txBody>
          <a:bodyPr>
            <a:normAutofit/>
          </a:bodyPr>
          <a:lstStyle/>
          <a:p>
            <a:r>
              <a:rPr lang="en-ZA" sz="3200" b="1" dirty="0" smtClean="0"/>
              <a:t>Jobs by Province over the year to June 2019</a:t>
            </a:r>
            <a:endParaRPr lang="en-ZA" sz="3200" b="1" dirty="0"/>
          </a:p>
        </p:txBody>
      </p:sp>
      <p:graphicFrame>
        <p:nvGraphicFramePr>
          <p:cNvPr id="5" name="Table 4"/>
          <p:cNvGraphicFramePr>
            <a:graphicFrameLocks noGrp="1"/>
          </p:cNvGraphicFramePr>
          <p:nvPr>
            <p:extLst>
              <p:ext uri="{D42A27DB-BD31-4B8C-83A1-F6EECF244321}">
                <p14:modId xmlns:p14="http://schemas.microsoft.com/office/powerpoint/2010/main" val="714500085"/>
              </p:ext>
            </p:extLst>
          </p:nvPr>
        </p:nvGraphicFramePr>
        <p:xfrm>
          <a:off x="2234208" y="2924944"/>
          <a:ext cx="4570040" cy="3752850"/>
        </p:xfrm>
        <a:graphic>
          <a:graphicData uri="http://schemas.openxmlformats.org/drawingml/2006/table">
            <a:tbl>
              <a:tblPr>
                <a:tableStyleId>{3C2FFA5D-87B4-456A-9821-1D502468CF0F}</a:tableStyleId>
              </a:tblPr>
              <a:tblGrid>
                <a:gridCol w="2285020">
                  <a:extLst>
                    <a:ext uri="{9D8B030D-6E8A-4147-A177-3AD203B41FA5}">
                      <a16:colId xmlns:a16="http://schemas.microsoft.com/office/drawing/2014/main" val="20000"/>
                    </a:ext>
                  </a:extLst>
                </a:gridCol>
                <a:gridCol w="2285020">
                  <a:extLst>
                    <a:ext uri="{9D8B030D-6E8A-4147-A177-3AD203B41FA5}">
                      <a16:colId xmlns:a16="http://schemas.microsoft.com/office/drawing/2014/main" val="20001"/>
                    </a:ext>
                  </a:extLst>
                </a:gridCol>
              </a:tblGrid>
              <a:tr h="296033">
                <a:tc>
                  <a:txBody>
                    <a:bodyPr/>
                    <a:lstStyle/>
                    <a:p>
                      <a:pPr algn="l" fontAlgn="b"/>
                      <a:r>
                        <a:rPr lang="en-ZA" sz="2400" b="0" i="0" u="none" strike="noStrike" dirty="0" smtClean="0">
                          <a:effectLst/>
                          <a:latin typeface="Arial"/>
                        </a:rPr>
                        <a:t>Province</a:t>
                      </a:r>
                      <a:endParaRPr lang="en-ZA" sz="2400" b="0" i="0" u="none" strike="noStrike" dirty="0">
                        <a:effectLst/>
                        <a:latin typeface="Arial"/>
                      </a:endParaRPr>
                    </a:p>
                  </a:txBody>
                  <a:tcPr marL="9525" marR="9525" marT="9525" marB="0" anchor="b">
                    <a:solidFill>
                      <a:schemeClr val="bg1">
                        <a:lumMod val="75000"/>
                      </a:schemeClr>
                    </a:solidFill>
                  </a:tcPr>
                </a:tc>
                <a:tc>
                  <a:txBody>
                    <a:bodyPr/>
                    <a:lstStyle/>
                    <a:p>
                      <a:pPr algn="r" fontAlgn="b"/>
                      <a:r>
                        <a:rPr lang="en-ZA" sz="2400" b="0" i="0" u="none" strike="noStrike" dirty="0" smtClean="0">
                          <a:effectLst/>
                          <a:latin typeface="Arial"/>
                        </a:rPr>
                        <a:t>Jobs</a:t>
                      </a:r>
                      <a:endParaRPr lang="en-ZA" sz="2400" b="0" i="0" u="none" strike="noStrike" dirty="0">
                        <a:effectLst/>
                        <a:latin typeface="Arial"/>
                      </a:endParaRPr>
                    </a:p>
                  </a:txBody>
                  <a:tcPr marL="9525" marR="9525" marT="9525" marB="0" anchor="b">
                    <a:solidFill>
                      <a:schemeClr val="bg1">
                        <a:lumMod val="75000"/>
                      </a:schemeClr>
                    </a:solidFill>
                  </a:tcPr>
                </a:tc>
                <a:extLst>
                  <a:ext uri="{0D108BD9-81ED-4DB2-BD59-A6C34878D82A}">
                    <a16:rowId xmlns:a16="http://schemas.microsoft.com/office/drawing/2014/main" val="10000"/>
                  </a:ext>
                </a:extLst>
              </a:tr>
              <a:tr h="296033">
                <a:tc>
                  <a:txBody>
                    <a:bodyPr/>
                    <a:lstStyle/>
                    <a:p>
                      <a:pPr algn="l" fontAlgn="b"/>
                      <a:r>
                        <a:rPr lang="en-ZA" sz="2400" u="none" strike="noStrike" dirty="0">
                          <a:effectLst/>
                        </a:rPr>
                        <a:t>Mpumalanga</a:t>
                      </a:r>
                      <a:endParaRPr lang="en-ZA" sz="2400" b="0" i="0" u="none" strike="noStrike" dirty="0">
                        <a:effectLst/>
                        <a:latin typeface="Arial"/>
                      </a:endParaRPr>
                    </a:p>
                  </a:txBody>
                  <a:tcPr marL="9525" marR="9525" marT="9525" marB="0" anchor="b"/>
                </a:tc>
                <a:tc>
                  <a:txBody>
                    <a:bodyPr/>
                    <a:lstStyle/>
                    <a:p>
                      <a:pPr algn="r" fontAlgn="b"/>
                      <a:r>
                        <a:rPr lang="en-ZA" sz="2400" u="none" strike="noStrike" dirty="0" smtClean="0">
                          <a:effectLst/>
                        </a:rPr>
                        <a:t>31 000</a:t>
                      </a:r>
                      <a:endParaRPr lang="en-ZA" sz="2400" b="0" i="0" u="none" strike="noStrike" dirty="0">
                        <a:effectLst/>
                        <a:latin typeface="Arial"/>
                      </a:endParaRPr>
                    </a:p>
                  </a:txBody>
                  <a:tcPr marL="9525" marR="9525" marT="9525" marB="0" anchor="b"/>
                </a:tc>
                <a:extLst>
                  <a:ext uri="{0D108BD9-81ED-4DB2-BD59-A6C34878D82A}">
                    <a16:rowId xmlns:a16="http://schemas.microsoft.com/office/drawing/2014/main" val="10001"/>
                  </a:ext>
                </a:extLst>
              </a:tr>
              <a:tr h="296033">
                <a:tc>
                  <a:txBody>
                    <a:bodyPr/>
                    <a:lstStyle/>
                    <a:p>
                      <a:pPr algn="l" fontAlgn="b"/>
                      <a:r>
                        <a:rPr lang="en-ZA" sz="2400" u="none" strike="noStrike" dirty="0">
                          <a:effectLst/>
                        </a:rPr>
                        <a:t>Limpopo</a:t>
                      </a:r>
                      <a:endParaRPr lang="en-ZA" sz="2400" b="1" i="0" u="none" strike="noStrike" dirty="0">
                        <a:effectLst/>
                        <a:latin typeface="Arial"/>
                      </a:endParaRPr>
                    </a:p>
                  </a:txBody>
                  <a:tcPr marL="9525" marR="9525" marT="9525" marB="0" anchor="b"/>
                </a:tc>
                <a:tc>
                  <a:txBody>
                    <a:bodyPr/>
                    <a:lstStyle/>
                    <a:p>
                      <a:pPr algn="r" fontAlgn="b"/>
                      <a:r>
                        <a:rPr lang="en-ZA" sz="2400" u="none" strike="noStrike" dirty="0" smtClean="0">
                          <a:effectLst/>
                        </a:rPr>
                        <a:t>20 000</a:t>
                      </a:r>
                      <a:endParaRPr lang="en-ZA" sz="2400" b="1" i="0" u="none" strike="noStrike" dirty="0">
                        <a:effectLst/>
                        <a:latin typeface="Arial"/>
                      </a:endParaRPr>
                    </a:p>
                  </a:txBody>
                  <a:tcPr marL="9525" marR="9525" marT="9525" marB="0" anchor="b"/>
                </a:tc>
                <a:extLst>
                  <a:ext uri="{0D108BD9-81ED-4DB2-BD59-A6C34878D82A}">
                    <a16:rowId xmlns:a16="http://schemas.microsoft.com/office/drawing/2014/main" val="10002"/>
                  </a:ext>
                </a:extLst>
              </a:tr>
              <a:tr h="296033">
                <a:tc>
                  <a:txBody>
                    <a:bodyPr/>
                    <a:lstStyle/>
                    <a:p>
                      <a:pPr algn="l" fontAlgn="b"/>
                      <a:r>
                        <a:rPr lang="en-ZA" sz="2400" u="none" strike="noStrike" dirty="0">
                          <a:effectLst/>
                        </a:rPr>
                        <a:t>Free State</a:t>
                      </a:r>
                      <a:endParaRPr lang="en-ZA" sz="2400" b="1" i="0" u="none" strike="noStrike" dirty="0">
                        <a:effectLst/>
                        <a:latin typeface="Arial"/>
                      </a:endParaRPr>
                    </a:p>
                  </a:txBody>
                  <a:tcPr marL="9525" marR="9525" marT="9525" marB="0" anchor="b"/>
                </a:tc>
                <a:tc>
                  <a:txBody>
                    <a:bodyPr/>
                    <a:lstStyle/>
                    <a:p>
                      <a:pPr algn="r" fontAlgn="b"/>
                      <a:r>
                        <a:rPr lang="en-ZA" sz="2400" u="none" strike="noStrike" dirty="0" smtClean="0">
                          <a:effectLst/>
                        </a:rPr>
                        <a:t>20 000</a:t>
                      </a:r>
                      <a:endParaRPr lang="en-ZA" sz="2400" b="1" i="0" u="none" strike="noStrike" dirty="0">
                        <a:effectLst/>
                        <a:latin typeface="Arial"/>
                      </a:endParaRPr>
                    </a:p>
                  </a:txBody>
                  <a:tcPr marL="9525" marR="9525" marT="9525" marB="0" anchor="b"/>
                </a:tc>
                <a:extLst>
                  <a:ext uri="{0D108BD9-81ED-4DB2-BD59-A6C34878D82A}">
                    <a16:rowId xmlns:a16="http://schemas.microsoft.com/office/drawing/2014/main" val="10003"/>
                  </a:ext>
                </a:extLst>
              </a:tr>
              <a:tr h="296033">
                <a:tc>
                  <a:txBody>
                    <a:bodyPr/>
                    <a:lstStyle/>
                    <a:p>
                      <a:pPr algn="l" fontAlgn="b"/>
                      <a:r>
                        <a:rPr lang="en-ZA" sz="2400" u="none" strike="noStrike" dirty="0">
                          <a:effectLst/>
                        </a:rPr>
                        <a:t>Western Cape</a:t>
                      </a:r>
                      <a:endParaRPr lang="en-ZA" sz="2400" b="1" i="0" u="none" strike="noStrike" dirty="0">
                        <a:effectLst/>
                        <a:latin typeface="Arial"/>
                      </a:endParaRPr>
                    </a:p>
                  </a:txBody>
                  <a:tcPr marL="9525" marR="9525" marT="9525" marB="0" anchor="b"/>
                </a:tc>
                <a:tc>
                  <a:txBody>
                    <a:bodyPr/>
                    <a:lstStyle/>
                    <a:p>
                      <a:pPr algn="r" fontAlgn="b"/>
                      <a:r>
                        <a:rPr lang="en-ZA" sz="2400" u="none" strike="noStrike" dirty="0" smtClean="0">
                          <a:effectLst/>
                        </a:rPr>
                        <a:t>18 000</a:t>
                      </a:r>
                      <a:endParaRPr lang="en-ZA" sz="2400" b="1" i="0" u="none" strike="noStrike" dirty="0">
                        <a:effectLst/>
                        <a:latin typeface="Arial"/>
                      </a:endParaRPr>
                    </a:p>
                  </a:txBody>
                  <a:tcPr marL="9525" marR="9525" marT="9525" marB="0" anchor="b"/>
                </a:tc>
                <a:extLst>
                  <a:ext uri="{0D108BD9-81ED-4DB2-BD59-A6C34878D82A}">
                    <a16:rowId xmlns:a16="http://schemas.microsoft.com/office/drawing/2014/main" val="10004"/>
                  </a:ext>
                </a:extLst>
              </a:tr>
              <a:tr h="296033">
                <a:tc>
                  <a:txBody>
                    <a:bodyPr/>
                    <a:lstStyle/>
                    <a:p>
                      <a:pPr algn="l" fontAlgn="b"/>
                      <a:r>
                        <a:rPr lang="en-ZA" sz="2400" u="none" strike="noStrike" dirty="0">
                          <a:effectLst/>
                        </a:rPr>
                        <a:t>KZN</a:t>
                      </a:r>
                      <a:endParaRPr lang="en-ZA" sz="2400" b="0" i="0" u="none" strike="noStrike" dirty="0">
                        <a:effectLst/>
                        <a:latin typeface="Arial"/>
                      </a:endParaRPr>
                    </a:p>
                  </a:txBody>
                  <a:tcPr marL="9525" marR="9525" marT="9525" marB="0" anchor="b"/>
                </a:tc>
                <a:tc>
                  <a:txBody>
                    <a:bodyPr/>
                    <a:lstStyle/>
                    <a:p>
                      <a:pPr algn="r" fontAlgn="b"/>
                      <a:r>
                        <a:rPr lang="en-ZA" sz="2400" u="none" strike="noStrike" dirty="0" smtClean="0">
                          <a:effectLst/>
                        </a:rPr>
                        <a:t>15 000</a:t>
                      </a:r>
                      <a:endParaRPr lang="en-ZA" sz="2400" b="0" i="0" u="none" strike="noStrike" dirty="0">
                        <a:effectLst/>
                        <a:latin typeface="Arial"/>
                      </a:endParaRPr>
                    </a:p>
                  </a:txBody>
                  <a:tcPr marL="9525" marR="9525" marT="9525" marB="0" anchor="b"/>
                </a:tc>
                <a:extLst>
                  <a:ext uri="{0D108BD9-81ED-4DB2-BD59-A6C34878D82A}">
                    <a16:rowId xmlns:a16="http://schemas.microsoft.com/office/drawing/2014/main" val="10005"/>
                  </a:ext>
                </a:extLst>
              </a:tr>
              <a:tr h="296033">
                <a:tc>
                  <a:txBody>
                    <a:bodyPr/>
                    <a:lstStyle/>
                    <a:p>
                      <a:pPr algn="l" fontAlgn="b"/>
                      <a:r>
                        <a:rPr lang="en-ZA" sz="2400" u="none" strike="noStrike" dirty="0">
                          <a:effectLst/>
                        </a:rPr>
                        <a:t>Gauteng</a:t>
                      </a:r>
                      <a:endParaRPr lang="en-ZA" sz="2400" b="0" i="0" u="none" strike="noStrike" dirty="0">
                        <a:effectLst/>
                        <a:latin typeface="Arial"/>
                      </a:endParaRPr>
                    </a:p>
                  </a:txBody>
                  <a:tcPr marL="9525" marR="9525" marT="9525" marB="0" anchor="b"/>
                </a:tc>
                <a:tc>
                  <a:txBody>
                    <a:bodyPr/>
                    <a:lstStyle/>
                    <a:p>
                      <a:pPr algn="r" fontAlgn="b"/>
                      <a:r>
                        <a:rPr lang="en-ZA" sz="2400" u="none" strike="noStrike" dirty="0" smtClean="0">
                          <a:effectLst/>
                        </a:rPr>
                        <a:t>11 000</a:t>
                      </a:r>
                      <a:endParaRPr lang="en-ZA" sz="2400" b="0" i="0" u="none" strike="noStrike" dirty="0">
                        <a:effectLst/>
                        <a:latin typeface="Arial"/>
                      </a:endParaRPr>
                    </a:p>
                  </a:txBody>
                  <a:tcPr marL="9525" marR="9525" marT="9525" marB="0" anchor="b"/>
                </a:tc>
                <a:extLst>
                  <a:ext uri="{0D108BD9-81ED-4DB2-BD59-A6C34878D82A}">
                    <a16:rowId xmlns:a16="http://schemas.microsoft.com/office/drawing/2014/main" val="10006"/>
                  </a:ext>
                </a:extLst>
              </a:tr>
              <a:tr h="296033">
                <a:tc>
                  <a:txBody>
                    <a:bodyPr/>
                    <a:lstStyle/>
                    <a:p>
                      <a:pPr algn="l" fontAlgn="b"/>
                      <a:r>
                        <a:rPr lang="en-ZA" sz="2400" u="none" strike="noStrike" dirty="0">
                          <a:effectLst/>
                        </a:rPr>
                        <a:t>Eastern Cape</a:t>
                      </a:r>
                      <a:endParaRPr lang="en-ZA" sz="2400" b="0" i="0" u="none" strike="noStrike" dirty="0">
                        <a:effectLst/>
                        <a:latin typeface="Arial"/>
                      </a:endParaRPr>
                    </a:p>
                  </a:txBody>
                  <a:tcPr marL="9525" marR="9525" marT="9525" marB="0" anchor="b"/>
                </a:tc>
                <a:tc>
                  <a:txBody>
                    <a:bodyPr/>
                    <a:lstStyle/>
                    <a:p>
                      <a:pPr algn="r" fontAlgn="b"/>
                      <a:r>
                        <a:rPr lang="en-ZA" sz="2400" u="none" strike="noStrike" dirty="0">
                          <a:effectLst/>
                        </a:rPr>
                        <a:t>-</a:t>
                      </a:r>
                      <a:r>
                        <a:rPr lang="en-ZA" sz="2400" u="none" strike="noStrike" dirty="0" smtClean="0">
                          <a:effectLst/>
                        </a:rPr>
                        <a:t>15 000</a:t>
                      </a:r>
                      <a:endParaRPr lang="en-ZA" sz="2400" b="0" i="0" u="none" strike="noStrike" dirty="0">
                        <a:effectLst/>
                        <a:latin typeface="Arial"/>
                      </a:endParaRPr>
                    </a:p>
                  </a:txBody>
                  <a:tcPr marL="9525" marR="9525" marT="9525" marB="0" anchor="b"/>
                </a:tc>
                <a:extLst>
                  <a:ext uri="{0D108BD9-81ED-4DB2-BD59-A6C34878D82A}">
                    <a16:rowId xmlns:a16="http://schemas.microsoft.com/office/drawing/2014/main" val="10007"/>
                  </a:ext>
                </a:extLst>
              </a:tr>
              <a:tr h="296033">
                <a:tc>
                  <a:txBody>
                    <a:bodyPr/>
                    <a:lstStyle/>
                    <a:p>
                      <a:pPr algn="l" fontAlgn="b"/>
                      <a:r>
                        <a:rPr lang="en-ZA" sz="2400" u="none" strike="noStrike" dirty="0">
                          <a:effectLst/>
                        </a:rPr>
                        <a:t>Northern Cape</a:t>
                      </a:r>
                      <a:endParaRPr lang="en-ZA" sz="2400" b="0" i="0" u="none" strike="noStrike" dirty="0">
                        <a:effectLst/>
                        <a:latin typeface="Arial"/>
                      </a:endParaRPr>
                    </a:p>
                  </a:txBody>
                  <a:tcPr marL="9525" marR="9525" marT="9525" marB="0" anchor="b"/>
                </a:tc>
                <a:tc>
                  <a:txBody>
                    <a:bodyPr/>
                    <a:lstStyle/>
                    <a:p>
                      <a:pPr algn="r" fontAlgn="b"/>
                      <a:r>
                        <a:rPr lang="en-ZA" sz="2400" u="none" strike="noStrike" dirty="0">
                          <a:effectLst/>
                        </a:rPr>
                        <a:t>-</a:t>
                      </a:r>
                      <a:r>
                        <a:rPr lang="en-ZA" sz="2400" u="none" strike="noStrike" dirty="0" smtClean="0">
                          <a:effectLst/>
                        </a:rPr>
                        <a:t>16 000</a:t>
                      </a:r>
                      <a:endParaRPr lang="en-ZA" sz="2400" b="0" i="0" u="none" strike="noStrike" dirty="0">
                        <a:effectLst/>
                        <a:latin typeface="Arial"/>
                      </a:endParaRPr>
                    </a:p>
                  </a:txBody>
                  <a:tcPr marL="9525" marR="9525" marT="9525" marB="0" anchor="b"/>
                </a:tc>
                <a:extLst>
                  <a:ext uri="{0D108BD9-81ED-4DB2-BD59-A6C34878D82A}">
                    <a16:rowId xmlns:a16="http://schemas.microsoft.com/office/drawing/2014/main" val="10008"/>
                  </a:ext>
                </a:extLst>
              </a:tr>
              <a:tr h="296033">
                <a:tc>
                  <a:txBody>
                    <a:bodyPr/>
                    <a:lstStyle/>
                    <a:p>
                      <a:pPr algn="l" fontAlgn="b"/>
                      <a:r>
                        <a:rPr lang="en-ZA" sz="2400" u="none" strike="noStrike" dirty="0">
                          <a:effectLst/>
                        </a:rPr>
                        <a:t>North West</a:t>
                      </a:r>
                      <a:endParaRPr lang="en-ZA" sz="2400" b="0" i="0" u="none" strike="noStrike" dirty="0">
                        <a:effectLst/>
                        <a:latin typeface="Arial"/>
                      </a:endParaRPr>
                    </a:p>
                  </a:txBody>
                  <a:tcPr marL="9525" marR="9525" marT="9525" marB="0" anchor="b"/>
                </a:tc>
                <a:tc>
                  <a:txBody>
                    <a:bodyPr/>
                    <a:lstStyle/>
                    <a:p>
                      <a:pPr algn="r" fontAlgn="b"/>
                      <a:r>
                        <a:rPr lang="en-ZA" sz="2400" u="none" strike="noStrike" dirty="0">
                          <a:effectLst/>
                        </a:rPr>
                        <a:t>-</a:t>
                      </a:r>
                      <a:r>
                        <a:rPr lang="en-ZA" sz="2400" u="none" strike="noStrike" dirty="0" smtClean="0">
                          <a:effectLst/>
                        </a:rPr>
                        <a:t>59 000</a:t>
                      </a:r>
                      <a:endParaRPr lang="en-ZA" sz="2400" b="0" i="0" u="none" strike="noStrike" dirty="0">
                        <a:effectLst/>
                        <a:latin typeface="Arial"/>
                      </a:endParaRPr>
                    </a:p>
                  </a:txBody>
                  <a:tcPr marL="9525" marR="9525" marT="9525"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25391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81398</TotalTime>
  <Words>6011</Words>
  <Application>Microsoft Office PowerPoint</Application>
  <PresentationFormat>On-screen Show (4:3)</PresentationFormat>
  <Paragraphs>1029</Paragraphs>
  <Slides>61</Slides>
  <Notes>35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61</vt:i4>
      </vt:variant>
    </vt:vector>
  </HeadingPairs>
  <TitlesOfParts>
    <vt:vector size="73" baseType="lpstr">
      <vt:lpstr>ＭＳ Ｐゴシック</vt:lpstr>
      <vt:lpstr>ＭＳ Ｐゴシック</vt:lpstr>
      <vt:lpstr>Arial</vt:lpstr>
      <vt:lpstr>Arial Black</vt:lpstr>
      <vt:lpstr>Aril</vt:lpstr>
      <vt:lpstr>Calibri</vt:lpstr>
      <vt:lpstr>Open Sans Extrabold</vt:lpstr>
      <vt:lpstr>Open Sans Semibold</vt:lpstr>
      <vt:lpstr>Times New Roman</vt:lpstr>
      <vt:lpstr>Wingdings</vt:lpstr>
      <vt:lpstr>Office Theme</vt:lpstr>
      <vt:lpstr>EDD</vt:lpstr>
      <vt:lpstr>EDD Presentation on the 1st  Quarter 2019/209</vt:lpstr>
      <vt:lpstr>Focus Areas</vt:lpstr>
      <vt:lpstr>PowerPoint Presentation</vt:lpstr>
      <vt:lpstr>Economic Context: GDP for Q1 2019/20  </vt:lpstr>
      <vt:lpstr>Economic context: GDP by Industry</vt:lpstr>
      <vt:lpstr>Economic context: GDP Expenditure Side</vt:lpstr>
      <vt:lpstr>PowerPoint Presentation</vt:lpstr>
      <vt:lpstr>Jobs by Industry</vt:lpstr>
      <vt:lpstr>Jobs by Province over the year to June 2019</vt:lpstr>
      <vt:lpstr>PowerPoint Presentation</vt:lpstr>
      <vt:lpstr>PowerPoint Presentation</vt:lpstr>
      <vt:lpstr>KPI 16</vt:lpstr>
      <vt:lpstr>Focus 3: Tourism - Hole in the Wall</vt:lpstr>
      <vt:lpstr>Focus 3: Tourism - Hole in the Wall</vt:lpstr>
      <vt:lpstr>KPI 12</vt:lpstr>
      <vt:lpstr>KPI 13</vt:lpstr>
      <vt:lpstr>KPI 16</vt:lpstr>
      <vt:lpstr>KPI 21</vt:lpstr>
      <vt:lpstr>PowerPoint Presentation</vt:lpstr>
      <vt:lpstr> Programme 2: Growth Path and Social Dialogue</vt:lpstr>
      <vt:lpstr>KPI 2</vt:lpstr>
      <vt:lpstr> Programme 2: Growth Path and Social Dialogue</vt:lpstr>
      <vt:lpstr>Programme 3: Investment, Competition &amp; Trade</vt:lpstr>
      <vt:lpstr>KPI 8</vt:lpstr>
      <vt:lpstr>KPI 10</vt:lpstr>
      <vt:lpstr>KPI 11</vt:lpstr>
      <vt:lpstr>KPI 11</vt:lpstr>
      <vt:lpstr>KPI 12</vt:lpstr>
      <vt:lpstr>KPI 12</vt:lpstr>
      <vt:lpstr>KPI 12</vt:lpstr>
      <vt:lpstr>Arial view of Highveld Industrial Park</vt:lpstr>
      <vt:lpstr>KPI 13 </vt:lpstr>
      <vt:lpstr>KPI 13</vt:lpstr>
      <vt:lpstr>KPI 13</vt:lpstr>
      <vt:lpstr>KPI 13</vt:lpstr>
      <vt:lpstr>KPI 13</vt:lpstr>
      <vt:lpstr>KPI 13</vt:lpstr>
      <vt:lpstr>Programme 3: Investment, Competition &amp; Trade</vt:lpstr>
      <vt:lpstr>KPI 14</vt:lpstr>
      <vt:lpstr>KPI 15</vt:lpstr>
      <vt:lpstr>Programme 3: Investment, Competition &amp; Trade</vt:lpstr>
      <vt:lpstr>KPI 16</vt:lpstr>
      <vt:lpstr>KPI 16</vt:lpstr>
      <vt:lpstr>KPI 16</vt:lpstr>
      <vt:lpstr>KPI 16</vt:lpstr>
      <vt:lpstr>KPI 16</vt:lpstr>
      <vt:lpstr>PowerPoint Presentation</vt:lpstr>
      <vt:lpstr>Human Resource Management</vt:lpstr>
      <vt:lpstr>EDD Personnel Expenditure by Programme for Q1 </vt:lpstr>
      <vt:lpstr>EDD Personnel Costs by Salary Bands  </vt:lpstr>
      <vt:lpstr>Gender Equity</vt:lpstr>
      <vt:lpstr>People  with Disabilities</vt:lpstr>
      <vt:lpstr>PowerPoint Presentation</vt:lpstr>
      <vt:lpstr>Summary of expenditure for Q1 </vt:lpstr>
      <vt:lpstr>Cumulative Financial Performance per Programme - 30 June 2019</vt:lpstr>
      <vt:lpstr>Cumulative Financial Performance per Programme - 30 June 2019</vt:lpstr>
      <vt:lpstr>Quarter 1: Analysis of spending by Programme</vt:lpstr>
      <vt:lpstr>Quarter 1: Analysis of spending by Programme</vt:lpstr>
      <vt:lpstr>Quarter 1: Transfers to Entities</vt:lpstr>
      <vt:lpstr>Q1 Financial Performance:  Reasons for Variances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EDD Performance against 2015/16 Annual Performance Plan (APP) for the 3rd Quarter 2015/16</dc:title>
  <dc:creator>Zeph</dc:creator>
  <cp:lastModifiedBy>MTMushi</cp:lastModifiedBy>
  <cp:revision>4686</cp:revision>
  <cp:lastPrinted>2018-11-12T14:28:24Z</cp:lastPrinted>
  <dcterms:created xsi:type="dcterms:W3CDTF">2016-03-03T17:56:21Z</dcterms:created>
  <dcterms:modified xsi:type="dcterms:W3CDTF">2019-10-03T12:03:57Z</dcterms:modified>
</cp:coreProperties>
</file>