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96" r:id="rId1"/>
    <p:sldMasterId id="2147483714" r:id="rId2"/>
  </p:sldMasterIdLst>
  <p:notesMasterIdLst>
    <p:notesMasterId r:id="rId43"/>
  </p:notesMasterIdLst>
  <p:handoutMasterIdLst>
    <p:handoutMasterId r:id="rId44"/>
  </p:handoutMasterIdLst>
  <p:sldIdLst>
    <p:sldId id="1119" r:id="rId3"/>
    <p:sldId id="2017" r:id="rId4"/>
    <p:sldId id="1560" r:id="rId5"/>
    <p:sldId id="2030" r:id="rId6"/>
    <p:sldId id="2028" r:id="rId7"/>
    <p:sldId id="2048" r:id="rId8"/>
    <p:sldId id="2026" r:id="rId9"/>
    <p:sldId id="2027" r:id="rId10"/>
    <p:sldId id="1987" r:id="rId11"/>
    <p:sldId id="2049" r:id="rId12"/>
    <p:sldId id="2044" r:id="rId13"/>
    <p:sldId id="2042" r:id="rId14"/>
    <p:sldId id="2039" r:id="rId15"/>
    <p:sldId id="1994" r:id="rId16"/>
    <p:sldId id="1995" r:id="rId17"/>
    <p:sldId id="2050" r:id="rId18"/>
    <p:sldId id="1999" r:id="rId19"/>
    <p:sldId id="2006" r:id="rId20"/>
    <p:sldId id="2051" r:id="rId21"/>
    <p:sldId id="2070" r:id="rId22"/>
    <p:sldId id="2071" r:id="rId23"/>
    <p:sldId id="1976" r:id="rId24"/>
    <p:sldId id="2041" r:id="rId25"/>
    <p:sldId id="2052" r:id="rId26"/>
    <p:sldId id="1897" r:id="rId27"/>
    <p:sldId id="1898" r:id="rId28"/>
    <p:sldId id="2003" r:id="rId29"/>
    <p:sldId id="2033" r:id="rId30"/>
    <p:sldId id="2034" r:id="rId31"/>
    <p:sldId id="2072" r:id="rId32"/>
    <p:sldId id="2073" r:id="rId33"/>
    <p:sldId id="2074" r:id="rId34"/>
    <p:sldId id="2019" r:id="rId35"/>
    <p:sldId id="2060" r:id="rId36"/>
    <p:sldId id="2062" r:id="rId37"/>
    <p:sldId id="2063" r:id="rId38"/>
    <p:sldId id="2064" r:id="rId39"/>
    <p:sldId id="2065" r:id="rId40"/>
    <p:sldId id="2066" r:id="rId41"/>
    <p:sldId id="1914" r:id="rId4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Raphasha" initials="P" lastIdx="31" clrIdx="0"/>
  <p:cmAuthor id="1" name="TVMeelis" initials="T" lastIdx="1" clrIdx="1"/>
  <p:cmAuthor id="2" name="Amatjeke" initials="A" lastIdx="1" clrIdx="2"/>
  <p:cmAuthor id="3" name="MVawda" initials="M"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0000FF"/>
    <a:srgbClr val="FF3300"/>
    <a:srgbClr val="00AC4E"/>
    <a:srgbClr val="000000"/>
    <a:srgbClr val="E7F3D9"/>
    <a:srgbClr val="89B2E3"/>
    <a:srgbClr val="A0C1E8"/>
    <a:srgbClr val="A2C2E8"/>
    <a:srgbClr val="CACC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09" autoAdjust="0"/>
    <p:restoredTop sz="96980" autoAdjust="0"/>
  </p:normalViewPr>
  <p:slideViewPr>
    <p:cSldViewPr>
      <p:cViewPr varScale="1">
        <p:scale>
          <a:sx n="65" d="100"/>
          <a:sy n="65" d="100"/>
        </p:scale>
        <p:origin x="1196" y="40"/>
      </p:cViewPr>
      <p:guideLst>
        <p:guide orient="horz" pos="2160"/>
        <p:guide pos="2880"/>
      </p:guideLst>
    </p:cSldViewPr>
  </p:slideViewPr>
  <p:outlineViewPr>
    <p:cViewPr>
      <p:scale>
        <a:sx n="33" d="100"/>
        <a:sy n="33" d="100"/>
      </p:scale>
      <p:origin x="240" y="0"/>
    </p:cViewPr>
  </p:outlineViewPr>
  <p:notesTextViewPr>
    <p:cViewPr>
      <p:scale>
        <a:sx n="1" d="1"/>
        <a:sy n="1" d="1"/>
      </p:scale>
      <p:origin x="0" y="0"/>
    </p:cViewPr>
  </p:notesTextViewPr>
  <p:sorterViewPr>
    <p:cViewPr>
      <p:scale>
        <a:sx n="100" d="100"/>
        <a:sy n="100" d="100"/>
      </p:scale>
      <p:origin x="0" y="1360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ZA" dirty="0"/>
              <a:t>Real GDP Percentage Growth in Fiscal </a:t>
            </a:r>
            <a:r>
              <a:rPr lang="en-ZA" dirty="0" smtClean="0"/>
              <a:t>Years*</a:t>
            </a:r>
            <a:endParaRPr lang="en-ZA" dirty="0"/>
          </a:p>
        </c:rich>
      </c:tx>
      <c:layout>
        <c:manualLayout>
          <c:xMode val="edge"/>
          <c:yMode val="edge"/>
          <c:x val="0.28993399771820227"/>
          <c:y val="3.5993733122623565E-3"/>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Real GDP Percentage Growth</c:v>
                </c:pt>
              </c:strCache>
            </c:strRef>
          </c:tx>
          <c:spPr>
            <a:solidFill>
              <a:schemeClr val="accent1"/>
            </a:solidFill>
            <a:ln>
              <a:noFill/>
            </a:ln>
            <a:effectLst/>
          </c:spPr>
          <c:invertIfNegative val="0"/>
          <c:dPt>
            <c:idx val="4"/>
            <c:invertIfNegative val="0"/>
            <c:bubble3D val="0"/>
            <c:extLst>
              <c:ext xmlns:c16="http://schemas.microsoft.com/office/drawing/2014/chart" uri="{C3380CC4-5D6E-409C-BE32-E72D297353CC}">
                <c16:uniqueId val="{00000001-146E-43DE-A74A-79084FB322BF}"/>
              </c:ext>
            </c:extLst>
          </c:dPt>
          <c:dPt>
            <c:idx val="5"/>
            <c:invertIfNegative val="0"/>
            <c:bubble3D val="0"/>
            <c:spPr>
              <a:solidFill>
                <a:srgbClr val="00B050"/>
              </a:solidFill>
              <a:ln>
                <a:noFill/>
              </a:ln>
              <a:effectLst/>
            </c:spPr>
            <c:extLst>
              <c:ext xmlns:c16="http://schemas.microsoft.com/office/drawing/2014/chart" uri="{C3380CC4-5D6E-409C-BE32-E72D297353CC}">
                <c16:uniqueId val="{00000002-D612-4C71-9339-39F0D0B7FE90}"/>
              </c:ext>
            </c:extLst>
          </c:dPt>
          <c:cat>
            <c:strRef>
              <c:f>Sheet1!$A$2:$A$7</c:f>
              <c:strCache>
                <c:ptCount val="6"/>
                <c:pt idx="0">
                  <c:v>2013/14</c:v>
                </c:pt>
                <c:pt idx="1">
                  <c:v>2014/15</c:v>
                </c:pt>
                <c:pt idx="2">
                  <c:v>2015/16</c:v>
                </c:pt>
                <c:pt idx="3">
                  <c:v>2016/17</c:v>
                </c:pt>
                <c:pt idx="4">
                  <c:v>2017/18</c:v>
                </c:pt>
                <c:pt idx="5">
                  <c:v>2018/19</c:v>
                </c:pt>
              </c:strCache>
            </c:strRef>
          </c:cat>
          <c:val>
            <c:numRef>
              <c:f>Sheet1!$B$2:$B$7</c:f>
              <c:numCache>
                <c:formatCode>General</c:formatCode>
                <c:ptCount val="6"/>
                <c:pt idx="0">
                  <c:v>2.5</c:v>
                </c:pt>
                <c:pt idx="1">
                  <c:v>2</c:v>
                </c:pt>
                <c:pt idx="2">
                  <c:v>0.6</c:v>
                </c:pt>
                <c:pt idx="3">
                  <c:v>0.9</c:v>
                </c:pt>
                <c:pt idx="4">
                  <c:v>1.3</c:v>
                </c:pt>
                <c:pt idx="5">
                  <c:v>0.8</c:v>
                </c:pt>
              </c:numCache>
            </c:numRef>
          </c:val>
          <c:extLst>
            <c:ext xmlns:c16="http://schemas.microsoft.com/office/drawing/2014/chart" uri="{C3380CC4-5D6E-409C-BE32-E72D297353CC}">
              <c16:uniqueId val="{00000002-146E-43DE-A74A-79084FB322BF}"/>
            </c:ext>
          </c:extLst>
        </c:ser>
        <c:dLbls>
          <c:showLegendKey val="0"/>
          <c:showVal val="0"/>
          <c:showCatName val="0"/>
          <c:showSerName val="0"/>
          <c:showPercent val="0"/>
          <c:showBubbleSize val="0"/>
        </c:dLbls>
        <c:gapWidth val="150"/>
        <c:overlap val="100"/>
        <c:axId val="314967696"/>
        <c:axId val="314969656"/>
      </c:barChart>
      <c:catAx>
        <c:axId val="314967696"/>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14969656"/>
        <c:crosses val="autoZero"/>
        <c:auto val="1"/>
        <c:lblAlgn val="ctr"/>
        <c:lblOffset val="100"/>
        <c:noMultiLvlLbl val="0"/>
      </c:catAx>
      <c:valAx>
        <c:axId val="3149696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ZA" dirty="0"/>
                  <a:t>Percentage</a:t>
                </a:r>
              </a:p>
            </c:rich>
          </c:tx>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149676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Appropriation</c:v>
                </c:pt>
              </c:strCache>
            </c:strRef>
          </c:tx>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5D06-43C8-8D2C-95197A4EA130}"/>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5D06-43C8-8D2C-95197A4EA130}"/>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5D06-43C8-8D2C-95197A4EA130}"/>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5D06-43C8-8D2C-95197A4EA130}"/>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9-5D06-43C8-8D2C-95197A4EA130}"/>
              </c:ext>
            </c:extLst>
          </c:dPt>
          <c:dPt>
            <c:idx val="5"/>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B-5D06-43C8-8D2C-95197A4EA130}"/>
              </c:ext>
            </c:extLst>
          </c:dPt>
          <c:dPt>
            <c:idx val="6"/>
            <c:bubble3D val="0"/>
            <c:spPr>
              <a:solidFill>
                <a:schemeClr val="accent1">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D-5D06-43C8-8D2C-95197A4EA130}"/>
              </c:ext>
            </c:extLst>
          </c:dPt>
          <c:dPt>
            <c:idx val="7"/>
            <c:bubble3D val="0"/>
            <c:spPr>
              <a:solidFill>
                <a:schemeClr val="accent2">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F-5D06-43C8-8D2C-95197A4EA130}"/>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outEnd"/>
              <c:showLegendKey val="0"/>
              <c:showVal val="1"/>
              <c:showCatName val="1"/>
              <c:showSerName val="0"/>
              <c:showPercent val="0"/>
              <c:showBubbleSize val="0"/>
              <c:extLst>
                <c:ext xmlns:c16="http://schemas.microsoft.com/office/drawing/2014/chart" uri="{C3380CC4-5D6E-409C-BE32-E72D297353CC}">
                  <c16:uniqueId val="{00000001-5D06-43C8-8D2C-95197A4EA130}"/>
                </c:ext>
              </c:extLst>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outEnd"/>
              <c:showLegendKey val="0"/>
              <c:showVal val="1"/>
              <c:showCatName val="1"/>
              <c:showSerName val="0"/>
              <c:showPercent val="0"/>
              <c:showBubbleSize val="0"/>
              <c:extLst>
                <c:ext xmlns:c16="http://schemas.microsoft.com/office/drawing/2014/chart" uri="{C3380CC4-5D6E-409C-BE32-E72D297353CC}">
                  <c16:uniqueId val="{00000003-5D06-43C8-8D2C-95197A4EA130}"/>
                </c:ext>
              </c:extLst>
            </c:dLbl>
            <c:dLbl>
              <c:idx val="2"/>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en-US"/>
                </a:p>
              </c:txPr>
              <c:dLblPos val="outEnd"/>
              <c:showLegendKey val="0"/>
              <c:showVal val="1"/>
              <c:showCatName val="1"/>
              <c:showSerName val="0"/>
              <c:showPercent val="0"/>
              <c:showBubbleSize val="0"/>
              <c:extLst>
                <c:ext xmlns:c16="http://schemas.microsoft.com/office/drawing/2014/chart" uri="{C3380CC4-5D6E-409C-BE32-E72D297353CC}">
                  <c16:uniqueId val="{00000005-5D06-43C8-8D2C-95197A4EA130}"/>
                </c:ext>
              </c:extLst>
            </c:dLbl>
            <c:dLbl>
              <c:idx val="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en-US"/>
                </a:p>
              </c:txPr>
              <c:dLblPos val="outEnd"/>
              <c:showLegendKey val="0"/>
              <c:showVal val="1"/>
              <c:showCatName val="1"/>
              <c:showSerName val="0"/>
              <c:showPercent val="0"/>
              <c:showBubbleSize val="0"/>
              <c:extLst>
                <c:ext xmlns:c16="http://schemas.microsoft.com/office/drawing/2014/chart" uri="{C3380CC4-5D6E-409C-BE32-E72D297353CC}">
                  <c16:uniqueId val="{00000007-5D06-43C8-8D2C-95197A4EA130}"/>
                </c:ext>
              </c:extLst>
            </c:dLbl>
            <c:dLbl>
              <c:idx val="4"/>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en-US"/>
                </a:p>
              </c:txPr>
              <c:dLblPos val="outEnd"/>
              <c:showLegendKey val="0"/>
              <c:showVal val="1"/>
              <c:showCatName val="1"/>
              <c:showSerName val="0"/>
              <c:showPercent val="0"/>
              <c:showBubbleSize val="0"/>
              <c:extLst>
                <c:ext xmlns:c16="http://schemas.microsoft.com/office/drawing/2014/chart" uri="{C3380CC4-5D6E-409C-BE32-E72D297353CC}">
                  <c16:uniqueId val="{00000009-5D06-43C8-8D2C-95197A4EA130}"/>
                </c:ext>
              </c:extLst>
            </c:dLbl>
            <c:dLbl>
              <c:idx val="5"/>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solidFill>
                      <a:latin typeface="+mn-lt"/>
                      <a:ea typeface="+mn-ea"/>
                      <a:cs typeface="+mn-cs"/>
                    </a:defRPr>
                  </a:pPr>
                  <a:endParaRPr lang="en-US"/>
                </a:p>
              </c:txPr>
              <c:dLblPos val="outEnd"/>
              <c:showLegendKey val="0"/>
              <c:showVal val="1"/>
              <c:showCatName val="1"/>
              <c:showSerName val="0"/>
              <c:showPercent val="0"/>
              <c:showBubbleSize val="0"/>
              <c:extLst>
                <c:ext xmlns:c16="http://schemas.microsoft.com/office/drawing/2014/chart" uri="{C3380CC4-5D6E-409C-BE32-E72D297353CC}">
                  <c16:uniqueId val="{0000000B-5D06-43C8-8D2C-95197A4EA130}"/>
                </c:ext>
              </c:extLst>
            </c:dLbl>
            <c:dLbl>
              <c:idx val="6"/>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lumMod val="60000"/>
                        </a:schemeClr>
                      </a:solidFill>
                      <a:latin typeface="+mn-lt"/>
                      <a:ea typeface="+mn-ea"/>
                      <a:cs typeface="+mn-cs"/>
                    </a:defRPr>
                  </a:pPr>
                  <a:endParaRPr lang="en-US"/>
                </a:p>
              </c:txPr>
              <c:dLblPos val="outEnd"/>
              <c:showLegendKey val="0"/>
              <c:showVal val="1"/>
              <c:showCatName val="1"/>
              <c:showSerName val="0"/>
              <c:showPercent val="0"/>
              <c:showBubbleSize val="0"/>
              <c:extLst>
                <c:ext xmlns:c16="http://schemas.microsoft.com/office/drawing/2014/chart" uri="{C3380CC4-5D6E-409C-BE32-E72D297353CC}">
                  <c16:uniqueId val="{0000000D-5D06-43C8-8D2C-95197A4EA130}"/>
                </c:ext>
              </c:extLst>
            </c:dLbl>
            <c:dLbl>
              <c:idx val="7"/>
              <c:layout>
                <c:manualLayout>
                  <c:x val="5.7068730703354581E-2"/>
                  <c:y val="0"/>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lumMod val="60000"/>
                        </a:schemeClr>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5D06-43C8-8D2C-95197A4EA130}"/>
                </c:ext>
              </c:extLst>
            </c:dLbl>
            <c:spPr>
              <a:noFill/>
              <a:ln>
                <a:noFill/>
              </a:ln>
              <a:effectLst/>
            </c:sp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Sheet1!$A$2:$A$9</c:f>
              <c:strCache>
                <c:ptCount val="8"/>
                <c:pt idx="0">
                  <c:v>SEFA</c:v>
                </c:pt>
                <c:pt idx="1">
                  <c:v>Competition Commission</c:v>
                </c:pt>
                <c:pt idx="2">
                  <c:v>Department</c:v>
                </c:pt>
                <c:pt idx="3">
                  <c:v>Tirisano</c:v>
                </c:pt>
                <c:pt idx="4">
                  <c:v>Steel Fund</c:v>
                </c:pt>
                <c:pt idx="5">
                  <c:v>PICC</c:v>
                </c:pt>
                <c:pt idx="6">
                  <c:v>ITAC</c:v>
                </c:pt>
                <c:pt idx="7">
                  <c:v>Competition Tribunal</c:v>
                </c:pt>
              </c:strCache>
            </c:strRef>
          </c:cat>
          <c:val>
            <c:numRef>
              <c:f>Sheet1!$B$2:$B$9</c:f>
              <c:numCache>
                <c:formatCode>0%</c:formatCode>
                <c:ptCount val="8"/>
                <c:pt idx="0">
                  <c:v>0.21334853630953657</c:v>
                </c:pt>
                <c:pt idx="1">
                  <c:v>0.26271563317816476</c:v>
                </c:pt>
                <c:pt idx="2">
                  <c:v>0.12614430210041611</c:v>
                </c:pt>
                <c:pt idx="3">
                  <c:v>0.22375598663803833</c:v>
                </c:pt>
                <c:pt idx="4">
                  <c:v>2.7969498329754792E-2</c:v>
                </c:pt>
                <c:pt idx="5">
                  <c:v>1.3984749164877396E-2</c:v>
                </c:pt>
                <c:pt idx="6">
                  <c:v>9.9370033665952817E-2</c:v>
                </c:pt>
                <c:pt idx="7">
                  <c:v>3.271126061325922E-2</c:v>
                </c:pt>
              </c:numCache>
            </c:numRef>
          </c:val>
          <c:extLst>
            <c:ext xmlns:c16="http://schemas.microsoft.com/office/drawing/2014/chart" uri="{C3380CC4-5D6E-409C-BE32-E72D297353CC}">
              <c16:uniqueId val="{00000010-5D06-43C8-8D2C-95197A4EA130}"/>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_rels/data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image" Target="../media/image13.png"/></Relationships>
</file>

<file path=ppt/diagrams/_rels/drawing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image" Target="../media/image13.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68E411-A110-4C17-8EC5-389491E446C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ZA"/>
        </a:p>
      </dgm:t>
    </dgm:pt>
    <dgm:pt modelId="{8E89DDA3-A44E-4767-B80D-A7EAC95274A7}">
      <dgm:prSet phldrT="[Text]"/>
      <dgm:spPr>
        <a:solidFill>
          <a:srgbClr val="A7D971"/>
        </a:solidFill>
      </dgm:spPr>
      <dgm:t>
        <a:bodyPr/>
        <a:lstStyle/>
        <a:p>
          <a:r>
            <a:rPr lang="en-ZA" b="1" dirty="0" smtClean="0"/>
            <a:t> 1</a:t>
          </a:r>
          <a:endParaRPr lang="en-ZA" b="1" dirty="0"/>
        </a:p>
      </dgm:t>
    </dgm:pt>
    <dgm:pt modelId="{849F77B7-FE88-487C-B777-E064769E32D7}" type="parTrans" cxnId="{A2915E56-A8D9-4628-BFE2-3BE17AA18691}">
      <dgm:prSet/>
      <dgm:spPr/>
      <dgm:t>
        <a:bodyPr/>
        <a:lstStyle/>
        <a:p>
          <a:endParaRPr lang="en-ZA" b="1"/>
        </a:p>
      </dgm:t>
    </dgm:pt>
    <dgm:pt modelId="{A20CACF8-432F-468E-AF45-3BACAF9DF0E3}" type="sibTrans" cxnId="{A2915E56-A8D9-4628-BFE2-3BE17AA18691}">
      <dgm:prSet/>
      <dgm:spPr/>
      <dgm:t>
        <a:bodyPr/>
        <a:lstStyle/>
        <a:p>
          <a:endParaRPr lang="en-ZA" b="1"/>
        </a:p>
      </dgm:t>
    </dgm:pt>
    <dgm:pt modelId="{07E9F546-58EF-46BA-90E9-F811E9E88EBE}">
      <dgm:prSet phldrT="[Text]"/>
      <dgm:spPr>
        <a:solidFill>
          <a:srgbClr val="A7D971"/>
        </a:solidFill>
      </dgm:spPr>
      <dgm:t>
        <a:bodyPr/>
        <a:lstStyle/>
        <a:p>
          <a:r>
            <a:rPr lang="en-ZA" b="1" dirty="0" smtClean="0"/>
            <a:t>2</a:t>
          </a:r>
          <a:endParaRPr lang="en-ZA" b="1" dirty="0"/>
        </a:p>
      </dgm:t>
    </dgm:pt>
    <dgm:pt modelId="{994B74FC-E55D-4CDC-B09D-F5751D0E9B4A}" type="parTrans" cxnId="{E8431EF6-F03C-4B83-8822-A971E2C0B656}">
      <dgm:prSet/>
      <dgm:spPr/>
      <dgm:t>
        <a:bodyPr/>
        <a:lstStyle/>
        <a:p>
          <a:endParaRPr lang="en-ZA" b="1"/>
        </a:p>
      </dgm:t>
    </dgm:pt>
    <dgm:pt modelId="{FB7758D4-0524-4B0B-BBE2-8EB79D6DB1A4}" type="sibTrans" cxnId="{E8431EF6-F03C-4B83-8822-A971E2C0B656}">
      <dgm:prSet/>
      <dgm:spPr/>
      <dgm:t>
        <a:bodyPr/>
        <a:lstStyle/>
        <a:p>
          <a:endParaRPr lang="en-ZA" b="1"/>
        </a:p>
      </dgm:t>
    </dgm:pt>
    <dgm:pt modelId="{F5F7B7B7-7E10-42C1-8463-2A69B2FF3B34}">
      <dgm:prSet phldrT="[Text]"/>
      <dgm:spPr>
        <a:solidFill>
          <a:srgbClr val="A7D971"/>
        </a:solidFill>
      </dgm:spPr>
      <dgm:t>
        <a:bodyPr/>
        <a:lstStyle/>
        <a:p>
          <a:r>
            <a:rPr lang="en-ZA" b="1" dirty="0" smtClean="0"/>
            <a:t> 3</a:t>
          </a:r>
          <a:endParaRPr lang="en-ZA" b="1" dirty="0"/>
        </a:p>
      </dgm:t>
    </dgm:pt>
    <dgm:pt modelId="{61E204E0-AE8A-4095-A0FA-288692AA8206}" type="parTrans" cxnId="{3C3C0E21-D705-4F0D-BFE0-A724C0777DF5}">
      <dgm:prSet/>
      <dgm:spPr/>
      <dgm:t>
        <a:bodyPr/>
        <a:lstStyle/>
        <a:p>
          <a:endParaRPr lang="en-ZA" b="1"/>
        </a:p>
      </dgm:t>
    </dgm:pt>
    <dgm:pt modelId="{C2DCE3AA-5E4E-4591-AD40-490CBDF4D29E}" type="sibTrans" cxnId="{3C3C0E21-D705-4F0D-BFE0-A724C0777DF5}">
      <dgm:prSet/>
      <dgm:spPr/>
      <dgm:t>
        <a:bodyPr/>
        <a:lstStyle/>
        <a:p>
          <a:endParaRPr lang="en-ZA" b="1"/>
        </a:p>
      </dgm:t>
    </dgm:pt>
    <dgm:pt modelId="{378FFBD8-30B6-4534-98BD-4CEF80A42F69}">
      <dgm:prSet phldrT="[Text]">
        <dgm:style>
          <a:lnRef idx="2">
            <a:schemeClr val="accent3"/>
          </a:lnRef>
          <a:fillRef idx="1">
            <a:schemeClr val="lt1"/>
          </a:fillRef>
          <a:effectRef idx="0">
            <a:schemeClr val="accent3"/>
          </a:effectRef>
          <a:fontRef idx="minor">
            <a:schemeClr val="dk1"/>
          </a:fontRef>
        </dgm:style>
      </dgm:prSet>
      <dgm:spPr/>
      <dgm:t>
        <a:bodyPr/>
        <a:lstStyle/>
        <a:p>
          <a:r>
            <a:rPr lang="en-ZA" b="1" dirty="0" smtClean="0">
              <a:latin typeface="Arial" panose="020B0604020202020204" pitchFamily="34" charset="0"/>
              <a:cs typeface="Arial" panose="020B0604020202020204" pitchFamily="34" charset="0"/>
            </a:rPr>
            <a:t>Facilitate social dialogue and implementation of social accords </a:t>
          </a:r>
          <a:endParaRPr lang="en-ZA" b="1" dirty="0">
            <a:latin typeface="Arial" panose="020B0604020202020204" pitchFamily="34" charset="0"/>
            <a:cs typeface="Arial" panose="020B0604020202020204" pitchFamily="34" charset="0"/>
          </a:endParaRPr>
        </a:p>
      </dgm:t>
    </dgm:pt>
    <dgm:pt modelId="{EE77567D-94B5-4704-B4F1-121EA26CE2C0}" type="parTrans" cxnId="{74824D6E-4585-41BB-9CC6-FDEEF40EE8F2}">
      <dgm:prSet/>
      <dgm:spPr/>
      <dgm:t>
        <a:bodyPr/>
        <a:lstStyle/>
        <a:p>
          <a:endParaRPr lang="en-ZA" b="1"/>
        </a:p>
      </dgm:t>
    </dgm:pt>
    <dgm:pt modelId="{108B9A31-2D57-42A1-AF5D-A79CBF594C62}" type="sibTrans" cxnId="{74824D6E-4585-41BB-9CC6-FDEEF40EE8F2}">
      <dgm:prSet/>
      <dgm:spPr/>
      <dgm:t>
        <a:bodyPr/>
        <a:lstStyle/>
        <a:p>
          <a:endParaRPr lang="en-ZA" b="1"/>
        </a:p>
      </dgm:t>
    </dgm:pt>
    <dgm:pt modelId="{D0254DD0-985A-43B0-A7A8-DF57400C162A}">
      <dgm:prSet/>
      <dgm:spPr>
        <a:solidFill>
          <a:srgbClr val="A7D971"/>
        </a:solidFill>
      </dgm:spPr>
      <dgm:t>
        <a:bodyPr/>
        <a:lstStyle/>
        <a:p>
          <a:r>
            <a:rPr lang="en-ZA" b="1" dirty="0" smtClean="0"/>
            <a:t> 4</a:t>
          </a:r>
          <a:endParaRPr lang="en-ZA" b="1" dirty="0"/>
        </a:p>
      </dgm:t>
    </dgm:pt>
    <dgm:pt modelId="{17FED67D-58C0-4293-B4FA-1A0EEF17D1A1}" type="parTrans" cxnId="{C8DB419F-06D3-4BEA-B675-FCF448BB6A85}">
      <dgm:prSet/>
      <dgm:spPr/>
      <dgm:t>
        <a:bodyPr/>
        <a:lstStyle/>
        <a:p>
          <a:endParaRPr lang="en-ZA" b="1"/>
        </a:p>
      </dgm:t>
    </dgm:pt>
    <dgm:pt modelId="{25E7B113-C650-4F24-A911-56E5FAAB50BB}" type="sibTrans" cxnId="{C8DB419F-06D3-4BEA-B675-FCF448BB6A85}">
      <dgm:prSet/>
      <dgm:spPr/>
      <dgm:t>
        <a:bodyPr/>
        <a:lstStyle/>
        <a:p>
          <a:endParaRPr lang="en-ZA" b="1"/>
        </a:p>
      </dgm:t>
    </dgm:pt>
    <dgm:pt modelId="{467FF36D-C827-4853-B87C-64B86604F633}">
      <dgm:prSet/>
      <dgm:spPr>
        <a:solidFill>
          <a:srgbClr val="A7D971"/>
        </a:solidFill>
      </dgm:spPr>
      <dgm:t>
        <a:bodyPr/>
        <a:lstStyle/>
        <a:p>
          <a:r>
            <a:rPr lang="en-ZA" b="1" dirty="0" smtClean="0"/>
            <a:t> 5</a:t>
          </a:r>
          <a:endParaRPr lang="en-ZA" b="1" dirty="0"/>
        </a:p>
      </dgm:t>
    </dgm:pt>
    <dgm:pt modelId="{B885C8AF-7C21-4B3A-8E10-E599E47F3878}" type="parTrans" cxnId="{23742108-7212-468F-ACA7-DCDEECA4E3F0}">
      <dgm:prSet/>
      <dgm:spPr/>
      <dgm:t>
        <a:bodyPr/>
        <a:lstStyle/>
        <a:p>
          <a:endParaRPr lang="en-ZA" b="1"/>
        </a:p>
      </dgm:t>
    </dgm:pt>
    <dgm:pt modelId="{E0B35F85-B15A-4FA5-995A-689AB133B93F}" type="sibTrans" cxnId="{23742108-7212-468F-ACA7-DCDEECA4E3F0}">
      <dgm:prSet/>
      <dgm:spPr/>
      <dgm:t>
        <a:bodyPr/>
        <a:lstStyle/>
        <a:p>
          <a:endParaRPr lang="en-ZA" b="1"/>
        </a:p>
      </dgm:t>
    </dgm:pt>
    <dgm:pt modelId="{68A19BB8-0A58-4CF9-80D3-0B603FD5142A}">
      <dgm:prSet/>
      <dgm:spPr>
        <a:solidFill>
          <a:srgbClr val="A7D971"/>
        </a:solidFill>
      </dgm:spPr>
      <dgm:t>
        <a:bodyPr/>
        <a:lstStyle/>
        <a:p>
          <a:r>
            <a:rPr lang="en-ZA" b="1" dirty="0" smtClean="0"/>
            <a:t> 6</a:t>
          </a:r>
          <a:endParaRPr lang="en-ZA" b="1" dirty="0"/>
        </a:p>
      </dgm:t>
    </dgm:pt>
    <dgm:pt modelId="{CCF71379-15E4-4E01-B389-CE50762EDFAF}" type="parTrans" cxnId="{EA49B0DE-C2E5-467D-BE6E-4D8140A5D101}">
      <dgm:prSet/>
      <dgm:spPr/>
      <dgm:t>
        <a:bodyPr/>
        <a:lstStyle/>
        <a:p>
          <a:endParaRPr lang="en-ZA" b="1"/>
        </a:p>
      </dgm:t>
    </dgm:pt>
    <dgm:pt modelId="{875F34C8-0EB4-4002-B5C5-71875A58565B}" type="sibTrans" cxnId="{EA49B0DE-C2E5-467D-BE6E-4D8140A5D101}">
      <dgm:prSet/>
      <dgm:spPr/>
      <dgm:t>
        <a:bodyPr/>
        <a:lstStyle/>
        <a:p>
          <a:endParaRPr lang="en-ZA" b="1"/>
        </a:p>
      </dgm:t>
    </dgm:pt>
    <dgm:pt modelId="{26BA7D75-AA6A-480A-AC42-1B5F05CE95CD}">
      <dgm:prSet custT="1">
        <dgm:style>
          <a:lnRef idx="2">
            <a:schemeClr val="accent3"/>
          </a:lnRef>
          <a:fillRef idx="1">
            <a:schemeClr val="lt1"/>
          </a:fillRef>
          <a:effectRef idx="0">
            <a:schemeClr val="accent3"/>
          </a:effectRef>
          <a:fontRef idx="minor">
            <a:schemeClr val="dk1"/>
          </a:fontRef>
        </dgm:style>
      </dgm:prSet>
      <dgm:spPr/>
      <dgm:t>
        <a:bodyPr/>
        <a:lstStyle/>
        <a:p>
          <a:r>
            <a:rPr lang="en-ZA" sz="1600" b="1" dirty="0" smtClean="0">
              <a:latin typeface="Arial" panose="020B0604020202020204" pitchFamily="34" charset="0"/>
              <a:cs typeface="Arial" panose="020B0604020202020204" pitchFamily="34" charset="0"/>
            </a:rPr>
            <a:t>To ensure good governance in the administration of the  Department </a:t>
          </a:r>
          <a:endParaRPr lang="en-ZA" sz="1600" b="1" dirty="0">
            <a:latin typeface="Arial" panose="020B0604020202020204" pitchFamily="34" charset="0"/>
            <a:cs typeface="Arial" panose="020B0604020202020204" pitchFamily="34" charset="0"/>
          </a:endParaRPr>
        </a:p>
      </dgm:t>
    </dgm:pt>
    <dgm:pt modelId="{2475B197-1AB3-4E94-ABDA-9DEC3D63471D}" type="sibTrans" cxnId="{F433FBCC-3C5F-4739-86AC-90BB2E913C13}">
      <dgm:prSet/>
      <dgm:spPr/>
      <dgm:t>
        <a:bodyPr/>
        <a:lstStyle/>
        <a:p>
          <a:endParaRPr lang="en-ZA" b="1"/>
        </a:p>
      </dgm:t>
    </dgm:pt>
    <dgm:pt modelId="{00E8913C-F332-4AE7-943A-462939207F4D}" type="parTrans" cxnId="{F433FBCC-3C5F-4739-86AC-90BB2E913C13}">
      <dgm:prSet/>
      <dgm:spPr/>
      <dgm:t>
        <a:bodyPr/>
        <a:lstStyle/>
        <a:p>
          <a:endParaRPr lang="en-ZA" b="1"/>
        </a:p>
      </dgm:t>
    </dgm:pt>
    <dgm:pt modelId="{40FB8CD6-1C7D-419E-9CB4-F308CCB05938}">
      <dgm:prSet>
        <dgm:style>
          <a:lnRef idx="2">
            <a:schemeClr val="accent3"/>
          </a:lnRef>
          <a:fillRef idx="1">
            <a:schemeClr val="lt1"/>
          </a:fillRef>
          <a:effectRef idx="0">
            <a:schemeClr val="accent3"/>
          </a:effectRef>
          <a:fontRef idx="minor">
            <a:schemeClr val="dk1"/>
          </a:fontRef>
        </dgm:style>
      </dgm:prSet>
      <dgm:spPr/>
      <dgm:t>
        <a:bodyPr/>
        <a:lstStyle/>
        <a:p>
          <a:r>
            <a:rPr lang="en-ZA" b="1" dirty="0" smtClean="0">
              <a:latin typeface="Arial" panose="020B0604020202020204" pitchFamily="34" charset="0"/>
              <a:cs typeface="Arial" panose="020B0604020202020204" pitchFamily="34" charset="0"/>
            </a:rPr>
            <a:t>Coordinate jobs drivers and implementation of the New Growth Path economic strategy  in support of the National Development Plan </a:t>
          </a:r>
          <a:endParaRPr lang="en-ZA" b="1" dirty="0">
            <a:latin typeface="Arial" panose="020B0604020202020204" pitchFamily="34" charset="0"/>
            <a:cs typeface="Arial" panose="020B0604020202020204" pitchFamily="34" charset="0"/>
          </a:endParaRPr>
        </a:p>
      </dgm:t>
    </dgm:pt>
    <dgm:pt modelId="{5E446FF3-A11D-4446-89A9-171C847DD71E}" type="parTrans" cxnId="{A793625B-7820-42E4-805E-363BB043D5A1}">
      <dgm:prSet/>
      <dgm:spPr/>
      <dgm:t>
        <a:bodyPr/>
        <a:lstStyle/>
        <a:p>
          <a:endParaRPr lang="en-ZA" b="1"/>
        </a:p>
      </dgm:t>
    </dgm:pt>
    <dgm:pt modelId="{11E0D1A3-CEA7-4C56-8C55-DAFCF32A1AFA}" type="sibTrans" cxnId="{A793625B-7820-42E4-805E-363BB043D5A1}">
      <dgm:prSet/>
      <dgm:spPr/>
      <dgm:t>
        <a:bodyPr/>
        <a:lstStyle/>
        <a:p>
          <a:endParaRPr lang="en-ZA" b="1"/>
        </a:p>
      </dgm:t>
    </dgm:pt>
    <dgm:pt modelId="{FB302979-4CFA-41BC-8639-33504AF36E5F}">
      <dgm:prSet>
        <dgm:style>
          <a:lnRef idx="2">
            <a:schemeClr val="accent3"/>
          </a:lnRef>
          <a:fillRef idx="1">
            <a:schemeClr val="lt1"/>
          </a:fillRef>
          <a:effectRef idx="0">
            <a:schemeClr val="accent3"/>
          </a:effectRef>
          <a:fontRef idx="minor">
            <a:schemeClr val="dk1"/>
          </a:fontRef>
        </dgm:style>
      </dgm:prSet>
      <dgm:spPr/>
      <dgm:t>
        <a:bodyPr/>
        <a:lstStyle/>
        <a:p>
          <a:r>
            <a:rPr lang="en-ZA" b="1" dirty="0" smtClean="0">
              <a:latin typeface="Arial" panose="020B0604020202020204" pitchFamily="34" charset="0"/>
              <a:cs typeface="Arial" panose="020B0604020202020204" pitchFamily="34" charset="0"/>
            </a:rPr>
            <a:t>Coordinate infrastructure development and strengthen its positive impact  on the economy and citizens</a:t>
          </a:r>
          <a:endParaRPr lang="en-ZA" b="1" dirty="0">
            <a:latin typeface="Arial" panose="020B0604020202020204" pitchFamily="34" charset="0"/>
            <a:cs typeface="Arial" panose="020B0604020202020204" pitchFamily="34" charset="0"/>
          </a:endParaRPr>
        </a:p>
      </dgm:t>
    </dgm:pt>
    <dgm:pt modelId="{D4422282-D017-4A68-9882-E32B613D5539}" type="parTrans" cxnId="{5FC80601-9F35-42ED-BF3B-0D5E506911C1}">
      <dgm:prSet/>
      <dgm:spPr/>
      <dgm:t>
        <a:bodyPr/>
        <a:lstStyle/>
        <a:p>
          <a:endParaRPr lang="en-ZA" b="1"/>
        </a:p>
      </dgm:t>
    </dgm:pt>
    <dgm:pt modelId="{A83A4B9E-5A49-4E08-9FCA-A66BC3230DA8}" type="sibTrans" cxnId="{5FC80601-9F35-42ED-BF3B-0D5E506911C1}">
      <dgm:prSet/>
      <dgm:spPr/>
      <dgm:t>
        <a:bodyPr/>
        <a:lstStyle/>
        <a:p>
          <a:endParaRPr lang="en-ZA" b="1"/>
        </a:p>
      </dgm:t>
    </dgm:pt>
    <dgm:pt modelId="{50E54D00-6C92-46AF-80BA-9ED6A1712BD6}">
      <dgm:prSet>
        <dgm:style>
          <a:lnRef idx="2">
            <a:schemeClr val="accent3"/>
          </a:lnRef>
          <a:fillRef idx="1">
            <a:schemeClr val="lt1"/>
          </a:fillRef>
          <a:effectRef idx="0">
            <a:schemeClr val="accent3"/>
          </a:effectRef>
          <a:fontRef idx="minor">
            <a:schemeClr val="dk1"/>
          </a:fontRef>
        </dgm:style>
      </dgm:prSet>
      <dgm:spPr/>
      <dgm:t>
        <a:bodyPr/>
        <a:lstStyle/>
        <a:p>
          <a:r>
            <a:rPr lang="en-ZA" b="1" dirty="0" smtClean="0">
              <a:latin typeface="Arial" panose="020B0604020202020204" pitchFamily="34" charset="0"/>
              <a:cs typeface="Arial" panose="020B0604020202020204" pitchFamily="34" charset="0"/>
            </a:rPr>
            <a:t>Promote productive investment, industrial financing and entrepreneurship for jobs and inclusive growth </a:t>
          </a:r>
          <a:endParaRPr lang="en-ZA" b="1" dirty="0">
            <a:latin typeface="Arial" panose="020B0604020202020204" pitchFamily="34" charset="0"/>
            <a:cs typeface="Arial" panose="020B0604020202020204" pitchFamily="34" charset="0"/>
          </a:endParaRPr>
        </a:p>
      </dgm:t>
    </dgm:pt>
    <dgm:pt modelId="{371E2CAF-D85E-4418-B74C-152820E0B780}" type="parTrans" cxnId="{6A41C3A6-A071-4615-8867-D92A142E7F24}">
      <dgm:prSet/>
      <dgm:spPr/>
      <dgm:t>
        <a:bodyPr/>
        <a:lstStyle/>
        <a:p>
          <a:endParaRPr lang="en-ZA" b="1"/>
        </a:p>
      </dgm:t>
    </dgm:pt>
    <dgm:pt modelId="{8F4A2596-2416-4A4D-A2DA-8617D87ACCAE}" type="sibTrans" cxnId="{6A41C3A6-A071-4615-8867-D92A142E7F24}">
      <dgm:prSet/>
      <dgm:spPr/>
      <dgm:t>
        <a:bodyPr/>
        <a:lstStyle/>
        <a:p>
          <a:endParaRPr lang="en-ZA" b="1"/>
        </a:p>
      </dgm:t>
    </dgm:pt>
    <dgm:pt modelId="{BCB74621-FCCE-42BF-85ED-0AF78CFBDE7B}">
      <dgm:prSet>
        <dgm:style>
          <a:lnRef idx="2">
            <a:schemeClr val="accent3"/>
          </a:lnRef>
          <a:fillRef idx="1">
            <a:schemeClr val="lt1"/>
          </a:fillRef>
          <a:effectRef idx="0">
            <a:schemeClr val="accent3"/>
          </a:effectRef>
          <a:fontRef idx="minor">
            <a:schemeClr val="dk1"/>
          </a:fontRef>
        </dgm:style>
      </dgm:prSet>
      <dgm:spPr/>
      <dgm:t>
        <a:bodyPr/>
        <a:lstStyle/>
        <a:p>
          <a:r>
            <a:rPr lang="en-ZA" b="1" dirty="0" smtClean="0">
              <a:latin typeface="Arial" panose="020B0604020202020204" pitchFamily="34" charset="0"/>
              <a:cs typeface="Arial" panose="020B0604020202020204" pitchFamily="34" charset="0"/>
            </a:rPr>
            <a:t>Promote competition, trade and economic regulation in support of job creation, industrialisation and economic inclusion</a:t>
          </a:r>
          <a:endParaRPr lang="en-ZA" b="1" dirty="0">
            <a:latin typeface="Arial" panose="020B0604020202020204" pitchFamily="34" charset="0"/>
            <a:cs typeface="Arial" panose="020B0604020202020204" pitchFamily="34" charset="0"/>
          </a:endParaRPr>
        </a:p>
      </dgm:t>
    </dgm:pt>
    <dgm:pt modelId="{94247F6E-33F3-46D2-BAEE-77EFC20FDF5A}" type="parTrans" cxnId="{42A89586-6BE1-4EF1-B382-F2854F7BE1DC}">
      <dgm:prSet/>
      <dgm:spPr/>
      <dgm:t>
        <a:bodyPr/>
        <a:lstStyle/>
        <a:p>
          <a:endParaRPr lang="en-ZA" b="1"/>
        </a:p>
      </dgm:t>
    </dgm:pt>
    <dgm:pt modelId="{80AD746D-18AC-4121-B6EA-BEEF80DA0591}" type="sibTrans" cxnId="{42A89586-6BE1-4EF1-B382-F2854F7BE1DC}">
      <dgm:prSet/>
      <dgm:spPr/>
      <dgm:t>
        <a:bodyPr/>
        <a:lstStyle/>
        <a:p>
          <a:endParaRPr lang="en-ZA" b="1"/>
        </a:p>
      </dgm:t>
    </dgm:pt>
    <dgm:pt modelId="{9B09D0BA-113E-414A-A5E1-628F7F1D11EB}" type="pres">
      <dgm:prSet presAssocID="{C568E411-A110-4C17-8EC5-389491E446C5}" presName="Name0" presStyleCnt="0">
        <dgm:presLayoutVars>
          <dgm:dir/>
          <dgm:animLvl val="lvl"/>
          <dgm:resizeHandles val="exact"/>
        </dgm:presLayoutVars>
      </dgm:prSet>
      <dgm:spPr/>
      <dgm:t>
        <a:bodyPr/>
        <a:lstStyle/>
        <a:p>
          <a:endParaRPr lang="en-ZA"/>
        </a:p>
      </dgm:t>
    </dgm:pt>
    <dgm:pt modelId="{D24AA811-17CE-4C1A-9DD3-F7370749B372}" type="pres">
      <dgm:prSet presAssocID="{8E89DDA3-A44E-4767-B80D-A7EAC95274A7}" presName="linNode" presStyleCnt="0"/>
      <dgm:spPr/>
    </dgm:pt>
    <dgm:pt modelId="{A68FA86A-A7B0-4BEE-A266-51B5A954E047}" type="pres">
      <dgm:prSet presAssocID="{8E89DDA3-A44E-4767-B80D-A7EAC95274A7}" presName="parentText" presStyleLbl="node1" presStyleIdx="0" presStyleCnt="6" custScaleX="38156">
        <dgm:presLayoutVars>
          <dgm:chMax val="1"/>
          <dgm:bulletEnabled val="1"/>
        </dgm:presLayoutVars>
      </dgm:prSet>
      <dgm:spPr/>
      <dgm:t>
        <a:bodyPr/>
        <a:lstStyle/>
        <a:p>
          <a:endParaRPr lang="en-ZA"/>
        </a:p>
      </dgm:t>
    </dgm:pt>
    <dgm:pt modelId="{06683A23-2635-4B3B-A90E-497D23821D31}" type="pres">
      <dgm:prSet presAssocID="{8E89DDA3-A44E-4767-B80D-A7EAC95274A7}" presName="descendantText" presStyleLbl="alignAccFollowNode1" presStyleIdx="0" presStyleCnt="6" custScaleX="115894" custLinFactNeighborX="0">
        <dgm:presLayoutVars>
          <dgm:bulletEnabled val="1"/>
        </dgm:presLayoutVars>
      </dgm:prSet>
      <dgm:spPr/>
      <dgm:t>
        <a:bodyPr/>
        <a:lstStyle/>
        <a:p>
          <a:endParaRPr lang="en-ZA"/>
        </a:p>
      </dgm:t>
    </dgm:pt>
    <dgm:pt modelId="{D636424F-ADD1-4809-BBA7-A4C61D7E931C}" type="pres">
      <dgm:prSet presAssocID="{A20CACF8-432F-468E-AF45-3BACAF9DF0E3}" presName="sp" presStyleCnt="0"/>
      <dgm:spPr/>
    </dgm:pt>
    <dgm:pt modelId="{F3AB51BC-99C4-462F-A9AB-B4E80C336B1B}" type="pres">
      <dgm:prSet presAssocID="{07E9F546-58EF-46BA-90E9-F811E9E88EBE}" presName="linNode" presStyleCnt="0"/>
      <dgm:spPr/>
    </dgm:pt>
    <dgm:pt modelId="{1F72AA41-5994-40DA-AE18-0472EF6D7A13}" type="pres">
      <dgm:prSet presAssocID="{07E9F546-58EF-46BA-90E9-F811E9E88EBE}" presName="parentText" presStyleLbl="node1" presStyleIdx="1" presStyleCnt="6" custScaleX="38156">
        <dgm:presLayoutVars>
          <dgm:chMax val="1"/>
          <dgm:bulletEnabled val="1"/>
        </dgm:presLayoutVars>
      </dgm:prSet>
      <dgm:spPr/>
      <dgm:t>
        <a:bodyPr/>
        <a:lstStyle/>
        <a:p>
          <a:endParaRPr lang="en-ZA"/>
        </a:p>
      </dgm:t>
    </dgm:pt>
    <dgm:pt modelId="{F522755D-F1CD-4E37-88B8-D93374BBD1AE}" type="pres">
      <dgm:prSet presAssocID="{07E9F546-58EF-46BA-90E9-F811E9E88EBE}" presName="descendantText" presStyleLbl="alignAccFollowNode1" presStyleIdx="1" presStyleCnt="6" custScaleX="115894">
        <dgm:presLayoutVars>
          <dgm:bulletEnabled val="1"/>
        </dgm:presLayoutVars>
      </dgm:prSet>
      <dgm:spPr/>
      <dgm:t>
        <a:bodyPr/>
        <a:lstStyle/>
        <a:p>
          <a:endParaRPr lang="en-ZA"/>
        </a:p>
      </dgm:t>
    </dgm:pt>
    <dgm:pt modelId="{CBE506DF-89CE-4CB2-838C-20EB8E437FDC}" type="pres">
      <dgm:prSet presAssocID="{FB7758D4-0524-4B0B-BBE2-8EB79D6DB1A4}" presName="sp" presStyleCnt="0"/>
      <dgm:spPr/>
    </dgm:pt>
    <dgm:pt modelId="{1EFAAD1B-6A4A-4EB2-9D7F-E31C9044234B}" type="pres">
      <dgm:prSet presAssocID="{F5F7B7B7-7E10-42C1-8463-2A69B2FF3B34}" presName="linNode" presStyleCnt="0"/>
      <dgm:spPr/>
    </dgm:pt>
    <dgm:pt modelId="{CECA2636-88EF-45CC-B630-3ED52EC3B278}" type="pres">
      <dgm:prSet presAssocID="{F5F7B7B7-7E10-42C1-8463-2A69B2FF3B34}" presName="parentText" presStyleLbl="node1" presStyleIdx="2" presStyleCnt="6" custScaleX="38219">
        <dgm:presLayoutVars>
          <dgm:chMax val="1"/>
          <dgm:bulletEnabled val="1"/>
        </dgm:presLayoutVars>
      </dgm:prSet>
      <dgm:spPr/>
      <dgm:t>
        <a:bodyPr/>
        <a:lstStyle/>
        <a:p>
          <a:endParaRPr lang="en-ZA"/>
        </a:p>
      </dgm:t>
    </dgm:pt>
    <dgm:pt modelId="{496D5686-04C3-4FC6-B24C-FFD34DF6B0BF}" type="pres">
      <dgm:prSet presAssocID="{F5F7B7B7-7E10-42C1-8463-2A69B2FF3B34}" presName="descendantText" presStyleLbl="alignAccFollowNode1" presStyleIdx="2" presStyleCnt="6" custScaleX="115894">
        <dgm:presLayoutVars>
          <dgm:bulletEnabled val="1"/>
        </dgm:presLayoutVars>
      </dgm:prSet>
      <dgm:spPr/>
      <dgm:t>
        <a:bodyPr/>
        <a:lstStyle/>
        <a:p>
          <a:endParaRPr lang="en-ZA"/>
        </a:p>
      </dgm:t>
    </dgm:pt>
    <dgm:pt modelId="{EE1638E0-35CB-4E32-826A-B3FD57EB1A7C}" type="pres">
      <dgm:prSet presAssocID="{C2DCE3AA-5E4E-4591-AD40-490CBDF4D29E}" presName="sp" presStyleCnt="0"/>
      <dgm:spPr/>
    </dgm:pt>
    <dgm:pt modelId="{869C8AB8-B174-4B13-B420-AF5CB51CDC33}" type="pres">
      <dgm:prSet presAssocID="{D0254DD0-985A-43B0-A7A8-DF57400C162A}" presName="linNode" presStyleCnt="0"/>
      <dgm:spPr/>
    </dgm:pt>
    <dgm:pt modelId="{86686253-95B5-469E-92B2-9F9B6BC635F5}" type="pres">
      <dgm:prSet presAssocID="{D0254DD0-985A-43B0-A7A8-DF57400C162A}" presName="parentText" presStyleLbl="node1" presStyleIdx="3" presStyleCnt="6" custScaleX="38219">
        <dgm:presLayoutVars>
          <dgm:chMax val="1"/>
          <dgm:bulletEnabled val="1"/>
        </dgm:presLayoutVars>
      </dgm:prSet>
      <dgm:spPr/>
      <dgm:t>
        <a:bodyPr/>
        <a:lstStyle/>
        <a:p>
          <a:endParaRPr lang="en-ZA"/>
        </a:p>
      </dgm:t>
    </dgm:pt>
    <dgm:pt modelId="{687F1434-B716-407A-A634-2A57C42AEE61}" type="pres">
      <dgm:prSet presAssocID="{D0254DD0-985A-43B0-A7A8-DF57400C162A}" presName="descendantText" presStyleLbl="alignAccFollowNode1" presStyleIdx="3" presStyleCnt="6" custScaleX="115894">
        <dgm:presLayoutVars>
          <dgm:bulletEnabled val="1"/>
        </dgm:presLayoutVars>
      </dgm:prSet>
      <dgm:spPr/>
      <dgm:t>
        <a:bodyPr/>
        <a:lstStyle/>
        <a:p>
          <a:endParaRPr lang="en-ZA"/>
        </a:p>
      </dgm:t>
    </dgm:pt>
    <dgm:pt modelId="{E1BEC571-AD46-443F-9B9A-8D00E396CBB3}" type="pres">
      <dgm:prSet presAssocID="{25E7B113-C650-4F24-A911-56E5FAAB50BB}" presName="sp" presStyleCnt="0"/>
      <dgm:spPr/>
    </dgm:pt>
    <dgm:pt modelId="{B2B59898-12FB-4D13-84B5-F5436C5C9178}" type="pres">
      <dgm:prSet presAssocID="{467FF36D-C827-4853-B87C-64B86604F633}" presName="linNode" presStyleCnt="0"/>
      <dgm:spPr/>
    </dgm:pt>
    <dgm:pt modelId="{2B796C0F-AD71-45B8-8540-A612DF815A45}" type="pres">
      <dgm:prSet presAssocID="{467FF36D-C827-4853-B87C-64B86604F633}" presName="parentText" presStyleLbl="node1" presStyleIdx="4" presStyleCnt="6" custScaleX="38219">
        <dgm:presLayoutVars>
          <dgm:chMax val="1"/>
          <dgm:bulletEnabled val="1"/>
        </dgm:presLayoutVars>
      </dgm:prSet>
      <dgm:spPr/>
      <dgm:t>
        <a:bodyPr/>
        <a:lstStyle/>
        <a:p>
          <a:endParaRPr lang="en-ZA"/>
        </a:p>
      </dgm:t>
    </dgm:pt>
    <dgm:pt modelId="{F0227C13-5735-4481-A062-BE4790C2E2B3}" type="pres">
      <dgm:prSet presAssocID="{467FF36D-C827-4853-B87C-64B86604F633}" presName="descendantText" presStyleLbl="alignAccFollowNode1" presStyleIdx="4" presStyleCnt="6" custScaleX="115894">
        <dgm:presLayoutVars>
          <dgm:bulletEnabled val="1"/>
        </dgm:presLayoutVars>
      </dgm:prSet>
      <dgm:spPr/>
      <dgm:t>
        <a:bodyPr/>
        <a:lstStyle/>
        <a:p>
          <a:endParaRPr lang="en-ZA"/>
        </a:p>
      </dgm:t>
    </dgm:pt>
    <dgm:pt modelId="{D4DD5F2D-EACF-4B77-BE8A-A1CD26FA61F3}" type="pres">
      <dgm:prSet presAssocID="{E0B35F85-B15A-4FA5-995A-689AB133B93F}" presName="sp" presStyleCnt="0"/>
      <dgm:spPr/>
    </dgm:pt>
    <dgm:pt modelId="{D986B548-198F-4F9D-BA96-88FCFAE01E3C}" type="pres">
      <dgm:prSet presAssocID="{68A19BB8-0A58-4CF9-80D3-0B603FD5142A}" presName="linNode" presStyleCnt="0"/>
      <dgm:spPr/>
    </dgm:pt>
    <dgm:pt modelId="{0881A586-420F-4AFA-BC5A-50FB4F186576}" type="pres">
      <dgm:prSet presAssocID="{68A19BB8-0A58-4CF9-80D3-0B603FD5142A}" presName="parentText" presStyleLbl="node1" presStyleIdx="5" presStyleCnt="6" custScaleX="38219">
        <dgm:presLayoutVars>
          <dgm:chMax val="1"/>
          <dgm:bulletEnabled val="1"/>
        </dgm:presLayoutVars>
      </dgm:prSet>
      <dgm:spPr/>
      <dgm:t>
        <a:bodyPr/>
        <a:lstStyle/>
        <a:p>
          <a:endParaRPr lang="en-ZA"/>
        </a:p>
      </dgm:t>
    </dgm:pt>
    <dgm:pt modelId="{CE9C5BF8-EAE0-4014-9A2E-8ACEBF2C2CEC}" type="pres">
      <dgm:prSet presAssocID="{68A19BB8-0A58-4CF9-80D3-0B603FD5142A}" presName="descendantText" presStyleLbl="alignAccFollowNode1" presStyleIdx="5" presStyleCnt="6" custScaleX="115894">
        <dgm:presLayoutVars>
          <dgm:bulletEnabled val="1"/>
        </dgm:presLayoutVars>
      </dgm:prSet>
      <dgm:spPr/>
      <dgm:t>
        <a:bodyPr/>
        <a:lstStyle/>
        <a:p>
          <a:endParaRPr lang="en-ZA"/>
        </a:p>
      </dgm:t>
    </dgm:pt>
  </dgm:ptLst>
  <dgm:cxnLst>
    <dgm:cxn modelId="{2E13C9CE-6B01-40F1-AB28-53FFD742C954}" type="presOf" srcId="{378FFBD8-30B6-4534-98BD-4CEF80A42F69}" destId="{496D5686-04C3-4FC6-B24C-FFD34DF6B0BF}" srcOrd="0" destOrd="0" presId="urn:microsoft.com/office/officeart/2005/8/layout/vList5"/>
    <dgm:cxn modelId="{19ADD4D0-44AC-4E27-92DA-515094A8CC43}" type="presOf" srcId="{D0254DD0-985A-43B0-A7A8-DF57400C162A}" destId="{86686253-95B5-469E-92B2-9F9B6BC635F5}" srcOrd="0" destOrd="0" presId="urn:microsoft.com/office/officeart/2005/8/layout/vList5"/>
    <dgm:cxn modelId="{D5694087-39AB-49B6-8058-F447B926418E}" type="presOf" srcId="{F5F7B7B7-7E10-42C1-8463-2A69B2FF3B34}" destId="{CECA2636-88EF-45CC-B630-3ED52EC3B278}" srcOrd="0" destOrd="0" presId="urn:microsoft.com/office/officeart/2005/8/layout/vList5"/>
    <dgm:cxn modelId="{42A89586-6BE1-4EF1-B382-F2854F7BE1DC}" srcId="{68A19BB8-0A58-4CF9-80D3-0B603FD5142A}" destId="{BCB74621-FCCE-42BF-85ED-0AF78CFBDE7B}" srcOrd="0" destOrd="0" parTransId="{94247F6E-33F3-46D2-BAEE-77EFC20FDF5A}" sibTransId="{80AD746D-18AC-4121-B6EA-BEEF80DA0591}"/>
    <dgm:cxn modelId="{DF383E4C-08DC-4325-B8C0-7E270F5A6636}" type="presOf" srcId="{68A19BB8-0A58-4CF9-80D3-0B603FD5142A}" destId="{0881A586-420F-4AFA-BC5A-50FB4F186576}" srcOrd="0" destOrd="0" presId="urn:microsoft.com/office/officeart/2005/8/layout/vList5"/>
    <dgm:cxn modelId="{A10E34B7-5AB9-421D-9C8E-B974A9FB9A7A}" type="presOf" srcId="{50E54D00-6C92-46AF-80BA-9ED6A1712BD6}" destId="{F0227C13-5735-4481-A062-BE4790C2E2B3}" srcOrd="0" destOrd="0" presId="urn:microsoft.com/office/officeart/2005/8/layout/vList5"/>
    <dgm:cxn modelId="{C8DB419F-06D3-4BEA-B675-FCF448BB6A85}" srcId="{C568E411-A110-4C17-8EC5-389491E446C5}" destId="{D0254DD0-985A-43B0-A7A8-DF57400C162A}" srcOrd="3" destOrd="0" parTransId="{17FED67D-58C0-4293-B4FA-1A0EEF17D1A1}" sibTransId="{25E7B113-C650-4F24-A911-56E5FAAB50BB}"/>
    <dgm:cxn modelId="{A793625B-7820-42E4-805E-363BB043D5A1}" srcId="{07E9F546-58EF-46BA-90E9-F811E9E88EBE}" destId="{40FB8CD6-1C7D-419E-9CB4-F308CCB05938}" srcOrd="0" destOrd="0" parTransId="{5E446FF3-A11D-4446-89A9-171C847DD71E}" sibTransId="{11E0D1A3-CEA7-4C56-8C55-DAFCF32A1AFA}"/>
    <dgm:cxn modelId="{F433FBCC-3C5F-4739-86AC-90BB2E913C13}" srcId="{8E89DDA3-A44E-4767-B80D-A7EAC95274A7}" destId="{26BA7D75-AA6A-480A-AC42-1B5F05CE95CD}" srcOrd="0" destOrd="0" parTransId="{00E8913C-F332-4AE7-943A-462939207F4D}" sibTransId="{2475B197-1AB3-4E94-ABDA-9DEC3D63471D}"/>
    <dgm:cxn modelId="{74824D6E-4585-41BB-9CC6-FDEEF40EE8F2}" srcId="{F5F7B7B7-7E10-42C1-8463-2A69B2FF3B34}" destId="{378FFBD8-30B6-4534-98BD-4CEF80A42F69}" srcOrd="0" destOrd="0" parTransId="{EE77567D-94B5-4704-B4F1-121EA26CE2C0}" sibTransId="{108B9A31-2D57-42A1-AF5D-A79CBF594C62}"/>
    <dgm:cxn modelId="{2373B828-7107-400B-B00D-5CDDE135334A}" type="presOf" srcId="{FB302979-4CFA-41BC-8639-33504AF36E5F}" destId="{687F1434-B716-407A-A634-2A57C42AEE61}" srcOrd="0" destOrd="0" presId="urn:microsoft.com/office/officeart/2005/8/layout/vList5"/>
    <dgm:cxn modelId="{3C3C0E21-D705-4F0D-BFE0-A724C0777DF5}" srcId="{C568E411-A110-4C17-8EC5-389491E446C5}" destId="{F5F7B7B7-7E10-42C1-8463-2A69B2FF3B34}" srcOrd="2" destOrd="0" parTransId="{61E204E0-AE8A-4095-A0FA-288692AA8206}" sibTransId="{C2DCE3AA-5E4E-4591-AD40-490CBDF4D29E}"/>
    <dgm:cxn modelId="{23742108-7212-468F-ACA7-DCDEECA4E3F0}" srcId="{C568E411-A110-4C17-8EC5-389491E446C5}" destId="{467FF36D-C827-4853-B87C-64B86604F633}" srcOrd="4" destOrd="0" parTransId="{B885C8AF-7C21-4B3A-8E10-E599E47F3878}" sibTransId="{E0B35F85-B15A-4FA5-995A-689AB133B93F}"/>
    <dgm:cxn modelId="{A2915E56-A8D9-4628-BFE2-3BE17AA18691}" srcId="{C568E411-A110-4C17-8EC5-389491E446C5}" destId="{8E89DDA3-A44E-4767-B80D-A7EAC95274A7}" srcOrd="0" destOrd="0" parTransId="{849F77B7-FE88-487C-B777-E064769E32D7}" sibTransId="{A20CACF8-432F-468E-AF45-3BACAF9DF0E3}"/>
    <dgm:cxn modelId="{B1931597-F082-4B31-B400-124CC52A4729}" type="presOf" srcId="{C568E411-A110-4C17-8EC5-389491E446C5}" destId="{9B09D0BA-113E-414A-A5E1-628F7F1D11EB}" srcOrd="0" destOrd="0" presId="urn:microsoft.com/office/officeart/2005/8/layout/vList5"/>
    <dgm:cxn modelId="{5FC80601-9F35-42ED-BF3B-0D5E506911C1}" srcId="{D0254DD0-985A-43B0-A7A8-DF57400C162A}" destId="{FB302979-4CFA-41BC-8639-33504AF36E5F}" srcOrd="0" destOrd="0" parTransId="{D4422282-D017-4A68-9882-E32B613D5539}" sibTransId="{A83A4B9E-5A49-4E08-9FCA-A66BC3230DA8}"/>
    <dgm:cxn modelId="{D21D9035-F807-44F1-B1F2-A32603AEBC8A}" type="presOf" srcId="{BCB74621-FCCE-42BF-85ED-0AF78CFBDE7B}" destId="{CE9C5BF8-EAE0-4014-9A2E-8ACEBF2C2CEC}" srcOrd="0" destOrd="0" presId="urn:microsoft.com/office/officeart/2005/8/layout/vList5"/>
    <dgm:cxn modelId="{6A41C3A6-A071-4615-8867-D92A142E7F24}" srcId="{467FF36D-C827-4853-B87C-64B86604F633}" destId="{50E54D00-6C92-46AF-80BA-9ED6A1712BD6}" srcOrd="0" destOrd="0" parTransId="{371E2CAF-D85E-4418-B74C-152820E0B780}" sibTransId="{8F4A2596-2416-4A4D-A2DA-8617D87ACCAE}"/>
    <dgm:cxn modelId="{EFA660F2-0A1F-44B6-91C7-9452350191B3}" type="presOf" srcId="{07E9F546-58EF-46BA-90E9-F811E9E88EBE}" destId="{1F72AA41-5994-40DA-AE18-0472EF6D7A13}" srcOrd="0" destOrd="0" presId="urn:microsoft.com/office/officeart/2005/8/layout/vList5"/>
    <dgm:cxn modelId="{6D38B271-008E-4219-B144-129D1E8DEE46}" type="presOf" srcId="{467FF36D-C827-4853-B87C-64B86604F633}" destId="{2B796C0F-AD71-45B8-8540-A612DF815A45}" srcOrd="0" destOrd="0" presId="urn:microsoft.com/office/officeart/2005/8/layout/vList5"/>
    <dgm:cxn modelId="{A94E82C2-D4E3-4F03-AA88-953909447074}" type="presOf" srcId="{40FB8CD6-1C7D-419E-9CB4-F308CCB05938}" destId="{F522755D-F1CD-4E37-88B8-D93374BBD1AE}" srcOrd="0" destOrd="0" presId="urn:microsoft.com/office/officeart/2005/8/layout/vList5"/>
    <dgm:cxn modelId="{23474408-86E2-4DE3-A54A-ED8A0AEFC4B0}" type="presOf" srcId="{8E89DDA3-A44E-4767-B80D-A7EAC95274A7}" destId="{A68FA86A-A7B0-4BEE-A266-51B5A954E047}" srcOrd="0" destOrd="0" presId="urn:microsoft.com/office/officeart/2005/8/layout/vList5"/>
    <dgm:cxn modelId="{38BAF8DF-8169-47CC-A997-D06AD3E2A85C}" type="presOf" srcId="{26BA7D75-AA6A-480A-AC42-1B5F05CE95CD}" destId="{06683A23-2635-4B3B-A90E-497D23821D31}" srcOrd="0" destOrd="0" presId="urn:microsoft.com/office/officeart/2005/8/layout/vList5"/>
    <dgm:cxn modelId="{EA49B0DE-C2E5-467D-BE6E-4D8140A5D101}" srcId="{C568E411-A110-4C17-8EC5-389491E446C5}" destId="{68A19BB8-0A58-4CF9-80D3-0B603FD5142A}" srcOrd="5" destOrd="0" parTransId="{CCF71379-15E4-4E01-B389-CE50762EDFAF}" sibTransId="{875F34C8-0EB4-4002-B5C5-71875A58565B}"/>
    <dgm:cxn modelId="{E8431EF6-F03C-4B83-8822-A971E2C0B656}" srcId="{C568E411-A110-4C17-8EC5-389491E446C5}" destId="{07E9F546-58EF-46BA-90E9-F811E9E88EBE}" srcOrd="1" destOrd="0" parTransId="{994B74FC-E55D-4CDC-B09D-F5751D0E9B4A}" sibTransId="{FB7758D4-0524-4B0B-BBE2-8EB79D6DB1A4}"/>
    <dgm:cxn modelId="{285591E6-643C-424A-9FAD-85545D5BE71B}" type="presParOf" srcId="{9B09D0BA-113E-414A-A5E1-628F7F1D11EB}" destId="{D24AA811-17CE-4C1A-9DD3-F7370749B372}" srcOrd="0" destOrd="0" presId="urn:microsoft.com/office/officeart/2005/8/layout/vList5"/>
    <dgm:cxn modelId="{670F0D7C-DDD0-4DBD-960B-F235E101340E}" type="presParOf" srcId="{D24AA811-17CE-4C1A-9DD3-F7370749B372}" destId="{A68FA86A-A7B0-4BEE-A266-51B5A954E047}" srcOrd="0" destOrd="0" presId="urn:microsoft.com/office/officeart/2005/8/layout/vList5"/>
    <dgm:cxn modelId="{F5AE1462-3148-4EF4-B21B-5B2023378B09}" type="presParOf" srcId="{D24AA811-17CE-4C1A-9DD3-F7370749B372}" destId="{06683A23-2635-4B3B-A90E-497D23821D31}" srcOrd="1" destOrd="0" presId="urn:microsoft.com/office/officeart/2005/8/layout/vList5"/>
    <dgm:cxn modelId="{81A2B9E9-D129-4C6A-BD11-1B7F3B357C43}" type="presParOf" srcId="{9B09D0BA-113E-414A-A5E1-628F7F1D11EB}" destId="{D636424F-ADD1-4809-BBA7-A4C61D7E931C}" srcOrd="1" destOrd="0" presId="urn:microsoft.com/office/officeart/2005/8/layout/vList5"/>
    <dgm:cxn modelId="{6CAB6405-0A11-4352-B578-717916C36C46}" type="presParOf" srcId="{9B09D0BA-113E-414A-A5E1-628F7F1D11EB}" destId="{F3AB51BC-99C4-462F-A9AB-B4E80C336B1B}" srcOrd="2" destOrd="0" presId="urn:microsoft.com/office/officeart/2005/8/layout/vList5"/>
    <dgm:cxn modelId="{64DD613D-526C-4812-91A8-CCD757E8D96C}" type="presParOf" srcId="{F3AB51BC-99C4-462F-A9AB-B4E80C336B1B}" destId="{1F72AA41-5994-40DA-AE18-0472EF6D7A13}" srcOrd="0" destOrd="0" presId="urn:microsoft.com/office/officeart/2005/8/layout/vList5"/>
    <dgm:cxn modelId="{89D1EB76-A910-463A-AD26-206333948CB4}" type="presParOf" srcId="{F3AB51BC-99C4-462F-A9AB-B4E80C336B1B}" destId="{F522755D-F1CD-4E37-88B8-D93374BBD1AE}" srcOrd="1" destOrd="0" presId="urn:microsoft.com/office/officeart/2005/8/layout/vList5"/>
    <dgm:cxn modelId="{047CA34D-FEAE-41A2-A4EB-FD8FCFAD634D}" type="presParOf" srcId="{9B09D0BA-113E-414A-A5E1-628F7F1D11EB}" destId="{CBE506DF-89CE-4CB2-838C-20EB8E437FDC}" srcOrd="3" destOrd="0" presId="urn:microsoft.com/office/officeart/2005/8/layout/vList5"/>
    <dgm:cxn modelId="{0601834F-00E0-4473-BF5B-7348CD956903}" type="presParOf" srcId="{9B09D0BA-113E-414A-A5E1-628F7F1D11EB}" destId="{1EFAAD1B-6A4A-4EB2-9D7F-E31C9044234B}" srcOrd="4" destOrd="0" presId="urn:microsoft.com/office/officeart/2005/8/layout/vList5"/>
    <dgm:cxn modelId="{9207DFDC-D9D3-4526-A5CE-8776FA0C0E64}" type="presParOf" srcId="{1EFAAD1B-6A4A-4EB2-9D7F-E31C9044234B}" destId="{CECA2636-88EF-45CC-B630-3ED52EC3B278}" srcOrd="0" destOrd="0" presId="urn:microsoft.com/office/officeart/2005/8/layout/vList5"/>
    <dgm:cxn modelId="{3A9B187F-6192-4E3D-85C5-1DD441C5304B}" type="presParOf" srcId="{1EFAAD1B-6A4A-4EB2-9D7F-E31C9044234B}" destId="{496D5686-04C3-4FC6-B24C-FFD34DF6B0BF}" srcOrd="1" destOrd="0" presId="urn:microsoft.com/office/officeart/2005/8/layout/vList5"/>
    <dgm:cxn modelId="{080F18BD-0991-435A-B8CF-501884C556E4}" type="presParOf" srcId="{9B09D0BA-113E-414A-A5E1-628F7F1D11EB}" destId="{EE1638E0-35CB-4E32-826A-B3FD57EB1A7C}" srcOrd="5" destOrd="0" presId="urn:microsoft.com/office/officeart/2005/8/layout/vList5"/>
    <dgm:cxn modelId="{9D81ADE0-DFC7-4E47-AA23-70085A403349}" type="presParOf" srcId="{9B09D0BA-113E-414A-A5E1-628F7F1D11EB}" destId="{869C8AB8-B174-4B13-B420-AF5CB51CDC33}" srcOrd="6" destOrd="0" presId="urn:microsoft.com/office/officeart/2005/8/layout/vList5"/>
    <dgm:cxn modelId="{749C351F-6B8A-4943-AEF4-64A61F28C9D0}" type="presParOf" srcId="{869C8AB8-B174-4B13-B420-AF5CB51CDC33}" destId="{86686253-95B5-469E-92B2-9F9B6BC635F5}" srcOrd="0" destOrd="0" presId="urn:microsoft.com/office/officeart/2005/8/layout/vList5"/>
    <dgm:cxn modelId="{6D4BD76D-7EC0-4856-94C0-7CC015B50FB2}" type="presParOf" srcId="{869C8AB8-B174-4B13-B420-AF5CB51CDC33}" destId="{687F1434-B716-407A-A634-2A57C42AEE61}" srcOrd="1" destOrd="0" presId="urn:microsoft.com/office/officeart/2005/8/layout/vList5"/>
    <dgm:cxn modelId="{3C6C2685-CADA-40C6-BD86-524D7250C455}" type="presParOf" srcId="{9B09D0BA-113E-414A-A5E1-628F7F1D11EB}" destId="{E1BEC571-AD46-443F-9B9A-8D00E396CBB3}" srcOrd="7" destOrd="0" presId="urn:microsoft.com/office/officeart/2005/8/layout/vList5"/>
    <dgm:cxn modelId="{6545C79E-C577-47D5-B99C-941DD9BFCA0F}" type="presParOf" srcId="{9B09D0BA-113E-414A-A5E1-628F7F1D11EB}" destId="{B2B59898-12FB-4D13-84B5-F5436C5C9178}" srcOrd="8" destOrd="0" presId="urn:microsoft.com/office/officeart/2005/8/layout/vList5"/>
    <dgm:cxn modelId="{B425AED4-0B6B-4074-A626-FD042533020F}" type="presParOf" srcId="{B2B59898-12FB-4D13-84B5-F5436C5C9178}" destId="{2B796C0F-AD71-45B8-8540-A612DF815A45}" srcOrd="0" destOrd="0" presId="urn:microsoft.com/office/officeart/2005/8/layout/vList5"/>
    <dgm:cxn modelId="{1F3A90C3-9D76-432B-8735-CDFFB89D6F54}" type="presParOf" srcId="{B2B59898-12FB-4D13-84B5-F5436C5C9178}" destId="{F0227C13-5735-4481-A062-BE4790C2E2B3}" srcOrd="1" destOrd="0" presId="urn:microsoft.com/office/officeart/2005/8/layout/vList5"/>
    <dgm:cxn modelId="{636C956C-D659-42F3-AE36-EF64B8DD5DC1}" type="presParOf" srcId="{9B09D0BA-113E-414A-A5E1-628F7F1D11EB}" destId="{D4DD5F2D-EACF-4B77-BE8A-A1CD26FA61F3}" srcOrd="9" destOrd="0" presId="urn:microsoft.com/office/officeart/2005/8/layout/vList5"/>
    <dgm:cxn modelId="{11EEC5E9-95C0-4356-944B-6EAA66E5C45C}" type="presParOf" srcId="{9B09D0BA-113E-414A-A5E1-628F7F1D11EB}" destId="{D986B548-198F-4F9D-BA96-88FCFAE01E3C}" srcOrd="10" destOrd="0" presId="urn:microsoft.com/office/officeart/2005/8/layout/vList5"/>
    <dgm:cxn modelId="{DAB959B0-13F9-476B-B85B-D0A5BDF03389}" type="presParOf" srcId="{D986B548-198F-4F9D-BA96-88FCFAE01E3C}" destId="{0881A586-420F-4AFA-BC5A-50FB4F186576}" srcOrd="0" destOrd="0" presId="urn:microsoft.com/office/officeart/2005/8/layout/vList5"/>
    <dgm:cxn modelId="{09C0BF2A-023E-4095-B579-8129FB04531B}" type="presParOf" srcId="{D986B548-198F-4F9D-BA96-88FCFAE01E3C}" destId="{CE9C5BF8-EAE0-4014-9A2E-8ACEBF2C2CEC}" srcOrd="1" destOrd="0" presId="urn:microsoft.com/office/officeart/2005/8/layout/vList5"/>
  </dgm:cxnLst>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7083B31-708D-40D1-AFC1-4DE82DC60C3E}" type="doc">
      <dgm:prSet loTypeId="urn:microsoft.com/office/officeart/2005/8/layout/vList4#1" loCatId="list" qsTypeId="urn:microsoft.com/office/officeart/2005/8/quickstyle/simple1" qsCatId="simple" csTypeId="urn:microsoft.com/office/officeart/2005/8/colors/accent1_2" csCatId="accent1" phldr="1"/>
      <dgm:spPr/>
      <dgm:t>
        <a:bodyPr/>
        <a:lstStyle/>
        <a:p>
          <a:endParaRPr lang="en-ZA"/>
        </a:p>
      </dgm:t>
    </dgm:pt>
    <dgm:pt modelId="{6C3BDCB9-38A4-4140-9151-C8BB379B456E}">
      <dgm:prSet phldrT="[Text]" custT="1"/>
      <dgm:spPr>
        <a:solidFill>
          <a:schemeClr val="bg1"/>
        </a:solidFill>
      </dgm:spPr>
      <dgm:t>
        <a:bodyPr/>
        <a:lstStyle/>
        <a:p>
          <a:r>
            <a:rPr lang="en-GB" altLang="en-US" sz="3200" dirty="0" smtClean="0">
              <a:solidFill>
                <a:schemeClr val="tx1"/>
              </a:solidFill>
              <a:latin typeface="Arial" charset="0"/>
              <a:cs typeface="Arial" charset="0"/>
            </a:rPr>
            <a:t>23 KPIs</a:t>
          </a:r>
          <a:endParaRPr lang="en-ZA" sz="3200" dirty="0">
            <a:solidFill>
              <a:schemeClr val="tx1"/>
            </a:solidFill>
          </a:endParaRPr>
        </a:p>
      </dgm:t>
    </dgm:pt>
    <dgm:pt modelId="{20C06DEB-D951-4F80-A9E3-1AF166480DEB}" type="parTrans" cxnId="{DA69BAB3-AD3D-4311-918A-2EE659BD4CA6}">
      <dgm:prSet/>
      <dgm:spPr/>
      <dgm:t>
        <a:bodyPr/>
        <a:lstStyle/>
        <a:p>
          <a:endParaRPr lang="en-ZA"/>
        </a:p>
      </dgm:t>
    </dgm:pt>
    <dgm:pt modelId="{06D72955-76EE-4DAC-BCBC-2A4CDFBB42F6}" type="sibTrans" cxnId="{DA69BAB3-AD3D-4311-918A-2EE659BD4CA6}">
      <dgm:prSet/>
      <dgm:spPr/>
      <dgm:t>
        <a:bodyPr/>
        <a:lstStyle/>
        <a:p>
          <a:endParaRPr lang="en-ZA"/>
        </a:p>
      </dgm:t>
    </dgm:pt>
    <dgm:pt modelId="{3E9EAC10-3732-4B0A-94AA-B650F51D1C42}">
      <dgm:prSet phldrT="[Text]" custT="1"/>
      <dgm:spPr>
        <a:solidFill>
          <a:schemeClr val="bg1"/>
        </a:solidFill>
      </dgm:spPr>
      <dgm:t>
        <a:bodyPr/>
        <a:lstStyle/>
        <a:p>
          <a:r>
            <a:rPr lang="en-GB" altLang="en-US" sz="3200" dirty="0" smtClean="0">
              <a:solidFill>
                <a:schemeClr val="tx1"/>
              </a:solidFill>
              <a:latin typeface="Arial" charset="0"/>
              <a:cs typeface="Arial" charset="0"/>
            </a:rPr>
            <a:t>182  products planned</a:t>
          </a:r>
          <a:endParaRPr lang="en-ZA" sz="3200" dirty="0">
            <a:solidFill>
              <a:schemeClr val="tx1"/>
            </a:solidFill>
          </a:endParaRPr>
        </a:p>
      </dgm:t>
    </dgm:pt>
    <dgm:pt modelId="{4ED9F0A9-DFCD-4C4C-B6CF-4809A1A2B562}" type="parTrans" cxnId="{C9FC9672-A830-4464-BBCD-58D87034DD09}">
      <dgm:prSet/>
      <dgm:spPr/>
      <dgm:t>
        <a:bodyPr/>
        <a:lstStyle/>
        <a:p>
          <a:endParaRPr lang="en-ZA"/>
        </a:p>
      </dgm:t>
    </dgm:pt>
    <dgm:pt modelId="{297EF8B6-5045-4759-B0FE-88BE64010462}" type="sibTrans" cxnId="{C9FC9672-A830-4464-BBCD-58D87034DD09}">
      <dgm:prSet/>
      <dgm:spPr/>
      <dgm:t>
        <a:bodyPr/>
        <a:lstStyle/>
        <a:p>
          <a:endParaRPr lang="en-ZA"/>
        </a:p>
      </dgm:t>
    </dgm:pt>
    <dgm:pt modelId="{402AB938-7E15-4B32-8A60-3BA94BA371A6}">
      <dgm:prSet phldrT="[Text]" custT="1"/>
      <dgm:spPr>
        <a:noFill/>
      </dgm:spPr>
      <dgm:t>
        <a:bodyPr/>
        <a:lstStyle/>
        <a:p>
          <a:r>
            <a:rPr lang="en-GB" altLang="en-US" sz="4000" b="1" dirty="0" smtClean="0">
              <a:solidFill>
                <a:srgbClr val="00B050"/>
              </a:solidFill>
              <a:latin typeface="Arial" charset="0"/>
              <a:cs typeface="Arial" charset="0"/>
            </a:rPr>
            <a:t>97%</a:t>
          </a:r>
          <a:r>
            <a:rPr lang="en-GB" altLang="en-US" sz="3400" dirty="0" smtClean="0">
              <a:latin typeface="Arial" charset="0"/>
              <a:cs typeface="Arial" charset="0"/>
            </a:rPr>
            <a:t> </a:t>
          </a:r>
          <a:r>
            <a:rPr lang="en-GB" altLang="en-US" sz="3400" dirty="0" smtClean="0">
              <a:solidFill>
                <a:schemeClr val="tx1"/>
              </a:solidFill>
              <a:latin typeface="Arial" charset="0"/>
              <a:cs typeface="Arial" charset="0"/>
            </a:rPr>
            <a:t>of allocated budget spent </a:t>
          </a:r>
          <a:r>
            <a:rPr lang="en-GB" altLang="en-US" sz="1100" dirty="0" smtClean="0">
              <a:solidFill>
                <a:schemeClr val="tx1"/>
              </a:solidFill>
              <a:latin typeface="Arial" charset="0"/>
              <a:cs typeface="Arial" charset="0"/>
            </a:rPr>
            <a:t>(refer to slide 37)</a:t>
          </a:r>
          <a:endParaRPr lang="en-ZA" sz="1100" dirty="0">
            <a:solidFill>
              <a:schemeClr val="tx1"/>
            </a:solidFill>
          </a:endParaRPr>
        </a:p>
      </dgm:t>
    </dgm:pt>
    <dgm:pt modelId="{3C2BDD4B-C135-4A9C-AE28-2A0240143E55}" type="parTrans" cxnId="{7DE5744C-8F84-4FF7-9266-FD589D66A069}">
      <dgm:prSet/>
      <dgm:spPr/>
      <dgm:t>
        <a:bodyPr/>
        <a:lstStyle/>
        <a:p>
          <a:endParaRPr lang="en-ZA"/>
        </a:p>
      </dgm:t>
    </dgm:pt>
    <dgm:pt modelId="{5BF04D24-F0D9-4FB2-89FE-DDDDDBEF96FF}" type="sibTrans" cxnId="{7DE5744C-8F84-4FF7-9266-FD589D66A069}">
      <dgm:prSet/>
      <dgm:spPr/>
      <dgm:t>
        <a:bodyPr/>
        <a:lstStyle/>
        <a:p>
          <a:endParaRPr lang="en-ZA"/>
        </a:p>
      </dgm:t>
    </dgm:pt>
    <dgm:pt modelId="{27142553-86CF-4C83-BEF1-2B97E16CA0A0}">
      <dgm:prSet custT="1"/>
      <dgm:spPr>
        <a:solidFill>
          <a:schemeClr val="bg1"/>
        </a:solidFill>
      </dgm:spPr>
      <dgm:t>
        <a:bodyPr/>
        <a:lstStyle/>
        <a:p>
          <a:r>
            <a:rPr lang="en-GB" altLang="en-US" sz="4000" b="1" dirty="0" smtClean="0">
              <a:solidFill>
                <a:srgbClr val="00B050"/>
              </a:solidFill>
              <a:latin typeface="Arial" charset="0"/>
              <a:cs typeface="Arial" charset="0"/>
            </a:rPr>
            <a:t>199</a:t>
          </a:r>
          <a:r>
            <a:rPr lang="en-GB" altLang="en-US" sz="3400" dirty="0" smtClean="0">
              <a:latin typeface="Arial" charset="0"/>
              <a:cs typeface="Arial" charset="0"/>
            </a:rPr>
            <a:t> </a:t>
          </a:r>
          <a:r>
            <a:rPr lang="en-GB" altLang="en-US" sz="3400" dirty="0" smtClean="0">
              <a:solidFill>
                <a:schemeClr val="tx1"/>
              </a:solidFill>
              <a:latin typeface="Arial" charset="0"/>
              <a:cs typeface="Arial" charset="0"/>
            </a:rPr>
            <a:t>products achieved</a:t>
          </a:r>
          <a:endParaRPr lang="en-ZA" sz="3400" dirty="0">
            <a:solidFill>
              <a:schemeClr val="tx1"/>
            </a:solidFill>
          </a:endParaRPr>
        </a:p>
      </dgm:t>
    </dgm:pt>
    <dgm:pt modelId="{67273D9C-B51D-48E6-B7E1-92AFAAD0C508}" type="parTrans" cxnId="{BA1B8A40-DE4E-494F-8712-DF7B4FA029AB}">
      <dgm:prSet/>
      <dgm:spPr/>
      <dgm:t>
        <a:bodyPr/>
        <a:lstStyle/>
        <a:p>
          <a:endParaRPr lang="en-ZA"/>
        </a:p>
      </dgm:t>
    </dgm:pt>
    <dgm:pt modelId="{CB534A22-ABD9-47D8-918F-59BDA85B5C1F}" type="sibTrans" cxnId="{BA1B8A40-DE4E-494F-8712-DF7B4FA029AB}">
      <dgm:prSet/>
      <dgm:spPr/>
      <dgm:t>
        <a:bodyPr/>
        <a:lstStyle/>
        <a:p>
          <a:endParaRPr lang="en-ZA"/>
        </a:p>
      </dgm:t>
    </dgm:pt>
    <dgm:pt modelId="{7A4FD0C0-43D1-4453-8FEB-792FFFEEE4CE}" type="pres">
      <dgm:prSet presAssocID="{B7083B31-708D-40D1-AFC1-4DE82DC60C3E}" presName="linear" presStyleCnt="0">
        <dgm:presLayoutVars>
          <dgm:dir/>
          <dgm:resizeHandles val="exact"/>
        </dgm:presLayoutVars>
      </dgm:prSet>
      <dgm:spPr/>
      <dgm:t>
        <a:bodyPr/>
        <a:lstStyle/>
        <a:p>
          <a:endParaRPr lang="en-ZA"/>
        </a:p>
      </dgm:t>
    </dgm:pt>
    <dgm:pt modelId="{8618820D-3E96-4927-A30F-627237D3CCC2}" type="pres">
      <dgm:prSet presAssocID="{6C3BDCB9-38A4-4140-9151-C8BB379B456E}" presName="comp" presStyleCnt="0"/>
      <dgm:spPr/>
    </dgm:pt>
    <dgm:pt modelId="{92D5FA28-B974-4CBF-9B6E-E4B92737132C}" type="pres">
      <dgm:prSet presAssocID="{6C3BDCB9-38A4-4140-9151-C8BB379B456E}" presName="box" presStyleLbl="node1" presStyleIdx="0" presStyleCnt="4"/>
      <dgm:spPr/>
      <dgm:t>
        <a:bodyPr/>
        <a:lstStyle/>
        <a:p>
          <a:endParaRPr lang="en-ZA"/>
        </a:p>
      </dgm:t>
    </dgm:pt>
    <dgm:pt modelId="{A521851F-9F03-4255-AE06-2A181F700645}" type="pres">
      <dgm:prSet presAssocID="{6C3BDCB9-38A4-4140-9151-C8BB379B456E}" presName="img" presStyleLbl="fgImgPlace1" presStyleIdx="0" presStyleCnt="4" custScaleX="76544" custLinFactNeighborX="-3290" custLinFactNeighborY="-4668"/>
      <dgm:spPr>
        <a:blipFill rotWithShape="1">
          <a:blip xmlns:r="http://schemas.openxmlformats.org/officeDocument/2006/relationships" r:embed="rId1"/>
          <a:stretch>
            <a:fillRect/>
          </a:stretch>
        </a:blipFill>
      </dgm:spPr>
      <dgm:t>
        <a:bodyPr/>
        <a:lstStyle/>
        <a:p>
          <a:endParaRPr lang="en-ZA"/>
        </a:p>
      </dgm:t>
    </dgm:pt>
    <dgm:pt modelId="{EFE1C1F0-B22C-4115-AB72-FB7163D46046}" type="pres">
      <dgm:prSet presAssocID="{6C3BDCB9-38A4-4140-9151-C8BB379B456E}" presName="text" presStyleLbl="node1" presStyleIdx="0" presStyleCnt="4">
        <dgm:presLayoutVars>
          <dgm:bulletEnabled val="1"/>
        </dgm:presLayoutVars>
      </dgm:prSet>
      <dgm:spPr/>
      <dgm:t>
        <a:bodyPr/>
        <a:lstStyle/>
        <a:p>
          <a:endParaRPr lang="en-ZA"/>
        </a:p>
      </dgm:t>
    </dgm:pt>
    <dgm:pt modelId="{05DEDC60-8D7F-4313-940C-D9B1F511C848}" type="pres">
      <dgm:prSet presAssocID="{06D72955-76EE-4DAC-BCBC-2A4CDFBB42F6}" presName="spacer" presStyleCnt="0"/>
      <dgm:spPr/>
    </dgm:pt>
    <dgm:pt modelId="{A1D30324-717E-421C-ADB2-359E175B18D1}" type="pres">
      <dgm:prSet presAssocID="{3E9EAC10-3732-4B0A-94AA-B650F51D1C42}" presName="comp" presStyleCnt="0"/>
      <dgm:spPr/>
    </dgm:pt>
    <dgm:pt modelId="{81CDE69C-7081-4E78-836F-A452F5ACD121}" type="pres">
      <dgm:prSet presAssocID="{3E9EAC10-3732-4B0A-94AA-B650F51D1C42}" presName="box" presStyleLbl="node1" presStyleIdx="1" presStyleCnt="4" custLinFactNeighborX="126" custLinFactNeighborY="3117"/>
      <dgm:spPr/>
      <dgm:t>
        <a:bodyPr/>
        <a:lstStyle/>
        <a:p>
          <a:endParaRPr lang="en-ZA"/>
        </a:p>
      </dgm:t>
    </dgm:pt>
    <dgm:pt modelId="{71C35FAD-16EA-4DED-A0E8-6350D82E70C2}" type="pres">
      <dgm:prSet presAssocID="{3E9EAC10-3732-4B0A-94AA-B650F51D1C42}" presName="img" presStyleLbl="fgImgPlace1" presStyleIdx="1" presStyleCnt="4" custScaleX="79210" custLinFactNeighborX="-1957" custLinFactNeighborY="-748"/>
      <dgm:spPr>
        <a:blipFill rotWithShape="1">
          <a:blip xmlns:r="http://schemas.openxmlformats.org/officeDocument/2006/relationships" r:embed="rId2"/>
          <a:stretch>
            <a:fillRect/>
          </a:stretch>
        </a:blipFill>
      </dgm:spPr>
      <dgm:t>
        <a:bodyPr/>
        <a:lstStyle/>
        <a:p>
          <a:endParaRPr lang="en-ZA"/>
        </a:p>
      </dgm:t>
    </dgm:pt>
    <dgm:pt modelId="{49A6F6A6-4E4E-49DA-9AA7-7D318344AF3A}" type="pres">
      <dgm:prSet presAssocID="{3E9EAC10-3732-4B0A-94AA-B650F51D1C42}" presName="text" presStyleLbl="node1" presStyleIdx="1" presStyleCnt="4">
        <dgm:presLayoutVars>
          <dgm:bulletEnabled val="1"/>
        </dgm:presLayoutVars>
      </dgm:prSet>
      <dgm:spPr/>
      <dgm:t>
        <a:bodyPr/>
        <a:lstStyle/>
        <a:p>
          <a:endParaRPr lang="en-ZA"/>
        </a:p>
      </dgm:t>
    </dgm:pt>
    <dgm:pt modelId="{EA3E58C2-D797-46CC-998F-C063B40A3A59}" type="pres">
      <dgm:prSet presAssocID="{297EF8B6-5045-4759-B0FE-88BE64010462}" presName="spacer" presStyleCnt="0"/>
      <dgm:spPr/>
    </dgm:pt>
    <dgm:pt modelId="{C1BBED85-60DB-48D2-A57C-137B9443B4FD}" type="pres">
      <dgm:prSet presAssocID="{27142553-86CF-4C83-BEF1-2B97E16CA0A0}" presName="comp" presStyleCnt="0"/>
      <dgm:spPr/>
    </dgm:pt>
    <dgm:pt modelId="{8648F40F-651E-40D7-BBC8-D195F981A691}" type="pres">
      <dgm:prSet presAssocID="{27142553-86CF-4C83-BEF1-2B97E16CA0A0}" presName="box" presStyleLbl="node1" presStyleIdx="2" presStyleCnt="4"/>
      <dgm:spPr/>
      <dgm:t>
        <a:bodyPr/>
        <a:lstStyle/>
        <a:p>
          <a:endParaRPr lang="en-ZA"/>
        </a:p>
      </dgm:t>
    </dgm:pt>
    <dgm:pt modelId="{11ED82CB-80A7-4280-870C-54EBDC4C76F6}" type="pres">
      <dgm:prSet presAssocID="{27142553-86CF-4C83-BEF1-2B97E16CA0A0}" presName="img" presStyleLbl="fgImgPlace1" presStyleIdx="2" presStyleCnt="4" custScaleX="83124"/>
      <dgm:spPr>
        <a:blipFill rotWithShape="1">
          <a:blip xmlns:r="http://schemas.openxmlformats.org/officeDocument/2006/relationships" r:embed="rId3"/>
          <a:stretch>
            <a:fillRect/>
          </a:stretch>
        </a:blipFill>
      </dgm:spPr>
      <dgm:t>
        <a:bodyPr/>
        <a:lstStyle/>
        <a:p>
          <a:endParaRPr lang="en-ZA"/>
        </a:p>
      </dgm:t>
    </dgm:pt>
    <dgm:pt modelId="{FA24BBEE-869D-49D3-8499-F9BF6780F3B1}" type="pres">
      <dgm:prSet presAssocID="{27142553-86CF-4C83-BEF1-2B97E16CA0A0}" presName="text" presStyleLbl="node1" presStyleIdx="2" presStyleCnt="4">
        <dgm:presLayoutVars>
          <dgm:bulletEnabled val="1"/>
        </dgm:presLayoutVars>
      </dgm:prSet>
      <dgm:spPr/>
      <dgm:t>
        <a:bodyPr/>
        <a:lstStyle/>
        <a:p>
          <a:endParaRPr lang="en-ZA"/>
        </a:p>
      </dgm:t>
    </dgm:pt>
    <dgm:pt modelId="{9324284D-C406-48E9-B03F-8C8B631BF6D5}" type="pres">
      <dgm:prSet presAssocID="{CB534A22-ABD9-47D8-918F-59BDA85B5C1F}" presName="spacer" presStyleCnt="0"/>
      <dgm:spPr/>
    </dgm:pt>
    <dgm:pt modelId="{F1BED4FF-E201-4F7B-8543-E01953F279A8}" type="pres">
      <dgm:prSet presAssocID="{402AB938-7E15-4B32-8A60-3BA94BA371A6}" presName="comp" presStyleCnt="0"/>
      <dgm:spPr/>
    </dgm:pt>
    <dgm:pt modelId="{56F97CA8-51D4-4E32-98EC-5D76A95737B7}" type="pres">
      <dgm:prSet presAssocID="{402AB938-7E15-4B32-8A60-3BA94BA371A6}" presName="box" presStyleLbl="node1" presStyleIdx="3" presStyleCnt="4"/>
      <dgm:spPr/>
      <dgm:t>
        <a:bodyPr/>
        <a:lstStyle/>
        <a:p>
          <a:endParaRPr lang="en-ZA"/>
        </a:p>
      </dgm:t>
    </dgm:pt>
    <dgm:pt modelId="{DE0A98F3-9D58-48E3-BA18-91B46130B4F5}" type="pres">
      <dgm:prSet presAssocID="{402AB938-7E15-4B32-8A60-3BA94BA371A6}" presName="img" presStyleLbl="fgImgPlace1" presStyleIdx="3" presStyleCnt="4" custScaleX="83124"/>
      <dgm:spPr>
        <a:blipFill rotWithShape="1">
          <a:blip xmlns:r="http://schemas.openxmlformats.org/officeDocument/2006/relationships" r:embed="rId3"/>
          <a:stretch>
            <a:fillRect/>
          </a:stretch>
        </a:blipFill>
      </dgm:spPr>
      <dgm:t>
        <a:bodyPr/>
        <a:lstStyle/>
        <a:p>
          <a:endParaRPr lang="en-ZA"/>
        </a:p>
      </dgm:t>
    </dgm:pt>
    <dgm:pt modelId="{68E56AE9-1F1B-4A1C-A80C-2A68A0311618}" type="pres">
      <dgm:prSet presAssocID="{402AB938-7E15-4B32-8A60-3BA94BA371A6}" presName="text" presStyleLbl="node1" presStyleIdx="3" presStyleCnt="4">
        <dgm:presLayoutVars>
          <dgm:bulletEnabled val="1"/>
        </dgm:presLayoutVars>
      </dgm:prSet>
      <dgm:spPr/>
      <dgm:t>
        <a:bodyPr/>
        <a:lstStyle/>
        <a:p>
          <a:endParaRPr lang="en-ZA"/>
        </a:p>
      </dgm:t>
    </dgm:pt>
  </dgm:ptLst>
  <dgm:cxnLst>
    <dgm:cxn modelId="{1C2BFE37-F44B-4EAC-BAA9-255FFE6B7C64}" type="presOf" srcId="{27142553-86CF-4C83-BEF1-2B97E16CA0A0}" destId="{FA24BBEE-869D-49D3-8499-F9BF6780F3B1}" srcOrd="1" destOrd="0" presId="urn:microsoft.com/office/officeart/2005/8/layout/vList4#1"/>
    <dgm:cxn modelId="{A779F211-CB66-4DED-9F6E-298E408EFF34}" type="presOf" srcId="{3E9EAC10-3732-4B0A-94AA-B650F51D1C42}" destId="{49A6F6A6-4E4E-49DA-9AA7-7D318344AF3A}" srcOrd="1" destOrd="0" presId="urn:microsoft.com/office/officeart/2005/8/layout/vList4#1"/>
    <dgm:cxn modelId="{8C0804FB-8D8B-4DF0-A041-005048A7ECEE}" type="presOf" srcId="{27142553-86CF-4C83-BEF1-2B97E16CA0A0}" destId="{8648F40F-651E-40D7-BBC8-D195F981A691}" srcOrd="0" destOrd="0" presId="urn:microsoft.com/office/officeart/2005/8/layout/vList4#1"/>
    <dgm:cxn modelId="{0CD3BBCA-2AA2-44C8-8E49-8E88AC714A7D}" type="presOf" srcId="{3E9EAC10-3732-4B0A-94AA-B650F51D1C42}" destId="{81CDE69C-7081-4E78-836F-A452F5ACD121}" srcOrd="0" destOrd="0" presId="urn:microsoft.com/office/officeart/2005/8/layout/vList4#1"/>
    <dgm:cxn modelId="{7DE5744C-8F84-4FF7-9266-FD589D66A069}" srcId="{B7083B31-708D-40D1-AFC1-4DE82DC60C3E}" destId="{402AB938-7E15-4B32-8A60-3BA94BA371A6}" srcOrd="3" destOrd="0" parTransId="{3C2BDD4B-C135-4A9C-AE28-2A0240143E55}" sibTransId="{5BF04D24-F0D9-4FB2-89FE-DDDDDBEF96FF}"/>
    <dgm:cxn modelId="{BB78B440-5986-4C8D-BD2B-F071E5C112F9}" type="presOf" srcId="{402AB938-7E15-4B32-8A60-3BA94BA371A6}" destId="{56F97CA8-51D4-4E32-98EC-5D76A95737B7}" srcOrd="0" destOrd="0" presId="urn:microsoft.com/office/officeart/2005/8/layout/vList4#1"/>
    <dgm:cxn modelId="{8D90C315-73A7-42F6-B44F-46F794A26F63}" type="presOf" srcId="{402AB938-7E15-4B32-8A60-3BA94BA371A6}" destId="{68E56AE9-1F1B-4A1C-A80C-2A68A0311618}" srcOrd="1" destOrd="0" presId="urn:microsoft.com/office/officeart/2005/8/layout/vList4#1"/>
    <dgm:cxn modelId="{DCB13B26-8727-4A4E-AC4A-A822DE15FFE1}" type="presOf" srcId="{B7083B31-708D-40D1-AFC1-4DE82DC60C3E}" destId="{7A4FD0C0-43D1-4453-8FEB-792FFFEEE4CE}" srcOrd="0" destOrd="0" presId="urn:microsoft.com/office/officeart/2005/8/layout/vList4#1"/>
    <dgm:cxn modelId="{C9FC9672-A830-4464-BBCD-58D87034DD09}" srcId="{B7083B31-708D-40D1-AFC1-4DE82DC60C3E}" destId="{3E9EAC10-3732-4B0A-94AA-B650F51D1C42}" srcOrd="1" destOrd="0" parTransId="{4ED9F0A9-DFCD-4C4C-B6CF-4809A1A2B562}" sibTransId="{297EF8B6-5045-4759-B0FE-88BE64010462}"/>
    <dgm:cxn modelId="{DA69BAB3-AD3D-4311-918A-2EE659BD4CA6}" srcId="{B7083B31-708D-40D1-AFC1-4DE82DC60C3E}" destId="{6C3BDCB9-38A4-4140-9151-C8BB379B456E}" srcOrd="0" destOrd="0" parTransId="{20C06DEB-D951-4F80-A9E3-1AF166480DEB}" sibTransId="{06D72955-76EE-4DAC-BCBC-2A4CDFBB42F6}"/>
    <dgm:cxn modelId="{94F8902B-90F7-42D4-B750-383A4AAEDE79}" type="presOf" srcId="{6C3BDCB9-38A4-4140-9151-C8BB379B456E}" destId="{92D5FA28-B974-4CBF-9B6E-E4B92737132C}" srcOrd="0" destOrd="0" presId="urn:microsoft.com/office/officeart/2005/8/layout/vList4#1"/>
    <dgm:cxn modelId="{9B843CE2-36A6-4225-9303-FCD532897A13}" type="presOf" srcId="{6C3BDCB9-38A4-4140-9151-C8BB379B456E}" destId="{EFE1C1F0-B22C-4115-AB72-FB7163D46046}" srcOrd="1" destOrd="0" presId="urn:microsoft.com/office/officeart/2005/8/layout/vList4#1"/>
    <dgm:cxn modelId="{BA1B8A40-DE4E-494F-8712-DF7B4FA029AB}" srcId="{B7083B31-708D-40D1-AFC1-4DE82DC60C3E}" destId="{27142553-86CF-4C83-BEF1-2B97E16CA0A0}" srcOrd="2" destOrd="0" parTransId="{67273D9C-B51D-48E6-B7E1-92AFAAD0C508}" sibTransId="{CB534A22-ABD9-47D8-918F-59BDA85B5C1F}"/>
    <dgm:cxn modelId="{392090CD-847E-42D6-B8D2-D09A3470F2B3}" type="presParOf" srcId="{7A4FD0C0-43D1-4453-8FEB-792FFFEEE4CE}" destId="{8618820D-3E96-4927-A30F-627237D3CCC2}" srcOrd="0" destOrd="0" presId="urn:microsoft.com/office/officeart/2005/8/layout/vList4#1"/>
    <dgm:cxn modelId="{DA07E1C9-AFC3-4430-84D9-2B55DBE1A8CA}" type="presParOf" srcId="{8618820D-3E96-4927-A30F-627237D3CCC2}" destId="{92D5FA28-B974-4CBF-9B6E-E4B92737132C}" srcOrd="0" destOrd="0" presId="urn:microsoft.com/office/officeart/2005/8/layout/vList4#1"/>
    <dgm:cxn modelId="{4108748F-7667-4735-9AE1-0C41F1E116E5}" type="presParOf" srcId="{8618820D-3E96-4927-A30F-627237D3CCC2}" destId="{A521851F-9F03-4255-AE06-2A181F700645}" srcOrd="1" destOrd="0" presId="urn:microsoft.com/office/officeart/2005/8/layout/vList4#1"/>
    <dgm:cxn modelId="{D0E5A051-1BF6-4275-8522-88A96D706651}" type="presParOf" srcId="{8618820D-3E96-4927-A30F-627237D3CCC2}" destId="{EFE1C1F0-B22C-4115-AB72-FB7163D46046}" srcOrd="2" destOrd="0" presId="urn:microsoft.com/office/officeart/2005/8/layout/vList4#1"/>
    <dgm:cxn modelId="{488EFFC6-C5F3-487B-9999-EB8B0A9DE6FE}" type="presParOf" srcId="{7A4FD0C0-43D1-4453-8FEB-792FFFEEE4CE}" destId="{05DEDC60-8D7F-4313-940C-D9B1F511C848}" srcOrd="1" destOrd="0" presId="urn:microsoft.com/office/officeart/2005/8/layout/vList4#1"/>
    <dgm:cxn modelId="{78623155-77FB-4418-9B5F-C3470C4EFE6A}" type="presParOf" srcId="{7A4FD0C0-43D1-4453-8FEB-792FFFEEE4CE}" destId="{A1D30324-717E-421C-ADB2-359E175B18D1}" srcOrd="2" destOrd="0" presId="urn:microsoft.com/office/officeart/2005/8/layout/vList4#1"/>
    <dgm:cxn modelId="{9F8E789E-FB96-401D-AAB6-642C083527C9}" type="presParOf" srcId="{A1D30324-717E-421C-ADB2-359E175B18D1}" destId="{81CDE69C-7081-4E78-836F-A452F5ACD121}" srcOrd="0" destOrd="0" presId="urn:microsoft.com/office/officeart/2005/8/layout/vList4#1"/>
    <dgm:cxn modelId="{F67A68BB-D50A-4389-84BB-1EB6690E865A}" type="presParOf" srcId="{A1D30324-717E-421C-ADB2-359E175B18D1}" destId="{71C35FAD-16EA-4DED-A0E8-6350D82E70C2}" srcOrd="1" destOrd="0" presId="urn:microsoft.com/office/officeart/2005/8/layout/vList4#1"/>
    <dgm:cxn modelId="{9ED7112C-88CE-48A6-BE58-0A475F39100C}" type="presParOf" srcId="{A1D30324-717E-421C-ADB2-359E175B18D1}" destId="{49A6F6A6-4E4E-49DA-9AA7-7D318344AF3A}" srcOrd="2" destOrd="0" presId="urn:microsoft.com/office/officeart/2005/8/layout/vList4#1"/>
    <dgm:cxn modelId="{B234C8C3-C1ED-4A1B-843E-5B8F76A873EF}" type="presParOf" srcId="{7A4FD0C0-43D1-4453-8FEB-792FFFEEE4CE}" destId="{EA3E58C2-D797-46CC-998F-C063B40A3A59}" srcOrd="3" destOrd="0" presId="urn:microsoft.com/office/officeart/2005/8/layout/vList4#1"/>
    <dgm:cxn modelId="{778EF687-7CDB-421C-965E-767150C81260}" type="presParOf" srcId="{7A4FD0C0-43D1-4453-8FEB-792FFFEEE4CE}" destId="{C1BBED85-60DB-48D2-A57C-137B9443B4FD}" srcOrd="4" destOrd="0" presId="urn:microsoft.com/office/officeart/2005/8/layout/vList4#1"/>
    <dgm:cxn modelId="{9F3B6D0F-29F0-4A17-9B68-8C3399F234D6}" type="presParOf" srcId="{C1BBED85-60DB-48D2-A57C-137B9443B4FD}" destId="{8648F40F-651E-40D7-BBC8-D195F981A691}" srcOrd="0" destOrd="0" presId="urn:microsoft.com/office/officeart/2005/8/layout/vList4#1"/>
    <dgm:cxn modelId="{5F70F109-1AB6-4FE8-97E9-B24794D3C9B2}" type="presParOf" srcId="{C1BBED85-60DB-48D2-A57C-137B9443B4FD}" destId="{11ED82CB-80A7-4280-870C-54EBDC4C76F6}" srcOrd="1" destOrd="0" presId="urn:microsoft.com/office/officeart/2005/8/layout/vList4#1"/>
    <dgm:cxn modelId="{7AF4B7DC-B783-41E4-A3F7-7263A0EF4FC6}" type="presParOf" srcId="{C1BBED85-60DB-48D2-A57C-137B9443B4FD}" destId="{FA24BBEE-869D-49D3-8499-F9BF6780F3B1}" srcOrd="2" destOrd="0" presId="urn:microsoft.com/office/officeart/2005/8/layout/vList4#1"/>
    <dgm:cxn modelId="{1424EAE9-0F64-4E2B-84F1-6891D2398F66}" type="presParOf" srcId="{7A4FD0C0-43D1-4453-8FEB-792FFFEEE4CE}" destId="{9324284D-C406-48E9-B03F-8C8B631BF6D5}" srcOrd="5" destOrd="0" presId="urn:microsoft.com/office/officeart/2005/8/layout/vList4#1"/>
    <dgm:cxn modelId="{814F36D4-C4A9-40CC-9261-422E60CD7BC6}" type="presParOf" srcId="{7A4FD0C0-43D1-4453-8FEB-792FFFEEE4CE}" destId="{F1BED4FF-E201-4F7B-8543-E01953F279A8}" srcOrd="6" destOrd="0" presId="urn:microsoft.com/office/officeart/2005/8/layout/vList4#1"/>
    <dgm:cxn modelId="{78147E56-FD08-427D-8869-C1AABE4BD3C7}" type="presParOf" srcId="{F1BED4FF-E201-4F7B-8543-E01953F279A8}" destId="{56F97CA8-51D4-4E32-98EC-5D76A95737B7}" srcOrd="0" destOrd="0" presId="urn:microsoft.com/office/officeart/2005/8/layout/vList4#1"/>
    <dgm:cxn modelId="{B147EC81-6C6C-414D-9B4C-DF29FD97A83B}" type="presParOf" srcId="{F1BED4FF-E201-4F7B-8543-E01953F279A8}" destId="{DE0A98F3-9D58-48E3-BA18-91B46130B4F5}" srcOrd="1" destOrd="0" presId="urn:microsoft.com/office/officeart/2005/8/layout/vList4#1"/>
    <dgm:cxn modelId="{B7C8D4F3-AAC4-48E2-B433-864A2FE97919}" type="presParOf" srcId="{F1BED4FF-E201-4F7B-8543-E01953F279A8}" destId="{68E56AE9-1F1B-4A1C-A80C-2A68A0311618}" srcOrd="2" destOrd="0" presId="urn:microsoft.com/office/officeart/2005/8/layout/vList4#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CBAB3D2-C8C4-44B4-8ADE-AB4E9DAE8E96}" type="doc">
      <dgm:prSet loTypeId="urn:microsoft.com/office/officeart/2008/layout/VerticalCurvedList" loCatId="list" qsTypeId="urn:microsoft.com/office/officeart/2005/8/quickstyle/simple1" qsCatId="simple" csTypeId="urn:microsoft.com/office/officeart/2005/8/colors/accent3_1" csCatId="accent3" phldr="1"/>
      <dgm:spPr/>
      <dgm:t>
        <a:bodyPr/>
        <a:lstStyle/>
        <a:p>
          <a:endParaRPr lang="en-US"/>
        </a:p>
      </dgm:t>
    </dgm:pt>
    <dgm:pt modelId="{479229A1-A3A8-4E9B-89C1-4909D1B5BA3D}">
      <dgm:prSet phldrT="[Text]" custT="1"/>
      <dgm:spPr/>
      <dgm:t>
        <a:bodyPr/>
        <a:lstStyle/>
        <a:p>
          <a:pPr algn="just"/>
          <a:r>
            <a:rPr lang="en-US" sz="2000" dirty="0" smtClean="0">
              <a:solidFill>
                <a:schemeClr val="tx1"/>
              </a:solidFill>
              <a:latin typeface="Arial" pitchFamily="34" charset="0"/>
              <a:cs typeface="Arial" pitchFamily="34" charset="0"/>
            </a:rPr>
            <a:t>Operational Guidelines were finalised,  allowing the Fund to call for and consider applications.</a:t>
          </a:r>
          <a:endParaRPr lang="en-US" sz="2000" dirty="0">
            <a:solidFill>
              <a:srgbClr val="FF0000"/>
            </a:solidFill>
            <a:latin typeface="Arial" pitchFamily="34" charset="0"/>
            <a:cs typeface="Arial" pitchFamily="34" charset="0"/>
          </a:endParaRPr>
        </a:p>
      </dgm:t>
    </dgm:pt>
    <dgm:pt modelId="{FCCD2EB2-A358-46F2-82D0-B3D8BA6072ED}" type="parTrans" cxnId="{408A9330-8A96-4C7C-A11D-CE84E52D213E}">
      <dgm:prSet/>
      <dgm:spPr/>
      <dgm:t>
        <a:bodyPr/>
        <a:lstStyle/>
        <a:p>
          <a:endParaRPr lang="en-US"/>
        </a:p>
      </dgm:t>
    </dgm:pt>
    <dgm:pt modelId="{C564F03A-245C-4F85-AF91-D4E41DFF52D7}" type="sibTrans" cxnId="{408A9330-8A96-4C7C-A11D-CE84E52D213E}">
      <dgm:prSet/>
      <dgm:spPr/>
      <dgm:t>
        <a:bodyPr/>
        <a:lstStyle/>
        <a:p>
          <a:endParaRPr lang="en-US" dirty="0"/>
        </a:p>
      </dgm:t>
    </dgm:pt>
    <dgm:pt modelId="{DB2E6186-860E-4422-881C-5B42256ACEF3}">
      <dgm:prSet phldrT="[Text]" custT="1"/>
      <dgm:spPr/>
      <dgm:t>
        <a:bodyPr/>
        <a:lstStyle/>
        <a:p>
          <a:pPr algn="just"/>
          <a:r>
            <a:rPr lang="en-US" sz="2000" dirty="0" smtClean="0">
              <a:solidFill>
                <a:schemeClr val="tx1"/>
              </a:solidFill>
              <a:latin typeface="Arial" pitchFamily="34" charset="0"/>
              <a:cs typeface="Arial" pitchFamily="34" charset="0"/>
            </a:rPr>
            <a:t>R74.1 million was approved by the National Treasury in the 2018/19 comprising:</a:t>
          </a:r>
          <a:endParaRPr lang="en-US" sz="2000" dirty="0">
            <a:solidFill>
              <a:schemeClr val="tx1"/>
            </a:solidFill>
            <a:latin typeface="Arial" pitchFamily="34" charset="0"/>
            <a:cs typeface="Arial" pitchFamily="34" charset="0"/>
          </a:endParaRPr>
        </a:p>
      </dgm:t>
    </dgm:pt>
    <dgm:pt modelId="{FCA9952A-3A08-4B6A-9429-EEA54C0171A3}" type="parTrans" cxnId="{F85C1973-0579-4C4B-9A60-53136B15CC8A}">
      <dgm:prSet/>
      <dgm:spPr/>
      <dgm:t>
        <a:bodyPr/>
        <a:lstStyle/>
        <a:p>
          <a:endParaRPr lang="en-US"/>
        </a:p>
      </dgm:t>
    </dgm:pt>
    <dgm:pt modelId="{E48546FF-8B49-4951-800F-3A6F61B3B747}" type="sibTrans" cxnId="{F85C1973-0579-4C4B-9A60-53136B15CC8A}">
      <dgm:prSet/>
      <dgm:spPr/>
      <dgm:t>
        <a:bodyPr/>
        <a:lstStyle/>
        <a:p>
          <a:endParaRPr lang="en-US" dirty="0"/>
        </a:p>
      </dgm:t>
    </dgm:pt>
    <dgm:pt modelId="{02B92A05-D853-4773-8D69-533744CDBAE7}">
      <dgm:prSet phldrT="[Text]" custT="1"/>
      <dgm:spPr/>
      <dgm:t>
        <a:bodyPr/>
        <a:lstStyle/>
        <a:p>
          <a:pPr algn="just">
            <a:lnSpc>
              <a:spcPts val="1100"/>
            </a:lnSpc>
          </a:pPr>
          <a:r>
            <a:rPr lang="en-US" sz="1600" dirty="0" smtClean="0">
              <a:latin typeface="Arial" pitchFamily="34" charset="0"/>
              <a:cs typeface="Arial" pitchFamily="34" charset="0"/>
            </a:rPr>
            <a:t>1. </a:t>
          </a:r>
          <a:r>
            <a:rPr lang="en-US" sz="1600" dirty="0" smtClean="0">
              <a:solidFill>
                <a:srgbClr val="C00000"/>
              </a:solidFill>
              <a:latin typeface="Arial" pitchFamily="34" charset="0"/>
              <a:cs typeface="Arial" pitchFamily="34" charset="0"/>
            </a:rPr>
            <a:t>R60 million</a:t>
          </a:r>
          <a:r>
            <a:rPr lang="en-US" sz="1600" dirty="0" smtClean="0">
              <a:latin typeface="Arial" pitchFamily="34" charset="0"/>
              <a:cs typeface="Arial" pitchFamily="34" charset="0"/>
            </a:rPr>
            <a:t> towards the upgrade of ablution facilities at the Department of</a:t>
          </a:r>
        </a:p>
        <a:p>
          <a:pPr algn="just">
            <a:lnSpc>
              <a:spcPts val="1100"/>
            </a:lnSpc>
          </a:pPr>
          <a:r>
            <a:rPr lang="en-US" sz="1600" dirty="0" smtClean="0">
              <a:latin typeface="Arial" pitchFamily="34" charset="0"/>
              <a:cs typeface="Arial" pitchFamily="34" charset="0"/>
            </a:rPr>
            <a:t>    Basic Education schools under the Social Infrastructure Build Programme</a:t>
          </a:r>
        </a:p>
        <a:p>
          <a:pPr algn="just">
            <a:lnSpc>
              <a:spcPts val="1100"/>
            </a:lnSpc>
          </a:pPr>
          <a:r>
            <a:rPr lang="en-US" sz="1600" dirty="0" smtClean="0">
              <a:latin typeface="Arial" pitchFamily="34" charset="0"/>
              <a:cs typeface="Arial" pitchFamily="34" charset="0"/>
            </a:rPr>
            <a:t>    of the Fund.</a:t>
          </a:r>
          <a:endParaRPr lang="en-US" sz="1600" dirty="0">
            <a:solidFill>
              <a:schemeClr val="tx1"/>
            </a:solidFill>
            <a:latin typeface="Arial" pitchFamily="34" charset="0"/>
            <a:cs typeface="Arial" pitchFamily="34" charset="0"/>
          </a:endParaRPr>
        </a:p>
      </dgm:t>
    </dgm:pt>
    <dgm:pt modelId="{7627FA5F-7609-442A-8E8C-D5EA1D83A0B0}" type="parTrans" cxnId="{4F2544C2-21C0-4F4F-A0D4-EDBCBB9F2936}">
      <dgm:prSet/>
      <dgm:spPr/>
      <dgm:t>
        <a:bodyPr/>
        <a:lstStyle/>
        <a:p>
          <a:endParaRPr lang="en-US"/>
        </a:p>
      </dgm:t>
    </dgm:pt>
    <dgm:pt modelId="{811EB94A-164F-44FF-BF7A-C5137C81192F}" type="sibTrans" cxnId="{4F2544C2-21C0-4F4F-A0D4-EDBCBB9F2936}">
      <dgm:prSet/>
      <dgm:spPr/>
      <dgm:t>
        <a:bodyPr/>
        <a:lstStyle/>
        <a:p>
          <a:endParaRPr lang="en-US"/>
        </a:p>
      </dgm:t>
    </dgm:pt>
    <dgm:pt modelId="{748BEA57-17C9-4924-AC6D-6C5DDBE83617}">
      <dgm:prSet custT="1"/>
      <dgm:spPr/>
      <dgm:t>
        <a:bodyPr/>
        <a:lstStyle/>
        <a:p>
          <a:pPr>
            <a:lnSpc>
              <a:spcPts val="1100"/>
            </a:lnSpc>
          </a:pPr>
          <a:r>
            <a:rPr lang="en-US" sz="1600" dirty="0" smtClean="0">
              <a:latin typeface="Arial" pitchFamily="34" charset="0"/>
              <a:cs typeface="Arial" pitchFamily="34" charset="0"/>
            </a:rPr>
            <a:t>   2. </a:t>
          </a:r>
          <a:r>
            <a:rPr lang="en-US" sz="1600" dirty="0" smtClean="0">
              <a:solidFill>
                <a:srgbClr val="C00000"/>
              </a:solidFill>
              <a:latin typeface="Arial" pitchFamily="34" charset="0"/>
              <a:cs typeface="Arial" pitchFamily="34" charset="0"/>
            </a:rPr>
            <a:t>R13,1 million</a:t>
          </a:r>
          <a:r>
            <a:rPr lang="en-US" sz="1600" dirty="0" smtClean="0">
              <a:latin typeface="Arial" pitchFamily="34" charset="0"/>
              <a:cs typeface="Arial" pitchFamily="34" charset="0"/>
            </a:rPr>
            <a:t> for Basic Education Programme (Maths and Science</a:t>
          </a:r>
        </a:p>
        <a:p>
          <a:pPr>
            <a:lnSpc>
              <a:spcPts val="1100"/>
            </a:lnSpc>
          </a:pPr>
          <a:r>
            <a:rPr lang="en-US" sz="1600" dirty="0" smtClean="0">
              <a:latin typeface="Arial" pitchFamily="34" charset="0"/>
              <a:cs typeface="Arial" pitchFamily="34" charset="0"/>
            </a:rPr>
            <a:t>       support for Grade 10 to 12 learners) </a:t>
          </a:r>
          <a:endParaRPr lang="en-US" sz="1600" dirty="0">
            <a:latin typeface="Arial" pitchFamily="34" charset="0"/>
            <a:cs typeface="Arial" pitchFamily="34" charset="0"/>
          </a:endParaRPr>
        </a:p>
      </dgm:t>
    </dgm:pt>
    <dgm:pt modelId="{CCE551AC-4CBB-48C3-BD79-8C419ED90029}" type="parTrans" cxnId="{70FC5D07-6F3A-43D9-ADF6-A1C661910686}">
      <dgm:prSet/>
      <dgm:spPr/>
      <dgm:t>
        <a:bodyPr/>
        <a:lstStyle/>
        <a:p>
          <a:endParaRPr lang="en-US"/>
        </a:p>
      </dgm:t>
    </dgm:pt>
    <dgm:pt modelId="{CED152F0-B340-473B-B1C6-C052F5BC8E64}" type="sibTrans" cxnId="{70FC5D07-6F3A-43D9-ADF6-A1C661910686}">
      <dgm:prSet/>
      <dgm:spPr/>
      <dgm:t>
        <a:bodyPr/>
        <a:lstStyle/>
        <a:p>
          <a:endParaRPr lang="en-US"/>
        </a:p>
      </dgm:t>
    </dgm:pt>
    <dgm:pt modelId="{C877FE30-89EE-4265-975D-F8E94F4D150E}">
      <dgm:prSet custT="1"/>
      <dgm:spPr/>
      <dgm:t>
        <a:bodyPr/>
        <a:lstStyle/>
        <a:p>
          <a:pPr>
            <a:lnSpc>
              <a:spcPts val="1100"/>
            </a:lnSpc>
          </a:pPr>
          <a:r>
            <a:rPr lang="en-US" sz="1600" dirty="0" smtClean="0">
              <a:latin typeface="Arial" pitchFamily="34" charset="0"/>
              <a:cs typeface="Arial" pitchFamily="34" charset="0"/>
            </a:rPr>
            <a:t>           3. </a:t>
          </a:r>
          <a:r>
            <a:rPr lang="en-US" sz="1600" dirty="0" smtClean="0">
              <a:solidFill>
                <a:srgbClr val="C00000"/>
              </a:solidFill>
              <a:latin typeface="Arial" pitchFamily="34" charset="0"/>
              <a:cs typeface="Arial" pitchFamily="34" charset="0"/>
            </a:rPr>
            <a:t>R1 million</a:t>
          </a:r>
          <a:r>
            <a:rPr lang="en-US" sz="1600" dirty="0" smtClean="0">
              <a:latin typeface="Arial" pitchFamily="34" charset="0"/>
              <a:cs typeface="Arial" pitchFamily="34" charset="0"/>
            </a:rPr>
            <a:t> for engineering bursaries awarded to five 3rd year students to</a:t>
          </a:r>
        </a:p>
        <a:p>
          <a:pPr>
            <a:lnSpc>
              <a:spcPts val="1100"/>
            </a:lnSpc>
          </a:pPr>
          <a:r>
            <a:rPr lang="en-US" sz="1600" dirty="0" smtClean="0">
              <a:latin typeface="Arial" pitchFamily="34" charset="0"/>
              <a:cs typeface="Arial" pitchFamily="34" charset="0"/>
            </a:rPr>
            <a:t>               pay their outstanding study costs for 2018 and fund completion of their</a:t>
          </a:r>
        </a:p>
        <a:p>
          <a:pPr>
            <a:lnSpc>
              <a:spcPts val="1100"/>
            </a:lnSpc>
          </a:pPr>
          <a:r>
            <a:rPr lang="en-US" sz="1600" dirty="0" smtClean="0">
              <a:latin typeface="Arial" pitchFamily="34" charset="0"/>
              <a:cs typeface="Arial" pitchFamily="34" charset="0"/>
            </a:rPr>
            <a:t>               studies in 2019.</a:t>
          </a:r>
          <a:endParaRPr lang="en-US" sz="1600" dirty="0">
            <a:latin typeface="Arial" pitchFamily="34" charset="0"/>
            <a:cs typeface="Arial" pitchFamily="34" charset="0"/>
          </a:endParaRPr>
        </a:p>
      </dgm:t>
    </dgm:pt>
    <dgm:pt modelId="{FD975484-6DBE-480F-9337-FBD6DCA37E1C}" type="parTrans" cxnId="{1C99F1ED-C146-4B13-927F-1F14310576FF}">
      <dgm:prSet/>
      <dgm:spPr/>
      <dgm:t>
        <a:bodyPr/>
        <a:lstStyle/>
        <a:p>
          <a:endParaRPr lang="en-US"/>
        </a:p>
      </dgm:t>
    </dgm:pt>
    <dgm:pt modelId="{5D41C053-8322-469C-835D-08B702CB985A}" type="sibTrans" cxnId="{1C99F1ED-C146-4B13-927F-1F14310576FF}">
      <dgm:prSet/>
      <dgm:spPr/>
      <dgm:t>
        <a:bodyPr/>
        <a:lstStyle/>
        <a:p>
          <a:endParaRPr lang="en-US"/>
        </a:p>
      </dgm:t>
    </dgm:pt>
    <dgm:pt modelId="{A03D20D2-FC77-4A5A-95B3-5EE89E30B2AA}" type="pres">
      <dgm:prSet presAssocID="{ECBAB3D2-C8C4-44B4-8ADE-AB4E9DAE8E96}" presName="Name0" presStyleCnt="0">
        <dgm:presLayoutVars>
          <dgm:chMax val="7"/>
          <dgm:chPref val="7"/>
          <dgm:dir/>
        </dgm:presLayoutVars>
      </dgm:prSet>
      <dgm:spPr/>
      <dgm:t>
        <a:bodyPr/>
        <a:lstStyle/>
        <a:p>
          <a:endParaRPr lang="en-US"/>
        </a:p>
      </dgm:t>
    </dgm:pt>
    <dgm:pt modelId="{5B57D2A9-14C0-4581-8A71-9AD8A61D2EA9}" type="pres">
      <dgm:prSet presAssocID="{ECBAB3D2-C8C4-44B4-8ADE-AB4E9DAE8E96}" presName="Name1" presStyleCnt="0"/>
      <dgm:spPr/>
    </dgm:pt>
    <dgm:pt modelId="{A004E60E-ECAF-4987-BFDD-DFDFFB03BBA0}" type="pres">
      <dgm:prSet presAssocID="{ECBAB3D2-C8C4-44B4-8ADE-AB4E9DAE8E96}" presName="cycle" presStyleCnt="0"/>
      <dgm:spPr/>
    </dgm:pt>
    <dgm:pt modelId="{0F7900AE-914C-4E83-A837-D7E53C6DCA81}" type="pres">
      <dgm:prSet presAssocID="{ECBAB3D2-C8C4-44B4-8ADE-AB4E9DAE8E96}" presName="srcNode" presStyleLbl="node1" presStyleIdx="0" presStyleCnt="5"/>
      <dgm:spPr/>
    </dgm:pt>
    <dgm:pt modelId="{006B30F3-F89D-492F-BDBE-D2E038902FFA}" type="pres">
      <dgm:prSet presAssocID="{ECBAB3D2-C8C4-44B4-8ADE-AB4E9DAE8E96}" presName="conn" presStyleLbl="parChTrans1D2" presStyleIdx="0" presStyleCnt="1"/>
      <dgm:spPr/>
      <dgm:t>
        <a:bodyPr/>
        <a:lstStyle/>
        <a:p>
          <a:endParaRPr lang="en-US"/>
        </a:p>
      </dgm:t>
    </dgm:pt>
    <dgm:pt modelId="{14347816-FE43-41D2-9155-AAD1774D6A1D}" type="pres">
      <dgm:prSet presAssocID="{ECBAB3D2-C8C4-44B4-8ADE-AB4E9DAE8E96}" presName="extraNode" presStyleLbl="node1" presStyleIdx="0" presStyleCnt="5"/>
      <dgm:spPr/>
    </dgm:pt>
    <dgm:pt modelId="{8DE8E432-2C49-4B5C-9EF8-8A9740576B48}" type="pres">
      <dgm:prSet presAssocID="{ECBAB3D2-C8C4-44B4-8ADE-AB4E9DAE8E96}" presName="dstNode" presStyleLbl="node1" presStyleIdx="0" presStyleCnt="5"/>
      <dgm:spPr/>
    </dgm:pt>
    <dgm:pt modelId="{5EFD1CB0-33E2-46A4-A261-E59701B81112}" type="pres">
      <dgm:prSet presAssocID="{479229A1-A3A8-4E9B-89C1-4909D1B5BA3D}" presName="text_1" presStyleLbl="node1" presStyleIdx="0" presStyleCnt="5">
        <dgm:presLayoutVars>
          <dgm:bulletEnabled val="1"/>
        </dgm:presLayoutVars>
      </dgm:prSet>
      <dgm:spPr/>
      <dgm:t>
        <a:bodyPr/>
        <a:lstStyle/>
        <a:p>
          <a:endParaRPr lang="en-US"/>
        </a:p>
      </dgm:t>
    </dgm:pt>
    <dgm:pt modelId="{9F43CA3C-8964-48FE-A006-A3AE05F5BD47}" type="pres">
      <dgm:prSet presAssocID="{479229A1-A3A8-4E9B-89C1-4909D1B5BA3D}" presName="accent_1" presStyleCnt="0"/>
      <dgm:spPr/>
    </dgm:pt>
    <dgm:pt modelId="{564FDFCC-DBA1-489C-BDBB-888DBB5612F8}" type="pres">
      <dgm:prSet presAssocID="{479229A1-A3A8-4E9B-89C1-4909D1B5BA3D}" presName="accentRepeatNode" presStyleLbl="solidFgAcc1" presStyleIdx="0" presStyleCnt="5"/>
      <dgm:spPr/>
    </dgm:pt>
    <dgm:pt modelId="{392AAED1-EC96-49F7-B44A-A15EBBE53592}" type="pres">
      <dgm:prSet presAssocID="{DB2E6186-860E-4422-881C-5B42256ACEF3}" presName="text_2" presStyleLbl="node1" presStyleIdx="1" presStyleCnt="5">
        <dgm:presLayoutVars>
          <dgm:bulletEnabled val="1"/>
        </dgm:presLayoutVars>
      </dgm:prSet>
      <dgm:spPr/>
      <dgm:t>
        <a:bodyPr/>
        <a:lstStyle/>
        <a:p>
          <a:endParaRPr lang="en-US"/>
        </a:p>
      </dgm:t>
    </dgm:pt>
    <dgm:pt modelId="{559B15B1-3352-4154-BA8C-1F3CD309BA81}" type="pres">
      <dgm:prSet presAssocID="{DB2E6186-860E-4422-881C-5B42256ACEF3}" presName="accent_2" presStyleCnt="0"/>
      <dgm:spPr/>
    </dgm:pt>
    <dgm:pt modelId="{11351AFB-9D7B-44B1-BCAE-9C535497D4AD}" type="pres">
      <dgm:prSet presAssocID="{DB2E6186-860E-4422-881C-5B42256ACEF3}" presName="accentRepeatNode" presStyleLbl="solidFgAcc1" presStyleIdx="1" presStyleCnt="5"/>
      <dgm:spPr/>
    </dgm:pt>
    <dgm:pt modelId="{4C3405FE-2A30-4ED6-89E9-FC603058FD54}" type="pres">
      <dgm:prSet presAssocID="{02B92A05-D853-4773-8D69-533744CDBAE7}" presName="text_3" presStyleLbl="node1" presStyleIdx="2" presStyleCnt="5" custScaleY="133043">
        <dgm:presLayoutVars>
          <dgm:bulletEnabled val="1"/>
        </dgm:presLayoutVars>
      </dgm:prSet>
      <dgm:spPr/>
      <dgm:t>
        <a:bodyPr/>
        <a:lstStyle/>
        <a:p>
          <a:endParaRPr lang="en-US"/>
        </a:p>
      </dgm:t>
    </dgm:pt>
    <dgm:pt modelId="{51EBD27F-10F5-442C-88E7-8D7F9246EF19}" type="pres">
      <dgm:prSet presAssocID="{02B92A05-D853-4773-8D69-533744CDBAE7}" presName="accent_3" presStyleCnt="0"/>
      <dgm:spPr/>
    </dgm:pt>
    <dgm:pt modelId="{A3287A15-7AB8-4CD6-970E-886BA28BB5AB}" type="pres">
      <dgm:prSet presAssocID="{02B92A05-D853-4773-8D69-533744CDBAE7}" presName="accentRepeatNode" presStyleLbl="solidFgAcc1" presStyleIdx="2" presStyleCnt="5"/>
      <dgm:spPr>
        <a:solidFill>
          <a:srgbClr val="FFCC66"/>
        </a:solidFill>
      </dgm:spPr>
      <dgm:t>
        <a:bodyPr/>
        <a:lstStyle/>
        <a:p>
          <a:endParaRPr lang="en-ZA"/>
        </a:p>
      </dgm:t>
    </dgm:pt>
    <dgm:pt modelId="{AEDC97A0-946F-4644-B267-A69A851402B0}" type="pres">
      <dgm:prSet presAssocID="{748BEA57-17C9-4924-AC6D-6C5DDBE83617}" presName="text_4" presStyleLbl="node1" presStyleIdx="3" presStyleCnt="5">
        <dgm:presLayoutVars>
          <dgm:bulletEnabled val="1"/>
        </dgm:presLayoutVars>
      </dgm:prSet>
      <dgm:spPr/>
      <dgm:t>
        <a:bodyPr/>
        <a:lstStyle/>
        <a:p>
          <a:endParaRPr lang="en-ZA"/>
        </a:p>
      </dgm:t>
    </dgm:pt>
    <dgm:pt modelId="{F8E20D2E-6339-4B63-A626-CE2C717319C5}" type="pres">
      <dgm:prSet presAssocID="{748BEA57-17C9-4924-AC6D-6C5DDBE83617}" presName="accent_4" presStyleCnt="0"/>
      <dgm:spPr/>
    </dgm:pt>
    <dgm:pt modelId="{77B0E126-009A-4388-9018-1E1530D5B335}" type="pres">
      <dgm:prSet presAssocID="{748BEA57-17C9-4924-AC6D-6C5DDBE83617}" presName="accentRepeatNode" presStyleLbl="solidFgAcc1" presStyleIdx="3" presStyleCnt="5"/>
      <dgm:spPr>
        <a:solidFill>
          <a:srgbClr val="FFCC66"/>
        </a:solidFill>
      </dgm:spPr>
      <dgm:t>
        <a:bodyPr/>
        <a:lstStyle/>
        <a:p>
          <a:endParaRPr lang="en-ZA"/>
        </a:p>
      </dgm:t>
    </dgm:pt>
    <dgm:pt modelId="{F1AD163E-DF30-4539-96DE-918CC0340FD2}" type="pres">
      <dgm:prSet presAssocID="{C877FE30-89EE-4265-975D-F8E94F4D150E}" presName="text_5" presStyleLbl="node1" presStyleIdx="4" presStyleCnt="5" custScaleY="134858">
        <dgm:presLayoutVars>
          <dgm:bulletEnabled val="1"/>
        </dgm:presLayoutVars>
      </dgm:prSet>
      <dgm:spPr/>
      <dgm:t>
        <a:bodyPr/>
        <a:lstStyle/>
        <a:p>
          <a:endParaRPr lang="en-US"/>
        </a:p>
      </dgm:t>
    </dgm:pt>
    <dgm:pt modelId="{62ADD6C6-FE54-4C7C-9C41-BE332E6C649D}" type="pres">
      <dgm:prSet presAssocID="{C877FE30-89EE-4265-975D-F8E94F4D150E}" presName="accent_5" presStyleCnt="0"/>
      <dgm:spPr/>
    </dgm:pt>
    <dgm:pt modelId="{39E0007A-69D4-4C05-9C59-70EA67DC343F}" type="pres">
      <dgm:prSet presAssocID="{C877FE30-89EE-4265-975D-F8E94F4D150E}" presName="accentRepeatNode" presStyleLbl="solidFgAcc1" presStyleIdx="4" presStyleCnt="5"/>
      <dgm:spPr>
        <a:solidFill>
          <a:srgbClr val="FFCC66"/>
        </a:solidFill>
      </dgm:spPr>
      <dgm:t>
        <a:bodyPr/>
        <a:lstStyle/>
        <a:p>
          <a:endParaRPr lang="en-ZA"/>
        </a:p>
      </dgm:t>
    </dgm:pt>
  </dgm:ptLst>
  <dgm:cxnLst>
    <dgm:cxn modelId="{F7CD0404-E9D2-43C3-9F7D-12D5638CCE4A}" type="presOf" srcId="{DB2E6186-860E-4422-881C-5B42256ACEF3}" destId="{392AAED1-EC96-49F7-B44A-A15EBBE53592}" srcOrd="0" destOrd="0" presId="urn:microsoft.com/office/officeart/2008/layout/VerticalCurvedList"/>
    <dgm:cxn modelId="{6F4E3B07-1294-4BA0-97CF-BB983C72658C}" type="presOf" srcId="{ECBAB3D2-C8C4-44B4-8ADE-AB4E9DAE8E96}" destId="{A03D20D2-FC77-4A5A-95B3-5EE89E30B2AA}" srcOrd="0" destOrd="0" presId="urn:microsoft.com/office/officeart/2008/layout/VerticalCurvedList"/>
    <dgm:cxn modelId="{BEFBC4DF-0764-48BF-8D0A-F67E27AB67F1}" type="presOf" srcId="{748BEA57-17C9-4924-AC6D-6C5DDBE83617}" destId="{AEDC97A0-946F-4644-B267-A69A851402B0}" srcOrd="0" destOrd="0" presId="urn:microsoft.com/office/officeart/2008/layout/VerticalCurvedList"/>
    <dgm:cxn modelId="{4F2544C2-21C0-4F4F-A0D4-EDBCBB9F2936}" srcId="{ECBAB3D2-C8C4-44B4-8ADE-AB4E9DAE8E96}" destId="{02B92A05-D853-4773-8D69-533744CDBAE7}" srcOrd="2" destOrd="0" parTransId="{7627FA5F-7609-442A-8E8C-D5EA1D83A0B0}" sibTransId="{811EB94A-164F-44FF-BF7A-C5137C81192F}"/>
    <dgm:cxn modelId="{408A9330-8A96-4C7C-A11D-CE84E52D213E}" srcId="{ECBAB3D2-C8C4-44B4-8ADE-AB4E9DAE8E96}" destId="{479229A1-A3A8-4E9B-89C1-4909D1B5BA3D}" srcOrd="0" destOrd="0" parTransId="{FCCD2EB2-A358-46F2-82D0-B3D8BA6072ED}" sibTransId="{C564F03A-245C-4F85-AF91-D4E41DFF52D7}"/>
    <dgm:cxn modelId="{1C99F1ED-C146-4B13-927F-1F14310576FF}" srcId="{ECBAB3D2-C8C4-44B4-8ADE-AB4E9DAE8E96}" destId="{C877FE30-89EE-4265-975D-F8E94F4D150E}" srcOrd="4" destOrd="0" parTransId="{FD975484-6DBE-480F-9337-FBD6DCA37E1C}" sibTransId="{5D41C053-8322-469C-835D-08B702CB985A}"/>
    <dgm:cxn modelId="{70FC5D07-6F3A-43D9-ADF6-A1C661910686}" srcId="{ECBAB3D2-C8C4-44B4-8ADE-AB4E9DAE8E96}" destId="{748BEA57-17C9-4924-AC6D-6C5DDBE83617}" srcOrd="3" destOrd="0" parTransId="{CCE551AC-4CBB-48C3-BD79-8C419ED90029}" sibTransId="{CED152F0-B340-473B-B1C6-C052F5BC8E64}"/>
    <dgm:cxn modelId="{481C28DF-D1F6-4BE5-99FF-0C127DB611E2}" type="presOf" srcId="{02B92A05-D853-4773-8D69-533744CDBAE7}" destId="{4C3405FE-2A30-4ED6-89E9-FC603058FD54}" srcOrd="0" destOrd="0" presId="urn:microsoft.com/office/officeart/2008/layout/VerticalCurvedList"/>
    <dgm:cxn modelId="{FCB1DC3A-EEBC-4339-B972-CA475E4E6178}" type="presOf" srcId="{C877FE30-89EE-4265-975D-F8E94F4D150E}" destId="{F1AD163E-DF30-4539-96DE-918CC0340FD2}" srcOrd="0" destOrd="0" presId="urn:microsoft.com/office/officeart/2008/layout/VerticalCurvedList"/>
    <dgm:cxn modelId="{146F76F4-DD98-46BD-928C-6BDD761184FF}" type="presOf" srcId="{C564F03A-245C-4F85-AF91-D4E41DFF52D7}" destId="{006B30F3-F89D-492F-BDBE-D2E038902FFA}" srcOrd="0" destOrd="0" presId="urn:microsoft.com/office/officeart/2008/layout/VerticalCurvedList"/>
    <dgm:cxn modelId="{84AC6D3F-8B83-4080-97EC-ED1B99A95BC7}" type="presOf" srcId="{479229A1-A3A8-4E9B-89C1-4909D1B5BA3D}" destId="{5EFD1CB0-33E2-46A4-A261-E59701B81112}" srcOrd="0" destOrd="0" presId="urn:microsoft.com/office/officeart/2008/layout/VerticalCurvedList"/>
    <dgm:cxn modelId="{F85C1973-0579-4C4B-9A60-53136B15CC8A}" srcId="{ECBAB3D2-C8C4-44B4-8ADE-AB4E9DAE8E96}" destId="{DB2E6186-860E-4422-881C-5B42256ACEF3}" srcOrd="1" destOrd="0" parTransId="{FCA9952A-3A08-4B6A-9429-EEA54C0171A3}" sibTransId="{E48546FF-8B49-4951-800F-3A6F61B3B747}"/>
    <dgm:cxn modelId="{6668CD5E-5F80-4DEF-94C8-5BD6EF9CDB32}" type="presParOf" srcId="{A03D20D2-FC77-4A5A-95B3-5EE89E30B2AA}" destId="{5B57D2A9-14C0-4581-8A71-9AD8A61D2EA9}" srcOrd="0" destOrd="0" presId="urn:microsoft.com/office/officeart/2008/layout/VerticalCurvedList"/>
    <dgm:cxn modelId="{17045F9E-45FB-480A-BFF9-1BF3D08CE0E5}" type="presParOf" srcId="{5B57D2A9-14C0-4581-8A71-9AD8A61D2EA9}" destId="{A004E60E-ECAF-4987-BFDD-DFDFFB03BBA0}" srcOrd="0" destOrd="0" presId="urn:microsoft.com/office/officeart/2008/layout/VerticalCurvedList"/>
    <dgm:cxn modelId="{BAF9BD70-F3B7-4CD4-83A9-040C0DE45AE3}" type="presParOf" srcId="{A004E60E-ECAF-4987-BFDD-DFDFFB03BBA0}" destId="{0F7900AE-914C-4E83-A837-D7E53C6DCA81}" srcOrd="0" destOrd="0" presId="urn:microsoft.com/office/officeart/2008/layout/VerticalCurvedList"/>
    <dgm:cxn modelId="{3253EFB4-3756-4477-87AD-4273990ADB06}" type="presParOf" srcId="{A004E60E-ECAF-4987-BFDD-DFDFFB03BBA0}" destId="{006B30F3-F89D-492F-BDBE-D2E038902FFA}" srcOrd="1" destOrd="0" presId="urn:microsoft.com/office/officeart/2008/layout/VerticalCurvedList"/>
    <dgm:cxn modelId="{8FA8FA35-DF1A-44E4-B123-31AA17FEF7EB}" type="presParOf" srcId="{A004E60E-ECAF-4987-BFDD-DFDFFB03BBA0}" destId="{14347816-FE43-41D2-9155-AAD1774D6A1D}" srcOrd="2" destOrd="0" presId="urn:microsoft.com/office/officeart/2008/layout/VerticalCurvedList"/>
    <dgm:cxn modelId="{0EB50F84-889C-420B-8760-FD89F76EFB3F}" type="presParOf" srcId="{A004E60E-ECAF-4987-BFDD-DFDFFB03BBA0}" destId="{8DE8E432-2C49-4B5C-9EF8-8A9740576B48}" srcOrd="3" destOrd="0" presId="urn:microsoft.com/office/officeart/2008/layout/VerticalCurvedList"/>
    <dgm:cxn modelId="{61EF6FEF-D889-42D7-A7CF-47AA5074C72E}" type="presParOf" srcId="{5B57D2A9-14C0-4581-8A71-9AD8A61D2EA9}" destId="{5EFD1CB0-33E2-46A4-A261-E59701B81112}" srcOrd="1" destOrd="0" presId="urn:microsoft.com/office/officeart/2008/layout/VerticalCurvedList"/>
    <dgm:cxn modelId="{80378058-16D4-4D05-BEEC-1DC8C8B26162}" type="presParOf" srcId="{5B57D2A9-14C0-4581-8A71-9AD8A61D2EA9}" destId="{9F43CA3C-8964-48FE-A006-A3AE05F5BD47}" srcOrd="2" destOrd="0" presId="urn:microsoft.com/office/officeart/2008/layout/VerticalCurvedList"/>
    <dgm:cxn modelId="{19418928-D14D-4423-92E8-AD79894963BE}" type="presParOf" srcId="{9F43CA3C-8964-48FE-A006-A3AE05F5BD47}" destId="{564FDFCC-DBA1-489C-BDBB-888DBB5612F8}" srcOrd="0" destOrd="0" presId="urn:microsoft.com/office/officeart/2008/layout/VerticalCurvedList"/>
    <dgm:cxn modelId="{F915E605-48B4-4FF3-87B1-35253C94F4DC}" type="presParOf" srcId="{5B57D2A9-14C0-4581-8A71-9AD8A61D2EA9}" destId="{392AAED1-EC96-49F7-B44A-A15EBBE53592}" srcOrd="3" destOrd="0" presId="urn:microsoft.com/office/officeart/2008/layout/VerticalCurvedList"/>
    <dgm:cxn modelId="{24209C98-6039-4F08-A288-4E25ED6584F4}" type="presParOf" srcId="{5B57D2A9-14C0-4581-8A71-9AD8A61D2EA9}" destId="{559B15B1-3352-4154-BA8C-1F3CD309BA81}" srcOrd="4" destOrd="0" presId="urn:microsoft.com/office/officeart/2008/layout/VerticalCurvedList"/>
    <dgm:cxn modelId="{B7B01519-F103-4870-B6AF-7FE20E7C5CD5}" type="presParOf" srcId="{559B15B1-3352-4154-BA8C-1F3CD309BA81}" destId="{11351AFB-9D7B-44B1-BCAE-9C535497D4AD}" srcOrd="0" destOrd="0" presId="urn:microsoft.com/office/officeart/2008/layout/VerticalCurvedList"/>
    <dgm:cxn modelId="{46274A38-3FA0-40FC-AA88-A838F40ACAFE}" type="presParOf" srcId="{5B57D2A9-14C0-4581-8A71-9AD8A61D2EA9}" destId="{4C3405FE-2A30-4ED6-89E9-FC603058FD54}" srcOrd="5" destOrd="0" presId="urn:microsoft.com/office/officeart/2008/layout/VerticalCurvedList"/>
    <dgm:cxn modelId="{822D393B-BDEA-44F3-A10D-B9BFC3ECCCF0}" type="presParOf" srcId="{5B57D2A9-14C0-4581-8A71-9AD8A61D2EA9}" destId="{51EBD27F-10F5-442C-88E7-8D7F9246EF19}" srcOrd="6" destOrd="0" presId="urn:microsoft.com/office/officeart/2008/layout/VerticalCurvedList"/>
    <dgm:cxn modelId="{097F4872-9B1F-4F0E-AE0F-74DD6BB262E2}" type="presParOf" srcId="{51EBD27F-10F5-442C-88E7-8D7F9246EF19}" destId="{A3287A15-7AB8-4CD6-970E-886BA28BB5AB}" srcOrd="0" destOrd="0" presId="urn:microsoft.com/office/officeart/2008/layout/VerticalCurvedList"/>
    <dgm:cxn modelId="{06BAB3A6-1323-4FE3-AFD6-1ED4F5C58F11}" type="presParOf" srcId="{5B57D2A9-14C0-4581-8A71-9AD8A61D2EA9}" destId="{AEDC97A0-946F-4644-B267-A69A851402B0}" srcOrd="7" destOrd="0" presId="urn:microsoft.com/office/officeart/2008/layout/VerticalCurvedList"/>
    <dgm:cxn modelId="{D205FD76-ED3C-42A8-B699-158F0688B21C}" type="presParOf" srcId="{5B57D2A9-14C0-4581-8A71-9AD8A61D2EA9}" destId="{F8E20D2E-6339-4B63-A626-CE2C717319C5}" srcOrd="8" destOrd="0" presId="urn:microsoft.com/office/officeart/2008/layout/VerticalCurvedList"/>
    <dgm:cxn modelId="{A7E2C218-5658-4FB0-9881-7A84541B06BE}" type="presParOf" srcId="{F8E20D2E-6339-4B63-A626-CE2C717319C5}" destId="{77B0E126-009A-4388-9018-1E1530D5B335}" srcOrd="0" destOrd="0" presId="urn:microsoft.com/office/officeart/2008/layout/VerticalCurvedList"/>
    <dgm:cxn modelId="{4B3E2AE8-8A2A-49C5-943D-061B2863FCF5}" type="presParOf" srcId="{5B57D2A9-14C0-4581-8A71-9AD8A61D2EA9}" destId="{F1AD163E-DF30-4539-96DE-918CC0340FD2}" srcOrd="9" destOrd="0" presId="urn:microsoft.com/office/officeart/2008/layout/VerticalCurvedList"/>
    <dgm:cxn modelId="{4372DAAC-D9FB-4340-BA08-09BF5EE953DB}" type="presParOf" srcId="{5B57D2A9-14C0-4581-8A71-9AD8A61D2EA9}" destId="{62ADD6C6-FE54-4C7C-9C41-BE332E6C649D}" srcOrd="10" destOrd="0" presId="urn:microsoft.com/office/officeart/2008/layout/VerticalCurvedList"/>
    <dgm:cxn modelId="{D716D059-9AE5-47FD-A5BF-1E6733EA00CD}" type="presParOf" srcId="{62ADD6C6-FE54-4C7C-9C41-BE332E6C649D}" destId="{39E0007A-69D4-4C05-9C59-70EA67DC343F}"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3B6A862-9A06-4584-9E09-9C2C0B57B7DF}" type="doc">
      <dgm:prSet loTypeId="urn:microsoft.com/office/officeart/2011/layout/TabList" loCatId="list" qsTypeId="urn:microsoft.com/office/officeart/2005/8/quickstyle/simple1" qsCatId="simple" csTypeId="urn:microsoft.com/office/officeart/2005/8/colors/accent3_1" csCatId="accent3" phldr="1"/>
      <dgm:spPr/>
      <dgm:t>
        <a:bodyPr/>
        <a:lstStyle/>
        <a:p>
          <a:endParaRPr lang="en-US"/>
        </a:p>
      </dgm:t>
    </dgm:pt>
    <dgm:pt modelId="{F811D7D1-EF38-4BB4-BC9B-724EC9AAB3B8}">
      <dgm:prSet phldrT="[Text]" custT="1"/>
      <dgm:spPr>
        <a:ln>
          <a:noFill/>
        </a:ln>
      </dgm:spPr>
      <dgm:t>
        <a:bodyPr/>
        <a:lstStyle/>
        <a:p>
          <a:pPr algn="l"/>
          <a:r>
            <a:rPr lang="en-US" sz="3200" b="1" dirty="0" smtClean="0">
              <a:solidFill>
                <a:srgbClr val="FF3300"/>
              </a:solidFill>
            </a:rPr>
            <a:t>R13.1 bn</a:t>
          </a:r>
          <a:endParaRPr lang="en-US" sz="3200" b="1" dirty="0">
            <a:solidFill>
              <a:srgbClr val="FF3300"/>
            </a:solidFill>
          </a:endParaRPr>
        </a:p>
      </dgm:t>
    </dgm:pt>
    <dgm:pt modelId="{2CE03B3D-C254-4363-B538-8F530CCE2464}" type="parTrans" cxnId="{3A20ECA9-C805-416E-8B96-D683DEA010F1}">
      <dgm:prSet/>
      <dgm:spPr/>
      <dgm:t>
        <a:bodyPr/>
        <a:lstStyle/>
        <a:p>
          <a:endParaRPr lang="en-US"/>
        </a:p>
      </dgm:t>
    </dgm:pt>
    <dgm:pt modelId="{C5A5F29A-3E4F-455D-B6EC-E6ABE6BE969B}" type="sibTrans" cxnId="{3A20ECA9-C805-416E-8B96-D683DEA010F1}">
      <dgm:prSet/>
      <dgm:spPr/>
      <dgm:t>
        <a:bodyPr/>
        <a:lstStyle/>
        <a:p>
          <a:endParaRPr lang="en-US"/>
        </a:p>
      </dgm:t>
    </dgm:pt>
    <dgm:pt modelId="{36BC6AF8-3F29-4C5E-B603-8216C26E8E81}">
      <dgm:prSet phldrT="[Text]" custT="1"/>
      <dgm:spPr/>
      <dgm:t>
        <a:bodyPr anchor="ctr"/>
        <a:lstStyle/>
        <a:p>
          <a:r>
            <a:rPr lang="en-US" sz="2400" dirty="0" smtClean="0">
              <a:latin typeface="Arial" panose="020B0604020202020204" pitchFamily="34" charset="0"/>
              <a:cs typeface="Arial" panose="020B0604020202020204" pitchFamily="34" charset="0"/>
            </a:rPr>
            <a:t>  Funding approvals</a:t>
          </a:r>
          <a:endParaRPr lang="en-US" sz="2400" dirty="0">
            <a:solidFill>
              <a:srgbClr val="FF3300"/>
            </a:solidFill>
            <a:latin typeface="Arial" panose="020B0604020202020204" pitchFamily="34" charset="0"/>
            <a:cs typeface="Arial" panose="020B0604020202020204" pitchFamily="34" charset="0"/>
          </a:endParaRPr>
        </a:p>
      </dgm:t>
    </dgm:pt>
    <dgm:pt modelId="{D224E1FC-D3D3-4341-9245-30A914FA8FC9}" type="parTrans" cxnId="{E2F42F9D-FDB4-4170-91F5-D64A7BAD5D40}">
      <dgm:prSet/>
      <dgm:spPr/>
      <dgm:t>
        <a:bodyPr/>
        <a:lstStyle/>
        <a:p>
          <a:endParaRPr lang="en-US"/>
        </a:p>
      </dgm:t>
    </dgm:pt>
    <dgm:pt modelId="{A8F5EBDE-3C54-4CA3-AB85-1B478764D1AF}" type="sibTrans" cxnId="{E2F42F9D-FDB4-4170-91F5-D64A7BAD5D40}">
      <dgm:prSet/>
      <dgm:spPr/>
      <dgm:t>
        <a:bodyPr/>
        <a:lstStyle/>
        <a:p>
          <a:endParaRPr lang="en-US"/>
        </a:p>
      </dgm:t>
    </dgm:pt>
    <dgm:pt modelId="{F7ED03E1-257D-4B21-ACF5-A285156F48A0}">
      <dgm:prSet phldrT="[Text]" custT="1"/>
      <dgm:spPr>
        <a:ln>
          <a:noFill/>
        </a:ln>
      </dgm:spPr>
      <dgm:t>
        <a:bodyPr/>
        <a:lstStyle/>
        <a:p>
          <a:pPr algn="l"/>
          <a:r>
            <a:rPr lang="en-US" sz="3200" b="1" dirty="0" smtClean="0">
              <a:solidFill>
                <a:srgbClr val="FF3300"/>
              </a:solidFill>
            </a:rPr>
            <a:t>R6 bn</a:t>
          </a:r>
          <a:endParaRPr lang="en-US" sz="3200" b="1" dirty="0">
            <a:solidFill>
              <a:srgbClr val="FF3300"/>
            </a:solidFill>
          </a:endParaRPr>
        </a:p>
      </dgm:t>
    </dgm:pt>
    <dgm:pt modelId="{8E0C676A-A5FE-40DE-8BCF-2F1D2982A330}" type="parTrans" cxnId="{28776597-40A0-4E3C-9B25-E8BEA5FA7529}">
      <dgm:prSet/>
      <dgm:spPr/>
      <dgm:t>
        <a:bodyPr/>
        <a:lstStyle/>
        <a:p>
          <a:endParaRPr lang="en-US"/>
        </a:p>
      </dgm:t>
    </dgm:pt>
    <dgm:pt modelId="{BF52181F-B749-4305-A98A-83232747E384}" type="sibTrans" cxnId="{28776597-40A0-4E3C-9B25-E8BEA5FA7529}">
      <dgm:prSet/>
      <dgm:spPr/>
      <dgm:t>
        <a:bodyPr/>
        <a:lstStyle/>
        <a:p>
          <a:endParaRPr lang="en-US"/>
        </a:p>
      </dgm:t>
    </dgm:pt>
    <dgm:pt modelId="{98F6EFFE-3184-4BC4-B71B-03FB706C3593}">
      <dgm:prSet phldrT="[Text]" custT="1"/>
      <dgm:spPr/>
      <dgm:t>
        <a:bodyPr anchor="ctr"/>
        <a:lstStyle/>
        <a:p>
          <a:r>
            <a:rPr lang="en-US" sz="2400" dirty="0" smtClean="0">
              <a:latin typeface="Arial" panose="020B0604020202020204" pitchFamily="34" charset="0"/>
              <a:cs typeface="Arial" panose="020B0604020202020204" pitchFamily="34" charset="0"/>
            </a:rPr>
            <a:t>Black Industrialists</a:t>
          </a:r>
          <a:endParaRPr lang="en-US" sz="2400" dirty="0">
            <a:latin typeface="Arial" panose="020B0604020202020204" pitchFamily="34" charset="0"/>
            <a:cs typeface="Arial" panose="020B0604020202020204" pitchFamily="34" charset="0"/>
          </a:endParaRPr>
        </a:p>
      </dgm:t>
    </dgm:pt>
    <dgm:pt modelId="{793F0826-2E07-48FC-9DDA-57D4BE927AB4}" type="parTrans" cxnId="{6D8CE31C-A046-4734-B7E1-0CD7765164D2}">
      <dgm:prSet/>
      <dgm:spPr/>
      <dgm:t>
        <a:bodyPr/>
        <a:lstStyle/>
        <a:p>
          <a:endParaRPr lang="en-US"/>
        </a:p>
      </dgm:t>
    </dgm:pt>
    <dgm:pt modelId="{CC1D44E6-7694-4E90-A480-F12EF3B926DD}" type="sibTrans" cxnId="{6D8CE31C-A046-4734-B7E1-0CD7765164D2}">
      <dgm:prSet/>
      <dgm:spPr/>
      <dgm:t>
        <a:bodyPr/>
        <a:lstStyle/>
        <a:p>
          <a:endParaRPr lang="en-US"/>
        </a:p>
      </dgm:t>
    </dgm:pt>
    <dgm:pt modelId="{54FC8CB7-458B-4A4E-B6F2-5FEDBF5195FD}">
      <dgm:prSet phldrT="[Text]" custT="1"/>
      <dgm:spPr>
        <a:ln>
          <a:noFill/>
        </a:ln>
      </dgm:spPr>
      <dgm:t>
        <a:bodyPr/>
        <a:lstStyle/>
        <a:p>
          <a:pPr algn="l"/>
          <a:r>
            <a:rPr lang="en-US" sz="3200" b="1" dirty="0" smtClean="0">
              <a:solidFill>
                <a:srgbClr val="FF3300"/>
              </a:solidFill>
            </a:rPr>
            <a:t>R 3 bn</a:t>
          </a:r>
          <a:endParaRPr lang="en-US" sz="3200" b="1" dirty="0">
            <a:solidFill>
              <a:srgbClr val="FF3300"/>
            </a:solidFill>
          </a:endParaRPr>
        </a:p>
      </dgm:t>
    </dgm:pt>
    <dgm:pt modelId="{418137CD-B3EE-4A7A-A6F7-3250925C6AB7}" type="parTrans" cxnId="{4055370C-17AC-4769-80AA-E7BD2301D29A}">
      <dgm:prSet/>
      <dgm:spPr/>
      <dgm:t>
        <a:bodyPr/>
        <a:lstStyle/>
        <a:p>
          <a:endParaRPr lang="en-US"/>
        </a:p>
      </dgm:t>
    </dgm:pt>
    <dgm:pt modelId="{0CB7E123-8C31-4578-8946-C530A809E116}" type="sibTrans" cxnId="{4055370C-17AC-4769-80AA-E7BD2301D29A}">
      <dgm:prSet/>
      <dgm:spPr/>
      <dgm:t>
        <a:bodyPr/>
        <a:lstStyle/>
        <a:p>
          <a:endParaRPr lang="en-US"/>
        </a:p>
      </dgm:t>
    </dgm:pt>
    <dgm:pt modelId="{46AE45D7-BA4F-4FC6-A070-0215449CC390}">
      <dgm:prSet phldrT="[Text]" custT="1"/>
      <dgm:spPr/>
      <dgm:t>
        <a:bodyPr anchor="ctr"/>
        <a:lstStyle/>
        <a:p>
          <a:r>
            <a:rPr lang="en-US" sz="2400" dirty="0" smtClean="0">
              <a:latin typeface="Arial" panose="020B0604020202020204" pitchFamily="34" charset="0"/>
              <a:cs typeface="Arial" panose="020B0604020202020204" pitchFamily="34" charset="0"/>
            </a:rPr>
            <a:t>Women-empowered companies</a:t>
          </a:r>
          <a:endParaRPr lang="en-US" sz="2400" dirty="0">
            <a:latin typeface="Arial" panose="020B0604020202020204" pitchFamily="34" charset="0"/>
            <a:cs typeface="Arial" panose="020B0604020202020204" pitchFamily="34" charset="0"/>
          </a:endParaRPr>
        </a:p>
      </dgm:t>
    </dgm:pt>
    <dgm:pt modelId="{7A7F119C-71F0-4253-AB34-3AD8CECA6BED}" type="parTrans" cxnId="{7EBEA5E2-BF21-4651-A077-8E8F3648CFC1}">
      <dgm:prSet/>
      <dgm:spPr/>
      <dgm:t>
        <a:bodyPr/>
        <a:lstStyle/>
        <a:p>
          <a:endParaRPr lang="en-US"/>
        </a:p>
      </dgm:t>
    </dgm:pt>
    <dgm:pt modelId="{7769DCD4-065F-4127-98AC-F808AC97C175}" type="sibTrans" cxnId="{7EBEA5E2-BF21-4651-A077-8E8F3648CFC1}">
      <dgm:prSet/>
      <dgm:spPr/>
      <dgm:t>
        <a:bodyPr/>
        <a:lstStyle/>
        <a:p>
          <a:endParaRPr lang="en-US"/>
        </a:p>
      </dgm:t>
    </dgm:pt>
    <dgm:pt modelId="{D028A64E-48A9-4329-B117-E6827021776E}">
      <dgm:prSet phldrT="[Text]" custT="1"/>
      <dgm:spPr>
        <a:ln>
          <a:noFill/>
        </a:ln>
      </dgm:spPr>
      <dgm:t>
        <a:bodyPr/>
        <a:lstStyle/>
        <a:p>
          <a:pPr algn="l"/>
          <a:r>
            <a:rPr lang="en-US" sz="3200" b="1" dirty="0" smtClean="0">
              <a:solidFill>
                <a:srgbClr val="FF3300"/>
              </a:solidFill>
            </a:rPr>
            <a:t>R823 m</a:t>
          </a:r>
        </a:p>
      </dgm:t>
    </dgm:pt>
    <dgm:pt modelId="{9865FFF1-66E7-4094-A549-65583486269B}" type="parTrans" cxnId="{2932330E-99D2-4D2C-8D12-31C418A43D84}">
      <dgm:prSet/>
      <dgm:spPr/>
      <dgm:t>
        <a:bodyPr/>
        <a:lstStyle/>
        <a:p>
          <a:endParaRPr lang="en-US"/>
        </a:p>
      </dgm:t>
    </dgm:pt>
    <dgm:pt modelId="{4801ED5B-4E3D-499B-9F1F-5F579D21CD0C}" type="sibTrans" cxnId="{2932330E-99D2-4D2C-8D12-31C418A43D84}">
      <dgm:prSet/>
      <dgm:spPr/>
      <dgm:t>
        <a:bodyPr/>
        <a:lstStyle/>
        <a:p>
          <a:endParaRPr lang="en-US"/>
        </a:p>
      </dgm:t>
    </dgm:pt>
    <dgm:pt modelId="{BEBF971A-5296-4C48-A7B8-ED060AAE868E}">
      <dgm:prSet phldrT="[Text]" custT="1"/>
      <dgm:spPr/>
      <dgm:t>
        <a:bodyPr anchor="ctr"/>
        <a:lstStyle/>
        <a:p>
          <a:r>
            <a:rPr lang="en-US" sz="2400" dirty="0" smtClean="0">
              <a:latin typeface="Arial" panose="020B0604020202020204" pitchFamily="34" charset="0"/>
              <a:cs typeface="Arial" panose="020B0604020202020204" pitchFamily="34" charset="0"/>
            </a:rPr>
            <a:t>Youth empowered enterprises</a:t>
          </a:r>
        </a:p>
      </dgm:t>
    </dgm:pt>
    <dgm:pt modelId="{F01715B2-D34F-4091-88DB-5452DDF180AC}" type="parTrans" cxnId="{1D2817C4-76B1-44C9-B870-2AAF2C1F20FB}">
      <dgm:prSet/>
      <dgm:spPr/>
      <dgm:t>
        <a:bodyPr/>
        <a:lstStyle/>
        <a:p>
          <a:endParaRPr lang="en-US"/>
        </a:p>
      </dgm:t>
    </dgm:pt>
    <dgm:pt modelId="{3913CE09-DE95-4679-9A82-A6BA2D7E6F4A}" type="sibTrans" cxnId="{1D2817C4-76B1-44C9-B870-2AAF2C1F20FB}">
      <dgm:prSet/>
      <dgm:spPr/>
      <dgm:t>
        <a:bodyPr/>
        <a:lstStyle/>
        <a:p>
          <a:endParaRPr lang="en-US"/>
        </a:p>
      </dgm:t>
    </dgm:pt>
    <dgm:pt modelId="{F12F5F8A-C869-4D10-A350-C00161F56770}">
      <dgm:prSet phldrT="[Text]" custT="1"/>
      <dgm:spPr>
        <a:ln>
          <a:noFill/>
        </a:ln>
      </dgm:spPr>
      <dgm:t>
        <a:bodyPr/>
        <a:lstStyle/>
        <a:p>
          <a:pPr algn="l"/>
          <a:r>
            <a:rPr lang="en-US" sz="4000" b="1" dirty="0" smtClean="0">
              <a:solidFill>
                <a:srgbClr val="00B050"/>
              </a:solidFill>
            </a:rPr>
            <a:t>19 178</a:t>
          </a:r>
          <a:endParaRPr lang="en-US" sz="4000" b="1" dirty="0">
            <a:solidFill>
              <a:srgbClr val="00B050"/>
            </a:solidFill>
          </a:endParaRPr>
        </a:p>
      </dgm:t>
    </dgm:pt>
    <dgm:pt modelId="{C5969681-7F16-4F59-939B-48EBD2345DE5}" type="parTrans" cxnId="{AC7CD2B3-B369-4B73-9A33-2D24B0822298}">
      <dgm:prSet/>
      <dgm:spPr/>
      <dgm:t>
        <a:bodyPr/>
        <a:lstStyle/>
        <a:p>
          <a:endParaRPr lang="en-US"/>
        </a:p>
      </dgm:t>
    </dgm:pt>
    <dgm:pt modelId="{9A1AE39C-DF2B-4DDD-BE01-A8F541B52EE3}" type="sibTrans" cxnId="{AC7CD2B3-B369-4B73-9A33-2D24B0822298}">
      <dgm:prSet/>
      <dgm:spPr/>
      <dgm:t>
        <a:bodyPr/>
        <a:lstStyle/>
        <a:p>
          <a:endParaRPr lang="en-US"/>
        </a:p>
      </dgm:t>
    </dgm:pt>
    <dgm:pt modelId="{6E1D06E9-3A14-40A9-9652-740D75DADED3}">
      <dgm:prSet phldrT="[Text]" custT="1"/>
      <dgm:spPr/>
      <dgm:t>
        <a:bodyPr anchor="ctr"/>
        <a:lstStyle/>
        <a:p>
          <a:r>
            <a:rPr lang="en-US" sz="2400" dirty="0" smtClean="0">
              <a:latin typeface="Arial" panose="020B0604020202020204" pitchFamily="34" charset="0"/>
              <a:cs typeface="Arial" panose="020B0604020202020204" pitchFamily="34" charset="0"/>
            </a:rPr>
            <a:t>Net jobs created and retained</a:t>
          </a:r>
          <a:endParaRPr lang="en-US" sz="2400" dirty="0">
            <a:latin typeface="Arial" panose="020B0604020202020204" pitchFamily="34" charset="0"/>
            <a:cs typeface="Arial" panose="020B0604020202020204" pitchFamily="34" charset="0"/>
          </a:endParaRPr>
        </a:p>
      </dgm:t>
    </dgm:pt>
    <dgm:pt modelId="{B7ECC748-8BB0-4C69-8E81-1731A75C077F}" type="parTrans" cxnId="{576CA8C9-37DA-4A59-BF4B-987BF082F419}">
      <dgm:prSet/>
      <dgm:spPr/>
      <dgm:t>
        <a:bodyPr/>
        <a:lstStyle/>
        <a:p>
          <a:endParaRPr lang="en-US"/>
        </a:p>
      </dgm:t>
    </dgm:pt>
    <dgm:pt modelId="{F1F9AF27-390D-4D98-A9C7-636583713ED8}" type="sibTrans" cxnId="{576CA8C9-37DA-4A59-BF4B-987BF082F419}">
      <dgm:prSet/>
      <dgm:spPr/>
      <dgm:t>
        <a:bodyPr/>
        <a:lstStyle/>
        <a:p>
          <a:endParaRPr lang="en-US"/>
        </a:p>
      </dgm:t>
    </dgm:pt>
    <dgm:pt modelId="{C6ABB1FF-C42F-445B-9D1F-6DC36D638FC5}" type="pres">
      <dgm:prSet presAssocID="{E3B6A862-9A06-4584-9E09-9C2C0B57B7DF}" presName="Name0" presStyleCnt="0">
        <dgm:presLayoutVars>
          <dgm:chMax/>
          <dgm:chPref val="3"/>
          <dgm:dir/>
          <dgm:animOne val="branch"/>
          <dgm:animLvl val="lvl"/>
        </dgm:presLayoutVars>
      </dgm:prSet>
      <dgm:spPr/>
      <dgm:t>
        <a:bodyPr/>
        <a:lstStyle/>
        <a:p>
          <a:endParaRPr lang="en-US"/>
        </a:p>
      </dgm:t>
    </dgm:pt>
    <dgm:pt modelId="{48E2ED85-9BF6-4E73-875A-4610C7B6ABD2}" type="pres">
      <dgm:prSet presAssocID="{F811D7D1-EF38-4BB4-BC9B-724EC9AAB3B8}" presName="composite" presStyleCnt="0"/>
      <dgm:spPr/>
    </dgm:pt>
    <dgm:pt modelId="{729B8176-3D52-4F6A-8000-ED5C1B3016B1}" type="pres">
      <dgm:prSet presAssocID="{F811D7D1-EF38-4BB4-BC9B-724EC9AAB3B8}" presName="FirstChild" presStyleLbl="revTx" presStyleIdx="0" presStyleCnt="5" custScaleX="102475" custScaleY="54968" custLinFactNeighborX="1981" custLinFactNeighborY="37375">
        <dgm:presLayoutVars>
          <dgm:chMax val="0"/>
          <dgm:chPref val="0"/>
          <dgm:bulletEnabled val="1"/>
        </dgm:presLayoutVars>
      </dgm:prSet>
      <dgm:spPr/>
      <dgm:t>
        <a:bodyPr/>
        <a:lstStyle/>
        <a:p>
          <a:endParaRPr lang="en-US"/>
        </a:p>
      </dgm:t>
    </dgm:pt>
    <dgm:pt modelId="{3B140A83-2A8F-4F45-AAB9-5028AE74FE5F}" type="pres">
      <dgm:prSet presAssocID="{F811D7D1-EF38-4BB4-BC9B-724EC9AAB3B8}" presName="Parent" presStyleLbl="alignNode1" presStyleIdx="0" presStyleCnt="5" custScaleY="54968" custLinFactNeighborX="2590" custLinFactNeighborY="35823">
        <dgm:presLayoutVars>
          <dgm:chMax val="3"/>
          <dgm:chPref val="3"/>
          <dgm:bulletEnabled val="1"/>
        </dgm:presLayoutVars>
      </dgm:prSet>
      <dgm:spPr/>
      <dgm:t>
        <a:bodyPr/>
        <a:lstStyle/>
        <a:p>
          <a:endParaRPr lang="en-US"/>
        </a:p>
      </dgm:t>
    </dgm:pt>
    <dgm:pt modelId="{CB23DC7D-B167-4A23-BA8E-A8C196AD413C}" type="pres">
      <dgm:prSet presAssocID="{F811D7D1-EF38-4BB4-BC9B-724EC9AAB3B8}" presName="Accent" presStyleLbl="parChTrans1D1" presStyleIdx="0" presStyleCnt="5"/>
      <dgm:spPr>
        <a:ln>
          <a:noFill/>
        </a:ln>
      </dgm:spPr>
      <dgm:t>
        <a:bodyPr/>
        <a:lstStyle/>
        <a:p>
          <a:endParaRPr lang="en-ZA"/>
        </a:p>
      </dgm:t>
    </dgm:pt>
    <dgm:pt modelId="{147B05CC-C123-4F0A-A7FC-E6375886A7E0}" type="pres">
      <dgm:prSet presAssocID="{C5A5F29A-3E4F-455D-B6EC-E6ABE6BE969B}" presName="sibTrans" presStyleCnt="0"/>
      <dgm:spPr/>
    </dgm:pt>
    <dgm:pt modelId="{C1D8700E-35F2-493E-BF22-E9C179993FF1}" type="pres">
      <dgm:prSet presAssocID="{F7ED03E1-257D-4B21-ACF5-A285156F48A0}" presName="composite" presStyleCnt="0"/>
      <dgm:spPr/>
    </dgm:pt>
    <dgm:pt modelId="{4F7EF62E-77C1-4B77-A6D5-AC205DB48016}" type="pres">
      <dgm:prSet presAssocID="{F7ED03E1-257D-4B21-ACF5-A285156F48A0}" presName="FirstChild" presStyleLbl="revTx" presStyleIdx="1" presStyleCnt="5" custScaleX="100137" custScaleY="49172" custLinFactNeighborX="1396" custLinFactNeighborY="65032">
        <dgm:presLayoutVars>
          <dgm:chMax val="0"/>
          <dgm:chPref val="0"/>
          <dgm:bulletEnabled val="1"/>
        </dgm:presLayoutVars>
      </dgm:prSet>
      <dgm:spPr/>
      <dgm:t>
        <a:bodyPr/>
        <a:lstStyle/>
        <a:p>
          <a:endParaRPr lang="en-US"/>
        </a:p>
      </dgm:t>
    </dgm:pt>
    <dgm:pt modelId="{E7D90017-23D7-414F-A38D-7DF9CD128372}" type="pres">
      <dgm:prSet presAssocID="{F7ED03E1-257D-4B21-ACF5-A285156F48A0}" presName="Parent" presStyleLbl="alignNode1" presStyleIdx="1" presStyleCnt="5" custScaleY="55523" custLinFactNeighborX="97" custLinFactNeighborY="57533">
        <dgm:presLayoutVars>
          <dgm:chMax val="3"/>
          <dgm:chPref val="3"/>
          <dgm:bulletEnabled val="1"/>
        </dgm:presLayoutVars>
      </dgm:prSet>
      <dgm:spPr/>
      <dgm:t>
        <a:bodyPr/>
        <a:lstStyle/>
        <a:p>
          <a:endParaRPr lang="en-US"/>
        </a:p>
      </dgm:t>
    </dgm:pt>
    <dgm:pt modelId="{DA5F407B-2EEF-4F95-BA97-F086956BEC06}" type="pres">
      <dgm:prSet presAssocID="{F7ED03E1-257D-4B21-ACF5-A285156F48A0}" presName="Accent" presStyleLbl="parChTrans1D1" presStyleIdx="1" presStyleCnt="5"/>
      <dgm:spPr>
        <a:ln>
          <a:noFill/>
        </a:ln>
      </dgm:spPr>
      <dgm:t>
        <a:bodyPr/>
        <a:lstStyle/>
        <a:p>
          <a:endParaRPr lang="en-ZA"/>
        </a:p>
      </dgm:t>
    </dgm:pt>
    <dgm:pt modelId="{E70BAD4D-50E1-4E4A-86C3-EDFD31DD1419}" type="pres">
      <dgm:prSet presAssocID="{BF52181F-B749-4305-A98A-83232747E384}" presName="sibTrans" presStyleCnt="0"/>
      <dgm:spPr/>
    </dgm:pt>
    <dgm:pt modelId="{3D4F2344-4B4E-487B-97B1-C251D035CB72}" type="pres">
      <dgm:prSet presAssocID="{54FC8CB7-458B-4A4E-B6F2-5FEDBF5195FD}" presName="composite" presStyleCnt="0"/>
      <dgm:spPr/>
    </dgm:pt>
    <dgm:pt modelId="{3E5F4605-4497-4612-886F-2F9C123371DE}" type="pres">
      <dgm:prSet presAssocID="{54FC8CB7-458B-4A4E-B6F2-5FEDBF5195FD}" presName="FirstChild" presStyleLbl="revTx" presStyleIdx="2" presStyleCnt="5" custScaleY="55681" custLinFactNeighborX="1362" custLinFactNeighborY="34655">
        <dgm:presLayoutVars>
          <dgm:chMax val="0"/>
          <dgm:chPref val="0"/>
          <dgm:bulletEnabled val="1"/>
        </dgm:presLayoutVars>
      </dgm:prSet>
      <dgm:spPr/>
      <dgm:t>
        <a:bodyPr/>
        <a:lstStyle/>
        <a:p>
          <a:endParaRPr lang="en-US"/>
        </a:p>
      </dgm:t>
    </dgm:pt>
    <dgm:pt modelId="{90A3F234-5C06-4198-A78E-C64A58BC9FEC}" type="pres">
      <dgm:prSet presAssocID="{54FC8CB7-458B-4A4E-B6F2-5FEDBF5195FD}" presName="Parent" presStyleLbl="alignNode1" presStyleIdx="2" presStyleCnt="5" custScaleY="52931" custLinFactNeighborX="987" custLinFactNeighborY="33114">
        <dgm:presLayoutVars>
          <dgm:chMax val="3"/>
          <dgm:chPref val="3"/>
          <dgm:bulletEnabled val="1"/>
        </dgm:presLayoutVars>
      </dgm:prSet>
      <dgm:spPr/>
      <dgm:t>
        <a:bodyPr/>
        <a:lstStyle/>
        <a:p>
          <a:endParaRPr lang="en-US"/>
        </a:p>
      </dgm:t>
    </dgm:pt>
    <dgm:pt modelId="{0212E7A7-5C3C-4148-97CF-480B99E7C08E}" type="pres">
      <dgm:prSet presAssocID="{54FC8CB7-458B-4A4E-B6F2-5FEDBF5195FD}" presName="Accent" presStyleLbl="parChTrans1D1" presStyleIdx="2" presStyleCnt="5"/>
      <dgm:spPr>
        <a:ln>
          <a:noFill/>
        </a:ln>
      </dgm:spPr>
      <dgm:t>
        <a:bodyPr/>
        <a:lstStyle/>
        <a:p>
          <a:endParaRPr lang="en-ZA"/>
        </a:p>
      </dgm:t>
    </dgm:pt>
    <dgm:pt modelId="{D3B7AA18-738C-49F6-96DF-8E76AD450BB9}" type="pres">
      <dgm:prSet presAssocID="{0CB7E123-8C31-4578-8946-C530A809E116}" presName="sibTrans" presStyleCnt="0"/>
      <dgm:spPr/>
    </dgm:pt>
    <dgm:pt modelId="{55E7B263-025F-497B-979D-2810F7EFCDDA}" type="pres">
      <dgm:prSet presAssocID="{D028A64E-48A9-4329-B117-E6827021776E}" presName="composite" presStyleCnt="0"/>
      <dgm:spPr/>
    </dgm:pt>
    <dgm:pt modelId="{10D248F8-06E1-41BC-8A38-7276A730E7AE}" type="pres">
      <dgm:prSet presAssocID="{D028A64E-48A9-4329-B117-E6827021776E}" presName="FirstChild" presStyleLbl="revTx" presStyleIdx="3" presStyleCnt="5" custScaleY="57992" custLinFactNeighborX="1362" custLinFactNeighborY="4092">
        <dgm:presLayoutVars>
          <dgm:chMax val="0"/>
          <dgm:chPref val="0"/>
          <dgm:bulletEnabled val="1"/>
        </dgm:presLayoutVars>
      </dgm:prSet>
      <dgm:spPr/>
      <dgm:t>
        <a:bodyPr/>
        <a:lstStyle/>
        <a:p>
          <a:endParaRPr lang="en-US"/>
        </a:p>
      </dgm:t>
    </dgm:pt>
    <dgm:pt modelId="{4D0729CB-FE95-49F0-804A-B2357B74DE3F}" type="pres">
      <dgm:prSet presAssocID="{D028A64E-48A9-4329-B117-E6827021776E}" presName="Parent" presStyleLbl="alignNode1" presStyleIdx="3" presStyleCnt="5" custScaleY="72355" custLinFactNeighborX="-351" custLinFactNeighborY="6223">
        <dgm:presLayoutVars>
          <dgm:chMax val="3"/>
          <dgm:chPref val="3"/>
          <dgm:bulletEnabled val="1"/>
        </dgm:presLayoutVars>
      </dgm:prSet>
      <dgm:spPr/>
      <dgm:t>
        <a:bodyPr/>
        <a:lstStyle/>
        <a:p>
          <a:endParaRPr lang="en-US"/>
        </a:p>
      </dgm:t>
    </dgm:pt>
    <dgm:pt modelId="{26983F6C-0C5D-4A8C-91C8-F6D29B575B06}" type="pres">
      <dgm:prSet presAssocID="{D028A64E-48A9-4329-B117-E6827021776E}" presName="Accent" presStyleLbl="parChTrans1D1" presStyleIdx="3" presStyleCnt="5"/>
      <dgm:spPr>
        <a:ln>
          <a:noFill/>
        </a:ln>
      </dgm:spPr>
      <dgm:t>
        <a:bodyPr/>
        <a:lstStyle/>
        <a:p>
          <a:endParaRPr lang="en-ZA"/>
        </a:p>
      </dgm:t>
    </dgm:pt>
    <dgm:pt modelId="{7898DBC1-A6B0-4F50-A74E-37C0DF492FF2}" type="pres">
      <dgm:prSet presAssocID="{4801ED5B-4E3D-499B-9F1F-5F579D21CD0C}" presName="sibTrans" presStyleCnt="0"/>
      <dgm:spPr/>
    </dgm:pt>
    <dgm:pt modelId="{1923D51F-CCE3-4945-93DB-9A55B2919F2B}" type="pres">
      <dgm:prSet presAssocID="{F12F5F8A-C869-4D10-A350-C00161F56770}" presName="composite" presStyleCnt="0"/>
      <dgm:spPr/>
    </dgm:pt>
    <dgm:pt modelId="{937878CF-3C8B-4ACD-A907-5ECEB4C674CC}" type="pres">
      <dgm:prSet presAssocID="{F12F5F8A-C869-4D10-A350-C00161F56770}" presName="FirstChild" presStyleLbl="revTx" presStyleIdx="4" presStyleCnt="5" custScaleY="76725" custLinFactNeighborX="-69" custLinFactNeighborY="-15478">
        <dgm:presLayoutVars>
          <dgm:chMax val="0"/>
          <dgm:chPref val="0"/>
          <dgm:bulletEnabled val="1"/>
        </dgm:presLayoutVars>
      </dgm:prSet>
      <dgm:spPr/>
      <dgm:t>
        <a:bodyPr/>
        <a:lstStyle/>
        <a:p>
          <a:endParaRPr lang="en-US"/>
        </a:p>
      </dgm:t>
    </dgm:pt>
    <dgm:pt modelId="{DE31BACA-10CB-435B-BB47-2BD69C99C305}" type="pres">
      <dgm:prSet presAssocID="{F12F5F8A-C869-4D10-A350-C00161F56770}" presName="Parent" presStyleLbl="alignNode1" presStyleIdx="4" presStyleCnt="5" custLinFactNeighborY="-18203">
        <dgm:presLayoutVars>
          <dgm:chMax val="3"/>
          <dgm:chPref val="3"/>
          <dgm:bulletEnabled val="1"/>
        </dgm:presLayoutVars>
      </dgm:prSet>
      <dgm:spPr/>
      <dgm:t>
        <a:bodyPr/>
        <a:lstStyle/>
        <a:p>
          <a:endParaRPr lang="en-US"/>
        </a:p>
      </dgm:t>
    </dgm:pt>
    <dgm:pt modelId="{C470176A-BB9C-4252-BB42-B3BF76771C3E}" type="pres">
      <dgm:prSet presAssocID="{F12F5F8A-C869-4D10-A350-C00161F56770}" presName="Accent" presStyleLbl="parChTrans1D1" presStyleIdx="4" presStyleCnt="5"/>
      <dgm:spPr/>
    </dgm:pt>
  </dgm:ptLst>
  <dgm:cxnLst>
    <dgm:cxn modelId="{3B6327F2-621D-4987-B0B6-EB961A83FF64}" type="presOf" srcId="{6E1D06E9-3A14-40A9-9652-740D75DADED3}" destId="{937878CF-3C8B-4ACD-A907-5ECEB4C674CC}" srcOrd="0" destOrd="0" presId="urn:microsoft.com/office/officeart/2011/layout/TabList"/>
    <dgm:cxn modelId="{E2F42F9D-FDB4-4170-91F5-D64A7BAD5D40}" srcId="{F811D7D1-EF38-4BB4-BC9B-724EC9AAB3B8}" destId="{36BC6AF8-3F29-4C5E-B603-8216C26E8E81}" srcOrd="0" destOrd="0" parTransId="{D224E1FC-D3D3-4341-9245-30A914FA8FC9}" sibTransId="{A8F5EBDE-3C54-4CA3-AB85-1B478764D1AF}"/>
    <dgm:cxn modelId="{3A20ECA9-C805-416E-8B96-D683DEA010F1}" srcId="{E3B6A862-9A06-4584-9E09-9C2C0B57B7DF}" destId="{F811D7D1-EF38-4BB4-BC9B-724EC9AAB3B8}" srcOrd="0" destOrd="0" parTransId="{2CE03B3D-C254-4363-B538-8F530CCE2464}" sibTransId="{C5A5F29A-3E4F-455D-B6EC-E6ABE6BE969B}"/>
    <dgm:cxn modelId="{BB3DED8E-5C03-44F6-8350-3205E751DE13}" type="presOf" srcId="{F7ED03E1-257D-4B21-ACF5-A285156F48A0}" destId="{E7D90017-23D7-414F-A38D-7DF9CD128372}" srcOrd="0" destOrd="0" presId="urn:microsoft.com/office/officeart/2011/layout/TabList"/>
    <dgm:cxn modelId="{2A2E7A42-3455-4C4A-9A13-431B610FEA4E}" type="presOf" srcId="{E3B6A862-9A06-4584-9E09-9C2C0B57B7DF}" destId="{C6ABB1FF-C42F-445B-9D1F-6DC36D638FC5}" srcOrd="0" destOrd="0" presId="urn:microsoft.com/office/officeart/2011/layout/TabList"/>
    <dgm:cxn modelId="{28776597-40A0-4E3C-9B25-E8BEA5FA7529}" srcId="{E3B6A862-9A06-4584-9E09-9C2C0B57B7DF}" destId="{F7ED03E1-257D-4B21-ACF5-A285156F48A0}" srcOrd="1" destOrd="0" parTransId="{8E0C676A-A5FE-40DE-8BCF-2F1D2982A330}" sibTransId="{BF52181F-B749-4305-A98A-83232747E384}"/>
    <dgm:cxn modelId="{ABF17207-713D-41E3-B20B-436A1C119207}" type="presOf" srcId="{D028A64E-48A9-4329-B117-E6827021776E}" destId="{4D0729CB-FE95-49F0-804A-B2357B74DE3F}" srcOrd="0" destOrd="0" presId="urn:microsoft.com/office/officeart/2011/layout/TabList"/>
    <dgm:cxn modelId="{199EB1F3-FFAC-4526-BFDD-D823CA2ED63E}" type="presOf" srcId="{36BC6AF8-3F29-4C5E-B603-8216C26E8E81}" destId="{729B8176-3D52-4F6A-8000-ED5C1B3016B1}" srcOrd="0" destOrd="0" presId="urn:microsoft.com/office/officeart/2011/layout/TabList"/>
    <dgm:cxn modelId="{A7DE11CF-611D-4C62-88E4-B9E1609A0098}" type="presOf" srcId="{98F6EFFE-3184-4BC4-B71B-03FB706C3593}" destId="{4F7EF62E-77C1-4B77-A6D5-AC205DB48016}" srcOrd="0" destOrd="0" presId="urn:microsoft.com/office/officeart/2011/layout/TabList"/>
    <dgm:cxn modelId="{9389BE31-E68E-4265-BA8E-6484ABCAD383}" type="presOf" srcId="{46AE45D7-BA4F-4FC6-A070-0215449CC390}" destId="{3E5F4605-4497-4612-886F-2F9C123371DE}" srcOrd="0" destOrd="0" presId="urn:microsoft.com/office/officeart/2011/layout/TabList"/>
    <dgm:cxn modelId="{576CA8C9-37DA-4A59-BF4B-987BF082F419}" srcId="{F12F5F8A-C869-4D10-A350-C00161F56770}" destId="{6E1D06E9-3A14-40A9-9652-740D75DADED3}" srcOrd="0" destOrd="0" parTransId="{B7ECC748-8BB0-4C69-8E81-1731A75C077F}" sibTransId="{F1F9AF27-390D-4D98-A9C7-636583713ED8}"/>
    <dgm:cxn modelId="{4055370C-17AC-4769-80AA-E7BD2301D29A}" srcId="{E3B6A862-9A06-4584-9E09-9C2C0B57B7DF}" destId="{54FC8CB7-458B-4A4E-B6F2-5FEDBF5195FD}" srcOrd="2" destOrd="0" parTransId="{418137CD-B3EE-4A7A-A6F7-3250925C6AB7}" sibTransId="{0CB7E123-8C31-4578-8946-C530A809E116}"/>
    <dgm:cxn modelId="{7EBEA5E2-BF21-4651-A077-8E8F3648CFC1}" srcId="{54FC8CB7-458B-4A4E-B6F2-5FEDBF5195FD}" destId="{46AE45D7-BA4F-4FC6-A070-0215449CC390}" srcOrd="0" destOrd="0" parTransId="{7A7F119C-71F0-4253-AB34-3AD8CECA6BED}" sibTransId="{7769DCD4-065F-4127-98AC-F808AC97C175}"/>
    <dgm:cxn modelId="{1D2817C4-76B1-44C9-B870-2AAF2C1F20FB}" srcId="{D028A64E-48A9-4329-B117-E6827021776E}" destId="{BEBF971A-5296-4C48-A7B8-ED060AAE868E}" srcOrd="0" destOrd="0" parTransId="{F01715B2-D34F-4091-88DB-5452DDF180AC}" sibTransId="{3913CE09-DE95-4679-9A82-A6BA2D7E6F4A}"/>
    <dgm:cxn modelId="{6D8CE31C-A046-4734-B7E1-0CD7765164D2}" srcId="{F7ED03E1-257D-4B21-ACF5-A285156F48A0}" destId="{98F6EFFE-3184-4BC4-B71B-03FB706C3593}" srcOrd="0" destOrd="0" parTransId="{793F0826-2E07-48FC-9DDA-57D4BE927AB4}" sibTransId="{CC1D44E6-7694-4E90-A480-F12EF3B926DD}"/>
    <dgm:cxn modelId="{A301E954-82B5-4D25-8014-3591A46267AF}" type="presOf" srcId="{F12F5F8A-C869-4D10-A350-C00161F56770}" destId="{DE31BACA-10CB-435B-BB47-2BD69C99C305}" srcOrd="0" destOrd="0" presId="urn:microsoft.com/office/officeart/2011/layout/TabList"/>
    <dgm:cxn modelId="{D643747C-7E53-4B76-B20A-BBEF50E5D28C}" type="presOf" srcId="{BEBF971A-5296-4C48-A7B8-ED060AAE868E}" destId="{10D248F8-06E1-41BC-8A38-7276A730E7AE}" srcOrd="0" destOrd="0" presId="urn:microsoft.com/office/officeart/2011/layout/TabList"/>
    <dgm:cxn modelId="{AC7CD2B3-B369-4B73-9A33-2D24B0822298}" srcId="{E3B6A862-9A06-4584-9E09-9C2C0B57B7DF}" destId="{F12F5F8A-C869-4D10-A350-C00161F56770}" srcOrd="4" destOrd="0" parTransId="{C5969681-7F16-4F59-939B-48EBD2345DE5}" sibTransId="{9A1AE39C-DF2B-4DDD-BE01-A8F541B52EE3}"/>
    <dgm:cxn modelId="{2932330E-99D2-4D2C-8D12-31C418A43D84}" srcId="{E3B6A862-9A06-4584-9E09-9C2C0B57B7DF}" destId="{D028A64E-48A9-4329-B117-E6827021776E}" srcOrd="3" destOrd="0" parTransId="{9865FFF1-66E7-4094-A549-65583486269B}" sibTransId="{4801ED5B-4E3D-499B-9F1F-5F579D21CD0C}"/>
    <dgm:cxn modelId="{2469F996-4FEA-488D-97A0-692F84E493F1}" type="presOf" srcId="{54FC8CB7-458B-4A4E-B6F2-5FEDBF5195FD}" destId="{90A3F234-5C06-4198-A78E-C64A58BC9FEC}" srcOrd="0" destOrd="0" presId="urn:microsoft.com/office/officeart/2011/layout/TabList"/>
    <dgm:cxn modelId="{76615EE3-50A7-48A7-83D8-541774062A17}" type="presOf" srcId="{F811D7D1-EF38-4BB4-BC9B-724EC9AAB3B8}" destId="{3B140A83-2A8F-4F45-AAB9-5028AE74FE5F}" srcOrd="0" destOrd="0" presId="urn:microsoft.com/office/officeart/2011/layout/TabList"/>
    <dgm:cxn modelId="{E5EA174B-47A3-4A4C-91F8-6D55C8D41017}" type="presParOf" srcId="{C6ABB1FF-C42F-445B-9D1F-6DC36D638FC5}" destId="{48E2ED85-9BF6-4E73-875A-4610C7B6ABD2}" srcOrd="0" destOrd="0" presId="urn:microsoft.com/office/officeart/2011/layout/TabList"/>
    <dgm:cxn modelId="{5BA09FE0-6CCC-494B-ADBA-AF124EA0FE5F}" type="presParOf" srcId="{48E2ED85-9BF6-4E73-875A-4610C7B6ABD2}" destId="{729B8176-3D52-4F6A-8000-ED5C1B3016B1}" srcOrd="0" destOrd="0" presId="urn:microsoft.com/office/officeart/2011/layout/TabList"/>
    <dgm:cxn modelId="{C800C1C3-6ED9-4B2F-8BC1-8DF4C905494E}" type="presParOf" srcId="{48E2ED85-9BF6-4E73-875A-4610C7B6ABD2}" destId="{3B140A83-2A8F-4F45-AAB9-5028AE74FE5F}" srcOrd="1" destOrd="0" presId="urn:microsoft.com/office/officeart/2011/layout/TabList"/>
    <dgm:cxn modelId="{35F458B7-B022-4591-B6E4-8781A032107E}" type="presParOf" srcId="{48E2ED85-9BF6-4E73-875A-4610C7B6ABD2}" destId="{CB23DC7D-B167-4A23-BA8E-A8C196AD413C}" srcOrd="2" destOrd="0" presId="urn:microsoft.com/office/officeart/2011/layout/TabList"/>
    <dgm:cxn modelId="{CDC849AE-1F7D-4B4B-9D99-AEF3445D7CBA}" type="presParOf" srcId="{C6ABB1FF-C42F-445B-9D1F-6DC36D638FC5}" destId="{147B05CC-C123-4F0A-A7FC-E6375886A7E0}" srcOrd="1" destOrd="0" presId="urn:microsoft.com/office/officeart/2011/layout/TabList"/>
    <dgm:cxn modelId="{FC927721-0A97-4FE5-9D4C-83325846D2C8}" type="presParOf" srcId="{C6ABB1FF-C42F-445B-9D1F-6DC36D638FC5}" destId="{C1D8700E-35F2-493E-BF22-E9C179993FF1}" srcOrd="2" destOrd="0" presId="urn:microsoft.com/office/officeart/2011/layout/TabList"/>
    <dgm:cxn modelId="{0F9EC239-5B3A-492D-AFEC-98F48179DBE9}" type="presParOf" srcId="{C1D8700E-35F2-493E-BF22-E9C179993FF1}" destId="{4F7EF62E-77C1-4B77-A6D5-AC205DB48016}" srcOrd="0" destOrd="0" presId="urn:microsoft.com/office/officeart/2011/layout/TabList"/>
    <dgm:cxn modelId="{73B40063-BC82-4E40-B4A3-7AF4765BB404}" type="presParOf" srcId="{C1D8700E-35F2-493E-BF22-E9C179993FF1}" destId="{E7D90017-23D7-414F-A38D-7DF9CD128372}" srcOrd="1" destOrd="0" presId="urn:microsoft.com/office/officeart/2011/layout/TabList"/>
    <dgm:cxn modelId="{BAB8B3BC-E597-4400-9FE5-D93AE18A65C4}" type="presParOf" srcId="{C1D8700E-35F2-493E-BF22-E9C179993FF1}" destId="{DA5F407B-2EEF-4F95-BA97-F086956BEC06}" srcOrd="2" destOrd="0" presId="urn:microsoft.com/office/officeart/2011/layout/TabList"/>
    <dgm:cxn modelId="{77996F5D-CB81-4E5A-9FB9-FC4FD5F32FAE}" type="presParOf" srcId="{C6ABB1FF-C42F-445B-9D1F-6DC36D638FC5}" destId="{E70BAD4D-50E1-4E4A-86C3-EDFD31DD1419}" srcOrd="3" destOrd="0" presId="urn:microsoft.com/office/officeart/2011/layout/TabList"/>
    <dgm:cxn modelId="{0B8C14FB-7507-4195-9CFB-5874058E2FB8}" type="presParOf" srcId="{C6ABB1FF-C42F-445B-9D1F-6DC36D638FC5}" destId="{3D4F2344-4B4E-487B-97B1-C251D035CB72}" srcOrd="4" destOrd="0" presId="urn:microsoft.com/office/officeart/2011/layout/TabList"/>
    <dgm:cxn modelId="{CE72D0E1-AE0B-4EBA-B342-EB7EA3633BE7}" type="presParOf" srcId="{3D4F2344-4B4E-487B-97B1-C251D035CB72}" destId="{3E5F4605-4497-4612-886F-2F9C123371DE}" srcOrd="0" destOrd="0" presId="urn:microsoft.com/office/officeart/2011/layout/TabList"/>
    <dgm:cxn modelId="{E659F447-D2DA-4C4A-A1F0-45EFA601FA96}" type="presParOf" srcId="{3D4F2344-4B4E-487B-97B1-C251D035CB72}" destId="{90A3F234-5C06-4198-A78E-C64A58BC9FEC}" srcOrd="1" destOrd="0" presId="urn:microsoft.com/office/officeart/2011/layout/TabList"/>
    <dgm:cxn modelId="{5F8EC6B2-70E2-4E1B-9602-78A506F229F0}" type="presParOf" srcId="{3D4F2344-4B4E-487B-97B1-C251D035CB72}" destId="{0212E7A7-5C3C-4148-97CF-480B99E7C08E}" srcOrd="2" destOrd="0" presId="urn:microsoft.com/office/officeart/2011/layout/TabList"/>
    <dgm:cxn modelId="{DBBEDF06-1300-4A35-819A-DFEB4CCEB945}" type="presParOf" srcId="{C6ABB1FF-C42F-445B-9D1F-6DC36D638FC5}" destId="{D3B7AA18-738C-49F6-96DF-8E76AD450BB9}" srcOrd="5" destOrd="0" presId="urn:microsoft.com/office/officeart/2011/layout/TabList"/>
    <dgm:cxn modelId="{DC00382E-3132-48AE-A8AD-29DF9500FCF9}" type="presParOf" srcId="{C6ABB1FF-C42F-445B-9D1F-6DC36D638FC5}" destId="{55E7B263-025F-497B-979D-2810F7EFCDDA}" srcOrd="6" destOrd="0" presId="urn:microsoft.com/office/officeart/2011/layout/TabList"/>
    <dgm:cxn modelId="{80CB357D-C100-42B1-AD32-D4B9F28CA151}" type="presParOf" srcId="{55E7B263-025F-497B-979D-2810F7EFCDDA}" destId="{10D248F8-06E1-41BC-8A38-7276A730E7AE}" srcOrd="0" destOrd="0" presId="urn:microsoft.com/office/officeart/2011/layout/TabList"/>
    <dgm:cxn modelId="{D2C6446E-4852-4D3A-81E2-A41F3B464E0D}" type="presParOf" srcId="{55E7B263-025F-497B-979D-2810F7EFCDDA}" destId="{4D0729CB-FE95-49F0-804A-B2357B74DE3F}" srcOrd="1" destOrd="0" presId="urn:microsoft.com/office/officeart/2011/layout/TabList"/>
    <dgm:cxn modelId="{09140092-1F92-4002-A1E9-DA4CD7936429}" type="presParOf" srcId="{55E7B263-025F-497B-979D-2810F7EFCDDA}" destId="{26983F6C-0C5D-4A8C-91C8-F6D29B575B06}" srcOrd="2" destOrd="0" presId="urn:microsoft.com/office/officeart/2011/layout/TabList"/>
    <dgm:cxn modelId="{F465B91F-19E8-4214-92EB-3B85177FB5C5}" type="presParOf" srcId="{C6ABB1FF-C42F-445B-9D1F-6DC36D638FC5}" destId="{7898DBC1-A6B0-4F50-A74E-37C0DF492FF2}" srcOrd="7" destOrd="0" presId="urn:microsoft.com/office/officeart/2011/layout/TabList"/>
    <dgm:cxn modelId="{94737858-BD3F-4291-8D93-3DB4C74FB2F7}" type="presParOf" srcId="{C6ABB1FF-C42F-445B-9D1F-6DC36D638FC5}" destId="{1923D51F-CCE3-4945-93DB-9A55B2919F2B}" srcOrd="8" destOrd="0" presId="urn:microsoft.com/office/officeart/2011/layout/TabList"/>
    <dgm:cxn modelId="{F9DEAFFB-359C-462F-A0BA-16D40B9301C3}" type="presParOf" srcId="{1923D51F-CCE3-4945-93DB-9A55B2919F2B}" destId="{937878CF-3C8B-4ACD-A907-5ECEB4C674CC}" srcOrd="0" destOrd="0" presId="urn:microsoft.com/office/officeart/2011/layout/TabList"/>
    <dgm:cxn modelId="{9C02C313-BDB3-4E4D-A29E-695DF1F4E5B7}" type="presParOf" srcId="{1923D51F-CCE3-4945-93DB-9A55B2919F2B}" destId="{DE31BACA-10CB-435B-BB47-2BD69C99C305}" srcOrd="1" destOrd="0" presId="urn:microsoft.com/office/officeart/2011/layout/TabList"/>
    <dgm:cxn modelId="{C3D4863F-B631-4679-8445-5D1D6193AA0A}" type="presParOf" srcId="{1923D51F-CCE3-4945-93DB-9A55B2919F2B}" destId="{C470176A-BB9C-4252-BB42-B3BF76771C3E}" srcOrd="2" destOrd="0" presId="urn:microsoft.com/office/officeart/2011/layout/Tab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E1878D5-CB59-44B0-B659-0EDCE9AF628C}" type="doc">
      <dgm:prSet loTypeId="urn:microsoft.com/office/officeart/2005/8/layout/vList6" loCatId="list" qsTypeId="urn:microsoft.com/office/officeart/2005/8/quickstyle/simple1" qsCatId="simple" csTypeId="urn:microsoft.com/office/officeart/2005/8/colors/accent3_4" csCatId="accent3" phldr="1"/>
      <dgm:spPr/>
      <dgm:t>
        <a:bodyPr/>
        <a:lstStyle/>
        <a:p>
          <a:endParaRPr lang="en-ZA"/>
        </a:p>
      </dgm:t>
    </dgm:pt>
    <dgm:pt modelId="{FE64DEF3-A6B2-4F6A-B704-A9F11BECB818}">
      <dgm:prSet/>
      <dgm:spPr>
        <a:solidFill>
          <a:schemeClr val="accent3">
            <a:lumMod val="60000"/>
            <a:lumOff val="40000"/>
          </a:schemeClr>
        </a:solidFill>
      </dgm:spPr>
      <dgm:t>
        <a:bodyPr/>
        <a:lstStyle/>
        <a:p>
          <a:r>
            <a:rPr lang="en-ZA" b="1" dirty="0" smtClean="0">
              <a:solidFill>
                <a:schemeClr val="tx1"/>
              </a:solidFill>
              <a:latin typeface="Arial" panose="020B0604020202020204" pitchFamily="34" charset="0"/>
              <a:cs typeface="Arial" panose="020B0604020202020204" pitchFamily="34" charset="0"/>
            </a:rPr>
            <a:t>43 Records of engagements, meetings and coordination</a:t>
          </a:r>
          <a:endParaRPr lang="en-ZA" b="1" dirty="0">
            <a:solidFill>
              <a:schemeClr val="tx1"/>
            </a:solidFill>
            <a:latin typeface="Arial" panose="020B0604020202020204" pitchFamily="34" charset="0"/>
            <a:cs typeface="Arial" panose="020B0604020202020204" pitchFamily="34" charset="0"/>
          </a:endParaRPr>
        </a:p>
      </dgm:t>
    </dgm:pt>
    <dgm:pt modelId="{B33E8137-B984-4A72-AA75-6C3187AA5D58}" type="parTrans" cxnId="{1EAB0820-A973-4086-BA37-DCB32092F889}">
      <dgm:prSet/>
      <dgm:spPr/>
      <dgm:t>
        <a:bodyPr/>
        <a:lstStyle/>
        <a:p>
          <a:endParaRPr lang="en-ZA"/>
        </a:p>
      </dgm:t>
    </dgm:pt>
    <dgm:pt modelId="{A1BF3D6D-7264-4707-94DD-A812AF77F449}" type="sibTrans" cxnId="{1EAB0820-A973-4086-BA37-DCB32092F889}">
      <dgm:prSet/>
      <dgm:spPr/>
      <dgm:t>
        <a:bodyPr/>
        <a:lstStyle/>
        <a:p>
          <a:endParaRPr lang="en-ZA"/>
        </a:p>
      </dgm:t>
    </dgm:pt>
    <dgm:pt modelId="{5BAE2A7B-818C-47F8-8FDA-F91E0F7475AA}">
      <dgm:prSet custT="1"/>
      <dgm:spPr/>
      <dgm:t>
        <a:bodyPr anchor="ctr"/>
        <a:lstStyle/>
        <a:p>
          <a:r>
            <a:rPr lang="en-ZA" sz="1600" dirty="0" smtClean="0">
              <a:latin typeface="Arial" pitchFamily="34" charset="0"/>
              <a:cs typeface="Arial" pitchFamily="34" charset="0"/>
            </a:rPr>
            <a:t>PICC meetings, coordination actions of SIP 5, Ministerial and department oversight engagements with IDC, trade and competition regulators</a:t>
          </a:r>
          <a:endParaRPr lang="en-ZA" sz="1600" dirty="0">
            <a:latin typeface="Arial" pitchFamily="34" charset="0"/>
            <a:cs typeface="Arial" pitchFamily="34" charset="0"/>
          </a:endParaRPr>
        </a:p>
      </dgm:t>
    </dgm:pt>
    <dgm:pt modelId="{75E287D1-E5BB-445A-92F6-E0F66B85F60A}" type="parTrans" cxnId="{9CD15DB7-1901-49B4-88AC-37A01416560A}">
      <dgm:prSet/>
      <dgm:spPr/>
      <dgm:t>
        <a:bodyPr/>
        <a:lstStyle/>
        <a:p>
          <a:endParaRPr lang="en-ZA"/>
        </a:p>
      </dgm:t>
    </dgm:pt>
    <dgm:pt modelId="{5548E5FF-7879-4C67-84F3-529E0D99046E}" type="sibTrans" cxnId="{9CD15DB7-1901-49B4-88AC-37A01416560A}">
      <dgm:prSet/>
      <dgm:spPr/>
      <dgm:t>
        <a:bodyPr/>
        <a:lstStyle/>
        <a:p>
          <a:endParaRPr lang="en-ZA"/>
        </a:p>
      </dgm:t>
    </dgm:pt>
    <dgm:pt modelId="{E05C47E9-0FB7-4661-B24A-6E52E743A5D6}">
      <dgm:prSet/>
      <dgm:spPr>
        <a:solidFill>
          <a:schemeClr val="accent3">
            <a:lumMod val="60000"/>
            <a:lumOff val="40000"/>
          </a:schemeClr>
        </a:solidFill>
      </dgm:spPr>
      <dgm:t>
        <a:bodyPr/>
        <a:lstStyle/>
        <a:p>
          <a:r>
            <a:rPr lang="en-ZA" b="1" dirty="0" smtClean="0">
              <a:solidFill>
                <a:schemeClr val="tx1"/>
              </a:solidFill>
              <a:latin typeface="Arial" panose="020B0604020202020204" pitchFamily="34" charset="0"/>
              <a:cs typeface="Arial" panose="020B0604020202020204" pitchFamily="34" charset="0"/>
            </a:rPr>
            <a:t>37 Action minutes</a:t>
          </a:r>
          <a:endParaRPr lang="en-ZA" b="1" dirty="0">
            <a:solidFill>
              <a:schemeClr val="tx1"/>
            </a:solidFill>
            <a:latin typeface="Arial" panose="020B0604020202020204" pitchFamily="34" charset="0"/>
            <a:cs typeface="Arial" panose="020B0604020202020204" pitchFamily="34" charset="0"/>
          </a:endParaRPr>
        </a:p>
      </dgm:t>
    </dgm:pt>
    <dgm:pt modelId="{B80D8EB2-7240-4050-BD2A-368BF8D635DB}" type="parTrans" cxnId="{9BCEEAFA-F16A-450E-B48A-5F3BA13322BD}">
      <dgm:prSet/>
      <dgm:spPr/>
      <dgm:t>
        <a:bodyPr/>
        <a:lstStyle/>
        <a:p>
          <a:endParaRPr lang="en-ZA"/>
        </a:p>
      </dgm:t>
    </dgm:pt>
    <dgm:pt modelId="{AB0CAEF7-7080-4488-92F4-0EB7CE726E7B}" type="sibTrans" cxnId="{9BCEEAFA-F16A-450E-B48A-5F3BA13322BD}">
      <dgm:prSet/>
      <dgm:spPr/>
      <dgm:t>
        <a:bodyPr/>
        <a:lstStyle/>
        <a:p>
          <a:endParaRPr lang="en-ZA"/>
        </a:p>
      </dgm:t>
    </dgm:pt>
    <dgm:pt modelId="{25D2C73A-A76D-495B-BD2C-E614039EA010}">
      <dgm:prSet custT="1"/>
      <dgm:spPr/>
      <dgm:t>
        <a:bodyPr/>
        <a:lstStyle/>
        <a:p>
          <a:r>
            <a:rPr lang="en-ZA" sz="1600" dirty="0" smtClean="0">
              <a:latin typeface="Arial" pitchFamily="34" charset="0"/>
              <a:cs typeface="Arial" pitchFamily="34" charset="0"/>
            </a:rPr>
            <a:t>Infrastructure unblockings and enhancing performance and outcomes of the economic regulators </a:t>
          </a:r>
          <a:endParaRPr lang="en-ZA" sz="1600" dirty="0">
            <a:latin typeface="Arial" pitchFamily="34" charset="0"/>
            <a:cs typeface="Arial" pitchFamily="34" charset="0"/>
          </a:endParaRPr>
        </a:p>
      </dgm:t>
    </dgm:pt>
    <dgm:pt modelId="{52887151-40A2-4C6A-A15F-40764349825F}" type="parTrans" cxnId="{2A7ACABB-DB5E-4CD3-BE86-C66EB5E67260}">
      <dgm:prSet/>
      <dgm:spPr/>
      <dgm:t>
        <a:bodyPr/>
        <a:lstStyle/>
        <a:p>
          <a:endParaRPr lang="en-ZA"/>
        </a:p>
      </dgm:t>
    </dgm:pt>
    <dgm:pt modelId="{90B3F68F-E376-44E6-AE46-EA861C614D75}" type="sibTrans" cxnId="{2A7ACABB-DB5E-4CD3-BE86-C66EB5E67260}">
      <dgm:prSet/>
      <dgm:spPr/>
      <dgm:t>
        <a:bodyPr/>
        <a:lstStyle/>
        <a:p>
          <a:endParaRPr lang="en-ZA"/>
        </a:p>
      </dgm:t>
    </dgm:pt>
    <dgm:pt modelId="{A7D6F01E-9324-4AE7-A375-74BF9CF6B542}">
      <dgm:prSet/>
      <dgm:spPr>
        <a:solidFill>
          <a:schemeClr val="accent3">
            <a:lumMod val="60000"/>
            <a:lumOff val="40000"/>
          </a:schemeClr>
        </a:solidFill>
      </dgm:spPr>
      <dgm:t>
        <a:bodyPr/>
        <a:lstStyle/>
        <a:p>
          <a:r>
            <a:rPr lang="en-ZA" b="1" dirty="0" smtClean="0">
              <a:solidFill>
                <a:schemeClr val="tx1"/>
              </a:solidFill>
              <a:latin typeface="Arial" panose="020B0604020202020204" pitchFamily="34" charset="0"/>
              <a:cs typeface="Arial" panose="020B0604020202020204" pitchFamily="34" charset="0"/>
            </a:rPr>
            <a:t>117 Reports</a:t>
          </a:r>
          <a:endParaRPr lang="en-ZA" b="1" dirty="0">
            <a:solidFill>
              <a:schemeClr val="tx1"/>
            </a:solidFill>
            <a:latin typeface="Arial" panose="020B0604020202020204" pitchFamily="34" charset="0"/>
            <a:cs typeface="Arial" panose="020B0604020202020204" pitchFamily="34" charset="0"/>
          </a:endParaRPr>
        </a:p>
      </dgm:t>
    </dgm:pt>
    <dgm:pt modelId="{E631FD66-3DDE-4E23-A0FB-CCC6F9706D05}" type="parTrans" cxnId="{C3A24253-7FDE-4EB3-A7C7-7EF3B3B414E0}">
      <dgm:prSet/>
      <dgm:spPr/>
      <dgm:t>
        <a:bodyPr/>
        <a:lstStyle/>
        <a:p>
          <a:endParaRPr lang="en-ZA"/>
        </a:p>
      </dgm:t>
    </dgm:pt>
    <dgm:pt modelId="{AD276E22-0786-40A5-8D60-DC0A01E1F304}" type="sibTrans" cxnId="{C3A24253-7FDE-4EB3-A7C7-7EF3B3B414E0}">
      <dgm:prSet/>
      <dgm:spPr/>
      <dgm:t>
        <a:bodyPr/>
        <a:lstStyle/>
        <a:p>
          <a:endParaRPr lang="en-ZA"/>
        </a:p>
      </dgm:t>
    </dgm:pt>
    <dgm:pt modelId="{2DE02E58-FB16-41B4-A4FC-DDDBE88E2FA0}">
      <dgm:prSet custT="1"/>
      <dgm:spPr/>
      <dgm:t>
        <a:bodyPr/>
        <a:lstStyle/>
        <a:p>
          <a:r>
            <a:rPr lang="en-ZA" sz="1600" dirty="0" smtClean="0">
              <a:latin typeface="Arial" pitchFamily="34" charset="0"/>
              <a:cs typeface="Arial" pitchFamily="34" charset="0"/>
            </a:rPr>
            <a:t>On jobs drivers, NGP review, IDC Funding</a:t>
          </a:r>
          <a:endParaRPr lang="en-ZA" sz="1600" dirty="0">
            <a:latin typeface="Arial" pitchFamily="34" charset="0"/>
            <a:cs typeface="Arial" pitchFamily="34" charset="0"/>
          </a:endParaRPr>
        </a:p>
      </dgm:t>
    </dgm:pt>
    <dgm:pt modelId="{E3198F40-C537-45C8-ABD7-7C71B7FDAB62}" type="parTrans" cxnId="{6C232627-0721-425C-9401-EA1801046011}">
      <dgm:prSet/>
      <dgm:spPr/>
      <dgm:t>
        <a:bodyPr/>
        <a:lstStyle/>
        <a:p>
          <a:endParaRPr lang="en-ZA"/>
        </a:p>
      </dgm:t>
    </dgm:pt>
    <dgm:pt modelId="{1C3F67EF-88D9-4071-95C3-A2A0C41F9AF3}" type="sibTrans" cxnId="{6C232627-0721-425C-9401-EA1801046011}">
      <dgm:prSet/>
      <dgm:spPr/>
      <dgm:t>
        <a:bodyPr/>
        <a:lstStyle/>
        <a:p>
          <a:endParaRPr lang="en-ZA"/>
        </a:p>
      </dgm:t>
    </dgm:pt>
    <dgm:pt modelId="{8B8E4234-EBBB-45DF-82C0-3FB137D95287}">
      <dgm:prSet/>
      <dgm:spPr>
        <a:solidFill>
          <a:schemeClr val="accent3">
            <a:lumMod val="60000"/>
            <a:lumOff val="40000"/>
          </a:schemeClr>
        </a:solidFill>
      </dgm:spPr>
      <dgm:t>
        <a:bodyPr/>
        <a:lstStyle/>
        <a:p>
          <a:r>
            <a:rPr lang="en-ZA" b="1" dirty="0" smtClean="0">
              <a:solidFill>
                <a:schemeClr val="tx1"/>
              </a:solidFill>
              <a:latin typeface="Arial" panose="020B0604020202020204" pitchFamily="34" charset="0"/>
              <a:cs typeface="Arial" panose="020B0604020202020204" pitchFamily="34" charset="0"/>
            </a:rPr>
            <a:t>2 Products for Finance and HR</a:t>
          </a:r>
          <a:endParaRPr lang="en-ZA" b="1" dirty="0">
            <a:solidFill>
              <a:schemeClr val="tx1"/>
            </a:solidFill>
            <a:latin typeface="Arial" panose="020B0604020202020204" pitchFamily="34" charset="0"/>
            <a:cs typeface="Arial" panose="020B0604020202020204" pitchFamily="34" charset="0"/>
          </a:endParaRPr>
        </a:p>
      </dgm:t>
    </dgm:pt>
    <dgm:pt modelId="{0A301081-2010-49C4-A86E-6E66A932F24E}" type="parTrans" cxnId="{4EF78363-9D76-44A9-B955-356F312C12F5}">
      <dgm:prSet/>
      <dgm:spPr/>
      <dgm:t>
        <a:bodyPr/>
        <a:lstStyle/>
        <a:p>
          <a:endParaRPr lang="en-ZA"/>
        </a:p>
      </dgm:t>
    </dgm:pt>
    <dgm:pt modelId="{7EAA8973-E0DE-43B9-9A88-7A6ACF71ACB4}" type="sibTrans" cxnId="{4EF78363-9D76-44A9-B955-356F312C12F5}">
      <dgm:prSet/>
      <dgm:spPr/>
      <dgm:t>
        <a:bodyPr/>
        <a:lstStyle/>
        <a:p>
          <a:endParaRPr lang="en-ZA"/>
        </a:p>
      </dgm:t>
    </dgm:pt>
    <dgm:pt modelId="{C017E673-BD22-4EEE-882D-022B5E1A6AB9}">
      <dgm:prSet custT="1"/>
      <dgm:spPr/>
      <dgm:t>
        <a:bodyPr/>
        <a:lstStyle/>
        <a:p>
          <a:r>
            <a:rPr lang="en-ZA" sz="1600" b="0" dirty="0" smtClean="0">
              <a:latin typeface="Arial" pitchFamily="34" charset="0"/>
              <a:cs typeface="Arial" pitchFamily="34" charset="0"/>
            </a:rPr>
            <a:t>Preparation for unqualified audits and G&amp;A MPAT level </a:t>
          </a:r>
          <a:endParaRPr lang="en-ZA" sz="1600" b="0" dirty="0">
            <a:latin typeface="Arial" pitchFamily="34" charset="0"/>
            <a:cs typeface="Arial" pitchFamily="34" charset="0"/>
          </a:endParaRPr>
        </a:p>
      </dgm:t>
    </dgm:pt>
    <dgm:pt modelId="{C550E9DB-4BAD-4BF5-9FEE-7C9C5CF4313F}" type="parTrans" cxnId="{1F9949BE-5C59-4148-9845-8FD916BA3EC7}">
      <dgm:prSet/>
      <dgm:spPr/>
      <dgm:t>
        <a:bodyPr/>
        <a:lstStyle/>
        <a:p>
          <a:endParaRPr lang="en-ZA"/>
        </a:p>
      </dgm:t>
    </dgm:pt>
    <dgm:pt modelId="{3B422498-4479-45C3-9E59-2FB0287554C7}" type="sibTrans" cxnId="{1F9949BE-5C59-4148-9845-8FD916BA3EC7}">
      <dgm:prSet/>
      <dgm:spPr/>
      <dgm:t>
        <a:bodyPr/>
        <a:lstStyle/>
        <a:p>
          <a:endParaRPr lang="en-ZA"/>
        </a:p>
      </dgm:t>
    </dgm:pt>
    <dgm:pt modelId="{6CE528CF-C10B-4BB9-8798-16B373DEE244}">
      <dgm:prSet custT="1"/>
      <dgm:spPr/>
      <dgm:t>
        <a:bodyPr/>
        <a:lstStyle/>
        <a:p>
          <a:endParaRPr lang="en-ZA" sz="1600" b="0" dirty="0">
            <a:latin typeface="Arial" pitchFamily="34" charset="0"/>
            <a:cs typeface="Arial" pitchFamily="34" charset="0"/>
          </a:endParaRPr>
        </a:p>
      </dgm:t>
    </dgm:pt>
    <dgm:pt modelId="{2275B3BE-459D-4CDD-95D6-450E09627CEA}" type="parTrans" cxnId="{7AE79C34-0A0E-426E-9AED-7F7D234B3149}">
      <dgm:prSet/>
      <dgm:spPr/>
      <dgm:t>
        <a:bodyPr/>
        <a:lstStyle/>
        <a:p>
          <a:endParaRPr lang="en-US"/>
        </a:p>
      </dgm:t>
    </dgm:pt>
    <dgm:pt modelId="{821324FC-E36B-447E-B706-CD3399363458}" type="sibTrans" cxnId="{7AE79C34-0A0E-426E-9AED-7F7D234B3149}">
      <dgm:prSet/>
      <dgm:spPr/>
      <dgm:t>
        <a:bodyPr/>
        <a:lstStyle/>
        <a:p>
          <a:endParaRPr lang="en-US"/>
        </a:p>
      </dgm:t>
    </dgm:pt>
    <dgm:pt modelId="{041EF299-EC5A-4A92-AB77-E8F088A00504}">
      <dgm:prSet custT="1"/>
      <dgm:spPr/>
      <dgm:t>
        <a:bodyPr/>
        <a:lstStyle/>
        <a:p>
          <a:r>
            <a:rPr lang="en-ZA" sz="1600" dirty="0" smtClean="0">
              <a:latin typeface="Arial" pitchFamily="34" charset="0"/>
              <a:cs typeface="Arial" pitchFamily="34" charset="0"/>
            </a:rPr>
            <a:t>Including 2 on conferences (Draft Social Economy Green Paper and SA readiness for 4IR)</a:t>
          </a:r>
          <a:endParaRPr lang="en-ZA" sz="1600" dirty="0">
            <a:latin typeface="Arial" pitchFamily="34" charset="0"/>
            <a:cs typeface="Arial" pitchFamily="34" charset="0"/>
          </a:endParaRPr>
        </a:p>
      </dgm:t>
    </dgm:pt>
    <dgm:pt modelId="{76DE63A4-9C6E-454A-82CF-AE705B175231}" type="parTrans" cxnId="{820D53CF-6887-4477-BEE7-24929F024633}">
      <dgm:prSet/>
      <dgm:spPr/>
      <dgm:t>
        <a:bodyPr/>
        <a:lstStyle/>
        <a:p>
          <a:endParaRPr lang="en-ZA"/>
        </a:p>
      </dgm:t>
    </dgm:pt>
    <dgm:pt modelId="{29AFA9B3-C8EF-4A1E-86AE-E8A38F4F78DC}" type="sibTrans" cxnId="{820D53CF-6887-4477-BEE7-24929F024633}">
      <dgm:prSet/>
      <dgm:spPr/>
      <dgm:t>
        <a:bodyPr/>
        <a:lstStyle/>
        <a:p>
          <a:endParaRPr lang="en-ZA"/>
        </a:p>
      </dgm:t>
    </dgm:pt>
    <dgm:pt modelId="{D19B1B30-9434-429C-AA43-77617700D3D0}" type="pres">
      <dgm:prSet presAssocID="{AE1878D5-CB59-44B0-B659-0EDCE9AF628C}" presName="Name0" presStyleCnt="0">
        <dgm:presLayoutVars>
          <dgm:dir/>
          <dgm:animLvl val="lvl"/>
          <dgm:resizeHandles/>
        </dgm:presLayoutVars>
      </dgm:prSet>
      <dgm:spPr/>
      <dgm:t>
        <a:bodyPr/>
        <a:lstStyle/>
        <a:p>
          <a:endParaRPr lang="en-ZA"/>
        </a:p>
      </dgm:t>
    </dgm:pt>
    <dgm:pt modelId="{B251E2E0-34F5-4F46-97F3-673BBE21424A}" type="pres">
      <dgm:prSet presAssocID="{A7D6F01E-9324-4AE7-A375-74BF9CF6B542}" presName="linNode" presStyleCnt="0"/>
      <dgm:spPr/>
    </dgm:pt>
    <dgm:pt modelId="{82898FA6-06C0-4AD9-8D96-671FBB70DEE8}" type="pres">
      <dgm:prSet presAssocID="{A7D6F01E-9324-4AE7-A375-74BF9CF6B542}" presName="parentShp" presStyleLbl="node1" presStyleIdx="0" presStyleCnt="4">
        <dgm:presLayoutVars>
          <dgm:bulletEnabled val="1"/>
        </dgm:presLayoutVars>
      </dgm:prSet>
      <dgm:spPr/>
      <dgm:t>
        <a:bodyPr/>
        <a:lstStyle/>
        <a:p>
          <a:endParaRPr lang="en-ZA"/>
        </a:p>
      </dgm:t>
    </dgm:pt>
    <dgm:pt modelId="{FC7AC044-1DCC-4A29-83B7-98BF30CAEFBA}" type="pres">
      <dgm:prSet presAssocID="{A7D6F01E-9324-4AE7-A375-74BF9CF6B542}" presName="childShp" presStyleLbl="bgAccFollowNode1" presStyleIdx="0" presStyleCnt="4">
        <dgm:presLayoutVars>
          <dgm:bulletEnabled val="1"/>
        </dgm:presLayoutVars>
      </dgm:prSet>
      <dgm:spPr/>
      <dgm:t>
        <a:bodyPr/>
        <a:lstStyle/>
        <a:p>
          <a:endParaRPr lang="en-ZA"/>
        </a:p>
      </dgm:t>
    </dgm:pt>
    <dgm:pt modelId="{03EE9087-A20F-4B25-8718-3C64FEDD52FF}" type="pres">
      <dgm:prSet presAssocID="{AD276E22-0786-40A5-8D60-DC0A01E1F304}" presName="spacing" presStyleCnt="0"/>
      <dgm:spPr/>
    </dgm:pt>
    <dgm:pt modelId="{8E0CBE8B-BD53-40B7-B1D4-09598C2F8C14}" type="pres">
      <dgm:prSet presAssocID="{E05C47E9-0FB7-4661-B24A-6E52E743A5D6}" presName="linNode" presStyleCnt="0"/>
      <dgm:spPr/>
    </dgm:pt>
    <dgm:pt modelId="{0899B3CD-4495-4590-B63D-BB142EA61C81}" type="pres">
      <dgm:prSet presAssocID="{E05C47E9-0FB7-4661-B24A-6E52E743A5D6}" presName="parentShp" presStyleLbl="node1" presStyleIdx="1" presStyleCnt="4">
        <dgm:presLayoutVars>
          <dgm:bulletEnabled val="1"/>
        </dgm:presLayoutVars>
      </dgm:prSet>
      <dgm:spPr/>
      <dgm:t>
        <a:bodyPr/>
        <a:lstStyle/>
        <a:p>
          <a:endParaRPr lang="en-ZA"/>
        </a:p>
      </dgm:t>
    </dgm:pt>
    <dgm:pt modelId="{C9BA0456-7663-449C-9459-C18F56D642C1}" type="pres">
      <dgm:prSet presAssocID="{E05C47E9-0FB7-4661-B24A-6E52E743A5D6}" presName="childShp" presStyleLbl="bgAccFollowNode1" presStyleIdx="1" presStyleCnt="4">
        <dgm:presLayoutVars>
          <dgm:bulletEnabled val="1"/>
        </dgm:presLayoutVars>
      </dgm:prSet>
      <dgm:spPr/>
      <dgm:t>
        <a:bodyPr/>
        <a:lstStyle/>
        <a:p>
          <a:endParaRPr lang="en-ZA"/>
        </a:p>
      </dgm:t>
    </dgm:pt>
    <dgm:pt modelId="{B3241A9F-2981-43FC-B74A-5C524E556467}" type="pres">
      <dgm:prSet presAssocID="{AB0CAEF7-7080-4488-92F4-0EB7CE726E7B}" presName="spacing" presStyleCnt="0"/>
      <dgm:spPr/>
    </dgm:pt>
    <dgm:pt modelId="{88873863-C78E-4C62-97F7-B8735449A9AD}" type="pres">
      <dgm:prSet presAssocID="{FE64DEF3-A6B2-4F6A-B704-A9F11BECB818}" presName="linNode" presStyleCnt="0"/>
      <dgm:spPr/>
    </dgm:pt>
    <dgm:pt modelId="{05035C0A-C5A9-4C23-8D70-C62ACE5716B2}" type="pres">
      <dgm:prSet presAssocID="{FE64DEF3-A6B2-4F6A-B704-A9F11BECB818}" presName="parentShp" presStyleLbl="node1" presStyleIdx="2" presStyleCnt="4">
        <dgm:presLayoutVars>
          <dgm:bulletEnabled val="1"/>
        </dgm:presLayoutVars>
      </dgm:prSet>
      <dgm:spPr/>
      <dgm:t>
        <a:bodyPr/>
        <a:lstStyle/>
        <a:p>
          <a:endParaRPr lang="en-ZA"/>
        </a:p>
      </dgm:t>
    </dgm:pt>
    <dgm:pt modelId="{7BE0809B-B214-40AE-BF5D-9EDAFBCA122E}" type="pres">
      <dgm:prSet presAssocID="{FE64DEF3-A6B2-4F6A-B704-A9F11BECB818}" presName="childShp" presStyleLbl="bgAccFollowNode1" presStyleIdx="2" presStyleCnt="4">
        <dgm:presLayoutVars>
          <dgm:bulletEnabled val="1"/>
        </dgm:presLayoutVars>
      </dgm:prSet>
      <dgm:spPr/>
      <dgm:t>
        <a:bodyPr/>
        <a:lstStyle/>
        <a:p>
          <a:endParaRPr lang="en-ZA"/>
        </a:p>
      </dgm:t>
    </dgm:pt>
    <dgm:pt modelId="{BC091405-481D-4DAD-ADAC-B5FF30BAAEF4}" type="pres">
      <dgm:prSet presAssocID="{A1BF3D6D-7264-4707-94DD-A812AF77F449}" presName="spacing" presStyleCnt="0"/>
      <dgm:spPr/>
    </dgm:pt>
    <dgm:pt modelId="{E20BF5B5-C24E-43CF-8C3C-B03341304B6D}" type="pres">
      <dgm:prSet presAssocID="{8B8E4234-EBBB-45DF-82C0-3FB137D95287}" presName="linNode" presStyleCnt="0"/>
      <dgm:spPr/>
    </dgm:pt>
    <dgm:pt modelId="{120A5A1B-4C1E-43ED-9915-80DD6977F357}" type="pres">
      <dgm:prSet presAssocID="{8B8E4234-EBBB-45DF-82C0-3FB137D95287}" presName="parentShp" presStyleLbl="node1" presStyleIdx="3" presStyleCnt="4">
        <dgm:presLayoutVars>
          <dgm:bulletEnabled val="1"/>
        </dgm:presLayoutVars>
      </dgm:prSet>
      <dgm:spPr/>
      <dgm:t>
        <a:bodyPr/>
        <a:lstStyle/>
        <a:p>
          <a:endParaRPr lang="en-ZA"/>
        </a:p>
      </dgm:t>
    </dgm:pt>
    <dgm:pt modelId="{BB5C1B9A-5292-41B9-A907-75587644D306}" type="pres">
      <dgm:prSet presAssocID="{8B8E4234-EBBB-45DF-82C0-3FB137D95287}" presName="childShp" presStyleLbl="bgAccFollowNode1" presStyleIdx="3" presStyleCnt="4">
        <dgm:presLayoutVars>
          <dgm:bulletEnabled val="1"/>
        </dgm:presLayoutVars>
      </dgm:prSet>
      <dgm:spPr/>
      <dgm:t>
        <a:bodyPr/>
        <a:lstStyle/>
        <a:p>
          <a:endParaRPr lang="en-ZA"/>
        </a:p>
      </dgm:t>
    </dgm:pt>
  </dgm:ptLst>
  <dgm:cxnLst>
    <dgm:cxn modelId="{1E8E7FBD-F23A-47AC-A657-DE51C934C098}" type="presOf" srcId="{FE64DEF3-A6B2-4F6A-B704-A9F11BECB818}" destId="{05035C0A-C5A9-4C23-8D70-C62ACE5716B2}" srcOrd="0" destOrd="0" presId="urn:microsoft.com/office/officeart/2005/8/layout/vList6"/>
    <dgm:cxn modelId="{9BCEEAFA-F16A-450E-B48A-5F3BA13322BD}" srcId="{AE1878D5-CB59-44B0-B659-0EDCE9AF628C}" destId="{E05C47E9-0FB7-4661-B24A-6E52E743A5D6}" srcOrd="1" destOrd="0" parTransId="{B80D8EB2-7240-4050-BD2A-368BF8D635DB}" sibTransId="{AB0CAEF7-7080-4488-92F4-0EB7CE726E7B}"/>
    <dgm:cxn modelId="{6C232627-0721-425C-9401-EA1801046011}" srcId="{A7D6F01E-9324-4AE7-A375-74BF9CF6B542}" destId="{2DE02E58-FB16-41B4-A4FC-DDDBE88E2FA0}" srcOrd="0" destOrd="0" parTransId="{E3198F40-C537-45C8-ABD7-7C71B7FDAB62}" sibTransId="{1C3F67EF-88D9-4071-95C3-A2A0C41F9AF3}"/>
    <dgm:cxn modelId="{7F3D1E48-9474-4AD1-B582-813381F6D1A9}" type="presOf" srcId="{041EF299-EC5A-4A92-AB77-E8F088A00504}" destId="{FC7AC044-1DCC-4A29-83B7-98BF30CAEFBA}" srcOrd="0" destOrd="1" presId="urn:microsoft.com/office/officeart/2005/8/layout/vList6"/>
    <dgm:cxn modelId="{8E8EBE91-21B0-4E16-855F-769F7C8D0C7D}" type="presOf" srcId="{A7D6F01E-9324-4AE7-A375-74BF9CF6B542}" destId="{82898FA6-06C0-4AD9-8D96-671FBB70DEE8}" srcOrd="0" destOrd="0" presId="urn:microsoft.com/office/officeart/2005/8/layout/vList6"/>
    <dgm:cxn modelId="{6DCE1BF5-203F-4DDA-88D3-2D5169514148}" type="presOf" srcId="{E05C47E9-0FB7-4661-B24A-6E52E743A5D6}" destId="{0899B3CD-4495-4590-B63D-BB142EA61C81}" srcOrd="0" destOrd="0" presId="urn:microsoft.com/office/officeart/2005/8/layout/vList6"/>
    <dgm:cxn modelId="{9CD15DB7-1901-49B4-88AC-37A01416560A}" srcId="{FE64DEF3-A6B2-4F6A-B704-A9F11BECB818}" destId="{5BAE2A7B-818C-47F8-8FDA-F91E0F7475AA}" srcOrd="0" destOrd="0" parTransId="{75E287D1-E5BB-445A-92F6-E0F66B85F60A}" sibTransId="{5548E5FF-7879-4C67-84F3-529E0D99046E}"/>
    <dgm:cxn modelId="{1F9949BE-5C59-4148-9845-8FD916BA3EC7}" srcId="{8B8E4234-EBBB-45DF-82C0-3FB137D95287}" destId="{C017E673-BD22-4EEE-882D-022B5E1A6AB9}" srcOrd="1" destOrd="0" parTransId="{C550E9DB-4BAD-4BF5-9FEE-7C9C5CF4313F}" sibTransId="{3B422498-4479-45C3-9E59-2FB0287554C7}"/>
    <dgm:cxn modelId="{2A7ACABB-DB5E-4CD3-BE86-C66EB5E67260}" srcId="{E05C47E9-0FB7-4661-B24A-6E52E743A5D6}" destId="{25D2C73A-A76D-495B-BD2C-E614039EA010}" srcOrd="0" destOrd="0" parTransId="{52887151-40A2-4C6A-A15F-40764349825F}" sibTransId="{90B3F68F-E376-44E6-AE46-EA861C614D75}"/>
    <dgm:cxn modelId="{12CE6035-66C7-444E-9AED-0F63256FFACA}" type="presOf" srcId="{6CE528CF-C10B-4BB9-8798-16B373DEE244}" destId="{BB5C1B9A-5292-41B9-A907-75587644D306}" srcOrd="0" destOrd="0" presId="urn:microsoft.com/office/officeart/2005/8/layout/vList6"/>
    <dgm:cxn modelId="{C3A24253-7FDE-4EB3-A7C7-7EF3B3B414E0}" srcId="{AE1878D5-CB59-44B0-B659-0EDCE9AF628C}" destId="{A7D6F01E-9324-4AE7-A375-74BF9CF6B542}" srcOrd="0" destOrd="0" parTransId="{E631FD66-3DDE-4E23-A0FB-CCC6F9706D05}" sibTransId="{AD276E22-0786-40A5-8D60-DC0A01E1F304}"/>
    <dgm:cxn modelId="{4EF78363-9D76-44A9-B955-356F312C12F5}" srcId="{AE1878D5-CB59-44B0-B659-0EDCE9AF628C}" destId="{8B8E4234-EBBB-45DF-82C0-3FB137D95287}" srcOrd="3" destOrd="0" parTransId="{0A301081-2010-49C4-A86E-6E66A932F24E}" sibTransId="{7EAA8973-E0DE-43B9-9A88-7A6ACF71ACB4}"/>
    <dgm:cxn modelId="{1EAB0820-A973-4086-BA37-DCB32092F889}" srcId="{AE1878D5-CB59-44B0-B659-0EDCE9AF628C}" destId="{FE64DEF3-A6B2-4F6A-B704-A9F11BECB818}" srcOrd="2" destOrd="0" parTransId="{B33E8137-B984-4A72-AA75-6C3187AA5D58}" sibTransId="{A1BF3D6D-7264-4707-94DD-A812AF77F449}"/>
    <dgm:cxn modelId="{7AE79C34-0A0E-426E-9AED-7F7D234B3149}" srcId="{8B8E4234-EBBB-45DF-82C0-3FB137D95287}" destId="{6CE528CF-C10B-4BB9-8798-16B373DEE244}" srcOrd="0" destOrd="0" parTransId="{2275B3BE-459D-4CDD-95D6-450E09627CEA}" sibTransId="{821324FC-E36B-447E-B706-CD3399363458}"/>
    <dgm:cxn modelId="{86305FF2-CB22-4FA1-A289-73736C03FAB7}" type="presOf" srcId="{5BAE2A7B-818C-47F8-8FDA-F91E0F7475AA}" destId="{7BE0809B-B214-40AE-BF5D-9EDAFBCA122E}" srcOrd="0" destOrd="0" presId="urn:microsoft.com/office/officeart/2005/8/layout/vList6"/>
    <dgm:cxn modelId="{859DEDAB-0832-4FC3-9FF6-8316A99D7261}" type="presOf" srcId="{8B8E4234-EBBB-45DF-82C0-3FB137D95287}" destId="{120A5A1B-4C1E-43ED-9915-80DD6977F357}" srcOrd="0" destOrd="0" presId="urn:microsoft.com/office/officeart/2005/8/layout/vList6"/>
    <dgm:cxn modelId="{624F9241-F997-4757-8893-56B605AEFFE4}" type="presOf" srcId="{25D2C73A-A76D-495B-BD2C-E614039EA010}" destId="{C9BA0456-7663-449C-9459-C18F56D642C1}" srcOrd="0" destOrd="0" presId="urn:microsoft.com/office/officeart/2005/8/layout/vList6"/>
    <dgm:cxn modelId="{6D043C44-0D65-48F1-B2F8-02A453DD35E7}" type="presOf" srcId="{C017E673-BD22-4EEE-882D-022B5E1A6AB9}" destId="{BB5C1B9A-5292-41B9-A907-75587644D306}" srcOrd="0" destOrd="1" presId="urn:microsoft.com/office/officeart/2005/8/layout/vList6"/>
    <dgm:cxn modelId="{61228C39-56EC-4D38-BFAC-77C2BC62BB49}" type="presOf" srcId="{2DE02E58-FB16-41B4-A4FC-DDDBE88E2FA0}" destId="{FC7AC044-1DCC-4A29-83B7-98BF30CAEFBA}" srcOrd="0" destOrd="0" presId="urn:microsoft.com/office/officeart/2005/8/layout/vList6"/>
    <dgm:cxn modelId="{4BCDDD5C-0947-4DA7-964B-D46AFBE8F930}" type="presOf" srcId="{AE1878D5-CB59-44B0-B659-0EDCE9AF628C}" destId="{D19B1B30-9434-429C-AA43-77617700D3D0}" srcOrd="0" destOrd="0" presId="urn:microsoft.com/office/officeart/2005/8/layout/vList6"/>
    <dgm:cxn modelId="{820D53CF-6887-4477-BEE7-24929F024633}" srcId="{A7D6F01E-9324-4AE7-A375-74BF9CF6B542}" destId="{041EF299-EC5A-4A92-AB77-E8F088A00504}" srcOrd="1" destOrd="0" parTransId="{76DE63A4-9C6E-454A-82CF-AE705B175231}" sibTransId="{29AFA9B3-C8EF-4A1E-86AE-E8A38F4F78DC}"/>
    <dgm:cxn modelId="{5FBBC0DF-B597-465C-9110-712A23035EE9}" type="presParOf" srcId="{D19B1B30-9434-429C-AA43-77617700D3D0}" destId="{B251E2E0-34F5-4F46-97F3-673BBE21424A}" srcOrd="0" destOrd="0" presId="urn:microsoft.com/office/officeart/2005/8/layout/vList6"/>
    <dgm:cxn modelId="{253CAB41-8711-4385-8E4D-1253354AB1BC}" type="presParOf" srcId="{B251E2E0-34F5-4F46-97F3-673BBE21424A}" destId="{82898FA6-06C0-4AD9-8D96-671FBB70DEE8}" srcOrd="0" destOrd="0" presId="urn:microsoft.com/office/officeart/2005/8/layout/vList6"/>
    <dgm:cxn modelId="{F3E21D70-E2C8-4E92-8E92-0705D90B10E5}" type="presParOf" srcId="{B251E2E0-34F5-4F46-97F3-673BBE21424A}" destId="{FC7AC044-1DCC-4A29-83B7-98BF30CAEFBA}" srcOrd="1" destOrd="0" presId="urn:microsoft.com/office/officeart/2005/8/layout/vList6"/>
    <dgm:cxn modelId="{DFB6A6C5-3BFE-4C7C-8303-312B823F6958}" type="presParOf" srcId="{D19B1B30-9434-429C-AA43-77617700D3D0}" destId="{03EE9087-A20F-4B25-8718-3C64FEDD52FF}" srcOrd="1" destOrd="0" presId="urn:microsoft.com/office/officeart/2005/8/layout/vList6"/>
    <dgm:cxn modelId="{641D2C45-1C8F-402C-84F5-5C296FA183CD}" type="presParOf" srcId="{D19B1B30-9434-429C-AA43-77617700D3D0}" destId="{8E0CBE8B-BD53-40B7-B1D4-09598C2F8C14}" srcOrd="2" destOrd="0" presId="urn:microsoft.com/office/officeart/2005/8/layout/vList6"/>
    <dgm:cxn modelId="{74390603-BC0C-454C-856A-24FA5A7B3109}" type="presParOf" srcId="{8E0CBE8B-BD53-40B7-B1D4-09598C2F8C14}" destId="{0899B3CD-4495-4590-B63D-BB142EA61C81}" srcOrd="0" destOrd="0" presId="urn:microsoft.com/office/officeart/2005/8/layout/vList6"/>
    <dgm:cxn modelId="{06B58038-7A9F-40DF-864D-425825E9A1C9}" type="presParOf" srcId="{8E0CBE8B-BD53-40B7-B1D4-09598C2F8C14}" destId="{C9BA0456-7663-449C-9459-C18F56D642C1}" srcOrd="1" destOrd="0" presId="urn:microsoft.com/office/officeart/2005/8/layout/vList6"/>
    <dgm:cxn modelId="{DBBC4A13-D6B4-429F-8B69-8AFD4A945398}" type="presParOf" srcId="{D19B1B30-9434-429C-AA43-77617700D3D0}" destId="{B3241A9F-2981-43FC-B74A-5C524E556467}" srcOrd="3" destOrd="0" presId="urn:microsoft.com/office/officeart/2005/8/layout/vList6"/>
    <dgm:cxn modelId="{B7010732-6871-4CF1-8B7D-41C3B03B02AA}" type="presParOf" srcId="{D19B1B30-9434-429C-AA43-77617700D3D0}" destId="{88873863-C78E-4C62-97F7-B8735449A9AD}" srcOrd="4" destOrd="0" presId="urn:microsoft.com/office/officeart/2005/8/layout/vList6"/>
    <dgm:cxn modelId="{EE5A6BD6-551C-4B57-9500-F0558FA57E1D}" type="presParOf" srcId="{88873863-C78E-4C62-97F7-B8735449A9AD}" destId="{05035C0A-C5A9-4C23-8D70-C62ACE5716B2}" srcOrd="0" destOrd="0" presId="urn:microsoft.com/office/officeart/2005/8/layout/vList6"/>
    <dgm:cxn modelId="{98296D66-9520-412D-A167-CA82878A6C8B}" type="presParOf" srcId="{88873863-C78E-4C62-97F7-B8735449A9AD}" destId="{7BE0809B-B214-40AE-BF5D-9EDAFBCA122E}" srcOrd="1" destOrd="0" presId="urn:microsoft.com/office/officeart/2005/8/layout/vList6"/>
    <dgm:cxn modelId="{044DDA59-D196-4516-A05C-1207E17A2505}" type="presParOf" srcId="{D19B1B30-9434-429C-AA43-77617700D3D0}" destId="{BC091405-481D-4DAD-ADAC-B5FF30BAAEF4}" srcOrd="5" destOrd="0" presId="urn:microsoft.com/office/officeart/2005/8/layout/vList6"/>
    <dgm:cxn modelId="{66794302-EE9A-4F18-8F70-872A7B72251C}" type="presParOf" srcId="{D19B1B30-9434-429C-AA43-77617700D3D0}" destId="{E20BF5B5-C24E-43CF-8C3C-B03341304B6D}" srcOrd="6" destOrd="0" presId="urn:microsoft.com/office/officeart/2005/8/layout/vList6"/>
    <dgm:cxn modelId="{E77356C5-2ED2-4EEA-931B-1CAC15E91F45}" type="presParOf" srcId="{E20BF5B5-C24E-43CF-8C3C-B03341304B6D}" destId="{120A5A1B-4C1E-43ED-9915-80DD6977F357}" srcOrd="0" destOrd="0" presId="urn:microsoft.com/office/officeart/2005/8/layout/vList6"/>
    <dgm:cxn modelId="{79B6FBA7-C086-4972-A5C3-A7CBB80F347E}" type="presParOf" srcId="{E20BF5B5-C24E-43CF-8C3C-B03341304B6D}" destId="{BB5C1B9A-5292-41B9-A907-75587644D306}"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683A23-2635-4B3B-A90E-497D23821D31}">
      <dsp:nvSpPr>
        <dsp:cNvPr id="0" name=""/>
        <dsp:cNvSpPr/>
      </dsp:nvSpPr>
      <dsp:spPr>
        <a:xfrm rot="5400000">
          <a:off x="5013545" y="-3084270"/>
          <a:ext cx="617674" cy="6943285"/>
        </a:xfrm>
        <a:prstGeom prst="round2SameRect">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148590" tIns="74295" rIns="148590" bIns="74295" numCol="1" spcCol="1270" anchor="ctr" anchorCtr="0">
          <a:noAutofit/>
        </a:bodyPr>
        <a:lstStyle/>
        <a:p>
          <a:pPr marL="171450" lvl="1" indent="-171450" algn="l" defTabSz="711200">
            <a:lnSpc>
              <a:spcPct val="90000"/>
            </a:lnSpc>
            <a:spcBef>
              <a:spcPct val="0"/>
            </a:spcBef>
            <a:spcAft>
              <a:spcPct val="15000"/>
            </a:spcAft>
            <a:buChar char="••"/>
          </a:pPr>
          <a:r>
            <a:rPr lang="en-ZA" sz="1600" b="1" kern="1200" dirty="0" smtClean="0">
              <a:latin typeface="Arial" panose="020B0604020202020204" pitchFamily="34" charset="0"/>
              <a:cs typeface="Arial" panose="020B0604020202020204" pitchFamily="34" charset="0"/>
            </a:rPr>
            <a:t>To ensure good governance in the administration of the  Department </a:t>
          </a:r>
          <a:endParaRPr lang="en-ZA" sz="1600" b="1" kern="1200" dirty="0">
            <a:latin typeface="Arial" panose="020B0604020202020204" pitchFamily="34" charset="0"/>
            <a:cs typeface="Arial" panose="020B0604020202020204" pitchFamily="34" charset="0"/>
          </a:endParaRPr>
        </a:p>
      </dsp:txBody>
      <dsp:txXfrm rot="-5400000">
        <a:off x="1850740" y="108687"/>
        <a:ext cx="6913133" cy="557370"/>
      </dsp:txXfrm>
    </dsp:sp>
    <dsp:sp modelId="{A68FA86A-A7B0-4BEE-A266-51B5A954E047}">
      <dsp:nvSpPr>
        <dsp:cNvPr id="0" name=""/>
        <dsp:cNvSpPr/>
      </dsp:nvSpPr>
      <dsp:spPr>
        <a:xfrm>
          <a:off x="564891" y="1326"/>
          <a:ext cx="1285847" cy="772092"/>
        </a:xfrm>
        <a:prstGeom prst="roundRect">
          <a:avLst/>
        </a:prstGeom>
        <a:solidFill>
          <a:srgbClr val="A7D97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lvl="0" algn="ctr" defTabSz="1733550">
            <a:lnSpc>
              <a:spcPct val="90000"/>
            </a:lnSpc>
            <a:spcBef>
              <a:spcPct val="0"/>
            </a:spcBef>
            <a:spcAft>
              <a:spcPct val="35000"/>
            </a:spcAft>
          </a:pPr>
          <a:r>
            <a:rPr lang="en-ZA" sz="3900" b="1" kern="1200" dirty="0" smtClean="0"/>
            <a:t> 1</a:t>
          </a:r>
          <a:endParaRPr lang="en-ZA" sz="3900" b="1" kern="1200" dirty="0"/>
        </a:p>
      </dsp:txBody>
      <dsp:txXfrm>
        <a:off x="602581" y="39016"/>
        <a:ext cx="1210467" cy="696712"/>
      </dsp:txXfrm>
    </dsp:sp>
    <dsp:sp modelId="{F522755D-F1CD-4E37-88B8-D93374BBD1AE}">
      <dsp:nvSpPr>
        <dsp:cNvPr id="0" name=""/>
        <dsp:cNvSpPr/>
      </dsp:nvSpPr>
      <dsp:spPr>
        <a:xfrm rot="5400000">
          <a:off x="5013545" y="-2273572"/>
          <a:ext cx="617674" cy="6943285"/>
        </a:xfrm>
        <a:prstGeom prst="round2SameRect">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ZA" sz="1500" b="1" kern="1200" dirty="0" smtClean="0">
              <a:latin typeface="Arial" panose="020B0604020202020204" pitchFamily="34" charset="0"/>
              <a:cs typeface="Arial" panose="020B0604020202020204" pitchFamily="34" charset="0"/>
            </a:rPr>
            <a:t>Coordinate jobs drivers and implementation of the New Growth Path economic strategy  in support of the National Development Plan </a:t>
          </a:r>
          <a:endParaRPr lang="en-ZA" sz="1500" b="1" kern="1200" dirty="0">
            <a:latin typeface="Arial" panose="020B0604020202020204" pitchFamily="34" charset="0"/>
            <a:cs typeface="Arial" panose="020B0604020202020204" pitchFamily="34" charset="0"/>
          </a:endParaRPr>
        </a:p>
      </dsp:txBody>
      <dsp:txXfrm rot="-5400000">
        <a:off x="1850740" y="919385"/>
        <a:ext cx="6913133" cy="557370"/>
      </dsp:txXfrm>
    </dsp:sp>
    <dsp:sp modelId="{1F72AA41-5994-40DA-AE18-0472EF6D7A13}">
      <dsp:nvSpPr>
        <dsp:cNvPr id="0" name=""/>
        <dsp:cNvSpPr/>
      </dsp:nvSpPr>
      <dsp:spPr>
        <a:xfrm>
          <a:off x="564891" y="812023"/>
          <a:ext cx="1285847" cy="772092"/>
        </a:xfrm>
        <a:prstGeom prst="roundRect">
          <a:avLst/>
        </a:prstGeom>
        <a:solidFill>
          <a:srgbClr val="A7D97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lvl="0" algn="ctr" defTabSz="1733550">
            <a:lnSpc>
              <a:spcPct val="90000"/>
            </a:lnSpc>
            <a:spcBef>
              <a:spcPct val="0"/>
            </a:spcBef>
            <a:spcAft>
              <a:spcPct val="35000"/>
            </a:spcAft>
          </a:pPr>
          <a:r>
            <a:rPr lang="en-ZA" sz="3900" b="1" kern="1200" dirty="0" smtClean="0"/>
            <a:t>2</a:t>
          </a:r>
          <a:endParaRPr lang="en-ZA" sz="3900" b="1" kern="1200" dirty="0"/>
        </a:p>
      </dsp:txBody>
      <dsp:txXfrm>
        <a:off x="602581" y="849713"/>
        <a:ext cx="1210467" cy="696712"/>
      </dsp:txXfrm>
    </dsp:sp>
    <dsp:sp modelId="{496D5686-04C3-4FC6-B24C-FFD34DF6B0BF}">
      <dsp:nvSpPr>
        <dsp:cNvPr id="0" name=""/>
        <dsp:cNvSpPr/>
      </dsp:nvSpPr>
      <dsp:spPr>
        <a:xfrm rot="5400000">
          <a:off x="5015668" y="-1462875"/>
          <a:ext cx="617674" cy="6943285"/>
        </a:xfrm>
        <a:prstGeom prst="round2SameRect">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ZA" sz="1500" b="1" kern="1200" dirty="0" smtClean="0">
              <a:latin typeface="Arial" panose="020B0604020202020204" pitchFamily="34" charset="0"/>
              <a:cs typeface="Arial" panose="020B0604020202020204" pitchFamily="34" charset="0"/>
            </a:rPr>
            <a:t>Facilitate social dialogue and implementation of social accords </a:t>
          </a:r>
          <a:endParaRPr lang="en-ZA" sz="1500" b="1" kern="1200" dirty="0">
            <a:latin typeface="Arial" panose="020B0604020202020204" pitchFamily="34" charset="0"/>
            <a:cs typeface="Arial" panose="020B0604020202020204" pitchFamily="34" charset="0"/>
          </a:endParaRPr>
        </a:p>
      </dsp:txBody>
      <dsp:txXfrm rot="-5400000">
        <a:off x="1852863" y="1730082"/>
        <a:ext cx="6913133" cy="557370"/>
      </dsp:txXfrm>
    </dsp:sp>
    <dsp:sp modelId="{CECA2636-88EF-45CC-B630-3ED52EC3B278}">
      <dsp:nvSpPr>
        <dsp:cNvPr id="0" name=""/>
        <dsp:cNvSpPr/>
      </dsp:nvSpPr>
      <dsp:spPr>
        <a:xfrm>
          <a:off x="564891" y="1622720"/>
          <a:ext cx="1287970" cy="772092"/>
        </a:xfrm>
        <a:prstGeom prst="roundRect">
          <a:avLst/>
        </a:prstGeom>
        <a:solidFill>
          <a:srgbClr val="A7D97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lvl="0" algn="ctr" defTabSz="1733550">
            <a:lnSpc>
              <a:spcPct val="90000"/>
            </a:lnSpc>
            <a:spcBef>
              <a:spcPct val="0"/>
            </a:spcBef>
            <a:spcAft>
              <a:spcPct val="35000"/>
            </a:spcAft>
          </a:pPr>
          <a:r>
            <a:rPr lang="en-ZA" sz="3900" b="1" kern="1200" dirty="0" smtClean="0"/>
            <a:t> 3</a:t>
          </a:r>
          <a:endParaRPr lang="en-ZA" sz="3900" b="1" kern="1200" dirty="0"/>
        </a:p>
      </dsp:txBody>
      <dsp:txXfrm>
        <a:off x="602581" y="1660410"/>
        <a:ext cx="1212590" cy="696712"/>
      </dsp:txXfrm>
    </dsp:sp>
    <dsp:sp modelId="{687F1434-B716-407A-A634-2A57C42AEE61}">
      <dsp:nvSpPr>
        <dsp:cNvPr id="0" name=""/>
        <dsp:cNvSpPr/>
      </dsp:nvSpPr>
      <dsp:spPr>
        <a:xfrm rot="5400000">
          <a:off x="5015668" y="-652178"/>
          <a:ext cx="617674" cy="6943285"/>
        </a:xfrm>
        <a:prstGeom prst="round2SameRect">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ZA" sz="1500" b="1" kern="1200" dirty="0" smtClean="0">
              <a:latin typeface="Arial" panose="020B0604020202020204" pitchFamily="34" charset="0"/>
              <a:cs typeface="Arial" panose="020B0604020202020204" pitchFamily="34" charset="0"/>
            </a:rPr>
            <a:t>Coordinate infrastructure development and strengthen its positive impact  on the economy and citizens</a:t>
          </a:r>
          <a:endParaRPr lang="en-ZA" sz="1500" b="1" kern="1200" dirty="0">
            <a:latin typeface="Arial" panose="020B0604020202020204" pitchFamily="34" charset="0"/>
            <a:cs typeface="Arial" panose="020B0604020202020204" pitchFamily="34" charset="0"/>
          </a:endParaRPr>
        </a:p>
      </dsp:txBody>
      <dsp:txXfrm rot="-5400000">
        <a:off x="1852863" y="2540779"/>
        <a:ext cx="6913133" cy="557370"/>
      </dsp:txXfrm>
    </dsp:sp>
    <dsp:sp modelId="{86686253-95B5-469E-92B2-9F9B6BC635F5}">
      <dsp:nvSpPr>
        <dsp:cNvPr id="0" name=""/>
        <dsp:cNvSpPr/>
      </dsp:nvSpPr>
      <dsp:spPr>
        <a:xfrm>
          <a:off x="564891" y="2433418"/>
          <a:ext cx="1287970" cy="772092"/>
        </a:xfrm>
        <a:prstGeom prst="roundRect">
          <a:avLst/>
        </a:prstGeom>
        <a:solidFill>
          <a:srgbClr val="A7D97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lvl="0" algn="ctr" defTabSz="1733550">
            <a:lnSpc>
              <a:spcPct val="90000"/>
            </a:lnSpc>
            <a:spcBef>
              <a:spcPct val="0"/>
            </a:spcBef>
            <a:spcAft>
              <a:spcPct val="35000"/>
            </a:spcAft>
          </a:pPr>
          <a:r>
            <a:rPr lang="en-ZA" sz="3900" b="1" kern="1200" dirty="0" smtClean="0"/>
            <a:t> 4</a:t>
          </a:r>
          <a:endParaRPr lang="en-ZA" sz="3900" b="1" kern="1200" dirty="0"/>
        </a:p>
      </dsp:txBody>
      <dsp:txXfrm>
        <a:off x="602581" y="2471108"/>
        <a:ext cx="1212590" cy="696712"/>
      </dsp:txXfrm>
    </dsp:sp>
    <dsp:sp modelId="{F0227C13-5735-4481-A062-BE4790C2E2B3}">
      <dsp:nvSpPr>
        <dsp:cNvPr id="0" name=""/>
        <dsp:cNvSpPr/>
      </dsp:nvSpPr>
      <dsp:spPr>
        <a:xfrm rot="5400000">
          <a:off x="5015668" y="158519"/>
          <a:ext cx="617674" cy="6943285"/>
        </a:xfrm>
        <a:prstGeom prst="round2SameRect">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ZA" sz="1500" b="1" kern="1200" dirty="0" smtClean="0">
              <a:latin typeface="Arial" panose="020B0604020202020204" pitchFamily="34" charset="0"/>
              <a:cs typeface="Arial" panose="020B0604020202020204" pitchFamily="34" charset="0"/>
            </a:rPr>
            <a:t>Promote productive investment, industrial financing and entrepreneurship for jobs and inclusive growth </a:t>
          </a:r>
          <a:endParaRPr lang="en-ZA" sz="1500" b="1" kern="1200" dirty="0">
            <a:latin typeface="Arial" panose="020B0604020202020204" pitchFamily="34" charset="0"/>
            <a:cs typeface="Arial" panose="020B0604020202020204" pitchFamily="34" charset="0"/>
          </a:endParaRPr>
        </a:p>
      </dsp:txBody>
      <dsp:txXfrm rot="-5400000">
        <a:off x="1852863" y="3351476"/>
        <a:ext cx="6913133" cy="557370"/>
      </dsp:txXfrm>
    </dsp:sp>
    <dsp:sp modelId="{2B796C0F-AD71-45B8-8540-A612DF815A45}">
      <dsp:nvSpPr>
        <dsp:cNvPr id="0" name=""/>
        <dsp:cNvSpPr/>
      </dsp:nvSpPr>
      <dsp:spPr>
        <a:xfrm>
          <a:off x="564891" y="3244115"/>
          <a:ext cx="1287970" cy="772092"/>
        </a:xfrm>
        <a:prstGeom prst="roundRect">
          <a:avLst/>
        </a:prstGeom>
        <a:solidFill>
          <a:srgbClr val="A7D97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lvl="0" algn="ctr" defTabSz="1733550">
            <a:lnSpc>
              <a:spcPct val="90000"/>
            </a:lnSpc>
            <a:spcBef>
              <a:spcPct val="0"/>
            </a:spcBef>
            <a:spcAft>
              <a:spcPct val="35000"/>
            </a:spcAft>
          </a:pPr>
          <a:r>
            <a:rPr lang="en-ZA" sz="3900" b="1" kern="1200" dirty="0" smtClean="0"/>
            <a:t> 5</a:t>
          </a:r>
          <a:endParaRPr lang="en-ZA" sz="3900" b="1" kern="1200" dirty="0"/>
        </a:p>
      </dsp:txBody>
      <dsp:txXfrm>
        <a:off x="602581" y="3281805"/>
        <a:ext cx="1212590" cy="696712"/>
      </dsp:txXfrm>
    </dsp:sp>
    <dsp:sp modelId="{CE9C5BF8-EAE0-4014-9A2E-8ACEBF2C2CEC}">
      <dsp:nvSpPr>
        <dsp:cNvPr id="0" name=""/>
        <dsp:cNvSpPr/>
      </dsp:nvSpPr>
      <dsp:spPr>
        <a:xfrm rot="5400000">
          <a:off x="5015668" y="969216"/>
          <a:ext cx="617674" cy="6943285"/>
        </a:xfrm>
        <a:prstGeom prst="round2SameRect">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ZA" sz="1400" b="1" kern="1200" dirty="0" smtClean="0">
              <a:latin typeface="Arial" panose="020B0604020202020204" pitchFamily="34" charset="0"/>
              <a:cs typeface="Arial" panose="020B0604020202020204" pitchFamily="34" charset="0"/>
            </a:rPr>
            <a:t>Promote competition, trade and economic regulation in support of job creation, industrialisation and economic inclusion</a:t>
          </a:r>
          <a:endParaRPr lang="en-ZA" sz="1400" b="1" kern="1200" dirty="0">
            <a:latin typeface="Arial" panose="020B0604020202020204" pitchFamily="34" charset="0"/>
            <a:cs typeface="Arial" panose="020B0604020202020204" pitchFamily="34" charset="0"/>
          </a:endParaRPr>
        </a:p>
      </dsp:txBody>
      <dsp:txXfrm rot="-5400000">
        <a:off x="1852863" y="4162173"/>
        <a:ext cx="6913133" cy="557370"/>
      </dsp:txXfrm>
    </dsp:sp>
    <dsp:sp modelId="{0881A586-420F-4AFA-BC5A-50FB4F186576}">
      <dsp:nvSpPr>
        <dsp:cNvPr id="0" name=""/>
        <dsp:cNvSpPr/>
      </dsp:nvSpPr>
      <dsp:spPr>
        <a:xfrm>
          <a:off x="564891" y="4054813"/>
          <a:ext cx="1287970" cy="772092"/>
        </a:xfrm>
        <a:prstGeom prst="roundRect">
          <a:avLst/>
        </a:prstGeom>
        <a:solidFill>
          <a:srgbClr val="A7D97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lvl="0" algn="ctr" defTabSz="1733550">
            <a:lnSpc>
              <a:spcPct val="90000"/>
            </a:lnSpc>
            <a:spcBef>
              <a:spcPct val="0"/>
            </a:spcBef>
            <a:spcAft>
              <a:spcPct val="35000"/>
            </a:spcAft>
          </a:pPr>
          <a:r>
            <a:rPr lang="en-ZA" sz="3900" b="1" kern="1200" dirty="0" smtClean="0"/>
            <a:t> 6</a:t>
          </a:r>
          <a:endParaRPr lang="en-ZA" sz="3900" b="1" kern="1200" dirty="0"/>
        </a:p>
      </dsp:txBody>
      <dsp:txXfrm>
        <a:off x="602581" y="4092503"/>
        <a:ext cx="1212590" cy="6967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D5FA28-B974-4CBF-9B6E-E4B92737132C}">
      <dsp:nvSpPr>
        <dsp:cNvPr id="0" name=""/>
        <dsp:cNvSpPr/>
      </dsp:nvSpPr>
      <dsp:spPr>
        <a:xfrm>
          <a:off x="0" y="0"/>
          <a:ext cx="5724128" cy="1145651"/>
        </a:xfrm>
        <a:prstGeom prst="roundRect">
          <a:avLst>
            <a:gd name="adj" fmla="val 10000"/>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GB" altLang="en-US" sz="3200" kern="1200" dirty="0" smtClean="0">
              <a:solidFill>
                <a:schemeClr val="tx1"/>
              </a:solidFill>
              <a:latin typeface="Arial" charset="0"/>
              <a:cs typeface="Arial" charset="0"/>
            </a:rPr>
            <a:t>23 KPIs</a:t>
          </a:r>
          <a:endParaRPr lang="en-ZA" sz="3200" kern="1200" dirty="0">
            <a:solidFill>
              <a:schemeClr val="tx1"/>
            </a:solidFill>
          </a:endParaRPr>
        </a:p>
      </dsp:txBody>
      <dsp:txXfrm>
        <a:off x="1259390" y="0"/>
        <a:ext cx="4464737" cy="1145651"/>
      </dsp:txXfrm>
    </dsp:sp>
    <dsp:sp modelId="{A521851F-9F03-4255-AE06-2A181F700645}">
      <dsp:nvSpPr>
        <dsp:cNvPr id="0" name=""/>
        <dsp:cNvSpPr/>
      </dsp:nvSpPr>
      <dsp:spPr>
        <a:xfrm>
          <a:off x="211165" y="71781"/>
          <a:ext cx="876295" cy="916520"/>
        </a:xfrm>
        <a:prstGeom prst="roundRect">
          <a:avLst>
            <a:gd name="adj" fmla="val 10000"/>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1CDE69C-7081-4E78-836F-A452F5ACD121}">
      <dsp:nvSpPr>
        <dsp:cNvPr id="0" name=""/>
        <dsp:cNvSpPr/>
      </dsp:nvSpPr>
      <dsp:spPr>
        <a:xfrm>
          <a:off x="0" y="1295926"/>
          <a:ext cx="5724128" cy="1145651"/>
        </a:xfrm>
        <a:prstGeom prst="roundRect">
          <a:avLst>
            <a:gd name="adj" fmla="val 10000"/>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GB" altLang="en-US" sz="3200" kern="1200" dirty="0" smtClean="0">
              <a:solidFill>
                <a:schemeClr val="tx1"/>
              </a:solidFill>
              <a:latin typeface="Arial" charset="0"/>
              <a:cs typeface="Arial" charset="0"/>
            </a:rPr>
            <a:t>182  products planned</a:t>
          </a:r>
          <a:endParaRPr lang="en-ZA" sz="3200" kern="1200" dirty="0">
            <a:solidFill>
              <a:schemeClr val="tx1"/>
            </a:solidFill>
          </a:endParaRPr>
        </a:p>
      </dsp:txBody>
      <dsp:txXfrm>
        <a:off x="1259390" y="1295926"/>
        <a:ext cx="4464737" cy="1145651"/>
      </dsp:txXfrm>
    </dsp:sp>
    <dsp:sp modelId="{71C35FAD-16EA-4DED-A0E8-6350D82E70C2}">
      <dsp:nvSpPr>
        <dsp:cNvPr id="0" name=""/>
        <dsp:cNvSpPr/>
      </dsp:nvSpPr>
      <dsp:spPr>
        <a:xfrm>
          <a:off x="211165" y="1367925"/>
          <a:ext cx="906816" cy="916520"/>
        </a:xfrm>
        <a:prstGeom prst="roundRect">
          <a:avLst>
            <a:gd name="adj" fmla="val 10000"/>
          </a:avLst>
        </a:prstGeom>
        <a:blipFill rotWithShape="1">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648F40F-651E-40D7-BBC8-D195F981A691}">
      <dsp:nvSpPr>
        <dsp:cNvPr id="0" name=""/>
        <dsp:cNvSpPr/>
      </dsp:nvSpPr>
      <dsp:spPr>
        <a:xfrm>
          <a:off x="0" y="2520432"/>
          <a:ext cx="5724128" cy="1145651"/>
        </a:xfrm>
        <a:prstGeom prst="roundRect">
          <a:avLst>
            <a:gd name="adj" fmla="val 10000"/>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a:lnSpc>
              <a:spcPct val="90000"/>
            </a:lnSpc>
            <a:spcBef>
              <a:spcPct val="0"/>
            </a:spcBef>
            <a:spcAft>
              <a:spcPct val="35000"/>
            </a:spcAft>
          </a:pPr>
          <a:r>
            <a:rPr lang="en-GB" altLang="en-US" sz="4000" b="1" kern="1200" dirty="0" smtClean="0">
              <a:solidFill>
                <a:srgbClr val="00B050"/>
              </a:solidFill>
              <a:latin typeface="Arial" charset="0"/>
              <a:cs typeface="Arial" charset="0"/>
            </a:rPr>
            <a:t>199</a:t>
          </a:r>
          <a:r>
            <a:rPr lang="en-GB" altLang="en-US" sz="3400" kern="1200" dirty="0" smtClean="0">
              <a:latin typeface="Arial" charset="0"/>
              <a:cs typeface="Arial" charset="0"/>
            </a:rPr>
            <a:t> </a:t>
          </a:r>
          <a:r>
            <a:rPr lang="en-GB" altLang="en-US" sz="3400" kern="1200" dirty="0" smtClean="0">
              <a:solidFill>
                <a:schemeClr val="tx1"/>
              </a:solidFill>
              <a:latin typeface="Arial" charset="0"/>
              <a:cs typeface="Arial" charset="0"/>
            </a:rPr>
            <a:t>products achieved</a:t>
          </a:r>
          <a:endParaRPr lang="en-ZA" sz="3400" kern="1200" dirty="0">
            <a:solidFill>
              <a:schemeClr val="tx1"/>
            </a:solidFill>
          </a:endParaRPr>
        </a:p>
      </dsp:txBody>
      <dsp:txXfrm>
        <a:off x="1259390" y="2520432"/>
        <a:ext cx="4464737" cy="1145651"/>
      </dsp:txXfrm>
    </dsp:sp>
    <dsp:sp modelId="{11ED82CB-80A7-4280-870C-54EBDC4C76F6}">
      <dsp:nvSpPr>
        <dsp:cNvPr id="0" name=""/>
        <dsp:cNvSpPr/>
      </dsp:nvSpPr>
      <dsp:spPr>
        <a:xfrm>
          <a:off x="211165" y="2634997"/>
          <a:ext cx="951624" cy="916520"/>
        </a:xfrm>
        <a:prstGeom prst="roundRect">
          <a:avLst>
            <a:gd name="adj" fmla="val 10000"/>
          </a:avLst>
        </a:prstGeom>
        <a:blipFill rotWithShape="1">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6F97CA8-51D4-4E32-98EC-5D76A95737B7}">
      <dsp:nvSpPr>
        <dsp:cNvPr id="0" name=""/>
        <dsp:cNvSpPr/>
      </dsp:nvSpPr>
      <dsp:spPr>
        <a:xfrm>
          <a:off x="0" y="3780648"/>
          <a:ext cx="5724128" cy="1145651"/>
        </a:xfrm>
        <a:prstGeom prst="roundRect">
          <a:avLst>
            <a:gd name="adj" fmla="val 10000"/>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a:lnSpc>
              <a:spcPct val="90000"/>
            </a:lnSpc>
            <a:spcBef>
              <a:spcPct val="0"/>
            </a:spcBef>
            <a:spcAft>
              <a:spcPct val="35000"/>
            </a:spcAft>
          </a:pPr>
          <a:r>
            <a:rPr lang="en-GB" altLang="en-US" sz="4000" b="1" kern="1200" dirty="0" smtClean="0">
              <a:solidFill>
                <a:srgbClr val="00B050"/>
              </a:solidFill>
              <a:latin typeface="Arial" charset="0"/>
              <a:cs typeface="Arial" charset="0"/>
            </a:rPr>
            <a:t>97%</a:t>
          </a:r>
          <a:r>
            <a:rPr lang="en-GB" altLang="en-US" sz="3400" kern="1200" dirty="0" smtClean="0">
              <a:latin typeface="Arial" charset="0"/>
              <a:cs typeface="Arial" charset="0"/>
            </a:rPr>
            <a:t> </a:t>
          </a:r>
          <a:r>
            <a:rPr lang="en-GB" altLang="en-US" sz="3400" kern="1200" dirty="0" smtClean="0">
              <a:solidFill>
                <a:schemeClr val="tx1"/>
              </a:solidFill>
              <a:latin typeface="Arial" charset="0"/>
              <a:cs typeface="Arial" charset="0"/>
            </a:rPr>
            <a:t>of allocated budget spent </a:t>
          </a:r>
          <a:r>
            <a:rPr lang="en-GB" altLang="en-US" sz="1100" kern="1200" dirty="0" smtClean="0">
              <a:solidFill>
                <a:schemeClr val="tx1"/>
              </a:solidFill>
              <a:latin typeface="Arial" charset="0"/>
              <a:cs typeface="Arial" charset="0"/>
            </a:rPr>
            <a:t>(refer to slide 37)</a:t>
          </a:r>
          <a:endParaRPr lang="en-ZA" sz="1100" kern="1200" dirty="0">
            <a:solidFill>
              <a:schemeClr val="tx1"/>
            </a:solidFill>
          </a:endParaRPr>
        </a:p>
      </dsp:txBody>
      <dsp:txXfrm>
        <a:off x="1259390" y="3780648"/>
        <a:ext cx="4464737" cy="1145651"/>
      </dsp:txXfrm>
    </dsp:sp>
    <dsp:sp modelId="{DE0A98F3-9D58-48E3-BA18-91B46130B4F5}">
      <dsp:nvSpPr>
        <dsp:cNvPr id="0" name=""/>
        <dsp:cNvSpPr/>
      </dsp:nvSpPr>
      <dsp:spPr>
        <a:xfrm>
          <a:off x="211165" y="3895213"/>
          <a:ext cx="951624" cy="916520"/>
        </a:xfrm>
        <a:prstGeom prst="roundRect">
          <a:avLst>
            <a:gd name="adj" fmla="val 10000"/>
          </a:avLst>
        </a:prstGeom>
        <a:blipFill rotWithShape="1">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6B30F3-F89D-492F-BDBE-D2E038902FFA}">
      <dsp:nvSpPr>
        <dsp:cNvPr id="0" name=""/>
        <dsp:cNvSpPr/>
      </dsp:nvSpPr>
      <dsp:spPr>
        <a:xfrm>
          <a:off x="-6003390" y="-918621"/>
          <a:ext cx="7146671" cy="7146671"/>
        </a:xfrm>
        <a:prstGeom prst="blockArc">
          <a:avLst>
            <a:gd name="adj1" fmla="val 18900000"/>
            <a:gd name="adj2" fmla="val 2700000"/>
            <a:gd name="adj3" fmla="val 302"/>
          </a:avLst>
        </a:pr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FD1CB0-33E2-46A4-A261-E59701B81112}">
      <dsp:nvSpPr>
        <dsp:cNvPr id="0" name=""/>
        <dsp:cNvSpPr/>
      </dsp:nvSpPr>
      <dsp:spPr>
        <a:xfrm>
          <a:off x="499623" y="331733"/>
          <a:ext cx="8076823" cy="663890"/>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6963" tIns="50800" rIns="50800" bIns="50800" numCol="1" spcCol="1270" anchor="ctr" anchorCtr="0">
          <a:noAutofit/>
        </a:bodyPr>
        <a:lstStyle/>
        <a:p>
          <a:pPr lvl="0" algn="just" defTabSz="889000">
            <a:lnSpc>
              <a:spcPct val="90000"/>
            </a:lnSpc>
            <a:spcBef>
              <a:spcPct val="0"/>
            </a:spcBef>
            <a:spcAft>
              <a:spcPct val="35000"/>
            </a:spcAft>
          </a:pPr>
          <a:r>
            <a:rPr lang="en-US" sz="2000" kern="1200" dirty="0" smtClean="0">
              <a:solidFill>
                <a:schemeClr val="tx1"/>
              </a:solidFill>
              <a:latin typeface="Arial" pitchFamily="34" charset="0"/>
              <a:cs typeface="Arial" pitchFamily="34" charset="0"/>
            </a:rPr>
            <a:t>Operational Guidelines were finalised,  allowing the Fund to call for and consider applications.</a:t>
          </a:r>
          <a:endParaRPr lang="en-US" sz="2000" kern="1200" dirty="0">
            <a:solidFill>
              <a:srgbClr val="FF0000"/>
            </a:solidFill>
            <a:latin typeface="Arial" pitchFamily="34" charset="0"/>
            <a:cs typeface="Arial" pitchFamily="34" charset="0"/>
          </a:endParaRPr>
        </a:p>
      </dsp:txBody>
      <dsp:txXfrm>
        <a:off x="499623" y="331733"/>
        <a:ext cx="8076823" cy="663890"/>
      </dsp:txXfrm>
    </dsp:sp>
    <dsp:sp modelId="{564FDFCC-DBA1-489C-BDBB-888DBB5612F8}">
      <dsp:nvSpPr>
        <dsp:cNvPr id="0" name=""/>
        <dsp:cNvSpPr/>
      </dsp:nvSpPr>
      <dsp:spPr>
        <a:xfrm>
          <a:off x="84691" y="248746"/>
          <a:ext cx="829863" cy="829863"/>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92AAED1-EC96-49F7-B44A-A15EBBE53592}">
      <dsp:nvSpPr>
        <dsp:cNvPr id="0" name=""/>
        <dsp:cNvSpPr/>
      </dsp:nvSpPr>
      <dsp:spPr>
        <a:xfrm>
          <a:off x="975348" y="1327250"/>
          <a:ext cx="7601099" cy="663890"/>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6963" tIns="50800" rIns="50800" bIns="50800" numCol="1" spcCol="1270" anchor="ctr" anchorCtr="0">
          <a:noAutofit/>
        </a:bodyPr>
        <a:lstStyle/>
        <a:p>
          <a:pPr lvl="0" algn="just" defTabSz="889000">
            <a:lnSpc>
              <a:spcPct val="90000"/>
            </a:lnSpc>
            <a:spcBef>
              <a:spcPct val="0"/>
            </a:spcBef>
            <a:spcAft>
              <a:spcPct val="35000"/>
            </a:spcAft>
          </a:pPr>
          <a:r>
            <a:rPr lang="en-US" sz="2000" kern="1200" dirty="0" smtClean="0">
              <a:solidFill>
                <a:schemeClr val="tx1"/>
              </a:solidFill>
              <a:latin typeface="Arial" pitchFamily="34" charset="0"/>
              <a:cs typeface="Arial" pitchFamily="34" charset="0"/>
            </a:rPr>
            <a:t>R74.1 million was approved by the National Treasury in the 2018/19 comprising:</a:t>
          </a:r>
          <a:endParaRPr lang="en-US" sz="2000" kern="1200" dirty="0">
            <a:solidFill>
              <a:schemeClr val="tx1"/>
            </a:solidFill>
            <a:latin typeface="Arial" pitchFamily="34" charset="0"/>
            <a:cs typeface="Arial" pitchFamily="34" charset="0"/>
          </a:endParaRPr>
        </a:p>
      </dsp:txBody>
      <dsp:txXfrm>
        <a:off x="975348" y="1327250"/>
        <a:ext cx="7601099" cy="663890"/>
      </dsp:txXfrm>
    </dsp:sp>
    <dsp:sp modelId="{11351AFB-9D7B-44B1-BCAE-9C535497D4AD}">
      <dsp:nvSpPr>
        <dsp:cNvPr id="0" name=""/>
        <dsp:cNvSpPr/>
      </dsp:nvSpPr>
      <dsp:spPr>
        <a:xfrm>
          <a:off x="560416" y="1244264"/>
          <a:ext cx="829863" cy="829863"/>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C3405FE-2A30-4ED6-89E9-FC603058FD54}">
      <dsp:nvSpPr>
        <dsp:cNvPr id="0" name=""/>
        <dsp:cNvSpPr/>
      </dsp:nvSpPr>
      <dsp:spPr>
        <a:xfrm>
          <a:off x="1121357" y="2213083"/>
          <a:ext cx="7455089" cy="883260"/>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6963" tIns="40640" rIns="40640" bIns="40640" numCol="1" spcCol="1270" anchor="ctr" anchorCtr="0">
          <a:noAutofit/>
        </a:bodyPr>
        <a:lstStyle/>
        <a:p>
          <a:pPr lvl="0" algn="just" defTabSz="711200">
            <a:lnSpc>
              <a:spcPts val="1100"/>
            </a:lnSpc>
            <a:spcBef>
              <a:spcPct val="0"/>
            </a:spcBef>
            <a:spcAft>
              <a:spcPct val="35000"/>
            </a:spcAft>
          </a:pPr>
          <a:r>
            <a:rPr lang="en-US" sz="1600" kern="1200" dirty="0" smtClean="0">
              <a:latin typeface="Arial" pitchFamily="34" charset="0"/>
              <a:cs typeface="Arial" pitchFamily="34" charset="0"/>
            </a:rPr>
            <a:t>1. </a:t>
          </a:r>
          <a:r>
            <a:rPr lang="en-US" sz="1600" kern="1200" dirty="0" smtClean="0">
              <a:solidFill>
                <a:srgbClr val="C00000"/>
              </a:solidFill>
              <a:latin typeface="Arial" pitchFamily="34" charset="0"/>
              <a:cs typeface="Arial" pitchFamily="34" charset="0"/>
            </a:rPr>
            <a:t>R60 million</a:t>
          </a:r>
          <a:r>
            <a:rPr lang="en-US" sz="1600" kern="1200" dirty="0" smtClean="0">
              <a:latin typeface="Arial" pitchFamily="34" charset="0"/>
              <a:cs typeface="Arial" pitchFamily="34" charset="0"/>
            </a:rPr>
            <a:t> towards the upgrade of ablution facilities at the Department of</a:t>
          </a:r>
        </a:p>
        <a:p>
          <a:pPr lvl="0" algn="just" defTabSz="711200">
            <a:lnSpc>
              <a:spcPts val="1100"/>
            </a:lnSpc>
            <a:spcBef>
              <a:spcPct val="0"/>
            </a:spcBef>
            <a:spcAft>
              <a:spcPct val="35000"/>
            </a:spcAft>
          </a:pPr>
          <a:r>
            <a:rPr lang="en-US" sz="1600" kern="1200" dirty="0" smtClean="0">
              <a:latin typeface="Arial" pitchFamily="34" charset="0"/>
              <a:cs typeface="Arial" pitchFamily="34" charset="0"/>
            </a:rPr>
            <a:t>    Basic Education schools under the Social Infrastructure Build Programme</a:t>
          </a:r>
        </a:p>
        <a:p>
          <a:pPr lvl="0" algn="just" defTabSz="711200">
            <a:lnSpc>
              <a:spcPts val="1100"/>
            </a:lnSpc>
            <a:spcBef>
              <a:spcPct val="0"/>
            </a:spcBef>
            <a:spcAft>
              <a:spcPct val="35000"/>
            </a:spcAft>
          </a:pPr>
          <a:r>
            <a:rPr lang="en-US" sz="1600" kern="1200" dirty="0" smtClean="0">
              <a:latin typeface="Arial" pitchFamily="34" charset="0"/>
              <a:cs typeface="Arial" pitchFamily="34" charset="0"/>
            </a:rPr>
            <a:t>    of the Fund.</a:t>
          </a:r>
          <a:endParaRPr lang="en-US" sz="1600" kern="1200" dirty="0">
            <a:solidFill>
              <a:schemeClr val="tx1"/>
            </a:solidFill>
            <a:latin typeface="Arial" pitchFamily="34" charset="0"/>
            <a:cs typeface="Arial" pitchFamily="34" charset="0"/>
          </a:endParaRPr>
        </a:p>
      </dsp:txBody>
      <dsp:txXfrm>
        <a:off x="1121357" y="2213083"/>
        <a:ext cx="7455089" cy="883260"/>
      </dsp:txXfrm>
    </dsp:sp>
    <dsp:sp modelId="{A3287A15-7AB8-4CD6-970E-886BA28BB5AB}">
      <dsp:nvSpPr>
        <dsp:cNvPr id="0" name=""/>
        <dsp:cNvSpPr/>
      </dsp:nvSpPr>
      <dsp:spPr>
        <a:xfrm>
          <a:off x="706425" y="2239782"/>
          <a:ext cx="829863" cy="829863"/>
        </a:xfrm>
        <a:prstGeom prst="ellipse">
          <a:avLst/>
        </a:prstGeom>
        <a:solidFill>
          <a:srgbClr val="FFCC66"/>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EDC97A0-946F-4644-B267-A69A851402B0}">
      <dsp:nvSpPr>
        <dsp:cNvPr id="0" name=""/>
        <dsp:cNvSpPr/>
      </dsp:nvSpPr>
      <dsp:spPr>
        <a:xfrm>
          <a:off x="975348" y="3318286"/>
          <a:ext cx="7601099" cy="663890"/>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6963" tIns="40640" rIns="40640" bIns="40640" numCol="1" spcCol="1270" anchor="ctr" anchorCtr="0">
          <a:noAutofit/>
        </a:bodyPr>
        <a:lstStyle/>
        <a:p>
          <a:pPr lvl="0" algn="l" defTabSz="711200">
            <a:lnSpc>
              <a:spcPts val="1100"/>
            </a:lnSpc>
            <a:spcBef>
              <a:spcPct val="0"/>
            </a:spcBef>
            <a:spcAft>
              <a:spcPct val="35000"/>
            </a:spcAft>
          </a:pPr>
          <a:r>
            <a:rPr lang="en-US" sz="1600" kern="1200" dirty="0" smtClean="0">
              <a:latin typeface="Arial" pitchFamily="34" charset="0"/>
              <a:cs typeface="Arial" pitchFamily="34" charset="0"/>
            </a:rPr>
            <a:t>   2. </a:t>
          </a:r>
          <a:r>
            <a:rPr lang="en-US" sz="1600" kern="1200" dirty="0" smtClean="0">
              <a:solidFill>
                <a:srgbClr val="C00000"/>
              </a:solidFill>
              <a:latin typeface="Arial" pitchFamily="34" charset="0"/>
              <a:cs typeface="Arial" pitchFamily="34" charset="0"/>
            </a:rPr>
            <a:t>R13,1 million</a:t>
          </a:r>
          <a:r>
            <a:rPr lang="en-US" sz="1600" kern="1200" dirty="0" smtClean="0">
              <a:latin typeface="Arial" pitchFamily="34" charset="0"/>
              <a:cs typeface="Arial" pitchFamily="34" charset="0"/>
            </a:rPr>
            <a:t> for Basic Education Programme (Maths and Science</a:t>
          </a:r>
        </a:p>
        <a:p>
          <a:pPr lvl="0" algn="l" defTabSz="711200">
            <a:lnSpc>
              <a:spcPts val="1100"/>
            </a:lnSpc>
            <a:spcBef>
              <a:spcPct val="0"/>
            </a:spcBef>
            <a:spcAft>
              <a:spcPct val="35000"/>
            </a:spcAft>
          </a:pPr>
          <a:r>
            <a:rPr lang="en-US" sz="1600" kern="1200" dirty="0" smtClean="0">
              <a:latin typeface="Arial" pitchFamily="34" charset="0"/>
              <a:cs typeface="Arial" pitchFamily="34" charset="0"/>
            </a:rPr>
            <a:t>       support for Grade 10 to 12 learners) </a:t>
          </a:r>
          <a:endParaRPr lang="en-US" sz="1600" kern="1200" dirty="0">
            <a:latin typeface="Arial" pitchFamily="34" charset="0"/>
            <a:cs typeface="Arial" pitchFamily="34" charset="0"/>
          </a:endParaRPr>
        </a:p>
      </dsp:txBody>
      <dsp:txXfrm>
        <a:off x="975348" y="3318286"/>
        <a:ext cx="7601099" cy="663890"/>
      </dsp:txXfrm>
    </dsp:sp>
    <dsp:sp modelId="{77B0E126-009A-4388-9018-1E1530D5B335}">
      <dsp:nvSpPr>
        <dsp:cNvPr id="0" name=""/>
        <dsp:cNvSpPr/>
      </dsp:nvSpPr>
      <dsp:spPr>
        <a:xfrm>
          <a:off x="560416" y="3235299"/>
          <a:ext cx="829863" cy="829863"/>
        </a:xfrm>
        <a:prstGeom prst="ellipse">
          <a:avLst/>
        </a:prstGeom>
        <a:solidFill>
          <a:srgbClr val="FFCC66"/>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1AD163E-DF30-4539-96DE-918CC0340FD2}">
      <dsp:nvSpPr>
        <dsp:cNvPr id="0" name=""/>
        <dsp:cNvSpPr/>
      </dsp:nvSpPr>
      <dsp:spPr>
        <a:xfrm>
          <a:off x="499623" y="4198094"/>
          <a:ext cx="8076823" cy="895309"/>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6963" tIns="40640" rIns="40640" bIns="40640" numCol="1" spcCol="1270" anchor="ctr" anchorCtr="0">
          <a:noAutofit/>
        </a:bodyPr>
        <a:lstStyle/>
        <a:p>
          <a:pPr lvl="0" algn="l" defTabSz="711200">
            <a:lnSpc>
              <a:spcPts val="1100"/>
            </a:lnSpc>
            <a:spcBef>
              <a:spcPct val="0"/>
            </a:spcBef>
            <a:spcAft>
              <a:spcPct val="35000"/>
            </a:spcAft>
          </a:pPr>
          <a:r>
            <a:rPr lang="en-US" sz="1600" kern="1200" dirty="0" smtClean="0">
              <a:latin typeface="Arial" pitchFamily="34" charset="0"/>
              <a:cs typeface="Arial" pitchFamily="34" charset="0"/>
            </a:rPr>
            <a:t>           3. </a:t>
          </a:r>
          <a:r>
            <a:rPr lang="en-US" sz="1600" kern="1200" dirty="0" smtClean="0">
              <a:solidFill>
                <a:srgbClr val="C00000"/>
              </a:solidFill>
              <a:latin typeface="Arial" pitchFamily="34" charset="0"/>
              <a:cs typeface="Arial" pitchFamily="34" charset="0"/>
            </a:rPr>
            <a:t>R1 million</a:t>
          </a:r>
          <a:r>
            <a:rPr lang="en-US" sz="1600" kern="1200" dirty="0" smtClean="0">
              <a:latin typeface="Arial" pitchFamily="34" charset="0"/>
              <a:cs typeface="Arial" pitchFamily="34" charset="0"/>
            </a:rPr>
            <a:t> for engineering bursaries awarded to five 3rd year students to</a:t>
          </a:r>
        </a:p>
        <a:p>
          <a:pPr lvl="0" algn="l" defTabSz="711200">
            <a:lnSpc>
              <a:spcPts val="1100"/>
            </a:lnSpc>
            <a:spcBef>
              <a:spcPct val="0"/>
            </a:spcBef>
            <a:spcAft>
              <a:spcPct val="35000"/>
            </a:spcAft>
          </a:pPr>
          <a:r>
            <a:rPr lang="en-US" sz="1600" kern="1200" dirty="0" smtClean="0">
              <a:latin typeface="Arial" pitchFamily="34" charset="0"/>
              <a:cs typeface="Arial" pitchFamily="34" charset="0"/>
            </a:rPr>
            <a:t>               pay their outstanding study costs for 2018 and fund completion of their</a:t>
          </a:r>
        </a:p>
        <a:p>
          <a:pPr lvl="0" algn="l" defTabSz="711200">
            <a:lnSpc>
              <a:spcPts val="1100"/>
            </a:lnSpc>
            <a:spcBef>
              <a:spcPct val="0"/>
            </a:spcBef>
            <a:spcAft>
              <a:spcPct val="35000"/>
            </a:spcAft>
          </a:pPr>
          <a:r>
            <a:rPr lang="en-US" sz="1600" kern="1200" dirty="0" smtClean="0">
              <a:latin typeface="Arial" pitchFamily="34" charset="0"/>
              <a:cs typeface="Arial" pitchFamily="34" charset="0"/>
            </a:rPr>
            <a:t>               studies in 2019.</a:t>
          </a:r>
          <a:endParaRPr lang="en-US" sz="1600" kern="1200" dirty="0">
            <a:latin typeface="Arial" pitchFamily="34" charset="0"/>
            <a:cs typeface="Arial" pitchFamily="34" charset="0"/>
          </a:endParaRPr>
        </a:p>
      </dsp:txBody>
      <dsp:txXfrm>
        <a:off x="499623" y="4198094"/>
        <a:ext cx="8076823" cy="895309"/>
      </dsp:txXfrm>
    </dsp:sp>
    <dsp:sp modelId="{39E0007A-69D4-4C05-9C59-70EA67DC343F}">
      <dsp:nvSpPr>
        <dsp:cNvPr id="0" name=""/>
        <dsp:cNvSpPr/>
      </dsp:nvSpPr>
      <dsp:spPr>
        <a:xfrm>
          <a:off x="84691" y="4230817"/>
          <a:ext cx="829863" cy="829863"/>
        </a:xfrm>
        <a:prstGeom prst="ellipse">
          <a:avLst/>
        </a:prstGeom>
        <a:solidFill>
          <a:srgbClr val="FFCC66"/>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70176A-BB9C-4252-BB42-B3BF76771C3E}">
      <dsp:nvSpPr>
        <dsp:cNvPr id="0" name=""/>
        <dsp:cNvSpPr/>
      </dsp:nvSpPr>
      <dsp:spPr>
        <a:xfrm>
          <a:off x="0" y="5219747"/>
          <a:ext cx="8324879" cy="0"/>
        </a:xfrm>
        <a:prstGeom prst="line">
          <a:avLst/>
        </a:pr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6983F6C-0C5D-4A8C-91C8-F6D29B575B06}">
      <dsp:nvSpPr>
        <dsp:cNvPr id="0" name=""/>
        <dsp:cNvSpPr/>
      </dsp:nvSpPr>
      <dsp:spPr>
        <a:xfrm>
          <a:off x="0" y="3972414"/>
          <a:ext cx="8324879" cy="0"/>
        </a:xfrm>
        <a:prstGeom prst="line">
          <a:avLst/>
        </a:prstGeom>
        <a:noFill/>
        <a:ln w="25400" cap="flat" cmpd="sng" algn="ctr">
          <a:noFill/>
          <a:prstDash val="solid"/>
        </a:ln>
        <a:effectLst/>
      </dsp:spPr>
      <dsp:style>
        <a:lnRef idx="2">
          <a:scrgbClr r="0" g="0" b="0"/>
        </a:lnRef>
        <a:fillRef idx="0">
          <a:scrgbClr r="0" g="0" b="0"/>
        </a:fillRef>
        <a:effectRef idx="0">
          <a:scrgbClr r="0" g="0" b="0"/>
        </a:effectRef>
        <a:fontRef idx="minor"/>
      </dsp:style>
    </dsp:sp>
    <dsp:sp modelId="{0212E7A7-5C3C-4148-97CF-480B99E7C08E}">
      <dsp:nvSpPr>
        <dsp:cNvPr id="0" name=""/>
        <dsp:cNvSpPr/>
      </dsp:nvSpPr>
      <dsp:spPr>
        <a:xfrm>
          <a:off x="0" y="2889283"/>
          <a:ext cx="8324879" cy="0"/>
        </a:xfrm>
        <a:prstGeom prst="line">
          <a:avLst/>
        </a:prstGeom>
        <a:noFill/>
        <a:ln w="25400" cap="flat" cmpd="sng" algn="ctr">
          <a:noFill/>
          <a:prstDash val="solid"/>
        </a:ln>
        <a:effectLst/>
      </dsp:spPr>
      <dsp:style>
        <a:lnRef idx="2">
          <a:scrgbClr r="0" g="0" b="0"/>
        </a:lnRef>
        <a:fillRef idx="0">
          <a:scrgbClr r="0" g="0" b="0"/>
        </a:fillRef>
        <a:effectRef idx="0">
          <a:scrgbClr r="0" g="0" b="0"/>
        </a:effectRef>
        <a:fontRef idx="minor"/>
      </dsp:style>
    </dsp:sp>
    <dsp:sp modelId="{DA5F407B-2EEF-4F95-BA97-F086956BEC06}">
      <dsp:nvSpPr>
        <dsp:cNvPr id="0" name=""/>
        <dsp:cNvSpPr/>
      </dsp:nvSpPr>
      <dsp:spPr>
        <a:xfrm>
          <a:off x="-2109" y="1905191"/>
          <a:ext cx="8324879" cy="0"/>
        </a:xfrm>
        <a:prstGeom prst="line">
          <a:avLst/>
        </a:prstGeom>
        <a:noFill/>
        <a:ln w="25400" cap="flat" cmpd="sng" algn="ctr">
          <a:noFill/>
          <a:prstDash val="solid"/>
        </a:ln>
        <a:effectLst/>
      </dsp:spPr>
      <dsp:style>
        <a:lnRef idx="2">
          <a:scrgbClr r="0" g="0" b="0"/>
        </a:lnRef>
        <a:fillRef idx="0">
          <a:scrgbClr r="0" g="0" b="0"/>
        </a:fillRef>
        <a:effectRef idx="0">
          <a:scrgbClr r="0" g="0" b="0"/>
        </a:effectRef>
        <a:fontRef idx="minor"/>
      </dsp:style>
    </dsp:sp>
    <dsp:sp modelId="{CB23DC7D-B167-4A23-BA8E-A8C196AD413C}">
      <dsp:nvSpPr>
        <dsp:cNvPr id="0" name=""/>
        <dsp:cNvSpPr/>
      </dsp:nvSpPr>
      <dsp:spPr>
        <a:xfrm>
          <a:off x="-38117" y="922037"/>
          <a:ext cx="8324879" cy="0"/>
        </a:xfrm>
        <a:prstGeom prst="line">
          <a:avLst/>
        </a:prstGeom>
        <a:noFill/>
        <a:ln w="25400" cap="flat" cmpd="sng" algn="ctr">
          <a:noFill/>
          <a:prstDash val="solid"/>
        </a:ln>
        <a:effectLst/>
      </dsp:spPr>
      <dsp:style>
        <a:lnRef idx="2">
          <a:scrgbClr r="0" g="0" b="0"/>
        </a:lnRef>
        <a:fillRef idx="0">
          <a:scrgbClr r="0" g="0" b="0"/>
        </a:fillRef>
        <a:effectRef idx="0">
          <a:scrgbClr r="0" g="0" b="0"/>
        </a:effectRef>
        <a:fontRef idx="minor"/>
      </dsp:style>
    </dsp:sp>
    <dsp:sp modelId="{729B8176-3D52-4F6A-8000-ED5C1B3016B1}">
      <dsp:nvSpPr>
        <dsp:cNvPr id="0" name=""/>
        <dsp:cNvSpPr/>
      </dsp:nvSpPr>
      <dsp:spPr>
        <a:xfrm>
          <a:off x="2050115" y="445567"/>
          <a:ext cx="6312880" cy="6529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l" defTabSz="1066800">
            <a:lnSpc>
              <a:spcPct val="90000"/>
            </a:lnSpc>
            <a:spcBef>
              <a:spcPct val="0"/>
            </a:spcBef>
            <a:spcAft>
              <a:spcPct val="35000"/>
            </a:spcAft>
          </a:pPr>
          <a:r>
            <a:rPr lang="en-US" sz="2400" kern="1200" dirty="0" smtClean="0">
              <a:latin typeface="Arial" panose="020B0604020202020204" pitchFamily="34" charset="0"/>
              <a:cs typeface="Arial" panose="020B0604020202020204" pitchFamily="34" charset="0"/>
            </a:rPr>
            <a:t>  Funding approvals</a:t>
          </a:r>
          <a:endParaRPr lang="en-US" sz="2400" kern="1200" dirty="0">
            <a:solidFill>
              <a:srgbClr val="FF3300"/>
            </a:solidFill>
            <a:latin typeface="Arial" panose="020B0604020202020204" pitchFamily="34" charset="0"/>
            <a:cs typeface="Arial" panose="020B0604020202020204" pitchFamily="34" charset="0"/>
          </a:endParaRPr>
        </a:p>
      </dsp:txBody>
      <dsp:txXfrm>
        <a:off x="2050115" y="445567"/>
        <a:ext cx="6312880" cy="652984"/>
      </dsp:txXfrm>
    </dsp:sp>
    <dsp:sp modelId="{3B140A83-2A8F-4F45-AAB9-5028AE74FE5F}">
      <dsp:nvSpPr>
        <dsp:cNvPr id="0" name=""/>
        <dsp:cNvSpPr/>
      </dsp:nvSpPr>
      <dsp:spPr>
        <a:xfrm>
          <a:off x="17942" y="427131"/>
          <a:ext cx="2164468" cy="652984"/>
        </a:xfrm>
        <a:prstGeom prst="round2SameRect">
          <a:avLst>
            <a:gd name="adj1" fmla="val 16670"/>
            <a:gd name="adj2" fmla="val 0"/>
          </a:avLst>
        </a:prstGeom>
        <a:solidFill>
          <a:schemeClr val="l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1422400">
            <a:lnSpc>
              <a:spcPct val="90000"/>
            </a:lnSpc>
            <a:spcBef>
              <a:spcPct val="0"/>
            </a:spcBef>
            <a:spcAft>
              <a:spcPct val="35000"/>
            </a:spcAft>
          </a:pPr>
          <a:r>
            <a:rPr lang="en-US" sz="3200" b="1" kern="1200" dirty="0" smtClean="0">
              <a:solidFill>
                <a:srgbClr val="FF3300"/>
              </a:solidFill>
            </a:rPr>
            <a:t>R13.1 bn</a:t>
          </a:r>
          <a:endParaRPr lang="en-US" sz="3200" b="1" kern="1200" dirty="0">
            <a:solidFill>
              <a:srgbClr val="FF3300"/>
            </a:solidFill>
          </a:endParaRPr>
        </a:p>
      </dsp:txBody>
      <dsp:txXfrm>
        <a:off x="49824" y="459013"/>
        <a:ext cx="2100704" cy="621102"/>
      </dsp:txXfrm>
    </dsp:sp>
    <dsp:sp modelId="{4F7EF62E-77C1-4B77-A6D5-AC205DB48016}">
      <dsp:nvSpPr>
        <dsp:cNvPr id="0" name=""/>
        <dsp:cNvSpPr/>
      </dsp:nvSpPr>
      <dsp:spPr>
        <a:xfrm>
          <a:off x="2158138" y="1791695"/>
          <a:ext cx="6168850" cy="5841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l" defTabSz="1066800">
            <a:lnSpc>
              <a:spcPct val="90000"/>
            </a:lnSpc>
            <a:spcBef>
              <a:spcPct val="0"/>
            </a:spcBef>
            <a:spcAft>
              <a:spcPct val="35000"/>
            </a:spcAft>
          </a:pPr>
          <a:r>
            <a:rPr lang="en-US" sz="2400" kern="1200" dirty="0" smtClean="0">
              <a:latin typeface="Arial" panose="020B0604020202020204" pitchFamily="34" charset="0"/>
              <a:cs typeface="Arial" panose="020B0604020202020204" pitchFamily="34" charset="0"/>
            </a:rPr>
            <a:t>Black Industrialists</a:t>
          </a:r>
          <a:endParaRPr lang="en-US" sz="2400" kern="1200" dirty="0">
            <a:latin typeface="Arial" panose="020B0604020202020204" pitchFamily="34" charset="0"/>
            <a:cs typeface="Arial" panose="020B0604020202020204" pitchFamily="34" charset="0"/>
          </a:endParaRPr>
        </a:p>
      </dsp:txBody>
      <dsp:txXfrm>
        <a:off x="2158138" y="1791695"/>
        <a:ext cx="6168850" cy="584132"/>
      </dsp:txXfrm>
    </dsp:sp>
    <dsp:sp modelId="{E7D90017-23D7-414F-A38D-7DF9CD128372}">
      <dsp:nvSpPr>
        <dsp:cNvPr id="0" name=""/>
        <dsp:cNvSpPr/>
      </dsp:nvSpPr>
      <dsp:spPr>
        <a:xfrm>
          <a:off x="-10" y="1664889"/>
          <a:ext cx="2164468" cy="659577"/>
        </a:xfrm>
        <a:prstGeom prst="round2SameRect">
          <a:avLst>
            <a:gd name="adj1" fmla="val 16670"/>
            <a:gd name="adj2" fmla="val 0"/>
          </a:avLst>
        </a:prstGeom>
        <a:solidFill>
          <a:schemeClr val="l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1422400">
            <a:lnSpc>
              <a:spcPct val="90000"/>
            </a:lnSpc>
            <a:spcBef>
              <a:spcPct val="0"/>
            </a:spcBef>
            <a:spcAft>
              <a:spcPct val="35000"/>
            </a:spcAft>
          </a:pPr>
          <a:r>
            <a:rPr lang="en-US" sz="3200" b="1" kern="1200" dirty="0" smtClean="0">
              <a:solidFill>
                <a:srgbClr val="FF3300"/>
              </a:solidFill>
            </a:rPr>
            <a:t>R6 bn</a:t>
          </a:r>
          <a:endParaRPr lang="en-US" sz="3200" b="1" kern="1200" dirty="0">
            <a:solidFill>
              <a:srgbClr val="FF3300"/>
            </a:solidFill>
          </a:endParaRPr>
        </a:p>
      </dsp:txBody>
      <dsp:txXfrm>
        <a:off x="32194" y="1697093"/>
        <a:ext cx="2100060" cy="627373"/>
      </dsp:txXfrm>
    </dsp:sp>
    <dsp:sp modelId="{3E5F4605-4497-4612-886F-2F9C123371DE}">
      <dsp:nvSpPr>
        <dsp:cNvPr id="0" name=""/>
        <dsp:cNvSpPr/>
      </dsp:nvSpPr>
      <dsp:spPr>
        <a:xfrm>
          <a:off x="2164468" y="2376267"/>
          <a:ext cx="6160410" cy="6614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l" defTabSz="1066800">
            <a:lnSpc>
              <a:spcPct val="90000"/>
            </a:lnSpc>
            <a:spcBef>
              <a:spcPct val="0"/>
            </a:spcBef>
            <a:spcAft>
              <a:spcPct val="35000"/>
            </a:spcAft>
          </a:pPr>
          <a:r>
            <a:rPr lang="en-US" sz="2400" kern="1200" dirty="0" smtClean="0">
              <a:latin typeface="Arial" panose="020B0604020202020204" pitchFamily="34" charset="0"/>
              <a:cs typeface="Arial" panose="020B0604020202020204" pitchFamily="34" charset="0"/>
            </a:rPr>
            <a:t>Women-empowered companies</a:t>
          </a:r>
          <a:endParaRPr lang="en-US" sz="2400" kern="1200" dirty="0">
            <a:latin typeface="Arial" panose="020B0604020202020204" pitchFamily="34" charset="0"/>
            <a:cs typeface="Arial" panose="020B0604020202020204" pitchFamily="34" charset="0"/>
          </a:endParaRPr>
        </a:p>
      </dsp:txBody>
      <dsp:txXfrm>
        <a:off x="2164468" y="2376267"/>
        <a:ext cx="6160410" cy="661454"/>
      </dsp:txXfrm>
    </dsp:sp>
    <dsp:sp modelId="{90A3F234-5C06-4198-A78E-C64A58BC9FEC}">
      <dsp:nvSpPr>
        <dsp:cNvPr id="0" name=""/>
        <dsp:cNvSpPr/>
      </dsp:nvSpPr>
      <dsp:spPr>
        <a:xfrm>
          <a:off x="21363" y="2374295"/>
          <a:ext cx="2164468" cy="628786"/>
        </a:xfrm>
        <a:prstGeom prst="round2SameRect">
          <a:avLst>
            <a:gd name="adj1" fmla="val 16670"/>
            <a:gd name="adj2" fmla="val 0"/>
          </a:avLst>
        </a:prstGeom>
        <a:solidFill>
          <a:schemeClr val="l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1422400">
            <a:lnSpc>
              <a:spcPct val="90000"/>
            </a:lnSpc>
            <a:spcBef>
              <a:spcPct val="0"/>
            </a:spcBef>
            <a:spcAft>
              <a:spcPct val="35000"/>
            </a:spcAft>
          </a:pPr>
          <a:r>
            <a:rPr lang="en-US" sz="3200" b="1" kern="1200" dirty="0" smtClean="0">
              <a:solidFill>
                <a:srgbClr val="FF3300"/>
              </a:solidFill>
            </a:rPr>
            <a:t>R 3 bn</a:t>
          </a:r>
          <a:endParaRPr lang="en-US" sz="3200" b="1" kern="1200" dirty="0">
            <a:solidFill>
              <a:srgbClr val="FF3300"/>
            </a:solidFill>
          </a:endParaRPr>
        </a:p>
      </dsp:txBody>
      <dsp:txXfrm>
        <a:off x="52063" y="2404995"/>
        <a:ext cx="2103068" cy="598086"/>
      </dsp:txXfrm>
    </dsp:sp>
    <dsp:sp modelId="{10D248F8-06E1-41BC-8A38-7276A730E7AE}">
      <dsp:nvSpPr>
        <dsp:cNvPr id="0" name=""/>
        <dsp:cNvSpPr/>
      </dsp:nvSpPr>
      <dsp:spPr>
        <a:xfrm>
          <a:off x="2164468" y="3082602"/>
          <a:ext cx="6160410" cy="6889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l" defTabSz="1066800">
            <a:lnSpc>
              <a:spcPct val="90000"/>
            </a:lnSpc>
            <a:spcBef>
              <a:spcPct val="0"/>
            </a:spcBef>
            <a:spcAft>
              <a:spcPct val="35000"/>
            </a:spcAft>
          </a:pPr>
          <a:r>
            <a:rPr lang="en-US" sz="2400" kern="1200" dirty="0" smtClean="0">
              <a:latin typeface="Arial" panose="020B0604020202020204" pitchFamily="34" charset="0"/>
              <a:cs typeface="Arial" panose="020B0604020202020204" pitchFamily="34" charset="0"/>
            </a:rPr>
            <a:t>Youth empowered enterprises</a:t>
          </a:r>
        </a:p>
      </dsp:txBody>
      <dsp:txXfrm>
        <a:off x="2164468" y="3082602"/>
        <a:ext cx="6160410" cy="688908"/>
      </dsp:txXfrm>
    </dsp:sp>
    <dsp:sp modelId="{4D0729CB-FE95-49F0-804A-B2357B74DE3F}">
      <dsp:nvSpPr>
        <dsp:cNvPr id="0" name=""/>
        <dsp:cNvSpPr/>
      </dsp:nvSpPr>
      <dsp:spPr>
        <a:xfrm>
          <a:off x="0" y="3022605"/>
          <a:ext cx="2164468" cy="859531"/>
        </a:xfrm>
        <a:prstGeom prst="round2SameRect">
          <a:avLst>
            <a:gd name="adj1" fmla="val 16670"/>
            <a:gd name="adj2" fmla="val 0"/>
          </a:avLst>
        </a:prstGeom>
        <a:solidFill>
          <a:schemeClr val="l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1422400">
            <a:lnSpc>
              <a:spcPct val="90000"/>
            </a:lnSpc>
            <a:spcBef>
              <a:spcPct val="0"/>
            </a:spcBef>
            <a:spcAft>
              <a:spcPct val="35000"/>
            </a:spcAft>
          </a:pPr>
          <a:r>
            <a:rPr lang="en-US" sz="3200" b="1" kern="1200" dirty="0" smtClean="0">
              <a:solidFill>
                <a:srgbClr val="FF3300"/>
              </a:solidFill>
            </a:rPr>
            <a:t>R823 m</a:t>
          </a:r>
        </a:p>
      </dsp:txBody>
      <dsp:txXfrm>
        <a:off x="41966" y="3064571"/>
        <a:ext cx="2080536" cy="817565"/>
      </dsp:txXfrm>
    </dsp:sp>
    <dsp:sp modelId="{937878CF-3C8B-4ACD-A907-5ECEB4C674CC}">
      <dsp:nvSpPr>
        <dsp:cNvPr id="0" name=""/>
        <dsp:cNvSpPr/>
      </dsp:nvSpPr>
      <dsp:spPr>
        <a:xfrm>
          <a:off x="2160217" y="3986188"/>
          <a:ext cx="6160410" cy="9114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l" defTabSz="1066800">
            <a:lnSpc>
              <a:spcPct val="90000"/>
            </a:lnSpc>
            <a:spcBef>
              <a:spcPct val="0"/>
            </a:spcBef>
            <a:spcAft>
              <a:spcPct val="35000"/>
            </a:spcAft>
          </a:pPr>
          <a:r>
            <a:rPr lang="en-US" sz="2400" kern="1200" dirty="0" smtClean="0">
              <a:latin typeface="Arial" panose="020B0604020202020204" pitchFamily="34" charset="0"/>
              <a:cs typeface="Arial" panose="020B0604020202020204" pitchFamily="34" charset="0"/>
            </a:rPr>
            <a:t>Net jobs created and retained</a:t>
          </a:r>
          <a:endParaRPr lang="en-US" sz="2400" kern="1200" dirty="0">
            <a:latin typeface="Arial" panose="020B0604020202020204" pitchFamily="34" charset="0"/>
            <a:cs typeface="Arial" panose="020B0604020202020204" pitchFamily="34" charset="0"/>
          </a:endParaRPr>
        </a:p>
      </dsp:txBody>
      <dsp:txXfrm>
        <a:off x="2160217" y="3986188"/>
        <a:ext cx="6160410" cy="911444"/>
      </dsp:txXfrm>
    </dsp:sp>
    <dsp:sp modelId="{DE31BACA-10CB-435B-BB47-2BD69C99C305}">
      <dsp:nvSpPr>
        <dsp:cNvPr id="0" name=""/>
        <dsp:cNvSpPr/>
      </dsp:nvSpPr>
      <dsp:spPr>
        <a:xfrm>
          <a:off x="0" y="3815571"/>
          <a:ext cx="2164468" cy="1187936"/>
        </a:xfrm>
        <a:prstGeom prst="round2SameRect">
          <a:avLst>
            <a:gd name="adj1" fmla="val 16670"/>
            <a:gd name="adj2" fmla="val 0"/>
          </a:avLst>
        </a:prstGeom>
        <a:solidFill>
          <a:schemeClr val="l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1778000">
            <a:lnSpc>
              <a:spcPct val="90000"/>
            </a:lnSpc>
            <a:spcBef>
              <a:spcPct val="0"/>
            </a:spcBef>
            <a:spcAft>
              <a:spcPct val="35000"/>
            </a:spcAft>
          </a:pPr>
          <a:r>
            <a:rPr lang="en-US" sz="4000" b="1" kern="1200" dirty="0" smtClean="0">
              <a:solidFill>
                <a:srgbClr val="00B050"/>
              </a:solidFill>
            </a:rPr>
            <a:t>19 178</a:t>
          </a:r>
          <a:endParaRPr lang="en-US" sz="4000" b="1" kern="1200" dirty="0">
            <a:solidFill>
              <a:srgbClr val="00B050"/>
            </a:solidFill>
          </a:endParaRPr>
        </a:p>
      </dsp:txBody>
      <dsp:txXfrm>
        <a:off x="58001" y="3873572"/>
        <a:ext cx="2048466" cy="112993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7AC044-1DCC-4A29-83B7-98BF30CAEFBA}">
      <dsp:nvSpPr>
        <dsp:cNvPr id="0" name=""/>
        <dsp:cNvSpPr/>
      </dsp:nvSpPr>
      <dsp:spPr>
        <a:xfrm>
          <a:off x="3398777" y="1444"/>
          <a:ext cx="5098166" cy="1145651"/>
        </a:xfrm>
        <a:prstGeom prst="rightArrow">
          <a:avLst>
            <a:gd name="adj1" fmla="val 75000"/>
            <a:gd name="adj2" fmla="val 50000"/>
          </a:avLst>
        </a:prstGeom>
        <a:solidFill>
          <a:schemeClr val="accent3">
            <a:alpha val="90000"/>
            <a:tint val="55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n-ZA" sz="1600" kern="1200" dirty="0" smtClean="0">
              <a:latin typeface="Arial" pitchFamily="34" charset="0"/>
              <a:cs typeface="Arial" pitchFamily="34" charset="0"/>
            </a:rPr>
            <a:t>On jobs drivers, NGP review, IDC Funding</a:t>
          </a:r>
          <a:endParaRPr lang="en-ZA" sz="1600" kern="1200" dirty="0">
            <a:latin typeface="Arial" pitchFamily="34" charset="0"/>
            <a:cs typeface="Arial" pitchFamily="34" charset="0"/>
          </a:endParaRPr>
        </a:p>
        <a:p>
          <a:pPr marL="171450" lvl="1" indent="-171450" algn="l" defTabSz="711200">
            <a:lnSpc>
              <a:spcPct val="90000"/>
            </a:lnSpc>
            <a:spcBef>
              <a:spcPct val="0"/>
            </a:spcBef>
            <a:spcAft>
              <a:spcPct val="15000"/>
            </a:spcAft>
            <a:buChar char="••"/>
          </a:pPr>
          <a:r>
            <a:rPr lang="en-ZA" sz="1600" kern="1200" dirty="0" smtClean="0">
              <a:latin typeface="Arial" pitchFamily="34" charset="0"/>
              <a:cs typeface="Arial" pitchFamily="34" charset="0"/>
            </a:rPr>
            <a:t>Including 2 on conferences (Draft Social Economy Green Paper and SA readiness for 4IR)</a:t>
          </a:r>
          <a:endParaRPr lang="en-ZA" sz="1600" kern="1200" dirty="0">
            <a:latin typeface="Arial" pitchFamily="34" charset="0"/>
            <a:cs typeface="Arial" pitchFamily="34" charset="0"/>
          </a:endParaRPr>
        </a:p>
      </dsp:txBody>
      <dsp:txXfrm>
        <a:off x="3398777" y="144650"/>
        <a:ext cx="4668547" cy="859239"/>
      </dsp:txXfrm>
    </dsp:sp>
    <dsp:sp modelId="{82898FA6-06C0-4AD9-8D96-671FBB70DEE8}">
      <dsp:nvSpPr>
        <dsp:cNvPr id="0" name=""/>
        <dsp:cNvSpPr/>
      </dsp:nvSpPr>
      <dsp:spPr>
        <a:xfrm>
          <a:off x="0" y="1444"/>
          <a:ext cx="3398777" cy="1145651"/>
        </a:xfrm>
        <a:prstGeom prst="roundRect">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ZA" sz="2100" b="1" kern="1200" dirty="0" smtClean="0">
              <a:solidFill>
                <a:schemeClr val="tx1"/>
              </a:solidFill>
              <a:latin typeface="Arial" panose="020B0604020202020204" pitchFamily="34" charset="0"/>
              <a:cs typeface="Arial" panose="020B0604020202020204" pitchFamily="34" charset="0"/>
            </a:rPr>
            <a:t>117 Reports</a:t>
          </a:r>
          <a:endParaRPr lang="en-ZA" sz="2100" b="1" kern="1200" dirty="0">
            <a:solidFill>
              <a:schemeClr val="tx1"/>
            </a:solidFill>
            <a:latin typeface="Arial" panose="020B0604020202020204" pitchFamily="34" charset="0"/>
            <a:cs typeface="Arial" panose="020B0604020202020204" pitchFamily="34" charset="0"/>
          </a:endParaRPr>
        </a:p>
      </dsp:txBody>
      <dsp:txXfrm>
        <a:off x="55926" y="57370"/>
        <a:ext cx="3286925" cy="1033799"/>
      </dsp:txXfrm>
    </dsp:sp>
    <dsp:sp modelId="{C9BA0456-7663-449C-9459-C18F56D642C1}">
      <dsp:nvSpPr>
        <dsp:cNvPr id="0" name=""/>
        <dsp:cNvSpPr/>
      </dsp:nvSpPr>
      <dsp:spPr>
        <a:xfrm>
          <a:off x="3398777" y="1261660"/>
          <a:ext cx="5098166" cy="1145651"/>
        </a:xfrm>
        <a:prstGeom prst="rightArrow">
          <a:avLst>
            <a:gd name="adj1" fmla="val 75000"/>
            <a:gd name="adj2" fmla="val 50000"/>
          </a:avLst>
        </a:prstGeom>
        <a:solidFill>
          <a:schemeClr val="accent3">
            <a:alpha val="90000"/>
            <a:tint val="55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n-ZA" sz="1600" kern="1200" dirty="0" smtClean="0">
              <a:latin typeface="Arial" pitchFamily="34" charset="0"/>
              <a:cs typeface="Arial" pitchFamily="34" charset="0"/>
            </a:rPr>
            <a:t>Infrastructure unblockings and enhancing performance and outcomes of the economic regulators </a:t>
          </a:r>
          <a:endParaRPr lang="en-ZA" sz="1600" kern="1200" dirty="0">
            <a:latin typeface="Arial" pitchFamily="34" charset="0"/>
            <a:cs typeface="Arial" pitchFamily="34" charset="0"/>
          </a:endParaRPr>
        </a:p>
      </dsp:txBody>
      <dsp:txXfrm>
        <a:off x="3398777" y="1404866"/>
        <a:ext cx="4668547" cy="859239"/>
      </dsp:txXfrm>
    </dsp:sp>
    <dsp:sp modelId="{0899B3CD-4495-4590-B63D-BB142EA61C81}">
      <dsp:nvSpPr>
        <dsp:cNvPr id="0" name=""/>
        <dsp:cNvSpPr/>
      </dsp:nvSpPr>
      <dsp:spPr>
        <a:xfrm>
          <a:off x="0" y="1261660"/>
          <a:ext cx="3398777" cy="1145651"/>
        </a:xfrm>
        <a:prstGeom prst="roundRect">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ZA" sz="2100" b="1" kern="1200" dirty="0" smtClean="0">
              <a:solidFill>
                <a:schemeClr val="tx1"/>
              </a:solidFill>
              <a:latin typeface="Arial" panose="020B0604020202020204" pitchFamily="34" charset="0"/>
              <a:cs typeface="Arial" panose="020B0604020202020204" pitchFamily="34" charset="0"/>
            </a:rPr>
            <a:t>37 Action minutes</a:t>
          </a:r>
          <a:endParaRPr lang="en-ZA" sz="2100" b="1" kern="1200" dirty="0">
            <a:solidFill>
              <a:schemeClr val="tx1"/>
            </a:solidFill>
            <a:latin typeface="Arial" panose="020B0604020202020204" pitchFamily="34" charset="0"/>
            <a:cs typeface="Arial" panose="020B0604020202020204" pitchFamily="34" charset="0"/>
          </a:endParaRPr>
        </a:p>
      </dsp:txBody>
      <dsp:txXfrm>
        <a:off x="55926" y="1317586"/>
        <a:ext cx="3286925" cy="1033799"/>
      </dsp:txXfrm>
    </dsp:sp>
    <dsp:sp modelId="{7BE0809B-B214-40AE-BF5D-9EDAFBCA122E}">
      <dsp:nvSpPr>
        <dsp:cNvPr id="0" name=""/>
        <dsp:cNvSpPr/>
      </dsp:nvSpPr>
      <dsp:spPr>
        <a:xfrm>
          <a:off x="3398777" y="2521876"/>
          <a:ext cx="5098166" cy="1145651"/>
        </a:xfrm>
        <a:prstGeom prst="rightArrow">
          <a:avLst>
            <a:gd name="adj1" fmla="val 75000"/>
            <a:gd name="adj2" fmla="val 50000"/>
          </a:avLst>
        </a:prstGeom>
        <a:solidFill>
          <a:schemeClr val="accent3">
            <a:alpha val="90000"/>
            <a:tint val="55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ZA" sz="1600" kern="1200" dirty="0" smtClean="0">
              <a:latin typeface="Arial" pitchFamily="34" charset="0"/>
              <a:cs typeface="Arial" pitchFamily="34" charset="0"/>
            </a:rPr>
            <a:t>PICC meetings, coordination actions of SIP 5, Ministerial and department oversight engagements with IDC, trade and competition regulators</a:t>
          </a:r>
          <a:endParaRPr lang="en-ZA" sz="1600" kern="1200" dirty="0">
            <a:latin typeface="Arial" pitchFamily="34" charset="0"/>
            <a:cs typeface="Arial" pitchFamily="34" charset="0"/>
          </a:endParaRPr>
        </a:p>
      </dsp:txBody>
      <dsp:txXfrm>
        <a:off x="3398777" y="2665082"/>
        <a:ext cx="4668547" cy="859239"/>
      </dsp:txXfrm>
    </dsp:sp>
    <dsp:sp modelId="{05035C0A-C5A9-4C23-8D70-C62ACE5716B2}">
      <dsp:nvSpPr>
        <dsp:cNvPr id="0" name=""/>
        <dsp:cNvSpPr/>
      </dsp:nvSpPr>
      <dsp:spPr>
        <a:xfrm>
          <a:off x="0" y="2521876"/>
          <a:ext cx="3398777" cy="1145651"/>
        </a:xfrm>
        <a:prstGeom prst="roundRect">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ZA" sz="2100" b="1" kern="1200" dirty="0" smtClean="0">
              <a:solidFill>
                <a:schemeClr val="tx1"/>
              </a:solidFill>
              <a:latin typeface="Arial" panose="020B0604020202020204" pitchFamily="34" charset="0"/>
              <a:cs typeface="Arial" panose="020B0604020202020204" pitchFamily="34" charset="0"/>
            </a:rPr>
            <a:t>43 Records of engagements, meetings and coordination</a:t>
          </a:r>
          <a:endParaRPr lang="en-ZA" sz="2100" b="1" kern="1200" dirty="0">
            <a:solidFill>
              <a:schemeClr val="tx1"/>
            </a:solidFill>
            <a:latin typeface="Arial" panose="020B0604020202020204" pitchFamily="34" charset="0"/>
            <a:cs typeface="Arial" panose="020B0604020202020204" pitchFamily="34" charset="0"/>
          </a:endParaRPr>
        </a:p>
      </dsp:txBody>
      <dsp:txXfrm>
        <a:off x="55926" y="2577802"/>
        <a:ext cx="3286925" cy="1033799"/>
      </dsp:txXfrm>
    </dsp:sp>
    <dsp:sp modelId="{BB5C1B9A-5292-41B9-A907-75587644D306}">
      <dsp:nvSpPr>
        <dsp:cNvPr id="0" name=""/>
        <dsp:cNvSpPr/>
      </dsp:nvSpPr>
      <dsp:spPr>
        <a:xfrm>
          <a:off x="3398777" y="3782092"/>
          <a:ext cx="5098166" cy="1145651"/>
        </a:xfrm>
        <a:prstGeom prst="rightArrow">
          <a:avLst>
            <a:gd name="adj1" fmla="val 75000"/>
            <a:gd name="adj2" fmla="val 50000"/>
          </a:avLst>
        </a:prstGeom>
        <a:solidFill>
          <a:schemeClr val="accent3">
            <a:alpha val="90000"/>
            <a:tint val="55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endParaRPr lang="en-ZA" sz="1600" b="0" kern="1200" dirty="0">
            <a:latin typeface="Arial" pitchFamily="34" charset="0"/>
            <a:cs typeface="Arial" pitchFamily="34" charset="0"/>
          </a:endParaRPr>
        </a:p>
        <a:p>
          <a:pPr marL="171450" lvl="1" indent="-171450" algn="l" defTabSz="711200">
            <a:lnSpc>
              <a:spcPct val="90000"/>
            </a:lnSpc>
            <a:spcBef>
              <a:spcPct val="0"/>
            </a:spcBef>
            <a:spcAft>
              <a:spcPct val="15000"/>
            </a:spcAft>
            <a:buChar char="••"/>
          </a:pPr>
          <a:r>
            <a:rPr lang="en-ZA" sz="1600" b="0" kern="1200" dirty="0" smtClean="0">
              <a:latin typeface="Arial" pitchFamily="34" charset="0"/>
              <a:cs typeface="Arial" pitchFamily="34" charset="0"/>
            </a:rPr>
            <a:t>Preparation for unqualified audits and G&amp;A MPAT level </a:t>
          </a:r>
          <a:endParaRPr lang="en-ZA" sz="1600" b="0" kern="1200" dirty="0">
            <a:latin typeface="Arial" pitchFamily="34" charset="0"/>
            <a:cs typeface="Arial" pitchFamily="34" charset="0"/>
          </a:endParaRPr>
        </a:p>
      </dsp:txBody>
      <dsp:txXfrm>
        <a:off x="3398777" y="3925298"/>
        <a:ext cx="4668547" cy="859239"/>
      </dsp:txXfrm>
    </dsp:sp>
    <dsp:sp modelId="{120A5A1B-4C1E-43ED-9915-80DD6977F357}">
      <dsp:nvSpPr>
        <dsp:cNvPr id="0" name=""/>
        <dsp:cNvSpPr/>
      </dsp:nvSpPr>
      <dsp:spPr>
        <a:xfrm>
          <a:off x="0" y="3782092"/>
          <a:ext cx="3398777" cy="1145651"/>
        </a:xfrm>
        <a:prstGeom prst="roundRect">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ZA" sz="2100" b="1" kern="1200" dirty="0" smtClean="0">
              <a:solidFill>
                <a:schemeClr val="tx1"/>
              </a:solidFill>
              <a:latin typeface="Arial" panose="020B0604020202020204" pitchFamily="34" charset="0"/>
              <a:cs typeface="Arial" panose="020B0604020202020204" pitchFamily="34" charset="0"/>
            </a:rPr>
            <a:t>2 Products for Finance and HR</a:t>
          </a:r>
          <a:endParaRPr lang="en-ZA" sz="2100" b="1" kern="1200" dirty="0">
            <a:solidFill>
              <a:schemeClr val="tx1"/>
            </a:solidFill>
            <a:latin typeface="Arial" panose="020B0604020202020204" pitchFamily="34" charset="0"/>
            <a:cs typeface="Arial" panose="020B0604020202020204" pitchFamily="34" charset="0"/>
          </a:endParaRPr>
        </a:p>
      </dsp:txBody>
      <dsp:txXfrm>
        <a:off x="55926" y="3838018"/>
        <a:ext cx="3286925" cy="103379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4#1">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0.57277</cdr:x>
      <cdr:y>0.5173</cdr:y>
    </cdr:from>
    <cdr:to>
      <cdr:x>0.66015</cdr:x>
      <cdr:y>0.68275</cdr:y>
    </cdr:to>
    <cdr:sp macro="" textlink="">
      <cdr:nvSpPr>
        <cdr:cNvPr id="2" name="TextBox 1"/>
        <cdr:cNvSpPr txBox="1"/>
      </cdr:nvSpPr>
      <cdr:spPr>
        <a:xfrm xmlns:a="http://schemas.openxmlformats.org/drawingml/2006/main">
          <a:off x="4248472" y="1703049"/>
          <a:ext cx="648072" cy="54470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smtClean="0"/>
            <a:t>0,9%</a:t>
          </a:r>
          <a:endParaRPr lang="en-US" sz="1800" dirty="0"/>
        </a:p>
      </cdr:txBody>
    </cdr:sp>
  </cdr:relSizeAnchor>
  <cdr:relSizeAnchor xmlns:cdr="http://schemas.openxmlformats.org/drawingml/2006/chartDrawing">
    <cdr:from>
      <cdr:x>0.72105</cdr:x>
      <cdr:y>0.44527</cdr:y>
    </cdr:from>
    <cdr:to>
      <cdr:x>0.825</cdr:x>
      <cdr:y>0.59555</cdr:y>
    </cdr:to>
    <cdr:sp macro="" textlink="">
      <cdr:nvSpPr>
        <cdr:cNvPr id="3" name="TextBox 2"/>
        <cdr:cNvSpPr txBox="1"/>
      </cdr:nvSpPr>
      <cdr:spPr>
        <a:xfrm xmlns:a="http://schemas.openxmlformats.org/drawingml/2006/main">
          <a:off x="5348273" y="1465917"/>
          <a:ext cx="771061" cy="49476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smtClean="0"/>
            <a:t>1,3%</a:t>
          </a:r>
          <a:endParaRPr lang="en-US" sz="1800" dirty="0"/>
        </a:p>
      </cdr:txBody>
    </cdr:sp>
  </cdr:relSizeAnchor>
  <cdr:relSizeAnchor xmlns:cdr="http://schemas.openxmlformats.org/drawingml/2006/chartDrawing">
    <cdr:from>
      <cdr:x>0.87372</cdr:x>
      <cdr:y>0.5</cdr:y>
    </cdr:from>
    <cdr:to>
      <cdr:x>0.96109</cdr:x>
      <cdr:y>0.64679</cdr:y>
    </cdr:to>
    <cdr:sp macro="" textlink="">
      <cdr:nvSpPr>
        <cdr:cNvPr id="4" name="TextBox 3"/>
        <cdr:cNvSpPr txBox="1"/>
      </cdr:nvSpPr>
      <cdr:spPr>
        <a:xfrm xmlns:a="http://schemas.openxmlformats.org/drawingml/2006/main">
          <a:off x="6480720" y="1646106"/>
          <a:ext cx="648072" cy="48327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smtClean="0"/>
            <a:t>0,8%</a:t>
          </a:r>
          <a:endParaRPr lang="en-US" sz="18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604" cy="465267"/>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970159" y="1"/>
            <a:ext cx="3038604" cy="465267"/>
          </a:xfrm>
          <a:prstGeom prst="rect">
            <a:avLst/>
          </a:prstGeom>
        </p:spPr>
        <p:txBody>
          <a:bodyPr vert="horz" lIns="91440" tIns="45720" rIns="91440" bIns="45720" rtlCol="0"/>
          <a:lstStyle>
            <a:lvl1pPr algn="r">
              <a:defRPr sz="1200"/>
            </a:lvl1pPr>
          </a:lstStyle>
          <a:p>
            <a:fld id="{A6232B3A-A504-4C0C-8507-9F14699A3364}" type="datetimeFigureOut">
              <a:rPr lang="en-GB" smtClean="0"/>
              <a:pPr/>
              <a:t>03/10/2019</a:t>
            </a:fld>
            <a:endParaRPr lang="en-GB" dirty="0"/>
          </a:p>
        </p:txBody>
      </p:sp>
      <p:sp>
        <p:nvSpPr>
          <p:cNvPr id="4" name="Footer Placeholder 3"/>
          <p:cNvSpPr>
            <a:spLocks noGrp="1"/>
          </p:cNvSpPr>
          <p:nvPr>
            <p:ph type="ftr" sz="quarter" idx="2"/>
          </p:nvPr>
        </p:nvSpPr>
        <p:spPr>
          <a:xfrm>
            <a:off x="0" y="8829648"/>
            <a:ext cx="3038604" cy="46526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970159" y="8829648"/>
            <a:ext cx="3038604" cy="465267"/>
          </a:xfrm>
          <a:prstGeom prst="rect">
            <a:avLst/>
          </a:prstGeom>
        </p:spPr>
        <p:txBody>
          <a:bodyPr vert="horz" lIns="91440" tIns="45720" rIns="91440" bIns="45720" rtlCol="0" anchor="b"/>
          <a:lstStyle>
            <a:lvl1pPr algn="r">
              <a:defRPr sz="1200"/>
            </a:lvl1pPr>
          </a:lstStyle>
          <a:p>
            <a:fld id="{EE42FA4C-9561-498C-926A-A249F7B6A32D}" type="slidenum">
              <a:rPr lang="en-GB" smtClean="0"/>
              <a:pPr/>
              <a:t>‹#›</a:t>
            </a:fld>
            <a:endParaRPr lang="en-GB" dirty="0"/>
          </a:p>
        </p:txBody>
      </p:sp>
    </p:spTree>
    <p:extLst>
      <p:ext uri="{BB962C8B-B14F-4D97-AF65-F5344CB8AC3E}">
        <p14:creationId xmlns:p14="http://schemas.microsoft.com/office/powerpoint/2010/main" val="2488406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7840" cy="464820"/>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970940" y="0"/>
            <a:ext cx="3037840" cy="464820"/>
          </a:xfrm>
          <a:prstGeom prst="rect">
            <a:avLst/>
          </a:prstGeom>
        </p:spPr>
        <p:txBody>
          <a:bodyPr vert="horz" lIns="91440" tIns="45720" rIns="91440" bIns="45720" rtlCol="0"/>
          <a:lstStyle>
            <a:lvl1pPr algn="r">
              <a:defRPr sz="1200"/>
            </a:lvl1pPr>
          </a:lstStyle>
          <a:p>
            <a:fld id="{D513EDA0-23C3-4418-83C5-47FCC67152F3}" type="datetimeFigureOut">
              <a:rPr lang="en-ZA" smtClean="0"/>
              <a:pPr/>
              <a:t>2019/10/03</a:t>
            </a:fld>
            <a:endParaRPr lang="en-ZA"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701041" y="4415791"/>
            <a:ext cx="560832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2" y="8829967"/>
            <a:ext cx="3037840" cy="464820"/>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970940" y="8829967"/>
            <a:ext cx="3037840" cy="464820"/>
          </a:xfrm>
          <a:prstGeom prst="rect">
            <a:avLst/>
          </a:prstGeom>
        </p:spPr>
        <p:txBody>
          <a:bodyPr vert="horz" lIns="91440" tIns="45720" rIns="91440" bIns="45720" rtlCol="0" anchor="b"/>
          <a:lstStyle>
            <a:lvl1pPr algn="r">
              <a:defRPr sz="1200"/>
            </a:lvl1pPr>
          </a:lstStyle>
          <a:p>
            <a:fld id="{D00385CA-5F87-40E7-8910-33F4BF5CBE03}" type="slidenum">
              <a:rPr lang="en-ZA" smtClean="0"/>
              <a:pPr/>
              <a:t>‹#›</a:t>
            </a:fld>
            <a:endParaRPr lang="en-ZA" dirty="0"/>
          </a:p>
        </p:txBody>
      </p:sp>
    </p:spTree>
    <p:extLst>
      <p:ext uri="{BB962C8B-B14F-4D97-AF65-F5344CB8AC3E}">
        <p14:creationId xmlns:p14="http://schemas.microsoft.com/office/powerpoint/2010/main" val="4359930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00385CA-5F87-40E7-8910-33F4BF5CBE03}" type="slidenum">
              <a:rPr lang="en-ZA" smtClean="0"/>
              <a:pPr/>
              <a:t>1</a:t>
            </a:fld>
            <a:endParaRPr lang="en-ZA" dirty="0"/>
          </a:p>
        </p:txBody>
      </p:sp>
    </p:spTree>
    <p:extLst>
      <p:ext uri="{BB962C8B-B14F-4D97-AF65-F5344CB8AC3E}">
        <p14:creationId xmlns:p14="http://schemas.microsoft.com/office/powerpoint/2010/main" val="15455388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00385CA-5F87-40E7-8910-33F4BF5CBE03}" type="slidenum">
              <a:rPr lang="en-ZA" smtClean="0">
                <a:solidFill>
                  <a:prstClr val="black"/>
                </a:solidFill>
              </a:rPr>
              <a:pPr/>
              <a:t>18</a:t>
            </a:fld>
            <a:endParaRPr lang="en-ZA" dirty="0">
              <a:solidFill>
                <a:prstClr val="black"/>
              </a:solidFill>
            </a:endParaRPr>
          </a:p>
        </p:txBody>
      </p:sp>
    </p:spTree>
    <p:extLst>
      <p:ext uri="{BB962C8B-B14F-4D97-AF65-F5344CB8AC3E}">
        <p14:creationId xmlns:p14="http://schemas.microsoft.com/office/powerpoint/2010/main" val="6585006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00385CA-5F87-40E7-8910-33F4BF5CBE03}" type="slidenum">
              <a:rPr lang="en-ZA" smtClean="0">
                <a:solidFill>
                  <a:prstClr val="black"/>
                </a:solidFill>
              </a:rPr>
              <a:pPr/>
              <a:t>19</a:t>
            </a:fld>
            <a:endParaRPr lang="en-ZA" dirty="0">
              <a:solidFill>
                <a:prstClr val="black"/>
              </a:solidFill>
            </a:endParaRPr>
          </a:p>
        </p:txBody>
      </p:sp>
    </p:spTree>
    <p:extLst>
      <p:ext uri="{BB962C8B-B14F-4D97-AF65-F5344CB8AC3E}">
        <p14:creationId xmlns:p14="http://schemas.microsoft.com/office/powerpoint/2010/main" val="31281816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00385CA-5F87-40E7-8910-33F4BF5CBE03}" type="slidenum">
              <a:rPr lang="en-ZA" smtClean="0"/>
              <a:pPr/>
              <a:t>20</a:t>
            </a:fld>
            <a:endParaRPr lang="en-ZA" dirty="0"/>
          </a:p>
        </p:txBody>
      </p:sp>
    </p:spTree>
    <p:extLst>
      <p:ext uri="{BB962C8B-B14F-4D97-AF65-F5344CB8AC3E}">
        <p14:creationId xmlns:p14="http://schemas.microsoft.com/office/powerpoint/2010/main" val="36415458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0385CA-5F87-40E7-8910-33F4BF5CBE03}" type="slidenum">
              <a:rPr lang="en-ZA" smtClean="0"/>
              <a:pPr/>
              <a:t>21</a:t>
            </a:fld>
            <a:endParaRPr lang="en-ZA" dirty="0"/>
          </a:p>
        </p:txBody>
      </p:sp>
    </p:spTree>
    <p:extLst>
      <p:ext uri="{BB962C8B-B14F-4D97-AF65-F5344CB8AC3E}">
        <p14:creationId xmlns:p14="http://schemas.microsoft.com/office/powerpoint/2010/main" val="9357435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00385CA-5F87-40E7-8910-33F4BF5CBE03}" type="slidenum">
              <a:rPr lang="en-ZA" smtClean="0"/>
              <a:pPr/>
              <a:t>22</a:t>
            </a:fld>
            <a:endParaRPr lang="en-ZA" dirty="0"/>
          </a:p>
        </p:txBody>
      </p:sp>
    </p:spTree>
    <p:extLst>
      <p:ext uri="{BB962C8B-B14F-4D97-AF65-F5344CB8AC3E}">
        <p14:creationId xmlns:p14="http://schemas.microsoft.com/office/powerpoint/2010/main" val="33485815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00385CA-5F87-40E7-8910-33F4BF5CBE03}" type="slidenum">
              <a:rPr lang="en-ZA" smtClean="0"/>
              <a:pPr/>
              <a:t>23</a:t>
            </a:fld>
            <a:endParaRPr lang="en-ZA" dirty="0"/>
          </a:p>
        </p:txBody>
      </p:sp>
    </p:spTree>
    <p:extLst>
      <p:ext uri="{BB962C8B-B14F-4D97-AF65-F5344CB8AC3E}">
        <p14:creationId xmlns:p14="http://schemas.microsoft.com/office/powerpoint/2010/main" val="33485815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dirty="0" smtClean="0"/>
          </a:p>
        </p:txBody>
      </p:sp>
      <p:sp>
        <p:nvSpPr>
          <p:cNvPr id="1239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727" indent="-285664">
              <a:defRPr>
                <a:solidFill>
                  <a:schemeClr val="tx1"/>
                </a:solidFill>
                <a:latin typeface="Arial" charset="0"/>
                <a:cs typeface="Arial" charset="0"/>
              </a:defRPr>
            </a:lvl2pPr>
            <a:lvl3pPr marL="1142657" indent="-228531">
              <a:defRPr>
                <a:solidFill>
                  <a:schemeClr val="tx1"/>
                </a:solidFill>
                <a:latin typeface="Arial" charset="0"/>
                <a:cs typeface="Arial" charset="0"/>
              </a:defRPr>
            </a:lvl3pPr>
            <a:lvl4pPr marL="1599720" indent="-228531">
              <a:defRPr>
                <a:solidFill>
                  <a:schemeClr val="tx1"/>
                </a:solidFill>
                <a:latin typeface="Arial" charset="0"/>
                <a:cs typeface="Arial" charset="0"/>
              </a:defRPr>
            </a:lvl4pPr>
            <a:lvl5pPr marL="2056783" indent="-228531">
              <a:defRPr>
                <a:solidFill>
                  <a:schemeClr val="tx1"/>
                </a:solidFill>
                <a:latin typeface="Arial" charset="0"/>
                <a:cs typeface="Arial" charset="0"/>
              </a:defRPr>
            </a:lvl5pPr>
            <a:lvl6pPr marL="2513846" indent="-228531" eaLnBrk="0" fontAlgn="base" hangingPunct="0">
              <a:spcBef>
                <a:spcPct val="0"/>
              </a:spcBef>
              <a:spcAft>
                <a:spcPct val="0"/>
              </a:spcAft>
              <a:defRPr>
                <a:solidFill>
                  <a:schemeClr val="tx1"/>
                </a:solidFill>
                <a:latin typeface="Arial" charset="0"/>
                <a:cs typeface="Arial" charset="0"/>
              </a:defRPr>
            </a:lvl6pPr>
            <a:lvl7pPr marL="2970908" indent="-228531" eaLnBrk="0" fontAlgn="base" hangingPunct="0">
              <a:spcBef>
                <a:spcPct val="0"/>
              </a:spcBef>
              <a:spcAft>
                <a:spcPct val="0"/>
              </a:spcAft>
              <a:defRPr>
                <a:solidFill>
                  <a:schemeClr val="tx1"/>
                </a:solidFill>
                <a:latin typeface="Arial" charset="0"/>
                <a:cs typeface="Arial" charset="0"/>
              </a:defRPr>
            </a:lvl7pPr>
            <a:lvl8pPr marL="3427971" indent="-228531" eaLnBrk="0" fontAlgn="base" hangingPunct="0">
              <a:spcBef>
                <a:spcPct val="0"/>
              </a:spcBef>
              <a:spcAft>
                <a:spcPct val="0"/>
              </a:spcAft>
              <a:defRPr>
                <a:solidFill>
                  <a:schemeClr val="tx1"/>
                </a:solidFill>
                <a:latin typeface="Arial" charset="0"/>
                <a:cs typeface="Arial" charset="0"/>
              </a:defRPr>
            </a:lvl8pPr>
            <a:lvl9pPr marL="3885034" indent="-228531" eaLnBrk="0" fontAlgn="base" hangingPunct="0">
              <a:spcBef>
                <a:spcPct val="0"/>
              </a:spcBef>
              <a:spcAft>
                <a:spcPct val="0"/>
              </a:spcAft>
              <a:defRPr>
                <a:solidFill>
                  <a:schemeClr val="tx1"/>
                </a:solidFill>
                <a:latin typeface="Arial" charset="0"/>
                <a:cs typeface="Arial" charset="0"/>
              </a:defRPr>
            </a:lvl9pPr>
          </a:lstStyle>
          <a:p>
            <a:fld id="{E4FB40E3-CCAC-446F-AC38-E203266AED14}" type="slidenum">
              <a:rPr lang="en-ZA" altLang="en-US" smtClean="0">
                <a:latin typeface="Calibri" pitchFamily="34" charset="0"/>
              </a:rPr>
              <a:pPr/>
              <a:t>26</a:t>
            </a:fld>
            <a:endParaRPr lang="en-ZA" altLang="en-US" dirty="0" smtClean="0">
              <a:latin typeface="Calibri" pitchFamily="34" charset="0"/>
            </a:endParaRPr>
          </a:p>
        </p:txBody>
      </p:sp>
    </p:spTree>
    <p:extLst>
      <p:ext uri="{BB962C8B-B14F-4D97-AF65-F5344CB8AC3E}">
        <p14:creationId xmlns:p14="http://schemas.microsoft.com/office/powerpoint/2010/main" val="3462696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00385CA-5F87-40E7-8910-33F4BF5CBE03}" type="slidenum">
              <a:rPr lang="en-ZA" smtClean="0"/>
              <a:pPr/>
              <a:t>7</a:t>
            </a:fld>
            <a:endParaRPr lang="en-ZA" dirty="0"/>
          </a:p>
        </p:txBody>
      </p:sp>
    </p:spTree>
    <p:extLst>
      <p:ext uri="{BB962C8B-B14F-4D97-AF65-F5344CB8AC3E}">
        <p14:creationId xmlns:p14="http://schemas.microsoft.com/office/powerpoint/2010/main" val="1441106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00385CA-5F87-40E7-8910-33F4BF5CBE03}" type="slidenum">
              <a:rPr lang="en-ZA" smtClean="0"/>
              <a:pPr/>
              <a:t>10</a:t>
            </a:fld>
            <a:endParaRPr lang="en-ZA" dirty="0"/>
          </a:p>
        </p:txBody>
      </p:sp>
    </p:spTree>
    <p:extLst>
      <p:ext uri="{BB962C8B-B14F-4D97-AF65-F5344CB8AC3E}">
        <p14:creationId xmlns:p14="http://schemas.microsoft.com/office/powerpoint/2010/main" val="15068061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00385CA-5F87-40E7-8910-33F4BF5CBE03}" type="slidenum">
              <a:rPr lang="en-ZA" smtClean="0"/>
              <a:pPr/>
              <a:t>11</a:t>
            </a:fld>
            <a:endParaRPr lang="en-ZA" dirty="0"/>
          </a:p>
        </p:txBody>
      </p:sp>
    </p:spTree>
    <p:extLst>
      <p:ext uri="{BB962C8B-B14F-4D97-AF65-F5344CB8AC3E}">
        <p14:creationId xmlns:p14="http://schemas.microsoft.com/office/powerpoint/2010/main" val="33143297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00385CA-5F87-40E7-8910-33F4BF5CBE03}" type="slidenum">
              <a:rPr lang="en-ZA" smtClean="0"/>
              <a:pPr/>
              <a:t>13</a:t>
            </a:fld>
            <a:endParaRPr lang="en-ZA" dirty="0"/>
          </a:p>
        </p:txBody>
      </p:sp>
    </p:spTree>
    <p:extLst>
      <p:ext uri="{BB962C8B-B14F-4D97-AF65-F5344CB8AC3E}">
        <p14:creationId xmlns:p14="http://schemas.microsoft.com/office/powerpoint/2010/main" val="31481154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00385CA-5F87-40E7-8910-33F4BF5CBE03}" type="slidenum">
              <a:rPr lang="en-ZA" smtClean="0"/>
              <a:pPr/>
              <a:t>14</a:t>
            </a:fld>
            <a:endParaRPr lang="en-ZA" dirty="0"/>
          </a:p>
        </p:txBody>
      </p:sp>
    </p:spTree>
    <p:extLst>
      <p:ext uri="{BB962C8B-B14F-4D97-AF65-F5344CB8AC3E}">
        <p14:creationId xmlns:p14="http://schemas.microsoft.com/office/powerpoint/2010/main" val="12361207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00385CA-5F87-40E7-8910-33F4BF5CBE03}" type="slidenum">
              <a:rPr lang="en-ZA" smtClean="0"/>
              <a:pPr/>
              <a:t>15</a:t>
            </a:fld>
            <a:endParaRPr lang="en-ZA" dirty="0"/>
          </a:p>
        </p:txBody>
      </p:sp>
    </p:spTree>
    <p:extLst>
      <p:ext uri="{BB962C8B-B14F-4D97-AF65-F5344CB8AC3E}">
        <p14:creationId xmlns:p14="http://schemas.microsoft.com/office/powerpoint/2010/main" val="24182411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00385CA-5F87-40E7-8910-33F4BF5CBE03}" type="slidenum">
              <a:rPr lang="en-ZA" smtClean="0"/>
              <a:pPr/>
              <a:t>16</a:t>
            </a:fld>
            <a:endParaRPr lang="en-ZA" dirty="0"/>
          </a:p>
        </p:txBody>
      </p:sp>
    </p:spTree>
    <p:extLst>
      <p:ext uri="{BB962C8B-B14F-4D97-AF65-F5344CB8AC3E}">
        <p14:creationId xmlns:p14="http://schemas.microsoft.com/office/powerpoint/2010/main" val="17522655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kern="1200" dirty="0" smtClean="0">
                <a:solidFill>
                  <a:schemeClr val="tx1"/>
                </a:solidFill>
                <a:effectLst/>
                <a:latin typeface="+mn-lt"/>
                <a:ea typeface="+mn-ea"/>
                <a:cs typeface="+mn-cs"/>
              </a:rPr>
              <a:t>IDC Approvals</a:t>
            </a:r>
            <a:endParaRPr lang="en-ZA" dirty="0"/>
          </a:p>
        </p:txBody>
      </p:sp>
      <p:sp>
        <p:nvSpPr>
          <p:cNvPr id="4" name="Slide Number Placeholder 3"/>
          <p:cNvSpPr>
            <a:spLocks noGrp="1"/>
          </p:cNvSpPr>
          <p:nvPr>
            <p:ph type="sldNum" sz="quarter" idx="10"/>
          </p:nvPr>
        </p:nvSpPr>
        <p:spPr/>
        <p:txBody>
          <a:bodyPr/>
          <a:lstStyle/>
          <a:p>
            <a:fld id="{D00385CA-5F87-40E7-8910-33F4BF5CBE03}" type="slidenum">
              <a:rPr lang="en-ZA" smtClean="0"/>
              <a:pPr/>
              <a:t>17</a:t>
            </a:fld>
            <a:endParaRPr lang="en-ZA" dirty="0"/>
          </a:p>
        </p:txBody>
      </p:sp>
    </p:spTree>
    <p:extLst>
      <p:ext uri="{BB962C8B-B14F-4D97-AF65-F5344CB8AC3E}">
        <p14:creationId xmlns:p14="http://schemas.microsoft.com/office/powerpoint/2010/main" val="33524713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jpeg"/><Relationship Id="rId1" Type="http://schemas.openxmlformats.org/officeDocument/2006/relationships/slideMaster" Target="../slideMasters/slideMaster2.xml"/><Relationship Id="rId4" Type="http://schemas.openxmlformats.org/officeDocument/2006/relationships/image" Target="../media/image11.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4.gif"/><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9.pn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jpe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itle 1"/>
          <p:cNvSpPr>
            <a:spLocks noGrp="1"/>
          </p:cNvSpPr>
          <p:nvPr>
            <p:ph type="ctrTitle"/>
          </p:nvPr>
        </p:nvSpPr>
        <p:spPr>
          <a:xfrm>
            <a:off x="685800" y="2130425"/>
            <a:ext cx="7772400" cy="1470025"/>
          </a:xfrm>
        </p:spPr>
        <p:txBody>
          <a:bodyPr/>
          <a:lstStyle/>
          <a:p>
            <a:r>
              <a:rPr lang="en-US" smtClean="0"/>
              <a:t>Click to edit Master title style</a:t>
            </a:r>
            <a:endParaRPr lang="en-ZA" dirty="0"/>
          </a:p>
        </p:txBody>
      </p:sp>
      <p:sp>
        <p:nvSpPr>
          <p:cNvPr id="7" name="Subtitle 2"/>
          <p:cNvSpPr>
            <a:spLocks noGrp="1"/>
          </p:cNvSpPr>
          <p:nvPr>
            <p:ph type="subTitle" idx="1"/>
          </p:nvPr>
        </p:nvSpPr>
        <p:spPr>
          <a:xfrm>
            <a:off x="1371600" y="3886200"/>
            <a:ext cx="6400800" cy="1752600"/>
          </a:xfrm>
        </p:spPr>
        <p:txBody>
          <a:bodyPr/>
          <a:lstStyle>
            <a:lvl1pPr marL="0" indent="0" algn="ctr">
              <a:buNone/>
              <a:defRPr>
                <a:solidFill>
                  <a:schemeClr val="accent3">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dirty="0"/>
          </a:p>
        </p:txBody>
      </p:sp>
      <p:sp>
        <p:nvSpPr>
          <p:cNvPr id="8" name="Date Placeholder 3"/>
          <p:cNvSpPr>
            <a:spLocks noGrp="1"/>
          </p:cNvSpPr>
          <p:nvPr>
            <p:ph type="dt" sz="half" idx="10"/>
          </p:nvPr>
        </p:nvSpPr>
        <p:spPr>
          <a:xfrm>
            <a:off x="457200" y="6356350"/>
            <a:ext cx="2133600" cy="365125"/>
          </a:xfrm>
        </p:spPr>
        <p:txBody>
          <a:bodyPr/>
          <a:lstStyle/>
          <a:p>
            <a:fld id="{550897B5-27F6-46FC-A797-FB97EC37B428}" type="datetime1">
              <a:rPr lang="en-ZA" smtClean="0"/>
              <a:pPr/>
              <a:t>2019/10/03</a:t>
            </a:fld>
            <a:endParaRPr lang="en-ZA" dirty="0"/>
          </a:p>
        </p:txBody>
      </p:sp>
      <p:sp>
        <p:nvSpPr>
          <p:cNvPr id="9" name="Footer Placeholder 4"/>
          <p:cNvSpPr>
            <a:spLocks noGrp="1"/>
          </p:cNvSpPr>
          <p:nvPr>
            <p:ph type="ftr" sz="quarter" idx="11"/>
          </p:nvPr>
        </p:nvSpPr>
        <p:spPr>
          <a:xfrm>
            <a:off x="3124200" y="6356350"/>
            <a:ext cx="2895600" cy="365125"/>
          </a:xfrm>
        </p:spPr>
        <p:txBody>
          <a:bodyPr/>
          <a:lstStyle/>
          <a:p>
            <a:endParaRPr lang="en-ZA" dirty="0"/>
          </a:p>
        </p:txBody>
      </p:sp>
      <p:sp>
        <p:nvSpPr>
          <p:cNvPr id="10" name="Slide Number Placeholder 5"/>
          <p:cNvSpPr>
            <a:spLocks noGrp="1"/>
          </p:cNvSpPr>
          <p:nvPr>
            <p:ph type="sldNum" sz="quarter" idx="12"/>
          </p:nvPr>
        </p:nvSpPr>
        <p:spPr>
          <a:xfrm>
            <a:off x="6553200" y="6356350"/>
            <a:ext cx="2133600" cy="365125"/>
          </a:xfrm>
        </p:spPr>
        <p:txBody>
          <a:bodyPr/>
          <a:lstStyle/>
          <a:p>
            <a:fld id="{0C477770-CA54-4B44-8FE2-04A07C028FD1}" type="slidenum">
              <a:rPr lang="en-ZA" smtClean="0"/>
              <a:pPr/>
              <a:t>‹#›</a:t>
            </a:fld>
            <a:endParaRPr lang="en-ZA"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289" y="5373216"/>
            <a:ext cx="2752307" cy="903513"/>
          </a:xfrm>
          <a:prstGeom prst="rect">
            <a:avLst/>
          </a:prstGeom>
        </p:spPr>
      </p:pic>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64031" y="5412222"/>
            <a:ext cx="918437" cy="825500"/>
          </a:xfrm>
          <a:prstGeom prst="rect">
            <a:avLst/>
          </a:prstGeom>
        </p:spPr>
      </p:pic>
    </p:spTree>
    <p:extLst>
      <p:ext uri="{BB962C8B-B14F-4D97-AF65-F5344CB8AC3E}">
        <p14:creationId xmlns:p14="http://schemas.microsoft.com/office/powerpoint/2010/main" val="3288103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6858000" cy="715962"/>
          </a:xfrm>
        </p:spPr>
        <p:txBody>
          <a:bodyPr/>
          <a:lstStyle>
            <a:lvl1pPr>
              <a:defRPr sz="3200" b="1">
                <a:solidFill>
                  <a:schemeClr val="bg1"/>
                </a:solidFill>
              </a:defRPr>
            </a:lvl1pPr>
          </a:lstStyle>
          <a:p>
            <a:r>
              <a:rPr lang="en-US" smtClean="0"/>
              <a:t>Click to edit Master title style</a:t>
            </a:r>
            <a:endParaRPr lang="en-ZA"/>
          </a:p>
        </p:txBody>
      </p:sp>
      <p:sp>
        <p:nvSpPr>
          <p:cNvPr id="7" name="Content Placeholder 6"/>
          <p:cNvSpPr>
            <a:spLocks noGrp="1"/>
          </p:cNvSpPr>
          <p:nvPr>
            <p:ph sz="quarter" idx="13"/>
          </p:nvPr>
        </p:nvSpPr>
        <p:spPr>
          <a:xfrm>
            <a:off x="0" y="1066800"/>
            <a:ext cx="4038600" cy="5029200"/>
          </a:xfrm>
          <a:solidFill>
            <a:srgbClr val="003E20"/>
          </a:solidFill>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9" name="Content Placeholder 8"/>
          <p:cNvSpPr>
            <a:spLocks noGrp="1"/>
          </p:cNvSpPr>
          <p:nvPr>
            <p:ph sz="quarter" idx="14"/>
          </p:nvPr>
        </p:nvSpPr>
        <p:spPr>
          <a:xfrm>
            <a:off x="4267200" y="1143000"/>
            <a:ext cx="4876800" cy="5105400"/>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3"/>
          <p:cNvSpPr>
            <a:spLocks noGrp="1"/>
          </p:cNvSpPr>
          <p:nvPr>
            <p:ph type="dt" sz="half" idx="15"/>
          </p:nvPr>
        </p:nvSpPr>
        <p:spPr/>
        <p:txBody>
          <a:bodyPr/>
          <a:lstStyle>
            <a:lvl1pPr>
              <a:defRPr/>
            </a:lvl1pPr>
          </a:lstStyle>
          <a:p>
            <a:pPr>
              <a:defRPr/>
            </a:pPr>
            <a:fld id="{AB6B4961-1CAE-41CA-B704-19507B40C74E}" type="datetime1">
              <a:rPr lang="en-ZA" smtClean="0">
                <a:solidFill>
                  <a:prstClr val="black">
                    <a:tint val="75000"/>
                  </a:prstClr>
                </a:solidFill>
              </a:rPr>
              <a:pPr>
                <a:defRPr/>
              </a:pPr>
              <a:t>2019/10/03</a:t>
            </a:fld>
            <a:endParaRPr lang="en-ZA" dirty="0">
              <a:solidFill>
                <a:prstClr val="black">
                  <a:tint val="75000"/>
                </a:prstClr>
              </a:solidFill>
            </a:endParaRPr>
          </a:p>
        </p:txBody>
      </p:sp>
      <p:sp>
        <p:nvSpPr>
          <p:cNvPr id="6" name="Footer Placeholder 4"/>
          <p:cNvSpPr>
            <a:spLocks noGrp="1"/>
          </p:cNvSpPr>
          <p:nvPr>
            <p:ph type="ftr" sz="quarter" idx="16"/>
          </p:nvPr>
        </p:nvSpPr>
        <p:spPr/>
        <p:txBody>
          <a:bodyPr/>
          <a:lstStyle>
            <a:lvl1pPr>
              <a:defRPr/>
            </a:lvl1pPr>
          </a:lstStyle>
          <a:p>
            <a:pPr>
              <a:defRPr/>
            </a:pPr>
            <a:endParaRPr lang="en-ZA" dirty="0">
              <a:solidFill>
                <a:prstClr val="black">
                  <a:tint val="75000"/>
                </a:prstClr>
              </a:solidFill>
            </a:endParaRPr>
          </a:p>
        </p:txBody>
      </p:sp>
      <p:sp>
        <p:nvSpPr>
          <p:cNvPr id="8" name="Slide Number Placeholder 5"/>
          <p:cNvSpPr>
            <a:spLocks noGrp="1"/>
          </p:cNvSpPr>
          <p:nvPr>
            <p:ph type="sldNum" sz="quarter" idx="17"/>
          </p:nvPr>
        </p:nvSpPr>
        <p:spPr/>
        <p:txBody>
          <a:bodyPr/>
          <a:lstStyle>
            <a:lvl1pPr>
              <a:defRPr/>
            </a:lvl1pPr>
          </a:lstStyle>
          <a:p>
            <a:pPr>
              <a:defRPr/>
            </a:pPr>
            <a:fld id="{085F120E-CDC4-4DD9-BC36-FB62DA1AEC67}" type="slidenum">
              <a:rPr lang="en-ZA" altLang="en-US"/>
              <a:pPr>
                <a:defRPr/>
              </a:pPr>
              <a:t>‹#›</a:t>
            </a:fld>
            <a:endParaRPr lang="en-ZA" altLang="en-US" dirty="0"/>
          </a:p>
        </p:txBody>
      </p:sp>
    </p:spTree>
    <p:extLst>
      <p:ext uri="{BB962C8B-B14F-4D97-AF65-F5344CB8AC3E}">
        <p14:creationId xmlns:p14="http://schemas.microsoft.com/office/powerpoint/2010/main" val="3464646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3"/>
          <p:cNvSpPr>
            <a:spLocks noGrp="1"/>
          </p:cNvSpPr>
          <p:nvPr>
            <p:ph type="dt" sz="half" idx="10"/>
          </p:nvPr>
        </p:nvSpPr>
        <p:spPr/>
        <p:txBody>
          <a:bodyPr/>
          <a:lstStyle>
            <a:lvl1pPr>
              <a:defRPr/>
            </a:lvl1pPr>
          </a:lstStyle>
          <a:p>
            <a:pPr>
              <a:defRPr/>
            </a:pPr>
            <a:fld id="{5A88A49E-BC72-41CF-91A3-6B3C160E2A06}" type="datetime1">
              <a:rPr lang="en-ZA" smtClean="0">
                <a:solidFill>
                  <a:prstClr val="black">
                    <a:tint val="75000"/>
                  </a:prstClr>
                </a:solidFill>
              </a:rPr>
              <a:pPr>
                <a:defRPr/>
              </a:pPr>
              <a:t>2019/10/03</a:t>
            </a:fld>
            <a:endParaRPr lang="en-ZA"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ZA"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39D1E3EB-6170-4A0D-B263-6E6ECF114AF8}" type="slidenum">
              <a:rPr lang="en-ZA" altLang="en-US"/>
              <a:pPr>
                <a:defRPr/>
              </a:pPr>
              <a:t>‹#›</a:t>
            </a:fld>
            <a:endParaRPr lang="en-ZA" altLang="en-US" dirty="0"/>
          </a:p>
        </p:txBody>
      </p:sp>
    </p:spTree>
    <p:extLst>
      <p:ext uri="{BB962C8B-B14F-4D97-AF65-F5344CB8AC3E}">
        <p14:creationId xmlns:p14="http://schemas.microsoft.com/office/powerpoint/2010/main" val="221726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Box 10"/>
          <p:cNvSpPr txBox="1">
            <a:spLocks noChangeArrowheads="1"/>
          </p:cNvSpPr>
          <p:nvPr/>
        </p:nvSpPr>
        <p:spPr bwMode="auto">
          <a:xfrm>
            <a:off x="-12700" y="4219575"/>
            <a:ext cx="9156700" cy="1355725"/>
          </a:xfrm>
          <a:prstGeom prst="rect">
            <a:avLst/>
          </a:prstGeom>
          <a:solidFill>
            <a:srgbClr val="414141">
              <a:alpha val="36862"/>
            </a:srgbClr>
          </a:solidFill>
          <a:ln>
            <a:noFill/>
          </a:ln>
          <a:extLst/>
        </p:spPr>
        <p:txBody>
          <a:bodyPr lIns="182880" rIns="18288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en-US" sz="5000" b="1" dirty="0" smtClean="0">
                <a:solidFill>
                  <a:prstClr val="white"/>
                </a:solidFill>
              </a:rPr>
              <a:t>SECTION BREAK HEADER</a:t>
            </a:r>
          </a:p>
          <a:p>
            <a:pPr eaLnBrk="1" fontAlgn="base" hangingPunct="1">
              <a:spcBef>
                <a:spcPct val="0"/>
              </a:spcBef>
              <a:spcAft>
                <a:spcPct val="0"/>
              </a:spcAft>
              <a:defRPr/>
            </a:pPr>
            <a:r>
              <a:rPr lang="en-US" sz="3200" dirty="0" smtClean="0">
                <a:solidFill>
                  <a:prstClr val="white"/>
                </a:solidFill>
              </a:rPr>
              <a:t>SUBTITLE</a:t>
            </a:r>
            <a:endParaRPr lang="en-US" sz="4400" dirty="0" smtClean="0">
              <a:solidFill>
                <a:prstClr val="white"/>
              </a:solidFill>
            </a:endParaRPr>
          </a:p>
        </p:txBody>
      </p:sp>
      <p:sp>
        <p:nvSpPr>
          <p:cNvPr id="3" name="TextBox 10"/>
          <p:cNvSpPr txBox="1">
            <a:spLocks noChangeArrowheads="1"/>
          </p:cNvSpPr>
          <p:nvPr/>
        </p:nvSpPr>
        <p:spPr bwMode="auto">
          <a:xfrm>
            <a:off x="0" y="5995988"/>
            <a:ext cx="9156700" cy="862012"/>
          </a:xfrm>
          <a:prstGeom prst="rect">
            <a:avLst/>
          </a:prstGeom>
          <a:solidFill>
            <a:schemeClr val="bg1"/>
          </a:solidFill>
          <a:ln>
            <a:noFill/>
          </a:ln>
          <a:extLst/>
        </p:spPr>
        <p:txBody>
          <a:bodyPr lIns="182880" rIns="18288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defRPr/>
            </a:pPr>
            <a:endParaRPr lang="en-US" sz="5000" b="1" dirty="0" smtClean="0">
              <a:solidFill>
                <a:prstClr val="white"/>
              </a:solidFill>
            </a:endParaRPr>
          </a:p>
        </p:txBody>
      </p:sp>
      <p:pic>
        <p:nvPicPr>
          <p:cNvPr id="4" name="Picture 8" descr="EDDlogoNEW.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5588" y="6088063"/>
            <a:ext cx="2178050" cy="68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20-YEARS-LOGO-2013-LOGO_trans.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01013" y="6049963"/>
            <a:ext cx="679450" cy="763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787815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Blank">
    <p:spTree>
      <p:nvGrpSpPr>
        <p:cNvPr id="1" name=""/>
        <p:cNvGrpSpPr/>
        <p:nvPr/>
      </p:nvGrpSpPr>
      <p:grpSpPr>
        <a:xfrm>
          <a:off x="0" y="0"/>
          <a:ext cx="0" cy="0"/>
          <a:chOff x="0" y="0"/>
          <a:chExt cx="0" cy="0"/>
        </a:xfrm>
      </p:grpSpPr>
      <p:sp>
        <p:nvSpPr>
          <p:cNvPr id="7" name="Title Placeholder 1"/>
          <p:cNvSpPr>
            <a:spLocks noGrp="1"/>
          </p:cNvSpPr>
          <p:nvPr>
            <p:ph type="title"/>
          </p:nvPr>
        </p:nvSpPr>
        <p:spPr bwMode="auto">
          <a:xfrm>
            <a:off x="0" y="3352800"/>
            <a:ext cx="9144000" cy="1828800"/>
          </a:xfrm>
          <a:prstGeom prst="rect">
            <a:avLst/>
          </a:prstGeom>
          <a:solidFill>
            <a:schemeClr val="bg1">
              <a:lumMod val="65000"/>
            </a:schemeClr>
          </a:solidFill>
          <a:ln w="9525">
            <a:noFill/>
            <a:miter lim="800000"/>
            <a:headEnd/>
            <a:tailEnd/>
          </a:ln>
        </p:spPr>
        <p:txBody>
          <a:bodyPr/>
          <a:lstStyle>
            <a:lvl1pPr algn="l">
              <a:defRPr sz="4400">
                <a:solidFill>
                  <a:schemeClr val="bg1"/>
                </a:solidFill>
              </a:defRPr>
            </a:lvl1pPr>
          </a:lstStyle>
          <a:p>
            <a:pPr lvl="0"/>
            <a:r>
              <a:rPr lang="en-US" smtClean="0"/>
              <a:t>Click to edit Master title style</a:t>
            </a:r>
            <a:endParaRPr lang="en-ZA" dirty="0" smtClean="0"/>
          </a:p>
        </p:txBody>
      </p:sp>
    </p:spTree>
    <p:extLst>
      <p:ext uri="{BB962C8B-B14F-4D97-AF65-F5344CB8AC3E}">
        <p14:creationId xmlns:p14="http://schemas.microsoft.com/office/powerpoint/2010/main" val="38528977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2_Title Slide">
    <p:spTree>
      <p:nvGrpSpPr>
        <p:cNvPr id="1" name=""/>
        <p:cNvGrpSpPr/>
        <p:nvPr/>
      </p:nvGrpSpPr>
      <p:grpSpPr>
        <a:xfrm>
          <a:off x="0" y="0"/>
          <a:ext cx="0" cy="0"/>
          <a:chOff x="0" y="0"/>
          <a:chExt cx="0" cy="0"/>
        </a:xfrm>
      </p:grpSpPr>
      <p:sp>
        <p:nvSpPr>
          <p:cNvPr id="4" name="Title Placeholder 1"/>
          <p:cNvSpPr>
            <a:spLocks noGrp="1"/>
          </p:cNvSpPr>
          <p:nvPr>
            <p:ph type="title"/>
          </p:nvPr>
        </p:nvSpPr>
        <p:spPr bwMode="auto">
          <a:xfrm>
            <a:off x="685800" y="304800"/>
            <a:ext cx="8458200" cy="685800"/>
          </a:xfrm>
          <a:prstGeom prst="rect">
            <a:avLst/>
          </a:prstGeom>
          <a:noFill/>
          <a:ln w="9525">
            <a:noFill/>
            <a:miter lim="800000"/>
            <a:headEnd/>
            <a:tailEnd/>
          </a:ln>
        </p:spPr>
        <p:txBody>
          <a:bodyPr/>
          <a:lstStyle/>
          <a:p>
            <a:pPr lvl="0"/>
            <a:r>
              <a:rPr lang="en-US" smtClean="0"/>
              <a:t>Click to edit Master title style</a:t>
            </a:r>
            <a:endParaRPr lang="en-ZA" dirty="0" smtClean="0"/>
          </a:p>
        </p:txBody>
      </p:sp>
      <p:sp>
        <p:nvSpPr>
          <p:cNvPr id="3" name="Shape 11"/>
          <p:cNvSpPr txBox="1">
            <a:spLocks noGrp="1"/>
          </p:cNvSpPr>
          <p:nvPr>
            <p:ph type="dt" idx="10"/>
          </p:nvPr>
        </p:nvSpPr>
        <p:spPr bwMode="auto">
          <a:xfrm>
            <a:off x="457200" y="6356350"/>
            <a:ext cx="2133600" cy="363538"/>
          </a:xfrm>
          <a:extLst>
            <a:ext uri="{FAA26D3D-D897-4be2-8F04-BA451C77F1D7}"/>
          </a:extLst>
        </p:spPr>
        <p:txBody>
          <a:bodyPr wrap="square" lIns="91425" tIns="91425" rIns="91425" bIns="91425" numCol="1" anchorCtr="0" compatLnSpc="1">
            <a:prstTxWarp prst="textNoShape">
              <a:avLst/>
            </a:prstTxWarp>
          </a:bodyPr>
          <a:lstStyle>
            <a:lvl1pPr eaLnBrk="1" hangingPunct="1">
              <a:defRPr sz="1200">
                <a:solidFill>
                  <a:srgbClr val="888888"/>
                </a:solidFill>
                <a:latin typeface="Calibri" charset="0"/>
                <a:ea typeface="ＭＳ Ｐゴシック" charset="0"/>
                <a:cs typeface="Calibri" charset="0"/>
                <a:sym typeface="Calibri" charset="0"/>
              </a:defRPr>
            </a:lvl1pPr>
            <a:lvl2pPr marL="742950" indent="-285750" eaLnBrk="0" hangingPunct="0">
              <a:defRPr sz="1400">
                <a:solidFill>
                  <a:srgbClr val="000000"/>
                </a:solidFill>
                <a:latin typeface="Arial" charset="0"/>
                <a:ea typeface="Arial" charset="0"/>
                <a:cs typeface="Arial" charset="0"/>
                <a:sym typeface="Arial" charset="0"/>
              </a:defRPr>
            </a:lvl2pPr>
            <a:lvl3pPr marL="1143000" indent="-228600" eaLnBrk="0" hangingPunct="0">
              <a:defRPr sz="1400">
                <a:solidFill>
                  <a:srgbClr val="000000"/>
                </a:solidFill>
                <a:latin typeface="Arial" charset="0"/>
                <a:ea typeface="Arial" charset="0"/>
                <a:cs typeface="Arial" charset="0"/>
                <a:sym typeface="Arial" charset="0"/>
              </a:defRPr>
            </a:lvl3pPr>
            <a:lvl4pPr marL="1600200" indent="-228600" eaLnBrk="0" hangingPunct="0">
              <a:defRPr sz="1400">
                <a:solidFill>
                  <a:srgbClr val="000000"/>
                </a:solidFill>
                <a:latin typeface="Arial" charset="0"/>
                <a:ea typeface="Arial" charset="0"/>
                <a:cs typeface="Arial" charset="0"/>
                <a:sym typeface="Arial" charset="0"/>
              </a:defRPr>
            </a:lvl4pPr>
            <a:lvl5pPr marL="2057400" indent="-228600" eaLnBrk="0" hangingPunct="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9pPr>
          </a:lstStyle>
          <a:p>
            <a:pPr>
              <a:defRPr/>
            </a:pPr>
            <a:fld id="{3F5EF517-881D-4F31-92C0-A01EB6B9EF70}" type="datetime1">
              <a:rPr lang="en-ZA" smtClean="0"/>
              <a:pPr>
                <a:defRPr/>
              </a:pPr>
              <a:t>2019/10/03</a:t>
            </a:fld>
            <a:endParaRPr lang="en-ZA" dirty="0"/>
          </a:p>
        </p:txBody>
      </p:sp>
      <p:sp>
        <p:nvSpPr>
          <p:cNvPr id="5" name="Shape 13"/>
          <p:cNvSpPr txBox="1">
            <a:spLocks noGrp="1"/>
          </p:cNvSpPr>
          <p:nvPr>
            <p:ph type="sldNum" idx="11"/>
          </p:nvPr>
        </p:nvSpPr>
        <p:spPr bwMode="auto">
          <a:xfrm>
            <a:off x="6553200" y="6356350"/>
            <a:ext cx="2133600" cy="363538"/>
          </a:xfrm>
          <a:extLst>
            <a:ext uri="{FAA26D3D-D897-4be2-8F04-BA451C77F1D7}"/>
          </a:extLst>
        </p:spPr>
        <p:txBody>
          <a:bodyPr lIns="91425" tIns="91425" rIns="91425" bIns="91425"/>
          <a:lstStyle>
            <a:lvl1pPr>
              <a:defRPr>
                <a:solidFill>
                  <a:srgbClr val="888888"/>
                </a:solidFill>
                <a:ea typeface="ＭＳ Ｐゴシック" pitchFamily="34" charset="-128"/>
                <a:cs typeface="Calibri" pitchFamily="34" charset="0"/>
                <a:sym typeface="Calibri" pitchFamily="34" charset="0"/>
              </a:defRPr>
            </a:lvl1pPr>
          </a:lstStyle>
          <a:p>
            <a:pPr>
              <a:defRPr/>
            </a:pPr>
            <a:fld id="{1EBBDC6F-B4AE-461E-8DAA-86C4AE0730D1}" type="slidenum">
              <a:rPr lang="en-ZA" altLang="en-US"/>
              <a:pPr>
                <a:defRPr/>
              </a:pPr>
              <a:t>‹#›</a:t>
            </a:fld>
            <a:endParaRPr lang="en-ZA" altLang="en-US" dirty="0"/>
          </a:p>
        </p:txBody>
      </p:sp>
    </p:spTree>
    <p:extLst>
      <p:ext uri="{BB962C8B-B14F-4D97-AF65-F5344CB8AC3E}">
        <p14:creationId xmlns:p14="http://schemas.microsoft.com/office/powerpoint/2010/main" val="10560949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2_Blank">
    <p:spTree>
      <p:nvGrpSpPr>
        <p:cNvPr id="1" name=""/>
        <p:cNvGrpSpPr/>
        <p:nvPr/>
      </p:nvGrpSpPr>
      <p:grpSpPr>
        <a:xfrm>
          <a:off x="0" y="0"/>
          <a:ext cx="0" cy="0"/>
          <a:chOff x="0" y="0"/>
          <a:chExt cx="0" cy="0"/>
        </a:xfrm>
      </p:grpSpPr>
      <p:sp>
        <p:nvSpPr>
          <p:cNvPr id="7" name="Title Placeholder 1"/>
          <p:cNvSpPr>
            <a:spLocks noGrp="1"/>
          </p:cNvSpPr>
          <p:nvPr>
            <p:ph type="title"/>
          </p:nvPr>
        </p:nvSpPr>
        <p:spPr bwMode="auto">
          <a:xfrm>
            <a:off x="0" y="3352800"/>
            <a:ext cx="9144000" cy="1828800"/>
          </a:xfrm>
          <a:prstGeom prst="rect">
            <a:avLst/>
          </a:prstGeom>
          <a:solidFill>
            <a:schemeClr val="bg1">
              <a:lumMod val="65000"/>
            </a:schemeClr>
          </a:solidFill>
          <a:ln w="9525">
            <a:noFill/>
            <a:miter lim="800000"/>
            <a:headEnd/>
            <a:tailEnd/>
          </a:ln>
        </p:spPr>
        <p:txBody>
          <a:bodyPr/>
          <a:lstStyle>
            <a:lvl1pPr algn="l">
              <a:defRPr sz="4400">
                <a:solidFill>
                  <a:schemeClr val="bg1"/>
                </a:solidFill>
              </a:defRPr>
            </a:lvl1pPr>
          </a:lstStyle>
          <a:p>
            <a:pPr lvl="0"/>
            <a:r>
              <a:rPr lang="en-US" smtClean="0"/>
              <a:t>Click to edit Master title style</a:t>
            </a:r>
            <a:endParaRPr lang="en-ZA" dirty="0" smtClean="0"/>
          </a:p>
        </p:txBody>
      </p:sp>
    </p:spTree>
    <p:extLst>
      <p:ext uri="{BB962C8B-B14F-4D97-AF65-F5344CB8AC3E}">
        <p14:creationId xmlns:p14="http://schemas.microsoft.com/office/powerpoint/2010/main" val="28118955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_Blank">
    <p:spTree>
      <p:nvGrpSpPr>
        <p:cNvPr id="1" name=""/>
        <p:cNvGrpSpPr/>
        <p:nvPr/>
      </p:nvGrpSpPr>
      <p:grpSpPr>
        <a:xfrm>
          <a:off x="0" y="0"/>
          <a:ext cx="0" cy="0"/>
          <a:chOff x="0" y="0"/>
          <a:chExt cx="0" cy="0"/>
        </a:xfrm>
      </p:grpSpPr>
      <p:sp>
        <p:nvSpPr>
          <p:cNvPr id="7" name="Title Placeholder 1"/>
          <p:cNvSpPr>
            <a:spLocks noGrp="1"/>
          </p:cNvSpPr>
          <p:nvPr>
            <p:ph type="title"/>
          </p:nvPr>
        </p:nvSpPr>
        <p:spPr bwMode="auto">
          <a:xfrm>
            <a:off x="0" y="3352800"/>
            <a:ext cx="9144000" cy="1828800"/>
          </a:xfrm>
          <a:prstGeom prst="rect">
            <a:avLst/>
          </a:prstGeom>
          <a:solidFill>
            <a:schemeClr val="bg1">
              <a:lumMod val="65000"/>
            </a:schemeClr>
          </a:solidFill>
          <a:ln w="9525">
            <a:noFill/>
            <a:miter lim="800000"/>
            <a:headEnd/>
            <a:tailEnd/>
          </a:ln>
        </p:spPr>
        <p:txBody>
          <a:bodyPr/>
          <a:lstStyle>
            <a:lvl1pPr algn="l">
              <a:defRPr sz="4400">
                <a:solidFill>
                  <a:schemeClr val="bg1"/>
                </a:solidFill>
              </a:defRPr>
            </a:lvl1pPr>
          </a:lstStyle>
          <a:p>
            <a:pPr lvl="0"/>
            <a:r>
              <a:rPr lang="en-US" smtClean="0"/>
              <a:t>Click to edit Master title style</a:t>
            </a:r>
            <a:endParaRPr lang="en-ZA" dirty="0" smtClean="0"/>
          </a:p>
        </p:txBody>
      </p:sp>
    </p:spTree>
    <p:extLst>
      <p:ext uri="{BB962C8B-B14F-4D97-AF65-F5344CB8AC3E}">
        <p14:creationId xmlns:p14="http://schemas.microsoft.com/office/powerpoint/2010/main" val="25327821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4929411"/>
          </a:xfrm>
        </p:spPr>
        <p:txBody>
          <a:bodyPr>
            <a:normAutofit/>
          </a:bodyPr>
          <a:lstStyle>
            <a:lvl1pPr>
              <a:defRPr sz="2400"/>
            </a:lvl1pPr>
            <a:lvl2pPr>
              <a:defRPr sz="2000"/>
            </a:lvl2pPr>
            <a:lvl3pPr>
              <a:defRPr sz="20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9" name="Title Placeholder 1"/>
          <p:cNvSpPr>
            <a:spLocks noGrp="1"/>
          </p:cNvSpPr>
          <p:nvPr>
            <p:ph type="title"/>
          </p:nvPr>
        </p:nvSpPr>
        <p:spPr bwMode="auto">
          <a:xfrm>
            <a:off x="685800" y="304800"/>
            <a:ext cx="8458200" cy="685800"/>
          </a:xfrm>
          <a:prstGeom prst="rect">
            <a:avLst/>
          </a:prstGeom>
          <a:noFill/>
          <a:ln w="9525">
            <a:noFill/>
            <a:miter lim="800000"/>
            <a:headEnd/>
            <a:tailEnd/>
          </a:ln>
        </p:spPr>
        <p:txBody>
          <a:bodyPr/>
          <a:lstStyle/>
          <a:p>
            <a:pPr lvl="0"/>
            <a:r>
              <a:rPr lang="en-US" smtClean="0"/>
              <a:t>Click to edit Master title style</a:t>
            </a:r>
            <a:endParaRPr lang="en-ZA" dirty="0" smtClean="0"/>
          </a:p>
        </p:txBody>
      </p:sp>
      <p:sp>
        <p:nvSpPr>
          <p:cNvPr id="4" name="Slide Number Placeholder 5"/>
          <p:cNvSpPr>
            <a:spLocks noGrp="1"/>
          </p:cNvSpPr>
          <p:nvPr>
            <p:ph type="sldNum" sz="quarter" idx="10"/>
          </p:nvPr>
        </p:nvSpPr>
        <p:spPr>
          <a:xfrm>
            <a:off x="6553200" y="6381750"/>
            <a:ext cx="2133600" cy="365125"/>
          </a:xfrm>
        </p:spPr>
        <p:txBody>
          <a:bodyPr anchor="t"/>
          <a:lstStyle>
            <a:lvl1pPr>
              <a:defRPr/>
            </a:lvl1pPr>
          </a:lstStyle>
          <a:p>
            <a:pPr>
              <a:defRPr/>
            </a:pPr>
            <a:fld id="{E79B9165-9519-4E05-A4EF-E5ADE6146B4E}" type="slidenum">
              <a:rPr lang="en-ZA" altLang="en-US"/>
              <a:pPr>
                <a:defRPr/>
              </a:pPr>
              <a:t>‹#›</a:t>
            </a:fld>
            <a:endParaRPr lang="en-ZA" altLang="en-US" dirty="0"/>
          </a:p>
        </p:txBody>
      </p:sp>
    </p:spTree>
    <p:extLst>
      <p:ext uri="{BB962C8B-B14F-4D97-AF65-F5344CB8AC3E}">
        <p14:creationId xmlns:p14="http://schemas.microsoft.com/office/powerpoint/2010/main" val="30182226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pic>
        <p:nvPicPr>
          <p:cNvPr id="5" name="Picture 6" descr="footer.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950" y="6118225"/>
            <a:ext cx="8929688"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EDDlogoNEW.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8313" y="6394450"/>
            <a:ext cx="10795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sz="half" idx="1"/>
          </p:nvPr>
        </p:nvSpPr>
        <p:spPr>
          <a:xfrm>
            <a:off x="457200" y="1052736"/>
            <a:ext cx="4038600" cy="5040560"/>
          </a:xfrm>
        </p:spPr>
        <p:txBody>
          <a:bodyPr/>
          <a:lstStyle>
            <a:lvl1pPr marL="177800" indent="-177800">
              <a:defRPr sz="2400"/>
            </a:lvl1pPr>
            <a:lvl2pPr marL="457200" indent="-279400">
              <a:defRPr sz="2400"/>
            </a:lvl2pPr>
            <a:lvl3pPr marL="685800" indent="-228600">
              <a:defRPr sz="20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dirty="0"/>
          </a:p>
        </p:txBody>
      </p:sp>
      <p:sp>
        <p:nvSpPr>
          <p:cNvPr id="4" name="Content Placeholder 3"/>
          <p:cNvSpPr>
            <a:spLocks noGrp="1"/>
          </p:cNvSpPr>
          <p:nvPr>
            <p:ph sz="half" idx="2"/>
          </p:nvPr>
        </p:nvSpPr>
        <p:spPr>
          <a:xfrm>
            <a:off x="4648200" y="1052736"/>
            <a:ext cx="4038600" cy="5040560"/>
          </a:xfrm>
        </p:spPr>
        <p:txBody>
          <a:bodyPr/>
          <a:lstStyle>
            <a:lvl1pPr marL="177800" indent="-177800">
              <a:defRPr sz="2400"/>
            </a:lvl1pPr>
            <a:lvl2pPr marL="457200" indent="-279400">
              <a:defRPr sz="2400"/>
            </a:lvl2pPr>
            <a:lvl3pPr marL="635000" indent="-177800">
              <a:defRPr sz="2000"/>
            </a:lvl3pPr>
            <a:lvl4pPr marL="863600" indent="-228600">
              <a:defRPr sz="1800"/>
            </a:lvl4pPr>
            <a:lvl5pPr marL="1028700" indent="-165100">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dirty="0"/>
          </a:p>
        </p:txBody>
      </p:sp>
      <p:sp>
        <p:nvSpPr>
          <p:cNvPr id="10" name="Title Placeholder 1"/>
          <p:cNvSpPr>
            <a:spLocks noGrp="1"/>
          </p:cNvSpPr>
          <p:nvPr>
            <p:ph type="title"/>
          </p:nvPr>
        </p:nvSpPr>
        <p:spPr bwMode="auto">
          <a:xfrm>
            <a:off x="685800" y="304800"/>
            <a:ext cx="8458200" cy="685800"/>
          </a:xfrm>
          <a:prstGeom prst="rect">
            <a:avLst/>
          </a:prstGeom>
          <a:noFill/>
          <a:ln w="9525">
            <a:noFill/>
            <a:miter lim="800000"/>
            <a:headEnd/>
            <a:tailEnd/>
          </a:ln>
        </p:spPr>
        <p:txBody>
          <a:bodyPr/>
          <a:lstStyle/>
          <a:p>
            <a:pPr lvl="0"/>
            <a:r>
              <a:rPr lang="en-US" smtClean="0"/>
              <a:t>Click to edit Master title style</a:t>
            </a:r>
            <a:endParaRPr lang="en-ZA" dirty="0" smtClean="0"/>
          </a:p>
        </p:txBody>
      </p:sp>
      <p:sp>
        <p:nvSpPr>
          <p:cNvPr id="7" name="Date Placeholder 3"/>
          <p:cNvSpPr>
            <a:spLocks noGrp="1"/>
          </p:cNvSpPr>
          <p:nvPr>
            <p:ph type="dt" sz="half" idx="10"/>
          </p:nvPr>
        </p:nvSpPr>
        <p:spPr>
          <a:xfrm>
            <a:off x="3348038" y="6381750"/>
            <a:ext cx="2133600" cy="365125"/>
          </a:xfrm>
        </p:spPr>
        <p:txBody>
          <a:bodyPr anchor="t"/>
          <a:lstStyle>
            <a:lvl1pPr algn="ctr">
              <a:defRPr/>
            </a:lvl1pPr>
          </a:lstStyle>
          <a:p>
            <a:pPr>
              <a:defRPr/>
            </a:pPr>
            <a:fld id="{DF6D03E4-7102-4BD1-B8F4-D1C6565370AC}" type="datetime1">
              <a:rPr lang="en-ZA" smtClean="0">
                <a:solidFill>
                  <a:prstClr val="black">
                    <a:tint val="75000"/>
                  </a:prstClr>
                </a:solidFill>
              </a:rPr>
              <a:pPr>
                <a:defRPr/>
              </a:pPr>
              <a:t>2019/10/03</a:t>
            </a:fld>
            <a:endParaRPr lang="en-ZA" dirty="0">
              <a:solidFill>
                <a:prstClr val="black">
                  <a:tint val="75000"/>
                </a:prstClr>
              </a:solidFill>
            </a:endParaRPr>
          </a:p>
        </p:txBody>
      </p:sp>
      <p:sp>
        <p:nvSpPr>
          <p:cNvPr id="8" name="Slide Number Placeholder 5"/>
          <p:cNvSpPr>
            <a:spLocks noGrp="1"/>
          </p:cNvSpPr>
          <p:nvPr>
            <p:ph type="sldNum" sz="quarter" idx="11"/>
          </p:nvPr>
        </p:nvSpPr>
        <p:spPr>
          <a:xfrm>
            <a:off x="6553200" y="6381750"/>
            <a:ext cx="2133600" cy="365125"/>
          </a:xfrm>
        </p:spPr>
        <p:txBody>
          <a:bodyPr anchor="t"/>
          <a:lstStyle>
            <a:lvl1pPr>
              <a:defRPr/>
            </a:lvl1pPr>
          </a:lstStyle>
          <a:p>
            <a:pPr>
              <a:defRPr/>
            </a:pPr>
            <a:fld id="{E8E06F1D-13A8-413F-B13C-EB584D4FA681}" type="slidenum">
              <a:rPr lang="en-ZA" altLang="en-US"/>
              <a:pPr>
                <a:defRPr/>
              </a:pPr>
              <a:t>‹#›</a:t>
            </a:fld>
            <a:endParaRPr lang="en-ZA" altLang="en-US" dirty="0"/>
          </a:p>
        </p:txBody>
      </p:sp>
    </p:spTree>
    <p:extLst>
      <p:ext uri="{BB962C8B-B14F-4D97-AF65-F5344CB8AC3E}">
        <p14:creationId xmlns:p14="http://schemas.microsoft.com/office/powerpoint/2010/main" val="16234866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4_Blank">
    <p:spTree>
      <p:nvGrpSpPr>
        <p:cNvPr id="1" name=""/>
        <p:cNvGrpSpPr/>
        <p:nvPr/>
      </p:nvGrpSpPr>
      <p:grpSpPr>
        <a:xfrm>
          <a:off x="0" y="0"/>
          <a:ext cx="0" cy="0"/>
          <a:chOff x="0" y="0"/>
          <a:chExt cx="0" cy="0"/>
        </a:xfrm>
      </p:grpSpPr>
      <p:sp>
        <p:nvSpPr>
          <p:cNvPr id="3" name="TextBox 10"/>
          <p:cNvSpPr txBox="1">
            <a:spLocks noChangeArrowheads="1"/>
          </p:cNvSpPr>
          <p:nvPr/>
        </p:nvSpPr>
        <p:spPr bwMode="auto">
          <a:xfrm>
            <a:off x="0" y="5995988"/>
            <a:ext cx="9156700" cy="862012"/>
          </a:xfrm>
          <a:prstGeom prst="rect">
            <a:avLst/>
          </a:prstGeom>
          <a:solidFill>
            <a:schemeClr val="bg1"/>
          </a:solidFill>
          <a:ln>
            <a:noFill/>
          </a:ln>
          <a:extLst/>
        </p:spPr>
        <p:txBody>
          <a:bodyPr lIns="182880" rIns="18288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defRPr/>
            </a:pPr>
            <a:endParaRPr lang="en-US" sz="5000" b="1" dirty="0" smtClean="0">
              <a:solidFill>
                <a:prstClr val="white"/>
              </a:solidFill>
            </a:endParaRPr>
          </a:p>
        </p:txBody>
      </p:sp>
      <p:pic>
        <p:nvPicPr>
          <p:cNvPr id="4" name="Picture 8" descr="EDDlogoNEW.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5588" y="6088063"/>
            <a:ext cx="2178050" cy="68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20-YEARS-LOGO-2013-LOGO_trans.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01013" y="6049963"/>
            <a:ext cx="679450" cy="763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Placeholder 1"/>
          <p:cNvSpPr>
            <a:spLocks noGrp="1"/>
          </p:cNvSpPr>
          <p:nvPr>
            <p:ph type="title"/>
          </p:nvPr>
        </p:nvSpPr>
        <p:spPr bwMode="auto">
          <a:xfrm>
            <a:off x="0" y="3352800"/>
            <a:ext cx="9144000" cy="1828800"/>
          </a:xfrm>
          <a:prstGeom prst="rect">
            <a:avLst/>
          </a:prstGeom>
          <a:solidFill>
            <a:schemeClr val="bg1">
              <a:lumMod val="65000"/>
            </a:schemeClr>
          </a:solidFill>
          <a:ln w="9525">
            <a:noFill/>
            <a:miter lim="800000"/>
            <a:headEnd/>
            <a:tailEnd/>
          </a:ln>
        </p:spPr>
        <p:txBody>
          <a:bodyPr/>
          <a:lstStyle>
            <a:lvl1pPr algn="l">
              <a:defRPr sz="4400">
                <a:solidFill>
                  <a:schemeClr val="bg1"/>
                </a:solidFill>
              </a:defRPr>
            </a:lvl1pPr>
          </a:lstStyle>
          <a:p>
            <a:pPr lvl="0"/>
            <a:r>
              <a:rPr lang="en-US" smtClean="0"/>
              <a:t>Click to edit Master title style</a:t>
            </a:r>
            <a:endParaRPr lang="en-ZA" dirty="0" smtClean="0"/>
          </a:p>
        </p:txBody>
      </p:sp>
    </p:spTree>
    <p:extLst>
      <p:ext uri="{BB962C8B-B14F-4D97-AF65-F5344CB8AC3E}">
        <p14:creationId xmlns:p14="http://schemas.microsoft.com/office/powerpoint/2010/main" val="1497762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descr="footer.png"/>
          <p:cNvPicPr>
            <a:picLocks noChangeAspect="1"/>
          </p:cNvPicPr>
          <p:nvPr userDrawn="1"/>
        </p:nvPicPr>
        <p:blipFill>
          <a:blip r:embed="rId2" cstate="email"/>
          <a:stretch>
            <a:fillRect/>
          </a:stretch>
        </p:blipFill>
        <p:spPr>
          <a:xfrm>
            <a:off x="107504" y="6118211"/>
            <a:ext cx="8930862" cy="670249"/>
          </a:xfrm>
          <a:prstGeom prst="rect">
            <a:avLst/>
          </a:prstGeom>
        </p:spPr>
      </p:pic>
      <p:sp>
        <p:nvSpPr>
          <p:cNvPr id="10" name="Content Placeholder 2"/>
          <p:cNvSpPr>
            <a:spLocks noGrp="1"/>
          </p:cNvSpPr>
          <p:nvPr>
            <p:ph idx="1"/>
          </p:nvPr>
        </p:nvSpPr>
        <p:spPr>
          <a:xfrm>
            <a:off x="457200" y="1196752"/>
            <a:ext cx="8229600" cy="4929411"/>
          </a:xfrm>
        </p:spPr>
        <p:txBody>
          <a:bodyPr>
            <a:normAutofit/>
          </a:bodyPr>
          <a:lstStyle>
            <a:lvl1pPr>
              <a:defRPr sz="2400"/>
            </a:lvl1pPr>
            <a:lvl2pPr>
              <a:defRPr sz="2400"/>
            </a:lvl2pPr>
            <a:lvl3pPr>
              <a:defRPr sz="2400"/>
            </a:lvl3pPr>
            <a:lvl4pPr>
              <a:defRPr sz="2400"/>
            </a:lvl4pPr>
            <a:lvl5pPr>
              <a:defRPr sz="2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dirty="0"/>
          </a:p>
        </p:txBody>
      </p:sp>
      <p:sp>
        <p:nvSpPr>
          <p:cNvPr id="11" name="Date Placeholder 3"/>
          <p:cNvSpPr>
            <a:spLocks noGrp="1"/>
          </p:cNvSpPr>
          <p:nvPr>
            <p:ph type="dt" sz="half" idx="10"/>
          </p:nvPr>
        </p:nvSpPr>
        <p:spPr>
          <a:xfrm>
            <a:off x="3347864" y="6381328"/>
            <a:ext cx="2133600" cy="365125"/>
          </a:xfrm>
        </p:spPr>
        <p:txBody>
          <a:bodyPr anchor="t"/>
          <a:lstStyle>
            <a:lvl1pPr algn="ctr">
              <a:defRPr/>
            </a:lvl1pPr>
          </a:lstStyle>
          <a:p>
            <a:fld id="{1A1C9B64-4D6C-4878-A1D8-0916584E538F}" type="datetime1">
              <a:rPr lang="en-ZA" smtClean="0"/>
              <a:pPr/>
              <a:t>2019/10/03</a:t>
            </a:fld>
            <a:endParaRPr lang="en-ZA" dirty="0"/>
          </a:p>
        </p:txBody>
      </p:sp>
      <p:sp>
        <p:nvSpPr>
          <p:cNvPr id="12" name="Slide Number Placeholder 5"/>
          <p:cNvSpPr>
            <a:spLocks noGrp="1"/>
          </p:cNvSpPr>
          <p:nvPr>
            <p:ph type="sldNum" sz="quarter" idx="12"/>
          </p:nvPr>
        </p:nvSpPr>
        <p:spPr>
          <a:xfrm>
            <a:off x="6553200" y="6381328"/>
            <a:ext cx="2133600" cy="365125"/>
          </a:xfrm>
        </p:spPr>
        <p:txBody>
          <a:bodyPr anchor="t"/>
          <a:lstStyle/>
          <a:p>
            <a:fld id="{0C477770-CA54-4B44-8FE2-04A07C028FD1}" type="slidenum">
              <a:rPr lang="en-ZA" smtClean="0"/>
              <a:pPr/>
              <a:t>‹#›</a:t>
            </a:fld>
            <a:endParaRPr lang="en-ZA" dirty="0"/>
          </a:p>
        </p:txBody>
      </p:sp>
      <p:pic>
        <p:nvPicPr>
          <p:cNvPr id="13" name="Picture 12" descr="header.png"/>
          <p:cNvPicPr>
            <a:picLocks noChangeAspect="1"/>
          </p:cNvPicPr>
          <p:nvPr userDrawn="1"/>
        </p:nvPicPr>
        <p:blipFill>
          <a:blip r:embed="rId3" cstate="print"/>
          <a:srcRect r="398"/>
          <a:stretch>
            <a:fillRect/>
          </a:stretch>
        </p:blipFill>
        <p:spPr>
          <a:xfrm>
            <a:off x="0" y="275046"/>
            <a:ext cx="9144000" cy="475259"/>
          </a:xfrm>
          <a:prstGeom prst="rect">
            <a:avLst/>
          </a:prstGeom>
          <a:noFill/>
        </p:spPr>
      </p:pic>
      <p:sp>
        <p:nvSpPr>
          <p:cNvPr id="14" name="Title 1"/>
          <p:cNvSpPr>
            <a:spLocks noGrp="1"/>
          </p:cNvSpPr>
          <p:nvPr>
            <p:ph type="title"/>
          </p:nvPr>
        </p:nvSpPr>
        <p:spPr>
          <a:xfrm>
            <a:off x="518864" y="188640"/>
            <a:ext cx="8229600" cy="648072"/>
          </a:xfrm>
        </p:spPr>
        <p:txBody>
          <a:bodyPr>
            <a:normAutofit/>
          </a:bodyPr>
          <a:lstStyle>
            <a:lvl1pPr algn="r">
              <a:defRPr sz="2800">
                <a:solidFill>
                  <a:schemeClr val="bg1"/>
                </a:solidFill>
              </a:defRPr>
            </a:lvl1pPr>
          </a:lstStyle>
          <a:p>
            <a:r>
              <a:rPr lang="en-US" smtClean="0"/>
              <a:t>Click to edit Master title style</a:t>
            </a:r>
            <a:endParaRPr lang="en-ZA" dirty="0"/>
          </a:p>
        </p:txBody>
      </p:sp>
      <p:pic>
        <p:nvPicPr>
          <p:cNvPr id="15" name="Picture 1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92783" y="6394828"/>
            <a:ext cx="1029642" cy="338124"/>
          </a:xfrm>
          <a:prstGeom prst="rect">
            <a:avLst/>
          </a:prstGeom>
        </p:spPr>
      </p:pic>
    </p:spTree>
    <p:extLst>
      <p:ext uri="{BB962C8B-B14F-4D97-AF65-F5344CB8AC3E}">
        <p14:creationId xmlns:p14="http://schemas.microsoft.com/office/powerpoint/2010/main" val="11541820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3_Title Slide">
    <p:spTree>
      <p:nvGrpSpPr>
        <p:cNvPr id="1" name=""/>
        <p:cNvGrpSpPr/>
        <p:nvPr/>
      </p:nvGrpSpPr>
      <p:grpSpPr>
        <a:xfrm>
          <a:off x="0" y="0"/>
          <a:ext cx="0" cy="0"/>
          <a:chOff x="0" y="0"/>
          <a:chExt cx="0" cy="0"/>
        </a:xfrm>
      </p:grpSpPr>
      <p:sp>
        <p:nvSpPr>
          <p:cNvPr id="4" name="Title Placeholder 1"/>
          <p:cNvSpPr>
            <a:spLocks noGrp="1"/>
          </p:cNvSpPr>
          <p:nvPr>
            <p:ph type="title"/>
          </p:nvPr>
        </p:nvSpPr>
        <p:spPr bwMode="auto">
          <a:xfrm>
            <a:off x="685800" y="304800"/>
            <a:ext cx="8458200" cy="685800"/>
          </a:xfrm>
          <a:prstGeom prst="rect">
            <a:avLst/>
          </a:prstGeom>
          <a:noFill/>
          <a:ln w="9525">
            <a:noFill/>
            <a:miter lim="800000"/>
            <a:headEnd/>
            <a:tailEnd/>
          </a:ln>
        </p:spPr>
        <p:txBody>
          <a:bodyPr/>
          <a:lstStyle/>
          <a:p>
            <a:pPr lvl="0"/>
            <a:r>
              <a:rPr lang="en-US" smtClean="0"/>
              <a:t>Click to edit Master title style</a:t>
            </a:r>
            <a:endParaRPr lang="en-ZA" dirty="0" smtClean="0"/>
          </a:p>
        </p:txBody>
      </p:sp>
      <p:sp>
        <p:nvSpPr>
          <p:cNvPr id="3" name="Shape 11"/>
          <p:cNvSpPr txBox="1">
            <a:spLocks noGrp="1"/>
          </p:cNvSpPr>
          <p:nvPr>
            <p:ph type="dt" idx="10"/>
          </p:nvPr>
        </p:nvSpPr>
        <p:spPr bwMode="auto">
          <a:xfrm>
            <a:off x="457200" y="6356350"/>
            <a:ext cx="2133600" cy="363538"/>
          </a:xfrm>
          <a:extLst>
            <a:ext uri="{FAA26D3D-D897-4be2-8F04-BA451C77F1D7}"/>
          </a:extLst>
        </p:spPr>
        <p:txBody>
          <a:bodyPr wrap="square" lIns="91425" tIns="91425" rIns="91425" bIns="91425" numCol="1" anchorCtr="0" compatLnSpc="1">
            <a:prstTxWarp prst="textNoShape">
              <a:avLst/>
            </a:prstTxWarp>
          </a:bodyPr>
          <a:lstStyle>
            <a:lvl1pPr eaLnBrk="1" hangingPunct="1">
              <a:defRPr sz="1200">
                <a:solidFill>
                  <a:srgbClr val="888888"/>
                </a:solidFill>
                <a:latin typeface="Calibri" charset="0"/>
                <a:ea typeface="ＭＳ Ｐゴシック" charset="0"/>
                <a:cs typeface="Calibri" charset="0"/>
                <a:sym typeface="Calibri" charset="0"/>
              </a:defRPr>
            </a:lvl1pPr>
            <a:lvl2pPr marL="742950" indent="-285750" eaLnBrk="0" hangingPunct="0">
              <a:defRPr sz="1400">
                <a:solidFill>
                  <a:srgbClr val="000000"/>
                </a:solidFill>
                <a:latin typeface="Arial" charset="0"/>
                <a:ea typeface="Arial" charset="0"/>
                <a:cs typeface="Arial" charset="0"/>
                <a:sym typeface="Arial" charset="0"/>
              </a:defRPr>
            </a:lvl2pPr>
            <a:lvl3pPr marL="1143000" indent="-228600" eaLnBrk="0" hangingPunct="0">
              <a:defRPr sz="1400">
                <a:solidFill>
                  <a:srgbClr val="000000"/>
                </a:solidFill>
                <a:latin typeface="Arial" charset="0"/>
                <a:ea typeface="Arial" charset="0"/>
                <a:cs typeface="Arial" charset="0"/>
                <a:sym typeface="Arial" charset="0"/>
              </a:defRPr>
            </a:lvl3pPr>
            <a:lvl4pPr marL="1600200" indent="-228600" eaLnBrk="0" hangingPunct="0">
              <a:defRPr sz="1400">
                <a:solidFill>
                  <a:srgbClr val="000000"/>
                </a:solidFill>
                <a:latin typeface="Arial" charset="0"/>
                <a:ea typeface="Arial" charset="0"/>
                <a:cs typeface="Arial" charset="0"/>
                <a:sym typeface="Arial" charset="0"/>
              </a:defRPr>
            </a:lvl4pPr>
            <a:lvl5pPr marL="2057400" indent="-228600" eaLnBrk="0" hangingPunct="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9pPr>
          </a:lstStyle>
          <a:p>
            <a:pPr>
              <a:defRPr/>
            </a:pPr>
            <a:fld id="{16301B96-89EB-4969-8E7B-05F4C12021B6}" type="datetime1">
              <a:rPr lang="en-ZA" smtClean="0"/>
              <a:pPr>
                <a:defRPr/>
              </a:pPr>
              <a:t>2019/10/03</a:t>
            </a:fld>
            <a:endParaRPr lang="en-ZA" dirty="0"/>
          </a:p>
        </p:txBody>
      </p:sp>
      <p:sp>
        <p:nvSpPr>
          <p:cNvPr id="5" name="Shape 13"/>
          <p:cNvSpPr txBox="1">
            <a:spLocks noGrp="1"/>
          </p:cNvSpPr>
          <p:nvPr>
            <p:ph type="sldNum" idx="11"/>
          </p:nvPr>
        </p:nvSpPr>
        <p:spPr bwMode="auto">
          <a:xfrm>
            <a:off x="6553200" y="6356350"/>
            <a:ext cx="2133600" cy="363538"/>
          </a:xfrm>
          <a:extLst>
            <a:ext uri="{FAA26D3D-D897-4be2-8F04-BA451C77F1D7}"/>
          </a:extLst>
        </p:spPr>
        <p:txBody>
          <a:bodyPr lIns="91425" tIns="91425" rIns="91425" bIns="91425"/>
          <a:lstStyle>
            <a:lvl1pPr>
              <a:defRPr>
                <a:solidFill>
                  <a:srgbClr val="888888"/>
                </a:solidFill>
                <a:ea typeface="ＭＳ Ｐゴシック" pitchFamily="34" charset="-128"/>
                <a:cs typeface="Calibri" pitchFamily="34" charset="0"/>
                <a:sym typeface="Calibri" pitchFamily="34" charset="0"/>
              </a:defRPr>
            </a:lvl1pPr>
          </a:lstStyle>
          <a:p>
            <a:pPr>
              <a:defRPr/>
            </a:pPr>
            <a:fld id="{51020133-F58A-4629-B2AD-A4DE982C43FE}" type="slidenum">
              <a:rPr lang="en-ZA" altLang="en-US"/>
              <a:pPr>
                <a:defRPr/>
              </a:pPr>
              <a:t>‹#›</a:t>
            </a:fld>
            <a:endParaRPr lang="en-ZA" altLang="en-US" dirty="0"/>
          </a:p>
        </p:txBody>
      </p:sp>
    </p:spTree>
    <p:extLst>
      <p:ext uri="{BB962C8B-B14F-4D97-AF65-F5344CB8AC3E}">
        <p14:creationId xmlns:p14="http://schemas.microsoft.com/office/powerpoint/2010/main" val="38104697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AutoShape 2"/>
          <p:cNvSpPr>
            <a:spLocks noChangeArrowheads="1"/>
          </p:cNvSpPr>
          <p:nvPr/>
        </p:nvSpPr>
        <p:spPr bwMode="auto">
          <a:xfrm>
            <a:off x="534988" y="6480175"/>
            <a:ext cx="8328025" cy="527050"/>
          </a:xfrm>
          <a:prstGeom prst="roundRect">
            <a:avLst>
              <a:gd name="adj" fmla="val 50000"/>
            </a:avLst>
          </a:prstGeom>
          <a:solidFill>
            <a:srgbClr val="AC8300"/>
          </a:solidFill>
          <a:ln>
            <a:noFill/>
          </a:ln>
          <a:extLst/>
        </p:spPr>
        <p:txBody>
          <a:bodyPr lIns="97042" tIns="48522" rIns="97042" bIns="48522"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en-ZA" altLang="en-US" dirty="0" smtClean="0">
              <a:solidFill>
                <a:prstClr val="black"/>
              </a:solidFill>
              <a:latin typeface="Calibri" pitchFamily="34" charset="0"/>
            </a:endParaRPr>
          </a:p>
        </p:txBody>
      </p:sp>
      <p:sp>
        <p:nvSpPr>
          <p:cNvPr id="8" name="AutoShape 2"/>
          <p:cNvSpPr>
            <a:spLocks noChangeArrowheads="1"/>
          </p:cNvSpPr>
          <p:nvPr/>
        </p:nvSpPr>
        <p:spPr bwMode="auto">
          <a:xfrm flipV="1">
            <a:off x="534988" y="785813"/>
            <a:ext cx="8250237" cy="527050"/>
          </a:xfrm>
          <a:prstGeom prst="roundRect">
            <a:avLst>
              <a:gd name="adj" fmla="val 50000"/>
            </a:avLst>
          </a:prstGeom>
          <a:solidFill>
            <a:srgbClr val="AC8300"/>
          </a:solidFill>
          <a:ln>
            <a:noFill/>
          </a:ln>
          <a:extLst/>
        </p:spPr>
        <p:txBody>
          <a:bodyPr lIns="97042" tIns="48522" rIns="97042" bIns="48522"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en-ZA" altLang="en-US" dirty="0" smtClean="0">
              <a:solidFill>
                <a:prstClr val="black"/>
              </a:solidFill>
              <a:latin typeface="Calibri" pitchFamily="34" charset="0"/>
            </a:endParaRPr>
          </a:p>
        </p:txBody>
      </p:sp>
      <p:sp>
        <p:nvSpPr>
          <p:cNvPr id="2" name="Title 1"/>
          <p:cNvSpPr>
            <a:spLocks noGrp="1"/>
          </p:cNvSpPr>
          <p:nvPr>
            <p:ph type="title"/>
          </p:nvPr>
        </p:nvSpPr>
        <p:spPr>
          <a:xfrm>
            <a:off x="456795" y="275357"/>
            <a:ext cx="8230410" cy="424373"/>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6796" y="1535519"/>
            <a:ext cx="4039882" cy="639800"/>
          </a:xfrm>
        </p:spPr>
        <p:txBody>
          <a:bodyPr anchor="b"/>
          <a:lstStyle>
            <a:lvl1pPr marL="0" indent="0">
              <a:buNone/>
              <a:defRPr sz="2400" b="1"/>
            </a:lvl1pPr>
            <a:lvl2pPr marL="466481" indent="0">
              <a:buNone/>
              <a:defRPr sz="2000" b="1"/>
            </a:lvl2pPr>
            <a:lvl3pPr marL="932962" indent="0">
              <a:buNone/>
              <a:defRPr sz="1800" b="1"/>
            </a:lvl3pPr>
            <a:lvl4pPr marL="1399443" indent="0">
              <a:buNone/>
              <a:defRPr sz="1600" b="1"/>
            </a:lvl4pPr>
            <a:lvl5pPr marL="1865925" indent="0">
              <a:buNone/>
              <a:defRPr sz="1600" b="1"/>
            </a:lvl5pPr>
            <a:lvl6pPr marL="2332406" indent="0">
              <a:buNone/>
              <a:defRPr sz="1600" b="1"/>
            </a:lvl6pPr>
            <a:lvl7pPr marL="2798887" indent="0">
              <a:buNone/>
              <a:defRPr sz="1600" b="1"/>
            </a:lvl7pPr>
            <a:lvl8pPr marL="3265368" indent="0">
              <a:buNone/>
              <a:defRPr sz="1600" b="1"/>
            </a:lvl8pPr>
            <a:lvl9pPr marL="373184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6796" y="2175318"/>
            <a:ext cx="4039882" cy="39505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703" y="1535519"/>
            <a:ext cx="4041502" cy="639800"/>
          </a:xfrm>
        </p:spPr>
        <p:txBody>
          <a:bodyPr anchor="b"/>
          <a:lstStyle>
            <a:lvl1pPr marL="0" indent="0">
              <a:buNone/>
              <a:defRPr sz="2400" b="1"/>
            </a:lvl1pPr>
            <a:lvl2pPr marL="466481" indent="0">
              <a:buNone/>
              <a:defRPr sz="2000" b="1"/>
            </a:lvl2pPr>
            <a:lvl3pPr marL="932962" indent="0">
              <a:buNone/>
              <a:defRPr sz="1800" b="1"/>
            </a:lvl3pPr>
            <a:lvl4pPr marL="1399443" indent="0">
              <a:buNone/>
              <a:defRPr sz="1600" b="1"/>
            </a:lvl4pPr>
            <a:lvl5pPr marL="1865925" indent="0">
              <a:buNone/>
              <a:defRPr sz="1600" b="1"/>
            </a:lvl5pPr>
            <a:lvl6pPr marL="2332406" indent="0">
              <a:buNone/>
              <a:defRPr sz="1600" b="1"/>
            </a:lvl6pPr>
            <a:lvl7pPr marL="2798887" indent="0">
              <a:buNone/>
              <a:defRPr sz="1600" b="1"/>
            </a:lvl7pPr>
            <a:lvl8pPr marL="3265368" indent="0">
              <a:buNone/>
              <a:defRPr sz="1600" b="1"/>
            </a:lvl8pPr>
            <a:lvl9pPr marL="373184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703" y="2175318"/>
            <a:ext cx="4041502" cy="39505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9" name="Rectangle 280"/>
          <p:cNvSpPr>
            <a:spLocks noGrp="1" noChangeArrowheads="1"/>
          </p:cNvSpPr>
          <p:nvPr>
            <p:ph type="sldNum" sz="quarter" idx="10"/>
          </p:nvPr>
        </p:nvSpPr>
        <p:spPr>
          <a:xfrm>
            <a:off x="8720138" y="6503988"/>
            <a:ext cx="309562" cy="217487"/>
          </a:xfrm>
        </p:spPr>
        <p:txBody>
          <a:bodyPr/>
          <a:lstStyle>
            <a:lvl1pPr>
              <a:defRPr/>
            </a:lvl1pPr>
          </a:lstStyle>
          <a:p>
            <a:pPr>
              <a:defRPr/>
            </a:pPr>
            <a:fld id="{5DEC4A38-3545-4996-956A-8257BA8E2189}" type="slidenum">
              <a:rPr lang="en-ZA" altLang="en-US"/>
              <a:pPr>
                <a:defRPr/>
              </a:pPr>
              <a:t>‹#›</a:t>
            </a:fld>
            <a:endParaRPr lang="en-ZA" altLang="en-US" dirty="0"/>
          </a:p>
        </p:txBody>
      </p:sp>
    </p:spTree>
    <p:extLst>
      <p:ext uri="{BB962C8B-B14F-4D97-AF65-F5344CB8AC3E}">
        <p14:creationId xmlns:p14="http://schemas.microsoft.com/office/powerpoint/2010/main" val="8786489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7" name="Content Placeholder 6"/>
          <p:cNvSpPr>
            <a:spLocks noGrp="1"/>
          </p:cNvSpPr>
          <p:nvPr>
            <p:ph sz="quarter" idx="13"/>
          </p:nvPr>
        </p:nvSpPr>
        <p:spPr>
          <a:xfrm>
            <a:off x="304800" y="990600"/>
            <a:ext cx="3429000" cy="4876800"/>
          </a:xfrm>
        </p:spPr>
        <p:txBody>
          <a:bodyPr>
            <a:normAutofit/>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9" name="Content Placeholder 8"/>
          <p:cNvSpPr>
            <a:spLocks noGrp="1"/>
          </p:cNvSpPr>
          <p:nvPr>
            <p:ph sz="quarter" idx="14"/>
          </p:nvPr>
        </p:nvSpPr>
        <p:spPr>
          <a:xfrm>
            <a:off x="4114800" y="990600"/>
            <a:ext cx="4724400" cy="1905000"/>
          </a:xfrm>
        </p:spPr>
        <p:txBody>
          <a:bodyPr>
            <a:noAutofit/>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11" name="Text Placeholder 10"/>
          <p:cNvSpPr>
            <a:spLocks noGrp="1"/>
          </p:cNvSpPr>
          <p:nvPr>
            <p:ph type="body" sz="quarter" idx="15"/>
          </p:nvPr>
        </p:nvSpPr>
        <p:spPr>
          <a:xfrm>
            <a:off x="4114800" y="3048000"/>
            <a:ext cx="4724400" cy="2514600"/>
          </a:xfrm>
        </p:spPr>
        <p:txBody>
          <a:bodyPr>
            <a:normAutofit/>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dirty="0"/>
          </a:p>
        </p:txBody>
      </p:sp>
      <p:sp>
        <p:nvSpPr>
          <p:cNvPr id="6" name="Date Placeholder 3"/>
          <p:cNvSpPr>
            <a:spLocks noGrp="1"/>
          </p:cNvSpPr>
          <p:nvPr>
            <p:ph type="dt" sz="half" idx="16"/>
          </p:nvPr>
        </p:nvSpPr>
        <p:spPr/>
        <p:txBody>
          <a:bodyPr/>
          <a:lstStyle>
            <a:lvl1pPr>
              <a:defRPr/>
            </a:lvl1pPr>
          </a:lstStyle>
          <a:p>
            <a:pPr>
              <a:defRPr/>
            </a:pPr>
            <a:fld id="{3D115ED1-4E3B-4F0D-A734-BDB89462CE4B}" type="datetime1">
              <a:rPr lang="en-ZA" smtClean="0">
                <a:solidFill>
                  <a:prstClr val="black">
                    <a:tint val="75000"/>
                  </a:prstClr>
                </a:solidFill>
              </a:rPr>
              <a:pPr>
                <a:defRPr/>
              </a:pPr>
              <a:t>2019/10/03</a:t>
            </a:fld>
            <a:endParaRPr lang="en-ZA" dirty="0">
              <a:solidFill>
                <a:prstClr val="black">
                  <a:tint val="75000"/>
                </a:prstClr>
              </a:solidFill>
            </a:endParaRPr>
          </a:p>
        </p:txBody>
      </p:sp>
      <p:sp>
        <p:nvSpPr>
          <p:cNvPr id="8" name="Footer Placeholder 4"/>
          <p:cNvSpPr>
            <a:spLocks noGrp="1"/>
          </p:cNvSpPr>
          <p:nvPr>
            <p:ph type="ftr" sz="quarter" idx="17"/>
          </p:nvPr>
        </p:nvSpPr>
        <p:spPr/>
        <p:txBody>
          <a:bodyPr/>
          <a:lstStyle>
            <a:lvl1pPr>
              <a:defRPr/>
            </a:lvl1pPr>
          </a:lstStyle>
          <a:p>
            <a:pPr>
              <a:defRPr/>
            </a:pPr>
            <a:endParaRPr lang="en-ZA" dirty="0">
              <a:solidFill>
                <a:prstClr val="black">
                  <a:tint val="75000"/>
                </a:prstClr>
              </a:solidFill>
            </a:endParaRPr>
          </a:p>
        </p:txBody>
      </p:sp>
      <p:sp>
        <p:nvSpPr>
          <p:cNvPr id="10" name="Slide Number Placeholder 5"/>
          <p:cNvSpPr>
            <a:spLocks noGrp="1"/>
          </p:cNvSpPr>
          <p:nvPr>
            <p:ph type="sldNum" sz="quarter" idx="18"/>
          </p:nvPr>
        </p:nvSpPr>
        <p:spPr/>
        <p:txBody>
          <a:bodyPr/>
          <a:lstStyle>
            <a:lvl1pPr>
              <a:defRPr/>
            </a:lvl1pPr>
          </a:lstStyle>
          <a:p>
            <a:pPr>
              <a:defRPr/>
            </a:pPr>
            <a:fld id="{92C0FCC7-1C99-497E-810B-8CF8C61818B3}" type="slidenum">
              <a:rPr lang="en-ZA" altLang="en-US"/>
              <a:pPr>
                <a:defRPr/>
              </a:pPr>
              <a:t>‹#›</a:t>
            </a:fld>
            <a:endParaRPr lang="en-ZA" altLang="en-US" dirty="0"/>
          </a:p>
        </p:txBody>
      </p:sp>
    </p:spTree>
    <p:extLst>
      <p:ext uri="{BB962C8B-B14F-4D97-AF65-F5344CB8AC3E}">
        <p14:creationId xmlns:p14="http://schemas.microsoft.com/office/powerpoint/2010/main" val="1121753727"/>
      </p:ext>
    </p:extLst>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2"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60350"/>
            <a:ext cx="9144000" cy="592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12" descr="EDDlogoNEW.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55588" y="6088063"/>
            <a:ext cx="2178050" cy="68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3" descr="20-YEARS-LOGO-2013-LOGO_trans.pn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101013" y="6049963"/>
            <a:ext cx="679450" cy="763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8190567"/>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1" name="Picture 10" descr="header.png"/>
          <p:cNvPicPr>
            <a:picLocks noChangeAspect="1"/>
          </p:cNvPicPr>
          <p:nvPr userDrawn="1"/>
        </p:nvPicPr>
        <p:blipFill>
          <a:blip r:embed="rId2" cstate="email"/>
          <a:srcRect l="15620"/>
          <a:stretch>
            <a:fillRect/>
          </a:stretch>
        </p:blipFill>
        <p:spPr>
          <a:xfrm>
            <a:off x="0" y="275046"/>
            <a:ext cx="9143991" cy="475259"/>
          </a:xfrm>
          <a:prstGeom prst="rect">
            <a:avLst/>
          </a:prstGeom>
          <a:noFill/>
        </p:spPr>
      </p:pic>
      <p:sp>
        <p:nvSpPr>
          <p:cNvPr id="12" name="Content Placeholder 2"/>
          <p:cNvSpPr>
            <a:spLocks noGrp="1"/>
          </p:cNvSpPr>
          <p:nvPr>
            <p:ph sz="half" idx="1"/>
          </p:nvPr>
        </p:nvSpPr>
        <p:spPr>
          <a:xfrm>
            <a:off x="457200" y="1052736"/>
            <a:ext cx="4038600" cy="5040560"/>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dirty="0"/>
          </a:p>
        </p:txBody>
      </p:sp>
      <p:sp>
        <p:nvSpPr>
          <p:cNvPr id="13" name="Content Placeholder 3"/>
          <p:cNvSpPr>
            <a:spLocks noGrp="1"/>
          </p:cNvSpPr>
          <p:nvPr>
            <p:ph sz="half" idx="2"/>
          </p:nvPr>
        </p:nvSpPr>
        <p:spPr>
          <a:xfrm>
            <a:off x="4648200" y="1052736"/>
            <a:ext cx="4038600" cy="5040560"/>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dirty="0"/>
          </a:p>
        </p:txBody>
      </p:sp>
      <p:pic>
        <p:nvPicPr>
          <p:cNvPr id="14" name="Picture 13" descr="footer.png"/>
          <p:cNvPicPr>
            <a:picLocks noChangeAspect="1"/>
          </p:cNvPicPr>
          <p:nvPr userDrawn="1"/>
        </p:nvPicPr>
        <p:blipFill>
          <a:blip r:embed="rId3" cstate="email"/>
          <a:stretch>
            <a:fillRect/>
          </a:stretch>
        </p:blipFill>
        <p:spPr>
          <a:xfrm>
            <a:off x="107504" y="6118211"/>
            <a:ext cx="8930862" cy="670249"/>
          </a:xfrm>
          <a:prstGeom prst="rect">
            <a:avLst/>
          </a:prstGeom>
        </p:spPr>
      </p:pic>
      <p:sp>
        <p:nvSpPr>
          <p:cNvPr id="15" name="Date Placeholder 3"/>
          <p:cNvSpPr>
            <a:spLocks noGrp="1"/>
          </p:cNvSpPr>
          <p:nvPr>
            <p:ph type="dt" sz="half" idx="10"/>
          </p:nvPr>
        </p:nvSpPr>
        <p:spPr>
          <a:xfrm>
            <a:off x="3347864" y="6381328"/>
            <a:ext cx="2133600" cy="365125"/>
          </a:xfrm>
        </p:spPr>
        <p:txBody>
          <a:bodyPr anchor="t"/>
          <a:lstStyle>
            <a:lvl1pPr algn="ctr">
              <a:defRPr/>
            </a:lvl1pPr>
          </a:lstStyle>
          <a:p>
            <a:fld id="{01351493-D689-45B0-93BC-910E1B75120B}" type="datetime1">
              <a:rPr lang="en-ZA" smtClean="0"/>
              <a:pPr/>
              <a:t>2019/10/03</a:t>
            </a:fld>
            <a:endParaRPr lang="en-ZA" dirty="0"/>
          </a:p>
        </p:txBody>
      </p:sp>
      <p:sp>
        <p:nvSpPr>
          <p:cNvPr id="16" name="Slide Number Placeholder 5"/>
          <p:cNvSpPr>
            <a:spLocks noGrp="1"/>
          </p:cNvSpPr>
          <p:nvPr>
            <p:ph type="sldNum" sz="quarter" idx="12"/>
          </p:nvPr>
        </p:nvSpPr>
        <p:spPr>
          <a:xfrm>
            <a:off x="6553200" y="6381328"/>
            <a:ext cx="2133600" cy="365125"/>
          </a:xfrm>
        </p:spPr>
        <p:txBody>
          <a:bodyPr anchor="t"/>
          <a:lstStyle/>
          <a:p>
            <a:fld id="{0C477770-CA54-4B44-8FE2-04A07C028FD1}" type="slidenum">
              <a:rPr lang="en-ZA" smtClean="0"/>
              <a:pPr/>
              <a:t>‹#›</a:t>
            </a:fld>
            <a:endParaRPr lang="en-ZA" dirty="0"/>
          </a:p>
        </p:txBody>
      </p:sp>
      <p:pic>
        <p:nvPicPr>
          <p:cNvPr id="17" name="Picture 1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92783" y="6394828"/>
            <a:ext cx="1029642" cy="338124"/>
          </a:xfrm>
          <a:prstGeom prst="rect">
            <a:avLst/>
          </a:prstGeom>
        </p:spPr>
      </p:pic>
      <p:pic>
        <p:nvPicPr>
          <p:cNvPr id="18" name="Picture 17" descr="header.png"/>
          <p:cNvPicPr>
            <a:picLocks noChangeAspect="1"/>
          </p:cNvPicPr>
          <p:nvPr userDrawn="1"/>
        </p:nvPicPr>
        <p:blipFill>
          <a:blip r:embed="rId5" cstate="print"/>
          <a:srcRect r="398"/>
          <a:stretch>
            <a:fillRect/>
          </a:stretch>
        </p:blipFill>
        <p:spPr>
          <a:xfrm>
            <a:off x="0" y="275046"/>
            <a:ext cx="9144000" cy="475259"/>
          </a:xfrm>
          <a:prstGeom prst="rect">
            <a:avLst/>
          </a:prstGeom>
          <a:noFill/>
        </p:spPr>
      </p:pic>
      <p:sp>
        <p:nvSpPr>
          <p:cNvPr id="19" name="Title 1"/>
          <p:cNvSpPr>
            <a:spLocks noGrp="1"/>
          </p:cNvSpPr>
          <p:nvPr>
            <p:ph type="title"/>
          </p:nvPr>
        </p:nvSpPr>
        <p:spPr>
          <a:xfrm>
            <a:off x="518864" y="188640"/>
            <a:ext cx="8229600" cy="648072"/>
          </a:xfrm>
        </p:spPr>
        <p:txBody>
          <a:bodyPr>
            <a:normAutofit/>
          </a:bodyPr>
          <a:lstStyle>
            <a:lvl1pPr algn="r">
              <a:defRPr sz="2800">
                <a:solidFill>
                  <a:schemeClr val="bg1"/>
                </a:solidFill>
              </a:defRPr>
            </a:lvl1pPr>
          </a:lstStyle>
          <a:p>
            <a:r>
              <a:rPr lang="en-US" smtClean="0"/>
              <a:t>Click to edit Master title style</a:t>
            </a:r>
            <a:endParaRPr lang="en-ZA" dirty="0"/>
          </a:p>
        </p:txBody>
      </p:sp>
    </p:spTree>
    <p:extLst>
      <p:ext uri="{BB962C8B-B14F-4D97-AF65-F5344CB8AC3E}">
        <p14:creationId xmlns:p14="http://schemas.microsoft.com/office/powerpoint/2010/main" val="1122995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81FC3D86-AF24-4032-950D-17FDC0CB1A29}" type="slidenum">
              <a:rPr lang="en-ZA" smtClean="0"/>
              <a:pPr/>
              <a:t>‹#›</a:t>
            </a:fld>
            <a:endParaRPr lang="en-ZA" dirty="0"/>
          </a:p>
        </p:txBody>
      </p:sp>
      <p:sp>
        <p:nvSpPr>
          <p:cNvPr id="5" name="TextBox 10"/>
          <p:cNvSpPr txBox="1">
            <a:spLocks noChangeArrowheads="1"/>
          </p:cNvSpPr>
          <p:nvPr userDrawn="1"/>
        </p:nvSpPr>
        <p:spPr bwMode="auto">
          <a:xfrm>
            <a:off x="-12700" y="4219575"/>
            <a:ext cx="9156700" cy="861774"/>
          </a:xfrm>
          <a:prstGeom prst="rect">
            <a:avLst/>
          </a:prstGeom>
          <a:solidFill>
            <a:schemeClr val="accent3">
              <a:lumMod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2880" rIns="18288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en-US" sz="5000" b="1" dirty="0" smtClean="0">
                <a:solidFill>
                  <a:prstClr val="white"/>
                </a:solidFill>
              </a:rPr>
              <a:t>SECTION BREAK HEADER</a:t>
            </a:r>
          </a:p>
        </p:txBody>
      </p:sp>
      <p:sp>
        <p:nvSpPr>
          <p:cNvPr id="6" name="TextBox 10"/>
          <p:cNvSpPr txBox="1">
            <a:spLocks noChangeArrowheads="1"/>
          </p:cNvSpPr>
          <p:nvPr userDrawn="1"/>
        </p:nvSpPr>
        <p:spPr bwMode="auto">
          <a:xfrm>
            <a:off x="0" y="5995988"/>
            <a:ext cx="9156700" cy="8620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2880" rIns="18288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defRPr/>
            </a:pPr>
            <a:endParaRPr lang="en-US" sz="5000" b="1" dirty="0" smtClean="0">
              <a:solidFill>
                <a:prstClr val="white"/>
              </a:solidFill>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7753" y="6087805"/>
            <a:ext cx="2094251" cy="687490"/>
          </a:xfrm>
          <a:prstGeom prst="rect">
            <a:avLst/>
          </a:prstGeom>
        </p:spPr>
      </p:pic>
    </p:spTree>
    <p:extLst>
      <p:ext uri="{BB962C8B-B14F-4D97-AF65-F5344CB8AC3E}">
        <p14:creationId xmlns:p14="http://schemas.microsoft.com/office/powerpoint/2010/main" val="3846947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9" name="Picture 3"/>
          <p:cNvPicPr>
            <a:picLocks noChangeAspect="1" noChangeArrowheads="1"/>
          </p:cNvPicPr>
          <p:nvPr userDrawn="1"/>
        </p:nvPicPr>
        <p:blipFill>
          <a:blip r:embed="rId2" cstate="email"/>
          <a:stretch>
            <a:fillRect/>
          </a:stretch>
        </p:blipFill>
        <p:spPr bwMode="auto">
          <a:xfrm>
            <a:off x="0" y="260648"/>
            <a:ext cx="9144000" cy="5922566"/>
          </a:xfrm>
          <a:prstGeom prst="rect">
            <a:avLst/>
          </a:prstGeom>
          <a:noFill/>
          <a:ln w="9525">
            <a:noFill/>
            <a:miter lim="800000"/>
            <a:headEnd/>
            <a:tailEnd/>
          </a:ln>
        </p:spPr>
      </p:pic>
    </p:spTree>
    <p:extLst>
      <p:ext uri="{BB962C8B-B14F-4D97-AF65-F5344CB8AC3E}">
        <p14:creationId xmlns:p14="http://schemas.microsoft.com/office/powerpoint/2010/main" val="310413968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accent3">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dirty="0"/>
          </a:p>
        </p:txBody>
      </p:sp>
      <p:sp>
        <p:nvSpPr>
          <p:cNvPr id="4" name="Date Placeholder 3"/>
          <p:cNvSpPr>
            <a:spLocks noGrp="1"/>
          </p:cNvSpPr>
          <p:nvPr>
            <p:ph type="dt" sz="half" idx="10"/>
          </p:nvPr>
        </p:nvSpPr>
        <p:spPr/>
        <p:txBody>
          <a:bodyPr/>
          <a:lstStyle>
            <a:lvl1pPr>
              <a:defRPr/>
            </a:lvl1pPr>
          </a:lstStyle>
          <a:p>
            <a:pPr>
              <a:defRPr/>
            </a:pPr>
            <a:fld id="{34D460FB-628A-4660-BDFA-D580A9B1E1F1}" type="datetime1">
              <a:rPr lang="en-ZA" smtClean="0">
                <a:solidFill>
                  <a:prstClr val="black">
                    <a:tint val="75000"/>
                  </a:prstClr>
                </a:solidFill>
              </a:rPr>
              <a:pPr>
                <a:defRPr/>
              </a:pPr>
              <a:t>2019/10/03</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3013D56-9DD9-4548-BABE-39B4E8B5B7FC}" type="slidenum">
              <a:rPr lang="en-ZA" altLang="en-US"/>
              <a:pPr>
                <a:defRPr/>
              </a:pPr>
              <a:t>‹#›</a:t>
            </a:fld>
            <a:endParaRPr lang="en-ZA" altLang="en-US" dirty="0"/>
          </a:p>
        </p:txBody>
      </p:sp>
    </p:spTree>
    <p:extLst>
      <p:ext uri="{BB962C8B-B14F-4D97-AF65-F5344CB8AC3E}">
        <p14:creationId xmlns:p14="http://schemas.microsoft.com/office/powerpoint/2010/main" val="3179106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8" descr="EDDlogoNEW.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8313" y="6394450"/>
            <a:ext cx="10795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footer.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7950" y="6264275"/>
            <a:ext cx="8929688"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0" descr="header.pn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274638"/>
            <a:ext cx="9144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1" descr="EDDlogoNEW.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68313" y="6519863"/>
            <a:ext cx="10795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userDrawn="1"/>
        </p:nvSpPr>
        <p:spPr>
          <a:xfrm>
            <a:off x="0" y="6172200"/>
            <a:ext cx="23622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ZA" dirty="0">
              <a:solidFill>
                <a:prstClr val="white"/>
              </a:solidFill>
            </a:endParaRPr>
          </a:p>
        </p:txBody>
      </p:sp>
      <p:sp>
        <p:nvSpPr>
          <p:cNvPr id="3" name="Content Placeholder 2"/>
          <p:cNvSpPr>
            <a:spLocks noGrp="1"/>
          </p:cNvSpPr>
          <p:nvPr>
            <p:ph idx="1"/>
          </p:nvPr>
        </p:nvSpPr>
        <p:spPr>
          <a:xfrm>
            <a:off x="457200" y="1196752"/>
            <a:ext cx="8229600" cy="4929411"/>
          </a:xfrm>
        </p:spPr>
        <p:txBody>
          <a:bodyPr>
            <a:normAutofit/>
          </a:bodyPr>
          <a:lstStyle>
            <a:lvl1pPr marL="177800" indent="-177800">
              <a:defRPr sz="2800"/>
            </a:lvl1pPr>
            <a:lvl2pPr marL="520700" indent="-292100">
              <a:defRPr sz="2400"/>
            </a:lvl2pPr>
            <a:lvl3pPr marL="749300" indent="-228600">
              <a:defRPr sz="2000"/>
            </a:lvl3pPr>
            <a:lvl4pPr marL="977900" indent="-228600">
              <a:defRPr sz="1800"/>
            </a:lvl4pPr>
            <a:lvl5pPr marL="1206500" indent="-228600">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dirty="0"/>
          </a:p>
        </p:txBody>
      </p:sp>
      <p:sp>
        <p:nvSpPr>
          <p:cNvPr id="2" name="Title 1"/>
          <p:cNvSpPr>
            <a:spLocks noGrp="1"/>
          </p:cNvSpPr>
          <p:nvPr>
            <p:ph type="title"/>
          </p:nvPr>
        </p:nvSpPr>
        <p:spPr>
          <a:xfrm>
            <a:off x="518864" y="266328"/>
            <a:ext cx="8229600" cy="648072"/>
          </a:xfrm>
        </p:spPr>
        <p:txBody>
          <a:bodyPr>
            <a:normAutofit/>
          </a:bodyPr>
          <a:lstStyle>
            <a:lvl1pPr algn="r">
              <a:defRPr sz="3200" b="1">
                <a:solidFill>
                  <a:schemeClr val="bg1"/>
                </a:solidFill>
              </a:defRPr>
            </a:lvl1pPr>
          </a:lstStyle>
          <a:p>
            <a:r>
              <a:rPr lang="en-US" smtClean="0"/>
              <a:t>Click to edit Master title style</a:t>
            </a:r>
            <a:endParaRPr lang="en-ZA" dirty="0"/>
          </a:p>
        </p:txBody>
      </p:sp>
      <p:sp>
        <p:nvSpPr>
          <p:cNvPr id="9" name="Slide Number Placeholder 5"/>
          <p:cNvSpPr>
            <a:spLocks noGrp="1"/>
          </p:cNvSpPr>
          <p:nvPr>
            <p:ph type="sldNum" sz="quarter" idx="10"/>
          </p:nvPr>
        </p:nvSpPr>
        <p:spPr>
          <a:xfrm>
            <a:off x="7010400" y="6492875"/>
            <a:ext cx="2133600" cy="365125"/>
          </a:xfrm>
        </p:spPr>
        <p:txBody>
          <a:bodyPr anchor="t"/>
          <a:lstStyle>
            <a:lvl1pPr>
              <a:defRPr/>
            </a:lvl1pPr>
          </a:lstStyle>
          <a:p>
            <a:pPr>
              <a:defRPr/>
            </a:pPr>
            <a:fld id="{5437888B-C6E8-4645-8D16-327C42699E1A}" type="slidenum">
              <a:rPr lang="en-ZA" altLang="en-US"/>
              <a:pPr>
                <a:defRPr/>
              </a:pPr>
              <a:t>‹#›</a:t>
            </a:fld>
            <a:endParaRPr lang="en-ZA" altLang="en-US" dirty="0"/>
          </a:p>
        </p:txBody>
      </p:sp>
    </p:spTree>
    <p:extLst>
      <p:ext uri="{BB962C8B-B14F-4D97-AF65-F5344CB8AC3E}">
        <p14:creationId xmlns:p14="http://schemas.microsoft.com/office/powerpoint/2010/main" val="3710841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pic>
        <p:nvPicPr>
          <p:cNvPr id="7" name="Picture 11" descr="footer.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950" y="6118225"/>
            <a:ext cx="8929688"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descr="EDDlogoNEW.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8313" y="6394450"/>
            <a:ext cx="10795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196753"/>
            <a:ext cx="3581400" cy="2765648"/>
          </a:xfrm>
        </p:spPr>
        <p:txBody>
          <a:bodyPr>
            <a:normAutofit/>
          </a:bodyPr>
          <a:lstStyle>
            <a:lvl1pPr marL="228600" indent="-228600">
              <a:defRPr sz="2000"/>
            </a:lvl1pPr>
            <a:lvl2pPr marL="520700" indent="-292100">
              <a:defRPr sz="2000"/>
            </a:lvl2pPr>
            <a:lvl3pPr marL="749300" indent="-228600">
              <a:defRPr sz="20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dirty="0"/>
          </a:p>
        </p:txBody>
      </p:sp>
      <p:sp>
        <p:nvSpPr>
          <p:cNvPr id="2" name="Title 1"/>
          <p:cNvSpPr>
            <a:spLocks noGrp="1"/>
          </p:cNvSpPr>
          <p:nvPr>
            <p:ph type="title"/>
          </p:nvPr>
        </p:nvSpPr>
        <p:spPr>
          <a:xfrm>
            <a:off x="518864" y="266328"/>
            <a:ext cx="8229600" cy="648072"/>
          </a:xfrm>
        </p:spPr>
        <p:txBody>
          <a:bodyPr>
            <a:normAutofit/>
          </a:bodyPr>
          <a:lstStyle>
            <a:lvl1pPr algn="r">
              <a:defRPr sz="3600" b="1">
                <a:solidFill>
                  <a:schemeClr val="bg1"/>
                </a:solidFill>
              </a:defRPr>
            </a:lvl1pPr>
          </a:lstStyle>
          <a:p>
            <a:r>
              <a:rPr lang="en-US" smtClean="0"/>
              <a:t>Click to edit Master title style</a:t>
            </a:r>
            <a:endParaRPr lang="en-ZA" dirty="0"/>
          </a:p>
        </p:txBody>
      </p:sp>
      <p:sp>
        <p:nvSpPr>
          <p:cNvPr id="10" name="Content Placeholder 9"/>
          <p:cNvSpPr>
            <a:spLocks noGrp="1"/>
          </p:cNvSpPr>
          <p:nvPr>
            <p:ph sz="quarter" idx="12"/>
          </p:nvPr>
        </p:nvSpPr>
        <p:spPr>
          <a:xfrm>
            <a:off x="4343400" y="1143000"/>
            <a:ext cx="4419600" cy="2819400"/>
          </a:xfrm>
        </p:spPr>
        <p:txBody>
          <a:bodyPr/>
          <a:lstStyle>
            <a:lvl1pPr marL="177800" indent="-177800">
              <a:defRPr sz="2000"/>
            </a:lvl1pPr>
            <a:lvl2pPr marL="457200" indent="-279400">
              <a:defRPr sz="1800"/>
            </a:lvl2pPr>
            <a:lvl3pPr marL="635000" indent="-177800">
              <a:defRPr sz="16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dirty="0"/>
          </a:p>
        </p:txBody>
      </p:sp>
      <p:sp>
        <p:nvSpPr>
          <p:cNvPr id="12" name="Content Placeholder 11"/>
          <p:cNvSpPr>
            <a:spLocks noGrp="1"/>
          </p:cNvSpPr>
          <p:nvPr>
            <p:ph sz="quarter" idx="13"/>
          </p:nvPr>
        </p:nvSpPr>
        <p:spPr>
          <a:xfrm>
            <a:off x="457200" y="4114800"/>
            <a:ext cx="3657600" cy="2209800"/>
          </a:xfrm>
        </p:spPr>
        <p:txBody>
          <a:bodyPr/>
          <a:lstStyle>
            <a:lvl1pPr marL="177800" indent="-177800">
              <a:defRPr sz="2000"/>
            </a:lvl1pPr>
            <a:lvl2pPr marL="342900" indent="-165100">
              <a:defRPr sz="1800"/>
            </a:lvl2pPr>
            <a:lvl3pPr marL="520700" indent="-177800">
              <a:defRPr sz="16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dirty="0"/>
          </a:p>
        </p:txBody>
      </p:sp>
      <p:sp>
        <p:nvSpPr>
          <p:cNvPr id="14" name="Content Placeholder 13"/>
          <p:cNvSpPr>
            <a:spLocks noGrp="1"/>
          </p:cNvSpPr>
          <p:nvPr>
            <p:ph sz="quarter" idx="14"/>
          </p:nvPr>
        </p:nvSpPr>
        <p:spPr>
          <a:xfrm>
            <a:off x="4343400" y="4191000"/>
            <a:ext cx="4495800" cy="2057400"/>
          </a:xfrm>
        </p:spPr>
        <p:txBody>
          <a:bodyPr/>
          <a:lstStyle>
            <a:lvl1pPr marL="177800" indent="-177800">
              <a:defRPr sz="2000"/>
            </a:lvl1pPr>
            <a:lvl2pPr marL="406400" indent="-228600">
              <a:defRPr sz="1800"/>
            </a:lvl2pPr>
            <a:lvl3pPr marL="571500" indent="-165100">
              <a:defRPr sz="16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dirty="0"/>
          </a:p>
        </p:txBody>
      </p:sp>
      <p:sp>
        <p:nvSpPr>
          <p:cNvPr id="9" name="Date Placeholder 3"/>
          <p:cNvSpPr>
            <a:spLocks noGrp="1"/>
          </p:cNvSpPr>
          <p:nvPr>
            <p:ph type="dt" sz="half" idx="15"/>
          </p:nvPr>
        </p:nvSpPr>
        <p:spPr>
          <a:xfrm>
            <a:off x="3348038" y="6381750"/>
            <a:ext cx="2133600" cy="365125"/>
          </a:xfrm>
        </p:spPr>
        <p:txBody>
          <a:bodyPr anchor="t"/>
          <a:lstStyle>
            <a:lvl1pPr algn="ctr">
              <a:defRPr/>
            </a:lvl1pPr>
          </a:lstStyle>
          <a:p>
            <a:pPr>
              <a:defRPr/>
            </a:pPr>
            <a:fld id="{F1E49101-E8BA-4F98-93C7-D6ABFB327926}" type="datetime1">
              <a:rPr lang="en-ZA" smtClean="0">
                <a:solidFill>
                  <a:prstClr val="black">
                    <a:tint val="75000"/>
                  </a:prstClr>
                </a:solidFill>
              </a:rPr>
              <a:pPr>
                <a:defRPr/>
              </a:pPr>
              <a:t>2019/10/03</a:t>
            </a:fld>
            <a:endParaRPr lang="en-ZA" dirty="0">
              <a:solidFill>
                <a:prstClr val="black">
                  <a:tint val="75000"/>
                </a:prstClr>
              </a:solidFill>
            </a:endParaRPr>
          </a:p>
        </p:txBody>
      </p:sp>
      <p:sp>
        <p:nvSpPr>
          <p:cNvPr id="11" name="Slide Number Placeholder 5"/>
          <p:cNvSpPr>
            <a:spLocks noGrp="1"/>
          </p:cNvSpPr>
          <p:nvPr>
            <p:ph type="sldNum" sz="quarter" idx="16"/>
          </p:nvPr>
        </p:nvSpPr>
        <p:spPr>
          <a:xfrm>
            <a:off x="6553200" y="6381750"/>
            <a:ext cx="2133600" cy="365125"/>
          </a:xfrm>
        </p:spPr>
        <p:txBody>
          <a:bodyPr anchor="t"/>
          <a:lstStyle>
            <a:lvl1pPr>
              <a:defRPr/>
            </a:lvl1pPr>
          </a:lstStyle>
          <a:p>
            <a:pPr>
              <a:defRPr/>
            </a:pPr>
            <a:fld id="{B617DE89-E7C4-4EEE-9C72-AA4D8FCA85C3}" type="slidenum">
              <a:rPr lang="en-ZA" altLang="en-US"/>
              <a:pPr>
                <a:defRPr/>
              </a:pPr>
              <a:t>‹#›</a:t>
            </a:fld>
            <a:endParaRPr lang="en-ZA" altLang="en-US" dirty="0"/>
          </a:p>
        </p:txBody>
      </p:sp>
    </p:spTree>
    <p:extLst>
      <p:ext uri="{BB962C8B-B14F-4D97-AF65-F5344CB8AC3E}">
        <p14:creationId xmlns:p14="http://schemas.microsoft.com/office/powerpoint/2010/main" val="2591009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pic>
        <p:nvPicPr>
          <p:cNvPr id="5" name="Picture 6" descr="footer.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950" y="6118225"/>
            <a:ext cx="8929688"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EDDlogoNEW.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8313" y="6394450"/>
            <a:ext cx="10795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3" descr="foote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950" y="6118225"/>
            <a:ext cx="8929688"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4" descr="EDDlogoNEW.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68313" y="6394450"/>
            <a:ext cx="10795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5" descr="header.pn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274638"/>
            <a:ext cx="9144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sz="half" idx="1"/>
          </p:nvPr>
        </p:nvSpPr>
        <p:spPr>
          <a:xfrm>
            <a:off x="457200" y="1052736"/>
            <a:ext cx="4038600" cy="5040560"/>
          </a:xfrm>
        </p:spPr>
        <p:txBody>
          <a:bodyPr/>
          <a:lstStyle>
            <a:lvl1pPr marL="174625" indent="-174625">
              <a:defRPr sz="2400"/>
            </a:lvl1pPr>
            <a:lvl2pPr marL="465138" indent="-290513">
              <a:defRPr sz="2400"/>
            </a:lvl2pPr>
            <a:lvl3pPr marL="682625" indent="-217488">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dirty="0"/>
          </a:p>
        </p:txBody>
      </p:sp>
      <p:sp>
        <p:nvSpPr>
          <p:cNvPr id="4" name="Content Placeholder 3"/>
          <p:cNvSpPr>
            <a:spLocks noGrp="1"/>
          </p:cNvSpPr>
          <p:nvPr>
            <p:ph sz="half" idx="2"/>
          </p:nvPr>
        </p:nvSpPr>
        <p:spPr>
          <a:xfrm>
            <a:off x="4648200" y="1052736"/>
            <a:ext cx="4038600" cy="5040560"/>
          </a:xfrm>
        </p:spPr>
        <p:txBody>
          <a:bodyPr/>
          <a:lstStyle>
            <a:lvl1pPr marL="174625" indent="-174625" algn="l" rtl="0" eaLnBrk="1" fontAlgn="base" hangingPunct="1">
              <a:spcBef>
                <a:spcPct val="20000"/>
              </a:spcBef>
              <a:spcAft>
                <a:spcPct val="0"/>
              </a:spcAft>
              <a:buClrTx/>
              <a:buFont typeface="Arial" charset="0"/>
              <a:defRPr lang="en-US" sz="2400" kern="1200" dirty="0" smtClean="0">
                <a:solidFill>
                  <a:schemeClr val="tx1"/>
                </a:solidFill>
                <a:latin typeface="Arial" pitchFamily="34" charset="0"/>
                <a:ea typeface="+mn-ea"/>
                <a:cs typeface="Arial" pitchFamily="34" charset="0"/>
              </a:defRPr>
            </a:lvl1pPr>
            <a:lvl2pPr marL="465138" indent="-290513" algn="l" rtl="0" eaLnBrk="1" fontAlgn="base" hangingPunct="1">
              <a:spcBef>
                <a:spcPct val="20000"/>
              </a:spcBef>
              <a:spcAft>
                <a:spcPct val="0"/>
              </a:spcAft>
              <a:buClrTx/>
              <a:buFont typeface="Arial" charset="0"/>
              <a:defRPr lang="en-US" sz="2400" kern="1200" dirty="0" smtClean="0">
                <a:solidFill>
                  <a:schemeClr val="tx1"/>
                </a:solidFill>
                <a:latin typeface="Arial" pitchFamily="34" charset="0"/>
                <a:ea typeface="+mn-ea"/>
                <a:cs typeface="Arial" pitchFamily="34" charset="0"/>
              </a:defRPr>
            </a:lvl2pPr>
            <a:lvl3pPr marL="739775" indent="-231775">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dirty="0"/>
          </a:p>
        </p:txBody>
      </p:sp>
      <p:sp>
        <p:nvSpPr>
          <p:cNvPr id="38" name="Title 1"/>
          <p:cNvSpPr>
            <a:spLocks noGrp="1"/>
          </p:cNvSpPr>
          <p:nvPr>
            <p:ph type="title"/>
          </p:nvPr>
        </p:nvSpPr>
        <p:spPr>
          <a:xfrm>
            <a:off x="518864" y="266328"/>
            <a:ext cx="8229600" cy="648072"/>
          </a:xfrm>
        </p:spPr>
        <p:txBody>
          <a:bodyPr>
            <a:normAutofit/>
          </a:bodyPr>
          <a:lstStyle>
            <a:lvl1pPr algn="r">
              <a:defRPr sz="3600" b="1">
                <a:solidFill>
                  <a:schemeClr val="bg1"/>
                </a:solidFill>
              </a:defRPr>
            </a:lvl1pPr>
          </a:lstStyle>
          <a:p>
            <a:r>
              <a:rPr lang="en-US" smtClean="0"/>
              <a:t>Click to edit Master title style</a:t>
            </a:r>
            <a:endParaRPr lang="en-ZA" dirty="0"/>
          </a:p>
        </p:txBody>
      </p:sp>
      <p:sp>
        <p:nvSpPr>
          <p:cNvPr id="10" name="Date Placeholder 3"/>
          <p:cNvSpPr>
            <a:spLocks noGrp="1"/>
          </p:cNvSpPr>
          <p:nvPr>
            <p:ph type="dt" sz="half" idx="10"/>
          </p:nvPr>
        </p:nvSpPr>
        <p:spPr>
          <a:xfrm>
            <a:off x="3348038" y="6381750"/>
            <a:ext cx="2133600" cy="365125"/>
          </a:xfrm>
        </p:spPr>
        <p:txBody>
          <a:bodyPr anchor="t"/>
          <a:lstStyle>
            <a:lvl1pPr algn="ctr">
              <a:defRPr/>
            </a:lvl1pPr>
          </a:lstStyle>
          <a:p>
            <a:pPr>
              <a:defRPr/>
            </a:pPr>
            <a:fld id="{D81F316E-AB85-43AC-8DCA-74DD2EE0E215}" type="datetime1">
              <a:rPr lang="en-ZA" smtClean="0">
                <a:solidFill>
                  <a:prstClr val="black">
                    <a:tint val="75000"/>
                  </a:prstClr>
                </a:solidFill>
              </a:rPr>
              <a:pPr>
                <a:defRPr/>
              </a:pPr>
              <a:t>2019/10/03</a:t>
            </a:fld>
            <a:endParaRPr lang="en-ZA" dirty="0">
              <a:solidFill>
                <a:prstClr val="black">
                  <a:tint val="75000"/>
                </a:prstClr>
              </a:solidFill>
            </a:endParaRPr>
          </a:p>
        </p:txBody>
      </p:sp>
      <p:sp>
        <p:nvSpPr>
          <p:cNvPr id="11" name="Slide Number Placeholder 5"/>
          <p:cNvSpPr>
            <a:spLocks noGrp="1"/>
          </p:cNvSpPr>
          <p:nvPr>
            <p:ph type="sldNum" sz="quarter" idx="11"/>
          </p:nvPr>
        </p:nvSpPr>
        <p:spPr>
          <a:xfrm>
            <a:off x="6553200" y="6381750"/>
            <a:ext cx="2133600" cy="365125"/>
          </a:xfrm>
        </p:spPr>
        <p:txBody>
          <a:bodyPr anchor="t"/>
          <a:lstStyle>
            <a:lvl1pPr>
              <a:defRPr/>
            </a:lvl1pPr>
          </a:lstStyle>
          <a:p>
            <a:pPr>
              <a:defRPr/>
            </a:pPr>
            <a:fld id="{7AD82D5A-191D-4D69-A2E9-DCDEB72E2A71}" type="slidenum">
              <a:rPr lang="en-ZA" altLang="en-US"/>
              <a:pPr>
                <a:defRPr/>
              </a:pPr>
              <a:t>‹#›</a:t>
            </a:fld>
            <a:endParaRPr lang="en-ZA" altLang="en-US" dirty="0"/>
          </a:p>
        </p:txBody>
      </p:sp>
    </p:spTree>
    <p:extLst>
      <p:ext uri="{BB962C8B-B14F-4D97-AF65-F5344CB8AC3E}">
        <p14:creationId xmlns:p14="http://schemas.microsoft.com/office/powerpoint/2010/main" val="32420526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slideLayout" Target="../slideLayouts/slideLayout18.xml"/><Relationship Id="rId18" Type="http://schemas.openxmlformats.org/officeDocument/2006/relationships/slideLayout" Target="../slideLayouts/slideLayout23.xml"/><Relationship Id="rId3" Type="http://schemas.openxmlformats.org/officeDocument/2006/relationships/slideLayout" Target="../slideLayouts/slideLayout8.xml"/><Relationship Id="rId21" Type="http://schemas.openxmlformats.org/officeDocument/2006/relationships/image" Target="../media/image3.jpeg"/><Relationship Id="rId7" Type="http://schemas.openxmlformats.org/officeDocument/2006/relationships/slideLayout" Target="../slideLayouts/slideLayout12.xml"/><Relationship Id="rId12" Type="http://schemas.openxmlformats.org/officeDocument/2006/relationships/slideLayout" Target="../slideLayouts/slideLayout17.xml"/><Relationship Id="rId17" Type="http://schemas.openxmlformats.org/officeDocument/2006/relationships/slideLayout" Target="../slideLayouts/slideLayout22.xml"/><Relationship Id="rId2" Type="http://schemas.openxmlformats.org/officeDocument/2006/relationships/slideLayout" Target="../slideLayouts/slideLayout7.xml"/><Relationship Id="rId16" Type="http://schemas.openxmlformats.org/officeDocument/2006/relationships/slideLayout" Target="../slideLayouts/slideLayout21.xml"/><Relationship Id="rId20" Type="http://schemas.openxmlformats.org/officeDocument/2006/relationships/image" Target="../media/image6.png"/><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slideLayout" Target="../slideLayouts/slideLayout20.xml"/><Relationship Id="rId10" Type="http://schemas.openxmlformats.org/officeDocument/2006/relationships/slideLayout" Target="../slideLayouts/slideLayout15.xml"/><Relationship Id="rId19" Type="http://schemas.openxmlformats.org/officeDocument/2006/relationships/theme" Target="../theme/theme2.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slideLayout" Target="../slideLayouts/slideLayout19.xml"/><Relationship Id="rId22"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dirty="0"/>
          </a:p>
        </p:txBody>
      </p:sp>
      <p:sp>
        <p:nvSpPr>
          <p:cNvPr id="7"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dirty="0"/>
          </a:p>
        </p:txBody>
      </p:sp>
      <p:sp>
        <p:nvSpPr>
          <p:cNvPr id="8"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B88076-3CAF-4B76-BBAA-25109E0BA2B9}" type="datetime1">
              <a:rPr lang="en-ZA" smtClean="0"/>
              <a:pPr/>
              <a:t>2019/10/03</a:t>
            </a:fld>
            <a:endParaRPr lang="en-ZA" dirty="0"/>
          </a:p>
        </p:txBody>
      </p:sp>
      <p:sp>
        <p:nvSpPr>
          <p:cNvPr id="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10"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477770-CA54-4B44-8FE2-04A07C028FD1}" type="slidenum">
              <a:rPr lang="en-ZA" smtClean="0"/>
              <a:pPr/>
              <a:t>‹#›</a:t>
            </a:fld>
            <a:endParaRPr lang="en-ZA" dirty="0"/>
          </a:p>
        </p:txBody>
      </p:sp>
    </p:spTree>
    <p:extLst>
      <p:ext uri="{BB962C8B-B14F-4D97-AF65-F5344CB8AC3E}">
        <p14:creationId xmlns:p14="http://schemas.microsoft.com/office/powerpoint/2010/main" val="358487618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700" r:id="rId3"/>
    <p:sldLayoutId id="2147483703" r:id="rId4"/>
    <p:sldLayoutId id="2147483713" r:id="rId5"/>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ZA"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9D259455-1513-4E30-953C-477A6889217C}" type="datetime1">
              <a:rPr lang="en-ZA" smtClean="0">
                <a:solidFill>
                  <a:prstClr val="black">
                    <a:tint val="75000"/>
                  </a:prstClr>
                </a:solidFill>
              </a:rPr>
              <a:pPr>
                <a:defRPr/>
              </a:pPr>
              <a:t>2019/10/03</a:t>
            </a:fld>
            <a:endParaRPr lang="en-ZA"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ZA"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pPr fontAlgn="base">
              <a:spcBef>
                <a:spcPct val="0"/>
              </a:spcBef>
              <a:spcAft>
                <a:spcPct val="0"/>
              </a:spcAft>
              <a:defRPr/>
            </a:pPr>
            <a:fld id="{42F604E3-02BE-4DA0-AC56-EDC84CA25ADB}" type="slidenum">
              <a:rPr lang="en-ZA" altLang="en-US">
                <a:cs typeface="Arial" charset="0"/>
              </a:rPr>
              <a:pPr fontAlgn="base">
                <a:spcBef>
                  <a:spcPct val="0"/>
                </a:spcBef>
                <a:spcAft>
                  <a:spcPct val="0"/>
                </a:spcAft>
                <a:defRPr/>
              </a:pPr>
              <a:t>‹#›</a:t>
            </a:fld>
            <a:endParaRPr lang="en-ZA" altLang="en-US" dirty="0">
              <a:cs typeface="Arial" charset="0"/>
            </a:endParaRPr>
          </a:p>
        </p:txBody>
      </p:sp>
      <p:grpSp>
        <p:nvGrpSpPr>
          <p:cNvPr id="3078" name="Group 6"/>
          <p:cNvGrpSpPr>
            <a:grpSpLocks/>
          </p:cNvGrpSpPr>
          <p:nvPr/>
        </p:nvGrpSpPr>
        <p:grpSpPr bwMode="auto">
          <a:xfrm>
            <a:off x="0" y="274638"/>
            <a:ext cx="9144000" cy="715962"/>
            <a:chOff x="0" y="274638"/>
            <a:chExt cx="9144000" cy="715962"/>
          </a:xfrm>
        </p:grpSpPr>
        <p:pic>
          <p:nvPicPr>
            <p:cNvPr id="3082" name="Picture 7" descr="header.png"/>
            <p:cNvPicPr>
              <a:picLocks noChangeAspect="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0" y="274638"/>
              <a:ext cx="8305800" cy="71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Picture 8" descr="header.png"/>
            <p:cNvPicPr>
              <a:picLocks noChangeAspect="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838200" y="274638"/>
              <a:ext cx="8305800" cy="71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079" name="Picture 6" descr="footer.png"/>
          <p:cNvPicPr>
            <a:picLocks noChangeAspect="1"/>
          </p:cNvPicPr>
          <p:nvPr/>
        </p:nvPicPr>
        <p:blipFill>
          <a:blip r:embed="rId21">
            <a:extLst>
              <a:ext uri="{28A0092B-C50C-407E-A947-70E740481C1C}">
                <a14:useLocalDpi xmlns:a14="http://schemas.microsoft.com/office/drawing/2010/main" val="0"/>
              </a:ext>
            </a:extLst>
          </a:blip>
          <a:srcRect/>
          <a:stretch>
            <a:fillRect/>
          </a:stretch>
        </p:blipFill>
        <p:spPr bwMode="auto">
          <a:xfrm>
            <a:off x="107950" y="6118225"/>
            <a:ext cx="8929688"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Picture 7" descr="EDDlogoNEW.png"/>
          <p:cNvPicPr>
            <a:picLocks noChangeAspect="1"/>
          </p:cNvPicPr>
          <p:nvPr/>
        </p:nvPicPr>
        <p:blipFill>
          <a:blip r:embed="rId22">
            <a:extLst>
              <a:ext uri="{28A0092B-C50C-407E-A947-70E740481C1C}">
                <a14:useLocalDpi xmlns:a14="http://schemas.microsoft.com/office/drawing/2010/main" val="0"/>
              </a:ext>
            </a:extLst>
          </a:blip>
          <a:srcRect/>
          <a:stretch>
            <a:fillRect/>
          </a:stretch>
        </p:blipFill>
        <p:spPr bwMode="auto">
          <a:xfrm>
            <a:off x="468313" y="6394450"/>
            <a:ext cx="10795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1" name="Title Placeholder 1"/>
          <p:cNvSpPr>
            <a:spLocks noGrp="1"/>
          </p:cNvSpPr>
          <p:nvPr>
            <p:ph type="title"/>
          </p:nvPr>
        </p:nvSpPr>
        <p:spPr bwMode="auto">
          <a:xfrm>
            <a:off x="838200" y="274638"/>
            <a:ext cx="8229600" cy="71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ZA" altLang="en-US" smtClean="0"/>
          </a:p>
        </p:txBody>
      </p:sp>
    </p:spTree>
    <p:extLst>
      <p:ext uri="{BB962C8B-B14F-4D97-AF65-F5344CB8AC3E}">
        <p14:creationId xmlns:p14="http://schemas.microsoft.com/office/powerpoint/2010/main" val="1734133789"/>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 id="2147483732" r:id="rId18"/>
  </p:sldLayoutIdLst>
  <p:hf hdr="0" ftr="0" dt="0"/>
  <p:txStyles>
    <p:titleStyle>
      <a:lvl1pPr algn="r" rtl="0" eaLnBrk="0" fontAlgn="base" hangingPunct="0">
        <a:spcBef>
          <a:spcPct val="0"/>
        </a:spcBef>
        <a:spcAft>
          <a:spcPct val="0"/>
        </a:spcAft>
        <a:defRPr sz="3200" b="1" kern="1200">
          <a:solidFill>
            <a:schemeClr val="bg1"/>
          </a:solidFill>
          <a:latin typeface="Arial" pitchFamily="34" charset="0"/>
          <a:ea typeface="+mj-ea"/>
          <a:cs typeface="Arial" pitchFamily="34" charset="0"/>
        </a:defRPr>
      </a:lvl1pPr>
      <a:lvl2pPr algn="r" rtl="0" eaLnBrk="0" fontAlgn="base" hangingPunct="0">
        <a:spcBef>
          <a:spcPct val="0"/>
        </a:spcBef>
        <a:spcAft>
          <a:spcPct val="0"/>
        </a:spcAft>
        <a:defRPr sz="3200" b="1">
          <a:solidFill>
            <a:schemeClr val="bg1"/>
          </a:solidFill>
          <a:latin typeface="Arial" charset="0"/>
          <a:cs typeface="Arial" charset="0"/>
        </a:defRPr>
      </a:lvl2pPr>
      <a:lvl3pPr algn="r" rtl="0" eaLnBrk="0" fontAlgn="base" hangingPunct="0">
        <a:spcBef>
          <a:spcPct val="0"/>
        </a:spcBef>
        <a:spcAft>
          <a:spcPct val="0"/>
        </a:spcAft>
        <a:defRPr sz="3200" b="1">
          <a:solidFill>
            <a:schemeClr val="bg1"/>
          </a:solidFill>
          <a:latin typeface="Arial" charset="0"/>
          <a:cs typeface="Arial" charset="0"/>
        </a:defRPr>
      </a:lvl3pPr>
      <a:lvl4pPr algn="r" rtl="0" eaLnBrk="0" fontAlgn="base" hangingPunct="0">
        <a:spcBef>
          <a:spcPct val="0"/>
        </a:spcBef>
        <a:spcAft>
          <a:spcPct val="0"/>
        </a:spcAft>
        <a:defRPr sz="3200" b="1">
          <a:solidFill>
            <a:schemeClr val="bg1"/>
          </a:solidFill>
          <a:latin typeface="Arial" charset="0"/>
          <a:cs typeface="Arial" charset="0"/>
        </a:defRPr>
      </a:lvl4pPr>
      <a:lvl5pPr algn="r" rtl="0" eaLnBrk="0" fontAlgn="base" hangingPunct="0">
        <a:spcBef>
          <a:spcPct val="0"/>
        </a:spcBef>
        <a:spcAft>
          <a:spcPct val="0"/>
        </a:spcAft>
        <a:defRPr sz="3200" b="1">
          <a:solidFill>
            <a:schemeClr val="bg1"/>
          </a:solidFill>
          <a:latin typeface="Arial" charset="0"/>
          <a:cs typeface="Arial" charset="0"/>
        </a:defRPr>
      </a:lvl5pPr>
      <a:lvl6pPr marL="457200" algn="ctr" rtl="0" eaLnBrk="1" fontAlgn="base" hangingPunct="1">
        <a:spcBef>
          <a:spcPct val="0"/>
        </a:spcBef>
        <a:spcAft>
          <a:spcPct val="0"/>
        </a:spcAft>
        <a:defRPr sz="4400">
          <a:solidFill>
            <a:schemeClr val="tx1"/>
          </a:solidFill>
          <a:latin typeface="Arial" charset="0"/>
          <a:cs typeface="Arial" charset="0"/>
        </a:defRPr>
      </a:lvl6pPr>
      <a:lvl7pPr marL="914400" algn="ctr" rtl="0" eaLnBrk="1" fontAlgn="base" hangingPunct="1">
        <a:spcBef>
          <a:spcPct val="0"/>
        </a:spcBef>
        <a:spcAft>
          <a:spcPct val="0"/>
        </a:spcAft>
        <a:defRPr sz="4400">
          <a:solidFill>
            <a:schemeClr val="tx1"/>
          </a:solidFill>
          <a:latin typeface="Arial" charset="0"/>
          <a:cs typeface="Arial" charset="0"/>
        </a:defRPr>
      </a:lvl7pPr>
      <a:lvl8pPr marL="1371600" algn="ctr" rtl="0" eaLnBrk="1" fontAlgn="base" hangingPunct="1">
        <a:spcBef>
          <a:spcPct val="0"/>
        </a:spcBef>
        <a:spcAft>
          <a:spcPct val="0"/>
        </a:spcAft>
        <a:defRPr sz="4400">
          <a:solidFill>
            <a:schemeClr val="tx1"/>
          </a:solidFill>
          <a:latin typeface="Arial" charset="0"/>
          <a:cs typeface="Arial" charset="0"/>
        </a:defRPr>
      </a:lvl8pPr>
      <a:lvl9pPr marL="1828800" algn="ctr" rtl="0" eaLnBrk="1" fontAlgn="base" hangingPunct="1">
        <a:spcBef>
          <a:spcPct val="0"/>
        </a:spcBef>
        <a:spcAft>
          <a:spcPct val="0"/>
        </a:spcAft>
        <a:defRPr sz="4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340768"/>
            <a:ext cx="8208912" cy="2088232"/>
          </a:xfrm>
        </p:spPr>
        <p:txBody>
          <a:bodyPr>
            <a:normAutofit/>
          </a:bodyPr>
          <a:lstStyle/>
          <a:p>
            <a:r>
              <a:rPr lang="en-ZA" altLang="en-US" sz="3600" b="1" dirty="0">
                <a:solidFill>
                  <a:srgbClr val="006439"/>
                </a:solidFill>
                <a:latin typeface="Arial" charset="0"/>
                <a:cs typeface="Arial" charset="0"/>
              </a:rPr>
              <a:t>Economic Development Department</a:t>
            </a:r>
            <a:br>
              <a:rPr lang="en-ZA" altLang="en-US" sz="3600" b="1" dirty="0">
                <a:solidFill>
                  <a:srgbClr val="006439"/>
                </a:solidFill>
                <a:latin typeface="Arial" charset="0"/>
                <a:cs typeface="Arial" charset="0"/>
              </a:rPr>
            </a:br>
            <a:r>
              <a:rPr lang="en-ZA" altLang="en-US" sz="3600" b="1" dirty="0" smtClean="0">
                <a:solidFill>
                  <a:srgbClr val="006439"/>
                </a:solidFill>
                <a:latin typeface="Arial" charset="0"/>
                <a:cs typeface="Arial" charset="0"/>
              </a:rPr>
              <a:t>2018/19 Annual </a:t>
            </a:r>
            <a:r>
              <a:rPr lang="en-ZA" altLang="en-US" sz="3600" b="1" dirty="0">
                <a:solidFill>
                  <a:srgbClr val="006439"/>
                </a:solidFill>
                <a:latin typeface="Arial" charset="0"/>
                <a:cs typeface="Arial" charset="0"/>
              </a:rPr>
              <a:t>Report</a:t>
            </a:r>
            <a:endParaRPr lang="en-ZA" sz="3600" b="1" dirty="0"/>
          </a:p>
        </p:txBody>
      </p:sp>
      <p:sp>
        <p:nvSpPr>
          <p:cNvPr id="3" name="Subtitle 2"/>
          <p:cNvSpPr>
            <a:spLocks noGrp="1"/>
          </p:cNvSpPr>
          <p:nvPr>
            <p:ph type="subTitle" idx="1"/>
          </p:nvPr>
        </p:nvSpPr>
        <p:spPr>
          <a:xfrm>
            <a:off x="827584" y="3573016"/>
            <a:ext cx="7379096" cy="1800199"/>
          </a:xfrm>
        </p:spPr>
        <p:txBody>
          <a:bodyPr>
            <a:normAutofit fontScale="92500" lnSpcReduction="10000"/>
          </a:bodyPr>
          <a:lstStyle/>
          <a:p>
            <a:pPr lvl="0"/>
            <a:r>
              <a:rPr lang="en-ZA" dirty="0">
                <a:solidFill>
                  <a:prstClr val="black"/>
                </a:solidFill>
              </a:rPr>
              <a:t> </a:t>
            </a:r>
            <a:r>
              <a:rPr lang="en-ZA" sz="2800" dirty="0">
                <a:solidFill>
                  <a:prstClr val="black"/>
                </a:solidFill>
                <a:latin typeface="Arial" pitchFamily="34" charset="0"/>
                <a:cs typeface="Arial" pitchFamily="34" charset="0"/>
              </a:rPr>
              <a:t>Presentation to the Portfolio </a:t>
            </a:r>
            <a:r>
              <a:rPr lang="en-ZA" sz="2800" dirty="0" smtClean="0">
                <a:solidFill>
                  <a:prstClr val="black"/>
                </a:solidFill>
                <a:latin typeface="Arial" pitchFamily="34" charset="0"/>
                <a:cs typeface="Arial" pitchFamily="34" charset="0"/>
              </a:rPr>
              <a:t>Committee on</a:t>
            </a:r>
            <a:r>
              <a:rPr lang="en-ZA" sz="2800" dirty="0">
                <a:solidFill>
                  <a:prstClr val="black"/>
                </a:solidFill>
                <a:latin typeface="Arial" pitchFamily="34" charset="0"/>
                <a:cs typeface="Arial" pitchFamily="34" charset="0"/>
              </a:rPr>
              <a:t/>
            </a:r>
            <a:br>
              <a:rPr lang="en-ZA" sz="2800" dirty="0">
                <a:solidFill>
                  <a:prstClr val="black"/>
                </a:solidFill>
                <a:latin typeface="Arial" pitchFamily="34" charset="0"/>
                <a:cs typeface="Arial" pitchFamily="34" charset="0"/>
              </a:rPr>
            </a:br>
            <a:r>
              <a:rPr lang="en-ZA" sz="2800" dirty="0">
                <a:solidFill>
                  <a:prstClr val="black"/>
                </a:solidFill>
                <a:latin typeface="Arial" pitchFamily="34" charset="0"/>
                <a:cs typeface="Arial" pitchFamily="34" charset="0"/>
              </a:rPr>
              <a:t>Economic Development </a:t>
            </a:r>
          </a:p>
          <a:p>
            <a:pPr lvl="0"/>
            <a:endParaRPr lang="en-ZA" sz="2800" dirty="0">
              <a:solidFill>
                <a:prstClr val="black"/>
              </a:solidFill>
              <a:latin typeface="Arial" pitchFamily="34" charset="0"/>
              <a:cs typeface="Arial" pitchFamily="34" charset="0"/>
            </a:endParaRPr>
          </a:p>
          <a:p>
            <a:pPr lvl="0"/>
            <a:r>
              <a:rPr lang="en-ZA" sz="2800" b="1" dirty="0" smtClean="0">
                <a:solidFill>
                  <a:prstClr val="black"/>
                </a:solidFill>
                <a:latin typeface="Arial" pitchFamily="34" charset="0"/>
                <a:cs typeface="Arial" pitchFamily="34" charset="0"/>
              </a:rPr>
              <a:t>08 October 2019</a:t>
            </a:r>
            <a:endParaRPr lang="en-ZA" sz="3600" b="1" dirty="0" smtClean="0">
              <a:solidFill>
                <a:schemeClr val="tx1"/>
              </a:solidFill>
              <a:latin typeface="Arial" pitchFamily="34" charset="0"/>
              <a:cs typeface="Arial" pitchFamily="34" charset="0"/>
            </a:endParaRPr>
          </a:p>
        </p:txBody>
      </p:sp>
      <p:pic>
        <p:nvPicPr>
          <p:cNvPr id="14" name="Picture 13" descr="top.jpg"/>
          <p:cNvPicPr>
            <a:picLocks noChangeAspect="1"/>
          </p:cNvPicPr>
          <p:nvPr/>
        </p:nvPicPr>
        <p:blipFill>
          <a:blip r:embed="rId3" cstate="email"/>
          <a:stretch>
            <a:fillRect/>
          </a:stretch>
        </p:blipFill>
        <p:spPr>
          <a:xfrm>
            <a:off x="1" y="260648"/>
            <a:ext cx="9143998" cy="770722"/>
          </a:xfrm>
          <a:prstGeom prst="rect">
            <a:avLst/>
          </a:prstGeom>
        </p:spPr>
      </p:pic>
      <p:sp>
        <p:nvSpPr>
          <p:cNvPr id="4" name="Slide Number Placeholder 3"/>
          <p:cNvSpPr>
            <a:spLocks noGrp="1"/>
          </p:cNvSpPr>
          <p:nvPr>
            <p:ph type="sldNum" sz="quarter" idx="12"/>
          </p:nvPr>
        </p:nvSpPr>
        <p:spPr/>
        <p:txBody>
          <a:bodyPr/>
          <a:lstStyle/>
          <a:p>
            <a:fld id="{0C477770-CA54-4B44-8FE2-04A07C028FD1}" type="slidenum">
              <a:rPr lang="en-ZA" smtClean="0"/>
              <a:pPr/>
              <a:t>1</a:t>
            </a:fld>
            <a:endParaRPr lang="en-ZA" dirty="0"/>
          </a:p>
        </p:txBody>
      </p:sp>
    </p:spTree>
    <p:extLst>
      <p:ext uri="{BB962C8B-B14F-4D97-AF65-F5344CB8AC3E}">
        <p14:creationId xmlns:p14="http://schemas.microsoft.com/office/powerpoint/2010/main" val="2748827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C477770-CA54-4B44-8FE2-04A07C028FD1}" type="slidenum">
              <a:rPr lang="en-ZA" smtClean="0"/>
              <a:pPr/>
              <a:t>10</a:t>
            </a:fld>
            <a:endParaRPr lang="en-ZA" dirty="0"/>
          </a:p>
        </p:txBody>
      </p:sp>
      <p:sp>
        <p:nvSpPr>
          <p:cNvPr id="5" name="Title 4"/>
          <p:cNvSpPr>
            <a:spLocks noGrp="1"/>
          </p:cNvSpPr>
          <p:nvPr>
            <p:ph type="title"/>
          </p:nvPr>
        </p:nvSpPr>
        <p:spPr>
          <a:xfrm>
            <a:off x="457200" y="238093"/>
            <a:ext cx="8229600" cy="648072"/>
          </a:xfrm>
        </p:spPr>
        <p:txBody>
          <a:bodyPr>
            <a:normAutofit/>
          </a:bodyPr>
          <a:lstStyle/>
          <a:p>
            <a:r>
              <a:rPr lang="en-US" altLang="en-US" sz="2600" b="1" dirty="0" smtClean="0">
                <a:latin typeface="Arial" charset="0"/>
                <a:cs typeface="Arial" charset="0"/>
              </a:rPr>
              <a:t>D1. Competition Highlights – Fifth Administration</a:t>
            </a:r>
            <a:endParaRPr lang="en-ZA" sz="2600" dirty="0"/>
          </a:p>
        </p:txBody>
      </p:sp>
      <p:sp>
        <p:nvSpPr>
          <p:cNvPr id="8" name="TextBox 7"/>
          <p:cNvSpPr txBox="1"/>
          <p:nvPr/>
        </p:nvSpPr>
        <p:spPr>
          <a:xfrm>
            <a:off x="107504" y="1100696"/>
            <a:ext cx="5205313" cy="5016758"/>
          </a:xfrm>
          <a:prstGeom prst="rect">
            <a:avLst/>
          </a:prstGeom>
          <a:noFill/>
        </p:spPr>
        <p:txBody>
          <a:bodyPr wrap="square" rtlCol="0">
            <a:spAutoFit/>
          </a:bodyPr>
          <a:lstStyle/>
          <a:p>
            <a:pPr marL="342900" indent="-342900">
              <a:buClr>
                <a:srgbClr val="00B050"/>
              </a:buClr>
              <a:buSzPct val="171000"/>
              <a:buFont typeface="Wingdings" panose="05000000000000000000" pitchFamily="2" charset="2"/>
              <a:buChar char="ü"/>
            </a:pPr>
            <a:r>
              <a:rPr lang="en-US" sz="2400" dirty="0" smtClean="0">
                <a:latin typeface="Arial" panose="020B0604020202020204" pitchFamily="34" charset="0"/>
                <a:cs typeface="Arial" panose="020B0604020202020204" pitchFamily="34" charset="0"/>
              </a:rPr>
              <a:t>Penalties </a:t>
            </a:r>
            <a:r>
              <a:rPr lang="en-US" sz="2400" dirty="0">
                <a:latin typeface="Arial" panose="020B0604020202020204" pitchFamily="34" charset="0"/>
                <a:cs typeface="Arial" panose="020B0604020202020204" pitchFamily="34" charset="0"/>
              </a:rPr>
              <a:t>imposed by competition authorities</a:t>
            </a:r>
            <a:r>
              <a:rPr lang="en-ZA" sz="2400" dirty="0" smtClean="0">
                <a:latin typeface="Arial" panose="020B0604020202020204" pitchFamily="34" charset="0"/>
                <a:cs typeface="Arial" panose="020B0604020202020204" pitchFamily="34" charset="0"/>
              </a:rPr>
              <a:t> </a:t>
            </a:r>
            <a:endParaRPr lang="en-ZA" sz="2000" dirty="0">
              <a:latin typeface="Arial" panose="020B0604020202020204" pitchFamily="34" charset="0"/>
              <a:cs typeface="Arial" panose="020B0604020202020204" pitchFamily="34" charset="0"/>
            </a:endParaRPr>
          </a:p>
          <a:p>
            <a:pPr marL="457200" indent="-457200">
              <a:buClr>
                <a:srgbClr val="00B050"/>
              </a:buClr>
              <a:buSzPct val="171000"/>
              <a:buFont typeface="Wingdings" panose="05000000000000000000" pitchFamily="2" charset="2"/>
              <a:buChar char="ü"/>
            </a:pPr>
            <a:endParaRPr lang="en-ZA" sz="2800" b="1" dirty="0" smtClean="0">
              <a:latin typeface="Arial" panose="020B0604020202020204" pitchFamily="34" charset="0"/>
              <a:cs typeface="Arial" panose="020B0604020202020204" pitchFamily="34" charset="0"/>
            </a:endParaRPr>
          </a:p>
          <a:p>
            <a:pPr marL="457200" indent="-457200">
              <a:buClr>
                <a:srgbClr val="00B050"/>
              </a:buClr>
              <a:buSzPct val="171000"/>
              <a:buFont typeface="Wingdings" panose="05000000000000000000" pitchFamily="2" charset="2"/>
              <a:buChar char="ü"/>
            </a:pPr>
            <a:endParaRPr lang="en-ZA" sz="2800" b="1" dirty="0">
              <a:latin typeface="Arial" panose="020B0604020202020204" pitchFamily="34" charset="0"/>
              <a:cs typeface="Arial" panose="020B0604020202020204" pitchFamily="34" charset="0"/>
            </a:endParaRPr>
          </a:p>
          <a:p>
            <a:pPr marL="342900" indent="-342900">
              <a:buClr>
                <a:srgbClr val="00B050"/>
              </a:buClr>
              <a:buSzPct val="171000"/>
              <a:buFont typeface="Wingdings" panose="05000000000000000000" pitchFamily="2" charset="2"/>
              <a:buChar char="ü"/>
            </a:pPr>
            <a:r>
              <a:rPr lang="en-US" sz="2400" dirty="0" smtClean="0">
                <a:latin typeface="Arial" panose="020B0604020202020204" pitchFamily="34" charset="0"/>
                <a:cs typeface="Arial" panose="020B0604020202020204" pitchFamily="34" charset="0"/>
              </a:rPr>
              <a:t>Economic </a:t>
            </a:r>
            <a:r>
              <a:rPr lang="en-US" sz="2400" dirty="0">
                <a:latin typeface="Arial" panose="020B0604020202020204" pitchFamily="34" charset="0"/>
                <a:cs typeface="Arial" panose="020B0604020202020204" pitchFamily="34" charset="0"/>
              </a:rPr>
              <a:t>value facilitated to historically </a:t>
            </a:r>
            <a:r>
              <a:rPr lang="en-US" sz="2400" dirty="0" smtClean="0">
                <a:latin typeface="Arial" panose="020B0604020202020204" pitchFamily="34" charset="0"/>
                <a:cs typeface="Arial" panose="020B0604020202020204" pitchFamily="34" charset="0"/>
              </a:rPr>
              <a:t>disadvantaged persons </a:t>
            </a:r>
            <a:r>
              <a:rPr lang="en-US" sz="2400" dirty="0">
                <a:latin typeface="Arial" panose="020B0604020202020204" pitchFamily="34" charset="0"/>
                <a:cs typeface="Arial" panose="020B0604020202020204" pitchFamily="34" charset="0"/>
              </a:rPr>
              <a:t>through competition settlement </a:t>
            </a:r>
            <a:r>
              <a:rPr lang="en-US" sz="2400" dirty="0" smtClean="0">
                <a:latin typeface="Arial" panose="020B0604020202020204" pitchFamily="34" charset="0"/>
                <a:cs typeface="Arial" panose="020B0604020202020204" pitchFamily="34" charset="0"/>
              </a:rPr>
              <a:t>agreements</a:t>
            </a:r>
          </a:p>
          <a:p>
            <a:pPr marL="342900" indent="-342900">
              <a:buClr>
                <a:srgbClr val="00B050"/>
              </a:buClr>
              <a:buSzPct val="171000"/>
              <a:buFont typeface="Wingdings" panose="05000000000000000000" pitchFamily="2" charset="2"/>
              <a:buChar char="ü"/>
            </a:pPr>
            <a:endParaRPr lang="en-ZA" sz="2400" dirty="0" smtClean="0">
              <a:latin typeface="Arial" panose="020B0604020202020204" pitchFamily="34" charset="0"/>
              <a:cs typeface="Arial" panose="020B0604020202020204" pitchFamily="34" charset="0"/>
            </a:endParaRPr>
          </a:p>
          <a:p>
            <a:pPr>
              <a:buClr>
                <a:srgbClr val="00B050"/>
              </a:buClr>
              <a:buSzPct val="171000"/>
            </a:pPr>
            <a:endParaRPr lang="en-ZA" sz="2400" dirty="0" smtClean="0">
              <a:latin typeface="Arial" panose="020B0604020202020204" pitchFamily="34" charset="0"/>
              <a:cs typeface="Arial" panose="020B0604020202020204" pitchFamily="34" charset="0"/>
            </a:endParaRPr>
          </a:p>
          <a:p>
            <a:pPr marL="342900" indent="-342900">
              <a:buClr>
                <a:srgbClr val="00B050"/>
              </a:buClr>
              <a:buSzPct val="171000"/>
              <a:buFont typeface="Wingdings" panose="05000000000000000000" pitchFamily="2" charset="2"/>
              <a:buChar char="ü"/>
            </a:pPr>
            <a:r>
              <a:rPr lang="en-US" sz="2400" dirty="0">
                <a:latin typeface="Arial" panose="020B0604020202020204" pitchFamily="34" charset="0"/>
                <a:cs typeface="Arial" panose="020B0604020202020204" pitchFamily="34" charset="0"/>
              </a:rPr>
              <a:t>Net jobs protected through public interest </a:t>
            </a:r>
            <a:r>
              <a:rPr lang="en-US" sz="2400" dirty="0" smtClean="0">
                <a:latin typeface="Arial" panose="020B0604020202020204" pitchFamily="34" charset="0"/>
                <a:cs typeface="Arial" panose="020B0604020202020204" pitchFamily="34" charset="0"/>
              </a:rPr>
              <a:t>conditions in </a:t>
            </a:r>
            <a:r>
              <a:rPr lang="en-US" sz="2400" dirty="0">
                <a:latin typeface="Arial" panose="020B0604020202020204" pitchFamily="34" charset="0"/>
                <a:cs typeface="Arial" panose="020B0604020202020204" pitchFamily="34" charset="0"/>
              </a:rPr>
              <a:t>mergers </a:t>
            </a:r>
            <a:endParaRPr lang="en-ZA" sz="2400" dirty="0">
              <a:latin typeface="Arial" panose="020B0604020202020204" pitchFamily="34" charset="0"/>
              <a:cs typeface="Arial" panose="020B0604020202020204" pitchFamily="34" charset="0"/>
            </a:endParaRPr>
          </a:p>
          <a:p>
            <a:pPr marL="342900" indent="-342900">
              <a:buClr>
                <a:srgbClr val="00B050"/>
              </a:buClr>
              <a:buSzPct val="171000"/>
              <a:buFont typeface="Wingdings" panose="05000000000000000000" pitchFamily="2" charset="2"/>
              <a:buChar char="ü"/>
            </a:pPr>
            <a:endParaRPr lang="en-ZA" sz="2400" dirty="0"/>
          </a:p>
        </p:txBody>
      </p:sp>
      <p:sp>
        <p:nvSpPr>
          <p:cNvPr id="2" name="Oval 1"/>
          <p:cNvSpPr/>
          <p:nvPr/>
        </p:nvSpPr>
        <p:spPr>
          <a:xfrm>
            <a:off x="5312033" y="834830"/>
            <a:ext cx="3024336" cy="1628643"/>
          </a:xfrm>
          <a:prstGeom prst="ellipse">
            <a:avLst/>
          </a:prstGeom>
          <a:solidFill>
            <a:schemeClr val="accent3"/>
          </a:solidFill>
          <a:ln>
            <a:solidFill>
              <a:srgbClr val="00AC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R2.8 billion</a:t>
            </a:r>
          </a:p>
        </p:txBody>
      </p:sp>
      <p:sp>
        <p:nvSpPr>
          <p:cNvPr id="13" name="Oval 12"/>
          <p:cNvSpPr/>
          <p:nvPr/>
        </p:nvSpPr>
        <p:spPr>
          <a:xfrm>
            <a:off x="5312033" y="4579893"/>
            <a:ext cx="3024336" cy="1628643"/>
          </a:xfrm>
          <a:prstGeom prst="ellipse">
            <a:avLst/>
          </a:prstGeom>
          <a:solidFill>
            <a:schemeClr val="accent3"/>
          </a:solidFill>
          <a:ln>
            <a:solidFill>
              <a:srgbClr val="00AC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141 568</a:t>
            </a:r>
          </a:p>
        </p:txBody>
      </p:sp>
      <p:sp>
        <p:nvSpPr>
          <p:cNvPr id="14" name="Oval 13"/>
          <p:cNvSpPr/>
          <p:nvPr/>
        </p:nvSpPr>
        <p:spPr>
          <a:xfrm>
            <a:off x="5312033" y="2678004"/>
            <a:ext cx="3024336" cy="1628643"/>
          </a:xfrm>
          <a:prstGeom prst="ellipse">
            <a:avLst/>
          </a:prstGeom>
          <a:solidFill>
            <a:schemeClr val="accent3"/>
          </a:solidFill>
          <a:ln>
            <a:solidFill>
              <a:srgbClr val="00AC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Clr>
                <a:srgbClr val="00B050"/>
              </a:buClr>
              <a:buSzPct val="171000"/>
            </a:pPr>
            <a:r>
              <a:rPr lang="en-US" sz="3200" b="1" dirty="0">
                <a:solidFill>
                  <a:schemeClr val="tx1"/>
                </a:solidFill>
              </a:rPr>
              <a:t>R20 billion</a:t>
            </a:r>
          </a:p>
        </p:txBody>
      </p:sp>
    </p:spTree>
    <p:extLst>
      <p:ext uri="{BB962C8B-B14F-4D97-AF65-F5344CB8AC3E}">
        <p14:creationId xmlns:p14="http://schemas.microsoft.com/office/powerpoint/2010/main" val="19827595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72770" y="6453336"/>
            <a:ext cx="2114030" cy="365125"/>
          </a:xfrm>
        </p:spPr>
        <p:txBody>
          <a:bodyPr/>
          <a:lstStyle/>
          <a:p>
            <a:fld id="{0C477770-CA54-4B44-8FE2-04A07C028FD1}" type="slidenum">
              <a:rPr lang="en-ZA" smtClean="0"/>
              <a:pPr/>
              <a:t>11</a:t>
            </a:fld>
            <a:endParaRPr lang="en-ZA" dirty="0"/>
          </a:p>
        </p:txBody>
      </p:sp>
      <p:sp>
        <p:nvSpPr>
          <p:cNvPr id="5" name="Title 4"/>
          <p:cNvSpPr>
            <a:spLocks noGrp="1"/>
          </p:cNvSpPr>
          <p:nvPr>
            <p:ph type="title"/>
          </p:nvPr>
        </p:nvSpPr>
        <p:spPr>
          <a:xfrm>
            <a:off x="518864" y="188640"/>
            <a:ext cx="8229600" cy="648072"/>
          </a:xfrm>
        </p:spPr>
        <p:txBody>
          <a:bodyPr>
            <a:normAutofit fontScale="90000"/>
          </a:bodyPr>
          <a:lstStyle/>
          <a:p>
            <a:r>
              <a:rPr lang="en-US" altLang="en-US" sz="3200" b="1" dirty="0" smtClean="0">
                <a:latin typeface="Arial" charset="0"/>
                <a:cs typeface="Arial" charset="0"/>
              </a:rPr>
              <a:t>D1. Competition Highlights – Public interest</a:t>
            </a:r>
            <a:endParaRPr lang="en-ZA" sz="3200" dirty="0"/>
          </a:p>
        </p:txBody>
      </p:sp>
      <p:sp>
        <p:nvSpPr>
          <p:cNvPr id="9" name="Rectangle 8"/>
          <p:cNvSpPr/>
          <p:nvPr/>
        </p:nvSpPr>
        <p:spPr>
          <a:xfrm>
            <a:off x="78385" y="3429000"/>
            <a:ext cx="5501727" cy="830997"/>
          </a:xfrm>
          <a:prstGeom prst="rect">
            <a:avLst/>
          </a:prstGeom>
        </p:spPr>
        <p:txBody>
          <a:bodyPr wrap="square">
            <a:spAutoFit/>
          </a:bodyPr>
          <a:lstStyle/>
          <a:p>
            <a:pPr marL="273050" indent="0">
              <a:buFont typeface="Arial" pitchFamily="34" charset="0"/>
              <a:buNone/>
            </a:pPr>
            <a:r>
              <a:rPr lang="en-ZA" sz="2400" b="1" dirty="0" smtClean="0">
                <a:solidFill>
                  <a:srgbClr val="C00000"/>
                </a:solidFill>
                <a:latin typeface="Arial" panose="020B0604020202020204" pitchFamily="34" charset="0"/>
                <a:cs typeface="Arial" panose="020B0604020202020204" pitchFamily="34" charset="0"/>
              </a:rPr>
              <a:t>Development impact as a result of</a:t>
            </a:r>
          </a:p>
          <a:p>
            <a:pPr marL="273050" indent="0">
              <a:buFont typeface="Arial" pitchFamily="34" charset="0"/>
              <a:buNone/>
            </a:pPr>
            <a:r>
              <a:rPr lang="en-ZA" sz="2400" b="1" dirty="0" smtClean="0">
                <a:solidFill>
                  <a:srgbClr val="C00000"/>
                </a:solidFill>
                <a:latin typeface="Arial" panose="020B0604020202020204" pitchFamily="34" charset="0"/>
                <a:cs typeface="Arial" panose="020B0604020202020204" pitchFamily="34" charset="0"/>
              </a:rPr>
              <a:t>Merger Conditions: </a:t>
            </a:r>
            <a:endParaRPr lang="en-ZA" sz="2400" b="1" dirty="0">
              <a:solidFill>
                <a:srgbClr val="C00000"/>
              </a:solidFill>
              <a:latin typeface="Arial" panose="020B0604020202020204" pitchFamily="34" charset="0"/>
              <a:cs typeface="Arial" panose="020B0604020202020204" pitchFamily="34" charset="0"/>
            </a:endParaRPr>
          </a:p>
        </p:txBody>
      </p:sp>
      <p:sp>
        <p:nvSpPr>
          <p:cNvPr id="10" name="TextBox 9"/>
          <p:cNvSpPr txBox="1"/>
          <p:nvPr/>
        </p:nvSpPr>
        <p:spPr>
          <a:xfrm>
            <a:off x="251520" y="4410978"/>
            <a:ext cx="5292533" cy="1754326"/>
          </a:xfrm>
          <a:prstGeom prst="rect">
            <a:avLst/>
          </a:prstGeom>
          <a:noFill/>
        </p:spPr>
        <p:txBody>
          <a:bodyPr wrap="square" rtlCol="0">
            <a:spAutoFit/>
          </a:bodyPr>
          <a:lstStyle/>
          <a:p>
            <a:pPr marL="457200" indent="-457200">
              <a:buClr>
                <a:srgbClr val="00B050"/>
              </a:buClr>
              <a:buSzPct val="171000"/>
              <a:buFont typeface="Wingdings" pitchFamily="2" charset="2"/>
              <a:buChar char="ü"/>
            </a:pPr>
            <a:r>
              <a:rPr lang="en-ZA" sz="2800" b="1" dirty="0" smtClean="0">
                <a:latin typeface="Arial" panose="020B0604020202020204" pitchFamily="34" charset="0"/>
                <a:cs typeface="Arial" panose="020B0604020202020204" pitchFamily="34" charset="0"/>
              </a:rPr>
              <a:t>6  080 </a:t>
            </a:r>
            <a:r>
              <a:rPr lang="en-ZA" sz="2400" dirty="0" smtClean="0">
                <a:latin typeface="Arial" panose="020B0604020202020204" pitchFamily="34" charset="0"/>
                <a:cs typeface="Arial" panose="020B0604020202020204" pitchFamily="34" charset="0"/>
              </a:rPr>
              <a:t>jobs retained</a:t>
            </a:r>
            <a:endParaRPr lang="en-ZA" sz="2400" dirty="0">
              <a:latin typeface="Arial" panose="020B0604020202020204" pitchFamily="34" charset="0"/>
              <a:cs typeface="Arial" panose="020B0604020202020204" pitchFamily="34" charset="0"/>
            </a:endParaRPr>
          </a:p>
          <a:p>
            <a:pPr marL="457200" indent="-457200">
              <a:buClr>
                <a:srgbClr val="00B050"/>
              </a:buClr>
              <a:buSzPct val="171000"/>
              <a:buFont typeface="Wingdings" pitchFamily="2" charset="2"/>
              <a:buChar char="ü"/>
            </a:pPr>
            <a:endParaRPr lang="en-ZA" sz="2800" b="1" dirty="0" smtClean="0">
              <a:latin typeface="Arial" panose="020B0604020202020204" pitchFamily="34" charset="0"/>
              <a:cs typeface="Arial" panose="020B0604020202020204" pitchFamily="34" charset="0"/>
            </a:endParaRPr>
          </a:p>
          <a:p>
            <a:pPr marL="457200" indent="-457200">
              <a:buClr>
                <a:srgbClr val="00B050"/>
              </a:buClr>
              <a:buSzPct val="171000"/>
              <a:buFont typeface="Wingdings" pitchFamily="2" charset="2"/>
              <a:buChar char="ü"/>
            </a:pPr>
            <a:r>
              <a:rPr lang="en-ZA" sz="2800" b="1" dirty="0" smtClean="0">
                <a:latin typeface="Arial" panose="020B0604020202020204" pitchFamily="34" charset="0"/>
                <a:cs typeface="Arial" panose="020B0604020202020204" pitchFamily="34" charset="0"/>
              </a:rPr>
              <a:t>13 436 </a:t>
            </a:r>
            <a:r>
              <a:rPr lang="en-ZA" sz="2400" dirty="0" smtClean="0">
                <a:latin typeface="Arial" panose="020B0604020202020204" pitchFamily="34" charset="0"/>
                <a:cs typeface="Arial" panose="020B0604020202020204" pitchFamily="34" charset="0"/>
              </a:rPr>
              <a:t>jobs </a:t>
            </a:r>
            <a:r>
              <a:rPr lang="en-ZA" sz="2400" dirty="0">
                <a:latin typeface="Arial" panose="020B0604020202020204" pitchFamily="34" charset="0"/>
                <a:cs typeface="Arial" panose="020B0604020202020204" pitchFamily="34" charset="0"/>
              </a:rPr>
              <a:t>lost as a direct </a:t>
            </a:r>
            <a:r>
              <a:rPr lang="en-ZA" sz="2400" dirty="0" smtClean="0">
                <a:latin typeface="Arial" panose="020B0604020202020204" pitchFamily="34" charset="0"/>
                <a:cs typeface="Arial" panose="020B0604020202020204" pitchFamily="34" charset="0"/>
              </a:rPr>
              <a:t>result</a:t>
            </a:r>
          </a:p>
          <a:p>
            <a:pPr>
              <a:buClr>
                <a:srgbClr val="00B050"/>
              </a:buClr>
              <a:buSzPct val="171000"/>
            </a:pPr>
            <a:r>
              <a:rPr lang="en-ZA" sz="2400" dirty="0">
                <a:latin typeface="Arial" panose="020B0604020202020204" pitchFamily="34" charset="0"/>
                <a:cs typeface="Arial" panose="020B0604020202020204" pitchFamily="34" charset="0"/>
              </a:rPr>
              <a:t>	</a:t>
            </a:r>
            <a:r>
              <a:rPr lang="en-ZA" sz="2400" dirty="0" smtClean="0">
                <a:latin typeface="Arial" panose="020B0604020202020204" pitchFamily="34" charset="0"/>
                <a:cs typeface="Arial" panose="020B0604020202020204" pitchFamily="34" charset="0"/>
              </a:rPr>
              <a:t>   of </a:t>
            </a:r>
            <a:r>
              <a:rPr lang="en-ZA" sz="2400" dirty="0">
                <a:latin typeface="Arial" panose="020B0604020202020204" pitchFamily="34" charset="0"/>
                <a:cs typeface="Arial" panose="020B0604020202020204" pitchFamily="34" charset="0"/>
              </a:rPr>
              <a:t>mergers </a:t>
            </a:r>
            <a:r>
              <a:rPr lang="en-ZA" sz="2400" dirty="0" smtClean="0">
                <a:latin typeface="Arial" panose="020B0604020202020204" pitchFamily="34" charset="0"/>
                <a:cs typeface="Arial" panose="020B0604020202020204" pitchFamily="34" charset="0"/>
              </a:rPr>
              <a:t>approved</a:t>
            </a:r>
            <a:endParaRPr lang="en-ZA" sz="2400" dirty="0"/>
          </a:p>
        </p:txBody>
      </p:sp>
      <p:sp>
        <p:nvSpPr>
          <p:cNvPr id="7" name="Rectangle 6"/>
          <p:cNvSpPr/>
          <p:nvPr/>
        </p:nvSpPr>
        <p:spPr>
          <a:xfrm>
            <a:off x="0" y="908720"/>
            <a:ext cx="9144000" cy="830997"/>
          </a:xfrm>
          <a:prstGeom prst="rect">
            <a:avLst/>
          </a:prstGeom>
        </p:spPr>
        <p:txBody>
          <a:bodyPr wrap="square">
            <a:spAutoFit/>
          </a:bodyPr>
          <a:lstStyle/>
          <a:p>
            <a:pPr marL="273050" indent="0" algn="just">
              <a:buFont typeface="Arial" pitchFamily="34" charset="0"/>
              <a:buNone/>
            </a:pPr>
            <a:r>
              <a:rPr lang="en-ZA" sz="2400" b="1" dirty="0" smtClean="0">
                <a:solidFill>
                  <a:srgbClr val="C00000"/>
                </a:solidFill>
                <a:latin typeface="Arial" panose="020B0604020202020204" pitchFamily="34" charset="0"/>
                <a:cs typeface="Arial" panose="020B0604020202020204" pitchFamily="34" charset="0"/>
              </a:rPr>
              <a:t>Number of mergers with employment and public interest conditions approved by Competition Commission (2018/19) </a:t>
            </a:r>
            <a:endParaRPr lang="en-ZA" sz="2400" b="1" dirty="0">
              <a:solidFill>
                <a:srgbClr val="C00000"/>
              </a:solidFill>
              <a:latin typeface="Arial" panose="020B0604020202020204" pitchFamily="34" charset="0"/>
              <a:cs typeface="Arial" panose="020B0604020202020204" pitchFamily="34" charset="0"/>
            </a:endParaRPr>
          </a:p>
        </p:txBody>
      </p:sp>
      <p:sp>
        <p:nvSpPr>
          <p:cNvPr id="8" name="TextBox 7"/>
          <p:cNvSpPr txBox="1"/>
          <p:nvPr/>
        </p:nvSpPr>
        <p:spPr>
          <a:xfrm>
            <a:off x="251520" y="1881406"/>
            <a:ext cx="4372908" cy="2123658"/>
          </a:xfrm>
          <a:prstGeom prst="rect">
            <a:avLst/>
          </a:prstGeom>
          <a:noFill/>
        </p:spPr>
        <p:txBody>
          <a:bodyPr wrap="square" rtlCol="0">
            <a:spAutoFit/>
          </a:bodyPr>
          <a:lstStyle/>
          <a:p>
            <a:pPr marL="457200" indent="-457200">
              <a:buClr>
                <a:srgbClr val="00B050"/>
              </a:buClr>
              <a:buSzPct val="171000"/>
              <a:buFont typeface="Wingdings" pitchFamily="2" charset="2"/>
              <a:buChar char="ü"/>
            </a:pPr>
            <a:r>
              <a:rPr lang="en-ZA" sz="2800" b="1" dirty="0" smtClean="0">
                <a:latin typeface="Arial" panose="020B0604020202020204" pitchFamily="34" charset="0"/>
                <a:cs typeface="Arial" panose="020B0604020202020204" pitchFamily="34" charset="0"/>
              </a:rPr>
              <a:t>27 </a:t>
            </a:r>
            <a:r>
              <a:rPr lang="en-ZA" sz="2400" dirty="0" smtClean="0">
                <a:latin typeface="Arial" panose="020B0604020202020204" pitchFamily="34" charset="0"/>
                <a:cs typeface="Arial" panose="020B0604020202020204" pitchFamily="34" charset="0"/>
              </a:rPr>
              <a:t>mergers</a:t>
            </a:r>
          </a:p>
          <a:p>
            <a:pPr marL="457200" indent="-457200">
              <a:buClr>
                <a:srgbClr val="00B050"/>
              </a:buClr>
              <a:buSzPct val="171000"/>
              <a:buFont typeface="Wingdings" pitchFamily="2" charset="2"/>
              <a:buChar char="ü"/>
            </a:pPr>
            <a:endParaRPr lang="en-ZA" sz="2800" b="1" dirty="0" smtClean="0">
              <a:latin typeface="Arial" panose="020B0604020202020204" pitchFamily="34" charset="0"/>
              <a:cs typeface="Arial" panose="020B0604020202020204" pitchFamily="34" charset="0"/>
            </a:endParaRPr>
          </a:p>
          <a:p>
            <a:pPr marL="457200" indent="-457200">
              <a:buClr>
                <a:srgbClr val="00B050"/>
              </a:buClr>
              <a:buSzPct val="171000"/>
              <a:buFont typeface="Wingdings" pitchFamily="2" charset="2"/>
              <a:buChar char="ü"/>
            </a:pPr>
            <a:r>
              <a:rPr lang="en-ZA" sz="2800" b="1" dirty="0" smtClean="0">
                <a:latin typeface="Arial" panose="020B0604020202020204" pitchFamily="34" charset="0"/>
                <a:cs typeface="Arial" panose="020B0604020202020204" pitchFamily="34" charset="0"/>
              </a:rPr>
              <a:t>R334m </a:t>
            </a:r>
            <a:r>
              <a:rPr lang="en-ZA" sz="2400" dirty="0" smtClean="0">
                <a:latin typeface="Arial" panose="020B0604020202020204" pitchFamily="34" charset="0"/>
                <a:cs typeface="Arial" panose="020B0604020202020204" pitchFamily="34" charset="0"/>
              </a:rPr>
              <a:t>penalties imposes</a:t>
            </a:r>
          </a:p>
          <a:p>
            <a:pPr marL="342900" indent="-342900">
              <a:buClr>
                <a:srgbClr val="00B050"/>
              </a:buClr>
              <a:buSzPct val="171000"/>
              <a:buFont typeface="Wingdings" pitchFamily="2" charset="2"/>
              <a:buChar char="ü"/>
            </a:pPr>
            <a:endParaRPr lang="en-ZA" sz="2400" dirty="0">
              <a:latin typeface="Arial" panose="020B0604020202020204" pitchFamily="34" charset="0"/>
              <a:cs typeface="Arial" panose="020B0604020202020204" pitchFamily="34" charset="0"/>
            </a:endParaRPr>
          </a:p>
          <a:p>
            <a:pPr marL="342900" indent="-342900">
              <a:buClr>
                <a:srgbClr val="00B050"/>
              </a:buClr>
              <a:buSzPct val="171000"/>
              <a:buFont typeface="Wingdings" pitchFamily="2" charset="2"/>
              <a:buChar char="ü"/>
            </a:pPr>
            <a:endParaRPr lang="en-ZA" sz="2400" dirty="0"/>
          </a:p>
        </p:txBody>
      </p:sp>
      <p:sp>
        <p:nvSpPr>
          <p:cNvPr id="13" name="TextBox 12"/>
          <p:cNvSpPr txBox="1"/>
          <p:nvPr/>
        </p:nvSpPr>
        <p:spPr>
          <a:xfrm>
            <a:off x="5508104" y="1700808"/>
            <a:ext cx="3528392" cy="4832092"/>
          </a:xfrm>
          <a:prstGeom prst="rect">
            <a:avLst/>
          </a:prstGeom>
          <a:solidFill>
            <a:schemeClr val="accent5">
              <a:lumMod val="20000"/>
              <a:lumOff val="80000"/>
            </a:schemeClr>
          </a:solidFill>
        </p:spPr>
        <p:txBody>
          <a:bodyPr wrap="square" rtlCol="0">
            <a:spAutoFit/>
          </a:bodyPr>
          <a:lstStyle/>
          <a:p>
            <a:r>
              <a:rPr lang="en-US" b="1" dirty="0" smtClean="0">
                <a:latin typeface="Arial" panose="020B0604020202020204" pitchFamily="34" charset="0"/>
                <a:cs typeface="Arial" panose="020B0604020202020204" pitchFamily="34" charset="0"/>
              </a:rPr>
              <a:t>Chevron – Major transaction commitments:</a:t>
            </a:r>
          </a:p>
          <a:p>
            <a:pPr marL="342900" indent="-342900" algn="just">
              <a:buFont typeface="Arial" panose="020B0604020202020204" pitchFamily="34" charset="0"/>
              <a:buChar char="•"/>
            </a:pPr>
            <a:r>
              <a:rPr lang="en-US" sz="1700" dirty="0" smtClean="0">
                <a:latin typeface="Arial" panose="020B0604020202020204" pitchFamily="34" charset="0"/>
                <a:cs typeface="Arial" panose="020B0604020202020204" pitchFamily="34" charset="0"/>
              </a:rPr>
              <a:t>Company’s </a:t>
            </a:r>
            <a:r>
              <a:rPr lang="en-US" sz="1700" dirty="0">
                <a:latin typeface="Arial" panose="020B0604020202020204" pitchFamily="34" charset="0"/>
                <a:cs typeface="Arial" panose="020B0604020202020204" pitchFamily="34" charset="0"/>
              </a:rPr>
              <a:t>head office remain in South </a:t>
            </a:r>
            <a:r>
              <a:rPr lang="en-US" sz="1700" dirty="0" smtClean="0">
                <a:latin typeface="Arial" panose="020B0604020202020204" pitchFamily="34" charset="0"/>
                <a:cs typeface="Arial" panose="020B0604020202020204" pitchFamily="34" charset="0"/>
              </a:rPr>
              <a:t>Africa</a:t>
            </a:r>
          </a:p>
          <a:p>
            <a:pPr marL="342900" indent="-342900" algn="just">
              <a:buFont typeface="Arial" panose="020B0604020202020204" pitchFamily="34" charset="0"/>
              <a:buChar char="•"/>
            </a:pPr>
            <a:r>
              <a:rPr lang="en-US" sz="1700" dirty="0">
                <a:latin typeface="Arial" panose="020B0604020202020204" pitchFamily="34" charset="0"/>
                <a:cs typeface="Arial" panose="020B0604020202020204" pitchFamily="34" charset="0"/>
              </a:rPr>
              <a:t>N</a:t>
            </a:r>
            <a:r>
              <a:rPr lang="en-US" sz="1700" dirty="0" smtClean="0">
                <a:latin typeface="Arial" panose="020B0604020202020204" pitchFamily="34" charset="0"/>
                <a:cs typeface="Arial" panose="020B0604020202020204" pitchFamily="34" charset="0"/>
              </a:rPr>
              <a:t>o retrenchments related to the merger and aggregate levels of employment will be maintained for five years</a:t>
            </a:r>
          </a:p>
          <a:p>
            <a:pPr marL="342900" indent="-342900" algn="just">
              <a:buFont typeface="Arial" panose="020B0604020202020204" pitchFamily="34" charset="0"/>
              <a:buChar char="•"/>
            </a:pPr>
            <a:r>
              <a:rPr lang="en-US" sz="1700" dirty="0" smtClean="0">
                <a:latin typeface="Arial" panose="020B0604020202020204" pitchFamily="34" charset="0"/>
                <a:cs typeface="Arial" panose="020B0604020202020204" pitchFamily="34" charset="0"/>
              </a:rPr>
              <a:t>R6 </a:t>
            </a:r>
            <a:r>
              <a:rPr lang="en-US" sz="1700" dirty="0">
                <a:latin typeface="Arial" panose="020B0604020202020204" pitchFamily="34" charset="0"/>
                <a:cs typeface="Arial" panose="020B0604020202020204" pitchFamily="34" charset="0"/>
              </a:rPr>
              <a:t>billion to be invested over five years at the r</a:t>
            </a:r>
            <a:r>
              <a:rPr lang="en-US" sz="1700" dirty="0" smtClean="0">
                <a:latin typeface="Arial" panose="020B0604020202020204" pitchFamily="34" charset="0"/>
                <a:cs typeface="Arial" panose="020B0604020202020204" pitchFamily="34" charset="0"/>
              </a:rPr>
              <a:t>efinery</a:t>
            </a:r>
          </a:p>
          <a:p>
            <a:pPr marL="342900" indent="-342900" algn="just">
              <a:buFont typeface="Arial" panose="020B0604020202020204" pitchFamily="34" charset="0"/>
              <a:buChar char="•"/>
            </a:pPr>
            <a:r>
              <a:rPr lang="en-US" sz="1700" dirty="0" smtClean="0">
                <a:latin typeface="Arial" panose="020B0604020202020204" pitchFamily="34" charset="0"/>
                <a:cs typeface="Arial" panose="020B0604020202020204" pitchFamily="34" charset="0"/>
              </a:rPr>
              <a:t>R220 </a:t>
            </a:r>
            <a:r>
              <a:rPr lang="en-US" sz="1700" dirty="0">
                <a:latin typeface="Arial" panose="020B0604020202020204" pitchFamily="34" charset="0"/>
                <a:cs typeface="Arial" panose="020B0604020202020204" pitchFamily="34" charset="0"/>
              </a:rPr>
              <a:t>million supplier development </a:t>
            </a:r>
            <a:r>
              <a:rPr lang="en-US" sz="1700" dirty="0" smtClean="0">
                <a:latin typeface="Arial" panose="020B0604020202020204" pitchFamily="34" charset="0"/>
                <a:cs typeface="Arial" panose="020B0604020202020204" pitchFamily="34" charset="0"/>
              </a:rPr>
              <a:t>fund to </a:t>
            </a:r>
            <a:r>
              <a:rPr lang="en-US" sz="1700" dirty="0">
                <a:latin typeface="Arial" panose="020B0604020202020204" pitchFamily="34" charset="0"/>
                <a:cs typeface="Arial" panose="020B0604020202020204" pitchFamily="34" charset="0"/>
              </a:rPr>
              <a:t>be </a:t>
            </a:r>
            <a:r>
              <a:rPr lang="en-US" sz="1700" dirty="0" smtClean="0">
                <a:latin typeface="Arial" panose="020B0604020202020204" pitchFamily="34" charset="0"/>
                <a:cs typeface="Arial" panose="020B0604020202020204" pitchFamily="34" charset="0"/>
              </a:rPr>
              <a:t>established</a:t>
            </a:r>
            <a:endParaRPr lang="en-US" sz="1700"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US" sz="1700" dirty="0" smtClean="0">
                <a:latin typeface="Arial" panose="020B0604020202020204" pitchFamily="34" charset="0"/>
                <a:cs typeface="Arial" panose="020B0604020202020204" pitchFamily="34" charset="0"/>
              </a:rPr>
              <a:t>Level </a:t>
            </a:r>
            <a:r>
              <a:rPr lang="en-US" sz="1700" dirty="0">
                <a:latin typeface="Arial" panose="020B0604020202020204" pitchFamily="34" charset="0"/>
                <a:cs typeface="Arial" panose="020B0604020202020204" pitchFamily="34" charset="0"/>
              </a:rPr>
              <a:t>of BBBEE ownership </a:t>
            </a:r>
            <a:r>
              <a:rPr lang="en-US" sz="1700" dirty="0" smtClean="0">
                <a:latin typeface="Arial" panose="020B0604020202020204" pitchFamily="34" charset="0"/>
                <a:cs typeface="Arial" panose="020B0604020202020204" pitchFamily="34" charset="0"/>
              </a:rPr>
              <a:t>to be </a:t>
            </a:r>
            <a:r>
              <a:rPr lang="en-US" sz="1700" dirty="0">
                <a:latin typeface="Arial" panose="020B0604020202020204" pitchFamily="34" charset="0"/>
                <a:cs typeface="Arial" panose="020B0604020202020204" pitchFamily="34" charset="0"/>
              </a:rPr>
              <a:t>increased to at </a:t>
            </a:r>
            <a:r>
              <a:rPr lang="en-US" sz="1700" dirty="0" smtClean="0">
                <a:latin typeface="Arial" panose="020B0604020202020204" pitchFamily="34" charset="0"/>
                <a:cs typeface="Arial" panose="020B0604020202020204" pitchFamily="34" charset="0"/>
              </a:rPr>
              <a:t>least 35%</a:t>
            </a:r>
          </a:p>
          <a:p>
            <a:pPr marL="342900" indent="-342900" algn="just">
              <a:buFont typeface="Arial" panose="020B0604020202020204" pitchFamily="34" charset="0"/>
              <a:buChar char="•"/>
            </a:pPr>
            <a:r>
              <a:rPr lang="en-US" sz="1700" dirty="0" smtClean="0">
                <a:latin typeface="Arial" panose="020B0604020202020204" pitchFamily="34" charset="0"/>
                <a:cs typeface="Arial" panose="020B0604020202020204" pitchFamily="34" charset="0"/>
              </a:rPr>
              <a:t>At </a:t>
            </a:r>
            <a:r>
              <a:rPr lang="en-US" sz="1700" dirty="0">
                <a:latin typeface="Arial" panose="020B0604020202020204" pitchFamily="34" charset="0"/>
                <a:cs typeface="Arial" panose="020B0604020202020204" pitchFamily="34" charset="0"/>
              </a:rPr>
              <a:t>least 73% of the service station network </a:t>
            </a:r>
            <a:r>
              <a:rPr lang="en-US" sz="1700" dirty="0" smtClean="0">
                <a:latin typeface="Arial" panose="020B0604020202020204" pitchFamily="34" charset="0"/>
                <a:cs typeface="Arial" panose="020B0604020202020204" pitchFamily="34" charset="0"/>
              </a:rPr>
              <a:t>to be locally owned</a:t>
            </a:r>
            <a:endParaRPr lang="en-US" sz="1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77870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1"/>
          <p:cNvSpPr>
            <a:spLocks noGrp="1"/>
          </p:cNvSpPr>
          <p:nvPr>
            <p:ph idx="1"/>
          </p:nvPr>
        </p:nvSpPr>
        <p:spPr>
          <a:xfrm>
            <a:off x="107504" y="881087"/>
            <a:ext cx="8712968" cy="5860281"/>
          </a:xfrm>
        </p:spPr>
        <p:txBody>
          <a:bodyPr>
            <a:noAutofit/>
          </a:bodyPr>
          <a:lstStyle/>
          <a:p>
            <a:pPr marL="349250" lvl="1" algn="just">
              <a:buFont typeface="Arial" pitchFamily="34" charset="0"/>
              <a:buChar char="•"/>
            </a:pPr>
            <a:r>
              <a:rPr lang="en-US" altLang="en-US" dirty="0" smtClean="0">
                <a:latin typeface="Arial" pitchFamily="34" charset="0"/>
                <a:cs typeface="Arial" pitchFamily="34" charset="0"/>
              </a:rPr>
              <a:t>Major </a:t>
            </a:r>
            <a:r>
              <a:rPr lang="en-US" altLang="en-US" dirty="0">
                <a:latin typeface="Arial" pitchFamily="34" charset="0"/>
                <a:cs typeface="Arial" pitchFamily="34" charset="0"/>
              </a:rPr>
              <a:t>work was undertaken </a:t>
            </a:r>
            <a:r>
              <a:rPr lang="en-US" altLang="en-US" dirty="0" smtClean="0">
                <a:latin typeface="Arial" pitchFamily="34" charset="0"/>
                <a:cs typeface="Arial" pitchFamily="34" charset="0"/>
              </a:rPr>
              <a:t>to propose </a:t>
            </a:r>
            <a:r>
              <a:rPr lang="en-US" altLang="en-US" dirty="0">
                <a:latin typeface="Arial" pitchFamily="34" charset="0"/>
                <a:cs typeface="Arial" pitchFamily="34" charset="0"/>
              </a:rPr>
              <a:t>amendments </a:t>
            </a:r>
            <a:r>
              <a:rPr lang="en-US" altLang="en-US" dirty="0" smtClean="0">
                <a:latin typeface="Arial" pitchFamily="34" charset="0"/>
                <a:cs typeface="Arial" pitchFamily="34" charset="0"/>
              </a:rPr>
              <a:t>to the </a:t>
            </a:r>
            <a:r>
              <a:rPr lang="en-US" altLang="en-US" dirty="0">
                <a:latin typeface="Arial" pitchFamily="34" charset="0"/>
                <a:cs typeface="Arial" pitchFamily="34" charset="0"/>
              </a:rPr>
              <a:t>Competition </a:t>
            </a:r>
            <a:r>
              <a:rPr lang="en-US" altLang="en-US" dirty="0" smtClean="0">
                <a:latin typeface="Arial" pitchFamily="34" charset="0"/>
                <a:cs typeface="Arial" pitchFamily="34" charset="0"/>
              </a:rPr>
              <a:t>Act</a:t>
            </a:r>
          </a:p>
          <a:p>
            <a:pPr marL="349250" lvl="1" algn="just">
              <a:buFont typeface="Arial" pitchFamily="34" charset="0"/>
              <a:buChar char="•"/>
            </a:pPr>
            <a:r>
              <a:rPr lang="en-US" altLang="en-US" dirty="0" smtClean="0">
                <a:latin typeface="Arial" pitchFamily="34" charset="0"/>
                <a:cs typeface="Arial" pitchFamily="34" charset="0"/>
              </a:rPr>
              <a:t>The President </a:t>
            </a:r>
            <a:r>
              <a:rPr lang="en-US" altLang="en-US" dirty="0">
                <a:latin typeface="Arial" pitchFamily="34" charset="0"/>
                <a:cs typeface="Arial" pitchFamily="34" charset="0"/>
              </a:rPr>
              <a:t>signed the </a:t>
            </a:r>
            <a:r>
              <a:rPr lang="en-US" altLang="en-US" dirty="0" smtClean="0">
                <a:latin typeface="Arial" pitchFamily="34" charset="0"/>
                <a:cs typeface="Arial" pitchFamily="34" charset="0"/>
              </a:rPr>
              <a:t>Competition Amendment </a:t>
            </a:r>
            <a:r>
              <a:rPr lang="en-US" altLang="en-US" dirty="0">
                <a:latin typeface="Arial" pitchFamily="34" charset="0"/>
                <a:cs typeface="Arial" pitchFamily="34" charset="0"/>
              </a:rPr>
              <a:t>Bill into law on 13 February </a:t>
            </a:r>
            <a:r>
              <a:rPr lang="en-US" altLang="en-US" dirty="0" smtClean="0">
                <a:latin typeface="Arial" pitchFamily="34" charset="0"/>
                <a:cs typeface="Arial" pitchFamily="34" charset="0"/>
              </a:rPr>
              <a:t>2019</a:t>
            </a:r>
          </a:p>
          <a:p>
            <a:pPr marL="349250" lvl="1" algn="just">
              <a:buFont typeface="Arial" pitchFamily="34" charset="0"/>
              <a:buChar char="•"/>
            </a:pPr>
            <a:r>
              <a:rPr lang="en-US" altLang="en-US" dirty="0" smtClean="0">
                <a:latin typeface="Arial" pitchFamily="34" charset="0"/>
                <a:cs typeface="Arial" pitchFamily="34" charset="0"/>
              </a:rPr>
              <a:t>Main </a:t>
            </a:r>
            <a:r>
              <a:rPr lang="en-US" altLang="en-US" dirty="0">
                <a:latin typeface="Arial" pitchFamily="34" charset="0"/>
                <a:cs typeface="Arial" pitchFamily="34" charset="0"/>
              </a:rPr>
              <a:t>focus of the Act is economic </a:t>
            </a:r>
            <a:r>
              <a:rPr lang="en-US" altLang="en-US" dirty="0" smtClean="0">
                <a:latin typeface="Arial" pitchFamily="34" charset="0"/>
                <a:cs typeface="Arial" pitchFamily="34" charset="0"/>
              </a:rPr>
              <a:t>transformation and addresses </a:t>
            </a:r>
            <a:r>
              <a:rPr lang="en-US" altLang="en-US" dirty="0">
                <a:latin typeface="Arial" pitchFamily="34" charset="0"/>
                <a:cs typeface="Arial" pitchFamily="34" charset="0"/>
              </a:rPr>
              <a:t>two key structural challenges in the South African economy that limit the rate of growth and the level of economic inclusion: </a:t>
            </a:r>
            <a:endParaRPr lang="en-US" altLang="en-US" dirty="0" smtClean="0">
              <a:latin typeface="Arial" pitchFamily="34" charset="0"/>
              <a:cs typeface="Arial" pitchFamily="34" charset="0"/>
            </a:endParaRPr>
          </a:p>
          <a:p>
            <a:pPr marL="863600" lvl="2" indent="-342900" algn="just">
              <a:buFont typeface="Wingdings" panose="05000000000000000000" pitchFamily="2" charset="2"/>
              <a:buChar char="ü"/>
            </a:pPr>
            <a:r>
              <a:rPr lang="en-US" altLang="en-US" dirty="0" smtClean="0">
                <a:latin typeface="Arial" pitchFamily="34" charset="0"/>
                <a:cs typeface="Arial" pitchFamily="34" charset="0"/>
              </a:rPr>
              <a:t>High </a:t>
            </a:r>
            <a:r>
              <a:rPr lang="en-US" altLang="en-US" dirty="0">
                <a:latin typeface="Arial" pitchFamily="34" charset="0"/>
                <a:cs typeface="Arial" pitchFamily="34" charset="0"/>
              </a:rPr>
              <a:t>level of concentration where a small number of large dominant firms account for the bulk of sales in a given </a:t>
            </a:r>
            <a:r>
              <a:rPr lang="en-US" altLang="en-US" dirty="0" smtClean="0">
                <a:latin typeface="Arial" pitchFamily="34" charset="0"/>
                <a:cs typeface="Arial" pitchFamily="34" charset="0"/>
              </a:rPr>
              <a:t>market</a:t>
            </a:r>
          </a:p>
          <a:p>
            <a:pPr marL="863600" lvl="2" indent="-342900" algn="just">
              <a:buFont typeface="Wingdings" panose="05000000000000000000" pitchFamily="2" charset="2"/>
              <a:buChar char="ü"/>
            </a:pPr>
            <a:r>
              <a:rPr lang="en-US" altLang="en-US" dirty="0" smtClean="0">
                <a:latin typeface="Arial" pitchFamily="34" charset="0"/>
                <a:cs typeface="Arial" pitchFamily="34" charset="0"/>
              </a:rPr>
              <a:t>Racially </a:t>
            </a:r>
            <a:r>
              <a:rPr lang="en-US" altLang="en-US" dirty="0">
                <a:latin typeface="Arial" pitchFamily="34" charset="0"/>
                <a:cs typeface="Arial" pitchFamily="34" charset="0"/>
              </a:rPr>
              <a:t>skewed pattern of ownership in the </a:t>
            </a:r>
            <a:r>
              <a:rPr lang="en-US" altLang="en-US" dirty="0" smtClean="0">
                <a:latin typeface="Arial" pitchFamily="34" charset="0"/>
                <a:cs typeface="Arial" pitchFamily="34" charset="0"/>
              </a:rPr>
              <a:t>economy</a:t>
            </a:r>
            <a:endParaRPr lang="en-US" altLang="en-US" dirty="0">
              <a:latin typeface="Arial" pitchFamily="34" charset="0"/>
              <a:cs typeface="Arial" pitchFamily="34" charset="0"/>
            </a:endParaRPr>
          </a:p>
          <a:p>
            <a:pPr marL="863600" lvl="2" indent="-342900" algn="just">
              <a:buFont typeface="Wingdings" panose="05000000000000000000" pitchFamily="2" charset="2"/>
              <a:buChar char="ü"/>
            </a:pPr>
            <a:endParaRPr lang="en-US" altLang="en-US" dirty="0" smtClean="0">
              <a:latin typeface="Arial" pitchFamily="34" charset="0"/>
              <a:cs typeface="Arial" pitchFamily="34" charset="0"/>
            </a:endParaRPr>
          </a:p>
          <a:p>
            <a:pPr marL="863600" lvl="2" indent="-342900" algn="just">
              <a:buFont typeface="Wingdings" panose="05000000000000000000" pitchFamily="2" charset="2"/>
              <a:buChar char="ü"/>
            </a:pPr>
            <a:endParaRPr lang="en-US" altLang="en-US" dirty="0" smtClean="0">
              <a:latin typeface="Arial" pitchFamily="34" charset="0"/>
              <a:cs typeface="Arial" pitchFamily="34" charset="0"/>
            </a:endParaRPr>
          </a:p>
        </p:txBody>
      </p:sp>
      <p:sp>
        <p:nvSpPr>
          <p:cNvPr id="3686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2800">
                <a:solidFill>
                  <a:schemeClr val="tx1"/>
                </a:solidFill>
                <a:latin typeface="Arial" charset="0"/>
                <a:cs typeface="Arial" charset="0"/>
              </a:defRPr>
            </a:lvl1pPr>
            <a:lvl2pPr marL="742950" indent="-285750">
              <a:spcBef>
                <a:spcPct val="20000"/>
              </a:spcBef>
              <a:buFont typeface="Arial" charset="0"/>
              <a:buChar char="–"/>
              <a:defRPr sz="2400">
                <a:solidFill>
                  <a:schemeClr val="tx1"/>
                </a:solidFill>
                <a:latin typeface="Arial" charset="0"/>
                <a:cs typeface="Arial" charset="0"/>
              </a:defRPr>
            </a:lvl2pPr>
            <a:lvl3pPr marL="1143000" indent="-228600">
              <a:spcBef>
                <a:spcPct val="20000"/>
              </a:spcBef>
              <a:buFont typeface="Arial" charset="0"/>
              <a:buChar char="•"/>
              <a:defRPr sz="2000">
                <a:solidFill>
                  <a:schemeClr val="tx1"/>
                </a:solidFill>
                <a:latin typeface="Arial" charset="0"/>
                <a:cs typeface="Arial" charset="0"/>
              </a:defRPr>
            </a:lvl3pPr>
            <a:lvl4pPr marL="1600200" indent="-228600">
              <a:spcBef>
                <a:spcPct val="20000"/>
              </a:spcBef>
              <a:buFont typeface="Arial" charset="0"/>
              <a:buChar char="–"/>
              <a:defRPr sz="2000">
                <a:solidFill>
                  <a:schemeClr val="tx1"/>
                </a:solidFill>
                <a:latin typeface="Arial" charset="0"/>
                <a:cs typeface="Arial" charset="0"/>
              </a:defRPr>
            </a:lvl4pPr>
            <a:lvl5pPr marL="2057400" indent="-22860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a:spcBef>
                <a:spcPct val="0"/>
              </a:spcBef>
              <a:buFontTx/>
              <a:buNone/>
            </a:pPr>
            <a:fld id="{243D1159-C1B2-4FE0-88F2-0E2084552F0E}" type="slidenum">
              <a:rPr lang="en-ZA" altLang="en-US" sz="1200" smtClean="0">
                <a:solidFill>
                  <a:srgbClr val="898989"/>
                </a:solidFill>
                <a:latin typeface="Calibri" pitchFamily="34" charset="0"/>
              </a:rPr>
              <a:pPr>
                <a:spcBef>
                  <a:spcPct val="0"/>
                </a:spcBef>
                <a:buFontTx/>
                <a:buNone/>
              </a:pPr>
              <a:t>12</a:t>
            </a:fld>
            <a:endParaRPr lang="en-ZA" altLang="en-US" sz="1200" dirty="0" smtClean="0">
              <a:solidFill>
                <a:srgbClr val="898989"/>
              </a:solidFill>
              <a:latin typeface="Calibri" pitchFamily="34" charset="0"/>
            </a:endParaRPr>
          </a:p>
        </p:txBody>
      </p:sp>
      <p:sp>
        <p:nvSpPr>
          <p:cNvPr id="36867" name="Title 2"/>
          <p:cNvSpPr>
            <a:spLocks noGrp="1"/>
          </p:cNvSpPr>
          <p:nvPr>
            <p:ph type="title"/>
          </p:nvPr>
        </p:nvSpPr>
        <p:spPr>
          <a:xfrm>
            <a:off x="539552" y="188640"/>
            <a:ext cx="8229600" cy="647700"/>
          </a:xfrm>
        </p:spPr>
        <p:txBody>
          <a:bodyPr>
            <a:normAutofit/>
          </a:bodyPr>
          <a:lstStyle/>
          <a:p>
            <a:r>
              <a:rPr lang="en-US" altLang="en-US" sz="2600" b="1" dirty="0" smtClean="0">
                <a:latin typeface="Arial" charset="0"/>
                <a:cs typeface="Arial" charset="0"/>
              </a:rPr>
              <a:t>D1.  Competition Highlights – Signing of the Act </a:t>
            </a:r>
          </a:p>
        </p:txBody>
      </p:sp>
    </p:spTree>
    <p:extLst>
      <p:ext uri="{BB962C8B-B14F-4D97-AF65-F5344CB8AC3E}">
        <p14:creationId xmlns:p14="http://schemas.microsoft.com/office/powerpoint/2010/main" val="6809261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C477770-CA54-4B44-8FE2-04A07C028FD1}" type="slidenum">
              <a:rPr lang="en-ZA" smtClean="0"/>
              <a:pPr/>
              <a:t>13</a:t>
            </a:fld>
            <a:endParaRPr lang="en-ZA" dirty="0"/>
          </a:p>
        </p:txBody>
      </p:sp>
      <p:sp>
        <p:nvSpPr>
          <p:cNvPr id="5" name="Title 4"/>
          <p:cNvSpPr>
            <a:spLocks noGrp="1"/>
          </p:cNvSpPr>
          <p:nvPr>
            <p:ph type="title"/>
          </p:nvPr>
        </p:nvSpPr>
        <p:spPr>
          <a:xfrm>
            <a:off x="323528" y="188640"/>
            <a:ext cx="8856984" cy="648072"/>
          </a:xfrm>
        </p:spPr>
        <p:txBody>
          <a:bodyPr>
            <a:noAutofit/>
          </a:bodyPr>
          <a:lstStyle/>
          <a:p>
            <a:r>
              <a:rPr lang="en-US" b="1" dirty="0" smtClean="0">
                <a:latin typeface="Arial" charset="0"/>
                <a:cs typeface="Arial" charset="0"/>
              </a:rPr>
              <a:t>D1.  Competition Highlights - Market Inquiries</a:t>
            </a:r>
            <a:endParaRPr lang="en-ZA" dirty="0"/>
          </a:p>
        </p:txBody>
      </p:sp>
      <p:sp>
        <p:nvSpPr>
          <p:cNvPr id="3" name="TextBox 2"/>
          <p:cNvSpPr txBox="1"/>
          <p:nvPr/>
        </p:nvSpPr>
        <p:spPr>
          <a:xfrm>
            <a:off x="395536" y="822473"/>
            <a:ext cx="8568952" cy="6386364"/>
          </a:xfrm>
          <a:prstGeom prst="rect">
            <a:avLst/>
          </a:prstGeom>
          <a:noFill/>
        </p:spPr>
        <p:txBody>
          <a:bodyPr wrap="square" rtlCol="0">
            <a:spAutoFit/>
          </a:bodyPr>
          <a:lstStyle/>
          <a:p>
            <a:pPr algn="just"/>
            <a:r>
              <a:rPr lang="en-US" sz="2800" dirty="0" smtClean="0">
                <a:latin typeface="Arial" panose="020B0604020202020204" pitchFamily="34" charset="0"/>
                <a:cs typeface="Arial" panose="020B0604020202020204" pitchFamily="34" charset="0"/>
              </a:rPr>
              <a:t>Market inquiries have been undertaken in the following key sectors:</a:t>
            </a:r>
          </a:p>
          <a:p>
            <a:pPr algn="just"/>
            <a:endParaRPr lang="en-US" sz="2800" dirty="0" smtClean="0">
              <a:latin typeface="Arial" panose="020B0604020202020204" pitchFamily="34" charset="0"/>
              <a:cs typeface="Arial" panose="020B0604020202020204" pitchFamily="34" charset="0"/>
            </a:endParaRPr>
          </a:p>
          <a:p>
            <a:pPr marL="457200" indent="-457200" algn="just">
              <a:buFont typeface="+mj-lt"/>
              <a:buAutoNum type="arabicPeriod"/>
            </a:pPr>
            <a:r>
              <a:rPr lang="en-US" sz="2800" dirty="0" smtClean="0">
                <a:latin typeface="Arial" panose="020B0604020202020204" pitchFamily="34" charset="0"/>
                <a:cs typeface="Arial" panose="020B0604020202020204" pitchFamily="34" charset="0"/>
              </a:rPr>
              <a:t>Health Market </a:t>
            </a:r>
          </a:p>
          <a:p>
            <a:pPr marL="457200" indent="-457200" algn="just">
              <a:buFont typeface="+mj-lt"/>
              <a:buAutoNum type="arabicPeriod"/>
            </a:pPr>
            <a:endParaRPr lang="en-US" sz="2800" dirty="0" smtClean="0">
              <a:latin typeface="Arial" panose="020B0604020202020204" pitchFamily="34" charset="0"/>
              <a:cs typeface="Arial" panose="020B0604020202020204" pitchFamily="34" charset="0"/>
            </a:endParaRPr>
          </a:p>
          <a:p>
            <a:pPr marL="457200" indent="-457200" algn="just">
              <a:buFont typeface="+mj-lt"/>
              <a:buAutoNum type="arabicPeriod"/>
            </a:pPr>
            <a:r>
              <a:rPr lang="en-US" sz="2800" dirty="0" smtClean="0">
                <a:latin typeface="Arial" panose="020B0604020202020204" pitchFamily="34" charset="0"/>
                <a:cs typeface="Arial" panose="020B0604020202020204" pitchFamily="34" charset="0"/>
              </a:rPr>
              <a:t>Data Market</a:t>
            </a:r>
          </a:p>
          <a:p>
            <a:pPr marL="457200" indent="-457200" algn="just">
              <a:buFont typeface="+mj-lt"/>
              <a:buAutoNum type="arabicPeriod"/>
            </a:pPr>
            <a:endParaRPr lang="en-US" sz="2800" dirty="0" smtClean="0">
              <a:latin typeface="Arial" panose="020B0604020202020204" pitchFamily="34" charset="0"/>
              <a:cs typeface="Arial" panose="020B0604020202020204" pitchFamily="34" charset="0"/>
            </a:endParaRPr>
          </a:p>
          <a:p>
            <a:pPr marL="457200" indent="-457200" algn="just">
              <a:buFont typeface="+mj-lt"/>
              <a:buAutoNum type="arabicPeriod"/>
            </a:pPr>
            <a:r>
              <a:rPr lang="en-US" sz="2800" dirty="0" smtClean="0">
                <a:latin typeface="Arial" panose="020B0604020202020204" pitchFamily="34" charset="0"/>
                <a:cs typeface="Arial" panose="020B0604020202020204" pitchFamily="34" charset="0"/>
              </a:rPr>
              <a:t>Public Passenger Transport Market</a:t>
            </a:r>
          </a:p>
          <a:p>
            <a:pPr marL="457200" indent="-457200" algn="just">
              <a:buFont typeface="+mj-lt"/>
              <a:buAutoNum type="arabicPeriod"/>
            </a:pPr>
            <a:endParaRPr lang="en-US" sz="2800" dirty="0" smtClean="0">
              <a:latin typeface="Arial" panose="020B0604020202020204" pitchFamily="34" charset="0"/>
              <a:cs typeface="Arial" panose="020B0604020202020204" pitchFamily="34" charset="0"/>
            </a:endParaRPr>
          </a:p>
          <a:p>
            <a:pPr marL="457200" indent="-457200" algn="just">
              <a:buFont typeface="+mj-lt"/>
              <a:buAutoNum type="arabicPeriod"/>
            </a:pPr>
            <a:r>
              <a:rPr lang="en-US" sz="2800" dirty="0" smtClean="0">
                <a:latin typeface="Arial" panose="020B0604020202020204" pitchFamily="34" charset="0"/>
                <a:cs typeface="Arial" panose="020B0604020202020204" pitchFamily="34" charset="0"/>
              </a:rPr>
              <a:t>Grocery Retail Market</a:t>
            </a:r>
          </a:p>
          <a:p>
            <a:pPr marL="457200" indent="-457200" algn="just">
              <a:buFont typeface="+mj-lt"/>
              <a:buAutoNum type="arabicPeriod"/>
            </a:pPr>
            <a:endParaRPr lang="en-US" sz="2300" b="1" dirty="0" smtClean="0">
              <a:latin typeface="Arial" panose="020B0604020202020204" pitchFamily="34" charset="0"/>
              <a:cs typeface="Arial" panose="020B0604020202020204" pitchFamily="34" charset="0"/>
            </a:endParaRPr>
          </a:p>
          <a:p>
            <a:pPr algn="just"/>
            <a:endParaRPr lang="en-US" sz="2000" b="1" dirty="0" smtClean="0">
              <a:latin typeface="Arial" panose="020B0604020202020204" pitchFamily="34" charset="0"/>
              <a:cs typeface="Arial" panose="020B0604020202020204" pitchFamily="34" charset="0"/>
            </a:endParaRPr>
          </a:p>
          <a:p>
            <a:pPr algn="just"/>
            <a:r>
              <a:rPr lang="en-US" sz="2100" b="1" dirty="0" smtClean="0">
                <a:solidFill>
                  <a:srgbClr val="C00000"/>
                </a:solidFill>
                <a:latin typeface="Arial" panose="020B0604020202020204" pitchFamily="34" charset="0"/>
                <a:cs typeface="Arial" panose="020B0604020202020204" pitchFamily="34" charset="0"/>
              </a:rPr>
              <a:t>All </a:t>
            </a:r>
            <a:r>
              <a:rPr lang="en-US" sz="2100" b="1" dirty="0">
                <a:solidFill>
                  <a:srgbClr val="C00000"/>
                </a:solidFill>
                <a:latin typeface="Arial" panose="020B0604020202020204" pitchFamily="34" charset="0"/>
                <a:cs typeface="Arial" panose="020B0604020202020204" pitchFamily="34" charset="0"/>
              </a:rPr>
              <a:t>on track and </a:t>
            </a:r>
            <a:r>
              <a:rPr lang="en-US" sz="2100" b="1" dirty="0" smtClean="0">
                <a:solidFill>
                  <a:srgbClr val="C00000"/>
                </a:solidFill>
                <a:latin typeface="Arial" panose="020B0604020202020204" pitchFamily="34" charset="0"/>
                <a:cs typeface="Arial" panose="020B0604020202020204" pitchFamily="34" charset="0"/>
              </a:rPr>
              <a:t>expected </a:t>
            </a:r>
            <a:r>
              <a:rPr lang="en-US" sz="2100" b="1" dirty="0">
                <a:solidFill>
                  <a:srgbClr val="C00000"/>
                </a:solidFill>
                <a:latin typeface="Arial" panose="020B0604020202020204" pitchFamily="34" charset="0"/>
                <a:cs typeface="Arial" panose="020B0604020202020204" pitchFamily="34" charset="0"/>
              </a:rPr>
              <a:t>to </a:t>
            </a:r>
            <a:r>
              <a:rPr lang="en-US" sz="2100" b="1" dirty="0" smtClean="0">
                <a:solidFill>
                  <a:srgbClr val="C00000"/>
                </a:solidFill>
                <a:latin typeface="Arial" panose="020B0604020202020204" pitchFamily="34" charset="0"/>
                <a:cs typeface="Arial" panose="020B0604020202020204" pitchFamily="34" charset="0"/>
              </a:rPr>
              <a:t>be finalised </a:t>
            </a:r>
            <a:r>
              <a:rPr lang="en-US" sz="2100" b="1" dirty="0">
                <a:solidFill>
                  <a:srgbClr val="C00000"/>
                </a:solidFill>
                <a:latin typeface="Arial" panose="020B0604020202020204" pitchFamily="34" charset="0"/>
                <a:cs typeface="Arial" panose="020B0604020202020204" pitchFamily="34" charset="0"/>
              </a:rPr>
              <a:t>in 2019/20 financial year</a:t>
            </a:r>
            <a:endParaRPr lang="en-US" sz="2100" b="1" dirty="0" smtClean="0">
              <a:solidFill>
                <a:srgbClr val="C00000"/>
              </a:solidFill>
              <a:latin typeface="Arial" panose="020B0604020202020204" pitchFamily="34" charset="0"/>
              <a:cs typeface="Arial" panose="020B0604020202020204" pitchFamily="34" charset="0"/>
            </a:endParaRPr>
          </a:p>
          <a:p>
            <a:pPr marL="457200" indent="-457200" algn="just">
              <a:buFont typeface="+mj-lt"/>
              <a:buAutoNum type="arabicPeriod"/>
            </a:pPr>
            <a:endParaRPr lang="en-US" sz="2100" b="1" dirty="0" smtClean="0">
              <a:solidFill>
                <a:srgbClr val="C00000"/>
              </a:solidFill>
              <a:latin typeface="Arial" panose="020B0604020202020204" pitchFamily="34" charset="0"/>
              <a:cs typeface="Arial" panose="020B0604020202020204" pitchFamily="34" charset="0"/>
            </a:endParaRPr>
          </a:p>
          <a:p>
            <a:pPr marL="457200" indent="-457200" algn="just">
              <a:buFont typeface="+mj-lt"/>
              <a:buAutoNum type="arabicPeriod"/>
            </a:pPr>
            <a:endParaRPr lang="en-US" sz="2100" b="1" dirty="0" smtClean="0">
              <a:latin typeface="Arial" panose="020B0604020202020204" pitchFamily="34" charset="0"/>
              <a:cs typeface="Arial" panose="020B0604020202020204" pitchFamily="34" charset="0"/>
            </a:endParaRPr>
          </a:p>
          <a:p>
            <a:pPr lvl="1" algn="just"/>
            <a:endParaRPr lang="en-US" sz="23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14491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C477770-CA54-4B44-8FE2-04A07C028FD1}" type="slidenum">
              <a:rPr lang="en-ZA" smtClean="0"/>
              <a:pPr/>
              <a:t>14</a:t>
            </a:fld>
            <a:endParaRPr lang="en-ZA" dirty="0"/>
          </a:p>
        </p:txBody>
      </p:sp>
      <p:sp>
        <p:nvSpPr>
          <p:cNvPr id="4" name="Title 3"/>
          <p:cNvSpPr>
            <a:spLocks noGrp="1"/>
          </p:cNvSpPr>
          <p:nvPr>
            <p:ph type="title"/>
          </p:nvPr>
        </p:nvSpPr>
        <p:spPr/>
        <p:txBody>
          <a:bodyPr>
            <a:normAutofit/>
          </a:bodyPr>
          <a:lstStyle/>
          <a:p>
            <a:r>
              <a:rPr lang="en-ZA" sz="3200" b="1" dirty="0" smtClean="0">
                <a:latin typeface="Arial" panose="020B0604020202020204" pitchFamily="34" charset="0"/>
                <a:cs typeface="Arial" panose="020B0604020202020204" pitchFamily="34" charset="0"/>
              </a:rPr>
              <a:t>D2.  Infrastructure Coordination – PICC </a:t>
            </a:r>
            <a:endParaRPr lang="en-ZA" sz="3200" b="1" dirty="0">
              <a:latin typeface="Arial" panose="020B0604020202020204" pitchFamily="34" charset="0"/>
              <a:cs typeface="Arial" panose="020B0604020202020204" pitchFamily="34" charset="0"/>
            </a:endParaRPr>
          </a:p>
        </p:txBody>
      </p:sp>
      <p:sp>
        <p:nvSpPr>
          <p:cNvPr id="2" name="TextBox 1"/>
          <p:cNvSpPr txBox="1"/>
          <p:nvPr/>
        </p:nvSpPr>
        <p:spPr>
          <a:xfrm>
            <a:off x="333873" y="856357"/>
            <a:ext cx="8630615" cy="5632311"/>
          </a:xfrm>
          <a:prstGeom prst="rect">
            <a:avLst/>
          </a:prstGeom>
          <a:noFill/>
        </p:spPr>
        <p:txBody>
          <a:bodyPr wrap="square" rtlCol="0">
            <a:spAutoFit/>
          </a:bodyPr>
          <a:lstStyle/>
          <a:p>
            <a:r>
              <a:rPr lang="en-ZA" sz="2400" b="1" dirty="0" smtClean="0">
                <a:latin typeface="Arial" pitchFamily="34" charset="0"/>
                <a:cs typeface="Arial" pitchFamily="34" charset="0"/>
              </a:rPr>
              <a:t>162 958</a:t>
            </a:r>
            <a:r>
              <a:rPr lang="en-ZA" sz="2400" dirty="0" smtClean="0">
                <a:latin typeface="Arial" pitchFamily="34" charset="0"/>
                <a:cs typeface="Arial" pitchFamily="34" charset="0"/>
              </a:rPr>
              <a:t> </a:t>
            </a:r>
            <a:r>
              <a:rPr lang="en-ZA" sz="2400" dirty="0">
                <a:latin typeface="Arial" pitchFamily="34" charset="0"/>
                <a:cs typeface="Arial" pitchFamily="34" charset="0"/>
              </a:rPr>
              <a:t>jobs in PICC monitored </a:t>
            </a:r>
            <a:r>
              <a:rPr lang="en-ZA" sz="2400" dirty="0" smtClean="0">
                <a:latin typeface="Arial" pitchFamily="34" charset="0"/>
                <a:cs typeface="Arial" pitchFamily="34" charset="0"/>
              </a:rPr>
              <a:t>projects</a:t>
            </a:r>
          </a:p>
          <a:p>
            <a:endParaRPr lang="en-ZA" sz="2400" dirty="0">
              <a:latin typeface="Arial" pitchFamily="34" charset="0"/>
              <a:cs typeface="Arial" pitchFamily="34" charset="0"/>
            </a:endParaRPr>
          </a:p>
          <a:p>
            <a:r>
              <a:rPr lang="en-ZA" sz="2400" b="1" dirty="0" smtClean="0">
                <a:latin typeface="Arial" pitchFamily="34" charset="0"/>
                <a:cs typeface="Arial" pitchFamily="34" charset="0"/>
              </a:rPr>
              <a:t>323</a:t>
            </a:r>
            <a:r>
              <a:rPr lang="en-ZA" sz="2400" dirty="0" smtClean="0">
                <a:latin typeface="Arial" pitchFamily="34" charset="0"/>
                <a:cs typeface="Arial" pitchFamily="34" charset="0"/>
              </a:rPr>
              <a:t> </a:t>
            </a:r>
            <a:r>
              <a:rPr lang="en-ZA" sz="2400" dirty="0">
                <a:latin typeface="Arial" pitchFamily="34" charset="0"/>
                <a:cs typeface="Arial" pitchFamily="34" charset="0"/>
              </a:rPr>
              <a:t>PICC monitored infrastructure </a:t>
            </a:r>
            <a:r>
              <a:rPr lang="en-ZA" sz="2400" dirty="0" smtClean="0">
                <a:latin typeface="Arial" pitchFamily="34" charset="0"/>
                <a:cs typeface="Arial" pitchFamily="34" charset="0"/>
              </a:rPr>
              <a:t>projects</a:t>
            </a:r>
          </a:p>
          <a:p>
            <a:endParaRPr lang="en-ZA" sz="2400" dirty="0" smtClean="0">
              <a:latin typeface="Arial" pitchFamily="34" charset="0"/>
              <a:cs typeface="Arial" pitchFamily="34" charset="0"/>
            </a:endParaRPr>
          </a:p>
          <a:p>
            <a:pPr marL="534988" indent="-534988"/>
            <a:r>
              <a:rPr lang="en-ZA" sz="2400" b="1" dirty="0" smtClean="0">
                <a:latin typeface="Arial" pitchFamily="34" charset="0"/>
                <a:cs typeface="Arial" pitchFamily="34" charset="0"/>
              </a:rPr>
              <a:t>30</a:t>
            </a:r>
            <a:r>
              <a:rPr lang="en-ZA" sz="2400" dirty="0" smtClean="0">
                <a:latin typeface="Arial" pitchFamily="34" charset="0"/>
                <a:cs typeface="Arial" pitchFamily="34" charset="0"/>
              </a:rPr>
              <a:t> </a:t>
            </a:r>
            <a:r>
              <a:rPr lang="en-ZA" sz="2400" dirty="0">
                <a:latin typeface="Arial" pitchFamily="34" charset="0"/>
                <a:cs typeface="Arial" pitchFamily="34" charset="0"/>
              </a:rPr>
              <a:t>PICC Councils, Management Committee &amp; Secretariat meetings, </a:t>
            </a:r>
            <a:r>
              <a:rPr lang="en-ZA" sz="2400" dirty="0" smtClean="0">
                <a:latin typeface="Arial" pitchFamily="34" charset="0"/>
                <a:cs typeface="Arial" pitchFamily="34" charset="0"/>
              </a:rPr>
              <a:t>Cabinet- Lekgotla </a:t>
            </a:r>
            <a:r>
              <a:rPr lang="en-ZA" sz="2400" dirty="0">
                <a:latin typeface="Arial" pitchFamily="34" charset="0"/>
                <a:cs typeface="Arial" pitchFamily="34" charset="0"/>
              </a:rPr>
              <a:t>and SIP forums </a:t>
            </a:r>
          </a:p>
          <a:p>
            <a:endParaRPr lang="en-ZA" sz="2400" dirty="0" smtClean="0">
              <a:latin typeface="Arial" pitchFamily="34" charset="0"/>
              <a:cs typeface="Arial" pitchFamily="34" charset="0"/>
            </a:endParaRPr>
          </a:p>
          <a:p>
            <a:r>
              <a:rPr lang="en-ZA" sz="2400" b="1" dirty="0" smtClean="0">
                <a:latin typeface="Arial" pitchFamily="34" charset="0"/>
                <a:cs typeface="Arial" pitchFamily="34" charset="0"/>
              </a:rPr>
              <a:t>71</a:t>
            </a:r>
            <a:r>
              <a:rPr lang="en-ZA" sz="2400" dirty="0" smtClean="0">
                <a:latin typeface="Arial" pitchFamily="34" charset="0"/>
                <a:cs typeface="Arial" pitchFamily="34" charset="0"/>
              </a:rPr>
              <a:t> SIP reports</a:t>
            </a:r>
          </a:p>
          <a:p>
            <a:endParaRPr lang="en-ZA" sz="2400" dirty="0" smtClean="0">
              <a:latin typeface="Arial" pitchFamily="34" charset="0"/>
              <a:cs typeface="Arial" pitchFamily="34" charset="0"/>
            </a:endParaRPr>
          </a:p>
          <a:p>
            <a:r>
              <a:rPr lang="en-ZA" sz="2400" b="1" dirty="0" smtClean="0">
                <a:latin typeface="Arial" pitchFamily="34" charset="0"/>
                <a:cs typeface="Arial" pitchFamily="34" charset="0"/>
              </a:rPr>
              <a:t>8 </a:t>
            </a:r>
            <a:r>
              <a:rPr lang="en-ZA" sz="2400" dirty="0" smtClean="0">
                <a:latin typeface="Arial" pitchFamily="34" charset="0"/>
                <a:cs typeface="Arial" pitchFamily="34" charset="0"/>
              </a:rPr>
              <a:t>Unblocked infrastructure projects</a:t>
            </a:r>
          </a:p>
          <a:p>
            <a:endParaRPr lang="en-ZA" sz="2400" dirty="0" smtClean="0">
              <a:latin typeface="Arial" pitchFamily="34" charset="0"/>
              <a:cs typeface="Arial" pitchFamily="34" charset="0"/>
            </a:endParaRPr>
          </a:p>
          <a:p>
            <a:r>
              <a:rPr lang="en-ZA" sz="2400" b="1" dirty="0" smtClean="0">
                <a:latin typeface="Arial" pitchFamily="34" charset="0"/>
                <a:cs typeface="Arial" pitchFamily="34" charset="0"/>
              </a:rPr>
              <a:t>5</a:t>
            </a:r>
            <a:r>
              <a:rPr lang="en-ZA" sz="2400" dirty="0" smtClean="0">
                <a:latin typeface="Arial" pitchFamily="34" charset="0"/>
                <a:cs typeface="Arial" pitchFamily="34" charset="0"/>
              </a:rPr>
              <a:t> Cabinet decisions implemented</a:t>
            </a:r>
          </a:p>
          <a:p>
            <a:endParaRPr lang="en-ZA" sz="2400" dirty="0">
              <a:latin typeface="Arial" pitchFamily="34" charset="0"/>
              <a:cs typeface="Arial" pitchFamily="34" charset="0"/>
            </a:endParaRPr>
          </a:p>
          <a:p>
            <a:r>
              <a:rPr lang="en-ZA" sz="2400" dirty="0" smtClean="0">
                <a:latin typeface="Arial" pitchFamily="34" charset="0"/>
                <a:cs typeface="Arial" pitchFamily="34" charset="0"/>
              </a:rPr>
              <a:t>A total spending on infrastructure amounted to </a:t>
            </a:r>
            <a:r>
              <a:rPr lang="en-ZA" sz="2400" b="1" dirty="0" smtClean="0">
                <a:latin typeface="Arial" pitchFamily="34" charset="0"/>
                <a:cs typeface="Arial" pitchFamily="34" charset="0"/>
              </a:rPr>
              <a:t>R255 billion</a:t>
            </a:r>
          </a:p>
          <a:p>
            <a:endParaRPr lang="en-ZA" sz="2400" dirty="0" smtClean="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28330814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C477770-CA54-4B44-8FE2-04A07C028FD1}" type="slidenum">
              <a:rPr lang="en-ZA" smtClean="0"/>
              <a:pPr/>
              <a:t>15</a:t>
            </a:fld>
            <a:endParaRPr lang="en-ZA" dirty="0"/>
          </a:p>
        </p:txBody>
      </p:sp>
      <p:sp>
        <p:nvSpPr>
          <p:cNvPr id="4" name="Title 3"/>
          <p:cNvSpPr>
            <a:spLocks noGrp="1"/>
          </p:cNvSpPr>
          <p:nvPr>
            <p:ph type="title"/>
          </p:nvPr>
        </p:nvSpPr>
        <p:spPr/>
        <p:txBody>
          <a:bodyPr>
            <a:normAutofit fontScale="90000"/>
          </a:bodyPr>
          <a:lstStyle/>
          <a:p>
            <a:r>
              <a:rPr lang="en-ZA" sz="3200" b="1" dirty="0" smtClean="0">
                <a:latin typeface="Arial" panose="020B0604020202020204" pitchFamily="34" charset="0"/>
                <a:cs typeface="Arial" panose="020B0604020202020204" pitchFamily="34" charset="0"/>
              </a:rPr>
              <a:t>D2.  Infrastructure coordination – Tirisano</a:t>
            </a:r>
            <a:endParaRPr lang="en-ZA" sz="3200" b="1" dirty="0">
              <a:latin typeface="Arial" panose="020B0604020202020204" pitchFamily="34" charset="0"/>
              <a:cs typeface="Arial" panose="020B0604020202020204" pitchFamily="34" charset="0"/>
            </a:endParaRPr>
          </a:p>
        </p:txBody>
      </p:sp>
      <p:sp>
        <p:nvSpPr>
          <p:cNvPr id="6" name="TextBox 5"/>
          <p:cNvSpPr txBox="1"/>
          <p:nvPr/>
        </p:nvSpPr>
        <p:spPr>
          <a:xfrm>
            <a:off x="179512" y="764704"/>
            <a:ext cx="7128792" cy="523220"/>
          </a:xfrm>
          <a:prstGeom prst="rect">
            <a:avLst/>
          </a:prstGeom>
          <a:noFill/>
        </p:spPr>
        <p:txBody>
          <a:bodyPr wrap="square" rtlCol="0">
            <a:spAutoFit/>
          </a:bodyPr>
          <a:lstStyle/>
          <a:p>
            <a:pPr marL="273050">
              <a:spcBef>
                <a:spcPct val="20000"/>
              </a:spcBef>
            </a:pPr>
            <a:r>
              <a:rPr lang="en-ZA" sz="2800" b="1" dirty="0" smtClean="0">
                <a:latin typeface="Arial" pitchFamily="34" charset="0"/>
                <a:cs typeface="Arial" pitchFamily="34" charset="0"/>
              </a:rPr>
              <a:t>Tirisano Construction Fund</a:t>
            </a:r>
            <a:endParaRPr lang="en-ZA" sz="2800" b="1" dirty="0">
              <a:latin typeface="Arial" pitchFamily="34" charset="0"/>
              <a:cs typeface="Arial"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96477071"/>
              </p:ext>
            </p:extLst>
          </p:nvPr>
        </p:nvGraphicFramePr>
        <p:xfrm>
          <a:off x="313184" y="1287924"/>
          <a:ext cx="8651304" cy="53094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876260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C477770-CA54-4B44-8FE2-04A07C028FD1}" type="slidenum">
              <a:rPr lang="en-ZA" smtClean="0"/>
              <a:pPr/>
              <a:t>16</a:t>
            </a:fld>
            <a:endParaRPr lang="en-ZA" dirty="0"/>
          </a:p>
        </p:txBody>
      </p:sp>
      <p:sp>
        <p:nvSpPr>
          <p:cNvPr id="5" name="Title 4"/>
          <p:cNvSpPr>
            <a:spLocks noGrp="1"/>
          </p:cNvSpPr>
          <p:nvPr>
            <p:ph type="title"/>
          </p:nvPr>
        </p:nvSpPr>
        <p:spPr>
          <a:xfrm>
            <a:off x="457200" y="238093"/>
            <a:ext cx="8229600" cy="648072"/>
          </a:xfrm>
        </p:spPr>
        <p:txBody>
          <a:bodyPr>
            <a:normAutofit/>
          </a:bodyPr>
          <a:lstStyle/>
          <a:p>
            <a:r>
              <a:rPr lang="en-US" altLang="en-US" sz="2600" b="1" dirty="0" smtClean="0">
                <a:latin typeface="Arial" charset="0"/>
                <a:cs typeface="Arial" charset="0"/>
              </a:rPr>
              <a:t>D3. Industrial Financing – Fifth Administration</a:t>
            </a:r>
            <a:endParaRPr lang="en-ZA" sz="2600" dirty="0"/>
          </a:p>
        </p:txBody>
      </p:sp>
      <p:sp>
        <p:nvSpPr>
          <p:cNvPr id="8" name="TextBox 7"/>
          <p:cNvSpPr txBox="1"/>
          <p:nvPr/>
        </p:nvSpPr>
        <p:spPr>
          <a:xfrm>
            <a:off x="107504" y="1100696"/>
            <a:ext cx="5205313" cy="5386090"/>
          </a:xfrm>
          <a:prstGeom prst="rect">
            <a:avLst/>
          </a:prstGeom>
          <a:noFill/>
        </p:spPr>
        <p:txBody>
          <a:bodyPr wrap="square" rtlCol="0">
            <a:spAutoFit/>
          </a:bodyPr>
          <a:lstStyle/>
          <a:p>
            <a:pPr marL="342900" indent="-342900">
              <a:buClr>
                <a:srgbClr val="00B050"/>
              </a:buClr>
              <a:buSzPct val="171000"/>
              <a:buFont typeface="Wingdings" panose="05000000000000000000" pitchFamily="2" charset="2"/>
              <a:buChar char="ü"/>
            </a:pPr>
            <a:r>
              <a:rPr lang="en-US" sz="2400" dirty="0" smtClean="0">
                <a:latin typeface="Arial" panose="020B0604020202020204" pitchFamily="34" charset="0"/>
                <a:cs typeface="Arial" panose="020B0604020202020204" pitchFamily="34" charset="0"/>
              </a:rPr>
              <a:t>IDC funding approvals (net)</a:t>
            </a:r>
            <a:endParaRPr lang="en-ZA" sz="2800" b="1" dirty="0" smtClean="0">
              <a:latin typeface="Arial" panose="020B0604020202020204" pitchFamily="34" charset="0"/>
              <a:cs typeface="Arial" panose="020B0604020202020204" pitchFamily="34" charset="0"/>
            </a:endParaRPr>
          </a:p>
          <a:p>
            <a:pPr marL="457200" indent="-457200">
              <a:buClr>
                <a:srgbClr val="00B050"/>
              </a:buClr>
              <a:buSzPct val="171000"/>
              <a:buFont typeface="Wingdings" panose="05000000000000000000" pitchFamily="2" charset="2"/>
              <a:buChar char="ü"/>
            </a:pPr>
            <a:endParaRPr lang="en-ZA" sz="2800" b="1" dirty="0" smtClean="0">
              <a:latin typeface="Arial" panose="020B0604020202020204" pitchFamily="34" charset="0"/>
              <a:cs typeface="Arial" panose="020B0604020202020204" pitchFamily="34" charset="0"/>
            </a:endParaRPr>
          </a:p>
          <a:p>
            <a:pPr marL="457200" indent="-457200">
              <a:buClr>
                <a:srgbClr val="00B050"/>
              </a:buClr>
              <a:buSzPct val="171000"/>
              <a:buFont typeface="Wingdings" panose="05000000000000000000" pitchFamily="2" charset="2"/>
              <a:buChar char="ü"/>
            </a:pPr>
            <a:endParaRPr lang="en-ZA" sz="2800" b="1" dirty="0" smtClean="0">
              <a:latin typeface="Arial" panose="020B0604020202020204" pitchFamily="34" charset="0"/>
              <a:cs typeface="Arial" panose="020B0604020202020204" pitchFamily="34" charset="0"/>
            </a:endParaRPr>
          </a:p>
          <a:p>
            <a:pPr marL="342900" indent="-342900">
              <a:buClr>
                <a:srgbClr val="00B050"/>
              </a:buClr>
              <a:buSzPct val="171000"/>
              <a:buFont typeface="Wingdings" panose="05000000000000000000" pitchFamily="2" charset="2"/>
              <a:buChar char="ü"/>
            </a:pPr>
            <a:r>
              <a:rPr lang="en-US" sz="2400" dirty="0" smtClean="0">
                <a:latin typeface="Arial" panose="020B0604020202020204" pitchFamily="34" charset="0"/>
                <a:cs typeface="Arial" panose="020B0604020202020204" pitchFamily="34" charset="0"/>
              </a:rPr>
              <a:t>IDC funding disbursements</a:t>
            </a:r>
            <a:endParaRPr lang="en-ZA" sz="2400" dirty="0" smtClean="0">
              <a:latin typeface="Arial" panose="020B0604020202020204" pitchFamily="34" charset="0"/>
              <a:cs typeface="Arial" panose="020B0604020202020204" pitchFamily="34" charset="0"/>
            </a:endParaRPr>
          </a:p>
          <a:p>
            <a:pPr>
              <a:buClr>
                <a:srgbClr val="00B050"/>
              </a:buClr>
              <a:buSzPct val="171000"/>
            </a:pPr>
            <a:endParaRPr lang="en-ZA" sz="2400" dirty="0" smtClean="0">
              <a:latin typeface="Arial" panose="020B0604020202020204" pitchFamily="34" charset="0"/>
              <a:cs typeface="Arial" panose="020B0604020202020204" pitchFamily="34" charset="0"/>
            </a:endParaRPr>
          </a:p>
          <a:p>
            <a:pPr>
              <a:buClr>
                <a:srgbClr val="00B050"/>
              </a:buClr>
              <a:buSzPct val="171000"/>
            </a:pPr>
            <a:endParaRPr lang="en-ZA" sz="2400" dirty="0" smtClean="0">
              <a:latin typeface="Arial" panose="020B0604020202020204" pitchFamily="34" charset="0"/>
              <a:cs typeface="Arial" panose="020B0604020202020204" pitchFamily="34" charset="0"/>
            </a:endParaRPr>
          </a:p>
          <a:p>
            <a:pPr marL="342900" indent="-342900">
              <a:buClr>
                <a:srgbClr val="00B050"/>
              </a:buClr>
              <a:buSzPct val="171000"/>
              <a:buFont typeface="Wingdings" panose="05000000000000000000" pitchFamily="2" charset="2"/>
              <a:buChar char="ü"/>
            </a:pPr>
            <a:r>
              <a:rPr lang="en-US" sz="2400" dirty="0" smtClean="0">
                <a:latin typeface="Arial" panose="020B0604020202020204" pitchFamily="34" charset="0"/>
                <a:cs typeface="Arial" panose="020B0604020202020204" pitchFamily="34" charset="0"/>
              </a:rPr>
              <a:t>IDC funding approvals to black industrialists</a:t>
            </a:r>
          </a:p>
          <a:p>
            <a:pPr marL="342900" indent="-342900">
              <a:buClr>
                <a:srgbClr val="00B050"/>
              </a:buClr>
              <a:buSzPct val="171000"/>
              <a:buFont typeface="Wingdings" panose="05000000000000000000" pitchFamily="2" charset="2"/>
              <a:buChar char="ü"/>
            </a:pPr>
            <a:endParaRPr lang="en-US" sz="2400" dirty="0" smtClean="0">
              <a:latin typeface="Arial" panose="020B0604020202020204" pitchFamily="34" charset="0"/>
              <a:cs typeface="Arial" panose="020B0604020202020204" pitchFamily="34" charset="0"/>
            </a:endParaRPr>
          </a:p>
          <a:p>
            <a:pPr>
              <a:buClr>
                <a:srgbClr val="00B050"/>
              </a:buClr>
              <a:buSzPct val="171000"/>
            </a:pPr>
            <a:endParaRPr lang="en-US" sz="2400" dirty="0">
              <a:latin typeface="Arial" panose="020B0604020202020204" pitchFamily="34" charset="0"/>
              <a:cs typeface="Arial" panose="020B0604020202020204" pitchFamily="34" charset="0"/>
            </a:endParaRPr>
          </a:p>
          <a:p>
            <a:pPr marL="342900" indent="-342900">
              <a:buClr>
                <a:srgbClr val="00B050"/>
              </a:buClr>
              <a:buSzPct val="171000"/>
              <a:buFont typeface="Wingdings" panose="05000000000000000000" pitchFamily="2" charset="2"/>
              <a:buChar char="ü"/>
            </a:pPr>
            <a:r>
              <a:rPr lang="en-US" sz="2400" dirty="0">
                <a:latin typeface="Arial" panose="020B0604020202020204" pitchFamily="34" charset="0"/>
                <a:cs typeface="Arial" panose="020B0604020202020204" pitchFamily="34" charset="0"/>
              </a:rPr>
              <a:t>Jobs supported through IDC funding (net created or retained)</a:t>
            </a:r>
          </a:p>
          <a:p>
            <a:pPr marL="342900" indent="-342900">
              <a:buClr>
                <a:srgbClr val="00B050"/>
              </a:buClr>
              <a:buSzPct val="171000"/>
              <a:buFont typeface="Wingdings" panose="05000000000000000000" pitchFamily="2" charset="2"/>
              <a:buChar char="ü"/>
            </a:pPr>
            <a:endParaRPr lang="en-US" sz="2400" dirty="0" smtClean="0">
              <a:latin typeface="Arial" panose="020B0604020202020204" pitchFamily="34" charset="0"/>
              <a:cs typeface="Arial" panose="020B0604020202020204" pitchFamily="34" charset="0"/>
            </a:endParaRPr>
          </a:p>
          <a:p>
            <a:pPr marL="342900" indent="-342900">
              <a:buClr>
                <a:srgbClr val="00B050"/>
              </a:buClr>
              <a:buSzPct val="171000"/>
              <a:buFont typeface="Wingdings" panose="05000000000000000000" pitchFamily="2" charset="2"/>
              <a:buChar char="ü"/>
            </a:pPr>
            <a:endParaRPr lang="en-ZA" sz="2400" dirty="0"/>
          </a:p>
        </p:txBody>
      </p:sp>
      <p:sp>
        <p:nvSpPr>
          <p:cNvPr id="2" name="Oval 1"/>
          <p:cNvSpPr/>
          <p:nvPr/>
        </p:nvSpPr>
        <p:spPr>
          <a:xfrm>
            <a:off x="5312033" y="821967"/>
            <a:ext cx="3651277" cy="1136299"/>
          </a:xfrm>
          <a:prstGeom prst="ellipse">
            <a:avLst/>
          </a:prstGeom>
          <a:solidFill>
            <a:schemeClr val="accent3"/>
          </a:solidFill>
          <a:ln>
            <a:solidFill>
              <a:srgbClr val="00AC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R71.1 billion</a:t>
            </a:r>
            <a:endParaRPr lang="en-US" sz="3200" b="1" dirty="0">
              <a:solidFill>
                <a:schemeClr val="tx1"/>
              </a:solidFill>
            </a:endParaRPr>
          </a:p>
        </p:txBody>
      </p:sp>
      <p:sp>
        <p:nvSpPr>
          <p:cNvPr id="13" name="Oval 12"/>
          <p:cNvSpPr/>
          <p:nvPr/>
        </p:nvSpPr>
        <p:spPr>
          <a:xfrm>
            <a:off x="5279200" y="3420873"/>
            <a:ext cx="3652455" cy="1229784"/>
          </a:xfrm>
          <a:prstGeom prst="ellipse">
            <a:avLst/>
          </a:prstGeom>
          <a:solidFill>
            <a:schemeClr val="accent3"/>
          </a:solidFill>
          <a:ln>
            <a:solidFill>
              <a:srgbClr val="00AC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R26.0 billion</a:t>
            </a:r>
          </a:p>
        </p:txBody>
      </p:sp>
      <p:sp>
        <p:nvSpPr>
          <p:cNvPr id="14" name="Oval 13"/>
          <p:cNvSpPr/>
          <p:nvPr/>
        </p:nvSpPr>
        <p:spPr>
          <a:xfrm>
            <a:off x="5269252" y="2108618"/>
            <a:ext cx="3694060" cy="1161903"/>
          </a:xfrm>
          <a:prstGeom prst="ellipse">
            <a:avLst/>
          </a:prstGeom>
          <a:solidFill>
            <a:schemeClr val="accent3"/>
          </a:solidFill>
          <a:ln>
            <a:solidFill>
              <a:srgbClr val="00AC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
                <a:srgbClr val="00B050"/>
              </a:buClr>
              <a:buSzPct val="171000"/>
            </a:pPr>
            <a:r>
              <a:rPr lang="en-US" sz="3200" b="1" dirty="0">
                <a:solidFill>
                  <a:schemeClr val="tx1"/>
                </a:solidFill>
              </a:rPr>
              <a:t>R60.4 billion</a:t>
            </a:r>
          </a:p>
        </p:txBody>
      </p:sp>
      <p:sp>
        <p:nvSpPr>
          <p:cNvPr id="9" name="Oval 8"/>
          <p:cNvSpPr/>
          <p:nvPr/>
        </p:nvSpPr>
        <p:spPr>
          <a:xfrm>
            <a:off x="5312034" y="4801009"/>
            <a:ext cx="3651278" cy="1161903"/>
          </a:xfrm>
          <a:prstGeom prst="ellipse">
            <a:avLst/>
          </a:prstGeom>
          <a:solidFill>
            <a:schemeClr val="accent3"/>
          </a:solidFill>
          <a:ln>
            <a:solidFill>
              <a:srgbClr val="00AC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
                <a:srgbClr val="00B050"/>
              </a:buClr>
              <a:buSzPct val="171000"/>
            </a:pPr>
            <a:r>
              <a:rPr lang="en-US" sz="3200" b="1" dirty="0">
                <a:solidFill>
                  <a:schemeClr val="tx1"/>
                </a:solidFill>
              </a:rPr>
              <a:t>105 000</a:t>
            </a:r>
          </a:p>
        </p:txBody>
      </p:sp>
    </p:spTree>
    <p:extLst>
      <p:ext uri="{BB962C8B-B14F-4D97-AF65-F5344CB8AC3E}">
        <p14:creationId xmlns:p14="http://schemas.microsoft.com/office/powerpoint/2010/main" val="2994818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Title 2"/>
          <p:cNvSpPr>
            <a:spLocks noGrp="1"/>
          </p:cNvSpPr>
          <p:nvPr>
            <p:ph type="title"/>
          </p:nvPr>
        </p:nvSpPr>
        <p:spPr>
          <a:xfrm>
            <a:off x="146541" y="188640"/>
            <a:ext cx="8763000" cy="647700"/>
          </a:xfrm>
        </p:spPr>
        <p:txBody>
          <a:bodyPr>
            <a:normAutofit/>
          </a:bodyPr>
          <a:lstStyle/>
          <a:p>
            <a:r>
              <a:rPr lang="en-US" altLang="en-US" sz="3200" b="1" dirty="0" smtClean="0">
                <a:latin typeface="Arial" charset="0"/>
                <a:cs typeface="Arial" charset="0"/>
              </a:rPr>
              <a:t>D3.  Industrial financing – IDC in 2018/19 </a:t>
            </a:r>
            <a:endParaRPr lang="en-ZA" altLang="en-US" sz="3200" b="1" dirty="0" smtClean="0">
              <a:latin typeface="Arial" charset="0"/>
              <a:cs typeface="Arial" charset="0"/>
            </a:endParaRPr>
          </a:p>
        </p:txBody>
      </p:sp>
      <p:sp>
        <p:nvSpPr>
          <p:cNvPr id="63492" name="Slide Number Placeholder 3"/>
          <p:cNvSpPr>
            <a:spLocks noGrp="1"/>
          </p:cNvSpPr>
          <p:nvPr>
            <p:ph type="sldNum" sz="quarter" idx="10"/>
          </p:nvPr>
        </p:nvSpPr>
        <p:spPr bwMode="auto">
          <a:xfrm>
            <a:off x="5724128" y="628121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2800">
                <a:solidFill>
                  <a:schemeClr val="tx1"/>
                </a:solidFill>
                <a:latin typeface="Arial" charset="0"/>
                <a:cs typeface="Arial" charset="0"/>
              </a:defRPr>
            </a:lvl1pPr>
            <a:lvl2pPr marL="742950" indent="-285750">
              <a:spcBef>
                <a:spcPct val="20000"/>
              </a:spcBef>
              <a:buFont typeface="Arial" charset="0"/>
              <a:buChar char="–"/>
              <a:defRPr sz="2400">
                <a:solidFill>
                  <a:schemeClr val="tx1"/>
                </a:solidFill>
                <a:latin typeface="Arial" charset="0"/>
                <a:cs typeface="Arial" charset="0"/>
              </a:defRPr>
            </a:lvl2pPr>
            <a:lvl3pPr marL="1143000" indent="-228600">
              <a:spcBef>
                <a:spcPct val="20000"/>
              </a:spcBef>
              <a:buFont typeface="Arial" charset="0"/>
              <a:buChar char="•"/>
              <a:defRPr sz="2000">
                <a:solidFill>
                  <a:schemeClr val="tx1"/>
                </a:solidFill>
                <a:latin typeface="Arial" charset="0"/>
                <a:cs typeface="Arial" charset="0"/>
              </a:defRPr>
            </a:lvl3pPr>
            <a:lvl4pPr marL="1600200" indent="-228600">
              <a:spcBef>
                <a:spcPct val="20000"/>
              </a:spcBef>
              <a:buFont typeface="Arial" charset="0"/>
              <a:buChar char="–"/>
              <a:defRPr sz="2000">
                <a:solidFill>
                  <a:schemeClr val="tx1"/>
                </a:solidFill>
                <a:latin typeface="Arial" charset="0"/>
                <a:cs typeface="Arial" charset="0"/>
              </a:defRPr>
            </a:lvl4pPr>
            <a:lvl5pPr marL="2057400" indent="-22860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a:spcBef>
                <a:spcPct val="0"/>
              </a:spcBef>
              <a:buFontTx/>
              <a:buNone/>
            </a:pPr>
            <a:fld id="{8080F482-8BE0-43D8-AFEB-7CD2FB1B429E}" type="slidenum">
              <a:rPr lang="en-ZA" altLang="en-US" sz="1200" smtClean="0">
                <a:solidFill>
                  <a:srgbClr val="898989"/>
                </a:solidFill>
                <a:latin typeface="Calibri" pitchFamily="34" charset="0"/>
              </a:rPr>
              <a:pPr>
                <a:spcBef>
                  <a:spcPct val="0"/>
                </a:spcBef>
                <a:buFontTx/>
                <a:buNone/>
              </a:pPr>
              <a:t>17</a:t>
            </a:fld>
            <a:endParaRPr lang="en-ZA" altLang="en-US" sz="1200" dirty="0" smtClean="0">
              <a:solidFill>
                <a:srgbClr val="898989"/>
              </a:solidFill>
              <a:latin typeface="Calibri" pitchFamily="34" charset="0"/>
            </a:endParaRPr>
          </a:p>
        </p:txBody>
      </p:sp>
      <p:graphicFrame>
        <p:nvGraphicFramePr>
          <p:cNvPr id="3" name="Diagram 2"/>
          <p:cNvGraphicFramePr/>
          <p:nvPr>
            <p:extLst>
              <p:ext uri="{D42A27DB-BD31-4B8C-83A1-F6EECF244321}">
                <p14:modId xmlns:p14="http://schemas.microsoft.com/office/powerpoint/2010/main" val="3939148954"/>
              </p:ext>
            </p:extLst>
          </p:nvPr>
        </p:nvGraphicFramePr>
        <p:xfrm>
          <a:off x="395536" y="908720"/>
          <a:ext cx="8324879" cy="52213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395536" y="1988840"/>
            <a:ext cx="7704856" cy="584775"/>
          </a:xfrm>
          <a:prstGeom prst="rect">
            <a:avLst/>
          </a:prstGeom>
          <a:noFill/>
        </p:spPr>
        <p:txBody>
          <a:bodyPr wrap="square" rtlCol="0">
            <a:spAutoFit/>
          </a:bodyPr>
          <a:lstStyle/>
          <a:p>
            <a:r>
              <a:rPr lang="en-ZA" sz="3200" b="1" dirty="0" smtClean="0">
                <a:solidFill>
                  <a:srgbClr val="FF0000"/>
                </a:solidFill>
              </a:rPr>
              <a:t>R11.8 bn       </a:t>
            </a:r>
            <a:r>
              <a:rPr lang="en-ZA" sz="2400" dirty="0" smtClean="0">
                <a:latin typeface="Arial" panose="020B0604020202020204" pitchFamily="34" charset="0"/>
                <a:cs typeface="Arial" panose="020B0604020202020204" pitchFamily="34" charset="0"/>
              </a:rPr>
              <a:t>Disbursed</a:t>
            </a:r>
            <a:endParaRPr lang="en-ZA"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25603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0C477770-CA54-4B44-8FE2-04A07C028FD1}" type="slidenum">
              <a:rPr lang="en-ZA" smtClean="0">
                <a:solidFill>
                  <a:prstClr val="black">
                    <a:tint val="75000"/>
                  </a:prstClr>
                </a:solidFill>
              </a:rPr>
              <a:pPr/>
              <a:t>18</a:t>
            </a:fld>
            <a:endParaRPr lang="en-ZA" dirty="0">
              <a:solidFill>
                <a:prstClr val="black">
                  <a:tint val="75000"/>
                </a:prstClr>
              </a:solidFill>
            </a:endParaRPr>
          </a:p>
        </p:txBody>
      </p:sp>
      <p:sp>
        <p:nvSpPr>
          <p:cNvPr id="7" name="Title 6"/>
          <p:cNvSpPr>
            <a:spLocks noGrp="1"/>
          </p:cNvSpPr>
          <p:nvPr>
            <p:ph type="title"/>
          </p:nvPr>
        </p:nvSpPr>
        <p:spPr/>
        <p:txBody>
          <a:bodyPr>
            <a:normAutofit/>
          </a:bodyPr>
          <a:lstStyle/>
          <a:p>
            <a:r>
              <a:rPr lang="en-ZA" sz="2700" b="1" dirty="0" smtClean="0">
                <a:latin typeface="Arial" panose="020B0604020202020204" pitchFamily="34" charset="0"/>
                <a:cs typeface="Arial" panose="020B0604020202020204" pitchFamily="34" charset="0"/>
              </a:rPr>
              <a:t>D4. Investment support – Investment Conference </a:t>
            </a:r>
            <a:endParaRPr lang="en-ZA" sz="2700" b="1" dirty="0">
              <a:latin typeface="Arial" panose="020B0604020202020204" pitchFamily="34" charset="0"/>
              <a:cs typeface="Arial" panose="020B0604020202020204" pitchFamily="34" charset="0"/>
            </a:endParaRPr>
          </a:p>
        </p:txBody>
      </p:sp>
      <p:sp>
        <p:nvSpPr>
          <p:cNvPr id="2" name="TextBox 1"/>
          <p:cNvSpPr txBox="1"/>
          <p:nvPr/>
        </p:nvSpPr>
        <p:spPr>
          <a:xfrm>
            <a:off x="183764" y="865157"/>
            <a:ext cx="8708716" cy="6478697"/>
          </a:xfrm>
          <a:prstGeom prst="rect">
            <a:avLst/>
          </a:prstGeom>
          <a:noFill/>
        </p:spPr>
        <p:txBody>
          <a:bodyPr wrap="square" rtlCol="0">
            <a:spAutoFit/>
          </a:bodyPr>
          <a:lstStyle/>
          <a:p>
            <a:pPr marL="285750" lvl="0" indent="-285750" algn="just">
              <a:buFont typeface="Arial" panose="020B0604020202020204" pitchFamily="34" charset="0"/>
              <a:buChar char="•"/>
            </a:pPr>
            <a:r>
              <a:rPr lang="en-US" sz="2500" dirty="0">
                <a:latin typeface="Arial" panose="020B0604020202020204" pitchFamily="34" charset="0"/>
                <a:cs typeface="Arial" panose="020B0604020202020204" pitchFamily="34" charset="0"/>
              </a:rPr>
              <a:t>In October 2018, South Africa hosted the </a:t>
            </a:r>
            <a:r>
              <a:rPr lang="en-US" sz="2500" dirty="0" smtClean="0">
                <a:latin typeface="Arial" panose="020B0604020202020204" pitchFamily="34" charset="0"/>
                <a:cs typeface="Arial" panose="020B0604020202020204" pitchFamily="34" charset="0"/>
              </a:rPr>
              <a:t>inaugural Investment Conference led by President Ramaphosa</a:t>
            </a:r>
          </a:p>
          <a:p>
            <a:pPr marL="285750" lvl="0" indent="-285750" algn="just">
              <a:buFont typeface="Arial" panose="020B0604020202020204" pitchFamily="34" charset="0"/>
              <a:buChar char="•"/>
            </a:pPr>
            <a:endParaRPr lang="en-US" sz="800" dirty="0" smtClean="0">
              <a:latin typeface="Arial" panose="020B0604020202020204" pitchFamily="34" charset="0"/>
              <a:cs typeface="Arial" panose="020B0604020202020204" pitchFamily="34" charset="0"/>
            </a:endParaRPr>
          </a:p>
          <a:p>
            <a:pPr marL="285750" lvl="0" indent="-285750" algn="just">
              <a:buFont typeface="Arial" panose="020B0604020202020204" pitchFamily="34" charset="0"/>
              <a:buChar char="•"/>
            </a:pPr>
            <a:r>
              <a:rPr lang="en-US" sz="2500" dirty="0" smtClean="0">
                <a:latin typeface="Arial" panose="020B0604020202020204" pitchFamily="34" charset="0"/>
                <a:cs typeface="Arial" panose="020B0604020202020204" pitchFamily="34" charset="0"/>
              </a:rPr>
              <a:t>The conference was coordinated by EDD and was held at </a:t>
            </a:r>
            <a:r>
              <a:rPr lang="en-US" sz="2500" dirty="0">
                <a:latin typeface="Arial" panose="020B0604020202020204" pitchFamily="34" charset="0"/>
                <a:cs typeface="Arial" panose="020B0604020202020204" pitchFamily="34" charset="0"/>
              </a:rPr>
              <a:t>the Sandton Convention </a:t>
            </a:r>
            <a:r>
              <a:rPr lang="en-US" sz="2500" dirty="0" smtClean="0">
                <a:latin typeface="Arial" panose="020B0604020202020204" pitchFamily="34" charset="0"/>
                <a:cs typeface="Arial" panose="020B0604020202020204" pitchFamily="34" charset="0"/>
              </a:rPr>
              <a:t>Centre</a:t>
            </a:r>
            <a:endParaRPr lang="en-US" sz="800" dirty="0" smtClean="0">
              <a:latin typeface="Arial" panose="020B0604020202020204" pitchFamily="34" charset="0"/>
              <a:cs typeface="Arial" panose="020B0604020202020204" pitchFamily="34" charset="0"/>
            </a:endParaRPr>
          </a:p>
          <a:p>
            <a:pPr marL="285750" lvl="0" indent="-285750" algn="just">
              <a:buFont typeface="Arial" panose="020B0604020202020204" pitchFamily="34" charset="0"/>
              <a:buChar char="•"/>
            </a:pPr>
            <a:r>
              <a:rPr lang="en-US" sz="800" dirty="0" smtClean="0">
                <a:latin typeface="Arial" panose="020B0604020202020204" pitchFamily="34" charset="0"/>
                <a:cs typeface="Arial" panose="020B0604020202020204" pitchFamily="34" charset="0"/>
              </a:rPr>
              <a:t> </a:t>
            </a:r>
          </a:p>
          <a:p>
            <a:pPr marL="285750" lvl="0" indent="-285750" algn="just">
              <a:buFont typeface="Arial" panose="020B0604020202020204" pitchFamily="34" charset="0"/>
              <a:buChar char="•"/>
            </a:pPr>
            <a:r>
              <a:rPr lang="en-US" sz="2500" dirty="0" smtClean="0">
                <a:latin typeface="Arial" panose="020B0604020202020204" pitchFamily="34" charset="0"/>
                <a:cs typeface="Arial" panose="020B0604020202020204" pitchFamily="34" charset="0"/>
              </a:rPr>
              <a:t>The conference was part </a:t>
            </a:r>
            <a:r>
              <a:rPr lang="en-US" sz="2500" dirty="0">
                <a:latin typeface="Arial" panose="020B0604020202020204" pitchFamily="34" charset="0"/>
                <a:cs typeface="Arial" panose="020B0604020202020204" pitchFamily="34" charset="0"/>
              </a:rPr>
              <a:t>of the President’s drive to raise R1,2 trillion in new investments over a five-year period</a:t>
            </a:r>
            <a:r>
              <a:rPr lang="en-US" sz="2500" dirty="0" smtClean="0">
                <a:latin typeface="Arial" panose="020B0604020202020204" pitchFamily="34" charset="0"/>
                <a:cs typeface="Arial" panose="020B0604020202020204" pitchFamily="34" charset="0"/>
              </a:rPr>
              <a:t>.</a:t>
            </a:r>
          </a:p>
          <a:p>
            <a:pPr marL="285750" lvl="0" indent="-285750" algn="just">
              <a:buFont typeface="Arial" panose="020B0604020202020204" pitchFamily="34" charset="0"/>
              <a:buChar char="•"/>
            </a:pPr>
            <a:endParaRPr lang="en-US" sz="800" dirty="0" smtClean="0">
              <a:latin typeface="Arial" panose="020B0604020202020204" pitchFamily="34" charset="0"/>
              <a:cs typeface="Arial" panose="020B0604020202020204" pitchFamily="34" charset="0"/>
            </a:endParaRPr>
          </a:p>
          <a:p>
            <a:pPr marL="285750" lvl="0" indent="-285750" algn="just">
              <a:buFont typeface="Arial" panose="020B0604020202020204" pitchFamily="34" charset="0"/>
              <a:buChar char="•"/>
            </a:pPr>
            <a:r>
              <a:rPr lang="en-US" sz="2500" dirty="0">
                <a:latin typeface="Arial" panose="020B0604020202020204" pitchFamily="34" charset="0"/>
                <a:cs typeface="Arial" panose="020B0604020202020204" pitchFamily="34" charset="0"/>
              </a:rPr>
              <a:t>Over 1 500 delegates attended the conference from 35 </a:t>
            </a:r>
            <a:r>
              <a:rPr lang="en-US" sz="2500" dirty="0" smtClean="0">
                <a:latin typeface="Arial" panose="020B0604020202020204" pitchFamily="34" charset="0"/>
                <a:cs typeface="Arial" panose="020B0604020202020204" pitchFamily="34" charset="0"/>
              </a:rPr>
              <a:t>countries</a:t>
            </a:r>
          </a:p>
          <a:p>
            <a:pPr marL="285750" lvl="0" indent="-285750" algn="just">
              <a:buFont typeface="Arial" panose="020B0604020202020204" pitchFamily="34" charset="0"/>
              <a:buChar char="•"/>
            </a:pPr>
            <a:endParaRPr lang="en-US" sz="800" dirty="0" smtClean="0">
              <a:latin typeface="Arial" panose="020B0604020202020204" pitchFamily="34" charset="0"/>
              <a:cs typeface="Arial" panose="020B0604020202020204" pitchFamily="34" charset="0"/>
            </a:endParaRPr>
          </a:p>
          <a:p>
            <a:pPr marL="285750" lvl="0" indent="-285750" algn="just">
              <a:buFont typeface="Arial" panose="020B0604020202020204" pitchFamily="34" charset="0"/>
              <a:buChar char="•"/>
            </a:pPr>
            <a:r>
              <a:rPr lang="en-US" sz="2500" dirty="0" smtClean="0">
                <a:latin typeface="Arial" panose="020B0604020202020204" pitchFamily="34" charset="0"/>
                <a:cs typeface="Arial" panose="020B0604020202020204" pitchFamily="34" charset="0"/>
              </a:rPr>
              <a:t>There </a:t>
            </a:r>
            <a:r>
              <a:rPr lang="en-US" sz="2500" dirty="0">
                <a:latin typeface="Arial" panose="020B0604020202020204" pitchFamily="34" charset="0"/>
                <a:cs typeface="Arial" panose="020B0604020202020204" pitchFamily="34" charset="0"/>
              </a:rPr>
              <a:t>were 50 </a:t>
            </a:r>
            <a:r>
              <a:rPr lang="en-US" sz="2500" dirty="0" smtClean="0">
                <a:latin typeface="Arial" panose="020B0604020202020204" pitchFamily="34" charset="0"/>
                <a:cs typeface="Arial" panose="020B0604020202020204" pitchFamily="34" charset="0"/>
              </a:rPr>
              <a:t>panelists </a:t>
            </a:r>
            <a:r>
              <a:rPr lang="en-US" sz="2500" dirty="0">
                <a:latin typeface="Arial" panose="020B0604020202020204" pitchFamily="34" charset="0"/>
                <a:cs typeface="Arial" panose="020B0604020202020204" pitchFamily="34" charset="0"/>
              </a:rPr>
              <a:t>as well as 23 ministers and envoys who spoke at the conference</a:t>
            </a:r>
            <a:r>
              <a:rPr lang="en-US" sz="2500" dirty="0" smtClean="0">
                <a:latin typeface="Arial" panose="020B0604020202020204" pitchFamily="34" charset="0"/>
                <a:cs typeface="Arial" panose="020B0604020202020204" pitchFamily="34" charset="0"/>
              </a:rPr>
              <a:t>.</a:t>
            </a:r>
          </a:p>
          <a:p>
            <a:pPr marL="285750" lvl="0" indent="-285750" algn="just">
              <a:buFont typeface="Arial" panose="020B0604020202020204" pitchFamily="34" charset="0"/>
              <a:buChar char="•"/>
            </a:pPr>
            <a:endParaRPr lang="en-US" sz="800" dirty="0" smtClean="0">
              <a:latin typeface="Arial" panose="020B0604020202020204" pitchFamily="34" charset="0"/>
              <a:cs typeface="Arial" panose="020B0604020202020204" pitchFamily="34" charset="0"/>
            </a:endParaRPr>
          </a:p>
          <a:p>
            <a:pPr marL="285750" lvl="0" indent="-285750" algn="just">
              <a:buFont typeface="Arial" panose="020B0604020202020204" pitchFamily="34" charset="0"/>
              <a:buChar char="•"/>
            </a:pPr>
            <a:r>
              <a:rPr lang="en-US" sz="2500" dirty="0" smtClean="0">
                <a:latin typeface="Arial" panose="020B0604020202020204" pitchFamily="34" charset="0"/>
                <a:cs typeface="Arial" panose="020B0604020202020204" pitchFamily="34" charset="0"/>
              </a:rPr>
              <a:t>The </a:t>
            </a:r>
            <a:r>
              <a:rPr lang="en-US" sz="2500" dirty="0">
                <a:latin typeface="Arial" panose="020B0604020202020204" pitchFamily="34" charset="0"/>
                <a:cs typeface="Arial" panose="020B0604020202020204" pitchFamily="34" charset="0"/>
              </a:rPr>
              <a:t>total amount of investment pledges received were R290 billion</a:t>
            </a:r>
          </a:p>
          <a:p>
            <a:pPr marL="285750" lvl="0" indent="-285750" algn="just">
              <a:buFont typeface="Arial" panose="020B0604020202020204" pitchFamily="34" charset="0"/>
              <a:buChar char="•"/>
            </a:pPr>
            <a:endParaRPr lang="en-US" sz="2500" dirty="0">
              <a:latin typeface="Arial" panose="020B0604020202020204" pitchFamily="34" charset="0"/>
              <a:cs typeface="Arial" panose="020B0604020202020204" pitchFamily="34" charset="0"/>
            </a:endParaRPr>
          </a:p>
          <a:p>
            <a:pPr marL="285750" lvl="0" indent="-285750" algn="just">
              <a:buFont typeface="Arial" panose="020B0604020202020204" pitchFamily="34" charset="0"/>
              <a:buChar char="•"/>
            </a:pPr>
            <a:endParaRPr lang="en-US" sz="2500" dirty="0" smtClean="0">
              <a:latin typeface="Arial" panose="020B0604020202020204" pitchFamily="34" charset="0"/>
              <a:cs typeface="Arial" panose="020B0604020202020204" pitchFamily="34" charset="0"/>
            </a:endParaRPr>
          </a:p>
          <a:p>
            <a:pPr marL="285750" lvl="0" indent="-285750" algn="just">
              <a:buFont typeface="Arial" panose="020B0604020202020204" pitchFamily="34" charset="0"/>
              <a:buChar char="•"/>
            </a:pPr>
            <a:endParaRPr lang="en-US" sz="2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22544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70103" y="836712"/>
            <a:ext cx="8856984" cy="576064"/>
          </a:xfrm>
        </p:spPr>
        <p:txBody>
          <a:bodyPr>
            <a:noAutofit/>
          </a:bodyPr>
          <a:lstStyle/>
          <a:p>
            <a:pPr marL="0">
              <a:lnSpc>
                <a:spcPct val="90000"/>
              </a:lnSpc>
              <a:buNone/>
            </a:pPr>
            <a:r>
              <a:rPr lang="en-ZA" sz="2000" b="1" dirty="0" smtClean="0">
                <a:latin typeface="Arial" panose="020B0604020202020204" pitchFamily="34" charset="0"/>
                <a:cs typeface="Arial" panose="020B0604020202020204" pitchFamily="34" charset="0"/>
              </a:rPr>
              <a:t>EDD </a:t>
            </a:r>
            <a:r>
              <a:rPr lang="en-ZA" sz="2000" b="1" dirty="0">
                <a:latin typeface="Arial" panose="020B0604020202020204" pitchFamily="34" charset="0"/>
                <a:cs typeface="Arial" panose="020B0604020202020204" pitchFamily="34" charset="0"/>
              </a:rPr>
              <a:t>facilitated, fast-tracked or </a:t>
            </a:r>
            <a:r>
              <a:rPr lang="en-ZA" sz="2000" b="1" dirty="0" smtClean="0">
                <a:latin typeface="Arial" panose="020B0604020202020204" pitchFamily="34" charset="0"/>
                <a:cs typeface="Arial" panose="020B0604020202020204" pitchFamily="34" charset="0"/>
              </a:rPr>
              <a:t>unblocked 8 investment initiatives, </a:t>
            </a:r>
            <a:r>
              <a:rPr lang="en-ZA" sz="2000" b="1" dirty="0">
                <a:latin typeface="Arial" panose="020B0604020202020204" pitchFamily="34" charset="0"/>
                <a:cs typeface="Arial" panose="020B0604020202020204" pitchFamily="34" charset="0"/>
              </a:rPr>
              <a:t>some examples:</a:t>
            </a:r>
          </a:p>
        </p:txBody>
      </p:sp>
      <p:sp>
        <p:nvSpPr>
          <p:cNvPr id="5" name="Slide Number Placeholder 4"/>
          <p:cNvSpPr>
            <a:spLocks noGrp="1"/>
          </p:cNvSpPr>
          <p:nvPr>
            <p:ph type="sldNum" sz="quarter" idx="12"/>
          </p:nvPr>
        </p:nvSpPr>
        <p:spPr/>
        <p:txBody>
          <a:bodyPr/>
          <a:lstStyle/>
          <a:p>
            <a:fld id="{0C477770-CA54-4B44-8FE2-04A07C028FD1}" type="slidenum">
              <a:rPr lang="en-ZA" smtClean="0">
                <a:solidFill>
                  <a:prstClr val="black">
                    <a:tint val="75000"/>
                  </a:prstClr>
                </a:solidFill>
              </a:rPr>
              <a:pPr/>
              <a:t>19</a:t>
            </a:fld>
            <a:endParaRPr lang="en-ZA" dirty="0">
              <a:solidFill>
                <a:prstClr val="black">
                  <a:tint val="75000"/>
                </a:prstClr>
              </a:solidFill>
            </a:endParaRPr>
          </a:p>
        </p:txBody>
      </p:sp>
      <p:sp>
        <p:nvSpPr>
          <p:cNvPr id="7" name="Title 6"/>
          <p:cNvSpPr>
            <a:spLocks noGrp="1"/>
          </p:cNvSpPr>
          <p:nvPr>
            <p:ph type="title"/>
          </p:nvPr>
        </p:nvSpPr>
        <p:spPr/>
        <p:txBody>
          <a:bodyPr>
            <a:normAutofit fontScale="90000"/>
          </a:bodyPr>
          <a:lstStyle/>
          <a:p>
            <a:r>
              <a:rPr lang="en-ZA" sz="3200" b="1" dirty="0" smtClean="0">
                <a:latin typeface="Arial" panose="020B0604020202020204" pitchFamily="34" charset="0"/>
                <a:cs typeface="Arial" panose="020B0604020202020204" pitchFamily="34" charset="0"/>
              </a:rPr>
              <a:t>D4.  Investment support – unblocking work</a:t>
            </a:r>
            <a:endParaRPr lang="en-ZA" sz="3200" b="1" dirty="0">
              <a:latin typeface="Arial" panose="020B0604020202020204" pitchFamily="34" charset="0"/>
              <a:cs typeface="Arial" panose="020B0604020202020204" pitchFamily="34" charset="0"/>
            </a:endParaRPr>
          </a:p>
        </p:txBody>
      </p:sp>
      <p:sp>
        <p:nvSpPr>
          <p:cNvPr id="2" name="TextBox 1"/>
          <p:cNvSpPr txBox="1"/>
          <p:nvPr/>
        </p:nvSpPr>
        <p:spPr>
          <a:xfrm>
            <a:off x="156692" y="1556792"/>
            <a:ext cx="4199284" cy="4401205"/>
          </a:xfrm>
          <a:prstGeom prst="rect">
            <a:avLst/>
          </a:prstGeom>
          <a:noFill/>
        </p:spPr>
        <p:txBody>
          <a:bodyPr wrap="square" rtlCol="0">
            <a:spAutoFit/>
          </a:bodyPr>
          <a:lstStyle/>
          <a:p>
            <a:pPr marL="285750" lvl="0" indent="-285750" algn="just">
              <a:buFont typeface="Arial" panose="020B0604020202020204" pitchFamily="34" charset="0"/>
              <a:buChar char="•"/>
            </a:pPr>
            <a:r>
              <a:rPr lang="en-US" sz="2000" dirty="0" smtClean="0">
                <a:latin typeface="Arial" panose="020B0604020202020204" pitchFamily="34" charset="0"/>
                <a:cs typeface="Arial" panose="020B0604020202020204" pitchFamily="34" charset="0"/>
              </a:rPr>
              <a:t>Establishment of a </a:t>
            </a:r>
            <a:r>
              <a:rPr lang="en-US" sz="2000" dirty="0" smtClean="0">
                <a:solidFill>
                  <a:srgbClr val="C00000"/>
                </a:solidFill>
                <a:latin typeface="Arial" panose="020B0604020202020204" pitchFamily="34" charset="0"/>
                <a:cs typeface="Arial" panose="020B0604020202020204" pitchFamily="34" charset="0"/>
              </a:rPr>
              <a:t>training centre</a:t>
            </a:r>
            <a:r>
              <a:rPr lang="en-US" sz="2000" dirty="0" smtClean="0">
                <a:latin typeface="Arial" panose="020B0604020202020204" pitchFamily="34" charset="0"/>
                <a:cs typeface="Arial" panose="020B0604020202020204" pitchFamily="34" charset="0"/>
              </a:rPr>
              <a:t> at Highveld Steel, at which Afgri trains micro farmers. In 2018/19, 53 micro farmers were trained.</a:t>
            </a:r>
          </a:p>
          <a:p>
            <a:pPr marL="285750" lvl="0" indent="-285750" algn="just">
              <a:buFont typeface="Arial" panose="020B0604020202020204" pitchFamily="34" charset="0"/>
              <a:buChar char="•"/>
            </a:pPr>
            <a:endParaRPr lang="en-US" sz="2000" dirty="0" smtClean="0">
              <a:latin typeface="Arial" panose="020B0604020202020204" pitchFamily="34" charset="0"/>
              <a:cs typeface="Arial" panose="020B0604020202020204" pitchFamily="34" charset="0"/>
            </a:endParaRPr>
          </a:p>
          <a:p>
            <a:pPr marL="285750" lvl="0" indent="-285750" algn="just">
              <a:buFont typeface="Arial" panose="020B0604020202020204" pitchFamily="34" charset="0"/>
              <a:buChar char="•"/>
            </a:pPr>
            <a:r>
              <a:rPr lang="en-US" sz="2000" dirty="0" smtClean="0">
                <a:latin typeface="Arial" panose="020B0604020202020204" pitchFamily="34" charset="0"/>
                <a:cs typeface="Arial" panose="020B0604020202020204" pitchFamily="34" charset="0"/>
              </a:rPr>
              <a:t>Strengthening of a </a:t>
            </a:r>
            <a:r>
              <a:rPr lang="en-US" sz="2000" dirty="0" smtClean="0">
                <a:solidFill>
                  <a:srgbClr val="C00000"/>
                </a:solidFill>
                <a:latin typeface="Arial" panose="020B0604020202020204" pitchFamily="34" charset="0"/>
                <a:cs typeface="Arial" panose="020B0604020202020204" pitchFamily="34" charset="0"/>
              </a:rPr>
              <a:t>chalk product </a:t>
            </a:r>
            <a:r>
              <a:rPr lang="en-US" sz="2000" dirty="0" smtClean="0">
                <a:latin typeface="Arial" panose="020B0604020202020204" pitchFamily="34" charset="0"/>
                <a:cs typeface="Arial" panose="020B0604020202020204" pitchFamily="34" charset="0"/>
              </a:rPr>
              <a:t>in order to allow the continued operations of a local company – Ceetar Automations Pty Ltd.</a:t>
            </a:r>
          </a:p>
          <a:p>
            <a:pPr marL="285750" lvl="0" indent="-285750" algn="just">
              <a:buFont typeface="Arial" panose="020B0604020202020204" pitchFamily="34" charset="0"/>
              <a:buChar char="•"/>
            </a:pPr>
            <a:endParaRPr lang="en-US" sz="2000" dirty="0" smtClean="0">
              <a:latin typeface="Arial" panose="020B0604020202020204" pitchFamily="34" charset="0"/>
              <a:cs typeface="Arial" panose="020B0604020202020204" pitchFamily="34" charset="0"/>
            </a:endParaRPr>
          </a:p>
          <a:p>
            <a:pPr marL="285750" lvl="0" indent="-285750" algn="just">
              <a:buFont typeface="Arial" panose="020B0604020202020204" pitchFamily="34" charset="0"/>
              <a:buChar char="•"/>
            </a:pPr>
            <a:r>
              <a:rPr lang="en-US" sz="2000" dirty="0" smtClean="0">
                <a:latin typeface="Arial" panose="020B0604020202020204" pitchFamily="34" charset="0"/>
                <a:cs typeface="Arial" panose="020B0604020202020204" pitchFamily="34" charset="0"/>
              </a:rPr>
              <a:t>Increased </a:t>
            </a:r>
            <a:r>
              <a:rPr lang="en-US" sz="2000" dirty="0" smtClean="0">
                <a:solidFill>
                  <a:srgbClr val="C00000"/>
                </a:solidFill>
                <a:latin typeface="Arial" panose="020B0604020202020204" pitchFamily="34" charset="0"/>
                <a:cs typeface="Arial" panose="020B0604020202020204" pitchFamily="34" charset="0"/>
              </a:rPr>
              <a:t>grain storage for small-scale or subsistence farmers</a:t>
            </a:r>
            <a:r>
              <a:rPr lang="en-US" sz="2000" dirty="0" smtClean="0">
                <a:latin typeface="Arial" panose="020B0604020202020204" pitchFamily="34" charset="0"/>
                <a:cs typeface="Arial" panose="020B0604020202020204" pitchFamily="34" charset="0"/>
              </a:rPr>
              <a:t> by Afgri.. </a:t>
            </a:r>
            <a:endParaRPr lang="en-US" sz="2000" dirty="0">
              <a:latin typeface="Arial" panose="020B0604020202020204" pitchFamily="34" charset="0"/>
              <a:cs typeface="Arial" panose="020B0604020202020204" pitchFamily="34" charset="0"/>
            </a:endParaRPr>
          </a:p>
        </p:txBody>
      </p:sp>
      <p:sp>
        <p:nvSpPr>
          <p:cNvPr id="3" name="TextBox 2"/>
          <p:cNvSpPr txBox="1"/>
          <p:nvPr/>
        </p:nvSpPr>
        <p:spPr>
          <a:xfrm>
            <a:off x="4554488" y="1412776"/>
            <a:ext cx="3997424" cy="4708981"/>
          </a:xfrm>
          <a:prstGeom prst="rect">
            <a:avLst/>
          </a:prstGeom>
          <a:noFill/>
        </p:spPr>
        <p:txBody>
          <a:bodyPr wrap="square" rtlCol="0">
            <a:spAutoFit/>
          </a:bodyPr>
          <a:lstStyle/>
          <a:p>
            <a:pPr marL="285750" lvl="0" indent="-285750" algn="just">
              <a:buFont typeface="Arial" panose="020B0604020202020204" pitchFamily="34" charset="0"/>
              <a:buChar char="•"/>
            </a:pPr>
            <a:r>
              <a:rPr lang="en-US" sz="2000" dirty="0" smtClean="0">
                <a:latin typeface="Arial" panose="020B0604020202020204" pitchFamily="34" charset="0"/>
                <a:cs typeface="Arial" panose="020B0604020202020204" pitchFamily="34" charset="0"/>
              </a:rPr>
              <a:t>Inclusion </a:t>
            </a:r>
            <a:r>
              <a:rPr lang="en-US" sz="2000" dirty="0">
                <a:latin typeface="Arial" panose="020B0604020202020204" pitchFamily="34" charset="0"/>
                <a:cs typeface="Arial" panose="020B0604020202020204" pitchFamily="34" charset="0"/>
              </a:rPr>
              <a:t>of Pavati Packaging </a:t>
            </a:r>
            <a:r>
              <a:rPr lang="en-US" sz="2000" dirty="0">
                <a:solidFill>
                  <a:srgbClr val="C00000"/>
                </a:solidFill>
                <a:latin typeface="Arial" panose="020B0604020202020204" pitchFamily="34" charset="0"/>
                <a:cs typeface="Arial" panose="020B0604020202020204" pitchFamily="34" charset="0"/>
              </a:rPr>
              <a:t>(pallet wraps) </a:t>
            </a:r>
            <a:r>
              <a:rPr lang="en-US" sz="2000" dirty="0">
                <a:latin typeface="Arial" panose="020B0604020202020204" pitchFamily="34" charset="0"/>
                <a:cs typeface="Arial" panose="020B0604020202020204" pitchFamily="34" charset="0"/>
              </a:rPr>
              <a:t>and Advance Brushware (producer of </a:t>
            </a:r>
            <a:r>
              <a:rPr lang="en-US" sz="2000" dirty="0">
                <a:solidFill>
                  <a:srgbClr val="C00000"/>
                </a:solidFill>
                <a:latin typeface="Arial" panose="020B0604020202020204" pitchFamily="34" charset="0"/>
                <a:cs typeface="Arial" panose="020B0604020202020204" pitchFamily="34" charset="0"/>
              </a:rPr>
              <a:t>cleaning equipment</a:t>
            </a:r>
            <a:r>
              <a:rPr lang="en-US" sz="2000" dirty="0">
                <a:latin typeface="Arial" panose="020B0604020202020204" pitchFamily="34" charset="0"/>
                <a:cs typeface="Arial" panose="020B0604020202020204" pitchFamily="34" charset="0"/>
              </a:rPr>
              <a:t>) on the Massmart supplier chain at Fruitspot Stores </a:t>
            </a:r>
            <a:r>
              <a:rPr lang="en-US" sz="2000" dirty="0" smtClean="0">
                <a:latin typeface="Arial" panose="020B0604020202020204" pitchFamily="34" charset="0"/>
                <a:cs typeface="Arial" panose="020B0604020202020204" pitchFamily="34" charset="0"/>
              </a:rPr>
              <a:t>and </a:t>
            </a:r>
            <a:r>
              <a:rPr lang="en-US" sz="2000" dirty="0">
                <a:latin typeface="Arial" panose="020B0604020202020204" pitchFamily="34" charset="0"/>
                <a:cs typeface="Arial" panose="020B0604020202020204" pitchFamily="34" charset="0"/>
              </a:rPr>
              <a:t>Builders </a:t>
            </a:r>
            <a:r>
              <a:rPr lang="en-US" sz="2000" dirty="0" smtClean="0">
                <a:latin typeface="Arial" panose="020B0604020202020204" pitchFamily="34" charset="0"/>
                <a:cs typeface="Arial" panose="020B0604020202020204" pitchFamily="34" charset="0"/>
              </a:rPr>
              <a:t>Warehouse, respectively.</a:t>
            </a:r>
          </a:p>
          <a:p>
            <a:pPr marL="285750" lvl="0" indent="-285750" algn="just">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285750" lvl="0" indent="-285750" algn="just">
              <a:buFont typeface="Arial" panose="020B0604020202020204" pitchFamily="34" charset="0"/>
              <a:buChar char="•"/>
            </a:pPr>
            <a:r>
              <a:rPr lang="en-US" sz="2000" dirty="0">
                <a:latin typeface="Arial" panose="020B0604020202020204" pitchFamily="34" charset="0"/>
                <a:cs typeface="Arial" panose="020B0604020202020204" pitchFamily="34" charset="0"/>
              </a:rPr>
              <a:t>Reduction of duty to 0% on Linear Low Density Polyethylene (LLDPE), allowing a </a:t>
            </a:r>
            <a:r>
              <a:rPr lang="en-US" sz="2000" dirty="0">
                <a:solidFill>
                  <a:srgbClr val="C00000"/>
                </a:solidFill>
                <a:latin typeface="Arial" panose="020B0604020202020204" pitchFamily="34" charset="0"/>
                <a:cs typeface="Arial" panose="020B0604020202020204" pitchFamily="34" charset="0"/>
              </a:rPr>
              <a:t>reduction in input costs</a:t>
            </a:r>
            <a:r>
              <a:rPr lang="en-US" sz="2000" dirty="0">
                <a:latin typeface="Arial" panose="020B0604020202020204" pitchFamily="34" charset="0"/>
                <a:cs typeface="Arial" panose="020B0604020202020204" pitchFamily="34" charset="0"/>
              </a:rPr>
              <a:t> in the production of various types of plastic for South African plastic producers</a:t>
            </a:r>
            <a:endParaRPr lang="en-US" sz="2000" dirty="0"/>
          </a:p>
        </p:txBody>
      </p:sp>
    </p:spTree>
    <p:extLst>
      <p:ext uri="{BB962C8B-B14F-4D97-AF65-F5344CB8AC3E}">
        <p14:creationId xmlns:p14="http://schemas.microsoft.com/office/powerpoint/2010/main" val="32387677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1"/>
          <p:cNvSpPr>
            <a:spLocks noGrp="1"/>
          </p:cNvSpPr>
          <p:nvPr>
            <p:ph idx="1"/>
          </p:nvPr>
        </p:nvSpPr>
        <p:spPr>
          <a:xfrm>
            <a:off x="107504" y="1612472"/>
            <a:ext cx="5040560" cy="4480824"/>
          </a:xfrm>
        </p:spPr>
        <p:txBody>
          <a:bodyPr>
            <a:noAutofit/>
          </a:bodyPr>
          <a:lstStyle/>
          <a:p>
            <a:pPr marL="514350" indent="-514350" algn="just">
              <a:lnSpc>
                <a:spcPct val="120000"/>
              </a:lnSpc>
              <a:spcBef>
                <a:spcPct val="0"/>
              </a:spcBef>
              <a:buFont typeface="+mj-lt"/>
              <a:buAutoNum type="alphaUcPeriod"/>
            </a:pPr>
            <a:r>
              <a:rPr lang="en-US" altLang="en-US" sz="2500" dirty="0" smtClean="0">
                <a:latin typeface="Arial" charset="0"/>
                <a:cs typeface="Arial" charset="0"/>
              </a:rPr>
              <a:t>Introduction</a:t>
            </a:r>
          </a:p>
          <a:p>
            <a:pPr marL="514350" indent="-514350" algn="just">
              <a:lnSpc>
                <a:spcPct val="120000"/>
              </a:lnSpc>
              <a:spcBef>
                <a:spcPct val="0"/>
              </a:spcBef>
              <a:buFont typeface="+mj-lt"/>
              <a:buAutoNum type="alphaUcPeriod"/>
            </a:pPr>
            <a:r>
              <a:rPr lang="en-US" altLang="en-US" sz="2500" dirty="0" smtClean="0">
                <a:latin typeface="Arial" charset="0"/>
                <a:cs typeface="Arial" charset="0"/>
              </a:rPr>
              <a:t>South African Economy</a:t>
            </a:r>
          </a:p>
          <a:p>
            <a:pPr marL="514350" indent="-514350" algn="just">
              <a:lnSpc>
                <a:spcPct val="120000"/>
              </a:lnSpc>
              <a:spcBef>
                <a:spcPct val="0"/>
              </a:spcBef>
              <a:buFont typeface="+mj-lt"/>
              <a:buAutoNum type="alphaUcPeriod"/>
            </a:pPr>
            <a:r>
              <a:rPr lang="en-US" altLang="en-US" sz="2500" dirty="0" smtClean="0">
                <a:latin typeface="Arial" charset="0"/>
                <a:cs typeface="Arial" charset="0"/>
              </a:rPr>
              <a:t>EDD Strategic Objectives</a:t>
            </a:r>
          </a:p>
          <a:p>
            <a:pPr marL="0" indent="0" algn="just">
              <a:lnSpc>
                <a:spcPct val="120000"/>
              </a:lnSpc>
              <a:spcBef>
                <a:spcPct val="0"/>
              </a:spcBef>
              <a:buNone/>
            </a:pPr>
            <a:r>
              <a:rPr lang="en-US" altLang="en-US" sz="2500" dirty="0" smtClean="0">
                <a:latin typeface="Arial" charset="0"/>
                <a:cs typeface="Arial" charset="0"/>
              </a:rPr>
              <a:t>E.  Annual Performance Plan</a:t>
            </a:r>
          </a:p>
          <a:p>
            <a:pPr marL="0" indent="0">
              <a:lnSpc>
                <a:spcPct val="120000"/>
              </a:lnSpc>
              <a:spcBef>
                <a:spcPct val="0"/>
              </a:spcBef>
              <a:buNone/>
            </a:pPr>
            <a:r>
              <a:rPr lang="en-US" altLang="en-US" sz="2500" dirty="0" smtClean="0">
                <a:latin typeface="Arial" charset="0"/>
                <a:cs typeface="Arial" charset="0"/>
              </a:rPr>
              <a:t>F.  Governance and Administration</a:t>
            </a:r>
          </a:p>
          <a:p>
            <a:pPr marL="0" indent="0">
              <a:lnSpc>
                <a:spcPct val="120000"/>
              </a:lnSpc>
              <a:spcBef>
                <a:spcPct val="0"/>
              </a:spcBef>
              <a:buNone/>
            </a:pPr>
            <a:r>
              <a:rPr lang="en-US" altLang="en-US" sz="2500" dirty="0" smtClean="0">
                <a:latin typeface="Arial" charset="0"/>
                <a:cs typeface="Arial" charset="0"/>
              </a:rPr>
              <a:t>G. Human Resource Management</a:t>
            </a:r>
            <a:endParaRPr lang="en-US" altLang="en-US" sz="2500" dirty="0">
              <a:latin typeface="Arial" charset="0"/>
              <a:cs typeface="Arial" charset="0"/>
            </a:endParaRPr>
          </a:p>
          <a:p>
            <a:pPr marL="0" indent="0" algn="just">
              <a:lnSpc>
                <a:spcPct val="120000"/>
              </a:lnSpc>
              <a:spcBef>
                <a:spcPct val="0"/>
              </a:spcBef>
              <a:buNone/>
            </a:pPr>
            <a:r>
              <a:rPr lang="en-US" altLang="en-US" sz="2500" dirty="0" smtClean="0">
                <a:latin typeface="Arial" charset="0"/>
                <a:cs typeface="Arial" charset="0"/>
              </a:rPr>
              <a:t>H. Financial Performance</a:t>
            </a:r>
          </a:p>
          <a:p>
            <a:pPr marL="0" indent="0" algn="just">
              <a:lnSpc>
                <a:spcPct val="120000"/>
              </a:lnSpc>
              <a:spcBef>
                <a:spcPct val="0"/>
              </a:spcBef>
              <a:buNone/>
            </a:pPr>
            <a:endParaRPr lang="en-GB" altLang="en-US" sz="2500" dirty="0" smtClean="0">
              <a:latin typeface="Arial" charset="0"/>
              <a:cs typeface="Arial" charset="0"/>
            </a:endParaRPr>
          </a:p>
        </p:txBody>
      </p:sp>
      <p:sp>
        <p:nvSpPr>
          <p:cNvPr id="3686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2800">
                <a:solidFill>
                  <a:schemeClr val="tx1"/>
                </a:solidFill>
                <a:latin typeface="Arial" charset="0"/>
                <a:cs typeface="Arial" charset="0"/>
              </a:defRPr>
            </a:lvl1pPr>
            <a:lvl2pPr marL="742950" indent="-285750">
              <a:spcBef>
                <a:spcPct val="20000"/>
              </a:spcBef>
              <a:buFont typeface="Arial" charset="0"/>
              <a:buChar char="–"/>
              <a:defRPr sz="2400">
                <a:solidFill>
                  <a:schemeClr val="tx1"/>
                </a:solidFill>
                <a:latin typeface="Arial" charset="0"/>
                <a:cs typeface="Arial" charset="0"/>
              </a:defRPr>
            </a:lvl2pPr>
            <a:lvl3pPr marL="1143000" indent="-228600">
              <a:spcBef>
                <a:spcPct val="20000"/>
              </a:spcBef>
              <a:buFont typeface="Arial" charset="0"/>
              <a:buChar char="•"/>
              <a:defRPr sz="2000">
                <a:solidFill>
                  <a:schemeClr val="tx1"/>
                </a:solidFill>
                <a:latin typeface="Arial" charset="0"/>
                <a:cs typeface="Arial" charset="0"/>
              </a:defRPr>
            </a:lvl3pPr>
            <a:lvl4pPr marL="1600200" indent="-228600">
              <a:spcBef>
                <a:spcPct val="20000"/>
              </a:spcBef>
              <a:buFont typeface="Arial" charset="0"/>
              <a:buChar char="–"/>
              <a:defRPr sz="2000">
                <a:solidFill>
                  <a:schemeClr val="tx1"/>
                </a:solidFill>
                <a:latin typeface="Arial" charset="0"/>
                <a:cs typeface="Arial" charset="0"/>
              </a:defRPr>
            </a:lvl4pPr>
            <a:lvl5pPr marL="2057400" indent="-22860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a:spcBef>
                <a:spcPct val="0"/>
              </a:spcBef>
              <a:buFontTx/>
              <a:buNone/>
            </a:pPr>
            <a:fld id="{243D1159-C1B2-4FE0-88F2-0E2084552F0E}" type="slidenum">
              <a:rPr lang="en-ZA" altLang="en-US" sz="1200" smtClean="0">
                <a:solidFill>
                  <a:srgbClr val="898989"/>
                </a:solidFill>
                <a:latin typeface="Calibri" pitchFamily="34" charset="0"/>
              </a:rPr>
              <a:pPr>
                <a:spcBef>
                  <a:spcPct val="0"/>
                </a:spcBef>
                <a:buFontTx/>
                <a:buNone/>
              </a:pPr>
              <a:t>2</a:t>
            </a:fld>
            <a:endParaRPr lang="en-ZA" altLang="en-US" sz="1200" dirty="0" smtClean="0">
              <a:solidFill>
                <a:srgbClr val="898989"/>
              </a:solidFill>
              <a:latin typeface="Calibri" pitchFamily="34" charset="0"/>
            </a:endParaRPr>
          </a:p>
        </p:txBody>
      </p:sp>
      <p:sp>
        <p:nvSpPr>
          <p:cNvPr id="36867" name="Title 2"/>
          <p:cNvSpPr>
            <a:spLocks noGrp="1"/>
          </p:cNvSpPr>
          <p:nvPr>
            <p:ph type="title"/>
          </p:nvPr>
        </p:nvSpPr>
        <p:spPr>
          <a:xfrm>
            <a:off x="457200" y="177133"/>
            <a:ext cx="8229600" cy="647700"/>
          </a:xfrm>
        </p:spPr>
        <p:txBody>
          <a:bodyPr/>
          <a:lstStyle/>
          <a:p>
            <a:pPr algn="l"/>
            <a:r>
              <a:rPr lang="en-US" altLang="en-US" sz="3200" b="1" dirty="0" smtClean="0">
                <a:latin typeface="Arial" charset="0"/>
                <a:cs typeface="Arial" charset="0"/>
              </a:rPr>
              <a:t>Outline</a:t>
            </a:r>
            <a:endParaRPr lang="en-US" altLang="en-US" b="1" dirty="0" smtClean="0">
              <a:latin typeface="Arial" charset="0"/>
              <a:cs typeface="Arial" charset="0"/>
            </a:endParaRPr>
          </a:p>
        </p:txBody>
      </p:sp>
      <p:sp>
        <p:nvSpPr>
          <p:cNvPr id="2" name="Rectangle 1"/>
          <p:cNvSpPr/>
          <p:nvPr/>
        </p:nvSpPr>
        <p:spPr>
          <a:xfrm>
            <a:off x="5370734" y="3034695"/>
            <a:ext cx="3521745" cy="2554545"/>
          </a:xfrm>
          <a:prstGeom prst="rect">
            <a:avLst/>
          </a:prstGeom>
          <a:ln>
            <a:noFill/>
          </a:ln>
          <a:effectLst/>
          <a:scene3d>
            <a:camera prst="orthographicFront">
              <a:rot lat="0" lon="0" rev="0"/>
            </a:camera>
            <a:lightRig rig="chilly" dir="t">
              <a:rot lat="0" lon="0" rev="18480000"/>
            </a:lightRig>
          </a:scene3d>
          <a:sp3d prstMaterial="clear">
            <a:bevelT h="63500"/>
          </a:sp3d>
        </p:spPr>
        <p:txBody>
          <a:bodyPr wrap="square">
            <a:spAutoFit/>
          </a:bodyPr>
          <a:lstStyle/>
          <a:p>
            <a:endParaRPr lang="en-ZA" sz="2000" b="1" dirty="0"/>
          </a:p>
          <a:p>
            <a:pPr marL="342900" indent="-342900">
              <a:buFont typeface="+mj-lt"/>
              <a:buAutoNum type="arabicPeriod"/>
            </a:pPr>
            <a:r>
              <a:rPr lang="en-US" sz="2000" b="1" dirty="0" smtClean="0"/>
              <a:t>Competition </a:t>
            </a:r>
            <a:r>
              <a:rPr lang="en-US" sz="2000" b="1" dirty="0"/>
              <a:t>Highlights</a:t>
            </a:r>
          </a:p>
          <a:p>
            <a:pPr marL="342900" indent="-342900">
              <a:buFont typeface="+mj-lt"/>
              <a:buAutoNum type="arabicPeriod"/>
            </a:pPr>
            <a:r>
              <a:rPr lang="en-US" sz="2000" b="1" dirty="0"/>
              <a:t>Infrastructure coordination</a:t>
            </a:r>
          </a:p>
          <a:p>
            <a:pPr marL="342900" indent="-342900">
              <a:buFont typeface="+mj-lt"/>
              <a:buAutoNum type="arabicPeriod"/>
            </a:pPr>
            <a:r>
              <a:rPr lang="en-US" sz="2000" b="1" dirty="0"/>
              <a:t>Industrial financing</a:t>
            </a:r>
          </a:p>
          <a:p>
            <a:pPr marL="342900" indent="-342900">
              <a:buFont typeface="+mj-lt"/>
              <a:buAutoNum type="arabicPeriod"/>
            </a:pPr>
            <a:r>
              <a:rPr lang="en-US" sz="2000" b="1" dirty="0"/>
              <a:t>Investment support</a:t>
            </a:r>
          </a:p>
          <a:p>
            <a:pPr marL="342900" indent="-342900">
              <a:buFont typeface="+mj-lt"/>
              <a:buAutoNum type="arabicPeriod"/>
            </a:pPr>
            <a:r>
              <a:rPr lang="en-US" sz="2000" b="1" dirty="0"/>
              <a:t>Provincial support</a:t>
            </a:r>
          </a:p>
          <a:p>
            <a:pPr marL="342900" indent="-342900">
              <a:buFont typeface="+mj-lt"/>
              <a:buAutoNum type="arabicPeriod"/>
            </a:pPr>
            <a:r>
              <a:rPr lang="en-US" sz="2000" b="1" dirty="0"/>
              <a:t>Trade policy facilitation</a:t>
            </a:r>
          </a:p>
          <a:p>
            <a:pPr marL="342900" indent="-342900">
              <a:buFont typeface="+mj-lt"/>
              <a:buAutoNum type="arabicPeriod"/>
            </a:pPr>
            <a:r>
              <a:rPr lang="en-US" sz="2000" b="1" dirty="0"/>
              <a:t>Clean </a:t>
            </a:r>
            <a:r>
              <a:rPr lang="en-US" sz="2000" b="1" dirty="0" smtClean="0"/>
              <a:t>audit</a:t>
            </a:r>
            <a:endParaRPr lang="en-US" sz="2000" b="1" dirty="0"/>
          </a:p>
        </p:txBody>
      </p:sp>
      <p:sp>
        <p:nvSpPr>
          <p:cNvPr id="6" name="Right Arrow 5"/>
          <p:cNvSpPr/>
          <p:nvPr/>
        </p:nvSpPr>
        <p:spPr>
          <a:xfrm rot="19678261">
            <a:off x="4744080" y="2703118"/>
            <a:ext cx="959024" cy="354541"/>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 name="Horizontal Scroll 2"/>
          <p:cNvSpPr/>
          <p:nvPr/>
        </p:nvSpPr>
        <p:spPr>
          <a:xfrm>
            <a:off x="5724128" y="1166001"/>
            <a:ext cx="3096344" cy="1621919"/>
          </a:xfrm>
          <a:prstGeom prst="horizontalScroll">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ZA" sz="3600" b="1" dirty="0"/>
              <a:t>D.  EDD</a:t>
            </a:r>
          </a:p>
          <a:p>
            <a:pPr algn="ctr"/>
            <a:r>
              <a:rPr lang="en-ZA" sz="3600" b="1" dirty="0"/>
              <a:t>Highlights</a:t>
            </a:r>
            <a:endParaRPr lang="en-ZA" sz="3600" dirty="0"/>
          </a:p>
          <a:p>
            <a:pPr algn="ctr"/>
            <a:endParaRPr lang="en-ZA" dirty="0"/>
          </a:p>
        </p:txBody>
      </p:sp>
    </p:spTree>
    <p:extLst>
      <p:ext uri="{BB962C8B-B14F-4D97-AF65-F5344CB8AC3E}">
        <p14:creationId xmlns:p14="http://schemas.microsoft.com/office/powerpoint/2010/main" val="25307131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C477770-CA54-4B44-8FE2-04A07C028FD1}" type="slidenum">
              <a:rPr lang="en-ZA" smtClean="0">
                <a:solidFill>
                  <a:prstClr val="black">
                    <a:tint val="75000"/>
                  </a:prstClr>
                </a:solidFill>
              </a:rPr>
              <a:pPr/>
              <a:t>20</a:t>
            </a:fld>
            <a:endParaRPr lang="en-ZA" dirty="0">
              <a:solidFill>
                <a:prstClr val="black">
                  <a:tint val="75000"/>
                </a:prstClr>
              </a:solidFill>
            </a:endParaRPr>
          </a:p>
        </p:txBody>
      </p:sp>
      <p:sp>
        <p:nvSpPr>
          <p:cNvPr id="4" name="Title 3"/>
          <p:cNvSpPr>
            <a:spLocks noGrp="1"/>
          </p:cNvSpPr>
          <p:nvPr>
            <p:ph type="title"/>
          </p:nvPr>
        </p:nvSpPr>
        <p:spPr>
          <a:xfrm>
            <a:off x="539552" y="188640"/>
            <a:ext cx="8568952" cy="648072"/>
          </a:xfrm>
        </p:spPr>
        <p:txBody>
          <a:bodyPr>
            <a:noAutofit/>
          </a:bodyPr>
          <a:lstStyle/>
          <a:p>
            <a:r>
              <a:rPr lang="en-ZA" b="1" dirty="0" smtClean="0">
                <a:latin typeface="Arial" panose="020B0604020202020204" pitchFamily="34" charset="0"/>
                <a:cs typeface="Arial" panose="020B0604020202020204" pitchFamily="34" charset="0"/>
              </a:rPr>
              <a:t>D5.  Provincial support – Forums and roadshows</a:t>
            </a:r>
            <a:endParaRPr lang="en-ZA"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179512" y="836712"/>
            <a:ext cx="8712968" cy="1152128"/>
          </a:xfrm>
        </p:spPr>
        <p:txBody>
          <a:bodyPr>
            <a:noAutofit/>
          </a:bodyPr>
          <a:lstStyle/>
          <a:p>
            <a:pPr marL="0" indent="0" algn="just">
              <a:buNone/>
            </a:pPr>
            <a:r>
              <a:rPr lang="en-US" b="1" dirty="0" smtClean="0">
                <a:solidFill>
                  <a:srgbClr val="C00000"/>
                </a:solidFill>
                <a:latin typeface="Arial" panose="020B0604020202020204" pitchFamily="34" charset="0"/>
                <a:cs typeface="Arial" panose="020B0604020202020204" pitchFamily="34" charset="0"/>
              </a:rPr>
              <a:t>Small businesses supported with access to financial and non-financial support by bringing government institutions closer</a:t>
            </a:r>
          </a:p>
        </p:txBody>
      </p:sp>
      <p:graphicFrame>
        <p:nvGraphicFramePr>
          <p:cNvPr id="2" name="Table 1"/>
          <p:cNvGraphicFramePr>
            <a:graphicFrameLocks noGrp="1"/>
          </p:cNvGraphicFramePr>
          <p:nvPr>
            <p:extLst>
              <p:ext uri="{D42A27DB-BD31-4B8C-83A1-F6EECF244321}">
                <p14:modId xmlns:p14="http://schemas.microsoft.com/office/powerpoint/2010/main" val="3687921680"/>
              </p:ext>
            </p:extLst>
          </p:nvPr>
        </p:nvGraphicFramePr>
        <p:xfrm>
          <a:off x="467544" y="2060848"/>
          <a:ext cx="8352928" cy="3966386"/>
        </p:xfrm>
        <a:graphic>
          <a:graphicData uri="http://schemas.openxmlformats.org/drawingml/2006/table">
            <a:tbl>
              <a:tblPr firstRow="1" firstCol="1" bandRow="1">
                <a:tableStyleId>{5C22544A-7EE6-4342-B048-85BDC9FD1C3A}</a:tableStyleId>
              </a:tblPr>
              <a:tblGrid>
                <a:gridCol w="1704785">
                  <a:extLst>
                    <a:ext uri="{9D8B030D-6E8A-4147-A177-3AD203B41FA5}">
                      <a16:colId xmlns:a16="http://schemas.microsoft.com/office/drawing/2014/main" val="20000"/>
                    </a:ext>
                  </a:extLst>
                </a:gridCol>
                <a:gridCol w="4559911">
                  <a:extLst>
                    <a:ext uri="{9D8B030D-6E8A-4147-A177-3AD203B41FA5}">
                      <a16:colId xmlns:a16="http://schemas.microsoft.com/office/drawing/2014/main" val="20001"/>
                    </a:ext>
                  </a:extLst>
                </a:gridCol>
                <a:gridCol w="2088232">
                  <a:extLst>
                    <a:ext uri="{9D8B030D-6E8A-4147-A177-3AD203B41FA5}">
                      <a16:colId xmlns:a16="http://schemas.microsoft.com/office/drawing/2014/main" val="20002"/>
                    </a:ext>
                  </a:extLst>
                </a:gridCol>
              </a:tblGrid>
              <a:tr h="269709">
                <a:tc>
                  <a:txBody>
                    <a:bodyPr/>
                    <a:lstStyle/>
                    <a:p>
                      <a:pPr algn="ctr">
                        <a:lnSpc>
                          <a:spcPct val="115000"/>
                        </a:lnSpc>
                        <a:spcAft>
                          <a:spcPts val="0"/>
                        </a:spcAft>
                      </a:pPr>
                      <a:r>
                        <a:rPr lang="en-GB" sz="2000" spc="-25" dirty="0">
                          <a:effectLst/>
                        </a:rPr>
                        <a:t>Province</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6580" marR="66580" marT="0" marB="0" anchor="ctr"/>
                </a:tc>
                <a:tc>
                  <a:txBody>
                    <a:bodyPr/>
                    <a:lstStyle/>
                    <a:p>
                      <a:pPr algn="ctr">
                        <a:lnSpc>
                          <a:spcPct val="115000"/>
                        </a:lnSpc>
                        <a:spcAft>
                          <a:spcPts val="0"/>
                        </a:spcAft>
                      </a:pPr>
                      <a:r>
                        <a:rPr lang="en-GB" sz="2000" spc="-25" dirty="0">
                          <a:effectLst/>
                        </a:rPr>
                        <a:t>Activity</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6580" marR="66580" marT="0" marB="0" anchor="ctr"/>
                </a:tc>
                <a:tc>
                  <a:txBody>
                    <a:bodyPr/>
                    <a:lstStyle/>
                    <a:p>
                      <a:pPr algn="ctr">
                        <a:lnSpc>
                          <a:spcPts val="2000"/>
                        </a:lnSpc>
                        <a:spcAft>
                          <a:spcPts val="0"/>
                        </a:spcAft>
                      </a:pPr>
                      <a:r>
                        <a:rPr lang="en-GB" sz="2000" spc="-25" dirty="0">
                          <a:effectLst/>
                        </a:rPr>
                        <a:t>Small </a:t>
                      </a:r>
                      <a:r>
                        <a:rPr lang="en-GB" sz="2000" spc="-25" dirty="0" smtClean="0">
                          <a:effectLst/>
                        </a:rPr>
                        <a:t>entities engaged</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6580" marR="66580" marT="0" marB="0" anchor="ctr"/>
                </a:tc>
                <a:extLst>
                  <a:ext uri="{0D108BD9-81ED-4DB2-BD59-A6C34878D82A}">
                    <a16:rowId xmlns:a16="http://schemas.microsoft.com/office/drawing/2014/main" val="10000"/>
                  </a:ext>
                </a:extLst>
              </a:tr>
              <a:tr h="334201">
                <a:tc>
                  <a:txBody>
                    <a:bodyPr/>
                    <a:lstStyle/>
                    <a:p>
                      <a:pPr algn="just">
                        <a:lnSpc>
                          <a:spcPct val="115000"/>
                        </a:lnSpc>
                        <a:spcAft>
                          <a:spcPts val="0"/>
                        </a:spcAft>
                      </a:pPr>
                      <a:r>
                        <a:rPr lang="en-GB" sz="2000" spc="-25" dirty="0">
                          <a:effectLst/>
                        </a:rPr>
                        <a:t>Eastern Cape</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6580" marR="66580" marT="0" marB="0"/>
                </a:tc>
                <a:tc>
                  <a:txBody>
                    <a:bodyPr/>
                    <a:lstStyle/>
                    <a:p>
                      <a:pPr algn="just">
                        <a:lnSpc>
                          <a:spcPct val="115000"/>
                        </a:lnSpc>
                        <a:spcAft>
                          <a:spcPts val="0"/>
                        </a:spcAft>
                      </a:pPr>
                      <a:r>
                        <a:rPr lang="en-GB" sz="2000" spc="-25" dirty="0" smtClean="0">
                          <a:effectLst/>
                        </a:rPr>
                        <a:t>LED Forum</a:t>
                      </a:r>
                      <a:r>
                        <a:rPr lang="en-GB" sz="2000" spc="-25" baseline="0" dirty="0" smtClean="0">
                          <a:effectLst/>
                        </a:rPr>
                        <a:t> and Small business engagement</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6580" marR="66580" marT="0" marB="0"/>
                </a:tc>
                <a:tc>
                  <a:txBody>
                    <a:bodyPr/>
                    <a:lstStyle/>
                    <a:p>
                      <a:pPr algn="ctr">
                        <a:lnSpc>
                          <a:spcPct val="115000"/>
                        </a:lnSpc>
                        <a:spcAft>
                          <a:spcPts val="0"/>
                        </a:spcAft>
                      </a:pPr>
                      <a:r>
                        <a:rPr lang="en-GB" sz="2000" spc="-25" dirty="0">
                          <a:effectLst/>
                        </a:rPr>
                        <a:t>57</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6580" marR="66580" marT="0" marB="0"/>
                </a:tc>
                <a:extLst>
                  <a:ext uri="{0D108BD9-81ED-4DB2-BD59-A6C34878D82A}">
                    <a16:rowId xmlns:a16="http://schemas.microsoft.com/office/drawing/2014/main" val="10001"/>
                  </a:ext>
                </a:extLst>
              </a:tr>
              <a:tr h="239786">
                <a:tc>
                  <a:txBody>
                    <a:bodyPr/>
                    <a:lstStyle/>
                    <a:p>
                      <a:pPr algn="just">
                        <a:lnSpc>
                          <a:spcPct val="115000"/>
                        </a:lnSpc>
                        <a:spcAft>
                          <a:spcPts val="0"/>
                        </a:spcAft>
                      </a:pPr>
                      <a:r>
                        <a:rPr lang="en-GB" sz="2000" spc="-25" dirty="0">
                          <a:effectLst/>
                        </a:rPr>
                        <a:t>Free State</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6580" marR="66580" marT="0" marB="0"/>
                </a:tc>
                <a:tc>
                  <a:txBody>
                    <a:bodyPr/>
                    <a:lstStyle/>
                    <a:p>
                      <a:pPr algn="just">
                        <a:lnSpc>
                          <a:spcPct val="115000"/>
                        </a:lnSpc>
                        <a:spcAft>
                          <a:spcPts val="0"/>
                        </a:spcAft>
                      </a:pPr>
                      <a:r>
                        <a:rPr lang="en-GB" sz="2000" spc="-25" dirty="0" smtClean="0">
                          <a:effectLst/>
                        </a:rPr>
                        <a:t>Informal </a:t>
                      </a:r>
                      <a:r>
                        <a:rPr lang="en-GB" sz="2000" spc="-25" dirty="0">
                          <a:effectLst/>
                        </a:rPr>
                        <a:t>business forum</a:t>
                      </a:r>
                      <a:r>
                        <a:rPr lang="en-GB" sz="2000" spc="-25" dirty="0" smtClean="0">
                          <a:effectLst/>
                        </a:rPr>
                        <a:t>.</a:t>
                      </a:r>
                      <a:r>
                        <a:rPr lang="en-GB" sz="2000" spc="-25" dirty="0">
                          <a:effectLst/>
                        </a:rPr>
                        <a:t>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6580" marR="66580" marT="0" marB="0"/>
                </a:tc>
                <a:tc>
                  <a:txBody>
                    <a:bodyPr/>
                    <a:lstStyle/>
                    <a:p>
                      <a:pPr algn="ctr">
                        <a:lnSpc>
                          <a:spcPct val="115000"/>
                        </a:lnSpc>
                        <a:spcAft>
                          <a:spcPts val="0"/>
                        </a:spcAft>
                      </a:pPr>
                      <a:r>
                        <a:rPr lang="en-GB" sz="2000" spc="-25" dirty="0">
                          <a:effectLst/>
                        </a:rPr>
                        <a:t>149</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6580" marR="66580" marT="0" marB="0"/>
                </a:tc>
                <a:extLst>
                  <a:ext uri="{0D108BD9-81ED-4DB2-BD59-A6C34878D82A}">
                    <a16:rowId xmlns:a16="http://schemas.microsoft.com/office/drawing/2014/main" val="10002"/>
                  </a:ext>
                </a:extLst>
              </a:tr>
              <a:tr h="587604">
                <a:tc>
                  <a:txBody>
                    <a:bodyPr/>
                    <a:lstStyle/>
                    <a:p>
                      <a:pPr algn="just">
                        <a:lnSpc>
                          <a:spcPct val="115000"/>
                        </a:lnSpc>
                        <a:spcAft>
                          <a:spcPts val="0"/>
                        </a:spcAft>
                      </a:pPr>
                      <a:r>
                        <a:rPr lang="en-GB" sz="2000" spc="-25" dirty="0">
                          <a:effectLst/>
                        </a:rPr>
                        <a:t>Gauteng</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6580" marR="66580" marT="0" marB="0"/>
                </a:tc>
                <a:tc>
                  <a:txBody>
                    <a:bodyPr/>
                    <a:lstStyle/>
                    <a:p>
                      <a:pPr algn="just">
                        <a:lnSpc>
                          <a:spcPts val="2000"/>
                        </a:lnSpc>
                        <a:spcAft>
                          <a:spcPts val="0"/>
                        </a:spcAft>
                      </a:pPr>
                      <a:r>
                        <a:rPr lang="en-GB" sz="2000" spc="-25" dirty="0" smtClean="0">
                          <a:effectLst/>
                        </a:rPr>
                        <a:t>Cyber-security </a:t>
                      </a:r>
                      <a:r>
                        <a:rPr lang="en-GB" sz="2000" spc="-25" dirty="0">
                          <a:effectLst/>
                        </a:rPr>
                        <a:t>business awareness </a:t>
                      </a:r>
                      <a:r>
                        <a:rPr lang="en-GB" sz="2000" spc="-25" dirty="0" smtClean="0">
                          <a:effectLst/>
                        </a:rPr>
                        <a:t>and informal </a:t>
                      </a:r>
                      <a:r>
                        <a:rPr lang="en-GB" sz="2000" spc="-25" dirty="0">
                          <a:effectLst/>
                        </a:rPr>
                        <a:t>businesses </a:t>
                      </a:r>
                      <a:r>
                        <a:rPr lang="en-GB" sz="2000" spc="-25" dirty="0" smtClean="0">
                          <a:effectLst/>
                        </a:rPr>
                        <a:t>workshop.</a:t>
                      </a:r>
                      <a:r>
                        <a:rPr lang="en-GB" sz="2000" spc="-25" dirty="0">
                          <a:effectLst/>
                        </a:rPr>
                        <a:t>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6580" marR="66580" marT="0" marB="0"/>
                </a:tc>
                <a:tc>
                  <a:txBody>
                    <a:bodyPr/>
                    <a:lstStyle/>
                    <a:p>
                      <a:pPr algn="ctr">
                        <a:lnSpc>
                          <a:spcPct val="115000"/>
                        </a:lnSpc>
                        <a:spcAft>
                          <a:spcPts val="0"/>
                        </a:spcAft>
                      </a:pPr>
                      <a:r>
                        <a:rPr lang="en-GB" sz="2000" spc="-25" dirty="0">
                          <a:effectLst/>
                        </a:rPr>
                        <a:t>181</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6580" marR="66580" marT="0" marB="0"/>
                </a:tc>
                <a:extLst>
                  <a:ext uri="{0D108BD9-81ED-4DB2-BD59-A6C34878D82A}">
                    <a16:rowId xmlns:a16="http://schemas.microsoft.com/office/drawing/2014/main" val="10003"/>
                  </a:ext>
                </a:extLst>
              </a:tr>
              <a:tr h="390365">
                <a:tc>
                  <a:txBody>
                    <a:bodyPr/>
                    <a:lstStyle/>
                    <a:p>
                      <a:pPr algn="just">
                        <a:lnSpc>
                          <a:spcPct val="115000"/>
                        </a:lnSpc>
                        <a:spcAft>
                          <a:spcPts val="0"/>
                        </a:spcAft>
                      </a:pPr>
                      <a:r>
                        <a:rPr lang="en-GB" sz="2000" spc="-25" dirty="0">
                          <a:effectLst/>
                        </a:rPr>
                        <a:t>KwaZulu-Natal</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6580" marR="66580" marT="0" marB="0"/>
                </a:tc>
                <a:tc>
                  <a:txBody>
                    <a:bodyPr/>
                    <a:lstStyle/>
                    <a:p>
                      <a:pPr algn="just">
                        <a:lnSpc>
                          <a:spcPct val="115000"/>
                        </a:lnSpc>
                        <a:spcAft>
                          <a:spcPts val="0"/>
                        </a:spcAft>
                      </a:pPr>
                      <a:r>
                        <a:rPr lang="en-GB" sz="2000" spc="-25" dirty="0" smtClean="0">
                          <a:effectLst/>
                        </a:rPr>
                        <a:t>Youth and business </a:t>
                      </a:r>
                      <a:r>
                        <a:rPr lang="en-GB" sz="2000" spc="-25" dirty="0">
                          <a:effectLst/>
                        </a:rPr>
                        <a:t>chamber </a:t>
                      </a:r>
                      <a:r>
                        <a:rPr lang="en-GB" sz="2000" spc="-25" dirty="0" smtClean="0">
                          <a:effectLst/>
                        </a:rPr>
                        <a:t>engagements</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6580" marR="66580" marT="0" marB="0"/>
                </a:tc>
                <a:tc>
                  <a:txBody>
                    <a:bodyPr/>
                    <a:lstStyle/>
                    <a:p>
                      <a:pPr algn="ctr">
                        <a:lnSpc>
                          <a:spcPct val="115000"/>
                        </a:lnSpc>
                        <a:spcAft>
                          <a:spcPts val="0"/>
                        </a:spcAft>
                      </a:pPr>
                      <a:r>
                        <a:rPr lang="en-GB" sz="2000" spc="-25" dirty="0">
                          <a:effectLst/>
                        </a:rPr>
                        <a:t>86</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6580" marR="66580" marT="0" marB="0"/>
                </a:tc>
                <a:extLst>
                  <a:ext uri="{0D108BD9-81ED-4DB2-BD59-A6C34878D82A}">
                    <a16:rowId xmlns:a16="http://schemas.microsoft.com/office/drawing/2014/main" val="10004"/>
                  </a:ext>
                </a:extLst>
              </a:tr>
              <a:tr h="366552">
                <a:tc>
                  <a:txBody>
                    <a:bodyPr/>
                    <a:lstStyle/>
                    <a:p>
                      <a:pPr algn="just">
                        <a:lnSpc>
                          <a:spcPct val="115000"/>
                        </a:lnSpc>
                        <a:spcAft>
                          <a:spcPts val="0"/>
                        </a:spcAft>
                      </a:pPr>
                      <a:r>
                        <a:rPr lang="en-GB" sz="2000" spc="-25" dirty="0">
                          <a:effectLst/>
                        </a:rPr>
                        <a:t>Limpopo</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6580" marR="66580" marT="0" marB="0"/>
                </a:tc>
                <a:tc>
                  <a:txBody>
                    <a:bodyPr/>
                    <a:lstStyle/>
                    <a:p>
                      <a:pPr algn="just">
                        <a:lnSpc>
                          <a:spcPct val="115000"/>
                        </a:lnSpc>
                        <a:spcAft>
                          <a:spcPts val="0"/>
                        </a:spcAft>
                      </a:pPr>
                      <a:r>
                        <a:rPr lang="en-GB" sz="2000" spc="-25" dirty="0">
                          <a:effectLst/>
                        </a:rPr>
                        <a:t>Youth </a:t>
                      </a:r>
                      <a:r>
                        <a:rPr lang="en-GB" sz="2000" spc="-25" dirty="0" smtClean="0">
                          <a:effectLst/>
                        </a:rPr>
                        <a:t>SMME engagement</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6580" marR="66580" marT="0" marB="0"/>
                </a:tc>
                <a:tc>
                  <a:txBody>
                    <a:bodyPr/>
                    <a:lstStyle/>
                    <a:p>
                      <a:pPr algn="ctr">
                        <a:lnSpc>
                          <a:spcPct val="115000"/>
                        </a:lnSpc>
                        <a:spcAft>
                          <a:spcPts val="0"/>
                        </a:spcAft>
                      </a:pPr>
                      <a:r>
                        <a:rPr lang="en-GB" sz="2000" spc="-25" dirty="0">
                          <a:effectLst/>
                        </a:rPr>
                        <a:t>56</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6580" marR="66580" marT="0" marB="0"/>
                </a:tc>
                <a:extLst>
                  <a:ext uri="{0D108BD9-81ED-4DB2-BD59-A6C34878D82A}">
                    <a16:rowId xmlns:a16="http://schemas.microsoft.com/office/drawing/2014/main" val="10005"/>
                  </a:ext>
                </a:extLst>
              </a:tr>
              <a:tr h="340899">
                <a:tc>
                  <a:txBody>
                    <a:bodyPr/>
                    <a:lstStyle/>
                    <a:p>
                      <a:pPr algn="just">
                        <a:lnSpc>
                          <a:spcPct val="115000"/>
                        </a:lnSpc>
                        <a:spcAft>
                          <a:spcPts val="0"/>
                        </a:spcAft>
                      </a:pPr>
                      <a:r>
                        <a:rPr lang="en-GB" sz="2000" spc="-25" dirty="0">
                          <a:effectLst/>
                        </a:rPr>
                        <a:t>Mpumalanga</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6580" marR="66580" marT="0" marB="0"/>
                </a:tc>
                <a:tc>
                  <a:txBody>
                    <a:bodyPr/>
                    <a:lstStyle/>
                    <a:p>
                      <a:pPr algn="just">
                        <a:lnSpc>
                          <a:spcPct val="115000"/>
                        </a:lnSpc>
                        <a:spcAft>
                          <a:spcPts val="0"/>
                        </a:spcAft>
                      </a:pPr>
                      <a:r>
                        <a:rPr lang="en-GB" sz="2000" spc="-25" dirty="0" smtClean="0">
                          <a:effectLst/>
                        </a:rPr>
                        <a:t>Youth </a:t>
                      </a:r>
                      <a:r>
                        <a:rPr lang="en-GB" sz="2000" spc="-25" dirty="0">
                          <a:effectLst/>
                        </a:rPr>
                        <a:t>In </a:t>
                      </a:r>
                      <a:r>
                        <a:rPr lang="en-GB" sz="2000" spc="-25" dirty="0" smtClean="0">
                          <a:effectLst/>
                        </a:rPr>
                        <a:t>Business engagement</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6580" marR="66580" marT="0" marB="0"/>
                </a:tc>
                <a:tc>
                  <a:txBody>
                    <a:bodyPr/>
                    <a:lstStyle/>
                    <a:p>
                      <a:pPr algn="ctr">
                        <a:lnSpc>
                          <a:spcPct val="115000"/>
                        </a:lnSpc>
                        <a:spcAft>
                          <a:spcPts val="0"/>
                        </a:spcAft>
                      </a:pPr>
                      <a:r>
                        <a:rPr lang="en-GB" sz="2000" spc="-25" dirty="0">
                          <a:effectLst/>
                        </a:rPr>
                        <a:t>125</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6580" marR="66580" marT="0" marB="0"/>
                </a:tc>
                <a:extLst>
                  <a:ext uri="{0D108BD9-81ED-4DB2-BD59-A6C34878D82A}">
                    <a16:rowId xmlns:a16="http://schemas.microsoft.com/office/drawing/2014/main" val="10006"/>
                  </a:ext>
                </a:extLst>
              </a:tr>
              <a:tr h="360040">
                <a:tc>
                  <a:txBody>
                    <a:bodyPr/>
                    <a:lstStyle/>
                    <a:p>
                      <a:pPr algn="just">
                        <a:lnSpc>
                          <a:spcPct val="115000"/>
                        </a:lnSpc>
                        <a:spcAft>
                          <a:spcPts val="0"/>
                        </a:spcAft>
                      </a:pPr>
                      <a:r>
                        <a:rPr lang="en-GB" sz="2000" spc="-25" dirty="0">
                          <a:effectLst/>
                        </a:rPr>
                        <a:t>Northern Cape</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6580" marR="66580" marT="0" marB="0"/>
                </a:tc>
                <a:tc>
                  <a:txBody>
                    <a:bodyPr/>
                    <a:lstStyle/>
                    <a:p>
                      <a:pPr algn="just">
                        <a:lnSpc>
                          <a:spcPct val="115000"/>
                        </a:lnSpc>
                        <a:spcAft>
                          <a:spcPts val="0"/>
                        </a:spcAft>
                      </a:pPr>
                      <a:r>
                        <a:rPr lang="en-GB" sz="2000" spc="-25" dirty="0" smtClean="0">
                          <a:effectLst/>
                        </a:rPr>
                        <a:t>Youth </a:t>
                      </a:r>
                      <a:r>
                        <a:rPr lang="en-GB" sz="2000" spc="-25" dirty="0">
                          <a:effectLst/>
                        </a:rPr>
                        <a:t>enterprise funding </a:t>
                      </a:r>
                      <a:r>
                        <a:rPr lang="en-GB" sz="2000" spc="-25" dirty="0" smtClean="0">
                          <a:effectLst/>
                        </a:rPr>
                        <a:t>indaba</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6580" marR="66580" marT="0" marB="0"/>
                </a:tc>
                <a:tc>
                  <a:txBody>
                    <a:bodyPr/>
                    <a:lstStyle/>
                    <a:p>
                      <a:pPr algn="ctr">
                        <a:lnSpc>
                          <a:spcPct val="115000"/>
                        </a:lnSpc>
                        <a:spcAft>
                          <a:spcPts val="0"/>
                        </a:spcAft>
                      </a:pPr>
                      <a:r>
                        <a:rPr lang="en-GB" sz="2000" spc="-25" dirty="0">
                          <a:effectLst/>
                        </a:rPr>
                        <a:t>186</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6580" marR="66580" marT="0" marB="0"/>
                </a:tc>
                <a:extLst>
                  <a:ext uri="{0D108BD9-81ED-4DB2-BD59-A6C34878D82A}">
                    <a16:rowId xmlns:a16="http://schemas.microsoft.com/office/drawing/2014/main" val="10007"/>
                  </a:ext>
                </a:extLst>
              </a:tr>
              <a:tr h="239786">
                <a:tc>
                  <a:txBody>
                    <a:bodyPr/>
                    <a:lstStyle/>
                    <a:p>
                      <a:pPr algn="just">
                        <a:lnSpc>
                          <a:spcPct val="115000"/>
                        </a:lnSpc>
                        <a:spcAft>
                          <a:spcPts val="0"/>
                        </a:spcAft>
                      </a:pPr>
                      <a:r>
                        <a:rPr lang="en-GB" sz="2000" spc="-25" dirty="0">
                          <a:effectLst/>
                        </a:rPr>
                        <a:t>North West</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6580" marR="66580" marT="0" marB="0"/>
                </a:tc>
                <a:tc>
                  <a:txBody>
                    <a:bodyPr/>
                    <a:lstStyle/>
                    <a:p>
                      <a:pPr algn="just">
                        <a:lnSpc>
                          <a:spcPct val="115000"/>
                        </a:lnSpc>
                        <a:spcAft>
                          <a:spcPts val="0"/>
                        </a:spcAft>
                      </a:pPr>
                      <a:r>
                        <a:rPr lang="en-GB" sz="2000" spc="-25" dirty="0" smtClean="0">
                          <a:effectLst/>
                        </a:rPr>
                        <a:t>SMMEs engagement</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6580" marR="66580" marT="0" marB="0"/>
                </a:tc>
                <a:tc>
                  <a:txBody>
                    <a:bodyPr/>
                    <a:lstStyle/>
                    <a:p>
                      <a:pPr algn="ctr">
                        <a:lnSpc>
                          <a:spcPct val="115000"/>
                        </a:lnSpc>
                        <a:spcAft>
                          <a:spcPts val="0"/>
                        </a:spcAft>
                      </a:pPr>
                      <a:r>
                        <a:rPr lang="en-GB" sz="2000" spc="-25" dirty="0">
                          <a:effectLst/>
                        </a:rPr>
                        <a:t>231</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6580" marR="66580" marT="0" marB="0"/>
                </a:tc>
                <a:extLst>
                  <a:ext uri="{0D108BD9-81ED-4DB2-BD59-A6C34878D82A}">
                    <a16:rowId xmlns:a16="http://schemas.microsoft.com/office/drawing/2014/main" val="10008"/>
                  </a:ext>
                </a:extLst>
              </a:tr>
              <a:tr h="351745">
                <a:tc>
                  <a:txBody>
                    <a:bodyPr/>
                    <a:lstStyle/>
                    <a:p>
                      <a:pPr algn="just">
                        <a:lnSpc>
                          <a:spcPct val="115000"/>
                        </a:lnSpc>
                        <a:spcAft>
                          <a:spcPts val="0"/>
                        </a:spcAft>
                      </a:pPr>
                      <a:r>
                        <a:rPr lang="en-GB" sz="2000" spc="-25" dirty="0">
                          <a:effectLst/>
                        </a:rPr>
                        <a:t>Western Cape</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6580" marR="66580" marT="0" marB="0"/>
                </a:tc>
                <a:tc>
                  <a:txBody>
                    <a:bodyPr/>
                    <a:lstStyle/>
                    <a:p>
                      <a:pPr algn="just">
                        <a:lnSpc>
                          <a:spcPct val="115000"/>
                        </a:lnSpc>
                        <a:spcAft>
                          <a:spcPts val="0"/>
                        </a:spcAft>
                      </a:pPr>
                      <a:r>
                        <a:rPr lang="en-GB" sz="2000" spc="-25" dirty="0" smtClean="0">
                          <a:effectLst/>
                        </a:rPr>
                        <a:t>Small </a:t>
                      </a:r>
                      <a:r>
                        <a:rPr lang="en-GB" sz="2000" spc="-25" dirty="0">
                          <a:effectLst/>
                        </a:rPr>
                        <a:t>businesses </a:t>
                      </a:r>
                      <a:r>
                        <a:rPr lang="en-GB" sz="2000" spc="-25" dirty="0" smtClean="0">
                          <a:effectLst/>
                        </a:rPr>
                        <a:t>roadshow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6580" marR="66580" marT="0" marB="0"/>
                </a:tc>
                <a:tc>
                  <a:txBody>
                    <a:bodyPr/>
                    <a:lstStyle/>
                    <a:p>
                      <a:pPr algn="ctr">
                        <a:lnSpc>
                          <a:spcPct val="115000"/>
                        </a:lnSpc>
                        <a:spcAft>
                          <a:spcPts val="0"/>
                        </a:spcAft>
                      </a:pPr>
                      <a:r>
                        <a:rPr lang="en-GB" sz="2000" spc="-25" dirty="0">
                          <a:effectLst/>
                        </a:rPr>
                        <a:t>252</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6580" marR="66580" marT="0" marB="0"/>
                </a:tc>
                <a:extLst>
                  <a:ext uri="{0D108BD9-81ED-4DB2-BD59-A6C34878D82A}">
                    <a16:rowId xmlns:a16="http://schemas.microsoft.com/office/drawing/2014/main" val="10009"/>
                  </a:ext>
                </a:extLst>
              </a:tr>
            </a:tbl>
          </a:graphicData>
        </a:graphic>
      </p:graphicFrame>
      <p:sp>
        <p:nvSpPr>
          <p:cNvPr id="6" name="Oval 5"/>
          <p:cNvSpPr/>
          <p:nvPr/>
        </p:nvSpPr>
        <p:spPr>
          <a:xfrm>
            <a:off x="7092280" y="6021288"/>
            <a:ext cx="1296144" cy="548680"/>
          </a:xfrm>
          <a:prstGeom prst="ellipse">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b="1" dirty="0" smtClean="0">
                <a:solidFill>
                  <a:schemeClr val="tx1"/>
                </a:solidFill>
              </a:rPr>
              <a:t>1323</a:t>
            </a:r>
            <a:endParaRPr lang="en-ZA" sz="2400" b="1" dirty="0">
              <a:solidFill>
                <a:schemeClr val="tx1"/>
              </a:solidFill>
            </a:endParaRPr>
          </a:p>
        </p:txBody>
      </p:sp>
    </p:spTree>
    <p:extLst>
      <p:ext uri="{BB962C8B-B14F-4D97-AF65-F5344CB8AC3E}">
        <p14:creationId xmlns:p14="http://schemas.microsoft.com/office/powerpoint/2010/main" val="4789043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C477770-CA54-4B44-8FE2-04A07C028FD1}" type="slidenum">
              <a:rPr lang="en-ZA" smtClean="0"/>
              <a:pPr/>
              <a:t>21</a:t>
            </a:fld>
            <a:endParaRPr lang="en-ZA" dirty="0"/>
          </a:p>
        </p:txBody>
      </p:sp>
      <p:sp>
        <p:nvSpPr>
          <p:cNvPr id="4" name="Title 3"/>
          <p:cNvSpPr>
            <a:spLocks noGrp="1"/>
          </p:cNvSpPr>
          <p:nvPr>
            <p:ph type="title"/>
          </p:nvPr>
        </p:nvSpPr>
        <p:spPr>
          <a:xfrm>
            <a:off x="107504" y="174352"/>
            <a:ext cx="9036496" cy="648072"/>
          </a:xfrm>
        </p:spPr>
        <p:txBody>
          <a:bodyPr>
            <a:noAutofit/>
          </a:bodyPr>
          <a:lstStyle/>
          <a:p>
            <a:r>
              <a:rPr lang="en-ZA" sz="2400" b="1" dirty="0" smtClean="0">
                <a:latin typeface="Arial" panose="020B0604020202020204" pitchFamily="34" charset="0"/>
                <a:cs typeface="Arial" panose="020B0604020202020204" pitchFamily="34" charset="0"/>
              </a:rPr>
              <a:t>D5. Provincial support – townships and social economy</a:t>
            </a:r>
            <a:endParaRPr lang="en-ZA" sz="2400" b="1" dirty="0">
              <a:latin typeface="Arial" panose="020B0604020202020204" pitchFamily="34" charset="0"/>
              <a:cs typeface="Arial" panose="020B0604020202020204" pitchFamily="34" charset="0"/>
            </a:endParaRPr>
          </a:p>
        </p:txBody>
      </p:sp>
      <p:sp>
        <p:nvSpPr>
          <p:cNvPr id="5" name="TextBox 4"/>
          <p:cNvSpPr txBox="1"/>
          <p:nvPr/>
        </p:nvSpPr>
        <p:spPr>
          <a:xfrm>
            <a:off x="5364088" y="1052736"/>
            <a:ext cx="3600400" cy="3754874"/>
          </a:xfrm>
          <a:prstGeom prst="rect">
            <a:avLst/>
          </a:prstGeom>
          <a:solidFill>
            <a:srgbClr val="FFCC66"/>
          </a:solidFill>
        </p:spPr>
        <p:txBody>
          <a:bodyPr wrap="square" rtlCol="0">
            <a:spAutoFit/>
          </a:bodyPr>
          <a:lstStyle/>
          <a:p>
            <a:pPr algn="just"/>
            <a:r>
              <a:rPr lang="en-US" sz="2000" b="1" dirty="0">
                <a:latin typeface="Arial" pitchFamily="34" charset="0"/>
                <a:cs typeface="Arial" pitchFamily="34" charset="0"/>
              </a:rPr>
              <a:t>Social Economy </a:t>
            </a:r>
            <a:endParaRPr lang="en-US" sz="2000" b="1" dirty="0" smtClean="0">
              <a:latin typeface="Arial" pitchFamily="34" charset="0"/>
              <a:cs typeface="Arial" pitchFamily="34" charset="0"/>
            </a:endParaRPr>
          </a:p>
          <a:p>
            <a:pPr algn="just"/>
            <a:endParaRPr lang="en-US" sz="2000" b="1" dirty="0">
              <a:latin typeface="Arial" pitchFamily="34" charset="0"/>
              <a:cs typeface="Arial" pitchFamily="34" charset="0"/>
            </a:endParaRPr>
          </a:p>
          <a:p>
            <a:pPr marL="285750" indent="-285750" algn="just">
              <a:buFont typeface="Arial" panose="020B0604020202020204" pitchFamily="34" charset="0"/>
              <a:buChar char="•"/>
            </a:pPr>
            <a:r>
              <a:rPr lang="en-US" dirty="0">
                <a:latin typeface="Arial" pitchFamily="34" charset="0"/>
                <a:cs typeface="Arial" pitchFamily="34" charset="0"/>
              </a:rPr>
              <a:t>EDD hosted a consultative social economy round table, created a consultative framework and hosted a policy conference to introduce the social economy green paper</a:t>
            </a:r>
          </a:p>
          <a:p>
            <a:pPr marL="285750" indent="-285750" algn="just">
              <a:buFont typeface="Arial" panose="020B0604020202020204" pitchFamily="34" charset="0"/>
              <a:buChar char="•"/>
            </a:pPr>
            <a:r>
              <a:rPr lang="en-US" dirty="0">
                <a:latin typeface="Arial" pitchFamily="34" charset="0"/>
                <a:cs typeface="Arial" pitchFamily="34" charset="0"/>
              </a:rPr>
              <a:t>Approximately 250 social economy participants were consulted at both events and the provincial consultative process is now underway</a:t>
            </a:r>
            <a:endParaRPr lang="en-ZA" dirty="0">
              <a:latin typeface="Arial" pitchFamily="34" charset="0"/>
              <a:cs typeface="Arial" pitchFamily="34" charset="0"/>
            </a:endParaRPr>
          </a:p>
        </p:txBody>
      </p:sp>
      <p:sp>
        <p:nvSpPr>
          <p:cNvPr id="7" name="Rectangle 6"/>
          <p:cNvSpPr/>
          <p:nvPr/>
        </p:nvSpPr>
        <p:spPr>
          <a:xfrm>
            <a:off x="111344" y="1052736"/>
            <a:ext cx="5112568" cy="3754874"/>
          </a:xfrm>
          <a:prstGeom prst="rect">
            <a:avLst/>
          </a:prstGeom>
          <a:solidFill>
            <a:schemeClr val="accent3">
              <a:lumMod val="40000"/>
              <a:lumOff val="60000"/>
            </a:schemeClr>
          </a:solidFill>
        </p:spPr>
        <p:txBody>
          <a:bodyPr wrap="square">
            <a:spAutoFit/>
          </a:bodyPr>
          <a:lstStyle/>
          <a:p>
            <a:pPr algn="just"/>
            <a:r>
              <a:rPr lang="en-ZA" sz="2000" b="1" dirty="0" smtClean="0">
                <a:latin typeface="Arial" pitchFamily="34" charset="0"/>
                <a:cs typeface="Arial" pitchFamily="34" charset="0"/>
              </a:rPr>
              <a:t>Township Enterprise Support</a:t>
            </a:r>
          </a:p>
          <a:p>
            <a:pPr algn="just"/>
            <a:endParaRPr lang="en-ZA" sz="2000" b="1" dirty="0" smtClean="0">
              <a:latin typeface="Arial" pitchFamily="34" charset="0"/>
              <a:cs typeface="Arial" pitchFamily="34" charset="0"/>
            </a:endParaRPr>
          </a:p>
          <a:p>
            <a:pPr marL="285750" indent="-285750" algn="just">
              <a:buFont typeface="Arial" panose="020B0604020202020204" pitchFamily="34" charset="0"/>
              <a:buChar char="•"/>
            </a:pPr>
            <a:r>
              <a:rPr lang="en-ZA" dirty="0" smtClean="0">
                <a:latin typeface="Arial" pitchFamily="34" charset="0"/>
                <a:cs typeface="Arial" pitchFamily="34" charset="0"/>
              </a:rPr>
              <a:t>Hosted a number of small business imbizos including Sutherland, Khayelitsha and Ottery.</a:t>
            </a:r>
          </a:p>
          <a:p>
            <a:pPr marL="285750" indent="-285750" algn="just">
              <a:buFont typeface="Arial" panose="020B0604020202020204" pitchFamily="34" charset="0"/>
              <a:buChar char="•"/>
            </a:pPr>
            <a:endParaRPr lang="en-ZA" dirty="0" smtClean="0">
              <a:latin typeface="Arial" pitchFamily="34" charset="0"/>
              <a:cs typeface="Arial" pitchFamily="34" charset="0"/>
            </a:endParaRPr>
          </a:p>
          <a:p>
            <a:pPr marL="285750" indent="-285750" algn="just">
              <a:buFont typeface="Arial" panose="020B0604020202020204" pitchFamily="34" charset="0"/>
              <a:buChar char="•"/>
            </a:pPr>
            <a:r>
              <a:rPr lang="en-ZA" dirty="0" smtClean="0">
                <a:latin typeface="Arial" pitchFamily="34" charset="0"/>
                <a:cs typeface="Arial" pitchFamily="34" charset="0"/>
              </a:rPr>
              <a:t>Imbizos </a:t>
            </a:r>
            <a:r>
              <a:rPr lang="en-ZA" dirty="0">
                <a:latin typeface="Arial" pitchFamily="34" charset="0"/>
                <a:cs typeface="Arial" pitchFamily="34" charset="0"/>
              </a:rPr>
              <a:t>provided an opportunity for small business owners to engage government agencies, including the Companies and Intellectual Property Commission (CIPC), SARS, the IDC, Small Enterprise Development Agency (SEDA), Small Enterprise Finance Agency (SEFA) and the National Empowerment Fund (NEF</a:t>
            </a:r>
            <a:r>
              <a:rPr lang="en-ZA" dirty="0" smtClean="0">
                <a:latin typeface="Arial" pitchFamily="34" charset="0"/>
                <a:cs typeface="Arial" pitchFamily="34" charset="0"/>
              </a:rPr>
              <a:t>).</a:t>
            </a:r>
            <a:endParaRPr lang="en-ZA" dirty="0">
              <a:latin typeface="Arial" pitchFamily="34" charset="0"/>
              <a:cs typeface="Arial" pitchFamily="34" charset="0"/>
            </a:endParaRPr>
          </a:p>
        </p:txBody>
      </p:sp>
      <p:sp>
        <p:nvSpPr>
          <p:cNvPr id="8" name="TextBox 7"/>
          <p:cNvSpPr txBox="1"/>
          <p:nvPr/>
        </p:nvSpPr>
        <p:spPr>
          <a:xfrm>
            <a:off x="107504" y="4797152"/>
            <a:ext cx="8856984" cy="923330"/>
          </a:xfrm>
          <a:prstGeom prst="rect">
            <a:avLst/>
          </a:prstGeom>
          <a:solidFill>
            <a:schemeClr val="accent3">
              <a:lumMod val="40000"/>
              <a:lumOff val="60000"/>
            </a:schemeClr>
          </a:solidFill>
        </p:spPr>
        <p:txBody>
          <a:bodyPr wrap="square" rtlCol="0">
            <a:spAutoFit/>
          </a:bodyPr>
          <a:lstStyle/>
          <a:p>
            <a:pPr marL="285750" indent="-285750" algn="just">
              <a:buFont typeface="Arial" panose="020B0604020202020204" pitchFamily="34" charset="0"/>
              <a:buChar char="•"/>
            </a:pPr>
            <a:r>
              <a:rPr lang="en-ZA" dirty="0" smtClean="0">
                <a:latin typeface="Arial" pitchFamily="34" charset="0"/>
                <a:cs typeface="Arial" pitchFamily="34" charset="0"/>
              </a:rPr>
              <a:t>For example, at the Khayelitsha </a:t>
            </a:r>
            <a:r>
              <a:rPr lang="en-ZA" dirty="0">
                <a:latin typeface="Arial" pitchFamily="34" charset="0"/>
                <a:cs typeface="Arial" pitchFamily="34" charset="0"/>
              </a:rPr>
              <a:t>imbizo, 48 small business entrepreneurs attended, 10 of which were issued business registration certificates by CIPC and 7 issued tax clearance certificates by SARS.</a:t>
            </a:r>
            <a:endParaRPr lang="en-US" dirty="0">
              <a:latin typeface="Arial" pitchFamily="34" charset="0"/>
              <a:cs typeface="Arial" pitchFamily="34" charset="0"/>
            </a:endParaRPr>
          </a:p>
        </p:txBody>
      </p:sp>
    </p:spTree>
    <p:extLst>
      <p:ext uri="{BB962C8B-B14F-4D97-AF65-F5344CB8AC3E}">
        <p14:creationId xmlns:p14="http://schemas.microsoft.com/office/powerpoint/2010/main" val="8824102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C477770-CA54-4B44-8FE2-04A07C028FD1}" type="slidenum">
              <a:rPr lang="en-ZA" smtClean="0">
                <a:solidFill>
                  <a:prstClr val="black">
                    <a:tint val="75000"/>
                  </a:prstClr>
                </a:solidFill>
              </a:rPr>
              <a:pPr/>
              <a:t>22</a:t>
            </a:fld>
            <a:endParaRPr lang="en-ZA" dirty="0">
              <a:solidFill>
                <a:prstClr val="black">
                  <a:tint val="75000"/>
                </a:prstClr>
              </a:solidFill>
            </a:endParaRPr>
          </a:p>
        </p:txBody>
      </p:sp>
      <p:sp>
        <p:nvSpPr>
          <p:cNvPr id="4" name="Title 3"/>
          <p:cNvSpPr>
            <a:spLocks noGrp="1"/>
          </p:cNvSpPr>
          <p:nvPr>
            <p:ph type="title"/>
          </p:nvPr>
        </p:nvSpPr>
        <p:spPr/>
        <p:txBody>
          <a:bodyPr>
            <a:normAutofit fontScale="90000"/>
          </a:bodyPr>
          <a:lstStyle/>
          <a:p>
            <a:r>
              <a:rPr lang="en-ZA" sz="3200" b="1" dirty="0" smtClean="0">
                <a:latin typeface="Arial" panose="020B0604020202020204" pitchFamily="34" charset="0"/>
                <a:cs typeface="Arial" panose="020B0604020202020204" pitchFamily="34" charset="0"/>
              </a:rPr>
              <a:t>D6.  Trade policy facilitation – Steel industry</a:t>
            </a:r>
            <a:endParaRPr lang="en-ZA" sz="32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179512" y="908720"/>
            <a:ext cx="8712968" cy="5073427"/>
          </a:xfrm>
        </p:spPr>
        <p:txBody>
          <a:bodyPr>
            <a:noAutofit/>
          </a:bodyPr>
          <a:lstStyle/>
          <a:p>
            <a:pPr algn="just"/>
            <a:r>
              <a:rPr lang="en-US" dirty="0" smtClean="0">
                <a:latin typeface="Arial" panose="020B0604020202020204" pitchFamily="34" charset="0"/>
                <a:cs typeface="Arial" panose="020B0604020202020204" pitchFamily="34" charset="0"/>
              </a:rPr>
              <a:t>EDD worked closely with the dti</a:t>
            </a:r>
            <a:r>
              <a:rPr lang="en-US" b="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in 2018/19 to support the local steel industry.</a:t>
            </a:r>
          </a:p>
          <a:p>
            <a:pPr algn="just"/>
            <a:r>
              <a:rPr lang="en-US" dirty="0" smtClean="0">
                <a:latin typeface="Arial" panose="020B0604020202020204" pitchFamily="34" charset="0"/>
                <a:cs typeface="Arial" panose="020B0604020202020204" pitchFamily="34" charset="0"/>
              </a:rPr>
              <a:t>Measures included extending the supply contract between Highveld Steel – where the only railway lines in Africa are produced – and ArcelorMittal South Africa, saving local jobs.</a:t>
            </a:r>
          </a:p>
          <a:p>
            <a:pPr algn="just"/>
            <a:r>
              <a:rPr lang="en-US" dirty="0" smtClean="0">
                <a:latin typeface="Arial" panose="020B0604020202020204" pitchFamily="34" charset="0"/>
                <a:cs typeface="Arial" panose="020B0604020202020204" pitchFamily="34" charset="0"/>
              </a:rPr>
              <a:t>Preferential Price System (PPS) was extended and the ground for introducing an export tax on scrap metal was laid.</a:t>
            </a:r>
          </a:p>
          <a:p>
            <a:pPr algn="just"/>
            <a:r>
              <a:rPr lang="en-US" dirty="0" smtClean="0">
                <a:latin typeface="Arial" panose="020B0604020202020204" pitchFamily="34" charset="0"/>
                <a:cs typeface="Arial" panose="020B0604020202020204" pitchFamily="34" charset="0"/>
              </a:rPr>
              <a:t>These measures ensure that local steel beneficiation is supported as a crucial component of growing a range of industrial value chains.</a:t>
            </a:r>
          </a:p>
          <a:p>
            <a:pPr algn="just"/>
            <a:r>
              <a:rPr lang="en-US" dirty="0" smtClean="0">
                <a:latin typeface="Arial" panose="020B0604020202020204" pitchFamily="34" charset="0"/>
                <a:cs typeface="Arial" panose="020B0604020202020204" pitchFamily="34" charset="0"/>
              </a:rPr>
              <a:t>EDD received 15 written comments and 8 letters regarding the extension of the PPS, with vast majority supporting the renewal of the policy directive.</a:t>
            </a:r>
          </a:p>
          <a:p>
            <a:pPr algn="just"/>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711202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C477770-CA54-4B44-8FE2-04A07C028FD1}" type="slidenum">
              <a:rPr lang="en-ZA" smtClean="0">
                <a:solidFill>
                  <a:prstClr val="black">
                    <a:tint val="75000"/>
                  </a:prstClr>
                </a:solidFill>
              </a:rPr>
              <a:pPr/>
              <a:t>23</a:t>
            </a:fld>
            <a:endParaRPr lang="en-ZA" dirty="0">
              <a:solidFill>
                <a:prstClr val="black">
                  <a:tint val="75000"/>
                </a:prstClr>
              </a:solidFill>
            </a:endParaRPr>
          </a:p>
        </p:txBody>
      </p:sp>
      <p:sp>
        <p:nvSpPr>
          <p:cNvPr id="4" name="Title 3"/>
          <p:cNvSpPr>
            <a:spLocks noGrp="1"/>
          </p:cNvSpPr>
          <p:nvPr>
            <p:ph type="title"/>
          </p:nvPr>
        </p:nvSpPr>
        <p:spPr/>
        <p:txBody>
          <a:bodyPr>
            <a:normAutofit fontScale="90000"/>
          </a:bodyPr>
          <a:lstStyle/>
          <a:p>
            <a:r>
              <a:rPr lang="en-ZA" sz="3200" b="1" dirty="0" smtClean="0">
                <a:latin typeface="Arial" panose="020B0604020202020204" pitchFamily="34" charset="0"/>
                <a:cs typeface="Arial" panose="020B0604020202020204" pitchFamily="34" charset="0"/>
              </a:rPr>
              <a:t>D6.  Trade policy facilitation – sugar industry</a:t>
            </a:r>
            <a:endParaRPr lang="en-ZA" sz="32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179512" y="908720"/>
            <a:ext cx="8712968" cy="5472608"/>
          </a:xfrm>
        </p:spPr>
        <p:txBody>
          <a:bodyPr>
            <a:noAutofit/>
          </a:bodyPr>
          <a:lstStyle/>
          <a:p>
            <a:pPr algn="just">
              <a:lnSpc>
                <a:spcPts val="2800"/>
              </a:lnSpc>
            </a:pPr>
            <a:r>
              <a:rPr lang="en-US" dirty="0" smtClean="0">
                <a:latin typeface="Arial" panose="020B0604020202020204" pitchFamily="34" charset="0"/>
                <a:cs typeface="Arial" panose="020B0604020202020204" pitchFamily="34" charset="0"/>
              </a:rPr>
              <a:t>To address challenges faced by sugar farmers, EDD in conjunction with the dti coordinated an engagement between government and stakeholders across the sugar value chain in May 2018 to determine solutions.</a:t>
            </a:r>
          </a:p>
          <a:p>
            <a:pPr algn="just">
              <a:lnSpc>
                <a:spcPts val="2800"/>
              </a:lnSpc>
            </a:pPr>
            <a:r>
              <a:rPr lang="en-US" dirty="0" smtClean="0">
                <a:latin typeface="Arial" panose="020B0604020202020204" pitchFamily="34" charset="0"/>
                <a:cs typeface="Arial" panose="020B0604020202020204" pitchFamily="34" charset="0"/>
              </a:rPr>
              <a:t>Following this meeting, ITAC recommended a 20% increase in the import tariff which was implemented in July 2018.</a:t>
            </a:r>
          </a:p>
          <a:p>
            <a:pPr algn="just">
              <a:lnSpc>
                <a:spcPts val="2800"/>
              </a:lnSpc>
            </a:pPr>
            <a:r>
              <a:rPr lang="en-US" dirty="0" smtClean="0">
                <a:latin typeface="Arial" panose="020B0604020202020204" pitchFamily="34" charset="0"/>
                <a:cs typeface="Arial" panose="020B0604020202020204" pitchFamily="34" charset="0"/>
              </a:rPr>
              <a:t>Increase in the tariff resulted in an almost immediate reduction in imported sugar from non-SACU countries, providing some relief to the industry.</a:t>
            </a:r>
          </a:p>
          <a:p>
            <a:pPr algn="just">
              <a:lnSpc>
                <a:spcPts val="2800"/>
              </a:lnSpc>
            </a:pPr>
            <a:r>
              <a:rPr lang="en-US" dirty="0" smtClean="0">
                <a:latin typeface="Arial" panose="020B0604020202020204" pitchFamily="34" charset="0"/>
                <a:cs typeface="Arial" panose="020B0604020202020204" pitchFamily="34" charset="0"/>
              </a:rPr>
              <a:t>In addition, the industry has made a commitment to invest substantially to effect transformation.</a:t>
            </a:r>
          </a:p>
          <a:p>
            <a:pPr algn="just">
              <a:lnSpc>
                <a:spcPts val="2800"/>
              </a:lnSpc>
            </a:pPr>
            <a:r>
              <a:rPr lang="en-US" dirty="0">
                <a:latin typeface="Arial" panose="020B0604020202020204" pitchFamily="34" charset="0"/>
                <a:cs typeface="Arial" panose="020B0604020202020204" pitchFamily="34" charset="0"/>
              </a:rPr>
              <a:t>The </a:t>
            </a:r>
            <a:r>
              <a:rPr lang="en-US" dirty="0" smtClean="0">
                <a:latin typeface="Arial" panose="020B0604020202020204" pitchFamily="34" charset="0"/>
                <a:cs typeface="Arial" panose="020B0604020202020204" pitchFamily="34" charset="0"/>
              </a:rPr>
              <a:t>Department furthermore coordinated the introduction </a:t>
            </a:r>
            <a:r>
              <a:rPr lang="en-US" dirty="0">
                <a:latin typeface="Arial" panose="020B0604020202020204" pitchFamily="34" charset="0"/>
                <a:cs typeface="Arial" panose="020B0604020202020204" pitchFamily="34" charset="0"/>
              </a:rPr>
              <a:t>of a dollar-based reference pricing for </a:t>
            </a:r>
            <a:r>
              <a:rPr lang="en-US" dirty="0" smtClean="0">
                <a:latin typeface="Arial" panose="020B0604020202020204" pitchFamily="34" charset="0"/>
                <a:cs typeface="Arial" panose="020B0604020202020204" pitchFamily="34" charset="0"/>
              </a:rPr>
              <a:t>sugar imports to </a:t>
            </a:r>
            <a:r>
              <a:rPr lang="en-US" dirty="0">
                <a:latin typeface="Arial" panose="020B0604020202020204" pitchFamily="34" charset="0"/>
                <a:cs typeface="Arial" panose="020B0604020202020204" pitchFamily="34" charset="0"/>
              </a:rPr>
              <a:t>support the </a:t>
            </a:r>
            <a:r>
              <a:rPr lang="en-US" dirty="0" smtClean="0">
                <a:latin typeface="Arial" panose="020B0604020202020204" pitchFamily="34" charset="0"/>
                <a:cs typeface="Arial" panose="020B0604020202020204" pitchFamily="34" charset="0"/>
              </a:rPr>
              <a:t>industry.</a:t>
            </a:r>
          </a:p>
          <a:p>
            <a:pPr algn="just">
              <a:lnSpc>
                <a:spcPts val="2800"/>
              </a:lnSpc>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20195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Title 7"/>
          <p:cNvSpPr>
            <a:spLocks noGrp="1"/>
          </p:cNvSpPr>
          <p:nvPr>
            <p:ph type="title"/>
          </p:nvPr>
        </p:nvSpPr>
        <p:spPr>
          <a:xfrm>
            <a:off x="1519237" y="1104400"/>
            <a:ext cx="6138863" cy="599642"/>
          </a:xfrm>
        </p:spPr>
        <p:txBody>
          <a:bodyPr rtlCol="0">
            <a:noAutofit/>
          </a:bodyPr>
          <a:lstStyle/>
          <a:p>
            <a:pPr>
              <a:defRPr/>
            </a:pPr>
            <a:r>
              <a:rPr lang="en-ZA" b="1" dirty="0" smtClean="0">
                <a:latin typeface="Arial" panose="020B0604020202020204" pitchFamily="34" charset="0"/>
                <a:cs typeface="Arial" panose="020B0604020202020204" pitchFamily="34" charset="0"/>
              </a:rPr>
              <a:t>Auditor–General Report </a:t>
            </a:r>
          </a:p>
        </p:txBody>
      </p:sp>
      <p:sp>
        <p:nvSpPr>
          <p:cNvPr id="68611" name="Slide Number Placeholder 4"/>
          <p:cNvSpPr>
            <a:spLocks noGrp="1"/>
          </p:cNvSpPr>
          <p:nvPr>
            <p:ph type="sldNum" sz="quarter" idx="4294967295"/>
          </p:nvPr>
        </p:nvSpPr>
        <p:spPr bwMode="auto">
          <a:xfrm>
            <a:off x="6057900" y="5643564"/>
            <a:ext cx="1600200" cy="2738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2400">
                <a:solidFill>
                  <a:schemeClr val="tx1"/>
                </a:solidFill>
                <a:latin typeface="Arial" charset="0"/>
              </a:defRPr>
            </a:lvl1pPr>
            <a:lvl2pPr marL="557213" indent="-214313">
              <a:spcBef>
                <a:spcPct val="20000"/>
              </a:spcBef>
              <a:buFont typeface="Arial" charset="0"/>
              <a:buChar char="–"/>
              <a:defRPr sz="2100">
                <a:solidFill>
                  <a:schemeClr val="tx1"/>
                </a:solidFill>
                <a:latin typeface="Arial" charset="0"/>
              </a:defRPr>
            </a:lvl2pPr>
            <a:lvl3pPr marL="857250" indent="-171450">
              <a:spcBef>
                <a:spcPct val="20000"/>
              </a:spcBef>
              <a:buFont typeface="Arial" charset="0"/>
              <a:buChar char="•"/>
              <a:defRPr sz="1800">
                <a:solidFill>
                  <a:schemeClr val="tx1"/>
                </a:solidFill>
                <a:latin typeface="Arial" charset="0"/>
              </a:defRPr>
            </a:lvl3pPr>
            <a:lvl4pPr marL="1200150" indent="-171450">
              <a:spcBef>
                <a:spcPct val="20000"/>
              </a:spcBef>
              <a:buFont typeface="Arial" charset="0"/>
              <a:buChar char="–"/>
              <a:defRPr sz="1500">
                <a:solidFill>
                  <a:schemeClr val="tx1"/>
                </a:solidFill>
                <a:latin typeface="Arial" charset="0"/>
              </a:defRPr>
            </a:lvl4pPr>
            <a:lvl5pPr marL="1543050" indent="-171450">
              <a:spcBef>
                <a:spcPct val="20000"/>
              </a:spcBef>
              <a:buFont typeface="Arial" charset="0"/>
              <a:buChar char="»"/>
              <a:defRPr sz="1500">
                <a:solidFill>
                  <a:schemeClr val="tx1"/>
                </a:solidFill>
                <a:latin typeface="Arial" charset="0"/>
              </a:defRPr>
            </a:lvl5pPr>
            <a:lvl6pPr marL="1885950" indent="-171450" eaLnBrk="0" fontAlgn="base" hangingPunct="0">
              <a:spcBef>
                <a:spcPct val="20000"/>
              </a:spcBef>
              <a:spcAft>
                <a:spcPct val="0"/>
              </a:spcAft>
              <a:buFont typeface="Arial" charset="0"/>
              <a:buChar char="»"/>
              <a:defRPr sz="1500">
                <a:solidFill>
                  <a:schemeClr val="tx1"/>
                </a:solidFill>
                <a:latin typeface="Arial" charset="0"/>
              </a:defRPr>
            </a:lvl6pPr>
            <a:lvl7pPr marL="2228850" indent="-171450" eaLnBrk="0" fontAlgn="base" hangingPunct="0">
              <a:spcBef>
                <a:spcPct val="20000"/>
              </a:spcBef>
              <a:spcAft>
                <a:spcPct val="0"/>
              </a:spcAft>
              <a:buFont typeface="Arial" charset="0"/>
              <a:buChar char="»"/>
              <a:defRPr sz="1500">
                <a:solidFill>
                  <a:schemeClr val="tx1"/>
                </a:solidFill>
                <a:latin typeface="Arial" charset="0"/>
              </a:defRPr>
            </a:lvl7pPr>
            <a:lvl8pPr marL="2571750" indent="-171450" eaLnBrk="0" fontAlgn="base" hangingPunct="0">
              <a:spcBef>
                <a:spcPct val="20000"/>
              </a:spcBef>
              <a:spcAft>
                <a:spcPct val="0"/>
              </a:spcAft>
              <a:buFont typeface="Arial" charset="0"/>
              <a:buChar char="»"/>
              <a:defRPr sz="1500">
                <a:solidFill>
                  <a:schemeClr val="tx1"/>
                </a:solidFill>
                <a:latin typeface="Arial" charset="0"/>
              </a:defRPr>
            </a:lvl8pPr>
            <a:lvl9pPr marL="2914650" indent="-171450" eaLnBrk="0" fontAlgn="base" hangingPunct="0">
              <a:spcBef>
                <a:spcPct val="20000"/>
              </a:spcBef>
              <a:spcAft>
                <a:spcPct val="0"/>
              </a:spcAft>
              <a:buFont typeface="Arial" charset="0"/>
              <a:buChar char="»"/>
              <a:defRPr sz="1500">
                <a:solidFill>
                  <a:schemeClr val="tx1"/>
                </a:solidFill>
                <a:latin typeface="Arial" charset="0"/>
              </a:defRPr>
            </a:lvl9pPr>
          </a:lstStyle>
          <a:p>
            <a:pPr>
              <a:spcBef>
                <a:spcPct val="0"/>
              </a:spcBef>
              <a:buFontTx/>
              <a:buNone/>
            </a:pPr>
            <a:fld id="{C8CCFC24-D013-4773-ADBC-047A83EA85DC}" type="slidenum">
              <a:rPr lang="en-ZA" altLang="en-US" sz="900">
                <a:solidFill>
                  <a:srgbClr val="898989"/>
                </a:solidFill>
              </a:rPr>
              <a:pPr>
                <a:spcBef>
                  <a:spcPct val="0"/>
                </a:spcBef>
                <a:buFontTx/>
                <a:buNone/>
              </a:pPr>
              <a:t>24</a:t>
            </a:fld>
            <a:endParaRPr lang="en-ZA" altLang="en-US" sz="900" dirty="0">
              <a:solidFill>
                <a:srgbClr val="898989"/>
              </a:solidFill>
            </a:endParaRPr>
          </a:p>
        </p:txBody>
      </p:sp>
      <p:sp>
        <p:nvSpPr>
          <p:cNvPr id="7" name="Rounded Rectangle 6"/>
          <p:cNvSpPr/>
          <p:nvPr/>
        </p:nvSpPr>
        <p:spPr>
          <a:xfrm>
            <a:off x="395536" y="980728"/>
            <a:ext cx="8424936" cy="5171043"/>
          </a:xfrm>
          <a:prstGeom prst="roundRect">
            <a:avLst/>
          </a:prstGeom>
        </p:spPr>
        <p:style>
          <a:lnRef idx="2">
            <a:schemeClr val="accent3"/>
          </a:lnRef>
          <a:fillRef idx="1">
            <a:schemeClr val="lt1"/>
          </a:fillRef>
          <a:effectRef idx="0">
            <a:schemeClr val="accent3"/>
          </a:effectRef>
          <a:fontRef idx="minor">
            <a:schemeClr val="dk1"/>
          </a:fontRef>
        </p:style>
        <p:txBody>
          <a:bodyPr/>
          <a:lstStyle/>
          <a:p>
            <a:pPr marL="214313" indent="-214313">
              <a:buClr>
                <a:srgbClr val="C00000"/>
              </a:buClr>
              <a:defRPr/>
            </a:pPr>
            <a:r>
              <a:rPr lang="en-ZA" sz="3000" b="1" dirty="0">
                <a:solidFill>
                  <a:srgbClr val="C00000"/>
                </a:solidFill>
                <a:cs typeface="Calibri" pitchFamily="34" charset="0"/>
              </a:rPr>
              <a:t>Audit Outcome</a:t>
            </a:r>
          </a:p>
          <a:p>
            <a:pPr marL="214313" indent="-214313">
              <a:buClr>
                <a:srgbClr val="C00000"/>
              </a:buClr>
              <a:defRPr/>
            </a:pPr>
            <a:endParaRPr lang="en-ZA" sz="3000" b="1" dirty="0">
              <a:solidFill>
                <a:srgbClr val="C00000"/>
              </a:solidFill>
              <a:cs typeface="Calibri" pitchFamily="34" charset="0"/>
            </a:endParaRPr>
          </a:p>
          <a:p>
            <a:pPr marL="457200" indent="-457200">
              <a:buClr>
                <a:srgbClr val="C00000"/>
              </a:buClr>
              <a:buFont typeface="Wingdings" panose="05000000000000000000" pitchFamily="2" charset="2"/>
              <a:buChar char="§"/>
              <a:defRPr/>
            </a:pPr>
            <a:r>
              <a:rPr lang="en-ZA" sz="3000" b="1" dirty="0">
                <a:solidFill>
                  <a:prstClr val="black"/>
                </a:solidFill>
                <a:cs typeface="Calibri" pitchFamily="34" charset="0"/>
              </a:rPr>
              <a:t>The department obtained a </a:t>
            </a:r>
            <a:r>
              <a:rPr lang="en-ZA" sz="3000" b="1" dirty="0">
                <a:solidFill>
                  <a:srgbClr val="00B050"/>
                </a:solidFill>
                <a:cs typeface="Calibri" pitchFamily="34" charset="0"/>
              </a:rPr>
              <a:t>CLEAN AUDIT </a:t>
            </a:r>
            <a:r>
              <a:rPr lang="en-ZA" sz="3000" b="1" dirty="0">
                <a:solidFill>
                  <a:prstClr val="black"/>
                </a:solidFill>
                <a:cs typeface="Calibri" pitchFamily="34" charset="0"/>
              </a:rPr>
              <a:t>opinion </a:t>
            </a:r>
            <a:endParaRPr lang="en-ZA" sz="3000" b="1" dirty="0" smtClean="0">
              <a:solidFill>
                <a:prstClr val="black"/>
              </a:solidFill>
              <a:cs typeface="Calibri" pitchFamily="34" charset="0"/>
            </a:endParaRPr>
          </a:p>
          <a:p>
            <a:pPr lvl="2">
              <a:buClr>
                <a:srgbClr val="C00000"/>
              </a:buClr>
              <a:defRPr/>
            </a:pPr>
            <a:r>
              <a:rPr lang="en-ZA" sz="2000" b="1" dirty="0" smtClean="0">
                <a:solidFill>
                  <a:srgbClr val="0000FF"/>
                </a:solidFill>
                <a:latin typeface="Arial" panose="020B0604020202020204" pitchFamily="34" charset="0"/>
                <a:cs typeface="Arial" panose="020B0604020202020204" pitchFamily="34" charset="0"/>
              </a:rPr>
              <a:t>i.e., </a:t>
            </a:r>
            <a:r>
              <a:rPr lang="en-US" sz="2000" b="1" dirty="0" smtClean="0">
                <a:solidFill>
                  <a:srgbClr val="0000FF"/>
                </a:solidFill>
                <a:latin typeface="Arial" panose="020B0604020202020204" pitchFamily="34" charset="0"/>
                <a:cs typeface="Arial" panose="020B0604020202020204" pitchFamily="34" charset="0"/>
              </a:rPr>
              <a:t>Unqualified </a:t>
            </a:r>
            <a:r>
              <a:rPr lang="en-US" sz="2000" b="1" dirty="0">
                <a:solidFill>
                  <a:srgbClr val="0000FF"/>
                </a:solidFill>
                <a:latin typeface="Arial" panose="020B0604020202020204" pitchFamily="34" charset="0"/>
                <a:cs typeface="Arial" panose="020B0604020202020204" pitchFamily="34" charset="0"/>
              </a:rPr>
              <a:t>audit opinion with no </a:t>
            </a:r>
            <a:r>
              <a:rPr lang="en-US" sz="2000" b="1" dirty="0" smtClean="0">
                <a:solidFill>
                  <a:srgbClr val="0000FF"/>
                </a:solidFill>
                <a:latin typeface="Arial" panose="020B0604020202020204" pitchFamily="34" charset="0"/>
                <a:cs typeface="Arial" panose="020B0604020202020204" pitchFamily="34" charset="0"/>
              </a:rPr>
              <a:t>material  </a:t>
            </a:r>
            <a:r>
              <a:rPr lang="en-US" sz="2000" b="1" dirty="0">
                <a:solidFill>
                  <a:srgbClr val="0000FF"/>
                </a:solidFill>
                <a:latin typeface="Arial" panose="020B0604020202020204" pitchFamily="34" charset="0"/>
                <a:cs typeface="Arial" panose="020B0604020202020204" pitchFamily="34" charset="0"/>
              </a:rPr>
              <a:t>financial misstatements, no material performance findings and no material findings on </a:t>
            </a:r>
            <a:r>
              <a:rPr lang="en-US" sz="2000" b="1" dirty="0" smtClean="0">
                <a:solidFill>
                  <a:srgbClr val="0000FF"/>
                </a:solidFill>
                <a:latin typeface="Arial" panose="020B0604020202020204" pitchFamily="34" charset="0"/>
                <a:cs typeface="Arial" panose="020B0604020202020204" pitchFamily="34" charset="0"/>
              </a:rPr>
              <a:t>non-compliance.</a:t>
            </a:r>
            <a:endParaRPr lang="en-US" sz="2000" b="1" dirty="0">
              <a:solidFill>
                <a:srgbClr val="0000FF"/>
              </a:solidFill>
              <a:latin typeface="Arial" panose="020B0604020202020204" pitchFamily="34" charset="0"/>
              <a:cs typeface="Arial" panose="020B0604020202020204" pitchFamily="34" charset="0"/>
            </a:endParaRPr>
          </a:p>
          <a:p>
            <a:pPr algn="ctr">
              <a:buClr>
                <a:srgbClr val="C00000"/>
              </a:buClr>
              <a:defRPr/>
            </a:pPr>
            <a:endParaRPr lang="en-ZA" sz="2000" b="1" dirty="0">
              <a:solidFill>
                <a:srgbClr val="0000FF"/>
              </a:solidFill>
              <a:cs typeface="Calibri" pitchFamily="34" charset="0"/>
            </a:endParaRPr>
          </a:p>
          <a:p>
            <a:pPr marL="214313" indent="-214313" algn="just">
              <a:buClr>
                <a:srgbClr val="C00000"/>
              </a:buClr>
              <a:buFont typeface="Wingdings" pitchFamily="2" charset="2"/>
              <a:buChar char="§"/>
              <a:defRPr/>
            </a:pPr>
            <a:r>
              <a:rPr lang="en-ZA" sz="3000" b="1" dirty="0">
                <a:solidFill>
                  <a:prstClr val="black"/>
                </a:solidFill>
                <a:cs typeface="Calibri" pitchFamily="34" charset="0"/>
              </a:rPr>
              <a:t>There was an overall </a:t>
            </a:r>
            <a:r>
              <a:rPr lang="en-ZA" sz="3000" b="1" dirty="0">
                <a:solidFill>
                  <a:srgbClr val="00B050"/>
                </a:solidFill>
                <a:cs typeface="Calibri" pitchFamily="34" charset="0"/>
              </a:rPr>
              <a:t>Improvement in the control environment </a:t>
            </a:r>
            <a:r>
              <a:rPr lang="en-ZA" sz="3000" b="1" dirty="0">
                <a:solidFill>
                  <a:prstClr val="black"/>
                </a:solidFill>
                <a:cs typeface="Calibri" pitchFamily="34" charset="0"/>
              </a:rPr>
              <a:t>as evidenced </a:t>
            </a:r>
            <a:r>
              <a:rPr lang="en-ZA" sz="3000" b="1" dirty="0" smtClean="0">
                <a:solidFill>
                  <a:prstClr val="black"/>
                </a:solidFill>
                <a:cs typeface="Calibri" pitchFamily="34" charset="0"/>
              </a:rPr>
              <a:t>by significantly </a:t>
            </a:r>
            <a:r>
              <a:rPr lang="en-ZA" sz="3000" b="1" dirty="0">
                <a:solidFill>
                  <a:prstClr val="black"/>
                </a:solidFill>
                <a:cs typeface="Calibri" pitchFamily="34" charset="0"/>
              </a:rPr>
              <a:t>less findings compared to previous financial years.</a:t>
            </a:r>
          </a:p>
        </p:txBody>
      </p:sp>
      <p:sp>
        <p:nvSpPr>
          <p:cNvPr id="5" name="Title 4"/>
          <p:cNvSpPr txBox="1">
            <a:spLocks/>
          </p:cNvSpPr>
          <p:nvPr/>
        </p:nvSpPr>
        <p:spPr>
          <a:xfrm>
            <a:off x="518864" y="188640"/>
            <a:ext cx="8229600" cy="648072"/>
          </a:xfrm>
          <a:prstGeom prst="rect">
            <a:avLst/>
          </a:prstGeom>
        </p:spPr>
        <p:txBody>
          <a:bodyPr vert="horz" lIns="91440" tIns="45720" rIns="91440" bIns="45720" rtlCol="0" anchor="ctr">
            <a:normAutofit/>
          </a:bodyPr>
          <a:lstStyle>
            <a:lvl1pPr algn="r" defTabSz="914400" rtl="0" eaLnBrk="1" latinLnBrk="0" hangingPunct="1">
              <a:spcBef>
                <a:spcPct val="0"/>
              </a:spcBef>
              <a:buNone/>
              <a:defRPr sz="2800" kern="1200">
                <a:solidFill>
                  <a:schemeClr val="bg1"/>
                </a:solidFill>
                <a:latin typeface="+mj-lt"/>
                <a:ea typeface="+mj-ea"/>
                <a:cs typeface="+mj-cs"/>
              </a:defRPr>
            </a:lvl1pPr>
          </a:lstStyle>
          <a:p>
            <a:r>
              <a:rPr lang="en-US" sz="3200" b="1" dirty="0" smtClean="0">
                <a:latin typeface="Arial" pitchFamily="34" charset="0"/>
                <a:cs typeface="Arial" pitchFamily="34" charset="0"/>
              </a:rPr>
              <a:t>D7.  Clean Audit</a:t>
            </a:r>
            <a:endParaRPr lang="en-ZA" sz="3200" b="1" dirty="0">
              <a:latin typeface="Arial" pitchFamily="34" charset="0"/>
              <a:cs typeface="Arial" pitchFamily="34" charset="0"/>
            </a:endParaRPr>
          </a:p>
        </p:txBody>
      </p:sp>
    </p:spTree>
    <p:extLst>
      <p:ext uri="{BB962C8B-B14F-4D97-AF65-F5344CB8AC3E}">
        <p14:creationId xmlns:p14="http://schemas.microsoft.com/office/powerpoint/2010/main" val="929258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Content Placeholder 1"/>
          <p:cNvSpPr>
            <a:spLocks noGrp="1"/>
          </p:cNvSpPr>
          <p:nvPr>
            <p:ph idx="1"/>
          </p:nvPr>
        </p:nvSpPr>
        <p:spPr>
          <a:xfrm>
            <a:off x="228600" y="1066800"/>
            <a:ext cx="8610600" cy="5029200"/>
          </a:xfrm>
        </p:spPr>
        <p:txBody>
          <a:bodyPr>
            <a:normAutofit/>
          </a:bodyPr>
          <a:lstStyle/>
          <a:p>
            <a:pPr algn="just" eaLnBrk="1" hangingPunct="1"/>
            <a:r>
              <a:rPr lang="en-ZA" altLang="en-US" sz="2800" dirty="0" smtClean="0">
                <a:latin typeface="Arial" charset="0"/>
                <a:cs typeface="Arial" charset="0"/>
              </a:rPr>
              <a:t>The Annual Performance Plan (APP) provides the basis for the annual audit against pre-determined objectives </a:t>
            </a:r>
          </a:p>
          <a:p>
            <a:pPr algn="just" eaLnBrk="1" hangingPunct="1"/>
            <a:endParaRPr lang="en-ZA" altLang="en-US" sz="2800" dirty="0" smtClean="0">
              <a:latin typeface="Arial" charset="0"/>
              <a:cs typeface="Arial" charset="0"/>
            </a:endParaRPr>
          </a:p>
          <a:p>
            <a:pPr algn="just" eaLnBrk="1" hangingPunct="1"/>
            <a:r>
              <a:rPr lang="en-ZA" altLang="en-US" sz="2800" dirty="0" smtClean="0">
                <a:latin typeface="Arial" charset="0"/>
                <a:cs typeface="Arial" charset="0"/>
              </a:rPr>
              <a:t>The tables in the published Annual Report provide an overview of the number of achievements and reasons for variation</a:t>
            </a:r>
          </a:p>
        </p:txBody>
      </p:sp>
      <p:sp>
        <p:nvSpPr>
          <p:cNvPr id="97283" name="Title 2"/>
          <p:cNvSpPr>
            <a:spLocks noGrp="1"/>
          </p:cNvSpPr>
          <p:nvPr>
            <p:ph type="title"/>
          </p:nvPr>
        </p:nvSpPr>
        <p:spPr>
          <a:xfrm>
            <a:off x="539552" y="188640"/>
            <a:ext cx="8229600" cy="647700"/>
          </a:xfrm>
        </p:spPr>
        <p:txBody>
          <a:bodyPr>
            <a:normAutofit/>
          </a:bodyPr>
          <a:lstStyle/>
          <a:p>
            <a:pPr eaLnBrk="1" hangingPunct="1"/>
            <a:r>
              <a:rPr lang="en-ZA" altLang="en-US" sz="3200" dirty="0" smtClean="0">
                <a:latin typeface="Arial" charset="0"/>
                <a:cs typeface="Arial" charset="0"/>
              </a:rPr>
              <a:t> </a:t>
            </a:r>
            <a:r>
              <a:rPr lang="en-ZA" altLang="en-US" sz="3200" b="1" dirty="0" smtClean="0">
                <a:latin typeface="Arial" charset="0"/>
                <a:cs typeface="Arial" charset="0"/>
              </a:rPr>
              <a:t>E.</a:t>
            </a:r>
            <a:r>
              <a:rPr lang="en-ZA" altLang="en-US" sz="3200" dirty="0" smtClean="0">
                <a:latin typeface="Arial" charset="0"/>
                <a:cs typeface="Arial" charset="0"/>
              </a:rPr>
              <a:t>  </a:t>
            </a:r>
            <a:r>
              <a:rPr lang="en-ZA" altLang="en-US" sz="3200" b="1" dirty="0" smtClean="0">
                <a:latin typeface="Arial" charset="0"/>
                <a:cs typeface="Arial" charset="0"/>
              </a:rPr>
              <a:t>Annual Performance Plan</a:t>
            </a:r>
          </a:p>
        </p:txBody>
      </p:sp>
      <p:sp>
        <p:nvSpPr>
          <p:cNvPr id="97284"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2800">
                <a:solidFill>
                  <a:schemeClr val="tx1"/>
                </a:solidFill>
                <a:latin typeface="Arial" charset="0"/>
                <a:cs typeface="Arial" charset="0"/>
              </a:defRPr>
            </a:lvl1pPr>
            <a:lvl2pPr marL="742950" indent="-285750">
              <a:spcBef>
                <a:spcPct val="20000"/>
              </a:spcBef>
              <a:buFont typeface="Arial" charset="0"/>
              <a:buChar char="–"/>
              <a:defRPr sz="2400">
                <a:solidFill>
                  <a:schemeClr val="tx1"/>
                </a:solidFill>
                <a:latin typeface="Arial" charset="0"/>
                <a:cs typeface="Arial" charset="0"/>
              </a:defRPr>
            </a:lvl2pPr>
            <a:lvl3pPr marL="1143000" indent="-228600">
              <a:spcBef>
                <a:spcPct val="20000"/>
              </a:spcBef>
              <a:buFont typeface="Arial" charset="0"/>
              <a:buChar char="•"/>
              <a:defRPr sz="2000">
                <a:solidFill>
                  <a:schemeClr val="tx1"/>
                </a:solidFill>
                <a:latin typeface="Arial" charset="0"/>
                <a:cs typeface="Arial" charset="0"/>
              </a:defRPr>
            </a:lvl3pPr>
            <a:lvl4pPr marL="1600200" indent="-228600">
              <a:spcBef>
                <a:spcPct val="20000"/>
              </a:spcBef>
              <a:buFont typeface="Arial" charset="0"/>
              <a:buChar char="–"/>
              <a:defRPr sz="2000">
                <a:solidFill>
                  <a:schemeClr val="tx1"/>
                </a:solidFill>
                <a:latin typeface="Arial" charset="0"/>
                <a:cs typeface="Arial" charset="0"/>
              </a:defRPr>
            </a:lvl4pPr>
            <a:lvl5pPr marL="2057400" indent="-22860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a:spcBef>
                <a:spcPct val="0"/>
              </a:spcBef>
              <a:buFontTx/>
              <a:buNone/>
            </a:pPr>
            <a:fld id="{12171FE5-F942-4A66-9908-638BF4721C34}" type="slidenum">
              <a:rPr lang="en-ZA" altLang="en-US" sz="1200" smtClean="0">
                <a:solidFill>
                  <a:srgbClr val="898989"/>
                </a:solidFill>
                <a:latin typeface="Calibri" pitchFamily="34" charset="0"/>
              </a:rPr>
              <a:pPr>
                <a:spcBef>
                  <a:spcPct val="0"/>
                </a:spcBef>
                <a:buFontTx/>
                <a:buNone/>
              </a:pPr>
              <a:t>25</a:t>
            </a:fld>
            <a:endParaRPr lang="en-ZA" altLang="en-US" sz="1200" dirty="0" smtClean="0">
              <a:solidFill>
                <a:srgbClr val="898989"/>
              </a:solidFill>
              <a:latin typeface="Calibri" pitchFamily="34" charset="0"/>
            </a:endParaRPr>
          </a:p>
        </p:txBody>
      </p:sp>
    </p:spTree>
    <p:extLst>
      <p:ext uri="{BB962C8B-B14F-4D97-AF65-F5344CB8AC3E}">
        <p14:creationId xmlns:p14="http://schemas.microsoft.com/office/powerpoint/2010/main" val="25987110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3"/>
          <p:cNvSpPr>
            <a:spLocks noGrp="1"/>
          </p:cNvSpPr>
          <p:nvPr>
            <p:ph type="title"/>
          </p:nvPr>
        </p:nvSpPr>
        <p:spPr>
          <a:xfrm>
            <a:off x="328613" y="188640"/>
            <a:ext cx="8672512" cy="657225"/>
          </a:xfrm>
        </p:spPr>
        <p:txBody>
          <a:bodyPr>
            <a:normAutofit/>
          </a:bodyPr>
          <a:lstStyle/>
          <a:p>
            <a:pPr eaLnBrk="1" hangingPunct="1"/>
            <a:r>
              <a:rPr lang="en-ZA" altLang="en-US" sz="3200" b="1" dirty="0" smtClean="0">
                <a:latin typeface="Arial" charset="0"/>
                <a:cs typeface="Arial" charset="0"/>
              </a:rPr>
              <a:t>E1.  Annual Performance Plan: Overview</a:t>
            </a:r>
          </a:p>
        </p:txBody>
      </p:sp>
      <p:graphicFrame>
        <p:nvGraphicFramePr>
          <p:cNvPr id="5" name="Content Placeholder 9"/>
          <p:cNvGraphicFramePr>
            <a:graphicFrameLocks noGrp="1"/>
          </p:cNvGraphicFramePr>
          <p:nvPr>
            <p:ph idx="1"/>
            <p:extLst>
              <p:ext uri="{D42A27DB-BD31-4B8C-83A1-F6EECF244321}">
                <p14:modId xmlns:p14="http://schemas.microsoft.com/office/powerpoint/2010/main" val="362317917"/>
              </p:ext>
            </p:extLst>
          </p:nvPr>
        </p:nvGraphicFramePr>
        <p:xfrm>
          <a:off x="152400" y="1143000"/>
          <a:ext cx="8667749" cy="3757670"/>
        </p:xfrm>
        <a:graphic>
          <a:graphicData uri="http://schemas.openxmlformats.org/drawingml/2006/table">
            <a:tbl>
              <a:tblPr firstRow="1" bandRow="1">
                <a:tableStyleId>{F5AB1C69-6EDB-4FF4-983F-18BD219EF322}</a:tableStyleId>
              </a:tblPr>
              <a:tblGrid>
                <a:gridCol w="2895600">
                  <a:extLst>
                    <a:ext uri="{9D8B030D-6E8A-4147-A177-3AD203B41FA5}">
                      <a16:colId xmlns:a16="http://schemas.microsoft.com/office/drawing/2014/main" val="20000"/>
                    </a:ext>
                  </a:extLst>
                </a:gridCol>
                <a:gridCol w="1451992">
                  <a:extLst>
                    <a:ext uri="{9D8B030D-6E8A-4147-A177-3AD203B41FA5}">
                      <a16:colId xmlns:a16="http://schemas.microsoft.com/office/drawing/2014/main" val="20001"/>
                    </a:ext>
                  </a:extLst>
                </a:gridCol>
                <a:gridCol w="1596008">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352549">
                  <a:extLst>
                    <a:ext uri="{9D8B030D-6E8A-4147-A177-3AD203B41FA5}">
                      <a16:colId xmlns:a16="http://schemas.microsoft.com/office/drawing/2014/main" val="20004"/>
                    </a:ext>
                  </a:extLst>
                </a:gridCol>
              </a:tblGrid>
              <a:tr h="371388">
                <a:tc gridSpan="5">
                  <a:txBody>
                    <a:bodyPr/>
                    <a:lstStyle/>
                    <a:p>
                      <a:r>
                        <a:rPr lang="en-ZA" sz="2000" dirty="0" smtClean="0"/>
                        <a:t>Overall Performance Level</a:t>
                      </a:r>
                      <a:endParaRPr lang="en-ZA" sz="2000" dirty="0">
                        <a:latin typeface="Arial Narrow" pitchFamily="34" charset="0"/>
                      </a:endParaRPr>
                    </a:p>
                  </a:txBody>
                  <a:tcPr marL="91444" marR="91444" marT="45711" marB="45711"/>
                </a:tc>
                <a:tc hMerge="1">
                  <a:txBody>
                    <a:bodyPr/>
                    <a:lstStyle/>
                    <a:p>
                      <a:pPr algn="ctr"/>
                      <a:endParaRPr lang="en-ZA" sz="1800" dirty="0">
                        <a:latin typeface="Arial Narrow" pitchFamily="34" charset="0"/>
                      </a:endParaRPr>
                    </a:p>
                  </a:txBody>
                  <a:tcPr marL="91444" marR="91444"/>
                </a:tc>
                <a:tc hMerge="1">
                  <a:txBody>
                    <a:bodyPr/>
                    <a:lstStyle/>
                    <a:p>
                      <a:pPr algn="ctr"/>
                      <a:endParaRPr lang="en-ZA" sz="1800" dirty="0">
                        <a:latin typeface="Arial Narrow" pitchFamily="34" charset="0"/>
                      </a:endParaRPr>
                    </a:p>
                  </a:txBody>
                  <a:tcPr marL="91444" marR="91444"/>
                </a:tc>
                <a:tc hMerge="1">
                  <a:txBody>
                    <a:bodyPr/>
                    <a:lstStyle/>
                    <a:p>
                      <a:pPr algn="ctr"/>
                      <a:endParaRPr lang="en-ZA" sz="1800" dirty="0">
                        <a:latin typeface="Arial Narrow" pitchFamily="34" charset="0"/>
                      </a:endParaRPr>
                    </a:p>
                  </a:txBody>
                  <a:tcPr marL="91444" marR="91444"/>
                </a:tc>
                <a:tc hMerge="1">
                  <a:txBody>
                    <a:bodyPr/>
                    <a:lstStyle/>
                    <a:p>
                      <a:pPr algn="ctr"/>
                      <a:endParaRPr lang="en-ZA" sz="1800" dirty="0">
                        <a:latin typeface="Arial Narrow" pitchFamily="34" charset="0"/>
                      </a:endParaRPr>
                    </a:p>
                  </a:txBody>
                  <a:tcPr marL="91444" marR="91444"/>
                </a:tc>
                <a:extLst>
                  <a:ext uri="{0D108BD9-81ED-4DB2-BD59-A6C34878D82A}">
                    <a16:rowId xmlns:a16="http://schemas.microsoft.com/office/drawing/2014/main" val="10000"/>
                  </a:ext>
                </a:extLst>
              </a:tr>
              <a:tr h="1338548">
                <a:tc>
                  <a:txBody>
                    <a:bodyPr/>
                    <a:lstStyle/>
                    <a:p>
                      <a:r>
                        <a:rPr lang="en-ZA" sz="1600" b="1" dirty="0" smtClean="0">
                          <a:latin typeface="Arial" panose="020B0604020202020204" pitchFamily="34" charset="0"/>
                          <a:cs typeface="Arial" panose="020B0604020202020204" pitchFamily="34" charset="0"/>
                        </a:rPr>
                        <a:t>Budget Programmes</a:t>
                      </a:r>
                      <a:endParaRPr lang="en-ZA" sz="1600" b="1" dirty="0">
                        <a:latin typeface="Arial" panose="020B0604020202020204" pitchFamily="34" charset="0"/>
                        <a:cs typeface="Arial" panose="020B0604020202020204" pitchFamily="34" charset="0"/>
                      </a:endParaRPr>
                    </a:p>
                  </a:txBody>
                  <a:tcPr marL="91444" marR="91444" marT="45711" marB="45711"/>
                </a:tc>
                <a:tc>
                  <a:txBody>
                    <a:bodyPr/>
                    <a:lstStyle/>
                    <a:p>
                      <a:pPr algn="ctr"/>
                      <a:r>
                        <a:rPr lang="en-ZA" sz="1600" b="1" dirty="0" smtClean="0">
                          <a:latin typeface="Arial" panose="020B0604020202020204" pitchFamily="34" charset="0"/>
                          <a:cs typeface="Arial" panose="020B0604020202020204" pitchFamily="34" charset="0"/>
                        </a:rPr>
                        <a:t>Total</a:t>
                      </a:r>
                      <a:r>
                        <a:rPr lang="en-ZA" sz="1600" b="1" baseline="0" dirty="0" smtClean="0">
                          <a:latin typeface="Arial" panose="020B0604020202020204" pitchFamily="34" charset="0"/>
                          <a:cs typeface="Arial" panose="020B0604020202020204" pitchFamily="34" charset="0"/>
                        </a:rPr>
                        <a:t> Key Performance Indicators (KPIs)</a:t>
                      </a:r>
                      <a:endParaRPr lang="en-ZA" sz="1600" b="1" dirty="0">
                        <a:latin typeface="Arial" panose="020B0604020202020204" pitchFamily="34" charset="0"/>
                        <a:cs typeface="Arial" panose="020B0604020202020204" pitchFamily="34" charset="0"/>
                      </a:endParaRPr>
                    </a:p>
                  </a:txBody>
                  <a:tcPr marL="91444" marR="91444" marT="45711" marB="45711"/>
                </a:tc>
                <a:tc>
                  <a:txBody>
                    <a:bodyPr/>
                    <a:lstStyle/>
                    <a:p>
                      <a:pPr algn="ctr"/>
                      <a:r>
                        <a:rPr lang="en-ZA" sz="1600" b="1" baseline="0" dirty="0" smtClean="0">
                          <a:latin typeface="Arial" panose="020B0604020202020204" pitchFamily="34" charset="0"/>
                          <a:cs typeface="Arial" panose="020B0604020202020204" pitchFamily="34" charset="0"/>
                        </a:rPr>
                        <a:t>KPIs with achieved targets</a:t>
                      </a:r>
                      <a:endParaRPr lang="en-ZA" sz="1600" b="1" dirty="0">
                        <a:latin typeface="Arial" panose="020B0604020202020204" pitchFamily="34" charset="0"/>
                        <a:cs typeface="Arial" panose="020B0604020202020204" pitchFamily="34" charset="0"/>
                      </a:endParaRPr>
                    </a:p>
                  </a:txBody>
                  <a:tcPr marL="91444" marR="91444" marT="45711" marB="45711"/>
                </a:tc>
                <a:tc>
                  <a:txBody>
                    <a:bodyPr/>
                    <a:lstStyle/>
                    <a:p>
                      <a:pPr algn="ctr"/>
                      <a:r>
                        <a:rPr lang="en-ZA" sz="1600" b="1" baseline="0" dirty="0" smtClean="0">
                          <a:latin typeface="Arial" panose="020B0604020202020204" pitchFamily="34" charset="0"/>
                          <a:cs typeface="Arial" panose="020B0604020202020204" pitchFamily="34" charset="0"/>
                        </a:rPr>
                        <a:t>KPIs with  exceeded targets</a:t>
                      </a:r>
                      <a:endParaRPr lang="en-ZA" sz="1600" b="1" dirty="0">
                        <a:latin typeface="Arial" panose="020B0604020202020204" pitchFamily="34" charset="0"/>
                        <a:cs typeface="Arial" panose="020B0604020202020204" pitchFamily="34" charset="0"/>
                      </a:endParaRPr>
                    </a:p>
                  </a:txBody>
                  <a:tcPr marL="91444" marR="91444" marT="45711" marB="45711"/>
                </a:tc>
                <a:tc>
                  <a:txBody>
                    <a:bodyPr/>
                    <a:lstStyle/>
                    <a:p>
                      <a:pPr algn="ctr"/>
                      <a:r>
                        <a:rPr lang="en-ZA" sz="1600" b="1" dirty="0" smtClean="0">
                          <a:latin typeface="Arial" panose="020B0604020202020204" pitchFamily="34" charset="0"/>
                          <a:cs typeface="Arial" panose="020B0604020202020204" pitchFamily="34" charset="0"/>
                        </a:rPr>
                        <a:t>KPIs not achieved  against targets</a:t>
                      </a:r>
                      <a:endParaRPr lang="en-ZA" sz="1600" b="1" dirty="0">
                        <a:latin typeface="Arial" panose="020B0604020202020204" pitchFamily="34" charset="0"/>
                        <a:cs typeface="Arial" panose="020B0604020202020204" pitchFamily="34" charset="0"/>
                      </a:endParaRPr>
                    </a:p>
                  </a:txBody>
                  <a:tcPr marL="91444" marR="91444" marT="45711" marB="45711"/>
                </a:tc>
                <a:extLst>
                  <a:ext uri="{0D108BD9-81ED-4DB2-BD59-A6C34878D82A}">
                    <a16:rowId xmlns:a16="http://schemas.microsoft.com/office/drawing/2014/main" val="10001"/>
                  </a:ext>
                </a:extLst>
              </a:tr>
              <a:tr h="371388">
                <a:tc>
                  <a:txBody>
                    <a:bodyPr/>
                    <a:lstStyle/>
                    <a:p>
                      <a:r>
                        <a:rPr lang="en-ZA" sz="1600" b="0" dirty="0" smtClean="0">
                          <a:latin typeface="Arial" panose="020B0604020202020204" pitchFamily="34" charset="0"/>
                          <a:cs typeface="Arial" panose="020B0604020202020204" pitchFamily="34" charset="0"/>
                        </a:rPr>
                        <a:t>Administration</a:t>
                      </a:r>
                      <a:endParaRPr lang="en-ZA" sz="1600" b="0" dirty="0">
                        <a:latin typeface="Arial" panose="020B0604020202020204" pitchFamily="34" charset="0"/>
                        <a:cs typeface="Arial" panose="020B0604020202020204" pitchFamily="34" charset="0"/>
                      </a:endParaRPr>
                    </a:p>
                  </a:txBody>
                  <a:tcPr marL="91444" marR="91444" marT="45711" marB="45711"/>
                </a:tc>
                <a:tc>
                  <a:txBody>
                    <a:bodyPr/>
                    <a:lstStyle/>
                    <a:p>
                      <a:pPr algn="ctr"/>
                      <a:r>
                        <a:rPr lang="en-ZA" sz="1600" b="0" dirty="0" smtClean="0">
                          <a:latin typeface="Arial" panose="020B0604020202020204" pitchFamily="34" charset="0"/>
                          <a:cs typeface="Arial" panose="020B0604020202020204" pitchFamily="34" charset="0"/>
                        </a:rPr>
                        <a:t>2</a:t>
                      </a:r>
                      <a:endParaRPr lang="en-ZA" sz="1600" b="0" dirty="0">
                        <a:latin typeface="Arial" panose="020B0604020202020204" pitchFamily="34" charset="0"/>
                        <a:cs typeface="Arial" panose="020B0604020202020204" pitchFamily="34" charset="0"/>
                      </a:endParaRPr>
                    </a:p>
                  </a:txBody>
                  <a:tcPr marL="91444" marR="91444" marT="45711" marB="45711"/>
                </a:tc>
                <a:tc>
                  <a:txBody>
                    <a:bodyPr/>
                    <a:lstStyle/>
                    <a:p>
                      <a:pPr algn="ctr"/>
                      <a:r>
                        <a:rPr lang="en-ZA" sz="1600" b="0" dirty="0" smtClean="0">
                          <a:solidFill>
                            <a:schemeClr val="tx1"/>
                          </a:solidFill>
                          <a:latin typeface="Arial" panose="020B0604020202020204" pitchFamily="34" charset="0"/>
                          <a:cs typeface="Arial" panose="020B0604020202020204" pitchFamily="34" charset="0"/>
                        </a:rPr>
                        <a:t>2</a:t>
                      </a:r>
                      <a:endParaRPr lang="en-ZA" sz="1600" b="0" dirty="0">
                        <a:solidFill>
                          <a:schemeClr val="tx1"/>
                        </a:solidFill>
                        <a:latin typeface="Arial" panose="020B0604020202020204" pitchFamily="34" charset="0"/>
                        <a:cs typeface="Arial" panose="020B0604020202020204" pitchFamily="34" charset="0"/>
                      </a:endParaRPr>
                    </a:p>
                  </a:txBody>
                  <a:tcPr marL="91444" marR="91444" marT="45711" marB="45711"/>
                </a:tc>
                <a:tc>
                  <a:txBody>
                    <a:bodyPr/>
                    <a:lstStyle/>
                    <a:p>
                      <a:pPr algn="ctr"/>
                      <a:r>
                        <a:rPr lang="en-ZA" sz="1600" b="0" dirty="0" smtClean="0">
                          <a:solidFill>
                            <a:schemeClr val="tx1"/>
                          </a:solidFill>
                          <a:latin typeface="Arial" panose="020B0604020202020204" pitchFamily="34" charset="0"/>
                          <a:cs typeface="Arial" panose="020B0604020202020204" pitchFamily="34" charset="0"/>
                        </a:rPr>
                        <a:t>0</a:t>
                      </a:r>
                      <a:endParaRPr lang="en-ZA" sz="1600" b="0" dirty="0">
                        <a:solidFill>
                          <a:schemeClr val="tx1"/>
                        </a:solidFill>
                        <a:latin typeface="Arial" panose="020B0604020202020204" pitchFamily="34" charset="0"/>
                        <a:cs typeface="Arial" panose="020B0604020202020204" pitchFamily="34" charset="0"/>
                      </a:endParaRPr>
                    </a:p>
                  </a:txBody>
                  <a:tcPr marL="91444" marR="91444" marT="45711" marB="45711"/>
                </a:tc>
                <a:tc>
                  <a:txBody>
                    <a:bodyPr/>
                    <a:lstStyle/>
                    <a:p>
                      <a:pPr algn="ctr"/>
                      <a:r>
                        <a:rPr lang="en-ZA" sz="1600" b="0" dirty="0" smtClean="0">
                          <a:latin typeface="Arial" panose="020B0604020202020204" pitchFamily="34" charset="0"/>
                          <a:cs typeface="Arial" panose="020B0604020202020204" pitchFamily="34" charset="0"/>
                        </a:rPr>
                        <a:t>-</a:t>
                      </a:r>
                      <a:endParaRPr lang="en-ZA" sz="1600" b="0" dirty="0">
                        <a:latin typeface="Arial" panose="020B0604020202020204" pitchFamily="34" charset="0"/>
                        <a:cs typeface="Arial" panose="020B0604020202020204" pitchFamily="34" charset="0"/>
                      </a:endParaRPr>
                    </a:p>
                  </a:txBody>
                  <a:tcPr marL="91444" marR="91444" marT="45711" marB="45711"/>
                </a:tc>
                <a:extLst>
                  <a:ext uri="{0D108BD9-81ED-4DB2-BD59-A6C34878D82A}">
                    <a16:rowId xmlns:a16="http://schemas.microsoft.com/office/drawing/2014/main" val="10002"/>
                  </a:ext>
                </a:extLst>
              </a:tr>
              <a:tr h="640062">
                <a:tc>
                  <a:txBody>
                    <a:bodyPr/>
                    <a:lstStyle/>
                    <a:p>
                      <a:r>
                        <a:rPr lang="en-ZA" sz="1600" b="0" dirty="0" smtClean="0">
                          <a:latin typeface="Arial" panose="020B0604020202020204" pitchFamily="34" charset="0"/>
                          <a:cs typeface="Arial" panose="020B0604020202020204" pitchFamily="34" charset="0"/>
                        </a:rPr>
                        <a:t>Growth Path and Social Dialogue</a:t>
                      </a:r>
                      <a:endParaRPr lang="en-ZA" sz="1600" b="0" dirty="0">
                        <a:latin typeface="Arial" panose="020B0604020202020204" pitchFamily="34" charset="0"/>
                        <a:cs typeface="Arial" panose="020B0604020202020204" pitchFamily="34" charset="0"/>
                      </a:endParaRPr>
                    </a:p>
                  </a:txBody>
                  <a:tcPr marL="91444" marR="91444" marT="45711" marB="45711"/>
                </a:tc>
                <a:tc>
                  <a:txBody>
                    <a:bodyPr/>
                    <a:lstStyle/>
                    <a:p>
                      <a:pPr algn="ctr"/>
                      <a:r>
                        <a:rPr lang="en-ZA" sz="1600" b="0" dirty="0" smtClean="0">
                          <a:latin typeface="Arial" panose="020B0604020202020204" pitchFamily="34" charset="0"/>
                          <a:cs typeface="Arial" panose="020B0604020202020204" pitchFamily="34" charset="0"/>
                        </a:rPr>
                        <a:t>6</a:t>
                      </a:r>
                      <a:endParaRPr lang="en-ZA" sz="1600" b="0" dirty="0">
                        <a:latin typeface="Arial" panose="020B0604020202020204" pitchFamily="34" charset="0"/>
                        <a:cs typeface="Arial" panose="020B0604020202020204" pitchFamily="34" charset="0"/>
                      </a:endParaRPr>
                    </a:p>
                  </a:txBody>
                  <a:tcPr marL="91444" marR="91444" marT="45711" marB="45711"/>
                </a:tc>
                <a:tc>
                  <a:txBody>
                    <a:bodyPr/>
                    <a:lstStyle/>
                    <a:p>
                      <a:pPr algn="ctr"/>
                      <a:r>
                        <a:rPr lang="en-ZA" sz="1600" b="0" dirty="0" smtClean="0">
                          <a:solidFill>
                            <a:schemeClr val="tx1"/>
                          </a:solidFill>
                          <a:latin typeface="Arial" panose="020B0604020202020204" pitchFamily="34" charset="0"/>
                          <a:cs typeface="Arial" panose="020B0604020202020204" pitchFamily="34" charset="0"/>
                        </a:rPr>
                        <a:t>6</a:t>
                      </a:r>
                      <a:endParaRPr lang="en-ZA" sz="1600" b="0" dirty="0">
                        <a:solidFill>
                          <a:schemeClr val="tx1"/>
                        </a:solidFill>
                        <a:latin typeface="Arial" panose="020B0604020202020204" pitchFamily="34" charset="0"/>
                        <a:cs typeface="Arial" panose="020B0604020202020204" pitchFamily="34" charset="0"/>
                      </a:endParaRPr>
                    </a:p>
                  </a:txBody>
                  <a:tcPr marL="91444" marR="91444" marT="45711" marB="45711"/>
                </a:tc>
                <a:tc>
                  <a:txBody>
                    <a:bodyPr/>
                    <a:lstStyle/>
                    <a:p>
                      <a:pPr algn="ctr"/>
                      <a:r>
                        <a:rPr lang="en-ZA" sz="1600" b="0" dirty="0" smtClean="0">
                          <a:solidFill>
                            <a:schemeClr val="tx1"/>
                          </a:solidFill>
                          <a:latin typeface="Arial" panose="020B0604020202020204" pitchFamily="34" charset="0"/>
                          <a:cs typeface="Arial" panose="020B0604020202020204" pitchFamily="34" charset="0"/>
                        </a:rPr>
                        <a:t>3</a:t>
                      </a:r>
                      <a:endParaRPr lang="en-ZA" sz="1600" b="0" dirty="0">
                        <a:solidFill>
                          <a:schemeClr val="tx1"/>
                        </a:solidFill>
                        <a:latin typeface="Arial" panose="020B0604020202020204" pitchFamily="34" charset="0"/>
                        <a:cs typeface="Arial" panose="020B0604020202020204" pitchFamily="34" charset="0"/>
                      </a:endParaRPr>
                    </a:p>
                  </a:txBody>
                  <a:tcPr marL="91444" marR="91444" marT="45711" marB="45711"/>
                </a:tc>
                <a:tc>
                  <a:txBody>
                    <a:bodyPr/>
                    <a:lstStyle/>
                    <a:p>
                      <a:pPr algn="ctr"/>
                      <a:r>
                        <a:rPr lang="en-ZA" sz="1600" b="0" dirty="0" smtClean="0">
                          <a:latin typeface="Arial" panose="020B0604020202020204" pitchFamily="34" charset="0"/>
                          <a:cs typeface="Arial" panose="020B0604020202020204" pitchFamily="34" charset="0"/>
                        </a:rPr>
                        <a:t>-</a:t>
                      </a:r>
                      <a:endParaRPr lang="en-ZA" sz="1600" b="0" dirty="0">
                        <a:latin typeface="Arial" panose="020B0604020202020204" pitchFamily="34" charset="0"/>
                        <a:cs typeface="Arial" panose="020B0604020202020204" pitchFamily="34" charset="0"/>
                      </a:endParaRPr>
                    </a:p>
                  </a:txBody>
                  <a:tcPr marL="91444" marR="91444" marT="45711" marB="45711"/>
                </a:tc>
                <a:extLst>
                  <a:ext uri="{0D108BD9-81ED-4DB2-BD59-A6C34878D82A}">
                    <a16:rowId xmlns:a16="http://schemas.microsoft.com/office/drawing/2014/main" val="10003"/>
                  </a:ext>
                </a:extLst>
              </a:tr>
              <a:tr h="640062">
                <a:tc>
                  <a:txBody>
                    <a:bodyPr/>
                    <a:lstStyle/>
                    <a:p>
                      <a:r>
                        <a:rPr lang="en-ZA" sz="1600" b="0" dirty="0" smtClean="0">
                          <a:latin typeface="Arial" panose="020B0604020202020204" pitchFamily="34" charset="0"/>
                          <a:cs typeface="Arial" panose="020B0604020202020204" pitchFamily="34" charset="0"/>
                        </a:rPr>
                        <a:t>Investment, Competition and Trade</a:t>
                      </a:r>
                      <a:endParaRPr lang="en-ZA" sz="1600" b="0" dirty="0">
                        <a:latin typeface="Arial" panose="020B0604020202020204" pitchFamily="34" charset="0"/>
                        <a:cs typeface="Arial" panose="020B0604020202020204" pitchFamily="34" charset="0"/>
                      </a:endParaRPr>
                    </a:p>
                  </a:txBody>
                  <a:tcPr marL="91444" marR="91444" marT="45711" marB="45711"/>
                </a:tc>
                <a:tc>
                  <a:txBody>
                    <a:bodyPr/>
                    <a:lstStyle/>
                    <a:p>
                      <a:pPr algn="ctr"/>
                      <a:r>
                        <a:rPr lang="en-ZA" sz="1600" b="0" dirty="0" smtClean="0">
                          <a:latin typeface="Arial" panose="020B0604020202020204" pitchFamily="34" charset="0"/>
                          <a:cs typeface="Arial" panose="020B0604020202020204" pitchFamily="34" charset="0"/>
                        </a:rPr>
                        <a:t>15</a:t>
                      </a:r>
                      <a:endParaRPr lang="en-ZA" sz="1600" b="0" dirty="0">
                        <a:latin typeface="Arial" panose="020B0604020202020204" pitchFamily="34" charset="0"/>
                        <a:cs typeface="Arial" panose="020B0604020202020204" pitchFamily="34" charset="0"/>
                      </a:endParaRPr>
                    </a:p>
                  </a:txBody>
                  <a:tcPr marL="91444" marR="91444" marT="45711" marB="45711"/>
                </a:tc>
                <a:tc>
                  <a:txBody>
                    <a:bodyPr/>
                    <a:lstStyle/>
                    <a:p>
                      <a:pPr algn="ctr"/>
                      <a:r>
                        <a:rPr lang="en-ZA" sz="1600" b="0" dirty="0" smtClean="0">
                          <a:solidFill>
                            <a:schemeClr val="tx1"/>
                          </a:solidFill>
                          <a:latin typeface="Arial" panose="020B0604020202020204" pitchFamily="34" charset="0"/>
                          <a:cs typeface="Arial" panose="020B0604020202020204" pitchFamily="34" charset="0"/>
                        </a:rPr>
                        <a:t>15</a:t>
                      </a:r>
                      <a:endParaRPr lang="en-ZA" sz="1600" b="0" dirty="0">
                        <a:solidFill>
                          <a:schemeClr val="tx1"/>
                        </a:solidFill>
                        <a:latin typeface="Arial" panose="020B0604020202020204" pitchFamily="34" charset="0"/>
                        <a:cs typeface="Arial" panose="020B0604020202020204" pitchFamily="34" charset="0"/>
                      </a:endParaRPr>
                    </a:p>
                  </a:txBody>
                  <a:tcPr marL="91444" marR="91444" marT="45711" marB="45711"/>
                </a:tc>
                <a:tc>
                  <a:txBody>
                    <a:bodyPr/>
                    <a:lstStyle/>
                    <a:p>
                      <a:pPr algn="ctr"/>
                      <a:r>
                        <a:rPr lang="en-ZA" sz="1600" b="0" dirty="0" smtClean="0">
                          <a:solidFill>
                            <a:schemeClr val="tx1"/>
                          </a:solidFill>
                          <a:latin typeface="Arial" panose="020B0604020202020204" pitchFamily="34" charset="0"/>
                          <a:cs typeface="Arial" panose="020B0604020202020204" pitchFamily="34" charset="0"/>
                        </a:rPr>
                        <a:t>14</a:t>
                      </a:r>
                      <a:endParaRPr lang="en-ZA" sz="1600" b="0" dirty="0">
                        <a:solidFill>
                          <a:schemeClr val="tx1"/>
                        </a:solidFill>
                        <a:latin typeface="Arial" panose="020B0604020202020204" pitchFamily="34" charset="0"/>
                        <a:cs typeface="Arial" panose="020B0604020202020204" pitchFamily="34" charset="0"/>
                      </a:endParaRPr>
                    </a:p>
                  </a:txBody>
                  <a:tcPr marL="91444" marR="91444" marT="45711" marB="45711"/>
                </a:tc>
                <a:tc>
                  <a:txBody>
                    <a:bodyPr/>
                    <a:lstStyle/>
                    <a:p>
                      <a:pPr algn="ctr"/>
                      <a:r>
                        <a:rPr lang="en-ZA" sz="1600" b="0" dirty="0" smtClean="0">
                          <a:latin typeface="Arial" panose="020B0604020202020204" pitchFamily="34" charset="0"/>
                          <a:cs typeface="Arial" panose="020B0604020202020204" pitchFamily="34" charset="0"/>
                        </a:rPr>
                        <a:t>-</a:t>
                      </a:r>
                      <a:endParaRPr lang="en-ZA" sz="1600" b="0" dirty="0">
                        <a:latin typeface="Arial" panose="020B0604020202020204" pitchFamily="34" charset="0"/>
                        <a:cs typeface="Arial" panose="020B0604020202020204" pitchFamily="34" charset="0"/>
                      </a:endParaRPr>
                    </a:p>
                  </a:txBody>
                  <a:tcPr marL="91444" marR="91444" marT="45711" marB="45711"/>
                </a:tc>
                <a:extLst>
                  <a:ext uri="{0D108BD9-81ED-4DB2-BD59-A6C34878D82A}">
                    <a16:rowId xmlns:a16="http://schemas.microsoft.com/office/drawing/2014/main" val="10004"/>
                  </a:ext>
                </a:extLst>
              </a:tr>
              <a:tr h="371388">
                <a:tc>
                  <a:txBody>
                    <a:bodyPr/>
                    <a:lstStyle/>
                    <a:p>
                      <a:r>
                        <a:rPr lang="en-ZA" sz="1600" b="1" dirty="0" smtClean="0">
                          <a:latin typeface="Arial" panose="020B0604020202020204" pitchFamily="34" charset="0"/>
                          <a:cs typeface="Arial" panose="020B0604020202020204" pitchFamily="34" charset="0"/>
                        </a:rPr>
                        <a:t>Total</a:t>
                      </a:r>
                      <a:endParaRPr lang="en-ZA" sz="1600" b="1" dirty="0">
                        <a:latin typeface="Arial" panose="020B0604020202020204" pitchFamily="34" charset="0"/>
                        <a:cs typeface="Arial" panose="020B0604020202020204" pitchFamily="34" charset="0"/>
                      </a:endParaRPr>
                    </a:p>
                  </a:txBody>
                  <a:tcPr marL="91444" marR="91444" marT="45711" marB="45711"/>
                </a:tc>
                <a:tc>
                  <a:txBody>
                    <a:bodyPr/>
                    <a:lstStyle/>
                    <a:p>
                      <a:pPr algn="ctr"/>
                      <a:r>
                        <a:rPr lang="en-ZA" sz="1600" b="1" dirty="0" smtClean="0">
                          <a:latin typeface="Arial" panose="020B0604020202020204" pitchFamily="34" charset="0"/>
                          <a:cs typeface="Arial" panose="020B0604020202020204" pitchFamily="34" charset="0"/>
                        </a:rPr>
                        <a:t>23</a:t>
                      </a:r>
                      <a:endParaRPr lang="en-ZA" sz="1600" b="1" dirty="0">
                        <a:latin typeface="Arial" panose="020B0604020202020204" pitchFamily="34" charset="0"/>
                        <a:cs typeface="Arial" panose="020B0604020202020204" pitchFamily="34" charset="0"/>
                      </a:endParaRPr>
                    </a:p>
                  </a:txBody>
                  <a:tcPr marL="91444" marR="91444" marT="45711" marB="45711"/>
                </a:tc>
                <a:tc>
                  <a:txBody>
                    <a:bodyPr/>
                    <a:lstStyle/>
                    <a:p>
                      <a:pPr algn="ctr"/>
                      <a:r>
                        <a:rPr lang="en-ZA" sz="1600" b="1" dirty="0" smtClean="0">
                          <a:solidFill>
                            <a:schemeClr val="tx1"/>
                          </a:solidFill>
                          <a:latin typeface="Arial" panose="020B0604020202020204" pitchFamily="34" charset="0"/>
                          <a:cs typeface="Arial" panose="020B0604020202020204" pitchFamily="34" charset="0"/>
                        </a:rPr>
                        <a:t>23</a:t>
                      </a:r>
                      <a:endParaRPr lang="en-ZA" sz="1600" b="1" dirty="0">
                        <a:solidFill>
                          <a:schemeClr val="tx1"/>
                        </a:solidFill>
                        <a:latin typeface="Arial" panose="020B0604020202020204" pitchFamily="34" charset="0"/>
                        <a:cs typeface="Arial" panose="020B0604020202020204" pitchFamily="34" charset="0"/>
                      </a:endParaRPr>
                    </a:p>
                  </a:txBody>
                  <a:tcPr marL="91444" marR="91444" marT="45711" marB="45711"/>
                </a:tc>
                <a:tc>
                  <a:txBody>
                    <a:bodyPr/>
                    <a:lstStyle/>
                    <a:p>
                      <a:pPr algn="ctr"/>
                      <a:r>
                        <a:rPr lang="en-ZA" sz="1600" b="1" dirty="0" smtClean="0">
                          <a:solidFill>
                            <a:schemeClr val="tx1"/>
                          </a:solidFill>
                          <a:latin typeface="Arial" panose="020B0604020202020204" pitchFamily="34" charset="0"/>
                          <a:cs typeface="Arial" panose="020B0604020202020204" pitchFamily="34" charset="0"/>
                        </a:rPr>
                        <a:t>17</a:t>
                      </a:r>
                      <a:endParaRPr lang="en-ZA" sz="1600" b="1" dirty="0">
                        <a:solidFill>
                          <a:schemeClr val="tx1"/>
                        </a:solidFill>
                        <a:latin typeface="Arial" panose="020B0604020202020204" pitchFamily="34" charset="0"/>
                        <a:cs typeface="Arial" panose="020B0604020202020204" pitchFamily="34" charset="0"/>
                      </a:endParaRPr>
                    </a:p>
                  </a:txBody>
                  <a:tcPr marL="91444" marR="91444" marT="45711" marB="45711"/>
                </a:tc>
                <a:tc>
                  <a:txBody>
                    <a:bodyPr/>
                    <a:lstStyle/>
                    <a:p>
                      <a:pPr algn="ctr"/>
                      <a:r>
                        <a:rPr lang="en-ZA" sz="1600" b="1" dirty="0" smtClean="0">
                          <a:latin typeface="Arial" panose="020B0604020202020204" pitchFamily="34" charset="0"/>
                          <a:cs typeface="Arial" panose="020B0604020202020204" pitchFamily="34" charset="0"/>
                        </a:rPr>
                        <a:t>-</a:t>
                      </a:r>
                      <a:endParaRPr lang="en-ZA" sz="1600" b="1" dirty="0">
                        <a:latin typeface="Arial" panose="020B0604020202020204" pitchFamily="34" charset="0"/>
                        <a:cs typeface="Arial" panose="020B0604020202020204" pitchFamily="34" charset="0"/>
                      </a:endParaRPr>
                    </a:p>
                  </a:txBody>
                  <a:tcPr marL="91444" marR="91444" marT="45711" marB="45711"/>
                </a:tc>
                <a:extLst>
                  <a:ext uri="{0D108BD9-81ED-4DB2-BD59-A6C34878D82A}">
                    <a16:rowId xmlns:a16="http://schemas.microsoft.com/office/drawing/2014/main" val="10005"/>
                  </a:ext>
                </a:extLst>
              </a:tr>
            </a:tbl>
          </a:graphicData>
        </a:graphic>
      </p:graphicFrame>
      <p:sp>
        <p:nvSpPr>
          <p:cNvPr id="98347"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2800">
                <a:solidFill>
                  <a:schemeClr val="tx1"/>
                </a:solidFill>
                <a:latin typeface="Arial" charset="0"/>
                <a:cs typeface="Arial" charset="0"/>
              </a:defRPr>
            </a:lvl1pPr>
            <a:lvl2pPr marL="742950" indent="-285750">
              <a:spcBef>
                <a:spcPct val="20000"/>
              </a:spcBef>
              <a:buFont typeface="Arial" charset="0"/>
              <a:buChar char="–"/>
              <a:defRPr sz="2400">
                <a:solidFill>
                  <a:schemeClr val="tx1"/>
                </a:solidFill>
                <a:latin typeface="Arial" charset="0"/>
                <a:cs typeface="Arial" charset="0"/>
              </a:defRPr>
            </a:lvl2pPr>
            <a:lvl3pPr marL="1143000" indent="-228600">
              <a:spcBef>
                <a:spcPct val="20000"/>
              </a:spcBef>
              <a:buFont typeface="Arial" charset="0"/>
              <a:buChar char="•"/>
              <a:defRPr sz="2000">
                <a:solidFill>
                  <a:schemeClr val="tx1"/>
                </a:solidFill>
                <a:latin typeface="Arial" charset="0"/>
                <a:cs typeface="Arial" charset="0"/>
              </a:defRPr>
            </a:lvl3pPr>
            <a:lvl4pPr marL="1600200" indent="-228600">
              <a:spcBef>
                <a:spcPct val="20000"/>
              </a:spcBef>
              <a:buFont typeface="Arial" charset="0"/>
              <a:buChar char="–"/>
              <a:defRPr sz="2000">
                <a:solidFill>
                  <a:schemeClr val="tx1"/>
                </a:solidFill>
                <a:latin typeface="Arial" charset="0"/>
                <a:cs typeface="Arial" charset="0"/>
              </a:defRPr>
            </a:lvl4pPr>
            <a:lvl5pPr marL="2057400" indent="-22860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a:spcBef>
                <a:spcPct val="0"/>
              </a:spcBef>
              <a:buFontTx/>
              <a:buNone/>
            </a:pPr>
            <a:fld id="{A68B9541-5180-499B-B5C7-DDE7C35BE722}" type="slidenum">
              <a:rPr lang="en-ZA" altLang="en-US" sz="1200" smtClean="0">
                <a:solidFill>
                  <a:srgbClr val="898989"/>
                </a:solidFill>
                <a:latin typeface="Calibri" pitchFamily="34" charset="0"/>
              </a:rPr>
              <a:pPr>
                <a:spcBef>
                  <a:spcPct val="0"/>
                </a:spcBef>
                <a:buFontTx/>
                <a:buNone/>
              </a:pPr>
              <a:t>26</a:t>
            </a:fld>
            <a:endParaRPr lang="en-ZA" altLang="en-US" sz="1200" dirty="0" smtClean="0">
              <a:solidFill>
                <a:srgbClr val="898989"/>
              </a:solidFill>
              <a:latin typeface="Calibri" pitchFamily="34" charset="0"/>
            </a:endParaRPr>
          </a:p>
        </p:txBody>
      </p:sp>
      <p:sp>
        <p:nvSpPr>
          <p:cNvPr id="98348" name="Rectangle 1"/>
          <p:cNvSpPr>
            <a:spLocks noChangeArrowheads="1"/>
          </p:cNvSpPr>
          <p:nvPr/>
        </p:nvSpPr>
        <p:spPr bwMode="auto">
          <a:xfrm>
            <a:off x="35496" y="4945063"/>
            <a:ext cx="8784976"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spcBef>
                <a:spcPct val="20000"/>
              </a:spcBef>
              <a:buFont typeface="Arial" charset="0"/>
              <a:buChar char="•"/>
              <a:defRPr sz="2800">
                <a:solidFill>
                  <a:schemeClr val="tx1"/>
                </a:solidFill>
                <a:latin typeface="Arial" charset="0"/>
                <a:cs typeface="Arial" charset="0"/>
              </a:defRPr>
            </a:lvl1pPr>
            <a:lvl2pPr marL="742950" indent="-285750">
              <a:spcBef>
                <a:spcPct val="20000"/>
              </a:spcBef>
              <a:buFont typeface="Arial" charset="0"/>
              <a:buChar char="–"/>
              <a:defRPr sz="2400">
                <a:solidFill>
                  <a:schemeClr val="tx1"/>
                </a:solidFill>
                <a:latin typeface="Arial" charset="0"/>
                <a:cs typeface="Arial" charset="0"/>
              </a:defRPr>
            </a:lvl2pPr>
            <a:lvl3pPr marL="1143000" indent="-228600">
              <a:spcBef>
                <a:spcPct val="20000"/>
              </a:spcBef>
              <a:buFont typeface="Arial" charset="0"/>
              <a:buChar char="•"/>
              <a:defRPr sz="2000">
                <a:solidFill>
                  <a:schemeClr val="tx1"/>
                </a:solidFill>
                <a:latin typeface="Arial" charset="0"/>
                <a:cs typeface="Arial" charset="0"/>
              </a:defRPr>
            </a:lvl3pPr>
            <a:lvl4pPr marL="1600200" indent="-228600">
              <a:spcBef>
                <a:spcPct val="20000"/>
              </a:spcBef>
              <a:buFont typeface="Arial" charset="0"/>
              <a:buChar char="–"/>
              <a:defRPr sz="2000">
                <a:solidFill>
                  <a:schemeClr val="tx1"/>
                </a:solidFill>
                <a:latin typeface="Arial" charset="0"/>
                <a:cs typeface="Arial" charset="0"/>
              </a:defRPr>
            </a:lvl4pPr>
            <a:lvl5pPr marL="2057400" indent="-22860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algn="just" eaLnBrk="1" hangingPunct="1">
              <a:spcBef>
                <a:spcPct val="0"/>
              </a:spcBef>
              <a:buFont typeface="Wingdings" pitchFamily="2" charset="2"/>
              <a:buChar char="§"/>
            </a:pPr>
            <a:r>
              <a:rPr lang="en-ZA" altLang="en-US" sz="2400" dirty="0"/>
              <a:t>EDD had </a:t>
            </a:r>
            <a:r>
              <a:rPr lang="en-ZA" altLang="en-US" sz="2400" dirty="0" smtClean="0"/>
              <a:t>182 targeted products for </a:t>
            </a:r>
            <a:r>
              <a:rPr lang="en-ZA" altLang="en-US" sz="2400" dirty="0"/>
              <a:t>its frontline work, and achieved </a:t>
            </a:r>
            <a:r>
              <a:rPr lang="en-ZA" altLang="en-US" sz="2400" dirty="0" smtClean="0"/>
              <a:t>199 deliverables (17 exceeded products) </a:t>
            </a:r>
            <a:endParaRPr lang="en-ZA" altLang="en-US" sz="2400" dirty="0"/>
          </a:p>
        </p:txBody>
      </p:sp>
      <p:sp>
        <p:nvSpPr>
          <p:cNvPr id="3" name="TextBox 2"/>
          <p:cNvSpPr txBox="1"/>
          <p:nvPr/>
        </p:nvSpPr>
        <p:spPr>
          <a:xfrm>
            <a:off x="107505" y="5879013"/>
            <a:ext cx="8893620" cy="338554"/>
          </a:xfrm>
          <a:prstGeom prst="rect">
            <a:avLst/>
          </a:prstGeom>
          <a:noFill/>
        </p:spPr>
        <p:txBody>
          <a:bodyPr wrap="square" rtlCol="0">
            <a:spAutoFit/>
          </a:bodyPr>
          <a:lstStyle/>
          <a:p>
            <a:r>
              <a:rPr lang="en-ZA" sz="1600" b="1" dirty="0" smtClean="0"/>
              <a:t>Details of actual work are contained in the Annual Report with clear explanations for deviations</a:t>
            </a:r>
            <a:endParaRPr lang="en-ZA" sz="1600" b="1" dirty="0"/>
          </a:p>
        </p:txBody>
      </p:sp>
    </p:spTree>
    <p:extLst>
      <p:ext uri="{BB962C8B-B14F-4D97-AF65-F5344CB8AC3E}">
        <p14:creationId xmlns:p14="http://schemas.microsoft.com/office/powerpoint/2010/main" val="4281978482"/>
      </p:ext>
    </p:extLst>
  </p:cSld>
  <p:clrMapOvr>
    <a:masterClrMapping/>
  </p:clrMapOvr>
  <p:transition spd="slow">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C477770-CA54-4B44-8FE2-04A07C028FD1}" type="slidenum">
              <a:rPr lang="en-ZA" smtClean="0"/>
              <a:pPr/>
              <a:t>27</a:t>
            </a:fld>
            <a:endParaRPr lang="en-ZA" dirty="0"/>
          </a:p>
        </p:txBody>
      </p:sp>
      <p:sp>
        <p:nvSpPr>
          <p:cNvPr id="5" name="Title 3"/>
          <p:cNvSpPr>
            <a:spLocks noGrp="1"/>
          </p:cNvSpPr>
          <p:nvPr>
            <p:ph type="title"/>
          </p:nvPr>
        </p:nvSpPr>
        <p:spPr/>
        <p:txBody>
          <a:bodyPr>
            <a:normAutofit/>
          </a:bodyPr>
          <a:lstStyle/>
          <a:p>
            <a:r>
              <a:rPr lang="en-ZA" sz="3200" b="1" dirty="0" smtClean="0">
                <a:latin typeface="Arial" pitchFamily="34" charset="0"/>
                <a:cs typeface="Arial" pitchFamily="34" charset="0"/>
              </a:rPr>
              <a:t>E2.  Annual Performance Plan: KPIs</a:t>
            </a:r>
            <a:endParaRPr lang="en-ZA" sz="3200" b="1" dirty="0">
              <a:latin typeface="Arial" pitchFamily="34" charset="0"/>
              <a:cs typeface="Arial" pitchFamily="34" charset="0"/>
            </a:endParaRPr>
          </a:p>
        </p:txBody>
      </p:sp>
      <p:graphicFrame>
        <p:nvGraphicFramePr>
          <p:cNvPr id="8" name="Content Placeholder 4"/>
          <p:cNvGraphicFramePr>
            <a:graphicFrameLocks/>
          </p:cNvGraphicFramePr>
          <p:nvPr>
            <p:extLst>
              <p:ext uri="{D42A27DB-BD31-4B8C-83A1-F6EECF244321}">
                <p14:modId xmlns:p14="http://schemas.microsoft.com/office/powerpoint/2010/main" val="2095619884"/>
              </p:ext>
            </p:extLst>
          </p:nvPr>
        </p:nvGraphicFramePr>
        <p:xfrm>
          <a:off x="323528" y="1340768"/>
          <a:ext cx="8496944" cy="49291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Down Arrow 1"/>
          <p:cNvSpPr/>
          <p:nvPr/>
        </p:nvSpPr>
        <p:spPr>
          <a:xfrm>
            <a:off x="4211960" y="836712"/>
            <a:ext cx="2808312" cy="504056"/>
          </a:xfrm>
          <a:prstGeom prst="downArrow">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latin typeface="Arial" pitchFamily="34" charset="0"/>
                <a:cs typeface="Arial" pitchFamily="34" charset="0"/>
              </a:rPr>
              <a:t>Examples*</a:t>
            </a:r>
            <a:endParaRPr lang="en-ZA" b="1" dirty="0">
              <a:latin typeface="Arial" pitchFamily="34" charset="0"/>
              <a:cs typeface="Arial" pitchFamily="34" charset="0"/>
            </a:endParaRPr>
          </a:p>
        </p:txBody>
      </p:sp>
      <p:sp>
        <p:nvSpPr>
          <p:cNvPr id="4" name="TextBox 3"/>
          <p:cNvSpPr txBox="1"/>
          <p:nvPr/>
        </p:nvSpPr>
        <p:spPr>
          <a:xfrm>
            <a:off x="2123729" y="6211669"/>
            <a:ext cx="6480720" cy="461665"/>
          </a:xfrm>
          <a:prstGeom prst="rect">
            <a:avLst/>
          </a:prstGeom>
          <a:noFill/>
        </p:spPr>
        <p:txBody>
          <a:bodyPr wrap="square" rtlCol="0">
            <a:spAutoFit/>
          </a:bodyPr>
          <a:lstStyle/>
          <a:p>
            <a:r>
              <a:rPr lang="en-ZA" sz="1200" b="1" dirty="0" smtClean="0"/>
              <a:t>*</a:t>
            </a:r>
            <a:r>
              <a:rPr lang="en-ZA" sz="1200" b="1" dirty="0"/>
              <a:t>S</a:t>
            </a:r>
            <a:r>
              <a:rPr lang="en-ZA" sz="1200" b="1" dirty="0" smtClean="0"/>
              <a:t>ome products belonged to more than one of the broad categories above, but each product was reported only once in the APP.</a:t>
            </a:r>
            <a:endParaRPr lang="en-ZA" b="1" dirty="0"/>
          </a:p>
        </p:txBody>
      </p:sp>
    </p:spTree>
    <p:extLst>
      <p:ext uri="{BB962C8B-B14F-4D97-AF65-F5344CB8AC3E}">
        <p14:creationId xmlns:p14="http://schemas.microsoft.com/office/powerpoint/2010/main" val="27305593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C477770-CA54-4B44-8FE2-04A07C028FD1}" type="slidenum">
              <a:rPr lang="en-ZA" smtClean="0"/>
              <a:pPr/>
              <a:t>28</a:t>
            </a:fld>
            <a:endParaRPr lang="en-ZA" dirty="0"/>
          </a:p>
        </p:txBody>
      </p:sp>
      <p:sp>
        <p:nvSpPr>
          <p:cNvPr id="5" name="Title 4"/>
          <p:cNvSpPr>
            <a:spLocks noGrp="1"/>
          </p:cNvSpPr>
          <p:nvPr>
            <p:ph type="title"/>
          </p:nvPr>
        </p:nvSpPr>
        <p:spPr/>
        <p:txBody>
          <a:bodyPr>
            <a:normAutofit/>
          </a:bodyPr>
          <a:lstStyle/>
          <a:p>
            <a:r>
              <a:rPr lang="en-ZA" sz="3200" b="1" dirty="0" smtClean="0">
                <a:latin typeface="Arial" pitchFamily="34" charset="0"/>
                <a:cs typeface="Arial" pitchFamily="34" charset="0"/>
              </a:rPr>
              <a:t>F.  Governance and Accountability </a:t>
            </a:r>
            <a:endParaRPr lang="en-ZA" sz="3200" b="1" dirty="0">
              <a:latin typeface="Arial" pitchFamily="34" charset="0"/>
              <a:cs typeface="Arial" pitchFamily="34" charset="0"/>
            </a:endParaRPr>
          </a:p>
        </p:txBody>
      </p:sp>
      <p:sp>
        <p:nvSpPr>
          <p:cNvPr id="9" name="Rectangle 8"/>
          <p:cNvSpPr/>
          <p:nvPr/>
        </p:nvSpPr>
        <p:spPr>
          <a:xfrm>
            <a:off x="323528" y="704890"/>
            <a:ext cx="8424936" cy="707886"/>
          </a:xfrm>
          <a:prstGeom prst="rect">
            <a:avLst/>
          </a:prstGeom>
        </p:spPr>
        <p:txBody>
          <a:bodyPr wrap="square">
            <a:spAutoFit/>
          </a:bodyPr>
          <a:lstStyle/>
          <a:p>
            <a:pPr lvl="0" algn="just" fontAlgn="base">
              <a:spcBef>
                <a:spcPct val="0"/>
              </a:spcBef>
              <a:spcAft>
                <a:spcPct val="0"/>
              </a:spcAft>
              <a:defRPr/>
            </a:pPr>
            <a:r>
              <a:rPr lang="en-ZA" sz="2000" b="1" dirty="0" smtClean="0">
                <a:solidFill>
                  <a:srgbClr val="C00000"/>
                </a:solidFill>
                <a:latin typeface="Arial" pitchFamily="34" charset="0"/>
                <a:cs typeface="Arial" pitchFamily="34" charset="0"/>
              </a:rPr>
              <a:t>Improved Governance </a:t>
            </a:r>
            <a:r>
              <a:rPr lang="en-ZA" sz="2000" b="1" dirty="0">
                <a:solidFill>
                  <a:srgbClr val="C00000"/>
                </a:solidFill>
                <a:latin typeface="Arial" pitchFamily="34" charset="0"/>
                <a:cs typeface="Arial" pitchFamily="34" charset="0"/>
              </a:rPr>
              <a:t>and Accountability (G&amp;A) Management Performance Assessment Tool (MPAT) level </a:t>
            </a:r>
            <a:r>
              <a:rPr lang="en-ZA" sz="2000" b="1" dirty="0" smtClean="0">
                <a:solidFill>
                  <a:srgbClr val="C00000"/>
                </a:solidFill>
                <a:latin typeface="Arial" pitchFamily="34" charset="0"/>
                <a:cs typeface="Arial" pitchFamily="34" charset="0"/>
              </a:rPr>
              <a:t>obtained</a:t>
            </a:r>
            <a:endParaRPr lang="en-ZA" sz="2000" b="1" dirty="0">
              <a:solidFill>
                <a:srgbClr val="C00000"/>
              </a:solidFill>
              <a:latin typeface="Arial" pitchFamily="34" charset="0"/>
              <a:cs typeface="Arial" pitchFamily="34" charset="0"/>
            </a:endParaRPr>
          </a:p>
        </p:txBody>
      </p:sp>
      <p:sp>
        <p:nvSpPr>
          <p:cNvPr id="7" name="Rounded Rectangle 6"/>
          <p:cNvSpPr/>
          <p:nvPr/>
        </p:nvSpPr>
        <p:spPr>
          <a:xfrm>
            <a:off x="395536" y="2077065"/>
            <a:ext cx="2438400" cy="4520287"/>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ZA" sz="1200" dirty="0">
              <a:solidFill>
                <a:schemeClr val="tx1"/>
              </a:solidFill>
              <a:latin typeface="Arial" pitchFamily="34" charset="0"/>
              <a:cs typeface="Arial" pitchFamily="34" charset="0"/>
            </a:endParaRPr>
          </a:p>
          <a:p>
            <a:pPr lvl="0"/>
            <a:endParaRPr lang="en-ZA" sz="1200" dirty="0" smtClean="0">
              <a:solidFill>
                <a:schemeClr val="tx1"/>
              </a:solidFill>
              <a:latin typeface="Arial" pitchFamily="34" charset="0"/>
              <a:cs typeface="Arial" pitchFamily="34" charset="0"/>
            </a:endParaRPr>
          </a:p>
          <a:p>
            <a:pPr lvl="0"/>
            <a:endParaRPr lang="en-ZA" sz="1200" dirty="0">
              <a:solidFill>
                <a:schemeClr val="tx1"/>
              </a:solidFill>
              <a:latin typeface="Arial" pitchFamily="34" charset="0"/>
              <a:cs typeface="Arial" pitchFamily="34" charset="0"/>
            </a:endParaRPr>
          </a:p>
          <a:p>
            <a:pPr lvl="0"/>
            <a:endParaRPr lang="en-ZA" sz="1200" dirty="0" smtClean="0">
              <a:solidFill>
                <a:schemeClr val="tx1"/>
              </a:solidFill>
              <a:latin typeface="Arial" pitchFamily="34" charset="0"/>
              <a:cs typeface="Arial" pitchFamily="34" charset="0"/>
            </a:endParaRPr>
          </a:p>
          <a:p>
            <a:pPr lvl="0"/>
            <a:endParaRPr lang="en-ZA" sz="1200" dirty="0">
              <a:solidFill>
                <a:schemeClr val="tx1"/>
              </a:solidFill>
            </a:endParaRPr>
          </a:p>
          <a:p>
            <a:pPr lvl="0"/>
            <a:endParaRPr lang="en-US" sz="1200" dirty="0" smtClean="0">
              <a:solidFill>
                <a:schemeClr val="tx1"/>
              </a:solidFill>
              <a:latin typeface="Arial" pitchFamily="34" charset="0"/>
              <a:cs typeface="Arial" pitchFamily="34" charset="0"/>
            </a:endParaRPr>
          </a:p>
          <a:p>
            <a:pPr marL="171450" lvl="0" indent="-171450">
              <a:buFont typeface="Arial" pitchFamily="34" charset="0"/>
              <a:buChar char="•"/>
            </a:pPr>
            <a:endParaRPr lang="en-US" sz="1200" b="1" dirty="0" smtClean="0">
              <a:solidFill>
                <a:schemeClr val="tx1"/>
              </a:solidFill>
              <a:latin typeface="Arial" pitchFamily="34" charset="0"/>
              <a:cs typeface="Arial" pitchFamily="34" charset="0"/>
            </a:endParaRPr>
          </a:p>
          <a:p>
            <a:pPr marL="171450" lvl="0" indent="-171450">
              <a:buFont typeface="Arial" pitchFamily="34" charset="0"/>
              <a:buChar char="•"/>
            </a:pPr>
            <a:r>
              <a:rPr lang="en-US" sz="1200" b="1" dirty="0" smtClean="0">
                <a:solidFill>
                  <a:schemeClr val="tx1"/>
                </a:solidFill>
                <a:latin typeface="Arial" pitchFamily="34" charset="0"/>
                <a:cs typeface="Arial" pitchFamily="34" charset="0"/>
              </a:rPr>
              <a:t>Level 1</a:t>
            </a:r>
            <a:r>
              <a:rPr lang="en-US" sz="1200" dirty="0" smtClean="0">
                <a:solidFill>
                  <a:schemeClr val="tx1"/>
                </a:solidFill>
                <a:latin typeface="Arial" pitchFamily="34" charset="0"/>
                <a:cs typeface="Arial" pitchFamily="34" charset="0"/>
              </a:rPr>
              <a:t>: Non-compliant with legal/regulatory requirement. </a:t>
            </a:r>
          </a:p>
          <a:p>
            <a:pPr marL="171450" lvl="0" indent="-171450">
              <a:buFont typeface="Arial" pitchFamily="34" charset="0"/>
              <a:buChar char="•"/>
            </a:pPr>
            <a:r>
              <a:rPr lang="en-ZA" sz="1200" b="1" dirty="0" smtClean="0">
                <a:solidFill>
                  <a:schemeClr val="tx1"/>
                </a:solidFill>
                <a:latin typeface="Arial" pitchFamily="34" charset="0"/>
                <a:cs typeface="Arial" pitchFamily="34" charset="0"/>
              </a:rPr>
              <a:t>Level 2:</a:t>
            </a:r>
            <a:r>
              <a:rPr lang="en-ZA" sz="1200" dirty="0" smtClean="0">
                <a:solidFill>
                  <a:schemeClr val="tx1"/>
                </a:solidFill>
                <a:latin typeface="Arial" pitchFamily="34" charset="0"/>
                <a:cs typeface="Arial" pitchFamily="34" charset="0"/>
              </a:rPr>
              <a:t> P</a:t>
            </a:r>
            <a:r>
              <a:rPr lang="en-US" sz="1200" dirty="0" smtClean="0">
                <a:solidFill>
                  <a:schemeClr val="tx1"/>
                </a:solidFill>
                <a:latin typeface="Arial" pitchFamily="34" charset="0"/>
                <a:cs typeface="Arial" pitchFamily="34" charset="0"/>
              </a:rPr>
              <a:t>artially compliant with legal/regulatory requirements</a:t>
            </a:r>
            <a:r>
              <a:rPr lang="en-ZA" sz="1200" dirty="0" smtClean="0">
                <a:solidFill>
                  <a:schemeClr val="tx1"/>
                </a:solidFill>
                <a:latin typeface="Arial" pitchFamily="34" charset="0"/>
                <a:cs typeface="Arial" pitchFamily="34" charset="0"/>
              </a:rPr>
              <a:t>. </a:t>
            </a:r>
          </a:p>
          <a:p>
            <a:pPr marL="171450" lvl="0" indent="-171450">
              <a:buFont typeface="Arial" pitchFamily="34" charset="0"/>
              <a:buChar char="•"/>
            </a:pPr>
            <a:r>
              <a:rPr lang="en-US" sz="1200" b="1" dirty="0" smtClean="0">
                <a:solidFill>
                  <a:schemeClr val="tx1"/>
                </a:solidFill>
                <a:latin typeface="Arial" pitchFamily="34" charset="0"/>
                <a:cs typeface="Arial" pitchFamily="34" charset="0"/>
              </a:rPr>
              <a:t>Level 2+</a:t>
            </a:r>
            <a:r>
              <a:rPr lang="en-US" sz="1200" dirty="0" smtClean="0">
                <a:solidFill>
                  <a:schemeClr val="tx1"/>
                </a:solidFill>
                <a:latin typeface="Arial" pitchFamily="34" charset="0"/>
                <a:cs typeface="Arial" pitchFamily="34" charset="0"/>
              </a:rPr>
              <a:t>: Compliant with basic legal/regulatory requirements but are non-compliant with one or more level 3 requirements</a:t>
            </a:r>
          </a:p>
          <a:p>
            <a:pPr marL="171450" lvl="0" indent="-171450">
              <a:buFont typeface="Arial" pitchFamily="34" charset="0"/>
              <a:buChar char="•"/>
            </a:pPr>
            <a:r>
              <a:rPr lang="en-ZA" sz="1200" b="1" dirty="0" smtClean="0">
                <a:solidFill>
                  <a:schemeClr val="tx1"/>
                </a:solidFill>
                <a:latin typeface="Arial" pitchFamily="34" charset="0"/>
                <a:cs typeface="Arial" pitchFamily="34" charset="0"/>
              </a:rPr>
              <a:t>Level 3</a:t>
            </a:r>
            <a:r>
              <a:rPr lang="en-ZA" sz="1200" dirty="0" smtClean="0">
                <a:solidFill>
                  <a:schemeClr val="tx1"/>
                </a:solidFill>
                <a:latin typeface="Arial" pitchFamily="34" charset="0"/>
                <a:cs typeface="Arial" pitchFamily="34" charset="0"/>
              </a:rPr>
              <a:t>: Department is in compliance</a:t>
            </a:r>
          </a:p>
          <a:p>
            <a:pPr marL="171450" lvl="0" indent="-171450">
              <a:buFont typeface="Arial" pitchFamily="34" charset="0"/>
              <a:buChar char="•"/>
            </a:pPr>
            <a:r>
              <a:rPr lang="en-ZA" sz="1200" b="1" dirty="0" smtClean="0">
                <a:solidFill>
                  <a:schemeClr val="tx1"/>
                </a:solidFill>
                <a:latin typeface="Arial" pitchFamily="34" charset="0"/>
                <a:cs typeface="Arial" pitchFamily="34" charset="0"/>
              </a:rPr>
              <a:t>Level 4</a:t>
            </a:r>
            <a:r>
              <a:rPr lang="en-ZA" sz="1200" dirty="0" smtClean="0">
                <a:solidFill>
                  <a:schemeClr val="tx1"/>
                </a:solidFill>
                <a:latin typeface="Arial" pitchFamily="34" charset="0"/>
                <a:cs typeface="Arial" pitchFamily="34" charset="0"/>
              </a:rPr>
              <a:t>: Department is doing things in a SMART fashion</a:t>
            </a:r>
            <a:endParaRPr lang="en-ZA" sz="1200" dirty="0">
              <a:solidFill>
                <a:schemeClr val="tx1"/>
              </a:solidFill>
              <a:latin typeface="Arial" pitchFamily="34" charset="0"/>
              <a:cs typeface="Arial" pitchFamily="34" charset="0"/>
            </a:endParaRPr>
          </a:p>
        </p:txBody>
      </p:sp>
      <p:sp>
        <p:nvSpPr>
          <p:cNvPr id="8" name="Rounded Rectangle 7"/>
          <p:cNvSpPr/>
          <p:nvPr/>
        </p:nvSpPr>
        <p:spPr>
          <a:xfrm>
            <a:off x="3367336" y="1981200"/>
            <a:ext cx="2362200" cy="4616152"/>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sz="1200" dirty="0" smtClean="0">
              <a:solidFill>
                <a:schemeClr val="tx1"/>
              </a:solidFill>
            </a:endParaRPr>
          </a:p>
          <a:p>
            <a:pPr lvl="0"/>
            <a:endParaRPr lang="en-US" sz="1200" dirty="0">
              <a:solidFill>
                <a:schemeClr val="tx1"/>
              </a:solidFill>
            </a:endParaRPr>
          </a:p>
          <a:p>
            <a:pPr lvl="0"/>
            <a:endParaRPr lang="en-US" sz="1200" dirty="0" smtClean="0">
              <a:solidFill>
                <a:schemeClr val="tx1"/>
              </a:solidFill>
            </a:endParaRPr>
          </a:p>
          <a:p>
            <a:pPr lvl="0"/>
            <a:endParaRPr lang="en-US" sz="1200" dirty="0">
              <a:solidFill>
                <a:schemeClr val="tx1"/>
              </a:solidFill>
            </a:endParaRPr>
          </a:p>
          <a:p>
            <a:endParaRPr lang="en-ZA" sz="1200" dirty="0" smtClean="0">
              <a:solidFill>
                <a:schemeClr val="tx1"/>
              </a:solidFill>
              <a:latin typeface="Arial" pitchFamily="34" charset="0"/>
              <a:cs typeface="Arial" pitchFamily="34" charset="0"/>
            </a:endParaRPr>
          </a:p>
          <a:p>
            <a:pPr marL="171450" indent="-171450">
              <a:buFont typeface="Arial" pitchFamily="34" charset="0"/>
              <a:buChar char="•"/>
            </a:pPr>
            <a:r>
              <a:rPr lang="en-ZA" sz="1200" dirty="0" smtClean="0">
                <a:solidFill>
                  <a:schemeClr val="tx1"/>
                </a:solidFill>
                <a:latin typeface="Arial" pitchFamily="34" charset="0"/>
                <a:cs typeface="Arial" pitchFamily="34" charset="0"/>
              </a:rPr>
              <a:t>Functioning of Management Structures, </a:t>
            </a:r>
          </a:p>
          <a:p>
            <a:pPr marL="171450" indent="-171450">
              <a:buFont typeface="Arial" pitchFamily="34" charset="0"/>
              <a:buChar char="•"/>
            </a:pPr>
            <a:r>
              <a:rPr lang="en-ZA" sz="1200" dirty="0" smtClean="0">
                <a:solidFill>
                  <a:schemeClr val="tx1"/>
                </a:solidFill>
                <a:latin typeface="Arial" pitchFamily="34" charset="0"/>
                <a:cs typeface="Arial" pitchFamily="34" charset="0"/>
              </a:rPr>
              <a:t>Audit Committee, Internal Audit, </a:t>
            </a:r>
          </a:p>
          <a:p>
            <a:pPr marL="171450" indent="-171450">
              <a:buFont typeface="Arial" pitchFamily="34" charset="0"/>
              <a:buChar char="•"/>
            </a:pPr>
            <a:r>
              <a:rPr lang="en-ZA" sz="1200" dirty="0" smtClean="0">
                <a:solidFill>
                  <a:schemeClr val="tx1"/>
                </a:solidFill>
                <a:latin typeface="Arial" pitchFamily="34" charset="0"/>
                <a:cs typeface="Arial" pitchFamily="34" charset="0"/>
              </a:rPr>
              <a:t>Ethics and Fraud, Risk Management, </a:t>
            </a:r>
          </a:p>
          <a:p>
            <a:pPr marL="171450" indent="-171450">
              <a:buFont typeface="Arial" pitchFamily="34" charset="0"/>
              <a:buChar char="•"/>
            </a:pPr>
            <a:r>
              <a:rPr lang="en-ZA" sz="1200" dirty="0" smtClean="0">
                <a:solidFill>
                  <a:schemeClr val="tx1"/>
                </a:solidFill>
                <a:latin typeface="Arial" pitchFamily="34" charset="0"/>
                <a:cs typeface="Arial" pitchFamily="34" charset="0"/>
              </a:rPr>
              <a:t>Corporate Governance of ICT, </a:t>
            </a:r>
          </a:p>
          <a:p>
            <a:pPr marL="171450" indent="-171450">
              <a:buFont typeface="Arial" pitchFamily="34" charset="0"/>
              <a:buChar char="•"/>
            </a:pPr>
            <a:r>
              <a:rPr lang="en-ZA" sz="1200" dirty="0" smtClean="0">
                <a:solidFill>
                  <a:schemeClr val="tx1"/>
                </a:solidFill>
                <a:latin typeface="Arial" pitchFamily="34" charset="0"/>
                <a:cs typeface="Arial" pitchFamily="34" charset="0"/>
              </a:rPr>
              <a:t>Service Delivery Improvement, </a:t>
            </a:r>
          </a:p>
          <a:p>
            <a:pPr marL="171450" indent="-171450">
              <a:buFont typeface="Arial" pitchFamily="34" charset="0"/>
              <a:buChar char="•"/>
            </a:pPr>
            <a:r>
              <a:rPr lang="en-US" sz="1200" dirty="0" smtClean="0">
                <a:solidFill>
                  <a:schemeClr val="tx1"/>
                </a:solidFill>
                <a:latin typeface="Arial" pitchFamily="34" charset="0"/>
                <a:cs typeface="Arial" pitchFamily="34" charset="0"/>
              </a:rPr>
              <a:t>Promotion of Access to Information and </a:t>
            </a:r>
            <a:r>
              <a:rPr lang="en-ZA" sz="1200" dirty="0" smtClean="0">
                <a:solidFill>
                  <a:schemeClr val="tx1"/>
                </a:solidFill>
                <a:latin typeface="Arial" pitchFamily="34" charset="0"/>
                <a:cs typeface="Arial" pitchFamily="34" charset="0"/>
              </a:rPr>
              <a:t>Promotion of Administrative Justice</a:t>
            </a:r>
            <a:endParaRPr lang="en-ZA" sz="1200" dirty="0">
              <a:solidFill>
                <a:schemeClr val="tx1"/>
              </a:solidFill>
              <a:latin typeface="Arial" pitchFamily="34" charset="0"/>
              <a:cs typeface="Arial" pitchFamily="34" charset="0"/>
            </a:endParaRPr>
          </a:p>
        </p:txBody>
      </p:sp>
      <p:sp>
        <p:nvSpPr>
          <p:cNvPr id="11" name="Rounded Rectangle 10"/>
          <p:cNvSpPr/>
          <p:nvPr/>
        </p:nvSpPr>
        <p:spPr>
          <a:xfrm>
            <a:off x="6144948" y="1981200"/>
            <a:ext cx="2327787" cy="4616152"/>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latin typeface="Arial" pitchFamily="34" charset="0"/>
                <a:cs typeface="Arial" pitchFamily="34" charset="0"/>
              </a:rPr>
              <a:t>3 </a:t>
            </a:r>
          </a:p>
          <a:p>
            <a:pPr algn="ctr"/>
            <a:endParaRPr lang="en-ZA" sz="1200" dirty="0" smtClean="0">
              <a:solidFill>
                <a:schemeClr val="tx1"/>
              </a:solidFill>
              <a:latin typeface="Arial" pitchFamily="34" charset="0"/>
              <a:cs typeface="Arial" pitchFamily="34" charset="0"/>
            </a:endParaRPr>
          </a:p>
          <a:p>
            <a:pPr algn="ctr"/>
            <a:r>
              <a:rPr lang="en-ZA" sz="1200" dirty="0" smtClean="0">
                <a:solidFill>
                  <a:schemeClr val="tx1"/>
                </a:solidFill>
                <a:latin typeface="Arial" pitchFamily="34" charset="0"/>
                <a:cs typeface="Arial" pitchFamily="34" charset="0"/>
              </a:rPr>
              <a:t>Achievement against the  level 3 rating targeted in 2018/19</a:t>
            </a:r>
            <a:endParaRPr lang="en-ZA" sz="1200" dirty="0" smtClean="0">
              <a:solidFill>
                <a:schemeClr val="tx1"/>
              </a:solidFill>
            </a:endParaRPr>
          </a:p>
        </p:txBody>
      </p:sp>
      <p:grpSp>
        <p:nvGrpSpPr>
          <p:cNvPr id="12" name="Group 11"/>
          <p:cNvGrpSpPr/>
          <p:nvPr/>
        </p:nvGrpSpPr>
        <p:grpSpPr>
          <a:xfrm>
            <a:off x="471736" y="1371600"/>
            <a:ext cx="2209800" cy="1981200"/>
            <a:chOff x="762000" y="1143000"/>
            <a:chExt cx="2209800" cy="1981200"/>
          </a:xfrm>
        </p:grpSpPr>
        <p:sp>
          <p:nvSpPr>
            <p:cNvPr id="13" name="Oval 12"/>
            <p:cNvSpPr/>
            <p:nvPr/>
          </p:nvSpPr>
          <p:spPr>
            <a:xfrm>
              <a:off x="762000" y="1143000"/>
              <a:ext cx="2209800" cy="19812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4" name="Oval 13"/>
            <p:cNvSpPr/>
            <p:nvPr/>
          </p:nvSpPr>
          <p:spPr>
            <a:xfrm>
              <a:off x="914400" y="1453946"/>
              <a:ext cx="1905000" cy="1670254"/>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5" name="Oval 14"/>
            <p:cNvSpPr/>
            <p:nvPr/>
          </p:nvSpPr>
          <p:spPr>
            <a:xfrm>
              <a:off x="1009650" y="1613719"/>
              <a:ext cx="1638300" cy="1428135"/>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6" name="Oval 15"/>
            <p:cNvSpPr/>
            <p:nvPr/>
          </p:nvSpPr>
          <p:spPr>
            <a:xfrm>
              <a:off x="1143000" y="1828800"/>
              <a:ext cx="1371600" cy="1219200"/>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ZA" sz="1400" dirty="0" smtClean="0">
                <a:solidFill>
                  <a:schemeClr val="tx1"/>
                </a:solidFill>
                <a:latin typeface="Arial" pitchFamily="34" charset="0"/>
                <a:cs typeface="Arial" pitchFamily="34" charset="0"/>
              </a:endParaRPr>
            </a:p>
          </p:txBody>
        </p:sp>
      </p:grpSp>
      <p:sp>
        <p:nvSpPr>
          <p:cNvPr id="17" name="Rectangle 16"/>
          <p:cNvSpPr/>
          <p:nvPr/>
        </p:nvSpPr>
        <p:spPr>
          <a:xfrm>
            <a:off x="1121594" y="2237219"/>
            <a:ext cx="833883" cy="830997"/>
          </a:xfrm>
          <a:prstGeom prst="rect">
            <a:avLst/>
          </a:prstGeom>
        </p:spPr>
        <p:txBody>
          <a:bodyPr wrap="none">
            <a:spAutoFit/>
          </a:bodyPr>
          <a:lstStyle/>
          <a:p>
            <a:pPr lvl="0" algn="ctr"/>
            <a:r>
              <a:rPr lang="en-ZA" sz="1600" dirty="0" smtClean="0">
                <a:solidFill>
                  <a:schemeClr val="tx1"/>
                </a:solidFill>
                <a:latin typeface="Arial" pitchFamily="34" charset="0"/>
                <a:cs typeface="Arial" pitchFamily="34" charset="0"/>
              </a:rPr>
              <a:t>Rating </a:t>
            </a:r>
          </a:p>
          <a:p>
            <a:pPr lvl="0" algn="ctr"/>
            <a:r>
              <a:rPr lang="en-ZA" sz="1600" dirty="0" smtClean="0">
                <a:solidFill>
                  <a:schemeClr val="tx1"/>
                </a:solidFill>
                <a:latin typeface="Arial" pitchFamily="34" charset="0"/>
                <a:cs typeface="Arial" pitchFamily="34" charset="0"/>
              </a:rPr>
              <a:t>Levels</a:t>
            </a:r>
          </a:p>
          <a:p>
            <a:pPr lvl="0" algn="ctr"/>
            <a:r>
              <a:rPr lang="en-ZA" sz="1600" b="1" dirty="0" smtClean="0">
                <a:solidFill>
                  <a:schemeClr val="tx1"/>
                </a:solidFill>
                <a:latin typeface="Arial" pitchFamily="34" charset="0"/>
                <a:cs typeface="Arial" pitchFamily="34" charset="0"/>
              </a:rPr>
              <a:t>1 </a:t>
            </a:r>
            <a:r>
              <a:rPr lang="en-ZA" sz="1600" dirty="0" smtClean="0">
                <a:solidFill>
                  <a:schemeClr val="tx1"/>
                </a:solidFill>
                <a:latin typeface="Arial" pitchFamily="34" charset="0"/>
                <a:cs typeface="Arial" pitchFamily="34" charset="0"/>
              </a:rPr>
              <a:t>to </a:t>
            </a:r>
            <a:r>
              <a:rPr lang="en-ZA" sz="1600" b="1" dirty="0" smtClean="0">
                <a:solidFill>
                  <a:schemeClr val="tx1"/>
                </a:solidFill>
                <a:latin typeface="Arial" pitchFamily="34" charset="0"/>
                <a:cs typeface="Arial" pitchFamily="34" charset="0"/>
              </a:rPr>
              <a:t>4</a:t>
            </a:r>
            <a:endParaRPr lang="en-ZA" sz="1600" dirty="0" smtClean="0">
              <a:solidFill>
                <a:schemeClr val="tx1"/>
              </a:solidFill>
              <a:latin typeface="Arial" pitchFamily="34" charset="0"/>
              <a:cs typeface="Arial" pitchFamily="34" charset="0"/>
            </a:endParaRPr>
          </a:p>
        </p:txBody>
      </p:sp>
      <p:grpSp>
        <p:nvGrpSpPr>
          <p:cNvPr id="18" name="Group 17"/>
          <p:cNvGrpSpPr/>
          <p:nvPr/>
        </p:nvGrpSpPr>
        <p:grpSpPr>
          <a:xfrm>
            <a:off x="3443536" y="1371600"/>
            <a:ext cx="2209800" cy="1981200"/>
            <a:chOff x="762000" y="1143000"/>
            <a:chExt cx="2209800" cy="1981200"/>
          </a:xfrm>
        </p:grpSpPr>
        <p:sp>
          <p:nvSpPr>
            <p:cNvPr id="19" name="Oval 18"/>
            <p:cNvSpPr/>
            <p:nvPr/>
          </p:nvSpPr>
          <p:spPr>
            <a:xfrm>
              <a:off x="762000" y="1143000"/>
              <a:ext cx="2209800" cy="19812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0" name="Oval 19"/>
            <p:cNvSpPr/>
            <p:nvPr/>
          </p:nvSpPr>
          <p:spPr>
            <a:xfrm>
              <a:off x="914400" y="1453946"/>
              <a:ext cx="1905000" cy="1670254"/>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1" name="Oval 20"/>
            <p:cNvSpPr/>
            <p:nvPr/>
          </p:nvSpPr>
          <p:spPr>
            <a:xfrm>
              <a:off x="1009650" y="1613719"/>
              <a:ext cx="1638300" cy="1428135"/>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2" name="Oval 21"/>
            <p:cNvSpPr/>
            <p:nvPr/>
          </p:nvSpPr>
          <p:spPr>
            <a:xfrm>
              <a:off x="1143000" y="1828800"/>
              <a:ext cx="1371600" cy="1219200"/>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ZA" sz="1400" dirty="0" smtClean="0">
                <a:solidFill>
                  <a:schemeClr val="tx1"/>
                </a:solidFill>
                <a:latin typeface="Arial" pitchFamily="34" charset="0"/>
                <a:cs typeface="Arial" pitchFamily="34" charset="0"/>
              </a:endParaRPr>
            </a:p>
          </p:txBody>
        </p:sp>
      </p:grpSp>
      <p:grpSp>
        <p:nvGrpSpPr>
          <p:cNvPr id="23" name="Group 22"/>
          <p:cNvGrpSpPr/>
          <p:nvPr/>
        </p:nvGrpSpPr>
        <p:grpSpPr>
          <a:xfrm>
            <a:off x="6186736" y="1371600"/>
            <a:ext cx="2209800" cy="1981200"/>
            <a:chOff x="762000" y="1143000"/>
            <a:chExt cx="2209800" cy="1981200"/>
          </a:xfrm>
        </p:grpSpPr>
        <p:sp>
          <p:nvSpPr>
            <p:cNvPr id="24" name="Oval 23"/>
            <p:cNvSpPr/>
            <p:nvPr/>
          </p:nvSpPr>
          <p:spPr>
            <a:xfrm>
              <a:off x="762000" y="1143000"/>
              <a:ext cx="2209800" cy="19812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5" name="Oval 24"/>
            <p:cNvSpPr/>
            <p:nvPr/>
          </p:nvSpPr>
          <p:spPr>
            <a:xfrm>
              <a:off x="914400" y="1453946"/>
              <a:ext cx="1905000" cy="1670254"/>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6" name="Oval 25"/>
            <p:cNvSpPr/>
            <p:nvPr/>
          </p:nvSpPr>
          <p:spPr>
            <a:xfrm>
              <a:off x="1009650" y="1613719"/>
              <a:ext cx="1638300" cy="1428135"/>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7" name="Oval 26"/>
            <p:cNvSpPr/>
            <p:nvPr/>
          </p:nvSpPr>
          <p:spPr>
            <a:xfrm>
              <a:off x="1143000" y="1828800"/>
              <a:ext cx="1371600" cy="1219200"/>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ZA" sz="1400" dirty="0" smtClean="0">
                <a:solidFill>
                  <a:schemeClr val="tx1"/>
                </a:solidFill>
                <a:latin typeface="Arial" pitchFamily="34" charset="0"/>
                <a:cs typeface="Arial" pitchFamily="34" charset="0"/>
              </a:endParaRPr>
            </a:p>
          </p:txBody>
        </p:sp>
      </p:grpSp>
      <p:sp>
        <p:nvSpPr>
          <p:cNvPr id="28" name="Rectangle 27"/>
          <p:cNvSpPr/>
          <p:nvPr/>
        </p:nvSpPr>
        <p:spPr>
          <a:xfrm>
            <a:off x="3904667" y="2237219"/>
            <a:ext cx="1176925" cy="584775"/>
          </a:xfrm>
          <a:prstGeom prst="rect">
            <a:avLst/>
          </a:prstGeom>
        </p:spPr>
        <p:txBody>
          <a:bodyPr wrap="none">
            <a:spAutoFit/>
          </a:bodyPr>
          <a:lstStyle/>
          <a:p>
            <a:pPr lvl="0" algn="ctr"/>
            <a:r>
              <a:rPr lang="en-US" sz="1600" dirty="0" smtClean="0">
                <a:solidFill>
                  <a:schemeClr val="tx1"/>
                </a:solidFill>
                <a:latin typeface="Arial" pitchFamily="34" charset="0"/>
                <a:cs typeface="Arial" pitchFamily="34" charset="0"/>
              </a:rPr>
              <a:t>G&amp;A</a:t>
            </a:r>
            <a:endParaRPr lang="en-ZA" sz="1600" dirty="0" smtClean="0">
              <a:solidFill>
                <a:schemeClr val="tx1"/>
              </a:solidFill>
              <a:latin typeface="Arial" pitchFamily="34" charset="0"/>
              <a:cs typeface="Arial" pitchFamily="34" charset="0"/>
            </a:endParaRPr>
          </a:p>
          <a:p>
            <a:pPr lvl="0" algn="ctr"/>
            <a:r>
              <a:rPr lang="en-ZA" sz="1600" dirty="0" smtClean="0">
                <a:solidFill>
                  <a:schemeClr val="tx1"/>
                </a:solidFill>
                <a:latin typeface="Arial" pitchFamily="34" charset="0"/>
                <a:cs typeface="Arial" pitchFamily="34" charset="0"/>
              </a:rPr>
              <a:t>Standards </a:t>
            </a:r>
          </a:p>
        </p:txBody>
      </p:sp>
      <p:sp>
        <p:nvSpPr>
          <p:cNvPr id="29" name="Rectangle 28"/>
          <p:cNvSpPr/>
          <p:nvPr/>
        </p:nvSpPr>
        <p:spPr>
          <a:xfrm>
            <a:off x="6731841" y="2237219"/>
            <a:ext cx="1083951" cy="584775"/>
          </a:xfrm>
          <a:prstGeom prst="rect">
            <a:avLst/>
          </a:prstGeom>
        </p:spPr>
        <p:txBody>
          <a:bodyPr wrap="none">
            <a:spAutoFit/>
          </a:bodyPr>
          <a:lstStyle/>
          <a:p>
            <a:pPr lvl="0" algn="ctr"/>
            <a:r>
              <a:rPr lang="en-US" sz="1600" dirty="0" smtClean="0">
                <a:latin typeface="Arial" pitchFamily="34" charset="0"/>
                <a:cs typeface="Arial" pitchFamily="34" charset="0"/>
              </a:rPr>
              <a:t>Rating</a:t>
            </a:r>
          </a:p>
          <a:p>
            <a:pPr lvl="0" algn="ctr"/>
            <a:r>
              <a:rPr lang="en-US" sz="1600" dirty="0" smtClean="0">
                <a:latin typeface="Arial" pitchFamily="34" charset="0"/>
                <a:cs typeface="Arial" pitchFamily="34" charset="0"/>
              </a:rPr>
              <a:t>Achieved </a:t>
            </a:r>
            <a:endParaRPr lang="en-ZA" sz="1600" dirty="0" smtClean="0">
              <a:solidFill>
                <a:schemeClr val="tx1"/>
              </a:solidFill>
              <a:latin typeface="Arial" pitchFamily="34" charset="0"/>
              <a:cs typeface="Arial" pitchFamily="34"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2974" y="5373216"/>
            <a:ext cx="1001684" cy="897582"/>
          </a:xfrm>
          <a:prstGeom prst="roundRect">
            <a:avLst>
              <a:gd name="adj" fmla="val 4167"/>
            </a:avLst>
          </a:prstGeom>
          <a:solidFill>
            <a:srgbClr val="FFFFFF"/>
          </a:solidFill>
          <a:ln w="76200" cap="sq">
            <a:no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extLst>
      <p:ext uri="{BB962C8B-B14F-4D97-AF65-F5344CB8AC3E}">
        <p14:creationId xmlns:p14="http://schemas.microsoft.com/office/powerpoint/2010/main" val="40642331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C477770-CA54-4B44-8FE2-04A07C028FD1}" type="slidenum">
              <a:rPr lang="en-ZA" smtClean="0"/>
              <a:pPr/>
              <a:t>29</a:t>
            </a:fld>
            <a:endParaRPr lang="en-ZA" dirty="0"/>
          </a:p>
        </p:txBody>
      </p:sp>
      <p:sp>
        <p:nvSpPr>
          <p:cNvPr id="4" name="Title 3"/>
          <p:cNvSpPr>
            <a:spLocks noGrp="1"/>
          </p:cNvSpPr>
          <p:nvPr>
            <p:ph type="title"/>
          </p:nvPr>
        </p:nvSpPr>
        <p:spPr/>
        <p:txBody>
          <a:bodyPr>
            <a:normAutofit/>
          </a:bodyPr>
          <a:lstStyle/>
          <a:p>
            <a:r>
              <a:rPr lang="en-ZA" b="1" dirty="0" smtClean="0">
                <a:latin typeface="Arial" pitchFamily="34" charset="0"/>
                <a:cs typeface="Arial" pitchFamily="34" charset="0"/>
              </a:rPr>
              <a:t>F1.  Governance </a:t>
            </a:r>
            <a:r>
              <a:rPr lang="en-ZA" b="1" dirty="0">
                <a:latin typeface="Arial" pitchFamily="34" charset="0"/>
                <a:cs typeface="Arial" pitchFamily="34" charset="0"/>
              </a:rPr>
              <a:t>and </a:t>
            </a:r>
            <a:r>
              <a:rPr lang="en-ZA" b="1" dirty="0" smtClean="0">
                <a:latin typeface="Arial" pitchFamily="34" charset="0"/>
                <a:cs typeface="Arial" pitchFamily="34" charset="0"/>
              </a:rPr>
              <a:t>Accountability (Cont.) </a:t>
            </a:r>
            <a:endParaRPr lang="en-ZA" dirty="0">
              <a:latin typeface="Arial" pitchFamily="34" charset="0"/>
              <a:cs typeface="Arial"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730748679"/>
              </p:ext>
            </p:extLst>
          </p:nvPr>
        </p:nvGraphicFramePr>
        <p:xfrm>
          <a:off x="35496" y="1312896"/>
          <a:ext cx="9001000" cy="5503164"/>
        </p:xfrm>
        <a:graphic>
          <a:graphicData uri="http://schemas.openxmlformats.org/drawingml/2006/table">
            <a:tbl>
              <a:tblPr firstRow="1" firstCol="1" bandRow="1">
                <a:tableStyleId>{5C22544A-7EE6-4342-B048-85BDC9FD1C3A}</a:tableStyleId>
              </a:tblPr>
              <a:tblGrid>
                <a:gridCol w="4902984">
                  <a:extLst>
                    <a:ext uri="{9D8B030D-6E8A-4147-A177-3AD203B41FA5}">
                      <a16:colId xmlns:a16="http://schemas.microsoft.com/office/drawing/2014/main" val="20000"/>
                    </a:ext>
                  </a:extLst>
                </a:gridCol>
                <a:gridCol w="4098016">
                  <a:extLst>
                    <a:ext uri="{9D8B030D-6E8A-4147-A177-3AD203B41FA5}">
                      <a16:colId xmlns:a16="http://schemas.microsoft.com/office/drawing/2014/main" val="20001"/>
                    </a:ext>
                  </a:extLst>
                </a:gridCol>
              </a:tblGrid>
              <a:tr h="875773">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ZA" sz="2100" b="1" dirty="0">
                          <a:solidFill>
                            <a:schemeClr val="tx1"/>
                          </a:solidFill>
                          <a:effectLst/>
                          <a:latin typeface="Arial" pitchFamily="34" charset="0"/>
                          <a:cs typeface="Arial" pitchFamily="34" charset="0"/>
                        </a:rPr>
                        <a:t>G&amp;A Standards </a:t>
                      </a:r>
                      <a:r>
                        <a:rPr lang="en-ZA" sz="2100" b="1" dirty="0" smtClean="0">
                          <a:solidFill>
                            <a:schemeClr val="tx1"/>
                          </a:solidFill>
                          <a:effectLst/>
                          <a:latin typeface="Arial" pitchFamily="34" charset="0"/>
                          <a:cs typeface="Arial" pitchFamily="34" charset="0"/>
                        </a:rPr>
                        <a:t> </a:t>
                      </a:r>
                      <a:r>
                        <a:rPr lang="en-US" sz="2100" b="1" dirty="0" smtClean="0">
                          <a:solidFill>
                            <a:schemeClr val="tx1"/>
                          </a:solidFill>
                          <a:effectLst/>
                          <a:latin typeface="Arial" pitchFamily="34" charset="0"/>
                          <a:cs typeface="Arial" pitchFamily="34" charset="0"/>
                        </a:rPr>
                        <a:t>compliant with legal/regulatory prescripts</a:t>
                      </a:r>
                      <a:r>
                        <a:rPr lang="en-ZA" sz="2100" b="1" baseline="0" dirty="0" smtClean="0">
                          <a:solidFill>
                            <a:schemeClr val="tx1"/>
                          </a:solidFill>
                          <a:effectLst/>
                          <a:latin typeface="Arial" pitchFamily="34" charset="0"/>
                          <a:cs typeface="Arial" pitchFamily="34" charset="0"/>
                        </a:rPr>
                        <a:t> </a:t>
                      </a:r>
                      <a:r>
                        <a:rPr lang="en-US" sz="2100" b="1" dirty="0" smtClean="0">
                          <a:solidFill>
                            <a:schemeClr val="tx1"/>
                          </a:solidFill>
                          <a:effectLst/>
                          <a:latin typeface="Arial" pitchFamily="34" charset="0"/>
                          <a:ea typeface="Calibri"/>
                          <a:cs typeface="Arial" pitchFamily="34" charset="0"/>
                        </a:rPr>
                        <a:t>or SMART  (Scored</a:t>
                      </a:r>
                      <a:r>
                        <a:rPr lang="en-US" sz="2100" b="1" baseline="0" dirty="0" smtClean="0">
                          <a:solidFill>
                            <a:schemeClr val="tx1"/>
                          </a:solidFill>
                          <a:effectLst/>
                          <a:latin typeface="Arial" pitchFamily="34" charset="0"/>
                          <a:ea typeface="Calibri"/>
                          <a:cs typeface="Arial" pitchFamily="34" charset="0"/>
                        </a:rPr>
                        <a:t> 3 or 4)</a:t>
                      </a:r>
                      <a:endParaRPr lang="en-ZA" sz="2100" b="1" dirty="0">
                        <a:solidFill>
                          <a:schemeClr val="tx1"/>
                        </a:solidFill>
                        <a:effectLst/>
                        <a:latin typeface="Arial" pitchFamily="34" charset="0"/>
                        <a:ea typeface="Calibri"/>
                        <a:cs typeface="Arial" pitchFamily="34" charset="0"/>
                      </a:endParaRPr>
                    </a:p>
                  </a:txBody>
                  <a:tcPr marL="68580" marR="68580" marT="0" marB="0" anchor="ctr">
                    <a:solidFill>
                      <a:srgbClr val="00B050"/>
                    </a:solidFill>
                  </a:tcPr>
                </a:tc>
                <a:tc>
                  <a:txBody>
                    <a:bodyPr/>
                    <a:lstStyle/>
                    <a:p>
                      <a:pPr marL="0" marR="0" algn="ctr">
                        <a:lnSpc>
                          <a:spcPct val="115000"/>
                        </a:lnSpc>
                        <a:spcBef>
                          <a:spcPts val="0"/>
                        </a:spcBef>
                        <a:spcAft>
                          <a:spcPts val="0"/>
                        </a:spcAft>
                      </a:pPr>
                      <a:r>
                        <a:rPr lang="en-US" sz="2100" b="1" dirty="0" smtClean="0">
                          <a:solidFill>
                            <a:schemeClr val="tx1"/>
                          </a:solidFill>
                          <a:effectLst/>
                          <a:latin typeface="Arial" pitchFamily="34" charset="0"/>
                          <a:ea typeface="Calibri"/>
                          <a:cs typeface="Arial" pitchFamily="34" charset="0"/>
                        </a:rPr>
                        <a:t>G&amp;A Standards</a:t>
                      </a:r>
                      <a:r>
                        <a:rPr lang="en-US" sz="2100" b="1" baseline="0" dirty="0" smtClean="0">
                          <a:solidFill>
                            <a:schemeClr val="tx1"/>
                          </a:solidFill>
                          <a:effectLst/>
                          <a:latin typeface="Arial" pitchFamily="34" charset="0"/>
                          <a:ea typeface="Calibri"/>
                          <a:cs typeface="Arial" pitchFamily="34" charset="0"/>
                        </a:rPr>
                        <a:t>  on target or require  management intervention </a:t>
                      </a:r>
                    </a:p>
                    <a:p>
                      <a:pPr marL="0" marR="0" algn="ctr">
                        <a:lnSpc>
                          <a:spcPct val="115000"/>
                        </a:lnSpc>
                        <a:spcBef>
                          <a:spcPts val="0"/>
                        </a:spcBef>
                        <a:spcAft>
                          <a:spcPts val="0"/>
                        </a:spcAft>
                      </a:pPr>
                      <a:r>
                        <a:rPr lang="en-US" sz="2100" b="1" baseline="0" dirty="0" smtClean="0">
                          <a:solidFill>
                            <a:schemeClr val="tx1"/>
                          </a:solidFill>
                          <a:effectLst/>
                          <a:latin typeface="Arial" pitchFamily="34" charset="0"/>
                          <a:ea typeface="Calibri"/>
                          <a:cs typeface="Arial" pitchFamily="34" charset="0"/>
                        </a:rPr>
                        <a:t>Scored 1 or 2)</a:t>
                      </a:r>
                      <a:endParaRPr lang="en-ZA" sz="2100" b="1" dirty="0">
                        <a:solidFill>
                          <a:schemeClr val="tx1"/>
                        </a:solidFill>
                        <a:effectLst/>
                        <a:latin typeface="Arial" pitchFamily="34" charset="0"/>
                        <a:ea typeface="Calibri"/>
                        <a:cs typeface="Arial" pitchFamily="34" charset="0"/>
                      </a:endParaRPr>
                    </a:p>
                  </a:txBody>
                  <a:tcPr marL="68580" marR="68580" marT="0" marB="0">
                    <a:solidFill>
                      <a:srgbClr val="00B050"/>
                    </a:solidFill>
                  </a:tcPr>
                </a:tc>
                <a:extLst>
                  <a:ext uri="{0D108BD9-81ED-4DB2-BD59-A6C34878D82A}">
                    <a16:rowId xmlns:a16="http://schemas.microsoft.com/office/drawing/2014/main" val="10000"/>
                  </a:ext>
                </a:extLst>
              </a:tr>
              <a:tr h="2724627">
                <a:tc>
                  <a:txBody>
                    <a:bodyPr/>
                    <a:lstStyle/>
                    <a:p>
                      <a:pPr marL="342900" marR="0" indent="-342900" algn="l" defTabSz="914400" rtl="0" eaLnBrk="1" fontAlgn="auto" latinLnBrk="0" hangingPunct="1">
                        <a:lnSpc>
                          <a:spcPct val="115000"/>
                        </a:lnSpc>
                        <a:spcBef>
                          <a:spcPts val="0"/>
                        </a:spcBef>
                        <a:spcAft>
                          <a:spcPts val="0"/>
                        </a:spcAft>
                        <a:buClrTx/>
                        <a:buSzTx/>
                        <a:buFont typeface="+mj-lt"/>
                        <a:buAutoNum type="arabicPeriod"/>
                        <a:tabLst/>
                        <a:defRPr/>
                      </a:pPr>
                      <a:r>
                        <a:rPr lang="en-ZA" sz="2000" b="0" dirty="0" smtClean="0">
                          <a:solidFill>
                            <a:schemeClr val="tx1"/>
                          </a:solidFill>
                          <a:effectLst/>
                          <a:latin typeface="Arial" pitchFamily="34" charset="0"/>
                          <a:cs typeface="Arial" pitchFamily="34" charset="0"/>
                        </a:rPr>
                        <a:t>Management Structures (3)</a:t>
                      </a:r>
                    </a:p>
                    <a:p>
                      <a:pPr marL="342900" marR="0" indent="-342900" algn="l" defTabSz="914400" rtl="0" eaLnBrk="1" fontAlgn="auto" latinLnBrk="0" hangingPunct="1">
                        <a:lnSpc>
                          <a:spcPct val="115000"/>
                        </a:lnSpc>
                        <a:spcBef>
                          <a:spcPts val="0"/>
                        </a:spcBef>
                        <a:spcAft>
                          <a:spcPts val="0"/>
                        </a:spcAft>
                        <a:buClrTx/>
                        <a:buSzTx/>
                        <a:buFont typeface="+mj-lt"/>
                        <a:buAutoNum type="arabicPeriod"/>
                        <a:tabLst/>
                        <a:defRPr/>
                      </a:pPr>
                      <a:r>
                        <a:rPr lang="en-ZA" sz="2000" b="0" dirty="0" smtClean="0">
                          <a:solidFill>
                            <a:schemeClr val="tx1"/>
                          </a:solidFill>
                          <a:effectLst/>
                          <a:latin typeface="Arial" pitchFamily="34" charset="0"/>
                          <a:ea typeface="Calibri"/>
                          <a:cs typeface="Arial" pitchFamily="34" charset="0"/>
                        </a:rPr>
                        <a:t>Accountability (4)</a:t>
                      </a:r>
                    </a:p>
                    <a:p>
                      <a:pPr marL="342900" marR="0" indent="-342900" algn="l" defTabSz="914400" rtl="0" eaLnBrk="1" fontAlgn="auto" latinLnBrk="0" hangingPunct="1">
                        <a:lnSpc>
                          <a:spcPct val="115000"/>
                        </a:lnSpc>
                        <a:spcBef>
                          <a:spcPts val="0"/>
                        </a:spcBef>
                        <a:spcAft>
                          <a:spcPts val="0"/>
                        </a:spcAft>
                        <a:buClrTx/>
                        <a:buSzTx/>
                        <a:buFont typeface="+mj-lt"/>
                        <a:buAutoNum type="arabicPeriod"/>
                        <a:tabLst/>
                        <a:defRPr/>
                      </a:pPr>
                      <a:r>
                        <a:rPr lang="en-ZA" sz="2000" b="0" dirty="0" smtClean="0">
                          <a:solidFill>
                            <a:schemeClr val="tx1"/>
                          </a:solidFill>
                          <a:effectLst/>
                          <a:latin typeface="Arial" pitchFamily="34" charset="0"/>
                          <a:ea typeface="Calibri"/>
                          <a:cs typeface="Arial" pitchFamily="34" charset="0"/>
                        </a:rPr>
                        <a:t>Ethics: Assessment of Financial Disclosures (3)</a:t>
                      </a:r>
                    </a:p>
                    <a:p>
                      <a:pPr marL="342900" marR="0" indent="-342900" algn="l" defTabSz="914400" rtl="0" eaLnBrk="1" fontAlgn="auto" latinLnBrk="0" hangingPunct="1">
                        <a:lnSpc>
                          <a:spcPct val="115000"/>
                        </a:lnSpc>
                        <a:spcBef>
                          <a:spcPts val="0"/>
                        </a:spcBef>
                        <a:spcAft>
                          <a:spcPts val="0"/>
                        </a:spcAft>
                        <a:buClrTx/>
                        <a:buSzTx/>
                        <a:buFont typeface="+mj-lt"/>
                        <a:buAutoNum type="arabicPeriod"/>
                        <a:tabLst/>
                        <a:defRPr/>
                      </a:pPr>
                      <a:r>
                        <a:rPr lang="en-ZA" sz="2000" b="0" dirty="0" smtClean="0">
                          <a:solidFill>
                            <a:schemeClr val="tx1"/>
                          </a:solidFill>
                          <a:effectLst/>
                          <a:latin typeface="Arial" pitchFamily="34" charset="0"/>
                          <a:cs typeface="Arial" pitchFamily="34" charset="0"/>
                        </a:rPr>
                        <a:t>Internal Audit Arrangements (4)</a:t>
                      </a:r>
                      <a:endParaRPr lang="en-ZA" sz="2000" b="0" dirty="0" smtClean="0">
                        <a:solidFill>
                          <a:schemeClr val="tx1"/>
                        </a:solidFill>
                        <a:effectLst/>
                        <a:latin typeface="Arial" pitchFamily="34" charset="0"/>
                        <a:ea typeface="Calibri"/>
                        <a:cs typeface="Arial" pitchFamily="34" charset="0"/>
                      </a:endParaRPr>
                    </a:p>
                    <a:p>
                      <a:pPr marL="342900" marR="0" indent="-342900">
                        <a:lnSpc>
                          <a:spcPct val="115000"/>
                        </a:lnSpc>
                        <a:spcBef>
                          <a:spcPts val="0"/>
                        </a:spcBef>
                        <a:spcAft>
                          <a:spcPts val="0"/>
                        </a:spcAft>
                        <a:buFont typeface="+mj-lt"/>
                        <a:buAutoNum type="arabicPeriod"/>
                      </a:pPr>
                      <a:r>
                        <a:rPr lang="en-ZA" sz="2000" b="0" dirty="0" smtClean="0">
                          <a:solidFill>
                            <a:schemeClr val="tx1"/>
                          </a:solidFill>
                          <a:effectLst/>
                          <a:latin typeface="Arial" pitchFamily="34" charset="0"/>
                          <a:cs typeface="Arial" pitchFamily="34" charset="0"/>
                        </a:rPr>
                        <a:t>Risk Management (3)</a:t>
                      </a:r>
                    </a:p>
                    <a:p>
                      <a:pPr marL="342900" marR="0" indent="-342900" algn="l" defTabSz="914400" rtl="0" eaLnBrk="1" fontAlgn="auto" latinLnBrk="0" hangingPunct="1">
                        <a:lnSpc>
                          <a:spcPct val="115000"/>
                        </a:lnSpc>
                        <a:spcBef>
                          <a:spcPts val="0"/>
                        </a:spcBef>
                        <a:spcAft>
                          <a:spcPts val="0"/>
                        </a:spcAft>
                        <a:buClrTx/>
                        <a:buSzTx/>
                        <a:buFont typeface="+mj-lt"/>
                        <a:buAutoNum type="arabicPeriod"/>
                        <a:tabLst/>
                        <a:defRPr/>
                      </a:pPr>
                      <a:r>
                        <a:rPr lang="en-ZA" sz="2000" b="0" dirty="0" smtClean="0">
                          <a:solidFill>
                            <a:schemeClr val="tx1"/>
                          </a:solidFill>
                          <a:effectLst/>
                          <a:latin typeface="Arial" pitchFamily="34" charset="0"/>
                          <a:cs typeface="Arial" pitchFamily="34" charset="0"/>
                        </a:rPr>
                        <a:t>Corporate  Governance of ICT (3)</a:t>
                      </a:r>
                      <a:endParaRPr lang="en-ZA" sz="2000" b="0" dirty="0" smtClean="0">
                        <a:solidFill>
                          <a:schemeClr val="tx1"/>
                        </a:solidFill>
                        <a:effectLst/>
                        <a:latin typeface="Arial" pitchFamily="34" charset="0"/>
                        <a:ea typeface="Calibri"/>
                        <a:cs typeface="Arial" pitchFamily="34" charset="0"/>
                      </a:endParaRPr>
                    </a:p>
                    <a:p>
                      <a:pPr marL="342900" marR="0" indent="-342900">
                        <a:lnSpc>
                          <a:spcPct val="115000"/>
                        </a:lnSpc>
                        <a:spcBef>
                          <a:spcPts val="0"/>
                        </a:spcBef>
                        <a:spcAft>
                          <a:spcPts val="0"/>
                        </a:spcAft>
                        <a:buFont typeface="+mj-lt"/>
                        <a:buAutoNum type="arabicPeriod"/>
                      </a:pPr>
                      <a:r>
                        <a:rPr lang="en-ZA" sz="2000" b="0" dirty="0" smtClean="0">
                          <a:solidFill>
                            <a:schemeClr val="tx1"/>
                          </a:solidFill>
                          <a:effectLst/>
                          <a:latin typeface="Arial" pitchFamily="34" charset="0"/>
                          <a:cs typeface="Arial" pitchFamily="34" charset="0"/>
                        </a:rPr>
                        <a:t>Promotion </a:t>
                      </a:r>
                      <a:r>
                        <a:rPr lang="en-ZA" sz="2000" b="0" dirty="0">
                          <a:solidFill>
                            <a:schemeClr val="tx1"/>
                          </a:solidFill>
                          <a:effectLst/>
                          <a:latin typeface="Arial" pitchFamily="34" charset="0"/>
                          <a:cs typeface="Arial" pitchFamily="34" charset="0"/>
                        </a:rPr>
                        <a:t>of Access to </a:t>
                      </a:r>
                      <a:r>
                        <a:rPr lang="en-ZA" sz="2000" b="0" dirty="0" smtClean="0">
                          <a:solidFill>
                            <a:schemeClr val="tx1"/>
                          </a:solidFill>
                          <a:effectLst/>
                          <a:latin typeface="Arial" pitchFamily="34" charset="0"/>
                          <a:cs typeface="Arial" pitchFamily="34" charset="0"/>
                        </a:rPr>
                        <a:t>Information (PAIA)  (3)</a:t>
                      </a:r>
                    </a:p>
                    <a:p>
                      <a:pPr marL="342900" marR="0" indent="-342900" algn="l" defTabSz="914400" rtl="0" eaLnBrk="1" fontAlgn="auto" latinLnBrk="0" hangingPunct="1">
                        <a:lnSpc>
                          <a:spcPct val="115000"/>
                        </a:lnSpc>
                        <a:spcBef>
                          <a:spcPts val="0"/>
                        </a:spcBef>
                        <a:spcAft>
                          <a:spcPts val="0"/>
                        </a:spcAft>
                        <a:buClrTx/>
                        <a:buSzTx/>
                        <a:buFont typeface="+mj-lt"/>
                        <a:buAutoNum type="arabicPeriod"/>
                        <a:tabLst/>
                        <a:defRPr/>
                      </a:pPr>
                      <a:r>
                        <a:rPr lang="en-ZA" sz="2000" b="0" dirty="0" smtClean="0">
                          <a:solidFill>
                            <a:schemeClr val="tx1"/>
                          </a:solidFill>
                          <a:effectLst/>
                          <a:latin typeface="Arial" pitchFamily="34" charset="0"/>
                          <a:cs typeface="Arial" pitchFamily="34" charset="0"/>
                        </a:rPr>
                        <a:t>Promotion of Administrative Justice (PAJA) (4)</a:t>
                      </a:r>
                      <a:r>
                        <a:rPr lang="en-ZA" sz="2000" b="0" baseline="0" dirty="0" smtClean="0">
                          <a:solidFill>
                            <a:schemeClr val="tx1"/>
                          </a:solidFill>
                          <a:effectLst/>
                          <a:latin typeface="Arial" pitchFamily="34" charset="0"/>
                          <a:cs typeface="Arial" pitchFamily="34" charset="0"/>
                        </a:rPr>
                        <a:t> </a:t>
                      </a:r>
                    </a:p>
                    <a:p>
                      <a:pPr marL="342900" marR="0" indent="-342900" algn="l" defTabSz="914400" rtl="0" eaLnBrk="1" fontAlgn="auto" latinLnBrk="0" hangingPunct="1">
                        <a:lnSpc>
                          <a:spcPct val="115000"/>
                        </a:lnSpc>
                        <a:spcBef>
                          <a:spcPts val="0"/>
                        </a:spcBef>
                        <a:spcAft>
                          <a:spcPts val="0"/>
                        </a:spcAft>
                        <a:buClrTx/>
                        <a:buSzTx/>
                        <a:buFont typeface="+mj-lt"/>
                        <a:buAutoNum type="arabicPeriod"/>
                        <a:tabLst/>
                        <a:defRPr/>
                      </a:pPr>
                      <a:endParaRPr lang="en-ZA" sz="1000" b="0" dirty="0">
                        <a:solidFill>
                          <a:schemeClr val="tx1"/>
                        </a:solidFill>
                        <a:effectLst/>
                        <a:latin typeface="Arial" pitchFamily="34" charset="0"/>
                        <a:ea typeface="Calibri"/>
                        <a:cs typeface="Arial" pitchFamily="34" charset="0"/>
                      </a:endParaRPr>
                    </a:p>
                  </a:txBody>
                  <a:tcPr marL="68580" marR="68580" marT="0" marB="0">
                    <a:solidFill>
                      <a:schemeClr val="accent3">
                        <a:lumMod val="40000"/>
                        <a:lumOff val="60000"/>
                      </a:schemeClr>
                    </a:solidFill>
                  </a:tcPr>
                </a:tc>
                <a:tc>
                  <a:txBody>
                    <a:bodyPr/>
                    <a:lstStyle/>
                    <a:p>
                      <a:pPr marL="342900" marR="0" indent="-342900" algn="l" defTabSz="914400" rtl="0" eaLnBrk="1" fontAlgn="auto" latinLnBrk="0" hangingPunct="1">
                        <a:lnSpc>
                          <a:spcPct val="115000"/>
                        </a:lnSpc>
                        <a:spcBef>
                          <a:spcPts val="0"/>
                        </a:spcBef>
                        <a:spcAft>
                          <a:spcPts val="0"/>
                        </a:spcAft>
                        <a:buClrTx/>
                        <a:buSzTx/>
                        <a:buFont typeface="+mj-lt"/>
                        <a:buAutoNum type="arabicPeriod"/>
                        <a:tabLst/>
                        <a:defRPr/>
                      </a:pPr>
                      <a:r>
                        <a:rPr lang="en-ZA" sz="2000" b="0" dirty="0" smtClean="0">
                          <a:solidFill>
                            <a:schemeClr val="tx1"/>
                          </a:solidFill>
                          <a:effectLst/>
                          <a:latin typeface="Arial" pitchFamily="34" charset="0"/>
                          <a:cs typeface="Arial" pitchFamily="34" charset="0"/>
                        </a:rPr>
                        <a:t>Service Delivery Improvement (2.5)</a:t>
                      </a:r>
                    </a:p>
                    <a:p>
                      <a:pPr marL="342900" marR="0" indent="-342900" algn="l" defTabSz="914400" rtl="0" eaLnBrk="1" fontAlgn="auto" latinLnBrk="0" hangingPunct="1">
                        <a:lnSpc>
                          <a:spcPct val="115000"/>
                        </a:lnSpc>
                        <a:spcBef>
                          <a:spcPts val="0"/>
                        </a:spcBef>
                        <a:spcAft>
                          <a:spcPts val="0"/>
                        </a:spcAft>
                        <a:buClrTx/>
                        <a:buSzTx/>
                        <a:buFont typeface="+mj-lt"/>
                        <a:buAutoNum type="arabicPeriod"/>
                        <a:tabLst/>
                        <a:defRPr/>
                      </a:pPr>
                      <a:r>
                        <a:rPr lang="en-US" sz="2000" b="0" dirty="0" smtClean="0">
                          <a:solidFill>
                            <a:schemeClr val="tx1"/>
                          </a:solidFill>
                          <a:effectLst/>
                          <a:latin typeface="Arial" pitchFamily="34" charset="0"/>
                          <a:cs typeface="Arial" pitchFamily="34" charset="0"/>
                        </a:rPr>
                        <a:t>Professional Ethics (2)</a:t>
                      </a:r>
                      <a:endParaRPr lang="en-ZA" sz="2000" b="0" dirty="0" smtClean="0">
                        <a:solidFill>
                          <a:schemeClr val="tx1"/>
                        </a:solidFill>
                        <a:effectLst/>
                        <a:latin typeface="Arial" pitchFamily="34" charset="0"/>
                        <a:cs typeface="Arial" pitchFamily="34" charset="0"/>
                      </a:endParaRPr>
                    </a:p>
                    <a:p>
                      <a:pPr marL="342900" marR="0" indent="-342900" algn="l" defTabSz="914400" rtl="0" eaLnBrk="1" fontAlgn="auto" latinLnBrk="0" hangingPunct="1">
                        <a:lnSpc>
                          <a:spcPct val="115000"/>
                        </a:lnSpc>
                        <a:spcBef>
                          <a:spcPts val="0"/>
                        </a:spcBef>
                        <a:spcAft>
                          <a:spcPts val="0"/>
                        </a:spcAft>
                        <a:buClrTx/>
                        <a:buSzTx/>
                        <a:buFont typeface="+mj-lt"/>
                        <a:buAutoNum type="arabicPeriod"/>
                        <a:tabLst/>
                        <a:defRPr/>
                      </a:pPr>
                      <a:r>
                        <a:rPr lang="en-ZA" sz="2000" b="0" dirty="0" smtClean="0">
                          <a:solidFill>
                            <a:schemeClr val="tx1"/>
                          </a:solidFill>
                          <a:effectLst/>
                          <a:latin typeface="Arial" pitchFamily="34" charset="0"/>
                          <a:cs typeface="Arial" pitchFamily="34" charset="0"/>
                        </a:rPr>
                        <a:t>Anti-Corruption and Ethics Management (2)</a:t>
                      </a:r>
                    </a:p>
                    <a:p>
                      <a:pPr marL="342900" marR="0" indent="-342900" algn="l" defTabSz="914400" rtl="0" eaLnBrk="1" fontAlgn="auto" latinLnBrk="0" hangingPunct="1">
                        <a:lnSpc>
                          <a:spcPct val="115000"/>
                        </a:lnSpc>
                        <a:spcBef>
                          <a:spcPts val="0"/>
                        </a:spcBef>
                        <a:spcAft>
                          <a:spcPts val="0"/>
                        </a:spcAft>
                        <a:buClrTx/>
                        <a:buSzTx/>
                        <a:buFont typeface="+mj-lt"/>
                        <a:buAutoNum type="arabicPeriod"/>
                        <a:tabLst/>
                        <a:defRPr/>
                      </a:pPr>
                      <a:endParaRPr lang="en-ZA" sz="2000" b="0" dirty="0" smtClean="0">
                        <a:solidFill>
                          <a:schemeClr val="tx1"/>
                        </a:solidFill>
                        <a:effectLst/>
                        <a:latin typeface="Arial" pitchFamily="34" charset="0"/>
                        <a:ea typeface="Calibri"/>
                        <a:cs typeface="Arial" pitchFamily="34" charset="0"/>
                      </a:endParaRPr>
                    </a:p>
                    <a:p>
                      <a:pPr marL="342900" marR="0" indent="-342900">
                        <a:lnSpc>
                          <a:spcPct val="115000"/>
                        </a:lnSpc>
                        <a:spcBef>
                          <a:spcPts val="0"/>
                        </a:spcBef>
                        <a:spcAft>
                          <a:spcPts val="0"/>
                        </a:spcAft>
                        <a:buFont typeface="+mj-lt"/>
                        <a:buAutoNum type="arabicPeriod"/>
                      </a:pPr>
                      <a:endParaRPr lang="en-ZA" sz="2000" b="0" dirty="0" smtClean="0">
                        <a:solidFill>
                          <a:schemeClr val="tx1"/>
                        </a:solidFill>
                        <a:effectLst/>
                        <a:latin typeface="Arial" pitchFamily="34" charset="0"/>
                        <a:cs typeface="Arial" pitchFamily="34" charset="0"/>
                      </a:endParaRPr>
                    </a:p>
                    <a:p>
                      <a:pPr marL="0" marR="0" algn="r">
                        <a:lnSpc>
                          <a:spcPct val="115000"/>
                        </a:lnSpc>
                        <a:spcBef>
                          <a:spcPts val="0"/>
                        </a:spcBef>
                        <a:spcAft>
                          <a:spcPts val="0"/>
                        </a:spcAft>
                      </a:pPr>
                      <a:endParaRPr lang="en-ZA" sz="2000" b="0" dirty="0">
                        <a:solidFill>
                          <a:schemeClr val="tx1"/>
                        </a:solidFill>
                        <a:effectLst/>
                        <a:latin typeface="Arial" pitchFamily="34" charset="0"/>
                        <a:ea typeface="Calibri"/>
                        <a:cs typeface="Arial" pitchFamily="34" charset="0"/>
                      </a:endParaRPr>
                    </a:p>
                  </a:txBody>
                  <a:tcPr marL="68580" marR="68580" marT="0" marB="0">
                    <a:solidFill>
                      <a:schemeClr val="accent3">
                        <a:lumMod val="40000"/>
                        <a:lumOff val="6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7620821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6866" name="Content Placeholder 1"/>
          <p:cNvSpPr>
            <a:spLocks noGrp="1"/>
          </p:cNvSpPr>
          <p:nvPr>
            <p:ph idx="1"/>
          </p:nvPr>
        </p:nvSpPr>
        <p:spPr>
          <a:xfrm>
            <a:off x="228600" y="1196975"/>
            <a:ext cx="8686800" cy="5356225"/>
          </a:xfrm>
        </p:spPr>
        <p:txBody>
          <a:bodyPr>
            <a:normAutofit/>
          </a:bodyPr>
          <a:lstStyle/>
          <a:p>
            <a:pPr algn="just">
              <a:lnSpc>
                <a:spcPct val="120000"/>
              </a:lnSpc>
              <a:spcBef>
                <a:spcPct val="0"/>
              </a:spcBef>
            </a:pPr>
            <a:r>
              <a:rPr lang="en-US" altLang="en-US" sz="2800" dirty="0" smtClean="0">
                <a:latin typeface="Arial" charset="0"/>
                <a:cs typeface="Arial" charset="0"/>
              </a:rPr>
              <a:t>The Annual Report period is 1 April 2018 to 31 March 2019</a:t>
            </a:r>
          </a:p>
          <a:p>
            <a:pPr algn="just">
              <a:lnSpc>
                <a:spcPct val="120000"/>
              </a:lnSpc>
              <a:spcBef>
                <a:spcPct val="0"/>
              </a:spcBef>
            </a:pPr>
            <a:endParaRPr lang="en-GB" altLang="en-US" sz="2800" dirty="0" smtClean="0">
              <a:latin typeface="Arial" charset="0"/>
              <a:cs typeface="Arial" charset="0"/>
            </a:endParaRPr>
          </a:p>
          <a:p>
            <a:pPr algn="just">
              <a:lnSpc>
                <a:spcPct val="120000"/>
              </a:lnSpc>
              <a:spcBef>
                <a:spcPct val="0"/>
              </a:spcBef>
            </a:pPr>
            <a:r>
              <a:rPr lang="en-GB" altLang="en-US" sz="2800" dirty="0" smtClean="0">
                <a:latin typeface="Arial" charset="0"/>
                <a:cs typeface="Arial" charset="0"/>
              </a:rPr>
              <a:t>The Annual Report details the activities undertaken and the performance of the Department against the Annual Performance Plan</a:t>
            </a:r>
          </a:p>
          <a:p>
            <a:pPr>
              <a:lnSpc>
                <a:spcPct val="120000"/>
              </a:lnSpc>
              <a:spcBef>
                <a:spcPct val="0"/>
              </a:spcBef>
            </a:pPr>
            <a:endParaRPr lang="en-GB" altLang="en-US" sz="2800" dirty="0" smtClean="0">
              <a:latin typeface="Arial" charset="0"/>
              <a:cs typeface="Arial" charset="0"/>
            </a:endParaRPr>
          </a:p>
        </p:txBody>
      </p:sp>
      <p:sp>
        <p:nvSpPr>
          <p:cNvPr id="3686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2800">
                <a:solidFill>
                  <a:schemeClr val="tx1"/>
                </a:solidFill>
                <a:latin typeface="Arial" charset="0"/>
                <a:cs typeface="Arial" charset="0"/>
              </a:defRPr>
            </a:lvl1pPr>
            <a:lvl2pPr marL="742950" indent="-285750">
              <a:spcBef>
                <a:spcPct val="20000"/>
              </a:spcBef>
              <a:buFont typeface="Arial" charset="0"/>
              <a:buChar char="–"/>
              <a:defRPr sz="2400">
                <a:solidFill>
                  <a:schemeClr val="tx1"/>
                </a:solidFill>
                <a:latin typeface="Arial" charset="0"/>
                <a:cs typeface="Arial" charset="0"/>
              </a:defRPr>
            </a:lvl2pPr>
            <a:lvl3pPr marL="1143000" indent="-228600">
              <a:spcBef>
                <a:spcPct val="20000"/>
              </a:spcBef>
              <a:buFont typeface="Arial" charset="0"/>
              <a:buChar char="•"/>
              <a:defRPr sz="2000">
                <a:solidFill>
                  <a:schemeClr val="tx1"/>
                </a:solidFill>
                <a:latin typeface="Arial" charset="0"/>
                <a:cs typeface="Arial" charset="0"/>
              </a:defRPr>
            </a:lvl3pPr>
            <a:lvl4pPr marL="1600200" indent="-228600">
              <a:spcBef>
                <a:spcPct val="20000"/>
              </a:spcBef>
              <a:buFont typeface="Arial" charset="0"/>
              <a:buChar char="–"/>
              <a:defRPr sz="2000">
                <a:solidFill>
                  <a:schemeClr val="tx1"/>
                </a:solidFill>
                <a:latin typeface="Arial" charset="0"/>
                <a:cs typeface="Arial" charset="0"/>
              </a:defRPr>
            </a:lvl4pPr>
            <a:lvl5pPr marL="2057400" indent="-22860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a:spcBef>
                <a:spcPct val="0"/>
              </a:spcBef>
              <a:buFontTx/>
              <a:buNone/>
            </a:pPr>
            <a:fld id="{243D1159-C1B2-4FE0-88F2-0E2084552F0E}" type="slidenum">
              <a:rPr lang="en-ZA" altLang="en-US" sz="1200" smtClean="0">
                <a:solidFill>
                  <a:srgbClr val="898989"/>
                </a:solidFill>
                <a:latin typeface="Calibri" pitchFamily="34" charset="0"/>
              </a:rPr>
              <a:pPr>
                <a:spcBef>
                  <a:spcPct val="0"/>
                </a:spcBef>
                <a:buFontTx/>
                <a:buNone/>
              </a:pPr>
              <a:t>3</a:t>
            </a:fld>
            <a:endParaRPr lang="en-ZA" altLang="en-US" sz="1200" dirty="0" smtClean="0">
              <a:solidFill>
                <a:srgbClr val="898989"/>
              </a:solidFill>
              <a:latin typeface="Calibri" pitchFamily="34" charset="0"/>
            </a:endParaRPr>
          </a:p>
        </p:txBody>
      </p:sp>
      <p:sp>
        <p:nvSpPr>
          <p:cNvPr id="36867" name="Title 2"/>
          <p:cNvSpPr>
            <a:spLocks noGrp="1"/>
          </p:cNvSpPr>
          <p:nvPr>
            <p:ph type="title"/>
          </p:nvPr>
        </p:nvSpPr>
        <p:spPr>
          <a:xfrm>
            <a:off x="539552" y="188640"/>
            <a:ext cx="8229600" cy="647700"/>
          </a:xfrm>
        </p:spPr>
        <p:txBody>
          <a:bodyPr/>
          <a:lstStyle/>
          <a:p>
            <a:r>
              <a:rPr lang="en-US" altLang="en-US" sz="3200" b="1" dirty="0" smtClean="0">
                <a:latin typeface="Arial" charset="0"/>
                <a:cs typeface="Arial" charset="0"/>
              </a:rPr>
              <a:t>A.  Introduction</a:t>
            </a:r>
            <a:endParaRPr lang="en-US" altLang="en-US" b="1" dirty="0" smtClean="0">
              <a:latin typeface="Arial" charset="0"/>
              <a:cs typeface="Arial" charset="0"/>
            </a:endParaRPr>
          </a:p>
        </p:txBody>
      </p:sp>
      <p:sp>
        <p:nvSpPr>
          <p:cNvPr id="7" name="Rectangle 6"/>
          <p:cNvSpPr>
            <a:spLocks noChangeArrowheads="1"/>
          </p:cNvSpPr>
          <p:nvPr/>
        </p:nvSpPr>
        <p:spPr bwMode="auto">
          <a:xfrm>
            <a:off x="1115616" y="5085184"/>
            <a:ext cx="6974432" cy="646331"/>
          </a:xfrm>
          <a:prstGeom prst="rect">
            <a:avLst/>
          </a:prstGeom>
          <a:solidFill>
            <a:schemeClr val="accent3"/>
          </a:solidFill>
          <a:ln>
            <a:noFill/>
          </a:ln>
          <a:extLst/>
        </p:spPr>
        <p:txBody>
          <a:bodyPr wrap="square">
            <a:spAutoFit/>
          </a:bodyPr>
          <a:lstStyle>
            <a:lvl1pPr>
              <a:spcBef>
                <a:spcPct val="20000"/>
              </a:spcBef>
              <a:buFont typeface="Arial" charset="0"/>
              <a:buChar char="•"/>
              <a:defRPr sz="2800">
                <a:solidFill>
                  <a:schemeClr val="tx1"/>
                </a:solidFill>
                <a:latin typeface="Arial" charset="0"/>
                <a:cs typeface="Arial" charset="0"/>
              </a:defRPr>
            </a:lvl1pPr>
            <a:lvl2pPr marL="742950" indent="-285750">
              <a:spcBef>
                <a:spcPct val="20000"/>
              </a:spcBef>
              <a:buFont typeface="Arial" charset="0"/>
              <a:buChar char="–"/>
              <a:defRPr sz="2400">
                <a:solidFill>
                  <a:schemeClr val="tx1"/>
                </a:solidFill>
                <a:latin typeface="Arial" charset="0"/>
                <a:cs typeface="Arial" charset="0"/>
              </a:defRPr>
            </a:lvl2pPr>
            <a:lvl3pPr marL="1143000" indent="-228600">
              <a:spcBef>
                <a:spcPct val="20000"/>
              </a:spcBef>
              <a:buFont typeface="Arial" charset="0"/>
              <a:buChar char="•"/>
              <a:defRPr sz="2000">
                <a:solidFill>
                  <a:schemeClr val="tx1"/>
                </a:solidFill>
                <a:latin typeface="Arial" charset="0"/>
                <a:cs typeface="Arial" charset="0"/>
              </a:defRPr>
            </a:lvl3pPr>
            <a:lvl4pPr marL="1600200" indent="-228600">
              <a:spcBef>
                <a:spcPct val="20000"/>
              </a:spcBef>
              <a:buFont typeface="Arial" charset="0"/>
              <a:buChar char="–"/>
              <a:defRPr sz="2000">
                <a:solidFill>
                  <a:schemeClr val="tx1"/>
                </a:solidFill>
                <a:latin typeface="Arial" charset="0"/>
                <a:cs typeface="Arial" charset="0"/>
              </a:defRPr>
            </a:lvl4pPr>
            <a:lvl5pPr marL="2057400" indent="-22860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algn="just" eaLnBrk="1" hangingPunct="1">
              <a:spcBef>
                <a:spcPct val="0"/>
              </a:spcBef>
              <a:buFontTx/>
              <a:buNone/>
            </a:pPr>
            <a:r>
              <a:rPr lang="en-GB" altLang="en-US" sz="1800" b="1" dirty="0"/>
              <a:t>This presentation highlights work on key areas covered in the Annual Report and is not a detailed account of activities. </a:t>
            </a:r>
          </a:p>
        </p:txBody>
      </p:sp>
    </p:spTree>
    <p:extLst>
      <p:ext uri="{BB962C8B-B14F-4D97-AF65-F5344CB8AC3E}">
        <p14:creationId xmlns:p14="http://schemas.microsoft.com/office/powerpoint/2010/main" val="241285284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just"/>
            <a:r>
              <a:rPr lang="en-ZA" sz="2800" dirty="0" smtClean="0">
                <a:latin typeface="Arial" panose="020B0604020202020204" pitchFamily="34" charset="0"/>
                <a:cs typeface="Arial" panose="020B0604020202020204" pitchFamily="34" charset="0"/>
              </a:rPr>
              <a:t>The Department employs staff on a permanent basis, as well as through fixed-term contracts for specific projects and secondments to access specific scarce skills and knowledge for its programmes, including the PICC Technical Unit.</a:t>
            </a:r>
          </a:p>
          <a:p>
            <a:pPr marL="0" indent="0" algn="just">
              <a:buNone/>
            </a:pPr>
            <a:endParaRPr lang="en-ZA" sz="1000" dirty="0" smtClean="0">
              <a:latin typeface="Arial" panose="020B0604020202020204" pitchFamily="34" charset="0"/>
              <a:cs typeface="Arial" panose="020B0604020202020204" pitchFamily="34" charset="0"/>
            </a:endParaRPr>
          </a:p>
          <a:p>
            <a:pPr algn="just"/>
            <a:r>
              <a:rPr lang="en-ZA" sz="2800" dirty="0" smtClean="0">
                <a:latin typeface="Arial" panose="020B0604020202020204" pitchFamily="34" charset="0"/>
                <a:cs typeface="Arial" panose="020B0604020202020204" pitchFamily="34" charset="0"/>
              </a:rPr>
              <a:t>The EDD had a ratio of 48,4% women in Senior Management positions as at 31 March 2019.</a:t>
            </a:r>
          </a:p>
          <a:p>
            <a:pPr algn="just"/>
            <a:endParaRPr lang="en-ZA" sz="1000" dirty="0">
              <a:latin typeface="Arial" panose="020B0604020202020204" pitchFamily="34" charset="0"/>
              <a:cs typeface="Arial" panose="020B0604020202020204" pitchFamily="34" charset="0"/>
            </a:endParaRPr>
          </a:p>
          <a:p>
            <a:pPr algn="just"/>
            <a:r>
              <a:rPr lang="en-ZA" sz="2800" dirty="0" smtClean="0">
                <a:latin typeface="Arial" panose="020B0604020202020204" pitchFamily="34" charset="0"/>
                <a:cs typeface="Arial" panose="020B0604020202020204" pitchFamily="34" charset="0"/>
              </a:rPr>
              <a:t>15 HR policies were reviewed/ developed and are in the process of consultation. </a:t>
            </a:r>
            <a:endParaRPr lang="en-ZA" sz="2800"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0C477770-CA54-4B44-8FE2-04A07C028FD1}" type="slidenum">
              <a:rPr lang="en-ZA" smtClean="0"/>
              <a:pPr/>
              <a:t>30</a:t>
            </a:fld>
            <a:endParaRPr lang="en-ZA" dirty="0"/>
          </a:p>
        </p:txBody>
      </p:sp>
      <p:sp>
        <p:nvSpPr>
          <p:cNvPr id="5" name="Title 3"/>
          <p:cNvSpPr>
            <a:spLocks noGrp="1"/>
          </p:cNvSpPr>
          <p:nvPr>
            <p:ph type="title"/>
          </p:nvPr>
        </p:nvSpPr>
        <p:spPr/>
        <p:txBody>
          <a:bodyPr>
            <a:normAutofit/>
          </a:bodyPr>
          <a:lstStyle/>
          <a:p>
            <a:r>
              <a:rPr lang="en-ZA" sz="3200" b="1" dirty="0" smtClean="0">
                <a:latin typeface="Arial" pitchFamily="34" charset="0"/>
                <a:cs typeface="Arial" pitchFamily="34" charset="0"/>
              </a:rPr>
              <a:t>G.  Human Resource Management</a:t>
            </a:r>
            <a:endParaRPr lang="en-ZA" sz="3200" b="1" dirty="0">
              <a:latin typeface="Arial" pitchFamily="34" charset="0"/>
              <a:cs typeface="Arial" pitchFamily="34" charset="0"/>
            </a:endParaRPr>
          </a:p>
        </p:txBody>
      </p:sp>
    </p:spTree>
    <p:extLst>
      <p:ext uri="{BB962C8B-B14F-4D97-AF65-F5344CB8AC3E}">
        <p14:creationId xmlns:p14="http://schemas.microsoft.com/office/powerpoint/2010/main" val="39848670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251520" y="1699736"/>
          <a:ext cx="8435280" cy="4033520"/>
        </p:xfrm>
        <a:graphic>
          <a:graphicData uri="http://schemas.openxmlformats.org/drawingml/2006/table">
            <a:tbl>
              <a:tblPr firstRow="1" bandRow="1">
                <a:tableStyleId>{5C22544A-7EE6-4342-B048-85BDC9FD1C3A}</a:tableStyleId>
              </a:tblPr>
              <a:tblGrid>
                <a:gridCol w="1584176">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gridCol w="1368152">
                  <a:extLst>
                    <a:ext uri="{9D8B030D-6E8A-4147-A177-3AD203B41FA5}">
                      <a16:colId xmlns:a16="http://schemas.microsoft.com/office/drawing/2014/main" val="20002"/>
                    </a:ext>
                  </a:extLst>
                </a:gridCol>
                <a:gridCol w="1368152">
                  <a:extLst>
                    <a:ext uri="{9D8B030D-6E8A-4147-A177-3AD203B41FA5}">
                      <a16:colId xmlns:a16="http://schemas.microsoft.com/office/drawing/2014/main" val="20003"/>
                    </a:ext>
                  </a:extLst>
                </a:gridCol>
                <a:gridCol w="1340768">
                  <a:extLst>
                    <a:ext uri="{9D8B030D-6E8A-4147-A177-3AD203B41FA5}">
                      <a16:colId xmlns:a16="http://schemas.microsoft.com/office/drawing/2014/main" val="20004"/>
                    </a:ext>
                  </a:extLst>
                </a:gridCol>
                <a:gridCol w="1405880">
                  <a:extLst>
                    <a:ext uri="{9D8B030D-6E8A-4147-A177-3AD203B41FA5}">
                      <a16:colId xmlns:a16="http://schemas.microsoft.com/office/drawing/2014/main" val="20005"/>
                    </a:ext>
                  </a:extLst>
                </a:gridCol>
              </a:tblGrid>
              <a:tr h="370840">
                <a:tc>
                  <a:txBody>
                    <a:bodyPr/>
                    <a:lstStyle/>
                    <a:p>
                      <a:r>
                        <a:rPr lang="en-ZA" dirty="0" smtClean="0">
                          <a:solidFill>
                            <a:schemeClr val="tx1"/>
                          </a:solidFill>
                        </a:rPr>
                        <a:t>Programme</a:t>
                      </a:r>
                      <a:endParaRPr lang="en-ZA" dirty="0">
                        <a:solidFill>
                          <a:schemeClr val="tx1"/>
                        </a:solidFill>
                      </a:endParaRPr>
                    </a:p>
                  </a:txBody>
                  <a:tcPr>
                    <a:solidFill>
                      <a:schemeClr val="accent3">
                        <a:lumMod val="40000"/>
                        <a:lumOff val="60000"/>
                      </a:schemeClr>
                    </a:solidFill>
                  </a:tcPr>
                </a:tc>
                <a:tc>
                  <a:txBody>
                    <a:bodyPr/>
                    <a:lstStyle/>
                    <a:p>
                      <a:r>
                        <a:rPr lang="en-ZA" dirty="0" smtClean="0">
                          <a:solidFill>
                            <a:schemeClr val="tx1"/>
                          </a:solidFill>
                        </a:rPr>
                        <a:t>Total Expenditure</a:t>
                      </a:r>
                      <a:r>
                        <a:rPr lang="en-ZA" baseline="0" dirty="0" smtClean="0">
                          <a:solidFill>
                            <a:schemeClr val="tx1"/>
                          </a:solidFill>
                        </a:rPr>
                        <a:t> R’000</a:t>
                      </a:r>
                      <a:endParaRPr lang="en-ZA" dirty="0">
                        <a:solidFill>
                          <a:schemeClr val="tx1"/>
                        </a:solidFill>
                      </a:endParaRPr>
                    </a:p>
                  </a:txBody>
                  <a:tcPr>
                    <a:solidFill>
                      <a:schemeClr val="accent3">
                        <a:lumMod val="40000"/>
                        <a:lumOff val="60000"/>
                      </a:schemeClr>
                    </a:solidFill>
                  </a:tcPr>
                </a:tc>
                <a:tc>
                  <a:txBody>
                    <a:bodyPr/>
                    <a:lstStyle/>
                    <a:p>
                      <a:r>
                        <a:rPr lang="en-ZA" dirty="0" smtClean="0">
                          <a:solidFill>
                            <a:schemeClr val="tx1"/>
                          </a:solidFill>
                        </a:rPr>
                        <a:t>Personnel Expenditure R’000</a:t>
                      </a:r>
                    </a:p>
                  </a:txBody>
                  <a:tcPr>
                    <a:solidFill>
                      <a:schemeClr val="accent3">
                        <a:lumMod val="40000"/>
                        <a:lumOff val="60000"/>
                      </a:schemeClr>
                    </a:solidFill>
                  </a:tcPr>
                </a:tc>
                <a:tc>
                  <a:txBody>
                    <a:bodyPr/>
                    <a:lstStyle/>
                    <a:p>
                      <a:r>
                        <a:rPr lang="en-ZA" dirty="0" smtClean="0">
                          <a:solidFill>
                            <a:schemeClr val="tx1"/>
                          </a:solidFill>
                        </a:rPr>
                        <a:t>Training Expenditure R’000</a:t>
                      </a:r>
                      <a:endParaRPr lang="en-ZA" dirty="0">
                        <a:solidFill>
                          <a:schemeClr val="tx1"/>
                        </a:solidFill>
                      </a:endParaRPr>
                    </a:p>
                  </a:txBody>
                  <a:tcPr>
                    <a:solidFill>
                      <a:schemeClr val="accent3">
                        <a:lumMod val="40000"/>
                        <a:lumOff val="60000"/>
                      </a:schemeClr>
                    </a:solidFill>
                  </a:tcPr>
                </a:tc>
                <a:tc>
                  <a:txBody>
                    <a:bodyPr/>
                    <a:lstStyle/>
                    <a:p>
                      <a:r>
                        <a:rPr lang="en-ZA" dirty="0" smtClean="0">
                          <a:solidFill>
                            <a:schemeClr val="tx1"/>
                          </a:solidFill>
                        </a:rPr>
                        <a:t>Personnel</a:t>
                      </a:r>
                      <a:r>
                        <a:rPr lang="en-ZA" baseline="0" dirty="0" smtClean="0">
                          <a:solidFill>
                            <a:schemeClr val="tx1"/>
                          </a:solidFill>
                        </a:rPr>
                        <a:t> Expenditure as % of Total Expenditure</a:t>
                      </a:r>
                      <a:endParaRPr lang="en-ZA" dirty="0">
                        <a:solidFill>
                          <a:schemeClr val="tx1"/>
                        </a:solidFill>
                      </a:endParaRPr>
                    </a:p>
                  </a:txBody>
                  <a:tcPr>
                    <a:solidFill>
                      <a:schemeClr val="accent3">
                        <a:lumMod val="40000"/>
                        <a:lumOff val="60000"/>
                      </a:schemeClr>
                    </a:solidFill>
                  </a:tcPr>
                </a:tc>
                <a:tc>
                  <a:txBody>
                    <a:bodyPr/>
                    <a:lstStyle/>
                    <a:p>
                      <a:r>
                        <a:rPr lang="en-ZA" dirty="0" smtClean="0">
                          <a:solidFill>
                            <a:schemeClr val="tx1"/>
                          </a:solidFill>
                        </a:rPr>
                        <a:t>Average</a:t>
                      </a:r>
                      <a:r>
                        <a:rPr lang="en-ZA" baseline="0" dirty="0" smtClean="0">
                          <a:solidFill>
                            <a:schemeClr val="tx1"/>
                          </a:solidFill>
                        </a:rPr>
                        <a:t> Personnel Costs per Employee</a:t>
                      </a:r>
                    </a:p>
                    <a:p>
                      <a:r>
                        <a:rPr lang="en-ZA" baseline="0" dirty="0" smtClean="0">
                          <a:solidFill>
                            <a:schemeClr val="tx1"/>
                          </a:solidFill>
                        </a:rPr>
                        <a:t>R’000</a:t>
                      </a:r>
                      <a:endParaRPr lang="en-ZA" dirty="0">
                        <a:solidFill>
                          <a:schemeClr val="tx1"/>
                        </a:solidFill>
                      </a:endParaRPr>
                    </a:p>
                  </a:txBody>
                  <a:tcPr>
                    <a:solidFill>
                      <a:schemeClr val="accent3">
                        <a:lumMod val="40000"/>
                        <a:lumOff val="60000"/>
                      </a:schemeClr>
                    </a:solidFill>
                  </a:tcPr>
                </a:tc>
                <a:extLst>
                  <a:ext uri="{0D108BD9-81ED-4DB2-BD59-A6C34878D82A}">
                    <a16:rowId xmlns:a16="http://schemas.microsoft.com/office/drawing/2014/main" val="10000"/>
                  </a:ext>
                </a:extLst>
              </a:tr>
              <a:tr h="370840">
                <a:tc>
                  <a:txBody>
                    <a:bodyPr/>
                    <a:lstStyle/>
                    <a:p>
                      <a:r>
                        <a:rPr lang="en-ZA" dirty="0" smtClean="0">
                          <a:solidFill>
                            <a:schemeClr val="tx1"/>
                          </a:solidFill>
                        </a:rPr>
                        <a:t>Administration</a:t>
                      </a:r>
                      <a:endParaRPr lang="en-ZA" dirty="0">
                        <a:solidFill>
                          <a:schemeClr val="tx1"/>
                        </a:solidFill>
                      </a:endParaRPr>
                    </a:p>
                  </a:txBody>
                  <a:tcPr>
                    <a:solidFill>
                      <a:schemeClr val="accent3">
                        <a:lumMod val="40000"/>
                        <a:lumOff val="60000"/>
                      </a:schemeClr>
                    </a:solidFill>
                  </a:tcPr>
                </a:tc>
                <a:tc>
                  <a:txBody>
                    <a:bodyPr/>
                    <a:lstStyle/>
                    <a:p>
                      <a:pPr algn="r"/>
                      <a:r>
                        <a:rPr lang="en-ZA" dirty="0" smtClean="0">
                          <a:solidFill>
                            <a:schemeClr val="tx1"/>
                          </a:solidFill>
                        </a:rPr>
                        <a:t>86</a:t>
                      </a:r>
                      <a:r>
                        <a:rPr lang="en-ZA" baseline="0" dirty="0" smtClean="0">
                          <a:solidFill>
                            <a:schemeClr val="tx1"/>
                          </a:solidFill>
                        </a:rPr>
                        <a:t> 619</a:t>
                      </a:r>
                      <a:endParaRPr lang="en-ZA" dirty="0">
                        <a:solidFill>
                          <a:schemeClr val="tx1"/>
                        </a:solidFill>
                      </a:endParaRPr>
                    </a:p>
                  </a:txBody>
                  <a:tcPr>
                    <a:solidFill>
                      <a:schemeClr val="accent3">
                        <a:lumMod val="40000"/>
                        <a:lumOff val="60000"/>
                      </a:schemeClr>
                    </a:solidFill>
                  </a:tcPr>
                </a:tc>
                <a:tc>
                  <a:txBody>
                    <a:bodyPr/>
                    <a:lstStyle/>
                    <a:p>
                      <a:pPr algn="r"/>
                      <a:r>
                        <a:rPr lang="en-ZA" dirty="0" smtClean="0">
                          <a:solidFill>
                            <a:schemeClr val="tx1"/>
                          </a:solidFill>
                        </a:rPr>
                        <a:t>43 800</a:t>
                      </a:r>
                      <a:endParaRPr lang="en-ZA" dirty="0">
                        <a:solidFill>
                          <a:schemeClr val="tx1"/>
                        </a:solidFill>
                      </a:endParaRPr>
                    </a:p>
                  </a:txBody>
                  <a:tcPr>
                    <a:solidFill>
                      <a:schemeClr val="accent3">
                        <a:lumMod val="40000"/>
                        <a:lumOff val="60000"/>
                      </a:schemeClr>
                    </a:solidFill>
                  </a:tcPr>
                </a:tc>
                <a:tc>
                  <a:txBody>
                    <a:bodyPr/>
                    <a:lstStyle/>
                    <a:p>
                      <a:pPr algn="r"/>
                      <a:r>
                        <a:rPr lang="en-ZA" dirty="0" smtClean="0">
                          <a:solidFill>
                            <a:schemeClr val="tx1"/>
                          </a:solidFill>
                        </a:rPr>
                        <a:t>155</a:t>
                      </a:r>
                      <a:endParaRPr lang="en-ZA" dirty="0">
                        <a:solidFill>
                          <a:schemeClr val="tx1"/>
                        </a:solidFill>
                      </a:endParaRPr>
                    </a:p>
                  </a:txBody>
                  <a:tcPr>
                    <a:solidFill>
                      <a:schemeClr val="accent3">
                        <a:lumMod val="40000"/>
                        <a:lumOff val="60000"/>
                      </a:schemeClr>
                    </a:solidFill>
                  </a:tcPr>
                </a:tc>
                <a:tc>
                  <a:txBody>
                    <a:bodyPr/>
                    <a:lstStyle/>
                    <a:p>
                      <a:pPr algn="r"/>
                      <a:r>
                        <a:rPr lang="en-ZA" dirty="0" smtClean="0">
                          <a:solidFill>
                            <a:schemeClr val="tx1"/>
                          </a:solidFill>
                        </a:rPr>
                        <a:t>50.6%</a:t>
                      </a:r>
                      <a:endParaRPr lang="en-ZA" dirty="0">
                        <a:solidFill>
                          <a:schemeClr val="tx1"/>
                        </a:solidFill>
                      </a:endParaRPr>
                    </a:p>
                  </a:txBody>
                  <a:tcPr>
                    <a:solidFill>
                      <a:schemeClr val="accent3">
                        <a:lumMod val="40000"/>
                        <a:lumOff val="60000"/>
                      </a:schemeClr>
                    </a:solidFill>
                  </a:tcPr>
                </a:tc>
                <a:tc>
                  <a:txBody>
                    <a:bodyPr/>
                    <a:lstStyle/>
                    <a:p>
                      <a:pPr algn="r"/>
                      <a:r>
                        <a:rPr lang="en-ZA" dirty="0" smtClean="0">
                          <a:solidFill>
                            <a:schemeClr val="tx1"/>
                          </a:solidFill>
                        </a:rPr>
                        <a:t>730 </a:t>
                      </a:r>
                      <a:endParaRPr lang="en-ZA" dirty="0">
                        <a:solidFill>
                          <a:schemeClr val="tx1"/>
                        </a:solidFill>
                      </a:endParaRPr>
                    </a:p>
                  </a:txBody>
                  <a:tcPr>
                    <a:solidFill>
                      <a:schemeClr val="accent3">
                        <a:lumMod val="40000"/>
                        <a:lumOff val="60000"/>
                      </a:schemeClr>
                    </a:solidFill>
                  </a:tcPr>
                </a:tc>
                <a:extLst>
                  <a:ext uri="{0D108BD9-81ED-4DB2-BD59-A6C34878D82A}">
                    <a16:rowId xmlns:a16="http://schemas.microsoft.com/office/drawing/2014/main" val="10001"/>
                  </a:ext>
                </a:extLst>
              </a:tr>
              <a:tr h="370840">
                <a:tc>
                  <a:txBody>
                    <a:bodyPr/>
                    <a:lstStyle/>
                    <a:p>
                      <a:r>
                        <a:rPr lang="en-ZA" dirty="0" smtClean="0">
                          <a:solidFill>
                            <a:schemeClr val="tx1"/>
                          </a:solidFill>
                        </a:rPr>
                        <a:t>Growth Path &amp; Social Dialogue</a:t>
                      </a:r>
                      <a:endParaRPr lang="en-ZA" dirty="0">
                        <a:solidFill>
                          <a:schemeClr val="tx1"/>
                        </a:solidFill>
                      </a:endParaRPr>
                    </a:p>
                  </a:txBody>
                  <a:tcPr>
                    <a:solidFill>
                      <a:schemeClr val="accent3">
                        <a:lumMod val="40000"/>
                        <a:lumOff val="60000"/>
                      </a:schemeClr>
                    </a:solidFill>
                  </a:tcPr>
                </a:tc>
                <a:tc>
                  <a:txBody>
                    <a:bodyPr/>
                    <a:lstStyle/>
                    <a:p>
                      <a:pPr algn="r"/>
                      <a:r>
                        <a:rPr lang="en-ZA" dirty="0" smtClean="0">
                          <a:solidFill>
                            <a:schemeClr val="tx1"/>
                          </a:solidFill>
                        </a:rPr>
                        <a:t>30 158</a:t>
                      </a:r>
                      <a:endParaRPr lang="en-ZA" dirty="0">
                        <a:solidFill>
                          <a:schemeClr val="tx1"/>
                        </a:solidFill>
                      </a:endParaRPr>
                    </a:p>
                  </a:txBody>
                  <a:tcPr>
                    <a:solidFill>
                      <a:schemeClr val="accent3">
                        <a:lumMod val="40000"/>
                        <a:lumOff val="60000"/>
                      </a:schemeClr>
                    </a:solidFill>
                  </a:tcPr>
                </a:tc>
                <a:tc>
                  <a:txBody>
                    <a:bodyPr/>
                    <a:lstStyle/>
                    <a:p>
                      <a:pPr algn="r"/>
                      <a:r>
                        <a:rPr lang="en-ZA" dirty="0" smtClean="0">
                          <a:solidFill>
                            <a:schemeClr val="tx1"/>
                          </a:solidFill>
                        </a:rPr>
                        <a:t>28 569</a:t>
                      </a:r>
                      <a:endParaRPr lang="en-ZA" dirty="0">
                        <a:solidFill>
                          <a:schemeClr val="tx1"/>
                        </a:solidFill>
                      </a:endParaRPr>
                    </a:p>
                  </a:txBody>
                  <a:tcPr>
                    <a:solidFill>
                      <a:schemeClr val="accent3">
                        <a:lumMod val="40000"/>
                        <a:lumOff val="60000"/>
                      </a:schemeClr>
                    </a:solidFill>
                  </a:tcPr>
                </a:tc>
                <a:tc>
                  <a:txBody>
                    <a:bodyPr/>
                    <a:lstStyle/>
                    <a:p>
                      <a:pPr algn="r"/>
                      <a:r>
                        <a:rPr lang="en-ZA" dirty="0" smtClean="0">
                          <a:solidFill>
                            <a:schemeClr val="tx1"/>
                          </a:solidFill>
                        </a:rPr>
                        <a:t>0</a:t>
                      </a:r>
                      <a:endParaRPr lang="en-ZA" dirty="0">
                        <a:solidFill>
                          <a:schemeClr val="tx1"/>
                        </a:solidFill>
                      </a:endParaRPr>
                    </a:p>
                  </a:txBody>
                  <a:tcPr>
                    <a:solidFill>
                      <a:schemeClr val="accent3">
                        <a:lumMod val="40000"/>
                        <a:lumOff val="60000"/>
                      </a:schemeClr>
                    </a:solidFill>
                  </a:tcPr>
                </a:tc>
                <a:tc>
                  <a:txBody>
                    <a:bodyPr/>
                    <a:lstStyle/>
                    <a:p>
                      <a:pPr algn="r"/>
                      <a:r>
                        <a:rPr lang="en-ZA" dirty="0" smtClean="0">
                          <a:solidFill>
                            <a:schemeClr val="tx1"/>
                          </a:solidFill>
                        </a:rPr>
                        <a:t>94.7%</a:t>
                      </a:r>
                      <a:endParaRPr lang="en-ZA" dirty="0">
                        <a:solidFill>
                          <a:schemeClr val="tx1"/>
                        </a:solidFill>
                      </a:endParaRPr>
                    </a:p>
                  </a:txBody>
                  <a:tcPr>
                    <a:solidFill>
                      <a:schemeClr val="accent3">
                        <a:lumMod val="40000"/>
                        <a:lumOff val="60000"/>
                      </a:schemeClr>
                    </a:solidFill>
                  </a:tcPr>
                </a:tc>
                <a:tc>
                  <a:txBody>
                    <a:bodyPr/>
                    <a:lstStyle/>
                    <a:p>
                      <a:pPr algn="r"/>
                      <a:r>
                        <a:rPr lang="en-ZA" dirty="0" smtClean="0">
                          <a:solidFill>
                            <a:schemeClr val="tx1"/>
                          </a:solidFill>
                        </a:rPr>
                        <a:t>1 190</a:t>
                      </a:r>
                      <a:endParaRPr lang="en-ZA" dirty="0">
                        <a:solidFill>
                          <a:schemeClr val="tx1"/>
                        </a:solidFill>
                      </a:endParaRPr>
                    </a:p>
                  </a:txBody>
                  <a:tcPr>
                    <a:solidFill>
                      <a:schemeClr val="accent3">
                        <a:lumMod val="40000"/>
                        <a:lumOff val="60000"/>
                      </a:schemeClr>
                    </a:solidFill>
                  </a:tcPr>
                </a:tc>
                <a:extLst>
                  <a:ext uri="{0D108BD9-81ED-4DB2-BD59-A6C34878D82A}">
                    <a16:rowId xmlns:a16="http://schemas.microsoft.com/office/drawing/2014/main" val="10002"/>
                  </a:ext>
                </a:extLst>
              </a:tr>
              <a:tr h="370840">
                <a:tc>
                  <a:txBody>
                    <a:bodyPr/>
                    <a:lstStyle/>
                    <a:p>
                      <a:r>
                        <a:rPr lang="en-ZA" dirty="0" smtClean="0">
                          <a:solidFill>
                            <a:schemeClr val="tx1"/>
                          </a:solidFill>
                        </a:rPr>
                        <a:t>Investment, Competition and Trade</a:t>
                      </a:r>
                      <a:endParaRPr lang="en-ZA" dirty="0">
                        <a:solidFill>
                          <a:schemeClr val="tx1"/>
                        </a:solidFill>
                      </a:endParaRPr>
                    </a:p>
                  </a:txBody>
                  <a:tcPr>
                    <a:solidFill>
                      <a:schemeClr val="accent3">
                        <a:lumMod val="40000"/>
                        <a:lumOff val="60000"/>
                      </a:schemeClr>
                    </a:solidFill>
                  </a:tcPr>
                </a:tc>
                <a:tc>
                  <a:txBody>
                    <a:bodyPr/>
                    <a:lstStyle/>
                    <a:p>
                      <a:pPr algn="r"/>
                      <a:r>
                        <a:rPr lang="en-ZA" dirty="0" smtClean="0">
                          <a:solidFill>
                            <a:schemeClr val="tx1"/>
                          </a:solidFill>
                        </a:rPr>
                        <a:t>927</a:t>
                      </a:r>
                      <a:r>
                        <a:rPr lang="en-ZA" baseline="0" dirty="0" smtClean="0">
                          <a:solidFill>
                            <a:schemeClr val="tx1"/>
                          </a:solidFill>
                        </a:rPr>
                        <a:t> 233</a:t>
                      </a:r>
                      <a:endParaRPr lang="en-ZA" dirty="0">
                        <a:solidFill>
                          <a:schemeClr val="tx1"/>
                        </a:solidFill>
                      </a:endParaRPr>
                    </a:p>
                  </a:txBody>
                  <a:tcPr>
                    <a:solidFill>
                      <a:schemeClr val="accent3">
                        <a:lumMod val="40000"/>
                        <a:lumOff val="60000"/>
                      </a:schemeClr>
                    </a:solidFill>
                  </a:tcPr>
                </a:tc>
                <a:tc>
                  <a:txBody>
                    <a:bodyPr/>
                    <a:lstStyle/>
                    <a:p>
                      <a:pPr algn="r"/>
                      <a:r>
                        <a:rPr lang="en-ZA" dirty="0" smtClean="0">
                          <a:solidFill>
                            <a:schemeClr val="tx1"/>
                          </a:solidFill>
                        </a:rPr>
                        <a:t>14 334</a:t>
                      </a:r>
                      <a:endParaRPr lang="en-ZA" dirty="0">
                        <a:solidFill>
                          <a:schemeClr val="tx1"/>
                        </a:solidFill>
                      </a:endParaRPr>
                    </a:p>
                  </a:txBody>
                  <a:tcPr>
                    <a:solidFill>
                      <a:schemeClr val="accent3">
                        <a:lumMod val="40000"/>
                        <a:lumOff val="60000"/>
                      </a:schemeClr>
                    </a:solidFill>
                  </a:tcPr>
                </a:tc>
                <a:tc>
                  <a:txBody>
                    <a:bodyPr/>
                    <a:lstStyle/>
                    <a:p>
                      <a:pPr algn="r"/>
                      <a:r>
                        <a:rPr lang="en-ZA" dirty="0" smtClean="0">
                          <a:solidFill>
                            <a:schemeClr val="tx1"/>
                          </a:solidFill>
                        </a:rPr>
                        <a:t>0</a:t>
                      </a:r>
                      <a:endParaRPr lang="en-ZA" dirty="0">
                        <a:solidFill>
                          <a:schemeClr val="tx1"/>
                        </a:solidFill>
                      </a:endParaRPr>
                    </a:p>
                  </a:txBody>
                  <a:tcPr>
                    <a:solidFill>
                      <a:schemeClr val="accent3">
                        <a:lumMod val="40000"/>
                        <a:lumOff val="60000"/>
                      </a:schemeClr>
                    </a:solidFill>
                  </a:tcPr>
                </a:tc>
                <a:tc>
                  <a:txBody>
                    <a:bodyPr/>
                    <a:lstStyle/>
                    <a:p>
                      <a:pPr algn="r"/>
                      <a:r>
                        <a:rPr lang="en-ZA" dirty="0" smtClean="0">
                          <a:solidFill>
                            <a:schemeClr val="tx1"/>
                          </a:solidFill>
                        </a:rPr>
                        <a:t>1.5%</a:t>
                      </a:r>
                      <a:endParaRPr lang="en-ZA" dirty="0">
                        <a:solidFill>
                          <a:schemeClr val="tx1"/>
                        </a:solidFill>
                      </a:endParaRPr>
                    </a:p>
                  </a:txBody>
                  <a:tcPr>
                    <a:solidFill>
                      <a:schemeClr val="accent3">
                        <a:lumMod val="40000"/>
                        <a:lumOff val="60000"/>
                      </a:schemeClr>
                    </a:solidFill>
                  </a:tcPr>
                </a:tc>
                <a:tc>
                  <a:txBody>
                    <a:bodyPr/>
                    <a:lstStyle/>
                    <a:p>
                      <a:pPr algn="r"/>
                      <a:r>
                        <a:rPr lang="en-ZA" dirty="0" smtClean="0">
                          <a:solidFill>
                            <a:schemeClr val="tx1"/>
                          </a:solidFill>
                        </a:rPr>
                        <a:t>683</a:t>
                      </a:r>
                      <a:endParaRPr lang="en-ZA" dirty="0">
                        <a:solidFill>
                          <a:schemeClr val="tx1"/>
                        </a:solidFill>
                      </a:endParaRPr>
                    </a:p>
                  </a:txBody>
                  <a:tcPr>
                    <a:solidFill>
                      <a:schemeClr val="accent3">
                        <a:lumMod val="40000"/>
                        <a:lumOff val="60000"/>
                      </a:schemeClr>
                    </a:solidFill>
                  </a:tcPr>
                </a:tc>
                <a:extLst>
                  <a:ext uri="{0D108BD9-81ED-4DB2-BD59-A6C34878D82A}">
                    <a16:rowId xmlns:a16="http://schemas.microsoft.com/office/drawing/2014/main" val="10003"/>
                  </a:ext>
                </a:extLst>
              </a:tr>
              <a:tr h="370840">
                <a:tc>
                  <a:txBody>
                    <a:bodyPr/>
                    <a:lstStyle/>
                    <a:p>
                      <a:r>
                        <a:rPr lang="en-ZA" b="1" dirty="0" smtClean="0">
                          <a:solidFill>
                            <a:schemeClr val="tx1"/>
                          </a:solidFill>
                        </a:rPr>
                        <a:t>Total</a:t>
                      </a:r>
                      <a:endParaRPr lang="en-ZA" b="1" dirty="0">
                        <a:solidFill>
                          <a:schemeClr val="tx1"/>
                        </a:solidFill>
                      </a:endParaRPr>
                    </a:p>
                  </a:txBody>
                  <a:tcPr>
                    <a:solidFill>
                      <a:schemeClr val="accent3">
                        <a:lumMod val="40000"/>
                        <a:lumOff val="60000"/>
                      </a:schemeClr>
                    </a:solidFill>
                  </a:tcPr>
                </a:tc>
                <a:tc>
                  <a:txBody>
                    <a:bodyPr/>
                    <a:lstStyle/>
                    <a:p>
                      <a:pPr algn="r"/>
                      <a:r>
                        <a:rPr lang="en-ZA" b="1" dirty="0" smtClean="0">
                          <a:solidFill>
                            <a:schemeClr val="tx1"/>
                          </a:solidFill>
                        </a:rPr>
                        <a:t>1</a:t>
                      </a:r>
                      <a:r>
                        <a:rPr lang="en-ZA" b="1" baseline="0" dirty="0" smtClean="0">
                          <a:solidFill>
                            <a:schemeClr val="tx1"/>
                          </a:solidFill>
                        </a:rPr>
                        <a:t> 044 010</a:t>
                      </a:r>
                      <a:endParaRPr lang="en-ZA" b="1" dirty="0">
                        <a:solidFill>
                          <a:schemeClr val="tx1"/>
                        </a:solidFill>
                      </a:endParaRPr>
                    </a:p>
                  </a:txBody>
                  <a:tcPr>
                    <a:solidFill>
                      <a:schemeClr val="accent3">
                        <a:lumMod val="40000"/>
                        <a:lumOff val="60000"/>
                      </a:schemeClr>
                    </a:solidFill>
                  </a:tcPr>
                </a:tc>
                <a:tc>
                  <a:txBody>
                    <a:bodyPr/>
                    <a:lstStyle/>
                    <a:p>
                      <a:pPr algn="r"/>
                      <a:r>
                        <a:rPr lang="en-ZA" b="1" dirty="0" smtClean="0">
                          <a:solidFill>
                            <a:schemeClr val="tx1"/>
                          </a:solidFill>
                        </a:rPr>
                        <a:t>86</a:t>
                      </a:r>
                      <a:r>
                        <a:rPr lang="en-ZA" b="1" baseline="0" dirty="0" smtClean="0">
                          <a:solidFill>
                            <a:schemeClr val="tx1"/>
                          </a:solidFill>
                        </a:rPr>
                        <a:t> 703</a:t>
                      </a:r>
                      <a:endParaRPr lang="en-ZA" b="1" dirty="0">
                        <a:solidFill>
                          <a:schemeClr val="tx1"/>
                        </a:solidFill>
                      </a:endParaRPr>
                    </a:p>
                  </a:txBody>
                  <a:tcPr>
                    <a:solidFill>
                      <a:schemeClr val="accent3">
                        <a:lumMod val="40000"/>
                        <a:lumOff val="60000"/>
                      </a:schemeClr>
                    </a:solidFill>
                  </a:tcPr>
                </a:tc>
                <a:tc>
                  <a:txBody>
                    <a:bodyPr/>
                    <a:lstStyle/>
                    <a:p>
                      <a:pPr algn="r"/>
                      <a:r>
                        <a:rPr lang="en-ZA" b="1" dirty="0" smtClean="0">
                          <a:solidFill>
                            <a:schemeClr val="tx1"/>
                          </a:solidFill>
                        </a:rPr>
                        <a:t>155</a:t>
                      </a:r>
                      <a:endParaRPr lang="en-ZA" b="1" dirty="0">
                        <a:solidFill>
                          <a:schemeClr val="tx1"/>
                        </a:solidFill>
                      </a:endParaRPr>
                    </a:p>
                  </a:txBody>
                  <a:tcPr>
                    <a:solidFill>
                      <a:schemeClr val="accent3">
                        <a:lumMod val="40000"/>
                        <a:lumOff val="60000"/>
                      </a:schemeClr>
                    </a:solidFill>
                  </a:tcPr>
                </a:tc>
                <a:tc>
                  <a:txBody>
                    <a:bodyPr/>
                    <a:lstStyle/>
                    <a:p>
                      <a:pPr algn="r"/>
                      <a:r>
                        <a:rPr lang="en-ZA" b="1" dirty="0" smtClean="0">
                          <a:solidFill>
                            <a:schemeClr val="tx1"/>
                          </a:solidFill>
                        </a:rPr>
                        <a:t>8.3%</a:t>
                      </a:r>
                      <a:endParaRPr lang="en-ZA" b="1" dirty="0">
                        <a:solidFill>
                          <a:schemeClr val="tx1"/>
                        </a:solidFill>
                      </a:endParaRPr>
                    </a:p>
                  </a:txBody>
                  <a:tcPr>
                    <a:solidFill>
                      <a:schemeClr val="accent3">
                        <a:lumMod val="40000"/>
                        <a:lumOff val="60000"/>
                      </a:schemeClr>
                    </a:solidFill>
                  </a:tcPr>
                </a:tc>
                <a:tc>
                  <a:txBody>
                    <a:bodyPr/>
                    <a:lstStyle/>
                    <a:p>
                      <a:pPr algn="r"/>
                      <a:r>
                        <a:rPr lang="en-ZA" b="1" dirty="0" smtClean="0">
                          <a:solidFill>
                            <a:schemeClr val="tx1"/>
                          </a:solidFill>
                        </a:rPr>
                        <a:t>2 603</a:t>
                      </a:r>
                      <a:endParaRPr lang="en-ZA" b="1" dirty="0">
                        <a:solidFill>
                          <a:schemeClr val="tx1"/>
                        </a:solidFill>
                      </a:endParaRPr>
                    </a:p>
                  </a:txBody>
                  <a:tcPr>
                    <a:solidFill>
                      <a:schemeClr val="accent3">
                        <a:lumMod val="40000"/>
                        <a:lumOff val="60000"/>
                      </a:schemeClr>
                    </a:solidFill>
                  </a:tcPr>
                </a:tc>
                <a:extLst>
                  <a:ext uri="{0D108BD9-81ED-4DB2-BD59-A6C34878D82A}">
                    <a16:rowId xmlns:a16="http://schemas.microsoft.com/office/drawing/2014/main" val="10004"/>
                  </a:ext>
                </a:extLst>
              </a:tr>
            </a:tbl>
          </a:graphicData>
        </a:graphic>
      </p:graphicFrame>
      <p:sp>
        <p:nvSpPr>
          <p:cNvPr id="3" name="Slide Number Placeholder 2"/>
          <p:cNvSpPr>
            <a:spLocks noGrp="1"/>
          </p:cNvSpPr>
          <p:nvPr>
            <p:ph type="sldNum" sz="quarter" idx="12"/>
          </p:nvPr>
        </p:nvSpPr>
        <p:spPr/>
        <p:txBody>
          <a:bodyPr/>
          <a:lstStyle/>
          <a:p>
            <a:fld id="{0C477770-CA54-4B44-8FE2-04A07C028FD1}" type="slidenum">
              <a:rPr lang="en-ZA" smtClean="0"/>
              <a:pPr/>
              <a:t>31</a:t>
            </a:fld>
            <a:endParaRPr lang="en-ZA" dirty="0"/>
          </a:p>
        </p:txBody>
      </p:sp>
      <p:sp>
        <p:nvSpPr>
          <p:cNvPr id="5" name="Title 3"/>
          <p:cNvSpPr>
            <a:spLocks noGrp="1"/>
          </p:cNvSpPr>
          <p:nvPr>
            <p:ph type="title"/>
          </p:nvPr>
        </p:nvSpPr>
        <p:spPr/>
        <p:txBody>
          <a:bodyPr>
            <a:normAutofit/>
          </a:bodyPr>
          <a:lstStyle/>
          <a:p>
            <a:r>
              <a:rPr lang="en-ZA" sz="3000" b="1" dirty="0" smtClean="0">
                <a:latin typeface="Arial" pitchFamily="34" charset="0"/>
                <a:cs typeface="Arial" pitchFamily="34" charset="0"/>
              </a:rPr>
              <a:t>G1. Human Resource Management (cont.)</a:t>
            </a:r>
            <a:endParaRPr lang="en-ZA" sz="3000" b="1" dirty="0">
              <a:latin typeface="Arial" pitchFamily="34" charset="0"/>
              <a:cs typeface="Arial" pitchFamily="34" charset="0"/>
            </a:endParaRPr>
          </a:p>
        </p:txBody>
      </p:sp>
      <p:sp>
        <p:nvSpPr>
          <p:cNvPr id="2" name="TextBox 1"/>
          <p:cNvSpPr txBox="1"/>
          <p:nvPr/>
        </p:nvSpPr>
        <p:spPr>
          <a:xfrm>
            <a:off x="179512" y="1167135"/>
            <a:ext cx="3073918" cy="461665"/>
          </a:xfrm>
          <a:prstGeom prst="rect">
            <a:avLst/>
          </a:prstGeom>
          <a:noFill/>
        </p:spPr>
        <p:txBody>
          <a:bodyPr wrap="none" rtlCol="0">
            <a:spAutoFit/>
          </a:bodyPr>
          <a:lstStyle/>
          <a:p>
            <a:r>
              <a:rPr lang="en-ZA" sz="2400" b="1" dirty="0" smtClean="0"/>
              <a:t>Personnel expenditure</a:t>
            </a:r>
            <a:endParaRPr lang="en-ZA" sz="2400" b="1" dirty="0"/>
          </a:p>
        </p:txBody>
      </p:sp>
    </p:spTree>
    <p:extLst>
      <p:ext uri="{BB962C8B-B14F-4D97-AF65-F5344CB8AC3E}">
        <p14:creationId xmlns:p14="http://schemas.microsoft.com/office/powerpoint/2010/main" val="17486875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C477770-CA54-4B44-8FE2-04A07C028FD1}" type="slidenum">
              <a:rPr lang="en-ZA" smtClean="0"/>
              <a:pPr/>
              <a:t>32</a:t>
            </a:fld>
            <a:endParaRPr lang="en-ZA" dirty="0"/>
          </a:p>
        </p:txBody>
      </p:sp>
      <p:sp>
        <p:nvSpPr>
          <p:cNvPr id="5" name="Title 3"/>
          <p:cNvSpPr>
            <a:spLocks noGrp="1"/>
          </p:cNvSpPr>
          <p:nvPr>
            <p:ph type="title"/>
          </p:nvPr>
        </p:nvSpPr>
        <p:spPr/>
        <p:txBody>
          <a:bodyPr>
            <a:normAutofit/>
          </a:bodyPr>
          <a:lstStyle/>
          <a:p>
            <a:r>
              <a:rPr lang="en-ZA" sz="3000" b="1" dirty="0" smtClean="0">
                <a:latin typeface="Arial" pitchFamily="34" charset="0"/>
                <a:cs typeface="Arial" pitchFamily="34" charset="0"/>
              </a:rPr>
              <a:t>G2. Human Resource Management (cont.)</a:t>
            </a:r>
            <a:endParaRPr lang="en-ZA" sz="3000" b="1" dirty="0">
              <a:latin typeface="Arial" pitchFamily="34" charset="0"/>
              <a:cs typeface="Arial" pitchFamily="34" charset="0"/>
            </a:endParaRPr>
          </a:p>
        </p:txBody>
      </p:sp>
      <p:graphicFrame>
        <p:nvGraphicFramePr>
          <p:cNvPr id="6" name="Content Placeholder 4"/>
          <p:cNvGraphicFramePr>
            <a:graphicFrameLocks noGrp="1"/>
          </p:cNvGraphicFramePr>
          <p:nvPr>
            <p:ph idx="1"/>
            <p:extLst/>
          </p:nvPr>
        </p:nvGraphicFramePr>
        <p:xfrm>
          <a:off x="323528" y="1456144"/>
          <a:ext cx="8134540" cy="4434840"/>
        </p:xfrm>
        <a:graphic>
          <a:graphicData uri="http://schemas.openxmlformats.org/drawingml/2006/table">
            <a:tbl>
              <a:tblPr firstRow="1" firstCol="1" bandRow="1" bandCol="1">
                <a:tableStyleId>{F5AB1C69-6EDB-4FF4-983F-18BD219EF322}</a:tableStyleId>
              </a:tblPr>
              <a:tblGrid>
                <a:gridCol w="2079807">
                  <a:extLst>
                    <a:ext uri="{9D8B030D-6E8A-4147-A177-3AD203B41FA5}">
                      <a16:colId xmlns:a16="http://schemas.microsoft.com/office/drawing/2014/main" val="20000"/>
                    </a:ext>
                  </a:extLst>
                </a:gridCol>
                <a:gridCol w="1492882">
                  <a:extLst>
                    <a:ext uri="{9D8B030D-6E8A-4147-A177-3AD203B41FA5}">
                      <a16:colId xmlns:a16="http://schemas.microsoft.com/office/drawing/2014/main" val="20001"/>
                    </a:ext>
                  </a:extLst>
                </a:gridCol>
                <a:gridCol w="1275496">
                  <a:extLst>
                    <a:ext uri="{9D8B030D-6E8A-4147-A177-3AD203B41FA5}">
                      <a16:colId xmlns:a16="http://schemas.microsoft.com/office/drawing/2014/main" val="20002"/>
                    </a:ext>
                  </a:extLst>
                </a:gridCol>
                <a:gridCol w="1532548">
                  <a:extLst>
                    <a:ext uri="{9D8B030D-6E8A-4147-A177-3AD203B41FA5}">
                      <a16:colId xmlns:a16="http://schemas.microsoft.com/office/drawing/2014/main" val="20003"/>
                    </a:ext>
                  </a:extLst>
                </a:gridCol>
                <a:gridCol w="1753807">
                  <a:extLst>
                    <a:ext uri="{9D8B030D-6E8A-4147-A177-3AD203B41FA5}">
                      <a16:colId xmlns:a16="http://schemas.microsoft.com/office/drawing/2014/main" val="20004"/>
                    </a:ext>
                  </a:extLst>
                </a:gridCol>
              </a:tblGrid>
              <a:tr h="762000">
                <a:tc>
                  <a:txBody>
                    <a:bodyPr/>
                    <a:lstStyle/>
                    <a:p>
                      <a:pPr algn="ctr">
                        <a:lnSpc>
                          <a:spcPct val="100000"/>
                        </a:lnSpc>
                        <a:spcAft>
                          <a:spcPts val="0"/>
                        </a:spcAft>
                      </a:pPr>
                      <a:r>
                        <a:rPr lang="en-ZA" sz="1800" dirty="0">
                          <a:solidFill>
                            <a:schemeClr val="tx1"/>
                          </a:solidFill>
                          <a:effectLst/>
                          <a:latin typeface="+mn-lt"/>
                          <a:ea typeface="Open Sans Semibold" pitchFamily="34" charset="0"/>
                          <a:cs typeface="Open Sans Semibold" pitchFamily="34" charset="0"/>
                        </a:rPr>
                        <a:t>Salary band</a:t>
                      </a:r>
                      <a:endParaRPr lang="en-ZA" sz="1800" b="1" dirty="0">
                        <a:solidFill>
                          <a:schemeClr val="tx1"/>
                        </a:solidFill>
                        <a:effectLst/>
                        <a:latin typeface="+mn-lt"/>
                        <a:ea typeface="Open Sans Semibold" pitchFamily="34" charset="0"/>
                        <a:cs typeface="Open Sans Semibold" pitchFamily="34" charset="0"/>
                      </a:endParaRPr>
                    </a:p>
                  </a:txBody>
                  <a:tcPr marL="66240" marR="66240" marT="0" marB="0">
                    <a:solidFill>
                      <a:schemeClr val="accent3">
                        <a:lumMod val="60000"/>
                        <a:lumOff val="40000"/>
                      </a:schemeClr>
                    </a:solidFill>
                  </a:tcPr>
                </a:tc>
                <a:tc>
                  <a:txBody>
                    <a:bodyPr/>
                    <a:lstStyle/>
                    <a:p>
                      <a:pPr algn="ctr">
                        <a:lnSpc>
                          <a:spcPct val="100000"/>
                        </a:lnSpc>
                        <a:spcAft>
                          <a:spcPts val="0"/>
                        </a:spcAft>
                      </a:pPr>
                      <a:r>
                        <a:rPr lang="en-ZA" sz="1800" dirty="0" smtClean="0">
                          <a:solidFill>
                            <a:schemeClr val="tx1"/>
                          </a:solidFill>
                          <a:effectLst/>
                          <a:latin typeface="+mn-lt"/>
                          <a:ea typeface="Open Sans Semibold" pitchFamily="34" charset="0"/>
                          <a:cs typeface="Open Sans Semibold" pitchFamily="34" charset="0"/>
                        </a:rPr>
                        <a:t>Personnel</a:t>
                      </a:r>
                      <a:r>
                        <a:rPr lang="en-ZA" sz="1800" baseline="0" dirty="0" smtClean="0">
                          <a:solidFill>
                            <a:schemeClr val="tx1"/>
                          </a:solidFill>
                          <a:effectLst/>
                          <a:latin typeface="+mn-lt"/>
                          <a:ea typeface="Open Sans Semibold" pitchFamily="34" charset="0"/>
                          <a:cs typeface="Open Sans Semibold" pitchFamily="34" charset="0"/>
                        </a:rPr>
                        <a:t> expenditure </a:t>
                      </a:r>
                    </a:p>
                    <a:p>
                      <a:pPr algn="ctr">
                        <a:lnSpc>
                          <a:spcPct val="100000"/>
                        </a:lnSpc>
                        <a:spcAft>
                          <a:spcPts val="0"/>
                        </a:spcAft>
                      </a:pPr>
                      <a:r>
                        <a:rPr lang="en-ZA" sz="1800" baseline="0" dirty="0" smtClean="0">
                          <a:solidFill>
                            <a:schemeClr val="tx1"/>
                          </a:solidFill>
                          <a:effectLst/>
                          <a:latin typeface="+mn-lt"/>
                          <a:ea typeface="Open Sans Semibold" pitchFamily="34" charset="0"/>
                          <a:cs typeface="Open Sans Semibold" pitchFamily="34" charset="0"/>
                        </a:rPr>
                        <a:t>(R’000)</a:t>
                      </a:r>
                      <a:endParaRPr lang="en-ZA" sz="1800" b="1" dirty="0">
                        <a:solidFill>
                          <a:schemeClr val="tx1"/>
                        </a:solidFill>
                        <a:effectLst/>
                        <a:latin typeface="+mn-lt"/>
                        <a:ea typeface="Open Sans Semibold" pitchFamily="34" charset="0"/>
                        <a:cs typeface="Open Sans Semibold" pitchFamily="34" charset="0"/>
                      </a:endParaRPr>
                    </a:p>
                  </a:txBody>
                  <a:tcPr marL="66240" marR="66240" marT="0" marB="0">
                    <a:solidFill>
                      <a:schemeClr val="accent3">
                        <a:lumMod val="60000"/>
                        <a:lumOff val="40000"/>
                      </a:schemeClr>
                    </a:solidFill>
                  </a:tcPr>
                </a:tc>
                <a:tc>
                  <a:txBody>
                    <a:bodyPr/>
                    <a:lstStyle/>
                    <a:p>
                      <a:pPr algn="ctr">
                        <a:lnSpc>
                          <a:spcPct val="100000"/>
                        </a:lnSpc>
                        <a:spcAft>
                          <a:spcPts val="0"/>
                        </a:spcAft>
                      </a:pPr>
                      <a:r>
                        <a:rPr lang="en-ZA" sz="1800" dirty="0" smtClean="0">
                          <a:solidFill>
                            <a:schemeClr val="tx1"/>
                          </a:solidFill>
                          <a:effectLst/>
                          <a:latin typeface="+mn-lt"/>
                          <a:ea typeface="Open Sans Semibold" pitchFamily="34" charset="0"/>
                          <a:cs typeface="Open Sans Semibold" pitchFamily="34" charset="0"/>
                        </a:rPr>
                        <a:t>As</a:t>
                      </a:r>
                      <a:r>
                        <a:rPr lang="en-ZA" sz="1800" baseline="0" dirty="0" smtClean="0">
                          <a:solidFill>
                            <a:schemeClr val="tx1"/>
                          </a:solidFill>
                          <a:effectLst/>
                          <a:latin typeface="+mn-lt"/>
                          <a:ea typeface="Open Sans Semibold" pitchFamily="34" charset="0"/>
                          <a:cs typeface="Open Sans Semibold" pitchFamily="34" charset="0"/>
                        </a:rPr>
                        <a:t> % of total personnel costs</a:t>
                      </a:r>
                      <a:endParaRPr lang="en-ZA" sz="1800" b="1" dirty="0">
                        <a:solidFill>
                          <a:schemeClr val="tx1"/>
                        </a:solidFill>
                        <a:effectLst/>
                        <a:latin typeface="+mn-lt"/>
                        <a:ea typeface="Open Sans Semibold" pitchFamily="34" charset="0"/>
                        <a:cs typeface="Open Sans Semibold" pitchFamily="34" charset="0"/>
                      </a:endParaRPr>
                    </a:p>
                  </a:txBody>
                  <a:tcPr marL="66240" marR="66240" marT="0" marB="0">
                    <a:solidFill>
                      <a:schemeClr val="accent3">
                        <a:lumMod val="60000"/>
                        <a:lumOff val="40000"/>
                      </a:schemeClr>
                    </a:solidFill>
                  </a:tcPr>
                </a:tc>
                <a:tc>
                  <a:txBody>
                    <a:bodyPr/>
                    <a:lstStyle/>
                    <a:p>
                      <a:pPr algn="ctr">
                        <a:lnSpc>
                          <a:spcPct val="100000"/>
                        </a:lnSpc>
                        <a:spcAft>
                          <a:spcPts val="0"/>
                        </a:spcAft>
                      </a:pPr>
                      <a:r>
                        <a:rPr lang="en-ZA" sz="1800" dirty="0" smtClean="0">
                          <a:solidFill>
                            <a:schemeClr val="tx1"/>
                          </a:solidFill>
                          <a:effectLst/>
                          <a:latin typeface="+mn-lt"/>
                          <a:ea typeface="Open Sans Semibold" pitchFamily="34" charset="0"/>
                          <a:cs typeface="Open Sans Semibold" pitchFamily="34" charset="0"/>
                        </a:rPr>
                        <a:t>Number</a:t>
                      </a:r>
                      <a:r>
                        <a:rPr lang="en-ZA" sz="1800" baseline="0" dirty="0" smtClean="0">
                          <a:solidFill>
                            <a:schemeClr val="tx1"/>
                          </a:solidFill>
                          <a:effectLst/>
                          <a:latin typeface="+mn-lt"/>
                          <a:ea typeface="Open Sans Semibold" pitchFamily="34" charset="0"/>
                          <a:cs typeface="Open Sans Semibold" pitchFamily="34" charset="0"/>
                        </a:rPr>
                        <a:t> of employees</a:t>
                      </a:r>
                      <a:endParaRPr lang="en-ZA" sz="1800" b="1" dirty="0">
                        <a:solidFill>
                          <a:schemeClr val="tx1"/>
                        </a:solidFill>
                        <a:effectLst/>
                        <a:latin typeface="+mn-lt"/>
                        <a:ea typeface="Open Sans Semibold" pitchFamily="34" charset="0"/>
                        <a:cs typeface="Open Sans Semibold" pitchFamily="34" charset="0"/>
                      </a:endParaRPr>
                    </a:p>
                  </a:txBody>
                  <a:tcPr marL="66240" marR="66240" marT="0" marB="0">
                    <a:solidFill>
                      <a:schemeClr val="accent3">
                        <a:lumMod val="60000"/>
                        <a:lumOff val="40000"/>
                      </a:schemeClr>
                    </a:solidFill>
                  </a:tcPr>
                </a:tc>
                <a:tc>
                  <a:txBody>
                    <a:bodyPr/>
                    <a:lstStyle/>
                    <a:p>
                      <a:pPr algn="ctr">
                        <a:lnSpc>
                          <a:spcPct val="100000"/>
                        </a:lnSpc>
                        <a:spcAft>
                          <a:spcPts val="0"/>
                        </a:spcAft>
                      </a:pPr>
                      <a:r>
                        <a:rPr lang="en-ZA" sz="1800" dirty="0" smtClean="0">
                          <a:solidFill>
                            <a:schemeClr val="tx1"/>
                          </a:solidFill>
                          <a:effectLst/>
                          <a:latin typeface="+mn-lt"/>
                          <a:ea typeface="Open Sans Semibold" pitchFamily="34" charset="0"/>
                          <a:cs typeface="Open Sans Semibold" pitchFamily="34" charset="0"/>
                        </a:rPr>
                        <a:t>Average</a:t>
                      </a:r>
                      <a:r>
                        <a:rPr lang="en-ZA" sz="1800" baseline="0" dirty="0" smtClean="0">
                          <a:solidFill>
                            <a:schemeClr val="tx1"/>
                          </a:solidFill>
                          <a:effectLst/>
                          <a:latin typeface="+mn-lt"/>
                          <a:ea typeface="Open Sans Semibold" pitchFamily="34" charset="0"/>
                          <a:cs typeface="Open Sans Semibold" pitchFamily="34" charset="0"/>
                        </a:rPr>
                        <a:t> personnel cost per employee</a:t>
                      </a:r>
                    </a:p>
                    <a:p>
                      <a:pPr algn="ctr">
                        <a:lnSpc>
                          <a:spcPct val="100000"/>
                        </a:lnSpc>
                        <a:spcAft>
                          <a:spcPts val="0"/>
                        </a:spcAft>
                      </a:pPr>
                      <a:r>
                        <a:rPr lang="en-ZA" sz="1800" baseline="0" dirty="0" smtClean="0">
                          <a:solidFill>
                            <a:schemeClr val="tx1"/>
                          </a:solidFill>
                          <a:effectLst/>
                          <a:latin typeface="+mn-lt"/>
                          <a:ea typeface="Open Sans Semibold" pitchFamily="34" charset="0"/>
                          <a:cs typeface="Open Sans Semibold" pitchFamily="34" charset="0"/>
                        </a:rPr>
                        <a:t>(R’000)</a:t>
                      </a:r>
                      <a:endParaRPr lang="en-ZA" sz="1800" b="1" dirty="0">
                        <a:solidFill>
                          <a:schemeClr val="tx1"/>
                        </a:solidFill>
                        <a:effectLst/>
                        <a:latin typeface="+mn-lt"/>
                        <a:ea typeface="Open Sans Semibold" pitchFamily="34" charset="0"/>
                        <a:cs typeface="Open Sans Semibold" pitchFamily="34" charset="0"/>
                      </a:endParaRPr>
                    </a:p>
                  </a:txBody>
                  <a:tcPr marL="66240" marR="66240" marT="0" marB="0">
                    <a:solidFill>
                      <a:schemeClr val="accent3">
                        <a:lumMod val="60000"/>
                        <a:lumOff val="40000"/>
                      </a:schemeClr>
                    </a:solidFill>
                  </a:tcPr>
                </a:tc>
                <a:extLst>
                  <a:ext uri="{0D108BD9-81ED-4DB2-BD59-A6C34878D82A}">
                    <a16:rowId xmlns:a16="http://schemas.microsoft.com/office/drawing/2014/main" val="10000"/>
                  </a:ext>
                </a:extLst>
              </a:tr>
              <a:tr h="609600">
                <a:tc>
                  <a:txBody>
                    <a:bodyPr/>
                    <a:lstStyle/>
                    <a:p>
                      <a:pPr algn="ctr">
                        <a:lnSpc>
                          <a:spcPct val="100000"/>
                        </a:lnSpc>
                        <a:spcAft>
                          <a:spcPts val="0"/>
                        </a:spcAft>
                      </a:pPr>
                      <a:r>
                        <a:rPr lang="en-ZA" sz="1800" b="0" dirty="0" smtClean="0">
                          <a:solidFill>
                            <a:schemeClr val="tx1"/>
                          </a:solidFill>
                          <a:effectLst/>
                          <a:latin typeface="+mn-lt"/>
                          <a:ea typeface="Open Sans Semibold" pitchFamily="34" charset="0"/>
                          <a:cs typeface="Open Sans Semibold" pitchFamily="34" charset="0"/>
                        </a:rPr>
                        <a:t>Skilled (Levels</a:t>
                      </a:r>
                      <a:r>
                        <a:rPr lang="en-ZA" sz="1800" b="0" baseline="0" dirty="0" smtClean="0">
                          <a:solidFill>
                            <a:schemeClr val="tx1"/>
                          </a:solidFill>
                          <a:effectLst/>
                          <a:latin typeface="+mn-lt"/>
                          <a:ea typeface="Open Sans Semibold" pitchFamily="34" charset="0"/>
                          <a:cs typeface="Open Sans Semibold" pitchFamily="34" charset="0"/>
                        </a:rPr>
                        <a:t> </a:t>
                      </a:r>
                      <a:r>
                        <a:rPr lang="en-ZA" sz="1800" b="0" dirty="0" smtClean="0">
                          <a:solidFill>
                            <a:schemeClr val="tx1"/>
                          </a:solidFill>
                          <a:effectLst/>
                          <a:latin typeface="+mn-lt"/>
                          <a:ea typeface="Open Sans Semibold" pitchFamily="34" charset="0"/>
                          <a:cs typeface="Open Sans Semibold" pitchFamily="34" charset="0"/>
                        </a:rPr>
                        <a:t>3-5)</a:t>
                      </a:r>
                      <a:endParaRPr lang="en-ZA" sz="1800" b="0" dirty="0">
                        <a:solidFill>
                          <a:schemeClr val="tx1"/>
                        </a:solidFill>
                        <a:effectLst/>
                        <a:latin typeface="+mn-lt"/>
                        <a:ea typeface="Open Sans Semibold" pitchFamily="34" charset="0"/>
                        <a:cs typeface="Open Sans Semibold" pitchFamily="34" charset="0"/>
                      </a:endParaRPr>
                    </a:p>
                  </a:txBody>
                  <a:tcPr marL="66240" marR="66240" marT="0" marB="0" anchor="ctr">
                    <a:solidFill>
                      <a:schemeClr val="accent3">
                        <a:lumMod val="60000"/>
                        <a:lumOff val="40000"/>
                      </a:schemeClr>
                    </a:solidFill>
                  </a:tcPr>
                </a:tc>
                <a:tc>
                  <a:txBody>
                    <a:bodyPr/>
                    <a:lstStyle/>
                    <a:p>
                      <a:pPr algn="ctr" fontAlgn="b">
                        <a:lnSpc>
                          <a:spcPct val="100000"/>
                        </a:lnSpc>
                      </a:pPr>
                      <a:r>
                        <a:rPr lang="en-ZA" sz="1800" b="0" i="0" u="none" strike="noStrike" dirty="0" smtClean="0">
                          <a:solidFill>
                            <a:schemeClr val="tx1"/>
                          </a:solidFill>
                          <a:effectLst/>
                          <a:latin typeface="+mn-lt"/>
                        </a:rPr>
                        <a:t>2 096</a:t>
                      </a:r>
                      <a:endParaRPr lang="en-ZA" sz="1800" b="0" i="0" u="none" strike="noStrike" dirty="0">
                        <a:solidFill>
                          <a:schemeClr val="tx1"/>
                        </a:solidFill>
                        <a:effectLst/>
                        <a:latin typeface="+mn-lt"/>
                      </a:endParaRPr>
                    </a:p>
                  </a:txBody>
                  <a:tcPr marL="9200" marR="9200" marT="9525" marB="0" anchor="ctr">
                    <a:solidFill>
                      <a:schemeClr val="accent3">
                        <a:lumMod val="60000"/>
                        <a:lumOff val="40000"/>
                      </a:schemeClr>
                    </a:solidFill>
                  </a:tcPr>
                </a:tc>
                <a:tc>
                  <a:txBody>
                    <a:bodyPr/>
                    <a:lstStyle/>
                    <a:p>
                      <a:pPr algn="ctr" fontAlgn="b">
                        <a:lnSpc>
                          <a:spcPct val="100000"/>
                        </a:lnSpc>
                      </a:pPr>
                      <a:r>
                        <a:rPr lang="en-ZA" sz="1800" b="0" u="none" strike="noStrike" dirty="0" smtClean="0">
                          <a:solidFill>
                            <a:schemeClr val="tx1"/>
                          </a:solidFill>
                          <a:effectLst/>
                          <a:latin typeface="+mn-lt"/>
                        </a:rPr>
                        <a:t>2.4%</a:t>
                      </a:r>
                      <a:endParaRPr lang="en-ZA" sz="1800" b="0" i="0" u="none" strike="noStrike" dirty="0">
                        <a:solidFill>
                          <a:schemeClr val="tx1"/>
                        </a:solidFill>
                        <a:effectLst/>
                        <a:latin typeface="+mn-lt"/>
                      </a:endParaRPr>
                    </a:p>
                  </a:txBody>
                  <a:tcPr marL="9200" marR="9200" marT="9525" marB="0" anchor="ctr">
                    <a:solidFill>
                      <a:schemeClr val="accent3">
                        <a:lumMod val="60000"/>
                        <a:lumOff val="40000"/>
                      </a:schemeClr>
                    </a:solidFill>
                  </a:tcPr>
                </a:tc>
                <a:tc>
                  <a:txBody>
                    <a:bodyPr/>
                    <a:lstStyle/>
                    <a:p>
                      <a:pPr algn="ctr" fontAlgn="b">
                        <a:lnSpc>
                          <a:spcPct val="100000"/>
                        </a:lnSpc>
                      </a:pPr>
                      <a:r>
                        <a:rPr lang="en-ZA" sz="1800" b="0" u="none" strike="noStrike" dirty="0" smtClean="0">
                          <a:solidFill>
                            <a:schemeClr val="tx1"/>
                          </a:solidFill>
                          <a:effectLst/>
                          <a:latin typeface="+mn-lt"/>
                        </a:rPr>
                        <a:t>9</a:t>
                      </a:r>
                      <a:endParaRPr lang="en-ZA" sz="1800" b="0" i="0" u="none" strike="noStrike" dirty="0">
                        <a:solidFill>
                          <a:schemeClr val="tx1"/>
                        </a:solidFill>
                        <a:effectLst/>
                        <a:latin typeface="+mn-lt"/>
                      </a:endParaRPr>
                    </a:p>
                  </a:txBody>
                  <a:tcPr marL="9200" marR="9200" marT="9525" marB="0" anchor="ctr">
                    <a:solidFill>
                      <a:schemeClr val="accent3">
                        <a:lumMod val="60000"/>
                        <a:lumOff val="40000"/>
                      </a:schemeClr>
                    </a:solidFill>
                  </a:tcPr>
                </a:tc>
                <a:tc>
                  <a:txBody>
                    <a:bodyPr/>
                    <a:lstStyle/>
                    <a:p>
                      <a:pPr algn="ctr" fontAlgn="b">
                        <a:lnSpc>
                          <a:spcPct val="100000"/>
                        </a:lnSpc>
                      </a:pPr>
                      <a:r>
                        <a:rPr lang="en-ZA" sz="1800" b="0" u="none" strike="noStrike" dirty="0" smtClean="0">
                          <a:solidFill>
                            <a:schemeClr val="tx1"/>
                          </a:solidFill>
                          <a:effectLst/>
                          <a:latin typeface="+mn-lt"/>
                        </a:rPr>
                        <a:t>233</a:t>
                      </a:r>
                      <a:endParaRPr lang="en-ZA" sz="1800" b="0" i="0" u="none" strike="noStrike" dirty="0">
                        <a:solidFill>
                          <a:schemeClr val="tx1"/>
                        </a:solidFill>
                        <a:effectLst/>
                        <a:latin typeface="+mn-lt"/>
                      </a:endParaRPr>
                    </a:p>
                  </a:txBody>
                  <a:tcPr marL="9200" marR="9200" marT="9525" marB="0" anchor="ctr">
                    <a:solidFill>
                      <a:schemeClr val="accent3">
                        <a:lumMod val="60000"/>
                        <a:lumOff val="40000"/>
                      </a:schemeClr>
                    </a:solidFill>
                  </a:tcPr>
                </a:tc>
                <a:extLst>
                  <a:ext uri="{0D108BD9-81ED-4DB2-BD59-A6C34878D82A}">
                    <a16:rowId xmlns:a16="http://schemas.microsoft.com/office/drawing/2014/main" val="10001"/>
                  </a:ext>
                </a:extLst>
              </a:tr>
              <a:tr h="457200">
                <a:tc>
                  <a:txBody>
                    <a:bodyPr/>
                    <a:lstStyle/>
                    <a:p>
                      <a:pPr algn="ctr">
                        <a:lnSpc>
                          <a:spcPct val="100000"/>
                        </a:lnSpc>
                        <a:spcAft>
                          <a:spcPts val="0"/>
                        </a:spcAft>
                      </a:pPr>
                      <a:r>
                        <a:rPr lang="en-ZA" sz="1800" b="0" dirty="0" smtClean="0">
                          <a:solidFill>
                            <a:schemeClr val="tx1"/>
                          </a:solidFill>
                          <a:effectLst/>
                          <a:latin typeface="+mn-lt"/>
                          <a:ea typeface="Open Sans Semibold" pitchFamily="34" charset="0"/>
                          <a:cs typeface="Open Sans Semibold" pitchFamily="34" charset="0"/>
                        </a:rPr>
                        <a:t>Highly skilled production </a:t>
                      </a:r>
                    </a:p>
                    <a:p>
                      <a:pPr algn="ctr">
                        <a:lnSpc>
                          <a:spcPct val="100000"/>
                        </a:lnSpc>
                        <a:spcAft>
                          <a:spcPts val="0"/>
                        </a:spcAft>
                      </a:pPr>
                      <a:r>
                        <a:rPr lang="en-ZA" sz="1800" b="0" dirty="0" smtClean="0">
                          <a:solidFill>
                            <a:schemeClr val="tx1"/>
                          </a:solidFill>
                          <a:effectLst/>
                          <a:latin typeface="+mn-lt"/>
                          <a:ea typeface="Open Sans Semibold" pitchFamily="34" charset="0"/>
                          <a:cs typeface="Open Sans Semibold" pitchFamily="34" charset="0"/>
                        </a:rPr>
                        <a:t>(Levels 6-8)</a:t>
                      </a:r>
                      <a:endParaRPr lang="en-ZA" sz="1800" b="0" dirty="0">
                        <a:solidFill>
                          <a:schemeClr val="tx1"/>
                        </a:solidFill>
                        <a:effectLst/>
                        <a:latin typeface="+mn-lt"/>
                        <a:ea typeface="Open Sans Semibold" pitchFamily="34" charset="0"/>
                        <a:cs typeface="Open Sans Semibold" pitchFamily="34" charset="0"/>
                      </a:endParaRPr>
                    </a:p>
                  </a:txBody>
                  <a:tcPr marL="66240" marR="66240" marT="0" marB="0" anchor="ctr">
                    <a:solidFill>
                      <a:schemeClr val="accent3">
                        <a:lumMod val="60000"/>
                        <a:lumOff val="40000"/>
                      </a:schemeClr>
                    </a:solidFill>
                  </a:tcPr>
                </a:tc>
                <a:tc>
                  <a:txBody>
                    <a:bodyPr/>
                    <a:lstStyle/>
                    <a:p>
                      <a:pPr algn="ctr" fontAlgn="b">
                        <a:lnSpc>
                          <a:spcPct val="100000"/>
                        </a:lnSpc>
                      </a:pPr>
                      <a:r>
                        <a:rPr lang="en-ZA" sz="1800" b="0" u="none" strike="noStrike" dirty="0" smtClean="0">
                          <a:solidFill>
                            <a:schemeClr val="tx1"/>
                          </a:solidFill>
                          <a:effectLst/>
                          <a:latin typeface="+mn-lt"/>
                        </a:rPr>
                        <a:t>11 339</a:t>
                      </a:r>
                      <a:endParaRPr lang="en-ZA" sz="1800" b="0" i="0" u="none" strike="noStrike" dirty="0">
                        <a:solidFill>
                          <a:schemeClr val="tx1"/>
                        </a:solidFill>
                        <a:effectLst/>
                        <a:latin typeface="+mn-lt"/>
                      </a:endParaRPr>
                    </a:p>
                  </a:txBody>
                  <a:tcPr marL="9200" marR="9200" marT="9525" marB="0" anchor="ctr">
                    <a:solidFill>
                      <a:schemeClr val="accent3">
                        <a:lumMod val="60000"/>
                        <a:lumOff val="40000"/>
                      </a:schemeClr>
                    </a:solidFill>
                  </a:tcPr>
                </a:tc>
                <a:tc>
                  <a:txBody>
                    <a:bodyPr/>
                    <a:lstStyle/>
                    <a:p>
                      <a:pPr algn="ctr" fontAlgn="b">
                        <a:lnSpc>
                          <a:spcPct val="100000"/>
                        </a:lnSpc>
                      </a:pPr>
                      <a:r>
                        <a:rPr lang="en-ZA" sz="1800" b="0" u="none" strike="noStrike" dirty="0" smtClean="0">
                          <a:solidFill>
                            <a:schemeClr val="tx1"/>
                          </a:solidFill>
                          <a:effectLst/>
                          <a:latin typeface="+mn-lt"/>
                        </a:rPr>
                        <a:t>13.1%</a:t>
                      </a:r>
                      <a:endParaRPr lang="en-ZA" sz="1800" b="0" i="0" u="none" strike="noStrike" dirty="0">
                        <a:solidFill>
                          <a:schemeClr val="tx1"/>
                        </a:solidFill>
                        <a:effectLst/>
                        <a:latin typeface="+mn-lt"/>
                      </a:endParaRPr>
                    </a:p>
                  </a:txBody>
                  <a:tcPr marL="9200" marR="9200" marT="9525" marB="0" anchor="ctr">
                    <a:solidFill>
                      <a:schemeClr val="accent3">
                        <a:lumMod val="60000"/>
                        <a:lumOff val="40000"/>
                      </a:schemeClr>
                    </a:solidFill>
                  </a:tcPr>
                </a:tc>
                <a:tc>
                  <a:txBody>
                    <a:bodyPr/>
                    <a:lstStyle/>
                    <a:p>
                      <a:pPr algn="ctr" fontAlgn="b">
                        <a:lnSpc>
                          <a:spcPct val="100000"/>
                        </a:lnSpc>
                      </a:pPr>
                      <a:r>
                        <a:rPr lang="en-ZA" sz="1800" b="0" u="none" strike="noStrike" dirty="0" smtClean="0">
                          <a:solidFill>
                            <a:schemeClr val="tx1"/>
                          </a:solidFill>
                          <a:effectLst/>
                          <a:latin typeface="+mn-lt"/>
                        </a:rPr>
                        <a:t>30</a:t>
                      </a:r>
                      <a:endParaRPr lang="en-ZA" sz="1800" b="0" i="0" u="none" strike="noStrike" dirty="0">
                        <a:solidFill>
                          <a:schemeClr val="tx1"/>
                        </a:solidFill>
                        <a:effectLst/>
                        <a:latin typeface="+mn-lt"/>
                      </a:endParaRPr>
                    </a:p>
                  </a:txBody>
                  <a:tcPr marL="9200" marR="9200" marT="9525" marB="0" anchor="ctr">
                    <a:solidFill>
                      <a:schemeClr val="accent3">
                        <a:lumMod val="60000"/>
                        <a:lumOff val="40000"/>
                      </a:schemeClr>
                    </a:solidFill>
                  </a:tcPr>
                </a:tc>
                <a:tc>
                  <a:txBody>
                    <a:bodyPr/>
                    <a:lstStyle/>
                    <a:p>
                      <a:pPr algn="ctr" fontAlgn="b">
                        <a:lnSpc>
                          <a:spcPct val="100000"/>
                        </a:lnSpc>
                      </a:pPr>
                      <a:r>
                        <a:rPr lang="en-ZA" sz="1800" b="0" u="none" strike="noStrike" dirty="0" smtClean="0">
                          <a:solidFill>
                            <a:schemeClr val="tx1"/>
                          </a:solidFill>
                          <a:effectLst/>
                          <a:latin typeface="+mn-lt"/>
                        </a:rPr>
                        <a:t>378</a:t>
                      </a:r>
                      <a:endParaRPr lang="en-ZA" sz="1800" b="0" i="0" u="none" strike="noStrike" dirty="0">
                        <a:solidFill>
                          <a:schemeClr val="tx1"/>
                        </a:solidFill>
                        <a:effectLst/>
                        <a:latin typeface="+mn-lt"/>
                      </a:endParaRPr>
                    </a:p>
                  </a:txBody>
                  <a:tcPr marL="9200" marR="9200" marT="9525" marB="0" anchor="ctr">
                    <a:solidFill>
                      <a:schemeClr val="accent3">
                        <a:lumMod val="60000"/>
                        <a:lumOff val="40000"/>
                      </a:schemeClr>
                    </a:solidFill>
                  </a:tcPr>
                </a:tc>
                <a:extLst>
                  <a:ext uri="{0D108BD9-81ED-4DB2-BD59-A6C34878D82A}">
                    <a16:rowId xmlns:a16="http://schemas.microsoft.com/office/drawing/2014/main" val="10002"/>
                  </a:ext>
                </a:extLst>
              </a:tr>
              <a:tr h="457200">
                <a:tc>
                  <a:txBody>
                    <a:bodyPr/>
                    <a:lstStyle/>
                    <a:p>
                      <a:pPr algn="ctr">
                        <a:lnSpc>
                          <a:spcPct val="100000"/>
                        </a:lnSpc>
                        <a:spcAft>
                          <a:spcPts val="0"/>
                        </a:spcAft>
                      </a:pPr>
                      <a:r>
                        <a:rPr kumimoji="0" lang="en-ZA" sz="1800" b="0" i="0" u="none" strike="noStrike" kern="1200" cap="none" spc="0" normalizeH="0" baseline="0" noProof="0" dirty="0" smtClean="0">
                          <a:ln>
                            <a:noFill/>
                          </a:ln>
                          <a:solidFill>
                            <a:schemeClr val="tx1"/>
                          </a:solidFill>
                          <a:effectLst/>
                          <a:uLnTx/>
                          <a:uFillTx/>
                          <a:latin typeface="+mn-lt"/>
                          <a:ea typeface="Open Sans Semibold" pitchFamily="34" charset="0"/>
                          <a:cs typeface="Open Sans Semibold" pitchFamily="34" charset="0"/>
                        </a:rPr>
                        <a:t>Highly skilled supervision</a:t>
                      </a:r>
                    </a:p>
                    <a:p>
                      <a:pPr algn="ctr">
                        <a:lnSpc>
                          <a:spcPct val="100000"/>
                        </a:lnSpc>
                        <a:spcAft>
                          <a:spcPts val="0"/>
                        </a:spcAft>
                      </a:pPr>
                      <a:r>
                        <a:rPr kumimoji="0" lang="en-ZA" sz="1800" b="0" i="0" u="none" strike="noStrike" kern="1200" cap="none" spc="0" normalizeH="0" baseline="0" noProof="0" dirty="0" smtClean="0">
                          <a:ln>
                            <a:noFill/>
                          </a:ln>
                          <a:solidFill>
                            <a:schemeClr val="tx1"/>
                          </a:solidFill>
                          <a:effectLst/>
                          <a:uLnTx/>
                          <a:uFillTx/>
                          <a:latin typeface="+mn-lt"/>
                          <a:ea typeface="Open Sans Semibold" pitchFamily="34" charset="0"/>
                          <a:cs typeface="Open Sans Semibold" pitchFamily="34" charset="0"/>
                        </a:rPr>
                        <a:t> (</a:t>
                      </a:r>
                      <a:r>
                        <a:rPr lang="en-ZA" sz="1800" b="0" dirty="0" smtClean="0">
                          <a:solidFill>
                            <a:schemeClr val="tx1"/>
                          </a:solidFill>
                          <a:effectLst/>
                          <a:latin typeface="+mn-lt"/>
                          <a:ea typeface="Open Sans Semibold" pitchFamily="34" charset="0"/>
                          <a:cs typeface="Open Sans Semibold" pitchFamily="34" charset="0"/>
                        </a:rPr>
                        <a:t>Levels 9-12)</a:t>
                      </a:r>
                      <a:endParaRPr lang="en-ZA" sz="1800" b="0" dirty="0">
                        <a:solidFill>
                          <a:schemeClr val="tx1"/>
                        </a:solidFill>
                        <a:effectLst/>
                        <a:latin typeface="+mn-lt"/>
                        <a:ea typeface="Open Sans Semibold" pitchFamily="34" charset="0"/>
                        <a:cs typeface="Open Sans Semibold" pitchFamily="34" charset="0"/>
                      </a:endParaRPr>
                    </a:p>
                  </a:txBody>
                  <a:tcPr marL="66240" marR="66240" marT="0" marB="0" anchor="ctr">
                    <a:solidFill>
                      <a:schemeClr val="accent3">
                        <a:lumMod val="60000"/>
                        <a:lumOff val="40000"/>
                      </a:schemeClr>
                    </a:solidFill>
                  </a:tcPr>
                </a:tc>
                <a:tc>
                  <a:txBody>
                    <a:bodyPr/>
                    <a:lstStyle/>
                    <a:p>
                      <a:pPr algn="ctr" fontAlgn="b">
                        <a:lnSpc>
                          <a:spcPct val="100000"/>
                        </a:lnSpc>
                      </a:pPr>
                      <a:r>
                        <a:rPr lang="en-ZA" sz="1800" b="0" u="none" strike="noStrike" dirty="0" smtClean="0">
                          <a:solidFill>
                            <a:schemeClr val="tx1"/>
                          </a:solidFill>
                          <a:effectLst/>
                          <a:latin typeface="+mn-lt"/>
                        </a:rPr>
                        <a:t>   25</a:t>
                      </a:r>
                      <a:r>
                        <a:rPr lang="en-ZA" sz="1800" b="0" u="none" strike="noStrike" baseline="0" dirty="0" smtClean="0">
                          <a:solidFill>
                            <a:schemeClr val="tx1"/>
                          </a:solidFill>
                          <a:effectLst/>
                          <a:latin typeface="+mn-lt"/>
                        </a:rPr>
                        <a:t> 963</a:t>
                      </a:r>
                      <a:endParaRPr lang="en-ZA" sz="1800" b="0" i="0" u="none" strike="noStrike" dirty="0">
                        <a:solidFill>
                          <a:schemeClr val="tx1"/>
                        </a:solidFill>
                        <a:effectLst/>
                        <a:latin typeface="+mn-lt"/>
                      </a:endParaRPr>
                    </a:p>
                  </a:txBody>
                  <a:tcPr marL="9200" marR="9200" marT="9525" marB="0" anchor="ctr">
                    <a:solidFill>
                      <a:schemeClr val="accent3">
                        <a:lumMod val="60000"/>
                        <a:lumOff val="40000"/>
                      </a:schemeClr>
                    </a:solidFill>
                  </a:tcPr>
                </a:tc>
                <a:tc>
                  <a:txBody>
                    <a:bodyPr/>
                    <a:lstStyle/>
                    <a:p>
                      <a:pPr algn="ctr" fontAlgn="b">
                        <a:lnSpc>
                          <a:spcPct val="100000"/>
                        </a:lnSpc>
                      </a:pPr>
                      <a:r>
                        <a:rPr lang="en-ZA" sz="1800" b="0" u="none" strike="noStrike" dirty="0" smtClean="0">
                          <a:solidFill>
                            <a:schemeClr val="tx1"/>
                          </a:solidFill>
                          <a:effectLst/>
                          <a:latin typeface="+mn-lt"/>
                        </a:rPr>
                        <a:t>29.9%</a:t>
                      </a:r>
                      <a:endParaRPr lang="en-ZA" sz="1800" b="0" i="0" u="none" strike="noStrike" dirty="0">
                        <a:solidFill>
                          <a:schemeClr val="tx1"/>
                        </a:solidFill>
                        <a:effectLst/>
                        <a:latin typeface="+mn-lt"/>
                      </a:endParaRPr>
                    </a:p>
                  </a:txBody>
                  <a:tcPr marL="9200" marR="9200" marT="9525" marB="0" anchor="ctr">
                    <a:solidFill>
                      <a:schemeClr val="accent3">
                        <a:lumMod val="60000"/>
                        <a:lumOff val="40000"/>
                      </a:schemeClr>
                    </a:solidFill>
                  </a:tcPr>
                </a:tc>
                <a:tc>
                  <a:txBody>
                    <a:bodyPr/>
                    <a:lstStyle/>
                    <a:p>
                      <a:pPr algn="ctr" fontAlgn="b">
                        <a:lnSpc>
                          <a:spcPct val="100000"/>
                        </a:lnSpc>
                      </a:pPr>
                      <a:r>
                        <a:rPr lang="en-ZA" sz="1800" b="0" i="0" u="none" strike="noStrike" dirty="0" smtClean="0">
                          <a:solidFill>
                            <a:schemeClr val="tx1"/>
                          </a:solidFill>
                          <a:effectLst/>
                          <a:latin typeface="+mn-lt"/>
                        </a:rPr>
                        <a:t>31</a:t>
                      </a:r>
                      <a:endParaRPr lang="en-ZA" sz="1800" b="0" i="0" u="none" strike="noStrike" dirty="0">
                        <a:solidFill>
                          <a:schemeClr val="tx1"/>
                        </a:solidFill>
                        <a:effectLst/>
                        <a:latin typeface="+mn-lt"/>
                      </a:endParaRPr>
                    </a:p>
                  </a:txBody>
                  <a:tcPr marL="9200" marR="9200" marT="9525" marB="0" anchor="ctr">
                    <a:solidFill>
                      <a:schemeClr val="accent3">
                        <a:lumMod val="60000"/>
                        <a:lumOff val="40000"/>
                      </a:schemeClr>
                    </a:solidFill>
                  </a:tcPr>
                </a:tc>
                <a:tc>
                  <a:txBody>
                    <a:bodyPr/>
                    <a:lstStyle/>
                    <a:p>
                      <a:pPr algn="ctr" fontAlgn="b">
                        <a:lnSpc>
                          <a:spcPct val="100000"/>
                        </a:lnSpc>
                      </a:pPr>
                      <a:r>
                        <a:rPr lang="en-ZA" sz="1800" b="0" i="0" u="none" strike="noStrike" dirty="0" smtClean="0">
                          <a:solidFill>
                            <a:schemeClr val="tx1"/>
                          </a:solidFill>
                          <a:effectLst/>
                          <a:latin typeface="+mn-lt"/>
                        </a:rPr>
                        <a:t>838</a:t>
                      </a:r>
                      <a:endParaRPr lang="en-ZA" sz="1800" b="0" i="0" u="none" strike="noStrike" dirty="0">
                        <a:solidFill>
                          <a:schemeClr val="tx1"/>
                        </a:solidFill>
                        <a:effectLst/>
                        <a:latin typeface="+mn-lt"/>
                      </a:endParaRPr>
                    </a:p>
                  </a:txBody>
                  <a:tcPr marL="9200" marR="9200" marT="9525" marB="0" anchor="ctr">
                    <a:solidFill>
                      <a:schemeClr val="accent3">
                        <a:lumMod val="60000"/>
                        <a:lumOff val="40000"/>
                      </a:schemeClr>
                    </a:solidFill>
                  </a:tcPr>
                </a:tc>
                <a:extLst>
                  <a:ext uri="{0D108BD9-81ED-4DB2-BD59-A6C34878D82A}">
                    <a16:rowId xmlns:a16="http://schemas.microsoft.com/office/drawing/2014/main" val="10003"/>
                  </a:ext>
                </a:extLst>
              </a:tr>
              <a:tr h="533400">
                <a:tc>
                  <a:txBody>
                    <a:bodyPr/>
                    <a:lstStyle/>
                    <a:p>
                      <a:pPr algn="ctr">
                        <a:lnSpc>
                          <a:spcPct val="100000"/>
                        </a:lnSpc>
                        <a:spcAft>
                          <a:spcPts val="0"/>
                        </a:spcAft>
                      </a:pPr>
                      <a:r>
                        <a:rPr lang="en-ZA" sz="1800" b="0" dirty="0" smtClean="0">
                          <a:solidFill>
                            <a:schemeClr val="tx1"/>
                          </a:solidFill>
                          <a:effectLst/>
                          <a:latin typeface="+mn-lt"/>
                          <a:ea typeface="Open Sans Semibold" pitchFamily="34" charset="0"/>
                          <a:cs typeface="Open Sans Semibold" pitchFamily="34" charset="0"/>
                        </a:rPr>
                        <a:t>Senior management</a:t>
                      </a:r>
                    </a:p>
                    <a:p>
                      <a:pPr algn="ctr">
                        <a:lnSpc>
                          <a:spcPct val="100000"/>
                        </a:lnSpc>
                        <a:spcAft>
                          <a:spcPts val="0"/>
                        </a:spcAft>
                      </a:pPr>
                      <a:r>
                        <a:rPr lang="en-ZA" sz="1800" b="0" dirty="0" smtClean="0">
                          <a:solidFill>
                            <a:schemeClr val="tx1"/>
                          </a:solidFill>
                          <a:effectLst/>
                          <a:latin typeface="+mn-lt"/>
                          <a:ea typeface="Open Sans Semibold" pitchFamily="34" charset="0"/>
                          <a:cs typeface="Open Sans Semibold" pitchFamily="34" charset="0"/>
                        </a:rPr>
                        <a:t>(Levels 13-16)</a:t>
                      </a:r>
                      <a:endParaRPr lang="en-ZA" sz="1800" b="0" dirty="0">
                        <a:solidFill>
                          <a:schemeClr val="tx1"/>
                        </a:solidFill>
                        <a:effectLst/>
                        <a:latin typeface="+mn-lt"/>
                        <a:ea typeface="Open Sans Semibold" pitchFamily="34" charset="0"/>
                        <a:cs typeface="Open Sans Semibold" pitchFamily="34" charset="0"/>
                      </a:endParaRPr>
                    </a:p>
                  </a:txBody>
                  <a:tcPr marL="66240" marR="66240" marT="0" marB="0" anchor="ctr">
                    <a:solidFill>
                      <a:schemeClr val="accent3">
                        <a:lumMod val="60000"/>
                        <a:lumOff val="40000"/>
                      </a:schemeClr>
                    </a:solidFill>
                  </a:tcPr>
                </a:tc>
                <a:tc>
                  <a:txBody>
                    <a:bodyPr/>
                    <a:lstStyle/>
                    <a:p>
                      <a:pPr algn="ctr" fontAlgn="b">
                        <a:lnSpc>
                          <a:spcPct val="100000"/>
                        </a:lnSpc>
                      </a:pPr>
                      <a:r>
                        <a:rPr lang="en-ZA" sz="1800" b="0" u="none" strike="noStrike" dirty="0">
                          <a:solidFill>
                            <a:schemeClr val="tx1"/>
                          </a:solidFill>
                          <a:effectLst/>
                          <a:latin typeface="+mn-lt"/>
                        </a:rPr>
                        <a:t>   </a:t>
                      </a:r>
                      <a:r>
                        <a:rPr lang="en-ZA" sz="1800" b="0" u="none" strike="noStrike" dirty="0" smtClean="0">
                          <a:solidFill>
                            <a:schemeClr val="tx1"/>
                          </a:solidFill>
                          <a:effectLst/>
                          <a:latin typeface="+mn-lt"/>
                        </a:rPr>
                        <a:t>47</a:t>
                      </a:r>
                      <a:r>
                        <a:rPr lang="en-ZA" sz="1800" b="0" u="none" strike="noStrike" baseline="0" dirty="0" smtClean="0">
                          <a:solidFill>
                            <a:schemeClr val="tx1"/>
                          </a:solidFill>
                          <a:effectLst/>
                          <a:latin typeface="+mn-lt"/>
                        </a:rPr>
                        <a:t> 305</a:t>
                      </a:r>
                      <a:endParaRPr lang="en-ZA" sz="1800" b="0" i="0" u="none" strike="noStrike" dirty="0">
                        <a:solidFill>
                          <a:schemeClr val="tx1"/>
                        </a:solidFill>
                        <a:effectLst/>
                        <a:latin typeface="+mn-lt"/>
                      </a:endParaRPr>
                    </a:p>
                  </a:txBody>
                  <a:tcPr marL="9200" marR="9200" marT="9525" marB="0" anchor="ctr">
                    <a:solidFill>
                      <a:schemeClr val="accent3">
                        <a:lumMod val="60000"/>
                        <a:lumOff val="40000"/>
                      </a:schemeClr>
                    </a:solidFill>
                  </a:tcPr>
                </a:tc>
                <a:tc>
                  <a:txBody>
                    <a:bodyPr/>
                    <a:lstStyle/>
                    <a:p>
                      <a:pPr algn="ctr" fontAlgn="b">
                        <a:lnSpc>
                          <a:spcPct val="100000"/>
                        </a:lnSpc>
                      </a:pPr>
                      <a:r>
                        <a:rPr lang="en-ZA" sz="1800" b="0" u="none" strike="noStrike" dirty="0" smtClean="0">
                          <a:solidFill>
                            <a:schemeClr val="tx1"/>
                          </a:solidFill>
                          <a:effectLst/>
                          <a:latin typeface="+mn-lt"/>
                        </a:rPr>
                        <a:t>54.6%</a:t>
                      </a:r>
                      <a:endParaRPr lang="en-ZA" sz="1800" b="0" i="0" u="none" strike="noStrike" dirty="0">
                        <a:solidFill>
                          <a:schemeClr val="tx1"/>
                        </a:solidFill>
                        <a:effectLst/>
                        <a:latin typeface="+mn-lt"/>
                      </a:endParaRPr>
                    </a:p>
                  </a:txBody>
                  <a:tcPr marL="9200" marR="9200" marT="9525" marB="0" anchor="ctr">
                    <a:solidFill>
                      <a:schemeClr val="accent3">
                        <a:lumMod val="60000"/>
                        <a:lumOff val="40000"/>
                      </a:schemeClr>
                    </a:solidFill>
                  </a:tcPr>
                </a:tc>
                <a:tc>
                  <a:txBody>
                    <a:bodyPr/>
                    <a:lstStyle/>
                    <a:p>
                      <a:pPr algn="ctr" fontAlgn="b">
                        <a:lnSpc>
                          <a:spcPct val="100000"/>
                        </a:lnSpc>
                      </a:pPr>
                      <a:r>
                        <a:rPr lang="en-ZA" sz="1800" b="0" u="none" strike="noStrike" dirty="0" smtClean="0">
                          <a:solidFill>
                            <a:schemeClr val="tx1"/>
                          </a:solidFill>
                          <a:effectLst/>
                          <a:latin typeface="+mn-lt"/>
                        </a:rPr>
                        <a:t>35</a:t>
                      </a:r>
                      <a:endParaRPr lang="en-ZA" sz="1800" b="0" i="0" u="none" strike="noStrike" dirty="0">
                        <a:solidFill>
                          <a:schemeClr val="tx1"/>
                        </a:solidFill>
                        <a:effectLst/>
                        <a:latin typeface="+mn-lt"/>
                      </a:endParaRPr>
                    </a:p>
                  </a:txBody>
                  <a:tcPr marL="9200" marR="9200" marT="9525" marB="0" anchor="ctr">
                    <a:solidFill>
                      <a:schemeClr val="accent3">
                        <a:lumMod val="60000"/>
                        <a:lumOff val="40000"/>
                      </a:schemeClr>
                    </a:solidFill>
                  </a:tcPr>
                </a:tc>
                <a:tc>
                  <a:txBody>
                    <a:bodyPr/>
                    <a:lstStyle/>
                    <a:p>
                      <a:pPr algn="ctr" fontAlgn="b">
                        <a:lnSpc>
                          <a:spcPct val="100000"/>
                        </a:lnSpc>
                      </a:pPr>
                      <a:r>
                        <a:rPr lang="en-ZA" sz="1800" b="0" u="none" strike="noStrike" dirty="0" smtClean="0">
                          <a:solidFill>
                            <a:schemeClr val="tx1"/>
                          </a:solidFill>
                          <a:effectLst/>
                          <a:latin typeface="+mn-lt"/>
                        </a:rPr>
                        <a:t>1 352</a:t>
                      </a:r>
                      <a:endParaRPr lang="en-ZA" sz="1800" b="0" i="0" u="none" strike="noStrike" dirty="0">
                        <a:solidFill>
                          <a:schemeClr val="tx1"/>
                        </a:solidFill>
                        <a:effectLst/>
                        <a:latin typeface="+mn-lt"/>
                      </a:endParaRPr>
                    </a:p>
                  </a:txBody>
                  <a:tcPr marL="9200" marR="9200" marT="9525" marB="0" anchor="ctr">
                    <a:solidFill>
                      <a:schemeClr val="accent3">
                        <a:lumMod val="60000"/>
                        <a:lumOff val="40000"/>
                      </a:schemeClr>
                    </a:solidFill>
                  </a:tcPr>
                </a:tc>
                <a:extLst>
                  <a:ext uri="{0D108BD9-81ED-4DB2-BD59-A6C34878D82A}">
                    <a16:rowId xmlns:a16="http://schemas.microsoft.com/office/drawing/2014/main" val="10004"/>
                  </a:ext>
                </a:extLst>
              </a:tr>
              <a:tr h="533400">
                <a:tc>
                  <a:txBody>
                    <a:bodyPr/>
                    <a:lstStyle/>
                    <a:p>
                      <a:pPr algn="ctr">
                        <a:lnSpc>
                          <a:spcPct val="100000"/>
                        </a:lnSpc>
                        <a:spcAft>
                          <a:spcPts val="0"/>
                        </a:spcAft>
                        <a:tabLst>
                          <a:tab pos="612140" algn="ctr"/>
                        </a:tabLst>
                      </a:pPr>
                      <a:r>
                        <a:rPr lang="en-ZA" sz="2000" b="1" dirty="0">
                          <a:solidFill>
                            <a:schemeClr val="tx1"/>
                          </a:solidFill>
                          <a:effectLst/>
                          <a:latin typeface="+mn-lt"/>
                          <a:ea typeface="Open Sans Semibold" pitchFamily="34" charset="0"/>
                          <a:cs typeface="Open Sans Semibold" pitchFamily="34" charset="0"/>
                        </a:rPr>
                        <a:t>Total</a:t>
                      </a:r>
                    </a:p>
                  </a:txBody>
                  <a:tcPr marL="66240" marR="66240" marT="0" marB="0" anchor="ctr">
                    <a:solidFill>
                      <a:schemeClr val="accent3">
                        <a:lumMod val="60000"/>
                        <a:lumOff val="40000"/>
                      </a:schemeClr>
                    </a:solidFill>
                  </a:tcPr>
                </a:tc>
                <a:tc>
                  <a:txBody>
                    <a:bodyPr/>
                    <a:lstStyle/>
                    <a:p>
                      <a:pPr algn="ctr" fontAlgn="b">
                        <a:lnSpc>
                          <a:spcPct val="100000"/>
                        </a:lnSpc>
                      </a:pPr>
                      <a:r>
                        <a:rPr lang="en-ZA" sz="2000" b="1" u="none" strike="noStrike" dirty="0" smtClean="0">
                          <a:solidFill>
                            <a:schemeClr val="tx1"/>
                          </a:solidFill>
                          <a:effectLst/>
                          <a:latin typeface="+mn-lt"/>
                        </a:rPr>
                        <a:t>     86</a:t>
                      </a:r>
                      <a:r>
                        <a:rPr lang="en-ZA" sz="2000" b="1" u="none" strike="noStrike" baseline="0" dirty="0" smtClean="0">
                          <a:solidFill>
                            <a:schemeClr val="tx1"/>
                          </a:solidFill>
                          <a:effectLst/>
                          <a:latin typeface="+mn-lt"/>
                        </a:rPr>
                        <a:t> 703</a:t>
                      </a:r>
                      <a:endParaRPr lang="en-ZA" sz="2000" b="1" i="0" u="none" strike="noStrike" dirty="0">
                        <a:solidFill>
                          <a:schemeClr val="tx1"/>
                        </a:solidFill>
                        <a:effectLst/>
                        <a:latin typeface="+mn-lt"/>
                      </a:endParaRPr>
                    </a:p>
                  </a:txBody>
                  <a:tcPr marL="9200" marR="9200" marT="9525" marB="0" anchor="ctr">
                    <a:solidFill>
                      <a:schemeClr val="accent3">
                        <a:lumMod val="60000"/>
                        <a:lumOff val="40000"/>
                      </a:schemeClr>
                    </a:solidFill>
                  </a:tcPr>
                </a:tc>
                <a:tc>
                  <a:txBody>
                    <a:bodyPr/>
                    <a:lstStyle/>
                    <a:p>
                      <a:pPr algn="ctr" fontAlgn="b">
                        <a:lnSpc>
                          <a:spcPct val="100000"/>
                        </a:lnSpc>
                      </a:pPr>
                      <a:r>
                        <a:rPr lang="en-ZA" sz="2000" b="1" u="none" strike="noStrike" dirty="0" smtClean="0">
                          <a:solidFill>
                            <a:schemeClr val="tx1"/>
                          </a:solidFill>
                          <a:effectLst/>
                          <a:latin typeface="+mn-lt"/>
                        </a:rPr>
                        <a:t>100%</a:t>
                      </a:r>
                      <a:endParaRPr lang="en-ZA" sz="2000" b="1" i="0" u="none" strike="noStrike" dirty="0">
                        <a:solidFill>
                          <a:schemeClr val="tx1"/>
                        </a:solidFill>
                        <a:effectLst/>
                        <a:latin typeface="+mn-lt"/>
                      </a:endParaRPr>
                    </a:p>
                  </a:txBody>
                  <a:tcPr marL="9200" marR="9200" marT="9525" marB="0" anchor="ctr">
                    <a:solidFill>
                      <a:schemeClr val="accent3">
                        <a:lumMod val="60000"/>
                        <a:lumOff val="40000"/>
                      </a:schemeClr>
                    </a:solidFill>
                  </a:tcPr>
                </a:tc>
                <a:tc>
                  <a:txBody>
                    <a:bodyPr/>
                    <a:lstStyle/>
                    <a:p>
                      <a:pPr algn="ctr" fontAlgn="b">
                        <a:lnSpc>
                          <a:spcPct val="100000"/>
                        </a:lnSpc>
                      </a:pPr>
                      <a:r>
                        <a:rPr lang="en-ZA" sz="2000" b="1" u="none" strike="noStrike" dirty="0" smtClean="0">
                          <a:solidFill>
                            <a:schemeClr val="tx1"/>
                          </a:solidFill>
                          <a:effectLst/>
                          <a:latin typeface="+mn-lt"/>
                        </a:rPr>
                        <a:t>105*</a:t>
                      </a:r>
                      <a:endParaRPr lang="en-ZA" sz="2000" b="1" i="0" u="none" strike="noStrike" dirty="0">
                        <a:solidFill>
                          <a:schemeClr val="tx1"/>
                        </a:solidFill>
                        <a:effectLst/>
                        <a:latin typeface="+mn-lt"/>
                      </a:endParaRPr>
                    </a:p>
                  </a:txBody>
                  <a:tcPr marL="9200" marR="9200" marT="9525" marB="0" anchor="ctr">
                    <a:solidFill>
                      <a:schemeClr val="accent3">
                        <a:lumMod val="60000"/>
                        <a:lumOff val="40000"/>
                      </a:schemeClr>
                    </a:solidFill>
                  </a:tcPr>
                </a:tc>
                <a:tc>
                  <a:txBody>
                    <a:bodyPr/>
                    <a:lstStyle/>
                    <a:p>
                      <a:pPr algn="ctr" fontAlgn="b">
                        <a:lnSpc>
                          <a:spcPct val="100000"/>
                        </a:lnSpc>
                      </a:pPr>
                      <a:r>
                        <a:rPr lang="en-ZA" sz="2000" b="1" i="0" u="none" strike="noStrike" dirty="0" smtClean="0">
                          <a:solidFill>
                            <a:schemeClr val="tx1"/>
                          </a:solidFill>
                          <a:effectLst/>
                          <a:latin typeface="+mn-lt"/>
                        </a:rPr>
                        <a:t>826</a:t>
                      </a:r>
                      <a:endParaRPr lang="en-ZA" sz="2000" b="1" i="0" u="none" strike="noStrike" dirty="0">
                        <a:solidFill>
                          <a:schemeClr val="tx1"/>
                        </a:solidFill>
                        <a:effectLst/>
                        <a:latin typeface="+mn-lt"/>
                      </a:endParaRPr>
                    </a:p>
                  </a:txBody>
                  <a:tcPr marL="9200" marR="9200" marT="9525" marB="0" anchor="ctr">
                    <a:solidFill>
                      <a:schemeClr val="accent3">
                        <a:lumMod val="60000"/>
                        <a:lumOff val="40000"/>
                      </a:schemeClr>
                    </a:solidFill>
                  </a:tcPr>
                </a:tc>
                <a:extLst>
                  <a:ext uri="{0D108BD9-81ED-4DB2-BD59-A6C34878D82A}">
                    <a16:rowId xmlns:a16="http://schemas.microsoft.com/office/drawing/2014/main" val="10005"/>
                  </a:ext>
                </a:extLst>
              </a:tr>
            </a:tbl>
          </a:graphicData>
        </a:graphic>
      </p:graphicFrame>
      <p:sp>
        <p:nvSpPr>
          <p:cNvPr id="7" name="TextBox 6"/>
          <p:cNvSpPr txBox="1"/>
          <p:nvPr/>
        </p:nvSpPr>
        <p:spPr>
          <a:xfrm>
            <a:off x="603495" y="908720"/>
            <a:ext cx="5120633" cy="461665"/>
          </a:xfrm>
          <a:prstGeom prst="rect">
            <a:avLst/>
          </a:prstGeom>
          <a:noFill/>
        </p:spPr>
        <p:txBody>
          <a:bodyPr wrap="none" rtlCol="0">
            <a:spAutoFit/>
          </a:bodyPr>
          <a:lstStyle/>
          <a:p>
            <a:r>
              <a:rPr lang="en-ZA" sz="2400" b="1" dirty="0" smtClean="0"/>
              <a:t>Personnel expenditure by salary bands</a:t>
            </a:r>
            <a:endParaRPr lang="en-ZA" sz="2400" b="1" dirty="0"/>
          </a:p>
        </p:txBody>
      </p:sp>
      <p:sp>
        <p:nvSpPr>
          <p:cNvPr id="2" name="TextBox 1"/>
          <p:cNvSpPr txBox="1"/>
          <p:nvPr/>
        </p:nvSpPr>
        <p:spPr>
          <a:xfrm>
            <a:off x="3203848" y="6237312"/>
            <a:ext cx="2932598" cy="338554"/>
          </a:xfrm>
          <a:prstGeom prst="rect">
            <a:avLst/>
          </a:prstGeom>
          <a:noFill/>
        </p:spPr>
        <p:txBody>
          <a:bodyPr wrap="none" rtlCol="0">
            <a:spAutoFit/>
          </a:bodyPr>
          <a:lstStyle/>
          <a:p>
            <a:r>
              <a:rPr lang="en-ZA" sz="1600" b="1" dirty="0" smtClean="0"/>
              <a:t>*Includes political office bearers</a:t>
            </a:r>
            <a:endParaRPr lang="en-ZA" sz="1600" b="1" dirty="0"/>
          </a:p>
        </p:txBody>
      </p:sp>
    </p:spTree>
    <p:extLst>
      <p:ext uri="{BB962C8B-B14F-4D97-AF65-F5344CB8AC3E}">
        <p14:creationId xmlns:p14="http://schemas.microsoft.com/office/powerpoint/2010/main" val="34743651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Slide Number Placeholder 4"/>
          <p:cNvSpPr>
            <a:spLocks noGrp="1"/>
          </p:cNvSpPr>
          <p:nvPr>
            <p:ph type="sldNum" sz="quarter" idx="10"/>
          </p:nvPr>
        </p:nvSpPr>
        <p:spPr bwMode="auto">
          <a:xfrm>
            <a:off x="6057900" y="5643564"/>
            <a:ext cx="1600200" cy="2738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2100">
                <a:solidFill>
                  <a:schemeClr val="tx1"/>
                </a:solidFill>
                <a:latin typeface="Arial" charset="0"/>
                <a:cs typeface="Arial" charset="0"/>
              </a:defRPr>
            </a:lvl1pPr>
            <a:lvl2pPr marL="557213" indent="-214313">
              <a:spcBef>
                <a:spcPct val="20000"/>
              </a:spcBef>
              <a:buFont typeface="Arial" charset="0"/>
              <a:buChar char="–"/>
              <a:defRPr sz="1800">
                <a:solidFill>
                  <a:schemeClr val="tx1"/>
                </a:solidFill>
                <a:latin typeface="Arial" charset="0"/>
                <a:cs typeface="Arial" charset="0"/>
              </a:defRPr>
            </a:lvl2pPr>
            <a:lvl3pPr marL="857250" indent="-171450">
              <a:spcBef>
                <a:spcPct val="20000"/>
              </a:spcBef>
              <a:buFont typeface="Arial" charset="0"/>
              <a:buChar char="•"/>
              <a:defRPr sz="1500">
                <a:solidFill>
                  <a:schemeClr val="tx1"/>
                </a:solidFill>
                <a:latin typeface="Arial" charset="0"/>
                <a:cs typeface="Arial" charset="0"/>
              </a:defRPr>
            </a:lvl3pPr>
            <a:lvl4pPr marL="1200150" indent="-171450">
              <a:spcBef>
                <a:spcPct val="20000"/>
              </a:spcBef>
              <a:buFont typeface="Arial" charset="0"/>
              <a:buChar char="–"/>
              <a:defRPr sz="1500">
                <a:solidFill>
                  <a:schemeClr val="tx1"/>
                </a:solidFill>
                <a:latin typeface="Arial" charset="0"/>
                <a:cs typeface="Arial" charset="0"/>
              </a:defRPr>
            </a:lvl4pPr>
            <a:lvl5pPr marL="1543050" indent="-171450">
              <a:spcBef>
                <a:spcPct val="20000"/>
              </a:spcBef>
              <a:buFont typeface="Arial" charset="0"/>
              <a:buChar char="»"/>
              <a:defRPr sz="1500">
                <a:solidFill>
                  <a:schemeClr val="tx1"/>
                </a:solidFill>
                <a:latin typeface="Arial" charset="0"/>
                <a:cs typeface="Arial" charset="0"/>
              </a:defRPr>
            </a:lvl5pPr>
            <a:lvl6pPr marL="1885950" indent="-171450" eaLnBrk="0" fontAlgn="base" hangingPunct="0">
              <a:spcBef>
                <a:spcPct val="20000"/>
              </a:spcBef>
              <a:spcAft>
                <a:spcPct val="0"/>
              </a:spcAft>
              <a:buFont typeface="Arial" charset="0"/>
              <a:buChar char="»"/>
              <a:defRPr sz="1500">
                <a:solidFill>
                  <a:schemeClr val="tx1"/>
                </a:solidFill>
                <a:latin typeface="Arial" charset="0"/>
                <a:cs typeface="Arial" charset="0"/>
              </a:defRPr>
            </a:lvl6pPr>
            <a:lvl7pPr marL="2228850" indent="-171450" eaLnBrk="0" fontAlgn="base" hangingPunct="0">
              <a:spcBef>
                <a:spcPct val="20000"/>
              </a:spcBef>
              <a:spcAft>
                <a:spcPct val="0"/>
              </a:spcAft>
              <a:buFont typeface="Arial" charset="0"/>
              <a:buChar char="»"/>
              <a:defRPr sz="1500">
                <a:solidFill>
                  <a:schemeClr val="tx1"/>
                </a:solidFill>
                <a:latin typeface="Arial" charset="0"/>
                <a:cs typeface="Arial" charset="0"/>
              </a:defRPr>
            </a:lvl7pPr>
            <a:lvl8pPr marL="2571750" indent="-171450" eaLnBrk="0" fontAlgn="base" hangingPunct="0">
              <a:spcBef>
                <a:spcPct val="20000"/>
              </a:spcBef>
              <a:spcAft>
                <a:spcPct val="0"/>
              </a:spcAft>
              <a:buFont typeface="Arial" charset="0"/>
              <a:buChar char="»"/>
              <a:defRPr sz="1500">
                <a:solidFill>
                  <a:schemeClr val="tx1"/>
                </a:solidFill>
                <a:latin typeface="Arial" charset="0"/>
                <a:cs typeface="Arial" charset="0"/>
              </a:defRPr>
            </a:lvl8pPr>
            <a:lvl9pPr marL="2914650" indent="-171450" eaLnBrk="0" fontAlgn="base" hangingPunct="0">
              <a:spcBef>
                <a:spcPct val="20000"/>
              </a:spcBef>
              <a:spcAft>
                <a:spcPct val="0"/>
              </a:spcAft>
              <a:buFont typeface="Arial" charset="0"/>
              <a:buChar char="»"/>
              <a:defRPr sz="1500">
                <a:solidFill>
                  <a:schemeClr val="tx1"/>
                </a:solidFill>
                <a:latin typeface="Arial" charset="0"/>
                <a:cs typeface="Arial" charset="0"/>
              </a:defRPr>
            </a:lvl9pPr>
          </a:lstStyle>
          <a:p>
            <a:pPr>
              <a:spcBef>
                <a:spcPct val="0"/>
              </a:spcBef>
              <a:buFontTx/>
              <a:buNone/>
            </a:pPr>
            <a:fld id="{1733C88F-9EB0-46D3-8E03-1F49347638FB}" type="slidenum">
              <a:rPr lang="en-ZA" altLang="en-US" sz="900">
                <a:solidFill>
                  <a:srgbClr val="898989"/>
                </a:solidFill>
                <a:latin typeface="Calibri" pitchFamily="34" charset="0"/>
              </a:rPr>
              <a:pPr>
                <a:spcBef>
                  <a:spcPct val="0"/>
                </a:spcBef>
                <a:buFontTx/>
                <a:buNone/>
              </a:pPr>
              <a:t>33</a:t>
            </a:fld>
            <a:endParaRPr lang="en-ZA" altLang="en-US" sz="900" dirty="0">
              <a:solidFill>
                <a:srgbClr val="898989"/>
              </a:solidFill>
              <a:latin typeface="Calibri" pitchFamily="34" charset="0"/>
            </a:endParaRPr>
          </a:p>
        </p:txBody>
      </p:sp>
      <p:sp>
        <p:nvSpPr>
          <p:cNvPr id="8" name="Title 4"/>
          <p:cNvSpPr txBox="1">
            <a:spLocks/>
          </p:cNvSpPr>
          <p:nvPr/>
        </p:nvSpPr>
        <p:spPr>
          <a:xfrm>
            <a:off x="518864" y="188640"/>
            <a:ext cx="8229600" cy="648072"/>
          </a:xfrm>
          <a:prstGeom prst="rect">
            <a:avLst/>
          </a:prstGeom>
        </p:spPr>
        <p:txBody>
          <a:bodyPr vert="horz" lIns="91440" tIns="45720" rIns="91440" bIns="45720" rtlCol="0" anchor="ctr">
            <a:normAutofit/>
          </a:bodyPr>
          <a:lstStyle>
            <a:lvl1pPr algn="r" defTabSz="914400" rtl="0" eaLnBrk="1" latinLnBrk="0" hangingPunct="1">
              <a:spcBef>
                <a:spcPct val="0"/>
              </a:spcBef>
              <a:buNone/>
              <a:defRPr sz="2800" kern="1200">
                <a:solidFill>
                  <a:schemeClr val="bg1"/>
                </a:solidFill>
                <a:latin typeface="+mj-lt"/>
                <a:ea typeface="+mj-ea"/>
                <a:cs typeface="+mj-cs"/>
              </a:defRPr>
            </a:lvl1pPr>
          </a:lstStyle>
          <a:p>
            <a:r>
              <a:rPr lang="en-US" sz="3200" b="1" dirty="0" smtClean="0">
                <a:latin typeface="Arial" pitchFamily="34" charset="0"/>
                <a:cs typeface="Arial" pitchFamily="34" charset="0"/>
              </a:rPr>
              <a:t>H.  Financial Performance: Overview</a:t>
            </a:r>
            <a:endParaRPr lang="en-ZA" sz="3200" b="1" dirty="0">
              <a:latin typeface="Arial" pitchFamily="34" charset="0"/>
              <a:cs typeface="Arial" pitchFamily="34" charset="0"/>
            </a:endParaRPr>
          </a:p>
        </p:txBody>
      </p:sp>
      <p:sp>
        <p:nvSpPr>
          <p:cNvPr id="5" name="Rounded Rectangle 4"/>
          <p:cNvSpPr/>
          <p:nvPr/>
        </p:nvSpPr>
        <p:spPr>
          <a:xfrm>
            <a:off x="1200150" y="1714500"/>
            <a:ext cx="6686550" cy="3530312"/>
          </a:xfrm>
          <a:prstGeom prst="roundRect">
            <a:avLst/>
          </a:prstGeom>
        </p:spPr>
        <p:style>
          <a:lnRef idx="3">
            <a:schemeClr val="lt1"/>
          </a:lnRef>
          <a:fillRef idx="1">
            <a:schemeClr val="accent6"/>
          </a:fillRef>
          <a:effectRef idx="1">
            <a:schemeClr val="accent6"/>
          </a:effectRef>
          <a:fontRef idx="minor">
            <a:schemeClr val="lt1"/>
          </a:fontRef>
        </p:style>
        <p:txBody>
          <a:bodyPr anchor="ctr"/>
          <a:lstStyle/>
          <a:p>
            <a:pPr algn="ctr">
              <a:lnSpc>
                <a:spcPct val="130000"/>
              </a:lnSpc>
              <a:defRPr/>
            </a:pPr>
            <a:r>
              <a:rPr lang="en-ZA" sz="3200" b="1" dirty="0">
                <a:solidFill>
                  <a:schemeClr val="bg1"/>
                </a:solidFill>
                <a:latin typeface="Arial" panose="020B0604020202020204" pitchFamily="34" charset="0"/>
                <a:cs typeface="Arial" panose="020B0604020202020204" pitchFamily="34" charset="0"/>
              </a:rPr>
              <a:t>For the year under review the department spent 97.3% </a:t>
            </a:r>
            <a:endParaRPr lang="en-ZA" sz="3200" b="1" dirty="0" smtClean="0">
              <a:solidFill>
                <a:schemeClr val="bg1"/>
              </a:solidFill>
              <a:latin typeface="Arial" panose="020B0604020202020204" pitchFamily="34" charset="0"/>
              <a:cs typeface="Arial" panose="020B0604020202020204" pitchFamily="34" charset="0"/>
            </a:endParaRPr>
          </a:p>
          <a:p>
            <a:pPr algn="ctr">
              <a:lnSpc>
                <a:spcPct val="130000"/>
              </a:lnSpc>
              <a:defRPr/>
            </a:pPr>
            <a:r>
              <a:rPr lang="en-ZA" sz="3200" b="1" dirty="0" smtClean="0">
                <a:solidFill>
                  <a:schemeClr val="bg1"/>
                </a:solidFill>
                <a:latin typeface="Arial" panose="020B0604020202020204" pitchFamily="34" charset="0"/>
                <a:cs typeface="Arial" panose="020B0604020202020204" pitchFamily="34" charset="0"/>
              </a:rPr>
              <a:t>(</a:t>
            </a:r>
            <a:r>
              <a:rPr lang="en-ZA" sz="3200" b="1" dirty="0">
                <a:solidFill>
                  <a:schemeClr val="bg1"/>
                </a:solidFill>
                <a:latin typeface="Arial" panose="020B0604020202020204" pitchFamily="34" charset="0"/>
                <a:cs typeface="Arial" panose="020B0604020202020204" pitchFamily="34" charset="0"/>
              </a:rPr>
              <a:t>i.e. under spending of 2.7</a:t>
            </a:r>
            <a:r>
              <a:rPr lang="en-ZA" sz="3200" b="1" dirty="0" smtClean="0">
                <a:solidFill>
                  <a:schemeClr val="bg1"/>
                </a:solidFill>
                <a:latin typeface="Arial" panose="020B0604020202020204" pitchFamily="34" charset="0"/>
                <a:cs typeface="Arial" panose="020B0604020202020204" pitchFamily="34" charset="0"/>
              </a:rPr>
              <a:t>%. Refer to slide 37)</a:t>
            </a:r>
            <a:endParaRPr lang="en-ZA" sz="32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5720039"/>
      </p:ext>
    </p:extLst>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2"/>
          <p:cNvSpPr>
            <a:spLocks noGrp="1"/>
          </p:cNvSpPr>
          <p:nvPr>
            <p:ph type="title"/>
          </p:nvPr>
        </p:nvSpPr>
        <p:spPr>
          <a:xfrm>
            <a:off x="1524460" y="906234"/>
            <a:ext cx="6172200" cy="485775"/>
          </a:xfrm>
        </p:spPr>
        <p:txBody>
          <a:bodyPr>
            <a:normAutofit fontScale="90000"/>
          </a:bodyPr>
          <a:lstStyle/>
          <a:p>
            <a:r>
              <a:rPr lang="en-US" altLang="en-US" b="1" dirty="0" smtClean="0">
                <a:latin typeface="Arial" charset="0"/>
                <a:cs typeface="Arial" charset="0"/>
              </a:rPr>
              <a:t>Introduction to Finance</a:t>
            </a:r>
          </a:p>
        </p:txBody>
      </p:sp>
      <p:sp>
        <p:nvSpPr>
          <p:cNvPr id="38915"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2100">
                <a:solidFill>
                  <a:schemeClr val="tx1"/>
                </a:solidFill>
                <a:latin typeface="Arial" charset="0"/>
                <a:cs typeface="Arial" charset="0"/>
              </a:defRPr>
            </a:lvl1pPr>
            <a:lvl2pPr marL="557213" indent="-214313">
              <a:spcBef>
                <a:spcPct val="20000"/>
              </a:spcBef>
              <a:buFont typeface="Arial" charset="0"/>
              <a:buChar char="–"/>
              <a:defRPr sz="1800">
                <a:solidFill>
                  <a:schemeClr val="tx1"/>
                </a:solidFill>
                <a:latin typeface="Arial" charset="0"/>
                <a:cs typeface="Arial" charset="0"/>
              </a:defRPr>
            </a:lvl2pPr>
            <a:lvl3pPr marL="857250" indent="-171450">
              <a:spcBef>
                <a:spcPct val="20000"/>
              </a:spcBef>
              <a:buFont typeface="Arial" charset="0"/>
              <a:buChar char="•"/>
              <a:defRPr sz="1500">
                <a:solidFill>
                  <a:schemeClr val="tx1"/>
                </a:solidFill>
                <a:latin typeface="Arial" charset="0"/>
                <a:cs typeface="Arial" charset="0"/>
              </a:defRPr>
            </a:lvl3pPr>
            <a:lvl4pPr marL="1200150" indent="-171450">
              <a:spcBef>
                <a:spcPct val="20000"/>
              </a:spcBef>
              <a:buFont typeface="Arial" charset="0"/>
              <a:buChar char="–"/>
              <a:defRPr sz="1500">
                <a:solidFill>
                  <a:schemeClr val="tx1"/>
                </a:solidFill>
                <a:latin typeface="Arial" charset="0"/>
                <a:cs typeface="Arial" charset="0"/>
              </a:defRPr>
            </a:lvl4pPr>
            <a:lvl5pPr marL="1543050" indent="-171450">
              <a:spcBef>
                <a:spcPct val="20000"/>
              </a:spcBef>
              <a:buFont typeface="Arial" charset="0"/>
              <a:buChar char="»"/>
              <a:defRPr sz="1500">
                <a:solidFill>
                  <a:schemeClr val="tx1"/>
                </a:solidFill>
                <a:latin typeface="Arial" charset="0"/>
                <a:cs typeface="Arial" charset="0"/>
              </a:defRPr>
            </a:lvl5pPr>
            <a:lvl6pPr marL="1885950" indent="-171450" eaLnBrk="0" fontAlgn="base" hangingPunct="0">
              <a:spcBef>
                <a:spcPct val="20000"/>
              </a:spcBef>
              <a:spcAft>
                <a:spcPct val="0"/>
              </a:spcAft>
              <a:buFont typeface="Arial" charset="0"/>
              <a:buChar char="»"/>
              <a:defRPr sz="1500">
                <a:solidFill>
                  <a:schemeClr val="tx1"/>
                </a:solidFill>
                <a:latin typeface="Arial" charset="0"/>
                <a:cs typeface="Arial" charset="0"/>
              </a:defRPr>
            </a:lvl6pPr>
            <a:lvl7pPr marL="2228850" indent="-171450" eaLnBrk="0" fontAlgn="base" hangingPunct="0">
              <a:spcBef>
                <a:spcPct val="20000"/>
              </a:spcBef>
              <a:spcAft>
                <a:spcPct val="0"/>
              </a:spcAft>
              <a:buFont typeface="Arial" charset="0"/>
              <a:buChar char="»"/>
              <a:defRPr sz="1500">
                <a:solidFill>
                  <a:schemeClr val="tx1"/>
                </a:solidFill>
                <a:latin typeface="Arial" charset="0"/>
                <a:cs typeface="Arial" charset="0"/>
              </a:defRPr>
            </a:lvl7pPr>
            <a:lvl8pPr marL="2571750" indent="-171450" eaLnBrk="0" fontAlgn="base" hangingPunct="0">
              <a:spcBef>
                <a:spcPct val="20000"/>
              </a:spcBef>
              <a:spcAft>
                <a:spcPct val="0"/>
              </a:spcAft>
              <a:buFont typeface="Arial" charset="0"/>
              <a:buChar char="»"/>
              <a:defRPr sz="1500">
                <a:solidFill>
                  <a:schemeClr val="tx1"/>
                </a:solidFill>
                <a:latin typeface="Arial" charset="0"/>
                <a:cs typeface="Arial" charset="0"/>
              </a:defRPr>
            </a:lvl8pPr>
            <a:lvl9pPr marL="2914650" indent="-171450" eaLnBrk="0" fontAlgn="base" hangingPunct="0">
              <a:spcBef>
                <a:spcPct val="20000"/>
              </a:spcBef>
              <a:spcAft>
                <a:spcPct val="0"/>
              </a:spcAft>
              <a:buFont typeface="Arial" charset="0"/>
              <a:buChar char="»"/>
              <a:defRPr sz="1500">
                <a:solidFill>
                  <a:schemeClr val="tx1"/>
                </a:solidFill>
                <a:latin typeface="Arial" charset="0"/>
                <a:cs typeface="Arial" charset="0"/>
              </a:defRPr>
            </a:lvl9pPr>
          </a:lstStyle>
          <a:p>
            <a:pPr>
              <a:spcBef>
                <a:spcPct val="0"/>
              </a:spcBef>
              <a:buFontTx/>
              <a:buNone/>
            </a:pPr>
            <a:fld id="{C57E54F8-AB4C-4789-8E7F-80C609298449}" type="slidenum">
              <a:rPr lang="en-ZA" altLang="en-US" sz="900">
                <a:solidFill>
                  <a:srgbClr val="898989"/>
                </a:solidFill>
                <a:latin typeface="Calibri" pitchFamily="34" charset="0"/>
              </a:rPr>
              <a:pPr>
                <a:spcBef>
                  <a:spcPct val="0"/>
                </a:spcBef>
                <a:buFontTx/>
                <a:buNone/>
              </a:pPr>
              <a:t>34</a:t>
            </a:fld>
            <a:endParaRPr lang="en-ZA" altLang="en-US" sz="900" dirty="0">
              <a:solidFill>
                <a:srgbClr val="898989"/>
              </a:solidFill>
              <a:latin typeface="Calibri" pitchFamily="34" charset="0"/>
            </a:endParaRPr>
          </a:p>
        </p:txBody>
      </p:sp>
      <p:sp>
        <p:nvSpPr>
          <p:cNvPr id="38917" name="TextBox 1"/>
          <p:cNvSpPr txBox="1">
            <a:spLocks noChangeArrowheads="1"/>
          </p:cNvSpPr>
          <p:nvPr/>
        </p:nvSpPr>
        <p:spPr bwMode="auto">
          <a:xfrm>
            <a:off x="1735372" y="1046032"/>
            <a:ext cx="650903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2800">
                <a:solidFill>
                  <a:schemeClr val="tx1"/>
                </a:solidFill>
                <a:latin typeface="Arial" charset="0"/>
                <a:cs typeface="Arial" charset="0"/>
              </a:defRPr>
            </a:lvl1pPr>
            <a:lvl2pPr marL="742950" indent="-285750">
              <a:spcBef>
                <a:spcPct val="20000"/>
              </a:spcBef>
              <a:buFont typeface="Arial" charset="0"/>
              <a:buChar char="–"/>
              <a:defRPr sz="2400">
                <a:solidFill>
                  <a:schemeClr val="tx1"/>
                </a:solidFill>
                <a:latin typeface="Arial" charset="0"/>
                <a:cs typeface="Arial" charset="0"/>
              </a:defRPr>
            </a:lvl2pPr>
            <a:lvl3pPr marL="1143000" indent="-228600">
              <a:spcBef>
                <a:spcPct val="20000"/>
              </a:spcBef>
              <a:buFont typeface="Arial" charset="0"/>
              <a:buChar char="•"/>
              <a:defRPr sz="2000">
                <a:solidFill>
                  <a:schemeClr val="tx1"/>
                </a:solidFill>
                <a:latin typeface="Arial" charset="0"/>
                <a:cs typeface="Arial" charset="0"/>
              </a:defRPr>
            </a:lvl3pPr>
            <a:lvl4pPr marL="1600200" indent="-228600">
              <a:spcBef>
                <a:spcPct val="20000"/>
              </a:spcBef>
              <a:buFont typeface="Arial" charset="0"/>
              <a:buChar char="–"/>
              <a:defRPr sz="2000">
                <a:solidFill>
                  <a:schemeClr val="tx1"/>
                </a:solidFill>
                <a:latin typeface="Arial" charset="0"/>
                <a:cs typeface="Arial" charset="0"/>
              </a:defRPr>
            </a:lvl4pPr>
            <a:lvl5pPr marL="2057400" indent="-22860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a:spcBef>
                <a:spcPct val="0"/>
              </a:spcBef>
              <a:buFontTx/>
              <a:buNone/>
            </a:pPr>
            <a:r>
              <a:rPr lang="en-ZA" altLang="en-US" sz="2400" b="1" dirty="0"/>
              <a:t>Application of appropriated funds 2018/19</a:t>
            </a:r>
          </a:p>
        </p:txBody>
      </p:sp>
      <p:graphicFrame>
        <p:nvGraphicFramePr>
          <p:cNvPr id="3" name="Table 2"/>
          <p:cNvGraphicFramePr>
            <a:graphicFrameLocks noGrp="1"/>
          </p:cNvGraphicFramePr>
          <p:nvPr>
            <p:extLst>
              <p:ext uri="{D42A27DB-BD31-4B8C-83A1-F6EECF244321}">
                <p14:modId xmlns:p14="http://schemas.microsoft.com/office/powerpoint/2010/main" val="205986253"/>
              </p:ext>
            </p:extLst>
          </p:nvPr>
        </p:nvGraphicFramePr>
        <p:xfrm>
          <a:off x="518864" y="2252230"/>
          <a:ext cx="3189041" cy="3133828"/>
        </p:xfrm>
        <a:graphic>
          <a:graphicData uri="http://schemas.openxmlformats.org/drawingml/2006/table">
            <a:tbl>
              <a:tblPr>
                <a:tableStyleId>{5C22544A-7EE6-4342-B048-85BDC9FD1C3A}</a:tableStyleId>
              </a:tblPr>
              <a:tblGrid>
                <a:gridCol w="2391781">
                  <a:extLst>
                    <a:ext uri="{9D8B030D-6E8A-4147-A177-3AD203B41FA5}">
                      <a16:colId xmlns:a16="http://schemas.microsoft.com/office/drawing/2014/main" val="20000"/>
                    </a:ext>
                  </a:extLst>
                </a:gridCol>
                <a:gridCol w="797260">
                  <a:extLst>
                    <a:ext uri="{9D8B030D-6E8A-4147-A177-3AD203B41FA5}">
                      <a16:colId xmlns:a16="http://schemas.microsoft.com/office/drawing/2014/main" val="20001"/>
                    </a:ext>
                  </a:extLst>
                </a:gridCol>
              </a:tblGrid>
              <a:tr h="355764">
                <a:tc>
                  <a:txBody>
                    <a:bodyPr/>
                    <a:lstStyle/>
                    <a:p>
                      <a:pPr algn="l" fontAlgn="b"/>
                      <a:endParaRPr lang="en-ZA" sz="14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26" marB="0" anchor="b">
                    <a:lnB w="12700" cap="flat" cmpd="sng" algn="ctr">
                      <a:solidFill>
                        <a:schemeClr val="tx1"/>
                      </a:solidFill>
                      <a:prstDash val="solid"/>
                      <a:round/>
                      <a:headEnd type="none" w="med" len="med"/>
                      <a:tailEnd type="none" w="med" len="med"/>
                    </a:lnB>
                  </a:tcPr>
                </a:tc>
                <a:tc>
                  <a:txBody>
                    <a:bodyPr/>
                    <a:lstStyle/>
                    <a:p>
                      <a:pPr algn="ctr" fontAlgn="b"/>
                      <a:r>
                        <a:rPr lang="en-ZA" sz="1400" b="1" i="0" u="none" strike="noStrike" dirty="0" smtClean="0">
                          <a:solidFill>
                            <a:srgbClr val="000000"/>
                          </a:solidFill>
                          <a:effectLst/>
                          <a:latin typeface="Arial" panose="020B0604020202020204" pitchFamily="34" charset="0"/>
                          <a:cs typeface="Arial" panose="020B0604020202020204" pitchFamily="34" charset="0"/>
                        </a:rPr>
                        <a:t>Rm</a:t>
                      </a:r>
                      <a:r>
                        <a:rPr lang="en-ZA" sz="1400" b="1" i="0" u="none" strike="noStrike" baseline="0" dirty="0" smtClean="0">
                          <a:solidFill>
                            <a:srgbClr val="000000"/>
                          </a:solidFill>
                          <a:effectLst/>
                          <a:latin typeface="Arial" panose="020B0604020202020204" pitchFamily="34" charset="0"/>
                          <a:cs typeface="Arial" panose="020B0604020202020204" pitchFamily="34" charset="0"/>
                        </a:rPr>
                        <a:t> </a:t>
                      </a:r>
                      <a:endParaRPr lang="en-ZA" sz="14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26"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55764">
                <a:tc>
                  <a:txBody>
                    <a:bodyPr/>
                    <a:lstStyle/>
                    <a:p>
                      <a:pPr algn="l" fontAlgn="b"/>
                      <a:r>
                        <a:rPr lang="en-ZA" sz="1400" b="1" i="0" u="none" strike="noStrike" dirty="0" smtClean="0">
                          <a:solidFill>
                            <a:schemeClr val="dk1"/>
                          </a:solidFill>
                          <a:effectLst/>
                          <a:latin typeface="Arial" panose="020B0604020202020204" pitchFamily="34" charset="0"/>
                          <a:cs typeface="Arial" panose="020B0604020202020204" pitchFamily="34" charset="0"/>
                        </a:rPr>
                        <a:t>Appropriated</a:t>
                      </a:r>
                      <a:r>
                        <a:rPr lang="en-ZA" sz="1400" b="1" i="0" u="none" strike="noStrike" baseline="0" dirty="0" smtClean="0">
                          <a:solidFill>
                            <a:schemeClr val="dk1"/>
                          </a:solidFill>
                          <a:effectLst/>
                          <a:latin typeface="Arial" panose="020B0604020202020204" pitchFamily="34" charset="0"/>
                          <a:cs typeface="Arial" panose="020B0604020202020204" pitchFamily="34" charset="0"/>
                        </a:rPr>
                        <a:t> Funds</a:t>
                      </a:r>
                      <a:endParaRPr lang="en-ZA" sz="14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26" marB="0" anchor="b">
                    <a:lnT w="12700" cap="flat" cmpd="sng" algn="ctr">
                      <a:solidFill>
                        <a:schemeClr val="tx1"/>
                      </a:solidFill>
                      <a:prstDash val="solid"/>
                      <a:round/>
                      <a:headEnd type="none" w="med" len="med"/>
                      <a:tailEnd type="none" w="med" len="med"/>
                    </a:lnT>
                  </a:tcPr>
                </a:tc>
                <a:tc>
                  <a:txBody>
                    <a:bodyPr/>
                    <a:lstStyle/>
                    <a:p>
                      <a:pPr algn="ctr" fontAlgn="b"/>
                      <a:r>
                        <a:rPr lang="en-ZA" sz="1400" b="1" i="0" u="none" strike="noStrike" dirty="0" smtClean="0">
                          <a:solidFill>
                            <a:srgbClr val="000000"/>
                          </a:solidFill>
                          <a:effectLst/>
                          <a:latin typeface="Arial" panose="020B0604020202020204" pitchFamily="34" charset="0"/>
                          <a:cs typeface="Arial" panose="020B0604020202020204" pitchFamily="34" charset="0"/>
                        </a:rPr>
                        <a:t>1 072</a:t>
                      </a:r>
                      <a:endParaRPr lang="en-ZA" sz="14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26"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355764">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ZA" sz="1400" u="none" strike="noStrike" dirty="0" smtClean="0">
                          <a:effectLst/>
                          <a:latin typeface="Arial" panose="020B0604020202020204" pitchFamily="34" charset="0"/>
                          <a:cs typeface="Arial" panose="020B0604020202020204" pitchFamily="34" charset="0"/>
                        </a:rPr>
                        <a:t>Competition Commission</a:t>
                      </a:r>
                      <a:endParaRPr lang="en-ZA" sz="1400" b="0" i="0" u="none" strike="noStrike" dirty="0" smtClean="0">
                        <a:solidFill>
                          <a:srgbClr val="000000"/>
                        </a:solidFill>
                        <a:effectLst/>
                        <a:latin typeface="Arial" panose="020B0604020202020204" pitchFamily="34" charset="0"/>
                        <a:cs typeface="Arial" panose="020B0604020202020204" pitchFamily="34" charset="0"/>
                      </a:endParaRPr>
                    </a:p>
                  </a:txBody>
                  <a:tcPr marL="7144" marR="7144" marT="7126" marB="0" anchor="b"/>
                </a:tc>
                <a:tc>
                  <a:txBody>
                    <a:bodyPr/>
                    <a:lstStyle/>
                    <a:p>
                      <a:pPr algn="ctr" fontAlgn="b"/>
                      <a:r>
                        <a:rPr lang="en-ZA" sz="1400" b="0" i="0" u="none" strike="noStrike" dirty="0" smtClean="0">
                          <a:solidFill>
                            <a:srgbClr val="000000"/>
                          </a:solidFill>
                          <a:effectLst/>
                          <a:latin typeface="Arial" panose="020B0604020202020204" pitchFamily="34" charset="0"/>
                          <a:cs typeface="Arial" panose="020B0604020202020204" pitchFamily="34" charset="0"/>
                        </a:rPr>
                        <a:t>282</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26" marB="0" anchor="b"/>
                </a:tc>
                <a:extLst>
                  <a:ext uri="{0D108BD9-81ED-4DB2-BD59-A6C34878D82A}">
                    <a16:rowId xmlns:a16="http://schemas.microsoft.com/office/drawing/2014/main" val="10002"/>
                  </a:ext>
                </a:extLst>
              </a:tr>
              <a:tr h="355764">
                <a:tc>
                  <a:txBody>
                    <a:bodyPr/>
                    <a:lstStyle/>
                    <a:p>
                      <a:pPr algn="l" fontAlgn="b"/>
                      <a:r>
                        <a:rPr lang="en-ZA" sz="1400" u="none" strike="noStrike" dirty="0" smtClean="0">
                          <a:effectLst/>
                          <a:latin typeface="Arial" panose="020B0604020202020204" pitchFamily="34" charset="0"/>
                          <a:cs typeface="Arial" panose="020B0604020202020204" pitchFamily="34" charset="0"/>
                        </a:rPr>
                        <a:t>SEFA</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26"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ZA" sz="1400" b="0" i="0" u="none" strike="noStrike" dirty="0" smtClean="0">
                          <a:solidFill>
                            <a:srgbClr val="000000"/>
                          </a:solidFill>
                          <a:effectLst/>
                          <a:latin typeface="Arial" panose="020B0604020202020204" pitchFamily="34" charset="0"/>
                          <a:cs typeface="Arial" panose="020B0604020202020204" pitchFamily="34" charset="0"/>
                        </a:rPr>
                        <a:t>228</a:t>
                      </a:r>
                    </a:p>
                  </a:txBody>
                  <a:tcPr marL="7144" marR="7144" marT="7126" marB="0" anchor="b"/>
                </a:tc>
                <a:extLst>
                  <a:ext uri="{0D108BD9-81ED-4DB2-BD59-A6C34878D82A}">
                    <a16:rowId xmlns:a16="http://schemas.microsoft.com/office/drawing/2014/main" val="10003"/>
                  </a:ext>
                </a:extLst>
              </a:tr>
              <a:tr h="830086">
                <a:tc>
                  <a:txBody>
                    <a:bodyPr/>
                    <a:lstStyle/>
                    <a:p>
                      <a:pPr algn="l" fontAlgn="b">
                        <a:lnSpc>
                          <a:spcPct val="150000"/>
                        </a:lnSpc>
                      </a:pPr>
                      <a:r>
                        <a:rPr lang="en-ZA" sz="1400" b="0" i="0" u="none" strike="noStrike" dirty="0" smtClean="0">
                          <a:solidFill>
                            <a:srgbClr val="000000"/>
                          </a:solidFill>
                          <a:effectLst/>
                          <a:latin typeface="Arial" panose="020B0604020202020204" pitchFamily="34" charset="0"/>
                          <a:cs typeface="Arial" panose="020B0604020202020204" pitchFamily="34" charset="0"/>
                        </a:rPr>
                        <a:t>IDC:                                  </a:t>
                      </a:r>
                    </a:p>
                    <a:p>
                      <a:pPr algn="l" fontAlgn="b"/>
                      <a:r>
                        <a:rPr lang="en-ZA" sz="1400" b="0" i="0" u="none" strike="noStrike" baseline="0" dirty="0" smtClean="0">
                          <a:solidFill>
                            <a:srgbClr val="000000"/>
                          </a:solidFill>
                          <a:effectLst/>
                          <a:latin typeface="Arial" panose="020B0604020202020204" pitchFamily="34" charset="0"/>
                          <a:cs typeface="Arial" panose="020B0604020202020204" pitchFamily="34" charset="0"/>
                        </a:rPr>
                        <a:t>   Tirisano Fund               240</a:t>
                      </a:r>
                    </a:p>
                    <a:p>
                      <a:pPr algn="l" fontAlgn="b"/>
                      <a:r>
                        <a:rPr lang="en-ZA" sz="1400" b="0" i="0" u="none" strike="noStrike" baseline="0" dirty="0" smtClean="0">
                          <a:solidFill>
                            <a:srgbClr val="000000"/>
                          </a:solidFill>
                          <a:effectLst/>
                          <a:latin typeface="Arial" panose="020B0604020202020204" pitchFamily="34" charset="0"/>
                          <a:cs typeface="Arial" panose="020B0604020202020204" pitchFamily="34" charset="0"/>
                        </a:rPr>
                        <a:t>   Steel Fund                     30</a:t>
                      </a:r>
                    </a:p>
                    <a:p>
                      <a:pPr algn="l" fontAlgn="b"/>
                      <a:r>
                        <a:rPr lang="en-ZA" sz="1400" b="0" i="0" u="none" strike="noStrike" dirty="0" smtClean="0">
                          <a:solidFill>
                            <a:srgbClr val="000000"/>
                          </a:solidFill>
                          <a:effectLst/>
                          <a:latin typeface="Arial" panose="020B0604020202020204" pitchFamily="34" charset="0"/>
                          <a:cs typeface="Arial" panose="020B0604020202020204" pitchFamily="34" charset="0"/>
                        </a:rPr>
                        <a:t>   PICC                              15</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26" marB="0" anchor="b"/>
                </a:tc>
                <a:tc>
                  <a:txBody>
                    <a:bodyPr/>
                    <a:lstStyle/>
                    <a:p>
                      <a:pPr marL="0" algn="ctr" defTabSz="914400" rtl="0" eaLnBrk="1" fontAlgn="b" latinLnBrk="0" hangingPunct="1"/>
                      <a:r>
                        <a:rPr lang="en-ZA" sz="1400" b="0" i="0" u="none" strike="noStrike" kern="1200" dirty="0" smtClean="0">
                          <a:solidFill>
                            <a:srgbClr val="000000"/>
                          </a:solidFill>
                          <a:effectLst/>
                          <a:latin typeface="Arial" panose="020B0604020202020204" pitchFamily="34" charset="0"/>
                          <a:ea typeface="+mn-ea"/>
                          <a:cs typeface="Arial" panose="020B0604020202020204" pitchFamily="34" charset="0"/>
                        </a:rPr>
                        <a:t>285</a:t>
                      </a:r>
                    </a:p>
                    <a:p>
                      <a:pPr marL="0" algn="ctr" defTabSz="914400" rtl="0" eaLnBrk="1" fontAlgn="b" latinLnBrk="0" hangingPunct="1"/>
                      <a:endParaRPr lang="en-ZA" sz="1400" b="0" i="0" u="none" strike="noStrike" kern="1200" dirty="0" smtClean="0">
                        <a:solidFill>
                          <a:srgbClr val="000000"/>
                        </a:solidFill>
                        <a:effectLst/>
                        <a:latin typeface="Arial" panose="020B0604020202020204" pitchFamily="34" charset="0"/>
                        <a:ea typeface="+mn-ea"/>
                        <a:cs typeface="Arial" panose="020B0604020202020204" pitchFamily="34" charset="0"/>
                      </a:endParaRPr>
                    </a:p>
                    <a:p>
                      <a:pPr marL="0" algn="ctr" defTabSz="914400" rtl="0" eaLnBrk="1" fontAlgn="b" latinLnBrk="0" hangingPunct="1"/>
                      <a:endParaRPr lang="en-ZA" sz="1400" b="0" i="0" u="none" strike="noStrike" kern="1200" dirty="0" smtClean="0">
                        <a:solidFill>
                          <a:srgbClr val="000000"/>
                        </a:solidFill>
                        <a:effectLst/>
                        <a:latin typeface="Arial" panose="020B0604020202020204" pitchFamily="34" charset="0"/>
                        <a:ea typeface="+mn-ea"/>
                        <a:cs typeface="Arial" panose="020B0604020202020204" pitchFamily="34" charset="0"/>
                      </a:endParaRPr>
                    </a:p>
                    <a:p>
                      <a:pPr marL="0" algn="ctr" defTabSz="914400" rtl="0" eaLnBrk="1" fontAlgn="b" latinLnBrk="0" hangingPunct="1"/>
                      <a:endParaRPr lang="en-ZA" sz="1400" b="0" i="0" u="none" strike="noStrike" kern="1200" dirty="0" smtClean="0">
                        <a:solidFill>
                          <a:srgbClr val="000000"/>
                        </a:solidFill>
                        <a:effectLst/>
                        <a:latin typeface="Arial" panose="020B0604020202020204" pitchFamily="34" charset="0"/>
                        <a:ea typeface="+mn-ea"/>
                        <a:cs typeface="Arial" panose="020B0604020202020204" pitchFamily="34" charset="0"/>
                      </a:endParaRPr>
                    </a:p>
                  </a:txBody>
                  <a:tcPr marL="7144" marR="7144" marT="7126" marB="0" anchor="b"/>
                </a:tc>
                <a:extLst>
                  <a:ext uri="{0D108BD9-81ED-4DB2-BD59-A6C34878D82A}">
                    <a16:rowId xmlns:a16="http://schemas.microsoft.com/office/drawing/2014/main" val="10004"/>
                  </a:ext>
                </a:extLst>
              </a:tr>
              <a:tr h="230570">
                <a:tc>
                  <a:txBody>
                    <a:bodyPr/>
                    <a:lstStyle/>
                    <a:p>
                      <a:pPr algn="l" fontAlgn="b"/>
                      <a:r>
                        <a:rPr lang="en-ZA" sz="1400" u="none" strike="noStrike" dirty="0">
                          <a:effectLst/>
                          <a:latin typeface="Arial" panose="020B0604020202020204" pitchFamily="34" charset="0"/>
                          <a:cs typeface="Arial" panose="020B0604020202020204" pitchFamily="34" charset="0"/>
                        </a:rPr>
                        <a:t>Department</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26" marB="0" anchor="b"/>
                </a:tc>
                <a:tc>
                  <a:txBody>
                    <a:bodyPr/>
                    <a:lstStyle/>
                    <a:p>
                      <a:pPr algn="ctr" fontAlgn="b"/>
                      <a:r>
                        <a:rPr lang="en-ZA" sz="1400" b="0" i="0" u="none" strike="noStrike" dirty="0" smtClean="0">
                          <a:solidFill>
                            <a:srgbClr val="000000"/>
                          </a:solidFill>
                          <a:effectLst/>
                          <a:latin typeface="Arial" panose="020B0604020202020204" pitchFamily="34" charset="0"/>
                          <a:cs typeface="Arial" panose="020B0604020202020204" pitchFamily="34" charset="0"/>
                        </a:rPr>
                        <a:t>135</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26" marB="0" anchor="b"/>
                </a:tc>
                <a:extLst>
                  <a:ext uri="{0D108BD9-81ED-4DB2-BD59-A6C34878D82A}">
                    <a16:rowId xmlns:a16="http://schemas.microsoft.com/office/drawing/2014/main" val="10005"/>
                  </a:ext>
                </a:extLst>
              </a:tr>
              <a:tr h="256478">
                <a:tc>
                  <a:txBody>
                    <a:bodyPr/>
                    <a:lstStyle/>
                    <a:p>
                      <a:pPr algn="l" fontAlgn="b"/>
                      <a:r>
                        <a:rPr lang="en-ZA" sz="1400" u="none" strike="noStrike" dirty="0">
                          <a:effectLst/>
                          <a:latin typeface="Arial" panose="020B0604020202020204" pitchFamily="34" charset="0"/>
                          <a:cs typeface="Arial" panose="020B0604020202020204" pitchFamily="34" charset="0"/>
                        </a:rPr>
                        <a:t>ITAC</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26" marB="0" anchor="b"/>
                </a:tc>
                <a:tc>
                  <a:txBody>
                    <a:bodyPr/>
                    <a:lstStyle/>
                    <a:p>
                      <a:pPr algn="ctr" fontAlgn="b"/>
                      <a:r>
                        <a:rPr lang="en-ZA" sz="1400" b="0" i="0" u="none" strike="noStrike" dirty="0" smtClean="0">
                          <a:solidFill>
                            <a:srgbClr val="000000"/>
                          </a:solidFill>
                          <a:effectLst/>
                          <a:latin typeface="Arial" panose="020B0604020202020204" pitchFamily="34" charset="0"/>
                          <a:cs typeface="Arial" panose="020B0604020202020204" pitchFamily="34" charset="0"/>
                        </a:rPr>
                        <a:t>107</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26" marB="0" anchor="b"/>
                </a:tc>
                <a:extLst>
                  <a:ext uri="{0D108BD9-81ED-4DB2-BD59-A6C34878D82A}">
                    <a16:rowId xmlns:a16="http://schemas.microsoft.com/office/drawing/2014/main" val="10006"/>
                  </a:ext>
                </a:extLst>
              </a:tr>
              <a:tr h="256478">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ZA" sz="1400" u="none" strike="noStrike" dirty="0" smtClean="0">
                          <a:effectLst/>
                          <a:latin typeface="Arial" panose="020B0604020202020204" pitchFamily="34" charset="0"/>
                          <a:cs typeface="Arial" panose="020B0604020202020204" pitchFamily="34" charset="0"/>
                        </a:rPr>
                        <a:t>Competition Tribunal</a:t>
                      </a:r>
                      <a:endParaRPr lang="en-ZA" sz="1400" b="0" i="0" u="none" strike="noStrike" dirty="0" smtClean="0">
                        <a:solidFill>
                          <a:srgbClr val="000000"/>
                        </a:solidFill>
                        <a:effectLst/>
                        <a:latin typeface="Arial" panose="020B0604020202020204" pitchFamily="34" charset="0"/>
                        <a:cs typeface="Arial" panose="020B0604020202020204" pitchFamily="34" charset="0"/>
                      </a:endParaRPr>
                    </a:p>
                  </a:txBody>
                  <a:tcPr marL="7144" marR="7144" marT="7126" marB="0" anchor="b"/>
                </a:tc>
                <a:tc>
                  <a:txBody>
                    <a:bodyPr/>
                    <a:lstStyle/>
                    <a:p>
                      <a:pPr algn="ctr" fontAlgn="b"/>
                      <a:r>
                        <a:rPr lang="en-ZA" sz="1400" b="0" i="0" u="none" strike="noStrike" dirty="0" smtClean="0">
                          <a:solidFill>
                            <a:srgbClr val="000000"/>
                          </a:solidFill>
                          <a:effectLst/>
                          <a:latin typeface="Arial" panose="020B0604020202020204" pitchFamily="34" charset="0"/>
                          <a:cs typeface="Arial" panose="020B0604020202020204" pitchFamily="34" charset="0"/>
                        </a:rPr>
                        <a:t>35</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7144" marR="7144" marT="7126" marB="0" anchor="b"/>
                </a:tc>
                <a:extLst>
                  <a:ext uri="{0D108BD9-81ED-4DB2-BD59-A6C34878D82A}">
                    <a16:rowId xmlns:a16="http://schemas.microsoft.com/office/drawing/2014/main" val="10007"/>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098542862"/>
              </p:ext>
            </p:extLst>
          </p:nvPr>
        </p:nvGraphicFramePr>
        <p:xfrm>
          <a:off x="757878" y="5445224"/>
          <a:ext cx="2580085" cy="228718"/>
        </p:xfrm>
        <a:graphic>
          <a:graphicData uri="http://schemas.openxmlformats.org/drawingml/2006/table">
            <a:tbl>
              <a:tblPr firstRow="1" bandRow="1">
                <a:tableStyleId>{5C22544A-7EE6-4342-B048-85BDC9FD1C3A}</a:tableStyleId>
              </a:tblPr>
              <a:tblGrid>
                <a:gridCol w="2580085">
                  <a:extLst>
                    <a:ext uri="{9D8B030D-6E8A-4147-A177-3AD203B41FA5}">
                      <a16:colId xmlns:a16="http://schemas.microsoft.com/office/drawing/2014/main" val="20000"/>
                    </a:ext>
                  </a:extLst>
                </a:gridCol>
              </a:tblGrid>
              <a:tr h="213244">
                <a:tc>
                  <a:txBody>
                    <a:bodyPr/>
                    <a:lstStyle/>
                    <a:p>
                      <a:pPr algn="ctr"/>
                      <a:r>
                        <a:rPr lang="en-ZA" sz="1050" dirty="0" smtClean="0">
                          <a:solidFill>
                            <a:schemeClr val="tx1"/>
                          </a:solidFill>
                        </a:rPr>
                        <a:t>Figures rounded.</a:t>
                      </a:r>
                      <a:endParaRPr lang="en-ZA" sz="1050" dirty="0">
                        <a:solidFill>
                          <a:schemeClr val="tx1"/>
                        </a:solidFill>
                      </a:endParaRPr>
                    </a:p>
                  </a:txBody>
                  <a:tcPr marL="68580" marR="68580" marT="34349" marB="34349">
                    <a:solidFill>
                      <a:schemeClr val="bg1"/>
                    </a:solidFill>
                  </a:tcPr>
                </a:tc>
                <a:extLst>
                  <a:ext uri="{0D108BD9-81ED-4DB2-BD59-A6C34878D82A}">
                    <a16:rowId xmlns:a16="http://schemas.microsoft.com/office/drawing/2014/main" val="10000"/>
                  </a:ext>
                </a:extLst>
              </a:tr>
            </a:tbl>
          </a:graphicData>
        </a:graphic>
      </p:graphicFrame>
      <p:graphicFrame>
        <p:nvGraphicFramePr>
          <p:cNvPr id="8" name="Chart 7"/>
          <p:cNvGraphicFramePr/>
          <p:nvPr>
            <p:extLst>
              <p:ext uri="{D42A27DB-BD31-4B8C-83A1-F6EECF244321}">
                <p14:modId xmlns:p14="http://schemas.microsoft.com/office/powerpoint/2010/main" val="3095865657"/>
              </p:ext>
            </p:extLst>
          </p:nvPr>
        </p:nvGraphicFramePr>
        <p:xfrm>
          <a:off x="3707904" y="2060848"/>
          <a:ext cx="5563467" cy="4000098"/>
        </p:xfrm>
        <a:graphic>
          <a:graphicData uri="http://schemas.openxmlformats.org/drawingml/2006/chart">
            <c:chart xmlns:c="http://schemas.openxmlformats.org/drawingml/2006/chart" xmlns:r="http://schemas.openxmlformats.org/officeDocument/2006/relationships" r:id="rId2"/>
          </a:graphicData>
        </a:graphic>
      </p:graphicFrame>
      <p:sp>
        <p:nvSpPr>
          <p:cNvPr id="9" name="Title 4"/>
          <p:cNvSpPr txBox="1">
            <a:spLocks/>
          </p:cNvSpPr>
          <p:nvPr/>
        </p:nvSpPr>
        <p:spPr>
          <a:xfrm>
            <a:off x="518864" y="188640"/>
            <a:ext cx="8229600" cy="648072"/>
          </a:xfrm>
          <a:prstGeom prst="rect">
            <a:avLst/>
          </a:prstGeom>
        </p:spPr>
        <p:txBody>
          <a:bodyPr vert="horz" lIns="91440" tIns="45720" rIns="91440" bIns="45720" rtlCol="0" anchor="ctr">
            <a:normAutofit fontScale="92500"/>
          </a:bodyPr>
          <a:lstStyle>
            <a:lvl1pPr algn="r" defTabSz="914400" rtl="0" eaLnBrk="1" latinLnBrk="0" hangingPunct="1">
              <a:spcBef>
                <a:spcPct val="0"/>
              </a:spcBef>
              <a:buNone/>
              <a:defRPr sz="2800" kern="1200">
                <a:solidFill>
                  <a:schemeClr val="bg1"/>
                </a:solidFill>
                <a:latin typeface="+mj-lt"/>
                <a:ea typeface="+mj-ea"/>
                <a:cs typeface="+mj-cs"/>
              </a:defRPr>
            </a:lvl1pPr>
          </a:lstStyle>
          <a:p>
            <a:r>
              <a:rPr lang="en-US" sz="3200" b="1" dirty="0" smtClean="0">
                <a:latin typeface="Arial" pitchFamily="34" charset="0"/>
                <a:cs typeface="Arial" pitchFamily="34" charset="0"/>
              </a:rPr>
              <a:t>H1.  Financial Performance: Appropriation</a:t>
            </a:r>
            <a:endParaRPr lang="en-ZA" sz="3200" b="1" dirty="0">
              <a:latin typeface="Arial" pitchFamily="34" charset="0"/>
              <a:cs typeface="Arial" pitchFamily="34" charset="0"/>
            </a:endParaRPr>
          </a:p>
        </p:txBody>
      </p:sp>
    </p:spTree>
    <p:extLst>
      <p:ext uri="{BB962C8B-B14F-4D97-AF65-F5344CB8AC3E}">
        <p14:creationId xmlns:p14="http://schemas.microsoft.com/office/powerpoint/2010/main" val="40327078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Slide Number Placeholder 5"/>
          <p:cNvSpPr>
            <a:spLocks noGrp="1"/>
          </p:cNvSpPr>
          <p:nvPr>
            <p:ph type="sldNum" sz="quarter" idx="10"/>
          </p:nvPr>
        </p:nvSpPr>
        <p:spPr bwMode="auto">
          <a:xfrm>
            <a:off x="6057900" y="5643564"/>
            <a:ext cx="1600200" cy="2738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2100">
                <a:solidFill>
                  <a:schemeClr val="tx1"/>
                </a:solidFill>
                <a:latin typeface="Arial" charset="0"/>
                <a:cs typeface="Arial" charset="0"/>
              </a:defRPr>
            </a:lvl1pPr>
            <a:lvl2pPr marL="557213" indent="-214313">
              <a:spcBef>
                <a:spcPct val="20000"/>
              </a:spcBef>
              <a:buFont typeface="Arial" charset="0"/>
              <a:buChar char="–"/>
              <a:defRPr sz="1800">
                <a:solidFill>
                  <a:schemeClr val="tx1"/>
                </a:solidFill>
                <a:latin typeface="Arial" charset="0"/>
                <a:cs typeface="Arial" charset="0"/>
              </a:defRPr>
            </a:lvl2pPr>
            <a:lvl3pPr marL="857250" indent="-171450">
              <a:spcBef>
                <a:spcPct val="20000"/>
              </a:spcBef>
              <a:buFont typeface="Arial" charset="0"/>
              <a:buChar char="•"/>
              <a:defRPr sz="1500">
                <a:solidFill>
                  <a:schemeClr val="tx1"/>
                </a:solidFill>
                <a:latin typeface="Arial" charset="0"/>
                <a:cs typeface="Arial" charset="0"/>
              </a:defRPr>
            </a:lvl3pPr>
            <a:lvl4pPr marL="1200150" indent="-171450">
              <a:spcBef>
                <a:spcPct val="20000"/>
              </a:spcBef>
              <a:buFont typeface="Arial" charset="0"/>
              <a:buChar char="–"/>
              <a:defRPr sz="1500">
                <a:solidFill>
                  <a:schemeClr val="tx1"/>
                </a:solidFill>
                <a:latin typeface="Arial" charset="0"/>
                <a:cs typeface="Arial" charset="0"/>
              </a:defRPr>
            </a:lvl4pPr>
            <a:lvl5pPr marL="1543050" indent="-171450">
              <a:spcBef>
                <a:spcPct val="20000"/>
              </a:spcBef>
              <a:buFont typeface="Arial" charset="0"/>
              <a:buChar char="»"/>
              <a:defRPr sz="1500">
                <a:solidFill>
                  <a:schemeClr val="tx1"/>
                </a:solidFill>
                <a:latin typeface="Arial" charset="0"/>
                <a:cs typeface="Arial" charset="0"/>
              </a:defRPr>
            </a:lvl5pPr>
            <a:lvl6pPr marL="1885950" indent="-171450" eaLnBrk="0" fontAlgn="base" hangingPunct="0">
              <a:spcBef>
                <a:spcPct val="20000"/>
              </a:spcBef>
              <a:spcAft>
                <a:spcPct val="0"/>
              </a:spcAft>
              <a:buFont typeface="Arial" charset="0"/>
              <a:buChar char="»"/>
              <a:defRPr sz="1500">
                <a:solidFill>
                  <a:schemeClr val="tx1"/>
                </a:solidFill>
                <a:latin typeface="Arial" charset="0"/>
                <a:cs typeface="Arial" charset="0"/>
              </a:defRPr>
            </a:lvl6pPr>
            <a:lvl7pPr marL="2228850" indent="-171450" eaLnBrk="0" fontAlgn="base" hangingPunct="0">
              <a:spcBef>
                <a:spcPct val="20000"/>
              </a:spcBef>
              <a:spcAft>
                <a:spcPct val="0"/>
              </a:spcAft>
              <a:buFont typeface="Arial" charset="0"/>
              <a:buChar char="»"/>
              <a:defRPr sz="1500">
                <a:solidFill>
                  <a:schemeClr val="tx1"/>
                </a:solidFill>
                <a:latin typeface="Arial" charset="0"/>
                <a:cs typeface="Arial" charset="0"/>
              </a:defRPr>
            </a:lvl7pPr>
            <a:lvl8pPr marL="2571750" indent="-171450" eaLnBrk="0" fontAlgn="base" hangingPunct="0">
              <a:spcBef>
                <a:spcPct val="20000"/>
              </a:spcBef>
              <a:spcAft>
                <a:spcPct val="0"/>
              </a:spcAft>
              <a:buFont typeface="Arial" charset="0"/>
              <a:buChar char="»"/>
              <a:defRPr sz="1500">
                <a:solidFill>
                  <a:schemeClr val="tx1"/>
                </a:solidFill>
                <a:latin typeface="Arial" charset="0"/>
                <a:cs typeface="Arial" charset="0"/>
              </a:defRPr>
            </a:lvl8pPr>
            <a:lvl9pPr marL="2914650" indent="-171450" eaLnBrk="0" fontAlgn="base" hangingPunct="0">
              <a:spcBef>
                <a:spcPct val="20000"/>
              </a:spcBef>
              <a:spcAft>
                <a:spcPct val="0"/>
              </a:spcAft>
              <a:buFont typeface="Arial" charset="0"/>
              <a:buChar char="»"/>
              <a:defRPr sz="1500">
                <a:solidFill>
                  <a:schemeClr val="tx1"/>
                </a:solidFill>
                <a:latin typeface="Arial" charset="0"/>
                <a:cs typeface="Arial" charset="0"/>
              </a:defRPr>
            </a:lvl9pPr>
          </a:lstStyle>
          <a:p>
            <a:pPr>
              <a:spcBef>
                <a:spcPct val="0"/>
              </a:spcBef>
              <a:buFontTx/>
              <a:buNone/>
            </a:pPr>
            <a:fld id="{176B51E3-CF7F-43EF-A28A-EDF13D1EAB14}" type="slidenum">
              <a:rPr lang="en-ZA" altLang="en-US" sz="900">
                <a:solidFill>
                  <a:srgbClr val="898989"/>
                </a:solidFill>
                <a:latin typeface="Calibri" pitchFamily="34" charset="0"/>
              </a:rPr>
              <a:pPr>
                <a:spcBef>
                  <a:spcPct val="0"/>
                </a:spcBef>
                <a:buFontTx/>
                <a:buNone/>
              </a:pPr>
              <a:t>35</a:t>
            </a:fld>
            <a:endParaRPr lang="en-ZA" altLang="en-US" sz="900" dirty="0">
              <a:solidFill>
                <a:srgbClr val="898989"/>
              </a:solidFill>
              <a:latin typeface="Calibri"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023779536"/>
              </p:ext>
            </p:extLst>
          </p:nvPr>
        </p:nvGraphicFramePr>
        <p:xfrm>
          <a:off x="35496" y="1700808"/>
          <a:ext cx="9061660" cy="4288082"/>
        </p:xfrm>
        <a:graphic>
          <a:graphicData uri="http://schemas.openxmlformats.org/drawingml/2006/table">
            <a:tbl>
              <a:tblPr>
                <a:tableStyleId>{0505E3EF-67EA-436B-97B2-0124C06EBD24}</a:tableStyleId>
              </a:tblPr>
              <a:tblGrid>
                <a:gridCol w="1656181">
                  <a:extLst>
                    <a:ext uri="{9D8B030D-6E8A-4147-A177-3AD203B41FA5}">
                      <a16:colId xmlns:a16="http://schemas.microsoft.com/office/drawing/2014/main" val="20000"/>
                    </a:ext>
                  </a:extLst>
                </a:gridCol>
                <a:gridCol w="841617">
                  <a:extLst>
                    <a:ext uri="{9D8B030D-6E8A-4147-A177-3AD203B41FA5}">
                      <a16:colId xmlns:a16="http://schemas.microsoft.com/office/drawing/2014/main" val="20001"/>
                    </a:ext>
                  </a:extLst>
                </a:gridCol>
                <a:gridCol w="1213561">
                  <a:extLst>
                    <a:ext uri="{9D8B030D-6E8A-4147-A177-3AD203B41FA5}">
                      <a16:colId xmlns:a16="http://schemas.microsoft.com/office/drawing/2014/main" val="20002"/>
                    </a:ext>
                  </a:extLst>
                </a:gridCol>
                <a:gridCol w="807087">
                  <a:extLst>
                    <a:ext uri="{9D8B030D-6E8A-4147-A177-3AD203B41FA5}">
                      <a16:colId xmlns:a16="http://schemas.microsoft.com/office/drawing/2014/main" val="20003"/>
                    </a:ext>
                  </a:extLst>
                </a:gridCol>
                <a:gridCol w="922779">
                  <a:extLst>
                    <a:ext uri="{9D8B030D-6E8A-4147-A177-3AD203B41FA5}">
                      <a16:colId xmlns:a16="http://schemas.microsoft.com/office/drawing/2014/main" val="20004"/>
                    </a:ext>
                  </a:extLst>
                </a:gridCol>
                <a:gridCol w="924367">
                  <a:extLst>
                    <a:ext uri="{9D8B030D-6E8A-4147-A177-3AD203B41FA5}">
                      <a16:colId xmlns:a16="http://schemas.microsoft.com/office/drawing/2014/main" val="20005"/>
                    </a:ext>
                  </a:extLst>
                </a:gridCol>
                <a:gridCol w="1302342">
                  <a:extLst>
                    <a:ext uri="{9D8B030D-6E8A-4147-A177-3AD203B41FA5}">
                      <a16:colId xmlns:a16="http://schemas.microsoft.com/office/drawing/2014/main" val="20006"/>
                    </a:ext>
                  </a:extLst>
                </a:gridCol>
                <a:gridCol w="751593">
                  <a:extLst>
                    <a:ext uri="{9D8B030D-6E8A-4147-A177-3AD203B41FA5}">
                      <a16:colId xmlns:a16="http://schemas.microsoft.com/office/drawing/2014/main" val="20007"/>
                    </a:ext>
                  </a:extLst>
                </a:gridCol>
                <a:gridCol w="642133">
                  <a:extLst>
                    <a:ext uri="{9D8B030D-6E8A-4147-A177-3AD203B41FA5}">
                      <a16:colId xmlns:a16="http://schemas.microsoft.com/office/drawing/2014/main" val="20008"/>
                    </a:ext>
                  </a:extLst>
                </a:gridCol>
              </a:tblGrid>
              <a:tr h="446192">
                <a:tc rowSpan="3">
                  <a:txBody>
                    <a:bodyPr/>
                    <a:lstStyle/>
                    <a:p>
                      <a:pPr algn="l" fontAlgn="ctr"/>
                      <a:r>
                        <a:rPr lang="en-ZA" sz="1600" b="1" u="none" strike="noStrike" dirty="0">
                          <a:solidFill>
                            <a:schemeClr val="bg1"/>
                          </a:solidFill>
                          <a:latin typeface="Arial" pitchFamily="34" charset="0"/>
                          <a:cs typeface="Arial" pitchFamily="34" charset="0"/>
                        </a:rPr>
                        <a:t>Programmes</a:t>
                      </a:r>
                      <a:endParaRPr lang="en-ZA" sz="1600" b="1" i="0" u="none" strike="noStrike" dirty="0">
                        <a:solidFill>
                          <a:schemeClr val="bg1"/>
                        </a:solidFill>
                        <a:latin typeface="Arial" panose="020B0604020202020204" pitchFamily="34" charset="0"/>
                        <a:cs typeface="Arial" panose="020B0604020202020204" pitchFamily="34" charset="0"/>
                      </a:endParaRPr>
                    </a:p>
                  </a:txBody>
                  <a:tcPr marL="4303" marR="4303" marT="4302" marB="0" anchor="ctr">
                    <a:solidFill>
                      <a:srgbClr val="006C31"/>
                    </a:solidFill>
                  </a:tcPr>
                </a:tc>
                <a:tc gridSpan="4">
                  <a:txBody>
                    <a:bodyPr/>
                    <a:lstStyle/>
                    <a:p>
                      <a:pPr algn="ctr" fontAlgn="b"/>
                      <a:r>
                        <a:rPr lang="en-ZA" sz="1600" b="1" i="0" u="none" strike="noStrike" dirty="0" smtClean="0">
                          <a:solidFill>
                            <a:schemeClr val="bg1"/>
                          </a:solidFill>
                          <a:latin typeface="Arial" panose="020B0604020202020204" pitchFamily="34" charset="0"/>
                          <a:cs typeface="Arial" panose="020B0604020202020204" pitchFamily="34" charset="0"/>
                        </a:rPr>
                        <a:t>2018/19</a:t>
                      </a:r>
                      <a:endParaRPr lang="en-ZA" sz="1600" b="1" i="0" u="none" strike="noStrike" dirty="0">
                        <a:solidFill>
                          <a:schemeClr val="bg1"/>
                        </a:solidFill>
                        <a:latin typeface="Arial" panose="020B0604020202020204" pitchFamily="34" charset="0"/>
                        <a:cs typeface="Arial" panose="020B0604020202020204" pitchFamily="34" charset="0"/>
                      </a:endParaRPr>
                    </a:p>
                  </a:txBody>
                  <a:tcPr marL="4303" marR="4303" marT="4302" marB="0" anchor="ctr">
                    <a:solidFill>
                      <a:srgbClr val="006C31"/>
                    </a:solidFill>
                  </a:tcPr>
                </a:tc>
                <a:tc hMerge="1">
                  <a:txBody>
                    <a:bodyPr/>
                    <a:lstStyle/>
                    <a:p>
                      <a:endParaRPr lang="en-ZA"/>
                    </a:p>
                  </a:txBody>
                  <a:tcPr/>
                </a:tc>
                <a:tc hMerge="1">
                  <a:txBody>
                    <a:bodyPr/>
                    <a:lstStyle/>
                    <a:p>
                      <a:endParaRPr lang="en-ZA"/>
                    </a:p>
                  </a:txBody>
                  <a:tcPr/>
                </a:tc>
                <a:tc hMerge="1">
                  <a:txBody>
                    <a:bodyPr/>
                    <a:lstStyle/>
                    <a:p>
                      <a:endParaRPr lang="en-ZA"/>
                    </a:p>
                  </a:txBody>
                  <a:tcPr/>
                </a:tc>
                <a:tc gridSpan="4">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ZA" sz="1600" b="1" u="none" strike="noStrike" dirty="0" smtClean="0">
                          <a:solidFill>
                            <a:schemeClr val="bg1"/>
                          </a:solidFill>
                          <a:latin typeface="Arial" pitchFamily="34" charset="0"/>
                          <a:cs typeface="Arial" pitchFamily="34" charset="0"/>
                        </a:rPr>
                        <a:t>2017/18</a:t>
                      </a:r>
                      <a:endParaRPr lang="en-ZA" sz="1600" b="1" i="0" u="none" strike="noStrike" dirty="0" smtClean="0">
                        <a:solidFill>
                          <a:schemeClr val="bg1"/>
                        </a:solidFill>
                        <a:latin typeface="Arial" panose="020B0604020202020204" pitchFamily="34" charset="0"/>
                        <a:cs typeface="Arial" panose="020B0604020202020204" pitchFamily="34" charset="0"/>
                      </a:endParaRPr>
                    </a:p>
                    <a:p>
                      <a:pPr algn="ctr" fontAlgn="b"/>
                      <a:endParaRPr lang="en-ZA" sz="1600" b="1" i="0" u="none" strike="noStrike" dirty="0">
                        <a:solidFill>
                          <a:schemeClr val="bg1"/>
                        </a:solidFill>
                        <a:latin typeface="Arial" panose="020B0604020202020204" pitchFamily="34" charset="0"/>
                        <a:cs typeface="Arial" panose="020B0604020202020204" pitchFamily="34" charset="0"/>
                      </a:endParaRPr>
                    </a:p>
                  </a:txBody>
                  <a:tcPr marL="4303" marR="4303" marT="4302" marB="0" anchor="ctr">
                    <a:solidFill>
                      <a:srgbClr val="006C31"/>
                    </a:solidFill>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0"/>
                  </a:ext>
                </a:extLst>
              </a:tr>
              <a:tr h="695722">
                <a:tc vMerge="1">
                  <a:txBody>
                    <a:bodyPr/>
                    <a:lstStyle/>
                    <a:p>
                      <a:endParaRPr lang="en-ZA"/>
                    </a:p>
                  </a:txBody>
                  <a:tcPr/>
                </a:tc>
                <a:tc>
                  <a:txBody>
                    <a:bodyPr/>
                    <a:lstStyle/>
                    <a:p>
                      <a:pPr algn="ctr" fontAlgn="ctr"/>
                      <a:r>
                        <a:rPr lang="en-ZA" sz="1600" b="1" u="none" strike="noStrike" dirty="0" smtClean="0">
                          <a:solidFill>
                            <a:schemeClr val="bg1"/>
                          </a:solidFill>
                          <a:latin typeface="Arial" pitchFamily="34" charset="0"/>
                          <a:cs typeface="Arial" pitchFamily="34" charset="0"/>
                        </a:rPr>
                        <a:t>Annual Budget</a:t>
                      </a:r>
                      <a:endParaRPr lang="en-ZA" sz="1600" b="1" i="0" u="none" strike="noStrike" dirty="0">
                        <a:solidFill>
                          <a:schemeClr val="bg1"/>
                        </a:solidFill>
                        <a:latin typeface="Arial" panose="020B0604020202020204" pitchFamily="34" charset="0"/>
                        <a:cs typeface="Arial" panose="020B0604020202020204" pitchFamily="34" charset="0"/>
                      </a:endParaRPr>
                    </a:p>
                  </a:txBody>
                  <a:tcPr marL="4303" marR="4303" marT="4302" marB="0" anchor="ctr">
                    <a:solidFill>
                      <a:srgbClr val="006C31"/>
                    </a:solidFill>
                  </a:tcPr>
                </a:tc>
                <a:tc>
                  <a:txBody>
                    <a:bodyPr/>
                    <a:lstStyle/>
                    <a:p>
                      <a:pPr algn="ctr" fontAlgn="ctr"/>
                      <a:r>
                        <a:rPr lang="en-ZA" sz="1600" b="1" u="none" strike="noStrike" dirty="0" smtClean="0">
                          <a:solidFill>
                            <a:schemeClr val="bg1"/>
                          </a:solidFill>
                          <a:latin typeface="Arial" pitchFamily="34" charset="0"/>
                          <a:cs typeface="Arial" pitchFamily="34" charset="0"/>
                        </a:rPr>
                        <a:t>Expenditure</a:t>
                      </a:r>
                      <a:endParaRPr lang="en-ZA" sz="1600" b="1" i="0" u="none" strike="noStrike" dirty="0">
                        <a:solidFill>
                          <a:schemeClr val="bg1"/>
                        </a:solidFill>
                        <a:latin typeface="Arial" panose="020B0604020202020204" pitchFamily="34" charset="0"/>
                        <a:cs typeface="Arial" panose="020B0604020202020204" pitchFamily="34" charset="0"/>
                      </a:endParaRPr>
                    </a:p>
                  </a:txBody>
                  <a:tcPr marL="4303" marR="4303" marT="4302" marB="0" anchor="ctr">
                    <a:solidFill>
                      <a:srgbClr val="006C31"/>
                    </a:solidFill>
                  </a:tcPr>
                </a:tc>
                <a:tc gridSpan="2">
                  <a:txBody>
                    <a:bodyPr/>
                    <a:lstStyle/>
                    <a:p>
                      <a:pPr algn="ctr" fontAlgn="ctr"/>
                      <a:r>
                        <a:rPr lang="en-ZA" sz="1600" b="1" u="none" strike="noStrike" dirty="0" smtClean="0">
                          <a:solidFill>
                            <a:schemeClr val="bg1"/>
                          </a:solidFill>
                          <a:latin typeface="Arial" pitchFamily="34" charset="0"/>
                          <a:cs typeface="Arial" pitchFamily="34" charset="0"/>
                        </a:rPr>
                        <a:t>Variance</a:t>
                      </a:r>
                      <a:endParaRPr lang="en-ZA" sz="1600" b="1" i="0" u="none" strike="noStrike" dirty="0">
                        <a:solidFill>
                          <a:schemeClr val="bg1"/>
                        </a:solidFill>
                        <a:latin typeface="Arial" panose="020B0604020202020204" pitchFamily="34" charset="0"/>
                        <a:cs typeface="Arial" panose="020B0604020202020204" pitchFamily="34" charset="0"/>
                      </a:endParaRPr>
                    </a:p>
                  </a:txBody>
                  <a:tcPr marL="4303" marR="4303" marT="4302" marB="0" anchor="ctr">
                    <a:solidFill>
                      <a:srgbClr val="006C31"/>
                    </a:solidFill>
                  </a:tcPr>
                </a:tc>
                <a:tc hMerge="1">
                  <a:txBody>
                    <a:bodyPr/>
                    <a:lstStyle/>
                    <a:p>
                      <a:pPr algn="ctr" fontAlgn="ctr"/>
                      <a:endParaRPr lang="en-ZA" sz="1500" b="1" i="0" u="none" strike="noStrike" dirty="0">
                        <a:solidFill>
                          <a:schemeClr val="tx1"/>
                        </a:solidFill>
                        <a:latin typeface="Arial Narrow" pitchFamily="34" charset="0"/>
                      </a:endParaRPr>
                    </a:p>
                  </a:txBody>
                  <a:tcPr marL="5737" marR="5737" marT="5737" marB="0" anchor="ctr">
                    <a:lnR w="38100" cap="flat" cmpd="sng" algn="ctr">
                      <a:solidFill>
                        <a:schemeClr val="accent3">
                          <a:lumMod val="75000"/>
                        </a:schemeClr>
                      </a:solidFill>
                      <a:prstDash val="solid"/>
                      <a:round/>
                      <a:headEnd type="none" w="med" len="med"/>
                      <a:tailEnd type="none" w="med" len="med"/>
                    </a:lnR>
                    <a:lnT w="28575" cap="flat" cmpd="sng" algn="ctr">
                      <a:solidFill>
                        <a:schemeClr val="accent3">
                          <a:lumMod val="75000"/>
                        </a:schemeClr>
                      </a:solidFill>
                      <a:prstDash val="solid"/>
                      <a:round/>
                      <a:headEnd type="none" w="med" len="med"/>
                      <a:tailEnd type="none" w="med" len="med"/>
                    </a:lnT>
                    <a:solidFill>
                      <a:schemeClr val="accent6">
                        <a:lumMod val="40000"/>
                        <a:lumOff val="60000"/>
                      </a:schemeClr>
                    </a:solidFill>
                  </a:tcPr>
                </a:tc>
                <a:tc>
                  <a:txBody>
                    <a:bodyPr/>
                    <a:lstStyle/>
                    <a:p>
                      <a:pPr algn="ctr" fontAlgn="ctr"/>
                      <a:r>
                        <a:rPr lang="en-ZA" sz="1600" b="1" u="none" strike="noStrike" dirty="0" smtClean="0">
                          <a:solidFill>
                            <a:schemeClr val="bg1"/>
                          </a:solidFill>
                          <a:latin typeface="Arial" pitchFamily="34" charset="0"/>
                          <a:cs typeface="Arial" pitchFamily="34" charset="0"/>
                        </a:rPr>
                        <a:t>Annual Budget</a:t>
                      </a:r>
                      <a:endParaRPr lang="en-ZA" sz="1600" b="1" i="0" u="none" strike="noStrike" dirty="0">
                        <a:solidFill>
                          <a:schemeClr val="bg1"/>
                        </a:solidFill>
                        <a:latin typeface="Arial" panose="020B0604020202020204" pitchFamily="34" charset="0"/>
                        <a:cs typeface="Arial" panose="020B0604020202020204" pitchFamily="34" charset="0"/>
                      </a:endParaRPr>
                    </a:p>
                  </a:txBody>
                  <a:tcPr marL="4303" marR="4303" marT="4302" marB="0" anchor="ctr">
                    <a:solidFill>
                      <a:srgbClr val="006C31"/>
                    </a:solidFill>
                  </a:tcPr>
                </a:tc>
                <a:tc>
                  <a:txBody>
                    <a:bodyPr/>
                    <a:lstStyle/>
                    <a:p>
                      <a:pPr algn="ctr" fontAlgn="ctr"/>
                      <a:r>
                        <a:rPr lang="en-ZA" sz="1600" b="1" u="none" strike="noStrike" dirty="0" smtClean="0">
                          <a:solidFill>
                            <a:schemeClr val="bg1"/>
                          </a:solidFill>
                          <a:latin typeface="Arial" pitchFamily="34" charset="0"/>
                          <a:cs typeface="Arial" pitchFamily="34" charset="0"/>
                        </a:rPr>
                        <a:t>Expenditure</a:t>
                      </a:r>
                      <a:endParaRPr lang="en-ZA" sz="1600" b="1" i="0" u="none" strike="noStrike" dirty="0">
                        <a:solidFill>
                          <a:schemeClr val="bg1"/>
                        </a:solidFill>
                        <a:latin typeface="Arial" panose="020B0604020202020204" pitchFamily="34" charset="0"/>
                        <a:cs typeface="Arial" panose="020B0604020202020204" pitchFamily="34" charset="0"/>
                      </a:endParaRPr>
                    </a:p>
                  </a:txBody>
                  <a:tcPr marL="4303" marR="4303" marT="4302" marB="0" anchor="ctr">
                    <a:solidFill>
                      <a:srgbClr val="006C31"/>
                    </a:solidFill>
                  </a:tcPr>
                </a:tc>
                <a:tc gridSpan="2">
                  <a:txBody>
                    <a:bodyPr/>
                    <a:lstStyle/>
                    <a:p>
                      <a:pPr algn="ctr" fontAlgn="ctr"/>
                      <a:r>
                        <a:rPr lang="en-ZA" sz="1600" b="1" u="none" strike="noStrike" dirty="0" smtClean="0">
                          <a:solidFill>
                            <a:schemeClr val="bg1"/>
                          </a:solidFill>
                          <a:latin typeface="Arial" pitchFamily="34" charset="0"/>
                          <a:cs typeface="Arial" pitchFamily="34" charset="0"/>
                        </a:rPr>
                        <a:t>Variance</a:t>
                      </a:r>
                      <a:endParaRPr lang="en-ZA" sz="1600" b="1" i="0" u="none" strike="noStrike" dirty="0">
                        <a:solidFill>
                          <a:schemeClr val="bg1"/>
                        </a:solidFill>
                        <a:latin typeface="Arial" panose="020B0604020202020204" pitchFamily="34" charset="0"/>
                        <a:cs typeface="Arial" panose="020B0604020202020204" pitchFamily="34" charset="0"/>
                      </a:endParaRPr>
                    </a:p>
                  </a:txBody>
                  <a:tcPr marL="4303" marR="4303" marT="4302" marB="0" anchor="ctr">
                    <a:solidFill>
                      <a:srgbClr val="006C31"/>
                    </a:solidFill>
                  </a:tcPr>
                </a:tc>
                <a:tc hMerge="1">
                  <a:txBody>
                    <a:bodyPr/>
                    <a:lstStyle/>
                    <a:p>
                      <a:pPr algn="ctr" fontAlgn="ctr"/>
                      <a:endParaRPr lang="en-ZA" sz="1500" b="1" i="0" u="none" strike="noStrike" dirty="0">
                        <a:solidFill>
                          <a:schemeClr val="tx1"/>
                        </a:solidFill>
                        <a:latin typeface="Arial Narrow" pitchFamily="34" charset="0"/>
                      </a:endParaRPr>
                    </a:p>
                  </a:txBody>
                  <a:tcPr marL="5737" marR="5737" marT="5737" marB="0" anchor="ctr">
                    <a:lnR w="38100" cap="flat" cmpd="sng" algn="ctr">
                      <a:solidFill>
                        <a:schemeClr val="accent3">
                          <a:lumMod val="75000"/>
                        </a:schemeClr>
                      </a:solidFill>
                      <a:prstDash val="solid"/>
                      <a:round/>
                      <a:headEnd type="none" w="med" len="med"/>
                      <a:tailEnd type="none" w="med" len="med"/>
                    </a:lnR>
                    <a:lnT w="28575" cap="flat" cmpd="sng" algn="ctr">
                      <a:solidFill>
                        <a:schemeClr val="accent3">
                          <a:lumMod val="75000"/>
                        </a:schemeClr>
                      </a:solidFill>
                      <a:prstDash val="solid"/>
                      <a:round/>
                      <a:headEnd type="none" w="med" len="med"/>
                      <a:tailEnd type="none" w="med" len="med"/>
                    </a:lnT>
                    <a:solidFill>
                      <a:schemeClr val="accent6">
                        <a:lumMod val="40000"/>
                        <a:lumOff val="60000"/>
                      </a:schemeClr>
                    </a:solidFill>
                  </a:tcPr>
                </a:tc>
                <a:extLst>
                  <a:ext uri="{0D108BD9-81ED-4DB2-BD59-A6C34878D82A}">
                    <a16:rowId xmlns:a16="http://schemas.microsoft.com/office/drawing/2014/main" val="10001"/>
                  </a:ext>
                </a:extLst>
              </a:tr>
              <a:tr h="354144">
                <a:tc vMerge="1">
                  <a:txBody>
                    <a:bodyPr/>
                    <a:lstStyle/>
                    <a:p>
                      <a:endParaRPr lang="en-ZA"/>
                    </a:p>
                  </a:txBody>
                  <a:tcPr/>
                </a:tc>
                <a:tc>
                  <a:txBody>
                    <a:bodyPr/>
                    <a:lstStyle/>
                    <a:p>
                      <a:pPr algn="ctr" fontAlgn="ctr"/>
                      <a:r>
                        <a:rPr lang="en-ZA" sz="1600" b="1" u="none" strike="noStrike" dirty="0">
                          <a:solidFill>
                            <a:schemeClr val="bg1"/>
                          </a:solidFill>
                          <a:latin typeface="Arial" pitchFamily="34" charset="0"/>
                          <a:cs typeface="Arial" pitchFamily="34" charset="0"/>
                        </a:rPr>
                        <a:t>R'000</a:t>
                      </a:r>
                      <a:endParaRPr lang="en-ZA" sz="1600" b="1" i="0" u="none" strike="noStrike" dirty="0">
                        <a:solidFill>
                          <a:schemeClr val="bg1"/>
                        </a:solidFill>
                        <a:latin typeface="Arial" panose="020B0604020202020204" pitchFamily="34" charset="0"/>
                        <a:cs typeface="Arial" panose="020B0604020202020204" pitchFamily="34" charset="0"/>
                      </a:endParaRPr>
                    </a:p>
                  </a:txBody>
                  <a:tcPr marL="4303" marR="4303" marT="4302" marB="0" anchor="ctr">
                    <a:solidFill>
                      <a:srgbClr val="006C31"/>
                    </a:solidFill>
                  </a:tcPr>
                </a:tc>
                <a:tc>
                  <a:txBody>
                    <a:bodyPr/>
                    <a:lstStyle/>
                    <a:p>
                      <a:pPr algn="ctr" fontAlgn="ctr"/>
                      <a:r>
                        <a:rPr lang="en-ZA" sz="1600" b="1" u="none" strike="noStrike" dirty="0">
                          <a:solidFill>
                            <a:schemeClr val="bg1"/>
                          </a:solidFill>
                          <a:latin typeface="Arial" pitchFamily="34" charset="0"/>
                          <a:cs typeface="Arial" pitchFamily="34" charset="0"/>
                        </a:rPr>
                        <a:t>R'000</a:t>
                      </a:r>
                      <a:endParaRPr lang="en-ZA" sz="1600" b="1" i="0" u="none" strike="noStrike" dirty="0">
                        <a:solidFill>
                          <a:schemeClr val="bg1"/>
                        </a:solidFill>
                        <a:latin typeface="Arial" panose="020B0604020202020204" pitchFamily="34" charset="0"/>
                        <a:cs typeface="Arial" panose="020B0604020202020204" pitchFamily="34" charset="0"/>
                      </a:endParaRPr>
                    </a:p>
                  </a:txBody>
                  <a:tcPr marL="4303" marR="4303" marT="4302" marB="0" anchor="ctr">
                    <a:solidFill>
                      <a:srgbClr val="006C31"/>
                    </a:solidFill>
                  </a:tcPr>
                </a:tc>
                <a:tc>
                  <a:txBody>
                    <a:bodyPr/>
                    <a:lstStyle/>
                    <a:p>
                      <a:pPr algn="ctr" fontAlgn="ctr"/>
                      <a:r>
                        <a:rPr lang="en-ZA" sz="1600" b="1" u="none" strike="noStrike" dirty="0">
                          <a:solidFill>
                            <a:schemeClr val="bg1"/>
                          </a:solidFill>
                          <a:latin typeface="Arial" pitchFamily="34" charset="0"/>
                          <a:cs typeface="Arial" pitchFamily="34" charset="0"/>
                        </a:rPr>
                        <a:t>R'000</a:t>
                      </a:r>
                      <a:endParaRPr lang="en-ZA" sz="1600" b="1" i="0" u="none" strike="noStrike" dirty="0">
                        <a:solidFill>
                          <a:schemeClr val="bg1"/>
                        </a:solidFill>
                        <a:latin typeface="Arial" panose="020B0604020202020204" pitchFamily="34" charset="0"/>
                        <a:cs typeface="Arial" panose="020B0604020202020204" pitchFamily="34" charset="0"/>
                      </a:endParaRPr>
                    </a:p>
                  </a:txBody>
                  <a:tcPr marL="4303" marR="4303" marT="4302" marB="0" anchor="ctr">
                    <a:solidFill>
                      <a:srgbClr val="006C31"/>
                    </a:solidFill>
                  </a:tcPr>
                </a:tc>
                <a:tc>
                  <a:txBody>
                    <a:bodyPr/>
                    <a:lstStyle/>
                    <a:p>
                      <a:pPr algn="ctr" fontAlgn="ctr"/>
                      <a:r>
                        <a:rPr lang="en-ZA" sz="1600" b="1" u="none" strike="noStrike" dirty="0" smtClean="0">
                          <a:solidFill>
                            <a:schemeClr val="bg1"/>
                          </a:solidFill>
                          <a:latin typeface="Arial" pitchFamily="34" charset="0"/>
                          <a:cs typeface="Arial" pitchFamily="34" charset="0"/>
                        </a:rPr>
                        <a:t>% spend</a:t>
                      </a:r>
                      <a:endParaRPr lang="en-ZA" sz="1600" b="1" i="0" u="none" strike="noStrike" dirty="0">
                        <a:solidFill>
                          <a:schemeClr val="bg1"/>
                        </a:solidFill>
                        <a:latin typeface="Arial" panose="020B0604020202020204" pitchFamily="34" charset="0"/>
                        <a:cs typeface="Arial" panose="020B0604020202020204" pitchFamily="34" charset="0"/>
                      </a:endParaRPr>
                    </a:p>
                  </a:txBody>
                  <a:tcPr marL="4303" marR="4303" marT="4302" marB="0" anchor="ctr">
                    <a:solidFill>
                      <a:srgbClr val="006C31"/>
                    </a:solidFill>
                  </a:tcPr>
                </a:tc>
                <a:tc>
                  <a:txBody>
                    <a:bodyPr/>
                    <a:lstStyle/>
                    <a:p>
                      <a:pPr algn="ctr" fontAlgn="ctr"/>
                      <a:r>
                        <a:rPr lang="en-ZA" sz="1600" b="1" u="none" strike="noStrike" dirty="0">
                          <a:solidFill>
                            <a:schemeClr val="bg1"/>
                          </a:solidFill>
                          <a:latin typeface="Arial" pitchFamily="34" charset="0"/>
                          <a:cs typeface="Arial" pitchFamily="34" charset="0"/>
                        </a:rPr>
                        <a:t>R'000</a:t>
                      </a:r>
                      <a:endParaRPr lang="en-ZA" sz="1600" b="1" i="0" u="none" strike="noStrike" dirty="0">
                        <a:solidFill>
                          <a:schemeClr val="bg1"/>
                        </a:solidFill>
                        <a:latin typeface="Arial" panose="020B0604020202020204" pitchFamily="34" charset="0"/>
                        <a:cs typeface="Arial" panose="020B0604020202020204" pitchFamily="34" charset="0"/>
                      </a:endParaRPr>
                    </a:p>
                  </a:txBody>
                  <a:tcPr marL="4303" marR="4303" marT="4302" marB="0" anchor="ctr">
                    <a:solidFill>
                      <a:srgbClr val="006C31"/>
                    </a:solidFill>
                  </a:tcPr>
                </a:tc>
                <a:tc>
                  <a:txBody>
                    <a:bodyPr/>
                    <a:lstStyle/>
                    <a:p>
                      <a:pPr algn="ctr" fontAlgn="ctr"/>
                      <a:r>
                        <a:rPr lang="en-ZA" sz="1600" b="1" u="none" strike="noStrike" dirty="0">
                          <a:solidFill>
                            <a:schemeClr val="bg1"/>
                          </a:solidFill>
                          <a:latin typeface="Arial" pitchFamily="34" charset="0"/>
                          <a:cs typeface="Arial" pitchFamily="34" charset="0"/>
                        </a:rPr>
                        <a:t>R'000</a:t>
                      </a:r>
                      <a:endParaRPr lang="en-ZA" sz="1600" b="1" i="0" u="none" strike="noStrike" dirty="0">
                        <a:solidFill>
                          <a:schemeClr val="bg1"/>
                        </a:solidFill>
                        <a:latin typeface="Arial" panose="020B0604020202020204" pitchFamily="34" charset="0"/>
                        <a:cs typeface="Arial" panose="020B0604020202020204" pitchFamily="34" charset="0"/>
                      </a:endParaRPr>
                    </a:p>
                  </a:txBody>
                  <a:tcPr marL="4303" marR="4303" marT="4302" marB="0" anchor="ctr">
                    <a:solidFill>
                      <a:srgbClr val="006C31"/>
                    </a:solidFill>
                  </a:tcPr>
                </a:tc>
                <a:tc>
                  <a:txBody>
                    <a:bodyPr/>
                    <a:lstStyle/>
                    <a:p>
                      <a:pPr algn="ctr" fontAlgn="ctr"/>
                      <a:r>
                        <a:rPr lang="en-ZA" sz="1600" b="1" u="none" strike="noStrike" dirty="0">
                          <a:solidFill>
                            <a:schemeClr val="bg1"/>
                          </a:solidFill>
                          <a:latin typeface="Arial" pitchFamily="34" charset="0"/>
                          <a:cs typeface="Arial" pitchFamily="34" charset="0"/>
                        </a:rPr>
                        <a:t>R'000</a:t>
                      </a:r>
                      <a:endParaRPr lang="en-ZA" sz="1600" b="1" i="0" u="none" strike="noStrike" dirty="0">
                        <a:solidFill>
                          <a:schemeClr val="bg1"/>
                        </a:solidFill>
                        <a:latin typeface="Arial" panose="020B0604020202020204" pitchFamily="34" charset="0"/>
                        <a:cs typeface="Arial" panose="020B0604020202020204" pitchFamily="34" charset="0"/>
                      </a:endParaRPr>
                    </a:p>
                  </a:txBody>
                  <a:tcPr marL="4303" marR="4303" marT="4302" marB="0" anchor="ctr">
                    <a:solidFill>
                      <a:srgbClr val="006C3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600" b="1" u="none" strike="noStrike" dirty="0" smtClean="0">
                          <a:solidFill>
                            <a:schemeClr val="bg1"/>
                          </a:solidFill>
                          <a:latin typeface="Arial" pitchFamily="34" charset="0"/>
                          <a:cs typeface="Arial" pitchFamily="34" charset="0"/>
                        </a:rPr>
                        <a:t>% spend</a:t>
                      </a:r>
                      <a:endParaRPr lang="en-ZA" sz="1600" b="1" i="0" u="none" strike="noStrike" dirty="0" smtClean="0">
                        <a:solidFill>
                          <a:schemeClr val="bg1"/>
                        </a:solidFill>
                        <a:latin typeface="Arial" panose="020B0604020202020204" pitchFamily="34" charset="0"/>
                        <a:cs typeface="Arial" panose="020B0604020202020204" pitchFamily="34" charset="0"/>
                      </a:endParaRPr>
                    </a:p>
                  </a:txBody>
                  <a:tcPr marL="4303" marR="4303" marT="4302" marB="0" anchor="ctr">
                    <a:solidFill>
                      <a:srgbClr val="006C31"/>
                    </a:solidFill>
                  </a:tcPr>
                </a:tc>
                <a:extLst>
                  <a:ext uri="{0D108BD9-81ED-4DB2-BD59-A6C34878D82A}">
                    <a16:rowId xmlns:a16="http://schemas.microsoft.com/office/drawing/2014/main" val="10002"/>
                  </a:ext>
                </a:extLst>
              </a:tr>
              <a:tr h="470624">
                <a:tc>
                  <a:txBody>
                    <a:bodyPr/>
                    <a:lstStyle/>
                    <a:p>
                      <a:pPr marL="109538" indent="-109538" algn="l" fontAlgn="b"/>
                      <a:r>
                        <a:rPr lang="en-ZA" sz="1500" b="1" u="none" strike="noStrike" dirty="0" smtClean="0">
                          <a:solidFill>
                            <a:schemeClr val="bg1"/>
                          </a:solidFill>
                          <a:latin typeface="Arial" pitchFamily="34" charset="0"/>
                          <a:cs typeface="Arial" pitchFamily="34" charset="0"/>
                        </a:rPr>
                        <a:t>	Administration</a:t>
                      </a:r>
                      <a:endParaRPr lang="en-ZA" sz="1500" b="1" i="0" u="none" strike="noStrike" dirty="0">
                        <a:solidFill>
                          <a:schemeClr val="bg1"/>
                        </a:solidFill>
                        <a:latin typeface="Arial" panose="020B0604020202020204" pitchFamily="34" charset="0"/>
                        <a:cs typeface="Arial" panose="020B0604020202020204" pitchFamily="34" charset="0"/>
                      </a:endParaRPr>
                    </a:p>
                  </a:txBody>
                  <a:tcPr marL="4303" marR="4303" marT="4302" marB="0" anchor="ctr">
                    <a:solidFill>
                      <a:srgbClr val="006C31"/>
                    </a:solidFill>
                  </a:tcPr>
                </a:tc>
                <a:tc>
                  <a:txBody>
                    <a:bodyPr/>
                    <a:lstStyle/>
                    <a:p>
                      <a:pPr algn="ctr"/>
                      <a:r>
                        <a:rPr lang="en-ZA" sz="1600" dirty="0" smtClean="0"/>
                        <a:t>87 759</a:t>
                      </a:r>
                      <a:endParaRPr lang="en-ZA" sz="1600" dirty="0"/>
                    </a:p>
                  </a:txBody>
                  <a:tcPr marL="4303" marR="4303" marT="4302" marB="0" anchor="ctr"/>
                </a:tc>
                <a:tc>
                  <a:txBody>
                    <a:bodyPr/>
                    <a:lstStyle/>
                    <a:p>
                      <a:pPr algn="ctr"/>
                      <a:r>
                        <a:rPr lang="en-ZA" sz="1600" dirty="0" smtClean="0"/>
                        <a:t>86 619</a:t>
                      </a:r>
                      <a:endParaRPr lang="en-ZA" sz="1600" dirty="0"/>
                    </a:p>
                  </a:txBody>
                  <a:tcPr marL="4303" marR="4303" marT="4302" marB="0" anchor="ctr"/>
                </a:tc>
                <a:tc>
                  <a:txBody>
                    <a:bodyPr/>
                    <a:lstStyle/>
                    <a:p>
                      <a:pPr algn="ctr"/>
                      <a:r>
                        <a:rPr lang="en-ZA" sz="1600" dirty="0" smtClean="0"/>
                        <a:t>1140</a:t>
                      </a:r>
                      <a:endParaRPr lang="en-ZA" sz="1600" dirty="0"/>
                    </a:p>
                  </a:txBody>
                  <a:tcPr marL="4303" marR="4303" marT="4302" marB="0" anchor="ctr"/>
                </a:tc>
                <a:tc>
                  <a:txBody>
                    <a:bodyPr/>
                    <a:lstStyle/>
                    <a:p>
                      <a:pPr algn="ctr"/>
                      <a:r>
                        <a:rPr lang="en-ZA" sz="1600" dirty="0" smtClean="0"/>
                        <a:t>98.7</a:t>
                      </a:r>
                      <a:endParaRPr lang="en-ZA" sz="1600" dirty="0"/>
                    </a:p>
                  </a:txBody>
                  <a:tcPr marL="4303" marR="4303" marT="4302" marB="0" anchor="ctr"/>
                </a:tc>
                <a:tc>
                  <a:txBody>
                    <a:bodyPr/>
                    <a:lstStyle/>
                    <a:p>
                      <a:pPr algn="ctr"/>
                      <a:r>
                        <a:rPr lang="en-ZA" sz="1600" dirty="0" smtClean="0"/>
                        <a:t>85 117</a:t>
                      </a:r>
                      <a:endParaRPr lang="en-ZA" sz="1600" dirty="0"/>
                    </a:p>
                  </a:txBody>
                  <a:tcPr marL="4303" marR="4303" marT="4302" marB="0" anchor="ctr"/>
                </a:tc>
                <a:tc>
                  <a:txBody>
                    <a:bodyPr/>
                    <a:lstStyle/>
                    <a:p>
                      <a:pPr algn="ctr"/>
                      <a:r>
                        <a:rPr lang="en-ZA" sz="1600" dirty="0" smtClean="0"/>
                        <a:t>83 666</a:t>
                      </a:r>
                      <a:endParaRPr lang="en-ZA" sz="1600" dirty="0"/>
                    </a:p>
                  </a:txBody>
                  <a:tcPr marL="4303" marR="4303" marT="4302" marB="0" anchor="ctr"/>
                </a:tc>
                <a:tc>
                  <a:txBody>
                    <a:bodyPr/>
                    <a:lstStyle/>
                    <a:p>
                      <a:pPr algn="ctr"/>
                      <a:r>
                        <a:rPr lang="en-ZA" sz="1600" dirty="0" smtClean="0"/>
                        <a:t>1451</a:t>
                      </a:r>
                      <a:endParaRPr lang="en-ZA" sz="1600" dirty="0"/>
                    </a:p>
                  </a:txBody>
                  <a:tcPr marL="4303" marR="4303" marT="4302" marB="0" anchor="ctr"/>
                </a:tc>
                <a:tc>
                  <a:txBody>
                    <a:bodyPr/>
                    <a:lstStyle/>
                    <a:p>
                      <a:pPr algn="ctr"/>
                      <a:r>
                        <a:rPr lang="en-ZA" sz="1600" dirty="0" smtClean="0">
                          <a:solidFill>
                            <a:schemeClr val="tx1"/>
                          </a:solidFill>
                        </a:rPr>
                        <a:t>98.3</a:t>
                      </a:r>
                      <a:endParaRPr lang="en-ZA" sz="1600" dirty="0">
                        <a:solidFill>
                          <a:schemeClr val="tx1"/>
                        </a:solidFill>
                      </a:endParaRPr>
                    </a:p>
                  </a:txBody>
                  <a:tcPr marL="4303" marR="4303" marT="4302" marB="0" anchor="ctr"/>
                </a:tc>
                <a:extLst>
                  <a:ext uri="{0D108BD9-81ED-4DB2-BD59-A6C34878D82A}">
                    <a16:rowId xmlns:a16="http://schemas.microsoft.com/office/drawing/2014/main" val="10003"/>
                  </a:ext>
                </a:extLst>
              </a:tr>
              <a:tr h="704941">
                <a:tc>
                  <a:txBody>
                    <a:bodyPr/>
                    <a:lstStyle/>
                    <a:p>
                      <a:pPr marL="109538" indent="-109538" algn="l" fontAlgn="b"/>
                      <a:r>
                        <a:rPr lang="en-ZA" sz="1500" b="1" u="none" strike="noStrike" dirty="0" smtClean="0">
                          <a:solidFill>
                            <a:schemeClr val="bg1"/>
                          </a:solidFill>
                          <a:latin typeface="Arial" pitchFamily="34" charset="0"/>
                          <a:cs typeface="Arial" pitchFamily="34" charset="0"/>
                        </a:rPr>
                        <a:t>	Growth Path and Social Dialogue</a:t>
                      </a:r>
                      <a:endParaRPr lang="en-ZA" sz="1500" b="1" i="0" u="none" strike="noStrike" dirty="0">
                        <a:solidFill>
                          <a:schemeClr val="bg1"/>
                        </a:solidFill>
                        <a:latin typeface="Arial" panose="020B0604020202020204" pitchFamily="34" charset="0"/>
                        <a:cs typeface="Arial" panose="020B0604020202020204" pitchFamily="34" charset="0"/>
                      </a:endParaRPr>
                    </a:p>
                  </a:txBody>
                  <a:tcPr marL="4303" marR="4303" marT="4302" marB="0" anchor="ctr">
                    <a:solidFill>
                      <a:srgbClr val="006C31"/>
                    </a:solidFill>
                  </a:tcPr>
                </a:tc>
                <a:tc>
                  <a:txBody>
                    <a:bodyPr/>
                    <a:lstStyle/>
                    <a:p>
                      <a:pPr algn="ctr"/>
                      <a:r>
                        <a:rPr lang="en-ZA" sz="1600" dirty="0" smtClean="0"/>
                        <a:t>30 502</a:t>
                      </a:r>
                      <a:endParaRPr lang="en-ZA" sz="1600" dirty="0"/>
                    </a:p>
                  </a:txBody>
                  <a:tcPr marL="4303" marR="4303" marT="4302" marB="0" anchor="ctr"/>
                </a:tc>
                <a:tc>
                  <a:txBody>
                    <a:bodyPr/>
                    <a:lstStyle/>
                    <a:p>
                      <a:pPr algn="ctr"/>
                      <a:r>
                        <a:rPr lang="en-ZA" sz="1600" dirty="0" smtClean="0"/>
                        <a:t>30 158</a:t>
                      </a:r>
                      <a:endParaRPr lang="en-ZA" sz="1600" dirty="0"/>
                    </a:p>
                  </a:txBody>
                  <a:tcPr marL="4303" marR="4303" marT="4302" marB="0" anchor="ctr"/>
                </a:tc>
                <a:tc>
                  <a:txBody>
                    <a:bodyPr/>
                    <a:lstStyle/>
                    <a:p>
                      <a:pPr algn="ctr"/>
                      <a:r>
                        <a:rPr lang="en-ZA" sz="1600" dirty="0" smtClean="0"/>
                        <a:t>344</a:t>
                      </a:r>
                      <a:endParaRPr lang="en-ZA" sz="1600" dirty="0"/>
                    </a:p>
                  </a:txBody>
                  <a:tcPr marL="4303" marR="4303" marT="4302" marB="0" anchor="ctr"/>
                </a:tc>
                <a:tc>
                  <a:txBody>
                    <a:bodyPr/>
                    <a:lstStyle/>
                    <a:p>
                      <a:pPr algn="ctr"/>
                      <a:r>
                        <a:rPr lang="en-ZA" sz="1600" dirty="0" smtClean="0"/>
                        <a:t>98.9</a:t>
                      </a:r>
                      <a:endParaRPr lang="en-ZA" sz="1600" dirty="0"/>
                    </a:p>
                  </a:txBody>
                  <a:tcPr marL="4303" marR="4303" marT="4302" marB="0" anchor="ctr"/>
                </a:tc>
                <a:tc>
                  <a:txBody>
                    <a:bodyPr/>
                    <a:lstStyle/>
                    <a:p>
                      <a:pPr algn="ctr"/>
                      <a:r>
                        <a:rPr lang="en-ZA" sz="1600" dirty="0" smtClean="0"/>
                        <a:t>31 736</a:t>
                      </a:r>
                      <a:endParaRPr lang="en-ZA" sz="1600" dirty="0"/>
                    </a:p>
                  </a:txBody>
                  <a:tcPr marL="4303" marR="4303" marT="4302" marB="0" anchor="ctr"/>
                </a:tc>
                <a:tc>
                  <a:txBody>
                    <a:bodyPr/>
                    <a:lstStyle/>
                    <a:p>
                      <a:pPr algn="ctr"/>
                      <a:r>
                        <a:rPr lang="en-ZA" sz="1600" dirty="0" smtClean="0"/>
                        <a:t>31 125</a:t>
                      </a:r>
                      <a:endParaRPr lang="en-ZA" sz="1600" dirty="0"/>
                    </a:p>
                  </a:txBody>
                  <a:tcPr marL="4303" marR="4303" marT="4302" marB="0" anchor="ctr"/>
                </a:tc>
                <a:tc>
                  <a:txBody>
                    <a:bodyPr/>
                    <a:lstStyle/>
                    <a:p>
                      <a:pPr algn="ctr"/>
                      <a:r>
                        <a:rPr lang="en-ZA" sz="1600" dirty="0" smtClean="0"/>
                        <a:t>610</a:t>
                      </a:r>
                      <a:endParaRPr lang="en-ZA" sz="1600" dirty="0"/>
                    </a:p>
                  </a:txBody>
                  <a:tcPr marL="4303" marR="4303" marT="4302" marB="0" anchor="ctr"/>
                </a:tc>
                <a:tc>
                  <a:txBody>
                    <a:bodyPr/>
                    <a:lstStyle/>
                    <a:p>
                      <a:pPr algn="ctr"/>
                      <a:r>
                        <a:rPr lang="en-ZA" sz="1600" dirty="0" smtClean="0">
                          <a:solidFill>
                            <a:schemeClr val="tx1"/>
                          </a:solidFill>
                        </a:rPr>
                        <a:t>98</a:t>
                      </a:r>
                      <a:endParaRPr lang="en-ZA" sz="1600" dirty="0">
                        <a:solidFill>
                          <a:schemeClr val="tx1"/>
                        </a:solidFill>
                      </a:endParaRPr>
                    </a:p>
                  </a:txBody>
                  <a:tcPr marL="4303" marR="4303" marT="4302" marB="0" anchor="ctr"/>
                </a:tc>
                <a:extLst>
                  <a:ext uri="{0D108BD9-81ED-4DB2-BD59-A6C34878D82A}">
                    <a16:rowId xmlns:a16="http://schemas.microsoft.com/office/drawing/2014/main" val="10004"/>
                  </a:ext>
                </a:extLst>
              </a:tr>
              <a:tr h="704941">
                <a:tc>
                  <a:txBody>
                    <a:bodyPr/>
                    <a:lstStyle/>
                    <a:p>
                      <a:pPr marL="109538" indent="-109538" algn="l" fontAlgn="b"/>
                      <a:r>
                        <a:rPr lang="en-ZA" sz="1500" b="1" u="none" strike="noStrike" dirty="0" smtClean="0">
                          <a:solidFill>
                            <a:schemeClr val="bg1"/>
                          </a:solidFill>
                          <a:latin typeface="Arial" pitchFamily="34" charset="0"/>
                          <a:cs typeface="Arial" pitchFamily="34" charset="0"/>
                        </a:rPr>
                        <a:t>	Investment, Competition and Trade</a:t>
                      </a:r>
                      <a:endParaRPr lang="en-ZA" sz="1500" b="1" i="0" u="none" strike="noStrike" dirty="0">
                        <a:solidFill>
                          <a:schemeClr val="bg1"/>
                        </a:solidFill>
                        <a:latin typeface="Arial" panose="020B0604020202020204" pitchFamily="34" charset="0"/>
                        <a:cs typeface="Arial" panose="020B0604020202020204" pitchFamily="34" charset="0"/>
                      </a:endParaRPr>
                    </a:p>
                  </a:txBody>
                  <a:tcPr marL="4303" marR="4303" marT="4302" marB="0" anchor="ctr">
                    <a:solidFill>
                      <a:srgbClr val="006C31"/>
                    </a:solidFill>
                  </a:tcPr>
                </a:tc>
                <a:tc>
                  <a:txBody>
                    <a:bodyPr/>
                    <a:lstStyle/>
                    <a:p>
                      <a:pPr algn="ctr"/>
                      <a:r>
                        <a:rPr lang="en-ZA" sz="1600" dirty="0" smtClean="0"/>
                        <a:t>954 336</a:t>
                      </a:r>
                      <a:endParaRPr lang="en-ZA" sz="1600" dirty="0"/>
                    </a:p>
                  </a:txBody>
                  <a:tcPr marL="4303" marR="4303" marT="4302" marB="0" anchor="ctr"/>
                </a:tc>
                <a:tc>
                  <a:txBody>
                    <a:bodyPr/>
                    <a:lstStyle/>
                    <a:p>
                      <a:pPr algn="ctr"/>
                      <a:r>
                        <a:rPr lang="en-ZA" sz="1600" dirty="0" smtClean="0"/>
                        <a:t>927 233</a:t>
                      </a:r>
                      <a:endParaRPr lang="en-ZA" sz="1600" dirty="0"/>
                    </a:p>
                  </a:txBody>
                  <a:tcPr marL="4303" marR="4303" marT="4302" marB="0" anchor="ctr"/>
                </a:tc>
                <a:tc>
                  <a:txBody>
                    <a:bodyPr/>
                    <a:lstStyle/>
                    <a:p>
                      <a:pPr algn="ctr"/>
                      <a:r>
                        <a:rPr lang="en-ZA" sz="1600" dirty="0" smtClean="0"/>
                        <a:t>27 103</a:t>
                      </a:r>
                      <a:endParaRPr lang="en-ZA" sz="1600" dirty="0"/>
                    </a:p>
                  </a:txBody>
                  <a:tcPr marL="4303" marR="4303" marT="4302" marB="0" anchor="ctr"/>
                </a:tc>
                <a:tc>
                  <a:txBody>
                    <a:bodyPr/>
                    <a:lstStyle/>
                    <a:p>
                      <a:pPr algn="ctr"/>
                      <a:r>
                        <a:rPr lang="en-ZA" sz="1600" dirty="0" smtClean="0"/>
                        <a:t>97.2</a:t>
                      </a:r>
                      <a:endParaRPr lang="en-ZA" sz="1600" dirty="0"/>
                    </a:p>
                  </a:txBody>
                  <a:tcPr marL="4303" marR="4303" marT="4302" marB="0" anchor="ctr"/>
                </a:tc>
                <a:tc>
                  <a:txBody>
                    <a:bodyPr/>
                    <a:lstStyle/>
                    <a:p>
                      <a:pPr algn="ctr"/>
                      <a:r>
                        <a:rPr lang="en-ZA" sz="1600" dirty="0" smtClean="0"/>
                        <a:t>797 384</a:t>
                      </a:r>
                      <a:endParaRPr lang="en-ZA" sz="1600" dirty="0"/>
                    </a:p>
                  </a:txBody>
                  <a:tcPr marL="4303" marR="4303" marT="4302" marB="0" anchor="ctr"/>
                </a:tc>
                <a:tc>
                  <a:txBody>
                    <a:bodyPr/>
                    <a:lstStyle/>
                    <a:p>
                      <a:pPr algn="ctr"/>
                      <a:r>
                        <a:rPr lang="en-ZA" sz="1600" dirty="0" smtClean="0"/>
                        <a:t>797 259</a:t>
                      </a:r>
                      <a:endParaRPr lang="en-ZA" sz="1600" dirty="0"/>
                    </a:p>
                  </a:txBody>
                  <a:tcPr marL="4303" marR="4303" marT="4302" marB="0" anchor="ctr"/>
                </a:tc>
                <a:tc>
                  <a:txBody>
                    <a:bodyPr/>
                    <a:lstStyle/>
                    <a:p>
                      <a:pPr algn="ctr"/>
                      <a:r>
                        <a:rPr lang="en-ZA" sz="1600" dirty="0" smtClean="0"/>
                        <a:t>126</a:t>
                      </a:r>
                      <a:endParaRPr lang="en-ZA" sz="1600" dirty="0"/>
                    </a:p>
                  </a:txBody>
                  <a:tcPr marL="4303" marR="4303" marT="4302" marB="0" anchor="ctr"/>
                </a:tc>
                <a:tc>
                  <a:txBody>
                    <a:bodyPr/>
                    <a:lstStyle/>
                    <a:p>
                      <a:pPr algn="ctr"/>
                      <a:r>
                        <a:rPr lang="en-ZA" sz="1600" dirty="0" smtClean="0">
                          <a:solidFill>
                            <a:schemeClr val="tx1"/>
                          </a:solidFill>
                        </a:rPr>
                        <a:t>99.9</a:t>
                      </a:r>
                      <a:endParaRPr lang="en-ZA" sz="1600" dirty="0">
                        <a:solidFill>
                          <a:schemeClr val="tx1"/>
                        </a:solidFill>
                      </a:endParaRPr>
                    </a:p>
                  </a:txBody>
                  <a:tcPr marL="4303" marR="4303" marT="4302" marB="0" anchor="ctr"/>
                </a:tc>
                <a:extLst>
                  <a:ext uri="{0D108BD9-81ED-4DB2-BD59-A6C34878D82A}">
                    <a16:rowId xmlns:a16="http://schemas.microsoft.com/office/drawing/2014/main" val="10005"/>
                  </a:ext>
                </a:extLst>
              </a:tr>
              <a:tr h="727890">
                <a:tc>
                  <a:txBody>
                    <a:bodyPr/>
                    <a:lstStyle/>
                    <a:p>
                      <a:pPr algn="l" fontAlgn="b"/>
                      <a:r>
                        <a:rPr lang="en-ZA" sz="1500" b="1" u="none" strike="noStrike" dirty="0" smtClean="0">
                          <a:solidFill>
                            <a:schemeClr val="bg1"/>
                          </a:solidFill>
                          <a:latin typeface="Arial" pitchFamily="34" charset="0"/>
                          <a:cs typeface="Arial" pitchFamily="34" charset="0"/>
                        </a:rPr>
                        <a:t>  Total</a:t>
                      </a:r>
                      <a:endParaRPr lang="en-ZA" sz="1500" b="1" i="0" u="none" strike="noStrike" dirty="0">
                        <a:solidFill>
                          <a:schemeClr val="bg1"/>
                        </a:solidFill>
                        <a:latin typeface="Arial" panose="020B0604020202020204" pitchFamily="34" charset="0"/>
                        <a:cs typeface="Arial" panose="020B0604020202020204" pitchFamily="34" charset="0"/>
                      </a:endParaRPr>
                    </a:p>
                  </a:txBody>
                  <a:tcPr marL="4303" marR="4303" marT="4302" marB="0" anchor="ctr">
                    <a:solidFill>
                      <a:srgbClr val="006C31"/>
                    </a:solidFill>
                  </a:tcPr>
                </a:tc>
                <a:tc>
                  <a:txBody>
                    <a:bodyPr/>
                    <a:lstStyle/>
                    <a:p>
                      <a:pPr algn="ctr"/>
                      <a:r>
                        <a:rPr lang="en-ZA" sz="1600" b="1" dirty="0" smtClean="0"/>
                        <a:t>1 072</a:t>
                      </a:r>
                      <a:r>
                        <a:rPr lang="en-ZA" sz="1600" b="1" baseline="0" dirty="0" smtClean="0"/>
                        <a:t> 597</a:t>
                      </a:r>
                      <a:endParaRPr lang="en-ZA" sz="1600" b="1" dirty="0"/>
                    </a:p>
                  </a:txBody>
                  <a:tcPr marL="4303" marR="4303" marT="4302" marB="0" anchor="ctr"/>
                </a:tc>
                <a:tc>
                  <a:txBody>
                    <a:bodyPr/>
                    <a:lstStyle/>
                    <a:p>
                      <a:pPr algn="ctr"/>
                      <a:r>
                        <a:rPr lang="en-ZA" sz="1600" b="1" dirty="0" smtClean="0"/>
                        <a:t>1 044 010</a:t>
                      </a:r>
                      <a:endParaRPr lang="en-ZA" sz="1600" b="1" dirty="0"/>
                    </a:p>
                  </a:txBody>
                  <a:tcPr marL="4303" marR="4303" marT="4302" marB="0" anchor="ctr"/>
                </a:tc>
                <a:tc>
                  <a:txBody>
                    <a:bodyPr/>
                    <a:lstStyle/>
                    <a:p>
                      <a:pPr algn="ctr"/>
                      <a:r>
                        <a:rPr lang="en-ZA" sz="1600" b="1" dirty="0" smtClean="0"/>
                        <a:t>28 587</a:t>
                      </a:r>
                      <a:endParaRPr lang="en-ZA" sz="1600" b="1" dirty="0"/>
                    </a:p>
                  </a:txBody>
                  <a:tcPr marL="4303" marR="4303" marT="4302" marB="0" anchor="ctr"/>
                </a:tc>
                <a:tc>
                  <a:txBody>
                    <a:bodyPr/>
                    <a:lstStyle/>
                    <a:p>
                      <a:pPr algn="ctr"/>
                      <a:r>
                        <a:rPr lang="en-ZA" sz="1600" b="1" dirty="0" smtClean="0"/>
                        <a:t>97.3</a:t>
                      </a:r>
                      <a:endParaRPr lang="en-ZA" sz="1600" b="1" dirty="0"/>
                    </a:p>
                  </a:txBody>
                  <a:tcPr marL="4303" marR="4303" marT="4302" marB="0" anchor="ctr"/>
                </a:tc>
                <a:tc>
                  <a:txBody>
                    <a:bodyPr/>
                    <a:lstStyle/>
                    <a:p>
                      <a:pPr algn="ctr"/>
                      <a:r>
                        <a:rPr lang="en-ZA" sz="1600" b="1" dirty="0" smtClean="0"/>
                        <a:t>914 237</a:t>
                      </a:r>
                      <a:endParaRPr lang="en-ZA" sz="1600" b="1" dirty="0"/>
                    </a:p>
                  </a:txBody>
                  <a:tcPr marL="4303" marR="4303" marT="4302" marB="0" anchor="ctr"/>
                </a:tc>
                <a:tc>
                  <a:txBody>
                    <a:bodyPr/>
                    <a:lstStyle/>
                    <a:p>
                      <a:pPr algn="ctr"/>
                      <a:r>
                        <a:rPr lang="en-ZA" sz="1600" b="1" dirty="0" smtClean="0"/>
                        <a:t>912 050</a:t>
                      </a:r>
                      <a:endParaRPr lang="en-ZA" sz="1600" b="1" dirty="0"/>
                    </a:p>
                  </a:txBody>
                  <a:tcPr marL="4303" marR="4303" marT="4302" marB="0" anchor="ctr"/>
                </a:tc>
                <a:tc>
                  <a:txBody>
                    <a:bodyPr/>
                    <a:lstStyle/>
                    <a:p>
                      <a:pPr algn="ctr"/>
                      <a:r>
                        <a:rPr lang="en-ZA" sz="1600" b="1" dirty="0" smtClean="0"/>
                        <a:t>2187</a:t>
                      </a:r>
                      <a:endParaRPr lang="en-ZA" sz="1600" b="1" dirty="0"/>
                    </a:p>
                  </a:txBody>
                  <a:tcPr marL="4303" marR="4303" marT="4302" marB="0" anchor="ctr"/>
                </a:tc>
                <a:tc>
                  <a:txBody>
                    <a:bodyPr/>
                    <a:lstStyle/>
                    <a:p>
                      <a:pPr algn="ctr"/>
                      <a:r>
                        <a:rPr lang="en-ZA" sz="1600" b="1" dirty="0" smtClean="0">
                          <a:solidFill>
                            <a:schemeClr val="tx1"/>
                          </a:solidFill>
                        </a:rPr>
                        <a:t>99.8</a:t>
                      </a:r>
                      <a:endParaRPr lang="en-ZA" sz="1600" b="1" dirty="0">
                        <a:solidFill>
                          <a:schemeClr val="tx1"/>
                        </a:solidFill>
                      </a:endParaRPr>
                    </a:p>
                  </a:txBody>
                  <a:tcPr marL="4303" marR="4303" marT="4302" marB="0" anchor="ctr"/>
                </a:tc>
                <a:extLst>
                  <a:ext uri="{0D108BD9-81ED-4DB2-BD59-A6C34878D82A}">
                    <a16:rowId xmlns:a16="http://schemas.microsoft.com/office/drawing/2014/main" val="10006"/>
                  </a:ext>
                </a:extLst>
              </a:tr>
            </a:tbl>
          </a:graphicData>
        </a:graphic>
      </p:graphicFrame>
      <p:sp>
        <p:nvSpPr>
          <p:cNvPr id="6" name="Title 4"/>
          <p:cNvSpPr txBox="1">
            <a:spLocks/>
          </p:cNvSpPr>
          <p:nvPr/>
        </p:nvSpPr>
        <p:spPr>
          <a:xfrm>
            <a:off x="518864" y="188640"/>
            <a:ext cx="8229600" cy="648072"/>
          </a:xfrm>
          <a:prstGeom prst="rect">
            <a:avLst/>
          </a:prstGeom>
        </p:spPr>
        <p:txBody>
          <a:bodyPr vert="horz" lIns="91440" tIns="45720" rIns="91440" bIns="45720" rtlCol="0" anchor="ctr">
            <a:normAutofit fontScale="92500"/>
          </a:bodyPr>
          <a:lstStyle>
            <a:lvl1pPr algn="r" defTabSz="914400" rtl="0" eaLnBrk="1" latinLnBrk="0" hangingPunct="1">
              <a:spcBef>
                <a:spcPct val="0"/>
              </a:spcBef>
              <a:buNone/>
              <a:defRPr sz="2800" kern="1200">
                <a:solidFill>
                  <a:schemeClr val="bg1"/>
                </a:solidFill>
                <a:latin typeface="+mj-lt"/>
                <a:ea typeface="+mj-ea"/>
                <a:cs typeface="+mj-cs"/>
              </a:defRPr>
            </a:lvl1pPr>
          </a:lstStyle>
          <a:p>
            <a:r>
              <a:rPr lang="en-US" sz="3200" b="1" dirty="0" smtClean="0">
                <a:latin typeface="Arial" pitchFamily="34" charset="0"/>
                <a:cs typeface="Arial" pitchFamily="34" charset="0"/>
              </a:rPr>
              <a:t>H2.  Financial Performance per Programme</a:t>
            </a:r>
            <a:endParaRPr lang="en-ZA" sz="3200" b="1" dirty="0">
              <a:latin typeface="Arial" pitchFamily="34" charset="0"/>
              <a:cs typeface="Arial" pitchFamily="34" charset="0"/>
            </a:endParaRPr>
          </a:p>
        </p:txBody>
      </p:sp>
    </p:spTree>
    <p:extLst>
      <p:ext uri="{BB962C8B-B14F-4D97-AF65-F5344CB8AC3E}">
        <p14:creationId xmlns:p14="http://schemas.microsoft.com/office/powerpoint/2010/main" val="1894711636"/>
      </p:ext>
    </p:extLst>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Slide Number Placeholder 5"/>
          <p:cNvSpPr>
            <a:spLocks noGrp="1"/>
          </p:cNvSpPr>
          <p:nvPr>
            <p:ph type="sldNum" sz="quarter" idx="4294967295"/>
          </p:nvPr>
        </p:nvSpPr>
        <p:spPr bwMode="auto">
          <a:xfrm>
            <a:off x="6057900" y="5643564"/>
            <a:ext cx="1600200" cy="2738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2400">
                <a:solidFill>
                  <a:schemeClr val="tx1"/>
                </a:solidFill>
                <a:latin typeface="Arial" charset="0"/>
              </a:defRPr>
            </a:lvl1pPr>
            <a:lvl2pPr marL="557213" indent="-214313">
              <a:spcBef>
                <a:spcPct val="20000"/>
              </a:spcBef>
              <a:buFont typeface="Arial" charset="0"/>
              <a:buChar char="–"/>
              <a:defRPr sz="2100">
                <a:solidFill>
                  <a:schemeClr val="tx1"/>
                </a:solidFill>
                <a:latin typeface="Arial" charset="0"/>
              </a:defRPr>
            </a:lvl2pPr>
            <a:lvl3pPr marL="857250" indent="-171450">
              <a:spcBef>
                <a:spcPct val="20000"/>
              </a:spcBef>
              <a:buFont typeface="Arial" charset="0"/>
              <a:buChar char="•"/>
              <a:defRPr sz="1800">
                <a:solidFill>
                  <a:schemeClr val="tx1"/>
                </a:solidFill>
                <a:latin typeface="Arial" charset="0"/>
              </a:defRPr>
            </a:lvl3pPr>
            <a:lvl4pPr marL="1200150" indent="-171450">
              <a:spcBef>
                <a:spcPct val="20000"/>
              </a:spcBef>
              <a:buFont typeface="Arial" charset="0"/>
              <a:buChar char="–"/>
              <a:defRPr sz="1500">
                <a:solidFill>
                  <a:schemeClr val="tx1"/>
                </a:solidFill>
                <a:latin typeface="Arial" charset="0"/>
              </a:defRPr>
            </a:lvl4pPr>
            <a:lvl5pPr marL="1543050" indent="-171450">
              <a:spcBef>
                <a:spcPct val="20000"/>
              </a:spcBef>
              <a:buFont typeface="Arial" charset="0"/>
              <a:buChar char="»"/>
              <a:defRPr sz="1500">
                <a:solidFill>
                  <a:schemeClr val="tx1"/>
                </a:solidFill>
                <a:latin typeface="Arial" charset="0"/>
              </a:defRPr>
            </a:lvl5pPr>
            <a:lvl6pPr marL="1885950" indent="-171450" eaLnBrk="0" fontAlgn="base" hangingPunct="0">
              <a:spcBef>
                <a:spcPct val="20000"/>
              </a:spcBef>
              <a:spcAft>
                <a:spcPct val="0"/>
              </a:spcAft>
              <a:buFont typeface="Arial" charset="0"/>
              <a:buChar char="»"/>
              <a:defRPr sz="1500">
                <a:solidFill>
                  <a:schemeClr val="tx1"/>
                </a:solidFill>
                <a:latin typeface="Arial" charset="0"/>
              </a:defRPr>
            </a:lvl6pPr>
            <a:lvl7pPr marL="2228850" indent="-171450" eaLnBrk="0" fontAlgn="base" hangingPunct="0">
              <a:spcBef>
                <a:spcPct val="20000"/>
              </a:spcBef>
              <a:spcAft>
                <a:spcPct val="0"/>
              </a:spcAft>
              <a:buFont typeface="Arial" charset="0"/>
              <a:buChar char="»"/>
              <a:defRPr sz="1500">
                <a:solidFill>
                  <a:schemeClr val="tx1"/>
                </a:solidFill>
                <a:latin typeface="Arial" charset="0"/>
              </a:defRPr>
            </a:lvl7pPr>
            <a:lvl8pPr marL="2571750" indent="-171450" eaLnBrk="0" fontAlgn="base" hangingPunct="0">
              <a:spcBef>
                <a:spcPct val="20000"/>
              </a:spcBef>
              <a:spcAft>
                <a:spcPct val="0"/>
              </a:spcAft>
              <a:buFont typeface="Arial" charset="0"/>
              <a:buChar char="»"/>
              <a:defRPr sz="1500">
                <a:solidFill>
                  <a:schemeClr val="tx1"/>
                </a:solidFill>
                <a:latin typeface="Arial" charset="0"/>
              </a:defRPr>
            </a:lvl8pPr>
            <a:lvl9pPr marL="2914650" indent="-171450" eaLnBrk="0" fontAlgn="base" hangingPunct="0">
              <a:spcBef>
                <a:spcPct val="20000"/>
              </a:spcBef>
              <a:spcAft>
                <a:spcPct val="0"/>
              </a:spcAft>
              <a:buFont typeface="Arial" charset="0"/>
              <a:buChar char="»"/>
              <a:defRPr sz="1500">
                <a:solidFill>
                  <a:schemeClr val="tx1"/>
                </a:solidFill>
                <a:latin typeface="Arial" charset="0"/>
              </a:defRPr>
            </a:lvl9pPr>
          </a:lstStyle>
          <a:p>
            <a:pPr>
              <a:spcBef>
                <a:spcPct val="0"/>
              </a:spcBef>
              <a:buFontTx/>
              <a:buNone/>
            </a:pPr>
            <a:fld id="{5B13DFB4-3D13-4971-B442-F5C7C65204B5}" type="slidenum">
              <a:rPr lang="en-ZA" altLang="en-US" sz="900">
                <a:solidFill>
                  <a:srgbClr val="898989"/>
                </a:solidFill>
              </a:rPr>
              <a:pPr>
                <a:spcBef>
                  <a:spcPct val="0"/>
                </a:spcBef>
                <a:buFontTx/>
                <a:buNone/>
              </a:pPr>
              <a:t>36</a:t>
            </a:fld>
            <a:endParaRPr lang="en-ZA" altLang="en-US" sz="900" dirty="0">
              <a:solidFill>
                <a:srgbClr val="898989"/>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950399447"/>
              </p:ext>
            </p:extLst>
          </p:nvPr>
        </p:nvGraphicFramePr>
        <p:xfrm>
          <a:off x="395537" y="1377448"/>
          <a:ext cx="8424934" cy="4733326"/>
        </p:xfrm>
        <a:graphic>
          <a:graphicData uri="http://schemas.openxmlformats.org/drawingml/2006/table">
            <a:tbl>
              <a:tblPr>
                <a:tableStyleId>{0505E3EF-67EA-436B-97B2-0124C06EBD24}</a:tableStyleId>
              </a:tblPr>
              <a:tblGrid>
                <a:gridCol w="1833510">
                  <a:extLst>
                    <a:ext uri="{9D8B030D-6E8A-4147-A177-3AD203B41FA5}">
                      <a16:colId xmlns:a16="http://schemas.microsoft.com/office/drawing/2014/main" val="20000"/>
                    </a:ext>
                  </a:extLst>
                </a:gridCol>
                <a:gridCol w="925222">
                  <a:extLst>
                    <a:ext uri="{9D8B030D-6E8A-4147-A177-3AD203B41FA5}">
                      <a16:colId xmlns:a16="http://schemas.microsoft.com/office/drawing/2014/main" val="20001"/>
                    </a:ext>
                  </a:extLst>
                </a:gridCol>
                <a:gridCol w="1056623">
                  <a:extLst>
                    <a:ext uri="{9D8B030D-6E8A-4147-A177-3AD203B41FA5}">
                      <a16:colId xmlns:a16="http://schemas.microsoft.com/office/drawing/2014/main" val="20002"/>
                    </a:ext>
                  </a:extLst>
                </a:gridCol>
                <a:gridCol w="704415">
                  <a:extLst>
                    <a:ext uri="{9D8B030D-6E8A-4147-A177-3AD203B41FA5}">
                      <a16:colId xmlns:a16="http://schemas.microsoft.com/office/drawing/2014/main" val="20003"/>
                    </a:ext>
                  </a:extLst>
                </a:gridCol>
                <a:gridCol w="619626">
                  <a:extLst>
                    <a:ext uri="{9D8B030D-6E8A-4147-A177-3AD203B41FA5}">
                      <a16:colId xmlns:a16="http://schemas.microsoft.com/office/drawing/2014/main" val="20004"/>
                    </a:ext>
                  </a:extLst>
                </a:gridCol>
                <a:gridCol w="1000528">
                  <a:extLst>
                    <a:ext uri="{9D8B030D-6E8A-4147-A177-3AD203B41FA5}">
                      <a16:colId xmlns:a16="http://schemas.microsoft.com/office/drawing/2014/main" val="20005"/>
                    </a:ext>
                  </a:extLst>
                </a:gridCol>
                <a:gridCol w="1079884">
                  <a:extLst>
                    <a:ext uri="{9D8B030D-6E8A-4147-A177-3AD203B41FA5}">
                      <a16:colId xmlns:a16="http://schemas.microsoft.com/office/drawing/2014/main" val="20006"/>
                    </a:ext>
                  </a:extLst>
                </a:gridCol>
                <a:gridCol w="610712">
                  <a:extLst>
                    <a:ext uri="{9D8B030D-6E8A-4147-A177-3AD203B41FA5}">
                      <a16:colId xmlns:a16="http://schemas.microsoft.com/office/drawing/2014/main" val="20007"/>
                    </a:ext>
                  </a:extLst>
                </a:gridCol>
                <a:gridCol w="594414">
                  <a:extLst>
                    <a:ext uri="{9D8B030D-6E8A-4147-A177-3AD203B41FA5}">
                      <a16:colId xmlns:a16="http://schemas.microsoft.com/office/drawing/2014/main" val="20008"/>
                    </a:ext>
                  </a:extLst>
                </a:gridCol>
              </a:tblGrid>
              <a:tr h="310285">
                <a:tc rowSpan="3">
                  <a:txBody>
                    <a:bodyPr/>
                    <a:lstStyle/>
                    <a:p>
                      <a:pPr algn="l" fontAlgn="ctr"/>
                      <a:r>
                        <a:rPr lang="en-ZA" sz="1400" b="1" u="none" strike="noStrike" dirty="0">
                          <a:solidFill>
                            <a:schemeClr val="bg1">
                              <a:lumMod val="95000"/>
                            </a:schemeClr>
                          </a:solidFill>
                          <a:latin typeface="Arial" pitchFamily="34" charset="0"/>
                          <a:cs typeface="Arial" pitchFamily="34" charset="0"/>
                        </a:rPr>
                        <a:t>Programmes</a:t>
                      </a:r>
                      <a:endParaRPr lang="en-ZA" sz="1400" b="1" i="0" u="none" strike="noStrike" dirty="0">
                        <a:solidFill>
                          <a:schemeClr val="bg1">
                            <a:lumMod val="95000"/>
                          </a:schemeClr>
                        </a:solidFill>
                        <a:latin typeface="Arial" pitchFamily="34" charset="0"/>
                        <a:cs typeface="Arial" pitchFamily="34" charset="0"/>
                      </a:endParaRPr>
                    </a:p>
                  </a:txBody>
                  <a:tcPr marL="4303" marR="4303" marT="4304" marB="0" anchor="ctr">
                    <a:lnL w="38100" cap="flat" cmpd="sng" algn="ctr">
                      <a:solidFill>
                        <a:schemeClr val="accent3">
                          <a:lumMod val="75000"/>
                        </a:schemeClr>
                      </a:solidFill>
                      <a:prstDash val="solid"/>
                      <a:round/>
                      <a:headEnd type="none" w="med" len="med"/>
                      <a:tailEnd type="none" w="med" len="med"/>
                    </a:lnL>
                    <a:lnR w="38100" cap="flat" cmpd="sng" algn="ctr">
                      <a:solidFill>
                        <a:schemeClr val="accent3">
                          <a:lumMod val="75000"/>
                        </a:schemeClr>
                      </a:solidFill>
                      <a:prstDash val="solid"/>
                      <a:round/>
                      <a:headEnd type="none" w="med" len="med"/>
                      <a:tailEnd type="none" w="med" len="med"/>
                    </a:lnR>
                    <a:lnT w="38100" cap="flat" cmpd="sng" algn="ctr">
                      <a:solidFill>
                        <a:schemeClr val="accent3">
                          <a:lumMod val="75000"/>
                        </a:schemeClr>
                      </a:solidFill>
                      <a:prstDash val="solid"/>
                      <a:round/>
                      <a:headEnd type="none" w="med" len="med"/>
                      <a:tailEnd type="none" w="med" len="med"/>
                    </a:lnT>
                    <a:lnB w="28575" cap="flat" cmpd="sng" algn="ctr">
                      <a:solidFill>
                        <a:schemeClr val="accent3">
                          <a:lumMod val="75000"/>
                        </a:schemeClr>
                      </a:solidFill>
                      <a:prstDash val="solid"/>
                      <a:round/>
                      <a:headEnd type="none" w="med" len="med"/>
                      <a:tailEnd type="none" w="med" len="med"/>
                    </a:lnB>
                    <a:solidFill>
                      <a:srgbClr val="006439"/>
                    </a:solidFill>
                  </a:tcPr>
                </a:tc>
                <a:tc gridSpan="4">
                  <a:txBody>
                    <a:bodyPr/>
                    <a:lstStyle/>
                    <a:p>
                      <a:pPr algn="ctr" fontAlgn="b"/>
                      <a:r>
                        <a:rPr lang="en-ZA" sz="1400" b="1" u="none" strike="noStrike" dirty="0" smtClean="0">
                          <a:solidFill>
                            <a:schemeClr val="bg1">
                              <a:lumMod val="95000"/>
                            </a:schemeClr>
                          </a:solidFill>
                          <a:latin typeface="Arial" pitchFamily="34" charset="0"/>
                          <a:cs typeface="Arial" pitchFamily="34" charset="0"/>
                        </a:rPr>
                        <a:t>2018/19</a:t>
                      </a:r>
                      <a:endParaRPr lang="en-ZA" sz="1400" b="1" i="0" u="none" strike="noStrike" dirty="0">
                        <a:solidFill>
                          <a:schemeClr val="bg1">
                            <a:lumMod val="95000"/>
                          </a:schemeClr>
                        </a:solidFill>
                        <a:latin typeface="Arial" pitchFamily="34" charset="0"/>
                        <a:cs typeface="Arial" pitchFamily="34" charset="0"/>
                      </a:endParaRPr>
                    </a:p>
                  </a:txBody>
                  <a:tcPr marL="4303" marR="4303" marT="4304" marB="0" anchor="b">
                    <a:lnL w="38100" cap="flat" cmpd="sng" algn="ctr">
                      <a:solidFill>
                        <a:schemeClr val="accent3">
                          <a:lumMod val="75000"/>
                        </a:schemeClr>
                      </a:solidFill>
                      <a:prstDash val="solid"/>
                      <a:round/>
                      <a:headEnd type="none" w="med" len="med"/>
                      <a:tailEnd type="none" w="med" len="med"/>
                    </a:lnL>
                    <a:lnR w="38100" cap="flat" cmpd="sng" algn="ctr">
                      <a:solidFill>
                        <a:schemeClr val="accent3">
                          <a:lumMod val="75000"/>
                        </a:schemeClr>
                      </a:solidFill>
                      <a:prstDash val="solid"/>
                      <a:round/>
                      <a:headEnd type="none" w="med" len="med"/>
                      <a:tailEnd type="none" w="med" len="med"/>
                    </a:lnR>
                    <a:lnT w="38100" cap="flat" cmpd="sng" algn="ctr">
                      <a:solidFill>
                        <a:schemeClr val="accent3">
                          <a:lumMod val="75000"/>
                        </a:schemeClr>
                      </a:solidFill>
                      <a:prstDash val="solid"/>
                      <a:round/>
                      <a:headEnd type="none" w="med" len="med"/>
                      <a:tailEnd type="none" w="med" len="med"/>
                    </a:lnT>
                    <a:lnB w="28575" cap="flat" cmpd="sng" algn="ctr">
                      <a:solidFill>
                        <a:schemeClr val="accent3">
                          <a:lumMod val="75000"/>
                        </a:schemeClr>
                      </a:solidFill>
                      <a:prstDash val="solid"/>
                      <a:round/>
                      <a:headEnd type="none" w="med" len="med"/>
                      <a:tailEnd type="none" w="med" len="med"/>
                    </a:lnB>
                    <a:solidFill>
                      <a:srgbClr val="006439"/>
                    </a:solidFill>
                  </a:tcPr>
                </a:tc>
                <a:tc hMerge="1">
                  <a:txBody>
                    <a:bodyPr/>
                    <a:lstStyle/>
                    <a:p>
                      <a:endParaRPr lang="en-ZA"/>
                    </a:p>
                  </a:txBody>
                  <a:tcPr/>
                </a:tc>
                <a:tc hMerge="1">
                  <a:txBody>
                    <a:bodyPr/>
                    <a:lstStyle/>
                    <a:p>
                      <a:endParaRPr lang="en-ZA"/>
                    </a:p>
                  </a:txBody>
                  <a:tcPr/>
                </a:tc>
                <a:tc hMerge="1">
                  <a:txBody>
                    <a:bodyPr/>
                    <a:lstStyle/>
                    <a:p>
                      <a:endParaRPr lang="en-ZA"/>
                    </a:p>
                  </a:txBody>
                  <a:tcPr/>
                </a:tc>
                <a:tc gridSpan="4">
                  <a:txBody>
                    <a:bodyPr/>
                    <a:lstStyle/>
                    <a:p>
                      <a:pPr algn="ctr" fontAlgn="b"/>
                      <a:r>
                        <a:rPr lang="en-ZA" sz="1400" b="1" u="none" strike="noStrike" dirty="0" smtClean="0">
                          <a:solidFill>
                            <a:schemeClr val="bg1">
                              <a:lumMod val="95000"/>
                            </a:schemeClr>
                          </a:solidFill>
                          <a:latin typeface="Arial" pitchFamily="34" charset="0"/>
                          <a:cs typeface="Arial" pitchFamily="34" charset="0"/>
                        </a:rPr>
                        <a:t>2017/18</a:t>
                      </a:r>
                      <a:endParaRPr lang="en-ZA" sz="1400" b="1" i="0" u="none" strike="noStrike" dirty="0">
                        <a:solidFill>
                          <a:schemeClr val="bg1">
                            <a:lumMod val="95000"/>
                          </a:schemeClr>
                        </a:solidFill>
                        <a:latin typeface="Arial" pitchFamily="34" charset="0"/>
                        <a:cs typeface="Arial" pitchFamily="34" charset="0"/>
                      </a:endParaRPr>
                    </a:p>
                  </a:txBody>
                  <a:tcPr marL="4303" marR="4303" marT="4304" marB="0" anchor="b">
                    <a:lnL w="38100" cap="flat" cmpd="sng" algn="ctr">
                      <a:solidFill>
                        <a:schemeClr val="accent3">
                          <a:lumMod val="75000"/>
                        </a:schemeClr>
                      </a:solidFill>
                      <a:prstDash val="solid"/>
                      <a:round/>
                      <a:headEnd type="none" w="med" len="med"/>
                      <a:tailEnd type="none" w="med" len="med"/>
                    </a:lnL>
                    <a:lnR w="38100" cap="flat" cmpd="sng" algn="ctr">
                      <a:solidFill>
                        <a:schemeClr val="accent3">
                          <a:lumMod val="75000"/>
                        </a:schemeClr>
                      </a:solidFill>
                      <a:prstDash val="solid"/>
                      <a:round/>
                      <a:headEnd type="none" w="med" len="med"/>
                      <a:tailEnd type="none" w="med" len="med"/>
                    </a:lnR>
                    <a:lnT w="38100" cap="flat" cmpd="sng" algn="ctr">
                      <a:solidFill>
                        <a:schemeClr val="accent3">
                          <a:lumMod val="75000"/>
                        </a:schemeClr>
                      </a:solidFill>
                      <a:prstDash val="solid"/>
                      <a:round/>
                      <a:headEnd type="none" w="med" len="med"/>
                      <a:tailEnd type="none" w="med" len="med"/>
                    </a:lnT>
                    <a:lnB w="28575" cap="flat" cmpd="sng" algn="ctr">
                      <a:solidFill>
                        <a:schemeClr val="accent3">
                          <a:lumMod val="75000"/>
                        </a:schemeClr>
                      </a:solidFill>
                      <a:prstDash val="solid"/>
                      <a:round/>
                      <a:headEnd type="none" w="med" len="med"/>
                      <a:tailEnd type="none" w="med" len="med"/>
                    </a:lnB>
                    <a:solidFill>
                      <a:srgbClr val="006439"/>
                    </a:solidFill>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0"/>
                  </a:ext>
                </a:extLst>
              </a:tr>
              <a:tr h="590971">
                <a:tc vMerge="1">
                  <a:txBody>
                    <a:bodyPr/>
                    <a:lstStyle/>
                    <a:p>
                      <a:endParaRPr lang="en-ZA"/>
                    </a:p>
                  </a:txBody>
                  <a:tcPr/>
                </a:tc>
                <a:tc>
                  <a:txBody>
                    <a:bodyPr/>
                    <a:lstStyle/>
                    <a:p>
                      <a:pPr algn="ctr" fontAlgn="ctr"/>
                      <a:r>
                        <a:rPr lang="en-ZA" sz="1400" b="1" u="none" strike="noStrike" dirty="0" smtClean="0">
                          <a:solidFill>
                            <a:schemeClr val="bg1">
                              <a:lumMod val="95000"/>
                            </a:schemeClr>
                          </a:solidFill>
                          <a:latin typeface="Arial" pitchFamily="34" charset="0"/>
                          <a:cs typeface="Arial" pitchFamily="34" charset="0"/>
                        </a:rPr>
                        <a:t>Annual Budget</a:t>
                      </a:r>
                      <a:endParaRPr lang="en-ZA" sz="1400" b="1" i="0" u="none" strike="noStrike" dirty="0">
                        <a:solidFill>
                          <a:schemeClr val="bg1">
                            <a:lumMod val="95000"/>
                          </a:schemeClr>
                        </a:solidFill>
                        <a:latin typeface="Arial" pitchFamily="34" charset="0"/>
                        <a:cs typeface="Arial" pitchFamily="34" charset="0"/>
                      </a:endParaRPr>
                    </a:p>
                  </a:txBody>
                  <a:tcPr marL="4303" marR="4303" marT="4303" marB="0" anchor="ctr">
                    <a:lnL w="38100" cap="flat" cmpd="sng" algn="ctr">
                      <a:solidFill>
                        <a:schemeClr val="accent3">
                          <a:lumMod val="75000"/>
                        </a:schemeClr>
                      </a:solidFill>
                      <a:prstDash val="solid"/>
                      <a:round/>
                      <a:headEnd type="none" w="med" len="med"/>
                      <a:tailEnd type="none" w="med" len="med"/>
                    </a:lnL>
                    <a:lnT w="28575" cap="flat" cmpd="sng" algn="ctr">
                      <a:solidFill>
                        <a:schemeClr val="accent3">
                          <a:lumMod val="75000"/>
                        </a:schemeClr>
                      </a:solidFill>
                      <a:prstDash val="solid"/>
                      <a:round/>
                      <a:headEnd type="none" w="med" len="med"/>
                      <a:tailEnd type="none" w="med" len="med"/>
                    </a:lnT>
                    <a:solidFill>
                      <a:srgbClr val="006439"/>
                    </a:solidFill>
                  </a:tcPr>
                </a:tc>
                <a:tc>
                  <a:txBody>
                    <a:bodyPr/>
                    <a:lstStyle/>
                    <a:p>
                      <a:pPr algn="ctr" fontAlgn="ctr"/>
                      <a:r>
                        <a:rPr lang="en-ZA" sz="1400" b="1" u="none" strike="noStrike" dirty="0" smtClean="0">
                          <a:solidFill>
                            <a:schemeClr val="bg1">
                              <a:lumMod val="95000"/>
                            </a:schemeClr>
                          </a:solidFill>
                          <a:latin typeface="Arial" pitchFamily="34" charset="0"/>
                          <a:cs typeface="Arial" pitchFamily="34" charset="0"/>
                        </a:rPr>
                        <a:t>Expenditure</a:t>
                      </a:r>
                      <a:endParaRPr lang="en-ZA" sz="1400" b="1" i="0" u="none" strike="noStrike" dirty="0">
                        <a:solidFill>
                          <a:schemeClr val="bg1">
                            <a:lumMod val="95000"/>
                          </a:schemeClr>
                        </a:solidFill>
                        <a:latin typeface="Arial" pitchFamily="34" charset="0"/>
                        <a:cs typeface="Arial" pitchFamily="34" charset="0"/>
                      </a:endParaRPr>
                    </a:p>
                  </a:txBody>
                  <a:tcPr marL="4303" marR="4303" marT="4303" marB="0" anchor="ctr">
                    <a:lnR w="38100" cap="flat" cmpd="sng" algn="ctr">
                      <a:solidFill>
                        <a:schemeClr val="accent3">
                          <a:lumMod val="75000"/>
                        </a:schemeClr>
                      </a:solidFill>
                      <a:prstDash val="solid"/>
                      <a:round/>
                      <a:headEnd type="none" w="med" len="med"/>
                      <a:tailEnd type="none" w="med" len="med"/>
                    </a:lnR>
                    <a:lnT w="28575" cap="flat" cmpd="sng" algn="ctr">
                      <a:solidFill>
                        <a:schemeClr val="accent3">
                          <a:lumMod val="75000"/>
                        </a:schemeClr>
                      </a:solidFill>
                      <a:prstDash val="solid"/>
                      <a:round/>
                      <a:headEnd type="none" w="med" len="med"/>
                      <a:tailEnd type="none" w="med" len="med"/>
                    </a:lnT>
                    <a:solidFill>
                      <a:srgbClr val="006439"/>
                    </a:solidFill>
                  </a:tcPr>
                </a:tc>
                <a:tc gridSpan="2">
                  <a:txBody>
                    <a:bodyPr/>
                    <a:lstStyle/>
                    <a:p>
                      <a:pPr algn="ctr" fontAlgn="ctr"/>
                      <a:r>
                        <a:rPr lang="en-ZA" sz="1400" b="1" u="none" strike="noStrike" dirty="0" smtClean="0">
                          <a:solidFill>
                            <a:schemeClr val="bg1">
                              <a:lumMod val="95000"/>
                            </a:schemeClr>
                          </a:solidFill>
                          <a:latin typeface="Arial" pitchFamily="34" charset="0"/>
                          <a:cs typeface="Arial" pitchFamily="34" charset="0"/>
                        </a:rPr>
                        <a:t>Variance</a:t>
                      </a:r>
                      <a:endParaRPr lang="en-ZA" sz="1400" b="1" i="0" u="none" strike="noStrike" dirty="0">
                        <a:solidFill>
                          <a:schemeClr val="bg1">
                            <a:lumMod val="95000"/>
                          </a:schemeClr>
                        </a:solidFill>
                        <a:latin typeface="Arial" pitchFamily="34" charset="0"/>
                        <a:cs typeface="Arial" pitchFamily="34" charset="0"/>
                      </a:endParaRPr>
                    </a:p>
                  </a:txBody>
                  <a:tcPr marL="4303" marR="4303" marT="4303" marB="0" anchor="ctr">
                    <a:lnL w="38100" cap="flat" cmpd="sng" algn="ctr">
                      <a:solidFill>
                        <a:schemeClr val="accent3">
                          <a:lumMod val="75000"/>
                        </a:schemeClr>
                      </a:solidFill>
                      <a:prstDash val="solid"/>
                      <a:round/>
                      <a:headEnd type="none" w="med" len="med"/>
                      <a:tailEnd type="none" w="med" len="med"/>
                    </a:lnL>
                    <a:lnR w="38100" cap="flat" cmpd="sng" algn="ctr">
                      <a:solidFill>
                        <a:schemeClr val="accent3">
                          <a:lumMod val="75000"/>
                        </a:schemeClr>
                      </a:solidFill>
                      <a:prstDash val="solid"/>
                      <a:round/>
                      <a:headEnd type="none" w="med" len="med"/>
                      <a:tailEnd type="none" w="med" len="med"/>
                    </a:lnR>
                    <a:lnT w="28575" cap="flat" cmpd="sng" algn="ctr">
                      <a:solidFill>
                        <a:schemeClr val="accent3">
                          <a:lumMod val="75000"/>
                        </a:schemeClr>
                      </a:solidFill>
                      <a:prstDash val="solid"/>
                      <a:round/>
                      <a:headEnd type="none" w="med" len="med"/>
                      <a:tailEnd type="none" w="med" len="med"/>
                    </a:lnT>
                    <a:solidFill>
                      <a:srgbClr val="006439"/>
                    </a:solidFill>
                  </a:tcPr>
                </a:tc>
                <a:tc hMerge="1">
                  <a:txBody>
                    <a:bodyPr/>
                    <a:lstStyle/>
                    <a:p>
                      <a:pPr algn="ctr" fontAlgn="ctr"/>
                      <a:endParaRPr lang="en-ZA" sz="1500" b="1" i="0" u="none" strike="noStrike" dirty="0">
                        <a:solidFill>
                          <a:schemeClr val="tx1"/>
                        </a:solidFill>
                        <a:latin typeface="Arial Narrow" pitchFamily="34" charset="0"/>
                      </a:endParaRPr>
                    </a:p>
                  </a:txBody>
                  <a:tcPr marL="5737" marR="5737" marT="5737" marB="0" anchor="ctr">
                    <a:lnR w="38100" cap="flat" cmpd="sng" algn="ctr">
                      <a:solidFill>
                        <a:schemeClr val="accent3">
                          <a:lumMod val="75000"/>
                        </a:schemeClr>
                      </a:solidFill>
                      <a:prstDash val="solid"/>
                      <a:round/>
                      <a:headEnd type="none" w="med" len="med"/>
                      <a:tailEnd type="none" w="med" len="med"/>
                    </a:lnR>
                    <a:lnT w="28575" cap="flat" cmpd="sng" algn="ctr">
                      <a:solidFill>
                        <a:schemeClr val="accent3">
                          <a:lumMod val="75000"/>
                        </a:schemeClr>
                      </a:solidFill>
                      <a:prstDash val="solid"/>
                      <a:round/>
                      <a:headEnd type="none" w="med" len="med"/>
                      <a:tailEnd type="none" w="med" len="med"/>
                    </a:lnT>
                    <a:solidFill>
                      <a:schemeClr val="accent6">
                        <a:lumMod val="40000"/>
                        <a:lumOff val="60000"/>
                      </a:schemeClr>
                    </a:solidFill>
                  </a:tcPr>
                </a:tc>
                <a:tc>
                  <a:txBody>
                    <a:bodyPr/>
                    <a:lstStyle/>
                    <a:p>
                      <a:pPr algn="ctr" fontAlgn="ctr"/>
                      <a:r>
                        <a:rPr lang="en-ZA" sz="1400" b="1" u="none" strike="noStrike" dirty="0" smtClean="0">
                          <a:solidFill>
                            <a:schemeClr val="bg1">
                              <a:lumMod val="95000"/>
                            </a:schemeClr>
                          </a:solidFill>
                          <a:latin typeface="Arial" pitchFamily="34" charset="0"/>
                          <a:cs typeface="Arial" pitchFamily="34" charset="0"/>
                        </a:rPr>
                        <a:t>Annual Budget</a:t>
                      </a:r>
                      <a:endParaRPr lang="en-ZA" sz="1400" b="1" i="0" u="none" strike="noStrike" dirty="0">
                        <a:solidFill>
                          <a:schemeClr val="bg1">
                            <a:lumMod val="95000"/>
                          </a:schemeClr>
                        </a:solidFill>
                        <a:latin typeface="Arial" pitchFamily="34" charset="0"/>
                        <a:cs typeface="Arial" pitchFamily="34" charset="0"/>
                      </a:endParaRPr>
                    </a:p>
                  </a:txBody>
                  <a:tcPr marL="4303" marR="4303" marT="4303" marB="0" anchor="ctr">
                    <a:lnL w="38100" cap="flat" cmpd="sng" algn="ctr">
                      <a:solidFill>
                        <a:schemeClr val="accent3">
                          <a:lumMod val="75000"/>
                        </a:schemeClr>
                      </a:solidFill>
                      <a:prstDash val="solid"/>
                      <a:round/>
                      <a:headEnd type="none" w="med" len="med"/>
                      <a:tailEnd type="none" w="med" len="med"/>
                    </a:lnL>
                    <a:lnT w="28575" cap="flat" cmpd="sng" algn="ctr">
                      <a:solidFill>
                        <a:schemeClr val="accent3">
                          <a:lumMod val="75000"/>
                        </a:schemeClr>
                      </a:solidFill>
                      <a:prstDash val="solid"/>
                      <a:round/>
                      <a:headEnd type="none" w="med" len="med"/>
                      <a:tailEnd type="none" w="med" len="med"/>
                    </a:lnT>
                    <a:solidFill>
                      <a:srgbClr val="00643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b="1" u="none" strike="noStrike" dirty="0" smtClean="0">
                          <a:solidFill>
                            <a:schemeClr val="bg1">
                              <a:lumMod val="95000"/>
                            </a:schemeClr>
                          </a:solidFill>
                          <a:latin typeface="Arial" pitchFamily="34" charset="0"/>
                          <a:cs typeface="Arial" pitchFamily="34" charset="0"/>
                        </a:rPr>
                        <a:t>Expenditure</a:t>
                      </a:r>
                      <a:endParaRPr lang="en-ZA" sz="1400" b="1" i="0" u="none" strike="noStrike" dirty="0" smtClean="0">
                        <a:solidFill>
                          <a:schemeClr val="bg1">
                            <a:lumMod val="95000"/>
                          </a:schemeClr>
                        </a:solidFill>
                        <a:latin typeface="Arial" pitchFamily="34" charset="0"/>
                        <a:cs typeface="Arial" pitchFamily="34" charset="0"/>
                      </a:endParaRPr>
                    </a:p>
                  </a:txBody>
                  <a:tcPr marL="4303" marR="4303" marT="4303" marB="0" anchor="ctr">
                    <a:lnR w="38100" cap="flat" cmpd="sng" algn="ctr">
                      <a:solidFill>
                        <a:schemeClr val="accent3">
                          <a:lumMod val="75000"/>
                        </a:schemeClr>
                      </a:solidFill>
                      <a:prstDash val="solid"/>
                      <a:round/>
                      <a:headEnd type="none" w="med" len="med"/>
                      <a:tailEnd type="none" w="med" len="med"/>
                    </a:lnR>
                    <a:lnT w="28575" cap="flat" cmpd="sng" algn="ctr">
                      <a:solidFill>
                        <a:schemeClr val="accent3">
                          <a:lumMod val="75000"/>
                        </a:schemeClr>
                      </a:solidFill>
                      <a:prstDash val="solid"/>
                      <a:round/>
                      <a:headEnd type="none" w="med" len="med"/>
                      <a:tailEnd type="none" w="med" len="med"/>
                    </a:lnT>
                    <a:solidFill>
                      <a:srgbClr val="006439"/>
                    </a:solidFill>
                  </a:tcPr>
                </a:tc>
                <a:tc gridSpan="2">
                  <a:txBody>
                    <a:bodyPr/>
                    <a:lstStyle/>
                    <a:p>
                      <a:pPr algn="ctr" fontAlgn="ctr"/>
                      <a:r>
                        <a:rPr lang="en-ZA" sz="1400" b="1" u="none" strike="noStrike" dirty="0">
                          <a:solidFill>
                            <a:schemeClr val="bg1">
                              <a:lumMod val="95000"/>
                            </a:schemeClr>
                          </a:solidFill>
                          <a:latin typeface="Arial" pitchFamily="34" charset="0"/>
                          <a:cs typeface="Arial" pitchFamily="34" charset="0"/>
                        </a:rPr>
                        <a:t>Variance</a:t>
                      </a:r>
                      <a:endParaRPr lang="en-ZA" sz="1400" b="1" i="0" u="none" strike="noStrike" dirty="0">
                        <a:solidFill>
                          <a:schemeClr val="bg1">
                            <a:lumMod val="95000"/>
                          </a:schemeClr>
                        </a:solidFill>
                        <a:latin typeface="Arial" pitchFamily="34" charset="0"/>
                        <a:cs typeface="Arial" pitchFamily="34" charset="0"/>
                      </a:endParaRPr>
                    </a:p>
                  </a:txBody>
                  <a:tcPr marL="4303" marR="4303" marT="4303" marB="0" anchor="ctr">
                    <a:lnL w="38100" cap="flat" cmpd="sng" algn="ctr">
                      <a:solidFill>
                        <a:schemeClr val="accent3">
                          <a:lumMod val="75000"/>
                        </a:schemeClr>
                      </a:solidFill>
                      <a:prstDash val="solid"/>
                      <a:round/>
                      <a:headEnd type="none" w="med" len="med"/>
                      <a:tailEnd type="none" w="med" len="med"/>
                    </a:lnL>
                    <a:lnR w="38100" cap="flat" cmpd="sng" algn="ctr">
                      <a:solidFill>
                        <a:schemeClr val="accent3">
                          <a:lumMod val="75000"/>
                        </a:schemeClr>
                      </a:solidFill>
                      <a:prstDash val="solid"/>
                      <a:round/>
                      <a:headEnd type="none" w="med" len="med"/>
                      <a:tailEnd type="none" w="med" len="med"/>
                    </a:lnR>
                    <a:lnT w="28575" cap="flat" cmpd="sng" algn="ctr">
                      <a:solidFill>
                        <a:schemeClr val="accent3">
                          <a:lumMod val="75000"/>
                        </a:schemeClr>
                      </a:solidFill>
                      <a:prstDash val="solid"/>
                      <a:round/>
                      <a:headEnd type="none" w="med" len="med"/>
                      <a:tailEnd type="none" w="med" len="med"/>
                    </a:lnT>
                    <a:solidFill>
                      <a:srgbClr val="006439"/>
                    </a:solidFill>
                  </a:tcPr>
                </a:tc>
                <a:tc hMerge="1">
                  <a:txBody>
                    <a:bodyPr/>
                    <a:lstStyle/>
                    <a:p>
                      <a:pPr algn="ctr" fontAlgn="ctr"/>
                      <a:endParaRPr lang="en-ZA" sz="1500" b="1" i="0" u="none" strike="noStrike" dirty="0">
                        <a:solidFill>
                          <a:schemeClr val="tx1"/>
                        </a:solidFill>
                        <a:latin typeface="Arial Narrow" pitchFamily="34" charset="0"/>
                      </a:endParaRPr>
                    </a:p>
                  </a:txBody>
                  <a:tcPr marL="5737" marR="5737" marT="5737" marB="0" anchor="ctr">
                    <a:lnR w="38100" cap="flat" cmpd="sng" algn="ctr">
                      <a:solidFill>
                        <a:schemeClr val="accent3">
                          <a:lumMod val="75000"/>
                        </a:schemeClr>
                      </a:solidFill>
                      <a:prstDash val="solid"/>
                      <a:round/>
                      <a:headEnd type="none" w="med" len="med"/>
                      <a:tailEnd type="none" w="med" len="med"/>
                    </a:lnR>
                    <a:lnT w="28575" cap="flat" cmpd="sng" algn="ctr">
                      <a:solidFill>
                        <a:schemeClr val="accent3">
                          <a:lumMod val="75000"/>
                        </a:schemeClr>
                      </a:solidFill>
                      <a:prstDash val="solid"/>
                      <a:round/>
                      <a:headEnd type="none" w="med" len="med"/>
                      <a:tailEnd type="none" w="med" len="med"/>
                    </a:lnT>
                    <a:solidFill>
                      <a:schemeClr val="accent6">
                        <a:lumMod val="40000"/>
                        <a:lumOff val="60000"/>
                      </a:schemeClr>
                    </a:solidFill>
                  </a:tcPr>
                </a:tc>
                <a:extLst>
                  <a:ext uri="{0D108BD9-81ED-4DB2-BD59-A6C34878D82A}">
                    <a16:rowId xmlns:a16="http://schemas.microsoft.com/office/drawing/2014/main" val="10001"/>
                  </a:ext>
                </a:extLst>
              </a:tr>
              <a:tr h="451017">
                <a:tc vMerge="1">
                  <a:txBody>
                    <a:bodyPr/>
                    <a:lstStyle/>
                    <a:p>
                      <a:endParaRPr lang="en-ZA"/>
                    </a:p>
                  </a:txBody>
                  <a:tcPr/>
                </a:tc>
                <a:tc>
                  <a:txBody>
                    <a:bodyPr/>
                    <a:lstStyle/>
                    <a:p>
                      <a:pPr algn="ctr" fontAlgn="ctr"/>
                      <a:r>
                        <a:rPr lang="en-ZA" sz="1400" b="1" u="none" strike="noStrike" dirty="0">
                          <a:solidFill>
                            <a:schemeClr val="bg1">
                              <a:lumMod val="95000"/>
                            </a:schemeClr>
                          </a:solidFill>
                          <a:latin typeface="Arial" pitchFamily="34" charset="0"/>
                          <a:cs typeface="Arial" pitchFamily="34" charset="0"/>
                        </a:rPr>
                        <a:t>R'000</a:t>
                      </a:r>
                      <a:endParaRPr lang="en-ZA" sz="1400" b="1" i="0" u="none" strike="noStrike" dirty="0">
                        <a:solidFill>
                          <a:schemeClr val="bg1">
                            <a:lumMod val="95000"/>
                          </a:schemeClr>
                        </a:solidFill>
                        <a:latin typeface="Arial" pitchFamily="34" charset="0"/>
                        <a:cs typeface="Arial" pitchFamily="34" charset="0"/>
                      </a:endParaRPr>
                    </a:p>
                  </a:txBody>
                  <a:tcPr marL="4303" marR="4303" marT="4304" marB="0" anchor="ctr">
                    <a:lnL w="38100" cap="flat" cmpd="sng" algn="ctr">
                      <a:solidFill>
                        <a:schemeClr val="accent3">
                          <a:lumMod val="75000"/>
                        </a:schemeClr>
                      </a:solidFill>
                      <a:prstDash val="solid"/>
                      <a:round/>
                      <a:headEnd type="none" w="med" len="med"/>
                      <a:tailEnd type="none" w="med" len="med"/>
                    </a:lnL>
                    <a:lnB w="28575" cap="flat" cmpd="sng" algn="ctr">
                      <a:solidFill>
                        <a:schemeClr val="accent3">
                          <a:lumMod val="75000"/>
                        </a:schemeClr>
                      </a:solidFill>
                      <a:prstDash val="solid"/>
                      <a:round/>
                      <a:headEnd type="none" w="med" len="med"/>
                      <a:tailEnd type="none" w="med" len="med"/>
                    </a:lnB>
                    <a:solidFill>
                      <a:srgbClr val="006439"/>
                    </a:solidFill>
                  </a:tcPr>
                </a:tc>
                <a:tc>
                  <a:txBody>
                    <a:bodyPr/>
                    <a:lstStyle/>
                    <a:p>
                      <a:pPr algn="ctr" fontAlgn="ctr"/>
                      <a:r>
                        <a:rPr lang="en-ZA" sz="1400" b="1" u="none" strike="noStrike" dirty="0">
                          <a:solidFill>
                            <a:schemeClr val="bg1">
                              <a:lumMod val="95000"/>
                            </a:schemeClr>
                          </a:solidFill>
                          <a:latin typeface="Arial" pitchFamily="34" charset="0"/>
                          <a:cs typeface="Arial" pitchFamily="34" charset="0"/>
                        </a:rPr>
                        <a:t>R'000</a:t>
                      </a:r>
                      <a:endParaRPr lang="en-ZA" sz="1400" b="1" i="0" u="none" strike="noStrike" dirty="0">
                        <a:solidFill>
                          <a:schemeClr val="bg1">
                            <a:lumMod val="95000"/>
                          </a:schemeClr>
                        </a:solidFill>
                        <a:latin typeface="Arial" pitchFamily="34" charset="0"/>
                        <a:cs typeface="Arial" pitchFamily="34" charset="0"/>
                      </a:endParaRPr>
                    </a:p>
                  </a:txBody>
                  <a:tcPr marL="4303" marR="4303" marT="4304" marB="0" anchor="ctr">
                    <a:lnR w="38100" cap="flat" cmpd="sng" algn="ctr">
                      <a:solidFill>
                        <a:schemeClr val="accent3">
                          <a:lumMod val="75000"/>
                        </a:schemeClr>
                      </a:solidFill>
                      <a:prstDash val="solid"/>
                      <a:round/>
                      <a:headEnd type="none" w="med" len="med"/>
                      <a:tailEnd type="none" w="med" len="med"/>
                    </a:lnR>
                    <a:lnB w="28575" cap="flat" cmpd="sng" algn="ctr">
                      <a:solidFill>
                        <a:schemeClr val="accent3">
                          <a:lumMod val="75000"/>
                        </a:schemeClr>
                      </a:solidFill>
                      <a:prstDash val="solid"/>
                      <a:round/>
                      <a:headEnd type="none" w="med" len="med"/>
                      <a:tailEnd type="none" w="med" len="med"/>
                    </a:lnB>
                    <a:solidFill>
                      <a:srgbClr val="006439"/>
                    </a:solidFill>
                  </a:tcPr>
                </a:tc>
                <a:tc>
                  <a:txBody>
                    <a:bodyPr/>
                    <a:lstStyle/>
                    <a:p>
                      <a:pPr algn="ctr" fontAlgn="ctr"/>
                      <a:r>
                        <a:rPr lang="en-ZA" sz="1400" b="1" u="none" strike="noStrike" dirty="0">
                          <a:solidFill>
                            <a:schemeClr val="bg1">
                              <a:lumMod val="95000"/>
                            </a:schemeClr>
                          </a:solidFill>
                          <a:latin typeface="Arial" pitchFamily="34" charset="0"/>
                          <a:cs typeface="Arial" pitchFamily="34" charset="0"/>
                        </a:rPr>
                        <a:t>R'000</a:t>
                      </a:r>
                      <a:endParaRPr lang="en-ZA" sz="1400" b="1" i="0" u="none" strike="noStrike" dirty="0">
                        <a:solidFill>
                          <a:schemeClr val="bg1">
                            <a:lumMod val="95000"/>
                          </a:schemeClr>
                        </a:solidFill>
                        <a:latin typeface="Arial" pitchFamily="34" charset="0"/>
                        <a:cs typeface="Arial" pitchFamily="34" charset="0"/>
                      </a:endParaRPr>
                    </a:p>
                  </a:txBody>
                  <a:tcPr marL="4303" marR="4303" marT="4304" marB="0" anchor="ctr">
                    <a:lnL w="38100" cap="flat" cmpd="sng" algn="ctr">
                      <a:solidFill>
                        <a:schemeClr val="accent3">
                          <a:lumMod val="75000"/>
                        </a:schemeClr>
                      </a:solidFill>
                      <a:prstDash val="solid"/>
                      <a:round/>
                      <a:headEnd type="none" w="med" len="med"/>
                      <a:tailEnd type="none" w="med" len="med"/>
                    </a:lnL>
                    <a:lnB w="28575" cap="flat" cmpd="sng" algn="ctr">
                      <a:solidFill>
                        <a:schemeClr val="accent3">
                          <a:lumMod val="75000"/>
                        </a:schemeClr>
                      </a:solidFill>
                      <a:prstDash val="solid"/>
                      <a:round/>
                      <a:headEnd type="none" w="med" len="med"/>
                      <a:tailEnd type="none" w="med" len="med"/>
                    </a:lnB>
                    <a:solidFill>
                      <a:srgbClr val="00643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ZA" sz="1400" b="1" u="none" strike="noStrike" dirty="0" smtClean="0">
                          <a:solidFill>
                            <a:schemeClr val="bg1">
                              <a:lumMod val="95000"/>
                            </a:schemeClr>
                          </a:solidFill>
                          <a:latin typeface="Arial" pitchFamily="34" charset="0"/>
                          <a:cs typeface="Arial" pitchFamily="34" charset="0"/>
                        </a:rPr>
                        <a:t>%</a:t>
                      </a:r>
                    </a:p>
                    <a:p>
                      <a:pPr marL="0" marR="0" indent="0" algn="ctr" defTabSz="914400" rtl="0" eaLnBrk="1" fontAlgn="ctr" latinLnBrk="0" hangingPunct="1">
                        <a:lnSpc>
                          <a:spcPct val="100000"/>
                        </a:lnSpc>
                        <a:spcBef>
                          <a:spcPts val="0"/>
                        </a:spcBef>
                        <a:spcAft>
                          <a:spcPts val="0"/>
                        </a:spcAft>
                        <a:buClrTx/>
                        <a:buSzTx/>
                        <a:buFontTx/>
                        <a:buNone/>
                        <a:tabLst/>
                        <a:defRPr/>
                      </a:pPr>
                      <a:r>
                        <a:rPr lang="en-ZA" sz="1400" b="1" u="none" strike="noStrike" dirty="0" smtClean="0">
                          <a:solidFill>
                            <a:schemeClr val="bg1"/>
                          </a:solidFill>
                          <a:latin typeface="Arial" pitchFamily="34" charset="0"/>
                          <a:cs typeface="Arial" pitchFamily="34" charset="0"/>
                        </a:rPr>
                        <a:t>spend</a:t>
                      </a:r>
                      <a:endParaRPr lang="en-ZA" sz="1400" b="1" i="0" u="none" strike="noStrike" dirty="0" smtClean="0">
                        <a:solidFill>
                          <a:schemeClr val="bg1"/>
                        </a:solidFill>
                        <a:latin typeface="Arial" panose="020B0604020202020204" pitchFamily="34" charset="0"/>
                        <a:cs typeface="Arial" panose="020B0604020202020204" pitchFamily="34" charset="0"/>
                      </a:endParaRPr>
                    </a:p>
                    <a:p>
                      <a:pPr algn="ctr" fontAlgn="ctr"/>
                      <a:endParaRPr lang="en-ZA" sz="1400" b="1" i="0" u="none" strike="noStrike" dirty="0">
                        <a:solidFill>
                          <a:schemeClr val="bg1">
                            <a:lumMod val="95000"/>
                          </a:schemeClr>
                        </a:solidFill>
                        <a:latin typeface="Arial" pitchFamily="34" charset="0"/>
                        <a:cs typeface="Arial" pitchFamily="34" charset="0"/>
                      </a:endParaRPr>
                    </a:p>
                  </a:txBody>
                  <a:tcPr marL="4303" marR="4303" marT="4304" marB="0" anchor="ctr">
                    <a:lnR w="38100" cap="flat" cmpd="sng" algn="ctr">
                      <a:solidFill>
                        <a:schemeClr val="accent3">
                          <a:lumMod val="75000"/>
                        </a:schemeClr>
                      </a:solidFill>
                      <a:prstDash val="solid"/>
                      <a:round/>
                      <a:headEnd type="none" w="med" len="med"/>
                      <a:tailEnd type="none" w="med" len="med"/>
                    </a:lnR>
                    <a:lnB w="28575" cap="flat" cmpd="sng" algn="ctr">
                      <a:solidFill>
                        <a:schemeClr val="accent3">
                          <a:lumMod val="75000"/>
                        </a:schemeClr>
                      </a:solidFill>
                      <a:prstDash val="solid"/>
                      <a:round/>
                      <a:headEnd type="none" w="med" len="med"/>
                      <a:tailEnd type="none" w="med" len="med"/>
                    </a:lnB>
                    <a:solidFill>
                      <a:srgbClr val="006439"/>
                    </a:solidFill>
                  </a:tcPr>
                </a:tc>
                <a:tc>
                  <a:txBody>
                    <a:bodyPr/>
                    <a:lstStyle/>
                    <a:p>
                      <a:pPr algn="ctr" fontAlgn="ctr"/>
                      <a:r>
                        <a:rPr lang="en-ZA" sz="1400" b="1" u="none" strike="noStrike" dirty="0">
                          <a:solidFill>
                            <a:schemeClr val="bg1">
                              <a:lumMod val="95000"/>
                            </a:schemeClr>
                          </a:solidFill>
                          <a:latin typeface="Arial" pitchFamily="34" charset="0"/>
                          <a:cs typeface="Arial" pitchFamily="34" charset="0"/>
                        </a:rPr>
                        <a:t>R'000</a:t>
                      </a:r>
                      <a:endParaRPr lang="en-ZA" sz="1400" b="1" i="0" u="none" strike="noStrike" dirty="0">
                        <a:solidFill>
                          <a:schemeClr val="bg1">
                            <a:lumMod val="95000"/>
                          </a:schemeClr>
                        </a:solidFill>
                        <a:latin typeface="Arial" pitchFamily="34" charset="0"/>
                        <a:cs typeface="Arial" pitchFamily="34" charset="0"/>
                      </a:endParaRPr>
                    </a:p>
                  </a:txBody>
                  <a:tcPr marL="4303" marR="4303" marT="4304" marB="0" anchor="ctr">
                    <a:lnL w="38100" cap="flat" cmpd="sng" algn="ctr">
                      <a:solidFill>
                        <a:schemeClr val="accent3">
                          <a:lumMod val="75000"/>
                        </a:schemeClr>
                      </a:solidFill>
                      <a:prstDash val="solid"/>
                      <a:round/>
                      <a:headEnd type="none" w="med" len="med"/>
                      <a:tailEnd type="none" w="med" len="med"/>
                    </a:lnL>
                    <a:lnB w="28575" cap="flat" cmpd="sng" algn="ctr">
                      <a:solidFill>
                        <a:schemeClr val="accent3">
                          <a:lumMod val="75000"/>
                        </a:schemeClr>
                      </a:solidFill>
                      <a:prstDash val="solid"/>
                      <a:round/>
                      <a:headEnd type="none" w="med" len="med"/>
                      <a:tailEnd type="none" w="med" len="med"/>
                    </a:lnB>
                    <a:solidFill>
                      <a:srgbClr val="006439"/>
                    </a:solidFill>
                  </a:tcPr>
                </a:tc>
                <a:tc>
                  <a:txBody>
                    <a:bodyPr/>
                    <a:lstStyle/>
                    <a:p>
                      <a:pPr algn="ctr" fontAlgn="ctr"/>
                      <a:r>
                        <a:rPr lang="en-ZA" sz="1400" b="1" u="none" strike="noStrike" dirty="0">
                          <a:solidFill>
                            <a:schemeClr val="bg1">
                              <a:lumMod val="95000"/>
                            </a:schemeClr>
                          </a:solidFill>
                          <a:latin typeface="Arial" pitchFamily="34" charset="0"/>
                          <a:cs typeface="Arial" pitchFamily="34" charset="0"/>
                        </a:rPr>
                        <a:t>R'000</a:t>
                      </a:r>
                      <a:endParaRPr lang="en-ZA" sz="1400" b="1" i="0" u="none" strike="noStrike" dirty="0">
                        <a:solidFill>
                          <a:schemeClr val="bg1">
                            <a:lumMod val="95000"/>
                          </a:schemeClr>
                        </a:solidFill>
                        <a:latin typeface="Arial" pitchFamily="34" charset="0"/>
                        <a:cs typeface="Arial" pitchFamily="34" charset="0"/>
                      </a:endParaRPr>
                    </a:p>
                  </a:txBody>
                  <a:tcPr marL="4303" marR="4303" marT="4304" marB="0" anchor="ctr">
                    <a:lnR w="38100" cap="flat" cmpd="sng" algn="ctr">
                      <a:solidFill>
                        <a:schemeClr val="accent3">
                          <a:lumMod val="75000"/>
                        </a:schemeClr>
                      </a:solidFill>
                      <a:prstDash val="solid"/>
                      <a:round/>
                      <a:headEnd type="none" w="med" len="med"/>
                      <a:tailEnd type="none" w="med" len="med"/>
                    </a:lnR>
                    <a:lnB w="28575" cap="flat" cmpd="sng" algn="ctr">
                      <a:solidFill>
                        <a:schemeClr val="accent3">
                          <a:lumMod val="75000"/>
                        </a:schemeClr>
                      </a:solidFill>
                      <a:prstDash val="solid"/>
                      <a:round/>
                      <a:headEnd type="none" w="med" len="med"/>
                      <a:tailEnd type="none" w="med" len="med"/>
                    </a:lnB>
                    <a:solidFill>
                      <a:srgbClr val="006439"/>
                    </a:solidFill>
                  </a:tcPr>
                </a:tc>
                <a:tc>
                  <a:txBody>
                    <a:bodyPr/>
                    <a:lstStyle/>
                    <a:p>
                      <a:pPr algn="ctr" fontAlgn="ctr"/>
                      <a:r>
                        <a:rPr lang="en-ZA" sz="1400" b="1" u="none" strike="noStrike" dirty="0">
                          <a:solidFill>
                            <a:schemeClr val="bg1">
                              <a:lumMod val="95000"/>
                            </a:schemeClr>
                          </a:solidFill>
                          <a:latin typeface="Arial" pitchFamily="34" charset="0"/>
                          <a:cs typeface="Arial" pitchFamily="34" charset="0"/>
                        </a:rPr>
                        <a:t>R'000</a:t>
                      </a:r>
                      <a:endParaRPr lang="en-ZA" sz="1400" b="1" i="0" u="none" strike="noStrike" dirty="0">
                        <a:solidFill>
                          <a:schemeClr val="bg1">
                            <a:lumMod val="95000"/>
                          </a:schemeClr>
                        </a:solidFill>
                        <a:latin typeface="Arial" pitchFamily="34" charset="0"/>
                        <a:cs typeface="Arial" pitchFamily="34" charset="0"/>
                      </a:endParaRPr>
                    </a:p>
                  </a:txBody>
                  <a:tcPr marL="4303" marR="4303" marT="4304" marB="0" anchor="ctr">
                    <a:lnL w="38100" cap="flat" cmpd="sng" algn="ctr">
                      <a:solidFill>
                        <a:schemeClr val="accent3">
                          <a:lumMod val="75000"/>
                        </a:schemeClr>
                      </a:solidFill>
                      <a:prstDash val="solid"/>
                      <a:round/>
                      <a:headEnd type="none" w="med" len="med"/>
                      <a:tailEnd type="none" w="med" len="med"/>
                    </a:lnL>
                    <a:lnB w="28575" cap="flat" cmpd="sng" algn="ctr">
                      <a:solidFill>
                        <a:schemeClr val="accent3">
                          <a:lumMod val="75000"/>
                        </a:schemeClr>
                      </a:solidFill>
                      <a:prstDash val="solid"/>
                      <a:round/>
                      <a:headEnd type="none" w="med" len="med"/>
                      <a:tailEnd type="none" w="med" len="med"/>
                    </a:lnB>
                    <a:solidFill>
                      <a:srgbClr val="006439"/>
                    </a:solidFill>
                  </a:tcPr>
                </a:tc>
                <a:tc>
                  <a:txBody>
                    <a:bodyPr/>
                    <a:lstStyle/>
                    <a:p>
                      <a:pPr algn="ctr" fontAlgn="ctr"/>
                      <a:r>
                        <a:rPr lang="en-ZA" sz="1400" b="1" u="none" strike="noStrike" dirty="0" smtClean="0">
                          <a:solidFill>
                            <a:schemeClr val="bg1">
                              <a:lumMod val="95000"/>
                            </a:schemeClr>
                          </a:solidFill>
                          <a:latin typeface="Arial" pitchFamily="34" charset="0"/>
                          <a:cs typeface="Arial" pitchFamily="34" charset="0"/>
                        </a:rPr>
                        <a:t>%</a:t>
                      </a:r>
                    </a:p>
                    <a:p>
                      <a:pPr marL="0" marR="0" indent="0" algn="ctr" defTabSz="914400" rtl="0" eaLnBrk="1" fontAlgn="ctr" latinLnBrk="0" hangingPunct="1">
                        <a:lnSpc>
                          <a:spcPct val="100000"/>
                        </a:lnSpc>
                        <a:spcBef>
                          <a:spcPts val="0"/>
                        </a:spcBef>
                        <a:spcAft>
                          <a:spcPts val="0"/>
                        </a:spcAft>
                        <a:buClrTx/>
                        <a:buSzTx/>
                        <a:buFontTx/>
                        <a:buNone/>
                        <a:tabLst/>
                        <a:defRPr/>
                      </a:pPr>
                      <a:r>
                        <a:rPr lang="en-ZA" sz="1400" b="1" u="none" strike="noStrike" dirty="0" smtClean="0">
                          <a:solidFill>
                            <a:schemeClr val="bg1"/>
                          </a:solidFill>
                          <a:latin typeface="Arial" pitchFamily="34" charset="0"/>
                          <a:cs typeface="Arial" pitchFamily="34" charset="0"/>
                        </a:rPr>
                        <a:t>spend</a:t>
                      </a:r>
                      <a:endParaRPr lang="en-ZA" sz="1400" b="1" i="0" u="none" strike="noStrike" dirty="0" smtClean="0">
                        <a:solidFill>
                          <a:schemeClr val="bg1"/>
                        </a:solidFill>
                        <a:latin typeface="Arial" panose="020B0604020202020204" pitchFamily="34" charset="0"/>
                        <a:cs typeface="Arial" panose="020B0604020202020204" pitchFamily="34" charset="0"/>
                      </a:endParaRPr>
                    </a:p>
                    <a:p>
                      <a:pPr algn="ctr" fontAlgn="ctr"/>
                      <a:endParaRPr lang="en-ZA" sz="1400" b="1" i="0" u="none" strike="noStrike" dirty="0">
                        <a:solidFill>
                          <a:schemeClr val="bg1">
                            <a:lumMod val="95000"/>
                          </a:schemeClr>
                        </a:solidFill>
                        <a:latin typeface="Arial" pitchFamily="34" charset="0"/>
                        <a:cs typeface="Arial" pitchFamily="34" charset="0"/>
                      </a:endParaRPr>
                    </a:p>
                  </a:txBody>
                  <a:tcPr marL="4303" marR="4303" marT="4304" marB="0" anchor="ctr">
                    <a:lnR w="38100" cap="flat" cmpd="sng" algn="ctr">
                      <a:solidFill>
                        <a:schemeClr val="accent3">
                          <a:lumMod val="75000"/>
                        </a:schemeClr>
                      </a:solidFill>
                      <a:prstDash val="solid"/>
                      <a:round/>
                      <a:headEnd type="none" w="med" len="med"/>
                      <a:tailEnd type="none" w="med" len="med"/>
                    </a:lnR>
                    <a:lnB w="28575" cap="flat" cmpd="sng" algn="ctr">
                      <a:solidFill>
                        <a:schemeClr val="accent3">
                          <a:lumMod val="75000"/>
                        </a:schemeClr>
                      </a:solidFill>
                      <a:prstDash val="solid"/>
                      <a:round/>
                      <a:headEnd type="none" w="med" len="med"/>
                      <a:tailEnd type="none" w="med" len="med"/>
                    </a:lnB>
                    <a:solidFill>
                      <a:srgbClr val="006439"/>
                    </a:solidFill>
                  </a:tcPr>
                </a:tc>
                <a:extLst>
                  <a:ext uri="{0D108BD9-81ED-4DB2-BD59-A6C34878D82A}">
                    <a16:rowId xmlns:a16="http://schemas.microsoft.com/office/drawing/2014/main" val="10002"/>
                  </a:ext>
                </a:extLst>
              </a:tr>
              <a:tr h="598193">
                <a:tc>
                  <a:txBody>
                    <a:bodyPr/>
                    <a:lstStyle/>
                    <a:p>
                      <a:pPr marL="53975" indent="-53975" algn="l" fontAlgn="b"/>
                      <a:r>
                        <a:rPr lang="en-ZA" sz="1400" kern="1200" dirty="0" smtClean="0">
                          <a:solidFill>
                            <a:schemeClr val="dk1"/>
                          </a:solidFill>
                          <a:latin typeface="Arial" panose="020B0604020202020204" pitchFamily="34" charset="0"/>
                          <a:ea typeface="+mn-ea"/>
                          <a:cs typeface="Arial" panose="020B0604020202020204" pitchFamily="34" charset="0"/>
                        </a:rPr>
                        <a:t>Compensation of employees</a:t>
                      </a:r>
                      <a:endParaRPr lang="en-ZA" sz="1400" kern="1200" dirty="0">
                        <a:solidFill>
                          <a:schemeClr val="dk1"/>
                        </a:solidFill>
                        <a:latin typeface="Arial" panose="020B0604020202020204" pitchFamily="34" charset="0"/>
                        <a:ea typeface="+mn-ea"/>
                        <a:cs typeface="Arial" panose="020B0604020202020204" pitchFamily="34" charset="0"/>
                      </a:endParaRPr>
                    </a:p>
                  </a:txBody>
                  <a:tcPr marL="3680" marR="3680" marT="3682" marB="0" anchor="b">
                    <a:lnL w="38100" cap="flat" cmpd="sng" algn="ctr">
                      <a:solidFill>
                        <a:schemeClr val="accent3">
                          <a:lumMod val="75000"/>
                        </a:schemeClr>
                      </a:solidFill>
                      <a:prstDash val="solid"/>
                      <a:round/>
                      <a:headEnd type="none" w="med" len="med"/>
                      <a:tailEnd type="none" w="med" len="med"/>
                    </a:lnL>
                    <a:lnR w="38100" cap="flat" cmpd="sng" algn="ctr">
                      <a:solidFill>
                        <a:schemeClr val="accent3">
                          <a:lumMod val="75000"/>
                        </a:schemeClr>
                      </a:solidFill>
                      <a:prstDash val="solid"/>
                      <a:round/>
                      <a:headEnd type="none" w="med" len="med"/>
                      <a:tailEnd type="none" w="med" len="med"/>
                    </a:lnR>
                    <a:lnT w="28575" cap="flat" cmpd="sng" algn="ctr">
                      <a:solidFill>
                        <a:schemeClr val="accent3">
                          <a:lumMod val="75000"/>
                        </a:schemeClr>
                      </a:solidFill>
                      <a:prstDash val="solid"/>
                      <a:round/>
                      <a:headEnd type="none" w="med" len="med"/>
                      <a:tailEnd type="none" w="med" len="med"/>
                    </a:lnT>
                  </a:tcPr>
                </a:tc>
                <a:tc>
                  <a:txBody>
                    <a:bodyPr/>
                    <a:lstStyle/>
                    <a:p>
                      <a:pPr algn="ctr"/>
                      <a:r>
                        <a:rPr lang="en-ZA" sz="1400" b="0" dirty="0" smtClean="0">
                          <a:latin typeface="Arial" panose="020B0604020202020204" pitchFamily="34" charset="0"/>
                          <a:cs typeface="Arial" panose="020B0604020202020204" pitchFamily="34" charset="0"/>
                        </a:rPr>
                        <a:t>92 273</a:t>
                      </a:r>
                    </a:p>
                  </a:txBody>
                  <a:tcPr marL="3680" marR="3680" marT="3682" marB="0" anchor="b">
                    <a:lnL w="38100" cap="flat" cmpd="sng" algn="ctr">
                      <a:solidFill>
                        <a:schemeClr val="accent3">
                          <a:lumMod val="75000"/>
                        </a:schemeClr>
                      </a:solidFill>
                      <a:prstDash val="solid"/>
                      <a:round/>
                      <a:headEnd type="none" w="med" len="med"/>
                      <a:tailEnd type="none" w="med" len="med"/>
                    </a:lnL>
                    <a:lnT w="28575" cap="flat" cmpd="sng" algn="ctr">
                      <a:solidFill>
                        <a:schemeClr val="accent3">
                          <a:lumMod val="75000"/>
                        </a:schemeClr>
                      </a:solidFill>
                      <a:prstDash val="solid"/>
                      <a:round/>
                      <a:headEnd type="none" w="med" len="med"/>
                      <a:tailEnd type="none" w="med" len="med"/>
                    </a:lnT>
                  </a:tcPr>
                </a:tc>
                <a:tc>
                  <a:txBody>
                    <a:bodyPr/>
                    <a:lstStyle/>
                    <a:p>
                      <a:pPr algn="ctr"/>
                      <a:r>
                        <a:rPr lang="en-ZA" sz="1400" b="0" dirty="0" smtClean="0">
                          <a:latin typeface="Arial" panose="020B0604020202020204" pitchFamily="34" charset="0"/>
                          <a:cs typeface="Arial" panose="020B0604020202020204" pitchFamily="34" charset="0"/>
                        </a:rPr>
                        <a:t>91 082</a:t>
                      </a:r>
                      <a:endParaRPr lang="en-ZA" sz="1400" b="0" dirty="0">
                        <a:latin typeface="Arial" panose="020B0604020202020204" pitchFamily="34" charset="0"/>
                        <a:cs typeface="Arial" panose="020B0604020202020204" pitchFamily="34" charset="0"/>
                      </a:endParaRPr>
                    </a:p>
                  </a:txBody>
                  <a:tcPr marL="3680" marR="3680" marT="3682" marB="0" anchor="b">
                    <a:lnR w="38100" cap="flat" cmpd="sng" algn="ctr">
                      <a:solidFill>
                        <a:schemeClr val="accent3">
                          <a:lumMod val="75000"/>
                        </a:schemeClr>
                      </a:solidFill>
                      <a:prstDash val="solid"/>
                      <a:round/>
                      <a:headEnd type="none" w="med" len="med"/>
                      <a:tailEnd type="none" w="med" len="med"/>
                    </a:lnR>
                    <a:lnT w="28575" cap="flat" cmpd="sng" algn="ctr">
                      <a:solidFill>
                        <a:schemeClr val="accent3">
                          <a:lumMod val="75000"/>
                        </a:schemeClr>
                      </a:solidFill>
                      <a:prstDash val="solid"/>
                      <a:round/>
                      <a:headEnd type="none" w="med" len="med"/>
                      <a:tailEnd type="none" w="med" len="med"/>
                    </a:lnT>
                  </a:tcPr>
                </a:tc>
                <a:tc>
                  <a:txBody>
                    <a:bodyPr/>
                    <a:lstStyle/>
                    <a:p>
                      <a:pPr algn="ctr"/>
                      <a:r>
                        <a:rPr lang="en-ZA" sz="1400" b="0" i="0" u="none" strike="noStrike" kern="1200" baseline="0" dirty="0" smtClean="0">
                          <a:solidFill>
                            <a:schemeClr val="dk1"/>
                          </a:solidFill>
                          <a:latin typeface="Arial" panose="020B0604020202020204" pitchFamily="34" charset="0"/>
                          <a:ea typeface="+mn-ea"/>
                          <a:cs typeface="Arial" panose="020B0604020202020204" pitchFamily="34" charset="0"/>
                        </a:rPr>
                        <a:t>1,191</a:t>
                      </a:r>
                      <a:endParaRPr lang="en-ZA" sz="1400" b="0" dirty="0">
                        <a:latin typeface="Arial" panose="020B0604020202020204" pitchFamily="34" charset="0"/>
                        <a:cs typeface="Arial" panose="020B0604020202020204" pitchFamily="34" charset="0"/>
                      </a:endParaRPr>
                    </a:p>
                  </a:txBody>
                  <a:tcPr marL="3680" marR="3680" marT="3682" marB="0" anchor="b">
                    <a:lnL w="38100" cap="flat" cmpd="sng" algn="ctr">
                      <a:solidFill>
                        <a:schemeClr val="accent3">
                          <a:lumMod val="75000"/>
                        </a:schemeClr>
                      </a:solidFill>
                      <a:prstDash val="solid"/>
                      <a:round/>
                      <a:headEnd type="none" w="med" len="med"/>
                      <a:tailEnd type="none" w="med" len="med"/>
                    </a:lnL>
                    <a:lnT w="28575" cap="flat" cmpd="sng" algn="ctr">
                      <a:solidFill>
                        <a:schemeClr val="accent3">
                          <a:lumMod val="75000"/>
                        </a:schemeClr>
                      </a:solidFill>
                      <a:prstDash val="solid"/>
                      <a:round/>
                      <a:headEnd type="none" w="med" len="med"/>
                      <a:tailEnd type="none" w="med" len="med"/>
                    </a:lnT>
                  </a:tcPr>
                </a:tc>
                <a:tc>
                  <a:txBody>
                    <a:bodyPr/>
                    <a:lstStyle/>
                    <a:p>
                      <a:pPr algn="ctr"/>
                      <a:r>
                        <a:rPr lang="en-ZA" sz="1400" b="0" i="0" u="none" strike="noStrike" kern="1200" baseline="0" dirty="0" smtClean="0">
                          <a:solidFill>
                            <a:schemeClr val="dk1"/>
                          </a:solidFill>
                          <a:latin typeface="Arial" panose="020B0604020202020204" pitchFamily="34" charset="0"/>
                          <a:ea typeface="+mn-ea"/>
                          <a:cs typeface="Arial" panose="020B0604020202020204" pitchFamily="34" charset="0"/>
                        </a:rPr>
                        <a:t>98.7</a:t>
                      </a:r>
                      <a:endParaRPr lang="en-ZA" sz="1400" dirty="0">
                        <a:latin typeface="Arial" panose="020B0604020202020204" pitchFamily="34" charset="0"/>
                        <a:cs typeface="Arial" panose="020B0604020202020204" pitchFamily="34" charset="0"/>
                      </a:endParaRPr>
                    </a:p>
                  </a:txBody>
                  <a:tcPr marL="3680" marR="3680" marT="3682" marB="0" anchor="b">
                    <a:lnR w="38100" cap="flat" cmpd="sng" algn="ctr">
                      <a:solidFill>
                        <a:schemeClr val="accent3">
                          <a:lumMod val="75000"/>
                        </a:schemeClr>
                      </a:solidFill>
                      <a:prstDash val="solid"/>
                      <a:round/>
                      <a:headEnd type="none" w="med" len="med"/>
                      <a:tailEnd type="none" w="med" len="med"/>
                    </a:lnR>
                    <a:lnT w="28575" cap="flat" cmpd="sng" algn="ctr">
                      <a:solidFill>
                        <a:schemeClr val="accent3">
                          <a:lumMod val="75000"/>
                        </a:schemeClr>
                      </a:solidFill>
                      <a:prstDash val="solid"/>
                      <a:round/>
                      <a:headEnd type="none" w="med" len="med"/>
                      <a:tailEnd type="none" w="med" len="med"/>
                    </a:lnT>
                  </a:tcPr>
                </a:tc>
                <a:tc>
                  <a:txBody>
                    <a:bodyPr/>
                    <a:lstStyle/>
                    <a:p>
                      <a:pPr algn="ctr"/>
                      <a:r>
                        <a:rPr lang="en-ZA" sz="1400" dirty="0" smtClean="0">
                          <a:latin typeface="Arial" panose="020B0604020202020204" pitchFamily="34" charset="0"/>
                          <a:cs typeface="Arial" panose="020B0604020202020204" pitchFamily="34" charset="0"/>
                        </a:rPr>
                        <a:t>89 953</a:t>
                      </a:r>
                      <a:endParaRPr lang="en-ZA" sz="1400" dirty="0">
                        <a:latin typeface="Arial" panose="020B0604020202020204" pitchFamily="34" charset="0"/>
                        <a:cs typeface="Arial" panose="020B0604020202020204" pitchFamily="34" charset="0"/>
                      </a:endParaRPr>
                    </a:p>
                  </a:txBody>
                  <a:tcPr marL="3680" marR="3680" marT="3682" marB="0" anchor="b">
                    <a:lnL w="38100" cap="flat" cmpd="sng" algn="ctr">
                      <a:solidFill>
                        <a:schemeClr val="accent3">
                          <a:lumMod val="75000"/>
                        </a:schemeClr>
                      </a:solidFill>
                      <a:prstDash val="solid"/>
                      <a:round/>
                      <a:headEnd type="none" w="med" len="med"/>
                      <a:tailEnd type="none" w="med" len="med"/>
                    </a:lnL>
                    <a:lnT w="28575" cap="flat" cmpd="sng" algn="ctr">
                      <a:solidFill>
                        <a:schemeClr val="accent3">
                          <a:lumMod val="75000"/>
                        </a:schemeClr>
                      </a:solidFill>
                      <a:prstDash val="solid"/>
                      <a:round/>
                      <a:headEnd type="none" w="med" len="med"/>
                      <a:tailEnd type="none" w="med" len="med"/>
                    </a:lnT>
                  </a:tcPr>
                </a:tc>
                <a:tc>
                  <a:txBody>
                    <a:bodyPr/>
                    <a:lstStyle/>
                    <a:p>
                      <a:pPr algn="ctr"/>
                      <a:r>
                        <a:rPr lang="en-ZA" sz="1400" dirty="0" smtClean="0">
                          <a:latin typeface="Arial" panose="020B0604020202020204" pitchFamily="34" charset="0"/>
                          <a:cs typeface="Arial" panose="020B0604020202020204" pitchFamily="34" charset="0"/>
                        </a:rPr>
                        <a:t>88 523</a:t>
                      </a:r>
                      <a:endParaRPr lang="en-ZA" sz="1400" dirty="0">
                        <a:latin typeface="Arial" panose="020B0604020202020204" pitchFamily="34" charset="0"/>
                        <a:cs typeface="Arial" panose="020B0604020202020204" pitchFamily="34" charset="0"/>
                      </a:endParaRPr>
                    </a:p>
                  </a:txBody>
                  <a:tcPr marL="3680" marR="3680" marT="3682" marB="0" anchor="b">
                    <a:lnR w="38100" cap="flat" cmpd="sng" algn="ctr">
                      <a:solidFill>
                        <a:schemeClr val="accent3">
                          <a:lumMod val="75000"/>
                        </a:schemeClr>
                      </a:solidFill>
                      <a:prstDash val="solid"/>
                      <a:round/>
                      <a:headEnd type="none" w="med" len="med"/>
                      <a:tailEnd type="none" w="med" len="med"/>
                    </a:lnR>
                    <a:lnT w="28575" cap="flat" cmpd="sng" algn="ctr">
                      <a:solidFill>
                        <a:schemeClr val="accent3">
                          <a:lumMod val="75000"/>
                        </a:schemeClr>
                      </a:solidFill>
                      <a:prstDash val="solid"/>
                      <a:round/>
                      <a:headEnd type="none" w="med" len="med"/>
                      <a:tailEnd type="none" w="med" len="med"/>
                    </a:lnT>
                  </a:tcPr>
                </a:tc>
                <a:tc>
                  <a:txBody>
                    <a:bodyPr/>
                    <a:lstStyle/>
                    <a:p>
                      <a:pPr algn="ctr"/>
                      <a:r>
                        <a:rPr lang="en-ZA" sz="1400" dirty="0" smtClean="0">
                          <a:latin typeface="Arial" panose="020B0604020202020204" pitchFamily="34" charset="0"/>
                          <a:cs typeface="Arial" panose="020B0604020202020204" pitchFamily="34" charset="0"/>
                        </a:rPr>
                        <a:t>1 430</a:t>
                      </a:r>
                      <a:endParaRPr lang="en-ZA" sz="1400" dirty="0">
                        <a:latin typeface="Arial" panose="020B0604020202020204" pitchFamily="34" charset="0"/>
                        <a:cs typeface="Arial" panose="020B0604020202020204" pitchFamily="34" charset="0"/>
                      </a:endParaRPr>
                    </a:p>
                  </a:txBody>
                  <a:tcPr marL="3680" marR="3680" marT="3682" marB="0" anchor="b">
                    <a:lnL w="38100" cap="flat" cmpd="sng" algn="ctr">
                      <a:solidFill>
                        <a:schemeClr val="accent3">
                          <a:lumMod val="75000"/>
                        </a:schemeClr>
                      </a:solidFill>
                      <a:prstDash val="solid"/>
                      <a:round/>
                      <a:headEnd type="none" w="med" len="med"/>
                      <a:tailEnd type="none" w="med" len="med"/>
                    </a:lnL>
                    <a:lnT w="28575" cap="flat" cmpd="sng" algn="ctr">
                      <a:solidFill>
                        <a:schemeClr val="accent3">
                          <a:lumMod val="75000"/>
                        </a:schemeClr>
                      </a:solidFill>
                      <a:prstDash val="solid"/>
                      <a:round/>
                      <a:headEnd type="none" w="med" len="med"/>
                      <a:tailEnd type="none" w="med" len="med"/>
                    </a:lnT>
                  </a:tcPr>
                </a:tc>
                <a:tc>
                  <a:txBody>
                    <a:bodyPr/>
                    <a:lstStyle/>
                    <a:p>
                      <a:pPr algn="ctr"/>
                      <a:r>
                        <a:rPr lang="en-ZA" sz="1400" dirty="0" smtClean="0">
                          <a:latin typeface="Arial" panose="020B0604020202020204" pitchFamily="34" charset="0"/>
                          <a:cs typeface="Arial" panose="020B0604020202020204" pitchFamily="34" charset="0"/>
                        </a:rPr>
                        <a:t>98.4</a:t>
                      </a:r>
                      <a:endParaRPr lang="en-ZA" sz="1400" dirty="0">
                        <a:latin typeface="Arial" panose="020B0604020202020204" pitchFamily="34" charset="0"/>
                        <a:cs typeface="Arial" panose="020B0604020202020204" pitchFamily="34" charset="0"/>
                      </a:endParaRPr>
                    </a:p>
                  </a:txBody>
                  <a:tcPr marL="3680" marR="3680" marT="3682" marB="0" anchor="b">
                    <a:lnR w="38100" cap="flat" cmpd="sng" algn="ctr">
                      <a:solidFill>
                        <a:schemeClr val="accent3">
                          <a:lumMod val="75000"/>
                        </a:schemeClr>
                      </a:solidFill>
                      <a:prstDash val="solid"/>
                      <a:round/>
                      <a:headEnd type="none" w="med" len="med"/>
                      <a:tailEnd type="none" w="med" len="med"/>
                    </a:lnR>
                    <a:lnT w="28575" cap="flat" cmpd="sng" algn="ctr">
                      <a:solidFill>
                        <a:schemeClr val="accent3">
                          <a:lumMod val="75000"/>
                        </a:schemeClr>
                      </a:solidFill>
                      <a:prstDash val="solid"/>
                      <a:round/>
                      <a:headEnd type="none" w="med" len="med"/>
                      <a:tailEnd type="none" w="med" len="med"/>
                    </a:lnT>
                  </a:tcPr>
                </a:tc>
                <a:extLst>
                  <a:ext uri="{0D108BD9-81ED-4DB2-BD59-A6C34878D82A}">
                    <a16:rowId xmlns:a16="http://schemas.microsoft.com/office/drawing/2014/main" val="10003"/>
                  </a:ext>
                </a:extLst>
              </a:tr>
              <a:tr h="506180">
                <a:tc>
                  <a:txBody>
                    <a:bodyPr/>
                    <a:lstStyle/>
                    <a:p>
                      <a:pPr algn="l" fontAlgn="b"/>
                      <a:r>
                        <a:rPr lang="en-ZA" sz="1400" kern="1200" dirty="0">
                          <a:solidFill>
                            <a:schemeClr val="dk1"/>
                          </a:solidFill>
                          <a:latin typeface="Arial" panose="020B0604020202020204" pitchFamily="34" charset="0"/>
                          <a:ea typeface="+mn-ea"/>
                          <a:cs typeface="Arial" panose="020B0604020202020204" pitchFamily="34" charset="0"/>
                        </a:rPr>
                        <a:t>G</a:t>
                      </a:r>
                      <a:r>
                        <a:rPr lang="en-ZA" sz="1400" kern="1200" dirty="0" smtClean="0">
                          <a:solidFill>
                            <a:schemeClr val="dk1"/>
                          </a:solidFill>
                          <a:latin typeface="Arial" panose="020B0604020202020204" pitchFamily="34" charset="0"/>
                          <a:ea typeface="+mn-ea"/>
                          <a:cs typeface="Arial" panose="020B0604020202020204" pitchFamily="34" charset="0"/>
                        </a:rPr>
                        <a:t>oods &amp; services </a:t>
                      </a:r>
                      <a:endParaRPr lang="en-ZA" sz="1400" kern="1200" dirty="0">
                        <a:solidFill>
                          <a:schemeClr val="dk1"/>
                        </a:solidFill>
                        <a:latin typeface="Arial" panose="020B0604020202020204" pitchFamily="34" charset="0"/>
                        <a:ea typeface="+mn-ea"/>
                        <a:cs typeface="Arial" panose="020B0604020202020204" pitchFamily="34" charset="0"/>
                      </a:endParaRPr>
                    </a:p>
                  </a:txBody>
                  <a:tcPr marL="3680" marR="3680" marT="3682" marB="0" anchor="b">
                    <a:lnL w="38100" cap="flat" cmpd="sng" algn="ctr">
                      <a:solidFill>
                        <a:schemeClr val="accent3">
                          <a:lumMod val="75000"/>
                        </a:schemeClr>
                      </a:solidFill>
                      <a:prstDash val="solid"/>
                      <a:round/>
                      <a:headEnd type="none" w="med" len="med"/>
                      <a:tailEnd type="none" w="med" len="med"/>
                    </a:lnL>
                    <a:lnR w="38100" cap="flat" cmpd="sng" algn="ctr">
                      <a:solidFill>
                        <a:schemeClr val="accent3">
                          <a:lumMod val="75000"/>
                        </a:schemeClr>
                      </a:solidFill>
                      <a:prstDash val="solid"/>
                      <a:round/>
                      <a:headEnd type="none" w="med" len="med"/>
                      <a:tailEnd type="none" w="med" len="med"/>
                    </a:lnR>
                  </a:tcPr>
                </a:tc>
                <a:tc>
                  <a:txBody>
                    <a:bodyPr/>
                    <a:lstStyle/>
                    <a:p>
                      <a:pPr algn="ctr"/>
                      <a:r>
                        <a:rPr lang="en-ZA" sz="1400" b="0" i="0" u="none" strike="noStrike" kern="1200" baseline="0" dirty="0" smtClean="0">
                          <a:solidFill>
                            <a:schemeClr val="dk1"/>
                          </a:solidFill>
                          <a:latin typeface="Arial" panose="020B0604020202020204" pitchFamily="34" charset="0"/>
                          <a:ea typeface="+mn-ea"/>
                          <a:cs typeface="Arial" panose="020B0604020202020204" pitchFamily="34" charset="0"/>
                        </a:rPr>
                        <a:t>41,833</a:t>
                      </a:r>
                      <a:endParaRPr lang="en-ZA" sz="1400" b="0" dirty="0">
                        <a:latin typeface="Arial" panose="020B0604020202020204" pitchFamily="34" charset="0"/>
                        <a:cs typeface="Arial" panose="020B0604020202020204" pitchFamily="34" charset="0"/>
                      </a:endParaRPr>
                    </a:p>
                  </a:txBody>
                  <a:tcPr marL="3680" marR="3680" marT="3682" marB="0" anchor="b">
                    <a:lnL w="38100" cap="flat" cmpd="sng" algn="ctr">
                      <a:solidFill>
                        <a:schemeClr val="accent3">
                          <a:lumMod val="75000"/>
                        </a:schemeClr>
                      </a:solidFill>
                      <a:prstDash val="solid"/>
                      <a:round/>
                      <a:headEnd type="none" w="med" len="med"/>
                      <a:tailEnd type="none" w="med" len="med"/>
                    </a:lnL>
                  </a:tcPr>
                </a:tc>
                <a:tc>
                  <a:txBody>
                    <a:bodyPr/>
                    <a:lstStyle/>
                    <a:p>
                      <a:pPr algn="ctr"/>
                      <a:r>
                        <a:rPr lang="en-ZA" sz="1400" b="0" i="0" u="none" strike="noStrike" kern="1200" baseline="0" dirty="0" smtClean="0">
                          <a:solidFill>
                            <a:schemeClr val="dk1"/>
                          </a:solidFill>
                          <a:latin typeface="Arial" panose="020B0604020202020204" pitchFamily="34" charset="0"/>
                          <a:ea typeface="+mn-ea"/>
                          <a:cs typeface="Arial" panose="020B0604020202020204" pitchFamily="34" charset="0"/>
                        </a:rPr>
                        <a:t>40,908</a:t>
                      </a:r>
                      <a:endParaRPr lang="en-ZA" sz="1400" b="0" dirty="0">
                        <a:latin typeface="Arial" panose="020B0604020202020204" pitchFamily="34" charset="0"/>
                        <a:cs typeface="Arial" panose="020B0604020202020204" pitchFamily="34" charset="0"/>
                      </a:endParaRPr>
                    </a:p>
                  </a:txBody>
                  <a:tcPr marL="3680" marR="3680" marT="3682" marB="0" anchor="b">
                    <a:lnR w="38100" cap="flat" cmpd="sng" algn="ctr">
                      <a:solidFill>
                        <a:schemeClr val="accent3">
                          <a:lumMod val="75000"/>
                        </a:schemeClr>
                      </a:solidFill>
                      <a:prstDash val="solid"/>
                      <a:round/>
                      <a:headEnd type="none" w="med" len="med"/>
                      <a:tailEnd type="none" w="med" len="med"/>
                    </a:lnR>
                  </a:tcPr>
                </a:tc>
                <a:tc>
                  <a:txBody>
                    <a:bodyPr/>
                    <a:lstStyle/>
                    <a:p>
                      <a:pPr algn="ctr"/>
                      <a:r>
                        <a:rPr lang="en-ZA" sz="1400" b="0" i="0" u="none" strike="noStrike" kern="1200" baseline="0" dirty="0" smtClean="0">
                          <a:solidFill>
                            <a:schemeClr val="dk1"/>
                          </a:solidFill>
                          <a:latin typeface="Arial" panose="020B0604020202020204" pitchFamily="34" charset="0"/>
                          <a:ea typeface="+mn-ea"/>
                          <a:cs typeface="Arial" panose="020B0604020202020204" pitchFamily="34" charset="0"/>
                        </a:rPr>
                        <a:t>925</a:t>
                      </a:r>
                      <a:endParaRPr lang="en-ZA" sz="1400" b="0" dirty="0">
                        <a:latin typeface="Arial" panose="020B0604020202020204" pitchFamily="34" charset="0"/>
                        <a:cs typeface="Arial" panose="020B0604020202020204" pitchFamily="34" charset="0"/>
                      </a:endParaRPr>
                    </a:p>
                  </a:txBody>
                  <a:tcPr marL="3680" marR="3680" marT="3682" marB="0" anchor="b">
                    <a:lnL w="38100" cap="flat" cmpd="sng" algn="ctr">
                      <a:solidFill>
                        <a:schemeClr val="accent3">
                          <a:lumMod val="75000"/>
                        </a:schemeClr>
                      </a:solidFill>
                      <a:prstDash val="solid"/>
                      <a:round/>
                      <a:headEnd type="none" w="med" len="med"/>
                      <a:tailEnd type="none" w="med" len="med"/>
                    </a:lnL>
                  </a:tcPr>
                </a:tc>
                <a:tc>
                  <a:txBody>
                    <a:bodyPr/>
                    <a:lstStyle/>
                    <a:p>
                      <a:pPr algn="ctr"/>
                      <a:r>
                        <a:rPr lang="en-ZA" sz="1400" b="0" i="0" u="none" strike="noStrike" kern="1200" baseline="0" dirty="0" smtClean="0">
                          <a:solidFill>
                            <a:schemeClr val="dk1"/>
                          </a:solidFill>
                          <a:latin typeface="Arial" panose="020B0604020202020204" pitchFamily="34" charset="0"/>
                          <a:ea typeface="+mn-ea"/>
                          <a:cs typeface="Arial" panose="020B0604020202020204" pitchFamily="34" charset="0"/>
                        </a:rPr>
                        <a:t>97.8</a:t>
                      </a:r>
                      <a:endParaRPr lang="en-ZA" sz="1400" dirty="0">
                        <a:latin typeface="Arial" panose="020B0604020202020204" pitchFamily="34" charset="0"/>
                        <a:cs typeface="Arial" panose="020B0604020202020204" pitchFamily="34" charset="0"/>
                      </a:endParaRPr>
                    </a:p>
                  </a:txBody>
                  <a:tcPr marL="3680" marR="3680" marT="3682" marB="0" anchor="b">
                    <a:lnR w="38100" cap="flat" cmpd="sng" algn="ctr">
                      <a:solidFill>
                        <a:schemeClr val="accent3">
                          <a:lumMod val="75000"/>
                        </a:schemeClr>
                      </a:solidFill>
                      <a:prstDash val="solid"/>
                      <a:round/>
                      <a:headEnd type="none" w="med" len="med"/>
                      <a:tailEnd type="none" w="med" len="med"/>
                    </a:lnR>
                  </a:tcPr>
                </a:tc>
                <a:tc>
                  <a:txBody>
                    <a:bodyPr/>
                    <a:lstStyle/>
                    <a:p>
                      <a:pPr algn="ctr"/>
                      <a:r>
                        <a:rPr lang="en-ZA" sz="1400" dirty="0" smtClean="0">
                          <a:latin typeface="Arial" panose="020B0604020202020204" pitchFamily="34" charset="0"/>
                          <a:cs typeface="Arial" panose="020B0604020202020204" pitchFamily="34" charset="0"/>
                        </a:rPr>
                        <a:t>44 217</a:t>
                      </a:r>
                      <a:endParaRPr lang="en-ZA" sz="1400" dirty="0">
                        <a:latin typeface="Arial" panose="020B0604020202020204" pitchFamily="34" charset="0"/>
                        <a:cs typeface="Arial" panose="020B0604020202020204" pitchFamily="34" charset="0"/>
                      </a:endParaRPr>
                    </a:p>
                  </a:txBody>
                  <a:tcPr marL="3680" marR="3680" marT="3682" marB="0" anchor="b">
                    <a:lnL w="38100" cap="flat" cmpd="sng" algn="ctr">
                      <a:solidFill>
                        <a:schemeClr val="accent3">
                          <a:lumMod val="75000"/>
                        </a:schemeClr>
                      </a:solidFill>
                      <a:prstDash val="solid"/>
                      <a:round/>
                      <a:headEnd type="none" w="med" len="med"/>
                      <a:tailEnd type="none" w="med" len="med"/>
                    </a:lnL>
                  </a:tcPr>
                </a:tc>
                <a:tc>
                  <a:txBody>
                    <a:bodyPr/>
                    <a:lstStyle/>
                    <a:p>
                      <a:pPr algn="ctr"/>
                      <a:r>
                        <a:rPr lang="en-ZA" sz="1400" kern="1200" dirty="0" smtClean="0">
                          <a:solidFill>
                            <a:schemeClr val="dk1"/>
                          </a:solidFill>
                          <a:effectLst/>
                          <a:latin typeface="Arial" panose="020B0604020202020204" pitchFamily="34" charset="0"/>
                          <a:ea typeface="+mn-ea"/>
                          <a:cs typeface="Arial" panose="020B0604020202020204" pitchFamily="34" charset="0"/>
                        </a:rPr>
                        <a:t>44 109 </a:t>
                      </a:r>
                      <a:endParaRPr lang="en-ZA" sz="1400" dirty="0">
                        <a:latin typeface="Arial" panose="020B0604020202020204" pitchFamily="34" charset="0"/>
                        <a:cs typeface="Arial" panose="020B0604020202020204" pitchFamily="34" charset="0"/>
                      </a:endParaRPr>
                    </a:p>
                  </a:txBody>
                  <a:tcPr marL="3680" marR="3680" marT="3682" marB="0" anchor="b">
                    <a:lnR w="38100" cap="flat" cmpd="sng" algn="ctr">
                      <a:solidFill>
                        <a:schemeClr val="accent3">
                          <a:lumMod val="75000"/>
                        </a:schemeClr>
                      </a:solidFill>
                      <a:prstDash val="solid"/>
                      <a:round/>
                      <a:headEnd type="none" w="med" len="med"/>
                      <a:tailEnd type="none" w="med" len="med"/>
                    </a:lnR>
                  </a:tcPr>
                </a:tc>
                <a:tc>
                  <a:txBody>
                    <a:bodyPr/>
                    <a:lstStyle/>
                    <a:p>
                      <a:pPr algn="ctr"/>
                      <a:r>
                        <a:rPr lang="en-ZA" sz="1400" kern="1200" dirty="0" smtClean="0">
                          <a:solidFill>
                            <a:schemeClr val="dk1"/>
                          </a:solidFill>
                          <a:effectLst/>
                          <a:latin typeface="Arial" panose="020B0604020202020204" pitchFamily="34" charset="0"/>
                          <a:ea typeface="+mn-ea"/>
                          <a:cs typeface="Arial" panose="020B0604020202020204" pitchFamily="34" charset="0"/>
                        </a:rPr>
                        <a:t>109</a:t>
                      </a:r>
                      <a:endParaRPr lang="en-ZA" sz="1400" dirty="0">
                        <a:latin typeface="Arial" panose="020B0604020202020204" pitchFamily="34" charset="0"/>
                        <a:cs typeface="Arial" panose="020B0604020202020204" pitchFamily="34" charset="0"/>
                      </a:endParaRPr>
                    </a:p>
                  </a:txBody>
                  <a:tcPr marL="3680" marR="3680" marT="3682" marB="0" anchor="b">
                    <a:lnL w="38100" cap="flat" cmpd="sng" algn="ctr">
                      <a:solidFill>
                        <a:schemeClr val="accent3">
                          <a:lumMod val="75000"/>
                        </a:schemeClr>
                      </a:solidFill>
                      <a:prstDash val="solid"/>
                      <a:round/>
                      <a:headEnd type="none" w="med" len="med"/>
                      <a:tailEnd type="none" w="med" len="med"/>
                    </a:lnL>
                  </a:tcPr>
                </a:tc>
                <a:tc>
                  <a:txBody>
                    <a:bodyPr/>
                    <a:lstStyle/>
                    <a:p>
                      <a:pPr algn="ctr"/>
                      <a:r>
                        <a:rPr lang="en-ZA" sz="1400" kern="1200" dirty="0" smtClean="0">
                          <a:solidFill>
                            <a:schemeClr val="dk1"/>
                          </a:solidFill>
                          <a:effectLst/>
                          <a:latin typeface="Arial" panose="020B0604020202020204" pitchFamily="34" charset="0"/>
                          <a:ea typeface="+mn-ea"/>
                          <a:cs typeface="Arial" panose="020B0604020202020204" pitchFamily="34" charset="0"/>
                        </a:rPr>
                        <a:t>99.8</a:t>
                      </a:r>
                      <a:endParaRPr lang="en-ZA" sz="1400" dirty="0">
                        <a:latin typeface="Arial" panose="020B0604020202020204" pitchFamily="34" charset="0"/>
                        <a:cs typeface="Arial" panose="020B0604020202020204" pitchFamily="34" charset="0"/>
                      </a:endParaRPr>
                    </a:p>
                  </a:txBody>
                  <a:tcPr marL="3680" marR="3680" marT="3682" marB="0" anchor="b">
                    <a:lnR w="38100" cap="flat" cmpd="sng" algn="ctr">
                      <a:solidFill>
                        <a:schemeClr val="accent3">
                          <a:lumMod val="75000"/>
                        </a:schemeClr>
                      </a:solidFill>
                      <a:prstDash val="solid"/>
                      <a:round/>
                      <a:headEnd type="none" w="med" len="med"/>
                      <a:tailEnd type="none" w="med" len="med"/>
                    </a:lnR>
                  </a:tcPr>
                </a:tc>
                <a:extLst>
                  <a:ext uri="{0D108BD9-81ED-4DB2-BD59-A6C34878D82A}">
                    <a16:rowId xmlns:a16="http://schemas.microsoft.com/office/drawing/2014/main" val="10004"/>
                  </a:ext>
                </a:extLst>
              </a:tr>
              <a:tr h="506180">
                <a:tc>
                  <a:txBody>
                    <a:bodyPr/>
                    <a:lstStyle/>
                    <a:p>
                      <a:pPr algn="l" fontAlgn="b"/>
                      <a:r>
                        <a:rPr lang="en-ZA" sz="1400" kern="1200" dirty="0" smtClean="0">
                          <a:solidFill>
                            <a:schemeClr val="dk1"/>
                          </a:solidFill>
                          <a:latin typeface="Arial" panose="020B0604020202020204" pitchFamily="34" charset="0"/>
                          <a:ea typeface="+mn-ea"/>
                          <a:cs typeface="Arial" panose="020B0604020202020204" pitchFamily="34" charset="0"/>
                        </a:rPr>
                        <a:t>Transfers to Entities </a:t>
                      </a:r>
                      <a:endParaRPr lang="en-ZA" sz="1400" kern="1200" dirty="0">
                        <a:solidFill>
                          <a:schemeClr val="dk1"/>
                        </a:solidFill>
                        <a:latin typeface="Arial" panose="020B0604020202020204" pitchFamily="34" charset="0"/>
                        <a:ea typeface="+mn-ea"/>
                        <a:cs typeface="Arial" panose="020B0604020202020204" pitchFamily="34" charset="0"/>
                      </a:endParaRPr>
                    </a:p>
                  </a:txBody>
                  <a:tcPr marL="3680" marR="3680" marT="3682" marB="0" anchor="b">
                    <a:lnL w="38100" cap="flat" cmpd="sng" algn="ctr">
                      <a:solidFill>
                        <a:schemeClr val="accent3">
                          <a:lumMod val="75000"/>
                        </a:schemeClr>
                      </a:solidFill>
                      <a:prstDash val="solid"/>
                      <a:round/>
                      <a:headEnd type="none" w="med" len="med"/>
                      <a:tailEnd type="none" w="med" len="med"/>
                    </a:lnL>
                    <a:lnR w="38100" cap="flat" cmpd="sng" algn="ctr">
                      <a:solidFill>
                        <a:schemeClr val="accent3">
                          <a:lumMod val="75000"/>
                        </a:schemeClr>
                      </a:solidFill>
                      <a:prstDash val="solid"/>
                      <a:round/>
                      <a:headEnd type="none" w="med" len="med"/>
                      <a:tailEnd type="none" w="med" len="med"/>
                    </a:lnR>
                  </a:tcPr>
                </a:tc>
                <a:tc>
                  <a:txBody>
                    <a:bodyPr/>
                    <a:lstStyle/>
                    <a:p>
                      <a:pPr algn="ctr"/>
                      <a:r>
                        <a:rPr lang="en-ZA" sz="1400" b="0" i="0" u="none" strike="noStrike" kern="1200" baseline="0" dirty="0" smtClean="0">
                          <a:solidFill>
                            <a:schemeClr val="dk1"/>
                          </a:solidFill>
                          <a:latin typeface="Arial" panose="020B0604020202020204" pitchFamily="34" charset="0"/>
                          <a:ea typeface="+mn-ea"/>
                          <a:cs typeface="Arial" panose="020B0604020202020204" pitchFamily="34" charset="0"/>
                        </a:rPr>
                        <a:t>937,295</a:t>
                      </a:r>
                      <a:endParaRPr lang="en-ZA" sz="1400" b="0" dirty="0">
                        <a:latin typeface="Arial" panose="020B0604020202020204" pitchFamily="34" charset="0"/>
                        <a:cs typeface="Arial" panose="020B0604020202020204" pitchFamily="34" charset="0"/>
                      </a:endParaRPr>
                    </a:p>
                  </a:txBody>
                  <a:tcPr marL="3680" marR="3680" marT="3682" marB="0" anchor="b">
                    <a:lnL w="38100" cap="flat" cmpd="sng" algn="ctr">
                      <a:solidFill>
                        <a:schemeClr val="accent3">
                          <a:lumMod val="75000"/>
                        </a:schemeClr>
                      </a:solidFill>
                      <a:prstDash val="solid"/>
                      <a:round/>
                      <a:headEnd type="none" w="med" len="med"/>
                      <a:tailEnd type="none" w="med" len="med"/>
                    </a:lnL>
                  </a:tcPr>
                </a:tc>
                <a:tc>
                  <a:txBody>
                    <a:bodyPr/>
                    <a:lstStyle/>
                    <a:p>
                      <a:pPr algn="ctr"/>
                      <a:r>
                        <a:rPr lang="en-ZA" sz="1400" b="0" i="0" u="none" strike="noStrike" kern="1200" baseline="0" dirty="0" smtClean="0">
                          <a:solidFill>
                            <a:schemeClr val="dk1"/>
                          </a:solidFill>
                          <a:latin typeface="Arial" panose="020B0604020202020204" pitchFamily="34" charset="0"/>
                          <a:ea typeface="+mn-ea"/>
                          <a:cs typeface="Arial" panose="020B0604020202020204" pitchFamily="34" charset="0"/>
                        </a:rPr>
                        <a:t>910 942</a:t>
                      </a:r>
                      <a:endParaRPr lang="en-ZA" sz="1400" b="0" dirty="0">
                        <a:latin typeface="Arial" panose="020B0604020202020204" pitchFamily="34" charset="0"/>
                        <a:cs typeface="Arial" panose="020B0604020202020204" pitchFamily="34" charset="0"/>
                      </a:endParaRPr>
                    </a:p>
                  </a:txBody>
                  <a:tcPr marL="3680" marR="3680" marT="3682" marB="0" anchor="b">
                    <a:lnR w="38100" cap="flat" cmpd="sng" algn="ctr">
                      <a:solidFill>
                        <a:schemeClr val="accent3">
                          <a:lumMod val="75000"/>
                        </a:schemeClr>
                      </a:solidFill>
                      <a:prstDash val="solid"/>
                      <a:round/>
                      <a:headEnd type="none" w="med" len="med"/>
                      <a:tailEnd type="none" w="med" len="med"/>
                    </a:lnR>
                  </a:tcPr>
                </a:tc>
                <a:tc>
                  <a:txBody>
                    <a:bodyPr/>
                    <a:lstStyle/>
                    <a:p>
                      <a:pPr algn="ctr"/>
                      <a:r>
                        <a:rPr lang="en-ZA" sz="1400" b="0" i="0" u="none" strike="noStrike" kern="1200" baseline="0" dirty="0" smtClean="0">
                          <a:solidFill>
                            <a:schemeClr val="dk1"/>
                          </a:solidFill>
                          <a:latin typeface="Arial" panose="020B0604020202020204" pitchFamily="34" charset="0"/>
                          <a:ea typeface="+mn-ea"/>
                          <a:cs typeface="Arial" panose="020B0604020202020204" pitchFamily="34" charset="0"/>
                        </a:rPr>
                        <a:t>26,353</a:t>
                      </a:r>
                      <a:endParaRPr lang="en-ZA" sz="1400" b="0" dirty="0">
                        <a:latin typeface="Arial" panose="020B0604020202020204" pitchFamily="34" charset="0"/>
                        <a:cs typeface="Arial" panose="020B0604020202020204" pitchFamily="34" charset="0"/>
                      </a:endParaRPr>
                    </a:p>
                  </a:txBody>
                  <a:tcPr marL="3680" marR="3680" marT="3682" marB="0" anchor="b">
                    <a:lnL w="38100" cap="flat" cmpd="sng" algn="ctr">
                      <a:solidFill>
                        <a:schemeClr val="accent3">
                          <a:lumMod val="75000"/>
                        </a:schemeClr>
                      </a:solidFill>
                      <a:prstDash val="solid"/>
                      <a:round/>
                      <a:headEnd type="none" w="med" len="med"/>
                      <a:tailEnd type="none" w="med" len="med"/>
                    </a:lnL>
                  </a:tcPr>
                </a:tc>
                <a:tc>
                  <a:txBody>
                    <a:bodyPr/>
                    <a:lstStyle/>
                    <a:p>
                      <a:pPr algn="ctr"/>
                      <a:r>
                        <a:rPr lang="en-ZA" sz="1400" b="0" i="0" u="none" strike="noStrike" kern="1200" baseline="0" dirty="0" smtClean="0">
                          <a:solidFill>
                            <a:schemeClr val="dk1"/>
                          </a:solidFill>
                          <a:latin typeface="Arial" panose="020B0604020202020204" pitchFamily="34" charset="0"/>
                          <a:ea typeface="+mn-ea"/>
                          <a:cs typeface="Arial" panose="020B0604020202020204" pitchFamily="34" charset="0"/>
                        </a:rPr>
                        <a:t>97.2</a:t>
                      </a:r>
                      <a:endParaRPr lang="en-ZA" sz="1400" b="0" dirty="0">
                        <a:latin typeface="Arial" panose="020B0604020202020204" pitchFamily="34" charset="0"/>
                        <a:cs typeface="Arial" panose="020B0604020202020204" pitchFamily="34" charset="0"/>
                      </a:endParaRPr>
                    </a:p>
                  </a:txBody>
                  <a:tcPr marL="3680" marR="3680" marT="3682" marB="0" anchor="b">
                    <a:lnR w="38100" cap="flat" cmpd="sng" algn="ctr">
                      <a:solidFill>
                        <a:schemeClr val="accent3">
                          <a:lumMod val="75000"/>
                        </a:schemeClr>
                      </a:solidFill>
                      <a:prstDash val="solid"/>
                      <a:round/>
                      <a:headEnd type="none" w="med" len="med"/>
                      <a:tailEnd type="none" w="med" len="med"/>
                    </a:lnR>
                  </a:tcPr>
                </a:tc>
                <a:tc>
                  <a:txBody>
                    <a:bodyPr/>
                    <a:lstStyle/>
                    <a:p>
                      <a:pPr algn="ctr"/>
                      <a:r>
                        <a:rPr lang="en-ZA" sz="1400" dirty="0" smtClean="0">
                          <a:latin typeface="Arial" panose="020B0604020202020204" pitchFamily="34" charset="0"/>
                          <a:cs typeface="Arial" panose="020B0604020202020204" pitchFamily="34" charset="0"/>
                        </a:rPr>
                        <a:t>778 240</a:t>
                      </a:r>
                      <a:endParaRPr lang="en-ZA" sz="1400" dirty="0">
                        <a:latin typeface="Arial" panose="020B0604020202020204" pitchFamily="34" charset="0"/>
                        <a:cs typeface="Arial" panose="020B0604020202020204" pitchFamily="34" charset="0"/>
                      </a:endParaRPr>
                    </a:p>
                  </a:txBody>
                  <a:tcPr marL="3680" marR="3680" marT="3682" marB="0" anchor="b">
                    <a:lnL w="38100" cap="flat" cmpd="sng" algn="ctr">
                      <a:solidFill>
                        <a:schemeClr val="accent3">
                          <a:lumMod val="75000"/>
                        </a:schemeClr>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400" dirty="0" smtClean="0">
                          <a:latin typeface="Arial" panose="020B0604020202020204" pitchFamily="34" charset="0"/>
                          <a:cs typeface="Arial" panose="020B0604020202020204" pitchFamily="34" charset="0"/>
                        </a:rPr>
                        <a:t>778 240</a:t>
                      </a:r>
                    </a:p>
                  </a:txBody>
                  <a:tcPr marL="3680" marR="3680" marT="3682" marB="0" anchor="b">
                    <a:lnR w="38100" cap="flat" cmpd="sng" algn="ctr">
                      <a:solidFill>
                        <a:schemeClr val="accent3">
                          <a:lumMod val="75000"/>
                        </a:schemeClr>
                      </a:solidFill>
                      <a:prstDash val="solid"/>
                      <a:round/>
                      <a:headEnd type="none" w="med" len="med"/>
                      <a:tailEnd type="none" w="med" len="med"/>
                    </a:lnR>
                  </a:tcPr>
                </a:tc>
                <a:tc>
                  <a:txBody>
                    <a:bodyPr/>
                    <a:lstStyle/>
                    <a:p>
                      <a:pPr algn="ctr"/>
                      <a:r>
                        <a:rPr lang="en-ZA" sz="1400" dirty="0" smtClean="0">
                          <a:latin typeface="Arial" panose="020B0604020202020204" pitchFamily="34" charset="0"/>
                          <a:cs typeface="Arial" panose="020B0604020202020204" pitchFamily="34" charset="0"/>
                        </a:rPr>
                        <a:t>0</a:t>
                      </a:r>
                      <a:endParaRPr lang="en-ZA" sz="1400" dirty="0">
                        <a:latin typeface="Arial" panose="020B0604020202020204" pitchFamily="34" charset="0"/>
                        <a:cs typeface="Arial" panose="020B0604020202020204" pitchFamily="34" charset="0"/>
                      </a:endParaRPr>
                    </a:p>
                  </a:txBody>
                  <a:tcPr marL="3680" marR="3680" marT="3682" marB="0" anchor="b">
                    <a:lnL w="38100" cap="flat" cmpd="sng" algn="ctr">
                      <a:solidFill>
                        <a:schemeClr val="accent3">
                          <a:lumMod val="75000"/>
                        </a:schemeClr>
                      </a:solidFill>
                      <a:prstDash val="solid"/>
                      <a:round/>
                      <a:headEnd type="none" w="med" len="med"/>
                      <a:tailEnd type="none" w="med" len="med"/>
                    </a:lnL>
                  </a:tcPr>
                </a:tc>
                <a:tc>
                  <a:txBody>
                    <a:bodyPr/>
                    <a:lstStyle/>
                    <a:p>
                      <a:pPr algn="ctr"/>
                      <a:r>
                        <a:rPr lang="en-ZA" sz="1400" dirty="0" smtClean="0">
                          <a:latin typeface="Arial" panose="020B0604020202020204" pitchFamily="34" charset="0"/>
                          <a:cs typeface="Arial" panose="020B0604020202020204" pitchFamily="34" charset="0"/>
                        </a:rPr>
                        <a:t>0.00</a:t>
                      </a:r>
                      <a:endParaRPr lang="en-ZA" sz="1400" dirty="0">
                        <a:latin typeface="Arial" panose="020B0604020202020204" pitchFamily="34" charset="0"/>
                        <a:cs typeface="Arial" panose="020B0604020202020204" pitchFamily="34" charset="0"/>
                      </a:endParaRPr>
                    </a:p>
                  </a:txBody>
                  <a:tcPr marL="3680" marR="3680" marT="3682" marB="0" anchor="b">
                    <a:lnR w="38100" cap="flat" cmpd="sng" algn="ctr">
                      <a:solidFill>
                        <a:schemeClr val="accent3">
                          <a:lumMod val="75000"/>
                        </a:schemeClr>
                      </a:solidFill>
                      <a:prstDash val="solid"/>
                      <a:round/>
                      <a:headEnd type="none" w="med" len="med"/>
                      <a:tailEnd type="none" w="med" len="med"/>
                    </a:lnR>
                  </a:tcPr>
                </a:tc>
                <a:extLst>
                  <a:ext uri="{0D108BD9-81ED-4DB2-BD59-A6C34878D82A}">
                    <a16:rowId xmlns:a16="http://schemas.microsoft.com/office/drawing/2014/main" val="10005"/>
                  </a:ext>
                </a:extLst>
              </a:tr>
              <a:tr h="396955">
                <a:tc>
                  <a:txBody>
                    <a:bodyPr/>
                    <a:lstStyle/>
                    <a:p>
                      <a:pPr algn="l" fontAlgn="b"/>
                      <a:r>
                        <a:rPr lang="en-ZA" sz="1400" kern="1200" dirty="0" smtClean="0">
                          <a:solidFill>
                            <a:schemeClr val="dk1"/>
                          </a:solidFill>
                          <a:latin typeface="Arial" panose="020B0604020202020204" pitchFamily="34" charset="0"/>
                          <a:ea typeface="+mn-ea"/>
                          <a:cs typeface="Arial" panose="020B0604020202020204" pitchFamily="34" charset="0"/>
                        </a:rPr>
                        <a:t>Households </a:t>
                      </a:r>
                      <a:endParaRPr lang="en-ZA" sz="1400" kern="1200" dirty="0">
                        <a:solidFill>
                          <a:schemeClr val="dk1"/>
                        </a:solidFill>
                        <a:latin typeface="Arial" panose="020B0604020202020204" pitchFamily="34" charset="0"/>
                        <a:ea typeface="+mn-ea"/>
                        <a:cs typeface="Arial" panose="020B0604020202020204" pitchFamily="34" charset="0"/>
                      </a:endParaRPr>
                    </a:p>
                  </a:txBody>
                  <a:tcPr marL="3680" marR="3680" marT="3682" marB="0" anchor="b">
                    <a:lnL w="38100" cap="flat" cmpd="sng" algn="ctr">
                      <a:solidFill>
                        <a:schemeClr val="accent3">
                          <a:lumMod val="75000"/>
                        </a:schemeClr>
                      </a:solidFill>
                      <a:prstDash val="solid"/>
                      <a:round/>
                      <a:headEnd type="none" w="med" len="med"/>
                      <a:tailEnd type="none" w="med" len="med"/>
                    </a:lnL>
                    <a:lnR w="38100" cap="flat" cmpd="sng" algn="ctr">
                      <a:solidFill>
                        <a:schemeClr val="accent3">
                          <a:lumMod val="75000"/>
                        </a:schemeClr>
                      </a:solidFill>
                      <a:prstDash val="solid"/>
                      <a:round/>
                      <a:headEnd type="none" w="med" len="med"/>
                      <a:tailEnd type="none" w="med" len="med"/>
                    </a:lnR>
                  </a:tcPr>
                </a:tc>
                <a:tc>
                  <a:txBody>
                    <a:bodyPr/>
                    <a:lstStyle/>
                    <a:p>
                      <a:pPr algn="ctr"/>
                      <a:r>
                        <a:rPr lang="en-ZA" sz="1400" b="0" i="0" u="none" strike="noStrike" kern="1200" baseline="0" dirty="0" smtClean="0">
                          <a:solidFill>
                            <a:schemeClr val="dk1"/>
                          </a:solidFill>
                          <a:latin typeface="Arial" panose="020B0604020202020204" pitchFamily="34" charset="0"/>
                          <a:ea typeface="+mn-ea"/>
                          <a:cs typeface="Arial" panose="020B0604020202020204" pitchFamily="34" charset="0"/>
                        </a:rPr>
                        <a:t>220</a:t>
                      </a:r>
                      <a:endParaRPr lang="en-ZA" sz="1400" b="0" dirty="0">
                        <a:latin typeface="Arial" panose="020B0604020202020204" pitchFamily="34" charset="0"/>
                        <a:cs typeface="Arial" panose="020B0604020202020204" pitchFamily="34" charset="0"/>
                      </a:endParaRPr>
                    </a:p>
                  </a:txBody>
                  <a:tcPr marL="3680" marR="3680" marT="3682" marB="0" anchor="b">
                    <a:lnL w="38100" cap="flat" cmpd="sng" algn="ctr">
                      <a:solidFill>
                        <a:schemeClr val="accent3">
                          <a:lumMod val="75000"/>
                        </a:schemeClr>
                      </a:solidFill>
                      <a:prstDash val="solid"/>
                      <a:round/>
                      <a:headEnd type="none" w="med" len="med"/>
                      <a:tailEnd type="none" w="med" len="med"/>
                    </a:lnL>
                  </a:tcPr>
                </a:tc>
                <a:tc>
                  <a:txBody>
                    <a:bodyPr/>
                    <a:lstStyle/>
                    <a:p>
                      <a:pPr algn="ctr"/>
                      <a:r>
                        <a:rPr lang="en-ZA" sz="1400" b="0" i="0" u="none" strike="noStrike" kern="1200" baseline="0" dirty="0" smtClean="0">
                          <a:solidFill>
                            <a:schemeClr val="dk1"/>
                          </a:solidFill>
                          <a:latin typeface="Arial" panose="020B0604020202020204" pitchFamily="34" charset="0"/>
                          <a:ea typeface="+mn-ea"/>
                          <a:cs typeface="Arial" panose="020B0604020202020204" pitchFamily="34" charset="0"/>
                        </a:rPr>
                        <a:t>255</a:t>
                      </a:r>
                      <a:endParaRPr lang="en-ZA" sz="1400" b="0" dirty="0">
                        <a:latin typeface="Arial" panose="020B0604020202020204" pitchFamily="34" charset="0"/>
                        <a:cs typeface="Arial" panose="020B0604020202020204" pitchFamily="34" charset="0"/>
                      </a:endParaRPr>
                    </a:p>
                  </a:txBody>
                  <a:tcPr marL="3680" marR="3680" marT="3682" marB="0" anchor="b">
                    <a:lnR w="38100" cap="flat" cmpd="sng" algn="ctr">
                      <a:solidFill>
                        <a:schemeClr val="accent3">
                          <a:lumMod val="75000"/>
                        </a:schemeClr>
                      </a:solidFill>
                      <a:prstDash val="solid"/>
                      <a:round/>
                      <a:headEnd type="none" w="med" len="med"/>
                      <a:tailEnd type="none" w="med" len="med"/>
                    </a:lnR>
                  </a:tcPr>
                </a:tc>
                <a:tc>
                  <a:txBody>
                    <a:bodyPr/>
                    <a:lstStyle/>
                    <a:p>
                      <a:pPr algn="ctr"/>
                      <a:r>
                        <a:rPr lang="en-ZA" sz="1400" b="0" i="0" u="none" strike="noStrike" kern="1200" baseline="0" dirty="0" smtClean="0">
                          <a:solidFill>
                            <a:schemeClr val="dk1"/>
                          </a:solidFill>
                          <a:latin typeface="Arial" panose="020B0604020202020204" pitchFamily="34" charset="0"/>
                          <a:ea typeface="+mn-ea"/>
                          <a:cs typeface="Arial" panose="020B0604020202020204" pitchFamily="34" charset="0"/>
                        </a:rPr>
                        <a:t>-35</a:t>
                      </a:r>
                      <a:endParaRPr lang="en-ZA" sz="1400" b="0" dirty="0">
                        <a:latin typeface="Arial" panose="020B0604020202020204" pitchFamily="34" charset="0"/>
                        <a:cs typeface="Arial" panose="020B0604020202020204" pitchFamily="34" charset="0"/>
                      </a:endParaRPr>
                    </a:p>
                  </a:txBody>
                  <a:tcPr marL="3680" marR="3680" marT="3682" marB="0" anchor="b">
                    <a:lnL w="38100" cap="flat" cmpd="sng" algn="ctr">
                      <a:solidFill>
                        <a:schemeClr val="accent3">
                          <a:lumMod val="75000"/>
                        </a:schemeClr>
                      </a:solidFill>
                      <a:prstDash val="solid"/>
                      <a:round/>
                      <a:headEnd type="none" w="med" len="med"/>
                      <a:tailEnd type="none" w="med" len="med"/>
                    </a:lnL>
                  </a:tcPr>
                </a:tc>
                <a:tc>
                  <a:txBody>
                    <a:bodyPr/>
                    <a:lstStyle/>
                    <a:p>
                      <a:pPr algn="ctr"/>
                      <a:r>
                        <a:rPr lang="en-ZA" sz="1400" b="0" i="0" u="none" strike="noStrike" kern="1200" baseline="0" dirty="0" smtClean="0">
                          <a:solidFill>
                            <a:schemeClr val="dk1"/>
                          </a:solidFill>
                          <a:latin typeface="Arial" panose="020B0604020202020204" pitchFamily="34" charset="0"/>
                          <a:ea typeface="+mn-ea"/>
                          <a:cs typeface="Arial" panose="020B0604020202020204" pitchFamily="34" charset="0"/>
                        </a:rPr>
                        <a:t>115.9</a:t>
                      </a:r>
                      <a:endParaRPr lang="en-ZA" sz="1400" dirty="0">
                        <a:latin typeface="Arial" panose="020B0604020202020204" pitchFamily="34" charset="0"/>
                        <a:cs typeface="Arial" panose="020B0604020202020204" pitchFamily="34" charset="0"/>
                      </a:endParaRPr>
                    </a:p>
                  </a:txBody>
                  <a:tcPr marL="3680" marR="3680" marT="3682" marB="0" anchor="b">
                    <a:lnR w="38100" cap="flat" cmpd="sng" algn="ctr">
                      <a:solidFill>
                        <a:schemeClr val="accent3">
                          <a:lumMod val="75000"/>
                        </a:schemeClr>
                      </a:solidFill>
                      <a:prstDash val="solid"/>
                      <a:round/>
                      <a:headEnd type="none" w="med" len="med"/>
                      <a:tailEnd type="none" w="med" len="med"/>
                    </a:lnR>
                  </a:tcPr>
                </a:tc>
                <a:tc>
                  <a:txBody>
                    <a:bodyPr/>
                    <a:lstStyle/>
                    <a:p>
                      <a:pPr algn="ctr"/>
                      <a:r>
                        <a:rPr lang="en-ZA" sz="1400" dirty="0" smtClean="0">
                          <a:latin typeface="Arial" panose="020B0604020202020204" pitchFamily="34" charset="0"/>
                          <a:cs typeface="Arial" panose="020B0604020202020204" pitchFamily="34" charset="0"/>
                        </a:rPr>
                        <a:t>119</a:t>
                      </a:r>
                      <a:endParaRPr lang="en-ZA" sz="1400" dirty="0">
                        <a:latin typeface="Arial" panose="020B0604020202020204" pitchFamily="34" charset="0"/>
                        <a:cs typeface="Arial" panose="020B0604020202020204" pitchFamily="34" charset="0"/>
                      </a:endParaRPr>
                    </a:p>
                  </a:txBody>
                  <a:tcPr marL="3680" marR="3680" marT="3682" marB="0" anchor="b">
                    <a:lnL w="38100" cap="flat" cmpd="sng" algn="ctr">
                      <a:solidFill>
                        <a:schemeClr val="accent3">
                          <a:lumMod val="75000"/>
                        </a:schemeClr>
                      </a:solidFill>
                      <a:prstDash val="solid"/>
                      <a:round/>
                      <a:headEnd type="none" w="med" len="med"/>
                      <a:tailEnd type="none" w="med" len="med"/>
                    </a:lnL>
                  </a:tcPr>
                </a:tc>
                <a:tc>
                  <a:txBody>
                    <a:bodyPr/>
                    <a:lstStyle/>
                    <a:p>
                      <a:pPr algn="ctr"/>
                      <a:r>
                        <a:rPr lang="en-ZA" sz="1400" dirty="0" smtClean="0">
                          <a:latin typeface="Arial" panose="020B0604020202020204" pitchFamily="34" charset="0"/>
                          <a:cs typeface="Arial" panose="020B0604020202020204" pitchFamily="34" charset="0"/>
                        </a:rPr>
                        <a:t>130</a:t>
                      </a:r>
                      <a:endParaRPr lang="en-ZA" sz="1400" dirty="0">
                        <a:latin typeface="Arial" panose="020B0604020202020204" pitchFamily="34" charset="0"/>
                        <a:cs typeface="Arial" panose="020B0604020202020204" pitchFamily="34" charset="0"/>
                      </a:endParaRPr>
                    </a:p>
                  </a:txBody>
                  <a:tcPr marL="3680" marR="3680" marT="3682" marB="0" anchor="b">
                    <a:lnR w="38100" cap="flat" cmpd="sng" algn="ctr">
                      <a:solidFill>
                        <a:schemeClr val="accent3">
                          <a:lumMod val="75000"/>
                        </a:schemeClr>
                      </a:solidFill>
                      <a:prstDash val="solid"/>
                      <a:round/>
                      <a:headEnd type="none" w="med" len="med"/>
                      <a:tailEnd type="none" w="med" len="med"/>
                    </a:lnR>
                  </a:tcPr>
                </a:tc>
                <a:tc>
                  <a:txBody>
                    <a:bodyPr/>
                    <a:lstStyle/>
                    <a:p>
                      <a:pPr algn="ctr"/>
                      <a:r>
                        <a:rPr lang="en-ZA" sz="1400" dirty="0" smtClean="0">
                          <a:latin typeface="Arial" panose="020B0604020202020204" pitchFamily="34" charset="0"/>
                          <a:cs typeface="Arial" panose="020B0604020202020204" pitchFamily="34" charset="0"/>
                        </a:rPr>
                        <a:t>-11</a:t>
                      </a:r>
                      <a:endParaRPr lang="en-ZA" sz="1400" dirty="0">
                        <a:latin typeface="Arial" panose="020B0604020202020204" pitchFamily="34" charset="0"/>
                        <a:cs typeface="Arial" panose="020B0604020202020204" pitchFamily="34" charset="0"/>
                      </a:endParaRPr>
                    </a:p>
                  </a:txBody>
                  <a:tcPr marL="3680" marR="3680" marT="3682" marB="0" anchor="b">
                    <a:lnL w="38100" cap="flat" cmpd="sng" algn="ctr">
                      <a:solidFill>
                        <a:schemeClr val="accent3">
                          <a:lumMod val="75000"/>
                        </a:schemeClr>
                      </a:solidFill>
                      <a:prstDash val="solid"/>
                      <a:round/>
                      <a:headEnd type="none" w="med" len="med"/>
                      <a:tailEnd type="none" w="med" len="med"/>
                    </a:lnL>
                  </a:tcPr>
                </a:tc>
                <a:tc>
                  <a:txBody>
                    <a:bodyPr/>
                    <a:lstStyle/>
                    <a:p>
                      <a:pPr algn="ctr"/>
                      <a:r>
                        <a:rPr lang="en-ZA" sz="1400" dirty="0" smtClean="0">
                          <a:latin typeface="Arial" panose="020B0604020202020204" pitchFamily="34" charset="0"/>
                          <a:cs typeface="Arial" panose="020B0604020202020204" pitchFamily="34" charset="0"/>
                        </a:rPr>
                        <a:t>-109</a:t>
                      </a:r>
                      <a:endParaRPr lang="en-ZA" sz="1400" dirty="0">
                        <a:latin typeface="Arial" panose="020B0604020202020204" pitchFamily="34" charset="0"/>
                        <a:cs typeface="Arial" panose="020B0604020202020204" pitchFamily="34" charset="0"/>
                      </a:endParaRPr>
                    </a:p>
                  </a:txBody>
                  <a:tcPr marL="3680" marR="3680" marT="3682" marB="0" anchor="b">
                    <a:lnR w="38100" cap="flat" cmpd="sng" algn="ctr">
                      <a:solidFill>
                        <a:schemeClr val="accent3">
                          <a:lumMod val="75000"/>
                        </a:schemeClr>
                      </a:solidFill>
                      <a:prstDash val="solid"/>
                      <a:round/>
                      <a:headEnd type="none" w="med" len="med"/>
                      <a:tailEnd type="none" w="med" len="med"/>
                    </a:lnR>
                  </a:tcPr>
                </a:tc>
                <a:extLst>
                  <a:ext uri="{0D108BD9-81ED-4DB2-BD59-A6C34878D82A}">
                    <a16:rowId xmlns:a16="http://schemas.microsoft.com/office/drawing/2014/main" val="10006"/>
                  </a:ext>
                </a:extLst>
              </a:tr>
              <a:tr h="590089">
                <a:tc>
                  <a:txBody>
                    <a:bodyPr/>
                    <a:lstStyle/>
                    <a:p>
                      <a:pPr marL="53975" indent="-53975" algn="l" fontAlgn="b"/>
                      <a:r>
                        <a:rPr lang="en-ZA" sz="1400" kern="1200" dirty="0" smtClean="0">
                          <a:solidFill>
                            <a:schemeClr val="dk1"/>
                          </a:solidFill>
                          <a:latin typeface="Arial" panose="020B0604020202020204" pitchFamily="34" charset="0"/>
                          <a:ea typeface="+mn-ea"/>
                          <a:cs typeface="Arial" panose="020B0604020202020204" pitchFamily="34" charset="0"/>
                        </a:rPr>
                        <a:t>Payments for capital assets</a:t>
                      </a:r>
                      <a:endParaRPr lang="en-ZA" sz="1400" kern="1200" dirty="0">
                        <a:solidFill>
                          <a:schemeClr val="dk1"/>
                        </a:solidFill>
                        <a:latin typeface="Arial" panose="020B0604020202020204" pitchFamily="34" charset="0"/>
                        <a:ea typeface="+mn-ea"/>
                        <a:cs typeface="Arial" panose="020B0604020202020204" pitchFamily="34" charset="0"/>
                      </a:endParaRPr>
                    </a:p>
                  </a:txBody>
                  <a:tcPr marL="3680" marR="3680" marT="3682" marB="0" anchor="b">
                    <a:lnL w="38100" cap="flat" cmpd="sng" algn="ctr">
                      <a:solidFill>
                        <a:schemeClr val="accent3">
                          <a:lumMod val="75000"/>
                        </a:schemeClr>
                      </a:solidFill>
                      <a:prstDash val="solid"/>
                      <a:round/>
                      <a:headEnd type="none" w="med" len="med"/>
                      <a:tailEnd type="none" w="med" len="med"/>
                    </a:lnL>
                    <a:lnR w="38100" cap="flat" cmpd="sng" algn="ctr">
                      <a:solidFill>
                        <a:schemeClr val="accent3">
                          <a:lumMod val="75000"/>
                        </a:schemeClr>
                      </a:solidFill>
                      <a:prstDash val="solid"/>
                      <a:round/>
                      <a:headEnd type="none" w="med" len="med"/>
                      <a:tailEnd type="none" w="med" len="med"/>
                    </a:lnR>
                  </a:tcPr>
                </a:tc>
                <a:tc>
                  <a:txBody>
                    <a:bodyPr/>
                    <a:lstStyle/>
                    <a:p>
                      <a:pPr algn="ctr"/>
                      <a:r>
                        <a:rPr lang="en-ZA" sz="1400" b="0" i="0" u="none" strike="noStrike" kern="1200" baseline="0" dirty="0" smtClean="0">
                          <a:solidFill>
                            <a:schemeClr val="dk1"/>
                          </a:solidFill>
                          <a:latin typeface="Arial" panose="020B0604020202020204" pitchFamily="34" charset="0"/>
                          <a:ea typeface="+mn-ea"/>
                          <a:cs typeface="Arial" panose="020B0604020202020204" pitchFamily="34" charset="0"/>
                        </a:rPr>
                        <a:t>976</a:t>
                      </a:r>
                      <a:endParaRPr lang="en-ZA" sz="1400" b="0" dirty="0">
                        <a:latin typeface="Arial" panose="020B0604020202020204" pitchFamily="34" charset="0"/>
                        <a:cs typeface="Arial" panose="020B0604020202020204" pitchFamily="34" charset="0"/>
                      </a:endParaRPr>
                    </a:p>
                  </a:txBody>
                  <a:tcPr marL="3680" marR="3680" marT="3682" marB="0" anchor="b">
                    <a:lnL w="38100" cap="flat" cmpd="sng" algn="ctr">
                      <a:solidFill>
                        <a:schemeClr val="accent3">
                          <a:lumMod val="75000"/>
                        </a:schemeClr>
                      </a:solidFill>
                      <a:prstDash val="solid"/>
                      <a:round/>
                      <a:headEnd type="none" w="med" len="med"/>
                      <a:tailEnd type="none" w="med" len="med"/>
                    </a:lnL>
                    <a:lnB w="38100" cap="flat" cmpd="sng" algn="ctr">
                      <a:solidFill>
                        <a:schemeClr val="accent3">
                          <a:lumMod val="75000"/>
                        </a:schemeClr>
                      </a:solidFill>
                      <a:prstDash val="solid"/>
                      <a:round/>
                      <a:headEnd type="none" w="med" len="med"/>
                      <a:tailEnd type="none" w="med" len="med"/>
                    </a:lnB>
                  </a:tcPr>
                </a:tc>
                <a:tc>
                  <a:txBody>
                    <a:bodyPr/>
                    <a:lstStyle/>
                    <a:p>
                      <a:pPr algn="ctr"/>
                      <a:r>
                        <a:rPr lang="en-ZA" sz="1400" b="0" i="0" u="none" strike="noStrike" kern="1200" baseline="0" dirty="0" smtClean="0">
                          <a:solidFill>
                            <a:schemeClr val="dk1"/>
                          </a:solidFill>
                          <a:latin typeface="Arial" panose="020B0604020202020204" pitchFamily="34" charset="0"/>
                          <a:ea typeface="+mn-ea"/>
                          <a:cs typeface="Arial" panose="020B0604020202020204" pitchFamily="34" charset="0"/>
                        </a:rPr>
                        <a:t>823</a:t>
                      </a:r>
                      <a:endParaRPr lang="en-ZA" sz="1400" b="0" dirty="0">
                        <a:latin typeface="Arial" panose="020B0604020202020204" pitchFamily="34" charset="0"/>
                        <a:cs typeface="Arial" panose="020B0604020202020204" pitchFamily="34" charset="0"/>
                      </a:endParaRPr>
                    </a:p>
                  </a:txBody>
                  <a:tcPr marL="3680" marR="3680" marT="3682" marB="0" anchor="b">
                    <a:lnR w="38100" cap="flat" cmpd="sng" algn="ctr">
                      <a:solidFill>
                        <a:schemeClr val="accent3">
                          <a:lumMod val="75000"/>
                        </a:schemeClr>
                      </a:solidFill>
                      <a:prstDash val="solid"/>
                      <a:round/>
                      <a:headEnd type="none" w="med" len="med"/>
                      <a:tailEnd type="none" w="med" len="med"/>
                    </a:lnR>
                    <a:lnB w="38100" cap="flat" cmpd="sng" algn="ctr">
                      <a:solidFill>
                        <a:schemeClr val="accent3">
                          <a:lumMod val="75000"/>
                        </a:schemeClr>
                      </a:solidFill>
                      <a:prstDash val="solid"/>
                      <a:round/>
                      <a:headEnd type="none" w="med" len="med"/>
                      <a:tailEnd type="none" w="med" len="med"/>
                    </a:lnB>
                  </a:tcPr>
                </a:tc>
                <a:tc>
                  <a:txBody>
                    <a:bodyPr/>
                    <a:lstStyle/>
                    <a:p>
                      <a:pPr algn="ctr"/>
                      <a:r>
                        <a:rPr lang="en-ZA" sz="1400" b="0" i="0" u="none" strike="noStrike" kern="1200" baseline="0" dirty="0" smtClean="0">
                          <a:solidFill>
                            <a:schemeClr val="dk1"/>
                          </a:solidFill>
                          <a:latin typeface="Arial" panose="020B0604020202020204" pitchFamily="34" charset="0"/>
                          <a:ea typeface="+mn-ea"/>
                          <a:cs typeface="Arial" panose="020B0604020202020204" pitchFamily="34" charset="0"/>
                        </a:rPr>
                        <a:t>153</a:t>
                      </a:r>
                      <a:endParaRPr lang="en-ZA" sz="1400" b="0" dirty="0">
                        <a:latin typeface="Arial" panose="020B0604020202020204" pitchFamily="34" charset="0"/>
                        <a:cs typeface="Arial" panose="020B0604020202020204" pitchFamily="34" charset="0"/>
                      </a:endParaRPr>
                    </a:p>
                  </a:txBody>
                  <a:tcPr marL="3680" marR="3680" marT="3682" marB="0" anchor="b">
                    <a:lnL w="38100" cap="flat" cmpd="sng" algn="ctr">
                      <a:solidFill>
                        <a:schemeClr val="accent3">
                          <a:lumMod val="75000"/>
                        </a:schemeClr>
                      </a:solidFill>
                      <a:prstDash val="solid"/>
                      <a:round/>
                      <a:headEnd type="none" w="med" len="med"/>
                      <a:tailEnd type="none" w="med" len="med"/>
                    </a:lnL>
                    <a:lnB w="38100" cap="flat" cmpd="sng" algn="ctr">
                      <a:solidFill>
                        <a:schemeClr val="accent3">
                          <a:lumMod val="75000"/>
                        </a:schemeClr>
                      </a:solidFill>
                      <a:prstDash val="solid"/>
                      <a:round/>
                      <a:headEnd type="none" w="med" len="med"/>
                      <a:tailEnd type="none" w="med" len="med"/>
                    </a:lnB>
                  </a:tcPr>
                </a:tc>
                <a:tc>
                  <a:txBody>
                    <a:bodyPr/>
                    <a:lstStyle/>
                    <a:p>
                      <a:pPr algn="ctr"/>
                      <a:r>
                        <a:rPr lang="en-ZA" sz="1400" b="0" i="0" u="none" strike="noStrike" kern="1200" baseline="0" dirty="0" smtClean="0">
                          <a:solidFill>
                            <a:schemeClr val="dk1"/>
                          </a:solidFill>
                          <a:latin typeface="Arial" panose="020B0604020202020204" pitchFamily="34" charset="0"/>
                          <a:ea typeface="+mn-ea"/>
                          <a:cs typeface="Arial" panose="020B0604020202020204" pitchFamily="34" charset="0"/>
                        </a:rPr>
                        <a:t>84.3</a:t>
                      </a:r>
                      <a:endParaRPr lang="en-ZA" sz="1400" dirty="0">
                        <a:latin typeface="Arial" panose="020B0604020202020204" pitchFamily="34" charset="0"/>
                        <a:cs typeface="Arial" panose="020B0604020202020204" pitchFamily="34" charset="0"/>
                      </a:endParaRPr>
                    </a:p>
                  </a:txBody>
                  <a:tcPr marL="3680" marR="3680" marT="3682" marB="0" anchor="b">
                    <a:lnR w="38100" cap="flat" cmpd="sng" algn="ctr">
                      <a:solidFill>
                        <a:schemeClr val="accent3">
                          <a:lumMod val="75000"/>
                        </a:schemeClr>
                      </a:solidFill>
                      <a:prstDash val="solid"/>
                      <a:round/>
                      <a:headEnd type="none" w="med" len="med"/>
                      <a:tailEnd type="none" w="med" len="med"/>
                    </a:lnR>
                    <a:lnB w="38100" cap="flat" cmpd="sng" algn="ctr">
                      <a:solidFill>
                        <a:schemeClr val="accent3">
                          <a:lumMod val="75000"/>
                        </a:schemeClr>
                      </a:solidFill>
                      <a:prstDash val="solid"/>
                      <a:round/>
                      <a:headEnd type="none" w="med" len="med"/>
                      <a:tailEnd type="none" w="med" len="med"/>
                    </a:lnB>
                  </a:tcPr>
                </a:tc>
                <a:tc>
                  <a:txBody>
                    <a:bodyPr/>
                    <a:lstStyle/>
                    <a:p>
                      <a:pPr algn="ctr"/>
                      <a:r>
                        <a:rPr lang="en-ZA" sz="1400" dirty="0" smtClean="0">
                          <a:latin typeface="Arial" panose="020B0604020202020204" pitchFamily="34" charset="0"/>
                          <a:cs typeface="Arial" panose="020B0604020202020204" pitchFamily="34" charset="0"/>
                        </a:rPr>
                        <a:t>1 707</a:t>
                      </a:r>
                      <a:endParaRPr lang="en-ZA" sz="1400" dirty="0">
                        <a:latin typeface="Arial" panose="020B0604020202020204" pitchFamily="34" charset="0"/>
                        <a:cs typeface="Arial" panose="020B0604020202020204" pitchFamily="34" charset="0"/>
                      </a:endParaRPr>
                    </a:p>
                  </a:txBody>
                  <a:tcPr marL="3680" marR="3680" marT="3682" marB="0" anchor="b">
                    <a:lnL w="38100" cap="flat" cmpd="sng" algn="ctr">
                      <a:solidFill>
                        <a:schemeClr val="accent3">
                          <a:lumMod val="75000"/>
                        </a:schemeClr>
                      </a:solidFill>
                      <a:prstDash val="solid"/>
                      <a:round/>
                      <a:headEnd type="none" w="med" len="med"/>
                      <a:tailEnd type="none" w="med" len="med"/>
                    </a:lnL>
                    <a:lnB w="38100" cap="flat" cmpd="sng" algn="ctr">
                      <a:solidFill>
                        <a:schemeClr val="accent3">
                          <a:lumMod val="75000"/>
                        </a:schemeClr>
                      </a:solidFill>
                      <a:prstDash val="solid"/>
                      <a:round/>
                      <a:headEnd type="none" w="med" len="med"/>
                      <a:tailEnd type="none" w="med" len="med"/>
                    </a:lnB>
                  </a:tcPr>
                </a:tc>
                <a:tc>
                  <a:txBody>
                    <a:bodyPr/>
                    <a:lstStyle/>
                    <a:p>
                      <a:pPr algn="ctr"/>
                      <a:r>
                        <a:rPr lang="en-ZA" sz="1400" dirty="0" smtClean="0">
                          <a:latin typeface="Arial" panose="020B0604020202020204" pitchFamily="34" charset="0"/>
                          <a:cs typeface="Arial" panose="020B0604020202020204" pitchFamily="34" charset="0"/>
                        </a:rPr>
                        <a:t>1 048</a:t>
                      </a:r>
                      <a:endParaRPr lang="en-ZA" sz="1400" dirty="0">
                        <a:latin typeface="Arial" panose="020B0604020202020204" pitchFamily="34" charset="0"/>
                        <a:cs typeface="Arial" panose="020B0604020202020204" pitchFamily="34" charset="0"/>
                      </a:endParaRPr>
                    </a:p>
                  </a:txBody>
                  <a:tcPr marL="3680" marR="3680" marT="3682" marB="0" anchor="b">
                    <a:lnR w="38100" cap="flat" cmpd="sng" algn="ctr">
                      <a:solidFill>
                        <a:schemeClr val="accent3">
                          <a:lumMod val="75000"/>
                        </a:schemeClr>
                      </a:solidFill>
                      <a:prstDash val="solid"/>
                      <a:round/>
                      <a:headEnd type="none" w="med" len="med"/>
                      <a:tailEnd type="none" w="med" len="med"/>
                    </a:lnR>
                    <a:lnB w="38100" cap="flat" cmpd="sng" algn="ctr">
                      <a:solidFill>
                        <a:schemeClr val="accent3">
                          <a:lumMod val="75000"/>
                        </a:schemeClr>
                      </a:solidFill>
                      <a:prstDash val="solid"/>
                      <a:round/>
                      <a:headEnd type="none" w="med" len="med"/>
                      <a:tailEnd type="none" w="med" len="med"/>
                    </a:lnB>
                  </a:tcPr>
                </a:tc>
                <a:tc>
                  <a:txBody>
                    <a:bodyPr/>
                    <a:lstStyle/>
                    <a:p>
                      <a:pPr algn="ctr"/>
                      <a:r>
                        <a:rPr lang="en-ZA" sz="1400" dirty="0" smtClean="0">
                          <a:latin typeface="Arial" panose="020B0604020202020204" pitchFamily="34" charset="0"/>
                          <a:cs typeface="Arial" panose="020B0604020202020204" pitchFamily="34" charset="0"/>
                        </a:rPr>
                        <a:t>659</a:t>
                      </a:r>
                      <a:endParaRPr lang="en-ZA" sz="1400" dirty="0">
                        <a:latin typeface="Arial" panose="020B0604020202020204" pitchFamily="34" charset="0"/>
                        <a:cs typeface="Arial" panose="020B0604020202020204" pitchFamily="34" charset="0"/>
                      </a:endParaRPr>
                    </a:p>
                  </a:txBody>
                  <a:tcPr marL="3680" marR="3680" marT="3682" marB="0" anchor="b">
                    <a:lnL w="38100" cap="flat" cmpd="sng" algn="ctr">
                      <a:solidFill>
                        <a:schemeClr val="accent3">
                          <a:lumMod val="75000"/>
                        </a:schemeClr>
                      </a:solidFill>
                      <a:prstDash val="solid"/>
                      <a:round/>
                      <a:headEnd type="none" w="med" len="med"/>
                      <a:tailEnd type="none" w="med" len="med"/>
                    </a:lnL>
                    <a:lnB w="38100" cap="flat" cmpd="sng" algn="ctr">
                      <a:solidFill>
                        <a:schemeClr val="accent3">
                          <a:lumMod val="75000"/>
                        </a:schemeClr>
                      </a:solidFill>
                      <a:prstDash val="solid"/>
                      <a:round/>
                      <a:headEnd type="none" w="med" len="med"/>
                      <a:tailEnd type="none" w="med" len="med"/>
                    </a:lnB>
                  </a:tcPr>
                </a:tc>
                <a:tc>
                  <a:txBody>
                    <a:bodyPr/>
                    <a:lstStyle/>
                    <a:p>
                      <a:pPr algn="ctr"/>
                      <a:r>
                        <a:rPr lang="en-ZA" sz="1400" dirty="0" smtClean="0">
                          <a:latin typeface="Arial" panose="020B0604020202020204" pitchFamily="34" charset="0"/>
                          <a:cs typeface="Arial" panose="020B0604020202020204" pitchFamily="34" charset="0"/>
                        </a:rPr>
                        <a:t>61.3</a:t>
                      </a:r>
                      <a:endParaRPr lang="en-ZA" sz="1400" dirty="0">
                        <a:latin typeface="Arial" panose="020B0604020202020204" pitchFamily="34" charset="0"/>
                        <a:cs typeface="Arial" panose="020B0604020202020204" pitchFamily="34" charset="0"/>
                      </a:endParaRPr>
                    </a:p>
                  </a:txBody>
                  <a:tcPr marL="3680" marR="3680" marT="3682" marB="0" anchor="b">
                    <a:lnR w="38100" cap="flat" cmpd="sng" algn="ctr">
                      <a:solidFill>
                        <a:schemeClr val="accent3">
                          <a:lumMod val="75000"/>
                        </a:schemeClr>
                      </a:solidFill>
                      <a:prstDash val="solid"/>
                      <a:round/>
                      <a:headEnd type="none" w="med" len="med"/>
                      <a:tailEnd type="none" w="med" len="med"/>
                    </a:lnR>
                    <a:lnB w="38100" cap="flat" cmpd="sng" algn="ctr">
                      <a:solidFill>
                        <a:schemeClr val="accent3">
                          <a:lumMod val="75000"/>
                        </a:schemeClr>
                      </a:solidFill>
                      <a:prstDash val="solid"/>
                      <a:round/>
                      <a:headEnd type="none" w="med" len="med"/>
                      <a:tailEnd type="none" w="med" len="med"/>
                    </a:lnB>
                  </a:tcPr>
                </a:tc>
                <a:extLst>
                  <a:ext uri="{0D108BD9-81ED-4DB2-BD59-A6C34878D82A}">
                    <a16:rowId xmlns:a16="http://schemas.microsoft.com/office/drawing/2014/main" val="10007"/>
                  </a:ext>
                </a:extLst>
              </a:tr>
              <a:tr h="590089">
                <a:tc>
                  <a:txBody>
                    <a:bodyPr/>
                    <a:lstStyle/>
                    <a:p>
                      <a:pPr algn="l" fontAlgn="b"/>
                      <a:r>
                        <a:rPr lang="en-ZA" sz="1400" b="1" u="none" strike="noStrike" dirty="0">
                          <a:solidFill>
                            <a:schemeClr val="tx1"/>
                          </a:solidFill>
                          <a:latin typeface="Arial" pitchFamily="34" charset="0"/>
                          <a:cs typeface="Arial" pitchFamily="34" charset="0"/>
                        </a:rPr>
                        <a:t>Totals</a:t>
                      </a:r>
                      <a:endParaRPr lang="en-ZA" sz="1400" b="1" i="0" u="none" strike="noStrike" dirty="0">
                        <a:solidFill>
                          <a:schemeClr val="tx1"/>
                        </a:solidFill>
                        <a:latin typeface="Arial" pitchFamily="34" charset="0"/>
                        <a:cs typeface="Arial" pitchFamily="34" charset="0"/>
                      </a:endParaRPr>
                    </a:p>
                  </a:txBody>
                  <a:tcPr marL="3680" marR="3680" marT="3682" marB="0" anchor="ctr">
                    <a:lnL w="38100" cap="flat" cmpd="sng" algn="ctr">
                      <a:solidFill>
                        <a:schemeClr val="accent3">
                          <a:lumMod val="75000"/>
                        </a:schemeClr>
                      </a:solidFill>
                      <a:prstDash val="solid"/>
                      <a:round/>
                      <a:headEnd type="none" w="med" len="med"/>
                      <a:tailEnd type="none" w="med" len="med"/>
                    </a:lnL>
                    <a:lnR w="38100" cap="flat" cmpd="sng" algn="ctr">
                      <a:solidFill>
                        <a:schemeClr val="accent3">
                          <a:lumMod val="75000"/>
                        </a:schemeClr>
                      </a:solidFill>
                      <a:prstDash val="solid"/>
                      <a:round/>
                      <a:headEnd type="none" w="med" len="med"/>
                      <a:tailEnd type="none" w="med" len="med"/>
                    </a:lnR>
                    <a:lnB w="38100" cap="flat" cmpd="sng" algn="ctr">
                      <a:solidFill>
                        <a:schemeClr val="accent3">
                          <a:lumMod val="75000"/>
                        </a:schemeClr>
                      </a:solidFill>
                      <a:prstDash val="solid"/>
                      <a:round/>
                      <a:headEnd type="none" w="med" len="med"/>
                      <a:tailEnd type="none" w="med" len="med"/>
                    </a:lnB>
                  </a:tcPr>
                </a:tc>
                <a:tc>
                  <a:txBody>
                    <a:bodyPr/>
                    <a:lstStyle/>
                    <a:p>
                      <a:pPr algn="ctr"/>
                      <a:r>
                        <a:rPr lang="en-ZA" sz="1400" b="1" i="0" u="none" strike="noStrike" kern="1200" baseline="0" dirty="0" smtClean="0">
                          <a:solidFill>
                            <a:schemeClr val="dk1"/>
                          </a:solidFill>
                          <a:latin typeface="Arial" panose="020B0604020202020204" pitchFamily="34" charset="0"/>
                          <a:ea typeface="+mn-ea"/>
                          <a:cs typeface="Arial" panose="020B0604020202020204" pitchFamily="34" charset="0"/>
                        </a:rPr>
                        <a:t>1 072 597</a:t>
                      </a:r>
                      <a:endParaRPr lang="en-ZA" sz="1400" dirty="0">
                        <a:latin typeface="Arial" panose="020B0604020202020204" pitchFamily="34" charset="0"/>
                        <a:cs typeface="Arial" panose="020B0604020202020204" pitchFamily="34" charset="0"/>
                      </a:endParaRPr>
                    </a:p>
                  </a:txBody>
                  <a:tcPr marL="3680" marR="3680" marT="3682" marB="0" anchor="ctr">
                    <a:lnL w="38100" cap="flat" cmpd="sng" algn="ctr">
                      <a:solidFill>
                        <a:schemeClr val="accent3">
                          <a:lumMod val="75000"/>
                        </a:schemeClr>
                      </a:solidFill>
                      <a:prstDash val="solid"/>
                      <a:round/>
                      <a:headEnd type="none" w="med" len="med"/>
                      <a:tailEnd type="none" w="med" len="med"/>
                    </a:lnL>
                    <a:lnT w="38100" cap="flat" cmpd="sng" algn="ctr">
                      <a:solidFill>
                        <a:schemeClr val="accent3">
                          <a:lumMod val="75000"/>
                        </a:schemeClr>
                      </a:solidFill>
                      <a:prstDash val="solid"/>
                      <a:round/>
                      <a:headEnd type="none" w="med" len="med"/>
                      <a:tailEnd type="none" w="med" len="med"/>
                    </a:lnT>
                    <a:lnB w="38100" cap="flat" cmpd="sng" algn="ctr">
                      <a:solidFill>
                        <a:schemeClr val="accent3">
                          <a:lumMod val="75000"/>
                        </a:schemeClr>
                      </a:solidFill>
                      <a:prstDash val="solid"/>
                      <a:round/>
                      <a:headEnd type="none" w="med" len="med"/>
                      <a:tailEnd type="none" w="med" len="med"/>
                    </a:lnB>
                  </a:tcPr>
                </a:tc>
                <a:tc>
                  <a:txBody>
                    <a:bodyPr/>
                    <a:lstStyle/>
                    <a:p>
                      <a:pPr algn="ctr"/>
                      <a:r>
                        <a:rPr lang="en-ZA" sz="1400" b="1" i="0" u="none" strike="noStrike" kern="1200" baseline="0" dirty="0" smtClean="0">
                          <a:solidFill>
                            <a:schemeClr val="dk1"/>
                          </a:solidFill>
                          <a:latin typeface="Arial" panose="020B0604020202020204" pitchFamily="34" charset="0"/>
                          <a:ea typeface="+mn-ea"/>
                          <a:cs typeface="Arial" panose="020B0604020202020204" pitchFamily="34" charset="0"/>
                        </a:rPr>
                        <a:t>1 044 010</a:t>
                      </a:r>
                      <a:endParaRPr lang="en-ZA" sz="1400" dirty="0">
                        <a:latin typeface="Arial" panose="020B0604020202020204" pitchFamily="34" charset="0"/>
                        <a:cs typeface="Arial" panose="020B0604020202020204" pitchFamily="34" charset="0"/>
                      </a:endParaRPr>
                    </a:p>
                  </a:txBody>
                  <a:tcPr marL="3680" marR="3680" marT="3682" marB="0" anchor="ctr">
                    <a:lnR w="38100" cap="flat" cmpd="sng" algn="ctr">
                      <a:solidFill>
                        <a:schemeClr val="accent3">
                          <a:lumMod val="75000"/>
                        </a:schemeClr>
                      </a:solidFill>
                      <a:prstDash val="solid"/>
                      <a:round/>
                      <a:headEnd type="none" w="med" len="med"/>
                      <a:tailEnd type="none" w="med" len="med"/>
                    </a:lnR>
                    <a:lnT w="38100" cap="flat" cmpd="sng" algn="ctr">
                      <a:solidFill>
                        <a:schemeClr val="accent3">
                          <a:lumMod val="75000"/>
                        </a:schemeClr>
                      </a:solidFill>
                      <a:prstDash val="solid"/>
                      <a:round/>
                      <a:headEnd type="none" w="med" len="med"/>
                      <a:tailEnd type="none" w="med" len="med"/>
                    </a:lnT>
                    <a:lnB w="38100" cap="flat" cmpd="sng" algn="ctr">
                      <a:solidFill>
                        <a:schemeClr val="accent3">
                          <a:lumMod val="75000"/>
                        </a:schemeClr>
                      </a:solidFill>
                      <a:prstDash val="solid"/>
                      <a:round/>
                      <a:headEnd type="none" w="med" len="med"/>
                      <a:tailEnd type="none" w="med" len="med"/>
                    </a:lnB>
                  </a:tcPr>
                </a:tc>
                <a:tc>
                  <a:txBody>
                    <a:bodyPr/>
                    <a:lstStyle/>
                    <a:p>
                      <a:pPr algn="ctr"/>
                      <a:r>
                        <a:rPr lang="en-ZA" sz="1400" b="1" i="0" u="none" strike="noStrike" kern="1200" baseline="0" dirty="0" smtClean="0">
                          <a:solidFill>
                            <a:schemeClr val="dk1"/>
                          </a:solidFill>
                          <a:latin typeface="Arial" panose="020B0604020202020204" pitchFamily="34" charset="0"/>
                          <a:ea typeface="+mn-ea"/>
                          <a:cs typeface="Arial" panose="020B0604020202020204" pitchFamily="34" charset="0"/>
                        </a:rPr>
                        <a:t>28 587</a:t>
                      </a:r>
                      <a:endParaRPr lang="en-ZA" sz="1400" dirty="0">
                        <a:latin typeface="Arial" panose="020B0604020202020204" pitchFamily="34" charset="0"/>
                        <a:cs typeface="Arial" panose="020B0604020202020204" pitchFamily="34" charset="0"/>
                      </a:endParaRPr>
                    </a:p>
                  </a:txBody>
                  <a:tcPr marL="3680" marR="3680" marT="3682" marB="0" anchor="ctr">
                    <a:lnL w="38100" cap="flat" cmpd="sng" algn="ctr">
                      <a:solidFill>
                        <a:schemeClr val="accent3">
                          <a:lumMod val="75000"/>
                        </a:schemeClr>
                      </a:solidFill>
                      <a:prstDash val="solid"/>
                      <a:round/>
                      <a:headEnd type="none" w="med" len="med"/>
                      <a:tailEnd type="none" w="med" len="med"/>
                    </a:lnL>
                    <a:lnT w="38100" cap="flat" cmpd="sng" algn="ctr">
                      <a:solidFill>
                        <a:schemeClr val="accent3">
                          <a:lumMod val="75000"/>
                        </a:schemeClr>
                      </a:solidFill>
                      <a:prstDash val="solid"/>
                      <a:round/>
                      <a:headEnd type="none" w="med" len="med"/>
                      <a:tailEnd type="none" w="med" len="med"/>
                    </a:lnT>
                    <a:lnB w="38100" cap="flat" cmpd="sng" algn="ctr">
                      <a:solidFill>
                        <a:schemeClr val="accent3">
                          <a:lumMod val="75000"/>
                        </a:schemeClr>
                      </a:solidFill>
                      <a:prstDash val="solid"/>
                      <a:round/>
                      <a:headEnd type="none" w="med" len="med"/>
                      <a:tailEnd type="none" w="med" len="med"/>
                    </a:lnB>
                  </a:tcPr>
                </a:tc>
                <a:tc>
                  <a:txBody>
                    <a:bodyPr/>
                    <a:lstStyle/>
                    <a:p>
                      <a:pPr algn="ctr"/>
                      <a:r>
                        <a:rPr lang="en-ZA" sz="1400" b="1" i="0" u="none" strike="noStrike" kern="1200" baseline="0" dirty="0" smtClean="0">
                          <a:solidFill>
                            <a:schemeClr val="dk1"/>
                          </a:solidFill>
                          <a:latin typeface="Arial" panose="020B0604020202020204" pitchFamily="34" charset="0"/>
                          <a:ea typeface="+mn-ea"/>
                          <a:cs typeface="Arial" panose="020B0604020202020204" pitchFamily="34" charset="0"/>
                        </a:rPr>
                        <a:t>97.3</a:t>
                      </a:r>
                      <a:endParaRPr lang="en-ZA" sz="1400" dirty="0">
                        <a:latin typeface="Arial" panose="020B0604020202020204" pitchFamily="34" charset="0"/>
                        <a:cs typeface="Arial" panose="020B0604020202020204" pitchFamily="34" charset="0"/>
                      </a:endParaRPr>
                    </a:p>
                  </a:txBody>
                  <a:tcPr marL="3680" marR="3680" marT="3682" marB="0" anchor="ctr">
                    <a:lnR w="38100" cap="flat" cmpd="sng" algn="ctr">
                      <a:solidFill>
                        <a:schemeClr val="accent3">
                          <a:lumMod val="75000"/>
                        </a:schemeClr>
                      </a:solidFill>
                      <a:prstDash val="solid"/>
                      <a:round/>
                      <a:headEnd type="none" w="med" len="med"/>
                      <a:tailEnd type="none" w="med" len="med"/>
                    </a:lnR>
                    <a:lnT w="38100" cap="flat" cmpd="sng" algn="ctr">
                      <a:solidFill>
                        <a:schemeClr val="accent3">
                          <a:lumMod val="75000"/>
                        </a:schemeClr>
                      </a:solidFill>
                      <a:prstDash val="solid"/>
                      <a:round/>
                      <a:headEnd type="none" w="med" len="med"/>
                      <a:tailEnd type="none" w="med" len="med"/>
                    </a:lnT>
                    <a:lnB w="38100" cap="flat" cmpd="sng" algn="ctr">
                      <a:solidFill>
                        <a:schemeClr val="accent3">
                          <a:lumMod val="75000"/>
                        </a:schemeClr>
                      </a:solidFill>
                      <a:prstDash val="solid"/>
                      <a:round/>
                      <a:headEnd type="none" w="med" len="med"/>
                      <a:tailEnd type="none" w="med" len="med"/>
                    </a:lnB>
                  </a:tcPr>
                </a:tc>
                <a:tc>
                  <a:txBody>
                    <a:bodyPr/>
                    <a:lstStyle/>
                    <a:p>
                      <a:pPr algn="ctr"/>
                      <a:r>
                        <a:rPr lang="en-ZA" sz="1400" b="1" dirty="0" smtClean="0">
                          <a:latin typeface="Arial" panose="020B0604020202020204" pitchFamily="34" charset="0"/>
                          <a:cs typeface="Arial" panose="020B0604020202020204" pitchFamily="34" charset="0"/>
                        </a:rPr>
                        <a:t>914 237</a:t>
                      </a:r>
                      <a:endParaRPr lang="en-ZA" sz="1400" b="1" dirty="0">
                        <a:latin typeface="Arial" panose="020B0604020202020204" pitchFamily="34" charset="0"/>
                        <a:cs typeface="Arial" panose="020B0604020202020204" pitchFamily="34" charset="0"/>
                      </a:endParaRPr>
                    </a:p>
                  </a:txBody>
                  <a:tcPr marL="3680" marR="3680" marT="3682" marB="0" anchor="ctr">
                    <a:lnL w="38100" cap="flat" cmpd="sng" algn="ctr">
                      <a:solidFill>
                        <a:schemeClr val="accent3">
                          <a:lumMod val="75000"/>
                        </a:schemeClr>
                      </a:solidFill>
                      <a:prstDash val="solid"/>
                      <a:round/>
                      <a:headEnd type="none" w="med" len="med"/>
                      <a:tailEnd type="none" w="med" len="med"/>
                    </a:lnL>
                    <a:lnT w="38100" cap="flat" cmpd="sng" algn="ctr">
                      <a:solidFill>
                        <a:schemeClr val="accent3">
                          <a:lumMod val="75000"/>
                        </a:schemeClr>
                      </a:solidFill>
                      <a:prstDash val="solid"/>
                      <a:round/>
                      <a:headEnd type="none" w="med" len="med"/>
                      <a:tailEnd type="none" w="med" len="med"/>
                    </a:lnT>
                    <a:lnB w="38100" cap="flat" cmpd="sng" algn="ctr">
                      <a:solidFill>
                        <a:schemeClr val="accent3">
                          <a:lumMod val="75000"/>
                        </a:schemeClr>
                      </a:solidFill>
                      <a:prstDash val="solid"/>
                      <a:round/>
                      <a:headEnd type="none" w="med" len="med"/>
                      <a:tailEnd type="none" w="med" len="med"/>
                    </a:lnB>
                  </a:tcPr>
                </a:tc>
                <a:tc>
                  <a:txBody>
                    <a:bodyPr/>
                    <a:lstStyle/>
                    <a:p>
                      <a:pPr algn="ctr"/>
                      <a:r>
                        <a:rPr lang="en-ZA" sz="1400" b="1" dirty="0" smtClean="0">
                          <a:latin typeface="Arial" panose="020B0604020202020204" pitchFamily="34" charset="0"/>
                          <a:cs typeface="Arial" panose="020B0604020202020204" pitchFamily="34" charset="0"/>
                        </a:rPr>
                        <a:t>912 050</a:t>
                      </a:r>
                      <a:endParaRPr lang="en-ZA" sz="1400" b="1" dirty="0">
                        <a:latin typeface="Arial" panose="020B0604020202020204" pitchFamily="34" charset="0"/>
                        <a:cs typeface="Arial" panose="020B0604020202020204" pitchFamily="34" charset="0"/>
                      </a:endParaRPr>
                    </a:p>
                  </a:txBody>
                  <a:tcPr marL="3680" marR="3680" marT="3682" marB="0" anchor="ctr">
                    <a:lnR w="38100" cap="flat" cmpd="sng" algn="ctr">
                      <a:solidFill>
                        <a:schemeClr val="accent3">
                          <a:lumMod val="75000"/>
                        </a:schemeClr>
                      </a:solidFill>
                      <a:prstDash val="solid"/>
                      <a:round/>
                      <a:headEnd type="none" w="med" len="med"/>
                      <a:tailEnd type="none" w="med" len="med"/>
                    </a:lnR>
                    <a:lnT w="38100" cap="flat" cmpd="sng" algn="ctr">
                      <a:solidFill>
                        <a:schemeClr val="accent3">
                          <a:lumMod val="75000"/>
                        </a:schemeClr>
                      </a:solidFill>
                      <a:prstDash val="solid"/>
                      <a:round/>
                      <a:headEnd type="none" w="med" len="med"/>
                      <a:tailEnd type="none" w="med" len="med"/>
                    </a:lnT>
                    <a:lnB w="38100" cap="flat" cmpd="sng" algn="ctr">
                      <a:solidFill>
                        <a:schemeClr val="accent3">
                          <a:lumMod val="75000"/>
                        </a:schemeClr>
                      </a:solidFill>
                      <a:prstDash val="solid"/>
                      <a:round/>
                      <a:headEnd type="none" w="med" len="med"/>
                      <a:tailEnd type="none" w="med" len="med"/>
                    </a:lnB>
                  </a:tcPr>
                </a:tc>
                <a:tc>
                  <a:txBody>
                    <a:bodyPr/>
                    <a:lstStyle/>
                    <a:p>
                      <a:pPr algn="ctr"/>
                      <a:r>
                        <a:rPr lang="en-ZA" sz="1400" b="1" dirty="0" smtClean="0">
                          <a:latin typeface="Arial" panose="020B0604020202020204" pitchFamily="34" charset="0"/>
                          <a:cs typeface="Arial" panose="020B0604020202020204" pitchFamily="34" charset="0"/>
                        </a:rPr>
                        <a:t>2 187</a:t>
                      </a:r>
                      <a:endParaRPr lang="en-ZA" sz="1400" b="1" dirty="0">
                        <a:latin typeface="Arial" panose="020B0604020202020204" pitchFamily="34" charset="0"/>
                        <a:cs typeface="Arial" panose="020B0604020202020204" pitchFamily="34" charset="0"/>
                      </a:endParaRPr>
                    </a:p>
                  </a:txBody>
                  <a:tcPr marL="3680" marR="3680" marT="3682" marB="0" anchor="ctr">
                    <a:lnL w="38100" cap="flat" cmpd="sng" algn="ctr">
                      <a:solidFill>
                        <a:schemeClr val="accent3">
                          <a:lumMod val="75000"/>
                        </a:schemeClr>
                      </a:solidFill>
                      <a:prstDash val="solid"/>
                      <a:round/>
                      <a:headEnd type="none" w="med" len="med"/>
                      <a:tailEnd type="none" w="med" len="med"/>
                    </a:lnL>
                    <a:lnT w="38100" cap="flat" cmpd="sng" algn="ctr">
                      <a:solidFill>
                        <a:schemeClr val="accent3">
                          <a:lumMod val="75000"/>
                        </a:schemeClr>
                      </a:solidFill>
                      <a:prstDash val="solid"/>
                      <a:round/>
                      <a:headEnd type="none" w="med" len="med"/>
                      <a:tailEnd type="none" w="med" len="med"/>
                    </a:lnT>
                    <a:lnB w="38100" cap="flat" cmpd="sng" algn="ctr">
                      <a:solidFill>
                        <a:schemeClr val="accent3">
                          <a:lumMod val="75000"/>
                        </a:schemeClr>
                      </a:solidFill>
                      <a:prstDash val="solid"/>
                      <a:round/>
                      <a:headEnd type="none" w="med" len="med"/>
                      <a:tailEnd type="none" w="med" len="med"/>
                    </a:lnB>
                  </a:tcPr>
                </a:tc>
                <a:tc>
                  <a:txBody>
                    <a:bodyPr/>
                    <a:lstStyle/>
                    <a:p>
                      <a:pPr algn="ctr"/>
                      <a:r>
                        <a:rPr lang="en-ZA" sz="1400" b="1" dirty="0" smtClean="0">
                          <a:latin typeface="Arial" panose="020B0604020202020204" pitchFamily="34" charset="0"/>
                          <a:cs typeface="Arial" panose="020B0604020202020204" pitchFamily="34" charset="0"/>
                        </a:rPr>
                        <a:t>99.8</a:t>
                      </a:r>
                      <a:endParaRPr lang="en-ZA" sz="1400" b="1" dirty="0">
                        <a:latin typeface="Arial" panose="020B0604020202020204" pitchFamily="34" charset="0"/>
                        <a:cs typeface="Arial" panose="020B0604020202020204" pitchFamily="34" charset="0"/>
                      </a:endParaRPr>
                    </a:p>
                  </a:txBody>
                  <a:tcPr marL="3680" marR="3680" marT="3682" marB="0" anchor="ctr">
                    <a:lnR w="38100" cap="flat" cmpd="sng" algn="ctr">
                      <a:solidFill>
                        <a:schemeClr val="accent3">
                          <a:lumMod val="75000"/>
                        </a:schemeClr>
                      </a:solidFill>
                      <a:prstDash val="solid"/>
                      <a:round/>
                      <a:headEnd type="none" w="med" len="med"/>
                      <a:tailEnd type="none" w="med" len="med"/>
                    </a:lnR>
                    <a:lnT w="38100" cap="flat" cmpd="sng" algn="ctr">
                      <a:solidFill>
                        <a:schemeClr val="accent3">
                          <a:lumMod val="75000"/>
                        </a:schemeClr>
                      </a:solidFill>
                      <a:prstDash val="solid"/>
                      <a:round/>
                      <a:headEnd type="none" w="med" len="med"/>
                      <a:tailEnd type="none" w="med" len="med"/>
                    </a:lnT>
                    <a:lnB w="38100" cap="flat" cmpd="sng" algn="ctr">
                      <a:solidFill>
                        <a:schemeClr val="accent3">
                          <a:lumMod val="75000"/>
                        </a:schemeClr>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6" name="Title 4"/>
          <p:cNvSpPr txBox="1">
            <a:spLocks/>
          </p:cNvSpPr>
          <p:nvPr/>
        </p:nvSpPr>
        <p:spPr>
          <a:xfrm>
            <a:off x="683568" y="188640"/>
            <a:ext cx="8280920" cy="648072"/>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solidFill>
                  <a:schemeClr val="bg1"/>
                </a:solidFill>
                <a:latin typeface="+mj-lt"/>
                <a:ea typeface="+mj-ea"/>
                <a:cs typeface="+mj-cs"/>
              </a:defRPr>
            </a:lvl1pPr>
          </a:lstStyle>
          <a:p>
            <a:r>
              <a:rPr lang="en-US" sz="2400" b="1" dirty="0" smtClean="0">
                <a:latin typeface="Arial" pitchFamily="34" charset="0"/>
                <a:cs typeface="Arial" pitchFamily="34" charset="0"/>
              </a:rPr>
              <a:t>H3.  Financial Performance per Economic Classification</a:t>
            </a:r>
            <a:endParaRPr lang="en-ZA" sz="2400" b="1" dirty="0">
              <a:latin typeface="Arial" pitchFamily="34" charset="0"/>
              <a:cs typeface="Arial" pitchFamily="34" charset="0"/>
            </a:endParaRPr>
          </a:p>
        </p:txBody>
      </p:sp>
    </p:spTree>
    <p:extLst>
      <p:ext uri="{BB962C8B-B14F-4D97-AF65-F5344CB8AC3E}">
        <p14:creationId xmlns:p14="http://schemas.microsoft.com/office/powerpoint/2010/main" val="11449167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Slide Number Placeholder 5"/>
          <p:cNvSpPr>
            <a:spLocks noGrp="1"/>
          </p:cNvSpPr>
          <p:nvPr>
            <p:ph type="sldNum" sz="quarter" idx="4294967295"/>
          </p:nvPr>
        </p:nvSpPr>
        <p:spPr bwMode="auto">
          <a:xfrm>
            <a:off x="6057900" y="5643564"/>
            <a:ext cx="1600200" cy="2738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2400">
                <a:solidFill>
                  <a:schemeClr val="tx1"/>
                </a:solidFill>
                <a:latin typeface="Arial" charset="0"/>
              </a:defRPr>
            </a:lvl1pPr>
            <a:lvl2pPr marL="557213" indent="-214313">
              <a:spcBef>
                <a:spcPct val="20000"/>
              </a:spcBef>
              <a:buFont typeface="Arial" charset="0"/>
              <a:buChar char="–"/>
              <a:defRPr sz="2100">
                <a:solidFill>
                  <a:schemeClr val="tx1"/>
                </a:solidFill>
                <a:latin typeface="Arial" charset="0"/>
              </a:defRPr>
            </a:lvl2pPr>
            <a:lvl3pPr marL="857250" indent="-171450">
              <a:spcBef>
                <a:spcPct val="20000"/>
              </a:spcBef>
              <a:buFont typeface="Arial" charset="0"/>
              <a:buChar char="•"/>
              <a:defRPr sz="1800">
                <a:solidFill>
                  <a:schemeClr val="tx1"/>
                </a:solidFill>
                <a:latin typeface="Arial" charset="0"/>
              </a:defRPr>
            </a:lvl3pPr>
            <a:lvl4pPr marL="1200150" indent="-171450">
              <a:spcBef>
                <a:spcPct val="20000"/>
              </a:spcBef>
              <a:buFont typeface="Arial" charset="0"/>
              <a:buChar char="–"/>
              <a:defRPr sz="1500">
                <a:solidFill>
                  <a:schemeClr val="tx1"/>
                </a:solidFill>
                <a:latin typeface="Arial" charset="0"/>
              </a:defRPr>
            </a:lvl4pPr>
            <a:lvl5pPr marL="1543050" indent="-171450">
              <a:spcBef>
                <a:spcPct val="20000"/>
              </a:spcBef>
              <a:buFont typeface="Arial" charset="0"/>
              <a:buChar char="»"/>
              <a:defRPr sz="1500">
                <a:solidFill>
                  <a:schemeClr val="tx1"/>
                </a:solidFill>
                <a:latin typeface="Arial" charset="0"/>
              </a:defRPr>
            </a:lvl5pPr>
            <a:lvl6pPr marL="1885950" indent="-171450" eaLnBrk="0" fontAlgn="base" hangingPunct="0">
              <a:spcBef>
                <a:spcPct val="20000"/>
              </a:spcBef>
              <a:spcAft>
                <a:spcPct val="0"/>
              </a:spcAft>
              <a:buFont typeface="Arial" charset="0"/>
              <a:buChar char="»"/>
              <a:defRPr sz="1500">
                <a:solidFill>
                  <a:schemeClr val="tx1"/>
                </a:solidFill>
                <a:latin typeface="Arial" charset="0"/>
              </a:defRPr>
            </a:lvl6pPr>
            <a:lvl7pPr marL="2228850" indent="-171450" eaLnBrk="0" fontAlgn="base" hangingPunct="0">
              <a:spcBef>
                <a:spcPct val="20000"/>
              </a:spcBef>
              <a:spcAft>
                <a:spcPct val="0"/>
              </a:spcAft>
              <a:buFont typeface="Arial" charset="0"/>
              <a:buChar char="»"/>
              <a:defRPr sz="1500">
                <a:solidFill>
                  <a:schemeClr val="tx1"/>
                </a:solidFill>
                <a:latin typeface="Arial" charset="0"/>
              </a:defRPr>
            </a:lvl7pPr>
            <a:lvl8pPr marL="2571750" indent="-171450" eaLnBrk="0" fontAlgn="base" hangingPunct="0">
              <a:spcBef>
                <a:spcPct val="20000"/>
              </a:spcBef>
              <a:spcAft>
                <a:spcPct val="0"/>
              </a:spcAft>
              <a:buFont typeface="Arial" charset="0"/>
              <a:buChar char="»"/>
              <a:defRPr sz="1500">
                <a:solidFill>
                  <a:schemeClr val="tx1"/>
                </a:solidFill>
                <a:latin typeface="Arial" charset="0"/>
              </a:defRPr>
            </a:lvl8pPr>
            <a:lvl9pPr marL="2914650" indent="-171450" eaLnBrk="0" fontAlgn="base" hangingPunct="0">
              <a:spcBef>
                <a:spcPct val="20000"/>
              </a:spcBef>
              <a:spcAft>
                <a:spcPct val="0"/>
              </a:spcAft>
              <a:buFont typeface="Arial" charset="0"/>
              <a:buChar char="»"/>
              <a:defRPr sz="1500">
                <a:solidFill>
                  <a:schemeClr val="tx1"/>
                </a:solidFill>
                <a:latin typeface="Arial" charset="0"/>
              </a:defRPr>
            </a:lvl9pPr>
          </a:lstStyle>
          <a:p>
            <a:pPr>
              <a:spcBef>
                <a:spcPct val="0"/>
              </a:spcBef>
              <a:buFontTx/>
              <a:buNone/>
            </a:pPr>
            <a:fld id="{9C66B24A-3620-48F9-AF4E-DADBEE68C200}" type="slidenum">
              <a:rPr lang="en-ZA" altLang="en-US" sz="900">
                <a:solidFill>
                  <a:srgbClr val="898989"/>
                </a:solidFill>
              </a:rPr>
              <a:pPr>
                <a:spcBef>
                  <a:spcPct val="0"/>
                </a:spcBef>
                <a:buFontTx/>
                <a:buNone/>
              </a:pPr>
              <a:t>37</a:t>
            </a:fld>
            <a:endParaRPr lang="en-ZA" altLang="en-US" sz="900" dirty="0">
              <a:solidFill>
                <a:srgbClr val="898989"/>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404589672"/>
              </p:ext>
            </p:extLst>
          </p:nvPr>
        </p:nvGraphicFramePr>
        <p:xfrm>
          <a:off x="467544" y="1393037"/>
          <a:ext cx="8136904" cy="3197670"/>
        </p:xfrm>
        <a:graphic>
          <a:graphicData uri="http://schemas.openxmlformats.org/drawingml/2006/table">
            <a:tbl>
              <a:tblPr>
                <a:tableStyleId>{0505E3EF-67EA-436B-97B2-0124C06EBD24}</a:tableStyleId>
              </a:tblPr>
              <a:tblGrid>
                <a:gridCol w="5448819">
                  <a:extLst>
                    <a:ext uri="{9D8B030D-6E8A-4147-A177-3AD203B41FA5}">
                      <a16:colId xmlns:a16="http://schemas.microsoft.com/office/drawing/2014/main" val="20000"/>
                    </a:ext>
                  </a:extLst>
                </a:gridCol>
                <a:gridCol w="1380368">
                  <a:extLst>
                    <a:ext uri="{9D8B030D-6E8A-4147-A177-3AD203B41FA5}">
                      <a16:colId xmlns:a16="http://schemas.microsoft.com/office/drawing/2014/main" val="20001"/>
                    </a:ext>
                  </a:extLst>
                </a:gridCol>
                <a:gridCol w="1307717">
                  <a:extLst>
                    <a:ext uri="{9D8B030D-6E8A-4147-A177-3AD203B41FA5}">
                      <a16:colId xmlns:a16="http://schemas.microsoft.com/office/drawing/2014/main" val="20002"/>
                    </a:ext>
                  </a:extLst>
                </a:gridCol>
              </a:tblGrid>
              <a:tr h="269042">
                <a:tc rowSpan="2">
                  <a:txBody>
                    <a:bodyPr/>
                    <a:lstStyle/>
                    <a:p>
                      <a:pPr algn="l" fontAlgn="ctr"/>
                      <a:r>
                        <a:rPr lang="en-ZA" sz="1800" b="1" u="none" strike="noStrike" dirty="0" smtClean="0">
                          <a:solidFill>
                            <a:schemeClr val="bg1">
                              <a:lumMod val="95000"/>
                            </a:schemeClr>
                          </a:solidFill>
                          <a:latin typeface="Arial" pitchFamily="34" charset="0"/>
                          <a:cs typeface="Arial" pitchFamily="34" charset="0"/>
                        </a:rPr>
                        <a:t>Description</a:t>
                      </a:r>
                      <a:endParaRPr lang="en-ZA" sz="1800" b="1" i="0" u="none" strike="noStrike" dirty="0">
                        <a:solidFill>
                          <a:schemeClr val="bg1">
                            <a:lumMod val="95000"/>
                          </a:schemeClr>
                        </a:solidFill>
                        <a:latin typeface="Arial" pitchFamily="34" charset="0"/>
                        <a:cs typeface="Arial" pitchFamily="34" charset="0"/>
                      </a:endParaRPr>
                    </a:p>
                  </a:txBody>
                  <a:tcPr marL="4303" marR="4303" marT="4302" marB="0" anchor="ctr">
                    <a:lnL w="38100" cap="flat" cmpd="sng" algn="ctr">
                      <a:solidFill>
                        <a:schemeClr val="accent3">
                          <a:lumMod val="75000"/>
                        </a:schemeClr>
                      </a:solidFill>
                      <a:prstDash val="solid"/>
                      <a:round/>
                      <a:headEnd type="none" w="med" len="med"/>
                      <a:tailEnd type="none" w="med" len="med"/>
                    </a:lnL>
                    <a:lnR w="38100" cap="flat" cmpd="sng" algn="ctr">
                      <a:solidFill>
                        <a:schemeClr val="accent3">
                          <a:lumMod val="75000"/>
                        </a:schemeClr>
                      </a:solidFill>
                      <a:prstDash val="solid"/>
                      <a:round/>
                      <a:headEnd type="none" w="med" len="med"/>
                      <a:tailEnd type="none" w="med" len="med"/>
                    </a:lnR>
                    <a:lnT w="38100" cap="flat" cmpd="sng" algn="ctr">
                      <a:solidFill>
                        <a:schemeClr val="accent3">
                          <a:lumMod val="75000"/>
                        </a:schemeClr>
                      </a:solidFill>
                      <a:prstDash val="solid"/>
                      <a:round/>
                      <a:headEnd type="none" w="med" len="med"/>
                      <a:tailEnd type="none" w="med" len="med"/>
                    </a:lnT>
                    <a:lnB w="28575" cap="flat" cmpd="sng" algn="ctr">
                      <a:solidFill>
                        <a:schemeClr val="accent3">
                          <a:lumMod val="75000"/>
                        </a:schemeClr>
                      </a:solidFill>
                      <a:prstDash val="solid"/>
                      <a:round/>
                      <a:headEnd type="none" w="med" len="med"/>
                      <a:tailEnd type="none" w="med" len="med"/>
                    </a:lnB>
                    <a:solidFill>
                      <a:srgbClr val="006439"/>
                    </a:solidFill>
                  </a:tcPr>
                </a:tc>
                <a:tc>
                  <a:txBody>
                    <a:bodyPr/>
                    <a:lstStyle/>
                    <a:p>
                      <a:pPr algn="ctr" fontAlgn="b"/>
                      <a:r>
                        <a:rPr lang="en-ZA" sz="1800" b="1" u="none" strike="noStrike" dirty="0" smtClean="0">
                          <a:solidFill>
                            <a:schemeClr val="bg1">
                              <a:lumMod val="95000"/>
                            </a:schemeClr>
                          </a:solidFill>
                          <a:latin typeface="Arial" pitchFamily="34" charset="0"/>
                          <a:cs typeface="Arial" pitchFamily="34" charset="0"/>
                        </a:rPr>
                        <a:t>2018/19</a:t>
                      </a:r>
                      <a:endParaRPr lang="en-ZA" sz="1800" b="1" i="0" u="none" strike="noStrike" dirty="0">
                        <a:solidFill>
                          <a:schemeClr val="bg1">
                            <a:lumMod val="95000"/>
                          </a:schemeClr>
                        </a:solidFill>
                        <a:latin typeface="Arial" pitchFamily="34" charset="0"/>
                        <a:cs typeface="Arial" pitchFamily="34" charset="0"/>
                      </a:endParaRPr>
                    </a:p>
                  </a:txBody>
                  <a:tcPr marL="4303" marR="4303" marT="4302" marB="0" anchor="b">
                    <a:lnL w="38100" cap="flat" cmpd="sng" algn="ctr">
                      <a:solidFill>
                        <a:schemeClr val="accent3">
                          <a:lumMod val="75000"/>
                        </a:schemeClr>
                      </a:solidFill>
                      <a:prstDash val="solid"/>
                      <a:round/>
                      <a:headEnd type="none" w="med" len="med"/>
                      <a:tailEnd type="none" w="med" len="med"/>
                    </a:lnL>
                    <a:lnR w="19050" cap="flat" cmpd="sng" algn="ctr">
                      <a:solidFill>
                        <a:schemeClr val="accent3">
                          <a:lumMod val="60000"/>
                          <a:lumOff val="40000"/>
                        </a:schemeClr>
                      </a:solidFill>
                      <a:prstDash val="solid"/>
                      <a:round/>
                      <a:headEnd type="none" w="med" len="med"/>
                      <a:tailEnd type="none" w="med" len="med"/>
                    </a:lnR>
                    <a:lnT w="38100" cap="flat" cmpd="sng" algn="ctr">
                      <a:solidFill>
                        <a:schemeClr val="accent3">
                          <a:lumMod val="75000"/>
                        </a:schemeClr>
                      </a:solidFill>
                      <a:prstDash val="solid"/>
                      <a:round/>
                      <a:headEnd type="none" w="med" len="med"/>
                      <a:tailEnd type="none" w="med" len="med"/>
                    </a:lnT>
                    <a:lnB w="28575" cap="flat" cmpd="sng" algn="ctr">
                      <a:solidFill>
                        <a:schemeClr val="accent3">
                          <a:lumMod val="75000"/>
                        </a:schemeClr>
                      </a:solidFill>
                      <a:prstDash val="solid"/>
                      <a:round/>
                      <a:headEnd type="none" w="med" len="med"/>
                      <a:tailEnd type="none" w="med" len="med"/>
                    </a:lnB>
                    <a:solidFill>
                      <a:srgbClr val="006439"/>
                    </a:solidFill>
                  </a:tcPr>
                </a:tc>
                <a:tc>
                  <a:txBody>
                    <a:bodyPr/>
                    <a:lstStyle/>
                    <a:p>
                      <a:pPr algn="ctr" fontAlgn="b"/>
                      <a:r>
                        <a:rPr lang="en-ZA" sz="1800" b="1" u="none" strike="noStrike" dirty="0" smtClean="0">
                          <a:solidFill>
                            <a:schemeClr val="bg1">
                              <a:lumMod val="95000"/>
                            </a:schemeClr>
                          </a:solidFill>
                          <a:latin typeface="Arial" pitchFamily="34" charset="0"/>
                          <a:cs typeface="Arial" pitchFamily="34" charset="0"/>
                        </a:rPr>
                        <a:t>2017/18</a:t>
                      </a:r>
                      <a:endParaRPr lang="en-ZA" sz="1800" b="1" i="0" u="none" strike="noStrike" dirty="0">
                        <a:solidFill>
                          <a:schemeClr val="bg1">
                            <a:lumMod val="95000"/>
                          </a:schemeClr>
                        </a:solidFill>
                        <a:latin typeface="Arial" pitchFamily="34" charset="0"/>
                        <a:cs typeface="Arial" pitchFamily="34" charset="0"/>
                      </a:endParaRPr>
                    </a:p>
                  </a:txBody>
                  <a:tcPr marL="4303" marR="4303" marT="4302" marB="0" anchor="b">
                    <a:lnL w="19050" cap="flat" cmpd="sng" algn="ctr">
                      <a:solidFill>
                        <a:schemeClr val="accent3">
                          <a:lumMod val="60000"/>
                          <a:lumOff val="40000"/>
                        </a:schemeClr>
                      </a:solidFill>
                      <a:prstDash val="solid"/>
                      <a:round/>
                      <a:headEnd type="none" w="med" len="med"/>
                      <a:tailEnd type="none" w="med" len="med"/>
                    </a:lnL>
                    <a:lnR w="38100" cap="flat" cmpd="sng" algn="ctr">
                      <a:solidFill>
                        <a:schemeClr val="accent3">
                          <a:lumMod val="75000"/>
                        </a:schemeClr>
                      </a:solidFill>
                      <a:prstDash val="solid"/>
                      <a:round/>
                      <a:headEnd type="none" w="med" len="med"/>
                      <a:tailEnd type="none" w="med" len="med"/>
                    </a:lnR>
                    <a:lnT w="38100" cap="flat" cmpd="sng" algn="ctr">
                      <a:solidFill>
                        <a:schemeClr val="accent3">
                          <a:lumMod val="75000"/>
                        </a:schemeClr>
                      </a:solidFill>
                      <a:prstDash val="solid"/>
                      <a:round/>
                      <a:headEnd type="none" w="med" len="med"/>
                      <a:tailEnd type="none" w="med" len="med"/>
                    </a:lnT>
                    <a:lnB w="28575" cap="flat" cmpd="sng" algn="ctr">
                      <a:solidFill>
                        <a:schemeClr val="accent3">
                          <a:lumMod val="75000"/>
                        </a:schemeClr>
                      </a:solidFill>
                      <a:prstDash val="solid"/>
                      <a:round/>
                      <a:headEnd type="none" w="med" len="med"/>
                      <a:tailEnd type="none" w="med" len="med"/>
                    </a:lnB>
                    <a:solidFill>
                      <a:srgbClr val="006439"/>
                    </a:solidFill>
                  </a:tcPr>
                </a:tc>
                <a:extLst>
                  <a:ext uri="{0D108BD9-81ED-4DB2-BD59-A6C34878D82A}">
                    <a16:rowId xmlns:a16="http://schemas.microsoft.com/office/drawing/2014/main" val="10000"/>
                  </a:ext>
                </a:extLst>
              </a:tr>
              <a:tr h="366750">
                <a:tc vMerge="1">
                  <a:txBody>
                    <a:bodyPr/>
                    <a:lstStyle/>
                    <a:p>
                      <a:endParaRPr lang="en-ZA"/>
                    </a:p>
                  </a:txBody>
                  <a:tcPr/>
                </a:tc>
                <a:tc>
                  <a:txBody>
                    <a:bodyPr/>
                    <a:lstStyle/>
                    <a:p>
                      <a:pPr algn="ctr" fontAlgn="ctr"/>
                      <a:r>
                        <a:rPr lang="en-ZA" sz="1800" b="1" u="none" strike="noStrike" dirty="0">
                          <a:solidFill>
                            <a:schemeClr val="bg1">
                              <a:lumMod val="95000"/>
                            </a:schemeClr>
                          </a:solidFill>
                          <a:latin typeface="Arial" pitchFamily="34" charset="0"/>
                          <a:cs typeface="Arial" pitchFamily="34" charset="0"/>
                        </a:rPr>
                        <a:t>R'000</a:t>
                      </a:r>
                      <a:endParaRPr lang="en-ZA" sz="1800" b="1" i="0" u="none" strike="noStrike" dirty="0">
                        <a:solidFill>
                          <a:schemeClr val="bg1">
                            <a:lumMod val="95000"/>
                          </a:schemeClr>
                        </a:solidFill>
                        <a:latin typeface="Arial" pitchFamily="34" charset="0"/>
                        <a:cs typeface="Arial" pitchFamily="34" charset="0"/>
                      </a:endParaRPr>
                    </a:p>
                  </a:txBody>
                  <a:tcPr marL="4303" marR="4303" marT="4302" marB="0" anchor="b">
                    <a:lnL w="38100" cap="flat" cmpd="sng" algn="ctr">
                      <a:solidFill>
                        <a:schemeClr val="accent3">
                          <a:lumMod val="75000"/>
                        </a:schemeClr>
                      </a:solidFill>
                      <a:prstDash val="solid"/>
                      <a:round/>
                      <a:headEnd type="none" w="med" len="med"/>
                      <a:tailEnd type="none" w="med" len="med"/>
                    </a:lnL>
                    <a:lnT w="28575" cap="flat" cmpd="sng" algn="ctr">
                      <a:solidFill>
                        <a:schemeClr val="accent3">
                          <a:lumMod val="75000"/>
                        </a:schemeClr>
                      </a:solidFill>
                      <a:prstDash val="solid"/>
                      <a:round/>
                      <a:headEnd type="none" w="med" len="med"/>
                      <a:tailEnd type="none" w="med" len="med"/>
                    </a:lnT>
                    <a:lnB w="28575" cap="flat" cmpd="sng" algn="ctr">
                      <a:solidFill>
                        <a:schemeClr val="accent3">
                          <a:lumMod val="75000"/>
                        </a:schemeClr>
                      </a:solidFill>
                      <a:prstDash val="solid"/>
                      <a:round/>
                      <a:headEnd type="none" w="med" len="med"/>
                      <a:tailEnd type="none" w="med" len="med"/>
                    </a:lnB>
                    <a:solidFill>
                      <a:srgbClr val="006439"/>
                    </a:solidFill>
                  </a:tcPr>
                </a:tc>
                <a:tc>
                  <a:txBody>
                    <a:bodyPr/>
                    <a:lstStyle/>
                    <a:p>
                      <a:pPr algn="ctr" fontAlgn="ctr"/>
                      <a:r>
                        <a:rPr lang="en-ZA" sz="1800" b="1" u="none" strike="noStrike" dirty="0">
                          <a:solidFill>
                            <a:schemeClr val="bg1">
                              <a:lumMod val="95000"/>
                            </a:schemeClr>
                          </a:solidFill>
                          <a:latin typeface="Arial" pitchFamily="34" charset="0"/>
                          <a:cs typeface="Arial" pitchFamily="34" charset="0"/>
                        </a:rPr>
                        <a:t>R'000</a:t>
                      </a:r>
                      <a:endParaRPr lang="en-ZA" sz="1800" b="1" i="0" u="none" strike="noStrike" dirty="0">
                        <a:solidFill>
                          <a:schemeClr val="bg1">
                            <a:lumMod val="95000"/>
                          </a:schemeClr>
                        </a:solidFill>
                        <a:latin typeface="Arial" pitchFamily="34" charset="0"/>
                        <a:cs typeface="Arial" pitchFamily="34" charset="0"/>
                      </a:endParaRPr>
                    </a:p>
                  </a:txBody>
                  <a:tcPr marL="4303" marR="4303" marT="4302" marB="0" anchor="b">
                    <a:lnR w="38100" cap="flat" cmpd="sng" algn="ctr">
                      <a:solidFill>
                        <a:schemeClr val="accent3">
                          <a:lumMod val="75000"/>
                        </a:schemeClr>
                      </a:solidFill>
                      <a:prstDash val="solid"/>
                      <a:round/>
                      <a:headEnd type="none" w="med" len="med"/>
                      <a:tailEnd type="none" w="med" len="med"/>
                    </a:lnR>
                    <a:lnT w="28575" cap="flat" cmpd="sng" algn="ctr">
                      <a:solidFill>
                        <a:schemeClr val="accent3">
                          <a:lumMod val="75000"/>
                        </a:schemeClr>
                      </a:solidFill>
                      <a:prstDash val="solid"/>
                      <a:round/>
                      <a:headEnd type="none" w="med" len="med"/>
                      <a:tailEnd type="none" w="med" len="med"/>
                    </a:lnT>
                    <a:lnB w="28575" cap="flat" cmpd="sng" algn="ctr">
                      <a:solidFill>
                        <a:schemeClr val="accent3">
                          <a:lumMod val="75000"/>
                        </a:schemeClr>
                      </a:solidFill>
                      <a:prstDash val="solid"/>
                      <a:round/>
                      <a:headEnd type="none" w="med" len="med"/>
                      <a:tailEnd type="none" w="med" len="med"/>
                    </a:lnB>
                    <a:solidFill>
                      <a:srgbClr val="006439"/>
                    </a:solidFill>
                  </a:tcPr>
                </a:tc>
                <a:extLst>
                  <a:ext uri="{0D108BD9-81ED-4DB2-BD59-A6C34878D82A}">
                    <a16:rowId xmlns:a16="http://schemas.microsoft.com/office/drawing/2014/main" val="10001"/>
                  </a:ext>
                </a:extLst>
              </a:tr>
              <a:tr h="411186">
                <a:tc>
                  <a:txBody>
                    <a:bodyPr/>
                    <a:lstStyle/>
                    <a:p>
                      <a:pPr algn="l" fontAlgn="ctr"/>
                      <a:r>
                        <a:rPr lang="en-ZA" sz="1800" u="none" strike="noStrike" dirty="0" smtClean="0">
                          <a:latin typeface="Arial" pitchFamily="34" charset="0"/>
                          <a:cs typeface="Arial" pitchFamily="34" charset="0"/>
                        </a:rPr>
                        <a:t> Competition </a:t>
                      </a:r>
                      <a:r>
                        <a:rPr lang="en-ZA" sz="1800" u="none" strike="noStrike" dirty="0">
                          <a:latin typeface="Arial" pitchFamily="34" charset="0"/>
                          <a:cs typeface="Arial" pitchFamily="34" charset="0"/>
                        </a:rPr>
                        <a:t>Commission</a:t>
                      </a:r>
                      <a:endParaRPr lang="en-ZA" sz="1800" b="0" i="0" u="none" strike="noStrike" dirty="0">
                        <a:solidFill>
                          <a:schemeClr val="tx1"/>
                        </a:solidFill>
                        <a:latin typeface="Arial" pitchFamily="34" charset="0"/>
                        <a:cs typeface="Arial" pitchFamily="34" charset="0"/>
                      </a:endParaRPr>
                    </a:p>
                  </a:txBody>
                  <a:tcPr marL="7144" marR="7144" marT="7143" marB="0" anchor="ctr">
                    <a:lnL w="38100" cap="flat" cmpd="sng" algn="ctr">
                      <a:solidFill>
                        <a:schemeClr val="accent3">
                          <a:lumMod val="75000"/>
                        </a:schemeClr>
                      </a:solidFill>
                      <a:prstDash val="solid"/>
                      <a:round/>
                      <a:headEnd type="none" w="med" len="med"/>
                      <a:tailEnd type="none" w="med" len="med"/>
                    </a:lnL>
                    <a:lnR w="38100" cap="flat" cmpd="sng" algn="ctr">
                      <a:solidFill>
                        <a:schemeClr val="accent3">
                          <a:lumMod val="75000"/>
                        </a:schemeClr>
                      </a:solidFill>
                      <a:prstDash val="solid"/>
                      <a:round/>
                      <a:headEnd type="none" w="med" len="med"/>
                      <a:tailEnd type="none" w="med" len="med"/>
                    </a:lnR>
                    <a:lnT w="28575" cap="flat" cmpd="sng" algn="ctr">
                      <a:solidFill>
                        <a:schemeClr val="accent3">
                          <a:lumMod val="75000"/>
                        </a:schemeClr>
                      </a:solidFill>
                      <a:prstDash val="solid"/>
                      <a:round/>
                      <a:headEnd type="none" w="med" len="med"/>
                      <a:tailEnd type="none" w="med" len="med"/>
                    </a:lnT>
                  </a:tcPr>
                </a:tc>
                <a:tc>
                  <a:txBody>
                    <a:bodyPr/>
                    <a:lstStyle/>
                    <a:p>
                      <a:pPr algn="ctr"/>
                      <a:r>
                        <a:rPr lang="en-ZA" sz="1800" b="0" i="0" u="none" strike="noStrike" kern="1200" baseline="0" dirty="0" smtClean="0">
                          <a:solidFill>
                            <a:schemeClr val="dk1"/>
                          </a:solidFill>
                          <a:latin typeface="+mn-lt"/>
                          <a:ea typeface="+mn-ea"/>
                          <a:cs typeface="+mn-cs"/>
                        </a:rPr>
                        <a:t>281 788</a:t>
                      </a:r>
                      <a:endParaRPr lang="en-ZA" sz="1800" dirty="0"/>
                    </a:p>
                  </a:txBody>
                  <a:tcPr marL="7144" marR="7144" marT="7143" marB="0" anchor="ctr">
                    <a:lnL w="38100" cap="flat" cmpd="sng" algn="ctr">
                      <a:solidFill>
                        <a:schemeClr val="accent3">
                          <a:lumMod val="75000"/>
                        </a:schemeClr>
                      </a:solidFill>
                      <a:prstDash val="solid"/>
                      <a:round/>
                      <a:headEnd type="none" w="med" len="med"/>
                      <a:tailEnd type="none" w="med" len="med"/>
                    </a:lnL>
                    <a:lnT w="28575" cap="flat" cmpd="sng" algn="ctr">
                      <a:solidFill>
                        <a:schemeClr val="accent3">
                          <a:lumMod val="75000"/>
                        </a:schemeClr>
                      </a:solidFill>
                      <a:prstDash val="solid"/>
                      <a:round/>
                      <a:headEnd type="none" w="med" len="med"/>
                      <a:tailEnd type="none" w="med" len="med"/>
                    </a:lnT>
                  </a:tcPr>
                </a:tc>
                <a:tc>
                  <a:txBody>
                    <a:bodyPr/>
                    <a:lstStyle/>
                    <a:p>
                      <a:pPr algn="ctr"/>
                      <a:r>
                        <a:rPr lang="en-ZA" sz="1800" kern="1200" dirty="0" smtClean="0">
                          <a:solidFill>
                            <a:schemeClr val="dk1"/>
                          </a:solidFill>
                          <a:effectLst/>
                          <a:latin typeface="+mn-lt"/>
                          <a:ea typeface="+mn-ea"/>
                          <a:cs typeface="+mn-cs"/>
                        </a:rPr>
                        <a:t>263 354 </a:t>
                      </a:r>
                      <a:endParaRPr lang="en-ZA" sz="1800" dirty="0"/>
                    </a:p>
                  </a:txBody>
                  <a:tcPr marL="7144" marR="7144" marT="7143" marB="0" anchor="ctr">
                    <a:lnR w="38100" cap="flat" cmpd="sng" algn="ctr">
                      <a:solidFill>
                        <a:schemeClr val="accent3">
                          <a:lumMod val="75000"/>
                        </a:schemeClr>
                      </a:solidFill>
                      <a:prstDash val="solid"/>
                      <a:round/>
                      <a:headEnd type="none" w="med" len="med"/>
                      <a:tailEnd type="none" w="med" len="med"/>
                    </a:lnR>
                    <a:lnT w="28575" cap="flat" cmpd="sng" algn="ctr">
                      <a:solidFill>
                        <a:schemeClr val="accent3">
                          <a:lumMod val="75000"/>
                        </a:schemeClr>
                      </a:solidFill>
                      <a:prstDash val="solid"/>
                      <a:round/>
                      <a:headEnd type="none" w="med" len="med"/>
                      <a:tailEnd type="none" w="med" len="med"/>
                    </a:lnT>
                  </a:tcPr>
                </a:tc>
                <a:extLst>
                  <a:ext uri="{0D108BD9-81ED-4DB2-BD59-A6C34878D82A}">
                    <a16:rowId xmlns:a16="http://schemas.microsoft.com/office/drawing/2014/main" val="10002"/>
                  </a:ext>
                </a:extLst>
              </a:tr>
              <a:tr h="496368">
                <a:tc>
                  <a:txBody>
                    <a:bodyPr/>
                    <a:lstStyle/>
                    <a:p>
                      <a:pPr algn="l" fontAlgn="ctr"/>
                      <a:r>
                        <a:rPr lang="en-ZA" sz="1800" u="none" strike="noStrike" dirty="0" smtClean="0">
                          <a:latin typeface="Arial" pitchFamily="34" charset="0"/>
                          <a:cs typeface="Arial" pitchFamily="34" charset="0"/>
                        </a:rPr>
                        <a:t> Competition </a:t>
                      </a:r>
                      <a:r>
                        <a:rPr lang="en-ZA" sz="1800" u="none" strike="noStrike" dirty="0">
                          <a:latin typeface="Arial" pitchFamily="34" charset="0"/>
                          <a:cs typeface="Arial" pitchFamily="34" charset="0"/>
                        </a:rPr>
                        <a:t>Tribunal</a:t>
                      </a:r>
                      <a:endParaRPr lang="en-ZA" sz="1800" b="0" i="0" u="none" strike="noStrike" dirty="0">
                        <a:solidFill>
                          <a:schemeClr val="tx1"/>
                        </a:solidFill>
                        <a:latin typeface="Arial" pitchFamily="34" charset="0"/>
                        <a:cs typeface="Arial" pitchFamily="34" charset="0"/>
                      </a:endParaRPr>
                    </a:p>
                  </a:txBody>
                  <a:tcPr marL="7144" marR="7144" marT="7143" marB="0" anchor="ctr">
                    <a:lnL w="38100" cap="flat" cmpd="sng" algn="ctr">
                      <a:solidFill>
                        <a:schemeClr val="accent3">
                          <a:lumMod val="75000"/>
                        </a:schemeClr>
                      </a:solidFill>
                      <a:prstDash val="solid"/>
                      <a:round/>
                      <a:headEnd type="none" w="med" len="med"/>
                      <a:tailEnd type="none" w="med" len="med"/>
                    </a:lnL>
                    <a:lnR w="38100" cap="flat" cmpd="sng" algn="ctr">
                      <a:solidFill>
                        <a:schemeClr val="accent3">
                          <a:lumMod val="75000"/>
                        </a:schemeClr>
                      </a:solidFill>
                      <a:prstDash val="solid"/>
                      <a:round/>
                      <a:headEnd type="none" w="med" len="med"/>
                      <a:tailEnd type="none" w="med" len="med"/>
                    </a:lnR>
                  </a:tcPr>
                </a:tc>
                <a:tc>
                  <a:txBody>
                    <a:bodyPr/>
                    <a:lstStyle/>
                    <a:p>
                      <a:pPr algn="ctr"/>
                      <a:r>
                        <a:rPr lang="en-ZA" sz="1800" b="0" i="0" u="none" strike="noStrike" kern="1200" baseline="0" dirty="0" smtClean="0">
                          <a:solidFill>
                            <a:schemeClr val="dk1"/>
                          </a:solidFill>
                          <a:latin typeface="+mn-lt"/>
                          <a:ea typeface="+mn-ea"/>
                          <a:cs typeface="+mn-cs"/>
                        </a:rPr>
                        <a:t>35 086</a:t>
                      </a:r>
                      <a:endParaRPr lang="en-ZA" sz="1800" dirty="0"/>
                    </a:p>
                  </a:txBody>
                  <a:tcPr marL="7144" marR="7144" marT="7143" marB="0" anchor="ctr">
                    <a:lnL w="38100" cap="flat" cmpd="sng" algn="ctr">
                      <a:solidFill>
                        <a:schemeClr val="accent3">
                          <a:lumMod val="75000"/>
                        </a:schemeClr>
                      </a:solidFill>
                      <a:prstDash val="solid"/>
                      <a:round/>
                      <a:headEnd type="none" w="med" len="med"/>
                      <a:tailEnd type="none" w="med" len="med"/>
                    </a:lnL>
                  </a:tcPr>
                </a:tc>
                <a:tc>
                  <a:txBody>
                    <a:bodyPr/>
                    <a:lstStyle/>
                    <a:p>
                      <a:pPr algn="ctr"/>
                      <a:r>
                        <a:rPr lang="en-ZA" sz="1800" kern="1200" dirty="0" smtClean="0">
                          <a:solidFill>
                            <a:schemeClr val="dk1"/>
                          </a:solidFill>
                          <a:effectLst/>
                          <a:latin typeface="+mn-lt"/>
                          <a:ea typeface="+mn-ea"/>
                          <a:cs typeface="+mn-cs"/>
                        </a:rPr>
                        <a:t>30 041 </a:t>
                      </a:r>
                      <a:endParaRPr lang="en-ZA" sz="1800" dirty="0"/>
                    </a:p>
                  </a:txBody>
                  <a:tcPr marL="7144" marR="7144" marT="7143" marB="0" anchor="ctr">
                    <a:lnR w="38100" cap="flat" cmpd="sng" algn="ctr">
                      <a:solidFill>
                        <a:schemeClr val="accent3">
                          <a:lumMod val="75000"/>
                        </a:schemeClr>
                      </a:solidFill>
                      <a:prstDash val="solid"/>
                      <a:round/>
                      <a:headEnd type="none" w="med" len="med"/>
                      <a:tailEnd type="none" w="med" len="med"/>
                    </a:lnR>
                  </a:tcPr>
                </a:tc>
                <a:extLst>
                  <a:ext uri="{0D108BD9-81ED-4DB2-BD59-A6C34878D82A}">
                    <a16:rowId xmlns:a16="http://schemas.microsoft.com/office/drawing/2014/main" val="10003"/>
                  </a:ext>
                </a:extLst>
              </a:tr>
              <a:tr h="411186">
                <a:tc>
                  <a:txBody>
                    <a:bodyPr/>
                    <a:lstStyle/>
                    <a:p>
                      <a:pPr algn="l" fontAlgn="ctr"/>
                      <a:r>
                        <a:rPr lang="en-ZA" sz="1800" u="none" strike="noStrike" dirty="0" smtClean="0">
                          <a:latin typeface="Arial" pitchFamily="34" charset="0"/>
                          <a:cs typeface="Arial" pitchFamily="34" charset="0"/>
                        </a:rPr>
                        <a:t> International </a:t>
                      </a:r>
                      <a:r>
                        <a:rPr lang="en-ZA" sz="1800" u="none" strike="noStrike" dirty="0">
                          <a:latin typeface="Arial" pitchFamily="34" charset="0"/>
                          <a:cs typeface="Arial" pitchFamily="34" charset="0"/>
                        </a:rPr>
                        <a:t>Trade Administration </a:t>
                      </a:r>
                      <a:r>
                        <a:rPr lang="en-ZA" sz="1800" u="none" strike="noStrike" dirty="0" smtClean="0">
                          <a:latin typeface="Arial" pitchFamily="34" charset="0"/>
                          <a:cs typeface="Arial" pitchFamily="34" charset="0"/>
                        </a:rPr>
                        <a:t>Commission</a:t>
                      </a:r>
                      <a:endParaRPr lang="en-ZA" sz="1800" b="0" i="0" u="none" strike="noStrike" dirty="0">
                        <a:solidFill>
                          <a:schemeClr val="tx1"/>
                        </a:solidFill>
                        <a:latin typeface="Arial" pitchFamily="34" charset="0"/>
                        <a:cs typeface="Arial" pitchFamily="34" charset="0"/>
                      </a:endParaRPr>
                    </a:p>
                  </a:txBody>
                  <a:tcPr marL="7144" marR="7144" marT="7143" marB="0" anchor="ctr">
                    <a:lnL w="38100" cap="flat" cmpd="sng" algn="ctr">
                      <a:solidFill>
                        <a:schemeClr val="accent3">
                          <a:lumMod val="75000"/>
                        </a:schemeClr>
                      </a:solidFill>
                      <a:prstDash val="solid"/>
                      <a:round/>
                      <a:headEnd type="none" w="med" len="med"/>
                      <a:tailEnd type="none" w="med" len="med"/>
                    </a:lnL>
                    <a:lnR w="38100" cap="flat" cmpd="sng" algn="ctr">
                      <a:solidFill>
                        <a:schemeClr val="accent3">
                          <a:lumMod val="75000"/>
                        </a:schemeClr>
                      </a:solidFill>
                      <a:prstDash val="solid"/>
                      <a:round/>
                      <a:headEnd type="none" w="med" len="med"/>
                      <a:tailEnd type="none" w="med" len="med"/>
                    </a:lnR>
                  </a:tcPr>
                </a:tc>
                <a:tc>
                  <a:txBody>
                    <a:bodyPr/>
                    <a:lstStyle/>
                    <a:p>
                      <a:pPr algn="ctr"/>
                      <a:r>
                        <a:rPr lang="en-ZA" sz="1800" b="0" i="0" u="none" strike="noStrike" kern="1200" baseline="0" dirty="0" smtClean="0">
                          <a:solidFill>
                            <a:schemeClr val="dk1"/>
                          </a:solidFill>
                          <a:latin typeface="+mn-lt"/>
                          <a:ea typeface="+mn-ea"/>
                          <a:cs typeface="+mn-cs"/>
                        </a:rPr>
                        <a:t>106 584</a:t>
                      </a:r>
                      <a:endParaRPr lang="en-ZA" sz="1800" dirty="0"/>
                    </a:p>
                  </a:txBody>
                  <a:tcPr marL="7144" marR="7144" marT="7143" marB="0" anchor="ctr">
                    <a:lnL w="38100" cap="flat" cmpd="sng" algn="ctr">
                      <a:solidFill>
                        <a:schemeClr val="accent3">
                          <a:lumMod val="75000"/>
                        </a:schemeClr>
                      </a:solidFill>
                      <a:prstDash val="solid"/>
                      <a:round/>
                      <a:headEnd type="none" w="med" len="med"/>
                      <a:tailEnd type="none" w="med" len="med"/>
                    </a:lnL>
                  </a:tcPr>
                </a:tc>
                <a:tc>
                  <a:txBody>
                    <a:bodyPr/>
                    <a:lstStyle/>
                    <a:p>
                      <a:pPr algn="ctr"/>
                      <a:r>
                        <a:rPr lang="en-ZA" sz="1800" kern="1200" dirty="0" smtClean="0">
                          <a:solidFill>
                            <a:schemeClr val="dk1"/>
                          </a:solidFill>
                          <a:effectLst/>
                          <a:latin typeface="+mn-lt"/>
                          <a:ea typeface="+mn-ea"/>
                          <a:cs typeface="+mn-cs"/>
                        </a:rPr>
                        <a:t>99 065 </a:t>
                      </a:r>
                      <a:endParaRPr lang="en-ZA" sz="1800" dirty="0"/>
                    </a:p>
                  </a:txBody>
                  <a:tcPr marL="7144" marR="7144" marT="7143" marB="0" anchor="ctr">
                    <a:lnR w="38100" cap="flat" cmpd="sng" algn="ctr">
                      <a:solidFill>
                        <a:schemeClr val="accent3">
                          <a:lumMod val="75000"/>
                        </a:schemeClr>
                      </a:solidFill>
                      <a:prstDash val="solid"/>
                      <a:round/>
                      <a:headEnd type="none" w="med" len="med"/>
                      <a:tailEnd type="none" w="med" len="med"/>
                    </a:lnR>
                  </a:tcPr>
                </a:tc>
                <a:extLst>
                  <a:ext uri="{0D108BD9-81ED-4DB2-BD59-A6C34878D82A}">
                    <a16:rowId xmlns:a16="http://schemas.microsoft.com/office/drawing/2014/main" val="10004"/>
                  </a:ext>
                </a:extLst>
              </a:tr>
              <a:tr h="411186">
                <a:tc>
                  <a:txBody>
                    <a:bodyPr/>
                    <a:lstStyle/>
                    <a:p>
                      <a:pPr algn="l" fontAlgn="ctr"/>
                      <a:r>
                        <a:rPr lang="en-ZA" sz="1800" u="none" strike="noStrike" dirty="0" smtClean="0">
                          <a:latin typeface="Arial" pitchFamily="34" charset="0"/>
                          <a:cs typeface="Arial" pitchFamily="34" charset="0"/>
                        </a:rPr>
                        <a:t> Sefa</a:t>
                      </a:r>
                      <a:endParaRPr lang="en-ZA" sz="1800" b="0" i="0" u="none" strike="noStrike" dirty="0">
                        <a:solidFill>
                          <a:schemeClr val="tx1"/>
                        </a:solidFill>
                        <a:latin typeface="Arial" pitchFamily="34" charset="0"/>
                        <a:cs typeface="Arial" pitchFamily="34" charset="0"/>
                      </a:endParaRPr>
                    </a:p>
                  </a:txBody>
                  <a:tcPr marL="7144" marR="7144" marT="7143" marB="0" anchor="ctr">
                    <a:lnL w="38100" cap="flat" cmpd="sng" algn="ctr">
                      <a:solidFill>
                        <a:schemeClr val="accent3">
                          <a:lumMod val="75000"/>
                        </a:schemeClr>
                      </a:solidFill>
                      <a:prstDash val="solid"/>
                      <a:round/>
                      <a:headEnd type="none" w="med" len="med"/>
                      <a:tailEnd type="none" w="med" len="med"/>
                    </a:lnL>
                    <a:lnR w="38100" cap="flat" cmpd="sng" algn="ctr">
                      <a:solidFill>
                        <a:schemeClr val="accent3">
                          <a:lumMod val="75000"/>
                        </a:schemeClr>
                      </a:solidFill>
                      <a:prstDash val="solid"/>
                      <a:round/>
                      <a:headEnd type="none" w="med" len="med"/>
                      <a:tailEnd type="none" w="med" len="med"/>
                    </a:lnR>
                  </a:tcPr>
                </a:tc>
                <a:tc>
                  <a:txBody>
                    <a:bodyPr/>
                    <a:lstStyle/>
                    <a:p>
                      <a:pPr algn="ctr"/>
                      <a:r>
                        <a:rPr lang="en-ZA" sz="1800" b="0" i="0" u="none" strike="noStrike" kern="1200" baseline="0" dirty="0" smtClean="0">
                          <a:solidFill>
                            <a:schemeClr val="dk1"/>
                          </a:solidFill>
                          <a:latin typeface="+mn-lt"/>
                          <a:ea typeface="+mn-ea"/>
                          <a:cs typeface="+mn-cs"/>
                        </a:rPr>
                        <a:t>228 837</a:t>
                      </a:r>
                      <a:endParaRPr lang="en-ZA" sz="1800" dirty="0"/>
                    </a:p>
                  </a:txBody>
                  <a:tcPr marL="7144" marR="7144" marT="7143" marB="0" anchor="ctr">
                    <a:lnL w="38100" cap="flat" cmpd="sng" algn="ctr">
                      <a:solidFill>
                        <a:schemeClr val="accent3">
                          <a:lumMod val="75000"/>
                        </a:schemeClr>
                      </a:solidFill>
                      <a:prstDash val="solid"/>
                      <a:round/>
                      <a:headEnd type="none" w="med" len="med"/>
                      <a:tailEnd type="none" w="med" len="med"/>
                    </a:lnL>
                  </a:tcPr>
                </a:tc>
                <a:tc>
                  <a:txBody>
                    <a:bodyPr/>
                    <a:lstStyle/>
                    <a:p>
                      <a:pPr algn="ctr"/>
                      <a:r>
                        <a:rPr lang="en-ZA" sz="1800" kern="1200" dirty="0" smtClean="0">
                          <a:solidFill>
                            <a:schemeClr val="dk1"/>
                          </a:solidFill>
                          <a:effectLst/>
                          <a:latin typeface="+mn-lt"/>
                          <a:ea typeface="+mn-ea"/>
                          <a:cs typeface="+mn-cs"/>
                        </a:rPr>
                        <a:t>223 780</a:t>
                      </a:r>
                      <a:endParaRPr lang="en-ZA" sz="1800" dirty="0"/>
                    </a:p>
                  </a:txBody>
                  <a:tcPr marL="7144" marR="7144" marT="7143" marB="0" anchor="ctr">
                    <a:lnR w="38100" cap="flat" cmpd="sng" algn="ctr">
                      <a:solidFill>
                        <a:schemeClr val="accent3">
                          <a:lumMod val="75000"/>
                        </a:schemeClr>
                      </a:solidFill>
                      <a:prstDash val="solid"/>
                      <a:round/>
                      <a:headEnd type="none" w="med" len="med"/>
                      <a:tailEnd type="none" w="med" len="med"/>
                    </a:lnR>
                  </a:tcPr>
                </a:tc>
                <a:extLst>
                  <a:ext uri="{0D108BD9-81ED-4DB2-BD59-A6C34878D82A}">
                    <a16:rowId xmlns:a16="http://schemas.microsoft.com/office/drawing/2014/main" val="10005"/>
                  </a:ext>
                </a:extLst>
              </a:tr>
              <a:tr h="411186">
                <a:tc>
                  <a:txBody>
                    <a:bodyPr/>
                    <a:lstStyle/>
                    <a:p>
                      <a:pPr algn="l" fontAlgn="ctr"/>
                      <a:r>
                        <a:rPr lang="en-ZA" sz="1800" b="0" i="0" u="none" strike="noStrike" dirty="0" smtClean="0">
                          <a:solidFill>
                            <a:schemeClr val="tx1"/>
                          </a:solidFill>
                          <a:latin typeface="Arial" pitchFamily="34" charset="0"/>
                          <a:cs typeface="Arial" pitchFamily="34" charset="0"/>
                        </a:rPr>
                        <a:t> IDC</a:t>
                      </a:r>
                      <a:r>
                        <a:rPr lang="en-ZA" sz="1800" b="0" i="0" u="none" strike="noStrike" baseline="0" dirty="0" smtClean="0">
                          <a:solidFill>
                            <a:schemeClr val="tx1"/>
                          </a:solidFill>
                          <a:latin typeface="Arial" pitchFamily="34" charset="0"/>
                          <a:cs typeface="Arial" pitchFamily="34" charset="0"/>
                        </a:rPr>
                        <a:t> *</a:t>
                      </a:r>
                      <a:endParaRPr lang="en-ZA" sz="1800" b="1" i="0" u="none" strike="noStrike" dirty="0">
                        <a:solidFill>
                          <a:schemeClr val="tx1"/>
                        </a:solidFill>
                        <a:latin typeface="Arial" pitchFamily="34" charset="0"/>
                        <a:cs typeface="Arial" pitchFamily="34" charset="0"/>
                      </a:endParaRPr>
                    </a:p>
                  </a:txBody>
                  <a:tcPr marL="7144" marR="7144" marT="7143" marB="0" anchor="ctr">
                    <a:lnL w="38100" cap="flat" cmpd="sng" algn="ctr">
                      <a:solidFill>
                        <a:schemeClr val="accent3">
                          <a:lumMod val="75000"/>
                        </a:schemeClr>
                      </a:solidFill>
                      <a:prstDash val="solid"/>
                      <a:round/>
                      <a:headEnd type="none" w="med" len="med"/>
                      <a:tailEnd type="none" w="med" len="med"/>
                    </a:lnL>
                    <a:lnR w="38100" cap="flat" cmpd="sng" algn="ctr">
                      <a:solidFill>
                        <a:schemeClr val="accent3">
                          <a:lumMod val="75000"/>
                        </a:schemeClr>
                      </a:solidFill>
                      <a:prstDash val="solid"/>
                      <a:round/>
                      <a:headEnd type="none" w="med" len="med"/>
                      <a:tailEnd type="none" w="med" len="med"/>
                    </a:lnR>
                  </a:tcPr>
                </a:tc>
                <a:tc>
                  <a:txBody>
                    <a:bodyPr/>
                    <a:lstStyle/>
                    <a:p>
                      <a:pPr algn="ctr"/>
                      <a:r>
                        <a:rPr lang="en-ZA" sz="1800" dirty="0" smtClean="0"/>
                        <a:t>258 647</a:t>
                      </a:r>
                      <a:endParaRPr lang="en-ZA" sz="1800" dirty="0"/>
                    </a:p>
                  </a:txBody>
                  <a:tcPr marL="7144" marR="7144" marT="7143" marB="0" anchor="ctr">
                    <a:lnL w="38100" cap="flat" cmpd="sng" algn="ctr">
                      <a:solidFill>
                        <a:schemeClr val="accent3">
                          <a:lumMod val="75000"/>
                        </a:schemeClr>
                      </a:solidFill>
                      <a:prstDash val="solid"/>
                      <a:round/>
                      <a:headEnd type="none" w="med" len="med"/>
                      <a:tailEnd type="none" w="med" len="med"/>
                    </a:lnL>
                    <a:lnB w="38100" cap="flat" cmpd="sng" algn="ctr">
                      <a:solidFill>
                        <a:schemeClr val="accent3">
                          <a:lumMod val="75000"/>
                        </a:schemeClr>
                      </a:solidFill>
                      <a:prstDash val="solid"/>
                      <a:round/>
                      <a:headEnd type="none" w="med" len="med"/>
                      <a:tailEnd type="none" w="med" len="med"/>
                    </a:lnB>
                  </a:tcPr>
                </a:tc>
                <a:tc>
                  <a:txBody>
                    <a:bodyPr/>
                    <a:lstStyle/>
                    <a:p>
                      <a:pPr algn="ctr"/>
                      <a:r>
                        <a:rPr lang="en-ZA" sz="1800" dirty="0" smtClean="0"/>
                        <a:t>162 000</a:t>
                      </a:r>
                      <a:endParaRPr lang="en-ZA" sz="1800" dirty="0"/>
                    </a:p>
                  </a:txBody>
                  <a:tcPr marL="7144" marR="7144" marT="7143" marB="0" anchor="ctr">
                    <a:lnR w="38100" cap="flat" cmpd="sng" algn="ctr">
                      <a:solidFill>
                        <a:schemeClr val="accent3">
                          <a:lumMod val="75000"/>
                        </a:schemeClr>
                      </a:solidFill>
                      <a:prstDash val="solid"/>
                      <a:round/>
                      <a:headEnd type="none" w="med" len="med"/>
                      <a:tailEnd type="none" w="med" len="med"/>
                    </a:lnR>
                    <a:lnB w="38100" cap="flat" cmpd="sng" algn="ctr">
                      <a:solidFill>
                        <a:schemeClr val="accent3">
                          <a:lumMod val="75000"/>
                        </a:schemeClr>
                      </a:solidFill>
                      <a:prstDash val="solid"/>
                      <a:round/>
                      <a:headEnd type="none" w="med" len="med"/>
                      <a:tailEnd type="none" w="med" len="med"/>
                    </a:lnB>
                  </a:tcPr>
                </a:tc>
                <a:extLst>
                  <a:ext uri="{0D108BD9-81ED-4DB2-BD59-A6C34878D82A}">
                    <a16:rowId xmlns:a16="http://schemas.microsoft.com/office/drawing/2014/main" val="10006"/>
                  </a:ext>
                </a:extLst>
              </a:tr>
              <a:tr h="411186">
                <a:tc>
                  <a:txBody>
                    <a:bodyPr/>
                    <a:lstStyle/>
                    <a:p>
                      <a:pPr algn="l" fontAlgn="b"/>
                      <a:r>
                        <a:rPr lang="en-ZA" sz="1800" b="1" u="none" strike="noStrike" dirty="0">
                          <a:latin typeface="Arial" pitchFamily="34" charset="0"/>
                          <a:cs typeface="Arial" pitchFamily="34" charset="0"/>
                        </a:rPr>
                        <a:t> </a:t>
                      </a:r>
                      <a:r>
                        <a:rPr lang="en-ZA" sz="1800" b="1" u="none" strike="noStrike" dirty="0" smtClean="0">
                          <a:latin typeface="Arial" pitchFamily="34" charset="0"/>
                          <a:cs typeface="Arial" pitchFamily="34" charset="0"/>
                        </a:rPr>
                        <a:t>Total </a:t>
                      </a:r>
                      <a:endParaRPr lang="en-ZA" sz="1800" b="1" i="0" u="none" strike="noStrike" dirty="0">
                        <a:solidFill>
                          <a:schemeClr val="tx1"/>
                        </a:solidFill>
                        <a:latin typeface="Arial" pitchFamily="34" charset="0"/>
                        <a:cs typeface="Arial" pitchFamily="34" charset="0"/>
                      </a:endParaRPr>
                    </a:p>
                  </a:txBody>
                  <a:tcPr marL="7144" marR="7144" marT="7143" marB="0" anchor="b">
                    <a:lnL w="38100" cap="flat" cmpd="sng" algn="ctr">
                      <a:solidFill>
                        <a:schemeClr val="accent3">
                          <a:lumMod val="75000"/>
                        </a:schemeClr>
                      </a:solidFill>
                      <a:prstDash val="solid"/>
                      <a:round/>
                      <a:headEnd type="none" w="med" len="med"/>
                      <a:tailEnd type="none" w="med" len="med"/>
                    </a:lnL>
                    <a:lnR w="38100" cap="flat" cmpd="sng" algn="ctr">
                      <a:solidFill>
                        <a:schemeClr val="accent3">
                          <a:lumMod val="75000"/>
                        </a:schemeClr>
                      </a:solidFill>
                      <a:prstDash val="solid"/>
                      <a:round/>
                      <a:headEnd type="none" w="med" len="med"/>
                      <a:tailEnd type="none" w="med" len="med"/>
                    </a:lnR>
                  </a:tcPr>
                </a:tc>
                <a:tc>
                  <a:txBody>
                    <a:bodyPr/>
                    <a:lstStyle/>
                    <a:p>
                      <a:pPr algn="ctr"/>
                      <a:r>
                        <a:rPr lang="en-ZA" sz="1800" b="1" u="none" strike="noStrike" kern="1200" dirty="0" smtClean="0">
                          <a:solidFill>
                            <a:schemeClr val="dk1"/>
                          </a:solidFill>
                          <a:latin typeface="Arial" pitchFamily="34" charset="0"/>
                          <a:ea typeface="+mn-ea"/>
                          <a:cs typeface="Arial" pitchFamily="34" charset="0"/>
                        </a:rPr>
                        <a:t>910 942</a:t>
                      </a:r>
                      <a:endParaRPr lang="en-ZA" sz="1800" b="1" u="none" strike="noStrike" kern="1200" dirty="0">
                        <a:solidFill>
                          <a:schemeClr val="dk1"/>
                        </a:solidFill>
                        <a:latin typeface="Arial" pitchFamily="34" charset="0"/>
                        <a:ea typeface="+mn-ea"/>
                        <a:cs typeface="Arial" pitchFamily="34" charset="0"/>
                      </a:endParaRPr>
                    </a:p>
                  </a:txBody>
                  <a:tcPr marL="7144" marR="7144" marT="7143" marB="0" anchor="b">
                    <a:lnL w="38100" cap="flat" cmpd="sng" algn="ctr">
                      <a:solidFill>
                        <a:schemeClr val="accent3">
                          <a:lumMod val="75000"/>
                        </a:schemeClr>
                      </a:solidFill>
                      <a:prstDash val="solid"/>
                      <a:round/>
                      <a:headEnd type="none" w="med" len="med"/>
                      <a:tailEnd type="none" w="med" len="med"/>
                    </a:lnL>
                    <a:lnT w="38100" cap="flat" cmpd="sng" algn="ctr">
                      <a:solidFill>
                        <a:schemeClr val="accent3">
                          <a:lumMod val="75000"/>
                        </a:schemeClr>
                      </a:solidFill>
                      <a:prstDash val="solid"/>
                      <a:round/>
                      <a:headEnd type="none" w="med" len="med"/>
                      <a:tailEnd type="none" w="med" len="med"/>
                    </a:lnT>
                    <a:lnB w="38100" cap="flat" cmpd="sng" algn="ctr">
                      <a:solidFill>
                        <a:schemeClr val="accent3">
                          <a:lumMod val="75000"/>
                        </a:schemeClr>
                      </a:solidFill>
                      <a:prstDash val="solid"/>
                      <a:round/>
                      <a:headEnd type="none" w="med" len="med"/>
                      <a:tailEnd type="none" w="med" len="med"/>
                    </a:lnB>
                  </a:tcPr>
                </a:tc>
                <a:tc>
                  <a:txBody>
                    <a:bodyPr/>
                    <a:lstStyle/>
                    <a:p>
                      <a:pPr algn="ctr"/>
                      <a:r>
                        <a:rPr lang="en-ZA" sz="1800" b="1" u="none" strike="noStrike" kern="1200" dirty="0" smtClean="0">
                          <a:solidFill>
                            <a:schemeClr val="dk1"/>
                          </a:solidFill>
                          <a:latin typeface="Arial" pitchFamily="34" charset="0"/>
                          <a:ea typeface="+mn-ea"/>
                          <a:cs typeface="Arial" pitchFamily="34" charset="0"/>
                        </a:rPr>
                        <a:t>778 240</a:t>
                      </a:r>
                      <a:endParaRPr lang="en-ZA" sz="1800" b="1" u="none" strike="noStrike" kern="1200" dirty="0">
                        <a:solidFill>
                          <a:schemeClr val="dk1"/>
                        </a:solidFill>
                        <a:latin typeface="Arial" pitchFamily="34" charset="0"/>
                        <a:ea typeface="+mn-ea"/>
                        <a:cs typeface="Arial" pitchFamily="34" charset="0"/>
                      </a:endParaRPr>
                    </a:p>
                  </a:txBody>
                  <a:tcPr marL="7144" marR="7144" marT="7143" marB="0" anchor="b">
                    <a:lnR w="38100" cap="flat" cmpd="sng" algn="ctr">
                      <a:solidFill>
                        <a:schemeClr val="accent3">
                          <a:lumMod val="75000"/>
                        </a:schemeClr>
                      </a:solidFill>
                      <a:prstDash val="solid"/>
                      <a:round/>
                      <a:headEnd type="none" w="med" len="med"/>
                      <a:tailEnd type="none" w="med" len="med"/>
                    </a:lnR>
                    <a:lnT w="38100" cap="flat" cmpd="sng" algn="ctr">
                      <a:solidFill>
                        <a:schemeClr val="accent3">
                          <a:lumMod val="75000"/>
                        </a:schemeClr>
                      </a:solidFill>
                      <a:prstDash val="solid"/>
                      <a:round/>
                      <a:headEnd type="none" w="med" len="med"/>
                      <a:tailEnd type="none" w="med" len="med"/>
                    </a:lnT>
                    <a:lnB w="38100" cap="flat" cmpd="sng" algn="ctr">
                      <a:solidFill>
                        <a:schemeClr val="accent3">
                          <a:lumMod val="75000"/>
                        </a:schemeClr>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65584" name="TextBox 1"/>
          <p:cNvSpPr txBox="1">
            <a:spLocks noChangeArrowheads="1"/>
          </p:cNvSpPr>
          <p:nvPr/>
        </p:nvSpPr>
        <p:spPr bwMode="auto">
          <a:xfrm>
            <a:off x="395536" y="4653136"/>
            <a:ext cx="8208912" cy="1535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None/>
            </a:pPr>
            <a:r>
              <a:rPr lang="en-US" altLang="en-US" sz="900" b="1" dirty="0">
                <a:solidFill>
                  <a:srgbClr val="000000"/>
                </a:solidFill>
              </a:rPr>
              <a:t> </a:t>
            </a:r>
            <a:r>
              <a:rPr lang="en-US" altLang="en-US" sz="900" b="1" dirty="0" smtClean="0">
                <a:solidFill>
                  <a:srgbClr val="000000"/>
                </a:solidFill>
              </a:rPr>
              <a:t>                                                         2018/19                 2017/18</a:t>
            </a:r>
          </a:p>
          <a:p>
            <a:pPr>
              <a:spcBef>
                <a:spcPct val="0"/>
              </a:spcBef>
              <a:buNone/>
            </a:pPr>
            <a:r>
              <a:rPr lang="en-US" altLang="en-US" sz="1350" dirty="0" smtClean="0">
                <a:solidFill>
                  <a:srgbClr val="000000"/>
                </a:solidFill>
              </a:rPr>
              <a:t>*</a:t>
            </a:r>
            <a:r>
              <a:rPr lang="en-US" altLang="en-US" sz="825" dirty="0" smtClean="0">
                <a:solidFill>
                  <a:srgbClr val="000000"/>
                </a:solidFill>
              </a:rPr>
              <a:t>Tirisano </a:t>
            </a:r>
            <a:r>
              <a:rPr lang="en-US" altLang="en-US" sz="825" dirty="0">
                <a:solidFill>
                  <a:srgbClr val="000000"/>
                </a:solidFill>
              </a:rPr>
              <a:t>Fund        	</a:t>
            </a:r>
            <a:r>
              <a:rPr lang="en-ZA" sz="825" dirty="0"/>
              <a:t>R213 647</a:t>
            </a:r>
            <a:r>
              <a:rPr lang="en-US" altLang="en-US" sz="825" dirty="0">
                <a:solidFill>
                  <a:srgbClr val="000000"/>
                </a:solidFill>
              </a:rPr>
              <a:t>	 R117 000</a:t>
            </a:r>
          </a:p>
          <a:p>
            <a:pPr>
              <a:spcBef>
                <a:spcPct val="0"/>
              </a:spcBef>
              <a:buNone/>
            </a:pPr>
            <a:r>
              <a:rPr lang="en-US" altLang="en-US" sz="825" dirty="0">
                <a:solidFill>
                  <a:srgbClr val="000000"/>
                </a:solidFill>
              </a:rPr>
              <a:t>   Steel Fund            	</a:t>
            </a:r>
            <a:r>
              <a:rPr lang="en-ZA" sz="825" dirty="0"/>
              <a:t>R30 000</a:t>
            </a:r>
            <a:r>
              <a:rPr lang="en-US" altLang="en-US" sz="825" dirty="0">
                <a:solidFill>
                  <a:srgbClr val="000000"/>
                </a:solidFill>
              </a:rPr>
              <a:t>	 </a:t>
            </a:r>
            <a:r>
              <a:rPr lang="en-US" altLang="en-US" sz="825" dirty="0" smtClean="0">
                <a:solidFill>
                  <a:srgbClr val="000000"/>
                </a:solidFill>
              </a:rPr>
              <a:t>R  30 000</a:t>
            </a:r>
            <a:endParaRPr lang="en-US" altLang="en-US" sz="825" dirty="0">
              <a:solidFill>
                <a:srgbClr val="000000"/>
              </a:solidFill>
            </a:endParaRPr>
          </a:p>
          <a:p>
            <a:pPr>
              <a:spcBef>
                <a:spcPct val="0"/>
              </a:spcBef>
              <a:buNone/>
            </a:pPr>
            <a:r>
              <a:rPr lang="en-US" altLang="en-US" sz="825" dirty="0">
                <a:solidFill>
                  <a:srgbClr val="000000"/>
                </a:solidFill>
              </a:rPr>
              <a:t>   </a:t>
            </a:r>
            <a:r>
              <a:rPr lang="en-US" altLang="en-US" sz="825" u="sng" dirty="0">
                <a:solidFill>
                  <a:srgbClr val="000000"/>
                </a:solidFill>
              </a:rPr>
              <a:t>PICC                  	</a:t>
            </a:r>
            <a:r>
              <a:rPr lang="en-ZA" sz="825" u="sng" dirty="0"/>
              <a:t>R15 000</a:t>
            </a:r>
            <a:r>
              <a:rPr lang="en-US" altLang="en-US" sz="825" u="sng" dirty="0">
                <a:solidFill>
                  <a:srgbClr val="000000"/>
                </a:solidFill>
              </a:rPr>
              <a:t>	 R  15 </a:t>
            </a:r>
            <a:r>
              <a:rPr lang="en-US" altLang="en-US" sz="825" u="sng" dirty="0" smtClean="0">
                <a:solidFill>
                  <a:srgbClr val="000000"/>
                </a:solidFill>
              </a:rPr>
              <a:t>000                              0</a:t>
            </a:r>
            <a:endParaRPr lang="en-US" altLang="en-US" sz="825" u="sng" dirty="0">
              <a:solidFill>
                <a:srgbClr val="000000"/>
              </a:solidFill>
            </a:endParaRPr>
          </a:p>
          <a:p>
            <a:pPr eaLnBrk="1" hangingPunct="1">
              <a:spcBef>
                <a:spcPct val="0"/>
              </a:spcBef>
              <a:buFontTx/>
              <a:buNone/>
            </a:pPr>
            <a:r>
              <a:rPr lang="en-US" altLang="en-US" sz="825" b="1" dirty="0">
                <a:solidFill>
                  <a:srgbClr val="000000"/>
                </a:solidFill>
              </a:rPr>
              <a:t>  Total IDC Transfer  	R258 647	R 162 </a:t>
            </a:r>
            <a:r>
              <a:rPr lang="en-US" altLang="en-US" sz="825" b="1" dirty="0" smtClean="0">
                <a:solidFill>
                  <a:srgbClr val="000000"/>
                </a:solidFill>
              </a:rPr>
              <a:t>000</a:t>
            </a:r>
          </a:p>
          <a:p>
            <a:pPr eaLnBrk="1" hangingPunct="1">
              <a:spcBef>
                <a:spcPct val="0"/>
              </a:spcBef>
              <a:buFontTx/>
              <a:buNone/>
            </a:pPr>
            <a:r>
              <a:rPr lang="en-US" altLang="en-US" sz="825" b="1" dirty="0" smtClean="0">
                <a:solidFill>
                  <a:srgbClr val="000000"/>
                </a:solidFill>
              </a:rPr>
              <a:t>The underspending was mainly due to the transfers to the </a:t>
            </a:r>
            <a:r>
              <a:rPr lang="en-US" altLang="en-US" sz="825" b="1" dirty="0" err="1" smtClean="0">
                <a:solidFill>
                  <a:srgbClr val="000000"/>
                </a:solidFill>
              </a:rPr>
              <a:t>Tirisano</a:t>
            </a:r>
            <a:r>
              <a:rPr lang="en-US" altLang="en-US" sz="825" b="1" dirty="0" smtClean="0">
                <a:solidFill>
                  <a:srgbClr val="000000"/>
                </a:solidFill>
              </a:rPr>
              <a:t> Fund.  The budgeted amount was R240million however due to companies being  under business rescue, payments were not made as such transfers could not be made to the </a:t>
            </a:r>
            <a:r>
              <a:rPr lang="en-US" altLang="en-US" sz="825" b="1" dirty="0" err="1" smtClean="0">
                <a:solidFill>
                  <a:srgbClr val="000000"/>
                </a:solidFill>
              </a:rPr>
              <a:t>Tirisano</a:t>
            </a:r>
            <a:r>
              <a:rPr lang="en-US" altLang="en-US" sz="825" b="1" dirty="0" smtClean="0">
                <a:solidFill>
                  <a:srgbClr val="000000"/>
                </a:solidFill>
              </a:rPr>
              <a:t> Fund administrator. This is condition imposed by National Treasury. </a:t>
            </a:r>
            <a:endParaRPr lang="en-US" altLang="en-US" sz="825" b="1" dirty="0">
              <a:solidFill>
                <a:srgbClr val="000000"/>
              </a:solidFill>
            </a:endParaRPr>
          </a:p>
          <a:p>
            <a:pPr eaLnBrk="1" hangingPunct="1">
              <a:spcBef>
                <a:spcPct val="0"/>
              </a:spcBef>
              <a:buFontTx/>
              <a:buNone/>
            </a:pPr>
            <a:endParaRPr lang="en-US" altLang="en-US" sz="825" b="1" dirty="0">
              <a:solidFill>
                <a:srgbClr val="000000"/>
              </a:solidFill>
            </a:endParaRPr>
          </a:p>
          <a:p>
            <a:pPr eaLnBrk="1" hangingPunct="1">
              <a:spcBef>
                <a:spcPct val="0"/>
              </a:spcBef>
              <a:buFontTx/>
              <a:buNone/>
            </a:pPr>
            <a:r>
              <a:rPr lang="en-US" altLang="en-US" sz="1350" b="1" dirty="0">
                <a:solidFill>
                  <a:srgbClr val="000000"/>
                </a:solidFill>
              </a:rPr>
              <a:t>For the financial year under review </a:t>
            </a:r>
            <a:r>
              <a:rPr lang="en-US" altLang="en-US" sz="1350" b="1" dirty="0"/>
              <a:t>87% of </a:t>
            </a:r>
            <a:r>
              <a:rPr lang="en-US" altLang="en-US" sz="1350" b="1" dirty="0">
                <a:solidFill>
                  <a:srgbClr val="000000"/>
                </a:solidFill>
              </a:rPr>
              <a:t>the budget was transferred to the department’s entities.</a:t>
            </a:r>
          </a:p>
        </p:txBody>
      </p:sp>
      <p:sp>
        <p:nvSpPr>
          <p:cNvPr id="6" name="Title 4"/>
          <p:cNvSpPr txBox="1">
            <a:spLocks/>
          </p:cNvSpPr>
          <p:nvPr/>
        </p:nvSpPr>
        <p:spPr>
          <a:xfrm>
            <a:off x="683568" y="188640"/>
            <a:ext cx="8280920" cy="648072"/>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solidFill>
                  <a:schemeClr val="bg1"/>
                </a:solidFill>
                <a:latin typeface="+mj-lt"/>
                <a:ea typeface="+mj-ea"/>
                <a:cs typeface="+mj-cs"/>
              </a:defRPr>
            </a:lvl1pPr>
          </a:lstStyle>
          <a:p>
            <a:r>
              <a:rPr lang="en-US" sz="2600" b="1" dirty="0" smtClean="0">
                <a:latin typeface="Arial" pitchFamily="34" charset="0"/>
                <a:cs typeface="Arial" pitchFamily="34" charset="0"/>
              </a:rPr>
              <a:t>H4.  Transfer to Entities</a:t>
            </a:r>
            <a:endParaRPr lang="en-ZA" sz="2600" b="1" dirty="0">
              <a:latin typeface="Arial" pitchFamily="34" charset="0"/>
              <a:cs typeface="Arial" pitchFamily="34" charset="0"/>
            </a:endParaRPr>
          </a:p>
        </p:txBody>
      </p:sp>
    </p:spTree>
    <p:extLst>
      <p:ext uri="{BB962C8B-B14F-4D97-AF65-F5344CB8AC3E}">
        <p14:creationId xmlns:p14="http://schemas.microsoft.com/office/powerpoint/2010/main" val="25893486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Slide Number Placeholder 7"/>
          <p:cNvSpPr>
            <a:spLocks noGrp="1"/>
          </p:cNvSpPr>
          <p:nvPr>
            <p:ph type="sldNum" sz="quarter" idx="10"/>
          </p:nvPr>
        </p:nvSpPr>
        <p:spPr bwMode="auto">
          <a:xfrm>
            <a:off x="6057900" y="5643564"/>
            <a:ext cx="1600200" cy="2738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2100">
                <a:solidFill>
                  <a:schemeClr val="tx1"/>
                </a:solidFill>
                <a:latin typeface="Arial" charset="0"/>
                <a:cs typeface="Arial" charset="0"/>
              </a:defRPr>
            </a:lvl1pPr>
            <a:lvl2pPr marL="557213" indent="-214313">
              <a:spcBef>
                <a:spcPct val="20000"/>
              </a:spcBef>
              <a:buFont typeface="Arial" charset="0"/>
              <a:buChar char="–"/>
              <a:defRPr sz="1800">
                <a:solidFill>
                  <a:schemeClr val="tx1"/>
                </a:solidFill>
                <a:latin typeface="Arial" charset="0"/>
                <a:cs typeface="Arial" charset="0"/>
              </a:defRPr>
            </a:lvl2pPr>
            <a:lvl3pPr marL="857250" indent="-171450">
              <a:spcBef>
                <a:spcPct val="20000"/>
              </a:spcBef>
              <a:buFont typeface="Arial" charset="0"/>
              <a:buChar char="•"/>
              <a:defRPr sz="1500">
                <a:solidFill>
                  <a:schemeClr val="tx1"/>
                </a:solidFill>
                <a:latin typeface="Arial" charset="0"/>
                <a:cs typeface="Arial" charset="0"/>
              </a:defRPr>
            </a:lvl3pPr>
            <a:lvl4pPr marL="1200150" indent="-171450">
              <a:spcBef>
                <a:spcPct val="20000"/>
              </a:spcBef>
              <a:buFont typeface="Arial" charset="0"/>
              <a:buChar char="–"/>
              <a:defRPr sz="1500">
                <a:solidFill>
                  <a:schemeClr val="tx1"/>
                </a:solidFill>
                <a:latin typeface="Arial" charset="0"/>
                <a:cs typeface="Arial" charset="0"/>
              </a:defRPr>
            </a:lvl4pPr>
            <a:lvl5pPr marL="1543050" indent="-171450">
              <a:spcBef>
                <a:spcPct val="20000"/>
              </a:spcBef>
              <a:buFont typeface="Arial" charset="0"/>
              <a:buChar char="»"/>
              <a:defRPr sz="1500">
                <a:solidFill>
                  <a:schemeClr val="tx1"/>
                </a:solidFill>
                <a:latin typeface="Arial" charset="0"/>
                <a:cs typeface="Arial" charset="0"/>
              </a:defRPr>
            </a:lvl5pPr>
            <a:lvl6pPr marL="1885950" indent="-171450" eaLnBrk="0" fontAlgn="base" hangingPunct="0">
              <a:spcBef>
                <a:spcPct val="20000"/>
              </a:spcBef>
              <a:spcAft>
                <a:spcPct val="0"/>
              </a:spcAft>
              <a:buFont typeface="Arial" charset="0"/>
              <a:buChar char="»"/>
              <a:defRPr sz="1500">
                <a:solidFill>
                  <a:schemeClr val="tx1"/>
                </a:solidFill>
                <a:latin typeface="Arial" charset="0"/>
                <a:cs typeface="Arial" charset="0"/>
              </a:defRPr>
            </a:lvl6pPr>
            <a:lvl7pPr marL="2228850" indent="-171450" eaLnBrk="0" fontAlgn="base" hangingPunct="0">
              <a:spcBef>
                <a:spcPct val="20000"/>
              </a:spcBef>
              <a:spcAft>
                <a:spcPct val="0"/>
              </a:spcAft>
              <a:buFont typeface="Arial" charset="0"/>
              <a:buChar char="»"/>
              <a:defRPr sz="1500">
                <a:solidFill>
                  <a:schemeClr val="tx1"/>
                </a:solidFill>
                <a:latin typeface="Arial" charset="0"/>
                <a:cs typeface="Arial" charset="0"/>
              </a:defRPr>
            </a:lvl7pPr>
            <a:lvl8pPr marL="2571750" indent="-171450" eaLnBrk="0" fontAlgn="base" hangingPunct="0">
              <a:spcBef>
                <a:spcPct val="20000"/>
              </a:spcBef>
              <a:spcAft>
                <a:spcPct val="0"/>
              </a:spcAft>
              <a:buFont typeface="Arial" charset="0"/>
              <a:buChar char="»"/>
              <a:defRPr sz="1500">
                <a:solidFill>
                  <a:schemeClr val="tx1"/>
                </a:solidFill>
                <a:latin typeface="Arial" charset="0"/>
                <a:cs typeface="Arial" charset="0"/>
              </a:defRPr>
            </a:lvl8pPr>
            <a:lvl9pPr marL="2914650" indent="-171450" eaLnBrk="0" fontAlgn="base" hangingPunct="0">
              <a:spcBef>
                <a:spcPct val="20000"/>
              </a:spcBef>
              <a:spcAft>
                <a:spcPct val="0"/>
              </a:spcAft>
              <a:buFont typeface="Arial" charset="0"/>
              <a:buChar char="»"/>
              <a:defRPr sz="1500">
                <a:solidFill>
                  <a:schemeClr val="tx1"/>
                </a:solidFill>
                <a:latin typeface="Arial" charset="0"/>
                <a:cs typeface="Arial" charset="0"/>
              </a:defRPr>
            </a:lvl9pPr>
          </a:lstStyle>
          <a:p>
            <a:pPr>
              <a:spcBef>
                <a:spcPct val="0"/>
              </a:spcBef>
              <a:buFontTx/>
              <a:buNone/>
            </a:pPr>
            <a:fld id="{B67036AF-3237-4473-AF06-E1A21ABDBA6E}" type="slidenum">
              <a:rPr lang="en-ZA" altLang="en-US" sz="900">
                <a:solidFill>
                  <a:srgbClr val="898989"/>
                </a:solidFill>
                <a:latin typeface="Calibri" pitchFamily="34" charset="0"/>
              </a:rPr>
              <a:pPr>
                <a:spcBef>
                  <a:spcPct val="0"/>
                </a:spcBef>
                <a:buFontTx/>
                <a:buNone/>
              </a:pPr>
              <a:t>38</a:t>
            </a:fld>
            <a:endParaRPr lang="en-ZA" altLang="en-US" sz="900" dirty="0">
              <a:solidFill>
                <a:srgbClr val="898989"/>
              </a:solidFill>
              <a:latin typeface="Calibri"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523740215"/>
              </p:ext>
            </p:extLst>
          </p:nvPr>
        </p:nvGraphicFramePr>
        <p:xfrm>
          <a:off x="251520" y="1484785"/>
          <a:ext cx="8640959" cy="3816423"/>
        </p:xfrm>
        <a:graphic>
          <a:graphicData uri="http://schemas.openxmlformats.org/drawingml/2006/table">
            <a:tbl>
              <a:tblPr>
                <a:tableStyleId>{0505E3EF-67EA-436B-97B2-0124C06EBD24}</a:tableStyleId>
              </a:tblPr>
              <a:tblGrid>
                <a:gridCol w="5521854">
                  <a:extLst>
                    <a:ext uri="{9D8B030D-6E8A-4147-A177-3AD203B41FA5}">
                      <a16:colId xmlns:a16="http://schemas.microsoft.com/office/drawing/2014/main" val="20000"/>
                    </a:ext>
                  </a:extLst>
                </a:gridCol>
                <a:gridCol w="1576785">
                  <a:extLst>
                    <a:ext uri="{9D8B030D-6E8A-4147-A177-3AD203B41FA5}">
                      <a16:colId xmlns:a16="http://schemas.microsoft.com/office/drawing/2014/main" val="20001"/>
                    </a:ext>
                  </a:extLst>
                </a:gridCol>
                <a:gridCol w="1542320">
                  <a:extLst>
                    <a:ext uri="{9D8B030D-6E8A-4147-A177-3AD203B41FA5}">
                      <a16:colId xmlns:a16="http://schemas.microsoft.com/office/drawing/2014/main" val="20002"/>
                    </a:ext>
                  </a:extLst>
                </a:gridCol>
              </a:tblGrid>
              <a:tr h="367791">
                <a:tc rowSpan="2">
                  <a:txBody>
                    <a:bodyPr/>
                    <a:lstStyle/>
                    <a:p>
                      <a:pPr algn="l" fontAlgn="ctr"/>
                      <a:r>
                        <a:rPr lang="en-ZA" sz="1800" b="1" u="none" strike="noStrike" dirty="0" smtClean="0">
                          <a:solidFill>
                            <a:schemeClr val="bg1">
                              <a:lumMod val="95000"/>
                            </a:schemeClr>
                          </a:solidFill>
                          <a:latin typeface="Arial" panose="020B0604020202020204" pitchFamily="34" charset="0"/>
                          <a:cs typeface="Arial" panose="020B0604020202020204" pitchFamily="34" charset="0"/>
                        </a:rPr>
                        <a:t> Description</a:t>
                      </a:r>
                      <a:endParaRPr lang="en-ZA" sz="1800" b="1" i="0" u="none" strike="noStrike" dirty="0">
                        <a:solidFill>
                          <a:schemeClr val="bg1">
                            <a:lumMod val="95000"/>
                          </a:schemeClr>
                        </a:solidFill>
                        <a:latin typeface="Arial" panose="020B0604020202020204" pitchFamily="34" charset="0"/>
                        <a:cs typeface="Arial" panose="020B0604020202020204" pitchFamily="34" charset="0"/>
                      </a:endParaRPr>
                    </a:p>
                  </a:txBody>
                  <a:tcPr marL="4303" marR="4303" marT="4304" marB="0" anchor="ctr">
                    <a:lnL w="38100" cap="flat" cmpd="sng" algn="ctr">
                      <a:solidFill>
                        <a:schemeClr val="accent3">
                          <a:lumMod val="75000"/>
                        </a:schemeClr>
                      </a:solidFill>
                      <a:prstDash val="solid"/>
                      <a:round/>
                      <a:headEnd type="none" w="med" len="med"/>
                      <a:tailEnd type="none" w="med" len="med"/>
                    </a:lnL>
                    <a:lnR w="38100" cap="flat" cmpd="sng" algn="ctr">
                      <a:solidFill>
                        <a:schemeClr val="accent3">
                          <a:lumMod val="75000"/>
                        </a:schemeClr>
                      </a:solidFill>
                      <a:prstDash val="solid"/>
                      <a:round/>
                      <a:headEnd type="none" w="med" len="med"/>
                      <a:tailEnd type="none" w="med" len="med"/>
                    </a:lnR>
                    <a:lnT w="38100" cap="flat" cmpd="sng" algn="ctr">
                      <a:solidFill>
                        <a:schemeClr val="accent3">
                          <a:lumMod val="75000"/>
                        </a:schemeClr>
                      </a:solidFill>
                      <a:prstDash val="solid"/>
                      <a:round/>
                      <a:headEnd type="none" w="med" len="med"/>
                      <a:tailEnd type="none" w="med" len="med"/>
                    </a:lnT>
                    <a:lnB w="28575" cap="flat" cmpd="sng" algn="ctr">
                      <a:solidFill>
                        <a:schemeClr val="accent3">
                          <a:lumMod val="75000"/>
                        </a:schemeClr>
                      </a:solidFill>
                      <a:prstDash val="solid"/>
                      <a:round/>
                      <a:headEnd type="none" w="med" len="med"/>
                      <a:tailEnd type="none" w="med" len="med"/>
                    </a:lnB>
                    <a:solidFill>
                      <a:srgbClr val="006C31"/>
                    </a:solidFill>
                  </a:tcPr>
                </a:tc>
                <a:tc>
                  <a:txBody>
                    <a:bodyPr/>
                    <a:lstStyle/>
                    <a:p>
                      <a:pPr marL="0" algn="ctr" defTabSz="914400" rtl="0" eaLnBrk="1" fontAlgn="b" latinLnBrk="0" hangingPunct="1"/>
                      <a:r>
                        <a:rPr lang="en-ZA" sz="1800" b="1" u="none" strike="noStrike" kern="1200" dirty="0" smtClean="0">
                          <a:solidFill>
                            <a:schemeClr val="bg1">
                              <a:lumMod val="95000"/>
                            </a:schemeClr>
                          </a:solidFill>
                          <a:latin typeface="Arial" panose="020B0604020202020204" pitchFamily="34" charset="0"/>
                          <a:ea typeface="+mn-ea"/>
                          <a:cs typeface="Arial" panose="020B0604020202020204" pitchFamily="34" charset="0"/>
                        </a:rPr>
                        <a:t>2018/19</a:t>
                      </a:r>
                      <a:endParaRPr lang="en-ZA" sz="1800" b="1" u="none" strike="noStrike" kern="1200" dirty="0">
                        <a:solidFill>
                          <a:schemeClr val="bg1">
                            <a:lumMod val="95000"/>
                          </a:schemeClr>
                        </a:solidFill>
                        <a:latin typeface="Arial" panose="020B0604020202020204" pitchFamily="34" charset="0"/>
                        <a:ea typeface="+mn-ea"/>
                        <a:cs typeface="Arial" panose="020B0604020202020204" pitchFamily="34" charset="0"/>
                      </a:endParaRPr>
                    </a:p>
                  </a:txBody>
                  <a:tcPr marL="4303" marR="4303" marT="4303" marB="0" anchor="b">
                    <a:lnL w="38100" cap="flat" cmpd="sng" algn="ctr">
                      <a:solidFill>
                        <a:schemeClr val="accent3">
                          <a:lumMod val="75000"/>
                        </a:schemeClr>
                      </a:solidFill>
                      <a:prstDash val="solid"/>
                      <a:round/>
                      <a:headEnd type="none" w="med" len="med"/>
                      <a:tailEnd type="none" w="med" len="med"/>
                    </a:lnL>
                    <a:lnR w="19050" cap="flat" cmpd="sng" algn="ctr">
                      <a:solidFill>
                        <a:schemeClr val="accent3">
                          <a:lumMod val="60000"/>
                          <a:lumOff val="40000"/>
                        </a:schemeClr>
                      </a:solidFill>
                      <a:prstDash val="solid"/>
                      <a:round/>
                      <a:headEnd type="none" w="med" len="med"/>
                      <a:tailEnd type="none" w="med" len="med"/>
                    </a:lnR>
                    <a:lnT w="38100" cap="flat" cmpd="sng" algn="ctr">
                      <a:solidFill>
                        <a:schemeClr val="accent3">
                          <a:lumMod val="75000"/>
                        </a:schemeClr>
                      </a:solidFill>
                      <a:prstDash val="solid"/>
                      <a:round/>
                      <a:headEnd type="none" w="med" len="med"/>
                      <a:tailEnd type="none" w="med" len="med"/>
                    </a:lnT>
                    <a:lnB w="28575" cap="flat" cmpd="sng" algn="ctr">
                      <a:solidFill>
                        <a:schemeClr val="accent3">
                          <a:lumMod val="75000"/>
                        </a:schemeClr>
                      </a:solidFill>
                      <a:prstDash val="solid"/>
                      <a:round/>
                      <a:headEnd type="none" w="med" len="med"/>
                      <a:tailEnd type="none" w="med" len="med"/>
                    </a:lnB>
                    <a:solidFill>
                      <a:srgbClr val="006C31"/>
                    </a:solidFill>
                  </a:tcPr>
                </a:tc>
                <a:tc>
                  <a:txBody>
                    <a:bodyPr/>
                    <a:lstStyle/>
                    <a:p>
                      <a:pPr marL="0" algn="ctr" defTabSz="914400" rtl="0" eaLnBrk="1" fontAlgn="b" latinLnBrk="0" hangingPunct="1"/>
                      <a:r>
                        <a:rPr lang="en-ZA" sz="1800" b="1" u="none" strike="noStrike" kern="1200" dirty="0" smtClean="0">
                          <a:solidFill>
                            <a:schemeClr val="bg1">
                              <a:lumMod val="95000"/>
                            </a:schemeClr>
                          </a:solidFill>
                          <a:latin typeface="Arial" panose="020B0604020202020204" pitchFamily="34" charset="0"/>
                          <a:ea typeface="+mn-ea"/>
                          <a:cs typeface="Arial" panose="020B0604020202020204" pitchFamily="34" charset="0"/>
                        </a:rPr>
                        <a:t>2017/18</a:t>
                      </a:r>
                      <a:endParaRPr lang="en-ZA" sz="1800" b="1" u="none" strike="noStrike" kern="1200" dirty="0">
                        <a:solidFill>
                          <a:schemeClr val="bg1">
                            <a:lumMod val="95000"/>
                          </a:schemeClr>
                        </a:solidFill>
                        <a:latin typeface="Arial" panose="020B0604020202020204" pitchFamily="34" charset="0"/>
                        <a:ea typeface="+mn-ea"/>
                        <a:cs typeface="Arial" panose="020B0604020202020204" pitchFamily="34" charset="0"/>
                      </a:endParaRPr>
                    </a:p>
                  </a:txBody>
                  <a:tcPr marL="4303" marR="4303" marT="4303" marB="0" anchor="b">
                    <a:lnL w="19050" cap="flat" cmpd="sng" algn="ctr">
                      <a:solidFill>
                        <a:schemeClr val="accent3">
                          <a:lumMod val="60000"/>
                          <a:lumOff val="40000"/>
                        </a:schemeClr>
                      </a:solidFill>
                      <a:prstDash val="solid"/>
                      <a:round/>
                      <a:headEnd type="none" w="med" len="med"/>
                      <a:tailEnd type="none" w="med" len="med"/>
                    </a:lnL>
                    <a:lnR w="38100" cap="flat" cmpd="sng" algn="ctr">
                      <a:solidFill>
                        <a:schemeClr val="accent3">
                          <a:lumMod val="75000"/>
                        </a:schemeClr>
                      </a:solidFill>
                      <a:prstDash val="solid"/>
                      <a:round/>
                      <a:headEnd type="none" w="med" len="med"/>
                      <a:tailEnd type="none" w="med" len="med"/>
                    </a:lnR>
                    <a:lnT w="38100" cap="flat" cmpd="sng" algn="ctr">
                      <a:solidFill>
                        <a:schemeClr val="accent3">
                          <a:lumMod val="75000"/>
                        </a:schemeClr>
                      </a:solidFill>
                      <a:prstDash val="solid"/>
                      <a:round/>
                      <a:headEnd type="none" w="med" len="med"/>
                      <a:tailEnd type="none" w="med" len="med"/>
                    </a:lnT>
                    <a:lnB w="28575" cap="flat" cmpd="sng" algn="ctr">
                      <a:solidFill>
                        <a:schemeClr val="accent3">
                          <a:lumMod val="75000"/>
                        </a:schemeClr>
                      </a:solidFill>
                      <a:prstDash val="solid"/>
                      <a:round/>
                      <a:headEnd type="none" w="med" len="med"/>
                      <a:tailEnd type="none" w="med" len="med"/>
                    </a:lnB>
                    <a:solidFill>
                      <a:srgbClr val="006C31"/>
                    </a:solidFill>
                  </a:tcPr>
                </a:tc>
                <a:extLst>
                  <a:ext uri="{0D108BD9-81ED-4DB2-BD59-A6C34878D82A}">
                    <a16:rowId xmlns:a16="http://schemas.microsoft.com/office/drawing/2014/main" val="10000"/>
                  </a:ext>
                </a:extLst>
              </a:tr>
              <a:tr h="520733">
                <a:tc vMerge="1">
                  <a:txBody>
                    <a:bodyPr/>
                    <a:lstStyle/>
                    <a:p>
                      <a:endParaRPr lang="en-ZA"/>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800" b="1" u="none" strike="noStrike" dirty="0" smtClean="0">
                          <a:solidFill>
                            <a:schemeClr val="bg1">
                              <a:lumMod val="95000"/>
                            </a:schemeClr>
                          </a:solidFill>
                          <a:latin typeface="Arial" panose="020B0604020202020204" pitchFamily="34" charset="0"/>
                          <a:cs typeface="Arial" panose="020B0604020202020204" pitchFamily="34" charset="0"/>
                        </a:rPr>
                        <a:t>R'000</a:t>
                      </a:r>
                      <a:endParaRPr lang="en-ZA" sz="1800" b="1" i="0" u="none" strike="noStrike" dirty="0" smtClean="0">
                        <a:solidFill>
                          <a:schemeClr val="bg1">
                            <a:lumMod val="95000"/>
                          </a:schemeClr>
                        </a:solidFill>
                        <a:latin typeface="Arial" panose="020B0604020202020204" pitchFamily="34" charset="0"/>
                        <a:cs typeface="Arial" panose="020B0604020202020204" pitchFamily="34" charset="0"/>
                      </a:endParaRPr>
                    </a:p>
                  </a:txBody>
                  <a:tcPr marL="4303" marR="4303" marT="4304" marB="0" anchor="b">
                    <a:lnL w="38100" cap="flat" cmpd="sng" algn="ctr">
                      <a:solidFill>
                        <a:schemeClr val="accent3">
                          <a:lumMod val="75000"/>
                        </a:schemeClr>
                      </a:solidFill>
                      <a:prstDash val="solid"/>
                      <a:round/>
                      <a:headEnd type="none" w="med" len="med"/>
                      <a:tailEnd type="none" w="med" len="med"/>
                    </a:lnL>
                    <a:lnT w="28575" cap="flat" cmpd="sng" algn="ctr">
                      <a:solidFill>
                        <a:schemeClr val="accent3">
                          <a:lumMod val="75000"/>
                        </a:schemeClr>
                      </a:solidFill>
                      <a:prstDash val="solid"/>
                      <a:round/>
                      <a:headEnd type="none" w="med" len="med"/>
                      <a:tailEnd type="none" w="med" len="med"/>
                    </a:lnT>
                    <a:lnB w="28575" cap="flat" cmpd="sng" algn="ctr">
                      <a:solidFill>
                        <a:schemeClr val="accent3">
                          <a:lumMod val="75000"/>
                        </a:schemeClr>
                      </a:solidFill>
                      <a:prstDash val="solid"/>
                      <a:round/>
                      <a:headEnd type="none" w="med" len="med"/>
                      <a:tailEnd type="none" w="med" len="med"/>
                    </a:lnB>
                    <a:solidFill>
                      <a:srgbClr val="006C31"/>
                    </a:solidFill>
                  </a:tcPr>
                </a:tc>
                <a:tc>
                  <a:txBody>
                    <a:bodyPr/>
                    <a:lstStyle/>
                    <a:p>
                      <a:pPr algn="ctr" fontAlgn="ctr"/>
                      <a:r>
                        <a:rPr lang="en-ZA" sz="1800" b="1" u="none" strike="noStrike" dirty="0">
                          <a:solidFill>
                            <a:schemeClr val="bg1">
                              <a:lumMod val="95000"/>
                            </a:schemeClr>
                          </a:solidFill>
                          <a:latin typeface="Arial" panose="020B0604020202020204" pitchFamily="34" charset="0"/>
                          <a:cs typeface="Arial" panose="020B0604020202020204" pitchFamily="34" charset="0"/>
                        </a:rPr>
                        <a:t>R'000</a:t>
                      </a:r>
                      <a:endParaRPr lang="en-ZA" sz="1800" b="1" i="0" u="none" strike="noStrike" dirty="0">
                        <a:solidFill>
                          <a:schemeClr val="bg1">
                            <a:lumMod val="95000"/>
                          </a:schemeClr>
                        </a:solidFill>
                        <a:latin typeface="Arial" panose="020B0604020202020204" pitchFamily="34" charset="0"/>
                        <a:cs typeface="Arial" panose="020B0604020202020204" pitchFamily="34" charset="0"/>
                      </a:endParaRPr>
                    </a:p>
                  </a:txBody>
                  <a:tcPr marL="4303" marR="4303" marT="4304" marB="0" anchor="b">
                    <a:lnR w="38100" cap="flat" cmpd="sng" algn="ctr">
                      <a:solidFill>
                        <a:schemeClr val="accent3">
                          <a:lumMod val="75000"/>
                        </a:schemeClr>
                      </a:solidFill>
                      <a:prstDash val="solid"/>
                      <a:round/>
                      <a:headEnd type="none" w="med" len="med"/>
                      <a:tailEnd type="none" w="med" len="med"/>
                    </a:lnR>
                    <a:lnT w="28575" cap="flat" cmpd="sng" algn="ctr">
                      <a:solidFill>
                        <a:schemeClr val="accent3">
                          <a:lumMod val="75000"/>
                        </a:schemeClr>
                      </a:solidFill>
                      <a:prstDash val="solid"/>
                      <a:round/>
                      <a:headEnd type="none" w="med" len="med"/>
                      <a:tailEnd type="none" w="med" len="med"/>
                    </a:lnT>
                    <a:lnB w="28575" cap="flat" cmpd="sng" algn="ctr">
                      <a:solidFill>
                        <a:schemeClr val="accent3">
                          <a:lumMod val="75000"/>
                        </a:schemeClr>
                      </a:solidFill>
                      <a:prstDash val="solid"/>
                      <a:round/>
                      <a:headEnd type="none" w="med" len="med"/>
                      <a:tailEnd type="none" w="med" len="med"/>
                    </a:lnB>
                    <a:solidFill>
                      <a:srgbClr val="006C31"/>
                    </a:solidFill>
                  </a:tcPr>
                </a:tc>
                <a:extLst>
                  <a:ext uri="{0D108BD9-81ED-4DB2-BD59-A6C34878D82A}">
                    <a16:rowId xmlns:a16="http://schemas.microsoft.com/office/drawing/2014/main" val="10001"/>
                  </a:ext>
                </a:extLst>
              </a:tr>
              <a:tr h="727547">
                <a:tc>
                  <a:txBody>
                    <a:bodyPr/>
                    <a:lstStyle/>
                    <a:p>
                      <a:pPr algn="l" fontAlgn="ctr"/>
                      <a:r>
                        <a:rPr lang="en-ZA" sz="1800" u="none" strike="noStrike" dirty="0" smtClean="0">
                          <a:latin typeface="Arial" panose="020B0604020202020204" pitchFamily="34" charset="0"/>
                          <a:cs typeface="Arial" panose="020B0604020202020204" pitchFamily="34" charset="0"/>
                        </a:rPr>
                        <a:t> Sales </a:t>
                      </a:r>
                      <a:r>
                        <a:rPr lang="en-ZA" sz="1800" u="none" strike="noStrike" dirty="0">
                          <a:latin typeface="Arial" panose="020B0604020202020204" pitchFamily="34" charset="0"/>
                          <a:cs typeface="Arial" panose="020B0604020202020204" pitchFamily="34" charset="0"/>
                        </a:rPr>
                        <a:t>of goods and services other than capital assets</a:t>
                      </a:r>
                      <a:endParaRPr lang="en-ZA" sz="1800" b="0" i="0" u="none" strike="noStrike" dirty="0">
                        <a:solidFill>
                          <a:schemeClr val="tx1"/>
                        </a:solidFill>
                        <a:latin typeface="Arial" panose="020B0604020202020204" pitchFamily="34" charset="0"/>
                        <a:cs typeface="Arial" panose="020B0604020202020204" pitchFamily="34" charset="0"/>
                      </a:endParaRPr>
                    </a:p>
                  </a:txBody>
                  <a:tcPr marL="7144" marR="7144" marT="7142" marB="0" anchor="b">
                    <a:lnL w="38100" cap="flat" cmpd="sng" algn="ctr">
                      <a:solidFill>
                        <a:schemeClr val="accent3">
                          <a:lumMod val="75000"/>
                        </a:schemeClr>
                      </a:solidFill>
                      <a:prstDash val="solid"/>
                      <a:round/>
                      <a:headEnd type="none" w="med" len="med"/>
                      <a:tailEnd type="none" w="med" len="med"/>
                    </a:lnL>
                    <a:lnR w="38100" cap="flat" cmpd="sng" algn="ctr">
                      <a:solidFill>
                        <a:schemeClr val="accent3">
                          <a:lumMod val="75000"/>
                        </a:schemeClr>
                      </a:solidFill>
                      <a:prstDash val="solid"/>
                      <a:round/>
                      <a:headEnd type="none" w="med" len="med"/>
                      <a:tailEnd type="none" w="med" len="med"/>
                    </a:lnR>
                    <a:lnT w="28575" cap="flat" cmpd="sng" algn="ctr">
                      <a:solidFill>
                        <a:schemeClr val="accent3">
                          <a:lumMod val="75000"/>
                        </a:schemeClr>
                      </a:solidFill>
                      <a:prstDash val="solid"/>
                      <a:round/>
                      <a:headEnd type="none" w="med" len="med"/>
                      <a:tailEnd type="none" w="med" len="med"/>
                    </a:lnT>
                  </a:tcPr>
                </a:tc>
                <a:tc>
                  <a:txBody>
                    <a:bodyPr/>
                    <a:lstStyle/>
                    <a:p>
                      <a:pPr marL="0" algn="ctr" defTabSz="914400" rtl="0" eaLnBrk="1" fontAlgn="ctr" latinLnBrk="0" hangingPunct="1"/>
                      <a:r>
                        <a:rPr lang="en-ZA" sz="1800" u="none" strike="noStrike" kern="1200" dirty="0" smtClean="0">
                          <a:solidFill>
                            <a:schemeClr val="dk1"/>
                          </a:solidFill>
                          <a:latin typeface="Arial" panose="020B0604020202020204" pitchFamily="34" charset="0"/>
                          <a:ea typeface="+mn-ea"/>
                          <a:cs typeface="Arial" panose="020B0604020202020204" pitchFamily="34" charset="0"/>
                        </a:rPr>
                        <a:t>32</a:t>
                      </a:r>
                      <a:endParaRPr lang="en-ZA" sz="1800" u="none" strike="noStrike" kern="1200" dirty="0">
                        <a:solidFill>
                          <a:schemeClr val="dk1"/>
                        </a:solidFill>
                        <a:latin typeface="Arial" panose="020B0604020202020204" pitchFamily="34" charset="0"/>
                        <a:ea typeface="+mn-ea"/>
                        <a:cs typeface="Arial" panose="020B0604020202020204" pitchFamily="34" charset="0"/>
                      </a:endParaRPr>
                    </a:p>
                  </a:txBody>
                  <a:tcPr marL="7144" marR="7144" marT="7142" marB="0" anchor="ctr">
                    <a:lnL w="38100" cap="flat" cmpd="sng" algn="ctr">
                      <a:solidFill>
                        <a:schemeClr val="accent3">
                          <a:lumMod val="75000"/>
                        </a:schemeClr>
                      </a:solidFill>
                      <a:prstDash val="solid"/>
                      <a:round/>
                      <a:headEnd type="none" w="med" len="med"/>
                      <a:tailEnd type="none" w="med" len="med"/>
                    </a:lnL>
                    <a:lnT w="28575" cap="flat" cmpd="sng" algn="ctr">
                      <a:solidFill>
                        <a:schemeClr val="accent3">
                          <a:lumMod val="75000"/>
                        </a:schemeClr>
                      </a:solidFill>
                      <a:prstDash val="solid"/>
                      <a:round/>
                      <a:headEnd type="none" w="med" len="med"/>
                      <a:tailEnd type="none" w="med" len="med"/>
                    </a:lnT>
                  </a:tcPr>
                </a:tc>
                <a:tc>
                  <a:txBody>
                    <a:bodyPr/>
                    <a:lstStyle/>
                    <a:p>
                      <a:pPr marL="0" algn="ctr" defTabSz="914400" rtl="0" eaLnBrk="1" fontAlgn="ctr" latinLnBrk="0" hangingPunct="1"/>
                      <a:r>
                        <a:rPr lang="en-ZA" sz="1800" u="none" strike="noStrike" kern="1200" dirty="0" smtClean="0">
                          <a:solidFill>
                            <a:schemeClr val="dk1"/>
                          </a:solidFill>
                          <a:latin typeface="Arial" panose="020B0604020202020204" pitchFamily="34" charset="0"/>
                          <a:ea typeface="+mn-ea"/>
                          <a:cs typeface="Arial" panose="020B0604020202020204" pitchFamily="34" charset="0"/>
                        </a:rPr>
                        <a:t>31</a:t>
                      </a:r>
                      <a:endParaRPr lang="en-ZA" sz="1800" u="none" strike="noStrike" kern="1200" dirty="0">
                        <a:solidFill>
                          <a:schemeClr val="dk1"/>
                        </a:solidFill>
                        <a:latin typeface="Arial" panose="020B0604020202020204" pitchFamily="34" charset="0"/>
                        <a:ea typeface="+mn-ea"/>
                        <a:cs typeface="Arial" panose="020B0604020202020204" pitchFamily="34" charset="0"/>
                      </a:endParaRPr>
                    </a:p>
                  </a:txBody>
                  <a:tcPr marL="7144" marR="7144" marT="7142" marB="0" anchor="ctr">
                    <a:lnR w="38100" cap="flat" cmpd="sng" algn="ctr">
                      <a:solidFill>
                        <a:schemeClr val="accent3">
                          <a:lumMod val="75000"/>
                        </a:schemeClr>
                      </a:solidFill>
                      <a:prstDash val="solid"/>
                      <a:round/>
                      <a:headEnd type="none" w="med" len="med"/>
                      <a:tailEnd type="none" w="med" len="med"/>
                    </a:lnR>
                    <a:lnT w="28575" cap="flat" cmpd="sng" algn="ctr">
                      <a:solidFill>
                        <a:schemeClr val="accent3">
                          <a:lumMod val="75000"/>
                        </a:schemeClr>
                      </a:solidFill>
                      <a:prstDash val="solid"/>
                      <a:round/>
                      <a:headEnd type="none" w="med" len="med"/>
                      <a:tailEnd type="none" w="med" len="med"/>
                    </a:lnT>
                  </a:tcPr>
                </a:tc>
                <a:extLst>
                  <a:ext uri="{0D108BD9-81ED-4DB2-BD59-A6C34878D82A}">
                    <a16:rowId xmlns:a16="http://schemas.microsoft.com/office/drawing/2014/main" val="10002"/>
                  </a:ext>
                </a:extLst>
              </a:tr>
              <a:tr h="727547">
                <a:tc>
                  <a:txBody>
                    <a:bodyPr/>
                    <a:lstStyle/>
                    <a:p>
                      <a:pPr algn="l" fontAlgn="ctr"/>
                      <a:r>
                        <a:rPr lang="en-ZA" sz="1800" u="none" strike="noStrike" dirty="0" smtClean="0">
                          <a:latin typeface="Arial" panose="020B0604020202020204" pitchFamily="34" charset="0"/>
                          <a:cs typeface="Arial" panose="020B0604020202020204" pitchFamily="34" charset="0"/>
                        </a:rPr>
                        <a:t> Fines</a:t>
                      </a:r>
                      <a:r>
                        <a:rPr lang="en-ZA" sz="1800" u="none" strike="noStrike" dirty="0">
                          <a:latin typeface="Arial" panose="020B0604020202020204" pitchFamily="34" charset="0"/>
                          <a:cs typeface="Arial" panose="020B0604020202020204" pitchFamily="34" charset="0"/>
                        </a:rPr>
                        <a:t>, penalties and </a:t>
                      </a:r>
                      <a:r>
                        <a:rPr lang="en-ZA" sz="1800" u="none" strike="noStrike" dirty="0" smtClean="0">
                          <a:latin typeface="Arial" panose="020B0604020202020204" pitchFamily="34" charset="0"/>
                          <a:cs typeface="Arial" panose="020B0604020202020204" pitchFamily="34" charset="0"/>
                        </a:rPr>
                        <a:t>forfeits (Construction Cartel</a:t>
                      </a:r>
                    </a:p>
                    <a:p>
                      <a:pPr algn="l" fontAlgn="ctr"/>
                      <a:r>
                        <a:rPr lang="en-ZA" sz="1800" u="none" strike="noStrike" dirty="0" smtClean="0">
                          <a:latin typeface="Arial" panose="020B0604020202020204" pitchFamily="34" charset="0"/>
                          <a:cs typeface="Arial" panose="020B0604020202020204" pitchFamily="34" charset="0"/>
                        </a:rPr>
                        <a:t> Settlement  Agreement)</a:t>
                      </a:r>
                      <a:endParaRPr lang="en-ZA" sz="1800" b="0" i="0" u="none" strike="noStrike" dirty="0">
                        <a:solidFill>
                          <a:schemeClr val="tx1"/>
                        </a:solidFill>
                        <a:latin typeface="Arial" panose="020B0604020202020204" pitchFamily="34" charset="0"/>
                        <a:cs typeface="Arial" panose="020B0604020202020204" pitchFamily="34" charset="0"/>
                      </a:endParaRPr>
                    </a:p>
                  </a:txBody>
                  <a:tcPr marL="7144" marR="7144" marT="7142" marB="0" anchor="b">
                    <a:lnL w="38100" cap="flat" cmpd="sng" algn="ctr">
                      <a:solidFill>
                        <a:schemeClr val="accent3">
                          <a:lumMod val="75000"/>
                        </a:schemeClr>
                      </a:solidFill>
                      <a:prstDash val="solid"/>
                      <a:round/>
                      <a:headEnd type="none" w="med" len="med"/>
                      <a:tailEnd type="none" w="med" len="med"/>
                    </a:lnL>
                    <a:lnR w="38100" cap="flat" cmpd="sng" algn="ctr">
                      <a:solidFill>
                        <a:schemeClr val="accent3">
                          <a:lumMod val="75000"/>
                        </a:schemeClr>
                      </a:solidFill>
                      <a:prstDash val="solid"/>
                      <a:round/>
                      <a:headEnd type="none" w="med" len="med"/>
                      <a:tailEnd type="none" w="med" len="med"/>
                    </a:lnR>
                  </a:tcPr>
                </a:tc>
                <a:tc>
                  <a:txBody>
                    <a:bodyPr/>
                    <a:lstStyle/>
                    <a:p>
                      <a:pPr marL="0" algn="ctr" defTabSz="914400" rtl="0" eaLnBrk="1" fontAlgn="ctr" latinLnBrk="0" hangingPunct="1"/>
                      <a:r>
                        <a:rPr lang="en-ZA" sz="1800" u="none" strike="noStrike" kern="1200" dirty="0" smtClean="0">
                          <a:solidFill>
                            <a:schemeClr val="dk1"/>
                          </a:solidFill>
                          <a:latin typeface="Arial" panose="020B0604020202020204" pitchFamily="34" charset="0"/>
                          <a:ea typeface="+mn-ea"/>
                          <a:cs typeface="Arial" panose="020B0604020202020204" pitchFamily="34" charset="0"/>
                        </a:rPr>
                        <a:t>96 247</a:t>
                      </a:r>
                      <a:endParaRPr lang="en-ZA" sz="1800" u="none" strike="noStrike" kern="1200" dirty="0">
                        <a:solidFill>
                          <a:schemeClr val="dk1"/>
                        </a:solidFill>
                        <a:latin typeface="Arial" panose="020B0604020202020204" pitchFamily="34" charset="0"/>
                        <a:ea typeface="+mn-ea"/>
                        <a:cs typeface="Arial" panose="020B0604020202020204" pitchFamily="34" charset="0"/>
                      </a:endParaRPr>
                    </a:p>
                  </a:txBody>
                  <a:tcPr marL="7144" marR="7144" marT="7142" marB="0" anchor="ctr">
                    <a:lnL w="38100" cap="flat" cmpd="sng" algn="ctr">
                      <a:solidFill>
                        <a:schemeClr val="accent3">
                          <a:lumMod val="75000"/>
                        </a:schemeClr>
                      </a:solidFill>
                      <a:prstDash val="solid"/>
                      <a:round/>
                      <a:headEnd type="none" w="med" len="med"/>
                      <a:tailEnd type="none" w="med" len="med"/>
                    </a:lnL>
                  </a:tcPr>
                </a:tc>
                <a:tc>
                  <a:txBody>
                    <a:bodyPr/>
                    <a:lstStyle/>
                    <a:p>
                      <a:pPr marL="0" algn="ctr" defTabSz="914400" rtl="0" eaLnBrk="1" fontAlgn="ctr" latinLnBrk="0" hangingPunct="1"/>
                      <a:r>
                        <a:rPr lang="en-ZA" sz="1800" u="none" strike="noStrike" kern="1200" dirty="0" smtClean="0">
                          <a:solidFill>
                            <a:schemeClr val="dk1"/>
                          </a:solidFill>
                          <a:latin typeface="Arial" panose="020B0604020202020204" pitchFamily="34" charset="0"/>
                          <a:ea typeface="+mn-ea"/>
                          <a:cs typeface="Arial" panose="020B0604020202020204" pitchFamily="34" charset="0"/>
                        </a:rPr>
                        <a:t>117 400</a:t>
                      </a:r>
                      <a:endParaRPr lang="en-ZA" sz="1800" u="none" strike="noStrike" kern="1200" dirty="0">
                        <a:solidFill>
                          <a:schemeClr val="dk1"/>
                        </a:solidFill>
                        <a:latin typeface="Arial" panose="020B0604020202020204" pitchFamily="34" charset="0"/>
                        <a:ea typeface="+mn-ea"/>
                        <a:cs typeface="Arial" panose="020B0604020202020204" pitchFamily="34" charset="0"/>
                      </a:endParaRPr>
                    </a:p>
                  </a:txBody>
                  <a:tcPr marL="7144" marR="7144" marT="7142" marB="0" anchor="ctr">
                    <a:lnR w="38100" cap="flat" cmpd="sng" algn="ctr">
                      <a:solidFill>
                        <a:schemeClr val="accent3">
                          <a:lumMod val="75000"/>
                        </a:schemeClr>
                      </a:solidFill>
                      <a:prstDash val="solid"/>
                      <a:round/>
                      <a:headEnd type="none" w="med" len="med"/>
                      <a:tailEnd type="none" w="med" len="med"/>
                    </a:lnR>
                  </a:tcPr>
                </a:tc>
                <a:extLst>
                  <a:ext uri="{0D108BD9-81ED-4DB2-BD59-A6C34878D82A}">
                    <a16:rowId xmlns:a16="http://schemas.microsoft.com/office/drawing/2014/main" val="10003"/>
                  </a:ext>
                </a:extLst>
              </a:tr>
              <a:tr h="519216">
                <a:tc>
                  <a:txBody>
                    <a:bodyPr/>
                    <a:lstStyle/>
                    <a:p>
                      <a:pPr algn="l" fontAlgn="ctr"/>
                      <a:r>
                        <a:rPr lang="en-ZA" sz="1800" u="none" strike="noStrike" dirty="0" smtClean="0">
                          <a:latin typeface="Arial" panose="020B0604020202020204" pitchFamily="34" charset="0"/>
                          <a:cs typeface="Arial" panose="020B0604020202020204" pitchFamily="34" charset="0"/>
                        </a:rPr>
                        <a:t> Interest</a:t>
                      </a:r>
                      <a:r>
                        <a:rPr lang="en-ZA" sz="1800" u="none" strike="noStrike" dirty="0">
                          <a:latin typeface="Arial" panose="020B0604020202020204" pitchFamily="34" charset="0"/>
                          <a:cs typeface="Arial" panose="020B0604020202020204" pitchFamily="34" charset="0"/>
                        </a:rPr>
                        <a:t>, dividends and rent on land</a:t>
                      </a:r>
                      <a:endParaRPr lang="en-ZA" sz="1800" b="0" i="0" u="none" strike="noStrike" dirty="0">
                        <a:solidFill>
                          <a:schemeClr val="tx1"/>
                        </a:solidFill>
                        <a:latin typeface="Arial" panose="020B0604020202020204" pitchFamily="34" charset="0"/>
                        <a:cs typeface="Arial" panose="020B0604020202020204" pitchFamily="34" charset="0"/>
                      </a:endParaRPr>
                    </a:p>
                  </a:txBody>
                  <a:tcPr marL="7144" marR="7144" marT="7142" marB="0" anchor="b">
                    <a:lnL w="38100" cap="flat" cmpd="sng" algn="ctr">
                      <a:solidFill>
                        <a:schemeClr val="accent3">
                          <a:lumMod val="75000"/>
                        </a:schemeClr>
                      </a:solidFill>
                      <a:prstDash val="solid"/>
                      <a:round/>
                      <a:headEnd type="none" w="med" len="med"/>
                      <a:tailEnd type="none" w="med" len="med"/>
                    </a:lnL>
                    <a:lnR w="38100" cap="flat" cmpd="sng" algn="ctr">
                      <a:solidFill>
                        <a:schemeClr val="accent3">
                          <a:lumMod val="75000"/>
                        </a:schemeClr>
                      </a:solidFill>
                      <a:prstDash val="solid"/>
                      <a:round/>
                      <a:headEnd type="none" w="med" len="med"/>
                      <a:tailEnd type="none" w="med" len="med"/>
                    </a:lnR>
                  </a:tcPr>
                </a:tc>
                <a:tc>
                  <a:txBody>
                    <a:bodyPr/>
                    <a:lstStyle/>
                    <a:p>
                      <a:pPr marL="0" algn="ctr" defTabSz="914400" rtl="0" eaLnBrk="1" fontAlgn="ctr" latinLnBrk="0" hangingPunct="1"/>
                      <a:r>
                        <a:rPr lang="en-ZA" sz="1800" u="none" strike="noStrike" kern="1200" dirty="0" smtClean="0">
                          <a:solidFill>
                            <a:schemeClr val="dk1"/>
                          </a:solidFill>
                          <a:latin typeface="Arial" panose="020B0604020202020204" pitchFamily="34" charset="0"/>
                          <a:ea typeface="+mn-ea"/>
                          <a:cs typeface="Arial" panose="020B0604020202020204" pitchFamily="34" charset="0"/>
                        </a:rPr>
                        <a:t>50 462</a:t>
                      </a:r>
                      <a:endParaRPr lang="en-ZA" sz="1800" u="none" strike="noStrike" kern="1200" dirty="0">
                        <a:solidFill>
                          <a:schemeClr val="dk1"/>
                        </a:solidFill>
                        <a:latin typeface="Arial" panose="020B0604020202020204" pitchFamily="34" charset="0"/>
                        <a:ea typeface="+mn-ea"/>
                        <a:cs typeface="Arial" panose="020B0604020202020204" pitchFamily="34" charset="0"/>
                      </a:endParaRPr>
                    </a:p>
                  </a:txBody>
                  <a:tcPr marL="7144" marR="7144" marT="7142" marB="0" anchor="ctr">
                    <a:lnL w="38100" cap="flat" cmpd="sng" algn="ctr">
                      <a:solidFill>
                        <a:schemeClr val="accent3">
                          <a:lumMod val="75000"/>
                        </a:schemeClr>
                      </a:solidFill>
                      <a:prstDash val="solid"/>
                      <a:round/>
                      <a:headEnd type="none" w="med" len="med"/>
                      <a:tailEnd type="none" w="med" len="med"/>
                    </a:lnL>
                  </a:tcPr>
                </a:tc>
                <a:tc>
                  <a:txBody>
                    <a:bodyPr/>
                    <a:lstStyle/>
                    <a:p>
                      <a:pPr marL="0" algn="ctr" defTabSz="914400" rtl="0" eaLnBrk="1" fontAlgn="ctr" latinLnBrk="0" hangingPunct="1"/>
                      <a:r>
                        <a:rPr lang="en-ZA" sz="1800" u="none" strike="noStrike" kern="1200" dirty="0" smtClean="0">
                          <a:solidFill>
                            <a:schemeClr val="dk1"/>
                          </a:solidFill>
                          <a:latin typeface="Arial" panose="020B0604020202020204" pitchFamily="34" charset="0"/>
                          <a:ea typeface="+mn-ea"/>
                          <a:cs typeface="Arial" panose="020B0604020202020204" pitchFamily="34" charset="0"/>
                        </a:rPr>
                        <a:t>50 123</a:t>
                      </a:r>
                      <a:endParaRPr lang="en-ZA" sz="1800" u="none" strike="noStrike" kern="1200" dirty="0">
                        <a:solidFill>
                          <a:schemeClr val="dk1"/>
                        </a:solidFill>
                        <a:latin typeface="Arial" panose="020B0604020202020204" pitchFamily="34" charset="0"/>
                        <a:ea typeface="+mn-ea"/>
                        <a:cs typeface="Arial" panose="020B0604020202020204" pitchFamily="34" charset="0"/>
                      </a:endParaRPr>
                    </a:p>
                  </a:txBody>
                  <a:tcPr marL="7144" marR="7144" marT="7142" marB="0" anchor="ctr">
                    <a:lnR w="38100" cap="flat" cmpd="sng" algn="ctr">
                      <a:solidFill>
                        <a:schemeClr val="accent3">
                          <a:lumMod val="75000"/>
                        </a:schemeClr>
                      </a:solidFill>
                      <a:prstDash val="solid"/>
                      <a:round/>
                      <a:headEnd type="none" w="med" len="med"/>
                      <a:tailEnd type="none" w="med" len="med"/>
                    </a:lnR>
                  </a:tcPr>
                </a:tc>
                <a:extLst>
                  <a:ext uri="{0D108BD9-81ED-4DB2-BD59-A6C34878D82A}">
                    <a16:rowId xmlns:a16="http://schemas.microsoft.com/office/drawing/2014/main" val="10004"/>
                  </a:ext>
                </a:extLst>
              </a:tr>
              <a:tr h="583827">
                <a:tc>
                  <a:txBody>
                    <a:bodyPr/>
                    <a:lstStyle/>
                    <a:p>
                      <a:pPr algn="l" fontAlgn="ctr"/>
                      <a:r>
                        <a:rPr lang="en-ZA" sz="1800" u="none" strike="noStrike" dirty="0" smtClean="0">
                          <a:latin typeface="Arial" panose="020B0604020202020204" pitchFamily="34" charset="0"/>
                          <a:cs typeface="Arial" panose="020B0604020202020204" pitchFamily="34" charset="0"/>
                        </a:rPr>
                        <a:t> Transactions </a:t>
                      </a:r>
                      <a:r>
                        <a:rPr lang="en-ZA" sz="1800" u="none" strike="noStrike" dirty="0">
                          <a:latin typeface="Arial" panose="020B0604020202020204" pitchFamily="34" charset="0"/>
                          <a:cs typeface="Arial" panose="020B0604020202020204" pitchFamily="34" charset="0"/>
                        </a:rPr>
                        <a:t>in financial assets and liabilities</a:t>
                      </a:r>
                      <a:endParaRPr lang="en-ZA" sz="1800" b="0" i="0" u="none" strike="noStrike" dirty="0">
                        <a:solidFill>
                          <a:schemeClr val="tx1"/>
                        </a:solidFill>
                        <a:latin typeface="Arial" panose="020B0604020202020204" pitchFamily="34" charset="0"/>
                        <a:cs typeface="Arial" panose="020B0604020202020204" pitchFamily="34" charset="0"/>
                      </a:endParaRPr>
                    </a:p>
                  </a:txBody>
                  <a:tcPr marL="7144" marR="7144" marT="7142" marB="0" anchor="b">
                    <a:lnL w="38100" cap="flat" cmpd="sng" algn="ctr">
                      <a:solidFill>
                        <a:schemeClr val="accent3">
                          <a:lumMod val="75000"/>
                        </a:schemeClr>
                      </a:solidFill>
                      <a:prstDash val="solid"/>
                      <a:round/>
                      <a:headEnd type="none" w="med" len="med"/>
                      <a:tailEnd type="none" w="med" len="med"/>
                    </a:lnL>
                    <a:lnR w="38100" cap="flat" cmpd="sng" algn="ctr">
                      <a:solidFill>
                        <a:schemeClr val="accent3">
                          <a:lumMod val="75000"/>
                        </a:schemeClr>
                      </a:solidFill>
                      <a:prstDash val="solid"/>
                      <a:round/>
                      <a:headEnd type="none" w="med" len="med"/>
                      <a:tailEnd type="none" w="med" len="med"/>
                    </a:lnR>
                  </a:tcPr>
                </a:tc>
                <a:tc>
                  <a:txBody>
                    <a:bodyPr/>
                    <a:lstStyle/>
                    <a:p>
                      <a:pPr marL="0" algn="ctr" defTabSz="914400" rtl="0" eaLnBrk="1" fontAlgn="ctr" latinLnBrk="0" hangingPunct="1"/>
                      <a:r>
                        <a:rPr lang="en-ZA" sz="1800" u="none" strike="noStrike" kern="1200" dirty="0" smtClean="0">
                          <a:solidFill>
                            <a:schemeClr val="dk1"/>
                          </a:solidFill>
                          <a:latin typeface="Arial" panose="020B0604020202020204" pitchFamily="34" charset="0"/>
                          <a:ea typeface="+mn-ea"/>
                          <a:cs typeface="Arial" panose="020B0604020202020204" pitchFamily="34" charset="0"/>
                        </a:rPr>
                        <a:t>14</a:t>
                      </a:r>
                      <a:endParaRPr lang="en-ZA" sz="1800" u="none" strike="noStrike" kern="1200" dirty="0">
                        <a:solidFill>
                          <a:schemeClr val="dk1"/>
                        </a:solidFill>
                        <a:latin typeface="Arial" panose="020B0604020202020204" pitchFamily="34" charset="0"/>
                        <a:ea typeface="+mn-ea"/>
                        <a:cs typeface="Arial" panose="020B0604020202020204" pitchFamily="34" charset="0"/>
                      </a:endParaRPr>
                    </a:p>
                  </a:txBody>
                  <a:tcPr marL="7144" marR="7144" marT="7142" marB="0" anchor="ctr">
                    <a:lnL w="38100" cap="flat" cmpd="sng" algn="ctr">
                      <a:solidFill>
                        <a:schemeClr val="accent3">
                          <a:lumMod val="75000"/>
                        </a:schemeClr>
                      </a:solidFill>
                      <a:prstDash val="solid"/>
                      <a:round/>
                      <a:headEnd type="none" w="med" len="med"/>
                      <a:tailEnd type="none" w="med" len="med"/>
                    </a:lnL>
                    <a:lnB w="38100" cap="flat" cmpd="sng" algn="ctr">
                      <a:solidFill>
                        <a:schemeClr val="accent3">
                          <a:lumMod val="75000"/>
                        </a:schemeClr>
                      </a:solidFill>
                      <a:prstDash val="solid"/>
                      <a:round/>
                      <a:headEnd type="none" w="med" len="med"/>
                      <a:tailEnd type="none" w="med" len="med"/>
                    </a:lnB>
                  </a:tcPr>
                </a:tc>
                <a:tc>
                  <a:txBody>
                    <a:bodyPr/>
                    <a:lstStyle/>
                    <a:p>
                      <a:pPr marL="0" algn="ctr" defTabSz="914400" rtl="0" eaLnBrk="1" fontAlgn="ctr" latinLnBrk="0" hangingPunct="1"/>
                      <a:r>
                        <a:rPr lang="en-ZA" sz="1800" u="none" strike="noStrike" kern="1200" dirty="0" smtClean="0">
                          <a:solidFill>
                            <a:schemeClr val="dk1"/>
                          </a:solidFill>
                          <a:latin typeface="Arial" panose="020B0604020202020204" pitchFamily="34" charset="0"/>
                          <a:ea typeface="+mn-ea"/>
                          <a:cs typeface="Arial" panose="020B0604020202020204" pitchFamily="34" charset="0"/>
                        </a:rPr>
                        <a:t>6</a:t>
                      </a:r>
                      <a:endParaRPr lang="en-ZA" sz="1800" u="none" strike="noStrike" kern="1200" dirty="0">
                        <a:solidFill>
                          <a:schemeClr val="dk1"/>
                        </a:solidFill>
                        <a:latin typeface="Arial" panose="020B0604020202020204" pitchFamily="34" charset="0"/>
                        <a:ea typeface="+mn-ea"/>
                        <a:cs typeface="Arial" panose="020B0604020202020204" pitchFamily="34" charset="0"/>
                      </a:endParaRPr>
                    </a:p>
                  </a:txBody>
                  <a:tcPr marL="7144" marR="7144" marT="7142" marB="0" anchor="ctr">
                    <a:lnR w="38100" cap="flat" cmpd="sng" algn="ctr">
                      <a:solidFill>
                        <a:schemeClr val="accent3">
                          <a:lumMod val="75000"/>
                        </a:schemeClr>
                      </a:solidFill>
                      <a:prstDash val="solid"/>
                      <a:round/>
                      <a:headEnd type="none" w="med" len="med"/>
                      <a:tailEnd type="none" w="med" len="med"/>
                    </a:lnR>
                    <a:lnB w="38100" cap="flat" cmpd="sng" algn="ctr">
                      <a:solidFill>
                        <a:schemeClr val="accent3">
                          <a:lumMod val="75000"/>
                        </a:schemeClr>
                      </a:solidFill>
                      <a:prstDash val="solid"/>
                      <a:round/>
                      <a:headEnd type="none" w="med" len="med"/>
                      <a:tailEnd type="none" w="med" len="med"/>
                    </a:lnB>
                  </a:tcPr>
                </a:tc>
                <a:extLst>
                  <a:ext uri="{0D108BD9-81ED-4DB2-BD59-A6C34878D82A}">
                    <a16:rowId xmlns:a16="http://schemas.microsoft.com/office/drawing/2014/main" val="10005"/>
                  </a:ext>
                </a:extLst>
              </a:tr>
              <a:tr h="369762">
                <a:tc>
                  <a:txBody>
                    <a:bodyPr/>
                    <a:lstStyle/>
                    <a:p>
                      <a:pPr algn="l" fontAlgn="b"/>
                      <a:r>
                        <a:rPr lang="en-ZA" sz="1800" b="1" u="none" strike="noStrike" dirty="0" smtClean="0">
                          <a:latin typeface="Arial" panose="020B0604020202020204" pitchFamily="34" charset="0"/>
                          <a:cs typeface="Arial" panose="020B0604020202020204" pitchFamily="34" charset="0"/>
                        </a:rPr>
                        <a:t> Total</a:t>
                      </a:r>
                      <a:endParaRPr lang="en-ZA" sz="1800" b="1" i="0" u="none" strike="noStrike" dirty="0">
                        <a:solidFill>
                          <a:schemeClr val="tx1"/>
                        </a:solidFill>
                        <a:latin typeface="Arial" panose="020B0604020202020204" pitchFamily="34" charset="0"/>
                        <a:cs typeface="Arial" panose="020B0604020202020204" pitchFamily="34" charset="0"/>
                      </a:endParaRPr>
                    </a:p>
                  </a:txBody>
                  <a:tcPr marL="7144" marR="7144" marT="7142" marB="0" anchor="b">
                    <a:lnL w="38100" cap="flat" cmpd="sng" algn="ctr">
                      <a:solidFill>
                        <a:schemeClr val="accent3">
                          <a:lumMod val="75000"/>
                        </a:schemeClr>
                      </a:solidFill>
                      <a:prstDash val="solid"/>
                      <a:round/>
                      <a:headEnd type="none" w="med" len="med"/>
                      <a:tailEnd type="none" w="med" len="med"/>
                    </a:lnL>
                    <a:lnR w="38100" cap="flat" cmpd="sng" algn="ctr">
                      <a:solidFill>
                        <a:schemeClr val="accent3">
                          <a:lumMod val="75000"/>
                        </a:schemeClr>
                      </a:solidFill>
                      <a:prstDash val="solid"/>
                      <a:round/>
                      <a:headEnd type="none" w="med" len="med"/>
                      <a:tailEnd type="none" w="med" len="med"/>
                    </a:lnR>
                  </a:tcPr>
                </a:tc>
                <a:tc>
                  <a:txBody>
                    <a:bodyPr/>
                    <a:lstStyle/>
                    <a:p>
                      <a:pPr marL="0" algn="ctr" defTabSz="914400" rtl="0" eaLnBrk="1" fontAlgn="ctr" latinLnBrk="0" hangingPunct="1"/>
                      <a:r>
                        <a:rPr lang="en-ZA" sz="1800" b="1" u="none" strike="noStrike" kern="1200" dirty="0" smtClean="0">
                          <a:solidFill>
                            <a:schemeClr val="dk1"/>
                          </a:solidFill>
                          <a:latin typeface="Arial" panose="020B0604020202020204" pitchFamily="34" charset="0"/>
                          <a:ea typeface="+mn-ea"/>
                          <a:cs typeface="Arial" panose="020B0604020202020204" pitchFamily="34" charset="0"/>
                        </a:rPr>
                        <a:t>146 755</a:t>
                      </a:r>
                      <a:endParaRPr lang="en-ZA" sz="1800" b="1" u="none" strike="noStrike" kern="1200" dirty="0">
                        <a:solidFill>
                          <a:schemeClr val="dk1"/>
                        </a:solidFill>
                        <a:latin typeface="Arial" panose="020B0604020202020204" pitchFamily="34" charset="0"/>
                        <a:ea typeface="+mn-ea"/>
                        <a:cs typeface="Arial" panose="020B0604020202020204" pitchFamily="34" charset="0"/>
                      </a:endParaRPr>
                    </a:p>
                  </a:txBody>
                  <a:tcPr marL="7144" marR="7144" marT="7142" marB="0" anchor="b">
                    <a:lnL w="38100" cap="flat" cmpd="sng" algn="ctr">
                      <a:solidFill>
                        <a:schemeClr val="accent3">
                          <a:lumMod val="75000"/>
                        </a:schemeClr>
                      </a:solidFill>
                      <a:prstDash val="solid"/>
                      <a:round/>
                      <a:headEnd type="none" w="med" len="med"/>
                      <a:tailEnd type="none" w="med" len="med"/>
                    </a:lnL>
                    <a:lnT w="38100" cap="flat" cmpd="sng" algn="ctr">
                      <a:solidFill>
                        <a:schemeClr val="accent3">
                          <a:lumMod val="75000"/>
                        </a:schemeClr>
                      </a:solidFill>
                      <a:prstDash val="solid"/>
                      <a:round/>
                      <a:headEnd type="none" w="med" len="med"/>
                      <a:tailEnd type="none" w="med" len="med"/>
                    </a:lnT>
                    <a:lnB w="38100" cap="flat" cmpd="sng" algn="ctr">
                      <a:solidFill>
                        <a:schemeClr val="accent3">
                          <a:lumMod val="75000"/>
                        </a:schemeClr>
                      </a:solidFill>
                      <a:prstDash val="solid"/>
                      <a:round/>
                      <a:headEnd type="none" w="med" len="med"/>
                      <a:tailEnd type="none" w="med" len="med"/>
                    </a:lnB>
                  </a:tcPr>
                </a:tc>
                <a:tc>
                  <a:txBody>
                    <a:bodyPr/>
                    <a:lstStyle/>
                    <a:p>
                      <a:pPr marL="0" algn="ctr" defTabSz="914400" rtl="0" eaLnBrk="1" fontAlgn="ctr" latinLnBrk="0" hangingPunct="1"/>
                      <a:r>
                        <a:rPr lang="en-ZA" sz="1800" b="1" u="none" strike="noStrike" kern="1200" dirty="0" smtClean="0">
                          <a:solidFill>
                            <a:schemeClr val="dk1"/>
                          </a:solidFill>
                          <a:latin typeface="Arial" panose="020B0604020202020204" pitchFamily="34" charset="0"/>
                          <a:ea typeface="+mn-ea"/>
                          <a:cs typeface="Arial" panose="020B0604020202020204" pitchFamily="34" charset="0"/>
                        </a:rPr>
                        <a:t>167 560</a:t>
                      </a:r>
                      <a:endParaRPr lang="en-ZA" sz="1800" b="1" u="none" strike="noStrike" kern="1200" dirty="0">
                        <a:solidFill>
                          <a:schemeClr val="dk1"/>
                        </a:solidFill>
                        <a:latin typeface="Arial" panose="020B0604020202020204" pitchFamily="34" charset="0"/>
                        <a:ea typeface="+mn-ea"/>
                        <a:cs typeface="Arial" panose="020B0604020202020204" pitchFamily="34" charset="0"/>
                      </a:endParaRPr>
                    </a:p>
                  </a:txBody>
                  <a:tcPr marL="7144" marR="7144" marT="7142" marB="0" anchor="b">
                    <a:lnR w="38100" cap="flat" cmpd="sng" algn="ctr">
                      <a:solidFill>
                        <a:schemeClr val="accent3">
                          <a:lumMod val="75000"/>
                        </a:schemeClr>
                      </a:solidFill>
                      <a:prstDash val="solid"/>
                      <a:round/>
                      <a:headEnd type="none" w="med" len="med"/>
                      <a:tailEnd type="none" w="med" len="med"/>
                    </a:lnR>
                    <a:lnT w="38100" cap="flat" cmpd="sng" algn="ctr">
                      <a:solidFill>
                        <a:schemeClr val="accent3">
                          <a:lumMod val="75000"/>
                        </a:schemeClr>
                      </a:solidFill>
                      <a:prstDash val="solid"/>
                      <a:round/>
                      <a:headEnd type="none" w="med" len="med"/>
                      <a:tailEnd type="none" w="med" len="med"/>
                    </a:lnT>
                    <a:lnB w="38100" cap="flat" cmpd="sng" algn="ctr">
                      <a:solidFill>
                        <a:schemeClr val="accent3">
                          <a:lumMod val="75000"/>
                        </a:schemeClr>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6" name="Title 4"/>
          <p:cNvSpPr txBox="1">
            <a:spLocks/>
          </p:cNvSpPr>
          <p:nvPr/>
        </p:nvSpPr>
        <p:spPr>
          <a:xfrm>
            <a:off x="683568" y="188640"/>
            <a:ext cx="8280920" cy="648072"/>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solidFill>
                  <a:schemeClr val="bg1"/>
                </a:solidFill>
                <a:latin typeface="+mj-lt"/>
                <a:ea typeface="+mj-ea"/>
                <a:cs typeface="+mj-cs"/>
              </a:defRPr>
            </a:lvl1pPr>
          </a:lstStyle>
          <a:p>
            <a:r>
              <a:rPr lang="en-US" sz="2600" b="1" dirty="0" smtClean="0">
                <a:latin typeface="Arial" pitchFamily="34" charset="0"/>
                <a:cs typeface="Arial" pitchFamily="34" charset="0"/>
              </a:rPr>
              <a:t>H5.  Financial performance: Revenue</a:t>
            </a:r>
            <a:endParaRPr lang="en-ZA" sz="2600" b="1" dirty="0">
              <a:latin typeface="Arial" pitchFamily="34" charset="0"/>
              <a:cs typeface="Arial" pitchFamily="34" charset="0"/>
            </a:endParaRPr>
          </a:p>
        </p:txBody>
      </p:sp>
    </p:spTree>
    <p:extLst>
      <p:ext uri="{BB962C8B-B14F-4D97-AF65-F5344CB8AC3E}">
        <p14:creationId xmlns:p14="http://schemas.microsoft.com/office/powerpoint/2010/main" val="2235544516"/>
      </p:ext>
    </p:extLst>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3753036"/>
            <a:ext cx="8208912" cy="2052228"/>
          </a:xfrm>
        </p:spPr>
        <p:txBody>
          <a:bodyPr>
            <a:noAutofit/>
          </a:bodyPr>
          <a:lstStyle/>
          <a:p>
            <a:pPr marL="0" indent="0" algn="just">
              <a:buNone/>
            </a:pPr>
            <a:r>
              <a:rPr lang="en-ZA" altLang="en-US" sz="1600" dirty="0">
                <a:solidFill>
                  <a:srgbClr val="000000"/>
                </a:solidFill>
                <a:latin typeface="Arial" pitchFamily="34" charset="0"/>
                <a:cs typeface="Arial" pitchFamily="34" charset="0"/>
              </a:rPr>
              <a:t>EDD no longer reports on penalties collected by the Competition Commission in line with reporting requirements reflected in the Accounting Manual issued by OAG.</a:t>
            </a:r>
          </a:p>
          <a:p>
            <a:pPr algn="just"/>
            <a:endParaRPr lang="en-ZA" altLang="en-US" sz="1600" dirty="0">
              <a:solidFill>
                <a:srgbClr val="000000"/>
              </a:solidFill>
              <a:latin typeface="Arial" pitchFamily="34" charset="0"/>
              <a:cs typeface="Arial" pitchFamily="34" charset="0"/>
            </a:endParaRPr>
          </a:p>
          <a:p>
            <a:pPr lvl="1" algn="just">
              <a:spcBef>
                <a:spcPct val="0"/>
              </a:spcBef>
              <a:buFontTx/>
              <a:buAutoNum type="arabicPeriod"/>
            </a:pPr>
            <a:r>
              <a:rPr lang="en-ZA" altLang="en-US" sz="1600" dirty="0">
                <a:solidFill>
                  <a:srgbClr val="000000"/>
                </a:solidFill>
                <a:latin typeface="Arial" pitchFamily="34" charset="0"/>
                <a:cs typeface="Arial" pitchFamily="34" charset="0"/>
              </a:rPr>
              <a:t>In 2018/19 R906 million was received from Competition Commission for fines and penalties imposed by the Competition Tribunal in March. R847 million of the received funds were paid over to the National Revenue Fund and the balance was paid in April.</a:t>
            </a:r>
          </a:p>
          <a:p>
            <a:pPr lvl="1" algn="just">
              <a:spcBef>
                <a:spcPct val="0"/>
              </a:spcBef>
              <a:buFontTx/>
              <a:buAutoNum type="arabicPeriod"/>
            </a:pPr>
            <a:r>
              <a:rPr lang="en-ZA" altLang="en-US" sz="1600" dirty="0">
                <a:solidFill>
                  <a:srgbClr val="000000"/>
                </a:solidFill>
                <a:latin typeface="Arial" pitchFamily="34" charset="0"/>
                <a:cs typeface="Arial" pitchFamily="34" charset="0"/>
              </a:rPr>
              <a:t>In 2017/18 R524 million was received and paid over to National Revenue Fund.</a:t>
            </a:r>
          </a:p>
        </p:txBody>
      </p:sp>
      <p:sp>
        <p:nvSpPr>
          <p:cNvPr id="4" name="Slide Number Placeholder 3"/>
          <p:cNvSpPr>
            <a:spLocks noGrp="1"/>
          </p:cNvSpPr>
          <p:nvPr>
            <p:ph type="sldNum" sz="quarter" idx="12"/>
          </p:nvPr>
        </p:nvSpPr>
        <p:spPr/>
        <p:txBody>
          <a:bodyPr/>
          <a:lstStyle/>
          <a:p>
            <a:fld id="{0C477770-CA54-4B44-8FE2-04A07C028FD1}" type="slidenum">
              <a:rPr lang="en-ZA" smtClean="0"/>
              <a:pPr/>
              <a:t>39</a:t>
            </a:fld>
            <a:endParaRPr lang="en-ZA" dirty="0"/>
          </a:p>
        </p:txBody>
      </p:sp>
      <p:graphicFrame>
        <p:nvGraphicFramePr>
          <p:cNvPr id="8" name="Table 7"/>
          <p:cNvGraphicFramePr>
            <a:graphicFrameLocks noGrp="1"/>
          </p:cNvGraphicFramePr>
          <p:nvPr>
            <p:extLst>
              <p:ext uri="{D42A27DB-BD31-4B8C-83A1-F6EECF244321}">
                <p14:modId xmlns:p14="http://schemas.microsoft.com/office/powerpoint/2010/main" val="3908093331"/>
              </p:ext>
            </p:extLst>
          </p:nvPr>
        </p:nvGraphicFramePr>
        <p:xfrm>
          <a:off x="683568" y="1268760"/>
          <a:ext cx="7560839" cy="1998221"/>
        </p:xfrm>
        <a:graphic>
          <a:graphicData uri="http://schemas.openxmlformats.org/drawingml/2006/table">
            <a:tbl>
              <a:tblPr>
                <a:tableStyleId>{0505E3EF-67EA-436B-97B2-0124C06EBD24}</a:tableStyleId>
              </a:tblPr>
              <a:tblGrid>
                <a:gridCol w="2704522">
                  <a:extLst>
                    <a:ext uri="{9D8B030D-6E8A-4147-A177-3AD203B41FA5}">
                      <a16:colId xmlns:a16="http://schemas.microsoft.com/office/drawing/2014/main" val="20000"/>
                    </a:ext>
                  </a:extLst>
                </a:gridCol>
                <a:gridCol w="1649013">
                  <a:extLst>
                    <a:ext uri="{9D8B030D-6E8A-4147-A177-3AD203B41FA5}">
                      <a16:colId xmlns:a16="http://schemas.microsoft.com/office/drawing/2014/main" val="20001"/>
                    </a:ext>
                  </a:extLst>
                </a:gridCol>
                <a:gridCol w="2044524">
                  <a:extLst>
                    <a:ext uri="{9D8B030D-6E8A-4147-A177-3AD203B41FA5}">
                      <a16:colId xmlns:a16="http://schemas.microsoft.com/office/drawing/2014/main" val="20002"/>
                    </a:ext>
                  </a:extLst>
                </a:gridCol>
                <a:gridCol w="1162780">
                  <a:extLst>
                    <a:ext uri="{9D8B030D-6E8A-4147-A177-3AD203B41FA5}">
                      <a16:colId xmlns:a16="http://schemas.microsoft.com/office/drawing/2014/main" val="20003"/>
                    </a:ext>
                  </a:extLst>
                </a:gridCol>
              </a:tblGrid>
              <a:tr h="880403">
                <a:tc>
                  <a:txBody>
                    <a:bodyPr/>
                    <a:lstStyle/>
                    <a:p>
                      <a:pPr algn="l" fontAlgn="ctr"/>
                      <a:r>
                        <a:rPr lang="en-US" sz="1800" b="1" i="0" u="none" strike="noStrike" dirty="0" smtClean="0">
                          <a:solidFill>
                            <a:schemeClr val="bg1">
                              <a:lumMod val="95000"/>
                            </a:schemeClr>
                          </a:solidFill>
                          <a:latin typeface="Arial" panose="020B0604020202020204" pitchFamily="34" charset="0"/>
                          <a:cs typeface="Arial" panose="020B0604020202020204" pitchFamily="34" charset="0"/>
                        </a:rPr>
                        <a:t>Name</a:t>
                      </a:r>
                      <a:r>
                        <a:rPr lang="en-US" sz="1800" b="1" i="0" u="none" strike="noStrike" baseline="0" dirty="0" smtClean="0">
                          <a:solidFill>
                            <a:schemeClr val="bg1">
                              <a:lumMod val="95000"/>
                            </a:schemeClr>
                          </a:solidFill>
                          <a:latin typeface="Arial" panose="020B0604020202020204" pitchFamily="34" charset="0"/>
                          <a:cs typeface="Arial" panose="020B0604020202020204" pitchFamily="34" charset="0"/>
                        </a:rPr>
                        <a:t> of entity </a:t>
                      </a:r>
                      <a:endParaRPr lang="en-ZA" sz="1800" b="1" i="0" u="none" strike="noStrike" dirty="0">
                        <a:solidFill>
                          <a:schemeClr val="bg1">
                            <a:lumMod val="95000"/>
                          </a:schemeClr>
                        </a:solidFill>
                        <a:latin typeface="Arial" panose="020B0604020202020204" pitchFamily="34" charset="0"/>
                        <a:cs typeface="Arial" panose="020B0604020202020204" pitchFamily="34" charset="0"/>
                      </a:endParaRPr>
                    </a:p>
                  </a:txBody>
                  <a:tcPr marL="4303" marR="4303" marT="4304" marB="0" anchor="ctr">
                    <a:lnL w="38100" cap="flat" cmpd="sng" algn="ctr">
                      <a:solidFill>
                        <a:schemeClr val="accent3">
                          <a:lumMod val="75000"/>
                        </a:schemeClr>
                      </a:solidFill>
                      <a:prstDash val="solid"/>
                      <a:round/>
                      <a:headEnd type="none" w="med" len="med"/>
                      <a:tailEnd type="none" w="med" len="med"/>
                    </a:lnL>
                    <a:lnR w="38100" cap="flat" cmpd="sng" algn="ctr">
                      <a:solidFill>
                        <a:schemeClr val="accent3">
                          <a:lumMod val="75000"/>
                        </a:schemeClr>
                      </a:solidFill>
                      <a:prstDash val="solid"/>
                      <a:round/>
                      <a:headEnd type="none" w="med" len="med"/>
                      <a:tailEnd type="none" w="med" len="med"/>
                    </a:lnR>
                    <a:lnT w="38100" cap="flat" cmpd="sng" algn="ctr">
                      <a:solidFill>
                        <a:schemeClr val="accent3">
                          <a:lumMod val="75000"/>
                        </a:schemeClr>
                      </a:solidFill>
                      <a:prstDash val="solid"/>
                      <a:round/>
                      <a:headEnd type="none" w="med" len="med"/>
                      <a:tailEnd type="none" w="med" len="med"/>
                    </a:lnT>
                    <a:lnB w="28575" cap="flat" cmpd="sng" algn="ctr">
                      <a:solidFill>
                        <a:schemeClr val="accent3">
                          <a:lumMod val="75000"/>
                        </a:schemeClr>
                      </a:solidFill>
                      <a:prstDash val="solid"/>
                      <a:round/>
                      <a:headEnd type="none" w="med" len="med"/>
                      <a:tailEnd type="none" w="med" len="med"/>
                    </a:lnB>
                    <a:solidFill>
                      <a:srgbClr val="006C3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bg1">
                              <a:lumMod val="95000"/>
                            </a:schemeClr>
                          </a:solidFill>
                          <a:latin typeface="Arial" panose="020B0604020202020204" pitchFamily="34" charset="0"/>
                          <a:cs typeface="Arial" panose="020B0604020202020204" pitchFamily="34" charset="0"/>
                        </a:rPr>
                        <a:t>Amount received </a:t>
                      </a:r>
                    </a:p>
                    <a:p>
                      <a:pPr marL="0" marR="0" indent="0" algn="ct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bg1">
                              <a:lumMod val="95000"/>
                            </a:schemeClr>
                          </a:solidFill>
                          <a:latin typeface="Arial" panose="020B0604020202020204" pitchFamily="34" charset="0"/>
                          <a:cs typeface="Arial" panose="020B0604020202020204" pitchFamily="34" charset="0"/>
                        </a:rPr>
                        <a:t>R’000</a:t>
                      </a:r>
                      <a:endParaRPr lang="en-ZA" sz="1800" b="1" i="0" u="none" strike="noStrike" dirty="0" smtClean="0">
                        <a:solidFill>
                          <a:schemeClr val="bg1">
                            <a:lumMod val="95000"/>
                          </a:schemeClr>
                        </a:solidFill>
                        <a:latin typeface="Arial" panose="020B0604020202020204" pitchFamily="34" charset="0"/>
                        <a:cs typeface="Arial" panose="020B0604020202020204" pitchFamily="34" charset="0"/>
                      </a:endParaRPr>
                    </a:p>
                  </a:txBody>
                  <a:tcPr marL="4303" marR="4303" marT="4303" marB="0" anchor="ctr">
                    <a:lnL w="38100" cap="flat" cmpd="sng" algn="ctr">
                      <a:solidFill>
                        <a:schemeClr val="accent3">
                          <a:lumMod val="75000"/>
                        </a:schemeClr>
                      </a:solidFill>
                      <a:prstDash val="solid"/>
                      <a:round/>
                      <a:headEnd type="none" w="med" len="med"/>
                      <a:tailEnd type="none" w="med" len="med"/>
                    </a:lnL>
                    <a:lnR w="38100" cap="flat" cmpd="sng" algn="ctr">
                      <a:solidFill>
                        <a:schemeClr val="accent3">
                          <a:lumMod val="75000"/>
                        </a:schemeClr>
                      </a:solidFill>
                      <a:prstDash val="solid"/>
                      <a:round/>
                      <a:headEnd type="none" w="med" len="med"/>
                      <a:tailEnd type="none" w="med" len="med"/>
                    </a:lnR>
                    <a:lnT w="38100" cap="flat" cmpd="sng" algn="ctr">
                      <a:solidFill>
                        <a:schemeClr val="accent3">
                          <a:lumMod val="75000"/>
                        </a:schemeClr>
                      </a:solidFill>
                      <a:prstDash val="solid"/>
                      <a:round/>
                      <a:headEnd type="none" w="med" len="med"/>
                      <a:tailEnd type="none" w="med" len="med"/>
                    </a:lnT>
                    <a:lnB w="28575" cap="flat" cmpd="sng" algn="ctr">
                      <a:solidFill>
                        <a:schemeClr val="accent3">
                          <a:lumMod val="75000"/>
                        </a:schemeClr>
                      </a:solidFill>
                      <a:prstDash val="solid"/>
                      <a:round/>
                      <a:headEnd type="none" w="med" len="med"/>
                      <a:tailEnd type="none" w="med" len="med"/>
                    </a:lnB>
                    <a:solidFill>
                      <a:srgbClr val="006C31"/>
                    </a:solidFill>
                  </a:tcPr>
                </a:tc>
                <a:tc>
                  <a:txBody>
                    <a:bodyPr/>
                    <a:lstStyle/>
                    <a:p>
                      <a:pPr algn="ctr" fontAlgn="b"/>
                      <a:r>
                        <a:rPr lang="en-US" sz="1800" b="1" i="0" u="none" strike="noStrike" dirty="0" smtClean="0">
                          <a:solidFill>
                            <a:schemeClr val="bg1">
                              <a:lumMod val="95000"/>
                            </a:schemeClr>
                          </a:solidFill>
                          <a:latin typeface="Arial" panose="020B0604020202020204" pitchFamily="34" charset="0"/>
                          <a:cs typeface="Arial" panose="020B0604020202020204" pitchFamily="34" charset="0"/>
                        </a:rPr>
                        <a:t>Amount paid to Revenue Fund</a:t>
                      </a:r>
                    </a:p>
                    <a:p>
                      <a:pPr algn="ctr" fontAlgn="b"/>
                      <a:r>
                        <a:rPr lang="en-US" sz="1800" b="1" i="0" u="none" strike="noStrike" dirty="0" smtClean="0">
                          <a:solidFill>
                            <a:schemeClr val="bg1">
                              <a:lumMod val="95000"/>
                            </a:schemeClr>
                          </a:solidFill>
                          <a:latin typeface="Arial" panose="020B0604020202020204" pitchFamily="34" charset="0"/>
                          <a:cs typeface="Arial" panose="020B0604020202020204" pitchFamily="34" charset="0"/>
                        </a:rPr>
                        <a:t>R’000 </a:t>
                      </a:r>
                      <a:endParaRPr lang="en-ZA" sz="1800" b="1" i="0" u="none" strike="noStrike" dirty="0">
                        <a:solidFill>
                          <a:schemeClr val="bg1">
                            <a:lumMod val="95000"/>
                          </a:schemeClr>
                        </a:solidFill>
                        <a:latin typeface="Arial" panose="020B0604020202020204" pitchFamily="34" charset="0"/>
                        <a:cs typeface="Arial" panose="020B0604020202020204" pitchFamily="34" charset="0"/>
                      </a:endParaRPr>
                    </a:p>
                  </a:txBody>
                  <a:tcPr marL="4303" marR="4303" marT="4303" marB="0" anchor="ctr">
                    <a:lnL w="38100" cap="flat" cmpd="sng" algn="ctr">
                      <a:solidFill>
                        <a:schemeClr val="accent3">
                          <a:lumMod val="75000"/>
                        </a:schemeClr>
                      </a:solidFill>
                      <a:prstDash val="solid"/>
                      <a:round/>
                      <a:headEnd type="none" w="med" len="med"/>
                      <a:tailEnd type="none" w="med" len="med"/>
                    </a:lnL>
                    <a:lnR w="38100" cap="flat" cmpd="sng" algn="ctr">
                      <a:solidFill>
                        <a:schemeClr val="accent3">
                          <a:lumMod val="75000"/>
                        </a:schemeClr>
                      </a:solidFill>
                      <a:prstDash val="solid"/>
                      <a:round/>
                      <a:headEnd type="none" w="med" len="med"/>
                      <a:tailEnd type="none" w="med" len="med"/>
                    </a:lnR>
                    <a:lnT w="38100" cap="flat" cmpd="sng" algn="ctr">
                      <a:solidFill>
                        <a:schemeClr val="accent3">
                          <a:lumMod val="75000"/>
                        </a:schemeClr>
                      </a:solidFill>
                      <a:prstDash val="solid"/>
                      <a:round/>
                      <a:headEnd type="none" w="med" len="med"/>
                      <a:tailEnd type="none" w="med" len="med"/>
                    </a:lnT>
                    <a:lnB w="28575" cap="flat" cmpd="sng" algn="ctr">
                      <a:solidFill>
                        <a:schemeClr val="accent3">
                          <a:lumMod val="75000"/>
                        </a:schemeClr>
                      </a:solidFill>
                      <a:prstDash val="solid"/>
                      <a:round/>
                      <a:headEnd type="none" w="med" len="med"/>
                      <a:tailEnd type="none" w="med" len="med"/>
                    </a:lnB>
                    <a:solidFill>
                      <a:srgbClr val="006C31"/>
                    </a:solidFill>
                  </a:tcPr>
                </a:tc>
                <a:tc>
                  <a:txBody>
                    <a:bodyPr/>
                    <a:lstStyle/>
                    <a:p>
                      <a:pPr algn="ctr" fontAlgn="b"/>
                      <a:r>
                        <a:rPr lang="en-US" sz="1800" b="1" i="0" u="none" strike="noStrike" dirty="0" smtClean="0">
                          <a:solidFill>
                            <a:schemeClr val="bg1">
                              <a:lumMod val="95000"/>
                            </a:schemeClr>
                          </a:solidFill>
                          <a:latin typeface="Arial" panose="020B0604020202020204" pitchFamily="34" charset="0"/>
                          <a:cs typeface="Arial" panose="020B0604020202020204" pitchFamily="34" charset="0"/>
                        </a:rPr>
                        <a:t>Balance </a:t>
                      </a:r>
                    </a:p>
                    <a:p>
                      <a:pPr algn="ctr" fontAlgn="b"/>
                      <a:endParaRPr lang="en-US" sz="1800" b="1" i="0" u="none" strike="noStrike" dirty="0" smtClean="0">
                        <a:solidFill>
                          <a:schemeClr val="bg1">
                            <a:lumMod val="95000"/>
                          </a:schemeClr>
                        </a:solidFill>
                        <a:latin typeface="Arial" panose="020B0604020202020204" pitchFamily="34" charset="0"/>
                        <a:cs typeface="Arial" panose="020B0604020202020204" pitchFamily="34" charset="0"/>
                      </a:endParaRPr>
                    </a:p>
                    <a:p>
                      <a:pPr algn="ctr" fontAlgn="b"/>
                      <a:r>
                        <a:rPr lang="en-US" sz="1800" b="1" i="0" u="none" strike="noStrike" dirty="0" smtClean="0">
                          <a:solidFill>
                            <a:schemeClr val="bg1">
                              <a:lumMod val="95000"/>
                            </a:schemeClr>
                          </a:solidFill>
                          <a:latin typeface="Arial" panose="020B0604020202020204" pitchFamily="34" charset="0"/>
                          <a:cs typeface="Arial" panose="020B0604020202020204" pitchFamily="34" charset="0"/>
                        </a:rPr>
                        <a:t>R’000</a:t>
                      </a:r>
                      <a:endParaRPr lang="en-ZA" sz="1800" b="1" i="0" u="none" strike="noStrike" dirty="0">
                        <a:solidFill>
                          <a:schemeClr val="bg1">
                            <a:lumMod val="95000"/>
                          </a:schemeClr>
                        </a:solidFill>
                        <a:latin typeface="Arial" panose="020B0604020202020204" pitchFamily="34" charset="0"/>
                        <a:cs typeface="Arial" panose="020B0604020202020204" pitchFamily="34" charset="0"/>
                      </a:endParaRPr>
                    </a:p>
                  </a:txBody>
                  <a:tcPr marL="4303" marR="4303" marT="4303" marB="0" anchor="ctr">
                    <a:lnL w="38100" cap="flat" cmpd="sng" algn="ctr">
                      <a:solidFill>
                        <a:schemeClr val="accent3">
                          <a:lumMod val="75000"/>
                        </a:schemeClr>
                      </a:solidFill>
                      <a:prstDash val="solid"/>
                      <a:round/>
                      <a:headEnd type="none" w="med" len="med"/>
                      <a:tailEnd type="none" w="med" len="med"/>
                    </a:lnL>
                    <a:lnR w="38100" cap="flat" cmpd="sng" algn="ctr">
                      <a:solidFill>
                        <a:schemeClr val="accent3">
                          <a:lumMod val="75000"/>
                        </a:schemeClr>
                      </a:solidFill>
                      <a:prstDash val="solid"/>
                      <a:round/>
                      <a:headEnd type="none" w="med" len="med"/>
                      <a:tailEnd type="none" w="med" len="med"/>
                    </a:lnR>
                    <a:lnT w="38100" cap="flat" cmpd="sng" algn="ctr">
                      <a:solidFill>
                        <a:schemeClr val="accent3">
                          <a:lumMod val="75000"/>
                        </a:schemeClr>
                      </a:solidFill>
                      <a:prstDash val="solid"/>
                      <a:round/>
                      <a:headEnd type="none" w="med" len="med"/>
                      <a:tailEnd type="none" w="med" len="med"/>
                    </a:lnT>
                    <a:lnB w="28575" cap="flat" cmpd="sng" algn="ctr">
                      <a:solidFill>
                        <a:schemeClr val="accent3">
                          <a:lumMod val="75000"/>
                        </a:schemeClr>
                      </a:solidFill>
                      <a:prstDash val="solid"/>
                      <a:round/>
                      <a:headEnd type="none" w="med" len="med"/>
                      <a:tailEnd type="none" w="med" len="med"/>
                    </a:lnB>
                    <a:solidFill>
                      <a:srgbClr val="006C31"/>
                    </a:solidFill>
                  </a:tcPr>
                </a:tc>
                <a:extLst>
                  <a:ext uri="{0D108BD9-81ED-4DB2-BD59-A6C34878D82A}">
                    <a16:rowId xmlns:a16="http://schemas.microsoft.com/office/drawing/2014/main" val="10000"/>
                  </a:ext>
                </a:extLst>
              </a:tr>
              <a:tr h="499992">
                <a:tc>
                  <a:txBody>
                    <a:bodyPr/>
                    <a:lstStyle/>
                    <a:p>
                      <a:pPr algn="l" fontAlgn="ctr"/>
                      <a:r>
                        <a:rPr lang="en-ZA" sz="1800" u="none" strike="noStrike" dirty="0" smtClean="0">
                          <a:latin typeface="Arial" panose="020B0604020202020204" pitchFamily="34" charset="0"/>
                          <a:cs typeface="Arial" panose="020B0604020202020204" pitchFamily="34" charset="0"/>
                        </a:rPr>
                        <a:t>Competition Commission </a:t>
                      </a:r>
                      <a:endParaRPr lang="en-ZA" sz="1800" b="0" i="0" u="none" strike="noStrike" dirty="0">
                        <a:solidFill>
                          <a:schemeClr val="tx1"/>
                        </a:solidFill>
                        <a:latin typeface="Arial" panose="020B0604020202020204" pitchFamily="34" charset="0"/>
                        <a:cs typeface="Arial" panose="020B0604020202020204" pitchFamily="34" charset="0"/>
                      </a:endParaRPr>
                    </a:p>
                  </a:txBody>
                  <a:tcPr marL="7144" marR="7144" marT="7142" marB="0" anchor="b">
                    <a:lnL w="38100" cap="flat" cmpd="sng" algn="ctr">
                      <a:solidFill>
                        <a:schemeClr val="accent3">
                          <a:lumMod val="75000"/>
                        </a:schemeClr>
                      </a:solidFill>
                      <a:prstDash val="solid"/>
                      <a:round/>
                      <a:headEnd type="none" w="med" len="med"/>
                      <a:tailEnd type="none" w="med" len="med"/>
                    </a:lnL>
                    <a:lnR w="38100" cap="flat" cmpd="sng" algn="ctr">
                      <a:solidFill>
                        <a:schemeClr val="accent3">
                          <a:lumMod val="75000"/>
                        </a:schemeClr>
                      </a:solidFill>
                      <a:prstDash val="solid"/>
                      <a:round/>
                      <a:headEnd type="none" w="med" len="med"/>
                      <a:tailEnd type="none" w="med" len="med"/>
                    </a:lnR>
                    <a:lnT w="28575" cap="flat" cmpd="sng" algn="ctr">
                      <a:solidFill>
                        <a:schemeClr val="accent3">
                          <a:lumMod val="75000"/>
                        </a:schemeClr>
                      </a:solidFill>
                      <a:prstDash val="solid"/>
                      <a:round/>
                      <a:headEnd type="none" w="med" len="med"/>
                      <a:tailEnd type="none" w="med" len="med"/>
                    </a:lnT>
                  </a:tcPr>
                </a:tc>
                <a:tc>
                  <a:txBody>
                    <a:bodyPr/>
                    <a:lstStyle/>
                    <a:p>
                      <a:pPr algn="ctr" fontAlgn="ctr"/>
                      <a:r>
                        <a:rPr lang="en-ZA" sz="1800" b="0" i="0" u="none" strike="noStrike" kern="1200" baseline="0" dirty="0" smtClean="0">
                          <a:solidFill>
                            <a:schemeClr val="dk1"/>
                          </a:solidFill>
                          <a:latin typeface="+mn-lt"/>
                          <a:ea typeface="+mn-ea"/>
                          <a:cs typeface="+mn-cs"/>
                        </a:rPr>
                        <a:t>905 760</a:t>
                      </a:r>
                      <a:endParaRPr lang="en-ZA" sz="1800" b="0" i="0" u="none" strike="noStrike" dirty="0">
                        <a:solidFill>
                          <a:schemeClr val="tx1"/>
                        </a:solidFill>
                        <a:latin typeface="Arial" panose="020B0604020202020204" pitchFamily="34" charset="0"/>
                        <a:cs typeface="Arial" panose="020B0604020202020204" pitchFamily="34" charset="0"/>
                      </a:endParaRPr>
                    </a:p>
                  </a:txBody>
                  <a:tcPr marL="7144" marR="7144" marT="7142" marB="0" anchor="ctr">
                    <a:lnL w="38100" cap="flat" cmpd="sng" algn="ctr">
                      <a:solidFill>
                        <a:schemeClr val="accent3">
                          <a:lumMod val="75000"/>
                        </a:schemeClr>
                      </a:solidFill>
                      <a:prstDash val="solid"/>
                      <a:round/>
                      <a:headEnd type="none" w="med" len="med"/>
                      <a:tailEnd type="none" w="med" len="med"/>
                    </a:lnL>
                    <a:lnR w="38100" cap="flat" cmpd="sng" algn="ctr">
                      <a:solidFill>
                        <a:schemeClr val="accent3">
                          <a:lumMod val="75000"/>
                        </a:schemeClr>
                      </a:solidFill>
                      <a:prstDash val="solid"/>
                      <a:round/>
                      <a:headEnd type="none" w="med" len="med"/>
                      <a:tailEnd type="none" w="med" len="med"/>
                    </a:lnR>
                    <a:lnT w="28575" cap="flat" cmpd="sng" algn="ctr">
                      <a:solidFill>
                        <a:schemeClr val="accent3">
                          <a:lumMod val="75000"/>
                        </a:schemeClr>
                      </a:solidFill>
                      <a:prstDash val="solid"/>
                      <a:round/>
                      <a:headEnd type="none" w="med" len="med"/>
                      <a:tailEnd type="none" w="med" len="med"/>
                    </a:lnT>
                  </a:tcPr>
                </a:tc>
                <a:tc>
                  <a:txBody>
                    <a:bodyPr/>
                    <a:lstStyle/>
                    <a:p>
                      <a:pPr algn="ctr" fontAlgn="ctr"/>
                      <a:r>
                        <a:rPr lang="en-ZA" sz="1800" b="0" i="0" u="none" strike="noStrike" kern="1200" baseline="0" dirty="0" smtClean="0">
                          <a:solidFill>
                            <a:schemeClr val="dk1"/>
                          </a:solidFill>
                          <a:latin typeface="+mn-lt"/>
                          <a:ea typeface="+mn-ea"/>
                          <a:cs typeface="+mn-cs"/>
                        </a:rPr>
                        <a:t>847 070</a:t>
                      </a:r>
                      <a:endParaRPr lang="en-ZA" sz="1800" b="0" i="0" u="none" strike="noStrike" dirty="0">
                        <a:solidFill>
                          <a:schemeClr val="tx1"/>
                        </a:solidFill>
                        <a:latin typeface="Arial" panose="020B0604020202020204" pitchFamily="34" charset="0"/>
                        <a:cs typeface="Arial" panose="020B0604020202020204" pitchFamily="34" charset="0"/>
                      </a:endParaRPr>
                    </a:p>
                  </a:txBody>
                  <a:tcPr marL="7144" marR="7144" marT="7142" marB="0" anchor="ctr">
                    <a:lnL w="38100" cap="flat" cmpd="sng" algn="ctr">
                      <a:solidFill>
                        <a:schemeClr val="accent3">
                          <a:lumMod val="75000"/>
                        </a:schemeClr>
                      </a:solidFill>
                      <a:prstDash val="solid"/>
                      <a:round/>
                      <a:headEnd type="none" w="med" len="med"/>
                      <a:tailEnd type="none" w="med" len="med"/>
                    </a:lnL>
                    <a:lnR w="38100" cap="flat" cmpd="sng" algn="ctr">
                      <a:solidFill>
                        <a:schemeClr val="accent3">
                          <a:lumMod val="75000"/>
                        </a:schemeClr>
                      </a:solidFill>
                      <a:prstDash val="solid"/>
                      <a:round/>
                      <a:headEnd type="none" w="med" len="med"/>
                      <a:tailEnd type="none" w="med" len="med"/>
                    </a:lnR>
                    <a:lnT w="28575" cap="flat" cmpd="sng" algn="ctr">
                      <a:solidFill>
                        <a:schemeClr val="accent3">
                          <a:lumMod val="75000"/>
                        </a:schemeClr>
                      </a:solidFill>
                      <a:prstDash val="solid"/>
                      <a:round/>
                      <a:headEnd type="none" w="med" len="med"/>
                      <a:tailEnd type="none" w="med" len="med"/>
                    </a:lnT>
                  </a:tcPr>
                </a:tc>
                <a:tc>
                  <a:txBody>
                    <a:bodyPr/>
                    <a:lstStyle/>
                    <a:p>
                      <a:pPr algn="ctr" fontAlgn="ctr"/>
                      <a:r>
                        <a:rPr lang="en-ZA" sz="1800" b="0" i="0" u="none" strike="noStrike" kern="1200" baseline="0" dirty="0" smtClean="0">
                          <a:solidFill>
                            <a:schemeClr val="dk1"/>
                          </a:solidFill>
                          <a:latin typeface="+mn-lt"/>
                          <a:ea typeface="+mn-ea"/>
                          <a:cs typeface="+mn-cs"/>
                        </a:rPr>
                        <a:t>58 690</a:t>
                      </a:r>
                      <a:endParaRPr lang="en-ZA" sz="1800" b="0" i="0" u="none" strike="noStrike" dirty="0">
                        <a:solidFill>
                          <a:schemeClr val="tx1"/>
                        </a:solidFill>
                        <a:latin typeface="Arial" panose="020B0604020202020204" pitchFamily="34" charset="0"/>
                        <a:cs typeface="Arial" panose="020B0604020202020204" pitchFamily="34" charset="0"/>
                      </a:endParaRPr>
                    </a:p>
                  </a:txBody>
                  <a:tcPr marL="7144" marR="7144" marT="7142" marB="0" anchor="ctr">
                    <a:lnL w="38100" cap="flat" cmpd="sng" algn="ctr">
                      <a:solidFill>
                        <a:schemeClr val="accent3">
                          <a:lumMod val="75000"/>
                        </a:schemeClr>
                      </a:solidFill>
                      <a:prstDash val="solid"/>
                      <a:round/>
                      <a:headEnd type="none" w="med" len="med"/>
                      <a:tailEnd type="none" w="med" len="med"/>
                    </a:lnL>
                    <a:lnR w="38100" cap="flat" cmpd="sng" algn="ctr">
                      <a:solidFill>
                        <a:schemeClr val="accent3">
                          <a:lumMod val="75000"/>
                        </a:schemeClr>
                      </a:solidFill>
                      <a:prstDash val="solid"/>
                      <a:round/>
                      <a:headEnd type="none" w="med" len="med"/>
                      <a:tailEnd type="none" w="med" len="med"/>
                    </a:lnR>
                    <a:lnT w="28575" cap="flat" cmpd="sng" algn="ctr">
                      <a:solidFill>
                        <a:schemeClr val="accent3">
                          <a:lumMod val="75000"/>
                        </a:schemeClr>
                      </a:solidFill>
                      <a:prstDash val="solid"/>
                      <a:round/>
                      <a:headEnd type="none" w="med" len="med"/>
                      <a:tailEnd type="none" w="med" len="med"/>
                    </a:lnT>
                  </a:tcPr>
                </a:tc>
                <a:extLst>
                  <a:ext uri="{0D108BD9-81ED-4DB2-BD59-A6C34878D82A}">
                    <a16:rowId xmlns:a16="http://schemas.microsoft.com/office/drawing/2014/main" val="10001"/>
                  </a:ext>
                </a:extLst>
              </a:tr>
              <a:tr h="301265">
                <a:tc>
                  <a:txBody>
                    <a:bodyPr/>
                    <a:lstStyle/>
                    <a:p>
                      <a:pPr algn="l" fontAlgn="b"/>
                      <a:r>
                        <a:rPr lang="en-ZA" sz="1800" b="1" u="none" strike="noStrike" dirty="0" smtClean="0">
                          <a:latin typeface="Arial" panose="020B0604020202020204" pitchFamily="34" charset="0"/>
                          <a:cs typeface="Arial" panose="020B0604020202020204" pitchFamily="34" charset="0"/>
                        </a:rPr>
                        <a:t>Total</a:t>
                      </a:r>
                      <a:endParaRPr lang="en-ZA" sz="1800" b="1" i="0" u="none" strike="noStrike" dirty="0">
                        <a:solidFill>
                          <a:schemeClr val="tx1"/>
                        </a:solidFill>
                        <a:latin typeface="Arial" panose="020B0604020202020204" pitchFamily="34" charset="0"/>
                        <a:cs typeface="Arial" panose="020B0604020202020204" pitchFamily="34" charset="0"/>
                      </a:endParaRPr>
                    </a:p>
                  </a:txBody>
                  <a:tcPr marL="7144" marR="7144" marT="7142" marB="0" anchor="b">
                    <a:lnL w="38100" cap="flat" cmpd="sng" algn="ctr">
                      <a:solidFill>
                        <a:schemeClr val="accent3">
                          <a:lumMod val="75000"/>
                        </a:schemeClr>
                      </a:solidFill>
                      <a:prstDash val="solid"/>
                      <a:round/>
                      <a:headEnd type="none" w="med" len="med"/>
                      <a:tailEnd type="none" w="med" len="med"/>
                    </a:lnL>
                    <a:lnR w="38100" cap="flat" cmpd="sng" algn="ctr">
                      <a:solidFill>
                        <a:schemeClr val="accent3">
                          <a:lumMod val="75000"/>
                        </a:schemeClr>
                      </a:solidFill>
                      <a:prstDash val="solid"/>
                      <a:round/>
                      <a:headEnd type="none" w="med" len="med"/>
                      <a:tailEnd type="none" w="med" len="med"/>
                    </a:lnR>
                  </a:tcPr>
                </a:tc>
                <a:tc>
                  <a:txBody>
                    <a:bodyPr/>
                    <a:lstStyle/>
                    <a:p>
                      <a:pPr algn="ctr" fontAlgn="ctr"/>
                      <a:r>
                        <a:rPr lang="en-ZA" sz="1800" b="1" i="0" u="none" strike="noStrike" kern="1200" baseline="0" dirty="0" smtClean="0">
                          <a:solidFill>
                            <a:schemeClr val="dk1"/>
                          </a:solidFill>
                          <a:latin typeface="+mn-lt"/>
                          <a:ea typeface="+mn-ea"/>
                          <a:cs typeface="+mn-cs"/>
                        </a:rPr>
                        <a:t>905 760</a:t>
                      </a:r>
                      <a:endParaRPr lang="en-ZA" sz="1800" b="1" i="0" u="none" strike="noStrike" dirty="0">
                        <a:solidFill>
                          <a:schemeClr val="tx1"/>
                        </a:solidFill>
                        <a:latin typeface="Arial" panose="020B0604020202020204" pitchFamily="34" charset="0"/>
                        <a:cs typeface="Arial" panose="020B0604020202020204" pitchFamily="34" charset="0"/>
                      </a:endParaRPr>
                    </a:p>
                  </a:txBody>
                  <a:tcPr marL="7144" marR="7144" marT="7142" marB="0" anchor="ctr">
                    <a:lnL w="38100" cap="flat" cmpd="sng" algn="ctr">
                      <a:solidFill>
                        <a:schemeClr val="accent3">
                          <a:lumMod val="75000"/>
                        </a:schemeClr>
                      </a:solidFill>
                      <a:prstDash val="solid"/>
                      <a:round/>
                      <a:headEnd type="none" w="med" len="med"/>
                      <a:tailEnd type="none" w="med" len="med"/>
                    </a:lnL>
                    <a:lnR w="38100" cap="flat" cmpd="sng" algn="ctr">
                      <a:solidFill>
                        <a:schemeClr val="accent3">
                          <a:lumMod val="75000"/>
                        </a:schemeClr>
                      </a:solidFill>
                      <a:prstDash val="solid"/>
                      <a:round/>
                      <a:headEnd type="none" w="med" len="med"/>
                      <a:tailEnd type="none" w="med" len="med"/>
                    </a:lnR>
                  </a:tcPr>
                </a:tc>
                <a:tc>
                  <a:txBody>
                    <a:bodyPr/>
                    <a:lstStyle/>
                    <a:p>
                      <a:pPr algn="ctr" fontAlgn="ctr"/>
                      <a:r>
                        <a:rPr lang="en-ZA" sz="1800" b="1" i="0" u="none" strike="noStrike" kern="1200" baseline="0" dirty="0" smtClean="0">
                          <a:solidFill>
                            <a:schemeClr val="dk1"/>
                          </a:solidFill>
                          <a:latin typeface="+mn-lt"/>
                          <a:ea typeface="+mn-ea"/>
                          <a:cs typeface="+mn-cs"/>
                        </a:rPr>
                        <a:t>847 070</a:t>
                      </a:r>
                      <a:endParaRPr lang="en-ZA" sz="1800" b="1" i="0" u="none" strike="noStrike" dirty="0">
                        <a:solidFill>
                          <a:schemeClr val="tx1"/>
                        </a:solidFill>
                        <a:latin typeface="Arial" panose="020B0604020202020204" pitchFamily="34" charset="0"/>
                        <a:cs typeface="Arial" panose="020B0604020202020204" pitchFamily="34" charset="0"/>
                      </a:endParaRPr>
                    </a:p>
                  </a:txBody>
                  <a:tcPr marL="7144" marR="7144" marT="7142" marB="0" anchor="ctr">
                    <a:lnL w="38100" cap="flat" cmpd="sng" algn="ctr">
                      <a:solidFill>
                        <a:schemeClr val="accent3">
                          <a:lumMod val="75000"/>
                        </a:schemeClr>
                      </a:solidFill>
                      <a:prstDash val="solid"/>
                      <a:round/>
                      <a:headEnd type="none" w="med" len="med"/>
                      <a:tailEnd type="none" w="med" len="med"/>
                    </a:lnL>
                    <a:lnR w="38100" cap="flat" cmpd="sng" algn="ctr">
                      <a:solidFill>
                        <a:schemeClr val="accent3">
                          <a:lumMod val="75000"/>
                        </a:schemeClr>
                      </a:solidFill>
                      <a:prstDash val="solid"/>
                      <a:round/>
                      <a:headEnd type="none" w="med" len="med"/>
                      <a:tailEnd type="none" w="med" len="med"/>
                    </a:lnR>
                  </a:tcPr>
                </a:tc>
                <a:tc>
                  <a:txBody>
                    <a:bodyPr/>
                    <a:lstStyle/>
                    <a:p>
                      <a:pPr algn="ctr" fontAlgn="ctr"/>
                      <a:r>
                        <a:rPr lang="en-ZA" sz="1800" b="1" i="0" u="none" strike="noStrike" kern="1200" baseline="0" dirty="0" smtClean="0">
                          <a:solidFill>
                            <a:schemeClr val="dk1"/>
                          </a:solidFill>
                          <a:latin typeface="+mn-lt"/>
                          <a:ea typeface="+mn-ea"/>
                          <a:cs typeface="+mn-cs"/>
                        </a:rPr>
                        <a:t>58 690</a:t>
                      </a:r>
                      <a:endParaRPr lang="en-ZA" sz="1800" b="1" i="0" u="none" strike="noStrike" dirty="0">
                        <a:solidFill>
                          <a:schemeClr val="tx1"/>
                        </a:solidFill>
                        <a:latin typeface="Arial" panose="020B0604020202020204" pitchFamily="34" charset="0"/>
                        <a:cs typeface="Arial" panose="020B0604020202020204" pitchFamily="34" charset="0"/>
                      </a:endParaRPr>
                    </a:p>
                  </a:txBody>
                  <a:tcPr marL="7144" marR="7144" marT="7142" marB="0" anchor="ctr">
                    <a:lnL w="38100" cap="flat" cmpd="sng" algn="ctr">
                      <a:solidFill>
                        <a:schemeClr val="accent3">
                          <a:lumMod val="75000"/>
                        </a:schemeClr>
                      </a:solidFill>
                      <a:prstDash val="solid"/>
                      <a:round/>
                      <a:headEnd type="none" w="med" len="med"/>
                      <a:tailEnd type="none" w="med" len="med"/>
                    </a:lnL>
                    <a:lnR w="38100" cap="flat" cmpd="sng" algn="ctr">
                      <a:solidFill>
                        <a:schemeClr val="accent3">
                          <a:lumMod val="75000"/>
                        </a:schemeClr>
                      </a:solidFill>
                      <a:prstDash val="solid"/>
                      <a:round/>
                      <a:headEnd type="none" w="med" len="med"/>
                      <a:tailEnd type="none" w="med" len="med"/>
                    </a:lnR>
                  </a:tcPr>
                </a:tc>
                <a:extLst>
                  <a:ext uri="{0D108BD9-81ED-4DB2-BD59-A6C34878D82A}">
                    <a16:rowId xmlns:a16="http://schemas.microsoft.com/office/drawing/2014/main" val="10002"/>
                  </a:ext>
                </a:extLst>
              </a:tr>
              <a:tr h="316561">
                <a:tc>
                  <a:txBody>
                    <a:bodyPr/>
                    <a:lstStyle/>
                    <a:p>
                      <a:pPr algn="ctr" fontAlgn="b"/>
                      <a:endParaRPr lang="en-ZA" sz="1800" b="1" i="0" u="none" strike="noStrike" dirty="0">
                        <a:solidFill>
                          <a:schemeClr val="tx1"/>
                        </a:solidFill>
                        <a:latin typeface="Arial" panose="020B0604020202020204" pitchFamily="34" charset="0"/>
                        <a:cs typeface="Arial" panose="020B0604020202020204" pitchFamily="34" charset="0"/>
                      </a:endParaRPr>
                    </a:p>
                  </a:txBody>
                  <a:tcPr marL="3680" marR="3680" marT="3681" marB="0" anchor="b">
                    <a:lnL w="38100" cap="flat" cmpd="sng" algn="ctr">
                      <a:solidFill>
                        <a:schemeClr val="accent3">
                          <a:lumMod val="75000"/>
                        </a:schemeClr>
                      </a:solidFill>
                      <a:prstDash val="solid"/>
                      <a:round/>
                      <a:headEnd type="none" w="med" len="med"/>
                      <a:tailEnd type="none" w="med" len="med"/>
                    </a:lnL>
                    <a:lnR w="38100" cap="flat" cmpd="sng" algn="ctr">
                      <a:solidFill>
                        <a:schemeClr val="accent3">
                          <a:lumMod val="75000"/>
                        </a:schemeClr>
                      </a:solidFill>
                      <a:prstDash val="solid"/>
                      <a:round/>
                      <a:headEnd type="none" w="med" len="med"/>
                      <a:tailEnd type="none" w="med" len="med"/>
                    </a:lnR>
                    <a:lnB w="38100" cap="flat" cmpd="sng" algn="ctr">
                      <a:solidFill>
                        <a:schemeClr val="accent3">
                          <a:lumMod val="75000"/>
                        </a:schemeClr>
                      </a:solidFill>
                      <a:prstDash val="solid"/>
                      <a:round/>
                      <a:headEnd type="none" w="med" len="med"/>
                      <a:tailEnd type="none" w="med" len="med"/>
                    </a:lnB>
                  </a:tcPr>
                </a:tc>
                <a:tc>
                  <a:txBody>
                    <a:bodyPr/>
                    <a:lstStyle/>
                    <a:p>
                      <a:pPr algn="r" fontAlgn="b"/>
                      <a:endParaRPr lang="en-ZA" sz="1800" b="1" i="0" u="none" strike="noStrike" dirty="0">
                        <a:solidFill>
                          <a:schemeClr val="tx1"/>
                        </a:solidFill>
                        <a:latin typeface="Arial" panose="020B0604020202020204" pitchFamily="34" charset="0"/>
                        <a:cs typeface="Arial" panose="020B0604020202020204" pitchFamily="34" charset="0"/>
                      </a:endParaRPr>
                    </a:p>
                  </a:txBody>
                  <a:tcPr marL="3680" marR="3680" marT="3681" marB="0" anchor="b">
                    <a:lnL w="38100" cap="flat" cmpd="sng" algn="ctr">
                      <a:solidFill>
                        <a:schemeClr val="accent3">
                          <a:lumMod val="75000"/>
                        </a:schemeClr>
                      </a:solidFill>
                      <a:prstDash val="solid"/>
                      <a:round/>
                      <a:headEnd type="none" w="med" len="med"/>
                      <a:tailEnd type="none" w="med" len="med"/>
                    </a:lnL>
                    <a:lnR w="38100" cap="flat" cmpd="sng" algn="ctr">
                      <a:solidFill>
                        <a:schemeClr val="accent3">
                          <a:lumMod val="75000"/>
                        </a:schemeClr>
                      </a:solidFill>
                      <a:prstDash val="solid"/>
                      <a:round/>
                      <a:headEnd type="none" w="med" len="med"/>
                      <a:tailEnd type="none" w="med" len="med"/>
                    </a:lnR>
                    <a:lnB w="38100" cap="flat" cmpd="sng" algn="ctr">
                      <a:solidFill>
                        <a:schemeClr val="accent3">
                          <a:lumMod val="75000"/>
                        </a:schemeClr>
                      </a:solidFill>
                      <a:prstDash val="solid"/>
                      <a:round/>
                      <a:headEnd type="none" w="med" len="med"/>
                      <a:tailEnd type="none" w="med" len="med"/>
                    </a:lnB>
                  </a:tcPr>
                </a:tc>
                <a:tc>
                  <a:txBody>
                    <a:bodyPr/>
                    <a:lstStyle/>
                    <a:p>
                      <a:pPr algn="r" fontAlgn="b"/>
                      <a:endParaRPr lang="en-ZA" sz="1800" b="1" i="0" u="none" strike="noStrike" dirty="0">
                        <a:solidFill>
                          <a:schemeClr val="tx1"/>
                        </a:solidFill>
                        <a:latin typeface="Arial" panose="020B0604020202020204" pitchFamily="34" charset="0"/>
                        <a:cs typeface="Arial" panose="020B0604020202020204" pitchFamily="34" charset="0"/>
                      </a:endParaRPr>
                    </a:p>
                  </a:txBody>
                  <a:tcPr marL="3680" marR="3680" marT="3681" marB="0" anchor="b">
                    <a:lnL w="38100" cap="flat" cmpd="sng" algn="ctr">
                      <a:solidFill>
                        <a:schemeClr val="accent3">
                          <a:lumMod val="75000"/>
                        </a:schemeClr>
                      </a:solidFill>
                      <a:prstDash val="solid"/>
                      <a:round/>
                      <a:headEnd type="none" w="med" len="med"/>
                      <a:tailEnd type="none" w="med" len="med"/>
                    </a:lnL>
                    <a:lnR w="38100" cap="flat" cmpd="sng" algn="ctr">
                      <a:solidFill>
                        <a:schemeClr val="accent3">
                          <a:lumMod val="75000"/>
                        </a:schemeClr>
                      </a:solidFill>
                      <a:prstDash val="solid"/>
                      <a:round/>
                      <a:headEnd type="none" w="med" len="med"/>
                      <a:tailEnd type="none" w="med" len="med"/>
                    </a:lnR>
                    <a:lnB w="38100" cap="flat" cmpd="sng" algn="ctr">
                      <a:solidFill>
                        <a:schemeClr val="accent3">
                          <a:lumMod val="75000"/>
                        </a:schemeClr>
                      </a:solidFill>
                      <a:prstDash val="solid"/>
                      <a:round/>
                      <a:headEnd type="none" w="med" len="med"/>
                      <a:tailEnd type="none" w="med" len="med"/>
                    </a:lnB>
                  </a:tcPr>
                </a:tc>
                <a:tc>
                  <a:txBody>
                    <a:bodyPr/>
                    <a:lstStyle/>
                    <a:p>
                      <a:pPr algn="r" fontAlgn="b"/>
                      <a:endParaRPr lang="en-ZA" sz="1800" b="1" i="0" u="none" strike="noStrike" dirty="0">
                        <a:solidFill>
                          <a:schemeClr val="tx1"/>
                        </a:solidFill>
                        <a:latin typeface="Arial" panose="020B0604020202020204" pitchFamily="34" charset="0"/>
                        <a:cs typeface="Arial" panose="020B0604020202020204" pitchFamily="34" charset="0"/>
                      </a:endParaRPr>
                    </a:p>
                  </a:txBody>
                  <a:tcPr marL="3680" marR="3680" marT="3681" marB="0" anchor="b">
                    <a:lnL w="38100" cap="flat" cmpd="sng" algn="ctr">
                      <a:solidFill>
                        <a:schemeClr val="accent3">
                          <a:lumMod val="75000"/>
                        </a:schemeClr>
                      </a:solidFill>
                      <a:prstDash val="solid"/>
                      <a:round/>
                      <a:headEnd type="none" w="med" len="med"/>
                      <a:tailEnd type="none" w="med" len="med"/>
                    </a:lnL>
                    <a:lnR w="38100" cap="flat" cmpd="sng" algn="ctr">
                      <a:solidFill>
                        <a:schemeClr val="accent3">
                          <a:lumMod val="75000"/>
                        </a:schemeClr>
                      </a:solidFill>
                      <a:prstDash val="solid"/>
                      <a:round/>
                      <a:headEnd type="none" w="med" len="med"/>
                      <a:tailEnd type="none" w="med" len="med"/>
                    </a:lnR>
                    <a:lnB w="38100" cap="flat" cmpd="sng" algn="ctr">
                      <a:solidFill>
                        <a:schemeClr val="accent3">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7" name="Title 4"/>
          <p:cNvSpPr txBox="1">
            <a:spLocks/>
          </p:cNvSpPr>
          <p:nvPr/>
        </p:nvSpPr>
        <p:spPr>
          <a:xfrm>
            <a:off x="683568" y="188640"/>
            <a:ext cx="8280920" cy="648072"/>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solidFill>
                  <a:schemeClr val="bg1"/>
                </a:solidFill>
                <a:latin typeface="+mj-lt"/>
                <a:ea typeface="+mj-ea"/>
                <a:cs typeface="+mj-cs"/>
              </a:defRPr>
            </a:lvl1pPr>
          </a:lstStyle>
          <a:p>
            <a:r>
              <a:rPr lang="en-US" sz="3200" b="1" dirty="0" smtClean="0">
                <a:latin typeface="Arial" pitchFamily="34" charset="0"/>
                <a:cs typeface="Arial" pitchFamily="34" charset="0"/>
              </a:rPr>
              <a:t>H6.  Cash received for the revenue fund</a:t>
            </a:r>
            <a:endParaRPr lang="en-ZA" sz="3200" b="1" dirty="0">
              <a:latin typeface="Arial" pitchFamily="34" charset="0"/>
              <a:cs typeface="Arial" pitchFamily="34" charset="0"/>
            </a:endParaRPr>
          </a:p>
        </p:txBody>
      </p:sp>
    </p:spTree>
    <p:extLst>
      <p:ext uri="{BB962C8B-B14F-4D97-AF65-F5344CB8AC3E}">
        <p14:creationId xmlns:p14="http://schemas.microsoft.com/office/powerpoint/2010/main" val="29140806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C477770-CA54-4B44-8FE2-04A07C028FD1}" type="slidenum">
              <a:rPr lang="en-ZA" smtClean="0"/>
              <a:pPr/>
              <a:t>4</a:t>
            </a:fld>
            <a:endParaRPr lang="en-ZA" dirty="0"/>
          </a:p>
        </p:txBody>
      </p:sp>
      <p:sp>
        <p:nvSpPr>
          <p:cNvPr id="5" name="Title 4"/>
          <p:cNvSpPr>
            <a:spLocks noGrp="1"/>
          </p:cNvSpPr>
          <p:nvPr>
            <p:ph type="title"/>
          </p:nvPr>
        </p:nvSpPr>
        <p:spPr/>
        <p:txBody>
          <a:bodyPr/>
          <a:lstStyle/>
          <a:p>
            <a:r>
              <a:rPr lang="en-ZA" b="1" dirty="0" smtClean="0">
                <a:latin typeface="Arial" panose="020B0604020202020204" pitchFamily="34" charset="0"/>
                <a:cs typeface="Arial" panose="020B0604020202020204" pitchFamily="34" charset="0"/>
              </a:rPr>
              <a:t>B.  South African Economy – GDP</a:t>
            </a:r>
            <a:endParaRPr lang="en-ZA" b="1" dirty="0">
              <a:latin typeface="Arial" panose="020B0604020202020204" pitchFamily="34" charset="0"/>
              <a:cs typeface="Arial" panose="020B0604020202020204" pitchFamily="34" charset="0"/>
            </a:endParaRPr>
          </a:p>
        </p:txBody>
      </p:sp>
      <p:graphicFrame>
        <p:nvGraphicFramePr>
          <p:cNvPr id="12" name="Content Placeholder 5"/>
          <p:cNvGraphicFramePr>
            <a:graphicFrameLocks noGrp="1"/>
          </p:cNvGraphicFramePr>
          <p:nvPr>
            <p:ph idx="1"/>
            <p:extLst>
              <p:ext uri="{D42A27DB-BD31-4B8C-83A1-F6EECF244321}">
                <p14:modId xmlns:p14="http://schemas.microsoft.com/office/powerpoint/2010/main" val="706177170"/>
              </p:ext>
            </p:extLst>
          </p:nvPr>
        </p:nvGraphicFramePr>
        <p:xfrm>
          <a:off x="611560" y="980233"/>
          <a:ext cx="7417366" cy="3292212"/>
        </p:xfrm>
        <a:graphic>
          <a:graphicData uri="http://schemas.openxmlformats.org/drawingml/2006/chart">
            <c:chart xmlns:c="http://schemas.openxmlformats.org/drawingml/2006/chart" xmlns:r="http://schemas.openxmlformats.org/officeDocument/2006/relationships" r:id="rId2"/>
          </a:graphicData>
        </a:graphic>
      </p:graphicFrame>
      <p:sp>
        <p:nvSpPr>
          <p:cNvPr id="15" name="TextBox 14"/>
          <p:cNvSpPr txBox="1"/>
          <p:nvPr/>
        </p:nvSpPr>
        <p:spPr>
          <a:xfrm>
            <a:off x="1671084" y="4683889"/>
            <a:ext cx="3404972" cy="1200329"/>
          </a:xfrm>
          <a:prstGeom prst="rect">
            <a:avLst/>
          </a:prstGeom>
          <a:noFill/>
        </p:spPr>
        <p:txBody>
          <a:bodyPr wrap="square" rtlCol="0">
            <a:spAutoFit/>
          </a:bodyPr>
          <a:lstStyle/>
          <a:p>
            <a:r>
              <a:rPr lang="en-ZA" sz="2400" b="1" dirty="0" smtClean="0"/>
              <a:t>1.8% </a:t>
            </a:r>
            <a:r>
              <a:rPr lang="en-ZA" sz="2400" dirty="0" smtClean="0">
                <a:solidFill>
                  <a:srgbClr val="00B050"/>
                </a:solidFill>
              </a:rPr>
              <a:t>in Finance</a:t>
            </a:r>
          </a:p>
          <a:p>
            <a:r>
              <a:rPr lang="en-ZA" sz="2400" b="1" dirty="0" smtClean="0"/>
              <a:t>1.3% </a:t>
            </a:r>
            <a:r>
              <a:rPr lang="en-ZA" sz="2400" dirty="0" smtClean="0">
                <a:solidFill>
                  <a:srgbClr val="00B050"/>
                </a:solidFill>
              </a:rPr>
              <a:t>in Transport</a:t>
            </a:r>
          </a:p>
          <a:p>
            <a:r>
              <a:rPr lang="en-ZA" sz="2400" b="1" dirty="0" smtClean="0"/>
              <a:t>1.3% </a:t>
            </a:r>
            <a:r>
              <a:rPr lang="en-ZA" sz="2400" dirty="0" smtClean="0">
                <a:solidFill>
                  <a:srgbClr val="00B050"/>
                </a:solidFill>
              </a:rPr>
              <a:t>in Government</a:t>
            </a:r>
            <a:endParaRPr lang="en-ZA" sz="2200" dirty="0">
              <a:solidFill>
                <a:srgbClr val="00B050"/>
              </a:solidFill>
            </a:endParaRPr>
          </a:p>
        </p:txBody>
      </p:sp>
      <p:sp>
        <p:nvSpPr>
          <p:cNvPr id="16" name="Up Arrow 15"/>
          <p:cNvSpPr/>
          <p:nvPr/>
        </p:nvSpPr>
        <p:spPr>
          <a:xfrm>
            <a:off x="967955" y="4588704"/>
            <a:ext cx="480008" cy="1483014"/>
          </a:xfrm>
          <a:prstGeom prst="upArrow">
            <a:avLst/>
          </a:prstGeom>
          <a:solidFill>
            <a:srgbClr val="00AC4E"/>
          </a:solidFill>
          <a:ln>
            <a:solidFill>
              <a:srgbClr val="00AC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00AC4E"/>
              </a:solidFill>
            </a:endParaRPr>
          </a:p>
        </p:txBody>
      </p:sp>
      <p:sp>
        <p:nvSpPr>
          <p:cNvPr id="17" name="Down Arrow 16"/>
          <p:cNvSpPr/>
          <p:nvPr/>
        </p:nvSpPr>
        <p:spPr>
          <a:xfrm>
            <a:off x="5580112" y="4614208"/>
            <a:ext cx="480008" cy="1484690"/>
          </a:xfrm>
          <a:prstGeom prst="downArrow">
            <a:avLst/>
          </a:prstGeom>
          <a:solidFill>
            <a:srgbClr val="FF33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8" name="TextBox 17"/>
          <p:cNvSpPr txBox="1"/>
          <p:nvPr/>
        </p:nvSpPr>
        <p:spPr>
          <a:xfrm>
            <a:off x="6060120" y="4550353"/>
            <a:ext cx="2976376" cy="1877437"/>
          </a:xfrm>
          <a:prstGeom prst="rect">
            <a:avLst/>
          </a:prstGeom>
          <a:noFill/>
        </p:spPr>
        <p:txBody>
          <a:bodyPr wrap="square" rtlCol="0">
            <a:spAutoFit/>
          </a:bodyPr>
          <a:lstStyle/>
          <a:p>
            <a:r>
              <a:rPr lang="en-ZA" sz="2400" b="1" dirty="0"/>
              <a:t>- </a:t>
            </a:r>
            <a:r>
              <a:rPr lang="en-ZA" sz="2400" b="1" dirty="0" smtClean="0"/>
              <a:t>6.9% </a:t>
            </a:r>
            <a:r>
              <a:rPr lang="en-ZA" sz="2200" dirty="0" smtClean="0">
                <a:solidFill>
                  <a:srgbClr val="FF0000"/>
                </a:solidFill>
              </a:rPr>
              <a:t>in Agriculture</a:t>
            </a:r>
            <a:endParaRPr lang="en-ZA" sz="2200" dirty="0">
              <a:solidFill>
                <a:srgbClr val="FF0000"/>
              </a:solidFill>
            </a:endParaRPr>
          </a:p>
          <a:p>
            <a:r>
              <a:rPr lang="en-ZA" sz="2400" b="1" dirty="0" smtClean="0"/>
              <a:t>- 2.6% </a:t>
            </a:r>
            <a:r>
              <a:rPr lang="en-ZA" sz="2200" dirty="0" smtClean="0">
                <a:solidFill>
                  <a:srgbClr val="FF0000"/>
                </a:solidFill>
              </a:rPr>
              <a:t>in Mining</a:t>
            </a:r>
          </a:p>
          <a:p>
            <a:r>
              <a:rPr lang="en-ZA" sz="2400" b="1" dirty="0" smtClean="0"/>
              <a:t>- 1.4% </a:t>
            </a:r>
            <a:r>
              <a:rPr lang="en-ZA" sz="2200" dirty="0" smtClean="0">
                <a:solidFill>
                  <a:srgbClr val="FF0000"/>
                </a:solidFill>
              </a:rPr>
              <a:t>in Construction</a:t>
            </a:r>
            <a:endParaRPr lang="en-ZA" sz="2200" dirty="0">
              <a:solidFill>
                <a:srgbClr val="FF0000"/>
              </a:solidFill>
            </a:endParaRPr>
          </a:p>
          <a:p>
            <a:endParaRPr lang="en-ZA" sz="2200" b="1" dirty="0">
              <a:solidFill>
                <a:srgbClr val="00AC4E"/>
              </a:solidFill>
            </a:endParaRPr>
          </a:p>
          <a:p>
            <a:endParaRPr lang="en-ZA" sz="2200" dirty="0">
              <a:solidFill>
                <a:srgbClr val="FF0000"/>
              </a:solidFill>
            </a:endParaRPr>
          </a:p>
        </p:txBody>
      </p:sp>
      <p:sp>
        <p:nvSpPr>
          <p:cNvPr id="21" name="TextBox 20"/>
          <p:cNvSpPr txBox="1"/>
          <p:nvPr/>
        </p:nvSpPr>
        <p:spPr>
          <a:xfrm>
            <a:off x="2725498" y="1916832"/>
            <a:ext cx="648072" cy="369332"/>
          </a:xfrm>
          <a:prstGeom prst="rect">
            <a:avLst/>
          </a:prstGeom>
          <a:noFill/>
        </p:spPr>
        <p:txBody>
          <a:bodyPr wrap="square" rtlCol="0">
            <a:spAutoFit/>
          </a:bodyPr>
          <a:lstStyle/>
          <a:p>
            <a:r>
              <a:rPr lang="en-ZA" dirty="0" smtClean="0"/>
              <a:t>2,0%</a:t>
            </a:r>
            <a:endParaRPr lang="en-ZA" dirty="0"/>
          </a:p>
        </p:txBody>
      </p:sp>
      <p:sp>
        <p:nvSpPr>
          <p:cNvPr id="22" name="TextBox 21"/>
          <p:cNvSpPr txBox="1"/>
          <p:nvPr/>
        </p:nvSpPr>
        <p:spPr>
          <a:xfrm>
            <a:off x="1706932" y="1412776"/>
            <a:ext cx="648072" cy="369332"/>
          </a:xfrm>
          <a:prstGeom prst="rect">
            <a:avLst/>
          </a:prstGeom>
          <a:noFill/>
        </p:spPr>
        <p:txBody>
          <a:bodyPr wrap="square" rtlCol="0">
            <a:spAutoFit/>
          </a:bodyPr>
          <a:lstStyle/>
          <a:p>
            <a:r>
              <a:rPr lang="en-ZA" dirty="0" smtClean="0"/>
              <a:t>2,5%</a:t>
            </a:r>
            <a:endParaRPr lang="en-ZA" dirty="0"/>
          </a:p>
        </p:txBody>
      </p:sp>
      <p:sp>
        <p:nvSpPr>
          <p:cNvPr id="2" name="TextBox 1"/>
          <p:cNvSpPr txBox="1"/>
          <p:nvPr/>
        </p:nvSpPr>
        <p:spPr>
          <a:xfrm>
            <a:off x="3779912" y="2924944"/>
            <a:ext cx="648072" cy="369332"/>
          </a:xfrm>
          <a:prstGeom prst="rect">
            <a:avLst/>
          </a:prstGeom>
          <a:noFill/>
        </p:spPr>
        <p:txBody>
          <a:bodyPr wrap="square" rtlCol="0">
            <a:spAutoFit/>
          </a:bodyPr>
          <a:lstStyle/>
          <a:p>
            <a:r>
              <a:rPr lang="en-US" dirty="0" smtClean="0"/>
              <a:t>0,6%</a:t>
            </a:r>
            <a:endParaRPr lang="en-US" dirty="0"/>
          </a:p>
        </p:txBody>
      </p:sp>
      <p:sp>
        <p:nvSpPr>
          <p:cNvPr id="3" name="TextBox 2"/>
          <p:cNvSpPr txBox="1"/>
          <p:nvPr/>
        </p:nvSpPr>
        <p:spPr>
          <a:xfrm>
            <a:off x="2725498" y="6237312"/>
            <a:ext cx="2707729" cy="369332"/>
          </a:xfrm>
          <a:prstGeom prst="rect">
            <a:avLst/>
          </a:prstGeom>
          <a:noFill/>
        </p:spPr>
        <p:txBody>
          <a:bodyPr wrap="none" rtlCol="0">
            <a:spAutoFit/>
          </a:bodyPr>
          <a:lstStyle/>
          <a:p>
            <a:r>
              <a:rPr lang="en-ZA" b="1" dirty="0" smtClean="0"/>
              <a:t>*With Q2 revisions in data</a:t>
            </a:r>
            <a:endParaRPr lang="en-ZA" b="1" dirty="0"/>
          </a:p>
        </p:txBody>
      </p:sp>
    </p:spTree>
    <p:extLst>
      <p:ext uri="{BB962C8B-B14F-4D97-AF65-F5344CB8AC3E}">
        <p14:creationId xmlns:p14="http://schemas.microsoft.com/office/powerpoint/2010/main" val="400287045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Number Placeholder 7"/>
          <p:cNvSpPr>
            <a:spLocks noGrp="1"/>
          </p:cNvSpPr>
          <p:nvPr>
            <p:ph type="sldNum" sz="quarter" idx="4294967295"/>
          </p:nvPr>
        </p:nvSpPr>
        <p:spPr bwMode="auto">
          <a:xfrm>
            <a:off x="70104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2800">
                <a:solidFill>
                  <a:schemeClr val="tx1"/>
                </a:solidFill>
                <a:latin typeface="Arial" charset="0"/>
                <a:cs typeface="Arial" charset="0"/>
              </a:defRPr>
            </a:lvl1pPr>
            <a:lvl2pPr marL="742950" indent="-285750">
              <a:spcBef>
                <a:spcPct val="20000"/>
              </a:spcBef>
              <a:buFont typeface="Arial" charset="0"/>
              <a:buChar char="–"/>
              <a:defRPr sz="2400">
                <a:solidFill>
                  <a:schemeClr val="tx1"/>
                </a:solidFill>
                <a:latin typeface="Arial" charset="0"/>
                <a:cs typeface="Arial" charset="0"/>
              </a:defRPr>
            </a:lvl2pPr>
            <a:lvl3pPr marL="1143000" indent="-228600">
              <a:spcBef>
                <a:spcPct val="20000"/>
              </a:spcBef>
              <a:buFont typeface="Arial" charset="0"/>
              <a:buChar char="•"/>
              <a:defRPr sz="2000">
                <a:solidFill>
                  <a:schemeClr val="tx1"/>
                </a:solidFill>
                <a:latin typeface="Arial" charset="0"/>
                <a:cs typeface="Arial" charset="0"/>
              </a:defRPr>
            </a:lvl3pPr>
            <a:lvl4pPr marL="1600200" indent="-228600">
              <a:spcBef>
                <a:spcPct val="20000"/>
              </a:spcBef>
              <a:buFont typeface="Arial" charset="0"/>
              <a:buChar char="–"/>
              <a:defRPr sz="2000">
                <a:solidFill>
                  <a:schemeClr val="tx1"/>
                </a:solidFill>
                <a:latin typeface="Arial" charset="0"/>
                <a:cs typeface="Arial" charset="0"/>
              </a:defRPr>
            </a:lvl4pPr>
            <a:lvl5pPr marL="2057400" indent="-22860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a:spcBef>
                <a:spcPct val="0"/>
              </a:spcBef>
              <a:buFontTx/>
              <a:buNone/>
            </a:pPr>
            <a:fld id="{FD3C1110-F63D-40B0-9C78-A89A1E86AA8F}" type="slidenum">
              <a:rPr lang="en-US" altLang="en-US" sz="1200" smtClean="0">
                <a:solidFill>
                  <a:srgbClr val="898989"/>
                </a:solidFill>
                <a:latin typeface="Calibri" pitchFamily="34" charset="0"/>
                <a:ea typeface="ＭＳ Ｐゴシック" pitchFamily="34" charset="-128"/>
                <a:cs typeface="Calibri" pitchFamily="34" charset="0"/>
                <a:sym typeface="Calibri" pitchFamily="34" charset="0"/>
              </a:rPr>
              <a:pPr>
                <a:spcBef>
                  <a:spcPct val="0"/>
                </a:spcBef>
                <a:buFontTx/>
                <a:buNone/>
              </a:pPr>
              <a:t>40</a:t>
            </a:fld>
            <a:endParaRPr lang="en-US" altLang="en-US" sz="1200" dirty="0" smtClean="0">
              <a:solidFill>
                <a:srgbClr val="898989"/>
              </a:solidFill>
              <a:latin typeface="Calibri" pitchFamily="34" charset="0"/>
              <a:ea typeface="ＭＳ Ｐゴシック" pitchFamily="34" charset="-128"/>
              <a:cs typeface="Calibri" pitchFamily="34" charset="0"/>
              <a:sym typeface="Calibri" pitchFamily="34" charset="0"/>
            </a:endParaRPr>
          </a:p>
        </p:txBody>
      </p:sp>
      <p:sp>
        <p:nvSpPr>
          <p:cNvPr id="119811" name="TextBox 13"/>
          <p:cNvSpPr txBox="1">
            <a:spLocks noChangeArrowheads="1"/>
          </p:cNvSpPr>
          <p:nvPr/>
        </p:nvSpPr>
        <p:spPr bwMode="auto">
          <a:xfrm>
            <a:off x="3708400" y="307975"/>
            <a:ext cx="2159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2800">
                <a:solidFill>
                  <a:schemeClr val="tx1"/>
                </a:solidFill>
                <a:latin typeface="Arial" charset="0"/>
                <a:cs typeface="Arial" charset="0"/>
              </a:defRPr>
            </a:lvl1pPr>
            <a:lvl2pPr marL="742950" indent="-285750">
              <a:spcBef>
                <a:spcPct val="20000"/>
              </a:spcBef>
              <a:buFont typeface="Arial" charset="0"/>
              <a:buChar char="–"/>
              <a:defRPr sz="2400">
                <a:solidFill>
                  <a:schemeClr val="tx1"/>
                </a:solidFill>
                <a:latin typeface="Arial" charset="0"/>
                <a:cs typeface="Arial" charset="0"/>
              </a:defRPr>
            </a:lvl2pPr>
            <a:lvl3pPr marL="1143000" indent="-228600">
              <a:spcBef>
                <a:spcPct val="20000"/>
              </a:spcBef>
              <a:buFont typeface="Arial" charset="0"/>
              <a:buChar char="•"/>
              <a:defRPr sz="2000">
                <a:solidFill>
                  <a:schemeClr val="tx1"/>
                </a:solidFill>
                <a:latin typeface="Arial" charset="0"/>
                <a:cs typeface="Arial" charset="0"/>
              </a:defRPr>
            </a:lvl3pPr>
            <a:lvl4pPr marL="1600200" indent="-228600">
              <a:spcBef>
                <a:spcPct val="20000"/>
              </a:spcBef>
              <a:buFont typeface="Arial" charset="0"/>
              <a:buChar char="–"/>
              <a:defRPr sz="2000">
                <a:solidFill>
                  <a:schemeClr val="tx1"/>
                </a:solidFill>
                <a:latin typeface="Arial" charset="0"/>
                <a:cs typeface="Arial" charset="0"/>
              </a:defRPr>
            </a:lvl4pPr>
            <a:lvl5pPr marL="2057400" indent="-22860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eaLnBrk="1" hangingPunct="1">
              <a:spcBef>
                <a:spcPct val="0"/>
              </a:spcBef>
              <a:buFontTx/>
              <a:buNone/>
            </a:pPr>
            <a:r>
              <a:rPr lang="en-ZA" altLang="en-US" sz="2400" dirty="0">
                <a:latin typeface="Calibri" pitchFamily="34" charset="0"/>
              </a:rPr>
              <a:t>THANK YOU</a:t>
            </a:r>
          </a:p>
        </p:txBody>
      </p:sp>
      <p:sp>
        <p:nvSpPr>
          <p:cNvPr id="119812" name="TextBox 14"/>
          <p:cNvSpPr txBox="1">
            <a:spLocks noChangeArrowheads="1"/>
          </p:cNvSpPr>
          <p:nvPr/>
        </p:nvSpPr>
        <p:spPr bwMode="auto">
          <a:xfrm>
            <a:off x="827584" y="4941168"/>
            <a:ext cx="39243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2800">
                <a:solidFill>
                  <a:schemeClr val="tx1"/>
                </a:solidFill>
                <a:latin typeface="Arial" charset="0"/>
                <a:cs typeface="Arial" charset="0"/>
              </a:defRPr>
            </a:lvl1pPr>
            <a:lvl2pPr marL="742950" indent="-285750">
              <a:spcBef>
                <a:spcPct val="20000"/>
              </a:spcBef>
              <a:buFont typeface="Arial" charset="0"/>
              <a:buChar char="–"/>
              <a:defRPr sz="2400">
                <a:solidFill>
                  <a:schemeClr val="tx1"/>
                </a:solidFill>
                <a:latin typeface="Arial" charset="0"/>
                <a:cs typeface="Arial" charset="0"/>
              </a:defRPr>
            </a:lvl2pPr>
            <a:lvl3pPr marL="1143000" indent="-228600">
              <a:spcBef>
                <a:spcPct val="20000"/>
              </a:spcBef>
              <a:buFont typeface="Arial" charset="0"/>
              <a:buChar char="•"/>
              <a:defRPr sz="2000">
                <a:solidFill>
                  <a:schemeClr val="tx1"/>
                </a:solidFill>
                <a:latin typeface="Arial" charset="0"/>
                <a:cs typeface="Arial" charset="0"/>
              </a:defRPr>
            </a:lvl3pPr>
            <a:lvl4pPr marL="1600200" indent="-228600">
              <a:spcBef>
                <a:spcPct val="20000"/>
              </a:spcBef>
              <a:buFont typeface="Arial" charset="0"/>
              <a:buChar char="–"/>
              <a:defRPr sz="2000">
                <a:solidFill>
                  <a:schemeClr val="tx1"/>
                </a:solidFill>
                <a:latin typeface="Arial" charset="0"/>
                <a:cs typeface="Arial" charset="0"/>
              </a:defRPr>
            </a:lvl4pPr>
            <a:lvl5pPr marL="2057400" indent="-22860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eaLnBrk="1" hangingPunct="1">
              <a:spcBef>
                <a:spcPct val="0"/>
              </a:spcBef>
              <a:buFontTx/>
              <a:buNone/>
            </a:pPr>
            <a:r>
              <a:rPr lang="en-ZA" altLang="en-US" sz="4000" dirty="0">
                <a:latin typeface="Arial Black" pitchFamily="34" charset="0"/>
              </a:rPr>
              <a:t>SIYABONGA</a:t>
            </a:r>
          </a:p>
        </p:txBody>
      </p:sp>
    </p:spTree>
    <p:extLst>
      <p:ext uri="{BB962C8B-B14F-4D97-AF65-F5344CB8AC3E}">
        <p14:creationId xmlns:p14="http://schemas.microsoft.com/office/powerpoint/2010/main" val="38939553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C477770-CA54-4B44-8FE2-04A07C028FD1}" type="slidenum">
              <a:rPr lang="en-ZA" smtClean="0"/>
              <a:pPr/>
              <a:t>5</a:t>
            </a:fld>
            <a:endParaRPr lang="en-ZA" dirty="0"/>
          </a:p>
        </p:txBody>
      </p:sp>
      <p:sp>
        <p:nvSpPr>
          <p:cNvPr id="4" name="Title 3"/>
          <p:cNvSpPr>
            <a:spLocks noGrp="1"/>
          </p:cNvSpPr>
          <p:nvPr>
            <p:ph type="title"/>
          </p:nvPr>
        </p:nvSpPr>
        <p:spPr/>
        <p:txBody>
          <a:bodyPr>
            <a:normAutofit fontScale="90000"/>
          </a:bodyPr>
          <a:lstStyle/>
          <a:p>
            <a:r>
              <a:rPr lang="en-ZA" sz="2900" b="1" dirty="0" smtClean="0">
                <a:latin typeface="Arial" panose="020B0604020202020204" pitchFamily="34" charset="0"/>
                <a:cs typeface="Arial" panose="020B0604020202020204" pitchFamily="34" charset="0"/>
              </a:rPr>
              <a:t>B1.  South </a:t>
            </a:r>
            <a:r>
              <a:rPr lang="en-ZA" sz="2900" b="1" dirty="0">
                <a:latin typeface="Arial" panose="020B0604020202020204" pitchFamily="34" charset="0"/>
                <a:cs typeface="Arial" panose="020B0604020202020204" pitchFamily="34" charset="0"/>
              </a:rPr>
              <a:t>African Economy – </a:t>
            </a:r>
            <a:r>
              <a:rPr lang="en-ZA" sz="2900" b="1" dirty="0" smtClean="0">
                <a:latin typeface="Arial" panose="020B0604020202020204" pitchFamily="34" charset="0"/>
                <a:cs typeface="Arial" panose="020B0604020202020204" pitchFamily="34" charset="0"/>
              </a:rPr>
              <a:t>Selected indicators</a:t>
            </a:r>
            <a:endParaRPr lang="en-ZA" sz="2900" dirty="0"/>
          </a:p>
        </p:txBody>
      </p:sp>
      <p:sp>
        <p:nvSpPr>
          <p:cNvPr id="5" name="TextBox 4"/>
          <p:cNvSpPr txBox="1"/>
          <p:nvPr/>
        </p:nvSpPr>
        <p:spPr>
          <a:xfrm>
            <a:off x="251520" y="1647666"/>
            <a:ext cx="8784976" cy="3939540"/>
          </a:xfrm>
          <a:prstGeom prst="rect">
            <a:avLst/>
          </a:prstGeom>
          <a:noFill/>
        </p:spPr>
        <p:txBody>
          <a:bodyPr wrap="square" rtlCol="0">
            <a:spAutoFit/>
          </a:bodyPr>
          <a:lstStyle/>
          <a:p>
            <a:r>
              <a:rPr lang="en-ZA" sz="2500" b="1" dirty="0" smtClean="0">
                <a:latin typeface="Arial" pitchFamily="34" charset="0"/>
                <a:cs typeface="Arial" pitchFamily="34" charset="0"/>
              </a:rPr>
              <a:t>2018/19	  2017/18</a:t>
            </a:r>
          </a:p>
          <a:p>
            <a:endParaRPr lang="en-ZA" sz="2500" dirty="0" smtClean="0">
              <a:latin typeface="Arial" pitchFamily="34" charset="0"/>
              <a:cs typeface="Arial" pitchFamily="34" charset="0"/>
            </a:endParaRPr>
          </a:p>
          <a:p>
            <a:r>
              <a:rPr lang="en-ZA" sz="2500" dirty="0" smtClean="0">
                <a:latin typeface="Arial" pitchFamily="34" charset="0"/>
                <a:cs typeface="Arial" pitchFamily="34" charset="0"/>
              </a:rPr>
              <a:t>R4,9 trillion  	   R4,7 trillion      Size of SA economy</a:t>
            </a:r>
          </a:p>
          <a:p>
            <a:endParaRPr lang="en-ZA" sz="2500" dirty="0" smtClean="0">
              <a:latin typeface="Arial" pitchFamily="34" charset="0"/>
              <a:cs typeface="Arial" pitchFamily="34" charset="0"/>
            </a:endParaRPr>
          </a:p>
          <a:p>
            <a:r>
              <a:rPr lang="en-ZA" sz="2500" dirty="0" smtClean="0">
                <a:latin typeface="Arial" pitchFamily="34" charset="0"/>
                <a:cs typeface="Arial" pitchFamily="34" charset="0"/>
              </a:rPr>
              <a:t>16 291 000     16 378 000      Total employment, March 2019</a:t>
            </a:r>
            <a:endParaRPr lang="en-ZA" sz="2500" dirty="0">
              <a:latin typeface="Arial" pitchFamily="34" charset="0"/>
              <a:cs typeface="Arial" pitchFamily="34" charset="0"/>
            </a:endParaRPr>
          </a:p>
          <a:p>
            <a:endParaRPr lang="en-ZA" sz="2500" dirty="0" smtClean="0">
              <a:latin typeface="Arial" pitchFamily="34" charset="0"/>
              <a:cs typeface="Arial" pitchFamily="34" charset="0"/>
            </a:endParaRPr>
          </a:p>
          <a:p>
            <a:r>
              <a:rPr lang="en-ZA" sz="2500" dirty="0" smtClean="0">
                <a:latin typeface="Arial" pitchFamily="34" charset="0"/>
                <a:cs typeface="Arial" pitchFamily="34" charset="0"/>
              </a:rPr>
              <a:t>R255.1 billion  R236.2 billion  Total Infrastructure Spending</a:t>
            </a:r>
          </a:p>
          <a:p>
            <a:endParaRPr lang="en-ZA" sz="2500" dirty="0" smtClean="0">
              <a:latin typeface="Arial" pitchFamily="34" charset="0"/>
              <a:cs typeface="Arial" pitchFamily="34" charset="0"/>
            </a:endParaRPr>
          </a:p>
          <a:p>
            <a:r>
              <a:rPr lang="en-ZA" sz="2500" dirty="0" smtClean="0">
                <a:latin typeface="Arial" pitchFamily="34" charset="0"/>
                <a:cs typeface="Arial" pitchFamily="34" charset="0"/>
              </a:rPr>
              <a:t>R70.6 billion  </a:t>
            </a:r>
            <a:r>
              <a:rPr lang="en-ZA" sz="2500" dirty="0">
                <a:latin typeface="Arial" pitchFamily="34" charset="0"/>
                <a:cs typeface="Arial" pitchFamily="34" charset="0"/>
              </a:rPr>
              <a:t> </a:t>
            </a:r>
            <a:r>
              <a:rPr lang="en-ZA" sz="2500" dirty="0" smtClean="0">
                <a:latin typeface="Arial" pitchFamily="34" charset="0"/>
                <a:cs typeface="Arial" pitchFamily="34" charset="0"/>
              </a:rPr>
              <a:t> R26.8 billion    Inward FDI</a:t>
            </a:r>
            <a:endParaRPr lang="en-ZA" sz="2500" dirty="0">
              <a:latin typeface="Arial" pitchFamily="34" charset="0"/>
              <a:cs typeface="Arial" pitchFamily="34" charset="0"/>
            </a:endParaRPr>
          </a:p>
          <a:p>
            <a:r>
              <a:rPr lang="en-ZA" sz="2500" dirty="0" smtClean="0"/>
              <a:t> </a:t>
            </a:r>
            <a:endParaRPr lang="en-ZA" sz="2500" dirty="0"/>
          </a:p>
        </p:txBody>
      </p:sp>
      <p:cxnSp>
        <p:nvCxnSpPr>
          <p:cNvPr id="8" name="Straight Connector 7"/>
          <p:cNvCxnSpPr/>
          <p:nvPr/>
        </p:nvCxnSpPr>
        <p:spPr>
          <a:xfrm>
            <a:off x="2267744" y="1719674"/>
            <a:ext cx="0" cy="343751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6738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C477770-CA54-4B44-8FE2-04A07C028FD1}" type="slidenum">
              <a:rPr lang="en-ZA" smtClean="0"/>
              <a:pPr/>
              <a:t>6</a:t>
            </a:fld>
            <a:endParaRPr lang="en-ZA" dirty="0"/>
          </a:p>
        </p:txBody>
      </p:sp>
      <p:sp>
        <p:nvSpPr>
          <p:cNvPr id="4" name="Title 3"/>
          <p:cNvSpPr>
            <a:spLocks noGrp="1"/>
          </p:cNvSpPr>
          <p:nvPr>
            <p:ph type="title"/>
          </p:nvPr>
        </p:nvSpPr>
        <p:spPr>
          <a:xfrm>
            <a:off x="518864" y="188640"/>
            <a:ext cx="8625136" cy="648072"/>
          </a:xfrm>
        </p:spPr>
        <p:txBody>
          <a:bodyPr>
            <a:noAutofit/>
          </a:bodyPr>
          <a:lstStyle/>
          <a:p>
            <a:r>
              <a:rPr lang="en-US" b="1" dirty="0" smtClean="0">
                <a:latin typeface="Arial" panose="020B0604020202020204" pitchFamily="34" charset="0"/>
                <a:cs typeface="Arial" panose="020B0604020202020204" pitchFamily="34" charset="0"/>
              </a:rPr>
              <a:t>B2: Economic Highlights - Fifth Administration</a:t>
            </a:r>
            <a:endParaRPr lang="en-US" b="1" dirty="0">
              <a:latin typeface="Arial" panose="020B0604020202020204" pitchFamily="34" charset="0"/>
              <a:cs typeface="Arial" panose="020B060402020202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75027782"/>
              </p:ext>
            </p:extLst>
          </p:nvPr>
        </p:nvGraphicFramePr>
        <p:xfrm>
          <a:off x="457200" y="1196752"/>
          <a:ext cx="8229600" cy="4608512"/>
        </p:xfrm>
        <a:graphic>
          <a:graphicData uri="http://schemas.openxmlformats.org/drawingml/2006/table">
            <a:tbl>
              <a:tblPr firstRow="1" bandRow="1">
                <a:tableStyleId>{F5AB1C69-6EDB-4FF4-983F-18BD219EF322}</a:tableStyleId>
              </a:tblPr>
              <a:tblGrid>
                <a:gridCol w="4474840">
                  <a:extLst>
                    <a:ext uri="{9D8B030D-6E8A-4147-A177-3AD203B41FA5}">
                      <a16:colId xmlns:a16="http://schemas.microsoft.com/office/drawing/2014/main" val="20000"/>
                    </a:ext>
                  </a:extLst>
                </a:gridCol>
                <a:gridCol w="3754760">
                  <a:extLst>
                    <a:ext uri="{9D8B030D-6E8A-4147-A177-3AD203B41FA5}">
                      <a16:colId xmlns:a16="http://schemas.microsoft.com/office/drawing/2014/main" val="20001"/>
                    </a:ext>
                  </a:extLst>
                </a:gridCol>
              </a:tblGrid>
              <a:tr h="886622">
                <a:tc gridSpan="2">
                  <a:txBody>
                    <a:bodyPr/>
                    <a:lstStyle/>
                    <a:p>
                      <a:r>
                        <a:rPr lang="en-US" sz="2400" dirty="0" smtClean="0">
                          <a:solidFill>
                            <a:schemeClr val="tx1"/>
                          </a:solidFill>
                          <a:latin typeface="Arial" panose="020B0604020202020204" pitchFamily="34" charset="0"/>
                          <a:cs typeface="Arial" panose="020B0604020202020204" pitchFamily="34" charset="0"/>
                        </a:rPr>
                        <a:t>Economic Highlights </a:t>
                      </a:r>
                      <a:r>
                        <a:rPr lang="en-US" sz="2400" b="1" dirty="0" smtClean="0">
                          <a:solidFill>
                            <a:schemeClr val="tx1"/>
                          </a:solidFill>
                          <a:latin typeface="Arial" panose="020B0604020202020204" pitchFamily="34" charset="0"/>
                          <a:cs typeface="Arial" panose="020B0604020202020204" pitchFamily="34" charset="0"/>
                        </a:rPr>
                        <a:t>(1 April 2014 – 31 March 2019)</a:t>
                      </a:r>
                      <a:endParaRPr lang="en-US" sz="2400" dirty="0">
                        <a:solidFill>
                          <a:schemeClr val="tx1"/>
                        </a:solidFill>
                        <a:latin typeface="Arial" panose="020B0604020202020204" pitchFamily="34" charset="0"/>
                        <a:cs typeface="Arial" panose="020B0604020202020204" pitchFamily="34" charset="0"/>
                      </a:endParaRPr>
                    </a:p>
                  </a:txBody>
                  <a:tcPr/>
                </a:tc>
                <a:tc hMerge="1">
                  <a:txBody>
                    <a:bodyPr/>
                    <a:lstStyle/>
                    <a:p>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974323">
                <a:tc>
                  <a:txBody>
                    <a:bodyPr/>
                    <a:lstStyle/>
                    <a:p>
                      <a:r>
                        <a:rPr lang="en-US" sz="2400" u="none" strike="noStrike" kern="1200" baseline="0" dirty="0" smtClean="0">
                          <a:latin typeface="Arial" panose="020B0604020202020204" pitchFamily="34" charset="0"/>
                          <a:cs typeface="Arial" panose="020B0604020202020204" pitchFamily="34" charset="0"/>
                        </a:rPr>
                        <a:t>Annualised Real GDP Growth</a:t>
                      </a:r>
                      <a:endParaRPr lang="en-US" sz="2400" dirty="0">
                        <a:latin typeface="Arial" panose="020B0604020202020204" pitchFamily="34" charset="0"/>
                        <a:cs typeface="Arial" panose="020B0604020202020204" pitchFamily="34" charset="0"/>
                      </a:endParaRPr>
                    </a:p>
                  </a:txBody>
                  <a:tcPr/>
                </a:tc>
                <a:tc>
                  <a:txBody>
                    <a:bodyPr/>
                    <a:lstStyle/>
                    <a:p>
                      <a:r>
                        <a:rPr lang="en-US" sz="2400" b="1" u="none" strike="noStrike" kern="1200" baseline="0" dirty="0" smtClean="0">
                          <a:latin typeface="Arial" panose="020B0604020202020204" pitchFamily="34" charset="0"/>
                          <a:cs typeface="Arial" panose="020B0604020202020204" pitchFamily="34" charset="0"/>
                        </a:rPr>
                        <a:t>1.1%</a:t>
                      </a:r>
                      <a:endParaRPr lang="en-US" sz="24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974323">
                <a:tc>
                  <a:txBody>
                    <a:bodyPr/>
                    <a:lstStyle/>
                    <a:p>
                      <a:r>
                        <a:rPr lang="en-US" sz="2400" u="none" strike="noStrike" kern="1200" baseline="0" dirty="0" smtClean="0">
                          <a:latin typeface="Arial" panose="020B0604020202020204" pitchFamily="34" charset="0"/>
                          <a:cs typeface="Arial" panose="020B0604020202020204" pitchFamily="34" charset="0"/>
                        </a:rPr>
                        <a:t>Total employment (net change)</a:t>
                      </a:r>
                      <a:endParaRPr lang="en-US" sz="2400" dirty="0">
                        <a:latin typeface="Arial" panose="020B0604020202020204" pitchFamily="34" charset="0"/>
                        <a:cs typeface="Arial" panose="020B0604020202020204" pitchFamily="34" charset="0"/>
                      </a:endParaRPr>
                    </a:p>
                  </a:txBody>
                  <a:tcPr/>
                </a:tc>
                <a:tc>
                  <a:txBody>
                    <a:bodyPr/>
                    <a:lstStyle/>
                    <a:p>
                      <a:r>
                        <a:rPr lang="en-US" sz="2400" b="1" u="none" strike="noStrike" kern="1200" baseline="0" dirty="0" smtClean="0">
                          <a:latin typeface="Arial" panose="020B0604020202020204" pitchFamily="34" charset="0"/>
                          <a:cs typeface="Arial" panose="020B0604020202020204" pitchFamily="34" charset="0"/>
                        </a:rPr>
                        <a:t>1 237 000 more jobs</a:t>
                      </a:r>
                      <a:endParaRPr lang="en-US" sz="24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886622">
                <a:tc>
                  <a:txBody>
                    <a:bodyPr/>
                    <a:lstStyle/>
                    <a:p>
                      <a:r>
                        <a:rPr lang="en-US" sz="2400" u="none" strike="noStrike" kern="1200" baseline="0" dirty="0" smtClean="0">
                          <a:latin typeface="Arial" panose="020B0604020202020204" pitchFamily="34" charset="0"/>
                          <a:cs typeface="Arial" panose="020B0604020202020204" pitchFamily="34" charset="0"/>
                        </a:rPr>
                        <a:t>Inward FDI</a:t>
                      </a:r>
                      <a:endParaRPr lang="en-US" sz="2400" dirty="0">
                        <a:latin typeface="Arial" panose="020B0604020202020204" pitchFamily="34" charset="0"/>
                        <a:cs typeface="Arial" panose="020B0604020202020204" pitchFamily="34" charset="0"/>
                      </a:endParaRPr>
                    </a:p>
                  </a:txBody>
                  <a:tcPr/>
                </a:tc>
                <a:tc>
                  <a:txBody>
                    <a:bodyPr/>
                    <a:lstStyle/>
                    <a:p>
                      <a:r>
                        <a:rPr lang="en-US" sz="2400" b="1" u="none" strike="noStrike" kern="1200" baseline="0" dirty="0" smtClean="0">
                          <a:latin typeface="Arial" panose="020B0604020202020204" pitchFamily="34" charset="0"/>
                          <a:cs typeface="Arial" panose="020B0604020202020204" pitchFamily="34" charset="0"/>
                        </a:rPr>
                        <a:t>R219.1 billion</a:t>
                      </a:r>
                      <a:endParaRPr lang="en-US" sz="24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r h="886622">
                <a:tc>
                  <a:txBody>
                    <a:bodyPr/>
                    <a:lstStyle/>
                    <a:p>
                      <a:r>
                        <a:rPr lang="en-US" sz="2400" u="none" strike="noStrike" kern="1200" baseline="0" dirty="0" smtClean="0">
                          <a:latin typeface="Arial" panose="020B0604020202020204" pitchFamily="34" charset="0"/>
                          <a:cs typeface="Arial" panose="020B0604020202020204" pitchFamily="34" charset="0"/>
                        </a:rPr>
                        <a:t>Total infrastructure spending</a:t>
                      </a:r>
                      <a:endParaRPr lang="en-US" sz="2400" dirty="0">
                        <a:latin typeface="Arial" panose="020B0604020202020204" pitchFamily="34" charset="0"/>
                        <a:cs typeface="Arial" panose="020B0604020202020204" pitchFamily="34" charset="0"/>
                      </a:endParaRPr>
                    </a:p>
                  </a:txBody>
                  <a:tcPr/>
                </a:tc>
                <a:tc>
                  <a:txBody>
                    <a:bodyPr/>
                    <a:lstStyle/>
                    <a:p>
                      <a:r>
                        <a:rPr lang="en-US" sz="2400" b="1" u="none" strike="noStrike" kern="1200" baseline="0" dirty="0" smtClean="0">
                          <a:latin typeface="Arial" panose="020B0604020202020204" pitchFamily="34" charset="0"/>
                          <a:cs typeface="Arial" panose="020B0604020202020204" pitchFamily="34" charset="0"/>
                        </a:rPr>
                        <a:t>R1.3 trillion</a:t>
                      </a:r>
                      <a:endParaRPr lang="en-US" sz="24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083399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1839375509"/>
              </p:ext>
            </p:extLst>
          </p:nvPr>
        </p:nvGraphicFramePr>
        <p:xfrm>
          <a:off x="-324544" y="1364705"/>
          <a:ext cx="9361040" cy="48282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7891" name="Title 2"/>
          <p:cNvSpPr>
            <a:spLocks noGrp="1"/>
          </p:cNvSpPr>
          <p:nvPr>
            <p:ph type="title"/>
          </p:nvPr>
        </p:nvSpPr>
        <p:spPr>
          <a:xfrm>
            <a:off x="499557" y="170494"/>
            <a:ext cx="8229600" cy="647700"/>
          </a:xfrm>
        </p:spPr>
        <p:txBody>
          <a:bodyPr>
            <a:normAutofit/>
          </a:bodyPr>
          <a:lstStyle/>
          <a:p>
            <a:r>
              <a:rPr lang="en-US" altLang="en-US" sz="3200" b="1" dirty="0" smtClean="0">
                <a:latin typeface="Arial" charset="0"/>
                <a:cs typeface="Arial" charset="0"/>
              </a:rPr>
              <a:t>C.  EDD Strategic Objectives </a:t>
            </a:r>
          </a:p>
        </p:txBody>
      </p:sp>
      <p:sp>
        <p:nvSpPr>
          <p:cNvPr id="37892"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2800">
                <a:solidFill>
                  <a:schemeClr val="tx1"/>
                </a:solidFill>
                <a:latin typeface="Arial" charset="0"/>
                <a:cs typeface="Arial" charset="0"/>
              </a:defRPr>
            </a:lvl1pPr>
            <a:lvl2pPr marL="742950" indent="-285750">
              <a:spcBef>
                <a:spcPct val="20000"/>
              </a:spcBef>
              <a:buFont typeface="Arial" charset="0"/>
              <a:buChar char="–"/>
              <a:defRPr sz="2400">
                <a:solidFill>
                  <a:schemeClr val="tx1"/>
                </a:solidFill>
                <a:latin typeface="Arial" charset="0"/>
                <a:cs typeface="Arial" charset="0"/>
              </a:defRPr>
            </a:lvl2pPr>
            <a:lvl3pPr marL="1143000" indent="-228600">
              <a:spcBef>
                <a:spcPct val="20000"/>
              </a:spcBef>
              <a:buFont typeface="Arial" charset="0"/>
              <a:buChar char="•"/>
              <a:defRPr sz="2000">
                <a:solidFill>
                  <a:schemeClr val="tx1"/>
                </a:solidFill>
                <a:latin typeface="Arial" charset="0"/>
                <a:cs typeface="Arial" charset="0"/>
              </a:defRPr>
            </a:lvl3pPr>
            <a:lvl4pPr marL="1600200" indent="-228600">
              <a:spcBef>
                <a:spcPct val="20000"/>
              </a:spcBef>
              <a:buFont typeface="Arial" charset="0"/>
              <a:buChar char="–"/>
              <a:defRPr sz="2000">
                <a:solidFill>
                  <a:schemeClr val="tx1"/>
                </a:solidFill>
                <a:latin typeface="Arial" charset="0"/>
                <a:cs typeface="Arial" charset="0"/>
              </a:defRPr>
            </a:lvl4pPr>
            <a:lvl5pPr marL="2057400" indent="-22860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a:spcBef>
                <a:spcPct val="0"/>
              </a:spcBef>
              <a:buFontTx/>
              <a:buNone/>
            </a:pPr>
            <a:fld id="{9EDDF1C6-8957-4544-B115-FF2F5F9C1769}" type="slidenum">
              <a:rPr lang="en-ZA" altLang="en-US" sz="1200" smtClean="0">
                <a:solidFill>
                  <a:srgbClr val="898989"/>
                </a:solidFill>
                <a:latin typeface="Calibri" pitchFamily="34" charset="0"/>
              </a:rPr>
              <a:pPr>
                <a:spcBef>
                  <a:spcPct val="0"/>
                </a:spcBef>
                <a:buFontTx/>
                <a:buNone/>
              </a:pPr>
              <a:t>7</a:t>
            </a:fld>
            <a:endParaRPr lang="en-ZA" altLang="en-US" sz="1200" dirty="0" smtClean="0">
              <a:solidFill>
                <a:srgbClr val="898989"/>
              </a:solidFill>
              <a:latin typeface="Calibri" pitchFamily="34" charset="0"/>
            </a:endParaRPr>
          </a:p>
        </p:txBody>
      </p:sp>
      <p:sp>
        <p:nvSpPr>
          <p:cNvPr id="3" name="TextBox 2"/>
          <p:cNvSpPr txBox="1"/>
          <p:nvPr/>
        </p:nvSpPr>
        <p:spPr>
          <a:xfrm>
            <a:off x="0" y="951111"/>
            <a:ext cx="9174154" cy="461665"/>
          </a:xfrm>
          <a:prstGeom prst="rect">
            <a:avLst/>
          </a:prstGeom>
          <a:noFill/>
        </p:spPr>
        <p:txBody>
          <a:bodyPr wrap="square" rtlCol="0">
            <a:spAutoFit/>
          </a:bodyPr>
          <a:lstStyle/>
          <a:p>
            <a:pPr marL="177800" indent="95250"/>
            <a:r>
              <a:rPr lang="en-ZA" sz="2400" b="1" dirty="0" smtClean="0">
                <a:latin typeface="Arial" panose="020B0604020202020204" pitchFamily="34" charset="0"/>
                <a:cs typeface="Arial" panose="020B0604020202020204" pitchFamily="34" charset="0"/>
              </a:rPr>
              <a:t>Supporting job creation, industrialisation &amp; social inclusion</a:t>
            </a:r>
            <a:endParaRPr lang="en-ZA"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61715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C477770-CA54-4B44-8FE2-04A07C028FD1}" type="slidenum">
              <a:rPr lang="en-ZA" smtClean="0"/>
              <a:pPr/>
              <a:t>8</a:t>
            </a:fld>
            <a:endParaRPr lang="en-ZA" dirty="0"/>
          </a:p>
        </p:txBody>
      </p:sp>
      <p:sp>
        <p:nvSpPr>
          <p:cNvPr id="4" name="Title 3"/>
          <p:cNvSpPr>
            <a:spLocks noGrp="1"/>
          </p:cNvSpPr>
          <p:nvPr>
            <p:ph type="title"/>
          </p:nvPr>
        </p:nvSpPr>
        <p:spPr/>
        <p:txBody>
          <a:bodyPr>
            <a:normAutofit/>
          </a:bodyPr>
          <a:lstStyle/>
          <a:p>
            <a:r>
              <a:rPr lang="en-US" altLang="en-US" sz="3200" b="1" dirty="0" smtClean="0">
                <a:latin typeface="Arial" charset="0"/>
                <a:cs typeface="Arial" charset="0"/>
              </a:rPr>
              <a:t>C1.  EDD </a:t>
            </a:r>
            <a:r>
              <a:rPr lang="en-US" altLang="en-US" sz="3200" b="1" dirty="0">
                <a:latin typeface="Arial" charset="0"/>
                <a:cs typeface="Arial" charset="0"/>
              </a:rPr>
              <a:t>Strategic Objectives </a:t>
            </a:r>
            <a:r>
              <a:rPr lang="en-US" altLang="en-US" sz="3200" b="1" dirty="0" smtClean="0">
                <a:latin typeface="Arial" charset="0"/>
                <a:cs typeface="Arial" charset="0"/>
              </a:rPr>
              <a:t>(Cont.)</a:t>
            </a:r>
            <a:endParaRPr lang="en-ZA" sz="3200" b="1" dirty="0">
              <a:latin typeface="Arial" panose="020B0604020202020204" pitchFamily="34" charset="0"/>
              <a:cs typeface="Arial" panose="020B0604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95783278"/>
              </p:ext>
            </p:extLst>
          </p:nvPr>
        </p:nvGraphicFramePr>
        <p:xfrm>
          <a:off x="3347864" y="1268760"/>
          <a:ext cx="5724128" cy="49291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395536" y="2780927"/>
            <a:ext cx="2921681" cy="1661993"/>
          </a:xfrm>
          <a:prstGeom prst="rect">
            <a:avLst/>
          </a:prstGeom>
          <a:noFill/>
        </p:spPr>
        <p:txBody>
          <a:bodyPr wrap="square" rtlCol="0">
            <a:spAutoFit/>
          </a:bodyPr>
          <a:lstStyle/>
          <a:p>
            <a:r>
              <a:rPr lang="en-GB" altLang="en-US" sz="2800" b="1" dirty="0" smtClean="0">
                <a:solidFill>
                  <a:srgbClr val="00B050"/>
                </a:solidFill>
                <a:latin typeface="Arial" charset="0"/>
                <a:cs typeface="Arial" charset="0"/>
              </a:rPr>
              <a:t>EDD has 6 Strategic Objectives</a:t>
            </a:r>
            <a:endParaRPr lang="en-GB" altLang="en-US" sz="2800" b="1" dirty="0">
              <a:solidFill>
                <a:srgbClr val="00B050"/>
              </a:solidFill>
              <a:latin typeface="Arial" charset="0"/>
              <a:cs typeface="Arial" charset="0"/>
            </a:endParaRPr>
          </a:p>
          <a:p>
            <a:endParaRPr lang="en-ZA" dirty="0"/>
          </a:p>
        </p:txBody>
      </p:sp>
    </p:spTree>
    <p:extLst>
      <p:ext uri="{BB962C8B-B14F-4D97-AF65-F5344CB8AC3E}">
        <p14:creationId xmlns:p14="http://schemas.microsoft.com/office/powerpoint/2010/main" val="35281172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2800">
                <a:solidFill>
                  <a:schemeClr val="tx1"/>
                </a:solidFill>
                <a:latin typeface="Arial" charset="0"/>
                <a:cs typeface="Arial" charset="0"/>
              </a:defRPr>
            </a:lvl1pPr>
            <a:lvl2pPr marL="742950" indent="-285750">
              <a:spcBef>
                <a:spcPct val="20000"/>
              </a:spcBef>
              <a:buFont typeface="Arial" charset="0"/>
              <a:buChar char="–"/>
              <a:defRPr sz="2400">
                <a:solidFill>
                  <a:schemeClr val="tx1"/>
                </a:solidFill>
                <a:latin typeface="Arial" charset="0"/>
                <a:cs typeface="Arial" charset="0"/>
              </a:defRPr>
            </a:lvl2pPr>
            <a:lvl3pPr marL="1143000" indent="-228600">
              <a:spcBef>
                <a:spcPct val="20000"/>
              </a:spcBef>
              <a:buFont typeface="Arial" charset="0"/>
              <a:buChar char="•"/>
              <a:defRPr sz="2000">
                <a:solidFill>
                  <a:schemeClr val="tx1"/>
                </a:solidFill>
                <a:latin typeface="Arial" charset="0"/>
                <a:cs typeface="Arial" charset="0"/>
              </a:defRPr>
            </a:lvl3pPr>
            <a:lvl4pPr marL="1600200" indent="-228600">
              <a:spcBef>
                <a:spcPct val="20000"/>
              </a:spcBef>
              <a:buFont typeface="Arial" charset="0"/>
              <a:buChar char="–"/>
              <a:defRPr sz="2000">
                <a:solidFill>
                  <a:schemeClr val="tx1"/>
                </a:solidFill>
                <a:latin typeface="Arial" charset="0"/>
                <a:cs typeface="Arial" charset="0"/>
              </a:defRPr>
            </a:lvl4pPr>
            <a:lvl5pPr marL="2057400" indent="-22860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a:spcBef>
                <a:spcPct val="0"/>
              </a:spcBef>
              <a:buFontTx/>
              <a:buNone/>
            </a:pPr>
            <a:fld id="{243D1159-C1B2-4FE0-88F2-0E2084552F0E}" type="slidenum">
              <a:rPr lang="en-ZA" altLang="en-US" sz="1200" smtClean="0">
                <a:solidFill>
                  <a:srgbClr val="898989"/>
                </a:solidFill>
                <a:latin typeface="Calibri" pitchFamily="34" charset="0"/>
              </a:rPr>
              <a:pPr>
                <a:spcBef>
                  <a:spcPct val="0"/>
                </a:spcBef>
                <a:buFontTx/>
                <a:buNone/>
              </a:pPr>
              <a:t>9</a:t>
            </a:fld>
            <a:endParaRPr lang="en-ZA" altLang="en-US" sz="1200" dirty="0" smtClean="0">
              <a:solidFill>
                <a:srgbClr val="898989"/>
              </a:solidFill>
              <a:latin typeface="Calibri" pitchFamily="34" charset="0"/>
            </a:endParaRPr>
          </a:p>
        </p:txBody>
      </p:sp>
      <p:sp>
        <p:nvSpPr>
          <p:cNvPr id="36867" name="Title 2"/>
          <p:cNvSpPr>
            <a:spLocks noGrp="1"/>
          </p:cNvSpPr>
          <p:nvPr>
            <p:ph type="title"/>
          </p:nvPr>
        </p:nvSpPr>
        <p:spPr>
          <a:xfrm>
            <a:off x="539552" y="188640"/>
            <a:ext cx="8229600" cy="647700"/>
          </a:xfrm>
        </p:spPr>
        <p:txBody>
          <a:bodyPr>
            <a:normAutofit/>
          </a:bodyPr>
          <a:lstStyle/>
          <a:p>
            <a:r>
              <a:rPr lang="en-US" altLang="en-US" sz="3200" b="1" dirty="0" smtClean="0">
                <a:latin typeface="Arial" charset="0"/>
                <a:cs typeface="Arial" charset="0"/>
              </a:rPr>
              <a:t>D.  EDD Highlights</a:t>
            </a:r>
            <a:endParaRPr lang="en-US" altLang="en-US" b="1" dirty="0" smtClean="0">
              <a:latin typeface="Arial" charset="0"/>
              <a:cs typeface="Arial" charset="0"/>
            </a:endParaRPr>
          </a:p>
        </p:txBody>
      </p:sp>
      <p:sp>
        <p:nvSpPr>
          <p:cNvPr id="3" name="Content Placeholder 2"/>
          <p:cNvSpPr>
            <a:spLocks noGrp="1"/>
          </p:cNvSpPr>
          <p:nvPr>
            <p:ph idx="1"/>
          </p:nvPr>
        </p:nvSpPr>
        <p:spPr>
          <a:xfrm>
            <a:off x="457200" y="1412776"/>
            <a:ext cx="8229600" cy="3384376"/>
          </a:xfrm>
        </p:spPr>
        <p:txBody>
          <a:bodyPr>
            <a:noAutofit/>
          </a:bodyPr>
          <a:lstStyle/>
          <a:p>
            <a:pPr marL="457200" indent="-457200">
              <a:buFont typeface="+mj-lt"/>
              <a:buAutoNum type="arabicPeriod"/>
            </a:pPr>
            <a:r>
              <a:rPr lang="en-ZA" sz="2800" dirty="0" smtClean="0">
                <a:latin typeface="Arial" panose="020B0604020202020204" pitchFamily="34" charset="0"/>
                <a:cs typeface="Arial" panose="020B0604020202020204" pitchFamily="34" charset="0"/>
              </a:rPr>
              <a:t>Competition Highlights</a:t>
            </a:r>
          </a:p>
          <a:p>
            <a:pPr marL="457200" indent="-457200">
              <a:buFont typeface="+mj-lt"/>
              <a:buAutoNum type="arabicPeriod"/>
            </a:pPr>
            <a:r>
              <a:rPr lang="en-ZA" sz="2800" dirty="0" smtClean="0">
                <a:latin typeface="Arial" panose="020B0604020202020204" pitchFamily="34" charset="0"/>
                <a:cs typeface="Arial" panose="020B0604020202020204" pitchFamily="34" charset="0"/>
              </a:rPr>
              <a:t>Infrastructure </a:t>
            </a:r>
            <a:r>
              <a:rPr lang="en-ZA" sz="2800" dirty="0">
                <a:latin typeface="Arial" panose="020B0604020202020204" pitchFamily="34" charset="0"/>
                <a:cs typeface="Arial" panose="020B0604020202020204" pitchFamily="34" charset="0"/>
              </a:rPr>
              <a:t>coordination</a:t>
            </a:r>
          </a:p>
          <a:p>
            <a:pPr marL="457200" indent="-457200">
              <a:buFont typeface="+mj-lt"/>
              <a:buAutoNum type="arabicPeriod"/>
            </a:pPr>
            <a:r>
              <a:rPr lang="en-ZA" sz="2800" dirty="0">
                <a:latin typeface="Arial" panose="020B0604020202020204" pitchFamily="34" charset="0"/>
                <a:cs typeface="Arial" panose="020B0604020202020204" pitchFamily="34" charset="0"/>
              </a:rPr>
              <a:t>Industrial </a:t>
            </a:r>
            <a:r>
              <a:rPr lang="en-ZA" sz="2800" dirty="0" smtClean="0">
                <a:latin typeface="Arial" panose="020B0604020202020204" pitchFamily="34" charset="0"/>
                <a:cs typeface="Arial" panose="020B0604020202020204" pitchFamily="34" charset="0"/>
              </a:rPr>
              <a:t>financing</a:t>
            </a:r>
          </a:p>
          <a:p>
            <a:pPr marL="457200" indent="-457200">
              <a:buFont typeface="+mj-lt"/>
              <a:buAutoNum type="arabicPeriod"/>
            </a:pPr>
            <a:r>
              <a:rPr lang="en-ZA" sz="2800" dirty="0" smtClean="0">
                <a:latin typeface="Arial" panose="020B0604020202020204" pitchFamily="34" charset="0"/>
                <a:cs typeface="Arial" panose="020B0604020202020204" pitchFamily="34" charset="0"/>
              </a:rPr>
              <a:t>Investment support</a:t>
            </a:r>
          </a:p>
          <a:p>
            <a:pPr marL="457200" indent="-457200">
              <a:buFont typeface="+mj-lt"/>
              <a:buAutoNum type="arabicPeriod"/>
            </a:pPr>
            <a:r>
              <a:rPr lang="en-ZA" sz="2800" dirty="0" smtClean="0">
                <a:latin typeface="Arial" panose="020B0604020202020204" pitchFamily="34" charset="0"/>
                <a:cs typeface="Arial" panose="020B0604020202020204" pitchFamily="34" charset="0"/>
              </a:rPr>
              <a:t>Provincial support</a:t>
            </a:r>
            <a:endParaRPr lang="en-ZA" sz="2800" dirty="0">
              <a:latin typeface="Arial" panose="020B0604020202020204" pitchFamily="34" charset="0"/>
              <a:cs typeface="Arial" panose="020B0604020202020204" pitchFamily="34" charset="0"/>
            </a:endParaRPr>
          </a:p>
          <a:p>
            <a:pPr marL="457200" indent="-457200">
              <a:buFont typeface="+mj-lt"/>
              <a:buAutoNum type="arabicPeriod"/>
            </a:pPr>
            <a:r>
              <a:rPr lang="en-ZA" sz="2800" dirty="0" smtClean="0">
                <a:latin typeface="Arial" panose="020B0604020202020204" pitchFamily="34" charset="0"/>
                <a:cs typeface="Arial" panose="020B0604020202020204" pitchFamily="34" charset="0"/>
              </a:rPr>
              <a:t>Trade policy facilitation</a:t>
            </a:r>
            <a:endParaRPr lang="en-ZA" sz="2800" dirty="0">
              <a:latin typeface="Arial" panose="020B0604020202020204" pitchFamily="34" charset="0"/>
              <a:cs typeface="Arial" panose="020B0604020202020204" pitchFamily="34" charset="0"/>
            </a:endParaRPr>
          </a:p>
          <a:p>
            <a:pPr marL="457200" indent="-457200">
              <a:buFont typeface="+mj-lt"/>
              <a:buAutoNum type="arabicPeriod"/>
            </a:pPr>
            <a:r>
              <a:rPr lang="en-ZA" sz="2800" dirty="0" smtClean="0">
                <a:latin typeface="Arial" panose="020B0604020202020204" pitchFamily="34" charset="0"/>
                <a:cs typeface="Arial" panose="020B0604020202020204" pitchFamily="34" charset="0"/>
              </a:rPr>
              <a:t>Clean </a:t>
            </a:r>
            <a:r>
              <a:rPr lang="en-ZA" sz="2800" dirty="0">
                <a:latin typeface="Arial" panose="020B0604020202020204" pitchFamily="34" charset="0"/>
                <a:cs typeface="Arial" panose="020B0604020202020204" pitchFamily="34" charset="0"/>
              </a:rPr>
              <a:t>audit</a:t>
            </a:r>
          </a:p>
        </p:txBody>
      </p:sp>
    </p:spTree>
    <p:extLst>
      <p:ext uri="{BB962C8B-B14F-4D97-AF65-F5344CB8AC3E}">
        <p14:creationId xmlns:p14="http://schemas.microsoft.com/office/powerpoint/2010/main" val="20869139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68772</TotalTime>
  <Words>3066</Words>
  <Application>Microsoft Office PowerPoint</Application>
  <PresentationFormat>On-screen Show (4:3)</PresentationFormat>
  <Paragraphs>750</Paragraphs>
  <Slides>40</Slides>
  <Notes>16</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40</vt:i4>
      </vt:variant>
    </vt:vector>
  </HeadingPairs>
  <TitlesOfParts>
    <vt:vector size="50" baseType="lpstr">
      <vt:lpstr>ＭＳ Ｐゴシック</vt:lpstr>
      <vt:lpstr>Arial</vt:lpstr>
      <vt:lpstr>Arial Black</vt:lpstr>
      <vt:lpstr>Arial Narrow</vt:lpstr>
      <vt:lpstr>Calibri</vt:lpstr>
      <vt:lpstr>Open Sans Semibold</vt:lpstr>
      <vt:lpstr>Times New Roman</vt:lpstr>
      <vt:lpstr>Wingdings</vt:lpstr>
      <vt:lpstr>Office Theme</vt:lpstr>
      <vt:lpstr>EDD</vt:lpstr>
      <vt:lpstr>Economic Development Department 2018/19 Annual Report</vt:lpstr>
      <vt:lpstr>Outline</vt:lpstr>
      <vt:lpstr>A.  Introduction</vt:lpstr>
      <vt:lpstr>B.  South African Economy – GDP</vt:lpstr>
      <vt:lpstr>B1.  South African Economy – Selected indicators</vt:lpstr>
      <vt:lpstr>B2: Economic Highlights - Fifth Administration</vt:lpstr>
      <vt:lpstr>C.  EDD Strategic Objectives </vt:lpstr>
      <vt:lpstr>C1.  EDD Strategic Objectives (Cont.)</vt:lpstr>
      <vt:lpstr>D.  EDD Highlights</vt:lpstr>
      <vt:lpstr>D1. Competition Highlights – Fifth Administration</vt:lpstr>
      <vt:lpstr>D1. Competition Highlights – Public interest</vt:lpstr>
      <vt:lpstr>D1.  Competition Highlights – Signing of the Act </vt:lpstr>
      <vt:lpstr>D1.  Competition Highlights - Market Inquiries</vt:lpstr>
      <vt:lpstr>D2.  Infrastructure Coordination – PICC </vt:lpstr>
      <vt:lpstr>D2.  Infrastructure coordination – Tirisano</vt:lpstr>
      <vt:lpstr>D3. Industrial Financing – Fifth Administration</vt:lpstr>
      <vt:lpstr>D3.  Industrial financing – IDC in 2018/19 </vt:lpstr>
      <vt:lpstr>D4. Investment support – Investment Conference </vt:lpstr>
      <vt:lpstr>D4.  Investment support – unblocking work</vt:lpstr>
      <vt:lpstr>D5.  Provincial support – Forums and roadshows</vt:lpstr>
      <vt:lpstr>D5. Provincial support – townships and social economy</vt:lpstr>
      <vt:lpstr>D6.  Trade policy facilitation – Steel industry</vt:lpstr>
      <vt:lpstr>D6.  Trade policy facilitation – sugar industry</vt:lpstr>
      <vt:lpstr>Auditor–General Report </vt:lpstr>
      <vt:lpstr> E.  Annual Performance Plan</vt:lpstr>
      <vt:lpstr>E1.  Annual Performance Plan: Overview</vt:lpstr>
      <vt:lpstr>E2.  Annual Performance Plan: KPIs</vt:lpstr>
      <vt:lpstr>F.  Governance and Accountability </vt:lpstr>
      <vt:lpstr>F1.  Governance and Accountability (Cont.) </vt:lpstr>
      <vt:lpstr>G.  Human Resource Management</vt:lpstr>
      <vt:lpstr>G1. Human Resource Management (cont.)</vt:lpstr>
      <vt:lpstr>G2. Human Resource Management (cont.)</vt:lpstr>
      <vt:lpstr>PowerPoint Presentation</vt:lpstr>
      <vt:lpstr>Introduction to Finance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EDD Performance against 2015/16 Annual Performance Plan (APP) for the 3rd Quarter 2015/16</dc:title>
  <dc:creator>Zeph</dc:creator>
  <cp:lastModifiedBy>MTMushi</cp:lastModifiedBy>
  <cp:revision>4008</cp:revision>
  <cp:lastPrinted>2019-09-27T13:55:31Z</cp:lastPrinted>
  <dcterms:created xsi:type="dcterms:W3CDTF">2016-03-03T17:56:21Z</dcterms:created>
  <dcterms:modified xsi:type="dcterms:W3CDTF">2019-10-03T12:02:51Z</dcterms:modified>
</cp:coreProperties>
</file>