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4" r:id="rId2"/>
    <p:sldId id="267" r:id="rId3"/>
    <p:sldId id="390" r:id="rId4"/>
    <p:sldId id="429" r:id="rId5"/>
    <p:sldId id="513" r:id="rId6"/>
    <p:sldId id="548" r:id="rId7"/>
    <p:sldId id="536" r:id="rId8"/>
    <p:sldId id="374" r:id="rId9"/>
    <p:sldId id="402" r:id="rId10"/>
    <p:sldId id="543" r:id="rId11"/>
    <p:sldId id="538" r:id="rId12"/>
    <p:sldId id="549" r:id="rId13"/>
    <p:sldId id="550" r:id="rId14"/>
    <p:sldId id="551" r:id="rId15"/>
    <p:sldId id="552" r:id="rId16"/>
    <p:sldId id="393" r:id="rId17"/>
    <p:sldId id="395" r:id="rId18"/>
    <p:sldId id="553" r:id="rId19"/>
    <p:sldId id="554" r:id="rId20"/>
    <p:sldId id="544" r:id="rId21"/>
    <p:sldId id="555" r:id="rId22"/>
    <p:sldId id="515" r:id="rId23"/>
    <p:sldId id="545" r:id="rId24"/>
    <p:sldId id="556" r:id="rId25"/>
    <p:sldId id="3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Nsibirwa" initials="MN" lastIdx="15" clrIdx="0">
    <p:extLst>
      <p:ext uri="{19B8F6BF-5375-455C-9EA6-DF929625EA0E}">
        <p15:presenceInfo xmlns:p15="http://schemas.microsoft.com/office/powerpoint/2012/main" xmlns="" userId="S-1-5-21-1542290285-274934723-8547516-18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2BB6-2632-403F-8C67-1DBEA86C96BC}" type="datetimeFigureOut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F65B6-1959-442A-B99D-8C98306C3BD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085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5BEAFC-D74B-43F0-89CD-8FE004CCBE87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8200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48105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6678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8519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8616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77879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BACF1-DF38-4066-BE24-D4061129AC0A}" type="slidenum">
              <a:rPr lang="en-US" smtClean="0">
                <a:latin typeface="Arial" pitchFamily="34" charset="0"/>
              </a:rPr>
              <a:pPr/>
              <a:t>25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16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5BEAFC-D74B-43F0-89CD-8FE004CCBE87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4699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research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4338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research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7161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research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3555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5BEAFC-D74B-43F0-89CD-8FE004CCBE87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7852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183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F65B6-1959-442A-B99D-8C98306C3BD8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079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5BEAFC-D74B-43F0-89CD-8FE004CCBE87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7359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E665-237C-463E-B24F-61D5F506FFD9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6213-CDAA-447C-8F76-232195199AA7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9DFC-36AF-4AD2-AB58-4E0949FE024F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96F1-DE4E-413B-9C53-508A372D3BDA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5E8C-DA4C-4948-9EF2-FC0FCB8A0A85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C45F-BAF3-4A73-8D87-7D0448B37C51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DAE0-01A4-46B0-A7B2-1FB4A675A361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E96C-ED2B-489F-93AE-374F6DD72FB7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B232-8FBA-44A1-9462-472192FC8EE4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B7DE-6F76-42B2-8FE1-9E3087937E62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A448-BAFD-443B-9313-255A37E402B6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083B2-94A6-4A9F-9180-F93EFE05E790}" type="datetime1">
              <a:rPr lang="en-US" smtClean="0"/>
              <a:pPr/>
              <a:t>10/17/2019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DA3C-BFC0-4628-AD8C-A0583063677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w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6.jpeg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15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10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4.png"/><Relationship Id="rId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14439"/>
            <a:ext cx="1519021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143000"/>
            <a:ext cx="69342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atin typeface="+mn-lt"/>
              </a:rPr>
              <a:t>SOUTH AFRICAN HUMAN RIGHTS COMMISSION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819400"/>
            <a:ext cx="6858000" cy="1981200"/>
          </a:xfrm>
        </p:spPr>
        <p:txBody>
          <a:bodyPr>
            <a:normAutofit fontScale="55000" lnSpcReduction="20000"/>
          </a:bodyPr>
          <a:lstStyle/>
          <a:p>
            <a:endParaRPr lang="en-US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</a:rPr>
              <a:t>Presentation to the 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Portfolio Committee on Justice and Correctional Services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3300" b="1" dirty="0" smtClean="0">
                <a:solidFill>
                  <a:srgbClr val="C00000"/>
                </a:solidFill>
              </a:rPr>
              <a:t>2018/19 Annual Report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500" b="1" dirty="0" smtClean="0">
                <a:solidFill>
                  <a:srgbClr val="C00000"/>
                </a:solidFill>
              </a:rPr>
              <a:t>08 October 2019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9291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0637" y="49291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b="1" dirty="0" smtClean="0"/>
              <a:t/>
            </a:r>
            <a:br>
              <a:rPr lang="en-ZA" sz="2000" b="1" dirty="0" smtClean="0"/>
            </a:br>
            <a:endParaRPr lang="en-Z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BBAAB-49BC-44CE-9289-EB23CCECE2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60350"/>
            <a:ext cx="11001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47800" y="381000"/>
            <a:ext cx="6429420" cy="8620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ZA" sz="2800" b="1" dirty="0" smtClean="0">
                <a:solidFill>
                  <a:schemeClr val="accent2"/>
                </a:solidFill>
              </a:rPr>
              <a:t>OVERVIEW OF 2018/19 PERFORMANCE:</a:t>
            </a:r>
            <a:br>
              <a:rPr lang="en-ZA" sz="2800" b="1" dirty="0" smtClean="0">
                <a:solidFill>
                  <a:schemeClr val="accent2"/>
                </a:solidFill>
              </a:rPr>
            </a:br>
            <a:r>
              <a:rPr lang="en-ZA" sz="2800" b="1" dirty="0" smtClean="0">
                <a:solidFill>
                  <a:schemeClr val="accent2"/>
                </a:solidFill>
              </a:rPr>
              <a:t>Areas of non-achievement (2)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0620830"/>
              </p:ext>
            </p:extLst>
          </p:nvPr>
        </p:nvGraphicFramePr>
        <p:xfrm>
          <a:off x="304800" y="1924826"/>
          <a:ext cx="8610599" cy="4256920"/>
        </p:xfrm>
        <a:graphic>
          <a:graphicData uri="http://schemas.openxmlformats.org/drawingml/2006/table">
            <a:tbl>
              <a:tblPr/>
              <a:tblGrid>
                <a:gridCol w="473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4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23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12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+mn-lt"/>
                          <a:ea typeface="Calibri"/>
                          <a:cs typeface="Arial"/>
                        </a:rPr>
                        <a:t>Performance Indicator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Calibri"/>
                          <a:cs typeface="Arial"/>
                        </a:rPr>
                        <a:t>Target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Calibri"/>
                          <a:cs typeface="Arial"/>
                        </a:rPr>
                        <a:t>Achieved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+mn-lt"/>
                          <a:ea typeface="Calibri"/>
                          <a:cs typeface="Arial"/>
                        </a:rPr>
                        <a:t>Reasons for </a:t>
                      </a:r>
                      <a:r>
                        <a:rPr lang="en-GB" sz="1600" b="1" dirty="0" smtClean="0">
                          <a:latin typeface="+mn-lt"/>
                          <a:ea typeface="Calibri"/>
                          <a:cs typeface="Arial"/>
                        </a:rPr>
                        <a:t>Variance and corrective</a:t>
                      </a:r>
                      <a:r>
                        <a:rPr lang="en-GB" sz="1600" b="1" baseline="0" dirty="0" smtClean="0">
                          <a:latin typeface="+mn-lt"/>
                          <a:ea typeface="Calibri"/>
                          <a:cs typeface="Arial"/>
                        </a:rPr>
                        <a:t> action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8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Resolution of audit findings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81%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Capacity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constraints. 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Stricter monitoring and consequence management will be applied to ensure full resolution.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61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6</a:t>
                      </a:r>
                      <a:endParaRPr lang="en-ZA" sz="1600" dirty="0">
                        <a:latin typeface="+mn-lt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Completion of Annual Trends Analysis Report 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30 Sept</a:t>
                      </a:r>
                      <a:r>
                        <a:rPr lang="en-GB" sz="1600" baseline="0" dirty="0" smtClean="0">
                          <a:latin typeface="+mn-lt"/>
                          <a:ea typeface="Calibri"/>
                          <a:cs typeface="Arial"/>
                        </a:rPr>
                        <a:t> 2018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Draft</a:t>
                      </a:r>
                      <a:r>
                        <a:rPr lang="en-GB" sz="1600" baseline="0" dirty="0" smtClean="0">
                          <a:latin typeface="+mn-lt"/>
                          <a:ea typeface="Calibri"/>
                          <a:cs typeface="Arial"/>
                        </a:rPr>
                        <a:t> Report completed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Capacity constraints due to vacancies. 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Report will be completed in the new financial year.  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Critical posts will be filled during 2019-20.</a:t>
                      </a:r>
                      <a:endParaRPr lang="en-ZA" sz="1600" b="0" i="0" u="none" strike="noStrike" baseline="0" dirty="0">
                        <a:latin typeface="+mn-lt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0135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7</a:t>
                      </a:r>
                      <a:endParaRPr lang="en-ZA" sz="1600" dirty="0">
                        <a:latin typeface="+mn-lt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Completion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of p</a:t>
                      </a: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revious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hearings reports 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5 reports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3 reports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Capacity constraints due to vacancies. 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Reports will be completed in the new financial year.  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Critical posts will be filled during 2019-20.</a:t>
                      </a:r>
                      <a:endParaRPr lang="en-ZA" sz="1600" b="0" i="0" u="none" strike="noStrike" baseline="0" dirty="0">
                        <a:latin typeface="+mn-lt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0135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8</a:t>
                      </a:r>
                      <a:endParaRPr lang="en-ZA" sz="1600" dirty="0">
                        <a:latin typeface="+mn-lt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Research seminars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3 seminars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  <a:cs typeface="Times New Roman"/>
                        </a:rPr>
                        <a:t>Cancellation by critical external stakeholders. 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  <a:cs typeface="Times New Roman"/>
                        </a:rPr>
                        <a:t>To proceed with the seminar in the new financial year. </a:t>
                      </a:r>
                      <a:endParaRPr lang="en-ZA" sz="1600" b="0" i="0" u="none" strike="noStrike" baseline="0" dirty="0">
                        <a:latin typeface="+mn-lt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8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14438"/>
            <a:ext cx="1652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685800"/>
            <a:ext cx="6858000" cy="3657600"/>
          </a:xfrm>
        </p:spPr>
        <p:txBody>
          <a:bodyPr>
            <a:normAutofit/>
          </a:bodyPr>
          <a:lstStyle/>
          <a:p>
            <a:pPr marL="514350" indent="-514350"/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4000" b="1" dirty="0" smtClean="0">
                <a:solidFill>
                  <a:srgbClr val="C00000"/>
                </a:solidFill>
              </a:rPr>
              <a:t>PART B: 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OVERVIEW OF 2018/19 FINANCIAL STATEMENTS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217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49291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6959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2018/19  OVERVIEW:</a:t>
            </a:r>
            <a:br>
              <a:rPr lang="en-ZA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Financial Performance Review</a:t>
            </a:r>
            <a:endParaRPr lang="en-ZA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5633" y="2130639"/>
            <a:ext cx="8229600" cy="422571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SAHRC received an unqualified audit for the sixth consecutive year.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Internal Controls and Risk Management processes have been strengthened.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This year again, no audit comment was raised by the AG on the 30 day payment rule. Weekly mechanisms are in place to ensure retaining this win.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Targeted </a:t>
            </a:r>
            <a:r>
              <a:rPr lang="en-US" sz="2000" dirty="0"/>
              <a:t>policies and procedures have been reviewed and changed where required</a:t>
            </a:r>
            <a:r>
              <a:rPr lang="en-US" sz="2000" dirty="0" smtClean="0"/>
              <a:t>. (in relation to SCM, ICT, HR and Fin).</a:t>
            </a:r>
            <a:endParaRPr lang="en-US" sz="2000" dirty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8363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2018/19  OVERVIEW:</a:t>
            </a:r>
            <a:br>
              <a:rPr lang="en-ZA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Actual Analysis</a:t>
            </a:r>
            <a:endParaRPr lang="en-ZA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ZA" sz="1800" dirty="0" smtClean="0"/>
              <a:t>Personnel costs were allocated R 119.9mil, which accounted for 72.4% of actual expenditure.</a:t>
            </a:r>
          </a:p>
          <a:p>
            <a:pPr>
              <a:buFont typeface="+mj-lt"/>
              <a:buAutoNum type="arabicPeriod"/>
            </a:pPr>
            <a:r>
              <a:rPr lang="en-ZA" sz="1800" dirty="0" smtClean="0"/>
              <a:t>Corporate </a:t>
            </a:r>
            <a:r>
              <a:rPr lang="en-ZA" sz="1800" dirty="0"/>
              <a:t>Support </a:t>
            </a:r>
            <a:r>
              <a:rPr lang="en-ZA" sz="1800" dirty="0" smtClean="0"/>
              <a:t>Costs amounted to 24.7% or R 40.9mil of actual expenditure, and included the following:</a:t>
            </a:r>
          </a:p>
          <a:p>
            <a:pPr lvl="1"/>
            <a:r>
              <a:rPr lang="en-ZA" sz="1600" dirty="0" smtClean="0"/>
              <a:t>Auditor-General Fees amounting to R 2.3mil and the remainder is to cover other audit and finance systems related costs.</a:t>
            </a:r>
          </a:p>
          <a:p>
            <a:pPr lvl="1"/>
            <a:r>
              <a:rPr lang="en-ZA" sz="1600" dirty="0"/>
              <a:t>Office rentals and Municipal Charges </a:t>
            </a:r>
            <a:r>
              <a:rPr lang="en-ZA" sz="1600" dirty="0" smtClean="0"/>
              <a:t>amounted to 56.3% or R 23mil of the money. </a:t>
            </a:r>
            <a:r>
              <a:rPr lang="en-ZA" sz="1600" dirty="0"/>
              <a:t>The remainder of the budget covers motor vehicles, telephone, video-conferencing, inventories </a:t>
            </a:r>
            <a:r>
              <a:rPr lang="en-ZA" sz="1600" dirty="0" smtClean="0"/>
              <a:t>and </a:t>
            </a:r>
            <a:r>
              <a:rPr lang="en-ZA" sz="1600" dirty="0"/>
              <a:t>other admin costs.</a:t>
            </a:r>
            <a:endParaRPr lang="en-ZA" sz="1600" dirty="0" smtClean="0"/>
          </a:p>
          <a:p>
            <a:pPr lvl="1"/>
            <a:r>
              <a:rPr lang="en-ZA" sz="1600" dirty="0" smtClean="0"/>
              <a:t>ICT related costs including Business Connection Email/Internet Contract, Business Continuity Contract, IT Licence Renewals and Other IT related Infrastructure.</a:t>
            </a:r>
          </a:p>
          <a:p>
            <a:pPr lvl="1"/>
            <a:r>
              <a:rPr lang="en-ZA" sz="1600" dirty="0" smtClean="0"/>
              <a:t>HR costs include recruitment costs, staff training, performance management system and ICAS costs.</a:t>
            </a:r>
          </a:p>
          <a:p>
            <a:pPr>
              <a:buFont typeface="+mj-lt"/>
              <a:buAutoNum type="arabicPeriod"/>
            </a:pPr>
            <a:r>
              <a:rPr lang="en-ZA" sz="1800" dirty="0" smtClean="0"/>
              <a:t>Personnel and </a:t>
            </a:r>
            <a:r>
              <a:rPr lang="en-ZA" sz="1800" dirty="0"/>
              <a:t>Admin related committed costs </a:t>
            </a:r>
            <a:r>
              <a:rPr lang="en-ZA" sz="1800" dirty="0" smtClean="0"/>
              <a:t>amounted to 97.1% or R160.8mil of the actual expenditure.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589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2019/20 BUDGET OVERVIEW:</a:t>
            </a:r>
            <a:br>
              <a:rPr lang="en-ZA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Budget Analysis</a:t>
            </a:r>
            <a:endParaRPr lang="en-ZA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ZA" sz="1800" dirty="0"/>
              <a:t>P</a:t>
            </a:r>
            <a:r>
              <a:rPr lang="en-ZA" sz="1800" dirty="0" smtClean="0"/>
              <a:t>ersonnel </a:t>
            </a:r>
            <a:r>
              <a:rPr lang="en-ZA" sz="1800" dirty="0"/>
              <a:t>costs </a:t>
            </a:r>
            <a:r>
              <a:rPr lang="en-ZA" sz="1800" dirty="0" smtClean="0"/>
              <a:t>account for 67.7% or R130,7mil of the budget.</a:t>
            </a:r>
          </a:p>
          <a:p>
            <a:pPr>
              <a:buFont typeface="+mj-lt"/>
              <a:buAutoNum type="arabicPeriod"/>
            </a:pPr>
            <a:r>
              <a:rPr lang="en-ZA" sz="1800" dirty="0" smtClean="0"/>
              <a:t>Corporate </a:t>
            </a:r>
            <a:r>
              <a:rPr lang="en-ZA" sz="1800" dirty="0"/>
              <a:t>Support Committed Costs </a:t>
            </a:r>
            <a:r>
              <a:rPr lang="en-ZA" sz="1800" dirty="0" smtClean="0"/>
              <a:t>are allocated 23,6% or R45,6mil of the budget, including the following:</a:t>
            </a:r>
          </a:p>
          <a:p>
            <a:pPr lvl="1"/>
            <a:r>
              <a:rPr lang="en-ZA" sz="1600" dirty="0" smtClean="0"/>
              <a:t>Auditor-General Fees amounting to R2,6mil and the remainder is to cover other audit and finance systems related costs.</a:t>
            </a:r>
          </a:p>
          <a:p>
            <a:pPr lvl="1"/>
            <a:r>
              <a:rPr lang="en-ZA" sz="1600" dirty="0"/>
              <a:t>Office rentals </a:t>
            </a:r>
            <a:r>
              <a:rPr lang="en-ZA" sz="1600" dirty="0" smtClean="0"/>
              <a:t>and </a:t>
            </a:r>
            <a:r>
              <a:rPr lang="en-ZA" sz="1600" dirty="0"/>
              <a:t>Municipal Charges </a:t>
            </a:r>
            <a:r>
              <a:rPr lang="en-ZA" sz="1600" dirty="0" smtClean="0"/>
              <a:t>amount to 56,4% or R25,7mil of the money. </a:t>
            </a:r>
            <a:r>
              <a:rPr lang="en-ZA" sz="1600" dirty="0"/>
              <a:t>The remainder of the budget covers motor vehicles, telephone, video-conferencing, inventories </a:t>
            </a:r>
            <a:r>
              <a:rPr lang="en-ZA" sz="1600" dirty="0" smtClean="0"/>
              <a:t>and </a:t>
            </a:r>
            <a:r>
              <a:rPr lang="en-ZA" sz="1600" dirty="0"/>
              <a:t>other admin costs.</a:t>
            </a:r>
            <a:endParaRPr lang="en-ZA" sz="1600" dirty="0" smtClean="0"/>
          </a:p>
          <a:p>
            <a:pPr lvl="1"/>
            <a:r>
              <a:rPr lang="en-ZA" sz="1600" dirty="0" smtClean="0"/>
              <a:t>IT related costs including Business Connection Email/Internet Contract, Business Continuity Contract, IT Licence Renewals and Other IT related Infrastructure.</a:t>
            </a:r>
          </a:p>
          <a:p>
            <a:pPr lvl="1"/>
            <a:r>
              <a:rPr lang="en-ZA" sz="1600" dirty="0" smtClean="0"/>
              <a:t>HR costs include recruitment costs, staff training, performance management system and ICAS costs.</a:t>
            </a:r>
          </a:p>
          <a:p>
            <a:pPr>
              <a:buFont typeface="+mj-lt"/>
              <a:buAutoNum type="arabicPeriod"/>
            </a:pPr>
            <a:r>
              <a:rPr lang="en-ZA" sz="1800" dirty="0" smtClean="0"/>
              <a:t>Personnel and corporate services related </a:t>
            </a:r>
            <a:r>
              <a:rPr lang="en-ZA" sz="1800" dirty="0"/>
              <a:t>committed </a:t>
            </a:r>
            <a:r>
              <a:rPr lang="en-ZA" sz="1800" dirty="0" smtClean="0"/>
              <a:t>costs amount to 91,3% or R176.3mil of the budget.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035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7239000" cy="800100"/>
          </a:xfrm>
        </p:spPr>
        <p:txBody>
          <a:bodyPr>
            <a:noAutofit/>
          </a:bodyPr>
          <a:lstStyle/>
          <a:p>
            <a:r>
              <a:rPr lang="en-ZA" altLang="en-US" sz="1800" b="1" dirty="0" smtClean="0">
                <a:solidFill>
                  <a:schemeClr val="accent2"/>
                </a:solidFill>
                <a:latin typeface="+mn-lt"/>
              </a:rPr>
              <a:t>2019/20 CURRENT </a:t>
            </a:r>
            <a:r>
              <a:rPr lang="en-ZA" altLang="en-US" sz="1800" b="1" dirty="0">
                <a:solidFill>
                  <a:schemeClr val="accent2"/>
                </a:solidFill>
                <a:latin typeface="+mn-lt"/>
              </a:rPr>
              <a:t>YEAR BUDGET </a:t>
            </a:r>
            <a:r>
              <a:rPr lang="en-ZA" altLang="en-US" sz="1800" b="1" dirty="0" smtClean="0">
                <a:solidFill>
                  <a:schemeClr val="accent2"/>
                </a:solidFill>
                <a:latin typeface="+mn-lt"/>
              </a:rPr>
              <a:t>vs SPEND </a:t>
            </a:r>
            <a:br>
              <a:rPr lang="en-ZA" alt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altLang="en-US" sz="1800" b="1" dirty="0" smtClean="0">
                <a:solidFill>
                  <a:schemeClr val="accent2"/>
                </a:solidFill>
                <a:latin typeface="+mn-lt"/>
              </a:rPr>
              <a:t>PER COST CENTRE </a:t>
            </a:r>
            <a:r>
              <a:rPr lang="en-ZA" altLang="en-US" sz="1800" b="1" dirty="0">
                <a:solidFill>
                  <a:schemeClr val="accent2"/>
                </a:solidFill>
                <a:latin typeface="+mn-lt"/>
              </a:rPr>
              <a:t>OVERVIEW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260351"/>
            <a:ext cx="11001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4403723"/>
              </p:ext>
            </p:extLst>
          </p:nvPr>
        </p:nvGraphicFramePr>
        <p:xfrm>
          <a:off x="1177924" y="1154113"/>
          <a:ext cx="7508875" cy="5202237"/>
        </p:xfrm>
        <a:graphic>
          <a:graphicData uri="http://schemas.openxmlformats.org/presentationml/2006/ole">
            <p:oleObj spid="_x0000_s12349" name="Worksheet" r:id="rId5" imgW="6789354" imgH="4549111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729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14438"/>
            <a:ext cx="1652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685800"/>
            <a:ext cx="6858000" cy="3429000"/>
          </a:xfrm>
        </p:spPr>
        <p:txBody>
          <a:bodyPr>
            <a:normAutofit/>
          </a:bodyPr>
          <a:lstStyle/>
          <a:p>
            <a:pPr marL="514350" indent="-514350"/>
            <a:endParaRPr lang="en-U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514350" indent="-514350"/>
            <a:r>
              <a:rPr lang="en-US" sz="4000" b="1" dirty="0" smtClean="0">
                <a:solidFill>
                  <a:srgbClr val="C00000"/>
                </a:solidFill>
              </a:rPr>
              <a:t>PART </a:t>
            </a:r>
            <a:r>
              <a:rPr lang="en-US" sz="4000" b="1" dirty="0">
                <a:solidFill>
                  <a:srgbClr val="C00000"/>
                </a:solidFill>
              </a:rPr>
              <a:t>C</a:t>
            </a:r>
            <a:r>
              <a:rPr lang="en-US" sz="40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OVERVIEW OF 2019/20 PERFORMANCE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217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16</a:t>
            </a:fld>
            <a:endParaRPr lang="en-Z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9291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0637" y="49291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 smtClean="0">
                <a:solidFill>
                  <a:schemeClr val="accent2"/>
                </a:solidFill>
                <a:latin typeface="+mn-lt"/>
              </a:rPr>
              <a:t>OVERVIEW OF 2019/20 PERFORMANCE:</a:t>
            </a:r>
            <a:br>
              <a:rPr lang="en-ZA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000" b="1" dirty="0" smtClean="0">
                <a:solidFill>
                  <a:schemeClr val="accent2"/>
                </a:solidFill>
                <a:latin typeface="+mn-lt"/>
              </a:rPr>
              <a:t>Progress as at Quarter 1 – April to June 2019</a:t>
            </a:r>
            <a:br>
              <a:rPr lang="en-ZA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000" b="1" dirty="0" smtClean="0"/>
              <a:t>Administration Programme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2" y="19050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17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4563963"/>
              </p:ext>
            </p:extLst>
          </p:nvPr>
        </p:nvGraphicFramePr>
        <p:xfrm>
          <a:off x="228600" y="1996550"/>
          <a:ext cx="8763000" cy="420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554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344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Compliance with key legislation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Fully complied</a:t>
                      </a:r>
                      <a:r>
                        <a:rPr lang="en-ZA" sz="1600" baseline="0" dirty="0" smtClean="0"/>
                        <a:t> with q</a:t>
                      </a:r>
                      <a:r>
                        <a:rPr lang="en-ZA" sz="1600" dirty="0" smtClean="0"/>
                        <a:t>uarterly</a:t>
                      </a:r>
                      <a:r>
                        <a:rPr lang="en-ZA" sz="1600" baseline="0" dirty="0" smtClean="0"/>
                        <a:t> requirements.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489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Implement</a:t>
                      </a:r>
                      <a:r>
                        <a:rPr lang="en-ZA" sz="1600" baseline="0" dirty="0" smtClean="0"/>
                        <a:t> risk management plans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2% achieved</a:t>
                      </a:r>
                      <a:r>
                        <a:rPr lang="en-ZA" sz="1600" baseline="0" dirty="0" smtClean="0"/>
                        <a:t> against 5% Quarter 1 target.</a:t>
                      </a:r>
                    </a:p>
                    <a:p>
                      <a:r>
                        <a:rPr lang="en-ZA" sz="1600" baseline="0" dirty="0" smtClean="0"/>
                        <a:t>Outstanding percentage is due to a risk profiling workshop that was postponed to Quarter 2.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063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3.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Implement human resources management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4% achieved against 5% Quarter</a:t>
                      </a:r>
                      <a:r>
                        <a:rPr lang="en-ZA" sz="1600" baseline="0" dirty="0" smtClean="0"/>
                        <a:t> 1 target. </a:t>
                      </a:r>
                      <a:endParaRPr lang="en-ZA" sz="1600" dirty="0" smtClean="0"/>
                    </a:p>
                    <a:p>
                      <a:r>
                        <a:rPr lang="en-ZA" sz="1600" dirty="0" smtClean="0"/>
                        <a:t>Capacity development plan to be tabled for approval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dirty="0" smtClean="0"/>
                        <a:t>in Q2.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2923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Automate</a:t>
                      </a:r>
                      <a:r>
                        <a:rPr lang="en-ZA" sz="1600" baseline="0" dirty="0" smtClean="0"/>
                        <a:t> supply chain management system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50% automated.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Implementing Advanced Procurement System.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Created</a:t>
                      </a:r>
                      <a:r>
                        <a:rPr lang="en-ZA" sz="1600" baseline="0" dirty="0" smtClean="0"/>
                        <a:t> workflow in PASTEL for security and maintenance.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Automated Inventory Management system.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30% contractors loaded onto PASTEL system.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10% Inventory Requisitions created using Inventory Module.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accent2"/>
                </a:solidFill>
              </a:rPr>
              <a:t>OVERVIEW OF 2019/20 PERFORMANCE: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>
                <a:solidFill>
                  <a:schemeClr val="accent2"/>
                </a:solidFill>
              </a:rPr>
              <a:t>Progress as at Quarter 1 – April to June 2019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/>
              <a:t>Administration </a:t>
            </a:r>
            <a:r>
              <a:rPr lang="en-ZA" sz="2000" b="1" dirty="0" smtClean="0"/>
              <a:t>Programme…(2)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2" y="19050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18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37371"/>
              </p:ext>
            </p:extLst>
          </p:nvPr>
        </p:nvGraphicFramePr>
        <p:xfrm>
          <a:off x="427511" y="2089150"/>
          <a:ext cx="8335488" cy="426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9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1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523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269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Monitoring</a:t>
                      </a:r>
                      <a:r>
                        <a:rPr lang="en-ZA" sz="1600" baseline="0" dirty="0" smtClean="0"/>
                        <a:t> report on c</a:t>
                      </a:r>
                      <a:r>
                        <a:rPr lang="en-ZA" sz="1600" dirty="0" smtClean="0"/>
                        <a:t>ompliance</a:t>
                      </a:r>
                      <a:r>
                        <a:rPr lang="en-ZA" sz="1600" baseline="0" dirty="0" smtClean="0"/>
                        <a:t> with institutional policies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Ongoing monitoring on cost</a:t>
                      </a:r>
                      <a:r>
                        <a:rPr lang="en-ZA" sz="1600" baseline="0" dirty="0" smtClean="0"/>
                        <a:t> containment.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269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6.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Adherence</a:t>
                      </a:r>
                      <a:r>
                        <a:rPr lang="en-ZA" sz="1600" baseline="0" dirty="0" smtClean="0"/>
                        <a:t> with Corporate Services Charter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Ongoing</a:t>
                      </a:r>
                      <a:r>
                        <a:rPr lang="en-ZA" sz="1600" baseline="0" dirty="0" smtClean="0"/>
                        <a:t> monitoring of the ICT aspects.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Reviewing other areas of the Charter.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269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7.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Implement</a:t>
                      </a:r>
                      <a:r>
                        <a:rPr lang="en-ZA" sz="1600" baseline="0" dirty="0" smtClean="0"/>
                        <a:t> Organisational Renewal Plan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Achieved</a:t>
                      </a:r>
                      <a:r>
                        <a:rPr lang="en-ZA" sz="1600" baseline="0" dirty="0" smtClean="0"/>
                        <a:t> 2% of the Quarter 1 target of 5%.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Completed Draft Multi-year Plan. 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434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8.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Implement Knowledge</a:t>
                      </a:r>
                      <a:r>
                        <a:rPr lang="en-ZA" sz="1600" baseline="0" dirty="0" smtClean="0"/>
                        <a:t> Management Plan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Achieved 16% of the Quarter 1 target</a:t>
                      </a:r>
                      <a:r>
                        <a:rPr lang="en-ZA" sz="1600" baseline="0" dirty="0" smtClean="0"/>
                        <a:t> of 20%.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Outstanding percentage is due to review of the plan for approval by Q2.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5434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9.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Implement ICT Plan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Achieved 15% of the Quarter 1 target</a:t>
                      </a:r>
                      <a:r>
                        <a:rPr lang="en-ZA" sz="1600" baseline="0" dirty="0" smtClean="0"/>
                        <a:t> of 20%.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Outstanding percentage is due to scheduling of data backup rehearsals during Q2. 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464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accent2"/>
                </a:solidFill>
              </a:rPr>
              <a:t>OVERVIEW OF 2019/20 PERFORMANCE: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>
                <a:solidFill>
                  <a:schemeClr val="accent2"/>
                </a:solidFill>
              </a:rPr>
              <a:t>Progress as at Quarter 1 – April to June 2019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/>
              <a:t>Administration Programme</a:t>
            </a:r>
            <a:r>
              <a:rPr lang="en-ZA" sz="2000" b="1" dirty="0" smtClean="0"/>
              <a:t>…(3)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2" y="19050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19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4106162"/>
              </p:ext>
            </p:extLst>
          </p:nvPr>
        </p:nvGraphicFramePr>
        <p:xfrm>
          <a:off x="228600" y="2089150"/>
          <a:ext cx="87630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10.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Implement Internal Audit</a:t>
                      </a:r>
                      <a:r>
                        <a:rPr lang="en-ZA" sz="1600" baseline="0" dirty="0" smtClean="0"/>
                        <a:t> Plan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Achieved</a:t>
                      </a:r>
                      <a:r>
                        <a:rPr lang="en-ZA" sz="1600" baseline="0" dirty="0" smtClean="0"/>
                        <a:t> 5</a:t>
                      </a:r>
                      <a:r>
                        <a:rPr lang="en-ZA" sz="1600" dirty="0" smtClean="0"/>
                        <a:t>% of the Quarter 1 target</a:t>
                      </a:r>
                      <a:r>
                        <a:rPr lang="en-ZA" sz="1600" baseline="0" dirty="0" smtClean="0"/>
                        <a:t> of 5%.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11.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Resolve</a:t>
                      </a:r>
                      <a:r>
                        <a:rPr lang="en-ZA" sz="1600" baseline="0" dirty="0" smtClean="0"/>
                        <a:t> all due a</a:t>
                      </a:r>
                      <a:r>
                        <a:rPr lang="en-ZA" sz="1600" dirty="0" smtClean="0"/>
                        <a:t>udit findings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Achieved 37% of the Quarter 1 target of 25%.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(37% resolved; 60% Open; 3% In</a:t>
                      </a:r>
                      <a:r>
                        <a:rPr lang="en-ZA" sz="1600" baseline="0" dirty="0" smtClean="0"/>
                        <a:t> progress)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12.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Complete Institutional Performance</a:t>
                      </a:r>
                      <a:r>
                        <a:rPr lang="en-ZA" sz="1600" baseline="0" dirty="0" smtClean="0"/>
                        <a:t> Monitoring and Evaluation Report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Completed</a:t>
                      </a:r>
                      <a:r>
                        <a:rPr lang="en-ZA" sz="1600" baseline="0" dirty="0" smtClean="0"/>
                        <a:t> Quarter 4 (2018-19) Report;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Quarter 1 (2019-20) Report.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13.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Complete report on compliance with governance</a:t>
                      </a:r>
                      <a:r>
                        <a:rPr lang="en-ZA" sz="1600" baseline="0" dirty="0" smtClean="0"/>
                        <a:t> framework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Ongoing governance</a:t>
                      </a:r>
                      <a:r>
                        <a:rPr lang="en-ZA" sz="1600" baseline="0" dirty="0" smtClean="0"/>
                        <a:t> monitoring activity, and review of governance framework.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Midyear report due by end October 2019.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14.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Develop standard operating procedures for synergy</a:t>
                      </a:r>
                      <a:r>
                        <a:rPr lang="en-ZA" sz="1600" baseline="0" dirty="0" smtClean="0"/>
                        <a:t> and integration of processes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Integrated operational plan approved.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Drafted terms of reference for Integration Committee.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Final procedures due by end November 2019.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15.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Implement Fundraising Plan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Review of fundraising strategy and establishment of Committee underway.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965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accent2"/>
                </a:solidFill>
                <a:latin typeface="Arial Narrow" pitchFamily="34" charset="0"/>
              </a:rPr>
              <a:t>OUTLINE OF PRESENTATION</a:t>
            </a:r>
            <a:endParaRPr lang="en-ZA" sz="32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6934200" cy="472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ZA" sz="2000" b="1" dirty="0" smtClean="0"/>
          </a:p>
          <a:p>
            <a:pPr marL="457200" lvl="0" indent="-457200">
              <a:buFont typeface="+mj-lt"/>
              <a:buAutoNum type="arabicPeriod"/>
            </a:pPr>
            <a:endParaRPr lang="en-ZA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ZA" sz="2400" b="1" dirty="0" smtClean="0"/>
              <a:t>Part A: Overview of 2018/19 performance</a:t>
            </a:r>
          </a:p>
          <a:p>
            <a:pPr marL="457200" lvl="0" indent="-457200">
              <a:buFont typeface="+mj-lt"/>
              <a:buAutoNum type="arabicPeriod"/>
            </a:pPr>
            <a:endParaRPr lang="en-ZA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ZA" sz="2400" b="1" dirty="0" smtClean="0"/>
              <a:t>Part </a:t>
            </a:r>
            <a:r>
              <a:rPr lang="en-ZA" sz="2400" b="1" dirty="0"/>
              <a:t>B</a:t>
            </a:r>
            <a:r>
              <a:rPr lang="en-ZA" sz="2400" b="1" dirty="0" smtClean="0"/>
              <a:t>: Overview of 2018/19 financial statements </a:t>
            </a:r>
          </a:p>
          <a:p>
            <a:pPr marL="457200" lvl="0" indent="-457200">
              <a:buFont typeface="+mj-lt"/>
              <a:buAutoNum type="arabicPeriod"/>
            </a:pPr>
            <a:endParaRPr lang="en-ZA" sz="24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ZA" sz="2400" b="1" dirty="0" smtClean="0"/>
              <a:t>Part C: Overview of 2019/20 Quarter 1 performance</a:t>
            </a:r>
          </a:p>
          <a:p>
            <a:pPr marL="0" lv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2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accent2"/>
                </a:solidFill>
              </a:rPr>
              <a:t>OVERVIEW OF 2019/20 PERFORMANCE: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>
                <a:solidFill>
                  <a:schemeClr val="accent2"/>
                </a:solidFill>
              </a:rPr>
              <a:t>Progress as at Quarter 1 – April to June 2019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 smtClean="0"/>
              <a:t>Human Rights Promotion Programme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2046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20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051686"/>
              </p:ext>
            </p:extLst>
          </p:nvPr>
        </p:nvGraphicFramePr>
        <p:xfrm>
          <a:off x="386938" y="2042046"/>
          <a:ext cx="8305801" cy="420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1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61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24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Host</a:t>
                      </a:r>
                      <a:r>
                        <a:rPr lang="en-ZA" sz="1600" baseline="0" dirty="0" smtClean="0"/>
                        <a:t> the Schools Moot Court Competition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Ongoing provincial engagements.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04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Host the national</a:t>
                      </a:r>
                      <a:r>
                        <a:rPr lang="en-ZA" sz="1600" baseline="0" dirty="0" smtClean="0"/>
                        <a:t> annual human rights dialogue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Preparations</a:t>
                      </a:r>
                      <a:r>
                        <a:rPr lang="en-ZA" sz="1600" baseline="0" dirty="0" smtClean="0"/>
                        <a:t> to commence by Quarter 3.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Event due by Quarter 4.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72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3.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Host the provincial annual human rights dialogues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Preparations</a:t>
                      </a:r>
                      <a:r>
                        <a:rPr lang="en-ZA" sz="1600" baseline="0" dirty="0" smtClean="0"/>
                        <a:t> to commence by Quarter 3.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/>
                        <a:t>Events due by Quarter 4.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Conduct</a:t>
                      </a:r>
                      <a:r>
                        <a:rPr lang="en-ZA" sz="1600" baseline="0" dirty="0" smtClean="0"/>
                        <a:t> 10 public outreach engagements </a:t>
                      </a:r>
                    </a:p>
                    <a:p>
                      <a:r>
                        <a:rPr lang="en-ZA" sz="1600" baseline="0" dirty="0" smtClean="0"/>
                        <a:t>(Annual Target is 90)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43 </a:t>
                      </a:r>
                      <a:r>
                        <a:rPr lang="en-ZA" sz="1600" baseline="0" dirty="0" smtClean="0"/>
                        <a:t>conducted against Quarter 1 target of 10.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Conduct 88 key stakeholder engagements</a:t>
                      </a:r>
                    </a:p>
                    <a:p>
                      <a:r>
                        <a:rPr lang="en-ZA" sz="1600" dirty="0" smtClean="0"/>
                        <a:t>(Annual</a:t>
                      </a:r>
                      <a:r>
                        <a:rPr lang="en-ZA" sz="1600" baseline="0" dirty="0" smtClean="0"/>
                        <a:t> Target is 360)</a:t>
                      </a:r>
                      <a:r>
                        <a:rPr lang="en-ZA" sz="1600" dirty="0" smtClean="0"/>
                        <a:t>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158 conducted</a:t>
                      </a:r>
                      <a:r>
                        <a:rPr lang="en-ZA" sz="1600" baseline="0" dirty="0" smtClean="0"/>
                        <a:t> against Quarter 1 target of 88.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sz="1600" b="1" dirty="0" smtClean="0"/>
                        <a:t>Note:</a:t>
                      </a:r>
                      <a:r>
                        <a:rPr lang="en-ZA" sz="1600" dirty="0" smtClean="0"/>
                        <a:t> More than</a:t>
                      </a:r>
                      <a:r>
                        <a:rPr lang="en-ZA" sz="1600" baseline="0" dirty="0" smtClean="0"/>
                        <a:t> 12 000 people reached through the public outreach and stakeholder engagements. </a:t>
                      </a:r>
                      <a:endParaRPr lang="en-Z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3022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accent2"/>
                </a:solidFill>
              </a:rPr>
              <a:t>OVERVIEW OF 2019/20 PERFORMANCE: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>
                <a:solidFill>
                  <a:schemeClr val="accent2"/>
                </a:solidFill>
              </a:rPr>
              <a:t>Progress as at Quarter 1 – April to June 2019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 smtClean="0"/>
              <a:t>Human Rights Promotion Programme…(2)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2046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21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442613"/>
              </p:ext>
            </p:extLst>
          </p:nvPr>
        </p:nvGraphicFramePr>
        <p:xfrm>
          <a:off x="397823" y="2209800"/>
          <a:ext cx="8288976" cy="3947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21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7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8629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7447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6.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Conduct</a:t>
                      </a:r>
                      <a:r>
                        <a:rPr lang="en-ZA" sz="1600" baseline="0" dirty="0" smtClean="0"/>
                        <a:t> 160 media and communications activities (Annual Target is 803)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391 conducted</a:t>
                      </a:r>
                      <a:r>
                        <a:rPr lang="en-ZA" sz="1600" baseline="0" dirty="0" smtClean="0"/>
                        <a:t> against Quarter 1 target of 160.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29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7.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Complete media monitoring report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Ongoing</a:t>
                      </a:r>
                      <a:r>
                        <a:rPr lang="en-ZA" sz="1600" baseline="0" dirty="0" smtClean="0"/>
                        <a:t> internal media monitoring.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7447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8.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Create</a:t>
                      </a:r>
                      <a:r>
                        <a:rPr lang="en-ZA" sz="1600" baseline="0" dirty="0" smtClean="0"/>
                        <a:t> accessible educational material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Drafted</a:t>
                      </a:r>
                      <a:r>
                        <a:rPr lang="en-ZA" sz="1600" baseline="0" dirty="0" smtClean="0"/>
                        <a:t> concept note on development of human rights educational material.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7447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9.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Host 2 calendar</a:t>
                      </a:r>
                      <a:r>
                        <a:rPr lang="en-ZA" sz="1600" baseline="0" dirty="0" smtClean="0"/>
                        <a:t> day events </a:t>
                      </a:r>
                    </a:p>
                    <a:p>
                      <a:r>
                        <a:rPr lang="en-ZA" sz="1600" baseline="0" dirty="0" smtClean="0"/>
                        <a:t>(Annual Target is 10)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5</a:t>
                      </a:r>
                      <a:r>
                        <a:rPr lang="en-ZA" sz="1600" baseline="0" dirty="0" smtClean="0"/>
                        <a:t> hosted against Quarter 1 target of 2.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447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10.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Complete</a:t>
                      </a:r>
                      <a:r>
                        <a:rPr lang="en-ZA" sz="1600" baseline="0" dirty="0" smtClean="0"/>
                        <a:t> Advocacy and Communications Report (Based on 2018-19 activities)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Report</a:t>
                      </a:r>
                      <a:r>
                        <a:rPr lang="en-ZA" sz="1600" baseline="0" dirty="0" smtClean="0"/>
                        <a:t> completed by end June 2019. </a:t>
                      </a:r>
                      <a:endParaRPr lang="en-ZA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530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accent2"/>
                </a:solidFill>
              </a:rPr>
              <a:t>OVERVIEW OF 2019/20 PERFORMANCE: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>
                <a:solidFill>
                  <a:schemeClr val="accent2"/>
                </a:solidFill>
              </a:rPr>
              <a:t>Progress as at Quarter 1 – April to June 2019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 smtClean="0"/>
              <a:t>Human </a:t>
            </a:r>
            <a:r>
              <a:rPr lang="en-ZA" sz="2000" b="1" dirty="0"/>
              <a:t>Rights </a:t>
            </a:r>
            <a:r>
              <a:rPr lang="en-ZA" sz="2000" b="1" dirty="0" smtClean="0"/>
              <a:t>Protection Programme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22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588279"/>
              </p:ext>
            </p:extLst>
          </p:nvPr>
        </p:nvGraphicFramePr>
        <p:xfrm>
          <a:off x="533400" y="2133598"/>
          <a:ext cx="8077200" cy="405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060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61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Finalise</a:t>
                      </a:r>
                      <a:r>
                        <a:rPr lang="en-ZA" sz="1600" baseline="0" dirty="0" smtClean="0"/>
                        <a:t> 1200 c</a:t>
                      </a:r>
                      <a:r>
                        <a:rPr lang="en-ZA" sz="1600" dirty="0" smtClean="0"/>
                        <a:t>omplaints and enquiries</a:t>
                      </a:r>
                    </a:p>
                    <a:p>
                      <a:r>
                        <a:rPr lang="en-ZA" sz="1600" dirty="0" smtClean="0"/>
                        <a:t>(Annual</a:t>
                      </a:r>
                      <a:r>
                        <a:rPr lang="en-ZA" sz="1600" baseline="0" dirty="0" smtClean="0"/>
                        <a:t> Target is 7000)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Finalised 2041 against Quarter</a:t>
                      </a:r>
                      <a:r>
                        <a:rPr lang="en-ZA" sz="1600" baseline="0" dirty="0" smtClean="0"/>
                        <a:t> 1 target of 1200.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6586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Institute strategic impact litigation</a:t>
                      </a:r>
                      <a:endParaRPr lang="en-ZA" sz="1600" baseline="0" dirty="0" smtClean="0"/>
                    </a:p>
                    <a:p>
                      <a:r>
                        <a:rPr lang="en-ZA" sz="1600" dirty="0" smtClean="0"/>
                        <a:t>(Identify</a:t>
                      </a:r>
                      <a:r>
                        <a:rPr lang="en-ZA" sz="1600" baseline="0" dirty="0" smtClean="0"/>
                        <a:t> suitable litigation by Quarter 1)</a:t>
                      </a:r>
                    </a:p>
                    <a:p>
                      <a:r>
                        <a:rPr lang="en-ZA" sz="1600" baseline="0" dirty="0" smtClean="0"/>
                        <a:t>Annual Target is 2. 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</a:t>
                      </a:r>
                      <a:r>
                        <a:rPr lang="en-ZA" sz="1600" baseline="0" dirty="0" smtClean="0"/>
                        <a:t> case identified.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61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3.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Complete Annual Complaints Trends Analysis Report (covering 2018-19)</a:t>
                      </a:r>
                      <a:r>
                        <a:rPr lang="en-ZA" sz="1600" baseline="0" dirty="0" smtClean="0"/>
                        <a:t>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Data gathering</a:t>
                      </a:r>
                      <a:r>
                        <a:rPr lang="en-ZA" sz="1600" baseline="0" dirty="0" smtClean="0"/>
                        <a:t> underway.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961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Review Complaints Handling</a:t>
                      </a:r>
                      <a:r>
                        <a:rPr lang="en-ZA" sz="1600" baseline="0" dirty="0" smtClean="0"/>
                        <a:t> Procedures and Protection Mandate policies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Internal</a:t>
                      </a:r>
                      <a:r>
                        <a:rPr lang="en-ZA" sz="1600" baseline="0" dirty="0" smtClean="0"/>
                        <a:t> discussions underway.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845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accent2"/>
                </a:solidFill>
              </a:rPr>
              <a:t>OVERVIEW OF 2019/20 PERFORMANCE: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>
                <a:solidFill>
                  <a:schemeClr val="accent2"/>
                </a:solidFill>
              </a:rPr>
              <a:t>Progress as at Quarter 1 – April to June 2019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 smtClean="0"/>
              <a:t>Human Rights Monitoring Programme</a:t>
            </a:r>
            <a:br>
              <a:rPr lang="en-ZA" sz="2000" b="1" dirty="0" smtClean="0"/>
            </a:br>
            <a:r>
              <a:rPr lang="en-ZA" sz="2000" dirty="0" smtClean="0"/>
              <a:t>(Monitor, assess and report on the observance of human rights)</a:t>
            </a:r>
            <a:endParaRPr lang="en-ZA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23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6181702"/>
              </p:ext>
            </p:extLst>
          </p:nvPr>
        </p:nvGraphicFramePr>
        <p:xfrm>
          <a:off x="457200" y="1950142"/>
          <a:ext cx="8077200" cy="436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595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063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Complete State</a:t>
                      </a:r>
                      <a:r>
                        <a:rPr lang="en-ZA" sz="1600" baseline="0" dirty="0" smtClean="0"/>
                        <a:t> of Human Rights in SA Report </a:t>
                      </a:r>
                      <a:endParaRPr lang="en-Z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Conceptualisation</a:t>
                      </a:r>
                      <a:r>
                        <a:rPr lang="en-ZA" sz="1600" baseline="0" dirty="0" smtClean="0"/>
                        <a:t> underway.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88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Complete</a:t>
                      </a:r>
                      <a:r>
                        <a:rPr lang="en-ZA" sz="1600" baseline="0" dirty="0" smtClean="0"/>
                        <a:t> 9 Provincial State of Human Rights Reports (1 per province)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Conceptualisation</a:t>
                      </a:r>
                      <a:r>
                        <a:rPr lang="en-ZA" sz="1600" baseline="0" dirty="0" smtClean="0"/>
                        <a:t> and o</a:t>
                      </a:r>
                      <a:r>
                        <a:rPr lang="en-ZA" sz="1600" dirty="0" smtClean="0"/>
                        <a:t>ngoing monitoring activity.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59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3.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Host</a:t>
                      </a:r>
                      <a:r>
                        <a:rPr lang="en-ZA" sz="1600" baseline="0" dirty="0" smtClean="0"/>
                        <a:t> 2 Research Seminars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Conceptualisation underway.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517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Complete PAIA</a:t>
                      </a:r>
                      <a:r>
                        <a:rPr lang="en-ZA" sz="1600" baseline="0" dirty="0" smtClean="0"/>
                        <a:t> Report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Dat</a:t>
                      </a:r>
                      <a:r>
                        <a:rPr lang="en-ZA" sz="1600" baseline="0" dirty="0" smtClean="0"/>
                        <a:t>a gathering and drafting of the report.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59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Update PAIA</a:t>
                      </a:r>
                      <a:r>
                        <a:rPr lang="en-ZA" sz="1600" baseline="0" dirty="0" smtClean="0"/>
                        <a:t> Section 10 Manual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Exploring service</a:t>
                      </a:r>
                      <a:r>
                        <a:rPr lang="en-ZA" sz="1600" baseline="0" dirty="0" smtClean="0"/>
                        <a:t> provider options due to capacity constraints.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59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6.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Make</a:t>
                      </a:r>
                      <a:r>
                        <a:rPr lang="en-ZA" sz="1600" baseline="0" dirty="0" smtClean="0"/>
                        <a:t> s</a:t>
                      </a:r>
                      <a:r>
                        <a:rPr lang="en-ZA" sz="1600" dirty="0" smtClean="0"/>
                        <a:t>ubmissions</a:t>
                      </a:r>
                      <a:r>
                        <a:rPr lang="en-ZA" sz="1600" baseline="0" dirty="0" smtClean="0"/>
                        <a:t> on draft legislation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No</a:t>
                      </a:r>
                      <a:r>
                        <a:rPr lang="en-ZA" sz="1600" baseline="0" dirty="0" smtClean="0"/>
                        <a:t> submissions were due.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588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7.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Monitor the implementation of reports recommendations</a:t>
                      </a:r>
                      <a:r>
                        <a:rPr lang="en-ZA" sz="1600" baseline="0" dirty="0" smtClean="0"/>
                        <a:t>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Identified</a:t>
                      </a:r>
                      <a:r>
                        <a:rPr lang="en-ZA" sz="1600" baseline="0" dirty="0" smtClean="0"/>
                        <a:t> 12 reports for recommendations monitoring – most of which already in progress since the previous financial year.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611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05600" cy="1447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000" b="1" dirty="0">
                <a:solidFill>
                  <a:schemeClr val="accent2"/>
                </a:solidFill>
              </a:rPr>
              <a:t>OVERVIEW OF 2019/20 PERFORMANCE: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>
                <a:solidFill>
                  <a:schemeClr val="accent2"/>
                </a:solidFill>
              </a:rPr>
              <a:t>Progress as at Quarter 1 – April to June 2019</a:t>
            </a:r>
            <a:br>
              <a:rPr lang="en-ZA" sz="2000" b="1" dirty="0">
                <a:solidFill>
                  <a:schemeClr val="accent2"/>
                </a:solidFill>
              </a:rPr>
            </a:br>
            <a:r>
              <a:rPr lang="en-ZA" sz="2000" b="1" dirty="0" smtClean="0"/>
              <a:t>Human Rights Monitoring Programme</a:t>
            </a:r>
            <a:br>
              <a:rPr lang="en-ZA" sz="2000" b="1" dirty="0" smtClean="0"/>
            </a:br>
            <a:r>
              <a:rPr lang="en-ZA" sz="2000" dirty="0" smtClean="0"/>
              <a:t>(Meet obligations under the Constitution, SAHRC Act, and Paris Principles)</a:t>
            </a:r>
            <a:endParaRPr lang="en-ZA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24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7948440"/>
              </p:ext>
            </p:extLst>
          </p:nvPr>
        </p:nvGraphicFramePr>
        <p:xfrm>
          <a:off x="457200" y="1950142"/>
          <a:ext cx="8077200" cy="438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595">
                <a:tc>
                  <a:txBody>
                    <a:bodyPr/>
                    <a:lstStyle/>
                    <a:p>
                      <a:pPr algn="ctr"/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TARGET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PROGRESS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063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1.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Submit</a:t>
                      </a:r>
                      <a:r>
                        <a:rPr lang="en-ZA" sz="1600" baseline="0" dirty="0" smtClean="0"/>
                        <a:t> NHRI Reports to supranational bodies</a:t>
                      </a:r>
                      <a:endParaRPr lang="en-Z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Submitted due</a:t>
                      </a:r>
                      <a:r>
                        <a:rPr lang="en-ZA" sz="1600" baseline="0" dirty="0" smtClean="0"/>
                        <a:t> requests – 3 submissions made.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88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Host 1 learning exchange</a:t>
                      </a:r>
                    </a:p>
                    <a:p>
                      <a:r>
                        <a:rPr lang="en-ZA" sz="1600" dirty="0" smtClean="0"/>
                        <a:t>(Annual</a:t>
                      </a:r>
                      <a:r>
                        <a:rPr lang="en-ZA" sz="1600" baseline="0" dirty="0" smtClean="0"/>
                        <a:t> Target is 4)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Hosted 1 against</a:t>
                      </a:r>
                      <a:r>
                        <a:rPr lang="en-ZA" sz="1600" baseline="0" dirty="0" smtClean="0"/>
                        <a:t> Quarter 1 target of 1.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59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3.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Participate</a:t>
                      </a:r>
                      <a:r>
                        <a:rPr lang="en-ZA" sz="1600" baseline="0" dirty="0" smtClean="0"/>
                        <a:t> in 2 international and regional stakeholder engagements </a:t>
                      </a:r>
                    </a:p>
                    <a:p>
                      <a:r>
                        <a:rPr lang="en-ZA" sz="1600" baseline="0" dirty="0" smtClean="0"/>
                        <a:t>(Annual Target is 8)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Participated in 6 against Quarter 1 target of 2.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517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4.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Establish</a:t>
                      </a:r>
                      <a:r>
                        <a:rPr lang="en-ZA" sz="1600" baseline="0" dirty="0" smtClean="0"/>
                        <a:t> monitoring system as envisaged in the Optional Protocol to the Convention Against Torture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Developed</a:t>
                      </a:r>
                      <a:r>
                        <a:rPr lang="en-ZA" sz="1600" baseline="0" dirty="0" smtClean="0"/>
                        <a:t> project plan. </a:t>
                      </a:r>
                    </a:p>
                    <a:p>
                      <a:r>
                        <a:rPr lang="en-ZA" sz="1600" baseline="0" dirty="0" smtClean="0"/>
                        <a:t>Conducted monitoring visits in commemoration of the ‘International Day in Support of Victims of Torture’.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59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5.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Develop monitoring</a:t>
                      </a:r>
                      <a:r>
                        <a:rPr lang="en-ZA" sz="1600" baseline="0" dirty="0" smtClean="0"/>
                        <a:t> system as envisaged by the Convention on the Rights of People with Disabilities 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Conceptualisation</a:t>
                      </a:r>
                      <a:r>
                        <a:rPr lang="en-ZA" sz="1600" baseline="0" dirty="0" smtClean="0"/>
                        <a:t> and project planning underway. 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6688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14438"/>
            <a:ext cx="1652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295400"/>
            <a:ext cx="68580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THE SOUTH AFRICAN HUMAN RIGHTS COMMISSION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124200"/>
            <a:ext cx="6477000" cy="1981200"/>
          </a:xfrm>
        </p:spPr>
        <p:txBody>
          <a:bodyPr/>
          <a:lstStyle/>
          <a:p>
            <a:pPr eaLnBrk="1" hangingPunct="1"/>
            <a:endParaRPr lang="en-US" sz="1800" b="1" dirty="0" smtClean="0">
              <a:solidFill>
                <a:srgbClr val="BD1C0B"/>
              </a:solidFill>
            </a:endParaRPr>
          </a:p>
          <a:p>
            <a:pPr eaLnBrk="1" hangingPunct="1"/>
            <a:endParaRPr lang="en-US" sz="1800" b="1" dirty="0" smtClean="0">
              <a:solidFill>
                <a:srgbClr val="BD1C0B"/>
              </a:solidFill>
            </a:endParaRPr>
          </a:p>
          <a:p>
            <a:pPr eaLnBrk="1" hangingPunct="1"/>
            <a:endParaRPr lang="en-US" sz="1800" b="1" dirty="0" smtClean="0">
              <a:solidFill>
                <a:srgbClr val="BD1C0B"/>
              </a:solidFill>
            </a:endParaRPr>
          </a:p>
          <a:p>
            <a:pPr algn="l" eaLnBrk="1" hangingPunct="1"/>
            <a:r>
              <a:rPr lang="en-US" sz="2000" b="1" dirty="0" smtClean="0">
                <a:solidFill>
                  <a:srgbClr val="BD1C0B"/>
                </a:solidFill>
              </a:rPr>
              <a:t>www.sahrc.org.za</a:t>
            </a:r>
          </a:p>
          <a:p>
            <a:pPr algn="l" eaLnBrk="1" hangingPunct="1"/>
            <a:r>
              <a:rPr lang="en-US" sz="2000" b="1" dirty="0" smtClean="0">
                <a:solidFill>
                  <a:srgbClr val="BD1C0B"/>
                </a:solidFill>
              </a:rPr>
              <a:t>@sahrcommission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SAHRC TWITTER.jpg O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4437063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" descr="Facebook-Ic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4437063"/>
            <a:ext cx="3603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YOU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88" y="4437063"/>
            <a:ext cx="381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49291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25</a:t>
            </a:fld>
            <a:endParaRPr lang="en-ZA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5875" y="4927600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14438"/>
            <a:ext cx="1652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762000"/>
            <a:ext cx="6858000" cy="2667000"/>
          </a:xfrm>
        </p:spPr>
        <p:txBody>
          <a:bodyPr>
            <a:normAutofit/>
          </a:bodyPr>
          <a:lstStyle/>
          <a:p>
            <a:endParaRPr lang="en-US" sz="2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</a:rPr>
              <a:t>PART A: 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OVERVIEW OF 2018/19 PERFORMANCE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217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5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5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88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2918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4929188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5875" y="4927600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705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OVERVIEW OF 2018/19 PERFORMANCE:</a:t>
            </a:r>
            <a:br>
              <a:rPr lang="en-ZA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800" b="1" dirty="0" smtClean="0">
                <a:solidFill>
                  <a:schemeClr val="accent2"/>
                </a:solidFill>
                <a:latin typeface="+mn-lt"/>
              </a:rPr>
              <a:t>Key performance highlights</a:t>
            </a:r>
            <a:endParaRPr lang="en-ZA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endParaRPr lang="en-ZA" sz="2000" dirty="0" smtClean="0"/>
          </a:p>
          <a:p>
            <a:pPr marL="0" indent="0">
              <a:buNone/>
            </a:pPr>
            <a:r>
              <a:rPr lang="en-ZA" sz="2000" b="1" dirty="0" smtClean="0"/>
              <a:t>Administration:</a:t>
            </a:r>
            <a:r>
              <a:rPr lang="en-ZA" sz="2000" dirty="0" smtClean="0"/>
              <a:t>	6 consecutive times unqualified </a:t>
            </a:r>
            <a:r>
              <a:rPr lang="en-ZA" sz="2000" dirty="0"/>
              <a:t>audit </a:t>
            </a:r>
            <a:r>
              <a:rPr lang="en-ZA" sz="2000" dirty="0" smtClean="0"/>
              <a:t>opinion. </a:t>
            </a:r>
            <a:endParaRPr lang="en-ZA" sz="2000" dirty="0"/>
          </a:p>
          <a:p>
            <a:pPr marL="457200" indent="-457200">
              <a:buFont typeface="+mj-lt"/>
              <a:buAutoNum type="alphaLcParenR"/>
            </a:pPr>
            <a:endParaRPr lang="en-ZA" sz="2000" dirty="0" smtClean="0"/>
          </a:p>
          <a:p>
            <a:pPr marL="0" indent="0">
              <a:buNone/>
            </a:pPr>
            <a:r>
              <a:rPr lang="en-ZA" sz="2000" b="1" dirty="0" smtClean="0"/>
              <a:t>The Protection Mandate:</a:t>
            </a:r>
          </a:p>
          <a:p>
            <a:pPr marL="457200" indent="-457200">
              <a:buFont typeface="+mj-lt"/>
              <a:buAutoNum type="alphaLcParenR"/>
            </a:pPr>
            <a:r>
              <a:rPr lang="en-ZA" sz="2000" dirty="0"/>
              <a:t>Finalised 8 491 of the 10 0448 complaints and enquiries received. </a:t>
            </a:r>
            <a:endParaRPr lang="en-ZA" sz="2000" dirty="0" smtClean="0"/>
          </a:p>
          <a:p>
            <a:pPr marL="457200" indent="-457200">
              <a:buFont typeface="+mj-lt"/>
              <a:buAutoNum type="alphaLcParenR"/>
            </a:pPr>
            <a:endParaRPr lang="en-ZA" sz="2000" dirty="0"/>
          </a:p>
          <a:p>
            <a:pPr marL="457200" indent="-457200">
              <a:buFont typeface="+mj-lt"/>
              <a:buAutoNum type="alphaLcParenR"/>
            </a:pPr>
            <a:r>
              <a:rPr lang="en-ZA" sz="2000" dirty="0" smtClean="0"/>
              <a:t>Successful strategic impact litigation, and 72 cases instituted in equality courts.</a:t>
            </a:r>
          </a:p>
          <a:p>
            <a:pPr marL="457200" indent="-457200">
              <a:buFont typeface="+mj-lt"/>
              <a:buAutoNum type="alphaLcParenR"/>
            </a:pPr>
            <a:endParaRPr lang="en-ZA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en-ZA" sz="2000" dirty="0" smtClean="0"/>
              <a:t>Completed 3 investigative hearings reports: the status of mental healthcare in South Africa; the lack of safety and security measures in schools for children with disabilities; and land.</a:t>
            </a:r>
          </a:p>
          <a:p>
            <a:pPr marL="457200" indent="-457200">
              <a:buFont typeface="+mj-lt"/>
              <a:buAutoNum type="alphaLcParenR"/>
            </a:pPr>
            <a:endParaRPr lang="en-ZA" sz="2000" dirty="0"/>
          </a:p>
          <a:p>
            <a:pPr marL="0" indent="0">
              <a:buNone/>
            </a:pPr>
            <a:endParaRPr lang="en-ZA" sz="2000" dirty="0" smtClean="0"/>
          </a:p>
          <a:p>
            <a:endParaRPr lang="en-ZA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705600" cy="1447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700" b="1" dirty="0" smtClean="0">
                <a:solidFill>
                  <a:schemeClr val="accent2"/>
                </a:solidFill>
                <a:latin typeface="+mn-lt"/>
              </a:rPr>
              <a:t>OVERVIEW OF 2018/19 PERFORMANCE:</a:t>
            </a:r>
            <a:br>
              <a:rPr lang="en-ZA" sz="27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700" b="1" dirty="0" smtClean="0">
                <a:solidFill>
                  <a:schemeClr val="accent2"/>
                </a:solidFill>
                <a:latin typeface="+mn-lt"/>
              </a:rPr>
              <a:t>Key performance highlights:</a:t>
            </a:r>
            <a:br>
              <a:rPr lang="en-ZA" sz="27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700" b="1" dirty="0" smtClean="0">
                <a:latin typeface="+mn-lt"/>
              </a:rPr>
              <a:t>Promotion Mandate: Visibility and advocacy</a:t>
            </a:r>
            <a:r>
              <a:rPr lang="en-ZA" sz="2800" b="1" dirty="0" smtClean="0">
                <a:latin typeface="+mn-lt"/>
              </a:rPr>
              <a:t>  </a:t>
            </a:r>
            <a:endParaRPr lang="en-ZA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7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 </a:t>
            </a:r>
            <a:endParaRPr lang="en-ZA" sz="1800" dirty="0"/>
          </a:p>
          <a:p>
            <a:pPr>
              <a:buFont typeface="+mj-lt"/>
              <a:buAutoNum type="alphaLcParenR"/>
            </a:pPr>
            <a:r>
              <a:rPr lang="en-GB" sz="2000" dirty="0" smtClean="0"/>
              <a:t>Target: rural and peri-urban areas across provinces</a:t>
            </a:r>
            <a:r>
              <a:rPr lang="en-GB" sz="2000" dirty="0"/>
              <a:t>.</a:t>
            </a:r>
            <a:endParaRPr lang="en-GB" sz="2000" dirty="0" smtClean="0"/>
          </a:p>
          <a:p>
            <a:pPr>
              <a:buFont typeface="+mj-lt"/>
              <a:buAutoNum type="alphaLcParenR"/>
            </a:pPr>
            <a:endParaRPr lang="en-GB" sz="2000" dirty="0" smtClean="0"/>
          </a:p>
          <a:p>
            <a:pPr>
              <a:buFont typeface="+mj-lt"/>
              <a:buAutoNum type="alphaLcParenR"/>
            </a:pPr>
            <a:r>
              <a:rPr lang="en-GB" sz="2000" dirty="0" smtClean="0"/>
              <a:t>Over 90 000 people reached. </a:t>
            </a:r>
          </a:p>
          <a:p>
            <a:pPr>
              <a:buFont typeface="+mj-lt"/>
              <a:buAutoNum type="alphaLcParenR"/>
            </a:pPr>
            <a:endParaRPr lang="en-GB" sz="2000" dirty="0" smtClean="0"/>
          </a:p>
          <a:p>
            <a:pPr>
              <a:buFont typeface="+mj-lt"/>
              <a:buAutoNum type="alphaLcParenR"/>
            </a:pPr>
            <a:r>
              <a:rPr lang="en-GB" sz="2000" dirty="0" smtClean="0"/>
              <a:t>Partnerships and collaboration through Memoranda of Understanding and Agreements with strategic stakeholders. </a:t>
            </a:r>
          </a:p>
          <a:p>
            <a:pPr>
              <a:buFont typeface="+mj-lt"/>
              <a:buAutoNum type="alphaLcParenR"/>
            </a:pPr>
            <a:endParaRPr lang="en-GB" sz="2000" dirty="0" smtClean="0"/>
          </a:p>
          <a:p>
            <a:pPr>
              <a:buFont typeface="+mj-lt"/>
              <a:buAutoNum type="alphaLcParenR"/>
            </a:pPr>
            <a:r>
              <a:rPr lang="en-GB" sz="2000" dirty="0" smtClean="0"/>
              <a:t>Increased reach and visibility through  the media – over 3.5 billion people reached.</a:t>
            </a:r>
          </a:p>
          <a:p>
            <a:pPr>
              <a:buFont typeface="+mj-lt"/>
              <a:buAutoNum type="alphaLcParenR"/>
            </a:pPr>
            <a:endParaRPr lang="en-GB" sz="1800" dirty="0" smtClean="0"/>
          </a:p>
          <a:p>
            <a:pPr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 smtClean="0"/>
          </a:p>
          <a:p>
            <a:pPr marL="0" indent="0">
              <a:buNone/>
            </a:pPr>
            <a:endParaRPr lang="en-ZA" sz="2000" dirty="0" smtClean="0"/>
          </a:p>
          <a:p>
            <a:endParaRPr lang="en-ZA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549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705600" cy="1447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700" b="1" dirty="0" smtClean="0">
                <a:solidFill>
                  <a:schemeClr val="accent2"/>
                </a:solidFill>
                <a:latin typeface="+mn-lt"/>
              </a:rPr>
              <a:t>OVERVIEW OF 2018/19 PERFORMANCE:</a:t>
            </a:r>
            <a:br>
              <a:rPr lang="en-ZA" sz="27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700" b="1" dirty="0" smtClean="0">
                <a:solidFill>
                  <a:schemeClr val="accent2"/>
                </a:solidFill>
                <a:latin typeface="+mn-lt"/>
              </a:rPr>
              <a:t>Key performance highlights:</a:t>
            </a:r>
            <a:br>
              <a:rPr lang="en-ZA" sz="2700" b="1" dirty="0" smtClean="0">
                <a:solidFill>
                  <a:schemeClr val="accent2"/>
                </a:solidFill>
                <a:latin typeface="+mn-lt"/>
              </a:rPr>
            </a:br>
            <a:r>
              <a:rPr lang="en-ZA" sz="2700" b="1" dirty="0" smtClean="0">
                <a:latin typeface="+mn-lt"/>
              </a:rPr>
              <a:t>Promotion Mandate: Media Reach, Value and Sentiment</a:t>
            </a:r>
            <a:r>
              <a:rPr lang="en-ZA" sz="2800" b="1" dirty="0" smtClean="0">
                <a:latin typeface="+mn-lt"/>
              </a:rPr>
              <a:t>  </a:t>
            </a:r>
            <a:endParaRPr lang="en-ZA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799"/>
            <a:ext cx="8534400" cy="4904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800" dirty="0" smtClean="0"/>
          </a:p>
          <a:p>
            <a:pPr marL="0" indent="0">
              <a:buNone/>
            </a:pPr>
            <a:endParaRPr lang="en-ZA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1"/>
            <a:ext cx="1161142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6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2451618"/>
              </p:ext>
            </p:extLst>
          </p:nvPr>
        </p:nvGraphicFramePr>
        <p:xfrm>
          <a:off x="228600" y="1981201"/>
          <a:ext cx="8458199" cy="4086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0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3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98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726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Media Type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Number of Items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Audience Reached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Average Value</a:t>
                      </a:r>
                      <a:r>
                        <a:rPr lang="en-ZA" sz="1600" baseline="0" dirty="0" smtClean="0">
                          <a:effectLst/>
                        </a:rPr>
                        <a:t> </a:t>
                      </a:r>
                      <a:r>
                        <a:rPr lang="en-ZA" sz="1600" dirty="0" smtClean="0">
                          <a:effectLst/>
                        </a:rPr>
                        <a:t>Equivalent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Positive Sentiment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Neutral Sentiment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Negative Sentiment 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Print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2210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812 931 027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R37 924 249,00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32%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66%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3%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Broadcast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1887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2 482 158 724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R79 484 381,45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42%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58%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Online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3614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352 345 981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</a:rPr>
                        <a:t>R134 305 881,00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37%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62%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</a:rPr>
                        <a:t>1%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(Average)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7711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3 647 435 732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R251 714 511,45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37%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11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32" y="274638"/>
            <a:ext cx="7467468" cy="1554162"/>
          </a:xfrm>
        </p:spPr>
        <p:txBody>
          <a:bodyPr>
            <a:normAutofit/>
          </a:bodyPr>
          <a:lstStyle/>
          <a:p>
            <a:r>
              <a:rPr lang="en-ZA" sz="2400" b="1" dirty="0">
                <a:solidFill>
                  <a:schemeClr val="accent2"/>
                </a:solidFill>
              </a:rPr>
              <a:t>OVERVIEW OF </a:t>
            </a:r>
            <a:r>
              <a:rPr lang="en-ZA" sz="2400" b="1" dirty="0" smtClean="0">
                <a:solidFill>
                  <a:schemeClr val="accent2"/>
                </a:solidFill>
              </a:rPr>
              <a:t>2018/19 </a:t>
            </a:r>
            <a:r>
              <a:rPr lang="en-ZA" sz="2400" b="1" dirty="0">
                <a:solidFill>
                  <a:schemeClr val="accent2"/>
                </a:solidFill>
              </a:rPr>
              <a:t>PERFORMANCE:</a:t>
            </a:r>
            <a:br>
              <a:rPr lang="en-ZA" sz="2400" b="1" dirty="0">
                <a:solidFill>
                  <a:schemeClr val="accent2"/>
                </a:solidFill>
              </a:rPr>
            </a:br>
            <a:r>
              <a:rPr lang="en-ZA" sz="2400" b="1" dirty="0">
                <a:solidFill>
                  <a:schemeClr val="accent2"/>
                </a:solidFill>
              </a:rPr>
              <a:t>Key performance highlights:</a:t>
            </a:r>
            <a:br>
              <a:rPr lang="en-ZA" sz="2400" b="1" dirty="0">
                <a:solidFill>
                  <a:schemeClr val="accent2"/>
                </a:solidFill>
              </a:rPr>
            </a:br>
            <a:r>
              <a:rPr lang="en-ZA" sz="2400" b="1" dirty="0" smtClean="0"/>
              <a:t>Monitoring mandate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46564"/>
            <a:ext cx="1524132" cy="19874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DA3C-BFC0-4628-AD8C-A0583063677C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175661" y="251460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000" dirty="0" smtClean="0"/>
              <a:t>Completed research report on the State of Human Rights in South Africa.</a:t>
            </a:r>
          </a:p>
          <a:p>
            <a:pPr marL="457200" indent="-457200">
              <a:buFont typeface="+mj-lt"/>
              <a:buAutoNum type="alphaLcParenR"/>
            </a:pP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en-US" sz="2000" dirty="0" smtClean="0"/>
              <a:t>Completed Research Briefs: </a:t>
            </a:r>
          </a:p>
          <a:p>
            <a:r>
              <a:rPr lang="en-US" dirty="0"/>
              <a:t>	</a:t>
            </a:r>
            <a:r>
              <a:rPr lang="en-US" dirty="0" smtClean="0"/>
              <a:t>1. Land, Gender and Socio-Economic Rights.</a:t>
            </a:r>
          </a:p>
          <a:p>
            <a:r>
              <a:rPr lang="en-US" dirty="0"/>
              <a:t>	</a:t>
            </a:r>
            <a:r>
              <a:rPr lang="en-US" dirty="0" smtClean="0"/>
              <a:t>2. Equitable access to land.  </a:t>
            </a:r>
          </a:p>
          <a:p>
            <a:r>
              <a:rPr lang="en-ZA" dirty="0" smtClean="0"/>
              <a:t>	3. Structural </a:t>
            </a:r>
            <a:r>
              <a:rPr lang="en-ZA" dirty="0"/>
              <a:t>violence and exclusion: Interrogating the issue of urban </a:t>
            </a:r>
            <a:r>
              <a:rPr lang="en-ZA" dirty="0" smtClean="0"/>
              <a:t>	land 	occupation </a:t>
            </a:r>
            <a:r>
              <a:rPr lang="en-ZA" dirty="0"/>
              <a:t>in South </a:t>
            </a:r>
            <a:r>
              <a:rPr lang="en-ZA" dirty="0" smtClean="0"/>
              <a:t>Africa.</a:t>
            </a:r>
          </a:p>
          <a:p>
            <a:r>
              <a:rPr lang="en-ZA" dirty="0"/>
              <a:t>	4</a:t>
            </a:r>
            <a:r>
              <a:rPr lang="en-ZA" dirty="0" smtClean="0"/>
              <a:t>. Sustainable Development Goals and the role of National Human Rights 	Institutions.</a:t>
            </a:r>
            <a:r>
              <a:rPr lang="en-ZA" sz="2000" dirty="0" smtClean="0"/>
              <a:t> </a:t>
            </a:r>
            <a:endParaRPr lang="en-US" sz="2000" dirty="0" smtClean="0"/>
          </a:p>
          <a:p>
            <a:pPr marL="457200" indent="-457200">
              <a:buFont typeface="+mj-lt"/>
              <a:buAutoNum type="alphaLcParenR"/>
            </a:pPr>
            <a:endParaRPr lang="en-US" sz="2000" dirty="0" smtClean="0"/>
          </a:p>
          <a:p>
            <a:pPr marL="457200" indent="-457200">
              <a:buFont typeface="+mj-lt"/>
              <a:buAutoNum type="alphaLcParenR" startAt="3"/>
            </a:pPr>
            <a:r>
              <a:rPr lang="en-US" sz="2000" dirty="0" smtClean="0"/>
              <a:t>Ongoing monitoring of the implementation of the Commission’s reports recommendations and directives.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3719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143000" cy="14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5D156-6111-4C9D-8BAD-208067B52F3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>
          <a:xfrm>
            <a:off x="1571604" y="357166"/>
            <a:ext cx="6657996" cy="1319234"/>
          </a:xfrm>
          <a:noFill/>
          <a:ln>
            <a:noFill/>
          </a:ln>
        </p:spPr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ZA" sz="2800" b="1" dirty="0" smtClean="0">
                <a:solidFill>
                  <a:schemeClr val="accent2"/>
                </a:solidFill>
              </a:rPr>
              <a:t>OVERVIEW OF 2018/19 PERFORMANCE: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ZA" sz="2800" b="1" dirty="0" smtClean="0">
                <a:solidFill>
                  <a:schemeClr val="accent2"/>
                </a:solidFill>
              </a:rPr>
              <a:t>Achievement of targets by strategic objective</a:t>
            </a:r>
            <a:endParaRPr lang="en-US" sz="2800" b="1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9600" y="243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1901798"/>
              </p:ext>
            </p:extLst>
          </p:nvPr>
        </p:nvGraphicFramePr>
        <p:xfrm>
          <a:off x="457200" y="1981195"/>
          <a:ext cx="8382001" cy="3885654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6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latin typeface="+mn-lt"/>
                          <a:ea typeface="Calibri"/>
                          <a:cs typeface="Times New Roman"/>
                        </a:rPr>
                        <a:t>Strategic Objective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number </a:t>
                      </a: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of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targets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Calibri"/>
                          <a:cs typeface="Times New Roman"/>
                        </a:rPr>
                        <a:t>Targets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achieved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latin typeface="+mn-lt"/>
                          <a:ea typeface="Calibri"/>
                          <a:cs typeface="Times New Roman"/>
                        </a:rPr>
                        <a:t>% Achievement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1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Calibri"/>
                          <a:cs typeface="Times New Roman"/>
                        </a:rPr>
                        <a:t>1: </a:t>
                      </a: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Improve the effectiveness and efficiency of the Commission to support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delivery on the mandate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58%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: D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eepen the understanding of human rights to entrench a human rights culture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: Take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steps to secure appropriate redress where human rights have been violated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6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: Conduct research to monitor, assess, and report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on the observance of human rights 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86%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3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latin typeface="+mn-lt"/>
                          <a:ea typeface="Calibri"/>
                          <a:cs typeface="Times New Roman"/>
                        </a:rPr>
                        <a:t>73%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b="1" dirty="0" smtClean="0"/>
              <a:t/>
            </a:r>
            <a:br>
              <a:rPr lang="en-ZA" sz="2000" b="1" dirty="0" smtClean="0"/>
            </a:br>
            <a:endParaRPr lang="en-Z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BBAAB-49BC-44CE-9289-EB23CCECE2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60350"/>
            <a:ext cx="11001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47800" y="381000"/>
            <a:ext cx="6429420" cy="8620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ZA" sz="2800" b="1" dirty="0" smtClean="0">
                <a:solidFill>
                  <a:schemeClr val="accent2"/>
                </a:solidFill>
              </a:rPr>
              <a:t>OVERVIEW OF 2018/19 PERFORMANCE:</a:t>
            </a:r>
            <a:br>
              <a:rPr lang="en-ZA" sz="2800" b="1" dirty="0" smtClean="0">
                <a:solidFill>
                  <a:schemeClr val="accent2"/>
                </a:solidFill>
              </a:rPr>
            </a:br>
            <a:r>
              <a:rPr lang="en-ZA" sz="2800" b="1" dirty="0" smtClean="0">
                <a:solidFill>
                  <a:schemeClr val="accent2"/>
                </a:solidFill>
              </a:rPr>
              <a:t>Areas of non-achievement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222420"/>
              </p:ext>
            </p:extLst>
          </p:nvPr>
        </p:nvGraphicFramePr>
        <p:xfrm>
          <a:off x="228600" y="1762878"/>
          <a:ext cx="8534403" cy="4593472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958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1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+mn-lt"/>
                          <a:ea typeface="Calibri"/>
                          <a:cs typeface="Arial"/>
                        </a:rPr>
                        <a:t>Performance Indicator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Calibri"/>
                          <a:cs typeface="Arial"/>
                        </a:rPr>
                        <a:t>Target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latin typeface="+mn-lt"/>
                          <a:ea typeface="Calibri"/>
                          <a:cs typeface="Arial"/>
                        </a:rPr>
                        <a:t>Achieved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latin typeface="+mn-lt"/>
                          <a:ea typeface="Calibri"/>
                          <a:cs typeface="Arial"/>
                        </a:rPr>
                        <a:t>Reasons for </a:t>
                      </a:r>
                      <a:r>
                        <a:rPr lang="en-GB" sz="1600" b="1" dirty="0" smtClean="0">
                          <a:latin typeface="+mn-lt"/>
                          <a:ea typeface="Calibri"/>
                          <a:cs typeface="Arial"/>
                        </a:rPr>
                        <a:t>Variance and corrective</a:t>
                      </a:r>
                      <a:r>
                        <a:rPr lang="en-GB" sz="1600" b="1" baseline="0" dirty="0" smtClean="0">
                          <a:latin typeface="+mn-lt"/>
                          <a:ea typeface="Calibri"/>
                          <a:cs typeface="Arial"/>
                        </a:rPr>
                        <a:t> action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1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Arial"/>
                        </a:rPr>
                        <a:t>Implementation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Arial"/>
                        </a:rPr>
                        <a:t> of risk management plans 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95%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 controls could not be implemented due to awaited approval of related policies. The controls will be implemented in the new financial year. </a:t>
                      </a:r>
                      <a:endParaRPr kumimoji="0" lang="en-Z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33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2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Implementation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of Integrated Human Resources Management Plan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100%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89%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Aspects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of capacity development and succession planning were delayed due to either service provider schedules and / or frozen positions. Succession planning to be implemented despite the frozen posts. 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4083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3</a:t>
                      </a:r>
                      <a:endParaRPr lang="en-ZA" sz="1600" dirty="0">
                        <a:latin typeface="+mn-lt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Arial"/>
                        </a:rPr>
                        <a:t>Implementati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Arial"/>
                        </a:rPr>
                        <a:t>on of ICT Plan</a:t>
                      </a:r>
                      <a:endParaRPr lang="en-ZA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100%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91%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b="0" i="0" u="none" strike="noStrike" baseline="0" dirty="0" smtClean="0">
                          <a:latin typeface="+mn-lt"/>
                        </a:rPr>
                        <a:t>Data recovery rehearsals not conducted due to lack of systems functionality. All rehearsals will be conducted in the new financial year. </a:t>
                      </a: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59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latin typeface="+mn-lt"/>
                          <a:ea typeface="Calibri"/>
                          <a:cs typeface="Arial"/>
                        </a:rPr>
                        <a:t>4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Adherence</a:t>
                      </a:r>
                      <a:r>
                        <a:rPr lang="en-Z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with Corporate Services Charter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ZA" sz="1600" dirty="0" smtClean="0">
                          <a:latin typeface="+mn-lt"/>
                          <a:ea typeface="Calibri"/>
                          <a:cs typeface="Times New Roman"/>
                        </a:rPr>
                        <a:t>93%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Challenges in sourcing service providers for aspects of facilities management. </a:t>
                      </a:r>
                    </a:p>
                    <a:p>
                      <a:pPr algn="l"/>
                      <a:r>
                        <a:rPr lang="en-ZA" sz="1600" b="0" i="0" u="none" strike="noStrike" baseline="0" dirty="0" smtClean="0">
                          <a:latin typeface="+mn-lt"/>
                        </a:rPr>
                        <a:t>Stricter monitoring and consequence management will be applied to ensure full adherence.  </a:t>
                      </a:r>
                      <a:endParaRPr lang="en-ZA" sz="1600" b="0" i="0" u="none" strike="noStrike" baseline="0" dirty="0">
                        <a:latin typeface="+mn-lt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10987</TotalTime>
  <Words>1968</Words>
  <Application>Microsoft Office PowerPoint</Application>
  <PresentationFormat>On-screen Show (4:3)</PresentationFormat>
  <Paragraphs>430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Worksheet</vt:lpstr>
      <vt:lpstr>SOUTH AFRICAN HUMAN RIGHTS COMMISSION</vt:lpstr>
      <vt:lpstr>OUTLINE OF PRESENTATION</vt:lpstr>
      <vt:lpstr>Slide 3</vt:lpstr>
      <vt:lpstr>OVERVIEW OF 2018/19 PERFORMANCE: Key performance highlights</vt:lpstr>
      <vt:lpstr>OVERVIEW OF 2018/19 PERFORMANCE: Key performance highlights: Promotion Mandate: Visibility and advocacy  </vt:lpstr>
      <vt:lpstr>OVERVIEW OF 2018/19 PERFORMANCE: Key performance highlights: Promotion Mandate: Media Reach, Value and Sentiment  </vt:lpstr>
      <vt:lpstr>OVERVIEW OF 2018/19 PERFORMANCE: Key performance highlights: Monitoring mandate</vt:lpstr>
      <vt:lpstr>Slide 8</vt:lpstr>
      <vt:lpstr> </vt:lpstr>
      <vt:lpstr> </vt:lpstr>
      <vt:lpstr>Slide 11</vt:lpstr>
      <vt:lpstr>2018/19  OVERVIEW: Financial Performance Review</vt:lpstr>
      <vt:lpstr>2018/19  OVERVIEW: Actual Analysis</vt:lpstr>
      <vt:lpstr>2019/20 BUDGET OVERVIEW: Budget Analysis</vt:lpstr>
      <vt:lpstr>2019/20 CURRENT YEAR BUDGET vs SPEND  PER COST CENTRE OVERVIEW</vt:lpstr>
      <vt:lpstr>Slide 16</vt:lpstr>
      <vt:lpstr>OVERVIEW OF 2019/20 PERFORMANCE: Progress as at Quarter 1 – April to June 2019 Administration Programme</vt:lpstr>
      <vt:lpstr>OVERVIEW OF 2019/20 PERFORMANCE: Progress as at Quarter 1 – April to June 2019 Administration Programme…(2)</vt:lpstr>
      <vt:lpstr>OVERVIEW OF 2019/20 PERFORMANCE: Progress as at Quarter 1 – April to June 2019 Administration Programme…(3)</vt:lpstr>
      <vt:lpstr>OVERVIEW OF 2019/20 PERFORMANCE: Progress as at Quarter 1 – April to June 2019 Human Rights Promotion Programme</vt:lpstr>
      <vt:lpstr>OVERVIEW OF 2019/20 PERFORMANCE: Progress as at Quarter 1 – April to June 2019 Human Rights Promotion Programme…(2)</vt:lpstr>
      <vt:lpstr>OVERVIEW OF 2019/20 PERFORMANCE: Progress as at Quarter 1 – April to June 2019 Human Rights Protection Programme</vt:lpstr>
      <vt:lpstr>OVERVIEW OF 2019/20 PERFORMANCE: Progress as at Quarter 1 – April to June 2019 Human Rights Monitoring Programme (Monitor, assess and report on the observance of human rights)</vt:lpstr>
      <vt:lpstr>OVERVIEW OF 2019/20 PERFORMANCE: Progress as at Quarter 1 – April to June 2019 Human Rights Monitoring Programme (Meet obligations under the Constitution, SAHRC Act, and Paris Principles)</vt:lpstr>
      <vt:lpstr>THE SOUTH AFRICAN HUMAN RIGHTS COMMISSION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“Strategic Planning, Performance Monitoring, Evaluation and Reporting” to the Nigerian Human Rights Commission Delegation:   13-15 November 2012, Johannesburg  by  Strategic Support &amp; Governance Unit</dc:title>
  <dc:creator>LNonjaduka</dc:creator>
  <cp:lastModifiedBy>PUMZA</cp:lastModifiedBy>
  <cp:revision>720</cp:revision>
  <cp:lastPrinted>2013-04-22T08:10:12Z</cp:lastPrinted>
  <dcterms:created xsi:type="dcterms:W3CDTF">2012-11-12T14:19:15Z</dcterms:created>
  <dcterms:modified xsi:type="dcterms:W3CDTF">2019-10-17T09:37:54Z</dcterms:modified>
</cp:coreProperties>
</file>