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charts/chart1.xml" ContentType="application/vnd.openxmlformats-officedocument.drawingml.chart+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diagrams/layout4.xml" ContentType="application/vnd.openxmlformats-officedocument.drawingml.diagramLayout+xml"/>
  <Override PartName="/ppt/charts/colors1.xml" ContentType="application/vnd.ms-office.chartcolorstyle+xml"/>
  <Override PartName="/ppt/slideLayouts/slideLayout10.xml" ContentType="application/vnd.openxmlformats-officedocument.presentationml.slideLayout+xml"/>
  <Override PartName="/ppt/diagrams/layout2.xml" ContentType="application/vnd.openxmlformats-officedocument.drawingml.diagramLayout+xml"/>
  <Default Extension="tiff" ContentType="image/tiff"/>
  <Override PartName="/ppt/diagrams/data3.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diagrams/drawing4.xml" ContentType="application/vnd.ms-office.drawingml.diagramDrawing+xml"/>
  <Override PartName="/ppt/charts/chart2.xml" ContentType="application/vnd.openxmlformats-officedocument.drawingml.chart+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 id="2147483660" r:id="rId5"/>
  </p:sldMasterIdLst>
  <p:notesMasterIdLst>
    <p:notesMasterId r:id="rId37"/>
  </p:notesMasterIdLst>
  <p:handoutMasterIdLst>
    <p:handoutMasterId r:id="rId38"/>
  </p:handoutMasterIdLst>
  <p:sldIdLst>
    <p:sldId id="256" r:id="rId6"/>
    <p:sldId id="560" r:id="rId7"/>
    <p:sldId id="728" r:id="rId8"/>
    <p:sldId id="760" r:id="rId9"/>
    <p:sldId id="761" r:id="rId10"/>
    <p:sldId id="710" r:id="rId11"/>
    <p:sldId id="759" r:id="rId12"/>
    <p:sldId id="711" r:id="rId13"/>
    <p:sldId id="698" r:id="rId14"/>
    <p:sldId id="763" r:id="rId15"/>
    <p:sldId id="534" r:id="rId16"/>
    <p:sldId id="764" r:id="rId17"/>
    <p:sldId id="766" r:id="rId18"/>
    <p:sldId id="768" r:id="rId19"/>
    <p:sldId id="720" r:id="rId20"/>
    <p:sldId id="775" r:id="rId21"/>
    <p:sldId id="721" r:id="rId22"/>
    <p:sldId id="769" r:id="rId23"/>
    <p:sldId id="665" r:id="rId24"/>
    <p:sldId id="654" r:id="rId25"/>
    <p:sldId id="655" r:id="rId26"/>
    <p:sldId id="656" r:id="rId27"/>
    <p:sldId id="774" r:id="rId28"/>
    <p:sldId id="683" r:id="rId29"/>
    <p:sldId id="684" r:id="rId30"/>
    <p:sldId id="685" r:id="rId31"/>
    <p:sldId id="686" r:id="rId32"/>
    <p:sldId id="675" r:id="rId33"/>
    <p:sldId id="691" r:id="rId34"/>
    <p:sldId id="717" r:id="rId35"/>
    <p:sldId id="588" r:id="rId36"/>
  </p:sldIdLst>
  <p:sldSz cx="9144000" cy="6858000" type="screen4x3"/>
  <p:notesSz cx="6797675" cy="99282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hepo Kgare" initials="TK"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31" autoAdjust="0"/>
    <p:restoredTop sz="94660"/>
  </p:normalViewPr>
  <p:slideViewPr>
    <p:cSldViewPr snapToGrid="0" snapToObjects="1">
      <p:cViewPr varScale="1">
        <p:scale>
          <a:sx n="116" d="100"/>
          <a:sy n="116" d="100"/>
        </p:scale>
        <p:origin x="-1494"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ryl Walters" userId="3603e0d0-bc9c-48c2-946b-2ad3dc31c2a4" providerId="ADAL" clId="{8D48C418-81AB-4F5B-807F-E1D979BFF953}"/>
    <pc:docChg chg="modSld">
      <pc:chgData name="Cheryl Walters" userId="3603e0d0-bc9c-48c2-946b-2ad3dc31c2a4" providerId="ADAL" clId="{8D48C418-81AB-4F5B-807F-E1D979BFF953}" dt="2019-10-03T13:43:35.917" v="2" actId="20577"/>
      <pc:docMkLst>
        <pc:docMk/>
      </pc:docMkLst>
      <pc:sldChg chg="modSp">
        <pc:chgData name="Cheryl Walters" userId="3603e0d0-bc9c-48c2-946b-2ad3dc31c2a4" providerId="ADAL" clId="{8D48C418-81AB-4F5B-807F-E1D979BFF953}" dt="2019-10-03T13:43:35.917" v="2" actId="20577"/>
        <pc:sldMkLst>
          <pc:docMk/>
          <pc:sldMk cId="0" sldId="256"/>
        </pc:sldMkLst>
        <pc:spChg chg="mod">
          <ac:chgData name="Cheryl Walters" userId="3603e0d0-bc9c-48c2-946b-2ad3dc31c2a4" providerId="ADAL" clId="{8D48C418-81AB-4F5B-807F-E1D979BFF953}" dt="2019-10-03T13:43:35.917" v="2" actId="20577"/>
          <ac:spMkLst>
            <pc:docMk/>
            <pc:sldMk cId="0" sldId="256"/>
            <ac:spMk id="5" creationId="{5375BA99-C12D-464E-95FB-F8F725882198}"/>
          </ac:spMkLst>
        </pc:spChg>
      </pc:sldChg>
    </pc:docChg>
  </pc:docChgLst>
  <pc:docChgLst>
    <pc:chgData name="Cheryl Walters" userId="3603e0d0-bc9c-48c2-946b-2ad3dc31c2a4" providerId="ADAL" clId="{6CAF3FE2-EFFE-42AD-BB1B-0FAC67FB990B}"/>
    <pc:docChg chg="modSld">
      <pc:chgData name="Cheryl Walters" userId="3603e0d0-bc9c-48c2-946b-2ad3dc31c2a4" providerId="ADAL" clId="{6CAF3FE2-EFFE-42AD-BB1B-0FAC67FB990B}" dt="2019-10-02T13:02:12.972" v="31" actId="20577"/>
      <pc:docMkLst>
        <pc:docMk/>
      </pc:docMkLst>
      <pc:sldChg chg="modSp">
        <pc:chgData name="Cheryl Walters" userId="3603e0d0-bc9c-48c2-946b-2ad3dc31c2a4" providerId="ADAL" clId="{6CAF3FE2-EFFE-42AD-BB1B-0FAC67FB990B}" dt="2019-10-02T13:02:12.972" v="31" actId="20577"/>
        <pc:sldMkLst>
          <pc:docMk/>
          <pc:sldMk cId="0" sldId="256"/>
        </pc:sldMkLst>
        <pc:spChg chg="mod">
          <ac:chgData name="Cheryl Walters" userId="3603e0d0-bc9c-48c2-946b-2ad3dc31c2a4" providerId="ADAL" clId="{6CAF3FE2-EFFE-42AD-BB1B-0FAC67FB990B}" dt="2019-10-02T13:02:12.972" v="31" actId="20577"/>
          <ac:spMkLst>
            <pc:docMk/>
            <pc:sldMk cId="0" sldId="256"/>
            <ac:spMk id="5" creationId="{5375BA99-C12D-464E-95FB-F8F725882198}"/>
          </ac:spMkLst>
        </pc:spChg>
      </pc:sldChg>
    </pc:docChg>
  </pc:docChgLst>
</pc:chgInfo>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albert.tjatji\OneDrive%20-%20Railway%20Safety%20Regulator\Reports\Quarterly%20report%20-%202018_19\Quarter%202%20of%202018_19\AGM%20presentation\New%20Microsoft%20Excel%20Worksheet.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ZA"/>
  <c:chart>
    <c:autoTitleDeleted val="1"/>
    <c:plotArea>
      <c:layout>
        <c:manualLayout>
          <c:layoutTarget val="inner"/>
          <c:xMode val="edge"/>
          <c:yMode val="edge"/>
          <c:x val="3.2968605247588399E-2"/>
          <c:y val="5.0925903665354391E-2"/>
          <c:w val="0.92946825125120192"/>
          <c:h val="0.62405001458151121"/>
        </c:manualLayout>
      </c:layout>
      <c:barChart>
        <c:barDir val="col"/>
        <c:grouping val="clustered"/>
        <c:ser>
          <c:idx val="0"/>
          <c:order val="0"/>
          <c:tx>
            <c:strRef>
              <c:f>'MTEF 2019'!$C$12</c:f>
              <c:strCache>
                <c:ptCount val="1"/>
                <c:pt idx="0">
                  <c:v>Government grant</c:v>
                </c:pt>
              </c:strCache>
            </c:strRef>
          </c:tx>
          <c:spPr>
            <a:solidFill>
              <a:schemeClr val="accent1"/>
            </a:solidFill>
            <a:ln>
              <a:noFill/>
            </a:ln>
            <a:effectLst/>
          </c:spPr>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'MTEF 2019'!$B$13:$B$16</c:f>
              <c:strCache>
                <c:ptCount val="4"/>
                <c:pt idx="0">
                  <c:v>2019/20</c:v>
                </c:pt>
                <c:pt idx="1">
                  <c:v>2020/21</c:v>
                </c:pt>
                <c:pt idx="2">
                  <c:v>2021/22</c:v>
                </c:pt>
                <c:pt idx="3">
                  <c:v>2022/23</c:v>
                </c:pt>
              </c:strCache>
            </c:strRef>
          </c:cat>
          <c:val>
            <c:numRef>
              <c:f>'MTEF 2019'!$C$13:$C$16</c:f>
              <c:numCache>
                <c:formatCode>_ * #,##0_ ;_ * \-#,##0_ ;_ * "-"??_ ;_ @_ </c:formatCode>
                <c:ptCount val="4"/>
                <c:pt idx="0">
                  <c:v>63522</c:v>
                </c:pt>
                <c:pt idx="1">
                  <c:v>67017</c:v>
                </c:pt>
                <c:pt idx="2">
                  <c:v>70702</c:v>
                </c:pt>
                <c:pt idx="3" formatCode="#,##0">
                  <c:v>74590.61</c:v>
                </c:pt>
              </c:numCache>
            </c:numRef>
          </c:val>
          <c:extLst xmlns:c16r2="http://schemas.microsoft.com/office/drawing/2015/06/chart">
            <c:ext xmlns:c16="http://schemas.microsoft.com/office/drawing/2014/chart" uri="{C3380CC4-5D6E-409C-BE32-E72D297353CC}">
              <c16:uniqueId val="{00000000-6DA3-4A18-8404-C0F52950A69B}"/>
            </c:ext>
          </c:extLst>
        </c:ser>
        <c:ser>
          <c:idx val="1"/>
          <c:order val="1"/>
          <c:tx>
            <c:strRef>
              <c:f>'MTEF 2019'!$D$12</c:f>
              <c:strCache>
                <c:ptCount val="1"/>
                <c:pt idx="0">
                  <c:v>Permit Fees</c:v>
                </c:pt>
              </c:strCache>
            </c:strRef>
          </c:tx>
          <c:spPr>
            <a:solidFill>
              <a:srgbClr val="92D050"/>
            </a:solidFill>
            <a:ln>
              <a:noFill/>
            </a:ln>
            <a:effectLst/>
          </c:spPr>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'MTEF 2019'!$B$13:$B$16</c:f>
              <c:strCache>
                <c:ptCount val="4"/>
                <c:pt idx="0">
                  <c:v>2019/20</c:v>
                </c:pt>
                <c:pt idx="1">
                  <c:v>2020/21</c:v>
                </c:pt>
                <c:pt idx="2">
                  <c:v>2021/22</c:v>
                </c:pt>
                <c:pt idx="3">
                  <c:v>2022/23</c:v>
                </c:pt>
              </c:strCache>
            </c:strRef>
          </c:cat>
          <c:val>
            <c:numRef>
              <c:f>'MTEF 2019'!$D$13:$D$16</c:f>
              <c:numCache>
                <c:formatCode>_ * #,##0_ ;_ * \-#,##0_ ;_ * "-"??_ ;_ @_ </c:formatCode>
                <c:ptCount val="4"/>
                <c:pt idx="0">
                  <c:v>165000</c:v>
                </c:pt>
                <c:pt idx="1">
                  <c:v>173688.726</c:v>
                </c:pt>
                <c:pt idx="2">
                  <c:v>184110.05</c:v>
                </c:pt>
                <c:pt idx="3" formatCode="_ * #,##0.00_ ;_ * \-#,##0.00_ ;_ * &quot;-&quot;??_ ;_ @_ ">
                  <c:v>195156.65299999999</c:v>
                </c:pt>
              </c:numCache>
            </c:numRef>
          </c:val>
          <c:extLst xmlns:c16r2="http://schemas.microsoft.com/office/drawing/2015/06/chart">
            <c:ext xmlns:c16="http://schemas.microsoft.com/office/drawing/2014/chart" uri="{C3380CC4-5D6E-409C-BE32-E72D297353CC}">
              <c16:uniqueId val="{00000001-6DA3-4A18-8404-C0F52950A69B}"/>
            </c:ext>
          </c:extLst>
        </c:ser>
        <c:ser>
          <c:idx val="2"/>
          <c:order val="2"/>
          <c:tx>
            <c:strRef>
              <c:f>'MTEF 2019'!$E$12</c:f>
              <c:strCache>
                <c:ptCount val="1"/>
                <c:pt idx="0">
                  <c:v>Permit Application Fee</c:v>
                </c:pt>
              </c:strCache>
            </c:strRef>
          </c:tx>
          <c:spPr>
            <a:solidFill>
              <a:srgbClr val="FFFF00"/>
            </a:solidFill>
            <a:ln>
              <a:noFill/>
            </a:ln>
            <a:effectLst/>
          </c:spPr>
          <c:dLbls>
            <c:dLbl>
              <c:idx val="0"/>
              <c:layout>
                <c:manualLayout>
                  <c:x val="3.0241019908161183E-2"/>
                  <c:y val="-6.2830702227590823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6A9-4402-ADA1-E9CE2037B49F}"/>
                </c:ext>
              </c:extLst>
            </c:dLbl>
            <c:dLbl>
              <c:idx val="3"/>
              <c:layout>
                <c:manualLayout>
                  <c:x val="1.2320328542094501E-2"/>
                  <c:y val="-6.9444444444444517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DA3-4A18-8404-C0F52950A69B}"/>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'MTEF 2019'!$B$13:$B$16</c:f>
              <c:strCache>
                <c:ptCount val="4"/>
                <c:pt idx="0">
                  <c:v>2019/20</c:v>
                </c:pt>
                <c:pt idx="1">
                  <c:v>2020/21</c:v>
                </c:pt>
                <c:pt idx="2">
                  <c:v>2021/22</c:v>
                </c:pt>
                <c:pt idx="3">
                  <c:v>2022/23</c:v>
                </c:pt>
              </c:strCache>
            </c:strRef>
          </c:cat>
          <c:val>
            <c:numRef>
              <c:f>'MTEF 2019'!$E$13:$E$16</c:f>
              <c:numCache>
                <c:formatCode>_ * #,##0_ ;_ * \-#,##0_ ;_ * "-"??_ ;_ @_ </c:formatCode>
                <c:ptCount val="4"/>
                <c:pt idx="0">
                  <c:v>4500</c:v>
                </c:pt>
                <c:pt idx="1">
                  <c:v>0</c:v>
                </c:pt>
                <c:pt idx="2">
                  <c:v>0</c:v>
                </c:pt>
                <c:pt idx="3" formatCode="General">
                  <c:v>0</c:v>
                </c:pt>
              </c:numCache>
            </c:numRef>
          </c:val>
          <c:extLst xmlns:c16r2="http://schemas.microsoft.com/office/drawing/2015/06/chart">
            <c:ext xmlns:c16="http://schemas.microsoft.com/office/drawing/2014/chart" uri="{C3380CC4-5D6E-409C-BE32-E72D297353CC}">
              <c16:uniqueId val="{00000003-6DA3-4A18-8404-C0F52950A69B}"/>
            </c:ext>
          </c:extLst>
        </c:ser>
        <c:ser>
          <c:idx val="3"/>
          <c:order val="3"/>
          <c:tx>
            <c:strRef>
              <c:f>'MTEF 2019'!$F$12</c:f>
              <c:strCache>
                <c:ptCount val="1"/>
                <c:pt idx="0">
                  <c:v>Technology Audit</c:v>
                </c:pt>
              </c:strCache>
            </c:strRef>
          </c:tx>
          <c:spPr>
            <a:solidFill>
              <a:schemeClr val="accent4"/>
            </a:solidFill>
            <a:ln>
              <a:noFill/>
            </a:ln>
            <a:effectLst/>
          </c:spP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'MTEF 2019'!$B$13:$B$16</c:f>
              <c:strCache>
                <c:ptCount val="4"/>
                <c:pt idx="0">
                  <c:v>2019/20</c:v>
                </c:pt>
                <c:pt idx="1">
                  <c:v>2020/21</c:v>
                </c:pt>
                <c:pt idx="2">
                  <c:v>2021/22</c:v>
                </c:pt>
                <c:pt idx="3">
                  <c:v>2022/23</c:v>
                </c:pt>
              </c:strCache>
            </c:strRef>
          </c:cat>
          <c:val>
            <c:numRef>
              <c:f>'MTEF 2019'!$F$13:$F$16</c:f>
              <c:numCache>
                <c:formatCode>_ * #,##0_ ;_ * \-#,##0_ ;_ * "-"??_ ;_ @_ </c:formatCode>
                <c:ptCount val="4"/>
                <c:pt idx="0">
                  <c:v>0</c:v>
                </c:pt>
                <c:pt idx="1">
                  <c:v>0</c:v>
                </c:pt>
                <c:pt idx="2">
                  <c:v>0</c:v>
                </c:pt>
                <c:pt idx="3" formatCode="General">
                  <c:v>0</c:v>
                </c:pt>
              </c:numCache>
            </c:numRef>
          </c:val>
          <c:extLst xmlns:c16r2="http://schemas.microsoft.com/office/drawing/2015/06/chart">
            <c:ext xmlns:c16="http://schemas.microsoft.com/office/drawing/2014/chart" uri="{C3380CC4-5D6E-409C-BE32-E72D297353CC}">
              <c16:uniqueId val="{00000004-6DA3-4A18-8404-C0F52950A69B}"/>
            </c:ext>
          </c:extLst>
        </c:ser>
        <c:ser>
          <c:idx val="4"/>
          <c:order val="4"/>
          <c:tx>
            <c:strRef>
              <c:f>'MTEF 2019'!$G$12</c:f>
              <c:strCache>
                <c:ptCount val="1"/>
                <c:pt idx="0">
                  <c:v>Investment Income</c:v>
                </c:pt>
              </c:strCache>
            </c:strRef>
          </c:tx>
          <c:spPr>
            <a:solidFill>
              <a:schemeClr val="accent5"/>
            </a:solidFill>
            <a:ln>
              <a:noFill/>
            </a:ln>
            <a:effectLst/>
          </c:spPr>
          <c:dLbls>
            <c:dLbl>
              <c:idx val="0"/>
              <c:layout>
                <c:manualLayout>
                  <c:x val="2.1600728505829399E-2"/>
                  <c:y val="-0.14576722916801071"/>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6A9-4402-ADA1-E9CE2037B49F}"/>
                </c:ext>
              </c:extLst>
            </c:dLbl>
            <c:dLbl>
              <c:idx val="1"/>
              <c:layout>
                <c:manualLayout>
                  <c:x val="0"/>
                  <c:y val="-6.7857158405798174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6A9-4402-ADA1-E9CE2037B49F}"/>
                </c:ext>
              </c:extLst>
            </c:dLbl>
            <c:dLbl>
              <c:idx val="2"/>
              <c:layout>
                <c:manualLayout>
                  <c:x val="-4.320145701165885E-3"/>
                  <c:y val="-6.785715840579809E-2"/>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6A9-4402-ADA1-E9CE2037B49F}"/>
                </c:ext>
              </c:extLst>
            </c:dLbl>
            <c:dLbl>
              <c:idx val="3"/>
              <c:layout>
                <c:manualLayout>
                  <c:x val="4.1067761806980515E-3"/>
                  <c:y val="-0.13888888888888901"/>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DA3-4A18-8404-C0F52950A69B}"/>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'MTEF 2019'!$B$13:$B$16</c:f>
              <c:strCache>
                <c:ptCount val="4"/>
                <c:pt idx="0">
                  <c:v>2019/20</c:v>
                </c:pt>
                <c:pt idx="1">
                  <c:v>2020/21</c:v>
                </c:pt>
                <c:pt idx="2">
                  <c:v>2021/22</c:v>
                </c:pt>
                <c:pt idx="3">
                  <c:v>2022/23</c:v>
                </c:pt>
              </c:strCache>
            </c:strRef>
          </c:cat>
          <c:val>
            <c:numRef>
              <c:f>'MTEF 2019'!$G$13:$G$16</c:f>
              <c:numCache>
                <c:formatCode>_ * #,##0_ ;_ * \-#,##0_ ;_ * "-"??_ ;_ @_ </c:formatCode>
                <c:ptCount val="4"/>
                <c:pt idx="0">
                  <c:v>1889.8879999999999</c:v>
                </c:pt>
                <c:pt idx="1">
                  <c:v>4057.7359999999999</c:v>
                </c:pt>
                <c:pt idx="2">
                  <c:v>4280.9110000000001</c:v>
                </c:pt>
                <c:pt idx="3" formatCode="#,##0">
                  <c:v>4516.3610000000008</c:v>
                </c:pt>
              </c:numCache>
            </c:numRef>
          </c:val>
          <c:extLst xmlns:c16r2="http://schemas.microsoft.com/office/drawing/2015/06/chart">
            <c:ext xmlns:c16="http://schemas.microsoft.com/office/drawing/2014/chart" uri="{C3380CC4-5D6E-409C-BE32-E72D297353CC}">
              <c16:uniqueId val="{00000006-6DA3-4A18-8404-C0F52950A69B}"/>
            </c:ext>
          </c:extLst>
        </c:ser>
        <c:ser>
          <c:idx val="5"/>
          <c:order val="5"/>
          <c:tx>
            <c:strRef>
              <c:f>'MTEF 2019'!$H$12</c:f>
              <c:strCache>
                <c:ptCount val="1"/>
                <c:pt idx="0">
                  <c:v>Other Regulatory Fees</c:v>
                </c:pt>
              </c:strCache>
            </c:strRef>
          </c:tx>
          <c:spPr>
            <a:solidFill>
              <a:schemeClr val="accent6"/>
            </a:solidFill>
            <a:ln>
              <a:noFill/>
            </a:ln>
            <a:effectLst/>
          </c:spP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'MTEF 2019'!$B$13:$B$16</c:f>
              <c:strCache>
                <c:ptCount val="4"/>
                <c:pt idx="0">
                  <c:v>2019/20</c:v>
                </c:pt>
                <c:pt idx="1">
                  <c:v>2020/21</c:v>
                </c:pt>
                <c:pt idx="2">
                  <c:v>2021/22</c:v>
                </c:pt>
                <c:pt idx="3">
                  <c:v>2022/23</c:v>
                </c:pt>
              </c:strCache>
            </c:strRef>
          </c:cat>
          <c:val>
            <c:numRef>
              <c:f>'MTEF 2019'!$H$13:$H$16</c:f>
              <c:numCache>
                <c:formatCode>_ * #,##0_ ;_ * \-#,##0_ ;_ * "-"??_ ;_ @_ </c:formatCode>
                <c:ptCount val="4"/>
                <c:pt idx="0">
                  <c:v>0</c:v>
                </c:pt>
                <c:pt idx="1">
                  <c:v>0</c:v>
                </c:pt>
                <c:pt idx="2">
                  <c:v>0</c:v>
                </c:pt>
                <c:pt idx="3" formatCode="General">
                  <c:v>0</c:v>
                </c:pt>
              </c:numCache>
            </c:numRef>
          </c:val>
          <c:extLst xmlns:c16r2="http://schemas.microsoft.com/office/drawing/2015/06/chart">
            <c:ext xmlns:c16="http://schemas.microsoft.com/office/drawing/2014/chart" uri="{C3380CC4-5D6E-409C-BE32-E72D297353CC}">
              <c16:uniqueId val="{00000007-6DA3-4A18-8404-C0F52950A69B}"/>
            </c:ext>
          </c:extLst>
        </c:ser>
        <c:ser>
          <c:idx val="6"/>
          <c:order val="6"/>
          <c:tx>
            <c:strRef>
              <c:f>'MTEF 2019'!$I$12</c:f>
              <c:strCache>
                <c:ptCount val="1"/>
                <c:pt idx="0">
                  <c:v>Technical Worshops</c:v>
                </c:pt>
              </c:strCache>
            </c:strRef>
          </c:tx>
          <c:spPr>
            <a:solidFill>
              <a:schemeClr val="accent1">
                <a:lumMod val="60000"/>
              </a:schemeClr>
            </a:solidFill>
            <a:ln>
              <a:noFill/>
            </a:ln>
            <a:effectLst/>
          </c:spPr>
          <c:dLbls>
            <c:dLbl>
              <c:idx val="3"/>
              <c:layout>
                <c:manualLayout>
                  <c:x val="1.2320328542094501E-2"/>
                  <c:y val="-0.125"/>
                </c:manualLayout>
              </c:layout>
              <c:dLblPos val="outEnd"/>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6DA3-4A18-8404-C0F52950A69B}"/>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'MTEF 2019'!$B$13:$B$16</c:f>
              <c:strCache>
                <c:ptCount val="4"/>
                <c:pt idx="0">
                  <c:v>2019/20</c:v>
                </c:pt>
                <c:pt idx="1">
                  <c:v>2020/21</c:v>
                </c:pt>
                <c:pt idx="2">
                  <c:v>2021/22</c:v>
                </c:pt>
                <c:pt idx="3">
                  <c:v>2022/23</c:v>
                </c:pt>
              </c:strCache>
            </c:strRef>
          </c:cat>
          <c:val>
            <c:numRef>
              <c:f>'MTEF 2019'!$I$13:$I$16</c:f>
              <c:numCache>
                <c:formatCode>_ * #,##0_ ;_ * \-#,##0_ ;_ * "-"??_ ;_ @_ </c:formatCode>
                <c:ptCount val="4"/>
                <c:pt idx="0">
                  <c:v>0</c:v>
                </c:pt>
                <c:pt idx="1">
                  <c:v>0</c:v>
                </c:pt>
                <c:pt idx="2">
                  <c:v>0</c:v>
                </c:pt>
                <c:pt idx="3" formatCode="General">
                  <c:v>0</c:v>
                </c:pt>
              </c:numCache>
            </c:numRef>
          </c:val>
          <c:extLst xmlns:c16r2="http://schemas.microsoft.com/office/drawing/2015/06/chart">
            <c:ext xmlns:c16="http://schemas.microsoft.com/office/drawing/2014/chart" uri="{C3380CC4-5D6E-409C-BE32-E72D297353CC}">
              <c16:uniqueId val="{00000009-6DA3-4A18-8404-C0F52950A69B}"/>
            </c:ext>
          </c:extLst>
        </c:ser>
        <c:ser>
          <c:idx val="7"/>
          <c:order val="7"/>
          <c:tx>
            <c:strRef>
              <c:f>'MTEF 2019'!$J$12</c:f>
              <c:strCache>
                <c:ptCount val="1"/>
                <c:pt idx="0">
                  <c:v>TOTAL</c:v>
                </c:pt>
              </c:strCache>
            </c:strRef>
          </c:tx>
          <c:spPr>
            <a:solidFill>
              <a:schemeClr val="accent2">
                <a:lumMod val="6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'MTEF 2019'!$B$13:$B$16</c:f>
              <c:strCache>
                <c:ptCount val="4"/>
                <c:pt idx="0">
                  <c:v>2019/20</c:v>
                </c:pt>
                <c:pt idx="1">
                  <c:v>2020/21</c:v>
                </c:pt>
                <c:pt idx="2">
                  <c:v>2021/22</c:v>
                </c:pt>
                <c:pt idx="3">
                  <c:v>2022/23</c:v>
                </c:pt>
              </c:strCache>
            </c:strRef>
          </c:cat>
          <c:val>
            <c:numRef>
              <c:f>'MTEF 2019'!$J$13:$J$16</c:f>
              <c:numCache>
                <c:formatCode>_ * #,##0_ ;_ * \-#,##0_ ;_ * "-"??_ ;_ @_ </c:formatCode>
                <c:ptCount val="4"/>
                <c:pt idx="0">
                  <c:v>234911.88799999998</c:v>
                </c:pt>
                <c:pt idx="1">
                  <c:v>244763.462</c:v>
                </c:pt>
                <c:pt idx="2">
                  <c:v>259092.96099999998</c:v>
                </c:pt>
                <c:pt idx="3">
                  <c:v>274263.62400000001</c:v>
                </c:pt>
              </c:numCache>
            </c:numRef>
          </c:val>
          <c:extLst xmlns:c16r2="http://schemas.microsoft.com/office/drawing/2015/06/chart">
            <c:ext xmlns:c16="http://schemas.microsoft.com/office/drawing/2014/chart" uri="{C3380CC4-5D6E-409C-BE32-E72D297353CC}">
              <c16:uniqueId val="{00000000-284F-4D26-B053-B9D4F89DF69A}"/>
            </c:ext>
          </c:extLst>
        </c:ser>
        <c:dLbls>
          <c:showVal val="1"/>
        </c:dLbls>
        <c:gapWidth val="219"/>
        <c:overlap val="-27"/>
        <c:axId val="76337152"/>
        <c:axId val="76338688"/>
      </c:barChart>
      <c:catAx>
        <c:axId val="7633715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338688"/>
        <c:crosses val="autoZero"/>
        <c:auto val="1"/>
        <c:lblAlgn val="ctr"/>
        <c:lblOffset val="100"/>
      </c:catAx>
      <c:valAx>
        <c:axId val="76338688"/>
        <c:scaling>
          <c:orientation val="minMax"/>
        </c:scaling>
        <c:delete val="1"/>
        <c:axPos val="l"/>
        <c:majorGridlines>
          <c:spPr>
            <a:ln w="9525" cap="flat" cmpd="sng" algn="ctr">
              <a:noFill/>
              <a:round/>
            </a:ln>
            <a:effectLst/>
          </c:spPr>
        </c:majorGridlines>
        <c:numFmt formatCode="_ * #,##0_ ;_ * \-#,##0_ ;_ * &quot;-&quot;??_ ;_ @_ " sourceLinked="1"/>
        <c:majorTickMark val="none"/>
        <c:tickLblPos val="none"/>
        <c:crossAx val="76337152"/>
        <c:crosses val="autoZero"/>
        <c:crossBetween val="between"/>
      </c:valAx>
      <c:spPr>
        <a:noFill/>
        <a:ln>
          <a:noFill/>
        </a:ln>
        <a:effectLst/>
      </c:spPr>
    </c:plotArea>
    <c:legend>
      <c:legendPos val="b"/>
      <c:layout>
        <c:manualLayout>
          <c:xMode val="edge"/>
          <c:yMode val="edge"/>
          <c:x val="3.0905710042025612E-2"/>
          <c:y val="0.81414955329844374"/>
          <c:w val="0.89675520773154216"/>
          <c:h val="0.14191506397253895"/>
        </c:manualLayout>
      </c:layout>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ZA"/>
              <a:t>Strategic</a:t>
            </a:r>
            <a:r>
              <a:rPr lang="en-ZA" baseline="0"/>
              <a:t> Risk Heat Map</a:t>
            </a:r>
            <a:endParaRPr lang="en-ZA"/>
          </a:p>
        </c:rich>
      </c:tx>
      <c:spPr>
        <a:noFill/>
        <a:ln>
          <a:noFill/>
        </a:ln>
        <a:effectLst/>
      </c:spPr>
    </c:title>
    <c:plotArea>
      <c:layout/>
      <c:lineChart>
        <c:grouping val="standard"/>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Sheet1!$A$2:$A$6</c:f>
              <c:strCache>
                <c:ptCount val="5"/>
                <c:pt idx="0">
                  <c:v>Negligible</c:v>
                </c:pt>
                <c:pt idx="1">
                  <c:v>Minor</c:v>
                </c:pt>
                <c:pt idx="2">
                  <c:v>Medium</c:v>
                </c:pt>
                <c:pt idx="3">
                  <c:v>Serious</c:v>
                </c:pt>
                <c:pt idx="4">
                  <c:v>Critical</c:v>
                </c:pt>
              </c:strCache>
            </c:strRef>
          </c:cat>
          <c:val>
            <c:numRef>
              <c:f>Sheet1!$B$2:$B$6</c:f>
              <c:numCache>
                <c:formatCode>General</c:formatCode>
                <c:ptCount val="5"/>
              </c:numCache>
            </c:numRef>
          </c:val>
          <c:extLst xmlns:c16r2="http://schemas.microsoft.com/office/drawing/2015/06/chart">
            <c:ext xmlns:c16="http://schemas.microsoft.com/office/drawing/2014/chart" uri="{C3380CC4-5D6E-409C-BE32-E72D297353CC}">
              <c16:uniqueId val="{00000000-4B66-44A0-8BA6-2CB52F9718DB}"/>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Sheet1!$A$2:$A$6</c:f>
              <c:strCache>
                <c:ptCount val="5"/>
                <c:pt idx="0">
                  <c:v>Negligible</c:v>
                </c:pt>
                <c:pt idx="1">
                  <c:v>Minor</c:v>
                </c:pt>
                <c:pt idx="2">
                  <c:v>Medium</c:v>
                </c:pt>
                <c:pt idx="3">
                  <c:v>Serious</c:v>
                </c:pt>
                <c:pt idx="4">
                  <c:v>Critical</c:v>
                </c:pt>
              </c:strCache>
            </c:strRef>
          </c:cat>
          <c:val>
            <c:numRef>
              <c:f>Sheet1!$C$2:$C$6</c:f>
              <c:numCache>
                <c:formatCode>General</c:formatCode>
                <c:ptCount val="5"/>
              </c:numCache>
            </c:numRef>
          </c:val>
          <c:extLst xmlns:c16r2="http://schemas.microsoft.com/office/drawing/2015/06/chart">
            <c:ext xmlns:c16="http://schemas.microsoft.com/office/drawing/2014/chart" uri="{C3380CC4-5D6E-409C-BE32-E72D297353CC}">
              <c16:uniqueId val="{00000001-4B66-44A0-8BA6-2CB52F9718DB}"/>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Sheet1!$A$2:$A$6</c:f>
              <c:strCache>
                <c:ptCount val="5"/>
                <c:pt idx="0">
                  <c:v>Negligible</c:v>
                </c:pt>
                <c:pt idx="1">
                  <c:v>Minor</c:v>
                </c:pt>
                <c:pt idx="2">
                  <c:v>Medium</c:v>
                </c:pt>
                <c:pt idx="3">
                  <c:v>Serious</c:v>
                </c:pt>
                <c:pt idx="4">
                  <c:v>Critical</c:v>
                </c:pt>
              </c:strCache>
            </c:strRef>
          </c:cat>
          <c:val>
            <c:numRef>
              <c:f>Sheet1!$D$2:$D$6</c:f>
              <c:numCache>
                <c:formatCode>General</c:formatCode>
                <c:ptCount val="5"/>
              </c:numCache>
            </c:numRef>
          </c:val>
          <c:extLst xmlns:c16r2="http://schemas.microsoft.com/office/drawing/2015/06/chart">
            <c:ext xmlns:c16="http://schemas.microsoft.com/office/drawing/2014/chart" uri="{C3380CC4-5D6E-409C-BE32-E72D297353CC}">
              <c16:uniqueId val="{00000002-4B66-44A0-8BA6-2CB52F9718DB}"/>
            </c:ext>
          </c:extLst>
        </c:ser>
        <c:dLbls/>
        <c:marker val="1"/>
        <c:axId val="124953728"/>
        <c:axId val="124955264"/>
      </c:lineChart>
      <c:catAx>
        <c:axId val="12495372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24955264"/>
        <c:crosses val="autoZero"/>
        <c:auto val="1"/>
        <c:lblAlgn val="ctr"/>
        <c:lblOffset val="100"/>
      </c:catAx>
      <c:valAx>
        <c:axId val="124955264"/>
        <c:scaling>
          <c:orientation val="minMax"/>
          <c:max val="5"/>
          <c:min val="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953728"/>
        <c:crosses val="autoZero"/>
        <c:crossBetween val="between"/>
        <c:majorUnit val="1"/>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F61B76-C487-4FA3-88E3-86C45F08181A}" type="doc">
      <dgm:prSet loTypeId="urn:microsoft.com/office/officeart/2005/8/layout/hProcess7#1" loCatId="list" qsTypeId="urn:microsoft.com/office/officeart/2005/8/quickstyle/simple3" qsCatId="simple" csTypeId="urn:microsoft.com/office/officeart/2005/8/colors/accent1_4" csCatId="accent1" phldr="1"/>
      <dgm:spPr/>
      <dgm:t>
        <a:bodyPr/>
        <a:lstStyle/>
        <a:p>
          <a:endParaRPr lang="en-GB"/>
        </a:p>
      </dgm:t>
    </dgm:pt>
    <dgm:pt modelId="{B8D85213-D1DF-4ED1-A96F-CFB9FC04F028}">
      <dgm:prSet phldrT="[Text]"/>
      <dgm:spPr>
        <a:solidFill>
          <a:schemeClr val="tx2"/>
        </a:solidFill>
      </dgm:spPr>
      <dgm:t>
        <a:bodyPr/>
        <a:lstStyle/>
        <a:p>
          <a:r>
            <a:rPr lang="en-GB" dirty="0">
              <a:solidFill>
                <a:schemeClr val="bg1"/>
              </a:solidFill>
              <a:latin typeface="Arial" panose="020B0604020202020204" pitchFamily="34" charset="0"/>
              <a:cs typeface="Arial" panose="020B0604020202020204" pitchFamily="34" charset="0"/>
            </a:rPr>
            <a:t>Vision</a:t>
          </a:r>
        </a:p>
      </dgm:t>
    </dgm:pt>
    <dgm:pt modelId="{5FD30076-8E07-4452-8D57-7E4D7D92CCF3}" type="parTrans" cxnId="{A8B59265-FA80-4B6B-946D-72FC534794D6}">
      <dgm:prSet/>
      <dgm:spPr/>
      <dgm:t>
        <a:bodyPr/>
        <a:lstStyle/>
        <a:p>
          <a:endParaRPr lang="en-GB"/>
        </a:p>
      </dgm:t>
    </dgm:pt>
    <dgm:pt modelId="{60C59674-213E-49F1-934F-937D9EEFD011}" type="sibTrans" cxnId="{A8B59265-FA80-4B6B-946D-72FC534794D6}">
      <dgm:prSet/>
      <dgm:spPr/>
      <dgm:t>
        <a:bodyPr/>
        <a:lstStyle/>
        <a:p>
          <a:endParaRPr lang="en-GB"/>
        </a:p>
      </dgm:t>
    </dgm:pt>
    <dgm:pt modelId="{F9B7A505-D73D-4CBF-A7A9-38BA87CCA9EA}">
      <dgm:prSet phldrT="[Text]" custT="1"/>
      <dgm:spPr/>
      <dgm:t>
        <a:bodyPr/>
        <a:lstStyle/>
        <a:p>
          <a:r>
            <a:rPr lang="en-GB" sz="2200" b="1" dirty="0">
              <a:solidFill>
                <a:srgbClr val="FFFFFF"/>
              </a:solidFill>
            </a:rPr>
            <a:t> </a:t>
          </a:r>
        </a:p>
        <a:p>
          <a:endParaRPr lang="en-GB" sz="2200" b="1" dirty="0">
            <a:solidFill>
              <a:srgbClr val="FFFFFF"/>
            </a:solidFill>
            <a:latin typeface="Arial" panose="020B0604020202020204" pitchFamily="34" charset="0"/>
            <a:cs typeface="Arial" panose="020B0604020202020204" pitchFamily="34" charset="0"/>
          </a:endParaRPr>
        </a:p>
        <a:p>
          <a:r>
            <a:rPr lang="en-GB" sz="2000" b="1" dirty="0">
              <a:solidFill>
                <a:schemeClr val="bg1">
                  <a:lumMod val="95000"/>
                </a:schemeClr>
              </a:solidFill>
              <a:latin typeface="Arial" panose="020B0604020202020204" pitchFamily="34" charset="0"/>
              <a:cs typeface="Arial" panose="020B0604020202020204" pitchFamily="34" charset="0"/>
            </a:rPr>
            <a:t>ZERO OCCURENCES </a:t>
          </a:r>
        </a:p>
        <a:p>
          <a:endParaRPr lang="en-GB" sz="2000" dirty="0">
            <a:solidFill>
              <a:srgbClr val="FFFFFF"/>
            </a:solidFill>
            <a:latin typeface="Arial" panose="020B0604020202020204" pitchFamily="34" charset="0"/>
            <a:cs typeface="Arial" panose="020B0604020202020204" pitchFamily="34" charset="0"/>
          </a:endParaRPr>
        </a:p>
        <a:p>
          <a:r>
            <a:rPr lang="en-GB" sz="1800" dirty="0">
              <a:solidFill>
                <a:srgbClr val="FFFFFF"/>
              </a:solidFill>
              <a:latin typeface="Arial" panose="020B0604020202020204" pitchFamily="34" charset="0"/>
              <a:cs typeface="Arial" panose="020B0604020202020204" pitchFamily="34" charset="0"/>
            </a:rPr>
            <a:t>Underlying </a:t>
          </a:r>
          <a:r>
            <a:rPr lang="en-US" sz="1800" b="0" dirty="0">
              <a:solidFill>
                <a:srgbClr val="FFFFFF"/>
              </a:solidFill>
              <a:latin typeface="Arial" panose="020B0604020202020204" pitchFamily="34" charset="0"/>
              <a:cs typeface="Arial" panose="020B0604020202020204" pitchFamily="34" charset="0"/>
            </a:rPr>
            <a:t>philosophy:  </a:t>
          </a:r>
        </a:p>
        <a:p>
          <a:r>
            <a:rPr lang="en-US" sz="1800" b="0" i="1" dirty="0">
              <a:solidFill>
                <a:srgbClr val="FFFFFF"/>
              </a:solidFill>
              <a:latin typeface="Arial" panose="020B0604020202020204" pitchFamily="34" charset="0"/>
              <a:cs typeface="Arial" panose="020B0604020202020204" pitchFamily="34" charset="0"/>
            </a:rPr>
            <a:t>“Safety is everybody's responsibility</a:t>
          </a:r>
          <a:r>
            <a:rPr lang="en-US" sz="1800" b="0" i="1" dirty="0">
              <a:solidFill>
                <a:srgbClr val="FFFFFF"/>
              </a:solidFill>
              <a:latin typeface="Arial Narrow" panose="020B0606020202030204" pitchFamily="34" charset="0"/>
            </a:rPr>
            <a:t>"</a:t>
          </a:r>
          <a:endParaRPr lang="en-GB" sz="1800" b="0" i="1" dirty="0">
            <a:solidFill>
              <a:srgbClr val="FFFFFF"/>
            </a:solidFill>
            <a:latin typeface="Arial Narrow" panose="020B0606020202030204" pitchFamily="34" charset="0"/>
          </a:endParaRPr>
        </a:p>
      </dgm:t>
    </dgm:pt>
    <dgm:pt modelId="{10F93815-B2F1-4B10-83FF-D6C13BF2D888}" type="parTrans" cxnId="{CC55B38C-F87E-40EB-B21C-12F960D66130}">
      <dgm:prSet/>
      <dgm:spPr/>
      <dgm:t>
        <a:bodyPr/>
        <a:lstStyle/>
        <a:p>
          <a:endParaRPr lang="en-GB"/>
        </a:p>
      </dgm:t>
    </dgm:pt>
    <dgm:pt modelId="{718C00C3-640E-4BCE-AB7C-4DBA93EF484A}" type="sibTrans" cxnId="{CC55B38C-F87E-40EB-B21C-12F960D66130}">
      <dgm:prSet/>
      <dgm:spPr/>
      <dgm:t>
        <a:bodyPr/>
        <a:lstStyle/>
        <a:p>
          <a:endParaRPr lang="en-GB"/>
        </a:p>
      </dgm:t>
    </dgm:pt>
    <dgm:pt modelId="{84908165-E2D8-4BB2-B7B0-317E33C8C813}">
      <dgm:prSet phldrT="[Text]"/>
      <dgm:spPr>
        <a:gradFill flip="none" rotWithShape="1">
          <a:gsLst>
            <a:gs pos="0">
              <a:schemeClr val="tx2">
                <a:lumMod val="60000"/>
                <a:lumOff val="40000"/>
              </a:schemeClr>
            </a:gs>
            <a:gs pos="92000">
              <a:srgbClr val="FFFFFF"/>
            </a:gs>
          </a:gsLst>
          <a:lin ang="0" scaled="1"/>
          <a:tileRect/>
        </a:gradFill>
      </dgm:spPr>
      <dgm:t>
        <a:bodyPr/>
        <a:lstStyle/>
        <a:p>
          <a:r>
            <a:rPr lang="en-GB" dirty="0">
              <a:latin typeface="Arial" panose="020B0604020202020204" pitchFamily="34" charset="0"/>
              <a:cs typeface="Arial" panose="020B0604020202020204" pitchFamily="34" charset="0"/>
            </a:rPr>
            <a:t>Mission</a:t>
          </a:r>
        </a:p>
      </dgm:t>
    </dgm:pt>
    <dgm:pt modelId="{C10C345A-5E11-4DB6-B8CB-7AEE6CA3F30F}" type="parTrans" cxnId="{587B7F81-B7CD-4A5F-8F1B-124DFFAEC757}">
      <dgm:prSet/>
      <dgm:spPr/>
      <dgm:t>
        <a:bodyPr/>
        <a:lstStyle/>
        <a:p>
          <a:endParaRPr lang="en-GB"/>
        </a:p>
      </dgm:t>
    </dgm:pt>
    <dgm:pt modelId="{3B392E3D-6D0C-4ED8-A2CA-DE36A8B779BE}" type="sibTrans" cxnId="{587B7F81-B7CD-4A5F-8F1B-124DFFAEC757}">
      <dgm:prSet/>
      <dgm:spPr/>
      <dgm:t>
        <a:bodyPr/>
        <a:lstStyle/>
        <a:p>
          <a:endParaRPr lang="en-GB"/>
        </a:p>
      </dgm:t>
    </dgm:pt>
    <dgm:pt modelId="{4332BDCF-6B81-4A5A-923C-B1F5F80D9F48}">
      <dgm:prSet phldrT="[Text]" custT="1"/>
      <dgm:spPr/>
      <dgm:t>
        <a:bodyPr/>
        <a:lstStyle/>
        <a:p>
          <a:pPr algn="l"/>
          <a:endParaRPr lang="en-GB" sz="1800" dirty="0">
            <a:latin typeface="Arial Narrow"/>
            <a:cs typeface="Arial Narrow"/>
          </a:endParaRPr>
        </a:p>
        <a:p>
          <a:pPr algn="l"/>
          <a:endParaRPr lang="en-GB" sz="1800" dirty="0">
            <a:latin typeface="Arial Narrow"/>
            <a:cs typeface="Arial Narrow"/>
          </a:endParaRPr>
        </a:p>
        <a:p>
          <a:pPr algn="l"/>
          <a:endParaRPr lang="en-GB" sz="1800" dirty="0">
            <a:latin typeface="Arial Narrow"/>
            <a:cs typeface="Arial Narrow"/>
          </a:endParaRPr>
        </a:p>
        <a:p>
          <a:pPr algn="l"/>
          <a:r>
            <a:rPr lang="en-GB" sz="1800" dirty="0">
              <a:latin typeface="Arial" panose="020B0604020202020204" pitchFamily="34" charset="0"/>
              <a:cs typeface="Arial" panose="020B0604020202020204" pitchFamily="34" charset="0"/>
            </a:rPr>
            <a:t>To oversee and promote safe railway operations through appropriate support, monitoring and enforcement, guided by an enabling regulatory framework</a:t>
          </a:r>
        </a:p>
      </dgm:t>
    </dgm:pt>
    <dgm:pt modelId="{98B64B0A-A56B-47FC-9167-D37E318F655A}" type="parTrans" cxnId="{CB626A2E-A697-4AFE-9876-472E1F3077B8}">
      <dgm:prSet/>
      <dgm:spPr/>
      <dgm:t>
        <a:bodyPr/>
        <a:lstStyle/>
        <a:p>
          <a:endParaRPr lang="en-GB"/>
        </a:p>
      </dgm:t>
    </dgm:pt>
    <dgm:pt modelId="{D3F3B964-EE7F-403B-8254-A3302A12D343}" type="sibTrans" cxnId="{CB626A2E-A697-4AFE-9876-472E1F3077B8}">
      <dgm:prSet/>
      <dgm:spPr/>
      <dgm:t>
        <a:bodyPr/>
        <a:lstStyle/>
        <a:p>
          <a:endParaRPr lang="en-GB"/>
        </a:p>
      </dgm:t>
    </dgm:pt>
    <dgm:pt modelId="{DD2902A0-B779-40FA-A989-E6ADDCDF2126}">
      <dgm:prSet phldrT="[Text]"/>
      <dgm:spPr>
        <a:solidFill>
          <a:schemeClr val="bg1"/>
        </a:solidFill>
      </dgm:spPr>
      <dgm:t>
        <a:bodyPr/>
        <a:lstStyle/>
        <a:p>
          <a:r>
            <a:rPr lang="en-GB" dirty="0">
              <a:latin typeface="Arial" panose="020B0604020202020204" pitchFamily="34" charset="0"/>
              <a:cs typeface="Arial" panose="020B0604020202020204" pitchFamily="34" charset="0"/>
            </a:rPr>
            <a:t>Values</a:t>
          </a:r>
        </a:p>
      </dgm:t>
    </dgm:pt>
    <dgm:pt modelId="{CAF82114-F2D4-4190-ACA7-5B1162AE7686}" type="parTrans" cxnId="{4FB6A1E4-0AB8-46AF-AF27-9FC4FEFD7EE0}">
      <dgm:prSet/>
      <dgm:spPr/>
      <dgm:t>
        <a:bodyPr/>
        <a:lstStyle/>
        <a:p>
          <a:endParaRPr lang="en-GB"/>
        </a:p>
      </dgm:t>
    </dgm:pt>
    <dgm:pt modelId="{B443CF58-AA9F-44D8-A2F4-399712AABACA}" type="sibTrans" cxnId="{4FB6A1E4-0AB8-46AF-AF27-9FC4FEFD7EE0}">
      <dgm:prSet/>
      <dgm:spPr/>
      <dgm:t>
        <a:bodyPr/>
        <a:lstStyle/>
        <a:p>
          <a:endParaRPr lang="en-GB"/>
        </a:p>
      </dgm:t>
    </dgm:pt>
    <dgm:pt modelId="{48AB1EF7-89C5-4C37-9781-47D3D95F041D}">
      <dgm:prSet phldrT="[Text]" custT="1"/>
      <dgm:spPr/>
      <dgm:t>
        <a:bodyPr/>
        <a:lstStyle/>
        <a:p>
          <a:pPr algn="l">
            <a:lnSpc>
              <a:spcPct val="100000"/>
            </a:lnSpc>
            <a:spcBef>
              <a:spcPts val="300"/>
            </a:spcBef>
            <a:spcAft>
              <a:spcPts val="300"/>
            </a:spcAft>
          </a:pPr>
          <a:endParaRPr lang="en-ZA" sz="1800" dirty="0">
            <a:latin typeface="Arial Narrow" panose="020B0606020202030204" pitchFamily="34" charset="0"/>
          </a:endParaRPr>
        </a:p>
        <a:p>
          <a:pPr algn="l">
            <a:lnSpc>
              <a:spcPct val="100000"/>
            </a:lnSpc>
            <a:spcBef>
              <a:spcPts val="300"/>
            </a:spcBef>
            <a:spcAft>
              <a:spcPts val="300"/>
            </a:spcAft>
          </a:pPr>
          <a:endParaRPr lang="en-ZA" sz="1800" dirty="0">
            <a:latin typeface="Arial Narrow" panose="020B0606020202030204" pitchFamily="34" charset="0"/>
          </a:endParaRPr>
        </a:p>
        <a:p>
          <a:pPr algn="just">
            <a:lnSpc>
              <a:spcPct val="150000"/>
            </a:lnSpc>
            <a:spcBef>
              <a:spcPts val="300"/>
            </a:spcBef>
            <a:spcAft>
              <a:spcPts val="300"/>
            </a:spcAft>
          </a:pPr>
          <a:r>
            <a:rPr lang="en-ZA" sz="1800" dirty="0">
              <a:latin typeface="Arial" panose="020B0604020202020204" pitchFamily="34" charset="0"/>
              <a:cs typeface="Arial" panose="020B0604020202020204" pitchFamily="34" charset="0"/>
            </a:rPr>
            <a:t>Integrity &amp; Trust</a:t>
          </a:r>
        </a:p>
        <a:p>
          <a:pPr algn="just">
            <a:lnSpc>
              <a:spcPct val="150000"/>
            </a:lnSpc>
            <a:spcBef>
              <a:spcPts val="300"/>
            </a:spcBef>
            <a:spcAft>
              <a:spcPts val="300"/>
            </a:spcAft>
          </a:pPr>
          <a:r>
            <a:rPr lang="en-ZA" sz="1800" dirty="0">
              <a:latin typeface="Arial" panose="020B0604020202020204" pitchFamily="34" charset="0"/>
              <a:cs typeface="Arial" panose="020B0604020202020204" pitchFamily="34" charset="0"/>
            </a:rPr>
            <a:t>Transparency </a:t>
          </a:r>
          <a:endParaRPr lang="en-GB" sz="1800" dirty="0">
            <a:latin typeface="Arial" panose="020B0604020202020204" pitchFamily="34" charset="0"/>
            <a:cs typeface="Arial" panose="020B0604020202020204" pitchFamily="34" charset="0"/>
          </a:endParaRPr>
        </a:p>
      </dgm:t>
    </dgm:pt>
    <dgm:pt modelId="{F5E1DFB4-79E5-4A53-8A12-2C5421D8F879}" type="parTrans" cxnId="{33ECA398-56E5-49AC-8190-CBB7EF1CCAF5}">
      <dgm:prSet/>
      <dgm:spPr/>
      <dgm:t>
        <a:bodyPr/>
        <a:lstStyle/>
        <a:p>
          <a:endParaRPr lang="en-GB"/>
        </a:p>
      </dgm:t>
    </dgm:pt>
    <dgm:pt modelId="{5F7C0AD2-C79F-48F4-9BCB-4ED6860C1B11}" type="sibTrans" cxnId="{33ECA398-56E5-49AC-8190-CBB7EF1CCAF5}">
      <dgm:prSet/>
      <dgm:spPr/>
      <dgm:t>
        <a:bodyPr/>
        <a:lstStyle/>
        <a:p>
          <a:endParaRPr lang="en-GB"/>
        </a:p>
      </dgm:t>
    </dgm:pt>
    <dgm:pt modelId="{BDED883E-3DA6-41CC-BD25-1973FE3F33D3}">
      <dgm:prSet custT="1"/>
      <dgm:spPr/>
      <dgm:t>
        <a:bodyPr/>
        <a:lstStyle/>
        <a:p>
          <a:pPr algn="just">
            <a:lnSpc>
              <a:spcPct val="150000"/>
            </a:lnSpc>
            <a:spcBef>
              <a:spcPts val="300"/>
            </a:spcBef>
            <a:spcAft>
              <a:spcPts val="300"/>
            </a:spcAft>
          </a:pPr>
          <a:r>
            <a:rPr lang="en-ZA" sz="1800" dirty="0">
              <a:latin typeface="Arial" panose="020B0604020202020204" pitchFamily="34" charset="0"/>
              <a:cs typeface="Arial" panose="020B0604020202020204" pitchFamily="34" charset="0"/>
            </a:rPr>
            <a:t>Fairness &amp; Equity</a:t>
          </a:r>
          <a:endParaRPr lang="af-ZA" sz="1800" dirty="0">
            <a:latin typeface="Arial" panose="020B0604020202020204" pitchFamily="34" charset="0"/>
            <a:cs typeface="Arial" panose="020B0604020202020204" pitchFamily="34" charset="0"/>
          </a:endParaRPr>
        </a:p>
      </dgm:t>
    </dgm:pt>
    <dgm:pt modelId="{75432B74-C375-4FB6-9937-207F0A8DC108}" type="parTrans" cxnId="{F7EEA046-9EE3-44CA-BBA6-86B002835214}">
      <dgm:prSet/>
      <dgm:spPr/>
      <dgm:t>
        <a:bodyPr/>
        <a:lstStyle/>
        <a:p>
          <a:endParaRPr lang="en-GB"/>
        </a:p>
      </dgm:t>
    </dgm:pt>
    <dgm:pt modelId="{3FE7AC24-C6D2-4E32-9083-D90F220181E3}" type="sibTrans" cxnId="{F7EEA046-9EE3-44CA-BBA6-86B002835214}">
      <dgm:prSet/>
      <dgm:spPr/>
      <dgm:t>
        <a:bodyPr/>
        <a:lstStyle/>
        <a:p>
          <a:endParaRPr lang="en-GB"/>
        </a:p>
      </dgm:t>
    </dgm:pt>
    <dgm:pt modelId="{7F7FC1A9-80D3-47AA-A1E3-28BD13F833E6}">
      <dgm:prSet custT="1"/>
      <dgm:spPr/>
      <dgm:t>
        <a:bodyPr/>
        <a:lstStyle/>
        <a:p>
          <a:pPr algn="just">
            <a:lnSpc>
              <a:spcPct val="150000"/>
            </a:lnSpc>
            <a:spcBef>
              <a:spcPts val="300"/>
            </a:spcBef>
            <a:spcAft>
              <a:spcPts val="300"/>
            </a:spcAft>
          </a:pPr>
          <a:r>
            <a:rPr lang="en-ZA" sz="1800" dirty="0">
              <a:latin typeface="Arial" panose="020B0604020202020204" pitchFamily="34" charset="0"/>
              <a:cs typeface="Arial" panose="020B0604020202020204" pitchFamily="34" charset="0"/>
            </a:rPr>
            <a:t>Innovation </a:t>
          </a:r>
          <a:endParaRPr lang="af-ZA" sz="1800" dirty="0">
            <a:latin typeface="Arial" panose="020B0604020202020204" pitchFamily="34" charset="0"/>
            <a:cs typeface="Arial" panose="020B0604020202020204" pitchFamily="34" charset="0"/>
          </a:endParaRPr>
        </a:p>
      </dgm:t>
    </dgm:pt>
    <dgm:pt modelId="{AA63BAA6-3736-48AB-A312-F3E46C7B9688}" type="parTrans" cxnId="{7042EFAD-E92B-4F27-A330-91BF16C30304}">
      <dgm:prSet/>
      <dgm:spPr/>
      <dgm:t>
        <a:bodyPr/>
        <a:lstStyle/>
        <a:p>
          <a:endParaRPr lang="en-GB"/>
        </a:p>
      </dgm:t>
    </dgm:pt>
    <dgm:pt modelId="{581F7463-CF61-4A1C-B497-1BFAC0643971}" type="sibTrans" cxnId="{7042EFAD-E92B-4F27-A330-91BF16C30304}">
      <dgm:prSet/>
      <dgm:spPr/>
      <dgm:t>
        <a:bodyPr/>
        <a:lstStyle/>
        <a:p>
          <a:endParaRPr lang="en-GB"/>
        </a:p>
      </dgm:t>
    </dgm:pt>
    <dgm:pt modelId="{D911F9A6-2FA9-4C1F-A840-9ECFC2557917}">
      <dgm:prSet custT="1"/>
      <dgm:spPr/>
      <dgm:t>
        <a:bodyPr/>
        <a:lstStyle/>
        <a:p>
          <a:pPr algn="l">
            <a:lnSpc>
              <a:spcPct val="150000"/>
            </a:lnSpc>
            <a:spcBef>
              <a:spcPts val="300"/>
            </a:spcBef>
            <a:spcAft>
              <a:spcPts val="300"/>
            </a:spcAft>
          </a:pPr>
          <a:r>
            <a:rPr lang="en-ZA" sz="1800" dirty="0">
              <a:latin typeface="Arial" panose="020B0604020202020204" pitchFamily="34" charset="0"/>
              <a:cs typeface="Arial" panose="020B0604020202020204" pitchFamily="34" charset="0"/>
            </a:rPr>
            <a:t>Speed of Execution</a:t>
          </a:r>
        </a:p>
        <a:p>
          <a:pPr algn="l">
            <a:lnSpc>
              <a:spcPct val="150000"/>
            </a:lnSpc>
            <a:spcBef>
              <a:spcPts val="300"/>
            </a:spcBef>
            <a:spcAft>
              <a:spcPts val="300"/>
            </a:spcAft>
          </a:pPr>
          <a:r>
            <a:rPr lang="en-ZA" sz="1800" dirty="0">
              <a:solidFill>
                <a:schemeClr val="tx1"/>
              </a:solidFill>
              <a:latin typeface="Arial" panose="020B0604020202020204" pitchFamily="34" charset="0"/>
              <a:cs typeface="Arial" panose="020B0604020202020204" pitchFamily="34" charset="0"/>
            </a:rPr>
            <a:t>Respect &amp; Diversity</a:t>
          </a:r>
        </a:p>
      </dgm:t>
    </dgm:pt>
    <dgm:pt modelId="{396CDCB2-FCFD-4C71-B070-016027AC76C2}" type="parTrans" cxnId="{FE2FFEBE-5487-45B0-8741-09C821C05BB0}">
      <dgm:prSet/>
      <dgm:spPr/>
      <dgm:t>
        <a:bodyPr/>
        <a:lstStyle/>
        <a:p>
          <a:endParaRPr lang="en-GB"/>
        </a:p>
      </dgm:t>
    </dgm:pt>
    <dgm:pt modelId="{8A4AC097-640E-4A5C-A919-71E7E0570B81}" type="sibTrans" cxnId="{FE2FFEBE-5487-45B0-8741-09C821C05BB0}">
      <dgm:prSet/>
      <dgm:spPr/>
      <dgm:t>
        <a:bodyPr/>
        <a:lstStyle/>
        <a:p>
          <a:endParaRPr lang="en-GB"/>
        </a:p>
      </dgm:t>
    </dgm:pt>
    <dgm:pt modelId="{17D4D5A3-57EE-43C6-9654-9643D04CF6F1}" type="pres">
      <dgm:prSet presAssocID="{83F61B76-C487-4FA3-88E3-86C45F08181A}" presName="Name0" presStyleCnt="0">
        <dgm:presLayoutVars>
          <dgm:dir/>
          <dgm:animLvl val="lvl"/>
          <dgm:resizeHandles val="exact"/>
        </dgm:presLayoutVars>
      </dgm:prSet>
      <dgm:spPr/>
      <dgm:t>
        <a:bodyPr/>
        <a:lstStyle/>
        <a:p>
          <a:endParaRPr lang="en-ZA"/>
        </a:p>
      </dgm:t>
    </dgm:pt>
    <dgm:pt modelId="{B0D7E90A-F3AE-4EFC-A705-AC349B42A131}" type="pres">
      <dgm:prSet presAssocID="{B8D85213-D1DF-4ED1-A96F-CFB9FC04F028}" presName="compositeNode" presStyleCnt="0">
        <dgm:presLayoutVars>
          <dgm:bulletEnabled val="1"/>
        </dgm:presLayoutVars>
      </dgm:prSet>
      <dgm:spPr/>
    </dgm:pt>
    <dgm:pt modelId="{0B30CE2F-577F-4B85-AE58-3FA12B5D4628}" type="pres">
      <dgm:prSet presAssocID="{B8D85213-D1DF-4ED1-A96F-CFB9FC04F028}" presName="bgRect" presStyleLbl="node1" presStyleIdx="0" presStyleCnt="3" custScaleY="127184" custLinFactNeighborX="770" custLinFactNeighborY="-11539"/>
      <dgm:spPr/>
      <dgm:t>
        <a:bodyPr/>
        <a:lstStyle/>
        <a:p>
          <a:endParaRPr lang="en-ZA"/>
        </a:p>
      </dgm:t>
    </dgm:pt>
    <dgm:pt modelId="{B54A070A-3D96-439E-A0BF-D90B185CBB99}" type="pres">
      <dgm:prSet presAssocID="{B8D85213-D1DF-4ED1-A96F-CFB9FC04F028}" presName="parentNode" presStyleLbl="node1" presStyleIdx="0" presStyleCnt="3">
        <dgm:presLayoutVars>
          <dgm:chMax val="0"/>
          <dgm:bulletEnabled val="1"/>
        </dgm:presLayoutVars>
      </dgm:prSet>
      <dgm:spPr/>
      <dgm:t>
        <a:bodyPr/>
        <a:lstStyle/>
        <a:p>
          <a:endParaRPr lang="en-ZA"/>
        </a:p>
      </dgm:t>
    </dgm:pt>
    <dgm:pt modelId="{29593181-8F48-4BAB-9B7A-EE44CAA02963}" type="pres">
      <dgm:prSet presAssocID="{B8D85213-D1DF-4ED1-A96F-CFB9FC04F028}" presName="childNode" presStyleLbl="node1" presStyleIdx="0" presStyleCnt="3">
        <dgm:presLayoutVars>
          <dgm:bulletEnabled val="1"/>
        </dgm:presLayoutVars>
      </dgm:prSet>
      <dgm:spPr/>
      <dgm:t>
        <a:bodyPr/>
        <a:lstStyle/>
        <a:p>
          <a:endParaRPr lang="en-ZA"/>
        </a:p>
      </dgm:t>
    </dgm:pt>
    <dgm:pt modelId="{E8CFC481-31F1-4767-9F58-23C5E1337F70}" type="pres">
      <dgm:prSet presAssocID="{60C59674-213E-49F1-934F-937D9EEFD011}" presName="hSp" presStyleCnt="0"/>
      <dgm:spPr/>
    </dgm:pt>
    <dgm:pt modelId="{A5216332-2460-4C67-A73C-432B937A3028}" type="pres">
      <dgm:prSet presAssocID="{60C59674-213E-49F1-934F-937D9EEFD011}" presName="vProcSp" presStyleCnt="0"/>
      <dgm:spPr/>
    </dgm:pt>
    <dgm:pt modelId="{D69B112B-3DE7-46BA-9DD6-841585EB9927}" type="pres">
      <dgm:prSet presAssocID="{60C59674-213E-49F1-934F-937D9EEFD011}" presName="vSp1" presStyleCnt="0"/>
      <dgm:spPr/>
    </dgm:pt>
    <dgm:pt modelId="{719D1C9A-CD73-4EA8-A259-C911E3543E6D}" type="pres">
      <dgm:prSet presAssocID="{60C59674-213E-49F1-934F-937D9EEFD011}" presName="simulatedConn" presStyleLbl="solidFgAcc1" presStyleIdx="0" presStyleCnt="2" custLinFactY="-126690" custLinFactNeighborX="-7051" custLinFactNeighborY="-200000"/>
      <dgm:spPr/>
    </dgm:pt>
    <dgm:pt modelId="{C94B2BCF-BDD7-4AFD-A92A-11D2F51E9280}" type="pres">
      <dgm:prSet presAssocID="{60C59674-213E-49F1-934F-937D9EEFD011}" presName="vSp2" presStyleCnt="0"/>
      <dgm:spPr/>
    </dgm:pt>
    <dgm:pt modelId="{0BCB4D13-1290-41E0-8D8F-90FDA842C6CF}" type="pres">
      <dgm:prSet presAssocID="{60C59674-213E-49F1-934F-937D9EEFD011}" presName="sibTrans" presStyleCnt="0"/>
      <dgm:spPr/>
    </dgm:pt>
    <dgm:pt modelId="{A945035D-8BAF-4222-9C01-352BBC99C0FE}" type="pres">
      <dgm:prSet presAssocID="{84908165-E2D8-4BB2-B7B0-317E33C8C813}" presName="compositeNode" presStyleCnt="0">
        <dgm:presLayoutVars>
          <dgm:bulletEnabled val="1"/>
        </dgm:presLayoutVars>
      </dgm:prSet>
      <dgm:spPr/>
    </dgm:pt>
    <dgm:pt modelId="{55432369-CF84-4A13-8A00-6B06A10D901E}" type="pres">
      <dgm:prSet presAssocID="{84908165-E2D8-4BB2-B7B0-317E33C8C813}" presName="bgRect" presStyleLbl="node1" presStyleIdx="1" presStyleCnt="3" custScaleY="127455"/>
      <dgm:spPr/>
      <dgm:t>
        <a:bodyPr/>
        <a:lstStyle/>
        <a:p>
          <a:endParaRPr lang="en-ZA"/>
        </a:p>
      </dgm:t>
    </dgm:pt>
    <dgm:pt modelId="{32CFBEBD-E23B-4EBA-BB79-11D925FD578E}" type="pres">
      <dgm:prSet presAssocID="{84908165-E2D8-4BB2-B7B0-317E33C8C813}" presName="parentNode" presStyleLbl="node1" presStyleIdx="1" presStyleCnt="3">
        <dgm:presLayoutVars>
          <dgm:chMax val="0"/>
          <dgm:bulletEnabled val="1"/>
        </dgm:presLayoutVars>
      </dgm:prSet>
      <dgm:spPr/>
      <dgm:t>
        <a:bodyPr/>
        <a:lstStyle/>
        <a:p>
          <a:endParaRPr lang="en-ZA"/>
        </a:p>
      </dgm:t>
    </dgm:pt>
    <dgm:pt modelId="{14BFD8FE-62F8-4FAB-910A-6976257F442D}" type="pres">
      <dgm:prSet presAssocID="{84908165-E2D8-4BB2-B7B0-317E33C8C813}" presName="childNode" presStyleLbl="node1" presStyleIdx="1" presStyleCnt="3">
        <dgm:presLayoutVars>
          <dgm:bulletEnabled val="1"/>
        </dgm:presLayoutVars>
      </dgm:prSet>
      <dgm:spPr/>
      <dgm:t>
        <a:bodyPr/>
        <a:lstStyle/>
        <a:p>
          <a:endParaRPr lang="en-ZA"/>
        </a:p>
      </dgm:t>
    </dgm:pt>
    <dgm:pt modelId="{A3C1754E-64A9-403C-BCE0-37F1F807D5CC}" type="pres">
      <dgm:prSet presAssocID="{3B392E3D-6D0C-4ED8-A2CA-DE36A8B779BE}" presName="hSp" presStyleCnt="0"/>
      <dgm:spPr/>
    </dgm:pt>
    <dgm:pt modelId="{58983C19-E07C-4EB0-9720-16FB77C48A6D}" type="pres">
      <dgm:prSet presAssocID="{3B392E3D-6D0C-4ED8-A2CA-DE36A8B779BE}" presName="vProcSp" presStyleCnt="0"/>
      <dgm:spPr/>
    </dgm:pt>
    <dgm:pt modelId="{A88E35B9-40FC-4AFD-8F52-F27D174A74E9}" type="pres">
      <dgm:prSet presAssocID="{3B392E3D-6D0C-4ED8-A2CA-DE36A8B779BE}" presName="vSp1" presStyleCnt="0"/>
      <dgm:spPr/>
    </dgm:pt>
    <dgm:pt modelId="{8C4D1667-672D-4F7F-8383-8D899AC9C14A}" type="pres">
      <dgm:prSet presAssocID="{3B392E3D-6D0C-4ED8-A2CA-DE36A8B779BE}" presName="simulatedConn" presStyleLbl="solidFgAcc1" presStyleIdx="1" presStyleCnt="2"/>
      <dgm:spPr/>
    </dgm:pt>
    <dgm:pt modelId="{D43E2C37-5DCD-41F8-8275-F0E21D5FCB46}" type="pres">
      <dgm:prSet presAssocID="{3B392E3D-6D0C-4ED8-A2CA-DE36A8B779BE}" presName="vSp2" presStyleCnt="0"/>
      <dgm:spPr/>
    </dgm:pt>
    <dgm:pt modelId="{AC3E7EEF-D3AE-4D9B-852D-2769DEA64B8B}" type="pres">
      <dgm:prSet presAssocID="{3B392E3D-6D0C-4ED8-A2CA-DE36A8B779BE}" presName="sibTrans" presStyleCnt="0"/>
      <dgm:spPr/>
    </dgm:pt>
    <dgm:pt modelId="{7C94A055-A73B-46D7-B0C8-EB84787D71A8}" type="pres">
      <dgm:prSet presAssocID="{DD2902A0-B779-40FA-A989-E6ADDCDF2126}" presName="compositeNode" presStyleCnt="0">
        <dgm:presLayoutVars>
          <dgm:bulletEnabled val="1"/>
        </dgm:presLayoutVars>
      </dgm:prSet>
      <dgm:spPr/>
    </dgm:pt>
    <dgm:pt modelId="{8146409B-7869-4F43-A68E-EB43B936ADA5}" type="pres">
      <dgm:prSet presAssocID="{DD2902A0-B779-40FA-A989-E6ADDCDF2126}" presName="bgRect" presStyleLbl="node1" presStyleIdx="2" presStyleCnt="3" custScaleY="126663" custLinFactNeighborX="3116" custLinFactNeighborY="14127"/>
      <dgm:spPr/>
      <dgm:t>
        <a:bodyPr/>
        <a:lstStyle/>
        <a:p>
          <a:endParaRPr lang="en-ZA"/>
        </a:p>
      </dgm:t>
    </dgm:pt>
    <dgm:pt modelId="{9C411CDA-4E33-4AF2-B2EA-B56284717400}" type="pres">
      <dgm:prSet presAssocID="{DD2902A0-B779-40FA-A989-E6ADDCDF2126}" presName="parentNode" presStyleLbl="node1" presStyleIdx="2" presStyleCnt="3">
        <dgm:presLayoutVars>
          <dgm:chMax val="0"/>
          <dgm:bulletEnabled val="1"/>
        </dgm:presLayoutVars>
      </dgm:prSet>
      <dgm:spPr/>
      <dgm:t>
        <a:bodyPr/>
        <a:lstStyle/>
        <a:p>
          <a:endParaRPr lang="en-ZA"/>
        </a:p>
      </dgm:t>
    </dgm:pt>
    <dgm:pt modelId="{B82EE83F-8A68-42FB-A791-688010798E0A}" type="pres">
      <dgm:prSet presAssocID="{DD2902A0-B779-40FA-A989-E6ADDCDF2126}" presName="childNode" presStyleLbl="node1" presStyleIdx="2" presStyleCnt="3">
        <dgm:presLayoutVars>
          <dgm:bulletEnabled val="1"/>
        </dgm:presLayoutVars>
      </dgm:prSet>
      <dgm:spPr/>
      <dgm:t>
        <a:bodyPr/>
        <a:lstStyle/>
        <a:p>
          <a:endParaRPr lang="en-ZA"/>
        </a:p>
      </dgm:t>
    </dgm:pt>
  </dgm:ptLst>
  <dgm:cxnLst>
    <dgm:cxn modelId="{33ECA398-56E5-49AC-8190-CBB7EF1CCAF5}" srcId="{DD2902A0-B779-40FA-A989-E6ADDCDF2126}" destId="{48AB1EF7-89C5-4C37-9781-47D3D95F041D}" srcOrd="0" destOrd="0" parTransId="{F5E1DFB4-79E5-4A53-8A12-2C5421D8F879}" sibTransId="{5F7C0AD2-C79F-48F4-9BCB-4ED6860C1B11}"/>
    <dgm:cxn modelId="{B6E178B8-3321-EE4E-B735-3FBEE64B76FB}" type="presOf" srcId="{84908165-E2D8-4BB2-B7B0-317E33C8C813}" destId="{55432369-CF84-4A13-8A00-6B06A10D901E}" srcOrd="0" destOrd="0" presId="urn:microsoft.com/office/officeart/2005/8/layout/hProcess7#1"/>
    <dgm:cxn modelId="{4FB6A1E4-0AB8-46AF-AF27-9FC4FEFD7EE0}" srcId="{83F61B76-C487-4FA3-88E3-86C45F08181A}" destId="{DD2902A0-B779-40FA-A989-E6ADDCDF2126}" srcOrd="2" destOrd="0" parTransId="{CAF82114-F2D4-4190-ACA7-5B1162AE7686}" sibTransId="{B443CF58-AA9F-44D8-A2F4-399712AABACA}"/>
    <dgm:cxn modelId="{941DCDC5-4245-1E42-AEE4-1F2F8BA9589D}" type="presOf" srcId="{7F7FC1A9-80D3-47AA-A1E3-28BD13F833E6}" destId="{B82EE83F-8A68-42FB-A791-688010798E0A}" srcOrd="0" destOrd="2" presId="urn:microsoft.com/office/officeart/2005/8/layout/hProcess7#1"/>
    <dgm:cxn modelId="{18706346-C097-3146-BF70-591B403CFC53}" type="presOf" srcId="{B8D85213-D1DF-4ED1-A96F-CFB9FC04F028}" destId="{0B30CE2F-577F-4B85-AE58-3FA12B5D4628}" srcOrd="0" destOrd="0" presId="urn:microsoft.com/office/officeart/2005/8/layout/hProcess7#1"/>
    <dgm:cxn modelId="{2E8AA680-CBAD-6D48-AFF4-13F202CFDBE4}" type="presOf" srcId="{B8D85213-D1DF-4ED1-A96F-CFB9FC04F028}" destId="{B54A070A-3D96-439E-A0BF-D90B185CBB99}" srcOrd="1" destOrd="0" presId="urn:microsoft.com/office/officeart/2005/8/layout/hProcess7#1"/>
    <dgm:cxn modelId="{CC55B38C-F87E-40EB-B21C-12F960D66130}" srcId="{B8D85213-D1DF-4ED1-A96F-CFB9FC04F028}" destId="{F9B7A505-D73D-4CBF-A7A9-38BA87CCA9EA}" srcOrd="0" destOrd="0" parTransId="{10F93815-B2F1-4B10-83FF-D6C13BF2D888}" sibTransId="{718C00C3-640E-4BCE-AB7C-4DBA93EF484A}"/>
    <dgm:cxn modelId="{587B7F81-B7CD-4A5F-8F1B-124DFFAEC757}" srcId="{83F61B76-C487-4FA3-88E3-86C45F08181A}" destId="{84908165-E2D8-4BB2-B7B0-317E33C8C813}" srcOrd="1" destOrd="0" parTransId="{C10C345A-5E11-4DB6-B8CB-7AEE6CA3F30F}" sibTransId="{3B392E3D-6D0C-4ED8-A2CA-DE36A8B779BE}"/>
    <dgm:cxn modelId="{E85F7365-EF49-F845-9BE1-26877C479BE9}" type="presOf" srcId="{D911F9A6-2FA9-4C1F-A840-9ECFC2557917}" destId="{B82EE83F-8A68-42FB-A791-688010798E0A}" srcOrd="0" destOrd="3" presId="urn:microsoft.com/office/officeart/2005/8/layout/hProcess7#1"/>
    <dgm:cxn modelId="{B40B8F60-BD86-A746-AA2A-DBFD81A5812B}" type="presOf" srcId="{83F61B76-C487-4FA3-88E3-86C45F08181A}" destId="{17D4D5A3-57EE-43C6-9654-9643D04CF6F1}" srcOrd="0" destOrd="0" presId="urn:microsoft.com/office/officeart/2005/8/layout/hProcess7#1"/>
    <dgm:cxn modelId="{9709D08E-EF49-304F-9FF2-21F21C0AF030}" type="presOf" srcId="{F9B7A505-D73D-4CBF-A7A9-38BA87CCA9EA}" destId="{29593181-8F48-4BAB-9B7A-EE44CAA02963}" srcOrd="0" destOrd="0" presId="urn:microsoft.com/office/officeart/2005/8/layout/hProcess7#1"/>
    <dgm:cxn modelId="{8CF8ECF2-C2B0-F844-A355-8771CEEE00E2}" type="presOf" srcId="{4332BDCF-6B81-4A5A-923C-B1F5F80D9F48}" destId="{14BFD8FE-62F8-4FAB-910A-6976257F442D}" srcOrd="0" destOrd="0" presId="urn:microsoft.com/office/officeart/2005/8/layout/hProcess7#1"/>
    <dgm:cxn modelId="{F7EEA046-9EE3-44CA-BBA6-86B002835214}" srcId="{DD2902A0-B779-40FA-A989-E6ADDCDF2126}" destId="{BDED883E-3DA6-41CC-BD25-1973FE3F33D3}" srcOrd="1" destOrd="0" parTransId="{75432B74-C375-4FB6-9937-207F0A8DC108}" sibTransId="{3FE7AC24-C6D2-4E32-9083-D90F220181E3}"/>
    <dgm:cxn modelId="{84BE5970-A42A-3341-9C64-A70B63CD8E1D}" type="presOf" srcId="{DD2902A0-B779-40FA-A989-E6ADDCDF2126}" destId="{8146409B-7869-4F43-A68E-EB43B936ADA5}" srcOrd="0" destOrd="0" presId="urn:microsoft.com/office/officeart/2005/8/layout/hProcess7#1"/>
    <dgm:cxn modelId="{8B1FFBE1-B16B-FD41-8A5F-D08EFBF74F32}" type="presOf" srcId="{BDED883E-3DA6-41CC-BD25-1973FE3F33D3}" destId="{B82EE83F-8A68-42FB-A791-688010798E0A}" srcOrd="0" destOrd="1" presId="urn:microsoft.com/office/officeart/2005/8/layout/hProcess7#1"/>
    <dgm:cxn modelId="{CB626A2E-A697-4AFE-9876-472E1F3077B8}" srcId="{84908165-E2D8-4BB2-B7B0-317E33C8C813}" destId="{4332BDCF-6B81-4A5A-923C-B1F5F80D9F48}" srcOrd="0" destOrd="0" parTransId="{98B64B0A-A56B-47FC-9167-D37E318F655A}" sibTransId="{D3F3B964-EE7F-403B-8254-A3302A12D343}"/>
    <dgm:cxn modelId="{FE2FFEBE-5487-45B0-8741-09C821C05BB0}" srcId="{DD2902A0-B779-40FA-A989-E6ADDCDF2126}" destId="{D911F9A6-2FA9-4C1F-A840-9ECFC2557917}" srcOrd="3" destOrd="0" parTransId="{396CDCB2-FCFD-4C71-B070-016027AC76C2}" sibTransId="{8A4AC097-640E-4A5C-A919-71E7E0570B81}"/>
    <dgm:cxn modelId="{7042EFAD-E92B-4F27-A330-91BF16C30304}" srcId="{DD2902A0-B779-40FA-A989-E6ADDCDF2126}" destId="{7F7FC1A9-80D3-47AA-A1E3-28BD13F833E6}" srcOrd="2" destOrd="0" parTransId="{AA63BAA6-3736-48AB-A312-F3E46C7B9688}" sibTransId="{581F7463-CF61-4A1C-B497-1BFAC0643971}"/>
    <dgm:cxn modelId="{E99325CD-DFB3-124E-B07B-100FFF984DCE}" type="presOf" srcId="{84908165-E2D8-4BB2-B7B0-317E33C8C813}" destId="{32CFBEBD-E23B-4EBA-BB79-11D925FD578E}" srcOrd="1" destOrd="0" presId="urn:microsoft.com/office/officeart/2005/8/layout/hProcess7#1"/>
    <dgm:cxn modelId="{DBDF4829-D880-694F-A672-B50691CF8CD3}" type="presOf" srcId="{DD2902A0-B779-40FA-A989-E6ADDCDF2126}" destId="{9C411CDA-4E33-4AF2-B2EA-B56284717400}" srcOrd="1" destOrd="0" presId="urn:microsoft.com/office/officeart/2005/8/layout/hProcess7#1"/>
    <dgm:cxn modelId="{4ACC9ECA-B4E6-0241-8990-FC33FF20658E}" type="presOf" srcId="{48AB1EF7-89C5-4C37-9781-47D3D95F041D}" destId="{B82EE83F-8A68-42FB-A791-688010798E0A}" srcOrd="0" destOrd="0" presId="urn:microsoft.com/office/officeart/2005/8/layout/hProcess7#1"/>
    <dgm:cxn modelId="{A8B59265-FA80-4B6B-946D-72FC534794D6}" srcId="{83F61B76-C487-4FA3-88E3-86C45F08181A}" destId="{B8D85213-D1DF-4ED1-A96F-CFB9FC04F028}" srcOrd="0" destOrd="0" parTransId="{5FD30076-8E07-4452-8D57-7E4D7D92CCF3}" sibTransId="{60C59674-213E-49F1-934F-937D9EEFD011}"/>
    <dgm:cxn modelId="{844EA316-4E60-C14C-8977-E6B4A030F664}" type="presParOf" srcId="{17D4D5A3-57EE-43C6-9654-9643D04CF6F1}" destId="{B0D7E90A-F3AE-4EFC-A705-AC349B42A131}" srcOrd="0" destOrd="0" presId="urn:microsoft.com/office/officeart/2005/8/layout/hProcess7#1"/>
    <dgm:cxn modelId="{F4398FF4-1215-884A-B037-A8684ED94AC4}" type="presParOf" srcId="{B0D7E90A-F3AE-4EFC-A705-AC349B42A131}" destId="{0B30CE2F-577F-4B85-AE58-3FA12B5D4628}" srcOrd="0" destOrd="0" presId="urn:microsoft.com/office/officeart/2005/8/layout/hProcess7#1"/>
    <dgm:cxn modelId="{DFA4124D-9CF7-254D-8E4F-1EB7A583F3D5}" type="presParOf" srcId="{B0D7E90A-F3AE-4EFC-A705-AC349B42A131}" destId="{B54A070A-3D96-439E-A0BF-D90B185CBB99}" srcOrd="1" destOrd="0" presId="urn:microsoft.com/office/officeart/2005/8/layout/hProcess7#1"/>
    <dgm:cxn modelId="{89E95B42-AB1E-5C49-BCD5-56FB8CE690A2}" type="presParOf" srcId="{B0D7E90A-F3AE-4EFC-A705-AC349B42A131}" destId="{29593181-8F48-4BAB-9B7A-EE44CAA02963}" srcOrd="2" destOrd="0" presId="urn:microsoft.com/office/officeart/2005/8/layout/hProcess7#1"/>
    <dgm:cxn modelId="{F063711C-C107-1B46-8444-FEF0B5D6350D}" type="presParOf" srcId="{17D4D5A3-57EE-43C6-9654-9643D04CF6F1}" destId="{E8CFC481-31F1-4767-9F58-23C5E1337F70}" srcOrd="1" destOrd="0" presId="urn:microsoft.com/office/officeart/2005/8/layout/hProcess7#1"/>
    <dgm:cxn modelId="{10286726-0663-DF4D-897B-389CF3834CEF}" type="presParOf" srcId="{17D4D5A3-57EE-43C6-9654-9643D04CF6F1}" destId="{A5216332-2460-4C67-A73C-432B937A3028}" srcOrd="2" destOrd="0" presId="urn:microsoft.com/office/officeart/2005/8/layout/hProcess7#1"/>
    <dgm:cxn modelId="{A5471819-54EA-7844-81B1-D9D502095AB6}" type="presParOf" srcId="{A5216332-2460-4C67-A73C-432B937A3028}" destId="{D69B112B-3DE7-46BA-9DD6-841585EB9927}" srcOrd="0" destOrd="0" presId="urn:microsoft.com/office/officeart/2005/8/layout/hProcess7#1"/>
    <dgm:cxn modelId="{E91B1B12-B9D3-1049-8081-3333204BF138}" type="presParOf" srcId="{A5216332-2460-4C67-A73C-432B937A3028}" destId="{719D1C9A-CD73-4EA8-A259-C911E3543E6D}" srcOrd="1" destOrd="0" presId="urn:microsoft.com/office/officeart/2005/8/layout/hProcess7#1"/>
    <dgm:cxn modelId="{EEEC50E9-EAE1-2E44-9BC8-CB5077E9DCC3}" type="presParOf" srcId="{A5216332-2460-4C67-A73C-432B937A3028}" destId="{C94B2BCF-BDD7-4AFD-A92A-11D2F51E9280}" srcOrd="2" destOrd="0" presId="urn:microsoft.com/office/officeart/2005/8/layout/hProcess7#1"/>
    <dgm:cxn modelId="{8C32C0B1-312E-FE4C-B9C6-1EC3BD330CB1}" type="presParOf" srcId="{17D4D5A3-57EE-43C6-9654-9643D04CF6F1}" destId="{0BCB4D13-1290-41E0-8D8F-90FDA842C6CF}" srcOrd="3" destOrd="0" presId="urn:microsoft.com/office/officeart/2005/8/layout/hProcess7#1"/>
    <dgm:cxn modelId="{26DC3509-63D7-C440-8B25-EC1BD1758AE6}" type="presParOf" srcId="{17D4D5A3-57EE-43C6-9654-9643D04CF6F1}" destId="{A945035D-8BAF-4222-9C01-352BBC99C0FE}" srcOrd="4" destOrd="0" presId="urn:microsoft.com/office/officeart/2005/8/layout/hProcess7#1"/>
    <dgm:cxn modelId="{0004D6A9-3719-E84C-BEEF-35F0384CF644}" type="presParOf" srcId="{A945035D-8BAF-4222-9C01-352BBC99C0FE}" destId="{55432369-CF84-4A13-8A00-6B06A10D901E}" srcOrd="0" destOrd="0" presId="urn:microsoft.com/office/officeart/2005/8/layout/hProcess7#1"/>
    <dgm:cxn modelId="{23205583-A729-7E4F-849E-B157B03BFF03}" type="presParOf" srcId="{A945035D-8BAF-4222-9C01-352BBC99C0FE}" destId="{32CFBEBD-E23B-4EBA-BB79-11D925FD578E}" srcOrd="1" destOrd="0" presId="urn:microsoft.com/office/officeart/2005/8/layout/hProcess7#1"/>
    <dgm:cxn modelId="{5FC02A77-D8F3-B746-AC9D-529542E49B08}" type="presParOf" srcId="{A945035D-8BAF-4222-9C01-352BBC99C0FE}" destId="{14BFD8FE-62F8-4FAB-910A-6976257F442D}" srcOrd="2" destOrd="0" presId="urn:microsoft.com/office/officeart/2005/8/layout/hProcess7#1"/>
    <dgm:cxn modelId="{96364C6E-7B29-F849-9EE3-D57EA653380C}" type="presParOf" srcId="{17D4D5A3-57EE-43C6-9654-9643D04CF6F1}" destId="{A3C1754E-64A9-403C-BCE0-37F1F807D5CC}" srcOrd="5" destOrd="0" presId="urn:microsoft.com/office/officeart/2005/8/layout/hProcess7#1"/>
    <dgm:cxn modelId="{436D09CB-99D4-F749-9684-DE5DDCD158B5}" type="presParOf" srcId="{17D4D5A3-57EE-43C6-9654-9643D04CF6F1}" destId="{58983C19-E07C-4EB0-9720-16FB77C48A6D}" srcOrd="6" destOrd="0" presId="urn:microsoft.com/office/officeart/2005/8/layout/hProcess7#1"/>
    <dgm:cxn modelId="{AB21CE92-60AA-F046-8B88-AF94883AFD1F}" type="presParOf" srcId="{58983C19-E07C-4EB0-9720-16FB77C48A6D}" destId="{A88E35B9-40FC-4AFD-8F52-F27D174A74E9}" srcOrd="0" destOrd="0" presId="urn:microsoft.com/office/officeart/2005/8/layout/hProcess7#1"/>
    <dgm:cxn modelId="{7B34CB76-667A-2241-8E46-810F314709B8}" type="presParOf" srcId="{58983C19-E07C-4EB0-9720-16FB77C48A6D}" destId="{8C4D1667-672D-4F7F-8383-8D899AC9C14A}" srcOrd="1" destOrd="0" presId="urn:microsoft.com/office/officeart/2005/8/layout/hProcess7#1"/>
    <dgm:cxn modelId="{2F2907FE-9D14-5240-88A9-B62026652437}" type="presParOf" srcId="{58983C19-E07C-4EB0-9720-16FB77C48A6D}" destId="{D43E2C37-5DCD-41F8-8275-F0E21D5FCB46}" srcOrd="2" destOrd="0" presId="urn:microsoft.com/office/officeart/2005/8/layout/hProcess7#1"/>
    <dgm:cxn modelId="{C19336E4-1D8E-8646-842C-1B9CE8ADCB65}" type="presParOf" srcId="{17D4D5A3-57EE-43C6-9654-9643D04CF6F1}" destId="{AC3E7EEF-D3AE-4D9B-852D-2769DEA64B8B}" srcOrd="7" destOrd="0" presId="urn:microsoft.com/office/officeart/2005/8/layout/hProcess7#1"/>
    <dgm:cxn modelId="{76CE6F1B-6621-BC47-B580-A8F77D3C03AA}" type="presParOf" srcId="{17D4D5A3-57EE-43C6-9654-9643D04CF6F1}" destId="{7C94A055-A73B-46D7-B0C8-EB84787D71A8}" srcOrd="8" destOrd="0" presId="urn:microsoft.com/office/officeart/2005/8/layout/hProcess7#1"/>
    <dgm:cxn modelId="{80625D6A-C028-BE40-AAF8-EE959C78657D}" type="presParOf" srcId="{7C94A055-A73B-46D7-B0C8-EB84787D71A8}" destId="{8146409B-7869-4F43-A68E-EB43B936ADA5}" srcOrd="0" destOrd="0" presId="urn:microsoft.com/office/officeart/2005/8/layout/hProcess7#1"/>
    <dgm:cxn modelId="{31B66F76-7BE7-8848-8048-40DD6DE4B2F7}" type="presParOf" srcId="{7C94A055-A73B-46D7-B0C8-EB84787D71A8}" destId="{9C411CDA-4E33-4AF2-B2EA-B56284717400}" srcOrd="1" destOrd="0" presId="urn:microsoft.com/office/officeart/2005/8/layout/hProcess7#1"/>
    <dgm:cxn modelId="{37396C6D-7117-774A-9466-2E090CA5D84D}" type="presParOf" srcId="{7C94A055-A73B-46D7-B0C8-EB84787D71A8}" destId="{B82EE83F-8A68-42FB-A791-688010798E0A}" srcOrd="2" destOrd="0" presId="urn:microsoft.com/office/officeart/2005/8/layout/hProcess7#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30CDAE-CAF6-452D-B928-F441AD93A2E3}" type="doc">
      <dgm:prSet loTypeId="urn:microsoft.com/office/officeart/2005/8/layout/funnel1" loCatId="process" qsTypeId="urn:microsoft.com/office/officeart/2005/8/quickstyle/simple1" qsCatId="simple" csTypeId="urn:microsoft.com/office/officeart/2005/8/colors/colorful3" csCatId="colorful" phldr="1"/>
      <dgm:spPr/>
      <dgm:t>
        <a:bodyPr/>
        <a:lstStyle/>
        <a:p>
          <a:endParaRPr lang="en-US"/>
        </a:p>
      </dgm:t>
    </dgm:pt>
    <dgm:pt modelId="{321E7F9D-F0F2-456D-898A-F20D7806F883}">
      <dgm:prSet phldrT="[Text]"/>
      <dgm:spPr/>
      <dgm:t>
        <a:bodyPr/>
        <a:lstStyle/>
        <a:p>
          <a:r>
            <a:rPr lang="en-US" dirty="0">
              <a:latin typeface="Arial" panose="020B0604020202020204" pitchFamily="34" charset="0"/>
              <a:cs typeface="Arial" panose="020B0604020202020204" pitchFamily="34" charset="0"/>
            </a:rPr>
            <a:t>Technical Assessments of Operators’ SMS &amp; SMSR</a:t>
          </a:r>
        </a:p>
      </dgm:t>
    </dgm:pt>
    <dgm:pt modelId="{DD1557D1-FA23-4193-A46A-2B5D85DD8A74}" type="parTrans" cxnId="{BB6ADB26-144C-4BF2-A764-85F854F7E70D}">
      <dgm:prSet/>
      <dgm:spPr/>
      <dgm:t>
        <a:bodyPr/>
        <a:lstStyle/>
        <a:p>
          <a:endParaRPr lang="en-US"/>
        </a:p>
      </dgm:t>
    </dgm:pt>
    <dgm:pt modelId="{393F376D-8D0D-4CAC-94EF-DA66BF99E688}" type="sibTrans" cxnId="{BB6ADB26-144C-4BF2-A764-85F854F7E70D}">
      <dgm:prSet/>
      <dgm:spPr/>
      <dgm:t>
        <a:bodyPr/>
        <a:lstStyle/>
        <a:p>
          <a:endParaRPr lang="en-US"/>
        </a:p>
      </dgm:t>
    </dgm:pt>
    <dgm:pt modelId="{F19E907F-A4E9-4CD9-8E0C-009F764B2F06}">
      <dgm:prSet phldrT="[Text]"/>
      <dgm:spPr/>
      <dgm:t>
        <a:bodyPr/>
        <a:lstStyle/>
        <a:p>
          <a:r>
            <a:rPr lang="en-US" dirty="0">
              <a:latin typeface="Arial" panose="020B0604020202020204" pitchFamily="34" charset="0"/>
              <a:cs typeface="Arial" panose="020B0604020202020204" pitchFamily="34" charset="0"/>
            </a:rPr>
            <a:t>Compliance Monitoring : Audits, Inspections, Occurrence data</a:t>
          </a:r>
        </a:p>
      </dgm:t>
    </dgm:pt>
    <dgm:pt modelId="{E164790A-B477-4B87-8C20-915119F3DFC5}" type="parTrans" cxnId="{716D86EE-1D11-4963-8F5F-A42E7AC3208B}">
      <dgm:prSet/>
      <dgm:spPr/>
      <dgm:t>
        <a:bodyPr/>
        <a:lstStyle/>
        <a:p>
          <a:endParaRPr lang="en-US"/>
        </a:p>
      </dgm:t>
    </dgm:pt>
    <dgm:pt modelId="{06633FEA-B216-406F-9B1A-624F4BEF81C5}" type="sibTrans" cxnId="{716D86EE-1D11-4963-8F5F-A42E7AC3208B}">
      <dgm:prSet/>
      <dgm:spPr/>
      <dgm:t>
        <a:bodyPr/>
        <a:lstStyle/>
        <a:p>
          <a:endParaRPr lang="en-US"/>
        </a:p>
      </dgm:t>
    </dgm:pt>
    <dgm:pt modelId="{E0C917C5-3D6D-423D-B36F-6AE8A8E4545F}">
      <dgm:prSet phldrT="[Text]" custT="1"/>
      <dgm:spPr/>
      <dgm:t>
        <a:bodyPr/>
        <a:lstStyle/>
        <a:p>
          <a:r>
            <a:rPr lang="en-US" sz="1800" b="1" dirty="0">
              <a:solidFill>
                <a:schemeClr val="tx1"/>
              </a:solidFill>
              <a:latin typeface="Arial" panose="020B0604020202020204" pitchFamily="34" charset="0"/>
              <a:cs typeface="Arial" panose="020B0604020202020204" pitchFamily="34" charset="0"/>
            </a:rPr>
            <a:t>Risks :</a:t>
          </a:r>
        </a:p>
        <a:p>
          <a:r>
            <a:rPr lang="en-US" sz="1800" b="1" dirty="0">
              <a:solidFill>
                <a:schemeClr val="tx1"/>
              </a:solidFill>
              <a:latin typeface="Arial" panose="020B0604020202020204" pitchFamily="34" charset="0"/>
              <a:cs typeface="Arial" panose="020B0604020202020204" pitchFamily="34" charset="0"/>
            </a:rPr>
            <a:t>* Human Factors (</a:t>
          </a:r>
          <a:r>
            <a:rPr lang="en-US" sz="1800" b="1" dirty="0">
              <a:solidFill>
                <a:srgbClr val="FF0000"/>
              </a:solidFill>
              <a:latin typeface="Arial" panose="020B0604020202020204" pitchFamily="34" charset="0"/>
              <a:cs typeface="Arial" panose="020B0604020202020204" pitchFamily="34" charset="0"/>
            </a:rPr>
            <a:t>Vacancies in safety critical grades</a:t>
          </a:r>
          <a:r>
            <a:rPr lang="en-US" sz="1800" b="1" dirty="0">
              <a:solidFill>
                <a:schemeClr val="tx1"/>
              </a:solidFill>
              <a:latin typeface="Arial" panose="020B0604020202020204" pitchFamily="34" charset="0"/>
              <a:cs typeface="Arial" panose="020B0604020202020204" pitchFamily="34" charset="0"/>
            </a:rPr>
            <a:t>, Work Load Planning, Competencies)</a:t>
          </a:r>
        </a:p>
        <a:p>
          <a:r>
            <a:rPr lang="en-US" sz="1800" b="1" dirty="0">
              <a:solidFill>
                <a:schemeClr val="tx1"/>
              </a:solidFill>
              <a:latin typeface="Arial" panose="020B0604020202020204" pitchFamily="34" charset="0"/>
              <a:cs typeface="Arial" panose="020B0604020202020204" pitchFamily="34" charset="0"/>
            </a:rPr>
            <a:t>* Risk Assessments</a:t>
          </a:r>
        </a:p>
        <a:p>
          <a:r>
            <a:rPr lang="en-US" sz="1800" b="1" dirty="0">
              <a:solidFill>
                <a:schemeClr val="tx1"/>
              </a:solidFill>
              <a:latin typeface="Arial" panose="020B0604020202020204" pitchFamily="34" charset="0"/>
              <a:cs typeface="Arial" panose="020B0604020202020204" pitchFamily="34" charset="0"/>
            </a:rPr>
            <a:t>*Interface Arrangements</a:t>
          </a:r>
        </a:p>
        <a:p>
          <a:endParaRPr lang="en-US" sz="1800" b="1" dirty="0">
            <a:solidFill>
              <a:schemeClr val="tx1"/>
            </a:solidFill>
          </a:endParaRPr>
        </a:p>
        <a:p>
          <a:endParaRPr lang="en-US" sz="900" dirty="0"/>
        </a:p>
        <a:p>
          <a:endParaRPr lang="en-US" sz="900" dirty="0"/>
        </a:p>
      </dgm:t>
    </dgm:pt>
    <dgm:pt modelId="{77516A0A-0430-4EDA-BC4C-610CDD57E871}" type="sibTrans" cxnId="{C066E3B5-D687-4FF5-B067-27403F3E4DAB}">
      <dgm:prSet/>
      <dgm:spPr/>
      <dgm:t>
        <a:bodyPr/>
        <a:lstStyle/>
        <a:p>
          <a:endParaRPr lang="en-US"/>
        </a:p>
      </dgm:t>
    </dgm:pt>
    <dgm:pt modelId="{E1DF2FCF-5438-4907-BAF5-A6C21DFA28EC}" type="parTrans" cxnId="{C066E3B5-D687-4FF5-B067-27403F3E4DAB}">
      <dgm:prSet/>
      <dgm:spPr/>
      <dgm:t>
        <a:bodyPr/>
        <a:lstStyle/>
        <a:p>
          <a:endParaRPr lang="en-US"/>
        </a:p>
      </dgm:t>
    </dgm:pt>
    <dgm:pt modelId="{4BF1DACD-24BF-4BE0-8EE3-AD79F19302C6}" type="pres">
      <dgm:prSet presAssocID="{7130CDAE-CAF6-452D-B928-F441AD93A2E3}" presName="Name0" presStyleCnt="0">
        <dgm:presLayoutVars>
          <dgm:chMax val="4"/>
          <dgm:resizeHandles val="exact"/>
        </dgm:presLayoutVars>
      </dgm:prSet>
      <dgm:spPr/>
      <dgm:t>
        <a:bodyPr/>
        <a:lstStyle/>
        <a:p>
          <a:endParaRPr lang="en-ZA"/>
        </a:p>
      </dgm:t>
    </dgm:pt>
    <dgm:pt modelId="{3D115893-C4B5-42DA-8E9C-D2B1FF0CAF57}" type="pres">
      <dgm:prSet presAssocID="{7130CDAE-CAF6-452D-B928-F441AD93A2E3}" presName="ellipse" presStyleLbl="trBgShp" presStyleIdx="0" presStyleCnt="1" custLinFactNeighborX="-900" custLinFactNeighborY="510"/>
      <dgm:spPr/>
    </dgm:pt>
    <dgm:pt modelId="{2968D614-BCCA-4F15-9EFF-D9C07706A276}" type="pres">
      <dgm:prSet presAssocID="{7130CDAE-CAF6-452D-B928-F441AD93A2E3}" presName="arrow1" presStyleLbl="fgShp" presStyleIdx="0" presStyleCnt="1" custScaleY="76492"/>
      <dgm:spPr/>
    </dgm:pt>
    <dgm:pt modelId="{488F12D0-DD1B-411F-9BD1-709D8EE9546C}" type="pres">
      <dgm:prSet presAssocID="{7130CDAE-CAF6-452D-B928-F441AD93A2E3}" presName="rectangle" presStyleLbl="revTx" presStyleIdx="0" presStyleCnt="1" custScaleX="163594" custScaleY="67858" custLinFactNeighborX="903" custLinFactNeighborY="54465">
        <dgm:presLayoutVars>
          <dgm:bulletEnabled val="1"/>
        </dgm:presLayoutVars>
      </dgm:prSet>
      <dgm:spPr/>
      <dgm:t>
        <a:bodyPr/>
        <a:lstStyle/>
        <a:p>
          <a:endParaRPr lang="en-ZA"/>
        </a:p>
      </dgm:t>
    </dgm:pt>
    <dgm:pt modelId="{7AABD2CD-3583-437F-B1D4-9DBAA3B3676D}" type="pres">
      <dgm:prSet presAssocID="{F19E907F-A4E9-4CD9-8E0C-009F764B2F06}" presName="item1" presStyleLbl="node1" presStyleIdx="0" presStyleCnt="2" custLinFactNeighborX="47135" custLinFactNeighborY="-94270">
        <dgm:presLayoutVars>
          <dgm:bulletEnabled val="1"/>
        </dgm:presLayoutVars>
      </dgm:prSet>
      <dgm:spPr/>
      <dgm:t>
        <a:bodyPr/>
        <a:lstStyle/>
        <a:p>
          <a:endParaRPr lang="en-ZA"/>
        </a:p>
      </dgm:t>
    </dgm:pt>
    <dgm:pt modelId="{5328E75B-BF30-4F49-A7AD-BC07717E00D4}" type="pres">
      <dgm:prSet presAssocID="{E0C917C5-3D6D-423D-B36F-6AE8A8E4545F}" presName="item2" presStyleLbl="node1" presStyleIdx="1" presStyleCnt="2" custLinFactNeighborX="5014" custLinFactNeighborY="-16046">
        <dgm:presLayoutVars>
          <dgm:bulletEnabled val="1"/>
        </dgm:presLayoutVars>
      </dgm:prSet>
      <dgm:spPr/>
      <dgm:t>
        <a:bodyPr/>
        <a:lstStyle/>
        <a:p>
          <a:endParaRPr lang="en-ZA"/>
        </a:p>
      </dgm:t>
    </dgm:pt>
    <dgm:pt modelId="{A65E2ED0-F13E-4DAA-AE33-6FCF583CB1F8}" type="pres">
      <dgm:prSet presAssocID="{7130CDAE-CAF6-452D-B928-F441AD93A2E3}" presName="funnel" presStyleLbl="trAlignAcc1" presStyleIdx="0" presStyleCnt="1" custScaleX="95380" custScaleY="89722"/>
      <dgm:spPr/>
    </dgm:pt>
  </dgm:ptLst>
  <dgm:cxnLst>
    <dgm:cxn modelId="{82E0E7F6-16F4-4859-A50A-72A1E76CA5AB}" type="presOf" srcId="{321E7F9D-F0F2-456D-898A-F20D7806F883}" destId="{5328E75B-BF30-4F49-A7AD-BC07717E00D4}" srcOrd="0" destOrd="0" presId="urn:microsoft.com/office/officeart/2005/8/layout/funnel1"/>
    <dgm:cxn modelId="{716D86EE-1D11-4963-8F5F-A42E7AC3208B}" srcId="{7130CDAE-CAF6-452D-B928-F441AD93A2E3}" destId="{F19E907F-A4E9-4CD9-8E0C-009F764B2F06}" srcOrd="1" destOrd="0" parTransId="{E164790A-B477-4B87-8C20-915119F3DFC5}" sibTransId="{06633FEA-B216-406F-9B1A-624F4BEF81C5}"/>
    <dgm:cxn modelId="{BB6ADB26-144C-4BF2-A764-85F854F7E70D}" srcId="{7130CDAE-CAF6-452D-B928-F441AD93A2E3}" destId="{321E7F9D-F0F2-456D-898A-F20D7806F883}" srcOrd="0" destOrd="0" parTransId="{DD1557D1-FA23-4193-A46A-2B5D85DD8A74}" sibTransId="{393F376D-8D0D-4CAC-94EF-DA66BF99E688}"/>
    <dgm:cxn modelId="{B1677712-7510-4602-BF71-F43329DC0BA7}" type="presOf" srcId="{7130CDAE-CAF6-452D-B928-F441AD93A2E3}" destId="{4BF1DACD-24BF-4BE0-8EE3-AD79F19302C6}" srcOrd="0" destOrd="0" presId="urn:microsoft.com/office/officeart/2005/8/layout/funnel1"/>
    <dgm:cxn modelId="{6DB928FE-A96D-4464-89E1-D6F041DDEFA3}" type="presOf" srcId="{F19E907F-A4E9-4CD9-8E0C-009F764B2F06}" destId="{7AABD2CD-3583-437F-B1D4-9DBAA3B3676D}" srcOrd="0" destOrd="0" presId="urn:microsoft.com/office/officeart/2005/8/layout/funnel1"/>
    <dgm:cxn modelId="{C066E3B5-D687-4FF5-B067-27403F3E4DAB}" srcId="{7130CDAE-CAF6-452D-B928-F441AD93A2E3}" destId="{E0C917C5-3D6D-423D-B36F-6AE8A8E4545F}" srcOrd="2" destOrd="0" parTransId="{E1DF2FCF-5438-4907-BAF5-A6C21DFA28EC}" sibTransId="{77516A0A-0430-4EDA-BC4C-610CDD57E871}"/>
    <dgm:cxn modelId="{67FF4C4C-4D3F-4ABB-BEBF-885FB0610AC7}" type="presOf" srcId="{E0C917C5-3D6D-423D-B36F-6AE8A8E4545F}" destId="{488F12D0-DD1B-411F-9BD1-709D8EE9546C}" srcOrd="0" destOrd="0" presId="urn:microsoft.com/office/officeart/2005/8/layout/funnel1"/>
    <dgm:cxn modelId="{98669D87-CBDD-46C9-9173-5889C0A37ACB}" type="presParOf" srcId="{4BF1DACD-24BF-4BE0-8EE3-AD79F19302C6}" destId="{3D115893-C4B5-42DA-8E9C-D2B1FF0CAF57}" srcOrd="0" destOrd="0" presId="urn:microsoft.com/office/officeart/2005/8/layout/funnel1"/>
    <dgm:cxn modelId="{780861F0-89D6-48CC-8730-AFE6505F9724}" type="presParOf" srcId="{4BF1DACD-24BF-4BE0-8EE3-AD79F19302C6}" destId="{2968D614-BCCA-4F15-9EFF-D9C07706A276}" srcOrd="1" destOrd="0" presId="urn:microsoft.com/office/officeart/2005/8/layout/funnel1"/>
    <dgm:cxn modelId="{58E6D202-A977-4F29-8966-7BD431659C8E}" type="presParOf" srcId="{4BF1DACD-24BF-4BE0-8EE3-AD79F19302C6}" destId="{488F12D0-DD1B-411F-9BD1-709D8EE9546C}" srcOrd="2" destOrd="0" presId="urn:microsoft.com/office/officeart/2005/8/layout/funnel1"/>
    <dgm:cxn modelId="{DF112905-D65E-4487-B62B-F05E6E97D14A}" type="presParOf" srcId="{4BF1DACD-24BF-4BE0-8EE3-AD79F19302C6}" destId="{7AABD2CD-3583-437F-B1D4-9DBAA3B3676D}" srcOrd="3" destOrd="0" presId="urn:microsoft.com/office/officeart/2005/8/layout/funnel1"/>
    <dgm:cxn modelId="{CF3FC0DD-E639-40B1-83A3-D2A1EBBEEEF4}" type="presParOf" srcId="{4BF1DACD-24BF-4BE0-8EE3-AD79F19302C6}" destId="{5328E75B-BF30-4F49-A7AD-BC07717E00D4}" srcOrd="4" destOrd="0" presId="urn:microsoft.com/office/officeart/2005/8/layout/funnel1"/>
    <dgm:cxn modelId="{E1AE27CC-4D1A-4FAE-A97F-BE5339493656}" type="presParOf" srcId="{4BF1DACD-24BF-4BE0-8EE3-AD79F19302C6}" destId="{A65E2ED0-F13E-4DAA-AE33-6FCF583CB1F8}" srcOrd="5" destOrd="0" presId="urn:microsoft.com/office/officeart/2005/8/layout/funne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1F916B-E7DF-4D34-9399-DA106BBD147E}"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ZA"/>
        </a:p>
      </dgm:t>
    </dgm:pt>
    <dgm:pt modelId="{5B8A9317-81B1-4769-B942-58D81CEE2D5E}">
      <dgm:prSet phldrT="[Text]"/>
      <dgm:spPr>
        <a:solidFill>
          <a:schemeClr val="accent6">
            <a:alpha val="50000"/>
          </a:schemeClr>
        </a:solidFill>
      </dgm:spPr>
      <dgm:t>
        <a:bodyPr/>
        <a:lstStyle/>
        <a:p>
          <a:pPr algn="ctr"/>
          <a:r>
            <a:rPr lang="en-US" dirty="0"/>
            <a:t>RISK-BASED APPROACH</a:t>
          </a:r>
          <a:endParaRPr lang="en-ZA" dirty="0"/>
        </a:p>
      </dgm:t>
    </dgm:pt>
    <dgm:pt modelId="{7957F8C7-9A6D-44AB-9353-D3B4114E984F}" type="parTrans" cxnId="{E4F9C3BC-D6DF-4EC9-B986-725619F230E7}">
      <dgm:prSet/>
      <dgm:spPr/>
      <dgm:t>
        <a:bodyPr/>
        <a:lstStyle/>
        <a:p>
          <a:pPr algn="ctr"/>
          <a:endParaRPr lang="en-ZA"/>
        </a:p>
      </dgm:t>
    </dgm:pt>
    <dgm:pt modelId="{489DEB44-5977-4888-9BD3-7B0DA27BE1D1}" type="sibTrans" cxnId="{E4F9C3BC-D6DF-4EC9-B986-725619F230E7}">
      <dgm:prSet/>
      <dgm:spPr/>
      <dgm:t>
        <a:bodyPr/>
        <a:lstStyle/>
        <a:p>
          <a:pPr algn="ctr"/>
          <a:endParaRPr lang="en-ZA"/>
        </a:p>
      </dgm:t>
    </dgm:pt>
    <dgm:pt modelId="{5EDF9CD4-B2CA-43DF-BE04-7F8448594929}">
      <dgm:prSet phldrT="[Text]" custT="1"/>
      <dgm:spPr/>
      <dgm:t>
        <a:bodyPr/>
        <a:lstStyle/>
        <a:p>
          <a:pPr algn="ctr"/>
          <a:r>
            <a:rPr lang="en-US" sz="1200" dirty="0">
              <a:latin typeface="Arial" panose="020B0604020202020204" pitchFamily="34" charset="0"/>
              <a:cs typeface="Arial" panose="020B0604020202020204" pitchFamily="34" charset="0"/>
            </a:rPr>
            <a:t>Safety Risk Model framework </a:t>
          </a:r>
          <a:endParaRPr lang="en-ZA" sz="1200" dirty="0">
            <a:latin typeface="Arial" panose="020B0604020202020204" pitchFamily="34" charset="0"/>
            <a:cs typeface="Arial" panose="020B0604020202020204" pitchFamily="34" charset="0"/>
          </a:endParaRPr>
        </a:p>
      </dgm:t>
    </dgm:pt>
    <dgm:pt modelId="{E93847CA-45B1-467D-B3AD-1D79A69BEE44}" type="parTrans" cxnId="{DFA8D10C-6ADC-49A4-82F2-67EB96BC3492}">
      <dgm:prSet/>
      <dgm:spPr/>
      <dgm:t>
        <a:bodyPr/>
        <a:lstStyle/>
        <a:p>
          <a:pPr algn="ctr"/>
          <a:endParaRPr lang="en-ZA"/>
        </a:p>
      </dgm:t>
    </dgm:pt>
    <dgm:pt modelId="{FCD8F6AA-95F0-46F6-AEC9-7A2FDDE976FA}" type="sibTrans" cxnId="{DFA8D10C-6ADC-49A4-82F2-67EB96BC3492}">
      <dgm:prSet/>
      <dgm:spPr/>
      <dgm:t>
        <a:bodyPr/>
        <a:lstStyle/>
        <a:p>
          <a:pPr algn="ctr"/>
          <a:endParaRPr lang="en-ZA"/>
        </a:p>
      </dgm:t>
    </dgm:pt>
    <dgm:pt modelId="{7D7BDB69-444C-4211-84EE-0F31EDE077BA}">
      <dgm:prSet phldrT="[Text]" custT="1"/>
      <dgm:spPr/>
      <dgm:t>
        <a:bodyPr/>
        <a:lstStyle/>
        <a:p>
          <a:pPr algn="ctr"/>
          <a:r>
            <a:rPr lang="en-US" sz="1200" dirty="0">
              <a:latin typeface="Arial" panose="020B0604020202020204" pitchFamily="34" charset="0"/>
              <a:cs typeface="Arial" panose="020B0604020202020204" pitchFamily="34" charset="0"/>
            </a:rPr>
            <a:t>Determination for Occurrence Reporting</a:t>
          </a:r>
          <a:endParaRPr lang="en-ZA" sz="1200" dirty="0">
            <a:latin typeface="Arial" panose="020B0604020202020204" pitchFamily="34" charset="0"/>
            <a:cs typeface="Arial" panose="020B0604020202020204" pitchFamily="34" charset="0"/>
          </a:endParaRPr>
        </a:p>
      </dgm:t>
    </dgm:pt>
    <dgm:pt modelId="{B3C7383F-A50C-46AE-972F-697A49C1FBDF}" type="parTrans" cxnId="{5530FD29-B48D-4779-82D0-20A30813724E}">
      <dgm:prSet/>
      <dgm:spPr/>
      <dgm:t>
        <a:bodyPr/>
        <a:lstStyle/>
        <a:p>
          <a:pPr algn="ctr"/>
          <a:endParaRPr lang="en-ZA"/>
        </a:p>
      </dgm:t>
    </dgm:pt>
    <dgm:pt modelId="{31221877-4148-4A93-B621-C9ED3191ADE5}" type="sibTrans" cxnId="{5530FD29-B48D-4779-82D0-20A30813724E}">
      <dgm:prSet/>
      <dgm:spPr/>
      <dgm:t>
        <a:bodyPr/>
        <a:lstStyle/>
        <a:p>
          <a:pPr algn="ctr"/>
          <a:endParaRPr lang="en-ZA"/>
        </a:p>
      </dgm:t>
    </dgm:pt>
    <dgm:pt modelId="{9A731C00-75DE-4DB2-958E-3BADA71184B2}">
      <dgm:prSet phldrT="[Text]" custT="1"/>
      <dgm:spPr/>
      <dgm:t>
        <a:bodyPr/>
        <a:lstStyle/>
        <a:p>
          <a:pPr algn="ctr"/>
          <a:r>
            <a:rPr lang="en-US" sz="1200" dirty="0">
              <a:latin typeface="Arial" panose="020B0604020202020204" pitchFamily="34" charset="0"/>
              <a:cs typeface="Arial" panose="020B0604020202020204" pitchFamily="34" charset="0"/>
            </a:rPr>
            <a:t>Common Safety Method for Conformity Assessments</a:t>
          </a:r>
          <a:endParaRPr lang="en-ZA" sz="1200" dirty="0">
            <a:latin typeface="Arial" panose="020B0604020202020204" pitchFamily="34" charset="0"/>
            <a:cs typeface="Arial" panose="020B0604020202020204" pitchFamily="34" charset="0"/>
          </a:endParaRPr>
        </a:p>
      </dgm:t>
    </dgm:pt>
    <dgm:pt modelId="{420B1233-DEF9-459E-A79C-AF9B61CCDD53}" type="parTrans" cxnId="{D03B97F3-B657-48B6-B5AB-5FA70E4439F0}">
      <dgm:prSet/>
      <dgm:spPr/>
      <dgm:t>
        <a:bodyPr/>
        <a:lstStyle/>
        <a:p>
          <a:pPr algn="ctr"/>
          <a:endParaRPr lang="en-ZA"/>
        </a:p>
      </dgm:t>
    </dgm:pt>
    <dgm:pt modelId="{3FE229CF-AC00-45E9-869D-C588DA419673}" type="sibTrans" cxnId="{D03B97F3-B657-48B6-B5AB-5FA70E4439F0}">
      <dgm:prSet/>
      <dgm:spPr/>
      <dgm:t>
        <a:bodyPr/>
        <a:lstStyle/>
        <a:p>
          <a:pPr algn="ctr"/>
          <a:endParaRPr lang="en-ZA"/>
        </a:p>
      </dgm:t>
    </dgm:pt>
    <dgm:pt modelId="{1EFBBDDD-330E-4834-827E-5C3FBAAE806F}">
      <dgm:prSet phldrT="[Text]" custT="1"/>
      <dgm:spPr/>
      <dgm:t>
        <a:bodyPr/>
        <a:lstStyle/>
        <a:p>
          <a:pPr algn="ctr"/>
          <a:r>
            <a:rPr lang="en-US" sz="1200" dirty="0">
              <a:latin typeface="Arial" panose="020B0604020202020204" pitchFamily="34" charset="0"/>
              <a:cs typeface="Arial" panose="020B0604020202020204" pitchFamily="34" charset="0"/>
            </a:rPr>
            <a:t>Common Safety Method for Risk Assessments</a:t>
          </a:r>
          <a:endParaRPr lang="en-ZA" sz="1200" dirty="0">
            <a:latin typeface="Arial" panose="020B0604020202020204" pitchFamily="34" charset="0"/>
            <a:cs typeface="Arial" panose="020B0604020202020204" pitchFamily="34" charset="0"/>
          </a:endParaRPr>
        </a:p>
      </dgm:t>
    </dgm:pt>
    <dgm:pt modelId="{329213B0-10C3-4DBB-9C9E-E253CAC3AEAD}" type="parTrans" cxnId="{F876E756-2D6E-4C30-9BE7-AB6FB79D2A1D}">
      <dgm:prSet/>
      <dgm:spPr/>
      <dgm:t>
        <a:bodyPr/>
        <a:lstStyle/>
        <a:p>
          <a:pPr algn="ctr"/>
          <a:endParaRPr lang="en-ZA"/>
        </a:p>
      </dgm:t>
    </dgm:pt>
    <dgm:pt modelId="{11E95FC2-477A-46DF-AB8C-3FD1C9045AB6}" type="sibTrans" cxnId="{F876E756-2D6E-4C30-9BE7-AB6FB79D2A1D}">
      <dgm:prSet/>
      <dgm:spPr/>
      <dgm:t>
        <a:bodyPr/>
        <a:lstStyle/>
        <a:p>
          <a:pPr algn="ctr"/>
          <a:endParaRPr lang="en-ZA"/>
        </a:p>
      </dgm:t>
    </dgm:pt>
    <dgm:pt modelId="{16032CB3-C9EE-4161-B9D0-A78E0A70B0E9}">
      <dgm:prSet custT="1"/>
      <dgm:spPr/>
      <dgm:t>
        <a:bodyPr/>
        <a:lstStyle/>
        <a:p>
          <a:pPr algn="ctr"/>
          <a:r>
            <a:rPr lang="en-US" sz="1200" dirty="0">
              <a:latin typeface="Arial" panose="020B0604020202020204" pitchFamily="34" charset="0"/>
              <a:cs typeface="Arial" panose="020B0604020202020204" pitchFamily="34" charset="0"/>
            </a:rPr>
            <a:t>Railway Management Maturity Model</a:t>
          </a:r>
          <a:endParaRPr lang="en-ZA" sz="1200" dirty="0">
            <a:latin typeface="Arial" panose="020B0604020202020204" pitchFamily="34" charset="0"/>
            <a:cs typeface="Arial" panose="020B0604020202020204" pitchFamily="34" charset="0"/>
          </a:endParaRPr>
        </a:p>
      </dgm:t>
    </dgm:pt>
    <dgm:pt modelId="{E710BC7C-6A19-4244-B71D-B1AC79C931BA}" type="parTrans" cxnId="{0DFC824F-AF0A-469E-9851-168D3B9F8335}">
      <dgm:prSet/>
      <dgm:spPr/>
      <dgm:t>
        <a:bodyPr/>
        <a:lstStyle/>
        <a:p>
          <a:pPr algn="ctr"/>
          <a:endParaRPr lang="en-ZA"/>
        </a:p>
      </dgm:t>
    </dgm:pt>
    <dgm:pt modelId="{BB47BE43-2790-427D-BFC5-F791CAED1EDD}" type="sibTrans" cxnId="{0DFC824F-AF0A-469E-9851-168D3B9F8335}">
      <dgm:prSet/>
      <dgm:spPr/>
      <dgm:t>
        <a:bodyPr/>
        <a:lstStyle/>
        <a:p>
          <a:pPr algn="ctr"/>
          <a:endParaRPr lang="en-ZA"/>
        </a:p>
      </dgm:t>
    </dgm:pt>
    <dgm:pt modelId="{74A62320-7B6D-4D90-BE48-CFCB6EC49BD3}">
      <dgm:prSet custT="1"/>
      <dgm:spPr/>
      <dgm:t>
        <a:bodyPr/>
        <a:lstStyle/>
        <a:p>
          <a:pPr algn="ctr"/>
          <a:r>
            <a:rPr lang="en-US" sz="1200" dirty="0">
              <a:latin typeface="Arial" panose="020B0604020202020204" pitchFamily="34" charset="0"/>
              <a:cs typeface="Arial" panose="020B0604020202020204" pitchFamily="34" charset="0"/>
            </a:rPr>
            <a:t>Human Factor  Management Capacity Building program</a:t>
          </a:r>
          <a:endParaRPr lang="en-ZA" sz="1200" dirty="0">
            <a:latin typeface="Arial" panose="020B0604020202020204" pitchFamily="34" charset="0"/>
            <a:cs typeface="Arial" panose="020B0604020202020204" pitchFamily="34" charset="0"/>
          </a:endParaRPr>
        </a:p>
      </dgm:t>
    </dgm:pt>
    <dgm:pt modelId="{A72D2C64-A469-4C65-97BC-E93CF5CCAAA1}" type="parTrans" cxnId="{D9FE3A20-A687-4E65-BFAC-C6AA6C06E5A4}">
      <dgm:prSet/>
      <dgm:spPr/>
      <dgm:t>
        <a:bodyPr/>
        <a:lstStyle/>
        <a:p>
          <a:pPr algn="ctr"/>
          <a:endParaRPr lang="en-ZA"/>
        </a:p>
      </dgm:t>
    </dgm:pt>
    <dgm:pt modelId="{3F881DF2-0F32-4F5F-9432-F93868C86E88}" type="sibTrans" cxnId="{D9FE3A20-A687-4E65-BFAC-C6AA6C06E5A4}">
      <dgm:prSet/>
      <dgm:spPr/>
      <dgm:t>
        <a:bodyPr/>
        <a:lstStyle/>
        <a:p>
          <a:pPr algn="ctr"/>
          <a:endParaRPr lang="en-ZA"/>
        </a:p>
      </dgm:t>
    </dgm:pt>
    <dgm:pt modelId="{1D4C2EC2-988E-4934-94BB-0CD2F298E613}">
      <dgm:prSet custT="1"/>
      <dgm:spPr/>
      <dgm:t>
        <a:bodyPr/>
        <a:lstStyle/>
        <a:p>
          <a:pPr algn="ctr"/>
          <a:r>
            <a:rPr lang="en-US" sz="1200" dirty="0">
              <a:latin typeface="Arial" panose="020B0604020202020204" pitchFamily="34" charset="0"/>
              <a:cs typeface="Arial" panose="020B0604020202020204" pitchFamily="34" charset="0"/>
            </a:rPr>
            <a:t>Interface Agreement Framework</a:t>
          </a:r>
          <a:endParaRPr lang="en-ZA" sz="1200" dirty="0">
            <a:latin typeface="Arial" panose="020B0604020202020204" pitchFamily="34" charset="0"/>
            <a:cs typeface="Arial" panose="020B0604020202020204" pitchFamily="34" charset="0"/>
          </a:endParaRPr>
        </a:p>
      </dgm:t>
    </dgm:pt>
    <dgm:pt modelId="{416D6594-91BF-448B-981B-92F24019ADB7}" type="parTrans" cxnId="{CA6917F7-34AD-4F3B-B1E3-160F17491FE7}">
      <dgm:prSet/>
      <dgm:spPr/>
      <dgm:t>
        <a:bodyPr/>
        <a:lstStyle/>
        <a:p>
          <a:pPr algn="ctr"/>
          <a:endParaRPr lang="en-ZA"/>
        </a:p>
      </dgm:t>
    </dgm:pt>
    <dgm:pt modelId="{74978EAF-DEDA-4F72-8144-88C91A47E304}" type="sibTrans" cxnId="{CA6917F7-34AD-4F3B-B1E3-160F17491FE7}">
      <dgm:prSet/>
      <dgm:spPr/>
      <dgm:t>
        <a:bodyPr/>
        <a:lstStyle/>
        <a:p>
          <a:pPr algn="ctr"/>
          <a:endParaRPr lang="en-ZA"/>
        </a:p>
      </dgm:t>
    </dgm:pt>
    <dgm:pt modelId="{266725C0-9251-4465-9EA6-166823C8C9BE}">
      <dgm:prSet custT="1"/>
      <dgm:spPr/>
      <dgm:t>
        <a:bodyPr/>
        <a:lstStyle/>
        <a:p>
          <a:pPr algn="ctr"/>
          <a:r>
            <a:rPr lang="en-ZA" sz="1200" dirty="0">
              <a:latin typeface="Arial" panose="020B0604020202020204" pitchFamily="34" charset="0"/>
              <a:cs typeface="Arial" panose="020B0604020202020204" pitchFamily="34" charset="0"/>
            </a:rPr>
            <a:t>Verbal Safety Critical Communication Protocol</a:t>
          </a:r>
        </a:p>
      </dgm:t>
    </dgm:pt>
    <dgm:pt modelId="{243C0AC6-C04F-48EA-929B-356A6E20797A}" type="parTrans" cxnId="{989491B8-0AEA-43AA-8602-33BE0E00CF04}">
      <dgm:prSet/>
      <dgm:spPr/>
      <dgm:t>
        <a:bodyPr/>
        <a:lstStyle/>
        <a:p>
          <a:pPr algn="ctr"/>
          <a:endParaRPr lang="en-ZA"/>
        </a:p>
      </dgm:t>
    </dgm:pt>
    <dgm:pt modelId="{1BB19D5D-00E3-4F61-9D40-84A927A32699}" type="sibTrans" cxnId="{989491B8-0AEA-43AA-8602-33BE0E00CF04}">
      <dgm:prSet/>
      <dgm:spPr/>
      <dgm:t>
        <a:bodyPr/>
        <a:lstStyle/>
        <a:p>
          <a:pPr algn="ctr"/>
          <a:endParaRPr lang="en-ZA"/>
        </a:p>
      </dgm:t>
    </dgm:pt>
    <dgm:pt modelId="{2EBE405D-73BD-485F-82C9-2E64147CCE2D}">
      <dgm:prSet phldrT="[Text]" custScaleX="119186" custScaleY="111888"/>
      <dgm:spPr/>
      <dgm:t>
        <a:bodyPr/>
        <a:lstStyle/>
        <a:p>
          <a:pPr algn="ctr"/>
          <a:endParaRPr lang="en-ZA"/>
        </a:p>
      </dgm:t>
    </dgm:pt>
    <dgm:pt modelId="{CD0BAAC5-9569-468A-ACF7-49DC379CFD19}" type="parTrans" cxnId="{53FF8A9C-1402-432F-8CC3-C8A6041DD13C}">
      <dgm:prSet/>
      <dgm:spPr/>
      <dgm:t>
        <a:bodyPr/>
        <a:lstStyle/>
        <a:p>
          <a:pPr algn="ctr"/>
          <a:endParaRPr lang="en-ZA"/>
        </a:p>
      </dgm:t>
    </dgm:pt>
    <dgm:pt modelId="{22585342-C174-489C-AB99-DAE68D4991D7}" type="sibTrans" cxnId="{53FF8A9C-1402-432F-8CC3-C8A6041DD13C}">
      <dgm:prSet/>
      <dgm:spPr/>
      <dgm:t>
        <a:bodyPr/>
        <a:lstStyle/>
        <a:p>
          <a:pPr algn="ctr"/>
          <a:endParaRPr lang="en-ZA"/>
        </a:p>
      </dgm:t>
    </dgm:pt>
    <dgm:pt modelId="{CFCEBF07-98BE-4034-869E-C8B50B1166F1}" type="pres">
      <dgm:prSet presAssocID="{401F916B-E7DF-4D34-9399-DA106BBD147E}" presName="composite" presStyleCnt="0">
        <dgm:presLayoutVars>
          <dgm:chMax val="1"/>
          <dgm:dir/>
          <dgm:resizeHandles val="exact"/>
        </dgm:presLayoutVars>
      </dgm:prSet>
      <dgm:spPr/>
      <dgm:t>
        <a:bodyPr/>
        <a:lstStyle/>
        <a:p>
          <a:endParaRPr lang="en-ZA"/>
        </a:p>
      </dgm:t>
    </dgm:pt>
    <dgm:pt modelId="{03741483-2B1A-494C-B577-DABE6FE50F07}" type="pres">
      <dgm:prSet presAssocID="{401F916B-E7DF-4D34-9399-DA106BBD147E}" presName="radial" presStyleCnt="0">
        <dgm:presLayoutVars>
          <dgm:animLvl val="ctr"/>
        </dgm:presLayoutVars>
      </dgm:prSet>
      <dgm:spPr/>
    </dgm:pt>
    <dgm:pt modelId="{485DEFB0-039D-4893-8EC8-74DB25D82ED8}" type="pres">
      <dgm:prSet presAssocID="{5B8A9317-81B1-4769-B942-58D81CEE2D5E}" presName="centerShape" presStyleLbl="vennNode1" presStyleIdx="0" presStyleCnt="9"/>
      <dgm:spPr/>
      <dgm:t>
        <a:bodyPr/>
        <a:lstStyle/>
        <a:p>
          <a:endParaRPr lang="en-ZA"/>
        </a:p>
      </dgm:t>
    </dgm:pt>
    <dgm:pt modelId="{8ACF2EFB-DDB6-4962-BA78-43209293D9F1}" type="pres">
      <dgm:prSet presAssocID="{5EDF9CD4-B2CA-43DF-BE04-7F8448594929}" presName="node" presStyleLbl="vennNode1" presStyleIdx="1" presStyleCnt="9" custScaleX="122667" custScaleY="124524">
        <dgm:presLayoutVars>
          <dgm:bulletEnabled val="1"/>
        </dgm:presLayoutVars>
      </dgm:prSet>
      <dgm:spPr/>
      <dgm:t>
        <a:bodyPr/>
        <a:lstStyle/>
        <a:p>
          <a:endParaRPr lang="en-ZA"/>
        </a:p>
      </dgm:t>
    </dgm:pt>
    <dgm:pt modelId="{46EA3A7E-41C8-4D22-BE80-6F9CFC8EEF01}" type="pres">
      <dgm:prSet presAssocID="{7D7BDB69-444C-4211-84EE-0F31EDE077BA}" presName="node" presStyleLbl="vennNode1" presStyleIdx="2" presStyleCnt="9" custScaleX="129483" custScaleY="124325">
        <dgm:presLayoutVars>
          <dgm:bulletEnabled val="1"/>
        </dgm:presLayoutVars>
      </dgm:prSet>
      <dgm:spPr/>
      <dgm:t>
        <a:bodyPr/>
        <a:lstStyle/>
        <a:p>
          <a:endParaRPr lang="en-ZA"/>
        </a:p>
      </dgm:t>
    </dgm:pt>
    <dgm:pt modelId="{F6C68FCD-2AFE-4357-8AB8-4738AE7A52BA}" type="pres">
      <dgm:prSet presAssocID="{9A731C00-75DE-4DB2-958E-3BADA71184B2}" presName="node" presStyleLbl="vennNode1" presStyleIdx="3" presStyleCnt="9" custScaleX="131924" custScaleY="126257">
        <dgm:presLayoutVars>
          <dgm:bulletEnabled val="1"/>
        </dgm:presLayoutVars>
      </dgm:prSet>
      <dgm:spPr/>
      <dgm:t>
        <a:bodyPr/>
        <a:lstStyle/>
        <a:p>
          <a:endParaRPr lang="en-ZA"/>
        </a:p>
      </dgm:t>
    </dgm:pt>
    <dgm:pt modelId="{D5CB17EF-A548-4536-9E3E-D80C70F9D1B0}" type="pres">
      <dgm:prSet presAssocID="{1EFBBDDD-330E-4834-827E-5C3FBAAE806F}" presName="node" presStyleLbl="vennNode1" presStyleIdx="4" presStyleCnt="9" custScaleX="119186" custScaleY="111888">
        <dgm:presLayoutVars>
          <dgm:bulletEnabled val="1"/>
        </dgm:presLayoutVars>
      </dgm:prSet>
      <dgm:spPr/>
      <dgm:t>
        <a:bodyPr/>
        <a:lstStyle/>
        <a:p>
          <a:endParaRPr lang="en-ZA"/>
        </a:p>
      </dgm:t>
    </dgm:pt>
    <dgm:pt modelId="{61F45969-030F-4BBA-A4BD-9544BD38F5D4}" type="pres">
      <dgm:prSet presAssocID="{16032CB3-C9EE-4161-B9D0-A78E0A70B0E9}" presName="node" presStyleLbl="vennNode1" presStyleIdx="5" presStyleCnt="9" custScaleX="119661" custScaleY="116477">
        <dgm:presLayoutVars>
          <dgm:bulletEnabled val="1"/>
        </dgm:presLayoutVars>
      </dgm:prSet>
      <dgm:spPr/>
      <dgm:t>
        <a:bodyPr/>
        <a:lstStyle/>
        <a:p>
          <a:endParaRPr lang="en-ZA"/>
        </a:p>
      </dgm:t>
    </dgm:pt>
    <dgm:pt modelId="{6D516B6A-6232-4F64-8608-0D3020B8E12A}" type="pres">
      <dgm:prSet presAssocID="{74A62320-7B6D-4D90-BE48-CFCB6EC49BD3}" presName="node" presStyleLbl="vennNode1" presStyleIdx="6" presStyleCnt="9" custScaleX="114620" custScaleY="115314">
        <dgm:presLayoutVars>
          <dgm:bulletEnabled val="1"/>
        </dgm:presLayoutVars>
      </dgm:prSet>
      <dgm:spPr/>
      <dgm:t>
        <a:bodyPr/>
        <a:lstStyle/>
        <a:p>
          <a:endParaRPr lang="en-ZA"/>
        </a:p>
      </dgm:t>
    </dgm:pt>
    <dgm:pt modelId="{4887059B-8E85-48F1-8A61-B72EBE156D3B}" type="pres">
      <dgm:prSet presAssocID="{266725C0-9251-4465-9EA6-166823C8C9BE}" presName="node" presStyleLbl="vennNode1" presStyleIdx="7" presStyleCnt="9" custScaleX="129545" custScaleY="128677">
        <dgm:presLayoutVars>
          <dgm:bulletEnabled val="1"/>
        </dgm:presLayoutVars>
      </dgm:prSet>
      <dgm:spPr/>
      <dgm:t>
        <a:bodyPr/>
        <a:lstStyle/>
        <a:p>
          <a:endParaRPr lang="en-ZA"/>
        </a:p>
      </dgm:t>
    </dgm:pt>
    <dgm:pt modelId="{2E288E4D-9B2C-4674-A1C5-88CCECB34803}" type="pres">
      <dgm:prSet presAssocID="{1D4C2EC2-988E-4934-94BB-0CD2F298E613}" presName="node" presStyleLbl="vennNode1" presStyleIdx="8" presStyleCnt="9" custScaleX="129112" custScaleY="123829" custRadScaleRad="95199" custRadScaleInc="-3303">
        <dgm:presLayoutVars>
          <dgm:bulletEnabled val="1"/>
        </dgm:presLayoutVars>
      </dgm:prSet>
      <dgm:spPr/>
      <dgm:t>
        <a:bodyPr/>
        <a:lstStyle/>
        <a:p>
          <a:endParaRPr lang="en-ZA"/>
        </a:p>
      </dgm:t>
    </dgm:pt>
  </dgm:ptLst>
  <dgm:cxnLst>
    <dgm:cxn modelId="{F876E756-2D6E-4C30-9BE7-AB6FB79D2A1D}" srcId="{5B8A9317-81B1-4769-B942-58D81CEE2D5E}" destId="{1EFBBDDD-330E-4834-827E-5C3FBAAE806F}" srcOrd="3" destOrd="0" parTransId="{329213B0-10C3-4DBB-9C9E-E253CAC3AEAD}" sibTransId="{11E95FC2-477A-46DF-AB8C-3FD1C9045AB6}"/>
    <dgm:cxn modelId="{4BE45AEB-8B4F-46A1-AF0E-B7080F3AEA63}" type="presOf" srcId="{5EDF9CD4-B2CA-43DF-BE04-7F8448594929}" destId="{8ACF2EFB-DDB6-4962-BA78-43209293D9F1}" srcOrd="0" destOrd="0" presId="urn:microsoft.com/office/officeart/2005/8/layout/radial3"/>
    <dgm:cxn modelId="{DFA8D10C-6ADC-49A4-82F2-67EB96BC3492}" srcId="{5B8A9317-81B1-4769-B942-58D81CEE2D5E}" destId="{5EDF9CD4-B2CA-43DF-BE04-7F8448594929}" srcOrd="0" destOrd="0" parTransId="{E93847CA-45B1-467D-B3AD-1D79A69BEE44}" sibTransId="{FCD8F6AA-95F0-46F6-AEC9-7A2FDDE976FA}"/>
    <dgm:cxn modelId="{D9FE3A20-A687-4E65-BFAC-C6AA6C06E5A4}" srcId="{5B8A9317-81B1-4769-B942-58D81CEE2D5E}" destId="{74A62320-7B6D-4D90-BE48-CFCB6EC49BD3}" srcOrd="5" destOrd="0" parTransId="{A72D2C64-A469-4C65-97BC-E93CF5CCAAA1}" sibTransId="{3F881DF2-0F32-4F5F-9432-F93868C86E88}"/>
    <dgm:cxn modelId="{989491B8-0AEA-43AA-8602-33BE0E00CF04}" srcId="{5B8A9317-81B1-4769-B942-58D81CEE2D5E}" destId="{266725C0-9251-4465-9EA6-166823C8C9BE}" srcOrd="6" destOrd="0" parTransId="{243C0AC6-C04F-48EA-929B-356A6E20797A}" sibTransId="{1BB19D5D-00E3-4F61-9D40-84A927A32699}"/>
    <dgm:cxn modelId="{37D3D8DF-9D12-423A-A19A-CFC3E404B838}" type="presOf" srcId="{74A62320-7B6D-4D90-BE48-CFCB6EC49BD3}" destId="{6D516B6A-6232-4F64-8608-0D3020B8E12A}" srcOrd="0" destOrd="0" presId="urn:microsoft.com/office/officeart/2005/8/layout/radial3"/>
    <dgm:cxn modelId="{0A9CDC33-4A8E-4CCC-A9A7-A80932A8F48F}" type="presOf" srcId="{16032CB3-C9EE-4161-B9D0-A78E0A70B0E9}" destId="{61F45969-030F-4BBA-A4BD-9544BD38F5D4}" srcOrd="0" destOrd="0" presId="urn:microsoft.com/office/officeart/2005/8/layout/radial3"/>
    <dgm:cxn modelId="{5C9AFAC6-D1A5-4AC0-807B-82D9C600EBEB}" type="presOf" srcId="{7D7BDB69-444C-4211-84EE-0F31EDE077BA}" destId="{46EA3A7E-41C8-4D22-BE80-6F9CFC8EEF01}" srcOrd="0" destOrd="0" presId="urn:microsoft.com/office/officeart/2005/8/layout/radial3"/>
    <dgm:cxn modelId="{55A78FA2-7E40-4BDA-B19D-6BA422C46276}" type="presOf" srcId="{5B8A9317-81B1-4769-B942-58D81CEE2D5E}" destId="{485DEFB0-039D-4893-8EC8-74DB25D82ED8}" srcOrd="0" destOrd="0" presId="urn:microsoft.com/office/officeart/2005/8/layout/radial3"/>
    <dgm:cxn modelId="{0DFC824F-AF0A-469E-9851-168D3B9F8335}" srcId="{5B8A9317-81B1-4769-B942-58D81CEE2D5E}" destId="{16032CB3-C9EE-4161-B9D0-A78E0A70B0E9}" srcOrd="4" destOrd="0" parTransId="{E710BC7C-6A19-4244-B71D-B1AC79C931BA}" sibTransId="{BB47BE43-2790-427D-BFC5-F791CAED1EDD}"/>
    <dgm:cxn modelId="{8165160C-63B8-40EF-957B-ADF60DF7C989}" type="presOf" srcId="{9A731C00-75DE-4DB2-958E-3BADA71184B2}" destId="{F6C68FCD-2AFE-4357-8AB8-4738AE7A52BA}" srcOrd="0" destOrd="0" presId="urn:microsoft.com/office/officeart/2005/8/layout/radial3"/>
    <dgm:cxn modelId="{E4F9C3BC-D6DF-4EC9-B986-725619F230E7}" srcId="{401F916B-E7DF-4D34-9399-DA106BBD147E}" destId="{5B8A9317-81B1-4769-B942-58D81CEE2D5E}" srcOrd="0" destOrd="0" parTransId="{7957F8C7-9A6D-44AB-9353-D3B4114E984F}" sibTransId="{489DEB44-5977-4888-9BD3-7B0DA27BE1D1}"/>
    <dgm:cxn modelId="{2A96D6F9-D418-4EBF-8C3B-FA69ED04F412}" type="presOf" srcId="{266725C0-9251-4465-9EA6-166823C8C9BE}" destId="{4887059B-8E85-48F1-8A61-B72EBE156D3B}" srcOrd="0" destOrd="0" presId="urn:microsoft.com/office/officeart/2005/8/layout/radial3"/>
    <dgm:cxn modelId="{F5369F3B-F063-48EF-9E4C-D7E632878A12}" type="presOf" srcId="{1D4C2EC2-988E-4934-94BB-0CD2F298E613}" destId="{2E288E4D-9B2C-4674-A1C5-88CCECB34803}" srcOrd="0" destOrd="0" presId="urn:microsoft.com/office/officeart/2005/8/layout/radial3"/>
    <dgm:cxn modelId="{CA6917F7-34AD-4F3B-B1E3-160F17491FE7}" srcId="{5B8A9317-81B1-4769-B942-58D81CEE2D5E}" destId="{1D4C2EC2-988E-4934-94BB-0CD2F298E613}" srcOrd="7" destOrd="0" parTransId="{416D6594-91BF-448B-981B-92F24019ADB7}" sibTransId="{74978EAF-DEDA-4F72-8144-88C91A47E304}"/>
    <dgm:cxn modelId="{798BCA2C-0109-4DCF-B15D-F5E5BA0D72F2}" type="presOf" srcId="{1EFBBDDD-330E-4834-827E-5C3FBAAE806F}" destId="{D5CB17EF-A548-4536-9E3E-D80C70F9D1B0}" srcOrd="0" destOrd="0" presId="urn:microsoft.com/office/officeart/2005/8/layout/radial3"/>
    <dgm:cxn modelId="{5CF56CF0-19D7-448C-8A56-F7D37CD5FA6C}" type="presOf" srcId="{401F916B-E7DF-4D34-9399-DA106BBD147E}" destId="{CFCEBF07-98BE-4034-869E-C8B50B1166F1}" srcOrd="0" destOrd="0" presId="urn:microsoft.com/office/officeart/2005/8/layout/radial3"/>
    <dgm:cxn modelId="{53FF8A9C-1402-432F-8CC3-C8A6041DD13C}" srcId="{401F916B-E7DF-4D34-9399-DA106BBD147E}" destId="{2EBE405D-73BD-485F-82C9-2E64147CCE2D}" srcOrd="1" destOrd="0" parTransId="{CD0BAAC5-9569-468A-ACF7-49DC379CFD19}" sibTransId="{22585342-C174-489C-AB99-DAE68D4991D7}"/>
    <dgm:cxn modelId="{D03B97F3-B657-48B6-B5AB-5FA70E4439F0}" srcId="{5B8A9317-81B1-4769-B942-58D81CEE2D5E}" destId="{9A731C00-75DE-4DB2-958E-3BADA71184B2}" srcOrd="2" destOrd="0" parTransId="{420B1233-DEF9-459E-A79C-AF9B61CCDD53}" sibTransId="{3FE229CF-AC00-45E9-869D-C588DA419673}"/>
    <dgm:cxn modelId="{5530FD29-B48D-4779-82D0-20A30813724E}" srcId="{5B8A9317-81B1-4769-B942-58D81CEE2D5E}" destId="{7D7BDB69-444C-4211-84EE-0F31EDE077BA}" srcOrd="1" destOrd="0" parTransId="{B3C7383F-A50C-46AE-972F-697A49C1FBDF}" sibTransId="{31221877-4148-4A93-B621-C9ED3191ADE5}"/>
    <dgm:cxn modelId="{15459F1D-1D21-45AD-AB5B-A76CBFAA7BA1}" type="presParOf" srcId="{CFCEBF07-98BE-4034-869E-C8B50B1166F1}" destId="{03741483-2B1A-494C-B577-DABE6FE50F07}" srcOrd="0" destOrd="0" presId="urn:microsoft.com/office/officeart/2005/8/layout/radial3"/>
    <dgm:cxn modelId="{DB84A460-5730-4A8F-B803-D9D64413CD85}" type="presParOf" srcId="{03741483-2B1A-494C-B577-DABE6FE50F07}" destId="{485DEFB0-039D-4893-8EC8-74DB25D82ED8}" srcOrd="0" destOrd="0" presId="urn:microsoft.com/office/officeart/2005/8/layout/radial3"/>
    <dgm:cxn modelId="{037E698E-9CB7-4763-AF95-CA841C4D754C}" type="presParOf" srcId="{03741483-2B1A-494C-B577-DABE6FE50F07}" destId="{8ACF2EFB-DDB6-4962-BA78-43209293D9F1}" srcOrd="1" destOrd="0" presId="urn:microsoft.com/office/officeart/2005/8/layout/radial3"/>
    <dgm:cxn modelId="{F8DB8CAE-50C7-4688-99A9-A0421A6555E7}" type="presParOf" srcId="{03741483-2B1A-494C-B577-DABE6FE50F07}" destId="{46EA3A7E-41C8-4D22-BE80-6F9CFC8EEF01}" srcOrd="2" destOrd="0" presId="urn:microsoft.com/office/officeart/2005/8/layout/radial3"/>
    <dgm:cxn modelId="{8E3F3EDF-5AED-4EF6-9D0E-BFEAF74CA322}" type="presParOf" srcId="{03741483-2B1A-494C-B577-DABE6FE50F07}" destId="{F6C68FCD-2AFE-4357-8AB8-4738AE7A52BA}" srcOrd="3" destOrd="0" presId="urn:microsoft.com/office/officeart/2005/8/layout/radial3"/>
    <dgm:cxn modelId="{6AF4123C-F5C4-493C-A325-DAA22AB2822E}" type="presParOf" srcId="{03741483-2B1A-494C-B577-DABE6FE50F07}" destId="{D5CB17EF-A548-4536-9E3E-D80C70F9D1B0}" srcOrd="4" destOrd="0" presId="urn:microsoft.com/office/officeart/2005/8/layout/radial3"/>
    <dgm:cxn modelId="{B7947C63-86FA-4A07-A08B-9E30DA647C00}" type="presParOf" srcId="{03741483-2B1A-494C-B577-DABE6FE50F07}" destId="{61F45969-030F-4BBA-A4BD-9544BD38F5D4}" srcOrd="5" destOrd="0" presId="urn:microsoft.com/office/officeart/2005/8/layout/radial3"/>
    <dgm:cxn modelId="{7C0B2360-F33D-4EC0-A785-9615EDC215D3}" type="presParOf" srcId="{03741483-2B1A-494C-B577-DABE6FE50F07}" destId="{6D516B6A-6232-4F64-8608-0D3020B8E12A}" srcOrd="6" destOrd="0" presId="urn:microsoft.com/office/officeart/2005/8/layout/radial3"/>
    <dgm:cxn modelId="{7E796994-1D5A-461E-AD4F-8702E5D83D70}" type="presParOf" srcId="{03741483-2B1A-494C-B577-DABE6FE50F07}" destId="{4887059B-8E85-48F1-8A61-B72EBE156D3B}" srcOrd="7" destOrd="0" presId="urn:microsoft.com/office/officeart/2005/8/layout/radial3"/>
    <dgm:cxn modelId="{84C1EBF9-6BB0-4BAF-AE78-CF5CC3F2BF27}" type="presParOf" srcId="{03741483-2B1A-494C-B577-DABE6FE50F07}" destId="{2E288E4D-9B2C-4674-A1C5-88CCECB34803}" srcOrd="8"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E0DCB6-5A5B-4385-95CE-990506DF8AB5}" type="doc">
      <dgm:prSet loTypeId="urn:microsoft.com/office/officeart/2005/8/layout/venn1" loCatId="relationship" qsTypeId="urn:microsoft.com/office/officeart/2005/8/quickstyle/simple1" qsCatId="simple" csTypeId="urn:microsoft.com/office/officeart/2005/8/colors/accent1_2" csCatId="accent1" phldr="1"/>
      <dgm:spPr/>
    </dgm:pt>
    <dgm:pt modelId="{E4879E3A-7147-45DC-8184-3588F40304F6}">
      <dgm:prSet phldrT="[Text]"/>
      <dgm:spPr/>
      <dgm:t>
        <a:bodyPr/>
        <a:lstStyle/>
        <a:p>
          <a:r>
            <a:rPr lang="en-US" dirty="0"/>
            <a:t>Public Service Announcement</a:t>
          </a:r>
          <a:endParaRPr lang="en-ZA" dirty="0"/>
        </a:p>
      </dgm:t>
    </dgm:pt>
    <dgm:pt modelId="{E35365E6-DCEB-42C1-9331-0669F325DAB1}" type="parTrans" cxnId="{FAC55A81-F12C-4BE3-8512-33802FE66C53}">
      <dgm:prSet/>
      <dgm:spPr/>
      <dgm:t>
        <a:bodyPr/>
        <a:lstStyle/>
        <a:p>
          <a:endParaRPr lang="en-ZA"/>
        </a:p>
      </dgm:t>
    </dgm:pt>
    <dgm:pt modelId="{2E13BE2B-77C0-4347-95E1-B99031FF5052}" type="sibTrans" cxnId="{FAC55A81-F12C-4BE3-8512-33802FE66C53}">
      <dgm:prSet/>
      <dgm:spPr/>
      <dgm:t>
        <a:bodyPr/>
        <a:lstStyle/>
        <a:p>
          <a:endParaRPr lang="en-ZA"/>
        </a:p>
      </dgm:t>
    </dgm:pt>
    <dgm:pt modelId="{44816F34-FC64-43C5-8DFA-1D4E868F87FE}">
      <dgm:prSet phldrT="[Text]"/>
      <dgm:spPr/>
      <dgm:t>
        <a:bodyPr/>
        <a:lstStyle/>
        <a:p>
          <a:r>
            <a:rPr lang="en-US" dirty="0"/>
            <a:t>20 Safety promotion initiatives conducted </a:t>
          </a:r>
          <a:endParaRPr lang="en-ZA" dirty="0"/>
        </a:p>
      </dgm:t>
    </dgm:pt>
    <dgm:pt modelId="{45350B86-D1FB-448D-9E57-45955A74D97D}" type="parTrans" cxnId="{1E84113C-14BE-4A7A-9C7A-06437F63B278}">
      <dgm:prSet/>
      <dgm:spPr/>
      <dgm:t>
        <a:bodyPr/>
        <a:lstStyle/>
        <a:p>
          <a:endParaRPr lang="en-ZA"/>
        </a:p>
      </dgm:t>
    </dgm:pt>
    <dgm:pt modelId="{F9D03C73-4584-4142-9D42-E61AEDA82FDA}" type="sibTrans" cxnId="{1E84113C-14BE-4A7A-9C7A-06437F63B278}">
      <dgm:prSet/>
      <dgm:spPr/>
      <dgm:t>
        <a:bodyPr/>
        <a:lstStyle/>
        <a:p>
          <a:endParaRPr lang="en-ZA"/>
        </a:p>
      </dgm:t>
    </dgm:pt>
    <dgm:pt modelId="{8CD27C88-B1FA-49AF-B6A2-89F3EB06AA8F}">
      <dgm:prSet phldrT="[Text]"/>
      <dgm:spPr/>
      <dgm:t>
        <a:bodyPr/>
        <a:lstStyle/>
        <a:p>
          <a:r>
            <a:rPr lang="en-US" dirty="0"/>
            <a:t>Industry-organized labour forum established</a:t>
          </a:r>
          <a:endParaRPr lang="en-ZA" dirty="0"/>
        </a:p>
      </dgm:t>
    </dgm:pt>
    <dgm:pt modelId="{7F81CC98-DCFC-435E-AE74-C8BF46823910}" type="parTrans" cxnId="{199F213D-09AB-4D18-B1D4-D310360264B1}">
      <dgm:prSet/>
      <dgm:spPr/>
      <dgm:t>
        <a:bodyPr/>
        <a:lstStyle/>
        <a:p>
          <a:endParaRPr lang="en-ZA"/>
        </a:p>
      </dgm:t>
    </dgm:pt>
    <dgm:pt modelId="{5645A16B-645D-48B8-BB0C-A3C172BE78DB}" type="sibTrans" cxnId="{199F213D-09AB-4D18-B1D4-D310360264B1}">
      <dgm:prSet/>
      <dgm:spPr/>
      <dgm:t>
        <a:bodyPr/>
        <a:lstStyle/>
        <a:p>
          <a:endParaRPr lang="en-ZA"/>
        </a:p>
      </dgm:t>
    </dgm:pt>
    <dgm:pt modelId="{76A3432A-D7CF-4613-8FB0-99F44CF58645}" type="pres">
      <dgm:prSet presAssocID="{64E0DCB6-5A5B-4385-95CE-990506DF8AB5}" presName="compositeShape" presStyleCnt="0">
        <dgm:presLayoutVars>
          <dgm:chMax val="7"/>
          <dgm:dir/>
          <dgm:resizeHandles val="exact"/>
        </dgm:presLayoutVars>
      </dgm:prSet>
      <dgm:spPr/>
    </dgm:pt>
    <dgm:pt modelId="{415D237A-F216-47CF-A1A5-039610B4C4B7}" type="pres">
      <dgm:prSet presAssocID="{E4879E3A-7147-45DC-8184-3588F40304F6}" presName="circ1" presStyleLbl="vennNode1" presStyleIdx="0" presStyleCnt="3"/>
      <dgm:spPr/>
      <dgm:t>
        <a:bodyPr/>
        <a:lstStyle/>
        <a:p>
          <a:endParaRPr lang="en-ZA"/>
        </a:p>
      </dgm:t>
    </dgm:pt>
    <dgm:pt modelId="{2D647E10-115B-4651-AF91-DC712134232A}" type="pres">
      <dgm:prSet presAssocID="{E4879E3A-7147-45DC-8184-3588F40304F6}" presName="circ1Tx" presStyleLbl="revTx" presStyleIdx="0" presStyleCnt="0">
        <dgm:presLayoutVars>
          <dgm:chMax val="0"/>
          <dgm:chPref val="0"/>
          <dgm:bulletEnabled val="1"/>
        </dgm:presLayoutVars>
      </dgm:prSet>
      <dgm:spPr/>
      <dgm:t>
        <a:bodyPr/>
        <a:lstStyle/>
        <a:p>
          <a:endParaRPr lang="en-ZA"/>
        </a:p>
      </dgm:t>
    </dgm:pt>
    <dgm:pt modelId="{90BE1DCF-7E63-4FEB-86F0-B2E347C93E96}" type="pres">
      <dgm:prSet presAssocID="{44816F34-FC64-43C5-8DFA-1D4E868F87FE}" presName="circ2" presStyleLbl="vennNode1" presStyleIdx="1" presStyleCnt="3"/>
      <dgm:spPr/>
      <dgm:t>
        <a:bodyPr/>
        <a:lstStyle/>
        <a:p>
          <a:endParaRPr lang="en-ZA"/>
        </a:p>
      </dgm:t>
    </dgm:pt>
    <dgm:pt modelId="{2F18353D-EAB6-4859-8629-A078F2A005F4}" type="pres">
      <dgm:prSet presAssocID="{44816F34-FC64-43C5-8DFA-1D4E868F87FE}" presName="circ2Tx" presStyleLbl="revTx" presStyleIdx="0" presStyleCnt="0">
        <dgm:presLayoutVars>
          <dgm:chMax val="0"/>
          <dgm:chPref val="0"/>
          <dgm:bulletEnabled val="1"/>
        </dgm:presLayoutVars>
      </dgm:prSet>
      <dgm:spPr/>
      <dgm:t>
        <a:bodyPr/>
        <a:lstStyle/>
        <a:p>
          <a:endParaRPr lang="en-ZA"/>
        </a:p>
      </dgm:t>
    </dgm:pt>
    <dgm:pt modelId="{49B5941B-F002-4E1E-99A8-9382DE55341C}" type="pres">
      <dgm:prSet presAssocID="{8CD27C88-B1FA-49AF-B6A2-89F3EB06AA8F}" presName="circ3" presStyleLbl="vennNode1" presStyleIdx="2" presStyleCnt="3"/>
      <dgm:spPr/>
      <dgm:t>
        <a:bodyPr/>
        <a:lstStyle/>
        <a:p>
          <a:endParaRPr lang="en-ZA"/>
        </a:p>
      </dgm:t>
    </dgm:pt>
    <dgm:pt modelId="{59F6372A-2B06-4FC8-B126-BA06F3D2BA6C}" type="pres">
      <dgm:prSet presAssocID="{8CD27C88-B1FA-49AF-B6A2-89F3EB06AA8F}" presName="circ3Tx" presStyleLbl="revTx" presStyleIdx="0" presStyleCnt="0">
        <dgm:presLayoutVars>
          <dgm:chMax val="0"/>
          <dgm:chPref val="0"/>
          <dgm:bulletEnabled val="1"/>
        </dgm:presLayoutVars>
      </dgm:prSet>
      <dgm:spPr/>
      <dgm:t>
        <a:bodyPr/>
        <a:lstStyle/>
        <a:p>
          <a:endParaRPr lang="en-ZA"/>
        </a:p>
      </dgm:t>
    </dgm:pt>
  </dgm:ptLst>
  <dgm:cxnLst>
    <dgm:cxn modelId="{2E277CF6-0A1F-46CD-A2C2-0F584710F5DE}" type="presOf" srcId="{44816F34-FC64-43C5-8DFA-1D4E868F87FE}" destId="{90BE1DCF-7E63-4FEB-86F0-B2E347C93E96}" srcOrd="0" destOrd="0" presId="urn:microsoft.com/office/officeart/2005/8/layout/venn1"/>
    <dgm:cxn modelId="{A4D98537-9A76-4B7D-9E20-C0851D007374}" type="presOf" srcId="{8CD27C88-B1FA-49AF-B6A2-89F3EB06AA8F}" destId="{49B5941B-F002-4E1E-99A8-9382DE55341C}" srcOrd="0" destOrd="0" presId="urn:microsoft.com/office/officeart/2005/8/layout/venn1"/>
    <dgm:cxn modelId="{907F3E20-4856-4612-897C-07A070A71811}" type="presOf" srcId="{E4879E3A-7147-45DC-8184-3588F40304F6}" destId="{2D647E10-115B-4651-AF91-DC712134232A}" srcOrd="1" destOrd="0" presId="urn:microsoft.com/office/officeart/2005/8/layout/venn1"/>
    <dgm:cxn modelId="{23570060-DF8E-4735-B0F0-D755595AEFDF}" type="presOf" srcId="{E4879E3A-7147-45DC-8184-3588F40304F6}" destId="{415D237A-F216-47CF-A1A5-039610B4C4B7}" srcOrd="0" destOrd="0" presId="urn:microsoft.com/office/officeart/2005/8/layout/venn1"/>
    <dgm:cxn modelId="{199F213D-09AB-4D18-B1D4-D310360264B1}" srcId="{64E0DCB6-5A5B-4385-95CE-990506DF8AB5}" destId="{8CD27C88-B1FA-49AF-B6A2-89F3EB06AA8F}" srcOrd="2" destOrd="0" parTransId="{7F81CC98-DCFC-435E-AE74-C8BF46823910}" sibTransId="{5645A16B-645D-48B8-BB0C-A3C172BE78DB}"/>
    <dgm:cxn modelId="{84C388AF-F81A-4059-B9F2-821D711D2F6E}" type="presOf" srcId="{64E0DCB6-5A5B-4385-95CE-990506DF8AB5}" destId="{76A3432A-D7CF-4613-8FB0-99F44CF58645}" srcOrd="0" destOrd="0" presId="urn:microsoft.com/office/officeart/2005/8/layout/venn1"/>
    <dgm:cxn modelId="{1E84113C-14BE-4A7A-9C7A-06437F63B278}" srcId="{64E0DCB6-5A5B-4385-95CE-990506DF8AB5}" destId="{44816F34-FC64-43C5-8DFA-1D4E868F87FE}" srcOrd="1" destOrd="0" parTransId="{45350B86-D1FB-448D-9E57-45955A74D97D}" sibTransId="{F9D03C73-4584-4142-9D42-E61AEDA82FDA}"/>
    <dgm:cxn modelId="{A9676939-D674-44DA-8FFB-79AB878E3F37}" type="presOf" srcId="{8CD27C88-B1FA-49AF-B6A2-89F3EB06AA8F}" destId="{59F6372A-2B06-4FC8-B126-BA06F3D2BA6C}" srcOrd="1" destOrd="0" presId="urn:microsoft.com/office/officeart/2005/8/layout/venn1"/>
    <dgm:cxn modelId="{FAC55A81-F12C-4BE3-8512-33802FE66C53}" srcId="{64E0DCB6-5A5B-4385-95CE-990506DF8AB5}" destId="{E4879E3A-7147-45DC-8184-3588F40304F6}" srcOrd="0" destOrd="0" parTransId="{E35365E6-DCEB-42C1-9331-0669F325DAB1}" sibTransId="{2E13BE2B-77C0-4347-95E1-B99031FF5052}"/>
    <dgm:cxn modelId="{662F4CB5-0B7D-41A8-895F-BD65268D5F33}" type="presOf" srcId="{44816F34-FC64-43C5-8DFA-1D4E868F87FE}" destId="{2F18353D-EAB6-4859-8629-A078F2A005F4}" srcOrd="1" destOrd="0" presId="urn:microsoft.com/office/officeart/2005/8/layout/venn1"/>
    <dgm:cxn modelId="{829FEB5D-BD11-42E6-9DDA-FD91F1B3EA4F}" type="presParOf" srcId="{76A3432A-D7CF-4613-8FB0-99F44CF58645}" destId="{415D237A-F216-47CF-A1A5-039610B4C4B7}" srcOrd="0" destOrd="0" presId="urn:microsoft.com/office/officeart/2005/8/layout/venn1"/>
    <dgm:cxn modelId="{A88EA32E-2E73-4C04-B014-09FFD8620903}" type="presParOf" srcId="{76A3432A-D7CF-4613-8FB0-99F44CF58645}" destId="{2D647E10-115B-4651-AF91-DC712134232A}" srcOrd="1" destOrd="0" presId="urn:microsoft.com/office/officeart/2005/8/layout/venn1"/>
    <dgm:cxn modelId="{D3EC8177-A8EE-43C2-9523-5A530A6358E5}" type="presParOf" srcId="{76A3432A-D7CF-4613-8FB0-99F44CF58645}" destId="{90BE1DCF-7E63-4FEB-86F0-B2E347C93E96}" srcOrd="2" destOrd="0" presId="urn:microsoft.com/office/officeart/2005/8/layout/venn1"/>
    <dgm:cxn modelId="{A44ED943-B205-43EC-83BA-0FA4BCA14D6E}" type="presParOf" srcId="{76A3432A-D7CF-4613-8FB0-99F44CF58645}" destId="{2F18353D-EAB6-4859-8629-A078F2A005F4}" srcOrd="3" destOrd="0" presId="urn:microsoft.com/office/officeart/2005/8/layout/venn1"/>
    <dgm:cxn modelId="{6E752DAA-EA94-422A-9568-65FF3B3D0F50}" type="presParOf" srcId="{76A3432A-D7CF-4613-8FB0-99F44CF58645}" destId="{49B5941B-F002-4E1E-99A8-9382DE55341C}" srcOrd="4" destOrd="0" presId="urn:microsoft.com/office/officeart/2005/8/layout/venn1"/>
    <dgm:cxn modelId="{C54A749D-63FE-452E-A7EB-BC3523251AC5}" type="presParOf" srcId="{76A3432A-D7CF-4613-8FB0-99F44CF58645}" destId="{59F6372A-2B06-4FC8-B126-BA06F3D2BA6C}" srcOrd="5"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B30CE2F-577F-4B85-AE58-3FA12B5D4628}">
      <dsp:nvSpPr>
        <dsp:cNvPr id="0" name=""/>
        <dsp:cNvSpPr/>
      </dsp:nvSpPr>
      <dsp:spPr>
        <a:xfrm>
          <a:off x="20575" y="55910"/>
          <a:ext cx="2593895" cy="3958824"/>
        </a:xfrm>
        <a:prstGeom prst="roundRect">
          <a:avLst>
            <a:gd name="adj" fmla="val 5000"/>
          </a:avLst>
        </a:prstGeom>
        <a:solidFill>
          <a:schemeClr val="tx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06299" rIns="137795" bIns="0" numCol="1" spcCol="1270" anchor="t" anchorCtr="0">
          <a:noAutofit/>
        </a:bodyPr>
        <a:lstStyle/>
        <a:p>
          <a:pPr lvl="0" algn="r" defTabSz="1377950">
            <a:lnSpc>
              <a:spcPct val="90000"/>
            </a:lnSpc>
            <a:spcBef>
              <a:spcPct val="0"/>
            </a:spcBef>
            <a:spcAft>
              <a:spcPct val="35000"/>
            </a:spcAft>
          </a:pPr>
          <a:r>
            <a:rPr lang="en-GB" sz="3100" kern="1200" dirty="0">
              <a:solidFill>
                <a:schemeClr val="bg1"/>
              </a:solidFill>
              <a:latin typeface="Arial" panose="020B0604020202020204" pitchFamily="34" charset="0"/>
              <a:cs typeface="Arial" panose="020B0604020202020204" pitchFamily="34" charset="0"/>
            </a:rPr>
            <a:t>Vision</a:t>
          </a:r>
        </a:p>
      </dsp:txBody>
      <dsp:txXfrm rot="16200000">
        <a:off x="-1343152" y="1419639"/>
        <a:ext cx="3246236" cy="518779"/>
      </dsp:txXfrm>
    </dsp:sp>
    <dsp:sp modelId="{29593181-8F48-4BAB-9B7A-EE44CAA02963}">
      <dsp:nvSpPr>
        <dsp:cNvPr id="0" name=""/>
        <dsp:cNvSpPr/>
      </dsp:nvSpPr>
      <dsp:spPr>
        <a:xfrm>
          <a:off x="539354" y="55910"/>
          <a:ext cx="1932452" cy="3958824"/>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75438" rIns="0" bIns="0" numCol="1" spcCol="1270" anchor="t" anchorCtr="0">
          <a:noAutofit/>
        </a:bodyPr>
        <a:lstStyle/>
        <a:p>
          <a:pPr lvl="0" algn="l" defTabSz="977900">
            <a:lnSpc>
              <a:spcPct val="90000"/>
            </a:lnSpc>
            <a:spcBef>
              <a:spcPct val="0"/>
            </a:spcBef>
            <a:spcAft>
              <a:spcPct val="35000"/>
            </a:spcAft>
          </a:pPr>
          <a:r>
            <a:rPr lang="en-GB" sz="2200" b="1" kern="1200" dirty="0">
              <a:solidFill>
                <a:srgbClr val="FFFFFF"/>
              </a:solidFill>
            </a:rPr>
            <a:t> </a:t>
          </a:r>
        </a:p>
        <a:p>
          <a:pPr lvl="0" algn="l" defTabSz="977900">
            <a:lnSpc>
              <a:spcPct val="90000"/>
            </a:lnSpc>
            <a:spcBef>
              <a:spcPct val="0"/>
            </a:spcBef>
            <a:spcAft>
              <a:spcPct val="35000"/>
            </a:spcAft>
          </a:pPr>
          <a:endParaRPr lang="en-GB" sz="2200" b="1" kern="1200" dirty="0">
            <a:solidFill>
              <a:srgbClr val="FFFFFF"/>
            </a:solidFill>
            <a:latin typeface="Arial" panose="020B0604020202020204" pitchFamily="34" charset="0"/>
            <a:cs typeface="Arial" panose="020B0604020202020204" pitchFamily="34" charset="0"/>
          </a:endParaRPr>
        </a:p>
        <a:p>
          <a:pPr lvl="0" algn="l" defTabSz="977900">
            <a:lnSpc>
              <a:spcPct val="90000"/>
            </a:lnSpc>
            <a:spcBef>
              <a:spcPct val="0"/>
            </a:spcBef>
            <a:spcAft>
              <a:spcPct val="35000"/>
            </a:spcAft>
          </a:pPr>
          <a:r>
            <a:rPr lang="en-GB" sz="2000" b="1" kern="1200" dirty="0">
              <a:solidFill>
                <a:schemeClr val="bg1">
                  <a:lumMod val="95000"/>
                </a:schemeClr>
              </a:solidFill>
              <a:latin typeface="Arial" panose="020B0604020202020204" pitchFamily="34" charset="0"/>
              <a:cs typeface="Arial" panose="020B0604020202020204" pitchFamily="34" charset="0"/>
            </a:rPr>
            <a:t>ZERO OCCURENCES </a:t>
          </a:r>
        </a:p>
        <a:p>
          <a:pPr lvl="0" algn="l" defTabSz="977900">
            <a:lnSpc>
              <a:spcPct val="90000"/>
            </a:lnSpc>
            <a:spcBef>
              <a:spcPct val="0"/>
            </a:spcBef>
            <a:spcAft>
              <a:spcPct val="35000"/>
            </a:spcAft>
          </a:pPr>
          <a:endParaRPr lang="en-GB" sz="2000" kern="1200" dirty="0">
            <a:solidFill>
              <a:srgbClr val="FFFFFF"/>
            </a:solidFill>
            <a:latin typeface="Arial" panose="020B0604020202020204" pitchFamily="34" charset="0"/>
            <a:cs typeface="Arial" panose="020B0604020202020204" pitchFamily="34" charset="0"/>
          </a:endParaRPr>
        </a:p>
        <a:p>
          <a:pPr lvl="0" algn="l" defTabSz="977900">
            <a:lnSpc>
              <a:spcPct val="90000"/>
            </a:lnSpc>
            <a:spcBef>
              <a:spcPct val="0"/>
            </a:spcBef>
            <a:spcAft>
              <a:spcPct val="35000"/>
            </a:spcAft>
          </a:pPr>
          <a:r>
            <a:rPr lang="en-GB" sz="1800" kern="1200" dirty="0">
              <a:solidFill>
                <a:srgbClr val="FFFFFF"/>
              </a:solidFill>
              <a:latin typeface="Arial" panose="020B0604020202020204" pitchFamily="34" charset="0"/>
              <a:cs typeface="Arial" panose="020B0604020202020204" pitchFamily="34" charset="0"/>
            </a:rPr>
            <a:t>Underlying </a:t>
          </a:r>
          <a:r>
            <a:rPr lang="en-US" sz="1800" b="0" kern="1200" dirty="0">
              <a:solidFill>
                <a:srgbClr val="FFFFFF"/>
              </a:solidFill>
              <a:latin typeface="Arial" panose="020B0604020202020204" pitchFamily="34" charset="0"/>
              <a:cs typeface="Arial" panose="020B0604020202020204" pitchFamily="34" charset="0"/>
            </a:rPr>
            <a:t>philosophy:  </a:t>
          </a:r>
        </a:p>
        <a:p>
          <a:pPr lvl="0" algn="l" defTabSz="977900">
            <a:lnSpc>
              <a:spcPct val="90000"/>
            </a:lnSpc>
            <a:spcBef>
              <a:spcPct val="0"/>
            </a:spcBef>
            <a:spcAft>
              <a:spcPct val="35000"/>
            </a:spcAft>
          </a:pPr>
          <a:r>
            <a:rPr lang="en-US" sz="1800" b="0" i="1" kern="1200" dirty="0">
              <a:solidFill>
                <a:srgbClr val="FFFFFF"/>
              </a:solidFill>
              <a:latin typeface="Arial" panose="020B0604020202020204" pitchFamily="34" charset="0"/>
              <a:cs typeface="Arial" panose="020B0604020202020204" pitchFamily="34" charset="0"/>
            </a:rPr>
            <a:t>“Safety is everybody's responsibility</a:t>
          </a:r>
          <a:r>
            <a:rPr lang="en-US" sz="1800" b="0" i="1" kern="1200" dirty="0">
              <a:solidFill>
                <a:srgbClr val="FFFFFF"/>
              </a:solidFill>
              <a:latin typeface="Arial Narrow" panose="020B0606020202030204" pitchFamily="34" charset="0"/>
            </a:rPr>
            <a:t>"</a:t>
          </a:r>
          <a:endParaRPr lang="en-GB" sz="1800" b="0" i="1" kern="1200" dirty="0">
            <a:solidFill>
              <a:srgbClr val="FFFFFF"/>
            </a:solidFill>
            <a:latin typeface="Arial Narrow" panose="020B0606020202030204" pitchFamily="34" charset="0"/>
          </a:endParaRPr>
        </a:p>
      </dsp:txBody>
      <dsp:txXfrm>
        <a:off x="539354" y="55910"/>
        <a:ext cx="1932452" cy="3958824"/>
      </dsp:txXfrm>
    </dsp:sp>
    <dsp:sp modelId="{55432369-CF84-4A13-8A00-6B06A10D901E}">
      <dsp:nvSpPr>
        <dsp:cNvPr id="0" name=""/>
        <dsp:cNvSpPr/>
      </dsp:nvSpPr>
      <dsp:spPr>
        <a:xfrm>
          <a:off x="2685285" y="415082"/>
          <a:ext cx="2593895" cy="3967260"/>
        </a:xfrm>
        <a:prstGeom prst="roundRect">
          <a:avLst>
            <a:gd name="adj" fmla="val 5000"/>
          </a:avLst>
        </a:prstGeom>
        <a:gradFill flip="none" rotWithShape="1">
          <a:gsLst>
            <a:gs pos="0">
              <a:schemeClr val="tx2">
                <a:lumMod val="60000"/>
                <a:lumOff val="40000"/>
              </a:schemeClr>
            </a:gs>
            <a:gs pos="92000">
              <a:srgbClr val="FFFFFF"/>
            </a:gs>
          </a:gsLst>
          <a:lin ang="0" scaled="1"/>
          <a:tileRect/>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06299" rIns="137795" bIns="0" numCol="1" spcCol="1270" anchor="t" anchorCtr="0">
          <a:noAutofit/>
        </a:bodyPr>
        <a:lstStyle/>
        <a:p>
          <a:pPr lvl="0" algn="r" defTabSz="1377950">
            <a:lnSpc>
              <a:spcPct val="90000"/>
            </a:lnSpc>
            <a:spcBef>
              <a:spcPct val="0"/>
            </a:spcBef>
            <a:spcAft>
              <a:spcPct val="35000"/>
            </a:spcAft>
          </a:pPr>
          <a:r>
            <a:rPr lang="en-GB" sz="3100" kern="1200" dirty="0">
              <a:latin typeface="Arial" panose="020B0604020202020204" pitchFamily="34" charset="0"/>
              <a:cs typeface="Arial" panose="020B0604020202020204" pitchFamily="34" charset="0"/>
            </a:rPr>
            <a:t>Mission</a:t>
          </a:r>
        </a:p>
      </dsp:txBody>
      <dsp:txXfrm rot="16200000">
        <a:off x="1318098" y="1782269"/>
        <a:ext cx="3253153" cy="518779"/>
      </dsp:txXfrm>
    </dsp:sp>
    <dsp:sp modelId="{719D1C9A-CD73-4EA8-A259-C911E3543E6D}">
      <dsp:nvSpPr>
        <dsp:cNvPr id="0" name=""/>
        <dsp:cNvSpPr/>
      </dsp:nvSpPr>
      <dsp:spPr>
        <a:xfrm rot="5400000">
          <a:off x="2442009" y="1883125"/>
          <a:ext cx="457621" cy="389084"/>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shade val="5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4BFD8FE-62F8-4FAB-910A-6976257F442D}">
      <dsp:nvSpPr>
        <dsp:cNvPr id="0" name=""/>
        <dsp:cNvSpPr/>
      </dsp:nvSpPr>
      <dsp:spPr>
        <a:xfrm>
          <a:off x="3204064" y="415082"/>
          <a:ext cx="1932452" cy="3967260"/>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endParaRPr lang="en-GB" sz="1800" kern="1200" dirty="0">
            <a:latin typeface="Arial Narrow"/>
            <a:cs typeface="Arial Narrow"/>
          </a:endParaRPr>
        </a:p>
        <a:p>
          <a:pPr lvl="0" algn="l" defTabSz="800100">
            <a:lnSpc>
              <a:spcPct val="90000"/>
            </a:lnSpc>
            <a:spcBef>
              <a:spcPct val="0"/>
            </a:spcBef>
            <a:spcAft>
              <a:spcPct val="35000"/>
            </a:spcAft>
          </a:pPr>
          <a:endParaRPr lang="en-GB" sz="1800" kern="1200" dirty="0">
            <a:latin typeface="Arial Narrow"/>
            <a:cs typeface="Arial Narrow"/>
          </a:endParaRPr>
        </a:p>
        <a:p>
          <a:pPr lvl="0" algn="l" defTabSz="800100">
            <a:lnSpc>
              <a:spcPct val="90000"/>
            </a:lnSpc>
            <a:spcBef>
              <a:spcPct val="0"/>
            </a:spcBef>
            <a:spcAft>
              <a:spcPct val="35000"/>
            </a:spcAft>
          </a:pPr>
          <a:endParaRPr lang="en-GB" sz="1800" kern="1200" dirty="0">
            <a:latin typeface="Arial Narrow"/>
            <a:cs typeface="Arial Narrow"/>
          </a:endParaRPr>
        </a:p>
        <a:p>
          <a:pPr lvl="0" algn="l" defTabSz="800100">
            <a:lnSpc>
              <a:spcPct val="90000"/>
            </a:lnSpc>
            <a:spcBef>
              <a:spcPct val="0"/>
            </a:spcBef>
            <a:spcAft>
              <a:spcPct val="35000"/>
            </a:spcAft>
          </a:pPr>
          <a:r>
            <a:rPr lang="en-GB" sz="1800" kern="1200" dirty="0">
              <a:latin typeface="Arial" panose="020B0604020202020204" pitchFamily="34" charset="0"/>
              <a:cs typeface="Arial" panose="020B0604020202020204" pitchFamily="34" charset="0"/>
            </a:rPr>
            <a:t>To oversee and promote safe railway operations through appropriate support, monitoring and enforcement, guided by an enabling regulatory framework</a:t>
          </a:r>
        </a:p>
      </dsp:txBody>
      <dsp:txXfrm>
        <a:off x="3204064" y="415082"/>
        <a:ext cx="1932452" cy="3967260"/>
      </dsp:txXfrm>
    </dsp:sp>
    <dsp:sp modelId="{8146409B-7869-4F43-A68E-EB43B936ADA5}">
      <dsp:nvSpPr>
        <dsp:cNvPr id="0" name=""/>
        <dsp:cNvSpPr/>
      </dsp:nvSpPr>
      <dsp:spPr>
        <a:xfrm>
          <a:off x="5370570" y="854810"/>
          <a:ext cx="2593895" cy="3942607"/>
        </a:xfrm>
        <a:prstGeom prst="roundRect">
          <a:avLst>
            <a:gd name="adj" fmla="val 5000"/>
          </a:avLst>
        </a:prstGeom>
        <a:solidFill>
          <a:schemeClr val="bg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06299" rIns="137795" bIns="0" numCol="1" spcCol="1270" anchor="t" anchorCtr="0">
          <a:noAutofit/>
        </a:bodyPr>
        <a:lstStyle/>
        <a:p>
          <a:pPr lvl="0" algn="r" defTabSz="1377950">
            <a:lnSpc>
              <a:spcPct val="90000"/>
            </a:lnSpc>
            <a:spcBef>
              <a:spcPct val="0"/>
            </a:spcBef>
            <a:spcAft>
              <a:spcPct val="35000"/>
            </a:spcAft>
          </a:pPr>
          <a:r>
            <a:rPr lang="en-GB" sz="3100" kern="1200" dirty="0">
              <a:latin typeface="Arial" panose="020B0604020202020204" pitchFamily="34" charset="0"/>
              <a:cs typeface="Arial" panose="020B0604020202020204" pitchFamily="34" charset="0"/>
            </a:rPr>
            <a:t>Values</a:t>
          </a:r>
        </a:p>
      </dsp:txBody>
      <dsp:txXfrm rot="16200000">
        <a:off x="4013490" y="2211889"/>
        <a:ext cx="3232938" cy="518779"/>
      </dsp:txXfrm>
    </dsp:sp>
    <dsp:sp modelId="{8C4D1667-672D-4F7F-8383-8D899AC9C14A}">
      <dsp:nvSpPr>
        <dsp:cNvPr id="0" name=""/>
        <dsp:cNvSpPr/>
      </dsp:nvSpPr>
      <dsp:spPr>
        <a:xfrm rot="5400000">
          <a:off x="5154125" y="2890000"/>
          <a:ext cx="457621" cy="389084"/>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shade val="50000"/>
              <a:hueOff val="361437"/>
              <a:satOff val="-7560"/>
              <a:lumOff val="42063"/>
              <a:alphaOff val="0"/>
            </a:schemeClr>
          </a:solidFill>
          <a:prstDash val="solid"/>
        </a:ln>
        <a:effectLst/>
      </dsp:spPr>
      <dsp:style>
        <a:lnRef idx="1">
          <a:scrgbClr r="0" g="0" b="0"/>
        </a:lnRef>
        <a:fillRef idx="2">
          <a:scrgbClr r="0" g="0" b="0"/>
        </a:fillRef>
        <a:effectRef idx="0">
          <a:scrgbClr r="0" g="0" b="0"/>
        </a:effectRef>
        <a:fontRef idx="minor"/>
      </dsp:style>
    </dsp:sp>
    <dsp:sp modelId="{B82EE83F-8A68-42FB-A791-688010798E0A}">
      <dsp:nvSpPr>
        <dsp:cNvPr id="0" name=""/>
        <dsp:cNvSpPr/>
      </dsp:nvSpPr>
      <dsp:spPr>
        <a:xfrm>
          <a:off x="5889349" y="854810"/>
          <a:ext cx="1932452" cy="3942607"/>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61722" rIns="0" bIns="0" numCol="1" spcCol="1270" anchor="t" anchorCtr="0">
          <a:noAutofit/>
        </a:bodyPr>
        <a:lstStyle/>
        <a:p>
          <a:pPr lvl="0" algn="l" defTabSz="800100">
            <a:lnSpc>
              <a:spcPct val="100000"/>
            </a:lnSpc>
            <a:spcBef>
              <a:spcPct val="0"/>
            </a:spcBef>
            <a:spcAft>
              <a:spcPts val="300"/>
            </a:spcAft>
          </a:pPr>
          <a:endParaRPr lang="en-ZA" sz="1800" kern="1200" dirty="0">
            <a:latin typeface="Arial Narrow" panose="020B0606020202030204" pitchFamily="34" charset="0"/>
          </a:endParaRPr>
        </a:p>
        <a:p>
          <a:pPr lvl="0" algn="l" defTabSz="800100">
            <a:lnSpc>
              <a:spcPct val="100000"/>
            </a:lnSpc>
            <a:spcBef>
              <a:spcPct val="0"/>
            </a:spcBef>
            <a:spcAft>
              <a:spcPts val="300"/>
            </a:spcAft>
          </a:pPr>
          <a:endParaRPr lang="en-ZA" sz="1800" kern="1200" dirty="0">
            <a:latin typeface="Arial Narrow" panose="020B0606020202030204" pitchFamily="34" charset="0"/>
          </a:endParaRPr>
        </a:p>
        <a:p>
          <a:pPr lvl="0" algn="just" defTabSz="800100">
            <a:lnSpc>
              <a:spcPct val="150000"/>
            </a:lnSpc>
            <a:spcBef>
              <a:spcPct val="0"/>
            </a:spcBef>
            <a:spcAft>
              <a:spcPts val="300"/>
            </a:spcAft>
          </a:pPr>
          <a:r>
            <a:rPr lang="en-ZA" sz="1800" kern="1200" dirty="0">
              <a:latin typeface="Arial" panose="020B0604020202020204" pitchFamily="34" charset="0"/>
              <a:cs typeface="Arial" panose="020B0604020202020204" pitchFamily="34" charset="0"/>
            </a:rPr>
            <a:t>Integrity &amp; Trust</a:t>
          </a:r>
        </a:p>
        <a:p>
          <a:pPr lvl="0" algn="just" defTabSz="800100">
            <a:lnSpc>
              <a:spcPct val="150000"/>
            </a:lnSpc>
            <a:spcBef>
              <a:spcPct val="0"/>
            </a:spcBef>
            <a:spcAft>
              <a:spcPts val="300"/>
            </a:spcAft>
          </a:pPr>
          <a:r>
            <a:rPr lang="en-ZA" sz="1800" kern="1200" dirty="0">
              <a:latin typeface="Arial" panose="020B0604020202020204" pitchFamily="34" charset="0"/>
              <a:cs typeface="Arial" panose="020B0604020202020204" pitchFamily="34" charset="0"/>
            </a:rPr>
            <a:t>Transparency </a:t>
          </a:r>
          <a:endParaRPr lang="en-GB" sz="1800" kern="1200" dirty="0">
            <a:latin typeface="Arial" panose="020B0604020202020204" pitchFamily="34" charset="0"/>
            <a:cs typeface="Arial" panose="020B0604020202020204" pitchFamily="34" charset="0"/>
          </a:endParaRPr>
        </a:p>
        <a:p>
          <a:pPr lvl="0" algn="just" defTabSz="800100">
            <a:lnSpc>
              <a:spcPct val="150000"/>
            </a:lnSpc>
            <a:spcBef>
              <a:spcPct val="0"/>
            </a:spcBef>
            <a:spcAft>
              <a:spcPts val="300"/>
            </a:spcAft>
          </a:pPr>
          <a:r>
            <a:rPr lang="en-ZA" sz="1800" kern="1200" dirty="0">
              <a:latin typeface="Arial" panose="020B0604020202020204" pitchFamily="34" charset="0"/>
              <a:cs typeface="Arial" panose="020B0604020202020204" pitchFamily="34" charset="0"/>
            </a:rPr>
            <a:t>Fairness &amp; Equity</a:t>
          </a:r>
          <a:endParaRPr lang="af-ZA" sz="1800" kern="1200" dirty="0">
            <a:latin typeface="Arial" panose="020B0604020202020204" pitchFamily="34" charset="0"/>
            <a:cs typeface="Arial" panose="020B0604020202020204" pitchFamily="34" charset="0"/>
          </a:endParaRPr>
        </a:p>
        <a:p>
          <a:pPr lvl="0" algn="just" defTabSz="800100">
            <a:lnSpc>
              <a:spcPct val="150000"/>
            </a:lnSpc>
            <a:spcBef>
              <a:spcPct val="0"/>
            </a:spcBef>
            <a:spcAft>
              <a:spcPts val="300"/>
            </a:spcAft>
          </a:pPr>
          <a:r>
            <a:rPr lang="en-ZA" sz="1800" kern="1200" dirty="0">
              <a:latin typeface="Arial" panose="020B0604020202020204" pitchFamily="34" charset="0"/>
              <a:cs typeface="Arial" panose="020B0604020202020204" pitchFamily="34" charset="0"/>
            </a:rPr>
            <a:t>Innovation </a:t>
          </a:r>
          <a:endParaRPr lang="af-ZA" sz="1800" kern="1200" dirty="0">
            <a:latin typeface="Arial" panose="020B0604020202020204" pitchFamily="34" charset="0"/>
            <a:cs typeface="Arial" panose="020B0604020202020204" pitchFamily="34" charset="0"/>
          </a:endParaRPr>
        </a:p>
        <a:p>
          <a:pPr lvl="0" algn="l" defTabSz="800100">
            <a:lnSpc>
              <a:spcPct val="150000"/>
            </a:lnSpc>
            <a:spcBef>
              <a:spcPct val="0"/>
            </a:spcBef>
            <a:spcAft>
              <a:spcPts val="300"/>
            </a:spcAft>
          </a:pPr>
          <a:r>
            <a:rPr lang="en-ZA" sz="1800" kern="1200" dirty="0">
              <a:latin typeface="Arial" panose="020B0604020202020204" pitchFamily="34" charset="0"/>
              <a:cs typeface="Arial" panose="020B0604020202020204" pitchFamily="34" charset="0"/>
            </a:rPr>
            <a:t>Speed of Execution</a:t>
          </a:r>
        </a:p>
        <a:p>
          <a:pPr lvl="0" algn="l" defTabSz="800100">
            <a:lnSpc>
              <a:spcPct val="150000"/>
            </a:lnSpc>
            <a:spcBef>
              <a:spcPct val="0"/>
            </a:spcBef>
            <a:spcAft>
              <a:spcPts val="300"/>
            </a:spcAft>
          </a:pPr>
          <a:r>
            <a:rPr lang="en-ZA" sz="1800" kern="1200" dirty="0">
              <a:solidFill>
                <a:schemeClr val="tx1"/>
              </a:solidFill>
              <a:latin typeface="Arial" panose="020B0604020202020204" pitchFamily="34" charset="0"/>
              <a:cs typeface="Arial" panose="020B0604020202020204" pitchFamily="34" charset="0"/>
            </a:rPr>
            <a:t>Respect &amp; Diversity</a:t>
          </a:r>
        </a:p>
      </dsp:txBody>
      <dsp:txXfrm>
        <a:off x="5889349" y="854810"/>
        <a:ext cx="1932452" cy="394260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C78C6728-8C48-48D3-8587-164F05305115}" type="datetimeFigureOut">
              <a:rPr lang="en-ZA" smtClean="0"/>
              <a:pPr/>
              <a:t>2019/10/16</a:t>
            </a:fld>
            <a:endParaRPr lang="en-ZA"/>
          </a:p>
        </p:txBody>
      </p:sp>
      <p:sp>
        <p:nvSpPr>
          <p:cNvPr id="4" name="Footer Placehold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B7AAC647-BF02-4B93-9CE3-2AC666EEF12D}" type="slidenum">
              <a:rPr lang="en-ZA" smtClean="0"/>
              <a:pPr/>
              <a:t>‹#›</a:t>
            </a:fld>
            <a:endParaRPr lang="en-ZA"/>
          </a:p>
        </p:txBody>
      </p:sp>
    </p:spTree>
    <p:extLst>
      <p:ext uri="{BB962C8B-B14F-4D97-AF65-F5344CB8AC3E}">
        <p14:creationId xmlns:p14="http://schemas.microsoft.com/office/powerpoint/2010/main" xmlns="" val="1968811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135"/>
          </a:xfrm>
          <a:prstGeom prst="rect">
            <a:avLst/>
          </a:prstGeom>
        </p:spPr>
        <p:txBody>
          <a:bodyPr vert="horz" lIns="92446" tIns="46223" rIns="92446" bIns="46223" rtlCol="0"/>
          <a:lstStyle>
            <a:lvl1pPr algn="l">
              <a:defRPr sz="1200"/>
            </a:lvl1pPr>
          </a:lstStyle>
          <a:p>
            <a:endParaRPr lang="en-GB" dirty="0"/>
          </a:p>
        </p:txBody>
      </p:sp>
      <p:sp>
        <p:nvSpPr>
          <p:cNvPr id="3" name="Date Placeholder 2"/>
          <p:cNvSpPr>
            <a:spLocks noGrp="1"/>
          </p:cNvSpPr>
          <p:nvPr>
            <p:ph type="dt" idx="1"/>
          </p:nvPr>
        </p:nvSpPr>
        <p:spPr>
          <a:xfrm>
            <a:off x="3850444" y="0"/>
            <a:ext cx="2945659" cy="498135"/>
          </a:xfrm>
          <a:prstGeom prst="rect">
            <a:avLst/>
          </a:prstGeom>
        </p:spPr>
        <p:txBody>
          <a:bodyPr vert="horz" lIns="92446" tIns="46223" rIns="92446" bIns="46223" rtlCol="0"/>
          <a:lstStyle>
            <a:lvl1pPr algn="r">
              <a:defRPr sz="1200"/>
            </a:lvl1pPr>
          </a:lstStyle>
          <a:p>
            <a:fld id="{0336F2CF-5047-4D2C-8C1B-00A579D42E9D}" type="datetimeFigureOut">
              <a:rPr lang="en-GB" smtClean="0"/>
              <a:pPr/>
              <a:t>16/10/2019</a:t>
            </a:fld>
            <a:endParaRPr lang="en-GB" dirty="0"/>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2446" tIns="46223" rIns="92446" bIns="46223" rtlCol="0" anchor="ctr"/>
          <a:lstStyle/>
          <a:p>
            <a:endParaRPr lang="en-GB" dirty="0"/>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30092"/>
            <a:ext cx="2945659" cy="498134"/>
          </a:xfrm>
          <a:prstGeom prst="rect">
            <a:avLst/>
          </a:prstGeom>
        </p:spPr>
        <p:txBody>
          <a:bodyPr vert="horz" lIns="92446" tIns="46223" rIns="92446" bIns="46223"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4" y="9430092"/>
            <a:ext cx="2945659" cy="498134"/>
          </a:xfrm>
          <a:prstGeom prst="rect">
            <a:avLst/>
          </a:prstGeom>
        </p:spPr>
        <p:txBody>
          <a:bodyPr vert="horz" lIns="92446" tIns="46223" rIns="92446" bIns="46223" rtlCol="0" anchor="b"/>
          <a:lstStyle>
            <a:lvl1pPr algn="r">
              <a:defRPr sz="1200"/>
            </a:lvl1pPr>
          </a:lstStyle>
          <a:p>
            <a:fld id="{36416DE8-9A8B-400C-B1AC-574A21381CB0}" type="slidenum">
              <a:rPr lang="en-GB" smtClean="0"/>
              <a:pPr/>
              <a:t>‹#›</a:t>
            </a:fld>
            <a:endParaRPr lang="en-GB" dirty="0"/>
          </a:p>
        </p:txBody>
      </p:sp>
    </p:spTree>
    <p:extLst>
      <p:ext uri="{BB962C8B-B14F-4D97-AF65-F5344CB8AC3E}">
        <p14:creationId xmlns:p14="http://schemas.microsoft.com/office/powerpoint/2010/main" xmlns="" val="2400162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36416DE8-9A8B-400C-B1AC-574A21381CB0}" type="slidenum">
              <a:rPr lang="en-GB" smtClean="0"/>
              <a:pPr/>
              <a:t>1</a:t>
            </a:fld>
            <a:endParaRPr lang="en-GB" dirty="0"/>
          </a:p>
        </p:txBody>
      </p:sp>
    </p:spTree>
    <p:extLst>
      <p:ext uri="{BB962C8B-B14F-4D97-AF65-F5344CB8AC3E}">
        <p14:creationId xmlns:p14="http://schemas.microsoft.com/office/powerpoint/2010/main" xmlns="" val="3561809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416DE8-9A8B-400C-B1AC-574A21381CB0}" type="slidenum">
              <a:rPr lang="en-GB" smtClean="0"/>
              <a:pPr/>
              <a:t>11</a:t>
            </a:fld>
            <a:endParaRPr lang="en-GB" dirty="0"/>
          </a:p>
        </p:txBody>
      </p:sp>
    </p:spTree>
    <p:extLst>
      <p:ext uri="{BB962C8B-B14F-4D97-AF65-F5344CB8AC3E}">
        <p14:creationId xmlns:p14="http://schemas.microsoft.com/office/powerpoint/2010/main" xmlns="" val="53303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416DE8-9A8B-400C-B1AC-574A21381CB0}" type="slidenum">
              <a:rPr lang="en-GB" smtClean="0"/>
              <a:pPr/>
              <a:t>14</a:t>
            </a:fld>
            <a:endParaRPr lang="en-GB" dirty="0"/>
          </a:p>
        </p:txBody>
      </p:sp>
    </p:spTree>
    <p:extLst>
      <p:ext uri="{BB962C8B-B14F-4D97-AF65-F5344CB8AC3E}">
        <p14:creationId xmlns:p14="http://schemas.microsoft.com/office/powerpoint/2010/main" xmlns="" val="2367612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416DE8-9A8B-400C-B1AC-574A21381CB0}" type="slidenum">
              <a:rPr lang="en-GB" smtClean="0"/>
              <a:pPr/>
              <a:t>15</a:t>
            </a:fld>
            <a:endParaRPr lang="en-GB" dirty="0"/>
          </a:p>
        </p:txBody>
      </p:sp>
    </p:spTree>
    <p:extLst>
      <p:ext uri="{BB962C8B-B14F-4D97-AF65-F5344CB8AC3E}">
        <p14:creationId xmlns:p14="http://schemas.microsoft.com/office/powerpoint/2010/main" xmlns="" val="1037308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416DE8-9A8B-400C-B1AC-574A21381CB0}" type="slidenum">
              <a:rPr lang="en-GB" smtClean="0"/>
              <a:pPr/>
              <a:t>16</a:t>
            </a:fld>
            <a:endParaRPr lang="en-GB" dirty="0"/>
          </a:p>
        </p:txBody>
      </p:sp>
    </p:spTree>
    <p:extLst>
      <p:ext uri="{BB962C8B-B14F-4D97-AF65-F5344CB8AC3E}">
        <p14:creationId xmlns:p14="http://schemas.microsoft.com/office/powerpoint/2010/main" xmlns="" val="1706735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416DE8-9A8B-400C-B1AC-574A21381CB0}" type="slidenum">
              <a:rPr lang="en-GB" smtClean="0"/>
              <a:pPr/>
              <a:t>17</a:t>
            </a:fld>
            <a:endParaRPr lang="en-GB" dirty="0"/>
          </a:p>
        </p:txBody>
      </p:sp>
    </p:spTree>
    <p:extLst>
      <p:ext uri="{BB962C8B-B14F-4D97-AF65-F5344CB8AC3E}">
        <p14:creationId xmlns:p14="http://schemas.microsoft.com/office/powerpoint/2010/main" xmlns="" val="2923147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36416DE8-9A8B-400C-B1AC-574A21381CB0}" type="slidenum">
              <a:rPr lang="en-GB" smtClean="0"/>
              <a:pPr/>
              <a:t>22</a:t>
            </a:fld>
            <a:endParaRPr lang="en-GB" dirty="0"/>
          </a:p>
        </p:txBody>
      </p:sp>
    </p:spTree>
    <p:extLst>
      <p:ext uri="{BB962C8B-B14F-4D97-AF65-F5344CB8AC3E}">
        <p14:creationId xmlns:p14="http://schemas.microsoft.com/office/powerpoint/2010/main" xmlns="" val="1049965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6A31C244-305F-49DE-8B86-8BB3C961E329}" type="datetime1">
              <a:rPr lang="en-ZA" smtClean="0"/>
              <a:pPr>
                <a:defRPr/>
              </a:pPr>
              <a:t>2019/10/16</a:t>
            </a:fld>
            <a:endParaRPr lang="en-ZA" dirty="0"/>
          </a:p>
        </p:txBody>
      </p:sp>
      <p:sp>
        <p:nvSpPr>
          <p:cNvPr id="5" name="Footer Placeholder 4"/>
          <p:cNvSpPr>
            <a:spLocks noGrp="1"/>
          </p:cNvSpPr>
          <p:nvPr>
            <p:ph type="ftr" sz="quarter" idx="11"/>
          </p:nvPr>
        </p:nvSpPr>
        <p:spPr/>
        <p:txBody>
          <a:bodyPr/>
          <a:lstStyle>
            <a:lvl1pPr>
              <a:defRPr/>
            </a:lvl1pPr>
          </a:lstStyle>
          <a:p>
            <a:pPr>
              <a:defRPr/>
            </a:pPr>
            <a:endParaRPr lang="en-ZA" dirty="0"/>
          </a:p>
        </p:txBody>
      </p:sp>
      <p:sp>
        <p:nvSpPr>
          <p:cNvPr id="6" name="Slide Number Placeholder 5"/>
          <p:cNvSpPr>
            <a:spLocks noGrp="1"/>
          </p:cNvSpPr>
          <p:nvPr>
            <p:ph type="sldNum" sz="quarter" idx="12"/>
          </p:nvPr>
        </p:nvSpPr>
        <p:spPr/>
        <p:txBody>
          <a:bodyPr/>
          <a:lstStyle>
            <a:lvl1pPr>
              <a:defRPr/>
            </a:lvl1pPr>
          </a:lstStyle>
          <a:p>
            <a:pPr>
              <a:defRPr/>
            </a:pPr>
            <a:fld id="{2E6A8BCC-8F4D-4953-88F2-3697E233FD70}" type="slidenum">
              <a:rPr lang="en-ZA"/>
              <a:pPr>
                <a:defRPr/>
              </a:pPr>
              <a:t>‹#›</a:t>
            </a:fld>
            <a:endParaRPr lang="en-ZA" dirty="0"/>
          </a:p>
        </p:txBody>
      </p:sp>
    </p:spTree>
    <p:extLst>
      <p:ext uri="{BB962C8B-B14F-4D97-AF65-F5344CB8AC3E}">
        <p14:creationId xmlns:p14="http://schemas.microsoft.com/office/powerpoint/2010/main" xmlns="" val="1465595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ADBDADC8-8746-4E2C-AD0C-3B286C909AEA}" type="datetime1">
              <a:rPr lang="en-ZA" smtClean="0"/>
              <a:pPr>
                <a:defRPr/>
              </a:pPr>
              <a:t>2019/10/16</a:t>
            </a:fld>
            <a:endParaRPr lang="en-ZA" dirty="0"/>
          </a:p>
        </p:txBody>
      </p:sp>
      <p:sp>
        <p:nvSpPr>
          <p:cNvPr id="5" name="Footer Placeholder 4"/>
          <p:cNvSpPr>
            <a:spLocks noGrp="1"/>
          </p:cNvSpPr>
          <p:nvPr>
            <p:ph type="ftr" sz="quarter" idx="11"/>
          </p:nvPr>
        </p:nvSpPr>
        <p:spPr/>
        <p:txBody>
          <a:bodyPr/>
          <a:lstStyle>
            <a:lvl1pPr>
              <a:defRPr/>
            </a:lvl1pPr>
          </a:lstStyle>
          <a:p>
            <a:pPr>
              <a:defRPr/>
            </a:pPr>
            <a:endParaRPr lang="en-ZA" dirty="0"/>
          </a:p>
        </p:txBody>
      </p:sp>
      <p:sp>
        <p:nvSpPr>
          <p:cNvPr id="6" name="Slide Number Placeholder 5"/>
          <p:cNvSpPr>
            <a:spLocks noGrp="1"/>
          </p:cNvSpPr>
          <p:nvPr>
            <p:ph type="sldNum" sz="quarter" idx="12"/>
          </p:nvPr>
        </p:nvSpPr>
        <p:spPr/>
        <p:txBody>
          <a:bodyPr/>
          <a:lstStyle>
            <a:lvl1pPr>
              <a:defRPr/>
            </a:lvl1pPr>
          </a:lstStyle>
          <a:p>
            <a:pPr>
              <a:defRPr/>
            </a:pPr>
            <a:fld id="{5D4F9C7B-E201-402F-9B7F-CF923D51A7AA}" type="slidenum">
              <a:rPr lang="en-ZA"/>
              <a:pPr>
                <a:defRPr/>
              </a:pPr>
              <a:t>‹#›</a:t>
            </a:fld>
            <a:endParaRPr lang="en-ZA" dirty="0"/>
          </a:p>
        </p:txBody>
      </p:sp>
    </p:spTree>
    <p:extLst>
      <p:ext uri="{BB962C8B-B14F-4D97-AF65-F5344CB8AC3E}">
        <p14:creationId xmlns:p14="http://schemas.microsoft.com/office/powerpoint/2010/main" xmlns="" val="180726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B26A9CD2-1489-4123-B7ED-2403F1757AE5}" type="datetime1">
              <a:rPr lang="en-ZA" smtClean="0"/>
              <a:pPr>
                <a:defRPr/>
              </a:pPr>
              <a:t>2019/10/16</a:t>
            </a:fld>
            <a:endParaRPr lang="en-ZA" dirty="0"/>
          </a:p>
        </p:txBody>
      </p:sp>
      <p:sp>
        <p:nvSpPr>
          <p:cNvPr id="5" name="Footer Placeholder 4"/>
          <p:cNvSpPr>
            <a:spLocks noGrp="1"/>
          </p:cNvSpPr>
          <p:nvPr>
            <p:ph type="ftr" sz="quarter" idx="11"/>
          </p:nvPr>
        </p:nvSpPr>
        <p:spPr/>
        <p:txBody>
          <a:bodyPr/>
          <a:lstStyle>
            <a:lvl1pPr>
              <a:defRPr/>
            </a:lvl1pPr>
          </a:lstStyle>
          <a:p>
            <a:pPr>
              <a:defRPr/>
            </a:pPr>
            <a:endParaRPr lang="en-ZA" dirty="0"/>
          </a:p>
        </p:txBody>
      </p:sp>
      <p:sp>
        <p:nvSpPr>
          <p:cNvPr id="6" name="Slide Number Placeholder 5"/>
          <p:cNvSpPr>
            <a:spLocks noGrp="1"/>
          </p:cNvSpPr>
          <p:nvPr>
            <p:ph type="sldNum" sz="quarter" idx="12"/>
          </p:nvPr>
        </p:nvSpPr>
        <p:spPr/>
        <p:txBody>
          <a:bodyPr/>
          <a:lstStyle>
            <a:lvl1pPr>
              <a:defRPr/>
            </a:lvl1pPr>
          </a:lstStyle>
          <a:p>
            <a:pPr>
              <a:defRPr/>
            </a:pPr>
            <a:fld id="{BB3E7E15-4AC1-42E4-9A43-73A16A715517}" type="slidenum">
              <a:rPr lang="en-ZA"/>
              <a:pPr>
                <a:defRPr/>
              </a:pPr>
              <a:t>‹#›</a:t>
            </a:fld>
            <a:endParaRPr lang="en-ZA" dirty="0"/>
          </a:p>
        </p:txBody>
      </p:sp>
    </p:spTree>
    <p:extLst>
      <p:ext uri="{BB962C8B-B14F-4D97-AF65-F5344CB8AC3E}">
        <p14:creationId xmlns:p14="http://schemas.microsoft.com/office/powerpoint/2010/main" xmlns="" val="3169990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1F19D876-F258-4BEF-AB33-8FC526D5884C}" type="datetime1">
              <a:rPr lang="en-ZA" smtClean="0"/>
              <a:pPr>
                <a:defRPr/>
              </a:pPr>
              <a:t>2019/10/16</a:t>
            </a:fld>
            <a:endParaRPr lang="en-ZA" dirty="0"/>
          </a:p>
        </p:txBody>
      </p:sp>
      <p:sp>
        <p:nvSpPr>
          <p:cNvPr id="5" name="Footer Placeholder 4"/>
          <p:cNvSpPr>
            <a:spLocks noGrp="1"/>
          </p:cNvSpPr>
          <p:nvPr>
            <p:ph type="ftr" sz="quarter" idx="11"/>
          </p:nvPr>
        </p:nvSpPr>
        <p:spPr/>
        <p:txBody>
          <a:bodyPr/>
          <a:lstStyle>
            <a:lvl1pPr>
              <a:defRPr/>
            </a:lvl1pPr>
          </a:lstStyle>
          <a:p>
            <a:pPr>
              <a:defRPr/>
            </a:pPr>
            <a:r>
              <a:rPr lang="en-ZA" dirty="0"/>
              <a:t>RSR Strategy 2018/19 to 2022/23 V1.2</a:t>
            </a:r>
          </a:p>
        </p:txBody>
      </p:sp>
      <p:sp>
        <p:nvSpPr>
          <p:cNvPr id="6" name="Slide Number Placeholder 5"/>
          <p:cNvSpPr>
            <a:spLocks noGrp="1"/>
          </p:cNvSpPr>
          <p:nvPr>
            <p:ph type="sldNum" sz="quarter" idx="12"/>
          </p:nvPr>
        </p:nvSpPr>
        <p:spPr/>
        <p:txBody>
          <a:bodyPr/>
          <a:lstStyle>
            <a:lvl1pPr>
              <a:defRPr/>
            </a:lvl1pPr>
          </a:lstStyle>
          <a:p>
            <a:pPr>
              <a:defRPr/>
            </a:pPr>
            <a:fld id="{2E6A8BCC-8F4D-4953-88F2-3697E233FD70}" type="slidenum">
              <a:rPr lang="en-ZA"/>
              <a:pPr>
                <a:defRPr/>
              </a:pPr>
              <a:t>‹#›</a:t>
            </a:fld>
            <a:endParaRPr lang="en-ZA" dirty="0"/>
          </a:p>
        </p:txBody>
      </p:sp>
    </p:spTree>
    <p:extLst>
      <p:ext uri="{BB962C8B-B14F-4D97-AF65-F5344CB8AC3E}">
        <p14:creationId xmlns:p14="http://schemas.microsoft.com/office/powerpoint/2010/main" xmlns="" val="2510200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ZA" sz="2700" b="1" kern="1200" dirty="0">
                <a:solidFill>
                  <a:schemeClr val="tx2"/>
                </a:solidFill>
                <a:latin typeface="+mn-lt"/>
                <a:ea typeface="ＭＳ Ｐゴシック" charset="-128"/>
                <a:cs typeface="Arial" charset="0"/>
              </a:defRPr>
            </a:lvl1pPr>
          </a:lstStyle>
          <a:p>
            <a:r>
              <a:rPr lang="en-US" dirty="0"/>
              <a:t>Click to edit Master title style</a:t>
            </a:r>
            <a:endParaRPr lang="en-ZA" dirty="0"/>
          </a:p>
        </p:txBody>
      </p:sp>
      <p:sp>
        <p:nvSpPr>
          <p:cNvPr id="3" name="Content Placeholder 2"/>
          <p:cNvSpPr>
            <a:spLocks noGrp="1"/>
          </p:cNvSpPr>
          <p:nvPr>
            <p:ph idx="1"/>
          </p:nvPr>
        </p:nvSpPr>
        <p:spPr/>
        <p:txBody>
          <a:bodyPr/>
          <a:lstStyle>
            <a:lvl1pPr marL="257175" indent="-257175" algn="l" rtl="0" eaLnBrk="1" fontAlgn="base" hangingPunct="1">
              <a:lnSpc>
                <a:spcPct val="200000"/>
              </a:lnSpc>
              <a:spcBef>
                <a:spcPct val="20000"/>
              </a:spcBef>
              <a:spcAft>
                <a:spcPct val="0"/>
              </a:spcAft>
              <a:buFont typeface="Arial" panose="020B0604020202020204" pitchFamily="34" charset="0"/>
              <a:buChar char="•"/>
              <a:defRPr lang="en-US" sz="1800" kern="1200" dirty="0" smtClean="0">
                <a:solidFill>
                  <a:schemeClr val="tx1"/>
                </a:solidFill>
                <a:latin typeface="Arial Narrow" panose="020B0606020202030204" pitchFamily="34" charset="0"/>
                <a:ea typeface="ＭＳ Ｐゴシック" panose="020B0600070205080204" pitchFamily="34" charset="-128"/>
                <a:cs typeface="Arial" panose="020B0604020202020204" pitchFamily="34" charset="0"/>
              </a:defRPr>
            </a:lvl1pPr>
            <a:lvl2pPr marL="557213" indent="-214313">
              <a:defRPr lang="en-US" sz="1500" kern="1200" dirty="0" smtClean="0">
                <a:solidFill>
                  <a:schemeClr val="tx1"/>
                </a:solidFill>
                <a:latin typeface="Arial Narrow" panose="020B0606020202030204" pitchFamily="34" charset="0"/>
                <a:ea typeface="ＭＳ Ｐゴシック" panose="020B0600070205080204" pitchFamily="34" charset="-128"/>
                <a:cs typeface="Arial" panose="020B0604020202020204" pitchFamily="34" charset="0"/>
              </a:defRPr>
            </a:lvl2pPr>
            <a:lvl3pPr marL="857250" indent="-171450">
              <a:defRPr lang="en-US" sz="1200" kern="1200" dirty="0" smtClean="0">
                <a:solidFill>
                  <a:schemeClr val="tx1"/>
                </a:solidFill>
                <a:latin typeface="Arial Narrow" panose="020B0606020202030204" pitchFamily="34" charset="0"/>
                <a:ea typeface="ＭＳ Ｐゴシック" panose="020B0600070205080204" pitchFamily="34" charset="-128"/>
                <a:cs typeface="Arial" panose="020B0604020202020204" pitchFamily="34" charset="0"/>
              </a:defRPr>
            </a:lvl3pPr>
          </a:lstStyle>
          <a:p>
            <a:pPr lvl="0"/>
            <a:r>
              <a:rPr lang="en-US" dirty="0"/>
              <a:t>Click to edit Master text styles</a:t>
            </a:r>
          </a:p>
          <a:p>
            <a:pPr marL="557213" lvl="1" indent="-214313" algn="l" rtl="0" eaLnBrk="1" fontAlgn="base" hangingPunct="1">
              <a:spcBef>
                <a:spcPct val="20000"/>
              </a:spcBef>
              <a:spcAft>
                <a:spcPct val="0"/>
              </a:spcAft>
              <a:buFont typeface="Arial" panose="020B0604020202020204" pitchFamily="34" charset="0"/>
              <a:buChar char="•"/>
            </a:pPr>
            <a:r>
              <a:rPr lang="en-US" dirty="0"/>
              <a:t>Second level</a:t>
            </a:r>
          </a:p>
          <a:p>
            <a:pPr marL="857250" lvl="2" indent="-171450" algn="l" rtl="0" eaLnBrk="1" fontAlgn="base" hangingPunct="1">
              <a:spcBef>
                <a:spcPct val="20000"/>
              </a:spcBef>
              <a:spcAft>
                <a:spcPct val="0"/>
              </a:spcAft>
              <a:buFont typeface="Arial" panose="020B0604020202020204" pitchFamily="34" charset="0"/>
              <a:buChar char="•"/>
            </a:pPr>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p:txBody>
          <a:bodyPr/>
          <a:lstStyle>
            <a:lvl1pPr>
              <a:defRPr/>
            </a:lvl1pPr>
          </a:lstStyle>
          <a:p>
            <a:pPr>
              <a:defRPr/>
            </a:pPr>
            <a:fld id="{287AB2AB-D8DF-4006-B79E-701F66920389}" type="datetime1">
              <a:rPr lang="en-ZA" smtClean="0"/>
              <a:pPr>
                <a:defRPr/>
              </a:pPr>
              <a:t>2019/10/16</a:t>
            </a:fld>
            <a:endParaRPr lang="en-ZA" dirty="0"/>
          </a:p>
        </p:txBody>
      </p:sp>
      <p:sp>
        <p:nvSpPr>
          <p:cNvPr id="5" name="Footer Placeholder 4"/>
          <p:cNvSpPr>
            <a:spLocks noGrp="1"/>
          </p:cNvSpPr>
          <p:nvPr>
            <p:ph type="ftr" sz="quarter" idx="11"/>
          </p:nvPr>
        </p:nvSpPr>
        <p:spPr/>
        <p:txBody>
          <a:bodyPr/>
          <a:lstStyle>
            <a:lvl1pPr>
              <a:defRPr/>
            </a:lvl1pPr>
          </a:lstStyle>
          <a:p>
            <a:pPr>
              <a:defRPr/>
            </a:pPr>
            <a:r>
              <a:rPr lang="en-ZA" dirty="0"/>
              <a:t>RSR Strategy 2018/19 to 2022/23 V1.2</a:t>
            </a:r>
          </a:p>
        </p:txBody>
      </p:sp>
      <p:sp>
        <p:nvSpPr>
          <p:cNvPr id="6" name="Slide Number Placeholder 5"/>
          <p:cNvSpPr>
            <a:spLocks noGrp="1"/>
          </p:cNvSpPr>
          <p:nvPr>
            <p:ph type="sldNum" sz="quarter" idx="12"/>
          </p:nvPr>
        </p:nvSpPr>
        <p:spPr/>
        <p:txBody>
          <a:bodyPr/>
          <a:lstStyle>
            <a:lvl1pPr>
              <a:defRPr/>
            </a:lvl1pPr>
          </a:lstStyle>
          <a:p>
            <a:pPr>
              <a:defRPr/>
            </a:pPr>
            <a:fld id="{860CFDAE-8565-4D03-8A68-635A0920E9BE}" type="slidenum">
              <a:rPr lang="en-ZA"/>
              <a:pPr>
                <a:defRPr/>
              </a:pPr>
              <a:t>‹#›</a:t>
            </a:fld>
            <a:endParaRPr lang="en-ZA" dirty="0"/>
          </a:p>
        </p:txBody>
      </p:sp>
    </p:spTree>
    <p:extLst>
      <p:ext uri="{BB962C8B-B14F-4D97-AF65-F5344CB8AC3E}">
        <p14:creationId xmlns:p14="http://schemas.microsoft.com/office/powerpoint/2010/main" xmlns="" val="2642270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3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5F0517-A31F-4AA7-897F-DF455C203B1F}" type="datetime1">
              <a:rPr lang="en-ZA" smtClean="0"/>
              <a:pPr>
                <a:defRPr/>
              </a:pPr>
              <a:t>2019/10/16</a:t>
            </a:fld>
            <a:endParaRPr lang="en-ZA" dirty="0"/>
          </a:p>
        </p:txBody>
      </p:sp>
      <p:sp>
        <p:nvSpPr>
          <p:cNvPr id="5" name="Footer Placeholder 4"/>
          <p:cNvSpPr>
            <a:spLocks noGrp="1"/>
          </p:cNvSpPr>
          <p:nvPr>
            <p:ph type="ftr" sz="quarter" idx="11"/>
          </p:nvPr>
        </p:nvSpPr>
        <p:spPr/>
        <p:txBody>
          <a:bodyPr/>
          <a:lstStyle>
            <a:lvl1pPr>
              <a:defRPr/>
            </a:lvl1pPr>
          </a:lstStyle>
          <a:p>
            <a:pPr>
              <a:defRPr/>
            </a:pPr>
            <a:r>
              <a:rPr lang="en-ZA" dirty="0"/>
              <a:t>RSR Strategy 2018/19 to 2022/23 V1.2</a:t>
            </a:r>
          </a:p>
        </p:txBody>
      </p:sp>
      <p:sp>
        <p:nvSpPr>
          <p:cNvPr id="6" name="Slide Number Placeholder 5"/>
          <p:cNvSpPr>
            <a:spLocks noGrp="1"/>
          </p:cNvSpPr>
          <p:nvPr>
            <p:ph type="sldNum" sz="quarter" idx="12"/>
          </p:nvPr>
        </p:nvSpPr>
        <p:spPr/>
        <p:txBody>
          <a:bodyPr/>
          <a:lstStyle>
            <a:lvl1pPr>
              <a:defRPr/>
            </a:lvl1pPr>
          </a:lstStyle>
          <a:p>
            <a:pPr>
              <a:defRPr/>
            </a:pPr>
            <a:fld id="{B0F13D3F-CDED-47D7-B57F-6D667A7EDFF8}" type="slidenum">
              <a:rPr lang="en-ZA"/>
              <a:pPr>
                <a:defRPr/>
              </a:pPr>
              <a:t>‹#›</a:t>
            </a:fld>
            <a:endParaRPr lang="en-ZA" dirty="0"/>
          </a:p>
        </p:txBody>
      </p:sp>
    </p:spTree>
    <p:extLst>
      <p:ext uri="{BB962C8B-B14F-4D97-AF65-F5344CB8AC3E}">
        <p14:creationId xmlns:p14="http://schemas.microsoft.com/office/powerpoint/2010/main" xmlns="" val="579307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ZA" sz="2700" b="1" kern="1200" dirty="0">
                <a:solidFill>
                  <a:schemeClr val="tx2"/>
                </a:solidFill>
                <a:latin typeface="+mn-lt"/>
                <a:ea typeface="ＭＳ Ｐゴシック" charset="-128"/>
                <a:cs typeface="Arial" charset="0"/>
              </a:defRPr>
            </a:lvl1pPr>
          </a:lstStyle>
          <a:p>
            <a:r>
              <a:rPr lang="en-US" dirty="0"/>
              <a:t>Click to edit Master title style</a:t>
            </a:r>
            <a:endParaRPr lang="en-ZA" dirty="0"/>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3"/>
          <p:cNvSpPr>
            <a:spLocks noGrp="1"/>
          </p:cNvSpPr>
          <p:nvPr>
            <p:ph type="dt" sz="half" idx="10"/>
          </p:nvPr>
        </p:nvSpPr>
        <p:spPr/>
        <p:txBody>
          <a:bodyPr/>
          <a:lstStyle>
            <a:lvl1pPr>
              <a:defRPr/>
            </a:lvl1pPr>
          </a:lstStyle>
          <a:p>
            <a:pPr>
              <a:defRPr/>
            </a:pPr>
            <a:fld id="{1B543F3D-8095-4502-A55D-975490190C93}" type="datetime1">
              <a:rPr lang="en-ZA" smtClean="0"/>
              <a:pPr>
                <a:defRPr/>
              </a:pPr>
              <a:t>2019/10/16</a:t>
            </a:fld>
            <a:endParaRPr lang="en-ZA" dirty="0"/>
          </a:p>
        </p:txBody>
      </p:sp>
      <p:sp>
        <p:nvSpPr>
          <p:cNvPr id="6" name="Footer Placeholder 4"/>
          <p:cNvSpPr>
            <a:spLocks noGrp="1"/>
          </p:cNvSpPr>
          <p:nvPr>
            <p:ph type="ftr" sz="quarter" idx="11"/>
          </p:nvPr>
        </p:nvSpPr>
        <p:spPr/>
        <p:txBody>
          <a:bodyPr/>
          <a:lstStyle>
            <a:lvl1pPr>
              <a:defRPr/>
            </a:lvl1pPr>
          </a:lstStyle>
          <a:p>
            <a:pPr>
              <a:defRPr/>
            </a:pPr>
            <a:r>
              <a:rPr lang="en-ZA" dirty="0"/>
              <a:t>RSR Strategy 2018/19 to 2022/23 V1.2</a:t>
            </a:r>
          </a:p>
        </p:txBody>
      </p:sp>
      <p:sp>
        <p:nvSpPr>
          <p:cNvPr id="7" name="Slide Number Placeholder 5"/>
          <p:cNvSpPr>
            <a:spLocks noGrp="1"/>
          </p:cNvSpPr>
          <p:nvPr>
            <p:ph type="sldNum" sz="quarter" idx="12"/>
          </p:nvPr>
        </p:nvSpPr>
        <p:spPr/>
        <p:txBody>
          <a:bodyPr/>
          <a:lstStyle>
            <a:lvl1pPr>
              <a:defRPr/>
            </a:lvl1pPr>
          </a:lstStyle>
          <a:p>
            <a:pPr>
              <a:defRPr/>
            </a:pPr>
            <a:fld id="{D9918A80-8053-47D4-AB19-12B23A34AB7D}" type="slidenum">
              <a:rPr lang="en-ZA"/>
              <a:pPr>
                <a:defRPr/>
              </a:pPr>
              <a:t>‹#›</a:t>
            </a:fld>
            <a:endParaRPr lang="en-ZA" dirty="0"/>
          </a:p>
        </p:txBody>
      </p:sp>
    </p:spTree>
    <p:extLst>
      <p:ext uri="{BB962C8B-B14F-4D97-AF65-F5344CB8AC3E}">
        <p14:creationId xmlns:p14="http://schemas.microsoft.com/office/powerpoint/2010/main" xmlns="" val="2114473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ZA" sz="2700" b="1" kern="1200" dirty="0">
                <a:solidFill>
                  <a:schemeClr val="tx2"/>
                </a:solidFill>
                <a:latin typeface="+mn-lt"/>
                <a:ea typeface="ＭＳ Ｐゴシック" charset="-128"/>
                <a:cs typeface="Arial" charset="0"/>
              </a:defRPr>
            </a:lvl1pPr>
          </a:lstStyle>
          <a:p>
            <a:r>
              <a:rPr lang="en-US" dirty="0"/>
              <a:t>Click to edit Master title style</a:t>
            </a:r>
            <a:endParaRPr lang="en-Z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3"/>
          <p:cNvSpPr>
            <a:spLocks noGrp="1"/>
          </p:cNvSpPr>
          <p:nvPr>
            <p:ph type="dt" sz="half" idx="10"/>
          </p:nvPr>
        </p:nvSpPr>
        <p:spPr/>
        <p:txBody>
          <a:bodyPr/>
          <a:lstStyle>
            <a:lvl1pPr>
              <a:defRPr/>
            </a:lvl1pPr>
          </a:lstStyle>
          <a:p>
            <a:pPr>
              <a:defRPr/>
            </a:pPr>
            <a:fld id="{E76619F0-42C0-43E0-8954-11EB4F133730}" type="datetime1">
              <a:rPr lang="en-ZA" smtClean="0"/>
              <a:pPr>
                <a:defRPr/>
              </a:pPr>
              <a:t>2019/10/16</a:t>
            </a:fld>
            <a:endParaRPr lang="en-ZA" dirty="0"/>
          </a:p>
        </p:txBody>
      </p:sp>
      <p:sp>
        <p:nvSpPr>
          <p:cNvPr id="8" name="Footer Placeholder 4"/>
          <p:cNvSpPr>
            <a:spLocks noGrp="1"/>
          </p:cNvSpPr>
          <p:nvPr>
            <p:ph type="ftr" sz="quarter" idx="11"/>
          </p:nvPr>
        </p:nvSpPr>
        <p:spPr/>
        <p:txBody>
          <a:bodyPr/>
          <a:lstStyle>
            <a:lvl1pPr>
              <a:defRPr/>
            </a:lvl1pPr>
          </a:lstStyle>
          <a:p>
            <a:pPr>
              <a:defRPr/>
            </a:pPr>
            <a:r>
              <a:rPr lang="en-ZA" dirty="0"/>
              <a:t>RSR Strategy 2018/19 to 2022/23 V1.2</a:t>
            </a:r>
          </a:p>
        </p:txBody>
      </p:sp>
      <p:sp>
        <p:nvSpPr>
          <p:cNvPr id="9" name="Slide Number Placeholder 5"/>
          <p:cNvSpPr>
            <a:spLocks noGrp="1"/>
          </p:cNvSpPr>
          <p:nvPr>
            <p:ph type="sldNum" sz="quarter" idx="12"/>
          </p:nvPr>
        </p:nvSpPr>
        <p:spPr/>
        <p:txBody>
          <a:bodyPr/>
          <a:lstStyle>
            <a:lvl1pPr>
              <a:defRPr/>
            </a:lvl1pPr>
          </a:lstStyle>
          <a:p>
            <a:pPr>
              <a:defRPr/>
            </a:pPr>
            <a:fld id="{F4421896-F48B-413B-84E3-61D25C226624}" type="slidenum">
              <a:rPr lang="en-ZA"/>
              <a:pPr>
                <a:defRPr/>
              </a:pPr>
              <a:t>‹#›</a:t>
            </a:fld>
            <a:endParaRPr lang="en-ZA" dirty="0"/>
          </a:p>
        </p:txBody>
      </p:sp>
    </p:spTree>
    <p:extLst>
      <p:ext uri="{BB962C8B-B14F-4D97-AF65-F5344CB8AC3E}">
        <p14:creationId xmlns:p14="http://schemas.microsoft.com/office/powerpoint/2010/main" xmlns="" val="384269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ZA" sz="2700" b="1" kern="1200" dirty="0">
                <a:solidFill>
                  <a:schemeClr val="tx2"/>
                </a:solidFill>
                <a:latin typeface="+mn-lt"/>
                <a:ea typeface="ＭＳ Ｐゴシック" charset="-128"/>
                <a:cs typeface="Arial" charset="0"/>
              </a:defRPr>
            </a:lvl1pPr>
          </a:lstStyle>
          <a:p>
            <a:r>
              <a:rPr lang="en-US" dirty="0"/>
              <a:t>Click to edit Master title style</a:t>
            </a:r>
            <a:endParaRPr lang="en-ZA" dirty="0"/>
          </a:p>
        </p:txBody>
      </p:sp>
      <p:sp>
        <p:nvSpPr>
          <p:cNvPr id="3" name="Date Placeholder 3"/>
          <p:cNvSpPr>
            <a:spLocks noGrp="1"/>
          </p:cNvSpPr>
          <p:nvPr>
            <p:ph type="dt" sz="half" idx="10"/>
          </p:nvPr>
        </p:nvSpPr>
        <p:spPr/>
        <p:txBody>
          <a:bodyPr/>
          <a:lstStyle>
            <a:lvl1pPr>
              <a:defRPr/>
            </a:lvl1pPr>
          </a:lstStyle>
          <a:p>
            <a:pPr>
              <a:defRPr/>
            </a:pPr>
            <a:fld id="{38D791BF-3752-4C95-97EF-C64FBEEAA026}" type="datetime1">
              <a:rPr lang="en-ZA" smtClean="0"/>
              <a:pPr>
                <a:defRPr/>
              </a:pPr>
              <a:t>2019/10/16</a:t>
            </a:fld>
            <a:endParaRPr lang="en-ZA" dirty="0"/>
          </a:p>
        </p:txBody>
      </p:sp>
      <p:sp>
        <p:nvSpPr>
          <p:cNvPr id="4" name="Footer Placeholder 4"/>
          <p:cNvSpPr>
            <a:spLocks noGrp="1"/>
          </p:cNvSpPr>
          <p:nvPr>
            <p:ph type="ftr" sz="quarter" idx="11"/>
          </p:nvPr>
        </p:nvSpPr>
        <p:spPr/>
        <p:txBody>
          <a:bodyPr/>
          <a:lstStyle>
            <a:lvl1pPr>
              <a:defRPr/>
            </a:lvl1pPr>
          </a:lstStyle>
          <a:p>
            <a:pPr>
              <a:defRPr/>
            </a:pPr>
            <a:r>
              <a:rPr lang="en-ZA" dirty="0"/>
              <a:t>RSR Strategy 2018/19 to 2022/23 V1.2</a:t>
            </a:r>
          </a:p>
        </p:txBody>
      </p:sp>
      <p:sp>
        <p:nvSpPr>
          <p:cNvPr id="5" name="Slide Number Placeholder 5"/>
          <p:cNvSpPr>
            <a:spLocks noGrp="1"/>
          </p:cNvSpPr>
          <p:nvPr>
            <p:ph type="sldNum" sz="quarter" idx="12"/>
          </p:nvPr>
        </p:nvSpPr>
        <p:spPr/>
        <p:txBody>
          <a:bodyPr/>
          <a:lstStyle>
            <a:lvl1pPr>
              <a:defRPr/>
            </a:lvl1pPr>
          </a:lstStyle>
          <a:p>
            <a:pPr>
              <a:defRPr/>
            </a:pPr>
            <a:fld id="{94809726-6A3F-42D1-82A2-323CDBDB1D6C}" type="slidenum">
              <a:rPr lang="en-ZA"/>
              <a:pPr>
                <a:defRPr/>
              </a:pPr>
              <a:t>‹#›</a:t>
            </a:fld>
            <a:endParaRPr lang="en-ZA" dirty="0"/>
          </a:p>
        </p:txBody>
      </p:sp>
    </p:spTree>
    <p:extLst>
      <p:ext uri="{BB962C8B-B14F-4D97-AF65-F5344CB8AC3E}">
        <p14:creationId xmlns:p14="http://schemas.microsoft.com/office/powerpoint/2010/main" xmlns="" val="1886688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0823AA-03FD-431B-9DB3-EF65B6D872D6}" type="datetime1">
              <a:rPr lang="en-ZA" smtClean="0"/>
              <a:pPr>
                <a:defRPr/>
              </a:pPr>
              <a:t>2019/10/16</a:t>
            </a:fld>
            <a:endParaRPr lang="en-ZA" dirty="0"/>
          </a:p>
        </p:txBody>
      </p:sp>
      <p:sp>
        <p:nvSpPr>
          <p:cNvPr id="3" name="Footer Placeholder 4"/>
          <p:cNvSpPr>
            <a:spLocks noGrp="1"/>
          </p:cNvSpPr>
          <p:nvPr>
            <p:ph type="ftr" sz="quarter" idx="11"/>
          </p:nvPr>
        </p:nvSpPr>
        <p:spPr/>
        <p:txBody>
          <a:bodyPr/>
          <a:lstStyle>
            <a:lvl1pPr>
              <a:defRPr/>
            </a:lvl1pPr>
          </a:lstStyle>
          <a:p>
            <a:pPr>
              <a:defRPr/>
            </a:pPr>
            <a:r>
              <a:rPr lang="en-ZA" dirty="0"/>
              <a:t>RSR Strategy 2018/19 to 2022/23 V1.2</a:t>
            </a:r>
          </a:p>
        </p:txBody>
      </p:sp>
      <p:sp>
        <p:nvSpPr>
          <p:cNvPr id="4" name="Slide Number Placeholder 5"/>
          <p:cNvSpPr>
            <a:spLocks noGrp="1"/>
          </p:cNvSpPr>
          <p:nvPr>
            <p:ph type="sldNum" sz="quarter" idx="12"/>
          </p:nvPr>
        </p:nvSpPr>
        <p:spPr/>
        <p:txBody>
          <a:bodyPr/>
          <a:lstStyle>
            <a:lvl1pPr>
              <a:defRPr/>
            </a:lvl1pPr>
          </a:lstStyle>
          <a:p>
            <a:pPr>
              <a:defRPr/>
            </a:pPr>
            <a:fld id="{D882D28B-1ECF-4562-9DA7-A455EEDBC75A}" type="slidenum">
              <a:rPr lang="en-ZA"/>
              <a:pPr>
                <a:defRPr/>
              </a:pPr>
              <a:t>‹#›</a:t>
            </a:fld>
            <a:endParaRPr lang="en-ZA" dirty="0"/>
          </a:p>
        </p:txBody>
      </p:sp>
    </p:spTree>
    <p:extLst>
      <p:ext uri="{BB962C8B-B14F-4D97-AF65-F5344CB8AC3E}">
        <p14:creationId xmlns:p14="http://schemas.microsoft.com/office/powerpoint/2010/main" xmlns="" val="244490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endParaRPr lang="en-ZA"/>
          </a:p>
        </p:txBody>
      </p:sp>
      <p:sp>
        <p:nvSpPr>
          <p:cNvPr id="3" name="Content Placeholder 2"/>
          <p:cNvSpPr>
            <a:spLocks noGrp="1"/>
          </p:cNvSpPr>
          <p:nvPr>
            <p:ph idx="1"/>
          </p:nvPr>
        </p:nvSpPr>
        <p:spPr>
          <a:xfrm>
            <a:off x="3575050" y="27306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4319CB-9FF7-4990-ACB9-A13227DE3E15}" type="datetime1">
              <a:rPr lang="en-ZA" smtClean="0"/>
              <a:pPr>
                <a:defRPr/>
              </a:pPr>
              <a:t>2019/10/16</a:t>
            </a:fld>
            <a:endParaRPr lang="en-ZA" dirty="0"/>
          </a:p>
        </p:txBody>
      </p:sp>
      <p:sp>
        <p:nvSpPr>
          <p:cNvPr id="6" name="Footer Placeholder 4"/>
          <p:cNvSpPr>
            <a:spLocks noGrp="1"/>
          </p:cNvSpPr>
          <p:nvPr>
            <p:ph type="ftr" sz="quarter" idx="11"/>
          </p:nvPr>
        </p:nvSpPr>
        <p:spPr/>
        <p:txBody>
          <a:bodyPr/>
          <a:lstStyle>
            <a:lvl1pPr>
              <a:defRPr/>
            </a:lvl1pPr>
          </a:lstStyle>
          <a:p>
            <a:pPr>
              <a:defRPr/>
            </a:pPr>
            <a:r>
              <a:rPr lang="en-ZA" dirty="0"/>
              <a:t>RSR Strategy 2018/19 to 2022/23 V1.2</a:t>
            </a:r>
          </a:p>
        </p:txBody>
      </p:sp>
      <p:sp>
        <p:nvSpPr>
          <p:cNvPr id="7" name="Slide Number Placeholder 5"/>
          <p:cNvSpPr>
            <a:spLocks noGrp="1"/>
          </p:cNvSpPr>
          <p:nvPr>
            <p:ph type="sldNum" sz="quarter" idx="12"/>
          </p:nvPr>
        </p:nvSpPr>
        <p:spPr/>
        <p:txBody>
          <a:bodyPr/>
          <a:lstStyle>
            <a:lvl1pPr>
              <a:defRPr/>
            </a:lvl1pPr>
          </a:lstStyle>
          <a:p>
            <a:pPr>
              <a:defRPr/>
            </a:pPr>
            <a:fld id="{7585606F-F8F4-48FC-85CE-8B869D93D481}" type="slidenum">
              <a:rPr lang="en-ZA"/>
              <a:pPr>
                <a:defRPr/>
              </a:pPr>
              <a:t>‹#›</a:t>
            </a:fld>
            <a:endParaRPr lang="en-ZA" dirty="0"/>
          </a:p>
        </p:txBody>
      </p:sp>
    </p:spTree>
    <p:extLst>
      <p:ext uri="{BB962C8B-B14F-4D97-AF65-F5344CB8AC3E}">
        <p14:creationId xmlns:p14="http://schemas.microsoft.com/office/powerpoint/2010/main" xmlns="" val="3147862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ZA" sz="3600" b="1" kern="1200" dirty="0">
                <a:solidFill>
                  <a:schemeClr val="tx2"/>
                </a:solidFill>
                <a:latin typeface="+mn-lt"/>
                <a:ea typeface="ＭＳ Ｐゴシック" charset="-128"/>
                <a:cs typeface="Arial" charset="0"/>
              </a:defRPr>
            </a:lvl1pPr>
          </a:lstStyle>
          <a:p>
            <a:r>
              <a:rPr lang="en-US" dirty="0"/>
              <a:t>Click to edit Master title style</a:t>
            </a:r>
            <a:endParaRPr lang="en-ZA" dirty="0"/>
          </a:p>
        </p:txBody>
      </p:sp>
      <p:sp>
        <p:nvSpPr>
          <p:cNvPr id="3" name="Content Placeholder 2"/>
          <p:cNvSpPr>
            <a:spLocks noGrp="1"/>
          </p:cNvSpPr>
          <p:nvPr>
            <p:ph idx="1"/>
          </p:nvPr>
        </p:nvSpPr>
        <p:spPr/>
        <p:txBody>
          <a:bodyPr/>
          <a:lstStyle>
            <a:lvl1pPr marL="342900" indent="-342900" algn="l" rtl="0" eaLnBrk="1" fontAlgn="base" hangingPunct="1">
              <a:lnSpc>
                <a:spcPct val="200000"/>
              </a:lnSpc>
              <a:spcBef>
                <a:spcPct val="20000"/>
              </a:spcBef>
              <a:spcAft>
                <a:spcPct val="0"/>
              </a:spcAft>
              <a:buFont typeface="Arial" panose="020B0604020202020204" pitchFamily="34" charset="0"/>
              <a:buChar char="•"/>
              <a:defRPr lang="en-US" sz="2400" kern="1200" dirty="0" smtClean="0">
                <a:solidFill>
                  <a:schemeClr val="tx1"/>
                </a:solidFill>
                <a:latin typeface="Arial Narrow" panose="020B0606020202030204" pitchFamily="34" charset="0"/>
                <a:ea typeface="ＭＳ Ｐゴシック" panose="020B0600070205080204" pitchFamily="34" charset="-128"/>
                <a:cs typeface="Arial" panose="020B0604020202020204" pitchFamily="34" charset="0"/>
              </a:defRPr>
            </a:lvl1pPr>
            <a:lvl2pPr marL="742950" indent="-285750">
              <a:defRPr lang="en-US" sz="2000" kern="1200" dirty="0" smtClean="0">
                <a:solidFill>
                  <a:schemeClr val="tx1"/>
                </a:solidFill>
                <a:latin typeface="Arial Narrow" panose="020B0606020202030204" pitchFamily="34" charset="0"/>
                <a:ea typeface="ＭＳ Ｐゴシック" panose="020B0600070205080204" pitchFamily="34" charset="-128"/>
                <a:cs typeface="Arial" panose="020B0604020202020204" pitchFamily="34" charset="0"/>
              </a:defRPr>
            </a:lvl2pPr>
            <a:lvl3pPr marL="1143000" indent="-228600">
              <a:defRPr lang="en-US" sz="1600" kern="1200" dirty="0" smtClean="0">
                <a:solidFill>
                  <a:schemeClr val="tx1"/>
                </a:solidFill>
                <a:latin typeface="Arial Narrow" panose="020B0606020202030204" pitchFamily="34" charset="0"/>
                <a:ea typeface="ＭＳ Ｐゴシック" panose="020B0600070205080204" pitchFamily="34" charset="-128"/>
                <a:cs typeface="Arial" panose="020B0604020202020204" pitchFamily="34" charset="0"/>
              </a:defRPr>
            </a:lvl3pPr>
          </a:lstStyle>
          <a:p>
            <a:pPr lvl="0"/>
            <a:r>
              <a:rPr lang="en-US" dirty="0"/>
              <a:t>Click to edit Master text styles</a:t>
            </a:r>
          </a:p>
          <a:p>
            <a:pPr marL="742950" lvl="1" indent="-285750" algn="l" rtl="0" eaLnBrk="1" fontAlgn="base" hangingPunct="1">
              <a:spcBef>
                <a:spcPct val="20000"/>
              </a:spcBef>
              <a:spcAft>
                <a:spcPct val="0"/>
              </a:spcAft>
              <a:buFont typeface="Arial" panose="020B0604020202020204" pitchFamily="34" charset="0"/>
              <a:buChar char="•"/>
            </a:pPr>
            <a:r>
              <a:rPr lang="en-US" dirty="0"/>
              <a:t>Second level</a:t>
            </a:r>
          </a:p>
          <a:p>
            <a:pPr marL="1143000" lvl="2" indent="-228600" algn="l" rtl="0" eaLnBrk="1" fontAlgn="base" hangingPunct="1">
              <a:spcBef>
                <a:spcPct val="20000"/>
              </a:spcBef>
              <a:spcAft>
                <a:spcPct val="0"/>
              </a:spcAft>
              <a:buFont typeface="Arial" panose="020B0604020202020204" pitchFamily="34" charset="0"/>
              <a:buChar char="•"/>
            </a:pPr>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p:txBody>
          <a:bodyPr/>
          <a:lstStyle>
            <a:lvl1pPr>
              <a:defRPr/>
            </a:lvl1pPr>
          </a:lstStyle>
          <a:p>
            <a:pPr>
              <a:defRPr/>
            </a:pPr>
            <a:fld id="{498B49B9-C98C-4224-8B91-A22368945FCA}" type="datetime1">
              <a:rPr lang="en-ZA" smtClean="0"/>
              <a:pPr>
                <a:defRPr/>
              </a:pPr>
              <a:t>2019/10/16</a:t>
            </a:fld>
            <a:endParaRPr lang="en-ZA" dirty="0"/>
          </a:p>
        </p:txBody>
      </p:sp>
      <p:sp>
        <p:nvSpPr>
          <p:cNvPr id="5" name="Footer Placeholder 4"/>
          <p:cNvSpPr>
            <a:spLocks noGrp="1"/>
          </p:cNvSpPr>
          <p:nvPr>
            <p:ph type="ftr" sz="quarter" idx="11"/>
          </p:nvPr>
        </p:nvSpPr>
        <p:spPr/>
        <p:txBody>
          <a:bodyPr/>
          <a:lstStyle>
            <a:lvl1pPr>
              <a:defRPr/>
            </a:lvl1pPr>
          </a:lstStyle>
          <a:p>
            <a:pPr>
              <a:defRPr/>
            </a:pPr>
            <a:endParaRPr lang="en-ZA" dirty="0"/>
          </a:p>
        </p:txBody>
      </p:sp>
      <p:sp>
        <p:nvSpPr>
          <p:cNvPr id="6" name="Slide Number Placeholder 5"/>
          <p:cNvSpPr>
            <a:spLocks noGrp="1"/>
          </p:cNvSpPr>
          <p:nvPr>
            <p:ph type="sldNum" sz="quarter" idx="12"/>
          </p:nvPr>
        </p:nvSpPr>
        <p:spPr/>
        <p:txBody>
          <a:bodyPr/>
          <a:lstStyle>
            <a:lvl1pPr>
              <a:defRPr/>
            </a:lvl1pPr>
          </a:lstStyle>
          <a:p>
            <a:pPr>
              <a:defRPr/>
            </a:pPr>
            <a:fld id="{860CFDAE-8565-4D03-8A68-635A0920E9BE}" type="slidenum">
              <a:rPr lang="en-ZA"/>
              <a:pPr>
                <a:defRPr/>
              </a:pPr>
              <a:t>‹#›</a:t>
            </a:fld>
            <a:endParaRPr lang="en-ZA" dirty="0"/>
          </a:p>
        </p:txBody>
      </p:sp>
    </p:spTree>
    <p:extLst>
      <p:ext uri="{BB962C8B-B14F-4D97-AF65-F5344CB8AC3E}">
        <p14:creationId xmlns:p14="http://schemas.microsoft.com/office/powerpoint/2010/main" xmlns="" val="3465500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ZA"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BD6FCCD-FF8A-4229-8B5B-CA4556FAD536}" type="datetime1">
              <a:rPr lang="en-ZA" smtClean="0"/>
              <a:pPr>
                <a:defRPr/>
              </a:pPr>
              <a:t>2019/10/16</a:t>
            </a:fld>
            <a:endParaRPr lang="en-ZA" dirty="0"/>
          </a:p>
        </p:txBody>
      </p:sp>
      <p:sp>
        <p:nvSpPr>
          <p:cNvPr id="6" name="Footer Placeholder 4"/>
          <p:cNvSpPr>
            <a:spLocks noGrp="1"/>
          </p:cNvSpPr>
          <p:nvPr>
            <p:ph type="ftr" sz="quarter" idx="11"/>
          </p:nvPr>
        </p:nvSpPr>
        <p:spPr/>
        <p:txBody>
          <a:bodyPr/>
          <a:lstStyle>
            <a:lvl1pPr>
              <a:defRPr/>
            </a:lvl1pPr>
          </a:lstStyle>
          <a:p>
            <a:pPr>
              <a:defRPr/>
            </a:pPr>
            <a:r>
              <a:rPr lang="en-ZA" dirty="0"/>
              <a:t>RSR Strategy 2018/19 to 2022/23 V1.2</a:t>
            </a:r>
          </a:p>
        </p:txBody>
      </p:sp>
      <p:sp>
        <p:nvSpPr>
          <p:cNvPr id="7" name="Slide Number Placeholder 5"/>
          <p:cNvSpPr>
            <a:spLocks noGrp="1"/>
          </p:cNvSpPr>
          <p:nvPr>
            <p:ph type="sldNum" sz="quarter" idx="12"/>
          </p:nvPr>
        </p:nvSpPr>
        <p:spPr/>
        <p:txBody>
          <a:bodyPr/>
          <a:lstStyle>
            <a:lvl1pPr>
              <a:defRPr/>
            </a:lvl1pPr>
          </a:lstStyle>
          <a:p>
            <a:pPr>
              <a:defRPr/>
            </a:pPr>
            <a:fld id="{3C68FB43-7924-4C53-8A0D-A00BA444E5FF}" type="slidenum">
              <a:rPr lang="en-ZA"/>
              <a:pPr>
                <a:defRPr/>
              </a:pPr>
              <a:t>‹#›</a:t>
            </a:fld>
            <a:endParaRPr lang="en-ZA" dirty="0"/>
          </a:p>
        </p:txBody>
      </p:sp>
    </p:spTree>
    <p:extLst>
      <p:ext uri="{BB962C8B-B14F-4D97-AF65-F5344CB8AC3E}">
        <p14:creationId xmlns:p14="http://schemas.microsoft.com/office/powerpoint/2010/main" xmlns="" val="421027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99442770-9C31-4591-9760-4FAD416E5174}" type="datetime1">
              <a:rPr lang="en-ZA" smtClean="0"/>
              <a:pPr>
                <a:defRPr/>
              </a:pPr>
              <a:t>2019/10/16</a:t>
            </a:fld>
            <a:endParaRPr lang="en-ZA" dirty="0"/>
          </a:p>
        </p:txBody>
      </p:sp>
      <p:sp>
        <p:nvSpPr>
          <p:cNvPr id="5" name="Footer Placeholder 4"/>
          <p:cNvSpPr>
            <a:spLocks noGrp="1"/>
          </p:cNvSpPr>
          <p:nvPr>
            <p:ph type="ftr" sz="quarter" idx="11"/>
          </p:nvPr>
        </p:nvSpPr>
        <p:spPr/>
        <p:txBody>
          <a:bodyPr/>
          <a:lstStyle>
            <a:lvl1pPr>
              <a:defRPr/>
            </a:lvl1pPr>
          </a:lstStyle>
          <a:p>
            <a:pPr>
              <a:defRPr/>
            </a:pPr>
            <a:r>
              <a:rPr lang="en-ZA" dirty="0"/>
              <a:t>RSR Strategy 2018/19 to 2022/23 V1.2</a:t>
            </a:r>
          </a:p>
        </p:txBody>
      </p:sp>
      <p:sp>
        <p:nvSpPr>
          <p:cNvPr id="6" name="Slide Number Placeholder 5"/>
          <p:cNvSpPr>
            <a:spLocks noGrp="1"/>
          </p:cNvSpPr>
          <p:nvPr>
            <p:ph type="sldNum" sz="quarter" idx="12"/>
          </p:nvPr>
        </p:nvSpPr>
        <p:spPr/>
        <p:txBody>
          <a:bodyPr/>
          <a:lstStyle>
            <a:lvl1pPr>
              <a:defRPr/>
            </a:lvl1pPr>
          </a:lstStyle>
          <a:p>
            <a:pPr>
              <a:defRPr/>
            </a:pPr>
            <a:fld id="{5D4F9C7B-E201-402F-9B7F-CF923D51A7AA}" type="slidenum">
              <a:rPr lang="en-ZA"/>
              <a:pPr>
                <a:defRPr/>
              </a:pPr>
              <a:t>‹#›</a:t>
            </a:fld>
            <a:endParaRPr lang="en-ZA" dirty="0"/>
          </a:p>
        </p:txBody>
      </p:sp>
    </p:spTree>
    <p:extLst>
      <p:ext uri="{BB962C8B-B14F-4D97-AF65-F5344CB8AC3E}">
        <p14:creationId xmlns:p14="http://schemas.microsoft.com/office/powerpoint/2010/main" xmlns="" val="2842018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D66A59B6-65C7-46E3-96E5-EAEA51E336D0}" type="datetime1">
              <a:rPr lang="en-ZA" smtClean="0"/>
              <a:pPr>
                <a:defRPr/>
              </a:pPr>
              <a:t>2019/10/16</a:t>
            </a:fld>
            <a:endParaRPr lang="en-ZA" dirty="0"/>
          </a:p>
        </p:txBody>
      </p:sp>
      <p:sp>
        <p:nvSpPr>
          <p:cNvPr id="5" name="Footer Placeholder 4"/>
          <p:cNvSpPr>
            <a:spLocks noGrp="1"/>
          </p:cNvSpPr>
          <p:nvPr>
            <p:ph type="ftr" sz="quarter" idx="11"/>
          </p:nvPr>
        </p:nvSpPr>
        <p:spPr/>
        <p:txBody>
          <a:bodyPr/>
          <a:lstStyle>
            <a:lvl1pPr>
              <a:defRPr/>
            </a:lvl1pPr>
          </a:lstStyle>
          <a:p>
            <a:pPr>
              <a:defRPr/>
            </a:pPr>
            <a:r>
              <a:rPr lang="en-ZA" dirty="0"/>
              <a:t>RSR Strategy 2018/19 to 2022/23 V1.2</a:t>
            </a:r>
          </a:p>
        </p:txBody>
      </p:sp>
      <p:sp>
        <p:nvSpPr>
          <p:cNvPr id="6" name="Slide Number Placeholder 5"/>
          <p:cNvSpPr>
            <a:spLocks noGrp="1"/>
          </p:cNvSpPr>
          <p:nvPr>
            <p:ph type="sldNum" sz="quarter" idx="12"/>
          </p:nvPr>
        </p:nvSpPr>
        <p:spPr/>
        <p:txBody>
          <a:bodyPr/>
          <a:lstStyle>
            <a:lvl1pPr>
              <a:defRPr/>
            </a:lvl1pPr>
          </a:lstStyle>
          <a:p>
            <a:pPr>
              <a:defRPr/>
            </a:pPr>
            <a:fld id="{BB3E7E15-4AC1-42E4-9A43-73A16A715517}" type="slidenum">
              <a:rPr lang="en-ZA"/>
              <a:pPr>
                <a:defRPr/>
              </a:pPr>
              <a:t>‹#›</a:t>
            </a:fld>
            <a:endParaRPr lang="en-ZA" dirty="0"/>
          </a:p>
        </p:txBody>
      </p:sp>
    </p:spTree>
    <p:extLst>
      <p:ext uri="{BB962C8B-B14F-4D97-AF65-F5344CB8AC3E}">
        <p14:creationId xmlns:p14="http://schemas.microsoft.com/office/powerpoint/2010/main" xmlns="" val="2224767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03A546C-B6CB-4A65-8CB3-53B3A6CF4A55}" type="datetime1">
              <a:rPr lang="en-ZA" smtClean="0"/>
              <a:pPr>
                <a:defRPr/>
              </a:pPr>
              <a:t>2019/10/16</a:t>
            </a:fld>
            <a:endParaRPr lang="en-ZA" dirty="0"/>
          </a:p>
        </p:txBody>
      </p:sp>
      <p:sp>
        <p:nvSpPr>
          <p:cNvPr id="5" name="Footer Placeholder 4"/>
          <p:cNvSpPr>
            <a:spLocks noGrp="1"/>
          </p:cNvSpPr>
          <p:nvPr>
            <p:ph type="ftr" sz="quarter" idx="11"/>
          </p:nvPr>
        </p:nvSpPr>
        <p:spPr/>
        <p:txBody>
          <a:bodyPr/>
          <a:lstStyle>
            <a:lvl1pPr>
              <a:defRPr/>
            </a:lvl1pPr>
          </a:lstStyle>
          <a:p>
            <a:pPr>
              <a:defRPr/>
            </a:pPr>
            <a:endParaRPr lang="en-ZA" dirty="0"/>
          </a:p>
        </p:txBody>
      </p:sp>
      <p:sp>
        <p:nvSpPr>
          <p:cNvPr id="6" name="Slide Number Placeholder 5"/>
          <p:cNvSpPr>
            <a:spLocks noGrp="1"/>
          </p:cNvSpPr>
          <p:nvPr>
            <p:ph type="sldNum" sz="quarter" idx="12"/>
          </p:nvPr>
        </p:nvSpPr>
        <p:spPr/>
        <p:txBody>
          <a:bodyPr/>
          <a:lstStyle>
            <a:lvl1pPr>
              <a:defRPr/>
            </a:lvl1pPr>
          </a:lstStyle>
          <a:p>
            <a:pPr>
              <a:defRPr/>
            </a:pPr>
            <a:fld id="{B0F13D3F-CDED-47D7-B57F-6D667A7EDFF8}" type="slidenum">
              <a:rPr lang="en-ZA"/>
              <a:pPr>
                <a:defRPr/>
              </a:pPr>
              <a:t>‹#›</a:t>
            </a:fld>
            <a:endParaRPr lang="en-ZA" dirty="0"/>
          </a:p>
        </p:txBody>
      </p:sp>
    </p:spTree>
    <p:extLst>
      <p:ext uri="{BB962C8B-B14F-4D97-AF65-F5344CB8AC3E}">
        <p14:creationId xmlns:p14="http://schemas.microsoft.com/office/powerpoint/2010/main" xmlns="" val="3236632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ZA" sz="3600" b="1" kern="1200" dirty="0">
                <a:solidFill>
                  <a:schemeClr val="tx2"/>
                </a:solidFill>
                <a:latin typeface="+mn-lt"/>
                <a:ea typeface="ＭＳ Ｐゴシック" charset="-128"/>
                <a:cs typeface="Arial" charset="0"/>
              </a:defRPr>
            </a:lvl1pPr>
          </a:lstStyle>
          <a:p>
            <a:r>
              <a:rPr lang="en-US" dirty="0"/>
              <a:t>Click to edit Master title style</a:t>
            </a:r>
            <a:endParaRPr lang="en-ZA" dirty="0"/>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3"/>
          <p:cNvSpPr>
            <a:spLocks noGrp="1"/>
          </p:cNvSpPr>
          <p:nvPr>
            <p:ph type="dt" sz="half" idx="10"/>
          </p:nvPr>
        </p:nvSpPr>
        <p:spPr/>
        <p:txBody>
          <a:bodyPr/>
          <a:lstStyle>
            <a:lvl1pPr>
              <a:defRPr/>
            </a:lvl1pPr>
          </a:lstStyle>
          <a:p>
            <a:pPr>
              <a:defRPr/>
            </a:pPr>
            <a:fld id="{60EFBA3E-67FC-49C0-B289-3F91E4695779}" type="datetime1">
              <a:rPr lang="en-ZA" smtClean="0"/>
              <a:pPr>
                <a:defRPr/>
              </a:pPr>
              <a:t>2019/10/16</a:t>
            </a:fld>
            <a:endParaRPr lang="en-ZA" dirty="0"/>
          </a:p>
        </p:txBody>
      </p:sp>
      <p:sp>
        <p:nvSpPr>
          <p:cNvPr id="6" name="Footer Placeholder 4"/>
          <p:cNvSpPr>
            <a:spLocks noGrp="1"/>
          </p:cNvSpPr>
          <p:nvPr>
            <p:ph type="ftr" sz="quarter" idx="11"/>
          </p:nvPr>
        </p:nvSpPr>
        <p:spPr/>
        <p:txBody>
          <a:bodyPr/>
          <a:lstStyle>
            <a:lvl1pPr>
              <a:defRPr/>
            </a:lvl1pPr>
          </a:lstStyle>
          <a:p>
            <a:pPr>
              <a:defRPr/>
            </a:pPr>
            <a:endParaRPr lang="en-ZA" dirty="0"/>
          </a:p>
        </p:txBody>
      </p:sp>
      <p:sp>
        <p:nvSpPr>
          <p:cNvPr id="7" name="Slide Number Placeholder 5"/>
          <p:cNvSpPr>
            <a:spLocks noGrp="1"/>
          </p:cNvSpPr>
          <p:nvPr>
            <p:ph type="sldNum" sz="quarter" idx="12"/>
          </p:nvPr>
        </p:nvSpPr>
        <p:spPr/>
        <p:txBody>
          <a:bodyPr/>
          <a:lstStyle>
            <a:lvl1pPr>
              <a:defRPr/>
            </a:lvl1pPr>
          </a:lstStyle>
          <a:p>
            <a:pPr>
              <a:defRPr/>
            </a:pPr>
            <a:fld id="{D9918A80-8053-47D4-AB19-12B23A34AB7D}" type="slidenum">
              <a:rPr lang="en-ZA"/>
              <a:pPr>
                <a:defRPr/>
              </a:pPr>
              <a:t>‹#›</a:t>
            </a:fld>
            <a:endParaRPr lang="en-ZA" dirty="0"/>
          </a:p>
        </p:txBody>
      </p:sp>
    </p:spTree>
    <p:extLst>
      <p:ext uri="{BB962C8B-B14F-4D97-AF65-F5344CB8AC3E}">
        <p14:creationId xmlns:p14="http://schemas.microsoft.com/office/powerpoint/2010/main" xmlns="" val="567191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ZA" sz="3600" b="1" kern="1200" dirty="0">
                <a:solidFill>
                  <a:schemeClr val="tx2"/>
                </a:solidFill>
                <a:latin typeface="+mn-lt"/>
                <a:ea typeface="ＭＳ Ｐゴシック" charset="-128"/>
                <a:cs typeface="Arial" charset="0"/>
              </a:defRPr>
            </a:lvl1pPr>
          </a:lstStyle>
          <a:p>
            <a:r>
              <a:rPr lang="en-US" dirty="0"/>
              <a:t>Click to edit Master title style</a:t>
            </a:r>
            <a:endParaRPr lang="en-Z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3"/>
          <p:cNvSpPr>
            <a:spLocks noGrp="1"/>
          </p:cNvSpPr>
          <p:nvPr>
            <p:ph type="dt" sz="half" idx="10"/>
          </p:nvPr>
        </p:nvSpPr>
        <p:spPr/>
        <p:txBody>
          <a:bodyPr/>
          <a:lstStyle>
            <a:lvl1pPr>
              <a:defRPr/>
            </a:lvl1pPr>
          </a:lstStyle>
          <a:p>
            <a:pPr>
              <a:defRPr/>
            </a:pPr>
            <a:fld id="{802BAE17-59EA-4304-956A-231D284CABC9}" type="datetime1">
              <a:rPr lang="en-ZA" smtClean="0"/>
              <a:pPr>
                <a:defRPr/>
              </a:pPr>
              <a:t>2019/10/16</a:t>
            </a:fld>
            <a:endParaRPr lang="en-ZA" dirty="0"/>
          </a:p>
        </p:txBody>
      </p:sp>
      <p:sp>
        <p:nvSpPr>
          <p:cNvPr id="8" name="Footer Placeholder 4"/>
          <p:cNvSpPr>
            <a:spLocks noGrp="1"/>
          </p:cNvSpPr>
          <p:nvPr>
            <p:ph type="ftr" sz="quarter" idx="11"/>
          </p:nvPr>
        </p:nvSpPr>
        <p:spPr/>
        <p:txBody>
          <a:bodyPr/>
          <a:lstStyle>
            <a:lvl1pPr>
              <a:defRPr/>
            </a:lvl1pPr>
          </a:lstStyle>
          <a:p>
            <a:pPr>
              <a:defRPr/>
            </a:pPr>
            <a:endParaRPr lang="en-ZA" dirty="0"/>
          </a:p>
        </p:txBody>
      </p:sp>
      <p:sp>
        <p:nvSpPr>
          <p:cNvPr id="9" name="Slide Number Placeholder 5"/>
          <p:cNvSpPr>
            <a:spLocks noGrp="1"/>
          </p:cNvSpPr>
          <p:nvPr>
            <p:ph type="sldNum" sz="quarter" idx="12"/>
          </p:nvPr>
        </p:nvSpPr>
        <p:spPr/>
        <p:txBody>
          <a:bodyPr/>
          <a:lstStyle>
            <a:lvl1pPr>
              <a:defRPr/>
            </a:lvl1pPr>
          </a:lstStyle>
          <a:p>
            <a:pPr>
              <a:defRPr/>
            </a:pPr>
            <a:fld id="{F4421896-F48B-413B-84E3-61D25C226624}" type="slidenum">
              <a:rPr lang="en-ZA"/>
              <a:pPr>
                <a:defRPr/>
              </a:pPr>
              <a:t>‹#›</a:t>
            </a:fld>
            <a:endParaRPr lang="en-ZA" dirty="0"/>
          </a:p>
        </p:txBody>
      </p:sp>
    </p:spTree>
    <p:extLst>
      <p:ext uri="{BB962C8B-B14F-4D97-AF65-F5344CB8AC3E}">
        <p14:creationId xmlns:p14="http://schemas.microsoft.com/office/powerpoint/2010/main" xmlns="" val="796708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ZA" sz="3600" b="1" kern="1200" dirty="0">
                <a:solidFill>
                  <a:schemeClr val="tx2"/>
                </a:solidFill>
                <a:latin typeface="+mn-lt"/>
                <a:ea typeface="ＭＳ Ｐゴシック" charset="-128"/>
                <a:cs typeface="Arial" charset="0"/>
              </a:defRPr>
            </a:lvl1pPr>
          </a:lstStyle>
          <a:p>
            <a:r>
              <a:rPr lang="en-US" dirty="0"/>
              <a:t>Click to edit Master title style</a:t>
            </a:r>
            <a:endParaRPr lang="en-ZA" dirty="0"/>
          </a:p>
        </p:txBody>
      </p:sp>
      <p:sp>
        <p:nvSpPr>
          <p:cNvPr id="3" name="Date Placeholder 3"/>
          <p:cNvSpPr>
            <a:spLocks noGrp="1"/>
          </p:cNvSpPr>
          <p:nvPr>
            <p:ph type="dt" sz="half" idx="10"/>
          </p:nvPr>
        </p:nvSpPr>
        <p:spPr/>
        <p:txBody>
          <a:bodyPr/>
          <a:lstStyle>
            <a:lvl1pPr>
              <a:defRPr/>
            </a:lvl1pPr>
          </a:lstStyle>
          <a:p>
            <a:pPr>
              <a:defRPr/>
            </a:pPr>
            <a:fld id="{7DA82836-B305-4288-8E5E-B7D1E4211EAE}" type="datetime1">
              <a:rPr lang="en-ZA" smtClean="0"/>
              <a:pPr>
                <a:defRPr/>
              </a:pPr>
              <a:t>2019/10/16</a:t>
            </a:fld>
            <a:endParaRPr lang="en-ZA" dirty="0"/>
          </a:p>
        </p:txBody>
      </p:sp>
      <p:sp>
        <p:nvSpPr>
          <p:cNvPr id="4" name="Footer Placeholder 4"/>
          <p:cNvSpPr>
            <a:spLocks noGrp="1"/>
          </p:cNvSpPr>
          <p:nvPr>
            <p:ph type="ftr" sz="quarter" idx="11"/>
          </p:nvPr>
        </p:nvSpPr>
        <p:spPr/>
        <p:txBody>
          <a:bodyPr/>
          <a:lstStyle>
            <a:lvl1pPr>
              <a:defRPr/>
            </a:lvl1pPr>
          </a:lstStyle>
          <a:p>
            <a:pPr>
              <a:defRPr/>
            </a:pPr>
            <a:endParaRPr lang="en-ZA" dirty="0"/>
          </a:p>
        </p:txBody>
      </p:sp>
      <p:sp>
        <p:nvSpPr>
          <p:cNvPr id="5" name="Slide Number Placeholder 5"/>
          <p:cNvSpPr>
            <a:spLocks noGrp="1"/>
          </p:cNvSpPr>
          <p:nvPr>
            <p:ph type="sldNum" sz="quarter" idx="12"/>
          </p:nvPr>
        </p:nvSpPr>
        <p:spPr/>
        <p:txBody>
          <a:bodyPr/>
          <a:lstStyle>
            <a:lvl1pPr>
              <a:defRPr/>
            </a:lvl1pPr>
          </a:lstStyle>
          <a:p>
            <a:pPr>
              <a:defRPr/>
            </a:pPr>
            <a:fld id="{94809726-6A3F-42D1-82A2-323CDBDB1D6C}" type="slidenum">
              <a:rPr lang="en-ZA"/>
              <a:pPr>
                <a:defRPr/>
              </a:pPr>
              <a:t>‹#›</a:t>
            </a:fld>
            <a:endParaRPr lang="en-ZA" dirty="0"/>
          </a:p>
        </p:txBody>
      </p:sp>
    </p:spTree>
    <p:extLst>
      <p:ext uri="{BB962C8B-B14F-4D97-AF65-F5344CB8AC3E}">
        <p14:creationId xmlns:p14="http://schemas.microsoft.com/office/powerpoint/2010/main" xmlns="" val="39984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BCE594-5AAF-45C9-9BDC-01608B234B6E}" type="datetime1">
              <a:rPr lang="en-ZA" smtClean="0"/>
              <a:pPr>
                <a:defRPr/>
              </a:pPr>
              <a:t>2019/10/16</a:t>
            </a:fld>
            <a:endParaRPr lang="en-ZA" dirty="0"/>
          </a:p>
        </p:txBody>
      </p:sp>
      <p:sp>
        <p:nvSpPr>
          <p:cNvPr id="3" name="Footer Placeholder 4"/>
          <p:cNvSpPr>
            <a:spLocks noGrp="1"/>
          </p:cNvSpPr>
          <p:nvPr>
            <p:ph type="ftr" sz="quarter" idx="11"/>
          </p:nvPr>
        </p:nvSpPr>
        <p:spPr/>
        <p:txBody>
          <a:bodyPr/>
          <a:lstStyle>
            <a:lvl1pPr>
              <a:defRPr/>
            </a:lvl1pPr>
          </a:lstStyle>
          <a:p>
            <a:pPr>
              <a:defRPr/>
            </a:pPr>
            <a:endParaRPr lang="en-ZA" dirty="0"/>
          </a:p>
        </p:txBody>
      </p:sp>
      <p:sp>
        <p:nvSpPr>
          <p:cNvPr id="4" name="Slide Number Placeholder 5"/>
          <p:cNvSpPr>
            <a:spLocks noGrp="1"/>
          </p:cNvSpPr>
          <p:nvPr>
            <p:ph type="sldNum" sz="quarter" idx="12"/>
          </p:nvPr>
        </p:nvSpPr>
        <p:spPr/>
        <p:txBody>
          <a:bodyPr/>
          <a:lstStyle>
            <a:lvl1pPr>
              <a:defRPr/>
            </a:lvl1pPr>
          </a:lstStyle>
          <a:p>
            <a:pPr>
              <a:defRPr/>
            </a:pPr>
            <a:fld id="{D882D28B-1ECF-4562-9DA7-A455EEDBC75A}" type="slidenum">
              <a:rPr lang="en-ZA"/>
              <a:pPr>
                <a:defRPr/>
              </a:pPr>
              <a:t>‹#›</a:t>
            </a:fld>
            <a:endParaRPr lang="en-ZA" dirty="0"/>
          </a:p>
        </p:txBody>
      </p:sp>
    </p:spTree>
    <p:extLst>
      <p:ext uri="{BB962C8B-B14F-4D97-AF65-F5344CB8AC3E}">
        <p14:creationId xmlns:p14="http://schemas.microsoft.com/office/powerpoint/2010/main" xmlns="" val="1231452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C63462-2D8D-4B26-B412-7ED7CACAC7A9}" type="datetime1">
              <a:rPr lang="en-ZA" smtClean="0"/>
              <a:pPr>
                <a:defRPr/>
              </a:pPr>
              <a:t>2019/10/16</a:t>
            </a:fld>
            <a:endParaRPr lang="en-ZA" dirty="0"/>
          </a:p>
        </p:txBody>
      </p:sp>
      <p:sp>
        <p:nvSpPr>
          <p:cNvPr id="6" name="Footer Placeholder 4"/>
          <p:cNvSpPr>
            <a:spLocks noGrp="1"/>
          </p:cNvSpPr>
          <p:nvPr>
            <p:ph type="ftr" sz="quarter" idx="11"/>
          </p:nvPr>
        </p:nvSpPr>
        <p:spPr/>
        <p:txBody>
          <a:bodyPr/>
          <a:lstStyle>
            <a:lvl1pPr>
              <a:defRPr/>
            </a:lvl1pPr>
          </a:lstStyle>
          <a:p>
            <a:pPr>
              <a:defRPr/>
            </a:pPr>
            <a:endParaRPr lang="en-ZA" dirty="0"/>
          </a:p>
        </p:txBody>
      </p:sp>
      <p:sp>
        <p:nvSpPr>
          <p:cNvPr id="7" name="Slide Number Placeholder 5"/>
          <p:cNvSpPr>
            <a:spLocks noGrp="1"/>
          </p:cNvSpPr>
          <p:nvPr>
            <p:ph type="sldNum" sz="quarter" idx="12"/>
          </p:nvPr>
        </p:nvSpPr>
        <p:spPr/>
        <p:txBody>
          <a:bodyPr/>
          <a:lstStyle>
            <a:lvl1pPr>
              <a:defRPr/>
            </a:lvl1pPr>
          </a:lstStyle>
          <a:p>
            <a:pPr>
              <a:defRPr/>
            </a:pPr>
            <a:fld id="{7585606F-F8F4-48FC-85CE-8B869D93D481}" type="slidenum">
              <a:rPr lang="en-ZA"/>
              <a:pPr>
                <a:defRPr/>
              </a:pPr>
              <a:t>‹#›</a:t>
            </a:fld>
            <a:endParaRPr lang="en-ZA" dirty="0"/>
          </a:p>
        </p:txBody>
      </p:sp>
    </p:spTree>
    <p:extLst>
      <p:ext uri="{BB962C8B-B14F-4D97-AF65-F5344CB8AC3E}">
        <p14:creationId xmlns:p14="http://schemas.microsoft.com/office/powerpoint/2010/main" xmlns="" val="3850226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5AECA60-DFA5-427E-9752-1408B22C44AC}" type="datetime1">
              <a:rPr lang="en-ZA" smtClean="0"/>
              <a:pPr>
                <a:defRPr/>
              </a:pPr>
              <a:t>2019/10/16</a:t>
            </a:fld>
            <a:endParaRPr lang="en-ZA" dirty="0"/>
          </a:p>
        </p:txBody>
      </p:sp>
      <p:sp>
        <p:nvSpPr>
          <p:cNvPr id="6" name="Footer Placeholder 4"/>
          <p:cNvSpPr>
            <a:spLocks noGrp="1"/>
          </p:cNvSpPr>
          <p:nvPr>
            <p:ph type="ftr" sz="quarter" idx="11"/>
          </p:nvPr>
        </p:nvSpPr>
        <p:spPr/>
        <p:txBody>
          <a:bodyPr/>
          <a:lstStyle>
            <a:lvl1pPr>
              <a:defRPr/>
            </a:lvl1pPr>
          </a:lstStyle>
          <a:p>
            <a:pPr>
              <a:defRPr/>
            </a:pPr>
            <a:endParaRPr lang="en-ZA" dirty="0"/>
          </a:p>
        </p:txBody>
      </p:sp>
      <p:sp>
        <p:nvSpPr>
          <p:cNvPr id="7" name="Slide Number Placeholder 5"/>
          <p:cNvSpPr>
            <a:spLocks noGrp="1"/>
          </p:cNvSpPr>
          <p:nvPr>
            <p:ph type="sldNum" sz="quarter" idx="12"/>
          </p:nvPr>
        </p:nvSpPr>
        <p:spPr/>
        <p:txBody>
          <a:bodyPr/>
          <a:lstStyle>
            <a:lvl1pPr>
              <a:defRPr/>
            </a:lvl1pPr>
          </a:lstStyle>
          <a:p>
            <a:pPr>
              <a:defRPr/>
            </a:pPr>
            <a:fld id="{3C68FB43-7924-4C53-8A0D-A00BA444E5FF}" type="slidenum">
              <a:rPr lang="en-ZA"/>
              <a:pPr>
                <a:defRPr/>
              </a:pPr>
              <a:t>‹#›</a:t>
            </a:fld>
            <a:endParaRPr lang="en-ZA" dirty="0"/>
          </a:p>
        </p:txBody>
      </p:sp>
    </p:spTree>
    <p:extLst>
      <p:ext uri="{BB962C8B-B14F-4D97-AF65-F5344CB8AC3E}">
        <p14:creationId xmlns:p14="http://schemas.microsoft.com/office/powerpoint/2010/main" xmlns="" val="70578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RSR_PPT2.jpg"/>
          <p:cNvPicPr>
            <a:picLocks noChangeAspect="1"/>
          </p:cNvPicPr>
          <p:nvPr/>
        </p:nvPicPr>
        <p:blipFill>
          <a:blip r:embed="rId13"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ZA" dirty="0"/>
          </a:p>
        </p:txBody>
      </p:sp>
      <p:sp>
        <p:nvSpPr>
          <p:cNvPr id="1028"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62"/>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6D9FF8B7-7D15-4165-B179-757FC67DF273}" type="datetime1">
              <a:rPr lang="en-ZA" smtClean="0"/>
              <a:pPr>
                <a:defRPr/>
              </a:pPr>
              <a:t>2019/10/16</a:t>
            </a:fld>
            <a:endParaRPr lang="en-ZA" dirty="0"/>
          </a:p>
        </p:txBody>
      </p:sp>
      <p:sp>
        <p:nvSpPr>
          <p:cNvPr id="5" name="Footer Placeholder 4"/>
          <p:cNvSpPr>
            <a:spLocks noGrp="1"/>
          </p:cNvSpPr>
          <p:nvPr>
            <p:ph type="ftr" sz="quarter" idx="3"/>
          </p:nvPr>
        </p:nvSpPr>
        <p:spPr>
          <a:xfrm>
            <a:off x="3124200" y="6356362"/>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128"/>
              </a:defRPr>
            </a:lvl1pPr>
          </a:lstStyle>
          <a:p>
            <a:pPr>
              <a:defRPr/>
            </a:pPr>
            <a:endParaRPr lang="en-ZA" dirty="0"/>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5114E516-B75B-4E21-9164-50A6A112B4E3}" type="slidenum">
              <a:rPr lang="en-ZA"/>
              <a:pPr>
                <a:defRPr/>
              </a:pPr>
              <a:t>‹#›</a:t>
            </a:fld>
            <a:endParaRPr lang="en-Z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lang="en-ZA" sz="3600" b="1" kern="1200" dirty="0" smtClean="0">
          <a:solidFill>
            <a:schemeClr val="tx2"/>
          </a:solidFill>
          <a:latin typeface="+mn-lt"/>
          <a:ea typeface="ＭＳ Ｐゴシック" charset="-128"/>
          <a:cs typeface="Arial" charset="0"/>
        </a:defRPr>
      </a:lvl1pPr>
      <a:lvl2pPr algn="ctr" rtl="0" eaLnBrk="0" fontAlgn="base" hangingPunct="0">
        <a:spcBef>
          <a:spcPct val="0"/>
        </a:spcBef>
        <a:spcAft>
          <a:spcPct val="0"/>
        </a:spcAft>
        <a:defRPr sz="4400">
          <a:solidFill>
            <a:schemeClr val="tx1"/>
          </a:solidFill>
          <a:latin typeface="Calibri" charset="0"/>
          <a:ea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RSR_PPT2.jpg"/>
          <p:cNvPicPr>
            <a:picLocks noChangeAspect="1"/>
          </p:cNvPicPr>
          <p:nvPr/>
        </p:nvPicPr>
        <p:blipFill>
          <a:blip r:embed="rId13"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ZA" dirty="0"/>
          </a:p>
        </p:txBody>
      </p:sp>
      <p:sp>
        <p:nvSpPr>
          <p:cNvPr id="1028"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64"/>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Calibri" charset="0"/>
                <a:ea typeface="ＭＳ Ｐゴシック" charset="-128"/>
              </a:defRPr>
            </a:lvl1pPr>
          </a:lstStyle>
          <a:p>
            <a:pPr>
              <a:defRPr/>
            </a:pPr>
            <a:fld id="{F3DA5E9E-65EB-4A22-9358-01F905DDCCE2}" type="datetime1">
              <a:rPr lang="en-ZA" smtClean="0"/>
              <a:pPr>
                <a:defRPr/>
              </a:pPr>
              <a:t>2019/10/16</a:t>
            </a:fld>
            <a:endParaRPr lang="en-ZA" dirty="0"/>
          </a:p>
        </p:txBody>
      </p:sp>
      <p:sp>
        <p:nvSpPr>
          <p:cNvPr id="5" name="Footer Placeholder 4"/>
          <p:cNvSpPr>
            <a:spLocks noGrp="1"/>
          </p:cNvSpPr>
          <p:nvPr>
            <p:ph type="ftr" sz="quarter" idx="3"/>
          </p:nvPr>
        </p:nvSpPr>
        <p:spPr>
          <a:xfrm>
            <a:off x="3124200" y="6356364"/>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latin typeface="Calibri" charset="0"/>
                <a:ea typeface="ＭＳ Ｐゴシック" charset="-128"/>
              </a:defRPr>
            </a:lvl1pPr>
          </a:lstStyle>
          <a:p>
            <a:pPr>
              <a:defRPr/>
            </a:pPr>
            <a:r>
              <a:rPr lang="en-ZA" dirty="0"/>
              <a:t>RSR Strategy 2018/19 to 2022/23 V1.2</a:t>
            </a:r>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a:defRPr/>
            </a:pPr>
            <a:fld id="{5114E516-B75B-4E21-9164-50A6A112B4E3}" type="slidenum">
              <a:rPr lang="en-ZA"/>
              <a:pPr>
                <a:defRPr/>
              </a:pPr>
              <a:t>‹#›</a:t>
            </a:fld>
            <a:endParaRPr lang="en-ZA" dirty="0"/>
          </a:p>
        </p:txBody>
      </p:sp>
    </p:spTree>
    <p:extLst>
      <p:ext uri="{BB962C8B-B14F-4D97-AF65-F5344CB8AC3E}">
        <p14:creationId xmlns:p14="http://schemas.microsoft.com/office/powerpoint/2010/main" xmlns="" val="3928576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0" fontAlgn="base" hangingPunct="0">
        <a:spcBef>
          <a:spcPct val="0"/>
        </a:spcBef>
        <a:spcAft>
          <a:spcPct val="0"/>
        </a:spcAft>
        <a:defRPr lang="en-ZA" sz="2700" b="1" kern="1200" dirty="0" smtClean="0">
          <a:solidFill>
            <a:schemeClr val="tx2"/>
          </a:solidFill>
          <a:latin typeface="+mn-lt"/>
          <a:ea typeface="ＭＳ Ｐゴシック" charset="-128"/>
          <a:cs typeface="Arial" charset="0"/>
        </a:defRPr>
      </a:lvl1pPr>
      <a:lvl2pPr algn="ctr" rtl="0" eaLnBrk="0" fontAlgn="base" hangingPunct="0">
        <a:spcBef>
          <a:spcPct val="0"/>
        </a:spcBef>
        <a:spcAft>
          <a:spcPct val="0"/>
        </a:spcAft>
        <a:defRPr sz="3300">
          <a:solidFill>
            <a:schemeClr val="tx1"/>
          </a:solidFill>
          <a:latin typeface="Calibri" charset="0"/>
          <a:ea typeface="ＭＳ Ｐゴシック" charset="-128"/>
        </a:defRPr>
      </a:lvl2pPr>
      <a:lvl3pPr algn="ctr" rtl="0" eaLnBrk="0" fontAlgn="base" hangingPunct="0">
        <a:spcBef>
          <a:spcPct val="0"/>
        </a:spcBef>
        <a:spcAft>
          <a:spcPct val="0"/>
        </a:spcAft>
        <a:defRPr sz="3300">
          <a:solidFill>
            <a:schemeClr val="tx1"/>
          </a:solidFill>
          <a:latin typeface="Calibri" charset="0"/>
          <a:ea typeface="ＭＳ Ｐゴシック" charset="-128"/>
        </a:defRPr>
      </a:lvl3pPr>
      <a:lvl4pPr algn="ctr" rtl="0" eaLnBrk="0" fontAlgn="base" hangingPunct="0">
        <a:spcBef>
          <a:spcPct val="0"/>
        </a:spcBef>
        <a:spcAft>
          <a:spcPct val="0"/>
        </a:spcAft>
        <a:defRPr sz="3300">
          <a:solidFill>
            <a:schemeClr val="tx1"/>
          </a:solidFill>
          <a:latin typeface="Calibri" charset="0"/>
          <a:ea typeface="ＭＳ Ｐゴシック" charset="-128"/>
        </a:defRPr>
      </a:lvl4pPr>
      <a:lvl5pPr algn="ctr" rtl="0" eaLnBrk="0" fontAlgn="base" hangingPunct="0">
        <a:spcBef>
          <a:spcPct val="0"/>
        </a:spcBef>
        <a:spcAft>
          <a:spcPct val="0"/>
        </a:spcAft>
        <a:defRPr sz="3300">
          <a:solidFill>
            <a:schemeClr val="tx1"/>
          </a:solidFill>
          <a:latin typeface="Calibri" charset="0"/>
          <a:ea typeface="ＭＳ Ｐゴシック" charset="-128"/>
        </a:defRPr>
      </a:lvl5pPr>
      <a:lvl6pPr marL="342900" algn="ctr" rtl="0" fontAlgn="base">
        <a:spcBef>
          <a:spcPct val="0"/>
        </a:spcBef>
        <a:spcAft>
          <a:spcPct val="0"/>
        </a:spcAft>
        <a:defRPr sz="3300">
          <a:solidFill>
            <a:schemeClr val="tx1"/>
          </a:solidFill>
          <a:latin typeface="Calibri" charset="0"/>
          <a:ea typeface="ＭＳ Ｐゴシック" charset="-128"/>
        </a:defRPr>
      </a:lvl6pPr>
      <a:lvl7pPr marL="685800" algn="ctr" rtl="0" fontAlgn="base">
        <a:spcBef>
          <a:spcPct val="0"/>
        </a:spcBef>
        <a:spcAft>
          <a:spcPct val="0"/>
        </a:spcAft>
        <a:defRPr sz="3300">
          <a:solidFill>
            <a:schemeClr val="tx1"/>
          </a:solidFill>
          <a:latin typeface="Calibri" charset="0"/>
          <a:ea typeface="ＭＳ Ｐゴシック" charset="-128"/>
        </a:defRPr>
      </a:lvl7pPr>
      <a:lvl8pPr marL="1028700" algn="ctr" rtl="0" fontAlgn="base">
        <a:spcBef>
          <a:spcPct val="0"/>
        </a:spcBef>
        <a:spcAft>
          <a:spcPct val="0"/>
        </a:spcAft>
        <a:defRPr sz="3300">
          <a:solidFill>
            <a:schemeClr val="tx1"/>
          </a:solidFill>
          <a:latin typeface="Calibri" charset="0"/>
          <a:ea typeface="ＭＳ Ｐゴシック" charset="-128"/>
        </a:defRPr>
      </a:lvl8pPr>
      <a:lvl9pPr marL="1371600" algn="ctr" rtl="0" fontAlgn="base">
        <a:spcBef>
          <a:spcPct val="0"/>
        </a:spcBef>
        <a:spcAft>
          <a:spcPct val="0"/>
        </a:spcAft>
        <a:defRPr sz="3300">
          <a:solidFill>
            <a:schemeClr val="tx1"/>
          </a:solidFill>
          <a:latin typeface="Calibri" charset="0"/>
          <a:ea typeface="ＭＳ Ｐゴシック" charset="-128"/>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charset="-128"/>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128"/>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128"/>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RSR_PPT1.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E6A8BCC-8F4D-4953-88F2-3697E233FD70}" type="slidenum">
              <a:rPr lang="en-ZA" smtClean="0"/>
              <a:pPr>
                <a:defRPr/>
              </a:pPr>
              <a:t>1</a:t>
            </a:fld>
            <a:endParaRPr lang="en-ZA" dirty="0"/>
          </a:p>
        </p:txBody>
      </p:sp>
      <p:sp>
        <p:nvSpPr>
          <p:cNvPr id="5" name="Rectangle 2">
            <a:extLst>
              <a:ext uri="{FF2B5EF4-FFF2-40B4-BE49-F238E27FC236}">
                <a16:creationId xmlns:a16="http://schemas.microsoft.com/office/drawing/2014/main" xmlns="" id="{5375BA99-C12D-464E-95FB-F8F725882198}"/>
              </a:ext>
            </a:extLst>
          </p:cNvPr>
          <p:cNvSpPr txBox="1">
            <a:spLocks noChangeArrowheads="1"/>
          </p:cNvSpPr>
          <p:nvPr/>
        </p:nvSpPr>
        <p:spPr bwMode="auto">
          <a:xfrm>
            <a:off x="323528" y="4749316"/>
            <a:ext cx="6984775" cy="1857871"/>
          </a:xfrm>
          <a:prstGeom prst="rect">
            <a:avLst/>
          </a:prstGeom>
          <a:noFill/>
          <a:ln w="9525">
            <a:noFill/>
            <a:miter lim="800000"/>
            <a:headEnd/>
            <a:tailEnd/>
          </a:ln>
        </p:spPr>
        <p:txBody>
          <a:bodyPr anchor="ctr"/>
          <a:lstStyle/>
          <a:p>
            <a:pPr eaLnBrk="1" hangingPunct="1">
              <a:defRPr/>
            </a:pPr>
            <a:r>
              <a:rPr lang="en-US" sz="4000" b="1" dirty="0">
                <a:solidFill>
                  <a:srgbClr val="002060"/>
                </a:solidFill>
                <a:cs typeface="Arial" panose="020B0604020202020204" pitchFamily="34" charset="0"/>
              </a:rPr>
              <a:t>2018/19 ANNUAL REPORT</a:t>
            </a:r>
          </a:p>
          <a:p>
            <a:pPr eaLnBrk="1" hangingPunct="1">
              <a:defRPr/>
            </a:pPr>
            <a:r>
              <a:rPr lang="en-US" sz="2400" b="1" dirty="0">
                <a:solidFill>
                  <a:srgbClr val="002060"/>
                </a:solidFill>
                <a:cs typeface="Arial" panose="020B0604020202020204" pitchFamily="34" charset="0"/>
              </a:rPr>
              <a:t>PORTFOLIO COMMITTEE </a:t>
            </a:r>
          </a:p>
          <a:p>
            <a:pPr eaLnBrk="1" hangingPunct="1">
              <a:defRPr/>
            </a:pPr>
            <a:r>
              <a:rPr lang="en-US" sz="2400" b="1">
                <a:solidFill>
                  <a:srgbClr val="002060"/>
                </a:solidFill>
                <a:cs typeface="Arial" panose="020B0604020202020204" pitchFamily="34" charset="0"/>
              </a:rPr>
              <a:t>8 OCTOBER 2019</a:t>
            </a:r>
            <a:endParaRPr lang="en-US" sz="2400" b="1" dirty="0">
              <a:solidFill>
                <a:srgbClr val="002060"/>
              </a:solidFill>
              <a:cs typeface="Arial" panose="020B0604020202020204" pitchFamily="34" charset="0"/>
            </a:endParaRPr>
          </a:p>
          <a:p>
            <a:pPr eaLnBrk="1" hangingPunct="1">
              <a:defRPr/>
            </a:pPr>
            <a:endParaRPr lang="en-US" sz="2000" b="1" dirty="0">
              <a:solidFill>
                <a:srgbClr val="002060"/>
              </a:solidFill>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rot="16200000">
            <a:off x="1708879" y="-1573967"/>
            <a:ext cx="5651292" cy="8799225"/>
          </a:xfrm>
          <a:prstGeom prst="rect">
            <a:avLst/>
          </a:prstGeom>
        </p:spPr>
      </p:pic>
      <p:sp>
        <p:nvSpPr>
          <p:cNvPr id="5" name="Title 4"/>
          <p:cNvSpPr>
            <a:spLocks noGrp="1"/>
          </p:cNvSpPr>
          <p:nvPr>
            <p:ph type="title"/>
          </p:nvPr>
        </p:nvSpPr>
        <p:spPr>
          <a:xfrm>
            <a:off x="502275" y="4761482"/>
            <a:ext cx="7824099" cy="1143000"/>
          </a:xfrm>
        </p:spPr>
        <p:txBody>
          <a:bodyPr/>
          <a:lstStyle/>
          <a:p>
            <a:pPr algn="l"/>
            <a:r>
              <a:rPr lang="en-GB" sz="4000" dirty="0">
                <a:solidFill>
                  <a:schemeClr val="accent1">
                    <a:lumMod val="75000"/>
                  </a:schemeClr>
                </a:solidFill>
                <a:latin typeface="Arial" panose="020B0604020202020204" pitchFamily="34" charset="0"/>
                <a:cs typeface="Arial" panose="020B0604020202020204" pitchFamily="34" charset="0"/>
              </a:rPr>
              <a:t>2018/19 PERFORMANCE HIGHLIGHTS</a:t>
            </a:r>
            <a:endParaRPr lang="en-US" sz="4000" dirty="0">
              <a:solidFill>
                <a:schemeClr val="accent1">
                  <a:lumMod val="7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10</a:t>
            </a:fld>
            <a:endParaRPr lang="en-ZA" dirty="0"/>
          </a:p>
        </p:txBody>
      </p:sp>
    </p:spTree>
    <p:extLst>
      <p:ext uri="{BB962C8B-B14F-4D97-AF65-F5344CB8AC3E}">
        <p14:creationId xmlns:p14="http://schemas.microsoft.com/office/powerpoint/2010/main" xmlns="" val="388925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AUDITOR GENERAL OPINION</a:t>
            </a: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11</a:t>
            </a:fld>
            <a:endParaRPr lang="en-ZA" dirty="0"/>
          </a:p>
        </p:txBody>
      </p:sp>
      <p:sp>
        <p:nvSpPr>
          <p:cNvPr id="7" name="TextBox 6"/>
          <p:cNvSpPr txBox="1"/>
          <p:nvPr/>
        </p:nvSpPr>
        <p:spPr>
          <a:xfrm>
            <a:off x="441556" y="1976896"/>
            <a:ext cx="8260887" cy="1446550"/>
          </a:xfrm>
          <a:prstGeom prst="rect">
            <a:avLst/>
          </a:prstGeom>
          <a:noFill/>
        </p:spPr>
        <p:txBody>
          <a:bodyPr wrap="square" rtlCol="0">
            <a:spAutoFit/>
          </a:bodyPr>
          <a:lstStyle/>
          <a:p>
            <a:pPr algn="ctr"/>
            <a:r>
              <a:rPr lang="en-ZA" sz="3200" b="1" dirty="0"/>
              <a:t>UNQUALIFIED with</a:t>
            </a:r>
          </a:p>
          <a:p>
            <a:pPr algn="ctr"/>
            <a:r>
              <a:rPr lang="en-US" sz="2400" b="1" dirty="0"/>
              <a:t>Non - Compliance: Expenditure Management</a:t>
            </a:r>
            <a:endParaRPr lang="en-ZA" sz="2400" b="1" dirty="0"/>
          </a:p>
          <a:p>
            <a:endParaRPr lang="en-ZA" sz="32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31207" y="3251901"/>
            <a:ext cx="6081584" cy="1265962"/>
          </a:xfrm>
          <a:prstGeom prst="rect">
            <a:avLst/>
          </a:prstGeom>
        </p:spPr>
      </p:pic>
    </p:spTree>
    <p:extLst>
      <p:ext uri="{BB962C8B-B14F-4D97-AF65-F5344CB8AC3E}">
        <p14:creationId xmlns:p14="http://schemas.microsoft.com/office/powerpoint/2010/main" xmlns="" val="1547220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4976734" y="-76200"/>
            <a:ext cx="4167266" cy="5681272"/>
          </a:xfrm>
          <a:prstGeom prst="rect">
            <a:avLst/>
          </a:prstGeom>
        </p:spPr>
      </p:pic>
      <p:sp>
        <p:nvSpPr>
          <p:cNvPr id="5" name="Title 4"/>
          <p:cNvSpPr>
            <a:spLocks noGrp="1"/>
          </p:cNvSpPr>
          <p:nvPr>
            <p:ph type="title"/>
          </p:nvPr>
        </p:nvSpPr>
        <p:spPr>
          <a:xfrm>
            <a:off x="177553" y="274638"/>
            <a:ext cx="8824403" cy="754073"/>
          </a:xfrm>
        </p:spPr>
        <p:txBody>
          <a:bodyPr/>
          <a:lstStyle/>
          <a:p>
            <a:r>
              <a:rPr lang="en-US" sz="3200" dirty="0">
                <a:latin typeface="Arial" panose="020B0604020202020204" pitchFamily="34" charset="0"/>
                <a:cs typeface="Arial" panose="020B0604020202020204" pitchFamily="34" charset="0"/>
              </a:rPr>
              <a:t>AUDIT OUTCOMES - 5 YEAR PERSPECTIVE</a:t>
            </a: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12</a:t>
            </a:fld>
            <a:endParaRPr lang="en-ZA" dirty="0"/>
          </a:p>
        </p:txBody>
      </p:sp>
      <p:graphicFrame>
        <p:nvGraphicFramePr>
          <p:cNvPr id="3" name="Table 2"/>
          <p:cNvGraphicFramePr>
            <a:graphicFrameLocks noGrp="1"/>
          </p:cNvGraphicFramePr>
          <p:nvPr>
            <p:extLst>
              <p:ext uri="{D42A27DB-BD31-4B8C-83A1-F6EECF244321}">
                <p14:modId xmlns:p14="http://schemas.microsoft.com/office/powerpoint/2010/main" xmlns="" val="4135465308"/>
              </p:ext>
            </p:extLst>
          </p:nvPr>
        </p:nvGraphicFramePr>
        <p:xfrm>
          <a:off x="371174" y="1379551"/>
          <a:ext cx="8315626" cy="3309151"/>
        </p:xfrm>
        <a:graphic>
          <a:graphicData uri="http://schemas.openxmlformats.org/drawingml/2006/table">
            <a:tbl>
              <a:tblPr firstRow="1" bandRow="1">
                <a:tableStyleId>{5C22544A-7EE6-4342-B048-85BDC9FD1C3A}</a:tableStyleId>
              </a:tblPr>
              <a:tblGrid>
                <a:gridCol w="1812733">
                  <a:extLst>
                    <a:ext uri="{9D8B030D-6E8A-4147-A177-3AD203B41FA5}">
                      <a16:colId xmlns:a16="http://schemas.microsoft.com/office/drawing/2014/main" xmlns="" val="20000"/>
                    </a:ext>
                  </a:extLst>
                </a:gridCol>
                <a:gridCol w="1929691">
                  <a:extLst>
                    <a:ext uri="{9D8B030D-6E8A-4147-A177-3AD203B41FA5}">
                      <a16:colId xmlns:a16="http://schemas.microsoft.com/office/drawing/2014/main" xmlns="" val="20001"/>
                    </a:ext>
                  </a:extLst>
                </a:gridCol>
                <a:gridCol w="2286601">
                  <a:extLst>
                    <a:ext uri="{9D8B030D-6E8A-4147-A177-3AD203B41FA5}">
                      <a16:colId xmlns:a16="http://schemas.microsoft.com/office/drawing/2014/main" xmlns="" val="4274563119"/>
                    </a:ext>
                  </a:extLst>
                </a:gridCol>
                <a:gridCol w="2286601">
                  <a:extLst>
                    <a:ext uri="{9D8B030D-6E8A-4147-A177-3AD203B41FA5}">
                      <a16:colId xmlns:a16="http://schemas.microsoft.com/office/drawing/2014/main" xmlns="" val="429940439"/>
                    </a:ext>
                  </a:extLst>
                </a:gridCol>
              </a:tblGrid>
              <a:tr h="510654">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2000" dirty="0">
                          <a:solidFill>
                            <a:schemeClr val="tx1"/>
                          </a:solidFill>
                          <a:latin typeface="Arial" panose="020B0604020202020204" pitchFamily="34" charset="0"/>
                          <a:cs typeface="Arial" panose="020B0604020202020204" pitchFamily="34" charset="0"/>
                        </a:rPr>
                        <a:t>FINANCIAL STATEMENTS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l"/>
                      <a:endParaRPr lang="en-ZA" sz="1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0"/>
                  </a:ext>
                </a:extLst>
              </a:tr>
              <a:tr h="933442">
                <a:tc>
                  <a:txBody>
                    <a:bodyPr/>
                    <a:lstStyle/>
                    <a:p>
                      <a:pPr algn="ctr"/>
                      <a:r>
                        <a:rPr lang="en-ZA" sz="2000" b="1" dirty="0">
                          <a:solidFill>
                            <a:schemeClr val="tx1"/>
                          </a:solidFill>
                          <a:latin typeface="Arial" panose="020B0604020202020204" pitchFamily="34" charset="0"/>
                          <a:cs typeface="Arial" panose="020B0604020202020204" pitchFamily="34" charset="0"/>
                        </a:rPr>
                        <a:t>FINANCIAL</a:t>
                      </a:r>
                      <a:r>
                        <a:rPr lang="en-ZA" sz="2000" b="1" baseline="0" dirty="0">
                          <a:solidFill>
                            <a:schemeClr val="tx1"/>
                          </a:solidFill>
                          <a:latin typeface="Arial" panose="020B0604020202020204" pitchFamily="34" charset="0"/>
                          <a:cs typeface="Arial" panose="020B0604020202020204" pitchFamily="34" charset="0"/>
                        </a:rPr>
                        <a:t> YEAR</a:t>
                      </a:r>
                      <a:endParaRPr lang="en-ZA" sz="20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ZA" sz="2000" b="1" dirty="0">
                          <a:solidFill>
                            <a:schemeClr val="tx1"/>
                          </a:solidFill>
                          <a:latin typeface="Arial" panose="020B0604020202020204" pitchFamily="34" charset="0"/>
                          <a:cs typeface="Arial" panose="020B0604020202020204" pitchFamily="34" charset="0"/>
                        </a:rPr>
                        <a:t>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NUMBER OF FINDINGS</a:t>
                      </a:r>
                      <a:endParaRPr lang="en-ZA" sz="20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NUMBER OF RECURRING FINDINGS</a:t>
                      </a:r>
                      <a:endParaRPr lang="en-ZA" sz="20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456158">
                <a:tc>
                  <a:txBody>
                    <a:bodyPr/>
                    <a:lstStyle/>
                    <a:p>
                      <a:pPr algn="l"/>
                      <a:r>
                        <a:rPr lang="en-ZA" sz="2000" dirty="0">
                          <a:solidFill>
                            <a:schemeClr val="tx1"/>
                          </a:solidFill>
                          <a:latin typeface="Arial" panose="020B0604020202020204" pitchFamily="34" charset="0"/>
                          <a:cs typeface="Arial" panose="020B0604020202020204" pitchFamily="34" charset="0"/>
                        </a:rPr>
                        <a:t>2016/17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r>
                        <a:rPr lang="en-US" sz="2000" kern="1200" dirty="0">
                          <a:solidFill>
                            <a:schemeClr val="tx1"/>
                          </a:solidFill>
                          <a:effectLst/>
                          <a:latin typeface="Arial" panose="020B0604020202020204" pitchFamily="34" charset="0"/>
                          <a:ea typeface="+mn-ea"/>
                          <a:cs typeface="Arial" panose="020B0604020202020204" pitchFamily="34" charset="0"/>
                        </a:rPr>
                        <a:t>Unqualified</a:t>
                      </a:r>
                      <a:endParaRPr lang="en-ZA" sz="2000" kern="1200" dirty="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r>
                        <a:rPr lang="en-US" sz="2000" kern="1200" dirty="0">
                          <a:solidFill>
                            <a:schemeClr val="tx1"/>
                          </a:solidFill>
                          <a:effectLst/>
                          <a:latin typeface="Arial" panose="020B0604020202020204" pitchFamily="34" charset="0"/>
                          <a:ea typeface="+mn-ea"/>
                          <a:cs typeface="Arial" panose="020B0604020202020204" pitchFamily="34" charset="0"/>
                        </a:rPr>
                        <a:t>11</a:t>
                      </a:r>
                      <a:endParaRPr lang="en-ZA" sz="2000" kern="1200" dirty="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r>
                        <a:rPr lang="en-US" sz="2000" kern="1200" dirty="0">
                          <a:solidFill>
                            <a:schemeClr val="tx1"/>
                          </a:solidFill>
                          <a:effectLst/>
                          <a:latin typeface="Arial" panose="020B0604020202020204" pitchFamily="34" charset="0"/>
                          <a:ea typeface="+mn-ea"/>
                          <a:cs typeface="Arial" panose="020B0604020202020204" pitchFamily="34" charset="0"/>
                        </a:rPr>
                        <a:t>1</a:t>
                      </a:r>
                      <a:endParaRPr lang="en-ZA" sz="2000" kern="1200" dirty="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5628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dirty="0">
                          <a:solidFill>
                            <a:schemeClr val="tx1"/>
                          </a:solidFill>
                          <a:latin typeface="Arial" panose="020B0604020202020204" pitchFamily="34" charset="0"/>
                          <a:cs typeface="Arial" panose="020B0604020202020204" pitchFamily="34" charset="0"/>
                        </a:rPr>
                        <a:t>2017/18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ZA" sz="2000" dirty="0">
                          <a:solidFill>
                            <a:schemeClr val="tx1"/>
                          </a:solidFill>
                          <a:latin typeface="Arial" panose="020B0604020202020204" pitchFamily="34" charset="0"/>
                          <a:cs typeface="Arial" panose="020B0604020202020204" pitchFamily="34" charset="0"/>
                        </a:rPr>
                        <a:t>Unqualified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Arial" panose="020B0604020202020204" pitchFamily="34" charset="0"/>
                          <a:cs typeface="Arial" panose="020B0604020202020204" pitchFamily="34" charset="0"/>
                        </a:rPr>
                        <a:t>16</a:t>
                      </a:r>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Arial" panose="020B0604020202020204" pitchFamily="34" charset="0"/>
                          <a:cs typeface="Arial" panose="020B0604020202020204" pitchFamily="34" charset="0"/>
                        </a:rPr>
                        <a:t>4</a:t>
                      </a:r>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773650">
                <a:tc>
                  <a:txBody>
                    <a:bodyPr/>
                    <a:lstStyle/>
                    <a:p>
                      <a:r>
                        <a:rPr lang="en-US" sz="2000" dirty="0">
                          <a:latin typeface="Arial" panose="020B0604020202020204" pitchFamily="34" charset="0"/>
                          <a:cs typeface="Arial" panose="020B0604020202020204" pitchFamily="34" charset="0"/>
                        </a:rPr>
                        <a:t>2018/19</a:t>
                      </a:r>
                      <a:endParaRPr lang="en-ZA"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2000" dirty="0">
                          <a:solidFill>
                            <a:schemeClr val="tx1"/>
                          </a:solidFill>
                          <a:latin typeface="Arial" panose="020B0604020202020204" pitchFamily="34" charset="0"/>
                          <a:cs typeface="Arial" panose="020B0604020202020204" pitchFamily="34" charset="0"/>
                        </a:rPr>
                        <a:t>Unqualified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Arial" panose="020B0604020202020204" pitchFamily="34" charset="0"/>
                          <a:cs typeface="Arial" panose="020B0604020202020204" pitchFamily="34" charset="0"/>
                        </a:rPr>
                        <a:t>15</a:t>
                      </a:r>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latin typeface="Arial" panose="020B0604020202020204" pitchFamily="34" charset="0"/>
                          <a:cs typeface="Arial" panose="020B0604020202020204" pitchFamily="34" charset="0"/>
                        </a:rPr>
                        <a:t>1</a:t>
                      </a:r>
                      <a:endParaRPr lang="en-ZA"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bl>
          </a:graphicData>
        </a:graphic>
      </p:graphicFrame>
      <p:sp>
        <p:nvSpPr>
          <p:cNvPr id="6" name="Rectangle 5">
            <a:extLst>
              <a:ext uri="{FF2B5EF4-FFF2-40B4-BE49-F238E27FC236}">
                <a16:creationId xmlns:a16="http://schemas.microsoft.com/office/drawing/2014/main" xmlns="" id="{AE3FE9D7-D9FC-40BE-963A-1C4F680111BA}"/>
              </a:ext>
            </a:extLst>
          </p:cNvPr>
          <p:cNvSpPr/>
          <p:nvPr/>
        </p:nvSpPr>
        <p:spPr>
          <a:xfrm>
            <a:off x="371174" y="4768286"/>
            <a:ext cx="4572000" cy="1420325"/>
          </a:xfrm>
          <a:prstGeom prst="rect">
            <a:avLst/>
          </a:prstGeom>
        </p:spPr>
        <p:txBody>
          <a:bodyPr>
            <a:spAutoFit/>
          </a:bodyPr>
          <a:lstStyle/>
          <a:p>
            <a:pPr>
              <a:lnSpc>
                <a:spcPct val="150000"/>
              </a:lnSpc>
            </a:pPr>
            <a:r>
              <a:rPr lang="en-GB" sz="2000" b="1" dirty="0"/>
              <a:t>Nature of Findings </a:t>
            </a:r>
          </a:p>
          <a:p>
            <a:pPr marL="0" indent="0">
              <a:lnSpc>
                <a:spcPct val="150000"/>
              </a:lnSpc>
              <a:buNone/>
            </a:pPr>
            <a:r>
              <a:rPr lang="en-GB" sz="2000" dirty="0"/>
              <a:t>- Non-compliance with SCM prescripts</a:t>
            </a:r>
          </a:p>
          <a:p>
            <a:pPr marL="0" indent="0">
              <a:lnSpc>
                <a:spcPct val="150000"/>
              </a:lnSpc>
              <a:buNone/>
            </a:pPr>
            <a:r>
              <a:rPr lang="en-GB" sz="2000" dirty="0"/>
              <a:t>- Performance Information</a:t>
            </a:r>
          </a:p>
        </p:txBody>
      </p:sp>
    </p:spTree>
    <p:extLst>
      <p:ext uri="{BB962C8B-B14F-4D97-AF65-F5344CB8AC3E}">
        <p14:creationId xmlns:p14="http://schemas.microsoft.com/office/powerpoint/2010/main" xmlns="" val="2914572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54795"/>
            <a:ext cx="8229600" cy="588962"/>
          </a:xfrm>
        </p:spPr>
        <p:txBody>
          <a:bodyPr/>
          <a:lstStyle/>
          <a:p>
            <a:r>
              <a:rPr lang="en-GB" sz="3200" dirty="0">
                <a:solidFill>
                  <a:schemeClr val="accent1">
                    <a:lumMod val="75000"/>
                  </a:schemeClr>
                </a:solidFill>
                <a:latin typeface="Arial" panose="020B0604020202020204" pitchFamily="34" charset="0"/>
                <a:cs typeface="Arial" panose="020B0604020202020204" pitchFamily="34" charset="0"/>
              </a:rPr>
              <a:t>PERFORMANCE TREND</a:t>
            </a:r>
            <a:endParaRPr lang="en-US" sz="3200" dirty="0">
              <a:solidFill>
                <a:schemeClr val="accent1">
                  <a:lumMod val="7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13</a:t>
            </a:fld>
            <a:endParaRPr lang="en-ZA" dirty="0"/>
          </a:p>
        </p:txBody>
      </p:sp>
      <p:pic>
        <p:nvPicPr>
          <p:cNvPr id="6" name="Picture 5">
            <a:extLst>
              <a:ext uri="{FF2B5EF4-FFF2-40B4-BE49-F238E27FC236}">
                <a16:creationId xmlns:a16="http://schemas.microsoft.com/office/drawing/2014/main" xmlns="" id="{E0E1FC89-62E6-4DCF-8B81-437D6CCBE501}"/>
              </a:ext>
            </a:extLst>
          </p:cNvPr>
          <p:cNvPicPr>
            <a:picLocks noChangeAspect="1"/>
          </p:cNvPicPr>
          <p:nvPr/>
        </p:nvPicPr>
        <p:blipFill>
          <a:blip r:embed="rId2" cstate="print"/>
          <a:stretch>
            <a:fillRect/>
          </a:stretch>
        </p:blipFill>
        <p:spPr>
          <a:xfrm>
            <a:off x="0" y="1024344"/>
            <a:ext cx="9144000" cy="4809312"/>
          </a:xfrm>
          <a:prstGeom prst="rect">
            <a:avLst/>
          </a:prstGeom>
        </p:spPr>
      </p:pic>
      <p:sp>
        <p:nvSpPr>
          <p:cNvPr id="7" name="Star: 5 Points 6">
            <a:extLst>
              <a:ext uri="{FF2B5EF4-FFF2-40B4-BE49-F238E27FC236}">
                <a16:creationId xmlns:a16="http://schemas.microsoft.com/office/drawing/2014/main" xmlns="" id="{9FFC51BC-F6C5-4F4F-A4E7-42C449490454}"/>
              </a:ext>
            </a:extLst>
          </p:cNvPr>
          <p:cNvSpPr/>
          <p:nvPr/>
        </p:nvSpPr>
        <p:spPr>
          <a:xfrm>
            <a:off x="7908854" y="1886508"/>
            <a:ext cx="470039" cy="43815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xmlns="" val="165590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14</a:t>
            </a:fld>
            <a:endParaRPr lang="en-ZA" dirty="0"/>
          </a:p>
        </p:txBody>
      </p:sp>
      <p:sp>
        <p:nvSpPr>
          <p:cNvPr id="5" name="Title 4"/>
          <p:cNvSpPr>
            <a:spLocks noGrp="1"/>
          </p:cNvSpPr>
          <p:nvPr>
            <p:ph type="title"/>
          </p:nvPr>
        </p:nvSpPr>
        <p:spPr>
          <a:xfrm>
            <a:off x="231775" y="115888"/>
            <a:ext cx="8748713" cy="701059"/>
          </a:xfrm>
        </p:spPr>
        <p:txBody>
          <a:bodyPr/>
          <a:lstStyle/>
          <a:p>
            <a:r>
              <a:rPr lang="en-GB" sz="3200" dirty="0">
                <a:latin typeface="Arial" panose="020B0604020202020204" pitchFamily="34" charset="0"/>
                <a:cs typeface="Arial" panose="020B0604020202020204" pitchFamily="34" charset="0"/>
              </a:rPr>
              <a:t>ACHIEVEMENTS</a:t>
            </a:r>
            <a:endParaRPr lang="en-US" sz="3200" dirty="0">
              <a:latin typeface="Arial" panose="020B0604020202020204" pitchFamily="34" charset="0"/>
              <a:cs typeface="Arial" panose="020B0604020202020204" pitchFamily="34" charset="0"/>
            </a:endParaRPr>
          </a:p>
        </p:txBody>
      </p:sp>
      <p:sp>
        <p:nvSpPr>
          <p:cNvPr id="6" name="TextBox 5"/>
          <p:cNvSpPr txBox="1"/>
          <p:nvPr/>
        </p:nvSpPr>
        <p:spPr>
          <a:xfrm>
            <a:off x="566670" y="1455313"/>
            <a:ext cx="8010660" cy="369332"/>
          </a:xfrm>
          <a:prstGeom prst="rect">
            <a:avLst/>
          </a:prstGeom>
          <a:noFill/>
        </p:spPr>
        <p:txBody>
          <a:bodyPr wrap="square" rtlCol="0">
            <a:spAutoFit/>
          </a:bodyPr>
          <a:lstStyle/>
          <a:p>
            <a:endParaRPr lang="en-ZA" dirty="0"/>
          </a:p>
        </p:txBody>
      </p:sp>
      <p:sp>
        <p:nvSpPr>
          <p:cNvPr id="17" name="Arrow: Pentagon 16">
            <a:extLst>
              <a:ext uri="{FF2B5EF4-FFF2-40B4-BE49-F238E27FC236}">
                <a16:creationId xmlns:a16="http://schemas.microsoft.com/office/drawing/2014/main" xmlns="" id="{005ABB72-BB70-4131-B2A8-1BFB53E3DCA8}"/>
              </a:ext>
            </a:extLst>
          </p:cNvPr>
          <p:cNvSpPr/>
          <p:nvPr/>
        </p:nvSpPr>
        <p:spPr>
          <a:xfrm>
            <a:off x="231775" y="843628"/>
            <a:ext cx="6751468" cy="701059"/>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STRATEGIC OUTCOME 1:  SAFER RAILWAYS</a:t>
            </a:r>
            <a:endParaRPr lang="en-ZA" sz="2000" b="1" dirty="0">
              <a:latin typeface="Arial" panose="020B0604020202020204" pitchFamily="34" charset="0"/>
              <a:cs typeface="Arial" panose="020B0604020202020204" pitchFamily="34" charset="0"/>
            </a:endParaRPr>
          </a:p>
        </p:txBody>
      </p:sp>
      <p:graphicFrame>
        <p:nvGraphicFramePr>
          <p:cNvPr id="19" name="Diagram 18">
            <a:extLst>
              <a:ext uri="{FF2B5EF4-FFF2-40B4-BE49-F238E27FC236}">
                <a16:creationId xmlns:a16="http://schemas.microsoft.com/office/drawing/2014/main" xmlns="" id="{AE077F6C-47F5-4A3B-8BA8-B663B106CBF8}"/>
              </a:ext>
            </a:extLst>
          </p:cNvPr>
          <p:cNvGraphicFramePr/>
          <p:nvPr/>
        </p:nvGraphicFramePr>
        <p:xfrm>
          <a:off x="566670" y="1689466"/>
          <a:ext cx="7799032" cy="439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914431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15</a:t>
            </a:fld>
            <a:endParaRPr lang="en-ZA" dirty="0"/>
          </a:p>
        </p:txBody>
      </p:sp>
      <p:sp>
        <p:nvSpPr>
          <p:cNvPr id="5" name="Title 4"/>
          <p:cNvSpPr>
            <a:spLocks noGrp="1"/>
          </p:cNvSpPr>
          <p:nvPr>
            <p:ph type="title"/>
          </p:nvPr>
        </p:nvSpPr>
        <p:spPr>
          <a:xfrm>
            <a:off x="231775" y="115888"/>
            <a:ext cx="8748713" cy="1051003"/>
          </a:xfrm>
        </p:spPr>
        <p:txBody>
          <a:bodyPr/>
          <a:lstStyle/>
          <a:p>
            <a:r>
              <a:rPr lang="en-GB" sz="3200" dirty="0">
                <a:latin typeface="Arial" panose="020B0604020202020204" pitchFamily="34" charset="0"/>
                <a:cs typeface="Arial" panose="020B0604020202020204" pitchFamily="34" charset="0"/>
              </a:rPr>
              <a:t>ACHIEVEMENTS</a:t>
            </a:r>
            <a:endParaRPr lang="en-US" sz="3200" dirty="0">
              <a:latin typeface="Arial" panose="020B0604020202020204" pitchFamily="34" charset="0"/>
              <a:cs typeface="Arial" panose="020B0604020202020204" pitchFamily="34" charset="0"/>
            </a:endParaRPr>
          </a:p>
        </p:txBody>
      </p:sp>
      <p:sp>
        <p:nvSpPr>
          <p:cNvPr id="6" name="TextBox 5"/>
          <p:cNvSpPr txBox="1"/>
          <p:nvPr/>
        </p:nvSpPr>
        <p:spPr>
          <a:xfrm>
            <a:off x="566670" y="1455313"/>
            <a:ext cx="8010660" cy="369332"/>
          </a:xfrm>
          <a:prstGeom prst="rect">
            <a:avLst/>
          </a:prstGeom>
          <a:noFill/>
        </p:spPr>
        <p:txBody>
          <a:bodyPr wrap="square" rtlCol="0">
            <a:spAutoFit/>
          </a:bodyPr>
          <a:lstStyle/>
          <a:p>
            <a:endParaRPr lang="en-ZA" dirty="0"/>
          </a:p>
        </p:txBody>
      </p:sp>
      <p:sp>
        <p:nvSpPr>
          <p:cNvPr id="17" name="Arrow: Pentagon 16">
            <a:extLst>
              <a:ext uri="{FF2B5EF4-FFF2-40B4-BE49-F238E27FC236}">
                <a16:creationId xmlns:a16="http://schemas.microsoft.com/office/drawing/2014/main" xmlns="" id="{005ABB72-BB70-4131-B2A8-1BFB53E3DCA8}"/>
              </a:ext>
            </a:extLst>
          </p:cNvPr>
          <p:cNvSpPr/>
          <p:nvPr/>
        </p:nvSpPr>
        <p:spPr>
          <a:xfrm>
            <a:off x="272763" y="1096760"/>
            <a:ext cx="6751468" cy="701059"/>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STRATEGIC OUTCOME 2:  SUSTAINABLE INSTITUTIONAL GROWTH AND DEVELOPMENT</a:t>
            </a:r>
            <a:endParaRPr lang="en-ZA"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F8B0B556-E878-42C5-9F79-D750ADFADAAB}"/>
              </a:ext>
            </a:extLst>
          </p:cNvPr>
          <p:cNvPicPr>
            <a:picLocks noChangeAspect="1"/>
          </p:cNvPicPr>
          <p:nvPr/>
        </p:nvPicPr>
        <p:blipFill rotWithShape="1">
          <a:blip r:embed="rId3" cstate="print"/>
          <a:srcRect b="62068"/>
          <a:stretch/>
        </p:blipFill>
        <p:spPr>
          <a:xfrm>
            <a:off x="0" y="2520282"/>
            <a:ext cx="8826213" cy="2198678"/>
          </a:xfrm>
          <a:prstGeom prst="rect">
            <a:avLst/>
          </a:prstGeom>
        </p:spPr>
      </p:pic>
    </p:spTree>
    <p:extLst>
      <p:ext uri="{BB962C8B-B14F-4D97-AF65-F5344CB8AC3E}">
        <p14:creationId xmlns:p14="http://schemas.microsoft.com/office/powerpoint/2010/main" xmlns="" val="3400109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16</a:t>
            </a:fld>
            <a:endParaRPr lang="en-ZA" dirty="0"/>
          </a:p>
        </p:txBody>
      </p:sp>
      <p:sp>
        <p:nvSpPr>
          <p:cNvPr id="5" name="Title 4"/>
          <p:cNvSpPr>
            <a:spLocks noGrp="1"/>
          </p:cNvSpPr>
          <p:nvPr>
            <p:ph type="title"/>
          </p:nvPr>
        </p:nvSpPr>
        <p:spPr>
          <a:xfrm>
            <a:off x="231775" y="115888"/>
            <a:ext cx="8748713" cy="1051003"/>
          </a:xfrm>
        </p:spPr>
        <p:txBody>
          <a:bodyPr/>
          <a:lstStyle/>
          <a:p>
            <a:r>
              <a:rPr lang="en-GB" sz="3200" dirty="0">
                <a:latin typeface="Arial" panose="020B0604020202020204" pitchFamily="34" charset="0"/>
                <a:cs typeface="Arial" panose="020B0604020202020204" pitchFamily="34" charset="0"/>
              </a:rPr>
              <a:t>ACHIEVEMENTS</a:t>
            </a:r>
            <a:endParaRPr lang="en-US" sz="3200" dirty="0">
              <a:latin typeface="Arial" panose="020B0604020202020204" pitchFamily="34" charset="0"/>
              <a:cs typeface="Arial" panose="020B0604020202020204" pitchFamily="34" charset="0"/>
            </a:endParaRPr>
          </a:p>
        </p:txBody>
      </p:sp>
      <p:sp>
        <p:nvSpPr>
          <p:cNvPr id="6" name="TextBox 5"/>
          <p:cNvSpPr txBox="1"/>
          <p:nvPr/>
        </p:nvSpPr>
        <p:spPr>
          <a:xfrm>
            <a:off x="566670" y="1455313"/>
            <a:ext cx="8010660" cy="369332"/>
          </a:xfrm>
          <a:prstGeom prst="rect">
            <a:avLst/>
          </a:prstGeom>
          <a:noFill/>
        </p:spPr>
        <p:txBody>
          <a:bodyPr wrap="square" rtlCol="0">
            <a:spAutoFit/>
          </a:bodyPr>
          <a:lstStyle/>
          <a:p>
            <a:endParaRPr lang="en-ZA" dirty="0"/>
          </a:p>
        </p:txBody>
      </p:sp>
      <p:sp>
        <p:nvSpPr>
          <p:cNvPr id="17" name="Arrow: Pentagon 16">
            <a:extLst>
              <a:ext uri="{FF2B5EF4-FFF2-40B4-BE49-F238E27FC236}">
                <a16:creationId xmlns:a16="http://schemas.microsoft.com/office/drawing/2014/main" xmlns="" id="{005ABB72-BB70-4131-B2A8-1BFB53E3DCA8}"/>
              </a:ext>
            </a:extLst>
          </p:cNvPr>
          <p:cNvSpPr/>
          <p:nvPr/>
        </p:nvSpPr>
        <p:spPr>
          <a:xfrm>
            <a:off x="272763" y="1096760"/>
            <a:ext cx="6751468" cy="701059"/>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STRATEGIC OUTCOME 2:  SUSTAINABLE INSTITUTIONAL GROWTH AND DEVELOPMENT</a:t>
            </a:r>
            <a:endParaRPr lang="en-ZA"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F8B0B556-E878-42C5-9F79-D750ADFADAAB}"/>
              </a:ext>
            </a:extLst>
          </p:cNvPr>
          <p:cNvPicPr>
            <a:picLocks noChangeAspect="1"/>
          </p:cNvPicPr>
          <p:nvPr/>
        </p:nvPicPr>
        <p:blipFill rotWithShape="1">
          <a:blip r:embed="rId3" cstate="print"/>
          <a:srcRect t="38230"/>
          <a:stretch/>
        </p:blipFill>
        <p:spPr>
          <a:xfrm>
            <a:off x="129348" y="2033231"/>
            <a:ext cx="8675862" cy="3519430"/>
          </a:xfrm>
          <a:prstGeom prst="rect">
            <a:avLst/>
          </a:prstGeom>
        </p:spPr>
      </p:pic>
    </p:spTree>
    <p:extLst>
      <p:ext uri="{BB962C8B-B14F-4D97-AF65-F5344CB8AC3E}">
        <p14:creationId xmlns:p14="http://schemas.microsoft.com/office/powerpoint/2010/main" xmlns="" val="1627678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17</a:t>
            </a:fld>
            <a:endParaRPr lang="en-ZA" dirty="0"/>
          </a:p>
        </p:txBody>
      </p:sp>
      <p:sp>
        <p:nvSpPr>
          <p:cNvPr id="5" name="Title 4"/>
          <p:cNvSpPr>
            <a:spLocks noGrp="1"/>
          </p:cNvSpPr>
          <p:nvPr>
            <p:ph type="title"/>
          </p:nvPr>
        </p:nvSpPr>
        <p:spPr>
          <a:xfrm>
            <a:off x="231775" y="115888"/>
            <a:ext cx="8748713" cy="840047"/>
          </a:xfrm>
        </p:spPr>
        <p:txBody>
          <a:bodyPr/>
          <a:lstStyle/>
          <a:p>
            <a:r>
              <a:rPr lang="en-GB" sz="3200" dirty="0">
                <a:latin typeface="Arial" panose="020B0604020202020204" pitchFamily="34" charset="0"/>
                <a:cs typeface="Arial" panose="020B0604020202020204" pitchFamily="34" charset="0"/>
              </a:rPr>
              <a:t>ACHIEVEMENTS</a:t>
            </a:r>
            <a:endParaRPr lang="en-US" sz="3200" dirty="0">
              <a:latin typeface="Arial" panose="020B0604020202020204" pitchFamily="34" charset="0"/>
              <a:cs typeface="Arial" panose="020B0604020202020204" pitchFamily="34" charset="0"/>
            </a:endParaRPr>
          </a:p>
        </p:txBody>
      </p:sp>
      <p:sp>
        <p:nvSpPr>
          <p:cNvPr id="6" name="TextBox 5"/>
          <p:cNvSpPr txBox="1"/>
          <p:nvPr/>
        </p:nvSpPr>
        <p:spPr>
          <a:xfrm>
            <a:off x="566670" y="1455313"/>
            <a:ext cx="8010660" cy="369332"/>
          </a:xfrm>
          <a:prstGeom prst="rect">
            <a:avLst/>
          </a:prstGeom>
          <a:noFill/>
        </p:spPr>
        <p:txBody>
          <a:bodyPr wrap="square" rtlCol="0">
            <a:spAutoFit/>
          </a:bodyPr>
          <a:lstStyle/>
          <a:p>
            <a:endParaRPr lang="en-ZA" dirty="0"/>
          </a:p>
        </p:txBody>
      </p:sp>
      <p:sp>
        <p:nvSpPr>
          <p:cNvPr id="17" name="Arrow: Pentagon 16">
            <a:extLst>
              <a:ext uri="{FF2B5EF4-FFF2-40B4-BE49-F238E27FC236}">
                <a16:creationId xmlns:a16="http://schemas.microsoft.com/office/drawing/2014/main" xmlns="" id="{005ABB72-BB70-4131-B2A8-1BFB53E3DCA8}"/>
              </a:ext>
            </a:extLst>
          </p:cNvPr>
          <p:cNvSpPr/>
          <p:nvPr/>
        </p:nvSpPr>
        <p:spPr>
          <a:xfrm>
            <a:off x="341790" y="1131137"/>
            <a:ext cx="6751468" cy="701059"/>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000" b="1" dirty="0">
                <a:latin typeface="Arial" panose="020B0604020202020204" pitchFamily="34" charset="0"/>
                <a:cs typeface="Arial" panose="020B0604020202020204" pitchFamily="34" charset="0"/>
              </a:rPr>
              <a:t>STRATEGIC OUTCOME 3:  IMPROVED STAKEHOLDER SERVICE</a:t>
            </a:r>
            <a:endParaRPr lang="en-ZA" sz="2000" b="1" dirty="0">
              <a:latin typeface="Arial" panose="020B0604020202020204" pitchFamily="34" charset="0"/>
              <a:cs typeface="Arial" panose="020B0604020202020204" pitchFamily="34" charset="0"/>
            </a:endParaRPr>
          </a:p>
        </p:txBody>
      </p:sp>
      <p:graphicFrame>
        <p:nvGraphicFramePr>
          <p:cNvPr id="8" name="Diagram 7">
            <a:extLst>
              <a:ext uri="{FF2B5EF4-FFF2-40B4-BE49-F238E27FC236}">
                <a16:creationId xmlns:a16="http://schemas.microsoft.com/office/drawing/2014/main" xmlns="" id="{992FAA5A-6EBA-4002-BD59-2847E41B3DE8}"/>
              </a:ext>
            </a:extLst>
          </p:cNvPr>
          <p:cNvGraphicFramePr/>
          <p:nvPr/>
        </p:nvGraphicFramePr>
        <p:xfrm>
          <a:off x="-349189" y="200739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xmlns="" id="{F15FE30D-F405-46C5-AA07-D565A5C64D47}"/>
              </a:ext>
            </a:extLst>
          </p:cNvPr>
          <p:cNvSpPr txBox="1"/>
          <p:nvPr/>
        </p:nvSpPr>
        <p:spPr>
          <a:xfrm>
            <a:off x="5921406" y="2370338"/>
            <a:ext cx="2396971" cy="369332"/>
          </a:xfrm>
          <a:prstGeom prst="rect">
            <a:avLst/>
          </a:prstGeom>
          <a:noFill/>
        </p:spPr>
        <p:txBody>
          <a:bodyPr wrap="square" rtlCol="0">
            <a:spAutoFit/>
          </a:bodyPr>
          <a:lstStyle/>
          <a:p>
            <a:r>
              <a:rPr lang="en-US" b="1" dirty="0">
                <a:solidFill>
                  <a:srgbClr val="FF0000"/>
                </a:solidFill>
              </a:rPr>
              <a:t>Picture</a:t>
            </a:r>
            <a:endParaRPr lang="en-ZA" b="1" dirty="0">
              <a:solidFill>
                <a:srgbClr val="FF0000"/>
              </a:solidFill>
            </a:endParaRPr>
          </a:p>
        </p:txBody>
      </p:sp>
      <p:pic>
        <p:nvPicPr>
          <p:cNvPr id="3" name="Picture 2"/>
          <p:cNvPicPr>
            <a:picLocks noChangeAspect="1"/>
          </p:cNvPicPr>
          <p:nvPr/>
        </p:nvPicPr>
        <p:blipFill rotWithShape="1">
          <a:blip r:embed="rId8" cstate="email">
            <a:extLst>
              <a:ext uri="{28A0092B-C50C-407E-A947-70E740481C1C}">
                <a14:useLocalDpi xmlns:a14="http://schemas.microsoft.com/office/drawing/2010/main" xmlns="" val="0"/>
              </a:ext>
            </a:extLst>
          </a:blip>
          <a:srcRect t="2830" b="25409"/>
          <a:stretch/>
        </p:blipFill>
        <p:spPr>
          <a:xfrm>
            <a:off x="5240020" y="2211655"/>
            <a:ext cx="3740468" cy="3578950"/>
          </a:xfrm>
          <a:prstGeom prst="rect">
            <a:avLst/>
          </a:prstGeom>
        </p:spPr>
      </p:pic>
    </p:spTree>
    <p:extLst>
      <p:ext uri="{BB962C8B-B14F-4D97-AF65-F5344CB8AC3E}">
        <p14:creationId xmlns:p14="http://schemas.microsoft.com/office/powerpoint/2010/main" xmlns="" val="2751017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rot="16200000">
            <a:off x="1932506" y="-1932507"/>
            <a:ext cx="5246557" cy="9111569"/>
          </a:xfrm>
          <a:prstGeom prst="rect">
            <a:avLst/>
          </a:prstGeom>
        </p:spPr>
      </p:pic>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18</a:t>
            </a:fld>
            <a:endParaRPr lang="en-ZA" dirty="0"/>
          </a:p>
        </p:txBody>
      </p:sp>
      <p:sp>
        <p:nvSpPr>
          <p:cNvPr id="8" name="Title 4"/>
          <p:cNvSpPr>
            <a:spLocks noGrp="1"/>
          </p:cNvSpPr>
          <p:nvPr>
            <p:ph type="title"/>
          </p:nvPr>
        </p:nvSpPr>
        <p:spPr>
          <a:xfrm>
            <a:off x="493649" y="4830792"/>
            <a:ext cx="7824099" cy="1143000"/>
          </a:xfrm>
        </p:spPr>
        <p:txBody>
          <a:bodyPr/>
          <a:lstStyle/>
          <a:p>
            <a:pPr algn="l"/>
            <a:r>
              <a:rPr lang="en-GB" sz="4000" dirty="0">
                <a:solidFill>
                  <a:schemeClr val="accent1">
                    <a:lumMod val="75000"/>
                  </a:schemeClr>
                </a:solidFill>
                <a:latin typeface="Arial" panose="020B0604020202020204" pitchFamily="34" charset="0"/>
                <a:cs typeface="Arial" panose="020B0604020202020204" pitchFamily="34" charset="0"/>
              </a:rPr>
              <a:t>HUMAN RESOURCES</a:t>
            </a:r>
            <a:endParaRPr lang="en-US" sz="40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974024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19</a:t>
            </a:fld>
            <a:endParaRPr lang="en-ZA" dirty="0"/>
          </a:p>
        </p:txBody>
      </p:sp>
      <p:sp>
        <p:nvSpPr>
          <p:cNvPr id="13" name="Title 4"/>
          <p:cNvSpPr>
            <a:spLocks noGrp="1"/>
          </p:cNvSpPr>
          <p:nvPr>
            <p:ph type="title"/>
          </p:nvPr>
        </p:nvSpPr>
        <p:spPr>
          <a:xfrm>
            <a:off x="457200" y="116632"/>
            <a:ext cx="8229600" cy="762901"/>
          </a:xfrm>
        </p:spPr>
        <p:txBody>
          <a:bodyPr/>
          <a:lstStyle/>
          <a:p>
            <a:r>
              <a:rPr lang="en-US" sz="3200" dirty="0">
                <a:latin typeface="Arial" panose="020B0604020202020204" pitchFamily="34" charset="0"/>
                <a:cs typeface="Arial" panose="020B0604020202020204" pitchFamily="34" charset="0"/>
              </a:rPr>
              <a:t>HR OVERVIEW</a:t>
            </a:r>
          </a:p>
        </p:txBody>
      </p:sp>
      <p:sp>
        <p:nvSpPr>
          <p:cNvPr id="2" name="TextBox 1"/>
          <p:cNvSpPr txBox="1"/>
          <p:nvPr/>
        </p:nvSpPr>
        <p:spPr>
          <a:xfrm>
            <a:off x="7075795" y="1214307"/>
            <a:ext cx="712652" cy="400110"/>
          </a:xfrm>
          <a:prstGeom prst="rect">
            <a:avLst/>
          </a:prstGeom>
          <a:solidFill>
            <a:schemeClr val="accent5"/>
          </a:solidFill>
        </p:spPr>
        <p:txBody>
          <a:bodyPr wrap="square" rtlCol="0">
            <a:spAutoFit/>
          </a:bodyPr>
          <a:lstStyle/>
          <a:p>
            <a:r>
              <a:rPr lang="en-ZA" sz="2000" b="1" dirty="0"/>
              <a:t>125</a:t>
            </a:r>
          </a:p>
        </p:txBody>
      </p:sp>
      <p:sp>
        <p:nvSpPr>
          <p:cNvPr id="12" name="TextBox 11"/>
          <p:cNvSpPr txBox="1"/>
          <p:nvPr/>
        </p:nvSpPr>
        <p:spPr>
          <a:xfrm>
            <a:off x="7965625" y="2313223"/>
            <a:ext cx="586853" cy="400110"/>
          </a:xfrm>
          <a:prstGeom prst="rect">
            <a:avLst/>
          </a:prstGeom>
          <a:solidFill>
            <a:schemeClr val="accent5"/>
          </a:solidFill>
        </p:spPr>
        <p:txBody>
          <a:bodyPr wrap="square" rtlCol="0">
            <a:spAutoFit/>
          </a:bodyPr>
          <a:lstStyle/>
          <a:p>
            <a:pPr algn="ctr"/>
            <a:r>
              <a:rPr lang="en-ZA" sz="2000" b="1" dirty="0"/>
              <a:t>4</a:t>
            </a:r>
          </a:p>
        </p:txBody>
      </p:sp>
      <p:sp>
        <p:nvSpPr>
          <p:cNvPr id="18" name="TextBox 17"/>
          <p:cNvSpPr txBox="1"/>
          <p:nvPr/>
        </p:nvSpPr>
        <p:spPr>
          <a:xfrm>
            <a:off x="7475872" y="3617493"/>
            <a:ext cx="586853" cy="400110"/>
          </a:xfrm>
          <a:prstGeom prst="rect">
            <a:avLst/>
          </a:prstGeom>
          <a:solidFill>
            <a:schemeClr val="accent5"/>
          </a:solidFill>
        </p:spPr>
        <p:txBody>
          <a:bodyPr wrap="square" rtlCol="0">
            <a:spAutoFit/>
          </a:bodyPr>
          <a:lstStyle/>
          <a:p>
            <a:pPr algn="ctr"/>
            <a:r>
              <a:rPr lang="en-ZA" sz="2000" b="1" dirty="0"/>
              <a:t>13</a:t>
            </a:r>
          </a:p>
        </p:txBody>
      </p:sp>
      <p:sp>
        <p:nvSpPr>
          <p:cNvPr id="25" name="TextBox 24"/>
          <p:cNvSpPr txBox="1"/>
          <p:nvPr/>
        </p:nvSpPr>
        <p:spPr>
          <a:xfrm>
            <a:off x="6653712" y="4983894"/>
            <a:ext cx="586853" cy="400110"/>
          </a:xfrm>
          <a:prstGeom prst="rect">
            <a:avLst/>
          </a:prstGeom>
          <a:solidFill>
            <a:schemeClr val="accent5"/>
          </a:solidFill>
        </p:spPr>
        <p:txBody>
          <a:bodyPr wrap="square" rtlCol="0">
            <a:spAutoFit/>
          </a:bodyPr>
          <a:lstStyle/>
          <a:p>
            <a:pPr algn="ctr"/>
            <a:r>
              <a:rPr lang="en-US" sz="2000" b="1" dirty="0"/>
              <a:t>4</a:t>
            </a:r>
            <a:endParaRPr lang="en-ZA" sz="2000" b="1" dirty="0"/>
          </a:p>
        </p:txBody>
      </p:sp>
      <p:sp>
        <p:nvSpPr>
          <p:cNvPr id="31" name="TextBox 30"/>
          <p:cNvSpPr txBox="1"/>
          <p:nvPr/>
        </p:nvSpPr>
        <p:spPr>
          <a:xfrm>
            <a:off x="5095589" y="5677403"/>
            <a:ext cx="586853" cy="400110"/>
          </a:xfrm>
          <a:prstGeom prst="rect">
            <a:avLst/>
          </a:prstGeom>
          <a:solidFill>
            <a:schemeClr val="accent5"/>
          </a:solidFill>
        </p:spPr>
        <p:txBody>
          <a:bodyPr wrap="square" rtlCol="0">
            <a:spAutoFit/>
          </a:bodyPr>
          <a:lstStyle/>
          <a:p>
            <a:pPr algn="ctr"/>
            <a:r>
              <a:rPr lang="en-ZA" sz="2000" b="1" dirty="0"/>
              <a:t>14</a:t>
            </a:r>
          </a:p>
        </p:txBody>
      </p:sp>
      <p:sp>
        <p:nvSpPr>
          <p:cNvPr id="40" name="TextBox 39"/>
          <p:cNvSpPr txBox="1"/>
          <p:nvPr/>
        </p:nvSpPr>
        <p:spPr>
          <a:xfrm>
            <a:off x="272955" y="874773"/>
            <a:ext cx="4165879" cy="400110"/>
          </a:xfrm>
          <a:prstGeom prst="rect">
            <a:avLst/>
          </a:prstGeom>
          <a:solidFill>
            <a:schemeClr val="accent5"/>
          </a:solidFill>
        </p:spPr>
        <p:txBody>
          <a:bodyPr wrap="square" rtlCol="0">
            <a:spAutoFit/>
          </a:bodyPr>
          <a:lstStyle/>
          <a:p>
            <a:r>
              <a:rPr lang="en-ZA" sz="2000" b="1" dirty="0"/>
              <a:t>Total number of employees 160</a:t>
            </a:r>
          </a:p>
        </p:txBody>
      </p:sp>
      <p:sp>
        <p:nvSpPr>
          <p:cNvPr id="42" name="TextBox 41"/>
          <p:cNvSpPr txBox="1"/>
          <p:nvPr/>
        </p:nvSpPr>
        <p:spPr>
          <a:xfrm>
            <a:off x="7956075" y="1168140"/>
            <a:ext cx="943969" cy="830997"/>
          </a:xfrm>
          <a:prstGeom prst="rect">
            <a:avLst/>
          </a:prstGeom>
          <a:noFill/>
        </p:spPr>
        <p:txBody>
          <a:bodyPr wrap="square" rtlCol="0">
            <a:spAutoFit/>
          </a:bodyPr>
          <a:lstStyle/>
          <a:p>
            <a:r>
              <a:rPr lang="en-ZA" sz="1200" b="1" dirty="0"/>
              <a:t>Head Office and Gauteng Region</a:t>
            </a:r>
          </a:p>
        </p:txBody>
      </p:sp>
      <p:sp>
        <p:nvSpPr>
          <p:cNvPr id="43" name="Right Brace 42"/>
          <p:cNvSpPr/>
          <p:nvPr/>
        </p:nvSpPr>
        <p:spPr>
          <a:xfrm>
            <a:off x="7788447" y="1180050"/>
            <a:ext cx="141028" cy="807178"/>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pic>
        <p:nvPicPr>
          <p:cNvPr id="6" name="Picture 5">
            <a:extLst>
              <a:ext uri="{FF2B5EF4-FFF2-40B4-BE49-F238E27FC236}">
                <a16:creationId xmlns:a16="http://schemas.microsoft.com/office/drawing/2014/main" xmlns="" id="{AAED412D-1252-457D-9744-1DF79A282BE2}"/>
              </a:ext>
            </a:extLst>
          </p:cNvPr>
          <p:cNvPicPr>
            <a:picLocks noChangeAspect="1"/>
          </p:cNvPicPr>
          <p:nvPr/>
        </p:nvPicPr>
        <p:blipFill>
          <a:blip r:embed="rId2" cstate="print"/>
          <a:stretch>
            <a:fillRect/>
          </a:stretch>
        </p:blipFill>
        <p:spPr>
          <a:xfrm>
            <a:off x="1214525" y="1302346"/>
            <a:ext cx="5093397" cy="4428000"/>
          </a:xfrm>
          <a:prstGeom prst="rect">
            <a:avLst/>
          </a:prstGeom>
        </p:spPr>
      </p:pic>
      <p:cxnSp>
        <p:nvCxnSpPr>
          <p:cNvPr id="20" name="Straight Arrow Connector 19">
            <a:extLst>
              <a:ext uri="{FF2B5EF4-FFF2-40B4-BE49-F238E27FC236}">
                <a16:creationId xmlns:a16="http://schemas.microsoft.com/office/drawing/2014/main" xmlns="" id="{4FEC2893-C4CC-4223-90AA-3095B59EBF13}"/>
              </a:ext>
            </a:extLst>
          </p:cNvPr>
          <p:cNvCxnSpPr>
            <a:cxnSpLocks/>
          </p:cNvCxnSpPr>
          <p:nvPr/>
        </p:nvCxnSpPr>
        <p:spPr>
          <a:xfrm flipH="1">
            <a:off x="4856850" y="1542209"/>
            <a:ext cx="2156045" cy="1097100"/>
          </a:xfrm>
          <a:prstGeom prst="straightConnector1">
            <a:avLst/>
          </a:prstGeom>
          <a:ln w="63500">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1" name="Straight Arrow Connector 20">
            <a:extLst>
              <a:ext uri="{FF2B5EF4-FFF2-40B4-BE49-F238E27FC236}">
                <a16:creationId xmlns:a16="http://schemas.microsoft.com/office/drawing/2014/main" xmlns="" id="{E2E1A924-25F6-483F-BD1D-4B085EEF390E}"/>
              </a:ext>
            </a:extLst>
          </p:cNvPr>
          <p:cNvCxnSpPr>
            <a:cxnSpLocks/>
          </p:cNvCxnSpPr>
          <p:nvPr/>
        </p:nvCxnSpPr>
        <p:spPr>
          <a:xfrm flipH="1">
            <a:off x="5734453" y="2509414"/>
            <a:ext cx="2231172" cy="9296"/>
          </a:xfrm>
          <a:prstGeom prst="straightConnector1">
            <a:avLst/>
          </a:prstGeom>
          <a:ln w="63500">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4" name="Straight Arrow Connector 23">
            <a:extLst>
              <a:ext uri="{FF2B5EF4-FFF2-40B4-BE49-F238E27FC236}">
                <a16:creationId xmlns:a16="http://schemas.microsoft.com/office/drawing/2014/main" xmlns="" id="{3D7A114F-EBAC-4630-A9AE-93E31E84C0E7}"/>
              </a:ext>
            </a:extLst>
          </p:cNvPr>
          <p:cNvCxnSpPr>
            <a:cxnSpLocks/>
            <a:stCxn id="18" idx="1"/>
          </p:cNvCxnSpPr>
          <p:nvPr/>
        </p:nvCxnSpPr>
        <p:spPr>
          <a:xfrm flipH="1" flipV="1">
            <a:off x="5370770" y="3795811"/>
            <a:ext cx="2105102" cy="21737"/>
          </a:xfrm>
          <a:prstGeom prst="straightConnector1">
            <a:avLst/>
          </a:prstGeom>
          <a:ln w="63500">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6" name="Straight Arrow Connector 25">
            <a:extLst>
              <a:ext uri="{FF2B5EF4-FFF2-40B4-BE49-F238E27FC236}">
                <a16:creationId xmlns:a16="http://schemas.microsoft.com/office/drawing/2014/main" xmlns="" id="{A99A240C-6F21-449A-8926-500FD7E962CD}"/>
              </a:ext>
            </a:extLst>
          </p:cNvPr>
          <p:cNvCxnSpPr>
            <a:cxnSpLocks/>
          </p:cNvCxnSpPr>
          <p:nvPr/>
        </p:nvCxnSpPr>
        <p:spPr>
          <a:xfrm flipH="1" flipV="1">
            <a:off x="4710700" y="4712451"/>
            <a:ext cx="1943484" cy="409559"/>
          </a:xfrm>
          <a:prstGeom prst="straightConnector1">
            <a:avLst/>
          </a:prstGeom>
          <a:ln w="63500">
            <a:solidFill>
              <a:srgbClr val="FF0000"/>
            </a:solidFill>
            <a:tailEnd type="triangle"/>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xmlns="" id="{E10929D5-8353-486A-850A-AC667E07CCA8}"/>
              </a:ext>
            </a:extLst>
          </p:cNvPr>
          <p:cNvCxnSpPr>
            <a:cxnSpLocks/>
            <a:stCxn id="31" idx="1"/>
          </p:cNvCxnSpPr>
          <p:nvPr/>
        </p:nvCxnSpPr>
        <p:spPr>
          <a:xfrm flipH="1" flipV="1">
            <a:off x="2516099" y="5421963"/>
            <a:ext cx="2579490" cy="455495"/>
          </a:xfrm>
          <a:prstGeom prst="straightConnector1">
            <a:avLst/>
          </a:prstGeom>
          <a:ln w="635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xmlns="" val="206632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4"/>
          </p:nvPr>
        </p:nvPicPr>
        <p:blipFill>
          <a:blip r:embed="rId2" cstate="email">
            <a:extLst>
              <a:ext uri="{28A0092B-C50C-407E-A947-70E740481C1C}">
                <a14:useLocalDpi xmlns:a14="http://schemas.microsoft.com/office/drawing/2010/main" xmlns="" val="0"/>
              </a:ext>
            </a:extLst>
          </a:blip>
          <a:stretch>
            <a:fillRect/>
          </a:stretch>
        </p:blipFill>
        <p:spPr>
          <a:xfrm>
            <a:off x="4114988" y="-40639"/>
            <a:ext cx="5029012" cy="5696262"/>
          </a:xfrm>
        </p:spPr>
      </p:pic>
      <p:sp>
        <p:nvSpPr>
          <p:cNvPr id="5" name="Title 4"/>
          <p:cNvSpPr>
            <a:spLocks noGrp="1"/>
          </p:cNvSpPr>
          <p:nvPr>
            <p:ph type="title"/>
          </p:nvPr>
        </p:nvSpPr>
        <p:spPr>
          <a:xfrm>
            <a:off x="457200" y="274638"/>
            <a:ext cx="8229600" cy="694595"/>
          </a:xfrm>
        </p:spPr>
        <p:txBody>
          <a:bodyPr/>
          <a:lstStyle/>
          <a:p>
            <a:r>
              <a:rPr lang="en-US" sz="3200" dirty="0">
                <a:latin typeface="Arial" panose="020B0604020202020204" pitchFamily="34" charset="0"/>
                <a:cs typeface="Arial" panose="020B0604020202020204" pitchFamily="34" charset="0"/>
              </a:rPr>
              <a:t>TABLE OF CONTENTS</a:t>
            </a: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2</a:t>
            </a:fld>
            <a:endParaRPr lang="en-ZA" dirty="0"/>
          </a:p>
        </p:txBody>
      </p:sp>
      <p:sp>
        <p:nvSpPr>
          <p:cNvPr id="12" name="TextBox 11"/>
          <p:cNvSpPr txBox="1"/>
          <p:nvPr/>
        </p:nvSpPr>
        <p:spPr>
          <a:xfrm>
            <a:off x="580543" y="1451505"/>
            <a:ext cx="5742983" cy="4305730"/>
          </a:xfrm>
          <a:prstGeom prst="rect">
            <a:avLst/>
          </a:prstGeom>
          <a:noFill/>
        </p:spPr>
        <p:txBody>
          <a:bodyPr wrap="square" rtlCol="0">
            <a:spAutoFit/>
          </a:bodyPr>
          <a:lstStyle/>
          <a:p>
            <a:pPr marL="342900" indent="-342900">
              <a:lnSpc>
                <a:spcPct val="200000"/>
              </a:lnSpc>
              <a:buFontTx/>
              <a:buAutoNum type="arabicPeriod"/>
            </a:pPr>
            <a:r>
              <a:rPr lang="en-ZA" sz="2000" dirty="0">
                <a:cs typeface="Arial" panose="020B0604020202020204" pitchFamily="34" charset="0"/>
              </a:rPr>
              <a:t>LEGISLATIVE MANDATE</a:t>
            </a:r>
          </a:p>
          <a:p>
            <a:pPr marL="342900" indent="-342900">
              <a:lnSpc>
                <a:spcPct val="200000"/>
              </a:lnSpc>
              <a:buFontTx/>
              <a:buAutoNum type="arabicPeriod"/>
            </a:pPr>
            <a:r>
              <a:rPr lang="en-ZA" sz="2000" dirty="0">
                <a:cs typeface="Arial" panose="020B0604020202020204" pitchFamily="34" charset="0"/>
              </a:rPr>
              <a:t>MISSION STATEMENT</a:t>
            </a:r>
          </a:p>
          <a:p>
            <a:pPr marL="342900" indent="-342900">
              <a:lnSpc>
                <a:spcPct val="200000"/>
              </a:lnSpc>
              <a:buFontTx/>
              <a:buAutoNum type="arabicPeriod"/>
            </a:pPr>
            <a:r>
              <a:rPr lang="en-ZA" sz="2000" dirty="0">
                <a:cs typeface="Arial" panose="020B0604020202020204" pitchFamily="34" charset="0"/>
              </a:rPr>
              <a:t>REGULATORY APPROACH</a:t>
            </a:r>
          </a:p>
          <a:p>
            <a:pPr marL="342900" indent="-342900">
              <a:lnSpc>
                <a:spcPct val="200000"/>
              </a:lnSpc>
              <a:buFontTx/>
              <a:buAutoNum type="arabicPeriod"/>
            </a:pPr>
            <a:r>
              <a:rPr lang="en-ZA" sz="2000" dirty="0">
                <a:cs typeface="Arial" panose="020B0604020202020204" pitchFamily="34" charset="0"/>
              </a:rPr>
              <a:t>2018/19 PERFORMANCE HIGHLIGHTS</a:t>
            </a:r>
          </a:p>
          <a:p>
            <a:pPr marL="342900" indent="-342900">
              <a:lnSpc>
                <a:spcPct val="200000"/>
              </a:lnSpc>
              <a:buFontTx/>
              <a:buAutoNum type="arabicPeriod"/>
            </a:pPr>
            <a:r>
              <a:rPr lang="en-ZA" sz="2000" dirty="0">
                <a:cs typeface="Arial" panose="020B0604020202020204" pitchFamily="34" charset="0"/>
              </a:rPr>
              <a:t>HR OVERVIEW</a:t>
            </a:r>
          </a:p>
          <a:p>
            <a:pPr marL="342900" indent="-342900">
              <a:lnSpc>
                <a:spcPct val="200000"/>
              </a:lnSpc>
              <a:buFontTx/>
              <a:buAutoNum type="arabicPeriod"/>
            </a:pPr>
            <a:r>
              <a:rPr lang="en-ZA" sz="2000" dirty="0">
                <a:cs typeface="Arial" panose="020B0604020202020204" pitchFamily="34" charset="0"/>
              </a:rPr>
              <a:t>FINANCIAL OVERVIEW</a:t>
            </a:r>
          </a:p>
          <a:p>
            <a:pPr marL="342900" indent="-342900">
              <a:lnSpc>
                <a:spcPct val="200000"/>
              </a:lnSpc>
              <a:buFontTx/>
              <a:buAutoNum type="arabicPeriod"/>
            </a:pPr>
            <a:r>
              <a:rPr lang="en-ZA" sz="2000" dirty="0">
                <a:cs typeface="Arial" panose="020B0604020202020204" pitchFamily="34" charset="0"/>
              </a:rPr>
              <a:t>RISK MANAGEMENT</a:t>
            </a:r>
          </a:p>
        </p:txBody>
      </p:sp>
    </p:spTree>
    <p:extLst>
      <p:ext uri="{BB962C8B-B14F-4D97-AF65-F5344CB8AC3E}">
        <p14:creationId xmlns:p14="http://schemas.microsoft.com/office/powerpoint/2010/main" xmlns="" val="3669749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3156" y="13886"/>
            <a:ext cx="8229600" cy="1051434"/>
          </a:xfrm>
        </p:spPr>
        <p:txBody>
          <a:bodyPr/>
          <a:lstStyle/>
          <a:p>
            <a:r>
              <a:rPr lang="en-GB" sz="3200" dirty="0">
                <a:latin typeface="Arial" panose="020B0604020202020204" pitchFamily="34" charset="0"/>
                <a:cs typeface="Arial" panose="020B0604020202020204" pitchFamily="34" charset="0"/>
              </a:rPr>
              <a:t>VACANCY RATE</a:t>
            </a:r>
            <a:endParaRPr lang="en-US" sz="3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20</a:t>
            </a:fld>
            <a:endParaRPr lang="en-ZA" dirty="0"/>
          </a:p>
        </p:txBody>
      </p:sp>
      <p:pic>
        <p:nvPicPr>
          <p:cNvPr id="6" name="Picture 5">
            <a:extLst>
              <a:ext uri="{FF2B5EF4-FFF2-40B4-BE49-F238E27FC236}">
                <a16:creationId xmlns:a16="http://schemas.microsoft.com/office/drawing/2014/main" xmlns="" id="{FA5ECD24-1E7D-4F89-A7A1-446D4E024C45}"/>
              </a:ext>
            </a:extLst>
          </p:cNvPr>
          <p:cNvPicPr>
            <a:picLocks noChangeAspect="1"/>
          </p:cNvPicPr>
          <p:nvPr/>
        </p:nvPicPr>
        <p:blipFill>
          <a:blip r:embed="rId2" cstate="print"/>
          <a:stretch>
            <a:fillRect/>
          </a:stretch>
        </p:blipFill>
        <p:spPr>
          <a:xfrm>
            <a:off x="672046" y="809074"/>
            <a:ext cx="7799905" cy="4888671"/>
          </a:xfrm>
          <a:prstGeom prst="rect">
            <a:avLst/>
          </a:prstGeom>
        </p:spPr>
      </p:pic>
      <p:cxnSp>
        <p:nvCxnSpPr>
          <p:cNvPr id="8" name="Straight Arrow Connector 7">
            <a:extLst>
              <a:ext uri="{FF2B5EF4-FFF2-40B4-BE49-F238E27FC236}">
                <a16:creationId xmlns:a16="http://schemas.microsoft.com/office/drawing/2014/main" xmlns="" id="{01E282C8-CDBB-40F8-AA78-B73C466DEBE0}"/>
              </a:ext>
            </a:extLst>
          </p:cNvPr>
          <p:cNvCxnSpPr>
            <a:cxnSpLocks/>
          </p:cNvCxnSpPr>
          <p:nvPr/>
        </p:nvCxnSpPr>
        <p:spPr>
          <a:xfrm>
            <a:off x="3207026" y="1984621"/>
            <a:ext cx="1364973" cy="1583527"/>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xmlns="" id="{10A2AC1B-8A1F-429A-B8CB-CE1608BE6D82}"/>
              </a:ext>
            </a:extLst>
          </p:cNvPr>
          <p:cNvCxnSpPr>
            <a:cxnSpLocks/>
          </p:cNvCxnSpPr>
          <p:nvPr/>
        </p:nvCxnSpPr>
        <p:spPr>
          <a:xfrm flipV="1">
            <a:off x="5420139" y="3253410"/>
            <a:ext cx="1133061" cy="629477"/>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xmlns="" val="3350366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2822"/>
            <a:ext cx="8229600" cy="745067"/>
          </a:xfrm>
        </p:spPr>
        <p:txBody>
          <a:bodyPr/>
          <a:lstStyle/>
          <a:p>
            <a:r>
              <a:rPr lang="en-GB" sz="3200" dirty="0">
                <a:latin typeface="Arial" panose="020B0604020202020204" pitchFamily="34" charset="0"/>
                <a:cs typeface="Arial" panose="020B0604020202020204" pitchFamily="34" charset="0"/>
              </a:rPr>
              <a:t>EMPLOYMENT EQUITY</a:t>
            </a:r>
            <a:endParaRPr lang="en-US" sz="3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21</a:t>
            </a:fld>
            <a:endParaRPr lang="en-ZA" dirty="0"/>
          </a:p>
        </p:txBody>
      </p:sp>
      <p:graphicFrame>
        <p:nvGraphicFramePr>
          <p:cNvPr id="6" name="Table 5"/>
          <p:cNvGraphicFramePr>
            <a:graphicFrameLocks noGrp="1"/>
          </p:cNvGraphicFramePr>
          <p:nvPr>
            <p:extLst>
              <p:ext uri="{D42A27DB-BD31-4B8C-83A1-F6EECF244321}">
                <p14:modId xmlns:p14="http://schemas.microsoft.com/office/powerpoint/2010/main" xmlns="" val="4218666454"/>
              </p:ext>
            </p:extLst>
          </p:nvPr>
        </p:nvGraphicFramePr>
        <p:xfrm>
          <a:off x="291548" y="1197738"/>
          <a:ext cx="8395251" cy="4580210"/>
        </p:xfrm>
        <a:graphic>
          <a:graphicData uri="http://schemas.openxmlformats.org/drawingml/2006/table">
            <a:tbl>
              <a:tblPr firstRow="1" bandRow="1">
                <a:tableStyleId>{5C22544A-7EE6-4342-B048-85BDC9FD1C3A}</a:tableStyleId>
              </a:tblPr>
              <a:tblGrid>
                <a:gridCol w="3238378">
                  <a:extLst>
                    <a:ext uri="{9D8B030D-6E8A-4147-A177-3AD203B41FA5}">
                      <a16:colId xmlns:a16="http://schemas.microsoft.com/office/drawing/2014/main" xmlns="" val="20000"/>
                    </a:ext>
                  </a:extLst>
                </a:gridCol>
                <a:gridCol w="2736655">
                  <a:extLst>
                    <a:ext uri="{9D8B030D-6E8A-4147-A177-3AD203B41FA5}">
                      <a16:colId xmlns:a16="http://schemas.microsoft.com/office/drawing/2014/main" xmlns="" val="20001"/>
                    </a:ext>
                  </a:extLst>
                </a:gridCol>
                <a:gridCol w="2420218">
                  <a:extLst>
                    <a:ext uri="{9D8B030D-6E8A-4147-A177-3AD203B41FA5}">
                      <a16:colId xmlns:a16="http://schemas.microsoft.com/office/drawing/2014/main" xmlns="" val="20005"/>
                    </a:ext>
                  </a:extLst>
                </a:gridCol>
              </a:tblGrid>
              <a:tr h="967511">
                <a:tc>
                  <a:txBody>
                    <a:bodyPr/>
                    <a:lstStyle/>
                    <a:p>
                      <a:pPr algn="l"/>
                      <a:r>
                        <a:rPr lang="en-ZA" sz="2000" b="1" dirty="0">
                          <a:solidFill>
                            <a:schemeClr val="tx1"/>
                          </a:solidFill>
                          <a:latin typeface="Arial" panose="020B0604020202020204" pitchFamily="34" charset="0"/>
                          <a:cs typeface="Arial" panose="020B0604020202020204" pitchFamily="34" charset="0"/>
                        </a:rPr>
                        <a:t>ETHNICITY</a:t>
                      </a:r>
                    </a:p>
                  </a:txBody>
                  <a:tcPr marL="64001" marR="64001" marT="32001" marB="320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ZA" sz="2000" b="1" dirty="0">
                          <a:solidFill>
                            <a:schemeClr val="tx1"/>
                          </a:solidFill>
                          <a:latin typeface="Arial" panose="020B0604020202020204" pitchFamily="34" charset="0"/>
                          <a:cs typeface="Arial" panose="020B0604020202020204" pitchFamily="34" charset="0"/>
                        </a:rPr>
                        <a:t>FEMALE</a:t>
                      </a:r>
                    </a:p>
                  </a:txBody>
                  <a:tcPr marL="64001" marR="64001" marT="32001" marB="320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ZA" sz="2000" b="1" dirty="0">
                          <a:solidFill>
                            <a:schemeClr val="tx1"/>
                          </a:solidFill>
                          <a:latin typeface="Arial" panose="020B0604020202020204" pitchFamily="34" charset="0"/>
                          <a:cs typeface="Arial" panose="020B0604020202020204" pitchFamily="34" charset="0"/>
                        </a:rPr>
                        <a:t>MALE</a:t>
                      </a:r>
                    </a:p>
                  </a:txBody>
                  <a:tcPr marL="64001" marR="64001" marT="32001" marB="320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0"/>
                  </a:ext>
                </a:extLst>
              </a:tr>
              <a:tr h="630954">
                <a:tc>
                  <a:txBody>
                    <a:bodyPr/>
                    <a:lstStyle/>
                    <a:p>
                      <a:pPr algn="l"/>
                      <a:r>
                        <a:rPr lang="en-ZA" sz="2000" b="0" dirty="0">
                          <a:solidFill>
                            <a:schemeClr val="tx1"/>
                          </a:solidFill>
                          <a:latin typeface="Arial" panose="020B0604020202020204" pitchFamily="34" charset="0"/>
                          <a:cs typeface="Arial" panose="020B0604020202020204" pitchFamily="34" charset="0"/>
                        </a:rPr>
                        <a:t>AFRICAN</a:t>
                      </a:r>
                    </a:p>
                  </a:txBody>
                  <a:tcPr marL="64001" marR="64001" marT="32001" marB="320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ZA" sz="2000">
                          <a:effectLst/>
                          <a:latin typeface="Arial" panose="020B0604020202020204" pitchFamily="34" charset="0"/>
                          <a:ea typeface="Calibri" panose="020F0502020204030204" pitchFamily="34" charset="0"/>
                        </a:rPr>
                        <a:t>85</a:t>
                      </a:r>
                      <a:endParaRPr lang="en-ZA" sz="2000">
                        <a:effectLst/>
                        <a:latin typeface="Calibri" panose="020F0502020204030204" pitchFamily="34" charset="0"/>
                        <a:ea typeface="Calibri" panose="020F0502020204030204" pitchFamily="34"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ZA" sz="2000">
                          <a:effectLst/>
                          <a:latin typeface="Arial" panose="020B0604020202020204" pitchFamily="34" charset="0"/>
                          <a:ea typeface="Calibri" panose="020F0502020204030204" pitchFamily="34" charset="0"/>
                        </a:rPr>
                        <a:t>88</a:t>
                      </a:r>
                      <a:endParaRPr lang="en-ZA" sz="2000">
                        <a:effectLst/>
                        <a:latin typeface="Calibri" panose="020F0502020204030204" pitchFamily="34" charset="0"/>
                        <a:ea typeface="Calibri" panose="020F0502020204030204" pitchFamily="34"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661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b="0" dirty="0">
                          <a:solidFill>
                            <a:schemeClr val="tx1"/>
                          </a:solidFill>
                          <a:latin typeface="Arial" panose="020B0604020202020204" pitchFamily="34" charset="0"/>
                          <a:cs typeface="Arial" panose="020B0604020202020204" pitchFamily="34" charset="0"/>
                        </a:rPr>
                        <a:t>COLOURED</a:t>
                      </a:r>
                    </a:p>
                  </a:txBody>
                  <a:tcPr marL="64001" marR="64001" marT="32001" marB="320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ZA" sz="2000">
                          <a:effectLst/>
                          <a:latin typeface="Arial" panose="020B0604020202020204" pitchFamily="34" charset="0"/>
                          <a:ea typeface="Calibri" panose="020F0502020204030204" pitchFamily="34" charset="0"/>
                        </a:rPr>
                        <a:t>7</a:t>
                      </a:r>
                      <a:endParaRPr lang="en-ZA" sz="2000">
                        <a:effectLst/>
                        <a:latin typeface="Calibri" panose="020F0502020204030204" pitchFamily="34" charset="0"/>
                        <a:ea typeface="Calibri" panose="020F0502020204030204" pitchFamily="34"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ZA" sz="2000">
                          <a:effectLst/>
                          <a:latin typeface="Arial" panose="020B0604020202020204" pitchFamily="34" charset="0"/>
                          <a:ea typeface="Calibri" panose="020F0502020204030204" pitchFamily="34" charset="0"/>
                        </a:rPr>
                        <a:t>3</a:t>
                      </a:r>
                      <a:endParaRPr lang="en-ZA" sz="2000">
                        <a:effectLst/>
                        <a:latin typeface="Calibri" panose="020F0502020204030204" pitchFamily="34" charset="0"/>
                        <a:ea typeface="Calibri" panose="020F0502020204030204" pitchFamily="34"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661992">
                <a:tc>
                  <a:txBody>
                    <a:bodyPr/>
                    <a:lstStyle/>
                    <a:p>
                      <a:pPr algn="l"/>
                      <a:r>
                        <a:rPr lang="en-ZA" sz="2000" b="0" dirty="0">
                          <a:solidFill>
                            <a:schemeClr val="tx1"/>
                          </a:solidFill>
                          <a:latin typeface="Arial" panose="020B0604020202020204" pitchFamily="34" charset="0"/>
                          <a:cs typeface="Arial" panose="020B0604020202020204" pitchFamily="34" charset="0"/>
                        </a:rPr>
                        <a:t>INDIAN</a:t>
                      </a:r>
                    </a:p>
                  </a:txBody>
                  <a:tcPr marL="64001" marR="64001" marT="32001" marB="320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ZA" sz="2000" dirty="0">
                          <a:effectLst/>
                          <a:latin typeface="Arial" panose="020B0604020202020204" pitchFamily="34" charset="0"/>
                          <a:ea typeface="Calibri" panose="020F0502020204030204" pitchFamily="34" charset="0"/>
                        </a:rPr>
                        <a:t>0</a:t>
                      </a:r>
                      <a:endParaRPr lang="en-ZA" sz="2000" dirty="0">
                        <a:effectLst/>
                        <a:latin typeface="Calibri" panose="020F0502020204030204" pitchFamily="34" charset="0"/>
                        <a:ea typeface="Calibri" panose="020F0502020204030204" pitchFamily="34"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ZA" sz="2000">
                          <a:effectLst/>
                          <a:latin typeface="Arial" panose="020B0604020202020204" pitchFamily="34" charset="0"/>
                          <a:ea typeface="Calibri" panose="020F0502020204030204" pitchFamily="34" charset="0"/>
                        </a:rPr>
                        <a:t>1</a:t>
                      </a:r>
                      <a:endParaRPr lang="en-ZA" sz="2000">
                        <a:effectLst/>
                        <a:latin typeface="Calibri" panose="020F0502020204030204" pitchFamily="34" charset="0"/>
                        <a:ea typeface="Calibri" panose="020F0502020204030204" pitchFamily="34"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581262">
                <a:tc>
                  <a:txBody>
                    <a:bodyPr/>
                    <a:lstStyle/>
                    <a:p>
                      <a:pPr algn="l"/>
                      <a:r>
                        <a:rPr lang="en-ZA" sz="2000" b="0" dirty="0">
                          <a:solidFill>
                            <a:schemeClr val="tx1"/>
                          </a:solidFill>
                          <a:latin typeface="Arial" panose="020B0604020202020204" pitchFamily="34" charset="0"/>
                          <a:cs typeface="Arial" panose="020B0604020202020204" pitchFamily="34" charset="0"/>
                        </a:rPr>
                        <a:t>WHITE</a:t>
                      </a:r>
                    </a:p>
                  </a:txBody>
                  <a:tcPr marL="64001" marR="64001" marT="32001" marB="320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ZA" sz="2000" dirty="0">
                          <a:effectLst/>
                          <a:latin typeface="Arial" panose="020B0604020202020204" pitchFamily="34" charset="0"/>
                          <a:ea typeface="Calibri" panose="020F0502020204030204" pitchFamily="34" charset="0"/>
                        </a:rPr>
                        <a:t>4</a:t>
                      </a:r>
                      <a:endParaRPr lang="en-ZA" sz="2000" dirty="0">
                        <a:effectLst/>
                        <a:latin typeface="Calibri" panose="020F0502020204030204" pitchFamily="34" charset="0"/>
                        <a:ea typeface="Calibri" panose="020F0502020204030204" pitchFamily="34"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ZA" sz="2000" dirty="0">
                          <a:effectLst/>
                          <a:latin typeface="Arial" panose="020B0604020202020204" pitchFamily="34" charset="0"/>
                          <a:ea typeface="Calibri" panose="020F0502020204030204" pitchFamily="34" charset="0"/>
                        </a:rPr>
                        <a:t>8</a:t>
                      </a:r>
                      <a:endParaRPr lang="en-ZA" sz="2000" dirty="0">
                        <a:effectLst/>
                        <a:latin typeface="Calibri" panose="020F0502020204030204" pitchFamily="34" charset="0"/>
                        <a:ea typeface="Calibri" panose="020F0502020204030204" pitchFamily="34"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1076501">
                <a:tc>
                  <a:txBody>
                    <a:bodyPr/>
                    <a:lstStyle/>
                    <a:p>
                      <a:pPr algn="l"/>
                      <a:r>
                        <a:rPr lang="en-ZA" sz="2000" b="1" dirty="0">
                          <a:solidFill>
                            <a:schemeClr val="tx1"/>
                          </a:solidFill>
                          <a:latin typeface="Arial" panose="020B0604020202020204" pitchFamily="34" charset="0"/>
                          <a:cs typeface="Arial" panose="020B0604020202020204" pitchFamily="34" charset="0"/>
                        </a:rPr>
                        <a:t>TOTAL</a:t>
                      </a:r>
                      <a:r>
                        <a:rPr lang="en-ZA" sz="2000" b="1" baseline="0" dirty="0">
                          <a:solidFill>
                            <a:schemeClr val="tx1"/>
                          </a:solidFill>
                          <a:latin typeface="Arial" panose="020B0604020202020204" pitchFamily="34" charset="0"/>
                          <a:cs typeface="Arial" panose="020B0604020202020204" pitchFamily="34" charset="0"/>
                        </a:rPr>
                        <a:t>S</a:t>
                      </a:r>
                      <a:endParaRPr lang="en-ZA" sz="2000" b="1" dirty="0">
                        <a:solidFill>
                          <a:schemeClr val="tx1"/>
                        </a:solidFill>
                        <a:latin typeface="Arial" panose="020B0604020202020204" pitchFamily="34" charset="0"/>
                        <a:cs typeface="Arial" panose="020B0604020202020204" pitchFamily="34" charset="0"/>
                      </a:endParaRPr>
                    </a:p>
                  </a:txBody>
                  <a:tcPr marL="64001" marR="64001" marT="32001" marB="320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ZA" sz="2000" b="1" dirty="0">
                          <a:solidFill>
                            <a:schemeClr val="tx1"/>
                          </a:solidFill>
                          <a:latin typeface="Arial" panose="020B0604020202020204" pitchFamily="34" charset="0"/>
                          <a:cs typeface="Arial" panose="020B0604020202020204" pitchFamily="34" charset="0"/>
                        </a:rPr>
                        <a:t>79</a:t>
                      </a:r>
                    </a:p>
                  </a:txBody>
                  <a:tcPr marL="64001" marR="64001" marT="32001" marB="320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ZA" sz="2000" b="1" dirty="0">
                          <a:solidFill>
                            <a:schemeClr val="tx1"/>
                          </a:solidFill>
                          <a:latin typeface="Arial" panose="020B0604020202020204" pitchFamily="34" charset="0"/>
                          <a:cs typeface="Arial" panose="020B0604020202020204" pitchFamily="34" charset="0"/>
                        </a:rPr>
                        <a:t>81</a:t>
                      </a:r>
                    </a:p>
                  </a:txBody>
                  <a:tcPr marL="64001" marR="64001" marT="32001" marB="320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2875186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36514"/>
            <a:ext cx="8229600" cy="1003174"/>
          </a:xfrm>
        </p:spPr>
        <p:txBody>
          <a:bodyPr/>
          <a:lstStyle/>
          <a:p>
            <a:r>
              <a:rPr lang="en-GB" sz="3200" dirty="0">
                <a:latin typeface="Arial" panose="020B0604020202020204" pitchFamily="34" charset="0"/>
                <a:cs typeface="Arial" panose="020B0604020202020204" pitchFamily="34" charset="0"/>
              </a:rPr>
              <a:t>WOMEN EMPOWERMENT</a:t>
            </a:r>
            <a:endParaRPr lang="en-US" sz="3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553200" y="6356362"/>
            <a:ext cx="2133600" cy="365125"/>
          </a:xfrm>
        </p:spPr>
        <p:txBody>
          <a:bodyPr/>
          <a:lstStyle/>
          <a:p>
            <a:pPr>
              <a:defRPr/>
            </a:pPr>
            <a:fld id="{860CFDAE-8565-4D03-8A68-635A0920E9BE}" type="slidenum">
              <a:rPr lang="en-ZA" smtClean="0"/>
              <a:pPr>
                <a:defRPr/>
              </a:pPr>
              <a:t>22</a:t>
            </a:fld>
            <a:endParaRPr lang="en-ZA" dirty="0"/>
          </a:p>
        </p:txBody>
      </p:sp>
      <p:pic>
        <p:nvPicPr>
          <p:cNvPr id="2" name="Picture 1">
            <a:extLst>
              <a:ext uri="{FF2B5EF4-FFF2-40B4-BE49-F238E27FC236}">
                <a16:creationId xmlns:a16="http://schemas.microsoft.com/office/drawing/2014/main" xmlns="" id="{F37E60F4-77CA-4C3D-B4CD-C9E405231AEB}"/>
              </a:ext>
            </a:extLst>
          </p:cNvPr>
          <p:cNvPicPr>
            <a:picLocks noChangeAspect="1"/>
          </p:cNvPicPr>
          <p:nvPr/>
        </p:nvPicPr>
        <p:blipFill>
          <a:blip r:embed="rId3" cstate="print"/>
          <a:stretch>
            <a:fillRect/>
          </a:stretch>
        </p:blipFill>
        <p:spPr>
          <a:xfrm>
            <a:off x="217621" y="947065"/>
            <a:ext cx="8708757" cy="4857853"/>
          </a:xfrm>
          <a:prstGeom prst="rect">
            <a:avLst/>
          </a:prstGeom>
        </p:spPr>
      </p:pic>
    </p:spTree>
    <p:extLst>
      <p:ext uri="{BB962C8B-B14F-4D97-AF65-F5344CB8AC3E}">
        <p14:creationId xmlns:p14="http://schemas.microsoft.com/office/powerpoint/2010/main" xmlns="" val="914942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rot="16200000">
            <a:off x="1900314" y="-1396688"/>
            <a:ext cx="5343368" cy="8578921"/>
          </a:xfrm>
          <a:prstGeom prst="rect">
            <a:avLst/>
          </a:prstGeom>
        </p:spPr>
      </p:pic>
      <p:sp>
        <p:nvSpPr>
          <p:cNvPr id="5" name="Title 4"/>
          <p:cNvSpPr>
            <a:spLocks noGrp="1"/>
          </p:cNvSpPr>
          <p:nvPr>
            <p:ph type="title"/>
          </p:nvPr>
        </p:nvSpPr>
        <p:spPr>
          <a:xfrm>
            <a:off x="502275" y="4459557"/>
            <a:ext cx="7824099" cy="1143000"/>
          </a:xfrm>
        </p:spPr>
        <p:txBody>
          <a:bodyPr/>
          <a:lstStyle/>
          <a:p>
            <a:pPr algn="l"/>
            <a:r>
              <a:rPr lang="en-GB" sz="4000" dirty="0">
                <a:solidFill>
                  <a:schemeClr val="accent1">
                    <a:lumMod val="75000"/>
                  </a:schemeClr>
                </a:solidFill>
                <a:latin typeface="Arial" panose="020B0604020202020204" pitchFamily="34" charset="0"/>
                <a:cs typeface="Arial" panose="020B0604020202020204" pitchFamily="34" charset="0"/>
              </a:rPr>
              <a:t>FINANCE</a:t>
            </a:r>
            <a:endParaRPr lang="en-US" sz="4000" dirty="0">
              <a:solidFill>
                <a:schemeClr val="accent1">
                  <a:lumMod val="7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23</a:t>
            </a:fld>
            <a:endParaRPr lang="en-ZA" dirty="0"/>
          </a:p>
        </p:txBody>
      </p:sp>
    </p:spTree>
    <p:extLst>
      <p:ext uri="{BB962C8B-B14F-4D97-AF65-F5344CB8AC3E}">
        <p14:creationId xmlns:p14="http://schemas.microsoft.com/office/powerpoint/2010/main" xmlns="" val="4109728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24</a:t>
            </a:fld>
            <a:endParaRPr lang="en-ZA" dirty="0"/>
          </a:p>
        </p:txBody>
      </p:sp>
      <p:sp>
        <p:nvSpPr>
          <p:cNvPr id="5" name="Title 4"/>
          <p:cNvSpPr txBox="1">
            <a:spLocks/>
          </p:cNvSpPr>
          <p:nvPr/>
        </p:nvSpPr>
        <p:spPr bwMode="auto">
          <a:xfrm>
            <a:off x="192505" y="116632"/>
            <a:ext cx="895149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lang="en-ZA" sz="3600" b="1" kern="1200" dirty="0">
                <a:solidFill>
                  <a:schemeClr val="tx2"/>
                </a:solidFill>
                <a:latin typeface="+mn-lt"/>
                <a:ea typeface="ＭＳ Ｐゴシック" charset="-128"/>
                <a:cs typeface="Arial" charset="0"/>
              </a:defRPr>
            </a:lvl1pPr>
            <a:lvl2pPr algn="ctr" rtl="0" eaLnBrk="0" fontAlgn="base" hangingPunct="0">
              <a:spcBef>
                <a:spcPct val="0"/>
              </a:spcBef>
              <a:spcAft>
                <a:spcPct val="0"/>
              </a:spcAft>
              <a:defRPr sz="4400">
                <a:solidFill>
                  <a:schemeClr val="tx1"/>
                </a:solidFill>
                <a:latin typeface="Calibri" charset="0"/>
                <a:ea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defRPr>
            </a:lvl9pPr>
          </a:lstStyle>
          <a:p>
            <a:r>
              <a:rPr lang="en-GB" sz="3200" dirty="0">
                <a:solidFill>
                  <a:schemeClr val="accent1">
                    <a:lumMod val="75000"/>
                  </a:schemeClr>
                </a:solidFill>
                <a:latin typeface="Arial" panose="020B0604020202020204" pitchFamily="34" charset="0"/>
                <a:cs typeface="Arial" panose="020B0604020202020204" pitchFamily="34" charset="0"/>
              </a:rPr>
              <a:t>YEAR-ON-YEAR REVENUE (R’000)</a:t>
            </a:r>
            <a:endParaRPr lang="en-US" sz="3200" dirty="0">
              <a:latin typeface="Arial" panose="020B0604020202020204" pitchFamily="34" charset="0"/>
              <a:cs typeface="Arial" panose="020B0604020202020204" pitchFamily="34" charset="0"/>
            </a:endParaRPr>
          </a:p>
        </p:txBody>
      </p:sp>
      <p:grpSp>
        <p:nvGrpSpPr>
          <p:cNvPr id="3" name="Group 4">
            <a:extLst>
              <a:ext uri="{FF2B5EF4-FFF2-40B4-BE49-F238E27FC236}">
                <a16:creationId xmlns:a16="http://schemas.microsoft.com/office/drawing/2014/main" xmlns="" id="{3C86181B-3347-4525-8D6C-496034884236}"/>
              </a:ext>
            </a:extLst>
          </p:cNvPr>
          <p:cNvGrpSpPr>
            <a:grpSpLocks noChangeAspect="1"/>
          </p:cNvGrpSpPr>
          <p:nvPr/>
        </p:nvGrpSpPr>
        <p:grpSpPr bwMode="auto">
          <a:xfrm>
            <a:off x="492126" y="1250951"/>
            <a:ext cx="8159750" cy="4538662"/>
            <a:chOff x="310" y="788"/>
            <a:chExt cx="5140" cy="2859"/>
          </a:xfrm>
        </p:grpSpPr>
        <p:sp>
          <p:nvSpPr>
            <p:cNvPr id="6" name="AutoShape 3">
              <a:extLst>
                <a:ext uri="{FF2B5EF4-FFF2-40B4-BE49-F238E27FC236}">
                  <a16:creationId xmlns:a16="http://schemas.microsoft.com/office/drawing/2014/main" xmlns="" id="{BC27B1F7-371B-4007-A8A6-37F4F7E00BEF}"/>
                </a:ext>
              </a:extLst>
            </p:cNvPr>
            <p:cNvSpPr>
              <a:spLocks noChangeAspect="1" noChangeArrowheads="1" noTextEdit="1"/>
            </p:cNvSpPr>
            <p:nvPr/>
          </p:nvSpPr>
          <p:spPr bwMode="auto">
            <a:xfrm>
              <a:off x="315" y="793"/>
              <a:ext cx="5130" cy="2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Rectangle 5">
              <a:extLst>
                <a:ext uri="{FF2B5EF4-FFF2-40B4-BE49-F238E27FC236}">
                  <a16:creationId xmlns:a16="http://schemas.microsoft.com/office/drawing/2014/main" xmlns="" id="{C71D499F-13E6-4168-97A3-1942C369CE1B}"/>
                </a:ext>
              </a:extLst>
            </p:cNvPr>
            <p:cNvSpPr>
              <a:spLocks noChangeArrowheads="1"/>
            </p:cNvSpPr>
            <p:nvPr/>
          </p:nvSpPr>
          <p:spPr bwMode="auto">
            <a:xfrm>
              <a:off x="310" y="788"/>
              <a:ext cx="5140" cy="285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xmlns="" id="{0A107BB8-AF62-4C80-BE75-F2AABD291993}"/>
                </a:ext>
              </a:extLst>
            </p:cNvPr>
            <p:cNvSpPr>
              <a:spLocks noEditPoints="1"/>
            </p:cNvSpPr>
            <p:nvPr/>
          </p:nvSpPr>
          <p:spPr bwMode="auto">
            <a:xfrm>
              <a:off x="1966" y="1848"/>
              <a:ext cx="2541" cy="353"/>
            </a:xfrm>
            <a:custGeom>
              <a:avLst/>
              <a:gdLst>
                <a:gd name="T0" fmla="*/ 0 w 2541"/>
                <a:gd name="T1" fmla="*/ 124 h 353"/>
                <a:gd name="T2" fmla="*/ 124 w 2541"/>
                <a:gd name="T3" fmla="*/ 124 h 353"/>
                <a:gd name="T4" fmla="*/ 124 w 2541"/>
                <a:gd name="T5" fmla="*/ 353 h 353"/>
                <a:gd name="T6" fmla="*/ 0 w 2541"/>
                <a:gd name="T7" fmla="*/ 353 h 353"/>
                <a:gd name="T8" fmla="*/ 0 w 2541"/>
                <a:gd name="T9" fmla="*/ 124 h 353"/>
                <a:gd name="T10" fmla="*/ 1209 w 2541"/>
                <a:gd name="T11" fmla="*/ 0 h 353"/>
                <a:gd name="T12" fmla="*/ 1333 w 2541"/>
                <a:gd name="T13" fmla="*/ 0 h 353"/>
                <a:gd name="T14" fmla="*/ 1333 w 2541"/>
                <a:gd name="T15" fmla="*/ 353 h 353"/>
                <a:gd name="T16" fmla="*/ 1209 w 2541"/>
                <a:gd name="T17" fmla="*/ 353 h 353"/>
                <a:gd name="T18" fmla="*/ 1209 w 2541"/>
                <a:gd name="T19" fmla="*/ 0 h 353"/>
                <a:gd name="T20" fmla="*/ 2418 w 2541"/>
                <a:gd name="T21" fmla="*/ 95 h 353"/>
                <a:gd name="T22" fmla="*/ 2541 w 2541"/>
                <a:gd name="T23" fmla="*/ 95 h 353"/>
                <a:gd name="T24" fmla="*/ 2541 w 2541"/>
                <a:gd name="T25" fmla="*/ 353 h 353"/>
                <a:gd name="T26" fmla="*/ 2418 w 2541"/>
                <a:gd name="T27" fmla="*/ 353 h 353"/>
                <a:gd name="T28" fmla="*/ 2418 w 2541"/>
                <a:gd name="T29" fmla="*/ 9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1" h="353">
                  <a:moveTo>
                    <a:pt x="0" y="124"/>
                  </a:moveTo>
                  <a:lnTo>
                    <a:pt x="124" y="124"/>
                  </a:lnTo>
                  <a:lnTo>
                    <a:pt x="124" y="353"/>
                  </a:lnTo>
                  <a:lnTo>
                    <a:pt x="0" y="353"/>
                  </a:lnTo>
                  <a:lnTo>
                    <a:pt x="0" y="124"/>
                  </a:lnTo>
                  <a:close/>
                  <a:moveTo>
                    <a:pt x="1209" y="0"/>
                  </a:moveTo>
                  <a:lnTo>
                    <a:pt x="1333" y="0"/>
                  </a:lnTo>
                  <a:lnTo>
                    <a:pt x="1333" y="353"/>
                  </a:lnTo>
                  <a:lnTo>
                    <a:pt x="1209" y="353"/>
                  </a:lnTo>
                  <a:lnTo>
                    <a:pt x="1209" y="0"/>
                  </a:lnTo>
                  <a:close/>
                  <a:moveTo>
                    <a:pt x="2418" y="95"/>
                  </a:moveTo>
                  <a:lnTo>
                    <a:pt x="2541" y="95"/>
                  </a:lnTo>
                  <a:lnTo>
                    <a:pt x="2541" y="353"/>
                  </a:lnTo>
                  <a:lnTo>
                    <a:pt x="2418" y="353"/>
                  </a:lnTo>
                  <a:lnTo>
                    <a:pt x="2418" y="95"/>
                  </a:lnTo>
                  <a:close/>
                </a:path>
              </a:pathLst>
            </a:custGeom>
            <a:solidFill>
              <a:srgbClr val="4F81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7">
              <a:extLst>
                <a:ext uri="{FF2B5EF4-FFF2-40B4-BE49-F238E27FC236}">
                  <a16:creationId xmlns:a16="http://schemas.microsoft.com/office/drawing/2014/main" xmlns="" id="{F5079702-D0B4-494C-AD02-BA5ED2E66C14}"/>
                </a:ext>
              </a:extLst>
            </p:cNvPr>
            <p:cNvSpPr>
              <a:spLocks noEditPoints="1"/>
            </p:cNvSpPr>
            <p:nvPr/>
          </p:nvSpPr>
          <p:spPr bwMode="auto">
            <a:xfrm>
              <a:off x="2128" y="1533"/>
              <a:ext cx="2541" cy="668"/>
            </a:xfrm>
            <a:custGeom>
              <a:avLst/>
              <a:gdLst>
                <a:gd name="T0" fmla="*/ 0 w 2541"/>
                <a:gd name="T1" fmla="*/ 143 h 668"/>
                <a:gd name="T2" fmla="*/ 124 w 2541"/>
                <a:gd name="T3" fmla="*/ 143 h 668"/>
                <a:gd name="T4" fmla="*/ 124 w 2541"/>
                <a:gd name="T5" fmla="*/ 668 h 668"/>
                <a:gd name="T6" fmla="*/ 0 w 2541"/>
                <a:gd name="T7" fmla="*/ 668 h 668"/>
                <a:gd name="T8" fmla="*/ 0 w 2541"/>
                <a:gd name="T9" fmla="*/ 143 h 668"/>
                <a:gd name="T10" fmla="*/ 1209 w 2541"/>
                <a:gd name="T11" fmla="*/ 57 h 668"/>
                <a:gd name="T12" fmla="*/ 1332 w 2541"/>
                <a:gd name="T13" fmla="*/ 57 h 668"/>
                <a:gd name="T14" fmla="*/ 1332 w 2541"/>
                <a:gd name="T15" fmla="*/ 668 h 668"/>
                <a:gd name="T16" fmla="*/ 1209 w 2541"/>
                <a:gd name="T17" fmla="*/ 668 h 668"/>
                <a:gd name="T18" fmla="*/ 1209 w 2541"/>
                <a:gd name="T19" fmla="*/ 57 h 668"/>
                <a:gd name="T20" fmla="*/ 2408 w 2541"/>
                <a:gd name="T21" fmla="*/ 0 h 668"/>
                <a:gd name="T22" fmla="*/ 2541 w 2541"/>
                <a:gd name="T23" fmla="*/ 0 h 668"/>
                <a:gd name="T24" fmla="*/ 2541 w 2541"/>
                <a:gd name="T25" fmla="*/ 668 h 668"/>
                <a:gd name="T26" fmla="*/ 2408 w 2541"/>
                <a:gd name="T27" fmla="*/ 668 h 668"/>
                <a:gd name="T28" fmla="*/ 2408 w 2541"/>
                <a:gd name="T29" fmla="*/ 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1" h="668">
                  <a:moveTo>
                    <a:pt x="0" y="143"/>
                  </a:moveTo>
                  <a:lnTo>
                    <a:pt x="124" y="143"/>
                  </a:lnTo>
                  <a:lnTo>
                    <a:pt x="124" y="668"/>
                  </a:lnTo>
                  <a:lnTo>
                    <a:pt x="0" y="668"/>
                  </a:lnTo>
                  <a:lnTo>
                    <a:pt x="0" y="143"/>
                  </a:lnTo>
                  <a:close/>
                  <a:moveTo>
                    <a:pt x="1209" y="57"/>
                  </a:moveTo>
                  <a:lnTo>
                    <a:pt x="1332" y="57"/>
                  </a:lnTo>
                  <a:lnTo>
                    <a:pt x="1332" y="668"/>
                  </a:lnTo>
                  <a:lnTo>
                    <a:pt x="1209" y="668"/>
                  </a:lnTo>
                  <a:lnTo>
                    <a:pt x="1209" y="57"/>
                  </a:lnTo>
                  <a:close/>
                  <a:moveTo>
                    <a:pt x="2408" y="0"/>
                  </a:moveTo>
                  <a:lnTo>
                    <a:pt x="2541" y="0"/>
                  </a:lnTo>
                  <a:lnTo>
                    <a:pt x="2541" y="668"/>
                  </a:lnTo>
                  <a:lnTo>
                    <a:pt x="2408" y="668"/>
                  </a:lnTo>
                  <a:lnTo>
                    <a:pt x="2408" y="0"/>
                  </a:lnTo>
                  <a:close/>
                </a:path>
              </a:pathLst>
            </a:custGeom>
            <a:solidFill>
              <a:srgbClr val="C050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8">
              <a:extLst>
                <a:ext uri="{FF2B5EF4-FFF2-40B4-BE49-F238E27FC236}">
                  <a16:creationId xmlns:a16="http://schemas.microsoft.com/office/drawing/2014/main" xmlns="" id="{737676FB-EF02-4A69-A1CC-451FEF6B8C0C}"/>
                </a:ext>
              </a:extLst>
            </p:cNvPr>
            <p:cNvSpPr>
              <a:spLocks noEditPoints="1"/>
            </p:cNvSpPr>
            <p:nvPr/>
          </p:nvSpPr>
          <p:spPr bwMode="auto">
            <a:xfrm>
              <a:off x="2280" y="1962"/>
              <a:ext cx="2551" cy="239"/>
            </a:xfrm>
            <a:custGeom>
              <a:avLst/>
              <a:gdLst>
                <a:gd name="T0" fmla="*/ 0 w 2551"/>
                <a:gd name="T1" fmla="*/ 0 h 239"/>
                <a:gd name="T2" fmla="*/ 134 w 2551"/>
                <a:gd name="T3" fmla="*/ 0 h 239"/>
                <a:gd name="T4" fmla="*/ 134 w 2551"/>
                <a:gd name="T5" fmla="*/ 239 h 239"/>
                <a:gd name="T6" fmla="*/ 0 w 2551"/>
                <a:gd name="T7" fmla="*/ 239 h 239"/>
                <a:gd name="T8" fmla="*/ 0 w 2551"/>
                <a:gd name="T9" fmla="*/ 0 h 239"/>
                <a:gd name="T10" fmla="*/ 1209 w 2551"/>
                <a:gd name="T11" fmla="*/ 144 h 239"/>
                <a:gd name="T12" fmla="*/ 1342 w 2551"/>
                <a:gd name="T13" fmla="*/ 144 h 239"/>
                <a:gd name="T14" fmla="*/ 1342 w 2551"/>
                <a:gd name="T15" fmla="*/ 239 h 239"/>
                <a:gd name="T16" fmla="*/ 1209 w 2551"/>
                <a:gd name="T17" fmla="*/ 239 h 239"/>
                <a:gd name="T18" fmla="*/ 1209 w 2551"/>
                <a:gd name="T19" fmla="*/ 144 h 239"/>
                <a:gd name="T20" fmla="*/ 2418 w 2551"/>
                <a:gd name="T21" fmla="*/ 230 h 239"/>
                <a:gd name="T22" fmla="*/ 2551 w 2551"/>
                <a:gd name="T23" fmla="*/ 230 h 239"/>
                <a:gd name="T24" fmla="*/ 2551 w 2551"/>
                <a:gd name="T25" fmla="*/ 239 h 239"/>
                <a:gd name="T26" fmla="*/ 2418 w 2551"/>
                <a:gd name="T27" fmla="*/ 239 h 239"/>
                <a:gd name="T28" fmla="*/ 2418 w 2551"/>
                <a:gd name="T29" fmla="*/ 23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51" h="239">
                  <a:moveTo>
                    <a:pt x="0" y="0"/>
                  </a:moveTo>
                  <a:lnTo>
                    <a:pt x="134" y="0"/>
                  </a:lnTo>
                  <a:lnTo>
                    <a:pt x="134" y="239"/>
                  </a:lnTo>
                  <a:lnTo>
                    <a:pt x="0" y="239"/>
                  </a:lnTo>
                  <a:lnTo>
                    <a:pt x="0" y="0"/>
                  </a:lnTo>
                  <a:close/>
                  <a:moveTo>
                    <a:pt x="1209" y="144"/>
                  </a:moveTo>
                  <a:lnTo>
                    <a:pt x="1342" y="144"/>
                  </a:lnTo>
                  <a:lnTo>
                    <a:pt x="1342" y="239"/>
                  </a:lnTo>
                  <a:lnTo>
                    <a:pt x="1209" y="239"/>
                  </a:lnTo>
                  <a:lnTo>
                    <a:pt x="1209" y="144"/>
                  </a:lnTo>
                  <a:close/>
                  <a:moveTo>
                    <a:pt x="2418" y="230"/>
                  </a:moveTo>
                  <a:lnTo>
                    <a:pt x="2551" y="230"/>
                  </a:lnTo>
                  <a:lnTo>
                    <a:pt x="2551" y="239"/>
                  </a:lnTo>
                  <a:lnTo>
                    <a:pt x="2418" y="239"/>
                  </a:lnTo>
                  <a:lnTo>
                    <a:pt x="2418" y="230"/>
                  </a:lnTo>
                  <a:close/>
                </a:path>
              </a:pathLst>
            </a:custGeom>
            <a:solidFill>
              <a:srgbClr val="9BBB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9">
              <a:extLst>
                <a:ext uri="{FF2B5EF4-FFF2-40B4-BE49-F238E27FC236}">
                  <a16:creationId xmlns:a16="http://schemas.microsoft.com/office/drawing/2014/main" xmlns="" id="{8E165275-05B6-4F95-B385-5A11F707FC1F}"/>
                </a:ext>
              </a:extLst>
            </p:cNvPr>
            <p:cNvSpPr>
              <a:spLocks noEditPoints="1"/>
            </p:cNvSpPr>
            <p:nvPr/>
          </p:nvSpPr>
          <p:spPr bwMode="auto">
            <a:xfrm>
              <a:off x="2442" y="2182"/>
              <a:ext cx="2551" cy="19"/>
            </a:xfrm>
            <a:custGeom>
              <a:avLst/>
              <a:gdLst>
                <a:gd name="T0" fmla="*/ 0 w 2551"/>
                <a:gd name="T1" fmla="*/ 10 h 19"/>
                <a:gd name="T2" fmla="*/ 133 w 2551"/>
                <a:gd name="T3" fmla="*/ 10 h 19"/>
                <a:gd name="T4" fmla="*/ 133 w 2551"/>
                <a:gd name="T5" fmla="*/ 19 h 19"/>
                <a:gd name="T6" fmla="*/ 0 w 2551"/>
                <a:gd name="T7" fmla="*/ 19 h 19"/>
                <a:gd name="T8" fmla="*/ 0 w 2551"/>
                <a:gd name="T9" fmla="*/ 10 h 19"/>
                <a:gd name="T10" fmla="*/ 1209 w 2551"/>
                <a:gd name="T11" fmla="*/ 0 h 19"/>
                <a:gd name="T12" fmla="*/ 1342 w 2551"/>
                <a:gd name="T13" fmla="*/ 0 h 19"/>
                <a:gd name="T14" fmla="*/ 1342 w 2551"/>
                <a:gd name="T15" fmla="*/ 19 h 19"/>
                <a:gd name="T16" fmla="*/ 1209 w 2551"/>
                <a:gd name="T17" fmla="*/ 19 h 19"/>
                <a:gd name="T18" fmla="*/ 1209 w 2551"/>
                <a:gd name="T19" fmla="*/ 0 h 19"/>
                <a:gd name="T20" fmla="*/ 2418 w 2551"/>
                <a:gd name="T21" fmla="*/ 0 h 19"/>
                <a:gd name="T22" fmla="*/ 2551 w 2551"/>
                <a:gd name="T23" fmla="*/ 0 h 19"/>
                <a:gd name="T24" fmla="*/ 2551 w 2551"/>
                <a:gd name="T25" fmla="*/ 19 h 19"/>
                <a:gd name="T26" fmla="*/ 2418 w 2551"/>
                <a:gd name="T27" fmla="*/ 19 h 19"/>
                <a:gd name="T28" fmla="*/ 2418 w 2551"/>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51" h="19">
                  <a:moveTo>
                    <a:pt x="0" y="10"/>
                  </a:moveTo>
                  <a:lnTo>
                    <a:pt x="133" y="10"/>
                  </a:lnTo>
                  <a:lnTo>
                    <a:pt x="133" y="19"/>
                  </a:lnTo>
                  <a:lnTo>
                    <a:pt x="0" y="19"/>
                  </a:lnTo>
                  <a:lnTo>
                    <a:pt x="0" y="10"/>
                  </a:lnTo>
                  <a:close/>
                  <a:moveTo>
                    <a:pt x="1209" y="0"/>
                  </a:moveTo>
                  <a:lnTo>
                    <a:pt x="1342" y="0"/>
                  </a:lnTo>
                  <a:lnTo>
                    <a:pt x="1342" y="19"/>
                  </a:lnTo>
                  <a:lnTo>
                    <a:pt x="1209" y="19"/>
                  </a:lnTo>
                  <a:lnTo>
                    <a:pt x="1209" y="0"/>
                  </a:lnTo>
                  <a:close/>
                  <a:moveTo>
                    <a:pt x="2418" y="0"/>
                  </a:moveTo>
                  <a:lnTo>
                    <a:pt x="2551" y="0"/>
                  </a:lnTo>
                  <a:lnTo>
                    <a:pt x="2551" y="19"/>
                  </a:lnTo>
                  <a:lnTo>
                    <a:pt x="2418" y="19"/>
                  </a:lnTo>
                  <a:lnTo>
                    <a:pt x="2418" y="0"/>
                  </a:lnTo>
                  <a:close/>
                </a:path>
              </a:pathLst>
            </a:custGeom>
            <a:solidFill>
              <a:srgbClr val="8064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0">
              <a:extLst>
                <a:ext uri="{FF2B5EF4-FFF2-40B4-BE49-F238E27FC236}">
                  <a16:creationId xmlns:a16="http://schemas.microsoft.com/office/drawing/2014/main" xmlns="" id="{48771759-7750-4A12-B65A-D0EFC75550F4}"/>
                </a:ext>
              </a:extLst>
            </p:cNvPr>
            <p:cNvSpPr>
              <a:spLocks noEditPoints="1"/>
            </p:cNvSpPr>
            <p:nvPr/>
          </p:nvSpPr>
          <p:spPr bwMode="auto">
            <a:xfrm>
              <a:off x="2604" y="2163"/>
              <a:ext cx="2551" cy="38"/>
            </a:xfrm>
            <a:custGeom>
              <a:avLst/>
              <a:gdLst>
                <a:gd name="T0" fmla="*/ 0 w 2551"/>
                <a:gd name="T1" fmla="*/ 19 h 38"/>
                <a:gd name="T2" fmla="*/ 133 w 2551"/>
                <a:gd name="T3" fmla="*/ 19 h 38"/>
                <a:gd name="T4" fmla="*/ 133 w 2551"/>
                <a:gd name="T5" fmla="*/ 38 h 38"/>
                <a:gd name="T6" fmla="*/ 0 w 2551"/>
                <a:gd name="T7" fmla="*/ 38 h 38"/>
                <a:gd name="T8" fmla="*/ 0 w 2551"/>
                <a:gd name="T9" fmla="*/ 19 h 38"/>
                <a:gd name="T10" fmla="*/ 1209 w 2551"/>
                <a:gd name="T11" fmla="*/ 19 h 38"/>
                <a:gd name="T12" fmla="*/ 1342 w 2551"/>
                <a:gd name="T13" fmla="*/ 19 h 38"/>
                <a:gd name="T14" fmla="*/ 1342 w 2551"/>
                <a:gd name="T15" fmla="*/ 38 h 38"/>
                <a:gd name="T16" fmla="*/ 1209 w 2551"/>
                <a:gd name="T17" fmla="*/ 38 h 38"/>
                <a:gd name="T18" fmla="*/ 1209 w 2551"/>
                <a:gd name="T19" fmla="*/ 19 h 38"/>
                <a:gd name="T20" fmla="*/ 2417 w 2551"/>
                <a:gd name="T21" fmla="*/ 0 h 38"/>
                <a:gd name="T22" fmla="*/ 2551 w 2551"/>
                <a:gd name="T23" fmla="*/ 0 h 38"/>
                <a:gd name="T24" fmla="*/ 2551 w 2551"/>
                <a:gd name="T25" fmla="*/ 38 h 38"/>
                <a:gd name="T26" fmla="*/ 2417 w 2551"/>
                <a:gd name="T27" fmla="*/ 38 h 38"/>
                <a:gd name="T28" fmla="*/ 2417 w 2551"/>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51" h="38">
                  <a:moveTo>
                    <a:pt x="0" y="19"/>
                  </a:moveTo>
                  <a:lnTo>
                    <a:pt x="133" y="19"/>
                  </a:lnTo>
                  <a:lnTo>
                    <a:pt x="133" y="38"/>
                  </a:lnTo>
                  <a:lnTo>
                    <a:pt x="0" y="38"/>
                  </a:lnTo>
                  <a:lnTo>
                    <a:pt x="0" y="19"/>
                  </a:lnTo>
                  <a:close/>
                  <a:moveTo>
                    <a:pt x="1209" y="19"/>
                  </a:moveTo>
                  <a:lnTo>
                    <a:pt x="1342" y="19"/>
                  </a:lnTo>
                  <a:lnTo>
                    <a:pt x="1342" y="38"/>
                  </a:lnTo>
                  <a:lnTo>
                    <a:pt x="1209" y="38"/>
                  </a:lnTo>
                  <a:lnTo>
                    <a:pt x="1209" y="19"/>
                  </a:lnTo>
                  <a:close/>
                  <a:moveTo>
                    <a:pt x="2417" y="0"/>
                  </a:moveTo>
                  <a:lnTo>
                    <a:pt x="2551" y="0"/>
                  </a:lnTo>
                  <a:lnTo>
                    <a:pt x="2551" y="38"/>
                  </a:lnTo>
                  <a:lnTo>
                    <a:pt x="2417" y="38"/>
                  </a:lnTo>
                  <a:lnTo>
                    <a:pt x="2417" y="0"/>
                  </a:lnTo>
                  <a:close/>
                </a:path>
              </a:pathLst>
            </a:custGeom>
            <a:solidFill>
              <a:srgbClr val="4BACC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1">
              <a:extLst>
                <a:ext uri="{FF2B5EF4-FFF2-40B4-BE49-F238E27FC236}">
                  <a16:creationId xmlns:a16="http://schemas.microsoft.com/office/drawing/2014/main" xmlns="" id="{0FC5D47C-FABE-497E-8654-9A7A58561AC2}"/>
                </a:ext>
              </a:extLst>
            </p:cNvPr>
            <p:cNvSpPr>
              <a:spLocks noEditPoints="1"/>
            </p:cNvSpPr>
            <p:nvPr/>
          </p:nvSpPr>
          <p:spPr bwMode="auto">
            <a:xfrm>
              <a:off x="2766" y="1084"/>
              <a:ext cx="2541" cy="1117"/>
            </a:xfrm>
            <a:custGeom>
              <a:avLst/>
              <a:gdLst>
                <a:gd name="T0" fmla="*/ 0 w 2541"/>
                <a:gd name="T1" fmla="*/ 86 h 1117"/>
                <a:gd name="T2" fmla="*/ 123 w 2541"/>
                <a:gd name="T3" fmla="*/ 86 h 1117"/>
                <a:gd name="T4" fmla="*/ 123 w 2541"/>
                <a:gd name="T5" fmla="*/ 1117 h 1117"/>
                <a:gd name="T6" fmla="*/ 0 w 2541"/>
                <a:gd name="T7" fmla="*/ 1117 h 1117"/>
                <a:gd name="T8" fmla="*/ 0 w 2541"/>
                <a:gd name="T9" fmla="*/ 86 h 1117"/>
                <a:gd name="T10" fmla="*/ 1208 w 2541"/>
                <a:gd name="T11" fmla="*/ 0 h 1117"/>
                <a:gd name="T12" fmla="*/ 1332 w 2541"/>
                <a:gd name="T13" fmla="*/ 0 h 1117"/>
                <a:gd name="T14" fmla="*/ 1332 w 2541"/>
                <a:gd name="T15" fmla="*/ 1117 h 1117"/>
                <a:gd name="T16" fmla="*/ 1208 w 2541"/>
                <a:gd name="T17" fmla="*/ 1117 h 1117"/>
                <a:gd name="T18" fmla="*/ 1208 w 2541"/>
                <a:gd name="T19" fmla="*/ 0 h 1117"/>
                <a:gd name="T20" fmla="*/ 2417 w 2541"/>
                <a:gd name="T21" fmla="*/ 115 h 1117"/>
                <a:gd name="T22" fmla="*/ 2541 w 2541"/>
                <a:gd name="T23" fmla="*/ 115 h 1117"/>
                <a:gd name="T24" fmla="*/ 2541 w 2541"/>
                <a:gd name="T25" fmla="*/ 1117 h 1117"/>
                <a:gd name="T26" fmla="*/ 2417 w 2541"/>
                <a:gd name="T27" fmla="*/ 1117 h 1117"/>
                <a:gd name="T28" fmla="*/ 2417 w 2541"/>
                <a:gd name="T29" fmla="*/ 115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1" h="1117">
                  <a:moveTo>
                    <a:pt x="0" y="86"/>
                  </a:moveTo>
                  <a:lnTo>
                    <a:pt x="123" y="86"/>
                  </a:lnTo>
                  <a:lnTo>
                    <a:pt x="123" y="1117"/>
                  </a:lnTo>
                  <a:lnTo>
                    <a:pt x="0" y="1117"/>
                  </a:lnTo>
                  <a:lnTo>
                    <a:pt x="0" y="86"/>
                  </a:lnTo>
                  <a:close/>
                  <a:moveTo>
                    <a:pt x="1208" y="0"/>
                  </a:moveTo>
                  <a:lnTo>
                    <a:pt x="1332" y="0"/>
                  </a:lnTo>
                  <a:lnTo>
                    <a:pt x="1332" y="1117"/>
                  </a:lnTo>
                  <a:lnTo>
                    <a:pt x="1208" y="1117"/>
                  </a:lnTo>
                  <a:lnTo>
                    <a:pt x="1208" y="0"/>
                  </a:lnTo>
                  <a:close/>
                  <a:moveTo>
                    <a:pt x="2417" y="115"/>
                  </a:moveTo>
                  <a:lnTo>
                    <a:pt x="2541" y="115"/>
                  </a:lnTo>
                  <a:lnTo>
                    <a:pt x="2541" y="1117"/>
                  </a:lnTo>
                  <a:lnTo>
                    <a:pt x="2417" y="1117"/>
                  </a:lnTo>
                  <a:lnTo>
                    <a:pt x="2417" y="115"/>
                  </a:lnTo>
                  <a:close/>
                </a:path>
              </a:pathLst>
            </a:custGeom>
            <a:solidFill>
              <a:srgbClr val="F7964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Line 12">
              <a:extLst>
                <a:ext uri="{FF2B5EF4-FFF2-40B4-BE49-F238E27FC236}">
                  <a16:creationId xmlns:a16="http://schemas.microsoft.com/office/drawing/2014/main" xmlns="" id="{9A41024B-AFCC-4EF0-83D5-C48C07FA6489}"/>
                </a:ext>
              </a:extLst>
            </p:cNvPr>
            <p:cNvSpPr>
              <a:spLocks noChangeShapeType="1"/>
            </p:cNvSpPr>
            <p:nvPr/>
          </p:nvSpPr>
          <p:spPr bwMode="auto">
            <a:xfrm>
              <a:off x="1828" y="2206"/>
              <a:ext cx="3617" cy="0"/>
            </a:xfrm>
            <a:prstGeom prst="line">
              <a:avLst/>
            </a:prstGeom>
            <a:noFill/>
            <a:ln w="15875" cap="flat">
              <a:solidFill>
                <a:srgbClr val="D9D9D9"/>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3">
              <a:extLst>
                <a:ext uri="{FF2B5EF4-FFF2-40B4-BE49-F238E27FC236}">
                  <a16:creationId xmlns:a16="http://schemas.microsoft.com/office/drawing/2014/main" xmlns="" id="{D847989C-3C64-41F0-8F3A-5F7D08F6AFF2}"/>
                </a:ext>
              </a:extLst>
            </p:cNvPr>
            <p:cNvSpPr>
              <a:spLocks noChangeShapeType="1"/>
            </p:cNvSpPr>
            <p:nvPr/>
          </p:nvSpPr>
          <p:spPr bwMode="auto">
            <a:xfrm>
              <a:off x="1828" y="2206"/>
              <a:ext cx="3617" cy="0"/>
            </a:xfrm>
            <a:prstGeom prst="line">
              <a:avLst/>
            </a:prstGeom>
            <a:noFill/>
            <a:ln w="15875" cap="flat">
              <a:solidFill>
                <a:srgbClr val="D9D9D9"/>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Freeform 14">
              <a:extLst>
                <a:ext uri="{FF2B5EF4-FFF2-40B4-BE49-F238E27FC236}">
                  <a16:creationId xmlns:a16="http://schemas.microsoft.com/office/drawing/2014/main" xmlns="" id="{B4B2ECA0-2175-4B33-ABC9-E9AEF9BFFE48}"/>
                </a:ext>
              </a:extLst>
            </p:cNvPr>
            <p:cNvSpPr>
              <a:spLocks noEditPoints="1"/>
            </p:cNvSpPr>
            <p:nvPr/>
          </p:nvSpPr>
          <p:spPr bwMode="auto">
            <a:xfrm>
              <a:off x="1828" y="2206"/>
              <a:ext cx="3617" cy="181"/>
            </a:xfrm>
            <a:custGeom>
              <a:avLst/>
              <a:gdLst>
                <a:gd name="T0" fmla="*/ 0 w 3617"/>
                <a:gd name="T1" fmla="*/ 0 h 181"/>
                <a:gd name="T2" fmla="*/ 0 w 3617"/>
                <a:gd name="T3" fmla="*/ 181 h 181"/>
                <a:gd name="T4" fmla="*/ 1209 w 3617"/>
                <a:gd name="T5" fmla="*/ 0 h 181"/>
                <a:gd name="T6" fmla="*/ 1209 w 3617"/>
                <a:gd name="T7" fmla="*/ 181 h 181"/>
                <a:gd name="T8" fmla="*/ 2418 w 3617"/>
                <a:gd name="T9" fmla="*/ 0 h 181"/>
                <a:gd name="T10" fmla="*/ 2418 w 3617"/>
                <a:gd name="T11" fmla="*/ 181 h 181"/>
                <a:gd name="T12" fmla="*/ 3617 w 3617"/>
                <a:gd name="T13" fmla="*/ 0 h 181"/>
                <a:gd name="T14" fmla="*/ 3617 w 3617"/>
                <a:gd name="T15" fmla="*/ 181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7" h="181">
                  <a:moveTo>
                    <a:pt x="0" y="0"/>
                  </a:moveTo>
                  <a:lnTo>
                    <a:pt x="0" y="181"/>
                  </a:lnTo>
                  <a:moveTo>
                    <a:pt x="1209" y="0"/>
                  </a:moveTo>
                  <a:lnTo>
                    <a:pt x="1209" y="181"/>
                  </a:lnTo>
                  <a:moveTo>
                    <a:pt x="2418" y="0"/>
                  </a:moveTo>
                  <a:lnTo>
                    <a:pt x="2418" y="181"/>
                  </a:lnTo>
                  <a:moveTo>
                    <a:pt x="3617" y="0"/>
                  </a:moveTo>
                  <a:lnTo>
                    <a:pt x="3617" y="181"/>
                  </a:lnTo>
                </a:path>
              </a:pathLst>
            </a:custGeom>
            <a:noFill/>
            <a:ln w="15875" cap="flat">
              <a:solidFill>
                <a:srgbClr val="D9D9D9"/>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15">
              <a:extLst>
                <a:ext uri="{FF2B5EF4-FFF2-40B4-BE49-F238E27FC236}">
                  <a16:creationId xmlns:a16="http://schemas.microsoft.com/office/drawing/2014/main" xmlns="" id="{ADA72289-A07B-4D29-9DF9-4FC219716398}"/>
                </a:ext>
              </a:extLst>
            </p:cNvPr>
            <p:cNvSpPr>
              <a:spLocks noChangeArrowheads="1"/>
            </p:cNvSpPr>
            <p:nvPr/>
          </p:nvSpPr>
          <p:spPr bwMode="auto">
            <a:xfrm>
              <a:off x="2105" y="2224"/>
              <a:ext cx="665"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FY 2016/17</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8" name="Rectangle 16">
              <a:extLst>
                <a:ext uri="{FF2B5EF4-FFF2-40B4-BE49-F238E27FC236}">
                  <a16:creationId xmlns:a16="http://schemas.microsoft.com/office/drawing/2014/main" xmlns="" id="{FC8BEAA3-64D3-4096-9B97-FB54205F84FB}"/>
                </a:ext>
              </a:extLst>
            </p:cNvPr>
            <p:cNvSpPr>
              <a:spLocks noChangeArrowheads="1"/>
            </p:cNvSpPr>
            <p:nvPr/>
          </p:nvSpPr>
          <p:spPr bwMode="auto">
            <a:xfrm>
              <a:off x="3314" y="2224"/>
              <a:ext cx="665"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FY 2017/18</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xmlns="" id="{C4FE561A-34EA-4970-A88A-BC0227DBCF3A}"/>
                </a:ext>
              </a:extLst>
            </p:cNvPr>
            <p:cNvSpPr>
              <a:spLocks noChangeArrowheads="1"/>
            </p:cNvSpPr>
            <p:nvPr/>
          </p:nvSpPr>
          <p:spPr bwMode="auto">
            <a:xfrm>
              <a:off x="4522" y="2224"/>
              <a:ext cx="665"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FY 2018/19</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0" name="Freeform 18">
              <a:extLst>
                <a:ext uri="{FF2B5EF4-FFF2-40B4-BE49-F238E27FC236}">
                  <a16:creationId xmlns:a16="http://schemas.microsoft.com/office/drawing/2014/main" xmlns="" id="{A64F4227-AEC8-4089-9F31-95B8D553B036}"/>
                </a:ext>
              </a:extLst>
            </p:cNvPr>
            <p:cNvSpPr>
              <a:spLocks noEditPoints="1"/>
            </p:cNvSpPr>
            <p:nvPr/>
          </p:nvSpPr>
          <p:spPr bwMode="auto">
            <a:xfrm>
              <a:off x="467" y="2387"/>
              <a:ext cx="4978" cy="182"/>
            </a:xfrm>
            <a:custGeom>
              <a:avLst/>
              <a:gdLst>
                <a:gd name="T0" fmla="*/ 0 w 4978"/>
                <a:gd name="T1" fmla="*/ 0 h 182"/>
                <a:gd name="T2" fmla="*/ 4978 w 4978"/>
                <a:gd name="T3" fmla="*/ 0 h 182"/>
                <a:gd name="T4" fmla="*/ 0 w 4978"/>
                <a:gd name="T5" fmla="*/ 0 h 182"/>
                <a:gd name="T6" fmla="*/ 0 w 4978"/>
                <a:gd name="T7" fmla="*/ 182 h 182"/>
                <a:gd name="T8" fmla="*/ 1361 w 4978"/>
                <a:gd name="T9" fmla="*/ 0 h 182"/>
                <a:gd name="T10" fmla="*/ 1361 w 4978"/>
                <a:gd name="T11" fmla="*/ 182 h 182"/>
                <a:gd name="T12" fmla="*/ 1361 w 4978"/>
                <a:gd name="T13" fmla="*/ 0 h 182"/>
                <a:gd name="T14" fmla="*/ 1361 w 4978"/>
                <a:gd name="T15" fmla="*/ 182 h 182"/>
                <a:gd name="T16" fmla="*/ 2570 w 4978"/>
                <a:gd name="T17" fmla="*/ 0 h 182"/>
                <a:gd name="T18" fmla="*/ 2570 w 4978"/>
                <a:gd name="T19" fmla="*/ 182 h 182"/>
                <a:gd name="T20" fmla="*/ 2570 w 4978"/>
                <a:gd name="T21" fmla="*/ 0 h 182"/>
                <a:gd name="T22" fmla="*/ 2570 w 4978"/>
                <a:gd name="T23" fmla="*/ 182 h 182"/>
                <a:gd name="T24" fmla="*/ 3779 w 4978"/>
                <a:gd name="T25" fmla="*/ 0 h 182"/>
                <a:gd name="T26" fmla="*/ 3779 w 4978"/>
                <a:gd name="T27" fmla="*/ 182 h 182"/>
                <a:gd name="T28" fmla="*/ 3779 w 4978"/>
                <a:gd name="T29" fmla="*/ 0 h 182"/>
                <a:gd name="T30" fmla="*/ 3779 w 4978"/>
                <a:gd name="T31" fmla="*/ 182 h 182"/>
                <a:gd name="T32" fmla="*/ 4978 w 4978"/>
                <a:gd name="T33" fmla="*/ 0 h 182"/>
                <a:gd name="T34" fmla="*/ 4978 w 4978"/>
                <a:gd name="T35" fmla="*/ 182 h 182"/>
                <a:gd name="T36" fmla="*/ 4978 w 4978"/>
                <a:gd name="T37" fmla="*/ 0 h 182"/>
                <a:gd name="T38" fmla="*/ 4978 w 4978"/>
                <a:gd name="T39"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78" h="182">
                  <a:moveTo>
                    <a:pt x="0" y="0"/>
                  </a:moveTo>
                  <a:lnTo>
                    <a:pt x="4978" y="0"/>
                  </a:lnTo>
                  <a:moveTo>
                    <a:pt x="0" y="0"/>
                  </a:moveTo>
                  <a:lnTo>
                    <a:pt x="0" y="182"/>
                  </a:lnTo>
                  <a:moveTo>
                    <a:pt x="1361" y="0"/>
                  </a:moveTo>
                  <a:lnTo>
                    <a:pt x="1361" y="182"/>
                  </a:lnTo>
                  <a:moveTo>
                    <a:pt x="1361" y="0"/>
                  </a:moveTo>
                  <a:lnTo>
                    <a:pt x="1361" y="182"/>
                  </a:lnTo>
                  <a:moveTo>
                    <a:pt x="2570" y="0"/>
                  </a:moveTo>
                  <a:lnTo>
                    <a:pt x="2570" y="182"/>
                  </a:lnTo>
                  <a:moveTo>
                    <a:pt x="2570" y="0"/>
                  </a:moveTo>
                  <a:lnTo>
                    <a:pt x="2570" y="182"/>
                  </a:lnTo>
                  <a:moveTo>
                    <a:pt x="3779" y="0"/>
                  </a:moveTo>
                  <a:lnTo>
                    <a:pt x="3779" y="182"/>
                  </a:lnTo>
                  <a:moveTo>
                    <a:pt x="3779" y="0"/>
                  </a:moveTo>
                  <a:lnTo>
                    <a:pt x="3779" y="182"/>
                  </a:lnTo>
                  <a:moveTo>
                    <a:pt x="4978" y="0"/>
                  </a:moveTo>
                  <a:lnTo>
                    <a:pt x="4978" y="182"/>
                  </a:lnTo>
                  <a:moveTo>
                    <a:pt x="4978" y="0"/>
                  </a:moveTo>
                  <a:lnTo>
                    <a:pt x="4978" y="182"/>
                  </a:lnTo>
                </a:path>
              </a:pathLst>
            </a:custGeom>
            <a:noFill/>
            <a:ln w="15875" cap="flat">
              <a:solidFill>
                <a:srgbClr val="D9D9D9"/>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Rectangle 19">
              <a:extLst>
                <a:ext uri="{FF2B5EF4-FFF2-40B4-BE49-F238E27FC236}">
                  <a16:creationId xmlns:a16="http://schemas.microsoft.com/office/drawing/2014/main" xmlns="" id="{F2A71764-10CA-4E80-8CED-9DB5A3F1B50B}"/>
                </a:ext>
              </a:extLst>
            </p:cNvPr>
            <p:cNvSpPr>
              <a:spLocks noChangeArrowheads="1"/>
            </p:cNvSpPr>
            <p:nvPr/>
          </p:nvSpPr>
          <p:spPr bwMode="auto">
            <a:xfrm>
              <a:off x="510" y="2440"/>
              <a:ext cx="57" cy="67"/>
            </a:xfrm>
            <a:prstGeom prst="rect">
              <a:avLst/>
            </a:prstGeom>
            <a:solidFill>
              <a:srgbClr val="4F81B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Rectangle 20">
              <a:extLst>
                <a:ext uri="{FF2B5EF4-FFF2-40B4-BE49-F238E27FC236}">
                  <a16:creationId xmlns:a16="http://schemas.microsoft.com/office/drawing/2014/main" xmlns="" id="{32927812-8B4B-40DE-B3F9-601027F91D1F}"/>
                </a:ext>
              </a:extLst>
            </p:cNvPr>
            <p:cNvSpPr>
              <a:spLocks noChangeArrowheads="1"/>
            </p:cNvSpPr>
            <p:nvPr/>
          </p:nvSpPr>
          <p:spPr bwMode="auto">
            <a:xfrm>
              <a:off x="603" y="2404"/>
              <a:ext cx="1121"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Government grant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3" name="Rectangle 21">
              <a:extLst>
                <a:ext uri="{FF2B5EF4-FFF2-40B4-BE49-F238E27FC236}">
                  <a16:creationId xmlns:a16="http://schemas.microsoft.com/office/drawing/2014/main" xmlns="" id="{94E502E8-4723-4E9F-90B3-CA09FADC3D2F}"/>
                </a:ext>
              </a:extLst>
            </p:cNvPr>
            <p:cNvSpPr>
              <a:spLocks noChangeArrowheads="1"/>
            </p:cNvSpPr>
            <p:nvPr/>
          </p:nvSpPr>
          <p:spPr bwMode="auto">
            <a:xfrm>
              <a:off x="2239" y="2407"/>
              <a:ext cx="395"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55 987</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4" name="Rectangle 22">
              <a:extLst>
                <a:ext uri="{FF2B5EF4-FFF2-40B4-BE49-F238E27FC236}">
                  <a16:creationId xmlns:a16="http://schemas.microsoft.com/office/drawing/2014/main" xmlns="" id="{D0BC4E46-14FB-449D-AC68-C14CFC55A2CC}"/>
                </a:ext>
              </a:extLst>
            </p:cNvPr>
            <p:cNvSpPr>
              <a:spLocks noChangeArrowheads="1"/>
            </p:cNvSpPr>
            <p:nvPr/>
          </p:nvSpPr>
          <p:spPr bwMode="auto">
            <a:xfrm>
              <a:off x="3448" y="2407"/>
              <a:ext cx="395"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87 864</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5" name="Rectangle 23">
              <a:extLst>
                <a:ext uri="{FF2B5EF4-FFF2-40B4-BE49-F238E27FC236}">
                  <a16:creationId xmlns:a16="http://schemas.microsoft.com/office/drawing/2014/main" xmlns="" id="{921ED282-870D-42C6-B2EB-98C1BB699BF1}"/>
                </a:ext>
              </a:extLst>
            </p:cNvPr>
            <p:cNvSpPr>
              <a:spLocks noChangeArrowheads="1"/>
            </p:cNvSpPr>
            <p:nvPr/>
          </p:nvSpPr>
          <p:spPr bwMode="auto">
            <a:xfrm>
              <a:off x="4656" y="2407"/>
              <a:ext cx="395"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63 018</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6" name="Freeform 24">
              <a:extLst>
                <a:ext uri="{FF2B5EF4-FFF2-40B4-BE49-F238E27FC236}">
                  <a16:creationId xmlns:a16="http://schemas.microsoft.com/office/drawing/2014/main" xmlns="" id="{7F639AA8-98CB-4D5C-9707-65668B344156}"/>
                </a:ext>
              </a:extLst>
            </p:cNvPr>
            <p:cNvSpPr>
              <a:spLocks noEditPoints="1"/>
            </p:cNvSpPr>
            <p:nvPr/>
          </p:nvSpPr>
          <p:spPr bwMode="auto">
            <a:xfrm>
              <a:off x="467" y="2569"/>
              <a:ext cx="4978" cy="334"/>
            </a:xfrm>
            <a:custGeom>
              <a:avLst/>
              <a:gdLst>
                <a:gd name="T0" fmla="*/ 0 w 4978"/>
                <a:gd name="T1" fmla="*/ 0 h 334"/>
                <a:gd name="T2" fmla="*/ 4978 w 4978"/>
                <a:gd name="T3" fmla="*/ 0 h 334"/>
                <a:gd name="T4" fmla="*/ 0 w 4978"/>
                <a:gd name="T5" fmla="*/ 0 h 334"/>
                <a:gd name="T6" fmla="*/ 0 w 4978"/>
                <a:gd name="T7" fmla="*/ 334 h 334"/>
                <a:gd name="T8" fmla="*/ 1361 w 4978"/>
                <a:gd name="T9" fmla="*/ 0 h 334"/>
                <a:gd name="T10" fmla="*/ 1361 w 4978"/>
                <a:gd name="T11" fmla="*/ 334 h 334"/>
                <a:gd name="T12" fmla="*/ 1361 w 4978"/>
                <a:gd name="T13" fmla="*/ 0 h 334"/>
                <a:gd name="T14" fmla="*/ 1361 w 4978"/>
                <a:gd name="T15" fmla="*/ 334 h 334"/>
                <a:gd name="T16" fmla="*/ 2570 w 4978"/>
                <a:gd name="T17" fmla="*/ 0 h 334"/>
                <a:gd name="T18" fmla="*/ 2570 w 4978"/>
                <a:gd name="T19" fmla="*/ 334 h 334"/>
                <a:gd name="T20" fmla="*/ 2570 w 4978"/>
                <a:gd name="T21" fmla="*/ 0 h 334"/>
                <a:gd name="T22" fmla="*/ 2570 w 4978"/>
                <a:gd name="T23" fmla="*/ 334 h 334"/>
                <a:gd name="T24" fmla="*/ 3779 w 4978"/>
                <a:gd name="T25" fmla="*/ 0 h 334"/>
                <a:gd name="T26" fmla="*/ 3779 w 4978"/>
                <a:gd name="T27" fmla="*/ 334 h 334"/>
                <a:gd name="T28" fmla="*/ 3779 w 4978"/>
                <a:gd name="T29" fmla="*/ 0 h 334"/>
                <a:gd name="T30" fmla="*/ 3779 w 4978"/>
                <a:gd name="T31" fmla="*/ 334 h 334"/>
                <a:gd name="T32" fmla="*/ 4978 w 4978"/>
                <a:gd name="T33" fmla="*/ 0 h 334"/>
                <a:gd name="T34" fmla="*/ 4978 w 4978"/>
                <a:gd name="T35" fmla="*/ 334 h 334"/>
                <a:gd name="T36" fmla="*/ 4978 w 4978"/>
                <a:gd name="T37" fmla="*/ 0 h 334"/>
                <a:gd name="T38" fmla="*/ 4978 w 4978"/>
                <a:gd name="T39"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78" h="334">
                  <a:moveTo>
                    <a:pt x="0" y="0"/>
                  </a:moveTo>
                  <a:lnTo>
                    <a:pt x="4978" y="0"/>
                  </a:lnTo>
                  <a:moveTo>
                    <a:pt x="0" y="0"/>
                  </a:moveTo>
                  <a:lnTo>
                    <a:pt x="0" y="334"/>
                  </a:lnTo>
                  <a:moveTo>
                    <a:pt x="1361" y="0"/>
                  </a:moveTo>
                  <a:lnTo>
                    <a:pt x="1361" y="334"/>
                  </a:lnTo>
                  <a:moveTo>
                    <a:pt x="1361" y="0"/>
                  </a:moveTo>
                  <a:lnTo>
                    <a:pt x="1361" y="334"/>
                  </a:lnTo>
                  <a:moveTo>
                    <a:pt x="2570" y="0"/>
                  </a:moveTo>
                  <a:lnTo>
                    <a:pt x="2570" y="334"/>
                  </a:lnTo>
                  <a:moveTo>
                    <a:pt x="2570" y="0"/>
                  </a:moveTo>
                  <a:lnTo>
                    <a:pt x="2570" y="334"/>
                  </a:lnTo>
                  <a:moveTo>
                    <a:pt x="3779" y="0"/>
                  </a:moveTo>
                  <a:lnTo>
                    <a:pt x="3779" y="334"/>
                  </a:lnTo>
                  <a:moveTo>
                    <a:pt x="3779" y="0"/>
                  </a:moveTo>
                  <a:lnTo>
                    <a:pt x="3779" y="334"/>
                  </a:lnTo>
                  <a:moveTo>
                    <a:pt x="4978" y="0"/>
                  </a:moveTo>
                  <a:lnTo>
                    <a:pt x="4978" y="334"/>
                  </a:lnTo>
                  <a:moveTo>
                    <a:pt x="4978" y="0"/>
                  </a:moveTo>
                  <a:lnTo>
                    <a:pt x="4978" y="334"/>
                  </a:lnTo>
                </a:path>
              </a:pathLst>
            </a:custGeom>
            <a:noFill/>
            <a:ln w="15875" cap="flat">
              <a:solidFill>
                <a:srgbClr val="D9D9D9"/>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Rectangle 25">
              <a:extLst>
                <a:ext uri="{FF2B5EF4-FFF2-40B4-BE49-F238E27FC236}">
                  <a16:creationId xmlns:a16="http://schemas.microsoft.com/office/drawing/2014/main" xmlns="" id="{3AB21F5D-0CA5-4B87-8A84-6789F57C7825}"/>
                </a:ext>
              </a:extLst>
            </p:cNvPr>
            <p:cNvSpPr>
              <a:spLocks noChangeArrowheads="1"/>
            </p:cNvSpPr>
            <p:nvPr/>
          </p:nvSpPr>
          <p:spPr bwMode="auto">
            <a:xfrm>
              <a:off x="510" y="2631"/>
              <a:ext cx="57" cy="57"/>
            </a:xfrm>
            <a:prstGeom prst="rect">
              <a:avLst/>
            </a:prstGeom>
            <a:solidFill>
              <a:srgbClr val="C0504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26">
              <a:extLst>
                <a:ext uri="{FF2B5EF4-FFF2-40B4-BE49-F238E27FC236}">
                  <a16:creationId xmlns:a16="http://schemas.microsoft.com/office/drawing/2014/main" xmlns="" id="{4ECA1910-250F-4320-A171-B395BE4119A2}"/>
                </a:ext>
              </a:extLst>
            </p:cNvPr>
            <p:cNvSpPr>
              <a:spLocks noChangeArrowheads="1"/>
            </p:cNvSpPr>
            <p:nvPr/>
          </p:nvSpPr>
          <p:spPr bwMode="auto">
            <a:xfrm>
              <a:off x="603" y="2589"/>
              <a:ext cx="1085"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Safety permit and</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9" name="Rectangle 27">
              <a:extLst>
                <a:ext uri="{FF2B5EF4-FFF2-40B4-BE49-F238E27FC236}">
                  <a16:creationId xmlns:a16="http://schemas.microsoft.com/office/drawing/2014/main" xmlns="" id="{EDFB6943-F2B5-475A-A229-DF3C30954767}"/>
                </a:ext>
              </a:extLst>
            </p:cNvPr>
            <p:cNvSpPr>
              <a:spLocks noChangeArrowheads="1"/>
            </p:cNvSpPr>
            <p:nvPr/>
          </p:nvSpPr>
          <p:spPr bwMode="auto">
            <a:xfrm>
              <a:off x="671" y="2737"/>
              <a:ext cx="941"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application Fee</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0" name="Rectangle 28">
              <a:extLst>
                <a:ext uri="{FF2B5EF4-FFF2-40B4-BE49-F238E27FC236}">
                  <a16:creationId xmlns:a16="http://schemas.microsoft.com/office/drawing/2014/main" xmlns="" id="{84F668E2-C2B9-464D-8B67-6C7ADAD1D448}"/>
                </a:ext>
              </a:extLst>
            </p:cNvPr>
            <p:cNvSpPr>
              <a:spLocks noChangeArrowheads="1"/>
            </p:cNvSpPr>
            <p:nvPr/>
          </p:nvSpPr>
          <p:spPr bwMode="auto">
            <a:xfrm>
              <a:off x="2204" y="2667"/>
              <a:ext cx="467"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128 782</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1" name="Rectangle 29">
              <a:extLst>
                <a:ext uri="{FF2B5EF4-FFF2-40B4-BE49-F238E27FC236}">
                  <a16:creationId xmlns:a16="http://schemas.microsoft.com/office/drawing/2014/main" xmlns="" id="{E216BB7D-BF30-470E-9057-806505A8E3A9}"/>
                </a:ext>
              </a:extLst>
            </p:cNvPr>
            <p:cNvSpPr>
              <a:spLocks noChangeArrowheads="1"/>
            </p:cNvSpPr>
            <p:nvPr/>
          </p:nvSpPr>
          <p:spPr bwMode="auto">
            <a:xfrm>
              <a:off x="3412" y="2667"/>
              <a:ext cx="467"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150 429</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2" name="Rectangle 30">
              <a:extLst>
                <a:ext uri="{FF2B5EF4-FFF2-40B4-BE49-F238E27FC236}">
                  <a16:creationId xmlns:a16="http://schemas.microsoft.com/office/drawing/2014/main" xmlns="" id="{7C6CD02D-E2D5-45BB-A969-F3F7B4413BB6}"/>
                </a:ext>
              </a:extLst>
            </p:cNvPr>
            <p:cNvSpPr>
              <a:spLocks noChangeArrowheads="1"/>
            </p:cNvSpPr>
            <p:nvPr/>
          </p:nvSpPr>
          <p:spPr bwMode="auto">
            <a:xfrm>
              <a:off x="4621" y="2667"/>
              <a:ext cx="467"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164 048</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3" name="Freeform 31">
              <a:extLst>
                <a:ext uri="{FF2B5EF4-FFF2-40B4-BE49-F238E27FC236}">
                  <a16:creationId xmlns:a16="http://schemas.microsoft.com/office/drawing/2014/main" xmlns="" id="{4FF1DF60-C160-451F-957E-4105F1683AD5}"/>
                </a:ext>
              </a:extLst>
            </p:cNvPr>
            <p:cNvSpPr>
              <a:spLocks noEditPoints="1"/>
            </p:cNvSpPr>
            <p:nvPr/>
          </p:nvSpPr>
          <p:spPr bwMode="auto">
            <a:xfrm>
              <a:off x="467" y="2903"/>
              <a:ext cx="4978" cy="181"/>
            </a:xfrm>
            <a:custGeom>
              <a:avLst/>
              <a:gdLst>
                <a:gd name="T0" fmla="*/ 0 w 4978"/>
                <a:gd name="T1" fmla="*/ 0 h 181"/>
                <a:gd name="T2" fmla="*/ 4978 w 4978"/>
                <a:gd name="T3" fmla="*/ 0 h 181"/>
                <a:gd name="T4" fmla="*/ 0 w 4978"/>
                <a:gd name="T5" fmla="*/ 0 h 181"/>
                <a:gd name="T6" fmla="*/ 0 w 4978"/>
                <a:gd name="T7" fmla="*/ 181 h 181"/>
                <a:gd name="T8" fmla="*/ 1361 w 4978"/>
                <a:gd name="T9" fmla="*/ 0 h 181"/>
                <a:gd name="T10" fmla="*/ 1361 w 4978"/>
                <a:gd name="T11" fmla="*/ 181 h 181"/>
                <a:gd name="T12" fmla="*/ 1361 w 4978"/>
                <a:gd name="T13" fmla="*/ 0 h 181"/>
                <a:gd name="T14" fmla="*/ 1361 w 4978"/>
                <a:gd name="T15" fmla="*/ 181 h 181"/>
                <a:gd name="T16" fmla="*/ 2570 w 4978"/>
                <a:gd name="T17" fmla="*/ 0 h 181"/>
                <a:gd name="T18" fmla="*/ 2570 w 4978"/>
                <a:gd name="T19" fmla="*/ 181 h 181"/>
                <a:gd name="T20" fmla="*/ 2570 w 4978"/>
                <a:gd name="T21" fmla="*/ 0 h 181"/>
                <a:gd name="T22" fmla="*/ 2570 w 4978"/>
                <a:gd name="T23" fmla="*/ 181 h 181"/>
                <a:gd name="T24" fmla="*/ 3779 w 4978"/>
                <a:gd name="T25" fmla="*/ 0 h 181"/>
                <a:gd name="T26" fmla="*/ 3779 w 4978"/>
                <a:gd name="T27" fmla="*/ 181 h 181"/>
                <a:gd name="T28" fmla="*/ 3779 w 4978"/>
                <a:gd name="T29" fmla="*/ 0 h 181"/>
                <a:gd name="T30" fmla="*/ 3779 w 4978"/>
                <a:gd name="T31" fmla="*/ 181 h 181"/>
                <a:gd name="T32" fmla="*/ 4978 w 4978"/>
                <a:gd name="T33" fmla="*/ 0 h 181"/>
                <a:gd name="T34" fmla="*/ 4978 w 4978"/>
                <a:gd name="T35" fmla="*/ 181 h 181"/>
                <a:gd name="T36" fmla="*/ 4978 w 4978"/>
                <a:gd name="T37" fmla="*/ 0 h 181"/>
                <a:gd name="T38" fmla="*/ 4978 w 4978"/>
                <a:gd name="T39"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78" h="181">
                  <a:moveTo>
                    <a:pt x="0" y="0"/>
                  </a:moveTo>
                  <a:lnTo>
                    <a:pt x="4978" y="0"/>
                  </a:lnTo>
                  <a:moveTo>
                    <a:pt x="0" y="0"/>
                  </a:moveTo>
                  <a:lnTo>
                    <a:pt x="0" y="181"/>
                  </a:lnTo>
                  <a:moveTo>
                    <a:pt x="1361" y="0"/>
                  </a:moveTo>
                  <a:lnTo>
                    <a:pt x="1361" y="181"/>
                  </a:lnTo>
                  <a:moveTo>
                    <a:pt x="1361" y="0"/>
                  </a:moveTo>
                  <a:lnTo>
                    <a:pt x="1361" y="181"/>
                  </a:lnTo>
                  <a:moveTo>
                    <a:pt x="2570" y="0"/>
                  </a:moveTo>
                  <a:lnTo>
                    <a:pt x="2570" y="181"/>
                  </a:lnTo>
                  <a:moveTo>
                    <a:pt x="2570" y="0"/>
                  </a:moveTo>
                  <a:lnTo>
                    <a:pt x="2570" y="181"/>
                  </a:lnTo>
                  <a:moveTo>
                    <a:pt x="3779" y="0"/>
                  </a:moveTo>
                  <a:lnTo>
                    <a:pt x="3779" y="181"/>
                  </a:lnTo>
                  <a:moveTo>
                    <a:pt x="3779" y="0"/>
                  </a:moveTo>
                  <a:lnTo>
                    <a:pt x="3779" y="181"/>
                  </a:lnTo>
                  <a:moveTo>
                    <a:pt x="4978" y="0"/>
                  </a:moveTo>
                  <a:lnTo>
                    <a:pt x="4978" y="181"/>
                  </a:lnTo>
                  <a:moveTo>
                    <a:pt x="4978" y="0"/>
                  </a:moveTo>
                  <a:lnTo>
                    <a:pt x="4978" y="181"/>
                  </a:lnTo>
                </a:path>
              </a:pathLst>
            </a:custGeom>
            <a:noFill/>
            <a:ln w="15875" cap="flat">
              <a:solidFill>
                <a:srgbClr val="D9D9D9"/>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Rectangle 32">
              <a:extLst>
                <a:ext uri="{FF2B5EF4-FFF2-40B4-BE49-F238E27FC236}">
                  <a16:creationId xmlns:a16="http://schemas.microsoft.com/office/drawing/2014/main" xmlns="" id="{51607ACD-BF83-46B4-B0F1-171184DFDC93}"/>
                </a:ext>
              </a:extLst>
            </p:cNvPr>
            <p:cNvSpPr>
              <a:spLocks noChangeArrowheads="1"/>
            </p:cNvSpPr>
            <p:nvPr/>
          </p:nvSpPr>
          <p:spPr bwMode="auto">
            <a:xfrm>
              <a:off x="510" y="2955"/>
              <a:ext cx="57" cy="67"/>
            </a:xfrm>
            <a:prstGeom prst="rect">
              <a:avLst/>
            </a:prstGeom>
            <a:solidFill>
              <a:srgbClr val="9BBB5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Rectangle 33">
              <a:extLst>
                <a:ext uri="{FF2B5EF4-FFF2-40B4-BE49-F238E27FC236}">
                  <a16:creationId xmlns:a16="http://schemas.microsoft.com/office/drawing/2014/main" xmlns="" id="{5D7E92EE-AF1C-44F0-B5FD-B8F6282A3877}"/>
                </a:ext>
              </a:extLst>
            </p:cNvPr>
            <p:cNvSpPr>
              <a:spLocks noChangeArrowheads="1"/>
            </p:cNvSpPr>
            <p:nvPr/>
          </p:nvSpPr>
          <p:spPr bwMode="auto">
            <a:xfrm>
              <a:off x="603" y="2922"/>
              <a:ext cx="1060"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Technology audit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6" name="Rectangle 34">
              <a:extLst>
                <a:ext uri="{FF2B5EF4-FFF2-40B4-BE49-F238E27FC236}">
                  <a16:creationId xmlns:a16="http://schemas.microsoft.com/office/drawing/2014/main" xmlns="" id="{A0F450BE-035E-4D56-8C8F-91E2D03869A4}"/>
                </a:ext>
              </a:extLst>
            </p:cNvPr>
            <p:cNvSpPr>
              <a:spLocks noChangeArrowheads="1"/>
            </p:cNvSpPr>
            <p:nvPr/>
          </p:nvSpPr>
          <p:spPr bwMode="auto">
            <a:xfrm>
              <a:off x="2239" y="2925"/>
              <a:ext cx="395"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59 834</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7" name="Rectangle 35">
              <a:extLst>
                <a:ext uri="{FF2B5EF4-FFF2-40B4-BE49-F238E27FC236}">
                  <a16:creationId xmlns:a16="http://schemas.microsoft.com/office/drawing/2014/main" xmlns="" id="{D28E60D0-863D-42A0-AA80-DBD4346A933B}"/>
                </a:ext>
              </a:extLst>
            </p:cNvPr>
            <p:cNvSpPr>
              <a:spLocks noChangeArrowheads="1"/>
            </p:cNvSpPr>
            <p:nvPr/>
          </p:nvSpPr>
          <p:spPr bwMode="auto">
            <a:xfrm>
              <a:off x="3448" y="2925"/>
              <a:ext cx="395"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23 386</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8" name="Rectangle 36">
              <a:extLst>
                <a:ext uri="{FF2B5EF4-FFF2-40B4-BE49-F238E27FC236}">
                  <a16:creationId xmlns:a16="http://schemas.microsoft.com/office/drawing/2014/main" xmlns="" id="{DA93DC77-3C30-4F21-86AA-93137DAA2A88}"/>
                </a:ext>
              </a:extLst>
            </p:cNvPr>
            <p:cNvSpPr>
              <a:spLocks noChangeArrowheads="1"/>
            </p:cNvSpPr>
            <p:nvPr/>
          </p:nvSpPr>
          <p:spPr bwMode="auto">
            <a:xfrm>
              <a:off x="4691" y="2925"/>
              <a:ext cx="323"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1 729</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9" name="Freeform 37">
              <a:extLst>
                <a:ext uri="{FF2B5EF4-FFF2-40B4-BE49-F238E27FC236}">
                  <a16:creationId xmlns:a16="http://schemas.microsoft.com/office/drawing/2014/main" xmlns="" id="{7D18DFF7-8D97-4A39-BC6C-CC6B30E4B88F}"/>
                </a:ext>
              </a:extLst>
            </p:cNvPr>
            <p:cNvSpPr>
              <a:spLocks noEditPoints="1"/>
            </p:cNvSpPr>
            <p:nvPr/>
          </p:nvSpPr>
          <p:spPr bwMode="auto">
            <a:xfrm>
              <a:off x="467" y="3084"/>
              <a:ext cx="4978" cy="191"/>
            </a:xfrm>
            <a:custGeom>
              <a:avLst/>
              <a:gdLst>
                <a:gd name="T0" fmla="*/ 0 w 4978"/>
                <a:gd name="T1" fmla="*/ 0 h 191"/>
                <a:gd name="T2" fmla="*/ 4978 w 4978"/>
                <a:gd name="T3" fmla="*/ 0 h 191"/>
                <a:gd name="T4" fmla="*/ 0 w 4978"/>
                <a:gd name="T5" fmla="*/ 0 h 191"/>
                <a:gd name="T6" fmla="*/ 0 w 4978"/>
                <a:gd name="T7" fmla="*/ 191 h 191"/>
                <a:gd name="T8" fmla="*/ 1361 w 4978"/>
                <a:gd name="T9" fmla="*/ 0 h 191"/>
                <a:gd name="T10" fmla="*/ 1361 w 4978"/>
                <a:gd name="T11" fmla="*/ 191 h 191"/>
                <a:gd name="T12" fmla="*/ 1361 w 4978"/>
                <a:gd name="T13" fmla="*/ 0 h 191"/>
                <a:gd name="T14" fmla="*/ 1361 w 4978"/>
                <a:gd name="T15" fmla="*/ 191 h 191"/>
                <a:gd name="T16" fmla="*/ 2570 w 4978"/>
                <a:gd name="T17" fmla="*/ 0 h 191"/>
                <a:gd name="T18" fmla="*/ 2570 w 4978"/>
                <a:gd name="T19" fmla="*/ 191 h 191"/>
                <a:gd name="T20" fmla="*/ 2570 w 4978"/>
                <a:gd name="T21" fmla="*/ 0 h 191"/>
                <a:gd name="T22" fmla="*/ 2570 w 4978"/>
                <a:gd name="T23" fmla="*/ 191 h 191"/>
                <a:gd name="T24" fmla="*/ 3779 w 4978"/>
                <a:gd name="T25" fmla="*/ 0 h 191"/>
                <a:gd name="T26" fmla="*/ 3779 w 4978"/>
                <a:gd name="T27" fmla="*/ 191 h 191"/>
                <a:gd name="T28" fmla="*/ 3779 w 4978"/>
                <a:gd name="T29" fmla="*/ 0 h 191"/>
                <a:gd name="T30" fmla="*/ 3779 w 4978"/>
                <a:gd name="T31" fmla="*/ 191 h 191"/>
                <a:gd name="T32" fmla="*/ 4978 w 4978"/>
                <a:gd name="T33" fmla="*/ 0 h 191"/>
                <a:gd name="T34" fmla="*/ 4978 w 4978"/>
                <a:gd name="T35" fmla="*/ 191 h 191"/>
                <a:gd name="T36" fmla="*/ 4978 w 4978"/>
                <a:gd name="T37" fmla="*/ 0 h 191"/>
                <a:gd name="T38" fmla="*/ 4978 w 4978"/>
                <a:gd name="T39"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78" h="191">
                  <a:moveTo>
                    <a:pt x="0" y="0"/>
                  </a:moveTo>
                  <a:lnTo>
                    <a:pt x="4978" y="0"/>
                  </a:lnTo>
                  <a:moveTo>
                    <a:pt x="0" y="0"/>
                  </a:moveTo>
                  <a:lnTo>
                    <a:pt x="0" y="191"/>
                  </a:lnTo>
                  <a:moveTo>
                    <a:pt x="1361" y="0"/>
                  </a:moveTo>
                  <a:lnTo>
                    <a:pt x="1361" y="191"/>
                  </a:lnTo>
                  <a:moveTo>
                    <a:pt x="1361" y="0"/>
                  </a:moveTo>
                  <a:lnTo>
                    <a:pt x="1361" y="191"/>
                  </a:lnTo>
                  <a:moveTo>
                    <a:pt x="2570" y="0"/>
                  </a:moveTo>
                  <a:lnTo>
                    <a:pt x="2570" y="191"/>
                  </a:lnTo>
                  <a:moveTo>
                    <a:pt x="2570" y="0"/>
                  </a:moveTo>
                  <a:lnTo>
                    <a:pt x="2570" y="191"/>
                  </a:lnTo>
                  <a:moveTo>
                    <a:pt x="3779" y="0"/>
                  </a:moveTo>
                  <a:lnTo>
                    <a:pt x="3779" y="191"/>
                  </a:lnTo>
                  <a:moveTo>
                    <a:pt x="3779" y="0"/>
                  </a:moveTo>
                  <a:lnTo>
                    <a:pt x="3779" y="191"/>
                  </a:lnTo>
                  <a:moveTo>
                    <a:pt x="4978" y="0"/>
                  </a:moveTo>
                  <a:lnTo>
                    <a:pt x="4978" y="191"/>
                  </a:lnTo>
                  <a:moveTo>
                    <a:pt x="4978" y="0"/>
                  </a:moveTo>
                  <a:lnTo>
                    <a:pt x="4978" y="191"/>
                  </a:lnTo>
                </a:path>
              </a:pathLst>
            </a:custGeom>
            <a:noFill/>
            <a:ln w="15875" cap="flat">
              <a:solidFill>
                <a:srgbClr val="D9D9D9"/>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Rectangle 38">
              <a:extLst>
                <a:ext uri="{FF2B5EF4-FFF2-40B4-BE49-F238E27FC236}">
                  <a16:creationId xmlns:a16="http://schemas.microsoft.com/office/drawing/2014/main" xmlns="" id="{E40533D9-57DE-452A-8BAF-43EC4E9DB3F5}"/>
                </a:ext>
              </a:extLst>
            </p:cNvPr>
            <p:cNvSpPr>
              <a:spLocks noChangeArrowheads="1"/>
            </p:cNvSpPr>
            <p:nvPr/>
          </p:nvSpPr>
          <p:spPr bwMode="auto">
            <a:xfrm>
              <a:off x="510" y="3146"/>
              <a:ext cx="57" cy="67"/>
            </a:xfrm>
            <a:prstGeom prst="rect">
              <a:avLst/>
            </a:prstGeom>
            <a:solidFill>
              <a:srgbClr val="8064A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Rectangle 39">
              <a:extLst>
                <a:ext uri="{FF2B5EF4-FFF2-40B4-BE49-F238E27FC236}">
                  <a16:creationId xmlns:a16="http://schemas.microsoft.com/office/drawing/2014/main" xmlns="" id="{44A91F86-D0B2-437E-B2D9-E6FA873D9A9D}"/>
                </a:ext>
              </a:extLst>
            </p:cNvPr>
            <p:cNvSpPr>
              <a:spLocks noChangeArrowheads="1"/>
            </p:cNvSpPr>
            <p:nvPr/>
          </p:nvSpPr>
          <p:spPr bwMode="auto">
            <a:xfrm>
              <a:off x="603" y="3106"/>
              <a:ext cx="1309"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Other regulatory fees</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42" name="Rectangle 40">
              <a:extLst>
                <a:ext uri="{FF2B5EF4-FFF2-40B4-BE49-F238E27FC236}">
                  <a16:creationId xmlns:a16="http://schemas.microsoft.com/office/drawing/2014/main" xmlns="" id="{AA7C5A2B-BF8C-409E-87A5-C4644B1E3ECB}"/>
                </a:ext>
              </a:extLst>
            </p:cNvPr>
            <p:cNvSpPr>
              <a:spLocks noChangeArrowheads="1"/>
            </p:cNvSpPr>
            <p:nvPr/>
          </p:nvSpPr>
          <p:spPr bwMode="auto">
            <a:xfrm>
              <a:off x="2327" y="3109"/>
              <a:ext cx="215"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500</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43" name="Rectangle 41">
              <a:extLst>
                <a:ext uri="{FF2B5EF4-FFF2-40B4-BE49-F238E27FC236}">
                  <a16:creationId xmlns:a16="http://schemas.microsoft.com/office/drawing/2014/main" xmlns="" id="{23E8FDAB-8A2F-4141-902E-B1D25BDD1BE2}"/>
                </a:ext>
              </a:extLst>
            </p:cNvPr>
            <p:cNvSpPr>
              <a:spLocks noChangeArrowheads="1"/>
            </p:cNvSpPr>
            <p:nvPr/>
          </p:nvSpPr>
          <p:spPr bwMode="auto">
            <a:xfrm>
              <a:off x="3483" y="3109"/>
              <a:ext cx="323"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5 271</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44" name="Rectangle 42">
              <a:extLst>
                <a:ext uri="{FF2B5EF4-FFF2-40B4-BE49-F238E27FC236}">
                  <a16:creationId xmlns:a16="http://schemas.microsoft.com/office/drawing/2014/main" xmlns="" id="{E331792C-6DEC-4767-84A2-301E2BA262A2}"/>
                </a:ext>
              </a:extLst>
            </p:cNvPr>
            <p:cNvSpPr>
              <a:spLocks noChangeArrowheads="1"/>
            </p:cNvSpPr>
            <p:nvPr/>
          </p:nvSpPr>
          <p:spPr bwMode="auto">
            <a:xfrm>
              <a:off x="4691" y="3109"/>
              <a:ext cx="323"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6 000</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45" name="Freeform 43">
              <a:extLst>
                <a:ext uri="{FF2B5EF4-FFF2-40B4-BE49-F238E27FC236}">
                  <a16:creationId xmlns:a16="http://schemas.microsoft.com/office/drawing/2014/main" xmlns="" id="{DDC4DA48-A16B-4EAE-893F-CC5658087BF4}"/>
                </a:ext>
              </a:extLst>
            </p:cNvPr>
            <p:cNvSpPr>
              <a:spLocks noEditPoints="1"/>
            </p:cNvSpPr>
            <p:nvPr/>
          </p:nvSpPr>
          <p:spPr bwMode="auto">
            <a:xfrm>
              <a:off x="467" y="3275"/>
              <a:ext cx="4978" cy="181"/>
            </a:xfrm>
            <a:custGeom>
              <a:avLst/>
              <a:gdLst>
                <a:gd name="T0" fmla="*/ 0 w 4978"/>
                <a:gd name="T1" fmla="*/ 0 h 181"/>
                <a:gd name="T2" fmla="*/ 4978 w 4978"/>
                <a:gd name="T3" fmla="*/ 0 h 181"/>
                <a:gd name="T4" fmla="*/ 0 w 4978"/>
                <a:gd name="T5" fmla="*/ 0 h 181"/>
                <a:gd name="T6" fmla="*/ 0 w 4978"/>
                <a:gd name="T7" fmla="*/ 181 h 181"/>
                <a:gd name="T8" fmla="*/ 1361 w 4978"/>
                <a:gd name="T9" fmla="*/ 0 h 181"/>
                <a:gd name="T10" fmla="*/ 1361 w 4978"/>
                <a:gd name="T11" fmla="*/ 181 h 181"/>
                <a:gd name="T12" fmla="*/ 1361 w 4978"/>
                <a:gd name="T13" fmla="*/ 0 h 181"/>
                <a:gd name="T14" fmla="*/ 1361 w 4978"/>
                <a:gd name="T15" fmla="*/ 181 h 181"/>
                <a:gd name="T16" fmla="*/ 2570 w 4978"/>
                <a:gd name="T17" fmla="*/ 0 h 181"/>
                <a:gd name="T18" fmla="*/ 2570 w 4978"/>
                <a:gd name="T19" fmla="*/ 181 h 181"/>
                <a:gd name="T20" fmla="*/ 2570 w 4978"/>
                <a:gd name="T21" fmla="*/ 0 h 181"/>
                <a:gd name="T22" fmla="*/ 2570 w 4978"/>
                <a:gd name="T23" fmla="*/ 181 h 181"/>
                <a:gd name="T24" fmla="*/ 3779 w 4978"/>
                <a:gd name="T25" fmla="*/ 0 h 181"/>
                <a:gd name="T26" fmla="*/ 3779 w 4978"/>
                <a:gd name="T27" fmla="*/ 181 h 181"/>
                <a:gd name="T28" fmla="*/ 3779 w 4978"/>
                <a:gd name="T29" fmla="*/ 0 h 181"/>
                <a:gd name="T30" fmla="*/ 3779 w 4978"/>
                <a:gd name="T31" fmla="*/ 181 h 181"/>
                <a:gd name="T32" fmla="*/ 4978 w 4978"/>
                <a:gd name="T33" fmla="*/ 0 h 181"/>
                <a:gd name="T34" fmla="*/ 4978 w 4978"/>
                <a:gd name="T35" fmla="*/ 181 h 181"/>
                <a:gd name="T36" fmla="*/ 4978 w 4978"/>
                <a:gd name="T37" fmla="*/ 0 h 181"/>
                <a:gd name="T38" fmla="*/ 4978 w 4978"/>
                <a:gd name="T39"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78" h="181">
                  <a:moveTo>
                    <a:pt x="0" y="0"/>
                  </a:moveTo>
                  <a:lnTo>
                    <a:pt x="4978" y="0"/>
                  </a:lnTo>
                  <a:moveTo>
                    <a:pt x="0" y="0"/>
                  </a:moveTo>
                  <a:lnTo>
                    <a:pt x="0" y="181"/>
                  </a:lnTo>
                  <a:moveTo>
                    <a:pt x="1361" y="0"/>
                  </a:moveTo>
                  <a:lnTo>
                    <a:pt x="1361" y="181"/>
                  </a:lnTo>
                  <a:moveTo>
                    <a:pt x="1361" y="0"/>
                  </a:moveTo>
                  <a:lnTo>
                    <a:pt x="1361" y="181"/>
                  </a:lnTo>
                  <a:moveTo>
                    <a:pt x="2570" y="0"/>
                  </a:moveTo>
                  <a:lnTo>
                    <a:pt x="2570" y="181"/>
                  </a:lnTo>
                  <a:moveTo>
                    <a:pt x="2570" y="0"/>
                  </a:moveTo>
                  <a:lnTo>
                    <a:pt x="2570" y="181"/>
                  </a:lnTo>
                  <a:moveTo>
                    <a:pt x="3779" y="0"/>
                  </a:moveTo>
                  <a:lnTo>
                    <a:pt x="3779" y="181"/>
                  </a:lnTo>
                  <a:moveTo>
                    <a:pt x="3779" y="0"/>
                  </a:moveTo>
                  <a:lnTo>
                    <a:pt x="3779" y="181"/>
                  </a:lnTo>
                  <a:moveTo>
                    <a:pt x="4978" y="0"/>
                  </a:moveTo>
                  <a:lnTo>
                    <a:pt x="4978" y="181"/>
                  </a:lnTo>
                  <a:moveTo>
                    <a:pt x="4978" y="0"/>
                  </a:moveTo>
                  <a:lnTo>
                    <a:pt x="4978" y="181"/>
                  </a:lnTo>
                </a:path>
              </a:pathLst>
            </a:custGeom>
            <a:noFill/>
            <a:ln w="15875" cap="flat">
              <a:solidFill>
                <a:srgbClr val="D9D9D9"/>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Rectangle 44">
              <a:extLst>
                <a:ext uri="{FF2B5EF4-FFF2-40B4-BE49-F238E27FC236}">
                  <a16:creationId xmlns:a16="http://schemas.microsoft.com/office/drawing/2014/main" xmlns="" id="{CD169B87-29A0-4D47-B9ED-1A3B0B9AC719}"/>
                </a:ext>
              </a:extLst>
            </p:cNvPr>
            <p:cNvSpPr>
              <a:spLocks noChangeArrowheads="1"/>
            </p:cNvSpPr>
            <p:nvPr/>
          </p:nvSpPr>
          <p:spPr bwMode="auto">
            <a:xfrm>
              <a:off x="510" y="3328"/>
              <a:ext cx="57" cy="66"/>
            </a:xfrm>
            <a:prstGeom prst="rect">
              <a:avLst/>
            </a:prstGeom>
            <a:solidFill>
              <a:srgbClr val="4BAC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45">
              <a:extLst>
                <a:ext uri="{FF2B5EF4-FFF2-40B4-BE49-F238E27FC236}">
                  <a16:creationId xmlns:a16="http://schemas.microsoft.com/office/drawing/2014/main" xmlns="" id="{52F77789-55C1-446B-8F05-E85E8461F336}"/>
                </a:ext>
              </a:extLst>
            </p:cNvPr>
            <p:cNvSpPr>
              <a:spLocks noChangeArrowheads="1"/>
            </p:cNvSpPr>
            <p:nvPr/>
          </p:nvSpPr>
          <p:spPr bwMode="auto">
            <a:xfrm>
              <a:off x="603" y="3291"/>
              <a:ext cx="834"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Other income</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48" name="Rectangle 46">
              <a:extLst>
                <a:ext uri="{FF2B5EF4-FFF2-40B4-BE49-F238E27FC236}">
                  <a16:creationId xmlns:a16="http://schemas.microsoft.com/office/drawing/2014/main" xmlns="" id="{B37662BF-2C78-40BF-9922-C5F08B4DD77F}"/>
                </a:ext>
              </a:extLst>
            </p:cNvPr>
            <p:cNvSpPr>
              <a:spLocks noChangeArrowheads="1"/>
            </p:cNvSpPr>
            <p:nvPr/>
          </p:nvSpPr>
          <p:spPr bwMode="auto">
            <a:xfrm>
              <a:off x="2274" y="3294"/>
              <a:ext cx="323"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5 917</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49" name="Rectangle 47">
              <a:extLst>
                <a:ext uri="{FF2B5EF4-FFF2-40B4-BE49-F238E27FC236}">
                  <a16:creationId xmlns:a16="http://schemas.microsoft.com/office/drawing/2014/main" xmlns="" id="{3ABE78E0-647E-49BE-B4A7-86981C1DFA7A}"/>
                </a:ext>
              </a:extLst>
            </p:cNvPr>
            <p:cNvSpPr>
              <a:spLocks noChangeArrowheads="1"/>
            </p:cNvSpPr>
            <p:nvPr/>
          </p:nvSpPr>
          <p:spPr bwMode="auto">
            <a:xfrm>
              <a:off x="3483" y="3294"/>
              <a:ext cx="323"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6 584</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50" name="Rectangle 48">
              <a:extLst>
                <a:ext uri="{FF2B5EF4-FFF2-40B4-BE49-F238E27FC236}">
                  <a16:creationId xmlns:a16="http://schemas.microsoft.com/office/drawing/2014/main" xmlns="" id="{E6385074-D038-484D-A8A1-5DC14E4A4329}"/>
                </a:ext>
              </a:extLst>
            </p:cNvPr>
            <p:cNvSpPr>
              <a:spLocks noChangeArrowheads="1"/>
            </p:cNvSpPr>
            <p:nvPr/>
          </p:nvSpPr>
          <p:spPr bwMode="auto">
            <a:xfrm>
              <a:off x="4691" y="3294"/>
              <a:ext cx="323"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9 168</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51" name="Freeform 49">
              <a:extLst>
                <a:ext uri="{FF2B5EF4-FFF2-40B4-BE49-F238E27FC236}">
                  <a16:creationId xmlns:a16="http://schemas.microsoft.com/office/drawing/2014/main" xmlns="" id="{A43E0781-FC97-408E-964A-382D8A9F8248}"/>
                </a:ext>
              </a:extLst>
            </p:cNvPr>
            <p:cNvSpPr>
              <a:spLocks noEditPoints="1"/>
            </p:cNvSpPr>
            <p:nvPr/>
          </p:nvSpPr>
          <p:spPr bwMode="auto">
            <a:xfrm>
              <a:off x="467" y="3456"/>
              <a:ext cx="4978" cy="191"/>
            </a:xfrm>
            <a:custGeom>
              <a:avLst/>
              <a:gdLst>
                <a:gd name="T0" fmla="*/ 0 w 4978"/>
                <a:gd name="T1" fmla="*/ 0 h 191"/>
                <a:gd name="T2" fmla="*/ 4978 w 4978"/>
                <a:gd name="T3" fmla="*/ 0 h 191"/>
                <a:gd name="T4" fmla="*/ 0 w 4978"/>
                <a:gd name="T5" fmla="*/ 0 h 191"/>
                <a:gd name="T6" fmla="*/ 0 w 4978"/>
                <a:gd name="T7" fmla="*/ 191 h 191"/>
                <a:gd name="T8" fmla="*/ 0 w 4978"/>
                <a:gd name="T9" fmla="*/ 191 h 191"/>
                <a:gd name="T10" fmla="*/ 4978 w 4978"/>
                <a:gd name="T11" fmla="*/ 191 h 191"/>
                <a:gd name="T12" fmla="*/ 1361 w 4978"/>
                <a:gd name="T13" fmla="*/ 0 h 191"/>
                <a:gd name="T14" fmla="*/ 1361 w 4978"/>
                <a:gd name="T15" fmla="*/ 191 h 191"/>
                <a:gd name="T16" fmla="*/ 1361 w 4978"/>
                <a:gd name="T17" fmla="*/ 0 h 191"/>
                <a:gd name="T18" fmla="*/ 1361 w 4978"/>
                <a:gd name="T19" fmla="*/ 191 h 191"/>
                <a:gd name="T20" fmla="*/ 2570 w 4978"/>
                <a:gd name="T21" fmla="*/ 0 h 191"/>
                <a:gd name="T22" fmla="*/ 2570 w 4978"/>
                <a:gd name="T23" fmla="*/ 191 h 191"/>
                <a:gd name="T24" fmla="*/ 2570 w 4978"/>
                <a:gd name="T25" fmla="*/ 0 h 191"/>
                <a:gd name="T26" fmla="*/ 2570 w 4978"/>
                <a:gd name="T27" fmla="*/ 191 h 191"/>
                <a:gd name="T28" fmla="*/ 3779 w 4978"/>
                <a:gd name="T29" fmla="*/ 0 h 191"/>
                <a:gd name="T30" fmla="*/ 3779 w 4978"/>
                <a:gd name="T31" fmla="*/ 191 h 191"/>
                <a:gd name="T32" fmla="*/ 3779 w 4978"/>
                <a:gd name="T33" fmla="*/ 0 h 191"/>
                <a:gd name="T34" fmla="*/ 3779 w 4978"/>
                <a:gd name="T35" fmla="*/ 191 h 191"/>
                <a:gd name="T36" fmla="*/ 4978 w 4978"/>
                <a:gd name="T37" fmla="*/ 0 h 191"/>
                <a:gd name="T38" fmla="*/ 4978 w 4978"/>
                <a:gd name="T39" fmla="*/ 191 h 191"/>
                <a:gd name="T40" fmla="*/ 4978 w 4978"/>
                <a:gd name="T41" fmla="*/ 0 h 191"/>
                <a:gd name="T42" fmla="*/ 4978 w 4978"/>
                <a:gd name="T43"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8" h="191">
                  <a:moveTo>
                    <a:pt x="0" y="0"/>
                  </a:moveTo>
                  <a:lnTo>
                    <a:pt x="4978" y="0"/>
                  </a:lnTo>
                  <a:moveTo>
                    <a:pt x="0" y="0"/>
                  </a:moveTo>
                  <a:lnTo>
                    <a:pt x="0" y="191"/>
                  </a:lnTo>
                  <a:moveTo>
                    <a:pt x="0" y="191"/>
                  </a:moveTo>
                  <a:lnTo>
                    <a:pt x="4978" y="191"/>
                  </a:lnTo>
                  <a:moveTo>
                    <a:pt x="1361" y="0"/>
                  </a:moveTo>
                  <a:lnTo>
                    <a:pt x="1361" y="191"/>
                  </a:lnTo>
                  <a:moveTo>
                    <a:pt x="1361" y="0"/>
                  </a:moveTo>
                  <a:lnTo>
                    <a:pt x="1361" y="191"/>
                  </a:lnTo>
                  <a:moveTo>
                    <a:pt x="2570" y="0"/>
                  </a:moveTo>
                  <a:lnTo>
                    <a:pt x="2570" y="191"/>
                  </a:lnTo>
                  <a:moveTo>
                    <a:pt x="2570" y="0"/>
                  </a:moveTo>
                  <a:lnTo>
                    <a:pt x="2570" y="191"/>
                  </a:lnTo>
                  <a:moveTo>
                    <a:pt x="3779" y="0"/>
                  </a:moveTo>
                  <a:lnTo>
                    <a:pt x="3779" y="191"/>
                  </a:lnTo>
                  <a:moveTo>
                    <a:pt x="3779" y="0"/>
                  </a:moveTo>
                  <a:lnTo>
                    <a:pt x="3779" y="191"/>
                  </a:lnTo>
                  <a:moveTo>
                    <a:pt x="4978" y="0"/>
                  </a:moveTo>
                  <a:lnTo>
                    <a:pt x="4978" y="191"/>
                  </a:lnTo>
                  <a:moveTo>
                    <a:pt x="4978" y="0"/>
                  </a:moveTo>
                  <a:lnTo>
                    <a:pt x="4978" y="191"/>
                  </a:lnTo>
                </a:path>
              </a:pathLst>
            </a:custGeom>
            <a:noFill/>
            <a:ln w="15875" cap="flat">
              <a:solidFill>
                <a:srgbClr val="D9D9D9"/>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2" name="Rectangle 50">
              <a:extLst>
                <a:ext uri="{FF2B5EF4-FFF2-40B4-BE49-F238E27FC236}">
                  <a16:creationId xmlns:a16="http://schemas.microsoft.com/office/drawing/2014/main" xmlns="" id="{CF29B9EE-CA72-42F0-8FE7-60CABAED37CB}"/>
                </a:ext>
              </a:extLst>
            </p:cNvPr>
            <p:cNvSpPr>
              <a:spLocks noChangeArrowheads="1"/>
            </p:cNvSpPr>
            <p:nvPr/>
          </p:nvSpPr>
          <p:spPr bwMode="auto">
            <a:xfrm>
              <a:off x="510" y="3518"/>
              <a:ext cx="57" cy="58"/>
            </a:xfrm>
            <a:prstGeom prst="rect">
              <a:avLst/>
            </a:prstGeom>
            <a:solidFill>
              <a:srgbClr val="F796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51">
              <a:extLst>
                <a:ext uri="{FF2B5EF4-FFF2-40B4-BE49-F238E27FC236}">
                  <a16:creationId xmlns:a16="http://schemas.microsoft.com/office/drawing/2014/main" xmlns="" id="{42FF532D-CDCD-46FF-B8DF-360A397C1EE3}"/>
                </a:ext>
              </a:extLst>
            </p:cNvPr>
            <p:cNvSpPr>
              <a:spLocks noChangeArrowheads="1"/>
            </p:cNvSpPr>
            <p:nvPr/>
          </p:nvSpPr>
          <p:spPr bwMode="auto">
            <a:xfrm>
              <a:off x="603" y="3476"/>
              <a:ext cx="418"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TOTAL</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54" name="Rectangle 52">
              <a:extLst>
                <a:ext uri="{FF2B5EF4-FFF2-40B4-BE49-F238E27FC236}">
                  <a16:creationId xmlns:a16="http://schemas.microsoft.com/office/drawing/2014/main" xmlns="" id="{27D289BF-DD7D-4874-8C5C-509CC9BE59E4}"/>
                </a:ext>
              </a:extLst>
            </p:cNvPr>
            <p:cNvSpPr>
              <a:spLocks noChangeArrowheads="1"/>
            </p:cNvSpPr>
            <p:nvPr/>
          </p:nvSpPr>
          <p:spPr bwMode="auto">
            <a:xfrm>
              <a:off x="2204" y="3481"/>
              <a:ext cx="467"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251 020</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55" name="Rectangle 53">
              <a:extLst>
                <a:ext uri="{FF2B5EF4-FFF2-40B4-BE49-F238E27FC236}">
                  <a16:creationId xmlns:a16="http://schemas.microsoft.com/office/drawing/2014/main" xmlns="" id="{BCDAFCCB-7F7C-4F3A-BF8D-A4817708718C}"/>
                </a:ext>
              </a:extLst>
            </p:cNvPr>
            <p:cNvSpPr>
              <a:spLocks noChangeArrowheads="1"/>
            </p:cNvSpPr>
            <p:nvPr/>
          </p:nvSpPr>
          <p:spPr bwMode="auto">
            <a:xfrm>
              <a:off x="3412" y="3481"/>
              <a:ext cx="467"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273 534</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56" name="Rectangle 54">
              <a:extLst>
                <a:ext uri="{FF2B5EF4-FFF2-40B4-BE49-F238E27FC236}">
                  <a16:creationId xmlns:a16="http://schemas.microsoft.com/office/drawing/2014/main" xmlns="" id="{E2A12D8D-A452-406F-835A-7F3792B6AD98}"/>
                </a:ext>
              </a:extLst>
            </p:cNvPr>
            <p:cNvSpPr>
              <a:spLocks noChangeArrowheads="1"/>
            </p:cNvSpPr>
            <p:nvPr/>
          </p:nvSpPr>
          <p:spPr bwMode="auto">
            <a:xfrm>
              <a:off x="4621" y="3481"/>
              <a:ext cx="467"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Arial" panose="020B0604020202020204" pitchFamily="34" charset="0"/>
                </a:rPr>
                <a:t>243 963</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xmlns="" val="1225332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4699" y="116632"/>
            <a:ext cx="8770511" cy="653390"/>
          </a:xfrm>
        </p:spPr>
        <p:txBody>
          <a:bodyPr/>
          <a:lstStyle/>
          <a:p>
            <a:r>
              <a:rPr lang="en-GB" sz="2800" dirty="0">
                <a:solidFill>
                  <a:schemeClr val="accent1">
                    <a:lumMod val="75000"/>
                  </a:schemeClr>
                </a:solidFill>
                <a:latin typeface="Arial" panose="020B0604020202020204" pitchFamily="34" charset="0"/>
                <a:cs typeface="Arial" panose="020B0604020202020204" pitchFamily="34" charset="0"/>
              </a:rPr>
              <a:t/>
            </a:r>
            <a:br>
              <a:rPr lang="en-GB" sz="2800" dirty="0">
                <a:solidFill>
                  <a:schemeClr val="accent1">
                    <a:lumMod val="75000"/>
                  </a:schemeClr>
                </a:solidFill>
                <a:latin typeface="Arial" panose="020B0604020202020204" pitchFamily="34" charset="0"/>
                <a:cs typeface="Arial" panose="020B0604020202020204" pitchFamily="34" charset="0"/>
              </a:rPr>
            </a:br>
            <a:r>
              <a:rPr lang="en-GB" sz="2800" dirty="0">
                <a:solidFill>
                  <a:schemeClr val="accent1">
                    <a:lumMod val="75000"/>
                  </a:schemeClr>
                </a:solidFill>
                <a:latin typeface="Arial" panose="020B0604020202020204" pitchFamily="34" charset="0"/>
                <a:cs typeface="Arial" panose="020B0604020202020204" pitchFamily="34" charset="0"/>
              </a:rPr>
              <a:t/>
            </a:r>
            <a:br>
              <a:rPr lang="en-GB" sz="2800" dirty="0">
                <a:solidFill>
                  <a:schemeClr val="accent1">
                    <a:lumMod val="75000"/>
                  </a:schemeClr>
                </a:solidFill>
                <a:latin typeface="Arial" panose="020B0604020202020204" pitchFamily="34" charset="0"/>
                <a:cs typeface="Arial" panose="020B0604020202020204" pitchFamily="34" charset="0"/>
              </a:rPr>
            </a:br>
            <a:r>
              <a:rPr lang="en-GB" sz="3200" dirty="0">
                <a:solidFill>
                  <a:schemeClr val="accent1">
                    <a:lumMod val="75000"/>
                  </a:schemeClr>
                </a:solidFill>
                <a:latin typeface="Arial" panose="020B0604020202020204" pitchFamily="34" charset="0"/>
                <a:cs typeface="Arial" panose="020B0604020202020204" pitchFamily="34" charset="0"/>
              </a:rPr>
              <a:t>REVENUE VS EXPENDITURE (R’000)</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GB" sz="2800" dirty="0">
                <a:solidFill>
                  <a:schemeClr val="accent1">
                    <a:lumMod val="75000"/>
                  </a:schemeClr>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25</a:t>
            </a:fld>
            <a:endParaRPr lang="en-ZA" dirty="0"/>
          </a:p>
        </p:txBody>
      </p:sp>
      <p:grpSp>
        <p:nvGrpSpPr>
          <p:cNvPr id="2" name="Group 4">
            <a:extLst>
              <a:ext uri="{FF2B5EF4-FFF2-40B4-BE49-F238E27FC236}">
                <a16:creationId xmlns:a16="http://schemas.microsoft.com/office/drawing/2014/main" xmlns="" id="{A91D85DF-5ED2-4950-BA8C-234D03704EE2}"/>
              </a:ext>
            </a:extLst>
          </p:cNvPr>
          <p:cNvGrpSpPr>
            <a:grpSpLocks noChangeAspect="1"/>
          </p:cNvGrpSpPr>
          <p:nvPr/>
        </p:nvGrpSpPr>
        <p:grpSpPr bwMode="auto">
          <a:xfrm>
            <a:off x="377825" y="1073150"/>
            <a:ext cx="8367713" cy="4713288"/>
            <a:chOff x="238" y="676"/>
            <a:chExt cx="5271" cy="2969"/>
          </a:xfrm>
        </p:grpSpPr>
        <p:sp>
          <p:nvSpPr>
            <p:cNvPr id="3" name="AutoShape 3">
              <a:extLst>
                <a:ext uri="{FF2B5EF4-FFF2-40B4-BE49-F238E27FC236}">
                  <a16:creationId xmlns:a16="http://schemas.microsoft.com/office/drawing/2014/main" xmlns="" id="{140D4336-7CF9-4E90-9098-397DEE75DCB4}"/>
                </a:ext>
              </a:extLst>
            </p:cNvPr>
            <p:cNvSpPr>
              <a:spLocks noChangeAspect="1" noChangeArrowheads="1" noTextEdit="1"/>
            </p:cNvSpPr>
            <p:nvPr/>
          </p:nvSpPr>
          <p:spPr bwMode="auto">
            <a:xfrm>
              <a:off x="242" y="680"/>
              <a:ext cx="5262" cy="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Rectangle 5">
              <a:extLst>
                <a:ext uri="{FF2B5EF4-FFF2-40B4-BE49-F238E27FC236}">
                  <a16:creationId xmlns:a16="http://schemas.microsoft.com/office/drawing/2014/main" xmlns="" id="{24653898-DE4A-44E2-A265-093AD554A24F}"/>
                </a:ext>
              </a:extLst>
            </p:cNvPr>
            <p:cNvSpPr>
              <a:spLocks noChangeArrowheads="1"/>
            </p:cNvSpPr>
            <p:nvPr/>
          </p:nvSpPr>
          <p:spPr bwMode="auto">
            <a:xfrm>
              <a:off x="238" y="676"/>
              <a:ext cx="5271" cy="296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xmlns="" id="{32ED7C61-0E46-4DC2-AED9-D27722966339}"/>
                </a:ext>
              </a:extLst>
            </p:cNvPr>
            <p:cNvSpPr>
              <a:spLocks noEditPoints="1"/>
            </p:cNvSpPr>
            <p:nvPr/>
          </p:nvSpPr>
          <p:spPr bwMode="auto">
            <a:xfrm>
              <a:off x="1650" y="928"/>
              <a:ext cx="2923" cy="1616"/>
            </a:xfrm>
            <a:custGeom>
              <a:avLst/>
              <a:gdLst>
                <a:gd name="T0" fmla="*/ 0 w 2923"/>
                <a:gd name="T1" fmla="*/ 127 h 1616"/>
                <a:gd name="T2" fmla="*/ 234 w 2923"/>
                <a:gd name="T3" fmla="*/ 127 h 1616"/>
                <a:gd name="T4" fmla="*/ 234 w 2923"/>
                <a:gd name="T5" fmla="*/ 1616 h 1616"/>
                <a:gd name="T6" fmla="*/ 0 w 2923"/>
                <a:gd name="T7" fmla="*/ 1616 h 1616"/>
                <a:gd name="T8" fmla="*/ 0 w 2923"/>
                <a:gd name="T9" fmla="*/ 127 h 1616"/>
                <a:gd name="T10" fmla="*/ 1340 w 2923"/>
                <a:gd name="T11" fmla="*/ 0 h 1616"/>
                <a:gd name="T12" fmla="*/ 1583 w 2923"/>
                <a:gd name="T13" fmla="*/ 0 h 1616"/>
                <a:gd name="T14" fmla="*/ 1583 w 2923"/>
                <a:gd name="T15" fmla="*/ 1616 h 1616"/>
                <a:gd name="T16" fmla="*/ 1340 w 2923"/>
                <a:gd name="T17" fmla="*/ 1616 h 1616"/>
                <a:gd name="T18" fmla="*/ 1340 w 2923"/>
                <a:gd name="T19" fmla="*/ 0 h 1616"/>
                <a:gd name="T20" fmla="*/ 2689 w 2923"/>
                <a:gd name="T21" fmla="*/ 172 h 1616"/>
                <a:gd name="T22" fmla="*/ 2923 w 2923"/>
                <a:gd name="T23" fmla="*/ 172 h 1616"/>
                <a:gd name="T24" fmla="*/ 2923 w 2923"/>
                <a:gd name="T25" fmla="*/ 1616 h 1616"/>
                <a:gd name="T26" fmla="*/ 2689 w 2923"/>
                <a:gd name="T27" fmla="*/ 1616 h 1616"/>
                <a:gd name="T28" fmla="*/ 2689 w 2923"/>
                <a:gd name="T29" fmla="*/ 172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3" h="1616">
                  <a:moveTo>
                    <a:pt x="0" y="127"/>
                  </a:moveTo>
                  <a:lnTo>
                    <a:pt x="234" y="127"/>
                  </a:lnTo>
                  <a:lnTo>
                    <a:pt x="234" y="1616"/>
                  </a:lnTo>
                  <a:lnTo>
                    <a:pt x="0" y="1616"/>
                  </a:lnTo>
                  <a:lnTo>
                    <a:pt x="0" y="127"/>
                  </a:lnTo>
                  <a:close/>
                  <a:moveTo>
                    <a:pt x="1340" y="0"/>
                  </a:moveTo>
                  <a:lnTo>
                    <a:pt x="1583" y="0"/>
                  </a:lnTo>
                  <a:lnTo>
                    <a:pt x="1583" y="1616"/>
                  </a:lnTo>
                  <a:lnTo>
                    <a:pt x="1340" y="1616"/>
                  </a:lnTo>
                  <a:lnTo>
                    <a:pt x="1340" y="0"/>
                  </a:lnTo>
                  <a:close/>
                  <a:moveTo>
                    <a:pt x="2689" y="172"/>
                  </a:moveTo>
                  <a:lnTo>
                    <a:pt x="2923" y="172"/>
                  </a:lnTo>
                  <a:lnTo>
                    <a:pt x="2923" y="1616"/>
                  </a:lnTo>
                  <a:lnTo>
                    <a:pt x="2689" y="1616"/>
                  </a:lnTo>
                  <a:lnTo>
                    <a:pt x="2689" y="172"/>
                  </a:lnTo>
                  <a:close/>
                </a:path>
              </a:pathLst>
            </a:custGeom>
            <a:solidFill>
              <a:srgbClr val="4F81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7">
              <a:extLst>
                <a:ext uri="{FF2B5EF4-FFF2-40B4-BE49-F238E27FC236}">
                  <a16:creationId xmlns:a16="http://schemas.microsoft.com/office/drawing/2014/main" xmlns="" id="{A152526B-9323-40A0-81D3-D52978EA7C92}"/>
                </a:ext>
              </a:extLst>
            </p:cNvPr>
            <p:cNvSpPr>
              <a:spLocks noEditPoints="1"/>
            </p:cNvSpPr>
            <p:nvPr/>
          </p:nvSpPr>
          <p:spPr bwMode="auto">
            <a:xfrm>
              <a:off x="1947" y="919"/>
              <a:ext cx="2923" cy="1625"/>
            </a:xfrm>
            <a:custGeom>
              <a:avLst/>
              <a:gdLst>
                <a:gd name="T0" fmla="*/ 0 w 2923"/>
                <a:gd name="T1" fmla="*/ 99 h 1625"/>
                <a:gd name="T2" fmla="*/ 233 w 2923"/>
                <a:gd name="T3" fmla="*/ 99 h 1625"/>
                <a:gd name="T4" fmla="*/ 233 w 2923"/>
                <a:gd name="T5" fmla="*/ 1625 h 1625"/>
                <a:gd name="T6" fmla="*/ 0 w 2923"/>
                <a:gd name="T7" fmla="*/ 1625 h 1625"/>
                <a:gd name="T8" fmla="*/ 0 w 2923"/>
                <a:gd name="T9" fmla="*/ 99 h 1625"/>
                <a:gd name="T10" fmla="*/ 1349 w 2923"/>
                <a:gd name="T11" fmla="*/ 0 h 1625"/>
                <a:gd name="T12" fmla="*/ 1583 w 2923"/>
                <a:gd name="T13" fmla="*/ 0 h 1625"/>
                <a:gd name="T14" fmla="*/ 1583 w 2923"/>
                <a:gd name="T15" fmla="*/ 1625 h 1625"/>
                <a:gd name="T16" fmla="*/ 1349 w 2923"/>
                <a:gd name="T17" fmla="*/ 1625 h 1625"/>
                <a:gd name="T18" fmla="*/ 1349 w 2923"/>
                <a:gd name="T19" fmla="*/ 0 h 1625"/>
                <a:gd name="T20" fmla="*/ 2689 w 2923"/>
                <a:gd name="T21" fmla="*/ 298 h 1625"/>
                <a:gd name="T22" fmla="*/ 2923 w 2923"/>
                <a:gd name="T23" fmla="*/ 298 h 1625"/>
                <a:gd name="T24" fmla="*/ 2923 w 2923"/>
                <a:gd name="T25" fmla="*/ 1625 h 1625"/>
                <a:gd name="T26" fmla="*/ 2689 w 2923"/>
                <a:gd name="T27" fmla="*/ 1625 h 1625"/>
                <a:gd name="T28" fmla="*/ 2689 w 2923"/>
                <a:gd name="T29" fmla="*/ 298 h 1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3" h="1625">
                  <a:moveTo>
                    <a:pt x="0" y="99"/>
                  </a:moveTo>
                  <a:lnTo>
                    <a:pt x="233" y="99"/>
                  </a:lnTo>
                  <a:lnTo>
                    <a:pt x="233" y="1625"/>
                  </a:lnTo>
                  <a:lnTo>
                    <a:pt x="0" y="1625"/>
                  </a:lnTo>
                  <a:lnTo>
                    <a:pt x="0" y="99"/>
                  </a:lnTo>
                  <a:close/>
                  <a:moveTo>
                    <a:pt x="1349" y="0"/>
                  </a:moveTo>
                  <a:lnTo>
                    <a:pt x="1583" y="0"/>
                  </a:lnTo>
                  <a:lnTo>
                    <a:pt x="1583" y="1625"/>
                  </a:lnTo>
                  <a:lnTo>
                    <a:pt x="1349" y="1625"/>
                  </a:lnTo>
                  <a:lnTo>
                    <a:pt x="1349" y="0"/>
                  </a:lnTo>
                  <a:close/>
                  <a:moveTo>
                    <a:pt x="2689" y="298"/>
                  </a:moveTo>
                  <a:lnTo>
                    <a:pt x="2923" y="298"/>
                  </a:lnTo>
                  <a:lnTo>
                    <a:pt x="2923" y="1625"/>
                  </a:lnTo>
                  <a:lnTo>
                    <a:pt x="2689" y="1625"/>
                  </a:lnTo>
                  <a:lnTo>
                    <a:pt x="2689" y="298"/>
                  </a:lnTo>
                  <a:close/>
                </a:path>
              </a:pathLst>
            </a:custGeom>
            <a:solidFill>
              <a:srgbClr val="C050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8">
              <a:extLst>
                <a:ext uri="{FF2B5EF4-FFF2-40B4-BE49-F238E27FC236}">
                  <a16:creationId xmlns:a16="http://schemas.microsoft.com/office/drawing/2014/main" xmlns="" id="{29A4E6E7-A72B-4139-A2C2-0008B9C82A7B}"/>
                </a:ext>
              </a:extLst>
            </p:cNvPr>
            <p:cNvSpPr>
              <a:spLocks noEditPoints="1"/>
            </p:cNvSpPr>
            <p:nvPr/>
          </p:nvSpPr>
          <p:spPr bwMode="auto">
            <a:xfrm>
              <a:off x="2243" y="2426"/>
              <a:ext cx="2933" cy="154"/>
            </a:xfrm>
            <a:custGeom>
              <a:avLst/>
              <a:gdLst>
                <a:gd name="T0" fmla="*/ 0 w 2933"/>
                <a:gd name="T1" fmla="*/ 154 h 154"/>
                <a:gd name="T2" fmla="*/ 234 w 2933"/>
                <a:gd name="T3" fmla="*/ 154 h 154"/>
                <a:gd name="T4" fmla="*/ 234 w 2933"/>
                <a:gd name="T5" fmla="*/ 118 h 154"/>
                <a:gd name="T6" fmla="*/ 0 w 2933"/>
                <a:gd name="T7" fmla="*/ 118 h 154"/>
                <a:gd name="T8" fmla="*/ 0 w 2933"/>
                <a:gd name="T9" fmla="*/ 154 h 154"/>
                <a:gd name="T10" fmla="*/ 1350 w 2933"/>
                <a:gd name="T11" fmla="*/ 118 h 154"/>
                <a:gd name="T12" fmla="*/ 1584 w 2933"/>
                <a:gd name="T13" fmla="*/ 118 h 154"/>
                <a:gd name="T14" fmla="*/ 1584 w 2933"/>
                <a:gd name="T15" fmla="*/ 127 h 154"/>
                <a:gd name="T16" fmla="*/ 1350 w 2933"/>
                <a:gd name="T17" fmla="*/ 127 h 154"/>
                <a:gd name="T18" fmla="*/ 1350 w 2933"/>
                <a:gd name="T19" fmla="*/ 118 h 154"/>
                <a:gd name="T20" fmla="*/ 2690 w 2933"/>
                <a:gd name="T21" fmla="*/ 0 h 154"/>
                <a:gd name="T22" fmla="*/ 2933 w 2933"/>
                <a:gd name="T23" fmla="*/ 0 h 154"/>
                <a:gd name="T24" fmla="*/ 2933 w 2933"/>
                <a:gd name="T25" fmla="*/ 118 h 154"/>
                <a:gd name="T26" fmla="*/ 2690 w 2933"/>
                <a:gd name="T27" fmla="*/ 118 h 154"/>
                <a:gd name="T28" fmla="*/ 2690 w 2933"/>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33" h="154">
                  <a:moveTo>
                    <a:pt x="0" y="154"/>
                  </a:moveTo>
                  <a:lnTo>
                    <a:pt x="234" y="154"/>
                  </a:lnTo>
                  <a:lnTo>
                    <a:pt x="234" y="118"/>
                  </a:lnTo>
                  <a:lnTo>
                    <a:pt x="0" y="118"/>
                  </a:lnTo>
                  <a:lnTo>
                    <a:pt x="0" y="154"/>
                  </a:lnTo>
                  <a:close/>
                  <a:moveTo>
                    <a:pt x="1350" y="118"/>
                  </a:moveTo>
                  <a:lnTo>
                    <a:pt x="1584" y="118"/>
                  </a:lnTo>
                  <a:lnTo>
                    <a:pt x="1584" y="127"/>
                  </a:lnTo>
                  <a:lnTo>
                    <a:pt x="1350" y="127"/>
                  </a:lnTo>
                  <a:lnTo>
                    <a:pt x="1350" y="118"/>
                  </a:lnTo>
                  <a:close/>
                  <a:moveTo>
                    <a:pt x="2690" y="0"/>
                  </a:moveTo>
                  <a:lnTo>
                    <a:pt x="2933" y="0"/>
                  </a:lnTo>
                  <a:lnTo>
                    <a:pt x="2933" y="118"/>
                  </a:lnTo>
                  <a:lnTo>
                    <a:pt x="2690" y="118"/>
                  </a:lnTo>
                  <a:lnTo>
                    <a:pt x="2690" y="0"/>
                  </a:lnTo>
                  <a:close/>
                </a:path>
              </a:pathLst>
            </a:custGeom>
            <a:solidFill>
              <a:srgbClr val="9BBB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Line 9">
              <a:extLst>
                <a:ext uri="{FF2B5EF4-FFF2-40B4-BE49-F238E27FC236}">
                  <a16:creationId xmlns:a16="http://schemas.microsoft.com/office/drawing/2014/main" xmlns="" id="{59A587BC-EE0B-4955-99F4-5400F8DCBB41}"/>
                </a:ext>
              </a:extLst>
            </p:cNvPr>
            <p:cNvSpPr>
              <a:spLocks noChangeShapeType="1"/>
            </p:cNvSpPr>
            <p:nvPr/>
          </p:nvSpPr>
          <p:spPr bwMode="auto">
            <a:xfrm>
              <a:off x="1393" y="2539"/>
              <a:ext cx="4039" cy="0"/>
            </a:xfrm>
            <a:prstGeom prst="line">
              <a:avLst/>
            </a:prstGeom>
            <a:noFill/>
            <a:ln w="14288" cap="flat">
              <a:solidFill>
                <a:srgbClr val="D9D9D9"/>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Line 10">
              <a:extLst>
                <a:ext uri="{FF2B5EF4-FFF2-40B4-BE49-F238E27FC236}">
                  <a16:creationId xmlns:a16="http://schemas.microsoft.com/office/drawing/2014/main" xmlns="" id="{C2150D7F-CDB1-400D-AE64-B8C9A70139F8}"/>
                </a:ext>
              </a:extLst>
            </p:cNvPr>
            <p:cNvSpPr>
              <a:spLocks noChangeShapeType="1"/>
            </p:cNvSpPr>
            <p:nvPr/>
          </p:nvSpPr>
          <p:spPr bwMode="auto">
            <a:xfrm>
              <a:off x="1393" y="2602"/>
              <a:ext cx="4039" cy="0"/>
            </a:xfrm>
            <a:prstGeom prst="line">
              <a:avLst/>
            </a:prstGeom>
            <a:noFill/>
            <a:ln w="14288" cap="flat">
              <a:solidFill>
                <a:srgbClr val="D9D9D9"/>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Freeform 11">
              <a:extLst>
                <a:ext uri="{FF2B5EF4-FFF2-40B4-BE49-F238E27FC236}">
                  <a16:creationId xmlns:a16="http://schemas.microsoft.com/office/drawing/2014/main" xmlns="" id="{8E23458D-2150-437B-8C0A-5842FD1C7533}"/>
                </a:ext>
              </a:extLst>
            </p:cNvPr>
            <p:cNvSpPr>
              <a:spLocks noEditPoints="1"/>
            </p:cNvSpPr>
            <p:nvPr/>
          </p:nvSpPr>
          <p:spPr bwMode="auto">
            <a:xfrm>
              <a:off x="1393" y="2602"/>
              <a:ext cx="4039" cy="172"/>
            </a:xfrm>
            <a:custGeom>
              <a:avLst/>
              <a:gdLst>
                <a:gd name="T0" fmla="*/ 0 w 4039"/>
                <a:gd name="T1" fmla="*/ 0 h 172"/>
                <a:gd name="T2" fmla="*/ 0 w 4039"/>
                <a:gd name="T3" fmla="*/ 172 h 172"/>
                <a:gd name="T4" fmla="*/ 1341 w 4039"/>
                <a:gd name="T5" fmla="*/ 0 h 172"/>
                <a:gd name="T6" fmla="*/ 1341 w 4039"/>
                <a:gd name="T7" fmla="*/ 172 h 172"/>
                <a:gd name="T8" fmla="*/ 2690 w 4039"/>
                <a:gd name="T9" fmla="*/ 0 h 172"/>
                <a:gd name="T10" fmla="*/ 2690 w 4039"/>
                <a:gd name="T11" fmla="*/ 172 h 172"/>
                <a:gd name="T12" fmla="*/ 4039 w 4039"/>
                <a:gd name="T13" fmla="*/ 0 h 172"/>
                <a:gd name="T14" fmla="*/ 4039 w 4039"/>
                <a:gd name="T15" fmla="*/ 172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9" h="172">
                  <a:moveTo>
                    <a:pt x="0" y="0"/>
                  </a:moveTo>
                  <a:lnTo>
                    <a:pt x="0" y="172"/>
                  </a:lnTo>
                  <a:moveTo>
                    <a:pt x="1341" y="0"/>
                  </a:moveTo>
                  <a:lnTo>
                    <a:pt x="1341" y="172"/>
                  </a:lnTo>
                  <a:moveTo>
                    <a:pt x="2690" y="0"/>
                  </a:moveTo>
                  <a:lnTo>
                    <a:pt x="2690" y="172"/>
                  </a:lnTo>
                  <a:moveTo>
                    <a:pt x="4039" y="0"/>
                  </a:moveTo>
                  <a:lnTo>
                    <a:pt x="4039" y="172"/>
                  </a:lnTo>
                </a:path>
              </a:pathLst>
            </a:custGeom>
            <a:noFill/>
            <a:ln w="14288" cap="flat">
              <a:solidFill>
                <a:srgbClr val="D9D9D9"/>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2">
              <a:extLst>
                <a:ext uri="{FF2B5EF4-FFF2-40B4-BE49-F238E27FC236}">
                  <a16:creationId xmlns:a16="http://schemas.microsoft.com/office/drawing/2014/main" xmlns="" id="{BDD7104D-B9A4-4E52-9487-3F8B08E31B55}"/>
                </a:ext>
              </a:extLst>
            </p:cNvPr>
            <p:cNvSpPr>
              <a:spLocks noChangeArrowheads="1"/>
            </p:cNvSpPr>
            <p:nvPr/>
          </p:nvSpPr>
          <p:spPr bwMode="auto">
            <a:xfrm>
              <a:off x="1758" y="2622"/>
              <a:ext cx="625"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FY 2016/17</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5" name="Rectangle 13">
              <a:extLst>
                <a:ext uri="{FF2B5EF4-FFF2-40B4-BE49-F238E27FC236}">
                  <a16:creationId xmlns:a16="http://schemas.microsoft.com/office/drawing/2014/main" xmlns="" id="{C43C6898-B013-4777-8423-330D0C50FFDD}"/>
                </a:ext>
              </a:extLst>
            </p:cNvPr>
            <p:cNvSpPr>
              <a:spLocks noChangeArrowheads="1"/>
            </p:cNvSpPr>
            <p:nvPr/>
          </p:nvSpPr>
          <p:spPr bwMode="auto">
            <a:xfrm>
              <a:off x="3104" y="2622"/>
              <a:ext cx="625"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FY 2017/18</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6" name="Rectangle 14">
              <a:extLst>
                <a:ext uri="{FF2B5EF4-FFF2-40B4-BE49-F238E27FC236}">
                  <a16:creationId xmlns:a16="http://schemas.microsoft.com/office/drawing/2014/main" xmlns="" id="{733C6861-BB5E-440E-B477-1D6F8EDF3DBC}"/>
                </a:ext>
              </a:extLst>
            </p:cNvPr>
            <p:cNvSpPr>
              <a:spLocks noChangeArrowheads="1"/>
            </p:cNvSpPr>
            <p:nvPr/>
          </p:nvSpPr>
          <p:spPr bwMode="auto">
            <a:xfrm>
              <a:off x="4450" y="2622"/>
              <a:ext cx="625"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FY 2018/19</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7" name="Freeform 15">
              <a:extLst>
                <a:ext uri="{FF2B5EF4-FFF2-40B4-BE49-F238E27FC236}">
                  <a16:creationId xmlns:a16="http://schemas.microsoft.com/office/drawing/2014/main" xmlns="" id="{40549062-E0A4-4384-91BA-37EC0D4ACCDB}"/>
                </a:ext>
              </a:extLst>
            </p:cNvPr>
            <p:cNvSpPr>
              <a:spLocks noEditPoints="1"/>
            </p:cNvSpPr>
            <p:nvPr/>
          </p:nvSpPr>
          <p:spPr bwMode="auto">
            <a:xfrm>
              <a:off x="386" y="2774"/>
              <a:ext cx="5046" cy="171"/>
            </a:xfrm>
            <a:custGeom>
              <a:avLst/>
              <a:gdLst>
                <a:gd name="T0" fmla="*/ 0 w 5046"/>
                <a:gd name="T1" fmla="*/ 0 h 171"/>
                <a:gd name="T2" fmla="*/ 5046 w 5046"/>
                <a:gd name="T3" fmla="*/ 0 h 171"/>
                <a:gd name="T4" fmla="*/ 0 w 5046"/>
                <a:gd name="T5" fmla="*/ 0 h 171"/>
                <a:gd name="T6" fmla="*/ 0 w 5046"/>
                <a:gd name="T7" fmla="*/ 171 h 171"/>
                <a:gd name="T8" fmla="*/ 1007 w 5046"/>
                <a:gd name="T9" fmla="*/ 0 h 171"/>
                <a:gd name="T10" fmla="*/ 1007 w 5046"/>
                <a:gd name="T11" fmla="*/ 171 h 171"/>
                <a:gd name="T12" fmla="*/ 1007 w 5046"/>
                <a:gd name="T13" fmla="*/ 0 h 171"/>
                <a:gd name="T14" fmla="*/ 1007 w 5046"/>
                <a:gd name="T15" fmla="*/ 171 h 171"/>
                <a:gd name="T16" fmla="*/ 2348 w 5046"/>
                <a:gd name="T17" fmla="*/ 0 h 171"/>
                <a:gd name="T18" fmla="*/ 2348 w 5046"/>
                <a:gd name="T19" fmla="*/ 171 h 171"/>
                <a:gd name="T20" fmla="*/ 2348 w 5046"/>
                <a:gd name="T21" fmla="*/ 0 h 171"/>
                <a:gd name="T22" fmla="*/ 2348 w 5046"/>
                <a:gd name="T23" fmla="*/ 171 h 171"/>
                <a:gd name="T24" fmla="*/ 3697 w 5046"/>
                <a:gd name="T25" fmla="*/ 0 h 171"/>
                <a:gd name="T26" fmla="*/ 3697 w 5046"/>
                <a:gd name="T27" fmla="*/ 171 h 171"/>
                <a:gd name="T28" fmla="*/ 3697 w 5046"/>
                <a:gd name="T29" fmla="*/ 0 h 171"/>
                <a:gd name="T30" fmla="*/ 3697 w 5046"/>
                <a:gd name="T31" fmla="*/ 171 h 171"/>
                <a:gd name="T32" fmla="*/ 5046 w 5046"/>
                <a:gd name="T33" fmla="*/ 0 h 171"/>
                <a:gd name="T34" fmla="*/ 5046 w 5046"/>
                <a:gd name="T35" fmla="*/ 171 h 171"/>
                <a:gd name="T36" fmla="*/ 5046 w 5046"/>
                <a:gd name="T37" fmla="*/ 0 h 171"/>
                <a:gd name="T38" fmla="*/ 5046 w 5046"/>
                <a:gd name="T3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46" h="171">
                  <a:moveTo>
                    <a:pt x="0" y="0"/>
                  </a:moveTo>
                  <a:lnTo>
                    <a:pt x="5046" y="0"/>
                  </a:lnTo>
                  <a:moveTo>
                    <a:pt x="0" y="0"/>
                  </a:moveTo>
                  <a:lnTo>
                    <a:pt x="0" y="171"/>
                  </a:lnTo>
                  <a:moveTo>
                    <a:pt x="1007" y="0"/>
                  </a:moveTo>
                  <a:lnTo>
                    <a:pt x="1007" y="171"/>
                  </a:lnTo>
                  <a:moveTo>
                    <a:pt x="1007" y="0"/>
                  </a:moveTo>
                  <a:lnTo>
                    <a:pt x="1007" y="171"/>
                  </a:lnTo>
                  <a:moveTo>
                    <a:pt x="2348" y="0"/>
                  </a:moveTo>
                  <a:lnTo>
                    <a:pt x="2348" y="171"/>
                  </a:lnTo>
                  <a:moveTo>
                    <a:pt x="2348" y="0"/>
                  </a:moveTo>
                  <a:lnTo>
                    <a:pt x="2348" y="171"/>
                  </a:lnTo>
                  <a:moveTo>
                    <a:pt x="3697" y="0"/>
                  </a:moveTo>
                  <a:lnTo>
                    <a:pt x="3697" y="171"/>
                  </a:lnTo>
                  <a:moveTo>
                    <a:pt x="3697" y="0"/>
                  </a:moveTo>
                  <a:lnTo>
                    <a:pt x="3697" y="171"/>
                  </a:lnTo>
                  <a:moveTo>
                    <a:pt x="5046" y="0"/>
                  </a:moveTo>
                  <a:lnTo>
                    <a:pt x="5046" y="171"/>
                  </a:lnTo>
                  <a:moveTo>
                    <a:pt x="5046" y="0"/>
                  </a:moveTo>
                  <a:lnTo>
                    <a:pt x="5046" y="171"/>
                  </a:lnTo>
                </a:path>
              </a:pathLst>
            </a:custGeom>
            <a:noFill/>
            <a:ln w="14288" cap="flat">
              <a:solidFill>
                <a:srgbClr val="D9D9D9"/>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16">
              <a:extLst>
                <a:ext uri="{FF2B5EF4-FFF2-40B4-BE49-F238E27FC236}">
                  <a16:creationId xmlns:a16="http://schemas.microsoft.com/office/drawing/2014/main" xmlns="" id="{9A2A787B-64B4-4E9A-8672-23EC6E2D359B}"/>
                </a:ext>
              </a:extLst>
            </p:cNvPr>
            <p:cNvSpPr>
              <a:spLocks noChangeArrowheads="1"/>
            </p:cNvSpPr>
            <p:nvPr/>
          </p:nvSpPr>
          <p:spPr bwMode="auto">
            <a:xfrm>
              <a:off x="417" y="2823"/>
              <a:ext cx="63" cy="64"/>
            </a:xfrm>
            <a:prstGeom prst="rect">
              <a:avLst/>
            </a:prstGeom>
            <a:solidFill>
              <a:srgbClr val="4F81B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Rectangle 17">
              <a:extLst>
                <a:ext uri="{FF2B5EF4-FFF2-40B4-BE49-F238E27FC236}">
                  <a16:creationId xmlns:a16="http://schemas.microsoft.com/office/drawing/2014/main" xmlns="" id="{C1F7FBC8-35B2-43B8-853D-D93F2168742C}"/>
                </a:ext>
              </a:extLst>
            </p:cNvPr>
            <p:cNvSpPr>
              <a:spLocks noChangeArrowheads="1"/>
            </p:cNvSpPr>
            <p:nvPr/>
          </p:nvSpPr>
          <p:spPr bwMode="auto">
            <a:xfrm>
              <a:off x="511" y="2792"/>
              <a:ext cx="506"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Revenue</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0" name="Rectangle 18">
              <a:extLst>
                <a:ext uri="{FF2B5EF4-FFF2-40B4-BE49-F238E27FC236}">
                  <a16:creationId xmlns:a16="http://schemas.microsoft.com/office/drawing/2014/main" xmlns="" id="{A565A175-9439-42DC-8C3A-439460FA4905}"/>
                </a:ext>
              </a:extLst>
            </p:cNvPr>
            <p:cNvSpPr>
              <a:spLocks noChangeArrowheads="1"/>
            </p:cNvSpPr>
            <p:nvPr/>
          </p:nvSpPr>
          <p:spPr bwMode="auto">
            <a:xfrm>
              <a:off x="1852" y="2795"/>
              <a:ext cx="439"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251 020</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1" name="Rectangle 19">
              <a:extLst>
                <a:ext uri="{FF2B5EF4-FFF2-40B4-BE49-F238E27FC236}">
                  <a16:creationId xmlns:a16="http://schemas.microsoft.com/office/drawing/2014/main" xmlns="" id="{368A9C96-CAC6-4B25-9281-FE8EFEE54255}"/>
                </a:ext>
              </a:extLst>
            </p:cNvPr>
            <p:cNvSpPr>
              <a:spLocks noChangeArrowheads="1"/>
            </p:cNvSpPr>
            <p:nvPr/>
          </p:nvSpPr>
          <p:spPr bwMode="auto">
            <a:xfrm>
              <a:off x="3198" y="2795"/>
              <a:ext cx="439"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273 534</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2" name="Rectangle 20">
              <a:extLst>
                <a:ext uri="{FF2B5EF4-FFF2-40B4-BE49-F238E27FC236}">
                  <a16:creationId xmlns:a16="http://schemas.microsoft.com/office/drawing/2014/main" xmlns="" id="{9F116FB8-4F1C-484C-AE58-9A3441BF8359}"/>
                </a:ext>
              </a:extLst>
            </p:cNvPr>
            <p:cNvSpPr>
              <a:spLocks noChangeArrowheads="1"/>
            </p:cNvSpPr>
            <p:nvPr/>
          </p:nvSpPr>
          <p:spPr bwMode="auto">
            <a:xfrm>
              <a:off x="4544" y="2795"/>
              <a:ext cx="439"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243 963</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3" name="Freeform 21">
              <a:extLst>
                <a:ext uri="{FF2B5EF4-FFF2-40B4-BE49-F238E27FC236}">
                  <a16:creationId xmlns:a16="http://schemas.microsoft.com/office/drawing/2014/main" xmlns="" id="{2C2A5A93-312E-4F74-964C-67AA96424C58}"/>
                </a:ext>
              </a:extLst>
            </p:cNvPr>
            <p:cNvSpPr>
              <a:spLocks noEditPoints="1"/>
            </p:cNvSpPr>
            <p:nvPr/>
          </p:nvSpPr>
          <p:spPr bwMode="auto">
            <a:xfrm>
              <a:off x="386" y="2945"/>
              <a:ext cx="5046" cy="181"/>
            </a:xfrm>
            <a:custGeom>
              <a:avLst/>
              <a:gdLst>
                <a:gd name="T0" fmla="*/ 0 w 5046"/>
                <a:gd name="T1" fmla="*/ 0 h 181"/>
                <a:gd name="T2" fmla="*/ 5046 w 5046"/>
                <a:gd name="T3" fmla="*/ 0 h 181"/>
                <a:gd name="T4" fmla="*/ 0 w 5046"/>
                <a:gd name="T5" fmla="*/ 0 h 181"/>
                <a:gd name="T6" fmla="*/ 0 w 5046"/>
                <a:gd name="T7" fmla="*/ 181 h 181"/>
                <a:gd name="T8" fmla="*/ 1007 w 5046"/>
                <a:gd name="T9" fmla="*/ 0 h 181"/>
                <a:gd name="T10" fmla="*/ 1007 w 5046"/>
                <a:gd name="T11" fmla="*/ 181 h 181"/>
                <a:gd name="T12" fmla="*/ 1007 w 5046"/>
                <a:gd name="T13" fmla="*/ 0 h 181"/>
                <a:gd name="T14" fmla="*/ 1007 w 5046"/>
                <a:gd name="T15" fmla="*/ 181 h 181"/>
                <a:gd name="T16" fmla="*/ 2348 w 5046"/>
                <a:gd name="T17" fmla="*/ 0 h 181"/>
                <a:gd name="T18" fmla="*/ 2348 w 5046"/>
                <a:gd name="T19" fmla="*/ 181 h 181"/>
                <a:gd name="T20" fmla="*/ 2348 w 5046"/>
                <a:gd name="T21" fmla="*/ 0 h 181"/>
                <a:gd name="T22" fmla="*/ 2348 w 5046"/>
                <a:gd name="T23" fmla="*/ 181 h 181"/>
                <a:gd name="T24" fmla="*/ 3697 w 5046"/>
                <a:gd name="T25" fmla="*/ 0 h 181"/>
                <a:gd name="T26" fmla="*/ 3697 w 5046"/>
                <a:gd name="T27" fmla="*/ 181 h 181"/>
                <a:gd name="T28" fmla="*/ 3697 w 5046"/>
                <a:gd name="T29" fmla="*/ 0 h 181"/>
                <a:gd name="T30" fmla="*/ 3697 w 5046"/>
                <a:gd name="T31" fmla="*/ 181 h 181"/>
                <a:gd name="T32" fmla="*/ 5046 w 5046"/>
                <a:gd name="T33" fmla="*/ 0 h 181"/>
                <a:gd name="T34" fmla="*/ 5046 w 5046"/>
                <a:gd name="T35" fmla="*/ 181 h 181"/>
                <a:gd name="T36" fmla="*/ 5046 w 5046"/>
                <a:gd name="T37" fmla="*/ 0 h 181"/>
                <a:gd name="T38" fmla="*/ 5046 w 5046"/>
                <a:gd name="T39"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46" h="181">
                  <a:moveTo>
                    <a:pt x="0" y="0"/>
                  </a:moveTo>
                  <a:lnTo>
                    <a:pt x="5046" y="0"/>
                  </a:lnTo>
                  <a:moveTo>
                    <a:pt x="0" y="0"/>
                  </a:moveTo>
                  <a:lnTo>
                    <a:pt x="0" y="181"/>
                  </a:lnTo>
                  <a:moveTo>
                    <a:pt x="1007" y="0"/>
                  </a:moveTo>
                  <a:lnTo>
                    <a:pt x="1007" y="181"/>
                  </a:lnTo>
                  <a:moveTo>
                    <a:pt x="1007" y="0"/>
                  </a:moveTo>
                  <a:lnTo>
                    <a:pt x="1007" y="181"/>
                  </a:lnTo>
                  <a:moveTo>
                    <a:pt x="2348" y="0"/>
                  </a:moveTo>
                  <a:lnTo>
                    <a:pt x="2348" y="181"/>
                  </a:lnTo>
                  <a:moveTo>
                    <a:pt x="2348" y="0"/>
                  </a:moveTo>
                  <a:lnTo>
                    <a:pt x="2348" y="181"/>
                  </a:lnTo>
                  <a:moveTo>
                    <a:pt x="3697" y="0"/>
                  </a:moveTo>
                  <a:lnTo>
                    <a:pt x="3697" y="181"/>
                  </a:lnTo>
                  <a:moveTo>
                    <a:pt x="3697" y="0"/>
                  </a:moveTo>
                  <a:lnTo>
                    <a:pt x="3697" y="181"/>
                  </a:lnTo>
                  <a:moveTo>
                    <a:pt x="5046" y="0"/>
                  </a:moveTo>
                  <a:lnTo>
                    <a:pt x="5046" y="181"/>
                  </a:lnTo>
                  <a:moveTo>
                    <a:pt x="5046" y="0"/>
                  </a:moveTo>
                  <a:lnTo>
                    <a:pt x="5046" y="181"/>
                  </a:lnTo>
                </a:path>
              </a:pathLst>
            </a:custGeom>
            <a:noFill/>
            <a:ln w="14288" cap="flat">
              <a:solidFill>
                <a:srgbClr val="D9D9D9"/>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Rectangle 22">
              <a:extLst>
                <a:ext uri="{FF2B5EF4-FFF2-40B4-BE49-F238E27FC236}">
                  <a16:creationId xmlns:a16="http://schemas.microsoft.com/office/drawing/2014/main" xmlns="" id="{529A206E-727B-4841-90A8-710A35556C2B}"/>
                </a:ext>
              </a:extLst>
            </p:cNvPr>
            <p:cNvSpPr>
              <a:spLocks noChangeArrowheads="1"/>
            </p:cNvSpPr>
            <p:nvPr/>
          </p:nvSpPr>
          <p:spPr bwMode="auto">
            <a:xfrm>
              <a:off x="417" y="3004"/>
              <a:ext cx="63" cy="63"/>
            </a:xfrm>
            <a:prstGeom prst="rect">
              <a:avLst/>
            </a:prstGeom>
            <a:solidFill>
              <a:srgbClr val="C0504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Rectangle 23">
              <a:extLst>
                <a:ext uri="{FF2B5EF4-FFF2-40B4-BE49-F238E27FC236}">
                  <a16:creationId xmlns:a16="http://schemas.microsoft.com/office/drawing/2014/main" xmlns="" id="{4D2E136D-7BEE-4863-A2CC-1F2A4B8A2B2F}"/>
                </a:ext>
              </a:extLst>
            </p:cNvPr>
            <p:cNvSpPr>
              <a:spLocks noChangeArrowheads="1"/>
            </p:cNvSpPr>
            <p:nvPr/>
          </p:nvSpPr>
          <p:spPr bwMode="auto">
            <a:xfrm>
              <a:off x="511" y="2967"/>
              <a:ext cx="700"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Expenditure</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6" name="Rectangle 24">
              <a:extLst>
                <a:ext uri="{FF2B5EF4-FFF2-40B4-BE49-F238E27FC236}">
                  <a16:creationId xmlns:a16="http://schemas.microsoft.com/office/drawing/2014/main" xmlns="" id="{3AA38EDC-57E8-4A69-B229-F098666DF1E6}"/>
                </a:ext>
              </a:extLst>
            </p:cNvPr>
            <p:cNvSpPr>
              <a:spLocks noChangeArrowheads="1"/>
            </p:cNvSpPr>
            <p:nvPr/>
          </p:nvSpPr>
          <p:spPr bwMode="auto">
            <a:xfrm>
              <a:off x="1852" y="2970"/>
              <a:ext cx="439"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256 932</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7" name="Rectangle 25">
              <a:extLst>
                <a:ext uri="{FF2B5EF4-FFF2-40B4-BE49-F238E27FC236}">
                  <a16:creationId xmlns:a16="http://schemas.microsoft.com/office/drawing/2014/main" xmlns="" id="{074B28EB-2067-4F84-A0DE-F24969199F8A}"/>
                </a:ext>
              </a:extLst>
            </p:cNvPr>
            <p:cNvSpPr>
              <a:spLocks noChangeArrowheads="1"/>
            </p:cNvSpPr>
            <p:nvPr/>
          </p:nvSpPr>
          <p:spPr bwMode="auto">
            <a:xfrm>
              <a:off x="3198" y="2970"/>
              <a:ext cx="439"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274 564</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8" name="Rectangle 26">
              <a:extLst>
                <a:ext uri="{FF2B5EF4-FFF2-40B4-BE49-F238E27FC236}">
                  <a16:creationId xmlns:a16="http://schemas.microsoft.com/office/drawing/2014/main" xmlns="" id="{ABB67874-FDD7-4E12-B981-82ACC74D9C3D}"/>
                </a:ext>
              </a:extLst>
            </p:cNvPr>
            <p:cNvSpPr>
              <a:spLocks noChangeArrowheads="1"/>
            </p:cNvSpPr>
            <p:nvPr/>
          </p:nvSpPr>
          <p:spPr bwMode="auto">
            <a:xfrm>
              <a:off x="4544" y="2970"/>
              <a:ext cx="439"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224 475</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9" name="Freeform 27">
              <a:extLst>
                <a:ext uri="{FF2B5EF4-FFF2-40B4-BE49-F238E27FC236}">
                  <a16:creationId xmlns:a16="http://schemas.microsoft.com/office/drawing/2014/main" xmlns="" id="{513CCC25-A0B6-44CD-9D92-7FB939784584}"/>
                </a:ext>
              </a:extLst>
            </p:cNvPr>
            <p:cNvSpPr>
              <a:spLocks noEditPoints="1"/>
            </p:cNvSpPr>
            <p:nvPr/>
          </p:nvSpPr>
          <p:spPr bwMode="auto">
            <a:xfrm>
              <a:off x="386" y="3126"/>
              <a:ext cx="5046" cy="171"/>
            </a:xfrm>
            <a:custGeom>
              <a:avLst/>
              <a:gdLst>
                <a:gd name="T0" fmla="*/ 0 w 5046"/>
                <a:gd name="T1" fmla="*/ 0 h 171"/>
                <a:gd name="T2" fmla="*/ 5046 w 5046"/>
                <a:gd name="T3" fmla="*/ 0 h 171"/>
                <a:gd name="T4" fmla="*/ 0 w 5046"/>
                <a:gd name="T5" fmla="*/ 0 h 171"/>
                <a:gd name="T6" fmla="*/ 0 w 5046"/>
                <a:gd name="T7" fmla="*/ 171 h 171"/>
                <a:gd name="T8" fmla="*/ 0 w 5046"/>
                <a:gd name="T9" fmla="*/ 171 h 171"/>
                <a:gd name="T10" fmla="*/ 5046 w 5046"/>
                <a:gd name="T11" fmla="*/ 171 h 171"/>
                <a:gd name="T12" fmla="*/ 1007 w 5046"/>
                <a:gd name="T13" fmla="*/ 0 h 171"/>
                <a:gd name="T14" fmla="*/ 1007 w 5046"/>
                <a:gd name="T15" fmla="*/ 171 h 171"/>
                <a:gd name="T16" fmla="*/ 1007 w 5046"/>
                <a:gd name="T17" fmla="*/ 0 h 171"/>
                <a:gd name="T18" fmla="*/ 1007 w 5046"/>
                <a:gd name="T19" fmla="*/ 171 h 171"/>
                <a:gd name="T20" fmla="*/ 2348 w 5046"/>
                <a:gd name="T21" fmla="*/ 0 h 171"/>
                <a:gd name="T22" fmla="*/ 2348 w 5046"/>
                <a:gd name="T23" fmla="*/ 171 h 171"/>
                <a:gd name="T24" fmla="*/ 2348 w 5046"/>
                <a:gd name="T25" fmla="*/ 0 h 171"/>
                <a:gd name="T26" fmla="*/ 2348 w 5046"/>
                <a:gd name="T27" fmla="*/ 171 h 171"/>
                <a:gd name="T28" fmla="*/ 3697 w 5046"/>
                <a:gd name="T29" fmla="*/ 0 h 171"/>
                <a:gd name="T30" fmla="*/ 3697 w 5046"/>
                <a:gd name="T31" fmla="*/ 171 h 171"/>
                <a:gd name="T32" fmla="*/ 3697 w 5046"/>
                <a:gd name="T33" fmla="*/ 0 h 171"/>
                <a:gd name="T34" fmla="*/ 3697 w 5046"/>
                <a:gd name="T35" fmla="*/ 171 h 171"/>
                <a:gd name="T36" fmla="*/ 5046 w 5046"/>
                <a:gd name="T37" fmla="*/ 0 h 171"/>
                <a:gd name="T38" fmla="*/ 5046 w 5046"/>
                <a:gd name="T39" fmla="*/ 171 h 171"/>
                <a:gd name="T40" fmla="*/ 5046 w 5046"/>
                <a:gd name="T41" fmla="*/ 0 h 171"/>
                <a:gd name="T42" fmla="*/ 5046 w 5046"/>
                <a:gd name="T43"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46" h="171">
                  <a:moveTo>
                    <a:pt x="0" y="0"/>
                  </a:moveTo>
                  <a:lnTo>
                    <a:pt x="5046" y="0"/>
                  </a:lnTo>
                  <a:moveTo>
                    <a:pt x="0" y="0"/>
                  </a:moveTo>
                  <a:lnTo>
                    <a:pt x="0" y="171"/>
                  </a:lnTo>
                  <a:moveTo>
                    <a:pt x="0" y="171"/>
                  </a:moveTo>
                  <a:lnTo>
                    <a:pt x="5046" y="171"/>
                  </a:lnTo>
                  <a:moveTo>
                    <a:pt x="1007" y="0"/>
                  </a:moveTo>
                  <a:lnTo>
                    <a:pt x="1007" y="171"/>
                  </a:lnTo>
                  <a:moveTo>
                    <a:pt x="1007" y="0"/>
                  </a:moveTo>
                  <a:lnTo>
                    <a:pt x="1007" y="171"/>
                  </a:lnTo>
                  <a:moveTo>
                    <a:pt x="2348" y="0"/>
                  </a:moveTo>
                  <a:lnTo>
                    <a:pt x="2348" y="171"/>
                  </a:lnTo>
                  <a:moveTo>
                    <a:pt x="2348" y="0"/>
                  </a:moveTo>
                  <a:lnTo>
                    <a:pt x="2348" y="171"/>
                  </a:lnTo>
                  <a:moveTo>
                    <a:pt x="3697" y="0"/>
                  </a:moveTo>
                  <a:lnTo>
                    <a:pt x="3697" y="171"/>
                  </a:lnTo>
                  <a:moveTo>
                    <a:pt x="3697" y="0"/>
                  </a:moveTo>
                  <a:lnTo>
                    <a:pt x="3697" y="171"/>
                  </a:lnTo>
                  <a:moveTo>
                    <a:pt x="5046" y="0"/>
                  </a:moveTo>
                  <a:lnTo>
                    <a:pt x="5046" y="171"/>
                  </a:lnTo>
                  <a:moveTo>
                    <a:pt x="5046" y="0"/>
                  </a:moveTo>
                  <a:lnTo>
                    <a:pt x="5046" y="171"/>
                  </a:lnTo>
                </a:path>
              </a:pathLst>
            </a:custGeom>
            <a:noFill/>
            <a:ln w="14288" cap="flat">
              <a:solidFill>
                <a:srgbClr val="D9D9D9"/>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Rectangle 28">
              <a:extLst>
                <a:ext uri="{FF2B5EF4-FFF2-40B4-BE49-F238E27FC236}">
                  <a16:creationId xmlns:a16="http://schemas.microsoft.com/office/drawing/2014/main" xmlns="" id="{8E750DBA-20E3-46CB-BBCB-202515B32F6F}"/>
                </a:ext>
              </a:extLst>
            </p:cNvPr>
            <p:cNvSpPr>
              <a:spLocks noChangeArrowheads="1"/>
            </p:cNvSpPr>
            <p:nvPr/>
          </p:nvSpPr>
          <p:spPr bwMode="auto">
            <a:xfrm>
              <a:off x="417" y="3175"/>
              <a:ext cx="63" cy="64"/>
            </a:xfrm>
            <a:prstGeom prst="rect">
              <a:avLst/>
            </a:prstGeom>
            <a:solidFill>
              <a:srgbClr val="9BBB5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Rectangle 29">
              <a:extLst>
                <a:ext uri="{FF2B5EF4-FFF2-40B4-BE49-F238E27FC236}">
                  <a16:creationId xmlns:a16="http://schemas.microsoft.com/office/drawing/2014/main" xmlns="" id="{D8B87D8C-D18A-4D50-B4C5-F548934D6317}"/>
                </a:ext>
              </a:extLst>
            </p:cNvPr>
            <p:cNvSpPr>
              <a:spLocks noChangeArrowheads="1"/>
            </p:cNvSpPr>
            <p:nvPr/>
          </p:nvSpPr>
          <p:spPr bwMode="auto">
            <a:xfrm>
              <a:off x="511" y="3142"/>
              <a:ext cx="935"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Surplus/(Deficit</a:t>
              </a:r>
              <a:r>
                <a:rPr kumimoji="0" lang="en-US" altLang="en-US" sz="1500" b="0" i="0" u="none" strike="noStrike" cap="none" normalizeH="0" baseline="0" dirty="0">
                  <a:ln>
                    <a:noFill/>
                  </a:ln>
                  <a:solidFill>
                    <a:srgbClr val="595959"/>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2" name="Rectangle 30">
              <a:extLst>
                <a:ext uri="{FF2B5EF4-FFF2-40B4-BE49-F238E27FC236}">
                  <a16:creationId xmlns:a16="http://schemas.microsoft.com/office/drawing/2014/main" xmlns="" id="{967A96A2-0222-430B-B5B2-05C31E8782D5}"/>
                </a:ext>
              </a:extLst>
            </p:cNvPr>
            <p:cNvSpPr>
              <a:spLocks noChangeArrowheads="1"/>
            </p:cNvSpPr>
            <p:nvPr/>
          </p:nvSpPr>
          <p:spPr bwMode="auto">
            <a:xfrm>
              <a:off x="1898" y="3145"/>
              <a:ext cx="344"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-5 912</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3" name="Rectangle 31">
              <a:extLst>
                <a:ext uri="{FF2B5EF4-FFF2-40B4-BE49-F238E27FC236}">
                  <a16:creationId xmlns:a16="http://schemas.microsoft.com/office/drawing/2014/main" xmlns="" id="{5EA239C5-1127-489E-BAE7-691C57BBD528}"/>
                </a:ext>
              </a:extLst>
            </p:cNvPr>
            <p:cNvSpPr>
              <a:spLocks noChangeArrowheads="1"/>
            </p:cNvSpPr>
            <p:nvPr/>
          </p:nvSpPr>
          <p:spPr bwMode="auto">
            <a:xfrm>
              <a:off x="3244" y="3145"/>
              <a:ext cx="344"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-1 030</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4" name="Rectangle 32">
              <a:extLst>
                <a:ext uri="{FF2B5EF4-FFF2-40B4-BE49-F238E27FC236}">
                  <a16:creationId xmlns:a16="http://schemas.microsoft.com/office/drawing/2014/main" xmlns="" id="{037D09FA-E042-4937-B371-9F10D9C7E224}"/>
                </a:ext>
              </a:extLst>
            </p:cNvPr>
            <p:cNvSpPr>
              <a:spLocks noChangeArrowheads="1"/>
            </p:cNvSpPr>
            <p:nvPr/>
          </p:nvSpPr>
          <p:spPr bwMode="auto">
            <a:xfrm>
              <a:off x="4577" y="3145"/>
              <a:ext cx="372"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595959"/>
                  </a:solidFill>
                  <a:effectLst/>
                  <a:latin typeface="Arial" panose="020B0604020202020204" pitchFamily="34" charset="0"/>
                </a:rPr>
                <a:t>19 488</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5" name="Rectangle 33">
              <a:extLst>
                <a:ext uri="{FF2B5EF4-FFF2-40B4-BE49-F238E27FC236}">
                  <a16:creationId xmlns:a16="http://schemas.microsoft.com/office/drawing/2014/main" xmlns="" id="{7DE9D849-6A65-4B0B-B65B-5B4CAE382A0F}"/>
                </a:ext>
              </a:extLst>
            </p:cNvPr>
            <p:cNvSpPr>
              <a:spLocks noChangeArrowheads="1"/>
            </p:cNvSpPr>
            <p:nvPr/>
          </p:nvSpPr>
          <p:spPr bwMode="auto">
            <a:xfrm>
              <a:off x="819" y="2536"/>
              <a:ext cx="486"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595959"/>
                  </a:solidFill>
                  <a:effectLst/>
                  <a:latin typeface="Arial" panose="020B0604020202020204" pitchFamily="34" charset="0"/>
                </a:rPr>
                <a:t> -10 000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34">
              <a:extLst>
                <a:ext uri="{FF2B5EF4-FFF2-40B4-BE49-F238E27FC236}">
                  <a16:creationId xmlns:a16="http://schemas.microsoft.com/office/drawing/2014/main" xmlns="" id="{254CECE2-7088-44CA-A932-A9D5C8744C6A}"/>
                </a:ext>
              </a:extLst>
            </p:cNvPr>
            <p:cNvSpPr>
              <a:spLocks noChangeArrowheads="1"/>
            </p:cNvSpPr>
            <p:nvPr/>
          </p:nvSpPr>
          <p:spPr bwMode="auto">
            <a:xfrm>
              <a:off x="859" y="1943"/>
              <a:ext cx="44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595959"/>
                  </a:solidFill>
                  <a:effectLst/>
                  <a:latin typeface="Arial" panose="020B0604020202020204" pitchFamily="34" charset="0"/>
                </a:rPr>
                <a:t> 90 000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5">
              <a:extLst>
                <a:ext uri="{FF2B5EF4-FFF2-40B4-BE49-F238E27FC236}">
                  <a16:creationId xmlns:a16="http://schemas.microsoft.com/office/drawing/2014/main" xmlns="" id="{7776F746-1C11-430E-B94D-8973F88FF86E}"/>
                </a:ext>
              </a:extLst>
            </p:cNvPr>
            <p:cNvSpPr>
              <a:spLocks noChangeArrowheads="1"/>
            </p:cNvSpPr>
            <p:nvPr/>
          </p:nvSpPr>
          <p:spPr bwMode="auto">
            <a:xfrm>
              <a:off x="792" y="1353"/>
              <a:ext cx="513"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595959"/>
                  </a:solidFill>
                  <a:effectLst/>
                  <a:latin typeface="Arial" panose="020B0604020202020204" pitchFamily="34" charset="0"/>
                </a:rPr>
                <a:t> 190 000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6">
              <a:extLst>
                <a:ext uri="{FF2B5EF4-FFF2-40B4-BE49-F238E27FC236}">
                  <a16:creationId xmlns:a16="http://schemas.microsoft.com/office/drawing/2014/main" xmlns="" id="{E8124576-1774-4F0B-9E29-ED5F6A66ABB2}"/>
                </a:ext>
              </a:extLst>
            </p:cNvPr>
            <p:cNvSpPr>
              <a:spLocks noChangeArrowheads="1"/>
            </p:cNvSpPr>
            <p:nvPr/>
          </p:nvSpPr>
          <p:spPr bwMode="auto">
            <a:xfrm>
              <a:off x="792" y="761"/>
              <a:ext cx="513"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595959"/>
                  </a:solidFill>
                  <a:effectLst/>
                  <a:latin typeface="Arial" panose="020B0604020202020204" pitchFamily="34" charset="0"/>
                </a:rPr>
                <a:t> 290 000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7">
              <a:extLst>
                <a:ext uri="{FF2B5EF4-FFF2-40B4-BE49-F238E27FC236}">
                  <a16:creationId xmlns:a16="http://schemas.microsoft.com/office/drawing/2014/main" xmlns="" id="{72BE7DCB-D8B0-4D95-B178-48B7BAA99D8E}"/>
                </a:ext>
              </a:extLst>
            </p:cNvPr>
            <p:cNvSpPr>
              <a:spLocks noChangeArrowheads="1"/>
            </p:cNvSpPr>
            <p:nvPr/>
          </p:nvSpPr>
          <p:spPr bwMode="auto">
            <a:xfrm>
              <a:off x="1614" y="3491"/>
              <a:ext cx="63" cy="63"/>
            </a:xfrm>
            <a:prstGeom prst="rect">
              <a:avLst/>
            </a:prstGeom>
            <a:solidFill>
              <a:srgbClr val="4F81B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Rectangle 38">
              <a:extLst>
                <a:ext uri="{FF2B5EF4-FFF2-40B4-BE49-F238E27FC236}">
                  <a16:creationId xmlns:a16="http://schemas.microsoft.com/office/drawing/2014/main" xmlns="" id="{E75FE07D-7B2D-452D-AC06-BC5E9E046622}"/>
                </a:ext>
              </a:extLst>
            </p:cNvPr>
            <p:cNvSpPr>
              <a:spLocks noChangeArrowheads="1"/>
            </p:cNvSpPr>
            <p:nvPr/>
          </p:nvSpPr>
          <p:spPr bwMode="auto">
            <a:xfrm>
              <a:off x="1707" y="3454"/>
              <a:ext cx="540"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Arial" panose="020B0604020202020204" pitchFamily="34" charset="0"/>
                </a:rPr>
                <a:t>Revenue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39">
              <a:extLst>
                <a:ext uri="{FF2B5EF4-FFF2-40B4-BE49-F238E27FC236}">
                  <a16:creationId xmlns:a16="http://schemas.microsoft.com/office/drawing/2014/main" xmlns="" id="{98EA09DF-A852-40F7-9AC7-31FF8832B02E}"/>
                </a:ext>
              </a:extLst>
            </p:cNvPr>
            <p:cNvSpPr>
              <a:spLocks noChangeArrowheads="1"/>
            </p:cNvSpPr>
            <p:nvPr/>
          </p:nvSpPr>
          <p:spPr bwMode="auto">
            <a:xfrm>
              <a:off x="2297" y="3491"/>
              <a:ext cx="63" cy="63"/>
            </a:xfrm>
            <a:prstGeom prst="rect">
              <a:avLst/>
            </a:prstGeom>
            <a:solidFill>
              <a:srgbClr val="C0504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Rectangle 40">
              <a:extLst>
                <a:ext uri="{FF2B5EF4-FFF2-40B4-BE49-F238E27FC236}">
                  <a16:creationId xmlns:a16="http://schemas.microsoft.com/office/drawing/2014/main" xmlns="" id="{8B70D990-5E67-40CD-95BE-CB2F0D946ACB}"/>
                </a:ext>
              </a:extLst>
            </p:cNvPr>
            <p:cNvSpPr>
              <a:spLocks noChangeArrowheads="1"/>
            </p:cNvSpPr>
            <p:nvPr/>
          </p:nvSpPr>
          <p:spPr bwMode="auto">
            <a:xfrm>
              <a:off x="2392" y="3454"/>
              <a:ext cx="728"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Arial" panose="020B0604020202020204" pitchFamily="34" charset="0"/>
                </a:rPr>
                <a:t>Expenditure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41">
              <a:extLst>
                <a:ext uri="{FF2B5EF4-FFF2-40B4-BE49-F238E27FC236}">
                  <a16:creationId xmlns:a16="http://schemas.microsoft.com/office/drawing/2014/main" xmlns="" id="{D6142FA2-35E4-45B4-8E7A-3D1FD63F8F25}"/>
                </a:ext>
              </a:extLst>
            </p:cNvPr>
            <p:cNvSpPr>
              <a:spLocks noChangeArrowheads="1"/>
            </p:cNvSpPr>
            <p:nvPr/>
          </p:nvSpPr>
          <p:spPr bwMode="auto">
            <a:xfrm>
              <a:off x="3179" y="3491"/>
              <a:ext cx="63" cy="63"/>
            </a:xfrm>
            <a:prstGeom prst="rect">
              <a:avLst/>
            </a:prstGeom>
            <a:solidFill>
              <a:srgbClr val="9BBB5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Rectangle 42">
              <a:extLst>
                <a:ext uri="{FF2B5EF4-FFF2-40B4-BE49-F238E27FC236}">
                  <a16:creationId xmlns:a16="http://schemas.microsoft.com/office/drawing/2014/main" xmlns="" id="{F800FFF2-0E60-473E-9BF7-96965211012B}"/>
                </a:ext>
              </a:extLst>
            </p:cNvPr>
            <p:cNvSpPr>
              <a:spLocks noChangeArrowheads="1"/>
            </p:cNvSpPr>
            <p:nvPr/>
          </p:nvSpPr>
          <p:spPr bwMode="auto">
            <a:xfrm>
              <a:off x="3269" y="3454"/>
              <a:ext cx="963" cy="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Arial" panose="020B0604020202020204" pitchFamily="34" charset="0"/>
                </a:rPr>
                <a:t>Surplus/(Deficit)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xmlns="" val="2177152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26063"/>
            <a:ext cx="8229600" cy="1143000"/>
          </a:xfrm>
        </p:spPr>
        <p:txBody>
          <a:bodyPr/>
          <a:lstStyle/>
          <a:p>
            <a:r>
              <a:rPr lang="en-GB" sz="3200" dirty="0">
                <a:latin typeface="Arial" panose="020B0604020202020204" pitchFamily="34" charset="0"/>
                <a:cs typeface="Arial" panose="020B0604020202020204" pitchFamily="34" charset="0"/>
              </a:rPr>
              <a:t>BBBEE SPEND</a:t>
            </a:r>
            <a:endParaRPr lang="en-US" sz="3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26</a:t>
            </a:fld>
            <a:endParaRPr lang="en-ZA" dirty="0"/>
          </a:p>
        </p:txBody>
      </p:sp>
      <p:grpSp>
        <p:nvGrpSpPr>
          <p:cNvPr id="36" name="Group 36">
            <a:extLst>
              <a:ext uri="{FF2B5EF4-FFF2-40B4-BE49-F238E27FC236}">
                <a16:creationId xmlns:a16="http://schemas.microsoft.com/office/drawing/2014/main" xmlns="" id="{77792D1C-CAA1-434E-9E5A-FDDF4ACB2B56}"/>
              </a:ext>
            </a:extLst>
          </p:cNvPr>
          <p:cNvGrpSpPr>
            <a:grpSpLocks noChangeAspect="1"/>
          </p:cNvGrpSpPr>
          <p:nvPr/>
        </p:nvGrpSpPr>
        <p:grpSpPr bwMode="auto">
          <a:xfrm>
            <a:off x="450850" y="985839"/>
            <a:ext cx="8242300" cy="5211763"/>
            <a:chOff x="284" y="621"/>
            <a:chExt cx="5192" cy="3283"/>
          </a:xfrm>
        </p:grpSpPr>
        <p:sp>
          <p:nvSpPr>
            <p:cNvPr id="37" name="AutoShape 35">
              <a:extLst>
                <a:ext uri="{FF2B5EF4-FFF2-40B4-BE49-F238E27FC236}">
                  <a16:creationId xmlns:a16="http://schemas.microsoft.com/office/drawing/2014/main" xmlns="" id="{2E0714AA-08C1-42C4-9D38-557335AD7B04}"/>
                </a:ext>
              </a:extLst>
            </p:cNvPr>
            <p:cNvSpPr>
              <a:spLocks noChangeAspect="1" noChangeArrowheads="1" noTextEdit="1"/>
            </p:cNvSpPr>
            <p:nvPr/>
          </p:nvSpPr>
          <p:spPr bwMode="auto">
            <a:xfrm>
              <a:off x="288" y="624"/>
              <a:ext cx="5184" cy="3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Rectangle 37">
              <a:extLst>
                <a:ext uri="{FF2B5EF4-FFF2-40B4-BE49-F238E27FC236}">
                  <a16:creationId xmlns:a16="http://schemas.microsoft.com/office/drawing/2014/main" xmlns="" id="{BA2E3258-C2B7-4ED5-84F8-6EE291380EB4}"/>
                </a:ext>
              </a:extLst>
            </p:cNvPr>
            <p:cNvSpPr>
              <a:spLocks noChangeArrowheads="1"/>
            </p:cNvSpPr>
            <p:nvPr/>
          </p:nvSpPr>
          <p:spPr bwMode="auto">
            <a:xfrm>
              <a:off x="284" y="621"/>
              <a:ext cx="5192" cy="328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8">
              <a:extLst>
                <a:ext uri="{FF2B5EF4-FFF2-40B4-BE49-F238E27FC236}">
                  <a16:creationId xmlns:a16="http://schemas.microsoft.com/office/drawing/2014/main" xmlns="" id="{BDB1F64A-9DC2-46C3-9083-9A388AF335F8}"/>
                </a:ext>
              </a:extLst>
            </p:cNvPr>
            <p:cNvSpPr>
              <a:spLocks noEditPoints="1"/>
            </p:cNvSpPr>
            <p:nvPr/>
          </p:nvSpPr>
          <p:spPr bwMode="auto">
            <a:xfrm>
              <a:off x="695" y="1050"/>
              <a:ext cx="4745" cy="1131"/>
            </a:xfrm>
            <a:custGeom>
              <a:avLst/>
              <a:gdLst>
                <a:gd name="T0" fmla="*/ 0 w 4745"/>
                <a:gd name="T1" fmla="*/ 1131 h 1131"/>
                <a:gd name="T2" fmla="*/ 4745 w 4745"/>
                <a:gd name="T3" fmla="*/ 1131 h 1131"/>
                <a:gd name="T4" fmla="*/ 0 w 4745"/>
                <a:gd name="T5" fmla="*/ 0 h 1131"/>
                <a:gd name="T6" fmla="*/ 4745 w 4745"/>
                <a:gd name="T7" fmla="*/ 0 h 1131"/>
              </a:gdLst>
              <a:ahLst/>
              <a:cxnLst>
                <a:cxn ang="0">
                  <a:pos x="T0" y="T1"/>
                </a:cxn>
                <a:cxn ang="0">
                  <a:pos x="T2" y="T3"/>
                </a:cxn>
                <a:cxn ang="0">
                  <a:pos x="T4" y="T5"/>
                </a:cxn>
                <a:cxn ang="0">
                  <a:pos x="T6" y="T7"/>
                </a:cxn>
              </a:cxnLst>
              <a:rect l="0" t="0" r="r" b="b"/>
              <a:pathLst>
                <a:path w="4745" h="1131">
                  <a:moveTo>
                    <a:pt x="0" y="1131"/>
                  </a:moveTo>
                  <a:lnTo>
                    <a:pt x="4745" y="1131"/>
                  </a:lnTo>
                  <a:moveTo>
                    <a:pt x="0" y="0"/>
                  </a:moveTo>
                  <a:lnTo>
                    <a:pt x="4745" y="0"/>
                  </a:lnTo>
                </a:path>
              </a:pathLst>
            </a:custGeom>
            <a:noFill/>
            <a:ln w="12700" cap="flat">
              <a:solidFill>
                <a:srgbClr val="D9D9D9"/>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Freeform 39">
              <a:extLst>
                <a:ext uri="{FF2B5EF4-FFF2-40B4-BE49-F238E27FC236}">
                  <a16:creationId xmlns:a16="http://schemas.microsoft.com/office/drawing/2014/main" xmlns="" id="{95DC2FB6-B2C6-49E1-BBE3-0B1069D9C6C2}"/>
                </a:ext>
              </a:extLst>
            </p:cNvPr>
            <p:cNvSpPr>
              <a:spLocks noEditPoints="1"/>
            </p:cNvSpPr>
            <p:nvPr/>
          </p:nvSpPr>
          <p:spPr bwMode="auto">
            <a:xfrm>
              <a:off x="1394" y="1298"/>
              <a:ext cx="3355" cy="2024"/>
            </a:xfrm>
            <a:custGeom>
              <a:avLst/>
              <a:gdLst>
                <a:gd name="T0" fmla="*/ 0 w 3355"/>
                <a:gd name="T1" fmla="*/ 0 h 2024"/>
                <a:gd name="T2" fmla="*/ 192 w 3355"/>
                <a:gd name="T3" fmla="*/ 0 h 2024"/>
                <a:gd name="T4" fmla="*/ 192 w 3355"/>
                <a:gd name="T5" fmla="*/ 2024 h 2024"/>
                <a:gd name="T6" fmla="*/ 0 w 3355"/>
                <a:gd name="T7" fmla="*/ 2024 h 2024"/>
                <a:gd name="T8" fmla="*/ 0 w 3355"/>
                <a:gd name="T9" fmla="*/ 0 h 2024"/>
                <a:gd name="T10" fmla="*/ 1582 w 3355"/>
                <a:gd name="T11" fmla="*/ 1724 h 2024"/>
                <a:gd name="T12" fmla="*/ 1774 w 3355"/>
                <a:gd name="T13" fmla="*/ 1724 h 2024"/>
                <a:gd name="T14" fmla="*/ 1774 w 3355"/>
                <a:gd name="T15" fmla="*/ 2024 h 2024"/>
                <a:gd name="T16" fmla="*/ 1582 w 3355"/>
                <a:gd name="T17" fmla="*/ 2024 h 2024"/>
                <a:gd name="T18" fmla="*/ 1582 w 3355"/>
                <a:gd name="T19" fmla="*/ 1724 h 2024"/>
                <a:gd name="T20" fmla="*/ 3163 w 3355"/>
                <a:gd name="T21" fmla="*/ 1989 h 2024"/>
                <a:gd name="T22" fmla="*/ 3355 w 3355"/>
                <a:gd name="T23" fmla="*/ 1989 h 2024"/>
                <a:gd name="T24" fmla="*/ 3355 w 3355"/>
                <a:gd name="T25" fmla="*/ 2024 h 2024"/>
                <a:gd name="T26" fmla="*/ 3163 w 3355"/>
                <a:gd name="T27" fmla="*/ 2024 h 2024"/>
                <a:gd name="T28" fmla="*/ 3163 w 3355"/>
                <a:gd name="T29" fmla="*/ 1989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55" h="2024">
                  <a:moveTo>
                    <a:pt x="0" y="0"/>
                  </a:moveTo>
                  <a:lnTo>
                    <a:pt x="192" y="0"/>
                  </a:lnTo>
                  <a:lnTo>
                    <a:pt x="192" y="2024"/>
                  </a:lnTo>
                  <a:lnTo>
                    <a:pt x="0" y="2024"/>
                  </a:lnTo>
                  <a:lnTo>
                    <a:pt x="0" y="0"/>
                  </a:lnTo>
                  <a:close/>
                  <a:moveTo>
                    <a:pt x="1582" y="1724"/>
                  </a:moveTo>
                  <a:lnTo>
                    <a:pt x="1774" y="1724"/>
                  </a:lnTo>
                  <a:lnTo>
                    <a:pt x="1774" y="2024"/>
                  </a:lnTo>
                  <a:lnTo>
                    <a:pt x="1582" y="2024"/>
                  </a:lnTo>
                  <a:lnTo>
                    <a:pt x="1582" y="1724"/>
                  </a:lnTo>
                  <a:close/>
                  <a:moveTo>
                    <a:pt x="3163" y="1989"/>
                  </a:moveTo>
                  <a:lnTo>
                    <a:pt x="3355" y="1989"/>
                  </a:lnTo>
                  <a:lnTo>
                    <a:pt x="3355" y="2024"/>
                  </a:lnTo>
                  <a:lnTo>
                    <a:pt x="3163" y="2024"/>
                  </a:lnTo>
                  <a:lnTo>
                    <a:pt x="3163" y="1989"/>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Rectangle 40">
              <a:extLst>
                <a:ext uri="{FF2B5EF4-FFF2-40B4-BE49-F238E27FC236}">
                  <a16:creationId xmlns:a16="http://schemas.microsoft.com/office/drawing/2014/main" xmlns="" id="{81DADFDC-9015-4799-8EB9-B3EB202B2044}"/>
                </a:ext>
              </a:extLst>
            </p:cNvPr>
            <p:cNvSpPr>
              <a:spLocks noChangeArrowheads="1"/>
            </p:cNvSpPr>
            <p:nvPr/>
          </p:nvSpPr>
          <p:spPr bwMode="auto">
            <a:xfrm>
              <a:off x="1634" y="1130"/>
              <a:ext cx="192" cy="2192"/>
            </a:xfrm>
            <a:prstGeom prst="rect">
              <a:avLst/>
            </a:prstGeom>
            <a:solidFill>
              <a:srgbClr val="FFD9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41">
              <a:extLst>
                <a:ext uri="{FF2B5EF4-FFF2-40B4-BE49-F238E27FC236}">
                  <a16:creationId xmlns:a16="http://schemas.microsoft.com/office/drawing/2014/main" xmlns="" id="{FF4EC403-7363-4B85-905A-129433F3477A}"/>
                </a:ext>
              </a:extLst>
            </p:cNvPr>
            <p:cNvSpPr>
              <a:spLocks noEditPoints="1"/>
            </p:cNvSpPr>
            <p:nvPr/>
          </p:nvSpPr>
          <p:spPr bwMode="auto">
            <a:xfrm>
              <a:off x="3215" y="3057"/>
              <a:ext cx="1774" cy="265"/>
            </a:xfrm>
            <a:custGeom>
              <a:avLst/>
              <a:gdLst>
                <a:gd name="T0" fmla="*/ 0 w 1774"/>
                <a:gd name="T1" fmla="*/ 0 h 265"/>
                <a:gd name="T2" fmla="*/ 192 w 1774"/>
                <a:gd name="T3" fmla="*/ 0 h 265"/>
                <a:gd name="T4" fmla="*/ 192 w 1774"/>
                <a:gd name="T5" fmla="*/ 265 h 265"/>
                <a:gd name="T6" fmla="*/ 0 w 1774"/>
                <a:gd name="T7" fmla="*/ 265 h 265"/>
                <a:gd name="T8" fmla="*/ 0 w 1774"/>
                <a:gd name="T9" fmla="*/ 0 h 265"/>
                <a:gd name="T10" fmla="*/ 1582 w 1774"/>
                <a:gd name="T11" fmla="*/ 168 h 265"/>
                <a:gd name="T12" fmla="*/ 1774 w 1774"/>
                <a:gd name="T13" fmla="*/ 168 h 265"/>
                <a:gd name="T14" fmla="*/ 1774 w 1774"/>
                <a:gd name="T15" fmla="*/ 265 h 265"/>
                <a:gd name="T16" fmla="*/ 1582 w 1774"/>
                <a:gd name="T17" fmla="*/ 265 h 265"/>
                <a:gd name="T18" fmla="*/ 1582 w 1774"/>
                <a:gd name="T19" fmla="*/ 16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4" h="265">
                  <a:moveTo>
                    <a:pt x="0" y="0"/>
                  </a:moveTo>
                  <a:lnTo>
                    <a:pt x="192" y="0"/>
                  </a:lnTo>
                  <a:lnTo>
                    <a:pt x="192" y="265"/>
                  </a:lnTo>
                  <a:lnTo>
                    <a:pt x="0" y="265"/>
                  </a:lnTo>
                  <a:lnTo>
                    <a:pt x="0" y="0"/>
                  </a:lnTo>
                  <a:close/>
                  <a:moveTo>
                    <a:pt x="1582" y="168"/>
                  </a:moveTo>
                  <a:lnTo>
                    <a:pt x="1774" y="168"/>
                  </a:lnTo>
                  <a:lnTo>
                    <a:pt x="1774" y="265"/>
                  </a:lnTo>
                  <a:lnTo>
                    <a:pt x="1582" y="265"/>
                  </a:lnTo>
                  <a:lnTo>
                    <a:pt x="1582" y="168"/>
                  </a:lnTo>
                  <a:close/>
                </a:path>
              </a:pathLst>
            </a:custGeom>
            <a:solidFill>
              <a:srgbClr val="FFC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42">
              <a:extLst>
                <a:ext uri="{FF2B5EF4-FFF2-40B4-BE49-F238E27FC236}">
                  <a16:creationId xmlns:a16="http://schemas.microsoft.com/office/drawing/2014/main" xmlns="" id="{F815828B-3ADA-4632-8559-725BA7E43A12}"/>
                </a:ext>
              </a:extLst>
            </p:cNvPr>
            <p:cNvSpPr>
              <a:spLocks noEditPoints="1"/>
            </p:cNvSpPr>
            <p:nvPr/>
          </p:nvSpPr>
          <p:spPr bwMode="auto">
            <a:xfrm>
              <a:off x="1882" y="1458"/>
              <a:ext cx="3346" cy="1864"/>
            </a:xfrm>
            <a:custGeom>
              <a:avLst/>
              <a:gdLst>
                <a:gd name="T0" fmla="*/ 0 w 3346"/>
                <a:gd name="T1" fmla="*/ 0 h 1864"/>
                <a:gd name="T2" fmla="*/ 191 w 3346"/>
                <a:gd name="T3" fmla="*/ 0 h 1864"/>
                <a:gd name="T4" fmla="*/ 191 w 3346"/>
                <a:gd name="T5" fmla="*/ 1864 h 1864"/>
                <a:gd name="T6" fmla="*/ 0 w 3346"/>
                <a:gd name="T7" fmla="*/ 1864 h 1864"/>
                <a:gd name="T8" fmla="*/ 0 w 3346"/>
                <a:gd name="T9" fmla="*/ 0 h 1864"/>
                <a:gd name="T10" fmla="*/ 1573 w 3346"/>
                <a:gd name="T11" fmla="*/ 1159 h 1864"/>
                <a:gd name="T12" fmla="*/ 1765 w 3346"/>
                <a:gd name="T13" fmla="*/ 1159 h 1864"/>
                <a:gd name="T14" fmla="*/ 1765 w 3346"/>
                <a:gd name="T15" fmla="*/ 1864 h 1864"/>
                <a:gd name="T16" fmla="*/ 1573 w 3346"/>
                <a:gd name="T17" fmla="*/ 1864 h 1864"/>
                <a:gd name="T18" fmla="*/ 1573 w 3346"/>
                <a:gd name="T19" fmla="*/ 1159 h 1864"/>
                <a:gd name="T20" fmla="*/ 3155 w 3346"/>
                <a:gd name="T21" fmla="*/ 1739 h 1864"/>
                <a:gd name="T22" fmla="*/ 3346 w 3346"/>
                <a:gd name="T23" fmla="*/ 1739 h 1864"/>
                <a:gd name="T24" fmla="*/ 3346 w 3346"/>
                <a:gd name="T25" fmla="*/ 1864 h 1864"/>
                <a:gd name="T26" fmla="*/ 3155 w 3346"/>
                <a:gd name="T27" fmla="*/ 1864 h 1864"/>
                <a:gd name="T28" fmla="*/ 3155 w 3346"/>
                <a:gd name="T29" fmla="*/ 1739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46" h="1864">
                  <a:moveTo>
                    <a:pt x="0" y="0"/>
                  </a:moveTo>
                  <a:lnTo>
                    <a:pt x="191" y="0"/>
                  </a:lnTo>
                  <a:lnTo>
                    <a:pt x="191" y="1864"/>
                  </a:lnTo>
                  <a:lnTo>
                    <a:pt x="0" y="1864"/>
                  </a:lnTo>
                  <a:lnTo>
                    <a:pt x="0" y="0"/>
                  </a:lnTo>
                  <a:close/>
                  <a:moveTo>
                    <a:pt x="1573" y="1159"/>
                  </a:moveTo>
                  <a:lnTo>
                    <a:pt x="1765" y="1159"/>
                  </a:lnTo>
                  <a:lnTo>
                    <a:pt x="1765" y="1864"/>
                  </a:lnTo>
                  <a:lnTo>
                    <a:pt x="1573" y="1864"/>
                  </a:lnTo>
                  <a:lnTo>
                    <a:pt x="1573" y="1159"/>
                  </a:lnTo>
                  <a:close/>
                  <a:moveTo>
                    <a:pt x="3155" y="1739"/>
                  </a:moveTo>
                  <a:lnTo>
                    <a:pt x="3346" y="1739"/>
                  </a:lnTo>
                  <a:lnTo>
                    <a:pt x="3346" y="1864"/>
                  </a:lnTo>
                  <a:lnTo>
                    <a:pt x="3155" y="1864"/>
                  </a:lnTo>
                  <a:lnTo>
                    <a:pt x="3155" y="1739"/>
                  </a:lnTo>
                  <a:close/>
                </a:path>
              </a:pathLst>
            </a:custGeom>
            <a:solidFill>
              <a:srgbClr val="4472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Line 43">
              <a:extLst>
                <a:ext uri="{FF2B5EF4-FFF2-40B4-BE49-F238E27FC236}">
                  <a16:creationId xmlns:a16="http://schemas.microsoft.com/office/drawing/2014/main" xmlns="" id="{8A911F3B-F109-4027-B532-2B7B6E771C1F}"/>
                </a:ext>
              </a:extLst>
            </p:cNvPr>
            <p:cNvSpPr>
              <a:spLocks noChangeShapeType="1"/>
            </p:cNvSpPr>
            <p:nvPr/>
          </p:nvSpPr>
          <p:spPr bwMode="auto">
            <a:xfrm>
              <a:off x="695" y="3319"/>
              <a:ext cx="4745" cy="0"/>
            </a:xfrm>
            <a:prstGeom prst="line">
              <a:avLst/>
            </a:prstGeom>
            <a:noFill/>
            <a:ln w="12700" cap="flat">
              <a:solidFill>
                <a:srgbClr val="D9D9D9"/>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Rectangle 44">
              <a:extLst>
                <a:ext uri="{FF2B5EF4-FFF2-40B4-BE49-F238E27FC236}">
                  <a16:creationId xmlns:a16="http://schemas.microsoft.com/office/drawing/2014/main" xmlns="" id="{2B5636FF-E7E6-44C3-81CA-C6912E65ACDF}"/>
                </a:ext>
              </a:extLst>
            </p:cNvPr>
            <p:cNvSpPr>
              <a:spLocks noChangeArrowheads="1"/>
            </p:cNvSpPr>
            <p:nvPr/>
          </p:nvSpPr>
          <p:spPr bwMode="auto">
            <a:xfrm>
              <a:off x="1405" y="1154"/>
              <a:ext cx="240"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404040"/>
                  </a:solidFill>
                  <a:effectLst/>
                  <a:latin typeface="Calibri" panose="020F0502020204030204" pitchFamily="34" charset="0"/>
                </a:rPr>
                <a:t>89,1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45">
              <a:extLst>
                <a:ext uri="{FF2B5EF4-FFF2-40B4-BE49-F238E27FC236}">
                  <a16:creationId xmlns:a16="http://schemas.microsoft.com/office/drawing/2014/main" xmlns="" id="{679C7261-92EC-4CAB-BFDF-D3D495690C28}"/>
                </a:ext>
              </a:extLst>
            </p:cNvPr>
            <p:cNvSpPr>
              <a:spLocks noChangeArrowheads="1"/>
            </p:cNvSpPr>
            <p:nvPr/>
          </p:nvSpPr>
          <p:spPr bwMode="auto">
            <a:xfrm>
              <a:off x="2986" y="2884"/>
              <a:ext cx="239"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404040"/>
                  </a:solidFill>
                  <a:effectLst/>
                  <a:latin typeface="Calibri" panose="020F0502020204030204" pitchFamily="34" charset="0"/>
                </a:rPr>
                <a:t>13,0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xmlns="" id="{31837F1A-E47D-405E-B0DE-CB4168227058}"/>
                </a:ext>
              </a:extLst>
            </p:cNvPr>
            <p:cNvSpPr>
              <a:spLocks noChangeArrowheads="1"/>
            </p:cNvSpPr>
            <p:nvPr/>
          </p:nvSpPr>
          <p:spPr bwMode="auto">
            <a:xfrm>
              <a:off x="4590" y="3146"/>
              <a:ext cx="192"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404040"/>
                  </a:solidFill>
                  <a:effectLst/>
                  <a:latin typeface="Calibri" panose="020F0502020204030204" pitchFamily="34" charset="0"/>
                </a:rPr>
                <a:t>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Freeform 47">
              <a:extLst>
                <a:ext uri="{FF2B5EF4-FFF2-40B4-BE49-F238E27FC236}">
                  <a16:creationId xmlns:a16="http://schemas.microsoft.com/office/drawing/2014/main" xmlns="" id="{3F7427D4-6FE2-4711-9978-14F8C1E31B02}"/>
                </a:ext>
              </a:extLst>
            </p:cNvPr>
            <p:cNvSpPr>
              <a:spLocks/>
            </p:cNvSpPr>
            <p:nvPr/>
          </p:nvSpPr>
          <p:spPr bwMode="auto">
            <a:xfrm>
              <a:off x="1734" y="1001"/>
              <a:ext cx="231" cy="133"/>
            </a:xfrm>
            <a:custGeom>
              <a:avLst/>
              <a:gdLst>
                <a:gd name="T0" fmla="*/ 0 w 231"/>
                <a:gd name="T1" fmla="*/ 133 h 133"/>
                <a:gd name="T2" fmla="*/ 183 w 231"/>
                <a:gd name="T3" fmla="*/ 0 h 133"/>
                <a:gd name="T4" fmla="*/ 231 w 231"/>
                <a:gd name="T5" fmla="*/ 0 h 133"/>
              </a:gdLst>
              <a:ahLst/>
              <a:cxnLst>
                <a:cxn ang="0">
                  <a:pos x="T0" y="T1"/>
                </a:cxn>
                <a:cxn ang="0">
                  <a:pos x="T2" y="T3"/>
                </a:cxn>
                <a:cxn ang="0">
                  <a:pos x="T4" y="T5"/>
                </a:cxn>
              </a:cxnLst>
              <a:rect l="0" t="0" r="r" b="b"/>
              <a:pathLst>
                <a:path w="231" h="133">
                  <a:moveTo>
                    <a:pt x="0" y="133"/>
                  </a:moveTo>
                  <a:lnTo>
                    <a:pt x="183" y="0"/>
                  </a:lnTo>
                  <a:lnTo>
                    <a:pt x="231" y="0"/>
                  </a:lnTo>
                </a:path>
              </a:pathLst>
            </a:custGeom>
            <a:noFill/>
            <a:ln w="12700" cap="flat">
              <a:solidFill>
                <a:srgbClr val="A6A6A6"/>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Rectangle 48">
              <a:extLst>
                <a:ext uri="{FF2B5EF4-FFF2-40B4-BE49-F238E27FC236}">
                  <a16:creationId xmlns:a16="http://schemas.microsoft.com/office/drawing/2014/main" xmlns="" id="{5449EE0B-17B1-4B2C-AF06-6F4A3210E830}"/>
                </a:ext>
              </a:extLst>
            </p:cNvPr>
            <p:cNvSpPr>
              <a:spLocks noChangeArrowheads="1"/>
            </p:cNvSpPr>
            <p:nvPr/>
          </p:nvSpPr>
          <p:spPr bwMode="auto">
            <a:xfrm>
              <a:off x="1998" y="952"/>
              <a:ext cx="240"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404040"/>
                  </a:solidFill>
                  <a:effectLst/>
                  <a:latin typeface="Calibri" panose="020F0502020204030204" pitchFamily="34" charset="0"/>
                </a:rPr>
                <a:t>96,3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49">
              <a:extLst>
                <a:ext uri="{FF2B5EF4-FFF2-40B4-BE49-F238E27FC236}">
                  <a16:creationId xmlns:a16="http://schemas.microsoft.com/office/drawing/2014/main" xmlns="" id="{E6653248-2AFB-41C3-B16C-E3991AFE6183}"/>
                </a:ext>
              </a:extLst>
            </p:cNvPr>
            <p:cNvSpPr>
              <a:spLocks noChangeArrowheads="1"/>
            </p:cNvSpPr>
            <p:nvPr/>
          </p:nvSpPr>
          <p:spPr bwMode="auto">
            <a:xfrm>
              <a:off x="3228" y="2917"/>
              <a:ext cx="240"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404040"/>
                  </a:solidFill>
                  <a:effectLst/>
                  <a:latin typeface="Calibri" panose="020F0502020204030204" pitchFamily="34" charset="0"/>
                </a:rPr>
                <a:t>11,6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50">
              <a:extLst>
                <a:ext uri="{FF2B5EF4-FFF2-40B4-BE49-F238E27FC236}">
                  <a16:creationId xmlns:a16="http://schemas.microsoft.com/office/drawing/2014/main" xmlns="" id="{769BCF95-7764-4C1E-9571-F5FC11482BEB}"/>
                </a:ext>
              </a:extLst>
            </p:cNvPr>
            <p:cNvSpPr>
              <a:spLocks noChangeArrowheads="1"/>
            </p:cNvSpPr>
            <p:nvPr/>
          </p:nvSpPr>
          <p:spPr bwMode="auto">
            <a:xfrm>
              <a:off x="4833" y="3082"/>
              <a:ext cx="192"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404040"/>
                  </a:solidFill>
                  <a:effectLst/>
                  <a:latin typeface="Calibri" panose="020F0502020204030204" pitchFamily="34" charset="0"/>
                </a:rPr>
                <a:t>4,3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51">
              <a:extLst>
                <a:ext uri="{FF2B5EF4-FFF2-40B4-BE49-F238E27FC236}">
                  <a16:creationId xmlns:a16="http://schemas.microsoft.com/office/drawing/2014/main" xmlns="" id="{8859188B-6EAD-40C2-8B0C-E2FE2B58E65B}"/>
                </a:ext>
              </a:extLst>
            </p:cNvPr>
            <p:cNvSpPr>
              <a:spLocks noChangeArrowheads="1"/>
            </p:cNvSpPr>
            <p:nvPr/>
          </p:nvSpPr>
          <p:spPr bwMode="auto">
            <a:xfrm>
              <a:off x="1890" y="1316"/>
              <a:ext cx="240"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404040"/>
                  </a:solidFill>
                  <a:effectLst/>
                  <a:latin typeface="Calibri" panose="020F0502020204030204" pitchFamily="34" charset="0"/>
                </a:rPr>
                <a:t>82,0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52">
              <a:extLst>
                <a:ext uri="{FF2B5EF4-FFF2-40B4-BE49-F238E27FC236}">
                  <a16:creationId xmlns:a16="http://schemas.microsoft.com/office/drawing/2014/main" xmlns="" id="{BB07D787-A329-485F-9DE0-82FF75674D4C}"/>
                </a:ext>
              </a:extLst>
            </p:cNvPr>
            <p:cNvSpPr>
              <a:spLocks noChangeArrowheads="1"/>
            </p:cNvSpPr>
            <p:nvPr/>
          </p:nvSpPr>
          <p:spPr bwMode="auto">
            <a:xfrm>
              <a:off x="3471" y="2480"/>
              <a:ext cx="240"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404040"/>
                  </a:solidFill>
                  <a:effectLst/>
                  <a:latin typeface="Calibri" panose="020F0502020204030204" pitchFamily="34" charset="0"/>
                </a:rPr>
                <a:t>30,8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53">
              <a:extLst>
                <a:ext uri="{FF2B5EF4-FFF2-40B4-BE49-F238E27FC236}">
                  <a16:creationId xmlns:a16="http://schemas.microsoft.com/office/drawing/2014/main" xmlns="" id="{1036C648-A61F-4D02-8817-7310BCACB402}"/>
                </a:ext>
              </a:extLst>
            </p:cNvPr>
            <p:cNvSpPr>
              <a:spLocks noChangeArrowheads="1"/>
            </p:cNvSpPr>
            <p:nvPr/>
          </p:nvSpPr>
          <p:spPr bwMode="auto">
            <a:xfrm>
              <a:off x="5076" y="3057"/>
              <a:ext cx="191"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404040"/>
                  </a:solidFill>
                  <a:effectLst/>
                  <a:latin typeface="Calibri" panose="020F0502020204030204" pitchFamily="34" charset="0"/>
                </a:rPr>
                <a:t>5,4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54">
              <a:extLst>
                <a:ext uri="{FF2B5EF4-FFF2-40B4-BE49-F238E27FC236}">
                  <a16:creationId xmlns:a16="http://schemas.microsoft.com/office/drawing/2014/main" xmlns="" id="{891D32EC-F1E0-42AA-B662-2CEFD09359FF}"/>
                </a:ext>
              </a:extLst>
            </p:cNvPr>
            <p:cNvSpPr>
              <a:spLocks noChangeArrowheads="1"/>
            </p:cNvSpPr>
            <p:nvPr/>
          </p:nvSpPr>
          <p:spPr bwMode="auto">
            <a:xfrm>
              <a:off x="565" y="3267"/>
              <a:ext cx="112"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595959"/>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55">
              <a:extLst>
                <a:ext uri="{FF2B5EF4-FFF2-40B4-BE49-F238E27FC236}">
                  <a16:creationId xmlns:a16="http://schemas.microsoft.com/office/drawing/2014/main" xmlns="" id="{6FBBBA91-6059-444A-ABF9-B6FD8E8EB4FA}"/>
                </a:ext>
              </a:extLst>
            </p:cNvPr>
            <p:cNvSpPr>
              <a:spLocks noChangeArrowheads="1"/>
            </p:cNvSpPr>
            <p:nvPr/>
          </p:nvSpPr>
          <p:spPr bwMode="auto">
            <a:xfrm>
              <a:off x="516" y="2131"/>
              <a:ext cx="160"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595959"/>
                  </a:solidFill>
                  <a:effectLst/>
                  <a:latin typeface="Calibri" panose="020F050202020403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56">
              <a:extLst>
                <a:ext uri="{FF2B5EF4-FFF2-40B4-BE49-F238E27FC236}">
                  <a16:creationId xmlns:a16="http://schemas.microsoft.com/office/drawing/2014/main" xmlns="" id="{90D57F0D-7BE0-40B9-9882-929CEBC6B1E4}"/>
                </a:ext>
              </a:extLst>
            </p:cNvPr>
            <p:cNvSpPr>
              <a:spLocks noChangeArrowheads="1"/>
            </p:cNvSpPr>
            <p:nvPr/>
          </p:nvSpPr>
          <p:spPr bwMode="auto">
            <a:xfrm>
              <a:off x="468" y="995"/>
              <a:ext cx="215"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595959"/>
                  </a:solidFill>
                  <a:effectLst/>
                  <a:latin typeface="Calibri" panose="020F0502020204030204" pitchFamily="34" charset="0"/>
                </a:rPr>
                <a:t>100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57">
              <a:extLst>
                <a:ext uri="{FF2B5EF4-FFF2-40B4-BE49-F238E27FC236}">
                  <a16:creationId xmlns:a16="http://schemas.microsoft.com/office/drawing/2014/main" xmlns="" id="{966D5106-79B6-4EC9-954F-CCFBBEF37AA9}"/>
                </a:ext>
              </a:extLst>
            </p:cNvPr>
            <p:cNvSpPr>
              <a:spLocks noChangeArrowheads="1"/>
            </p:cNvSpPr>
            <p:nvPr/>
          </p:nvSpPr>
          <p:spPr bwMode="auto">
            <a:xfrm>
              <a:off x="1135" y="3376"/>
              <a:ext cx="963"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Calibri" panose="020F0502020204030204" pitchFamily="34" charset="0"/>
                </a:rPr>
                <a:t>% spent on BBBEE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59" name="Rectangle 58">
              <a:extLst>
                <a:ext uri="{FF2B5EF4-FFF2-40B4-BE49-F238E27FC236}">
                  <a16:creationId xmlns:a16="http://schemas.microsoft.com/office/drawing/2014/main" xmlns="" id="{25E9970C-D750-4196-9DBA-382144B914AC}"/>
                </a:ext>
              </a:extLst>
            </p:cNvPr>
            <p:cNvSpPr>
              <a:spLocks noChangeArrowheads="1"/>
            </p:cNvSpPr>
            <p:nvPr/>
          </p:nvSpPr>
          <p:spPr bwMode="auto">
            <a:xfrm>
              <a:off x="2693" y="3376"/>
              <a:ext cx="1024"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Calibri" panose="020F0502020204030204" pitchFamily="34" charset="0"/>
                </a:rPr>
                <a:t>% spent on women</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60" name="Rectangle 59">
              <a:extLst>
                <a:ext uri="{FF2B5EF4-FFF2-40B4-BE49-F238E27FC236}">
                  <a16:creationId xmlns:a16="http://schemas.microsoft.com/office/drawing/2014/main" xmlns="" id="{225C6A57-B6EC-4E29-B9B4-DF2C55B612AB}"/>
                </a:ext>
              </a:extLst>
            </p:cNvPr>
            <p:cNvSpPr>
              <a:spLocks noChangeArrowheads="1"/>
            </p:cNvSpPr>
            <p:nvPr/>
          </p:nvSpPr>
          <p:spPr bwMode="auto">
            <a:xfrm>
              <a:off x="4307" y="3376"/>
              <a:ext cx="933"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595959"/>
                  </a:solidFill>
                  <a:effectLst/>
                  <a:latin typeface="Calibri" panose="020F0502020204030204" pitchFamily="34" charset="0"/>
                </a:rPr>
                <a:t>% spent on youth</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61" name="Rectangle 60">
              <a:extLst>
                <a:ext uri="{FF2B5EF4-FFF2-40B4-BE49-F238E27FC236}">
                  <a16:creationId xmlns:a16="http://schemas.microsoft.com/office/drawing/2014/main" xmlns="" id="{DAEF3791-9994-41DF-824C-AAFB7AAAD5B2}"/>
                </a:ext>
              </a:extLst>
            </p:cNvPr>
            <p:cNvSpPr>
              <a:spLocks noChangeArrowheads="1"/>
            </p:cNvSpPr>
            <p:nvPr/>
          </p:nvSpPr>
          <p:spPr bwMode="auto">
            <a:xfrm flipH="1">
              <a:off x="1536" y="3638"/>
              <a:ext cx="183" cy="139"/>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Rectangle 61">
              <a:extLst>
                <a:ext uri="{FF2B5EF4-FFF2-40B4-BE49-F238E27FC236}">
                  <a16:creationId xmlns:a16="http://schemas.microsoft.com/office/drawing/2014/main" xmlns="" id="{DA9B264A-9045-46A2-93A0-43CAC6E545ED}"/>
                </a:ext>
              </a:extLst>
            </p:cNvPr>
            <p:cNvSpPr>
              <a:spLocks noChangeArrowheads="1"/>
            </p:cNvSpPr>
            <p:nvPr/>
          </p:nvSpPr>
          <p:spPr bwMode="auto">
            <a:xfrm>
              <a:off x="1781" y="3626"/>
              <a:ext cx="543"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595959"/>
                  </a:solidFill>
                  <a:effectLst/>
                  <a:latin typeface="Calibri" panose="020F0502020204030204" pitchFamily="34" charset="0"/>
                </a:rPr>
                <a:t>FY 2016/17</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63" name="Rectangle 62">
              <a:extLst>
                <a:ext uri="{FF2B5EF4-FFF2-40B4-BE49-F238E27FC236}">
                  <a16:creationId xmlns:a16="http://schemas.microsoft.com/office/drawing/2014/main" xmlns="" id="{E7824FB2-D2CE-41C1-9773-468C4E88B1A3}"/>
                </a:ext>
              </a:extLst>
            </p:cNvPr>
            <p:cNvSpPr>
              <a:spLocks noChangeArrowheads="1"/>
            </p:cNvSpPr>
            <p:nvPr/>
          </p:nvSpPr>
          <p:spPr bwMode="auto">
            <a:xfrm>
              <a:off x="2510" y="3626"/>
              <a:ext cx="183" cy="139"/>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Rectangle 63">
              <a:extLst>
                <a:ext uri="{FF2B5EF4-FFF2-40B4-BE49-F238E27FC236}">
                  <a16:creationId xmlns:a16="http://schemas.microsoft.com/office/drawing/2014/main" xmlns="" id="{D4F0D869-E2E9-4CA5-B51E-20E5116213D8}"/>
                </a:ext>
              </a:extLst>
            </p:cNvPr>
            <p:cNvSpPr>
              <a:spLocks noChangeArrowheads="1"/>
            </p:cNvSpPr>
            <p:nvPr/>
          </p:nvSpPr>
          <p:spPr bwMode="auto">
            <a:xfrm>
              <a:off x="2777" y="3635"/>
              <a:ext cx="543"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595959"/>
                  </a:solidFill>
                  <a:effectLst/>
                  <a:latin typeface="Calibri" panose="020F0502020204030204" pitchFamily="34" charset="0"/>
                </a:rPr>
                <a:t>FY 2017/18</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65" name="Rectangle 64">
              <a:extLst>
                <a:ext uri="{FF2B5EF4-FFF2-40B4-BE49-F238E27FC236}">
                  <a16:creationId xmlns:a16="http://schemas.microsoft.com/office/drawing/2014/main" xmlns="" id="{D4D2CECE-B0C0-4438-BCD9-14F665437769}"/>
                </a:ext>
              </a:extLst>
            </p:cNvPr>
            <p:cNvSpPr>
              <a:spLocks noChangeArrowheads="1"/>
            </p:cNvSpPr>
            <p:nvPr/>
          </p:nvSpPr>
          <p:spPr bwMode="auto">
            <a:xfrm>
              <a:off x="3468" y="3620"/>
              <a:ext cx="183" cy="125"/>
            </a:xfrm>
            <a:prstGeom prst="rect">
              <a:avLst/>
            </a:prstGeom>
            <a:solidFill>
              <a:srgbClr val="4472C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Rectangle 65">
              <a:extLst>
                <a:ext uri="{FF2B5EF4-FFF2-40B4-BE49-F238E27FC236}">
                  <a16:creationId xmlns:a16="http://schemas.microsoft.com/office/drawing/2014/main" xmlns="" id="{6F293D3B-486E-4CD7-8FBD-B3B73CA39DB1}"/>
                </a:ext>
              </a:extLst>
            </p:cNvPr>
            <p:cNvSpPr>
              <a:spLocks noChangeArrowheads="1"/>
            </p:cNvSpPr>
            <p:nvPr/>
          </p:nvSpPr>
          <p:spPr bwMode="auto">
            <a:xfrm>
              <a:off x="3711" y="3606"/>
              <a:ext cx="543"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595959"/>
                  </a:solidFill>
                  <a:effectLst/>
                  <a:latin typeface="Calibri" panose="020F0502020204030204" pitchFamily="34" charset="0"/>
                </a:rPr>
                <a:t>FY 2018/19</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xmlns="" val="2099300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116632"/>
            <a:ext cx="8530389" cy="545105"/>
          </a:xfrm>
        </p:spPr>
        <p:txBody>
          <a:bodyPr/>
          <a:lstStyle/>
          <a:p>
            <a:r>
              <a:rPr lang="en-GB" sz="3200" dirty="0">
                <a:solidFill>
                  <a:schemeClr val="accent1">
                    <a:lumMod val="75000"/>
                  </a:schemeClr>
                </a:solidFill>
                <a:latin typeface="Arial" panose="020B0604020202020204" pitchFamily="34" charset="0"/>
                <a:cs typeface="Arial" panose="020B0604020202020204" pitchFamily="34" charset="0"/>
              </a:rPr>
              <a:t>REVENUE PROJECTIONS (R’000)</a:t>
            </a:r>
            <a:endParaRPr lang="en-US" sz="3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27</a:t>
            </a:fld>
            <a:endParaRPr lang="en-ZA" dirty="0"/>
          </a:p>
        </p:txBody>
      </p:sp>
      <p:graphicFrame>
        <p:nvGraphicFramePr>
          <p:cNvPr id="8" name="Chart 7"/>
          <p:cNvGraphicFramePr>
            <a:graphicFrameLocks/>
          </p:cNvGraphicFramePr>
          <p:nvPr/>
        </p:nvGraphicFramePr>
        <p:xfrm>
          <a:off x="168442" y="970844"/>
          <a:ext cx="8819147" cy="48644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757776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rot="16200000">
            <a:off x="1708879" y="-1573967"/>
            <a:ext cx="5651292" cy="8799225"/>
          </a:xfrm>
          <a:prstGeom prst="rect">
            <a:avLst/>
          </a:prstGeom>
        </p:spPr>
      </p:pic>
      <p:sp>
        <p:nvSpPr>
          <p:cNvPr id="5" name="Title 4"/>
          <p:cNvSpPr>
            <a:spLocks noGrp="1"/>
          </p:cNvSpPr>
          <p:nvPr>
            <p:ph type="title"/>
          </p:nvPr>
        </p:nvSpPr>
        <p:spPr>
          <a:xfrm>
            <a:off x="502275" y="4761482"/>
            <a:ext cx="7824099" cy="1143000"/>
          </a:xfrm>
        </p:spPr>
        <p:txBody>
          <a:bodyPr/>
          <a:lstStyle/>
          <a:p>
            <a:pPr algn="l"/>
            <a:r>
              <a:rPr lang="en-GB" sz="4000" dirty="0">
                <a:solidFill>
                  <a:schemeClr val="accent1">
                    <a:lumMod val="75000"/>
                  </a:schemeClr>
                </a:solidFill>
                <a:latin typeface="Arial" panose="020B0604020202020204" pitchFamily="34" charset="0"/>
                <a:cs typeface="Arial" panose="020B0604020202020204" pitchFamily="34" charset="0"/>
              </a:rPr>
              <a:t>RISK MANAGEMENT</a:t>
            </a:r>
            <a:endParaRPr lang="en-US" sz="4000" dirty="0">
              <a:solidFill>
                <a:schemeClr val="accent1">
                  <a:lumMod val="7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28</a:t>
            </a:fld>
            <a:endParaRPr lang="en-ZA" dirty="0"/>
          </a:p>
        </p:txBody>
      </p:sp>
    </p:spTree>
    <p:extLst>
      <p:ext uri="{BB962C8B-B14F-4D97-AF65-F5344CB8AC3E}">
        <p14:creationId xmlns:p14="http://schemas.microsoft.com/office/powerpoint/2010/main" xmlns="" val="110412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29939"/>
            <a:ext cx="8229600" cy="1072065"/>
          </a:xfrm>
        </p:spPr>
        <p:txBody>
          <a:bodyPr/>
          <a:lstStyle/>
          <a:p>
            <a:r>
              <a:rPr lang="en-US" sz="3200" dirty="0">
                <a:latin typeface="Arial" panose="020B0604020202020204" pitchFamily="34" charset="0"/>
                <a:cs typeface="Arial" panose="020B0604020202020204" pitchFamily="34" charset="0"/>
              </a:rPr>
              <a:t>HIGH STRATEGIC RISKS</a:t>
            </a: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29</a:t>
            </a:fld>
            <a:endParaRPr lang="en-ZA" dirty="0"/>
          </a:p>
        </p:txBody>
      </p:sp>
      <p:sp>
        <p:nvSpPr>
          <p:cNvPr id="35" name="Rectangle 38"/>
          <p:cNvSpPr>
            <a:spLocks noChangeArrowheads="1"/>
          </p:cNvSpPr>
          <p:nvPr/>
        </p:nvSpPr>
        <p:spPr bwMode="auto">
          <a:xfrm>
            <a:off x="1566863" y="39004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36" name="Rectangle 39"/>
          <p:cNvSpPr>
            <a:spLocks noChangeArrowheads="1"/>
          </p:cNvSpPr>
          <p:nvPr/>
        </p:nvSpPr>
        <p:spPr bwMode="auto">
          <a:xfrm>
            <a:off x="1566863" y="7224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37" name="Rectangle 41"/>
          <p:cNvSpPr>
            <a:spLocks noChangeArrowheads="1"/>
          </p:cNvSpPr>
          <p:nvPr/>
        </p:nvSpPr>
        <p:spPr bwMode="auto">
          <a:xfrm>
            <a:off x="1566863" y="7224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grpSp>
        <p:nvGrpSpPr>
          <p:cNvPr id="7" name="Group 6">
            <a:extLst>
              <a:ext uri="{FF2B5EF4-FFF2-40B4-BE49-F238E27FC236}">
                <a16:creationId xmlns:a16="http://schemas.microsoft.com/office/drawing/2014/main" xmlns="" id="{5FD1F8D7-B04F-4B2F-A0EC-949C989F9971}"/>
              </a:ext>
            </a:extLst>
          </p:cNvPr>
          <p:cNvGrpSpPr/>
          <p:nvPr/>
        </p:nvGrpSpPr>
        <p:grpSpPr>
          <a:xfrm>
            <a:off x="836824" y="4736381"/>
            <a:ext cx="7470350" cy="1046302"/>
            <a:chOff x="836357" y="4866814"/>
            <a:chExt cx="7470350" cy="1046302"/>
          </a:xfrm>
        </p:grpSpPr>
        <p:sp>
          <p:nvSpPr>
            <p:cNvPr id="6" name="TextBox 5">
              <a:extLst>
                <a:ext uri="{FF2B5EF4-FFF2-40B4-BE49-F238E27FC236}">
                  <a16:creationId xmlns:a16="http://schemas.microsoft.com/office/drawing/2014/main" xmlns="" id="{0E4C4DDB-04DF-42BD-BB17-72C56F988DDB}"/>
                </a:ext>
              </a:extLst>
            </p:cNvPr>
            <p:cNvSpPr txBox="1"/>
            <p:nvPr/>
          </p:nvSpPr>
          <p:spPr>
            <a:xfrm>
              <a:off x="836359" y="4866814"/>
              <a:ext cx="2146554" cy="276999"/>
            </a:xfrm>
            <a:prstGeom prst="rect">
              <a:avLst/>
            </a:prstGeom>
            <a:noFill/>
          </p:spPr>
          <p:txBody>
            <a:bodyPr wrap="square" rtlCol="0">
              <a:spAutoFit/>
            </a:bodyPr>
            <a:lstStyle/>
            <a:p>
              <a:r>
                <a:rPr lang="en-US" sz="1100" b="1" dirty="0"/>
                <a:t>1</a:t>
              </a:r>
              <a:r>
                <a:rPr lang="en-US" sz="1200" b="1" dirty="0"/>
                <a:t>. Loss of key personnel</a:t>
              </a:r>
              <a:endParaRPr lang="en-ZA" sz="1200" b="1" dirty="0"/>
            </a:p>
          </p:txBody>
        </p:sp>
        <p:sp>
          <p:nvSpPr>
            <p:cNvPr id="12" name="TextBox 11">
              <a:extLst>
                <a:ext uri="{FF2B5EF4-FFF2-40B4-BE49-F238E27FC236}">
                  <a16:creationId xmlns:a16="http://schemas.microsoft.com/office/drawing/2014/main" xmlns="" id="{52AFC46E-1C22-43FF-9CAF-9B32703B9335}"/>
                </a:ext>
              </a:extLst>
            </p:cNvPr>
            <p:cNvSpPr txBox="1"/>
            <p:nvPr/>
          </p:nvSpPr>
          <p:spPr>
            <a:xfrm>
              <a:off x="836358" y="5128424"/>
              <a:ext cx="2213230" cy="276999"/>
            </a:xfrm>
            <a:prstGeom prst="rect">
              <a:avLst/>
            </a:prstGeom>
            <a:noFill/>
          </p:spPr>
          <p:txBody>
            <a:bodyPr wrap="square" rtlCol="0">
              <a:spAutoFit/>
            </a:bodyPr>
            <a:lstStyle/>
            <a:p>
              <a:r>
                <a:rPr lang="en-US" sz="1200" b="1" dirty="0"/>
                <a:t>2. Financial sustainability</a:t>
              </a:r>
              <a:endParaRPr lang="en-ZA" sz="1200" b="1" dirty="0"/>
            </a:p>
          </p:txBody>
        </p:sp>
        <p:sp>
          <p:nvSpPr>
            <p:cNvPr id="13" name="TextBox 12">
              <a:extLst>
                <a:ext uri="{FF2B5EF4-FFF2-40B4-BE49-F238E27FC236}">
                  <a16:creationId xmlns:a16="http://schemas.microsoft.com/office/drawing/2014/main" xmlns="" id="{D73BC976-40DB-4E18-B0AD-A81E36EA208A}"/>
                </a:ext>
              </a:extLst>
            </p:cNvPr>
            <p:cNvSpPr txBox="1"/>
            <p:nvPr/>
          </p:nvSpPr>
          <p:spPr>
            <a:xfrm>
              <a:off x="836357" y="5394501"/>
              <a:ext cx="2213231" cy="276999"/>
            </a:xfrm>
            <a:prstGeom prst="rect">
              <a:avLst/>
            </a:prstGeom>
            <a:noFill/>
          </p:spPr>
          <p:txBody>
            <a:bodyPr wrap="square" rtlCol="0">
              <a:spAutoFit/>
            </a:bodyPr>
            <a:lstStyle/>
            <a:p>
              <a:r>
                <a:rPr lang="en-US" sz="1200" b="1" dirty="0"/>
                <a:t>3. Lack of independence</a:t>
              </a:r>
              <a:endParaRPr lang="en-ZA" sz="1200" b="1" dirty="0"/>
            </a:p>
          </p:txBody>
        </p:sp>
        <p:sp>
          <p:nvSpPr>
            <p:cNvPr id="14" name="TextBox 13">
              <a:extLst>
                <a:ext uri="{FF2B5EF4-FFF2-40B4-BE49-F238E27FC236}">
                  <a16:creationId xmlns:a16="http://schemas.microsoft.com/office/drawing/2014/main" xmlns="" id="{E1366B3B-2BAA-42EB-A693-DF94ADC03265}"/>
                </a:ext>
              </a:extLst>
            </p:cNvPr>
            <p:cNvSpPr txBox="1"/>
            <p:nvPr/>
          </p:nvSpPr>
          <p:spPr>
            <a:xfrm>
              <a:off x="836359" y="5629728"/>
              <a:ext cx="3657854" cy="276999"/>
            </a:xfrm>
            <a:prstGeom prst="rect">
              <a:avLst/>
            </a:prstGeom>
            <a:noFill/>
          </p:spPr>
          <p:txBody>
            <a:bodyPr wrap="square" rtlCol="0">
              <a:spAutoFit/>
            </a:bodyPr>
            <a:lstStyle/>
            <a:p>
              <a:r>
                <a:rPr lang="en-US" sz="1200" b="1" dirty="0"/>
                <a:t>4. Inaccurate and incomplete safety information</a:t>
              </a:r>
              <a:endParaRPr lang="en-ZA" sz="1200" b="1" dirty="0"/>
            </a:p>
          </p:txBody>
        </p:sp>
        <p:sp>
          <p:nvSpPr>
            <p:cNvPr id="15" name="TextBox 14">
              <a:extLst>
                <a:ext uri="{FF2B5EF4-FFF2-40B4-BE49-F238E27FC236}">
                  <a16:creationId xmlns:a16="http://schemas.microsoft.com/office/drawing/2014/main" xmlns="" id="{DC24AEAE-7E2A-4EA0-B0C9-D6057CA13B50}"/>
                </a:ext>
              </a:extLst>
            </p:cNvPr>
            <p:cNvSpPr txBox="1"/>
            <p:nvPr/>
          </p:nvSpPr>
          <p:spPr>
            <a:xfrm>
              <a:off x="4571999" y="4866814"/>
              <a:ext cx="1819275" cy="276999"/>
            </a:xfrm>
            <a:prstGeom prst="rect">
              <a:avLst/>
            </a:prstGeom>
            <a:noFill/>
          </p:spPr>
          <p:txBody>
            <a:bodyPr wrap="square" rtlCol="0">
              <a:spAutoFit/>
            </a:bodyPr>
            <a:lstStyle/>
            <a:p>
              <a:r>
                <a:rPr lang="en-US" sz="1200" b="1" dirty="0"/>
                <a:t>5. Loss of critical data</a:t>
              </a:r>
              <a:endParaRPr lang="en-ZA" sz="1200" b="1" dirty="0"/>
            </a:p>
          </p:txBody>
        </p:sp>
        <p:sp>
          <p:nvSpPr>
            <p:cNvPr id="16" name="TextBox 15">
              <a:extLst>
                <a:ext uri="{FF2B5EF4-FFF2-40B4-BE49-F238E27FC236}">
                  <a16:creationId xmlns:a16="http://schemas.microsoft.com/office/drawing/2014/main" xmlns="" id="{DD971F89-6346-4E77-BA37-937D410130F3}"/>
                </a:ext>
              </a:extLst>
            </p:cNvPr>
            <p:cNvSpPr txBox="1"/>
            <p:nvPr/>
          </p:nvSpPr>
          <p:spPr>
            <a:xfrm>
              <a:off x="4571997" y="5132891"/>
              <a:ext cx="3734710" cy="276999"/>
            </a:xfrm>
            <a:prstGeom prst="rect">
              <a:avLst/>
            </a:prstGeom>
            <a:noFill/>
          </p:spPr>
          <p:txBody>
            <a:bodyPr wrap="square" rtlCol="0">
              <a:spAutoFit/>
            </a:bodyPr>
            <a:lstStyle/>
            <a:p>
              <a:r>
                <a:rPr lang="en-US" sz="1200" b="1" dirty="0"/>
                <a:t>6. Inadequate and incomplete safety information</a:t>
              </a:r>
              <a:endParaRPr lang="en-ZA" sz="1200" b="1" dirty="0"/>
            </a:p>
          </p:txBody>
        </p:sp>
        <p:sp>
          <p:nvSpPr>
            <p:cNvPr id="17" name="TextBox 16">
              <a:extLst>
                <a:ext uri="{FF2B5EF4-FFF2-40B4-BE49-F238E27FC236}">
                  <a16:creationId xmlns:a16="http://schemas.microsoft.com/office/drawing/2014/main" xmlns="" id="{06CE342D-9D2E-41AD-8024-66B562513E22}"/>
                </a:ext>
              </a:extLst>
            </p:cNvPr>
            <p:cNvSpPr txBox="1"/>
            <p:nvPr/>
          </p:nvSpPr>
          <p:spPr>
            <a:xfrm>
              <a:off x="4571999" y="5399098"/>
              <a:ext cx="2914651" cy="276999"/>
            </a:xfrm>
            <a:prstGeom prst="rect">
              <a:avLst/>
            </a:prstGeom>
            <a:noFill/>
          </p:spPr>
          <p:txBody>
            <a:bodyPr wrap="square" rtlCol="0">
              <a:spAutoFit/>
            </a:bodyPr>
            <a:lstStyle/>
            <a:p>
              <a:r>
                <a:rPr lang="en-US" sz="1200" b="1" dirty="0"/>
                <a:t>7. Rapid technological advancements</a:t>
              </a:r>
              <a:endParaRPr lang="en-ZA" sz="1200" b="1" dirty="0"/>
            </a:p>
          </p:txBody>
        </p:sp>
        <p:sp>
          <p:nvSpPr>
            <p:cNvPr id="18" name="TextBox 17">
              <a:extLst>
                <a:ext uri="{FF2B5EF4-FFF2-40B4-BE49-F238E27FC236}">
                  <a16:creationId xmlns:a16="http://schemas.microsoft.com/office/drawing/2014/main" xmlns="" id="{78C66140-E85A-453B-BA79-25F53BDAB6DC}"/>
                </a:ext>
              </a:extLst>
            </p:cNvPr>
            <p:cNvSpPr txBox="1"/>
            <p:nvPr/>
          </p:nvSpPr>
          <p:spPr>
            <a:xfrm>
              <a:off x="4571999" y="5636117"/>
              <a:ext cx="2476501" cy="276999"/>
            </a:xfrm>
            <a:prstGeom prst="rect">
              <a:avLst/>
            </a:prstGeom>
            <a:noFill/>
          </p:spPr>
          <p:txBody>
            <a:bodyPr wrap="square" rtlCol="0">
              <a:spAutoFit/>
            </a:bodyPr>
            <a:lstStyle/>
            <a:p>
              <a:r>
                <a:rPr lang="en-US" sz="1200" b="1" dirty="0"/>
                <a:t>8. Excessive cost of regulation</a:t>
              </a:r>
              <a:endParaRPr lang="en-ZA" sz="1200" b="1" dirty="0"/>
            </a:p>
          </p:txBody>
        </p:sp>
      </p:grpSp>
      <p:grpSp>
        <p:nvGrpSpPr>
          <p:cNvPr id="64" name="Group 63">
            <a:extLst>
              <a:ext uri="{FF2B5EF4-FFF2-40B4-BE49-F238E27FC236}">
                <a16:creationId xmlns:a16="http://schemas.microsoft.com/office/drawing/2014/main" xmlns="" id="{700E92EB-E9EE-4142-8CEB-3E9F6F9CE4FE}"/>
              </a:ext>
            </a:extLst>
          </p:cNvPr>
          <p:cNvGrpSpPr/>
          <p:nvPr/>
        </p:nvGrpSpPr>
        <p:grpSpPr>
          <a:xfrm>
            <a:off x="152400" y="1368146"/>
            <a:ext cx="1219199" cy="2152650"/>
            <a:chOff x="-511175" y="958850"/>
            <a:chExt cx="857250" cy="2152650"/>
          </a:xfrm>
        </p:grpSpPr>
        <p:sp>
          <p:nvSpPr>
            <p:cNvPr id="41" name="Text Box 4">
              <a:extLst>
                <a:ext uri="{FF2B5EF4-FFF2-40B4-BE49-F238E27FC236}">
                  <a16:creationId xmlns:a16="http://schemas.microsoft.com/office/drawing/2014/main" xmlns="" id="{DB03BCC1-ABDF-4D31-8ACC-66B3D9FC9171}"/>
                </a:ext>
              </a:extLst>
            </p:cNvPr>
            <p:cNvSpPr txBox="1">
              <a:spLocks noChangeArrowheads="1"/>
            </p:cNvSpPr>
            <p:nvPr/>
          </p:nvSpPr>
          <p:spPr bwMode="auto">
            <a:xfrm>
              <a:off x="-377825" y="2844800"/>
              <a:ext cx="723900" cy="266700"/>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ZA" altLang="en-US" sz="105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Unlikely</a:t>
              </a:r>
              <a:endParaRPr kumimoji="0" lang="en-ZA" altLang="en-US" sz="1050" b="1" i="0" u="none" strike="noStrike" cap="none" normalizeH="0" baseline="0">
                <a:ln>
                  <a:noFill/>
                </a:ln>
                <a:solidFill>
                  <a:schemeClr val="tx1"/>
                </a:solidFill>
                <a:effectLst/>
                <a:latin typeface="Arial" panose="020B0604020202020204" pitchFamily="34" charset="0"/>
              </a:endParaRPr>
            </a:p>
          </p:txBody>
        </p:sp>
        <p:sp>
          <p:nvSpPr>
            <p:cNvPr id="42" name="Text Box 5">
              <a:extLst>
                <a:ext uri="{FF2B5EF4-FFF2-40B4-BE49-F238E27FC236}">
                  <a16:creationId xmlns:a16="http://schemas.microsoft.com/office/drawing/2014/main" xmlns="" id="{29278049-FFA1-464D-8E72-86F698F0BD9A}"/>
                </a:ext>
              </a:extLst>
            </p:cNvPr>
            <p:cNvSpPr txBox="1">
              <a:spLocks noChangeArrowheads="1"/>
            </p:cNvSpPr>
            <p:nvPr/>
          </p:nvSpPr>
          <p:spPr bwMode="auto">
            <a:xfrm>
              <a:off x="-387350" y="2397125"/>
              <a:ext cx="723900" cy="266700"/>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ZA" altLang="en-US" sz="105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Remote</a:t>
              </a:r>
              <a:endParaRPr kumimoji="0" lang="en-ZA" altLang="en-US" sz="1050" b="1" i="0" u="none" strike="noStrike" cap="none" normalizeH="0" baseline="0">
                <a:ln>
                  <a:noFill/>
                </a:ln>
                <a:solidFill>
                  <a:schemeClr val="tx1"/>
                </a:solidFill>
                <a:effectLst/>
                <a:latin typeface="Arial" panose="020B0604020202020204" pitchFamily="34" charset="0"/>
              </a:endParaRPr>
            </a:p>
          </p:txBody>
        </p:sp>
        <p:sp>
          <p:nvSpPr>
            <p:cNvPr id="43" name="Text Box 6">
              <a:extLst>
                <a:ext uri="{FF2B5EF4-FFF2-40B4-BE49-F238E27FC236}">
                  <a16:creationId xmlns:a16="http://schemas.microsoft.com/office/drawing/2014/main" xmlns="" id="{81B135C8-9137-4707-A716-4BDD042132FF}"/>
                </a:ext>
              </a:extLst>
            </p:cNvPr>
            <p:cNvSpPr txBox="1">
              <a:spLocks noChangeArrowheads="1"/>
            </p:cNvSpPr>
            <p:nvPr/>
          </p:nvSpPr>
          <p:spPr bwMode="auto">
            <a:xfrm>
              <a:off x="-390525" y="1941513"/>
              <a:ext cx="723900" cy="266700"/>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ZA" altLang="en-US" sz="105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Possible</a:t>
              </a:r>
              <a:endParaRPr kumimoji="0" lang="en-ZA" altLang="en-US" sz="1050" b="1" i="0" u="none" strike="noStrike" cap="none" normalizeH="0" baseline="0">
                <a:ln>
                  <a:noFill/>
                </a:ln>
                <a:solidFill>
                  <a:schemeClr val="tx1"/>
                </a:solidFill>
                <a:effectLst/>
                <a:latin typeface="Arial" panose="020B0604020202020204" pitchFamily="34" charset="0"/>
              </a:endParaRPr>
            </a:p>
          </p:txBody>
        </p:sp>
        <p:sp>
          <p:nvSpPr>
            <p:cNvPr id="44" name="Text Box 7">
              <a:extLst>
                <a:ext uri="{FF2B5EF4-FFF2-40B4-BE49-F238E27FC236}">
                  <a16:creationId xmlns:a16="http://schemas.microsoft.com/office/drawing/2014/main" xmlns="" id="{183360D0-5CA4-426B-A713-D7D1D5DF7D76}"/>
                </a:ext>
              </a:extLst>
            </p:cNvPr>
            <p:cNvSpPr txBox="1">
              <a:spLocks noChangeArrowheads="1"/>
            </p:cNvSpPr>
            <p:nvPr/>
          </p:nvSpPr>
          <p:spPr bwMode="auto">
            <a:xfrm>
              <a:off x="-501650" y="1435100"/>
              <a:ext cx="809625" cy="371475"/>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ZA" altLang="en-US" sz="105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Highly likely</a:t>
              </a:r>
              <a:endParaRPr kumimoji="0" lang="en-ZA" altLang="en-US" sz="1050" b="1" i="0" u="none" strike="noStrike" cap="none" normalizeH="0" baseline="0">
                <a:ln>
                  <a:noFill/>
                </a:ln>
                <a:solidFill>
                  <a:schemeClr val="tx1"/>
                </a:solidFill>
                <a:effectLst/>
                <a:latin typeface="Arial" panose="020B0604020202020204" pitchFamily="34" charset="0"/>
              </a:endParaRPr>
            </a:p>
          </p:txBody>
        </p:sp>
        <p:sp>
          <p:nvSpPr>
            <p:cNvPr id="45" name="Text Box 8">
              <a:extLst>
                <a:ext uri="{FF2B5EF4-FFF2-40B4-BE49-F238E27FC236}">
                  <a16:creationId xmlns:a16="http://schemas.microsoft.com/office/drawing/2014/main" xmlns="" id="{9B6059A0-0F64-491D-8E39-FE37EDE5F94B}"/>
                </a:ext>
              </a:extLst>
            </p:cNvPr>
            <p:cNvSpPr txBox="1">
              <a:spLocks noChangeArrowheads="1"/>
            </p:cNvSpPr>
            <p:nvPr/>
          </p:nvSpPr>
          <p:spPr bwMode="auto">
            <a:xfrm>
              <a:off x="-511175" y="958850"/>
              <a:ext cx="857250" cy="266700"/>
            </a:xfrm>
            <a:prstGeom prst="rect">
              <a:avLst/>
            </a:prstGeom>
            <a:solidFill>
              <a:srgbClr val="FFFFFF"/>
            </a:solidFill>
            <a:ln w="6350">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ZA" altLang="en-US" sz="105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Almost certain</a:t>
              </a:r>
              <a:endParaRPr kumimoji="0" lang="en-ZA" altLang="en-US" sz="1050" b="1" i="0" u="none" strike="noStrike" cap="none" normalizeH="0" baseline="0" dirty="0">
                <a:ln>
                  <a:noFill/>
                </a:ln>
                <a:solidFill>
                  <a:schemeClr val="tx1"/>
                </a:solidFill>
                <a:effectLst/>
                <a:latin typeface="Arial" panose="020B0604020202020204" pitchFamily="34" charset="0"/>
              </a:endParaRPr>
            </a:p>
          </p:txBody>
        </p:sp>
      </p:grpSp>
      <p:grpSp>
        <p:nvGrpSpPr>
          <p:cNvPr id="63" name="Group 62">
            <a:extLst>
              <a:ext uri="{FF2B5EF4-FFF2-40B4-BE49-F238E27FC236}">
                <a16:creationId xmlns:a16="http://schemas.microsoft.com/office/drawing/2014/main" xmlns="" id="{BB3176CD-D0DE-4133-ACAE-6E42102908C5}"/>
              </a:ext>
            </a:extLst>
          </p:cNvPr>
          <p:cNvGrpSpPr/>
          <p:nvPr/>
        </p:nvGrpSpPr>
        <p:grpSpPr>
          <a:xfrm>
            <a:off x="1652587" y="980960"/>
            <a:ext cx="5895975" cy="3390900"/>
            <a:chOff x="444499" y="1040695"/>
            <a:chExt cx="5895975" cy="3390900"/>
          </a:xfrm>
        </p:grpSpPr>
        <p:graphicFrame>
          <p:nvGraphicFramePr>
            <p:cNvPr id="40" name="Chart 39">
              <a:extLst>
                <a:ext uri="{FF2B5EF4-FFF2-40B4-BE49-F238E27FC236}">
                  <a16:creationId xmlns:a16="http://schemas.microsoft.com/office/drawing/2014/main" xmlns="" id="{6231CA71-AB8F-4C26-B6F1-CABC9981F603}"/>
                </a:ext>
              </a:extLst>
            </p:cNvPr>
            <p:cNvGraphicFramePr/>
            <p:nvPr>
              <p:extLst>
                <p:ext uri="{D42A27DB-BD31-4B8C-83A1-F6EECF244321}">
                  <p14:modId xmlns:p14="http://schemas.microsoft.com/office/powerpoint/2010/main" xmlns="" val="3430264028"/>
                </p:ext>
              </p:extLst>
            </p:nvPr>
          </p:nvGraphicFramePr>
          <p:xfrm>
            <a:off x="444499" y="1040695"/>
            <a:ext cx="5895975" cy="3390900"/>
          </p:xfrm>
          <a:graphic>
            <a:graphicData uri="http://schemas.openxmlformats.org/drawingml/2006/chart">
              <c:chart xmlns:c="http://schemas.openxmlformats.org/drawingml/2006/chart" xmlns:r="http://schemas.openxmlformats.org/officeDocument/2006/relationships" r:id="rId2"/>
            </a:graphicData>
          </a:graphic>
        </p:graphicFrame>
        <p:sp>
          <p:nvSpPr>
            <p:cNvPr id="46" name="Oval 11">
              <a:extLst>
                <a:ext uri="{FF2B5EF4-FFF2-40B4-BE49-F238E27FC236}">
                  <a16:creationId xmlns:a16="http://schemas.microsoft.com/office/drawing/2014/main" xmlns="" id="{8D105055-B875-4084-A4F0-4E91C2CDE3FB}"/>
                </a:ext>
              </a:extLst>
            </p:cNvPr>
            <p:cNvSpPr>
              <a:spLocks noChangeArrowheads="1"/>
            </p:cNvSpPr>
            <p:nvPr/>
          </p:nvSpPr>
          <p:spPr bwMode="auto">
            <a:xfrm>
              <a:off x="1917700" y="2997200"/>
              <a:ext cx="447675" cy="447675"/>
            </a:xfrm>
            <a:prstGeom prst="ellipse">
              <a:avLst/>
            </a:prstGeom>
            <a:solidFill>
              <a:srgbClr val="70AD47"/>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ZA"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7</a:t>
              </a: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47" name="Oval 13">
              <a:extLst>
                <a:ext uri="{FF2B5EF4-FFF2-40B4-BE49-F238E27FC236}">
                  <a16:creationId xmlns:a16="http://schemas.microsoft.com/office/drawing/2014/main" xmlns="" id="{B7C68C71-AB2C-4CD5-ABB9-0207ED76A080}"/>
                </a:ext>
              </a:extLst>
            </p:cNvPr>
            <p:cNvSpPr>
              <a:spLocks noChangeArrowheads="1"/>
            </p:cNvSpPr>
            <p:nvPr/>
          </p:nvSpPr>
          <p:spPr bwMode="auto">
            <a:xfrm>
              <a:off x="4600575" y="2446338"/>
              <a:ext cx="447675" cy="447675"/>
            </a:xfrm>
            <a:prstGeom prst="ellipse">
              <a:avLst/>
            </a:prstGeom>
            <a:solidFill>
              <a:srgbClr val="FFFF0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ZA"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48" name="Oval 15">
              <a:extLst>
                <a:ext uri="{FF2B5EF4-FFF2-40B4-BE49-F238E27FC236}">
                  <a16:creationId xmlns:a16="http://schemas.microsoft.com/office/drawing/2014/main" xmlns="" id="{DCB8F881-654D-4C33-9BC1-F1DC533F09BB}"/>
                </a:ext>
              </a:extLst>
            </p:cNvPr>
            <p:cNvSpPr>
              <a:spLocks noChangeArrowheads="1"/>
            </p:cNvSpPr>
            <p:nvPr/>
          </p:nvSpPr>
          <p:spPr bwMode="auto">
            <a:xfrm>
              <a:off x="4267200" y="2643188"/>
              <a:ext cx="447675" cy="447675"/>
            </a:xfrm>
            <a:prstGeom prst="ellipse">
              <a:avLst/>
            </a:prstGeom>
            <a:solidFill>
              <a:srgbClr val="FFFF0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ZA"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a:t>
              </a: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49" name="Oval 17">
              <a:extLst>
                <a:ext uri="{FF2B5EF4-FFF2-40B4-BE49-F238E27FC236}">
                  <a16:creationId xmlns:a16="http://schemas.microsoft.com/office/drawing/2014/main" xmlns="" id="{ADCAC6D3-59B1-46CA-8005-DBD0945C1AD6}"/>
                </a:ext>
              </a:extLst>
            </p:cNvPr>
            <p:cNvSpPr>
              <a:spLocks noChangeArrowheads="1"/>
            </p:cNvSpPr>
            <p:nvPr/>
          </p:nvSpPr>
          <p:spPr bwMode="auto">
            <a:xfrm>
              <a:off x="3876675" y="2332038"/>
              <a:ext cx="447675" cy="447675"/>
            </a:xfrm>
            <a:prstGeom prst="ellipse">
              <a:avLst/>
            </a:prstGeom>
            <a:solidFill>
              <a:srgbClr val="FFFF0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ZA"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a:t>
              </a: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50" name="Oval 19">
              <a:extLst>
                <a:ext uri="{FF2B5EF4-FFF2-40B4-BE49-F238E27FC236}">
                  <a16:creationId xmlns:a16="http://schemas.microsoft.com/office/drawing/2014/main" xmlns="" id="{2886B4D1-0B98-4D05-9E34-8EDBAC4031CC}"/>
                </a:ext>
              </a:extLst>
            </p:cNvPr>
            <p:cNvSpPr>
              <a:spLocks noChangeArrowheads="1"/>
            </p:cNvSpPr>
            <p:nvPr/>
          </p:nvSpPr>
          <p:spPr bwMode="auto">
            <a:xfrm>
              <a:off x="3429000" y="2462213"/>
              <a:ext cx="447675" cy="447675"/>
            </a:xfrm>
            <a:prstGeom prst="ellipse">
              <a:avLst/>
            </a:prstGeom>
            <a:solidFill>
              <a:srgbClr val="FFFF0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ZA"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5</a:t>
              </a: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51" name="Oval 27">
              <a:extLst>
                <a:ext uri="{FF2B5EF4-FFF2-40B4-BE49-F238E27FC236}">
                  <a16:creationId xmlns:a16="http://schemas.microsoft.com/office/drawing/2014/main" xmlns="" id="{DABD0E7F-24DC-4E8A-924F-31531BF716E4}"/>
                </a:ext>
              </a:extLst>
            </p:cNvPr>
            <p:cNvSpPr>
              <a:spLocks noChangeArrowheads="1"/>
            </p:cNvSpPr>
            <p:nvPr/>
          </p:nvSpPr>
          <p:spPr bwMode="auto">
            <a:xfrm>
              <a:off x="4267200" y="1579563"/>
              <a:ext cx="447675" cy="447675"/>
            </a:xfrm>
            <a:prstGeom prst="ellipse">
              <a:avLst/>
            </a:prstGeom>
            <a:solidFill>
              <a:srgbClr val="FFC000"/>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ZA"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a:t>
              </a: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52" name="Oval 28">
              <a:extLst>
                <a:ext uri="{FF2B5EF4-FFF2-40B4-BE49-F238E27FC236}">
                  <a16:creationId xmlns:a16="http://schemas.microsoft.com/office/drawing/2014/main" xmlns="" id="{30B7F95B-79BC-493D-BA85-3EF45314FC49}"/>
                </a:ext>
              </a:extLst>
            </p:cNvPr>
            <p:cNvSpPr>
              <a:spLocks noChangeArrowheads="1"/>
            </p:cNvSpPr>
            <p:nvPr/>
          </p:nvSpPr>
          <p:spPr bwMode="auto">
            <a:xfrm>
              <a:off x="1390650" y="3108325"/>
              <a:ext cx="447675" cy="447675"/>
            </a:xfrm>
            <a:prstGeom prst="ellipse">
              <a:avLst/>
            </a:prstGeom>
            <a:solidFill>
              <a:srgbClr val="70AD47"/>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ZA"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8</a:t>
              </a:r>
              <a:endParaRPr kumimoji="0" lang="en-ZA" altLang="en-US" sz="1800" b="0" i="0" u="none" strike="noStrike" cap="none" normalizeH="0" baseline="0">
                <a:ln>
                  <a:noFill/>
                </a:ln>
                <a:solidFill>
                  <a:schemeClr val="tx1"/>
                </a:solidFill>
                <a:effectLst/>
                <a:latin typeface="Arial" panose="020B0604020202020204" pitchFamily="34" charset="0"/>
              </a:endParaRPr>
            </a:p>
          </p:txBody>
        </p:sp>
        <p:sp>
          <p:nvSpPr>
            <p:cNvPr id="55" name="Oval 193">
              <a:extLst>
                <a:ext uri="{FF2B5EF4-FFF2-40B4-BE49-F238E27FC236}">
                  <a16:creationId xmlns:a16="http://schemas.microsoft.com/office/drawing/2014/main" xmlns="" id="{CB60EBEF-A30C-438D-92A1-5A331C747F4D}"/>
                </a:ext>
              </a:extLst>
            </p:cNvPr>
            <p:cNvSpPr>
              <a:spLocks noChangeArrowheads="1"/>
            </p:cNvSpPr>
            <p:nvPr/>
          </p:nvSpPr>
          <p:spPr bwMode="auto">
            <a:xfrm>
              <a:off x="2432050" y="2924175"/>
              <a:ext cx="533400" cy="476250"/>
            </a:xfrm>
            <a:prstGeom prst="ellipse">
              <a:avLst/>
            </a:prstGeom>
            <a:solidFill>
              <a:srgbClr val="70AD47"/>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ZA"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6</a:t>
              </a:r>
              <a:endParaRPr kumimoji="0" lang="en-ZA" altLang="en-US" sz="1800" b="0" i="0" u="none" strike="noStrike" cap="none" normalizeH="0" baseline="0">
                <a:ln>
                  <a:noFill/>
                </a:ln>
                <a:solidFill>
                  <a:schemeClr val="tx1"/>
                </a:solidFill>
                <a:effectLst/>
                <a:latin typeface="Arial" panose="020B0604020202020204" pitchFamily="34" charset="0"/>
              </a:endParaRPr>
            </a:p>
          </p:txBody>
        </p:sp>
      </p:grpSp>
      <p:sp>
        <p:nvSpPr>
          <p:cNvPr id="56" name="Rectangle 52">
            <a:extLst>
              <a:ext uri="{FF2B5EF4-FFF2-40B4-BE49-F238E27FC236}">
                <a16:creationId xmlns:a16="http://schemas.microsoft.com/office/drawing/2014/main" xmlns="" id="{5AF7EE4F-4429-4EDB-B8A6-F3F451B9835C}"/>
              </a:ext>
            </a:extLst>
          </p:cNvPr>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57" name="Rectangle 67">
            <a:extLst>
              <a:ext uri="{FF2B5EF4-FFF2-40B4-BE49-F238E27FC236}">
                <a16:creationId xmlns:a16="http://schemas.microsoft.com/office/drawing/2014/main" xmlns="" id="{801BEBB6-E278-46D5-B8C8-4650820B2C92}"/>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58" name="Rectangle 68">
            <a:extLst>
              <a:ext uri="{FF2B5EF4-FFF2-40B4-BE49-F238E27FC236}">
                <a16:creationId xmlns:a16="http://schemas.microsoft.com/office/drawing/2014/main" xmlns="" id="{A058BF7B-61AE-46BE-A92C-F03102142ABF}"/>
              </a:ext>
            </a:extLst>
          </p:cNvPr>
          <p:cNvSpPr>
            <a:spLocks noChangeArrowheads="1"/>
          </p:cNvSpPr>
          <p:nvPr/>
        </p:nvSpPr>
        <p:spPr bwMode="auto">
          <a:xfrm>
            <a:off x="152400" y="40132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59" name="Rectangle 70">
            <a:extLst>
              <a:ext uri="{FF2B5EF4-FFF2-40B4-BE49-F238E27FC236}">
                <a16:creationId xmlns:a16="http://schemas.microsoft.com/office/drawing/2014/main" xmlns="" id="{D78D1F27-3AFC-45D5-A9E6-54923D255555}"/>
              </a:ext>
            </a:extLst>
          </p:cNvPr>
          <p:cNvSpPr>
            <a:spLocks noChangeArrowheads="1"/>
          </p:cNvSpPr>
          <p:nvPr/>
        </p:nvSpPr>
        <p:spPr bwMode="auto">
          <a:xfrm>
            <a:off x="152400" y="40132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Tree>
    <p:extLst>
      <p:ext uri="{BB962C8B-B14F-4D97-AF65-F5344CB8AC3E}">
        <p14:creationId xmlns:p14="http://schemas.microsoft.com/office/powerpoint/2010/main" xmlns="" val="3043484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200" dirty="0">
                <a:solidFill>
                  <a:schemeClr val="tx2">
                    <a:lumMod val="75000"/>
                  </a:schemeClr>
                </a:solidFill>
                <a:latin typeface="Arial" panose="020B0604020202020204" pitchFamily="34" charset="0"/>
                <a:cs typeface="Arial" panose="020B0604020202020204" pitchFamily="34" charset="0"/>
              </a:rPr>
              <a:t>LEGISLATIVE MANDATE</a:t>
            </a:r>
          </a:p>
        </p:txBody>
      </p:sp>
      <p:sp>
        <p:nvSpPr>
          <p:cNvPr id="3" name="Content Placeholder 2"/>
          <p:cNvSpPr>
            <a:spLocks noGrp="1"/>
          </p:cNvSpPr>
          <p:nvPr>
            <p:ph idx="1"/>
          </p:nvPr>
        </p:nvSpPr>
        <p:spPr>
          <a:xfrm>
            <a:off x="377687" y="1711755"/>
            <a:ext cx="8229600" cy="3737373"/>
          </a:xfrm>
        </p:spPr>
        <p:txBody>
          <a:bodyPr/>
          <a:lstStyle/>
          <a:p>
            <a:pPr marL="0" indent="0" algn="just">
              <a:lnSpc>
                <a:spcPct val="150000"/>
              </a:lnSpc>
              <a:buNone/>
            </a:pPr>
            <a:r>
              <a:rPr lang="en-ZA" sz="2000" dirty="0">
                <a:latin typeface="Arial" panose="020B0604020202020204" pitchFamily="34" charset="0"/>
              </a:rPr>
              <a:t>The Railway Safety Regulator (RSR) was established in terms of the National Railway Safety Regulator Act 16 of 2002 (“The Act”) as amended. </a:t>
            </a:r>
          </a:p>
          <a:p>
            <a:pPr marL="0" indent="0" algn="just">
              <a:lnSpc>
                <a:spcPct val="150000"/>
              </a:lnSpc>
              <a:buNone/>
            </a:pPr>
            <a:r>
              <a:rPr lang="en-ZA" sz="2000" i="1" u="sng" dirty="0">
                <a:latin typeface="Arial" panose="020B0604020202020204" pitchFamily="34" charset="0"/>
              </a:rPr>
              <a:t>In terms of The Act, Operators are primarily responsible and accountable for ensuring the safety of their railway operations.</a:t>
            </a:r>
          </a:p>
        </p:txBody>
      </p:sp>
    </p:spTree>
    <p:extLst>
      <p:ext uri="{BB962C8B-B14F-4D97-AF65-F5344CB8AC3E}">
        <p14:creationId xmlns:p14="http://schemas.microsoft.com/office/powerpoint/2010/main" xmlns="" val="1315339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4647"/>
            <a:ext cx="8229600" cy="678899"/>
          </a:xfrm>
        </p:spPr>
        <p:txBody>
          <a:bodyPr/>
          <a:lstStyle/>
          <a:p>
            <a:r>
              <a:rPr lang="en-US" sz="3200" dirty="0">
                <a:latin typeface="Arial" panose="020B0604020202020204" pitchFamily="34" charset="0"/>
                <a:cs typeface="Arial" panose="020B0604020202020204" pitchFamily="34" charset="0"/>
              </a:rPr>
              <a:t>RISK MITIGATIONS</a:t>
            </a: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30</a:t>
            </a:fld>
            <a:endParaRPr lang="en-ZA" dirty="0"/>
          </a:p>
        </p:txBody>
      </p:sp>
      <p:sp>
        <p:nvSpPr>
          <p:cNvPr id="36" name="Rectangle 39"/>
          <p:cNvSpPr>
            <a:spLocks noChangeArrowheads="1"/>
          </p:cNvSpPr>
          <p:nvPr/>
        </p:nvSpPr>
        <p:spPr bwMode="auto">
          <a:xfrm>
            <a:off x="1566863" y="7224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37" name="Rectangle 41"/>
          <p:cNvSpPr>
            <a:spLocks noChangeArrowheads="1"/>
          </p:cNvSpPr>
          <p:nvPr/>
        </p:nvSpPr>
        <p:spPr bwMode="auto">
          <a:xfrm>
            <a:off x="1566863" y="7224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graphicFrame>
        <p:nvGraphicFramePr>
          <p:cNvPr id="8" name="Table 7"/>
          <p:cNvGraphicFramePr>
            <a:graphicFrameLocks noGrp="1"/>
          </p:cNvGraphicFramePr>
          <p:nvPr>
            <p:extLst>
              <p:ext uri="{D42A27DB-BD31-4B8C-83A1-F6EECF244321}">
                <p14:modId xmlns:p14="http://schemas.microsoft.com/office/powerpoint/2010/main" xmlns="" val="2990110286"/>
              </p:ext>
            </p:extLst>
          </p:nvPr>
        </p:nvGraphicFramePr>
        <p:xfrm>
          <a:off x="244700" y="1735951"/>
          <a:ext cx="8508683" cy="3657600"/>
        </p:xfrm>
        <a:graphic>
          <a:graphicData uri="http://schemas.openxmlformats.org/drawingml/2006/table">
            <a:tbl>
              <a:tblPr firstRow="1" bandRow="1">
                <a:tableStyleId>{7DF18680-E054-41AD-8BC1-D1AEF772440D}</a:tableStyleId>
              </a:tblPr>
              <a:tblGrid>
                <a:gridCol w="1470823">
                  <a:extLst>
                    <a:ext uri="{9D8B030D-6E8A-4147-A177-3AD203B41FA5}">
                      <a16:colId xmlns:a16="http://schemas.microsoft.com/office/drawing/2014/main" xmlns="" val="20000"/>
                    </a:ext>
                  </a:extLst>
                </a:gridCol>
                <a:gridCol w="1426259">
                  <a:extLst>
                    <a:ext uri="{9D8B030D-6E8A-4147-A177-3AD203B41FA5}">
                      <a16:colId xmlns:a16="http://schemas.microsoft.com/office/drawing/2014/main" xmlns="" val="20001"/>
                    </a:ext>
                  </a:extLst>
                </a:gridCol>
                <a:gridCol w="1467244">
                  <a:extLst>
                    <a:ext uri="{9D8B030D-6E8A-4147-A177-3AD203B41FA5}">
                      <a16:colId xmlns:a16="http://schemas.microsoft.com/office/drawing/2014/main" xmlns="" val="20002"/>
                    </a:ext>
                  </a:extLst>
                </a:gridCol>
                <a:gridCol w="2670663">
                  <a:extLst>
                    <a:ext uri="{9D8B030D-6E8A-4147-A177-3AD203B41FA5}">
                      <a16:colId xmlns:a16="http://schemas.microsoft.com/office/drawing/2014/main" xmlns="" val="20003"/>
                    </a:ext>
                  </a:extLst>
                </a:gridCol>
                <a:gridCol w="1473694">
                  <a:extLst>
                    <a:ext uri="{9D8B030D-6E8A-4147-A177-3AD203B41FA5}">
                      <a16:colId xmlns:a16="http://schemas.microsoft.com/office/drawing/2014/main" xmlns="" val="20004"/>
                    </a:ext>
                  </a:extLst>
                </a:gridCol>
              </a:tblGrid>
              <a:tr h="240131">
                <a:tc>
                  <a:txBody>
                    <a:bodyPr/>
                    <a:lstStyle/>
                    <a:p>
                      <a:r>
                        <a:rPr lang="en-ZA" sz="1800" dirty="0">
                          <a:latin typeface="Arial" panose="020B0604020202020204" pitchFamily="34" charset="0"/>
                          <a:cs typeface="Arial" panose="020B0604020202020204" pitchFamily="34" charset="0"/>
                        </a:rPr>
                        <a:t>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800" dirty="0">
                          <a:latin typeface="Arial" panose="020B0604020202020204" pitchFamily="34" charset="0"/>
                          <a:cs typeface="Arial" panose="020B0604020202020204" pitchFamily="34" charset="0"/>
                        </a:rPr>
                        <a:t>INHERENT RATING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800" dirty="0">
                          <a:latin typeface="Arial" panose="020B0604020202020204" pitchFamily="34" charset="0"/>
                          <a:cs typeface="Arial" panose="020B0604020202020204" pitchFamily="34" charset="0"/>
                        </a:rPr>
                        <a:t>RESIDUAL</a:t>
                      </a:r>
                      <a:r>
                        <a:rPr lang="en-ZA" sz="1800" baseline="0" dirty="0">
                          <a:latin typeface="Arial" panose="020B0604020202020204" pitchFamily="34" charset="0"/>
                          <a:cs typeface="Arial" panose="020B0604020202020204" pitchFamily="34" charset="0"/>
                        </a:rPr>
                        <a:t> RATING</a:t>
                      </a:r>
                      <a:endParaRPr lang="en-ZA"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800" dirty="0">
                          <a:latin typeface="Arial" panose="020B0604020202020204" pitchFamily="34" charset="0"/>
                          <a:cs typeface="Arial" panose="020B0604020202020204" pitchFamily="34" charset="0"/>
                        </a:rPr>
                        <a:t>MITIGATIONS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800" dirty="0">
                          <a:latin typeface="Arial" panose="020B0604020202020204" pitchFamily="34" charset="0"/>
                          <a:cs typeface="Arial" panose="020B0604020202020204" pitchFamily="34" charset="0"/>
                        </a:rPr>
                        <a:t>RISK</a:t>
                      </a:r>
                      <a:r>
                        <a:rPr lang="en-ZA" sz="1800" baseline="0" dirty="0">
                          <a:latin typeface="Arial" panose="020B0604020202020204" pitchFamily="34" charset="0"/>
                          <a:cs typeface="Arial" panose="020B0604020202020204" pitchFamily="34" charset="0"/>
                        </a:rPr>
                        <a:t> OUTLOOK</a:t>
                      </a:r>
                      <a:endParaRPr lang="en-ZA"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rowSpan="3">
                  <a:txBody>
                    <a:bodyPr/>
                    <a:lstStyle/>
                    <a:p>
                      <a:r>
                        <a:rPr lang="en-ZA" sz="1800" dirty="0">
                          <a:latin typeface="Arial" panose="020B0604020202020204" pitchFamily="34" charset="0"/>
                          <a:cs typeface="Arial" panose="020B0604020202020204" pitchFamily="34" charset="0"/>
                        </a:rPr>
                        <a:t>Loss of key personnel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r>
                        <a:rPr lang="en-ZA" sz="1800" dirty="0">
                          <a:latin typeface="Arial" panose="020B0604020202020204" pitchFamily="34" charset="0"/>
                          <a:cs typeface="Arial" panose="020B0604020202020204" pitchFamily="34" charset="0"/>
                        </a:rPr>
                        <a:t>Very 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r>
                        <a:rPr lang="en-ZA" sz="1800" dirty="0">
                          <a:latin typeface="Arial" panose="020B0604020202020204" pitchFamily="34" charset="0"/>
                          <a:cs typeface="Arial" panose="020B0604020202020204" pitchFamily="34" charset="0"/>
                        </a:rPr>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latin typeface="Arial" panose="020B0604020202020204" pitchFamily="34" charset="0"/>
                          <a:cs typeface="Arial" panose="020B0604020202020204" pitchFamily="34" charset="0"/>
                        </a:rPr>
                        <a:t>Performance incentives for good performers and increased focus on staff wellness initiatives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lang="en-ZA"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370840">
                <a:tc vMerge="1">
                  <a:txBody>
                    <a:bodyPr/>
                    <a:lstStyle/>
                    <a:p>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1800" dirty="0">
                          <a:latin typeface="Arial" panose="020B0604020202020204" pitchFamily="34" charset="0"/>
                          <a:cs typeface="Arial" panose="020B0604020202020204" pitchFamily="34" charset="0"/>
                        </a:rPr>
                        <a:t>Implementation of the approved staffing plan to fill vacancies.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70840">
                <a:tc vMerge="1">
                  <a:txBody>
                    <a:bodyPr/>
                    <a:lstStyle/>
                    <a:p>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latin typeface="Arial" panose="020B0604020202020204" pitchFamily="34" charset="0"/>
                          <a:cs typeface="Arial" panose="020B0604020202020204" pitchFamily="34" charset="0"/>
                        </a:rPr>
                        <a:t>A renewed focus on good governance and clean administration</a:t>
                      </a:r>
                      <a:endParaRPr lang="en-ZA"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ZA"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sp>
        <p:nvSpPr>
          <p:cNvPr id="2" name="Down Arrow 1"/>
          <p:cNvSpPr/>
          <p:nvPr/>
        </p:nvSpPr>
        <p:spPr>
          <a:xfrm rot="10800000">
            <a:off x="7838639" y="2582423"/>
            <a:ext cx="489397" cy="68805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2"/>
          <p:cNvSpPr txBox="1"/>
          <p:nvPr/>
        </p:nvSpPr>
        <p:spPr>
          <a:xfrm>
            <a:off x="7421951" y="3322039"/>
            <a:ext cx="1322772" cy="369332"/>
          </a:xfrm>
          <a:prstGeom prst="rect">
            <a:avLst/>
          </a:prstGeom>
          <a:noFill/>
        </p:spPr>
        <p:txBody>
          <a:bodyPr wrap="square" rtlCol="0">
            <a:spAutoFit/>
          </a:bodyPr>
          <a:lstStyle/>
          <a:p>
            <a:r>
              <a:rPr lang="en-ZA" dirty="0"/>
              <a:t>Improving</a:t>
            </a:r>
          </a:p>
        </p:txBody>
      </p:sp>
      <p:sp>
        <p:nvSpPr>
          <p:cNvPr id="14" name="TextBox 13"/>
          <p:cNvSpPr txBox="1"/>
          <p:nvPr/>
        </p:nvSpPr>
        <p:spPr>
          <a:xfrm>
            <a:off x="244699" y="987110"/>
            <a:ext cx="8577330" cy="1323439"/>
          </a:xfrm>
          <a:prstGeom prst="rect">
            <a:avLst/>
          </a:prstGeom>
          <a:noFill/>
        </p:spPr>
        <p:txBody>
          <a:bodyPr wrap="square" rtlCol="0">
            <a:spAutoFit/>
          </a:bodyPr>
          <a:lstStyle/>
          <a:p>
            <a:r>
              <a:rPr lang="en-US" sz="2000" dirty="0"/>
              <a:t>A</a:t>
            </a:r>
            <a:r>
              <a:rPr lang="en-ZA" sz="2000" dirty="0"/>
              <a:t>t year end only 1 risk was outside of the Risk Tolerance level set by the Board: </a:t>
            </a:r>
          </a:p>
          <a:p>
            <a:endParaRPr lang="en-ZA" sz="2000" dirty="0"/>
          </a:p>
          <a:p>
            <a:endParaRPr lang="en-ZA" sz="2000" dirty="0"/>
          </a:p>
        </p:txBody>
      </p:sp>
    </p:spTree>
    <p:extLst>
      <p:ext uri="{BB962C8B-B14F-4D97-AF65-F5344CB8AC3E}">
        <p14:creationId xmlns:p14="http://schemas.microsoft.com/office/powerpoint/2010/main" xmlns="" val="3832809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340768"/>
            <a:ext cx="8229600" cy="5257800"/>
          </a:xfrm>
        </p:spPr>
        <p:txBody>
          <a:bodyPr/>
          <a:lstStyle/>
          <a:p>
            <a:pPr marL="0" indent="0">
              <a:buNone/>
            </a:pPr>
            <a:endParaRPr lang="en-US" sz="4800" b="1" cap="all" dirty="0"/>
          </a:p>
          <a:p>
            <a:pPr marL="0" indent="0" algn="ctr">
              <a:buNone/>
            </a:pPr>
            <a:r>
              <a:rPr lang="en-US" sz="4800" b="1" cap="all" dirty="0"/>
              <a:t>THANK YOU</a:t>
            </a:r>
            <a:endParaRPr lang="en-ZA" sz="1800" dirty="0"/>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31</a:t>
            </a:fld>
            <a:endParaRPr lang="en-ZA" dirty="0"/>
          </a:p>
        </p:txBody>
      </p:sp>
      <p:pic>
        <p:nvPicPr>
          <p:cNvPr id="5" name="Picture 4"/>
          <p:cNvPicPr>
            <a:picLocks noChangeAspect="1"/>
          </p:cNvPicPr>
          <p:nvPr/>
        </p:nvPicPr>
        <p:blipFill>
          <a:blip r:embed="rId2" cstate="print"/>
          <a:stretch>
            <a:fillRect/>
          </a:stretch>
        </p:blipFill>
        <p:spPr>
          <a:xfrm>
            <a:off x="0" y="0"/>
            <a:ext cx="9144091" cy="6858000"/>
          </a:xfrm>
          <a:prstGeom prst="rect">
            <a:avLst/>
          </a:prstGeom>
        </p:spPr>
      </p:pic>
      <p:sp>
        <p:nvSpPr>
          <p:cNvPr id="6" name="Rectangle 5"/>
          <p:cNvSpPr/>
          <p:nvPr/>
        </p:nvSpPr>
        <p:spPr>
          <a:xfrm>
            <a:off x="479376" y="2278148"/>
            <a:ext cx="6096000" cy="923330"/>
          </a:xfrm>
          <a:prstGeom prst="rect">
            <a:avLst/>
          </a:prstGeom>
        </p:spPr>
        <p:txBody>
          <a:bodyPr>
            <a:spAutoFit/>
          </a:bodyPr>
          <a:lstStyle/>
          <a:p>
            <a:r>
              <a:rPr lang="en-GB" altLang="en-US" sz="3600" dirty="0"/>
              <a:t>THANK YOU</a:t>
            </a:r>
            <a:r>
              <a:rPr lang="en-US" altLang="en-US" b="1" dirty="0">
                <a:cs typeface="Tahoma" pitchFamily="34" charset="0"/>
              </a:rPr>
              <a:t>                </a:t>
            </a:r>
            <a:br>
              <a:rPr lang="en-US" altLang="en-US" b="1" dirty="0">
                <a:cs typeface="Tahoma" pitchFamily="34" charset="0"/>
              </a:rPr>
            </a:br>
            <a:r>
              <a:rPr lang="en-US" altLang="en-US" b="1" dirty="0">
                <a:cs typeface="Tahoma" pitchFamily="34" charset="0"/>
              </a:rPr>
              <a:t> </a:t>
            </a:r>
            <a:endParaRPr lang="en-GB" dirty="0"/>
          </a:p>
        </p:txBody>
      </p:sp>
      <p:pic>
        <p:nvPicPr>
          <p:cNvPr id="7" name="Picture 6"/>
          <p:cNvPicPr>
            <a:picLocks noChangeAspect="1"/>
          </p:cNvPicPr>
          <p:nvPr/>
        </p:nvPicPr>
        <p:blipFill rotWithShape="1">
          <a:blip r:embed="rId3" cstate="print"/>
          <a:srcRect b="6326"/>
          <a:stretch/>
        </p:blipFill>
        <p:spPr>
          <a:xfrm>
            <a:off x="3969812" y="4733671"/>
            <a:ext cx="4914801" cy="1844824"/>
          </a:xfrm>
          <a:prstGeom prst="rect">
            <a:avLst/>
          </a:prstGeom>
        </p:spPr>
      </p:pic>
      <p:sp>
        <p:nvSpPr>
          <p:cNvPr id="8" name="Rectangle 7"/>
          <p:cNvSpPr/>
          <p:nvPr/>
        </p:nvSpPr>
        <p:spPr>
          <a:xfrm>
            <a:off x="479376" y="2278148"/>
            <a:ext cx="6096000" cy="646331"/>
          </a:xfrm>
          <a:prstGeom prst="rect">
            <a:avLst/>
          </a:prstGeom>
        </p:spPr>
        <p:txBody>
          <a:bodyPr>
            <a:spAutoFit/>
          </a:bodyPr>
          <a:lstStyle/>
          <a:p>
            <a:r>
              <a:rPr lang="en-GB" altLang="en-US" sz="3600" dirty="0"/>
              <a:t>THANK YOU</a:t>
            </a:r>
          </a:p>
        </p:txBody>
      </p:sp>
    </p:spTree>
    <p:extLst>
      <p:ext uri="{BB962C8B-B14F-4D97-AF65-F5344CB8AC3E}">
        <p14:creationId xmlns:p14="http://schemas.microsoft.com/office/powerpoint/2010/main" xmlns="" val="3688834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200" dirty="0">
                <a:solidFill>
                  <a:srgbClr val="17375E"/>
                </a:solidFill>
                <a:latin typeface="Arial" panose="020B0604020202020204" pitchFamily="34" charset="0"/>
                <a:cs typeface="Arial" panose="020B0604020202020204" pitchFamily="34" charset="0"/>
              </a:rPr>
              <a:t>DUTIES AND RESPONSIBILITIES</a:t>
            </a:r>
          </a:p>
        </p:txBody>
      </p:sp>
      <p:sp>
        <p:nvSpPr>
          <p:cNvPr id="3" name="Content Placeholder 2"/>
          <p:cNvSpPr>
            <a:spLocks noGrp="1"/>
          </p:cNvSpPr>
          <p:nvPr>
            <p:ph idx="1"/>
          </p:nvPr>
        </p:nvSpPr>
        <p:spPr>
          <a:xfrm>
            <a:off x="457200" y="1917998"/>
            <a:ext cx="8229600" cy="3737367"/>
          </a:xfrm>
        </p:spPr>
        <p:txBody>
          <a:bodyPr/>
          <a:lstStyle/>
          <a:p>
            <a:pPr algn="just">
              <a:lnSpc>
                <a:spcPct val="150000"/>
              </a:lnSpc>
              <a:spcBef>
                <a:spcPts val="450"/>
              </a:spcBef>
              <a:tabLst>
                <a:tab pos="398860" algn="l"/>
              </a:tabLst>
            </a:pPr>
            <a:r>
              <a:rPr lang="en-ZA" sz="2000" dirty="0">
                <a:latin typeface="Arial" panose="020B0604020202020204" pitchFamily="34" charset="0"/>
              </a:rPr>
              <a:t>Issue and manage Safety Permits in accordance with the </a:t>
            </a:r>
            <a:r>
              <a:rPr lang="en-ZA" sz="2000" i="1" u="sng" dirty="0">
                <a:latin typeface="Arial" panose="020B0604020202020204" pitchFamily="34" charset="0"/>
              </a:rPr>
              <a:t>Safety Management System Determination</a:t>
            </a:r>
            <a:r>
              <a:rPr lang="en-ZA" sz="2000" dirty="0">
                <a:latin typeface="Arial" panose="020B0604020202020204" pitchFamily="34" charset="0"/>
              </a:rPr>
              <a:t>; </a:t>
            </a:r>
          </a:p>
          <a:p>
            <a:pPr algn="just">
              <a:lnSpc>
                <a:spcPct val="150000"/>
              </a:lnSpc>
              <a:spcBef>
                <a:spcPts val="450"/>
              </a:spcBef>
              <a:tabLst>
                <a:tab pos="398860" algn="l"/>
              </a:tabLst>
            </a:pPr>
            <a:r>
              <a:rPr lang="en-ZA" sz="2000" dirty="0">
                <a:latin typeface="Arial" panose="020B0604020202020204" pitchFamily="34" charset="0"/>
              </a:rPr>
              <a:t>Continuously monitor improvements in safety targets by assessing operators </a:t>
            </a:r>
            <a:r>
              <a:rPr lang="en-ZA" sz="2000" i="1" u="sng" dirty="0">
                <a:latin typeface="Arial" panose="020B0604020202020204" pitchFamily="34" charset="0"/>
              </a:rPr>
              <a:t>Safety Improvement plans (ASIP)</a:t>
            </a:r>
            <a:r>
              <a:rPr lang="en-ZA" sz="2000" dirty="0">
                <a:latin typeface="Arial" panose="020B0604020202020204" pitchFamily="34" charset="0"/>
              </a:rPr>
              <a:t>;</a:t>
            </a:r>
          </a:p>
          <a:p>
            <a:pPr algn="just">
              <a:lnSpc>
                <a:spcPct val="150000"/>
              </a:lnSpc>
              <a:spcBef>
                <a:spcPts val="450"/>
              </a:spcBef>
              <a:tabLst>
                <a:tab pos="398860" algn="l"/>
              </a:tabLst>
            </a:pPr>
            <a:r>
              <a:rPr lang="en-ZA" sz="2000" dirty="0">
                <a:latin typeface="Arial" panose="020B0604020202020204" pitchFamily="34" charset="0"/>
              </a:rPr>
              <a:t>Conduct safety inspections and audits;</a:t>
            </a:r>
          </a:p>
          <a:p>
            <a:pPr algn="just">
              <a:lnSpc>
                <a:spcPct val="150000"/>
              </a:lnSpc>
              <a:spcBef>
                <a:spcPts val="450"/>
              </a:spcBef>
              <a:tabLst>
                <a:tab pos="398860" algn="l"/>
              </a:tabLst>
            </a:pPr>
            <a:r>
              <a:rPr lang="en-ZA" sz="2000" dirty="0">
                <a:latin typeface="Arial" panose="020B0604020202020204" pitchFamily="34" charset="0"/>
              </a:rPr>
              <a:t>Monitor, investigate and report railway occurrences;</a:t>
            </a:r>
          </a:p>
          <a:p>
            <a:pPr algn="just">
              <a:lnSpc>
                <a:spcPct val="150000"/>
              </a:lnSpc>
              <a:spcBef>
                <a:spcPts val="450"/>
              </a:spcBef>
              <a:tabLst>
                <a:tab pos="398860" algn="l"/>
              </a:tabLst>
            </a:pPr>
            <a:r>
              <a:rPr lang="en-ZA" sz="2000" dirty="0">
                <a:latin typeface="Arial" panose="020B0604020202020204" pitchFamily="34" charset="0"/>
              </a:rPr>
              <a:t>Develop Regulations, Safety Standards and guidelines;</a:t>
            </a:r>
          </a:p>
        </p:txBody>
      </p:sp>
    </p:spTree>
    <p:extLst>
      <p:ext uri="{BB962C8B-B14F-4D97-AF65-F5344CB8AC3E}">
        <p14:creationId xmlns:p14="http://schemas.microsoft.com/office/powerpoint/2010/main" xmlns="" val="3491457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200" dirty="0">
                <a:solidFill>
                  <a:srgbClr val="17375E"/>
                </a:solidFill>
                <a:latin typeface="Arial" panose="020B0604020202020204" pitchFamily="34" charset="0"/>
                <a:cs typeface="Arial" panose="020B0604020202020204" pitchFamily="34" charset="0"/>
              </a:rPr>
              <a:t>DUTIES AND RESPONSIBILITIES CONT.</a:t>
            </a:r>
          </a:p>
        </p:txBody>
      </p:sp>
      <p:sp>
        <p:nvSpPr>
          <p:cNvPr id="3" name="Content Placeholder 2"/>
          <p:cNvSpPr>
            <a:spLocks noGrp="1"/>
          </p:cNvSpPr>
          <p:nvPr>
            <p:ph idx="1"/>
          </p:nvPr>
        </p:nvSpPr>
        <p:spPr>
          <a:xfrm>
            <a:off x="311426" y="1553734"/>
            <a:ext cx="8229600" cy="3394472"/>
          </a:xfrm>
        </p:spPr>
        <p:txBody>
          <a:bodyPr/>
          <a:lstStyle/>
          <a:p>
            <a:pPr marL="0" indent="0">
              <a:lnSpc>
                <a:spcPct val="150000"/>
              </a:lnSpc>
              <a:buNone/>
            </a:pPr>
            <a:r>
              <a:rPr lang="en-ZA" sz="2000" dirty="0">
                <a:latin typeface="Arial" panose="020B0604020202020204" pitchFamily="34" charset="0"/>
              </a:rPr>
              <a:t>Enforce Compliance by:</a:t>
            </a:r>
          </a:p>
          <a:p>
            <a:pPr>
              <a:lnSpc>
                <a:spcPct val="150000"/>
              </a:lnSpc>
            </a:pPr>
            <a:r>
              <a:rPr lang="en-ZA" sz="2000" dirty="0">
                <a:latin typeface="Arial" panose="020B0604020202020204" pitchFamily="34" charset="0"/>
              </a:rPr>
              <a:t>Issuing notices of non-conformance and non-compliance;</a:t>
            </a:r>
          </a:p>
          <a:p>
            <a:pPr>
              <a:lnSpc>
                <a:spcPct val="150000"/>
              </a:lnSpc>
            </a:pPr>
            <a:r>
              <a:rPr lang="en-ZA" sz="2000" dirty="0">
                <a:latin typeface="Arial" panose="020B0604020202020204" pitchFamily="34" charset="0"/>
              </a:rPr>
              <a:t>Imposing penalties for non-compliance with the Act and/or the Safety Standards adopted by the RSR’s Board of Directors</a:t>
            </a:r>
          </a:p>
          <a:p>
            <a:pPr>
              <a:lnSpc>
                <a:spcPct val="150000"/>
              </a:lnSpc>
            </a:pPr>
            <a:r>
              <a:rPr lang="en-ZA" sz="2000" dirty="0">
                <a:latin typeface="Arial" panose="020B0604020202020204" pitchFamily="34" charset="0"/>
              </a:rPr>
              <a:t>Revocation or Suspension of the Safety Permit (Section 26 of the Act)</a:t>
            </a:r>
          </a:p>
          <a:p>
            <a:pPr marL="0" lvl="1" indent="0">
              <a:lnSpc>
                <a:spcPct val="50000"/>
              </a:lnSpc>
              <a:buNone/>
              <a:tabLst>
                <a:tab pos="398860" algn="l"/>
              </a:tabLst>
            </a:pPr>
            <a:endParaRPr lang="en-ZA" sz="1800" b="1" dirty="0">
              <a:latin typeface="+mn-lt"/>
            </a:endParaRPr>
          </a:p>
        </p:txBody>
      </p:sp>
    </p:spTree>
    <p:extLst>
      <p:ext uri="{BB962C8B-B14F-4D97-AF65-F5344CB8AC3E}">
        <p14:creationId xmlns:p14="http://schemas.microsoft.com/office/powerpoint/2010/main" xmlns="" val="737584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p:cNvGraphicFramePr>
          <p:nvPr>
            <p:extLst>
              <p:ext uri="{D42A27DB-BD31-4B8C-83A1-F6EECF244321}">
                <p14:modId xmlns:p14="http://schemas.microsoft.com/office/powerpoint/2010/main" xmlns="" val="2091526183"/>
              </p:ext>
            </p:extLst>
          </p:nvPr>
        </p:nvGraphicFramePr>
        <p:xfrm>
          <a:off x="550884" y="889000"/>
          <a:ext cx="7964466" cy="4797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le 1"/>
          <p:cNvSpPr>
            <a:spLocks noGrp="1"/>
          </p:cNvSpPr>
          <p:nvPr>
            <p:ph type="title"/>
          </p:nvPr>
        </p:nvSpPr>
        <p:spPr>
          <a:xfrm>
            <a:off x="1274583" y="136513"/>
            <a:ext cx="6172200" cy="857250"/>
          </a:xfrm>
        </p:spPr>
        <p:txBody>
          <a:bodyPr/>
          <a:lstStyle/>
          <a:p>
            <a:r>
              <a:rPr lang="en-GB" sz="3200" dirty="0">
                <a:latin typeface="Arial" panose="020B0604020202020204" pitchFamily="34" charset="0"/>
                <a:cs typeface="Arial" panose="020B0604020202020204" pitchFamily="34" charset="0"/>
              </a:rPr>
              <a:t>MISSION STATEMENT</a:t>
            </a:r>
          </a:p>
        </p:txBody>
      </p:sp>
      <p:sp>
        <p:nvSpPr>
          <p:cNvPr id="4" name="Slide Number Placeholder 3"/>
          <p:cNvSpPr>
            <a:spLocks noGrp="1"/>
          </p:cNvSpPr>
          <p:nvPr>
            <p:ph type="sldNum" sz="quarter" idx="12"/>
          </p:nvPr>
        </p:nvSpPr>
        <p:spPr/>
        <p:txBody>
          <a:bodyPr/>
          <a:lstStyle/>
          <a:p>
            <a:pPr>
              <a:defRPr/>
            </a:pPr>
            <a:fld id="{94809726-6A3F-42D1-82A2-323CDBDB1D6C}" type="slidenum">
              <a:rPr lang="en-ZA" smtClean="0"/>
              <a:pPr>
                <a:defRPr/>
              </a:pPr>
              <a:t>6</a:t>
            </a:fld>
            <a:endParaRPr lang="en-ZA" dirty="0"/>
          </a:p>
        </p:txBody>
      </p:sp>
    </p:spTree>
    <p:extLst>
      <p:ext uri="{BB962C8B-B14F-4D97-AF65-F5344CB8AC3E}">
        <p14:creationId xmlns:p14="http://schemas.microsoft.com/office/powerpoint/2010/main" xmlns="" val="765079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rot="16200000">
            <a:off x="1708879" y="-1573967"/>
            <a:ext cx="5651292" cy="8799225"/>
          </a:xfrm>
          <a:prstGeom prst="rect">
            <a:avLst/>
          </a:prstGeom>
        </p:spPr>
      </p:pic>
      <p:sp>
        <p:nvSpPr>
          <p:cNvPr id="5" name="Title 4"/>
          <p:cNvSpPr>
            <a:spLocks noGrp="1"/>
          </p:cNvSpPr>
          <p:nvPr>
            <p:ph type="title"/>
          </p:nvPr>
        </p:nvSpPr>
        <p:spPr>
          <a:xfrm>
            <a:off x="502275" y="4761482"/>
            <a:ext cx="7824099" cy="1143000"/>
          </a:xfrm>
        </p:spPr>
        <p:txBody>
          <a:bodyPr/>
          <a:lstStyle/>
          <a:p>
            <a:pPr algn="l"/>
            <a:r>
              <a:rPr lang="en-GB" sz="4000" dirty="0">
                <a:solidFill>
                  <a:schemeClr val="accent1">
                    <a:lumMod val="75000"/>
                  </a:schemeClr>
                </a:solidFill>
                <a:latin typeface="Arial" panose="020B0604020202020204" pitchFamily="34" charset="0"/>
                <a:cs typeface="Arial" panose="020B0604020202020204" pitchFamily="34" charset="0"/>
              </a:rPr>
              <a:t>REGULATORY APPROACH</a:t>
            </a:r>
            <a:endParaRPr lang="en-US" sz="4000" dirty="0">
              <a:solidFill>
                <a:schemeClr val="accent1">
                  <a:lumMod val="7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860CFDAE-8565-4D03-8A68-635A0920E9BE}" type="slidenum">
              <a:rPr lang="en-ZA" smtClean="0"/>
              <a:pPr>
                <a:defRPr/>
              </a:pPr>
              <a:t>7</a:t>
            </a:fld>
            <a:endParaRPr lang="en-ZA" dirty="0"/>
          </a:p>
        </p:txBody>
      </p:sp>
    </p:spTree>
    <p:extLst>
      <p:ext uri="{BB962C8B-B14F-4D97-AF65-F5344CB8AC3E}">
        <p14:creationId xmlns:p14="http://schemas.microsoft.com/office/powerpoint/2010/main" xmlns="" val="3765071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0C5A08-F2A5-4473-886E-014655B9919A}"/>
              </a:ext>
            </a:extLst>
          </p:cNvPr>
          <p:cNvSpPr>
            <a:spLocks noGrp="1"/>
          </p:cNvSpPr>
          <p:nvPr>
            <p:ph type="title"/>
          </p:nvPr>
        </p:nvSpPr>
        <p:spPr>
          <a:xfrm>
            <a:off x="457200" y="200025"/>
            <a:ext cx="8229600" cy="857250"/>
          </a:xfrm>
        </p:spPr>
        <p:txBody>
          <a:bodyPr/>
          <a:lstStyle/>
          <a:p>
            <a:r>
              <a:rPr lang="en-ZA" sz="3200" dirty="0">
                <a:latin typeface="Arial" panose="020B0604020202020204" pitchFamily="34" charset="0"/>
                <a:cs typeface="Arial" panose="020B0604020202020204" pitchFamily="34" charset="0"/>
              </a:rPr>
              <a:t>RISK BASED APPROACH</a:t>
            </a:r>
          </a:p>
        </p:txBody>
      </p:sp>
      <p:sp>
        <p:nvSpPr>
          <p:cNvPr id="3" name="Content Placeholder 2">
            <a:extLst>
              <a:ext uri="{FF2B5EF4-FFF2-40B4-BE49-F238E27FC236}">
                <a16:creationId xmlns:a16="http://schemas.microsoft.com/office/drawing/2014/main" xmlns="" id="{70C95655-4CEF-444D-9E48-A491B6C98CFC}"/>
              </a:ext>
            </a:extLst>
          </p:cNvPr>
          <p:cNvSpPr>
            <a:spLocks noGrp="1"/>
          </p:cNvSpPr>
          <p:nvPr>
            <p:ph idx="1"/>
          </p:nvPr>
        </p:nvSpPr>
        <p:spPr>
          <a:xfrm>
            <a:off x="246888" y="870844"/>
            <a:ext cx="8229600" cy="4127134"/>
          </a:xfrm>
        </p:spPr>
        <p:txBody>
          <a:bodyPr/>
          <a:lstStyle/>
          <a:p>
            <a:pPr algn="just">
              <a:lnSpc>
                <a:spcPct val="150000"/>
              </a:lnSpc>
              <a:spcBef>
                <a:spcPts val="0"/>
              </a:spcBef>
              <a:spcAft>
                <a:spcPts val="900"/>
              </a:spcAft>
            </a:pPr>
            <a:r>
              <a:rPr lang="en-GB" sz="1800" dirty="0">
                <a:latin typeface="Arial" panose="020B0604020202020204" pitchFamily="34" charset="0"/>
              </a:rPr>
              <a:t>RSR has adopted a Risk Based approach towards the regulation of safety within the railway environment.</a:t>
            </a:r>
          </a:p>
          <a:p>
            <a:pPr algn="just">
              <a:lnSpc>
                <a:spcPct val="150000"/>
              </a:lnSpc>
              <a:spcBef>
                <a:spcPts val="0"/>
              </a:spcBef>
              <a:spcAft>
                <a:spcPts val="900"/>
              </a:spcAft>
            </a:pPr>
            <a:r>
              <a:rPr lang="en-GB" sz="1800" dirty="0">
                <a:latin typeface="Arial" panose="020B0604020202020204" pitchFamily="34" charset="0"/>
              </a:rPr>
              <a:t>The aim is to guide the industry towards excellence in railway safety management by creating an enabling environment for the reduction of operational risks to as low as reasonably practical (ALARP), which requires:</a:t>
            </a:r>
          </a:p>
          <a:p>
            <a:pPr lvl="1" algn="just">
              <a:lnSpc>
                <a:spcPct val="150000"/>
              </a:lnSpc>
              <a:spcBef>
                <a:spcPts val="0"/>
              </a:spcBef>
              <a:spcAft>
                <a:spcPts val="900"/>
              </a:spcAft>
            </a:pPr>
            <a:r>
              <a:rPr lang="en-GB" sz="1800" dirty="0">
                <a:latin typeface="Arial" panose="020B0604020202020204" pitchFamily="34" charset="0"/>
              </a:rPr>
              <a:t>RSR to be able to accurately and empirically measure risk reduction in the railway sphere </a:t>
            </a:r>
            <a:r>
              <a:rPr lang="en-ZA" sz="1800" dirty="0">
                <a:latin typeface="Arial" panose="020B0604020202020204" pitchFamily="34" charset="0"/>
              </a:rPr>
              <a:t>using risk data.</a:t>
            </a:r>
          </a:p>
          <a:p>
            <a:pPr lvl="1" algn="just">
              <a:lnSpc>
                <a:spcPct val="150000"/>
              </a:lnSpc>
              <a:spcBef>
                <a:spcPts val="0"/>
              </a:spcBef>
              <a:spcAft>
                <a:spcPts val="900"/>
              </a:spcAft>
            </a:pPr>
            <a:r>
              <a:rPr lang="en-GB" sz="1800" dirty="0">
                <a:latin typeface="Arial" panose="020B0604020202020204" pitchFamily="34" charset="0"/>
              </a:rPr>
              <a:t>Moving away from the use of </a:t>
            </a:r>
            <a:r>
              <a:rPr lang="en-GB" sz="1800" i="1" u="sng" dirty="0">
                <a:latin typeface="Arial" panose="020B0604020202020204" pitchFamily="34" charset="0"/>
              </a:rPr>
              <a:t>lagging indicators</a:t>
            </a:r>
            <a:r>
              <a:rPr lang="en-GB" sz="1800" dirty="0">
                <a:latin typeface="Arial" panose="020B0604020202020204" pitchFamily="34" charset="0"/>
              </a:rPr>
              <a:t> in setting the strategic goals and targets to using </a:t>
            </a:r>
            <a:r>
              <a:rPr lang="en-GB" sz="1800" i="1" u="sng" dirty="0">
                <a:latin typeface="Arial" panose="020B0604020202020204" pitchFamily="34" charset="0"/>
              </a:rPr>
              <a:t>leading indicators</a:t>
            </a:r>
            <a:r>
              <a:rPr lang="en-GB" sz="1800" dirty="0">
                <a:latin typeface="Arial" panose="020B0604020202020204" pitchFamily="34" charset="0"/>
              </a:rPr>
              <a:t>.</a:t>
            </a:r>
          </a:p>
          <a:p>
            <a:pPr>
              <a:lnSpc>
                <a:spcPct val="150000"/>
              </a:lnSpc>
              <a:spcBef>
                <a:spcPts val="0"/>
              </a:spcBef>
              <a:spcAft>
                <a:spcPts val="900"/>
              </a:spcAft>
            </a:pPr>
            <a:r>
              <a:rPr lang="en-ZA" sz="1800" dirty="0">
                <a:latin typeface="Arial" panose="020B0604020202020204" pitchFamily="34" charset="0"/>
              </a:rPr>
              <a:t>Promote collaboration between RSR and the industry in improving safety of railways in South Africa</a:t>
            </a:r>
          </a:p>
          <a:p>
            <a:pPr marL="0" indent="0">
              <a:lnSpc>
                <a:spcPct val="150000"/>
              </a:lnSpc>
              <a:spcBef>
                <a:spcPts val="0"/>
              </a:spcBef>
              <a:spcAft>
                <a:spcPts val="1350"/>
              </a:spcAft>
              <a:buNone/>
            </a:pPr>
            <a:endParaRPr lang="en-ZA" sz="2000" dirty="0"/>
          </a:p>
          <a:p>
            <a:pPr>
              <a:lnSpc>
                <a:spcPct val="100000"/>
              </a:lnSpc>
            </a:pPr>
            <a:endParaRPr lang="en-ZA" sz="1800" dirty="0"/>
          </a:p>
        </p:txBody>
      </p:sp>
      <p:sp>
        <p:nvSpPr>
          <p:cNvPr id="4" name="Slide Number Placeholder 3">
            <a:extLst>
              <a:ext uri="{FF2B5EF4-FFF2-40B4-BE49-F238E27FC236}">
                <a16:creationId xmlns:a16="http://schemas.microsoft.com/office/drawing/2014/main" xmlns="" id="{D07B6AD1-0106-44BA-B317-2E4965BE0FEA}"/>
              </a:ext>
            </a:extLst>
          </p:cNvPr>
          <p:cNvSpPr>
            <a:spLocks noGrp="1"/>
          </p:cNvSpPr>
          <p:nvPr>
            <p:ph type="sldNum" sz="quarter" idx="12"/>
          </p:nvPr>
        </p:nvSpPr>
        <p:spPr/>
        <p:txBody>
          <a:bodyPr/>
          <a:lstStyle/>
          <a:p>
            <a:pPr>
              <a:defRPr/>
            </a:pPr>
            <a:fld id="{860CFDAE-8565-4D03-8A68-635A0920E9BE}" type="slidenum">
              <a:rPr lang="en-ZA" smtClean="0"/>
              <a:pPr>
                <a:defRPr/>
              </a:pPr>
              <a:t>8</a:t>
            </a:fld>
            <a:endParaRPr lang="en-ZA" dirty="0"/>
          </a:p>
        </p:txBody>
      </p:sp>
    </p:spTree>
    <p:extLst>
      <p:ext uri="{BB962C8B-B14F-4D97-AF65-F5344CB8AC3E}">
        <p14:creationId xmlns:p14="http://schemas.microsoft.com/office/powerpoint/2010/main" xmlns="" val="4249338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8882B4C-17F1-44EA-B1F9-A6958B711101}"/>
              </a:ext>
            </a:extLst>
          </p:cNvPr>
          <p:cNvSpPr>
            <a:spLocks noGrp="1"/>
          </p:cNvSpPr>
          <p:nvPr>
            <p:ph type="sldNum" sz="quarter" idx="12"/>
          </p:nvPr>
        </p:nvSpPr>
        <p:spPr/>
        <p:txBody>
          <a:bodyPr/>
          <a:lstStyle/>
          <a:p>
            <a:pPr>
              <a:defRPr/>
            </a:pPr>
            <a:fld id="{D882D28B-1ECF-4562-9DA7-A455EEDBC75A}" type="slidenum">
              <a:rPr lang="en-ZA" smtClean="0"/>
              <a:pPr>
                <a:defRPr/>
              </a:pPr>
              <a:t>9</a:t>
            </a:fld>
            <a:endParaRPr lang="en-ZA" dirty="0"/>
          </a:p>
        </p:txBody>
      </p:sp>
      <p:graphicFrame>
        <p:nvGraphicFramePr>
          <p:cNvPr id="3" name="Diagram 2">
            <a:extLst>
              <a:ext uri="{FF2B5EF4-FFF2-40B4-BE49-F238E27FC236}">
                <a16:creationId xmlns:a16="http://schemas.microsoft.com/office/drawing/2014/main" xmlns="" id="{116BAB79-33A7-4361-BC23-95529334F5CA}"/>
              </a:ext>
            </a:extLst>
          </p:cNvPr>
          <p:cNvGraphicFramePr/>
          <p:nvPr>
            <p:extLst>
              <p:ext uri="{D42A27DB-BD31-4B8C-83A1-F6EECF244321}">
                <p14:modId xmlns:p14="http://schemas.microsoft.com/office/powerpoint/2010/main" xmlns="" val="2734516651"/>
              </p:ext>
            </p:extLst>
          </p:nvPr>
        </p:nvGraphicFramePr>
        <p:xfrm>
          <a:off x="808291" y="743650"/>
          <a:ext cx="7026021" cy="5370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rrow: Striped Right 3">
            <a:extLst>
              <a:ext uri="{FF2B5EF4-FFF2-40B4-BE49-F238E27FC236}">
                <a16:creationId xmlns:a16="http://schemas.microsoft.com/office/drawing/2014/main" xmlns="" id="{B83D3507-BD7A-4C94-9041-19702BCB61F3}"/>
              </a:ext>
            </a:extLst>
          </p:cNvPr>
          <p:cNvSpPr/>
          <p:nvPr/>
        </p:nvSpPr>
        <p:spPr>
          <a:xfrm rot="5400000">
            <a:off x="3893439" y="3479672"/>
            <a:ext cx="855726" cy="75438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1">
            <a:extLst>
              <a:ext uri="{FF2B5EF4-FFF2-40B4-BE49-F238E27FC236}">
                <a16:creationId xmlns:a16="http://schemas.microsoft.com/office/drawing/2014/main" xmlns="" id="{EEA1192A-3421-4BAF-ADB6-485D2BE85E99}"/>
              </a:ext>
            </a:extLst>
          </p:cNvPr>
          <p:cNvSpPr txBox="1">
            <a:spLocks/>
          </p:cNvSpPr>
          <p:nvPr/>
        </p:nvSpPr>
        <p:spPr>
          <a:xfrm>
            <a:off x="457200" y="200025"/>
            <a:ext cx="8229600" cy="857250"/>
          </a:xfrm>
          <a:prstGeom prst="rect">
            <a:avLst/>
          </a:prstGeom>
        </p:spPr>
        <p:txBody>
          <a:bodyPr/>
          <a:lstStyle>
            <a:lvl1pPr algn="ctr" rtl="0" eaLnBrk="0" fontAlgn="base" hangingPunct="0">
              <a:spcBef>
                <a:spcPct val="0"/>
              </a:spcBef>
              <a:spcAft>
                <a:spcPct val="0"/>
              </a:spcAft>
              <a:defRPr lang="en-ZA" sz="3600" b="1" kern="1200" dirty="0" smtClean="0">
                <a:solidFill>
                  <a:schemeClr val="tx2"/>
                </a:solidFill>
                <a:latin typeface="+mn-lt"/>
                <a:ea typeface="ＭＳ Ｐゴシック" charset="-128"/>
                <a:cs typeface="Arial" charset="0"/>
              </a:defRPr>
            </a:lvl1pPr>
            <a:lvl2pPr algn="ctr" rtl="0" eaLnBrk="0" fontAlgn="base" hangingPunct="0">
              <a:spcBef>
                <a:spcPct val="0"/>
              </a:spcBef>
              <a:spcAft>
                <a:spcPct val="0"/>
              </a:spcAft>
              <a:defRPr sz="4400">
                <a:solidFill>
                  <a:schemeClr val="tx1"/>
                </a:solidFill>
                <a:latin typeface="Calibri" charset="0"/>
                <a:ea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defRPr>
            </a:lvl9pPr>
          </a:lstStyle>
          <a:p>
            <a:r>
              <a:rPr lang="en-ZA" sz="3200" dirty="0">
                <a:latin typeface="Arial" panose="020B0604020202020204" pitchFamily="34" charset="0"/>
                <a:cs typeface="Arial" panose="020B0604020202020204" pitchFamily="34" charset="0"/>
              </a:rPr>
              <a:t>BASIS FOR INTERVENTIONS</a:t>
            </a:r>
          </a:p>
        </p:txBody>
      </p:sp>
    </p:spTree>
    <p:extLst>
      <p:ext uri="{BB962C8B-B14F-4D97-AF65-F5344CB8AC3E}">
        <p14:creationId xmlns:p14="http://schemas.microsoft.com/office/powerpoint/2010/main" xmlns="" val="22613680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D1DBA16B13894BBAA0EAA6852B40B0" ma:contentTypeVersion="11" ma:contentTypeDescription="Create a new document." ma:contentTypeScope="" ma:versionID="bf3acaa47ec088802f6ec9aa29491979">
  <xsd:schema xmlns:xsd="http://www.w3.org/2001/XMLSchema" xmlns:xs="http://www.w3.org/2001/XMLSchema" xmlns:p="http://schemas.microsoft.com/office/2006/metadata/properties" xmlns:ns3="7d1f7134-9ae5-40f8-aa50-a3e013bd0a25" xmlns:ns4="282fbead-ef32-49a6-aaa9-fe2aa72a3d06" targetNamespace="http://schemas.microsoft.com/office/2006/metadata/properties" ma:root="true" ma:fieldsID="89c6013bd16b86c0c1ed9b1330bef736" ns3:_="" ns4:_="">
    <xsd:import namespace="7d1f7134-9ae5-40f8-aa50-a3e013bd0a25"/>
    <xsd:import namespace="282fbead-ef32-49a6-aaa9-fe2aa72a3d0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1f7134-9ae5-40f8-aa50-a3e013bd0a2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2fbead-ef32-49a6-aaa9-fe2aa72a3d0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7FD29F-F255-49E0-BE41-C27F9DBD82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1f7134-9ae5-40f8-aa50-a3e013bd0a25"/>
    <ds:schemaRef ds:uri="282fbead-ef32-49a6-aaa9-fe2aa72a3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C35F55-A9EA-4B89-B246-E08798974CC1}">
  <ds:schemaRefs>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282fbead-ef32-49a6-aaa9-fe2aa72a3d06"/>
    <ds:schemaRef ds:uri="http://purl.org/dc/elements/1.1/"/>
    <ds:schemaRef ds:uri="http://schemas.openxmlformats.org/package/2006/metadata/core-properties"/>
    <ds:schemaRef ds:uri="7d1f7134-9ae5-40f8-aa50-a3e013bd0a25"/>
    <ds:schemaRef ds:uri="http://www.w3.org/XML/1998/namespace"/>
  </ds:schemaRefs>
</ds:datastoreItem>
</file>

<file path=customXml/itemProps3.xml><?xml version="1.0" encoding="utf-8"?>
<ds:datastoreItem xmlns:ds="http://schemas.openxmlformats.org/officeDocument/2006/customXml" ds:itemID="{C879E80F-1D66-4693-9B80-2D355A7905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5223</TotalTime>
  <Words>904</Words>
  <Application>Microsoft Office PowerPoint</Application>
  <PresentationFormat>On-screen Show (4:3)</PresentationFormat>
  <Paragraphs>289</Paragraphs>
  <Slides>31</Slides>
  <Notes>7</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1_Office Theme</vt:lpstr>
      <vt:lpstr>Slide 1</vt:lpstr>
      <vt:lpstr>TABLE OF CONTENTS</vt:lpstr>
      <vt:lpstr>LEGISLATIVE MANDATE</vt:lpstr>
      <vt:lpstr>DUTIES AND RESPONSIBILITIES</vt:lpstr>
      <vt:lpstr>DUTIES AND RESPONSIBILITIES CONT.</vt:lpstr>
      <vt:lpstr>MISSION STATEMENT</vt:lpstr>
      <vt:lpstr>REGULATORY APPROACH</vt:lpstr>
      <vt:lpstr>RISK BASED APPROACH</vt:lpstr>
      <vt:lpstr>Slide 9</vt:lpstr>
      <vt:lpstr>2018/19 PERFORMANCE HIGHLIGHTS</vt:lpstr>
      <vt:lpstr>AUDITOR GENERAL OPINION</vt:lpstr>
      <vt:lpstr>AUDIT OUTCOMES - 5 YEAR PERSPECTIVE</vt:lpstr>
      <vt:lpstr>PERFORMANCE TREND</vt:lpstr>
      <vt:lpstr>ACHIEVEMENTS</vt:lpstr>
      <vt:lpstr>ACHIEVEMENTS</vt:lpstr>
      <vt:lpstr>ACHIEVEMENTS</vt:lpstr>
      <vt:lpstr>ACHIEVEMENTS</vt:lpstr>
      <vt:lpstr>HUMAN RESOURCES</vt:lpstr>
      <vt:lpstr>HR OVERVIEW</vt:lpstr>
      <vt:lpstr>VACANCY RATE</vt:lpstr>
      <vt:lpstr>EMPLOYMENT EQUITY</vt:lpstr>
      <vt:lpstr>WOMEN EMPOWERMENT</vt:lpstr>
      <vt:lpstr>FINANCE</vt:lpstr>
      <vt:lpstr>Slide 24</vt:lpstr>
      <vt:lpstr>  REVENUE VS EXPENDITURE (R’000)  </vt:lpstr>
      <vt:lpstr>BBBEE SPEND</vt:lpstr>
      <vt:lpstr>REVENUE PROJECTIONS (R’000)</vt:lpstr>
      <vt:lpstr>RISK MANAGEMENT</vt:lpstr>
      <vt:lpstr>HIGH STRATEGIC RISKS</vt:lpstr>
      <vt:lpstr>RISK MITIGATIONS</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Walters</dc:creator>
  <cp:lastModifiedBy>PUMZA</cp:lastModifiedBy>
  <cp:revision>427</cp:revision>
  <cp:lastPrinted>2015-08-28T08:19:01Z</cp:lastPrinted>
  <dcterms:modified xsi:type="dcterms:W3CDTF">2019-10-16T13:23:45Z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0x01010034D1DBA16B13894BBAA0EAA6852B40B0</vt:lpwstr>
  </property>
</Properties>
</file>