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25"/>
  </p:notesMasterIdLst>
  <p:handoutMasterIdLst>
    <p:handoutMasterId r:id="rId26"/>
  </p:handoutMasterIdLst>
  <p:sldIdLst>
    <p:sldId id="498" r:id="rId2"/>
    <p:sldId id="460" r:id="rId3"/>
    <p:sldId id="1515" r:id="rId4"/>
    <p:sldId id="1518" r:id="rId5"/>
    <p:sldId id="1517" r:id="rId6"/>
    <p:sldId id="1562" r:id="rId7"/>
    <p:sldId id="1541" r:id="rId8"/>
    <p:sldId id="1540" r:id="rId9"/>
    <p:sldId id="1542" r:id="rId10"/>
    <p:sldId id="461" r:id="rId11"/>
    <p:sldId id="1563" r:id="rId12"/>
    <p:sldId id="1545" r:id="rId13"/>
    <p:sldId id="1565" r:id="rId14"/>
    <p:sldId id="1564" r:id="rId15"/>
    <p:sldId id="1556" r:id="rId16"/>
    <p:sldId id="1557" r:id="rId17"/>
    <p:sldId id="1559" r:id="rId18"/>
    <p:sldId id="1561" r:id="rId19"/>
    <p:sldId id="1524" r:id="rId20"/>
    <p:sldId id="1522" r:id="rId21"/>
    <p:sldId id="1566" r:id="rId22"/>
    <p:sldId id="1567" r:id="rId23"/>
    <p:sldId id="483" r:id="rId24"/>
  </p:sldIdLst>
  <p:sldSz cx="12192000" cy="6858000"/>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253" userDrawn="1">
          <p15:clr>
            <a:srgbClr val="A4A3A4"/>
          </p15:clr>
        </p15:guide>
        <p15:guide id="4"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la Ngwenya" initials="VNN"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399FF"/>
    <a:srgbClr val="33CCFF"/>
    <a:srgbClr val="EAEBEC"/>
    <a:srgbClr val="E6F0F2"/>
    <a:srgbClr val="D2E5EC"/>
    <a:srgbClr val="EAF3F6"/>
    <a:srgbClr val="8CEAF4"/>
    <a:srgbClr val="0000FF"/>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3" autoAdjust="0"/>
    <p:restoredTop sz="93216" autoAdjust="0"/>
  </p:normalViewPr>
  <p:slideViewPr>
    <p:cSldViewPr>
      <p:cViewPr varScale="1">
        <p:scale>
          <a:sx n="108" d="100"/>
          <a:sy n="108" d="100"/>
        </p:scale>
        <p:origin x="-792" y="-90"/>
      </p:cViewPr>
      <p:guideLst>
        <p:guide orient="horz" pos="2160"/>
        <p:guide orient="horz" pos="2253"/>
        <p:guide pos="384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3038604" cy="464820"/>
          </a:xfrm>
          <a:prstGeom prst="rect">
            <a:avLst/>
          </a:prstGeom>
          <a:noFill/>
          <a:ln w="9525">
            <a:noFill/>
            <a:miter lim="800000"/>
            <a:headEnd/>
            <a:tailEnd/>
          </a:ln>
          <a:effectLst/>
        </p:spPr>
        <p:txBody>
          <a:bodyPr vert="horz" wrap="square" lIns="89537" tIns="44770" rIns="89537" bIns="44770" numCol="1" anchor="t" anchorCtr="0" compatLnSpc="1">
            <a:prstTxWarp prst="textNoShape">
              <a:avLst/>
            </a:prstTxWarp>
          </a:bodyPr>
          <a:lstStyle>
            <a:lvl1pPr defTabSz="895350">
              <a:defRPr sz="1200">
                <a:latin typeface="Arial" pitchFamily="34" charset="0"/>
                <a:cs typeface="Arial" pitchFamily="34" charset="0"/>
              </a:defRPr>
            </a:lvl1pPr>
          </a:lstStyle>
          <a:p>
            <a:pPr>
              <a:defRPr/>
            </a:pPr>
            <a:endParaRPr lang="en-GB" dirty="0"/>
          </a:p>
        </p:txBody>
      </p:sp>
      <p:sp>
        <p:nvSpPr>
          <p:cNvPr id="48131" name="Rectangle 3"/>
          <p:cNvSpPr>
            <a:spLocks noGrp="1" noChangeArrowheads="1"/>
          </p:cNvSpPr>
          <p:nvPr>
            <p:ph type="dt" sz="quarter" idx="1"/>
          </p:nvPr>
        </p:nvSpPr>
        <p:spPr bwMode="auto">
          <a:xfrm>
            <a:off x="3970159" y="1"/>
            <a:ext cx="3038604" cy="464820"/>
          </a:xfrm>
          <a:prstGeom prst="rect">
            <a:avLst/>
          </a:prstGeom>
          <a:noFill/>
          <a:ln w="9525">
            <a:noFill/>
            <a:miter lim="800000"/>
            <a:headEnd/>
            <a:tailEnd/>
          </a:ln>
          <a:effectLst/>
        </p:spPr>
        <p:txBody>
          <a:bodyPr vert="horz" wrap="square" lIns="89537" tIns="44770" rIns="89537" bIns="44770" numCol="1" anchor="t" anchorCtr="0" compatLnSpc="1">
            <a:prstTxWarp prst="textNoShape">
              <a:avLst/>
            </a:prstTxWarp>
          </a:bodyPr>
          <a:lstStyle>
            <a:lvl1pPr algn="r" defTabSz="895350">
              <a:defRPr sz="1200">
                <a:latin typeface="Arial" pitchFamily="34" charset="0"/>
                <a:cs typeface="Arial" pitchFamily="34" charset="0"/>
              </a:defRPr>
            </a:lvl1pPr>
          </a:lstStyle>
          <a:p>
            <a:pPr>
              <a:defRPr/>
            </a:pPr>
            <a:fld id="{BDAFFB78-B599-4C9E-9CE1-9FBA9F87B80D}" type="datetimeFigureOut">
              <a:rPr lang="en-GB"/>
              <a:pPr>
                <a:defRPr/>
              </a:pPr>
              <a:t>11/10/2019</a:t>
            </a:fld>
            <a:endParaRPr lang="en-GB" dirty="0"/>
          </a:p>
        </p:txBody>
      </p:sp>
      <p:sp>
        <p:nvSpPr>
          <p:cNvPr id="48132" name="Rectangle 4"/>
          <p:cNvSpPr>
            <a:spLocks noGrp="1" noChangeArrowheads="1"/>
          </p:cNvSpPr>
          <p:nvPr>
            <p:ph type="ftr" sz="quarter" idx="2"/>
          </p:nvPr>
        </p:nvSpPr>
        <p:spPr bwMode="auto">
          <a:xfrm>
            <a:off x="0" y="8830086"/>
            <a:ext cx="3038604" cy="464820"/>
          </a:xfrm>
          <a:prstGeom prst="rect">
            <a:avLst/>
          </a:prstGeom>
          <a:noFill/>
          <a:ln w="9525">
            <a:noFill/>
            <a:miter lim="800000"/>
            <a:headEnd/>
            <a:tailEnd/>
          </a:ln>
          <a:effectLst/>
        </p:spPr>
        <p:txBody>
          <a:bodyPr vert="horz" wrap="square" lIns="89537" tIns="44770" rIns="89537" bIns="44770" numCol="1" anchor="b" anchorCtr="0" compatLnSpc="1">
            <a:prstTxWarp prst="textNoShape">
              <a:avLst/>
            </a:prstTxWarp>
          </a:bodyPr>
          <a:lstStyle>
            <a:lvl1pPr defTabSz="895350">
              <a:defRPr sz="1200">
                <a:latin typeface="Arial" pitchFamily="34" charset="0"/>
                <a:cs typeface="Arial" pitchFamily="34" charset="0"/>
              </a:defRPr>
            </a:lvl1pPr>
          </a:lstStyle>
          <a:p>
            <a:pPr>
              <a:defRPr/>
            </a:pPr>
            <a:endParaRPr lang="en-GB" dirty="0"/>
          </a:p>
        </p:txBody>
      </p:sp>
      <p:sp>
        <p:nvSpPr>
          <p:cNvPr id="48133" name="Rectangle 5"/>
          <p:cNvSpPr>
            <a:spLocks noGrp="1" noChangeArrowheads="1"/>
          </p:cNvSpPr>
          <p:nvPr>
            <p:ph type="sldNum" sz="quarter" idx="3"/>
          </p:nvPr>
        </p:nvSpPr>
        <p:spPr bwMode="auto">
          <a:xfrm>
            <a:off x="3970159" y="8830086"/>
            <a:ext cx="3038604" cy="464820"/>
          </a:xfrm>
          <a:prstGeom prst="rect">
            <a:avLst/>
          </a:prstGeom>
          <a:noFill/>
          <a:ln w="9525">
            <a:noFill/>
            <a:miter lim="800000"/>
            <a:headEnd/>
            <a:tailEnd/>
          </a:ln>
          <a:effectLst/>
        </p:spPr>
        <p:txBody>
          <a:bodyPr vert="horz" wrap="square" lIns="89537" tIns="44770" rIns="89537" bIns="44770" numCol="1" anchor="b" anchorCtr="0" compatLnSpc="1">
            <a:prstTxWarp prst="textNoShape">
              <a:avLst/>
            </a:prstTxWarp>
          </a:bodyPr>
          <a:lstStyle>
            <a:lvl1pPr algn="r" defTabSz="895350">
              <a:defRPr sz="1200">
                <a:latin typeface="Arial" pitchFamily="34" charset="0"/>
                <a:cs typeface="Arial" pitchFamily="34" charset="0"/>
              </a:defRPr>
            </a:lvl1pPr>
          </a:lstStyle>
          <a:p>
            <a:pPr>
              <a:defRPr/>
            </a:pPr>
            <a:fld id="{42ED74FE-E0E3-45D1-817F-E4B5DA005847}" type="slidenum">
              <a:rPr lang="en-GB"/>
              <a:pPr>
                <a:defRPr/>
              </a:pPr>
              <a:t>‹#›</a:t>
            </a:fld>
            <a:endParaRPr lang="en-GB" dirty="0"/>
          </a:p>
        </p:txBody>
      </p:sp>
    </p:spTree>
    <p:extLst>
      <p:ext uri="{BB962C8B-B14F-4D97-AF65-F5344CB8AC3E}">
        <p14:creationId xmlns:p14="http://schemas.microsoft.com/office/powerpoint/2010/main" xmlns="" val="1673015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604" cy="464820"/>
          </a:xfrm>
          <a:prstGeom prst="rect">
            <a:avLst/>
          </a:prstGeom>
          <a:noFill/>
          <a:ln w="9525">
            <a:noFill/>
            <a:miter lim="800000"/>
            <a:headEnd/>
            <a:tailEnd/>
          </a:ln>
        </p:spPr>
        <p:txBody>
          <a:bodyPr vert="horz" wrap="square" lIns="92108" tIns="46053" rIns="92108" bIns="46053" numCol="1" anchor="t" anchorCtr="0" compatLnSpc="1">
            <a:prstTxWarp prst="textNoShape">
              <a:avLst/>
            </a:prstTxWarp>
          </a:bodyPr>
          <a:lstStyle>
            <a:lvl1pPr defTabSz="895350">
              <a:defRPr sz="1200">
                <a:latin typeface="Calibri" pitchFamily="34" charset="0"/>
                <a:cs typeface="Arial" pitchFamily="34" charset="0"/>
              </a:defRPr>
            </a:lvl1pPr>
          </a:lstStyle>
          <a:p>
            <a:pPr>
              <a:defRPr/>
            </a:pPr>
            <a:endParaRPr lang="en-GB" dirty="0"/>
          </a:p>
        </p:txBody>
      </p:sp>
      <p:sp>
        <p:nvSpPr>
          <p:cNvPr id="3" name="Date Placeholder 2"/>
          <p:cNvSpPr>
            <a:spLocks noGrp="1"/>
          </p:cNvSpPr>
          <p:nvPr>
            <p:ph type="dt" idx="1"/>
          </p:nvPr>
        </p:nvSpPr>
        <p:spPr bwMode="auto">
          <a:xfrm>
            <a:off x="3970159" y="1"/>
            <a:ext cx="3038604" cy="464820"/>
          </a:xfrm>
          <a:prstGeom prst="rect">
            <a:avLst/>
          </a:prstGeom>
          <a:noFill/>
          <a:ln w="9525">
            <a:noFill/>
            <a:miter lim="800000"/>
            <a:headEnd/>
            <a:tailEnd/>
          </a:ln>
        </p:spPr>
        <p:txBody>
          <a:bodyPr vert="horz" wrap="square" lIns="92108" tIns="46053" rIns="92108" bIns="46053" numCol="1" anchor="t" anchorCtr="0" compatLnSpc="1">
            <a:prstTxWarp prst="textNoShape">
              <a:avLst/>
            </a:prstTxWarp>
          </a:bodyPr>
          <a:lstStyle>
            <a:lvl1pPr algn="r" defTabSz="895350">
              <a:defRPr sz="1200">
                <a:latin typeface="Calibri" pitchFamily="34" charset="0"/>
                <a:cs typeface="Arial" pitchFamily="34" charset="0"/>
              </a:defRPr>
            </a:lvl1pPr>
          </a:lstStyle>
          <a:p>
            <a:pPr>
              <a:defRPr/>
            </a:pPr>
            <a:fld id="{AE231AB9-85BC-4B11-B31D-9FD3AE2DE40A}" type="datetimeFigureOut">
              <a:rPr lang="en-US"/>
              <a:pPr>
                <a:defRPr/>
              </a:pPr>
              <a:t>10/11/2019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4064" tIns="47032" rIns="94064" bIns="47032" rtlCol="0" anchor="ctr"/>
          <a:lstStyle/>
          <a:p>
            <a:pPr lvl="0"/>
            <a:endParaRPr lang="en-US" noProof="0" dirty="0"/>
          </a:p>
        </p:txBody>
      </p:sp>
      <p:sp>
        <p:nvSpPr>
          <p:cNvPr id="5" name="Notes Placeholder 4"/>
          <p:cNvSpPr>
            <a:spLocks noGrp="1"/>
          </p:cNvSpPr>
          <p:nvPr>
            <p:ph type="body" sz="quarter" idx="3"/>
          </p:nvPr>
        </p:nvSpPr>
        <p:spPr bwMode="auto">
          <a:xfrm>
            <a:off x="700713" y="4415043"/>
            <a:ext cx="5608975" cy="4184875"/>
          </a:xfrm>
          <a:prstGeom prst="rect">
            <a:avLst/>
          </a:prstGeom>
          <a:noFill/>
          <a:ln w="9525">
            <a:noFill/>
            <a:miter lim="800000"/>
            <a:headEnd/>
            <a:tailEnd/>
          </a:ln>
        </p:spPr>
        <p:txBody>
          <a:bodyPr vert="horz" wrap="square" lIns="92108" tIns="46053" rIns="92108" bIns="460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086"/>
            <a:ext cx="3038604" cy="464820"/>
          </a:xfrm>
          <a:prstGeom prst="rect">
            <a:avLst/>
          </a:prstGeom>
          <a:noFill/>
          <a:ln w="9525">
            <a:noFill/>
            <a:miter lim="800000"/>
            <a:headEnd/>
            <a:tailEnd/>
          </a:ln>
        </p:spPr>
        <p:txBody>
          <a:bodyPr vert="horz" wrap="square" lIns="92108" tIns="46053" rIns="92108" bIns="46053" numCol="1" anchor="b" anchorCtr="0" compatLnSpc="1">
            <a:prstTxWarp prst="textNoShape">
              <a:avLst/>
            </a:prstTxWarp>
          </a:bodyPr>
          <a:lstStyle>
            <a:lvl1pPr defTabSz="895350">
              <a:defRPr sz="1200">
                <a:latin typeface="Calibri" pitchFamily="34" charset="0"/>
                <a:cs typeface="Arial" pitchFamily="34" charset="0"/>
              </a:defRPr>
            </a:lvl1pPr>
          </a:lstStyle>
          <a:p>
            <a:pPr>
              <a:defRPr/>
            </a:pPr>
            <a:endParaRPr lang="en-GB" dirty="0"/>
          </a:p>
        </p:txBody>
      </p:sp>
      <p:sp>
        <p:nvSpPr>
          <p:cNvPr id="7" name="Slide Number Placeholder 6"/>
          <p:cNvSpPr>
            <a:spLocks noGrp="1"/>
          </p:cNvSpPr>
          <p:nvPr>
            <p:ph type="sldNum" sz="quarter" idx="5"/>
          </p:nvPr>
        </p:nvSpPr>
        <p:spPr bwMode="auto">
          <a:xfrm>
            <a:off x="3970159" y="8830086"/>
            <a:ext cx="3038604" cy="464820"/>
          </a:xfrm>
          <a:prstGeom prst="rect">
            <a:avLst/>
          </a:prstGeom>
          <a:noFill/>
          <a:ln w="9525">
            <a:noFill/>
            <a:miter lim="800000"/>
            <a:headEnd/>
            <a:tailEnd/>
          </a:ln>
        </p:spPr>
        <p:txBody>
          <a:bodyPr vert="horz" wrap="square" lIns="92108" tIns="46053" rIns="92108" bIns="46053" numCol="1" anchor="b" anchorCtr="0" compatLnSpc="1">
            <a:prstTxWarp prst="textNoShape">
              <a:avLst/>
            </a:prstTxWarp>
          </a:bodyPr>
          <a:lstStyle>
            <a:lvl1pPr algn="r" defTabSz="895350">
              <a:defRPr sz="1200">
                <a:latin typeface="Calibri" pitchFamily="34" charset="0"/>
                <a:cs typeface="Arial" pitchFamily="34" charset="0"/>
              </a:defRPr>
            </a:lvl1pPr>
          </a:lstStyle>
          <a:p>
            <a:pPr>
              <a:defRPr/>
            </a:pPr>
            <a:fld id="{DCE44496-6A9A-43DE-BF4C-0AE56D74FCEE}" type="slidenum">
              <a:rPr lang="en-US"/>
              <a:pPr>
                <a:defRPr/>
              </a:pPr>
              <a:t>‹#›</a:t>
            </a:fld>
            <a:endParaRPr lang="en-US" dirty="0"/>
          </a:p>
        </p:txBody>
      </p:sp>
    </p:spTree>
    <p:extLst>
      <p:ext uri="{BB962C8B-B14F-4D97-AF65-F5344CB8AC3E}">
        <p14:creationId xmlns:p14="http://schemas.microsoft.com/office/powerpoint/2010/main" xmlns="" val="30214692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 Meeting Notes (2015/02/18 14:38) -----</a:t>
            </a:r>
          </a:p>
          <a:p>
            <a:r>
              <a:rPr lang="en-US" dirty="0"/>
              <a:t>customer satisfaction at 75%</a:t>
            </a:r>
          </a:p>
          <a:p>
            <a:r>
              <a:rPr lang="en-US" dirty="0"/>
              <a:t>cable theft</a:t>
            </a:r>
          </a:p>
          <a:p>
            <a:r>
              <a:rPr lang="en-US" dirty="0"/>
              <a:t>shareholders</a:t>
            </a:r>
          </a:p>
          <a:p>
            <a:r>
              <a:rPr lang="en-US" dirty="0"/>
              <a:t>learnings </a:t>
            </a:r>
          </a:p>
          <a:p>
            <a:r>
              <a:rPr lang="en-US" dirty="0"/>
              <a:t>state of readiness</a:t>
            </a:r>
          </a:p>
        </p:txBody>
      </p:sp>
      <p:sp>
        <p:nvSpPr>
          <p:cNvPr id="4" name="Slide Number Placeholder 3"/>
          <p:cNvSpPr>
            <a:spLocks noGrp="1"/>
          </p:cNvSpPr>
          <p:nvPr>
            <p:ph type="sldNum" sz="quarter" idx="10"/>
          </p:nvPr>
        </p:nvSpPr>
        <p:spPr/>
        <p:txBody>
          <a:bodyPr/>
          <a:lstStyle/>
          <a:p>
            <a:pPr>
              <a:defRPr/>
            </a:pPr>
            <a:fld id="{DCE44496-6A9A-43DE-BF4C-0AE56D74FCEE}" type="slidenum">
              <a:rPr lang="en-US" smtClean="0"/>
              <a:pPr>
                <a:defRPr/>
              </a:pPr>
              <a:t>0</a:t>
            </a:fld>
            <a:endParaRPr lang="en-US" dirty="0"/>
          </a:p>
        </p:txBody>
      </p:sp>
    </p:spTree>
    <p:extLst>
      <p:ext uri="{BB962C8B-B14F-4D97-AF65-F5344CB8AC3E}">
        <p14:creationId xmlns:p14="http://schemas.microsoft.com/office/powerpoint/2010/main" xmlns="" val="375826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C9597A-FBB5-414A-98A4-740C5EFEB58F}" type="slidenum">
              <a:rPr lang="en-US" smtClean="0"/>
              <a:pPr/>
              <a:t>1</a:t>
            </a:fld>
            <a:endParaRPr lang="en-US"/>
          </a:p>
        </p:txBody>
      </p:sp>
    </p:spTree>
    <p:extLst>
      <p:ext uri="{BB962C8B-B14F-4D97-AF65-F5344CB8AC3E}">
        <p14:creationId xmlns:p14="http://schemas.microsoft.com/office/powerpoint/2010/main" xmlns="" val="14701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0C9597A-FBB5-414A-98A4-740C5EFEB58F}" type="slidenum">
              <a:rPr lang="en-US" smtClean="0"/>
              <a:pPr/>
              <a:t>22</a:t>
            </a:fld>
            <a:endParaRPr lang="en-US"/>
          </a:p>
        </p:txBody>
      </p:sp>
    </p:spTree>
    <p:extLst>
      <p:ext uri="{BB962C8B-B14F-4D97-AF65-F5344CB8AC3E}">
        <p14:creationId xmlns:p14="http://schemas.microsoft.com/office/powerpoint/2010/main" xmlns="" val="374356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oleObject" Target="../embeddings/oleObject4.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oleObject" Target="../embeddings/oleObject6.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png"/><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0" y="0"/>
          <a:ext cx="211667" cy="158750"/>
        </p:xfrm>
        <a:graphic>
          <a:graphicData uri="http://schemas.openxmlformats.org/presentationml/2006/ole">
            <p:oleObj spid="_x0000_s74305" name="think-cell Slide" r:id="rId4" imgW="360" imgH="360" progId="">
              <p:embed/>
            </p:oleObj>
          </a:graphicData>
        </a:graphic>
      </p:graphicFrame>
      <p:cxnSp>
        <p:nvCxnSpPr>
          <p:cNvPr id="5" name="Straight Connector 6"/>
          <p:cNvCxnSpPr>
            <a:cxnSpLocks noChangeShapeType="1"/>
          </p:cNvCxnSpPr>
          <p:nvPr userDrawn="1">
            <p:custDataLst>
              <p:tags r:id="rId2"/>
            </p:custDataLst>
          </p:nvPr>
        </p:nvCxnSpPr>
        <p:spPr bwMode="auto">
          <a:xfrm>
            <a:off x="239185" y="579438"/>
            <a:ext cx="11713633" cy="0"/>
          </a:xfrm>
          <a:prstGeom prst="line">
            <a:avLst/>
          </a:prstGeom>
          <a:noFill/>
          <a:ln w="25400" algn="ctr">
            <a:solidFill>
              <a:schemeClr val="accent1"/>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7" name="Group 8"/>
          <p:cNvGrpSpPr>
            <a:grpSpLocks/>
          </p:cNvGrpSpPr>
          <p:nvPr userDrawn="1"/>
        </p:nvGrpSpPr>
        <p:grpSpPr bwMode="auto">
          <a:xfrm>
            <a:off x="0" y="1"/>
            <a:ext cx="12192000" cy="1857375"/>
            <a:chOff x="0" y="0"/>
            <a:chExt cx="9144000" cy="1857364"/>
          </a:xfrm>
        </p:grpSpPr>
        <p:sp>
          <p:nvSpPr>
            <p:cNvPr id="8" name="Rectangle 7"/>
            <p:cNvSpPr/>
            <p:nvPr/>
          </p:nvSpPr>
          <p:spPr>
            <a:xfrm>
              <a:off x="7215188" y="0"/>
              <a:ext cx="1928812" cy="185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0"/>
              <a:ext cx="1928813" cy="185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1" name="Rectangle 3"/>
          <p:cNvSpPr/>
          <p:nvPr userDrawn="1"/>
        </p:nvSpPr>
        <p:spPr>
          <a:xfrm>
            <a:off x="0" y="1"/>
            <a:ext cx="12192000"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13" name="Rectangle 12"/>
          <p:cNvSpPr/>
          <p:nvPr userDrawn="1"/>
        </p:nvSpPr>
        <p:spPr>
          <a:xfrm>
            <a:off x="4762500" y="5033964"/>
            <a:ext cx="3524251"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14" name="Rectangle 13"/>
          <p:cNvSpPr/>
          <p:nvPr userDrawn="1"/>
        </p:nvSpPr>
        <p:spPr>
          <a:xfrm>
            <a:off x="8286751" y="4857751"/>
            <a:ext cx="13335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15" name="Rectangle 14"/>
          <p:cNvSpPr/>
          <p:nvPr userDrawn="1"/>
        </p:nvSpPr>
        <p:spPr>
          <a:xfrm>
            <a:off x="9127067" y="5026026"/>
            <a:ext cx="1333500" cy="16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16" name="Rectangle 15"/>
          <p:cNvSpPr/>
          <p:nvPr userDrawn="1"/>
        </p:nvSpPr>
        <p:spPr>
          <a:xfrm>
            <a:off x="9429751" y="4643439"/>
            <a:ext cx="13335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7" name="Date Placeholder 3"/>
          <p:cNvSpPr>
            <a:spLocks noGrp="1"/>
          </p:cNvSpPr>
          <p:nvPr>
            <p:ph type="dt" sz="half" idx="10"/>
          </p:nvPr>
        </p:nvSpPr>
        <p:spPr>
          <a:xfrm>
            <a:off x="609600" y="6356351"/>
            <a:ext cx="2844800" cy="365125"/>
          </a:xfrm>
          <a:prstGeom prst="rect">
            <a:avLst/>
          </a:prstGeom>
        </p:spPr>
        <p:txBody>
          <a:bodyPr rtlCol="0"/>
          <a:lstStyle>
            <a:lvl1pPr fontAlgn="auto">
              <a:spcBef>
                <a:spcPts val="0"/>
              </a:spcBef>
              <a:spcAft>
                <a:spcPts val="0"/>
              </a:spcAft>
              <a:defRPr>
                <a:solidFill>
                  <a:schemeClr val="tx1">
                    <a:tint val="75000"/>
                  </a:schemeClr>
                </a:solidFill>
                <a:latin typeface="+mn-lt"/>
                <a:cs typeface="+mn-cs"/>
              </a:defRPr>
            </a:lvl1pPr>
          </a:lstStyle>
          <a:p>
            <a:pPr>
              <a:defRPr/>
            </a:pPr>
            <a:endParaRPr lang="en-US" dirty="0"/>
          </a:p>
        </p:txBody>
      </p:sp>
      <p:sp>
        <p:nvSpPr>
          <p:cNvPr id="18" name="Footer Placeholder 4"/>
          <p:cNvSpPr>
            <a:spLocks noGrp="1"/>
          </p:cNvSpPr>
          <p:nvPr>
            <p:ph type="ftr" sz="quarter" idx="11"/>
          </p:nvPr>
        </p:nvSpPr>
        <p:spPr>
          <a:xfrm>
            <a:off x="4165600" y="6356351"/>
            <a:ext cx="3860800" cy="365125"/>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xmlns="" val="360758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211667" cy="158750"/>
        </p:xfrm>
        <a:graphic>
          <a:graphicData uri="http://schemas.openxmlformats.org/presentationml/2006/ole">
            <p:oleObj spid="_x0000_s251987"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239185" y="981075"/>
            <a:ext cx="11713633"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211667" cy="158750"/>
        </p:xfrm>
        <a:graphic>
          <a:graphicData uri="http://schemas.openxmlformats.org/presentationml/2006/ole">
            <p:oleObj spid="_x0000_s251988"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227584" y="6310314"/>
            <a:ext cx="12192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239185" y="765175"/>
            <a:ext cx="11713633" cy="2584450"/>
          </a:xfrm>
          <a:prstGeom prst="rect">
            <a:avLst/>
          </a:prstGeom>
          <a:noFill/>
        </p:spPr>
        <p:txBody>
          <a:bodyPr>
            <a:spAutoFit/>
          </a:bodyPr>
          <a:lstStyle/>
          <a:p>
            <a:pPr marL="361950" indent="-361950">
              <a:buFont typeface="Wingdings" pitchFamily="2" charset="2"/>
              <a:buChar char="q"/>
              <a:defRPr/>
            </a:pPr>
            <a:endParaRPr lang="en-ZA" dirty="0"/>
          </a:p>
          <a:p>
            <a:pPr marL="819150" lvl="1" indent="-361950">
              <a:buFont typeface="Wingdings" pitchFamily="2" charset="2"/>
              <a:buChar char="Ø"/>
              <a:defRPr/>
            </a:pPr>
            <a:endParaRPr lang="en-ZA" dirty="0"/>
          </a:p>
          <a:p>
            <a:pPr marL="819150" lvl="1" indent="-361950">
              <a:buFont typeface="Wingdings" pitchFamily="2" charset="2"/>
              <a:buChar char="Ø"/>
              <a:defRPr/>
            </a:pPr>
            <a:endParaRPr lang="en-ZA" dirty="0"/>
          </a:p>
          <a:p>
            <a:pPr marL="1276350" lvl="2" indent="-361950">
              <a:buFont typeface="Wingdings" pitchFamily="2" charset="2"/>
              <a:buChar char="§"/>
              <a:defRPr/>
            </a:pPr>
            <a:endParaRPr lang="en-ZA" dirty="0"/>
          </a:p>
          <a:p>
            <a:pPr marL="1276350" lvl="2" indent="-361950">
              <a:buFont typeface="Wingdings" pitchFamily="2" charset="2"/>
              <a:buChar char="§"/>
              <a:defRPr/>
            </a:pPr>
            <a:endParaRPr lang="en-ZA" dirty="0"/>
          </a:p>
          <a:p>
            <a:pPr lvl="2">
              <a:buFont typeface="Wingdings" pitchFamily="2" charset="2"/>
              <a:buNone/>
              <a:defRPr/>
            </a:pPr>
            <a:endParaRPr lang="en-ZA" dirty="0"/>
          </a:p>
          <a:p>
            <a:pPr marL="819150" lvl="1" indent="-361950">
              <a:buFont typeface="Wingdings" pitchFamily="2" charset="2"/>
              <a:buChar char="§"/>
              <a:defRPr/>
            </a:pPr>
            <a:endParaRPr lang="en-ZA" dirty="0"/>
          </a:p>
          <a:p>
            <a:pPr marL="819150" lvl="1" indent="-361950">
              <a:buFont typeface="Wingdings" pitchFamily="2" charset="2"/>
              <a:buChar char="§"/>
              <a:defRPr/>
            </a:pPr>
            <a:endParaRPr lang="en-ZA" dirty="0"/>
          </a:p>
          <a:p>
            <a:pPr marL="742950" lvl="1" indent="-285750">
              <a:buFont typeface="Wingdings" pitchFamily="2" charset="2"/>
              <a:buChar char="§"/>
              <a:defRPr/>
            </a:pPr>
            <a:endParaRPr lang="en-ZA" dirty="0"/>
          </a:p>
        </p:txBody>
      </p:sp>
      <p:sp>
        <p:nvSpPr>
          <p:cNvPr id="2" name="Title 1"/>
          <p:cNvSpPr>
            <a:spLocks noGrp="1"/>
          </p:cNvSpPr>
          <p:nvPr>
            <p:ph type="title"/>
          </p:nvPr>
        </p:nvSpPr>
        <p:spPr>
          <a:xfrm>
            <a:off x="239185" y="58738"/>
            <a:ext cx="11713633" cy="849982"/>
          </a:xfrm>
          <a:noFill/>
          <a:ln>
            <a:noFill/>
          </a:ln>
          <a:extLst/>
        </p:spPr>
        <p:txBody>
          <a:bodyPr/>
          <a:lstStyle>
            <a:lvl1pPr algn="l">
              <a:defRPr lang="en-ZA"/>
            </a:lvl1pPr>
          </a:lstStyle>
          <a:p>
            <a:pPr lvl="0"/>
            <a:r>
              <a:rPr lang="en-US" dirty="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pPr>
                <a:defRPr/>
              </a:pPr>
              <a:t>‹#›</a:t>
            </a:fld>
            <a:endParaRPr lang="en-US" dirty="0"/>
          </a:p>
        </p:txBody>
      </p:sp>
    </p:spTree>
    <p:extLst>
      <p:ext uri="{BB962C8B-B14F-4D97-AF65-F5344CB8AC3E}">
        <p14:creationId xmlns:p14="http://schemas.microsoft.com/office/powerpoint/2010/main" xmlns="" val="416146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maller heading">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211667" cy="158750"/>
        </p:xfrm>
        <a:graphic>
          <a:graphicData uri="http://schemas.openxmlformats.org/presentationml/2006/ole">
            <p:oleObj spid="_x0000_s76751" name="think-cell Slide" r:id="rId6" imgW="360" imgH="360" progId="">
              <p:embed/>
            </p:oleObj>
          </a:graphicData>
        </a:graphic>
      </p:graphicFrame>
      <p:cxnSp>
        <p:nvCxnSpPr>
          <p:cNvPr id="4" name="Straight Connector 3"/>
          <p:cNvCxnSpPr>
            <a:cxnSpLocks noChangeShapeType="1"/>
          </p:cNvCxnSpPr>
          <p:nvPr userDrawn="1">
            <p:custDataLst>
              <p:tags r:id="rId2"/>
            </p:custDataLst>
          </p:nvPr>
        </p:nvCxnSpPr>
        <p:spPr bwMode="auto">
          <a:xfrm>
            <a:off x="239185" y="764704"/>
            <a:ext cx="11713633"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graphicFrame>
        <p:nvGraphicFramePr>
          <p:cNvPr id="5" name="Object 5" hidden="1"/>
          <p:cNvGraphicFramePr>
            <a:graphicFrameLocks noChangeAspect="1"/>
          </p:cNvGraphicFramePr>
          <p:nvPr userDrawn="1"/>
        </p:nvGraphicFramePr>
        <p:xfrm>
          <a:off x="0" y="0"/>
          <a:ext cx="211667" cy="158750"/>
        </p:xfrm>
        <a:graphic>
          <a:graphicData uri="http://schemas.openxmlformats.org/presentationml/2006/ole">
            <p:oleObj spid="_x0000_s76752" name="think-cell Slide" r:id="rId7" imgW="360" imgH="360" progId="">
              <p:embed/>
            </p:oleObj>
          </a:graphicData>
        </a:graphic>
      </p:graphicFrame>
      <p:pic>
        <p:nvPicPr>
          <p:cNvPr id="6" name="Picture 2"/>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xmlns=""/>
              </a:ext>
            </a:extLst>
          </a:blip>
          <a:srcRect/>
          <a:stretch>
            <a:fillRect/>
          </a:stretch>
        </p:blipFill>
        <p:spPr bwMode="auto">
          <a:xfrm>
            <a:off x="0" y="6316664"/>
            <a:ext cx="12192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39185" y="58738"/>
            <a:ext cx="11713633" cy="705966"/>
          </a:xfrm>
          <a:noFill/>
          <a:ln>
            <a:noFill/>
          </a:ln>
          <a:extLst/>
        </p:spPr>
        <p:txBody>
          <a:bodyPr/>
          <a:lstStyle>
            <a:lvl1pPr algn="l">
              <a:defRPr lang="en-ZA"/>
            </a:lvl1pPr>
          </a:lstStyle>
          <a:p>
            <a:pPr lvl="0"/>
            <a:r>
              <a:rPr lang="en-US" dirty="0"/>
              <a:t>Click to edit Master title style</a:t>
            </a:r>
            <a:endParaRPr lang="en-ZA" dirty="0"/>
          </a:p>
        </p:txBody>
      </p:sp>
      <p:sp>
        <p:nvSpPr>
          <p:cNvPr id="8" name="Slide Number Placeholder 3"/>
          <p:cNvSpPr>
            <a:spLocks noGrp="1"/>
          </p:cNvSpPr>
          <p:nvPr>
            <p:ph type="sldNum" sz="quarter" idx="10"/>
            <p:custDataLst>
              <p:tags r:id="rId4"/>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pPr>
                <a:defRPr/>
              </a:pPr>
              <a:t>‹#›</a:t>
            </a:fld>
            <a:endParaRPr lang="en-US" dirty="0"/>
          </a:p>
        </p:txBody>
      </p:sp>
    </p:spTree>
    <p:extLst>
      <p:ext uri="{BB962C8B-B14F-4D97-AF65-F5344CB8AC3E}">
        <p14:creationId xmlns:p14="http://schemas.microsoft.com/office/powerpoint/2010/main" xmlns="" val="293018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heading">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0" y="0"/>
          <a:ext cx="211667" cy="158750"/>
        </p:xfrm>
        <a:graphic>
          <a:graphicData uri="http://schemas.openxmlformats.org/presentationml/2006/ole">
            <p:oleObj spid="_x0000_s77773" name="think-cell Slide" r:id="rId5" imgW="360" imgH="360" progId="">
              <p:embed/>
            </p:oleObj>
          </a:graphicData>
        </a:graphic>
      </p:graphicFrame>
      <p:graphicFrame>
        <p:nvGraphicFramePr>
          <p:cNvPr id="5" name="Object 5" hidden="1"/>
          <p:cNvGraphicFramePr>
            <a:graphicFrameLocks noChangeAspect="1"/>
          </p:cNvGraphicFramePr>
          <p:nvPr userDrawn="1"/>
        </p:nvGraphicFramePr>
        <p:xfrm>
          <a:off x="0" y="0"/>
          <a:ext cx="211667" cy="158750"/>
        </p:xfrm>
        <a:graphic>
          <a:graphicData uri="http://schemas.openxmlformats.org/presentationml/2006/ole">
            <p:oleObj spid="_x0000_s77774" name="think-cell Slide" r:id="rId6" imgW="360" imgH="360" progId="">
              <p:embed/>
            </p:oleObj>
          </a:graphicData>
        </a:graphic>
      </p:graphicFrame>
      <p:pic>
        <p:nvPicPr>
          <p:cNvPr id="6" name="Picture 2"/>
          <p:cNvPicPr>
            <a:picLocks noChangeAspect="1" noChangeArrowheads="1"/>
          </p:cNvPicPr>
          <p:nvPr userDrawn="1">
            <p:custDataLst>
              <p:tags r:id="rId2"/>
            </p:custDataLst>
          </p:nvPr>
        </p:nvPicPr>
        <p:blipFill>
          <a:blip r:embed="rId7" cstate="email">
            <a:extLst>
              <a:ext uri="{28A0092B-C50C-407E-A947-70E740481C1C}">
                <a14:useLocalDpi xmlns:a14="http://schemas.microsoft.com/office/drawing/2010/main" xmlns=""/>
              </a:ext>
            </a:extLst>
          </a:blip>
          <a:srcRect/>
          <a:stretch>
            <a:fillRect/>
          </a:stretch>
        </p:blipFill>
        <p:spPr bwMode="auto">
          <a:xfrm>
            <a:off x="0" y="6316664"/>
            <a:ext cx="12192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39185" y="58738"/>
            <a:ext cx="11713633" cy="705966"/>
          </a:xfrm>
          <a:noFill/>
          <a:ln>
            <a:noFill/>
          </a:ln>
          <a:extLst/>
        </p:spPr>
        <p:txBody>
          <a:bodyPr/>
          <a:lstStyle>
            <a:lvl1pPr algn="l">
              <a:defRPr lang="en-ZA"/>
            </a:lvl1pPr>
          </a:lstStyle>
          <a:p>
            <a:pPr lvl="0"/>
            <a:r>
              <a:rPr lang="en-US" dirty="0"/>
              <a:t>Click to edit Master title style</a:t>
            </a:r>
            <a:endParaRPr lang="en-ZA" dirty="0"/>
          </a:p>
        </p:txBody>
      </p:sp>
      <p:sp>
        <p:nvSpPr>
          <p:cNvPr id="8" name="Slide Number Placeholder 3"/>
          <p:cNvSpPr>
            <a:spLocks noGrp="1"/>
          </p:cNvSpPr>
          <p:nvPr>
            <p:ph type="sldNum" sz="quarter" idx="10"/>
            <p:custDataLst>
              <p:tags r:id="rId3"/>
            </p:custDataLst>
          </p:nvPr>
        </p:nvSpPr>
        <p:spPr/>
        <p:txBody>
          <a:bodyPr/>
          <a:lstStyle>
            <a:lvl1pPr algn="r" fontAlgn="auto">
              <a:spcBef>
                <a:spcPts val="0"/>
              </a:spcBef>
              <a:spcAft>
                <a:spcPts val="0"/>
              </a:spcAft>
              <a:defRPr sz="1200">
                <a:solidFill>
                  <a:schemeClr val="bg1"/>
                </a:solidFill>
                <a:latin typeface="+mn-lt"/>
                <a:cs typeface="+mn-cs"/>
              </a:defRPr>
            </a:lvl1pPr>
          </a:lstStyle>
          <a:p>
            <a:pPr>
              <a:defRPr/>
            </a:pPr>
            <a:fld id="{172A589D-2419-4430-9E43-8EEE3D2ECEC2}" type="slidenum">
              <a:rPr lang="en-US" smtClean="0"/>
              <a:pPr>
                <a:defRPr/>
              </a:pPr>
              <a:t>‹#›</a:t>
            </a:fld>
            <a:endParaRPr lang="en-US" dirty="0"/>
          </a:p>
        </p:txBody>
      </p:sp>
    </p:spTree>
    <p:extLst>
      <p:ext uri="{BB962C8B-B14F-4D97-AF65-F5344CB8AC3E}">
        <p14:creationId xmlns:p14="http://schemas.microsoft.com/office/powerpoint/2010/main" xmlns="" val="205412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7" name="Rectangle 6"/>
          <p:cNvSpPr/>
          <p:nvPr userDrawn="1"/>
        </p:nvSpPr>
        <p:spPr>
          <a:xfrm>
            <a:off x="0" y="43585"/>
            <a:ext cx="12192000" cy="6858000"/>
          </a:xfrm>
          <a:prstGeom prst="rect">
            <a:avLst/>
          </a:prstGeom>
          <a:solidFill>
            <a:srgbClr val="00A9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1177" y="1628979"/>
            <a:ext cx="10972800" cy="3077133"/>
          </a:xfrm>
          <a:prstGeom prst="rect">
            <a:avLst/>
          </a:prstGeom>
        </p:spPr>
        <p:txBody>
          <a:bodyPr>
            <a:normAutofit/>
          </a:bodyPr>
          <a:lstStyle>
            <a:lvl1pPr algn="ctr">
              <a:defRPr sz="2500">
                <a:solidFill>
                  <a:schemeClr val="bg1"/>
                </a:solidFill>
                <a:latin typeface="Arial"/>
                <a:cs typeface="Arial"/>
              </a:defRPr>
            </a:lvl1pPr>
          </a:lstStyle>
          <a:p>
            <a:r>
              <a:rPr lang="en-US" dirty="0"/>
              <a:t>Click to edit Master 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A5EB111-9969-4B6F-AF37-428DE6899EC5}" type="datetime1">
              <a:rPr lang="en-US" smtClean="0"/>
              <a:pPr/>
              <a:t>10/11/2019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chemeClr val="bg1"/>
                </a:solidFill>
              </a:defRPr>
            </a:lvl1pPr>
          </a:lstStyle>
          <a:p>
            <a:fld id="{33541650-E3F6-3B4A-BA01-174404A697F9}" type="slidenum">
              <a:rPr lang="en-US" smtClean="0"/>
              <a:pPr/>
              <a:t>‹#›</a:t>
            </a:fld>
            <a:endParaRPr lang="en-US" dirty="0"/>
          </a:p>
        </p:txBody>
      </p:sp>
      <p:pic>
        <p:nvPicPr>
          <p:cNvPr id="8" name="Picture 7" descr="PowerPoint_header-07.png"/>
          <p:cNvPicPr>
            <a:picLocks noChangeAspect="1"/>
          </p:cNvPicPr>
          <p:nvPr userDrawn="1"/>
        </p:nvPicPr>
        <p:blipFill>
          <a:blip r:embed="rId2" cstate="print"/>
          <a:stretch>
            <a:fillRect/>
          </a:stretch>
        </p:blipFill>
        <p:spPr>
          <a:xfrm>
            <a:off x="171178" y="99910"/>
            <a:ext cx="11849644" cy="384016"/>
          </a:xfrm>
          <a:prstGeom prst="rect">
            <a:avLst/>
          </a:prstGeom>
        </p:spPr>
      </p:pic>
    </p:spTree>
    <p:extLst>
      <p:ext uri="{BB962C8B-B14F-4D97-AF65-F5344CB8AC3E}">
        <p14:creationId xmlns:p14="http://schemas.microsoft.com/office/powerpoint/2010/main" xmlns="" val="176693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931"/>
            <a:ext cx="10972800" cy="657360"/>
          </a:xfrm>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287966"/>
            <a:ext cx="10972800" cy="4912112"/>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B5CBC7-7971-4EFD-9263-7F633CCC8ECC}" type="datetime1">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a:p>
        </p:txBody>
      </p:sp>
      <p:pic>
        <p:nvPicPr>
          <p:cNvPr id="11" name="Picture 2"/>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xmlns=""/>
              </a:ext>
            </a:extLst>
          </a:blip>
          <a:srcRect/>
          <a:stretch>
            <a:fillRect/>
          </a:stretch>
        </p:blipFill>
        <p:spPr bwMode="auto">
          <a:xfrm>
            <a:off x="0" y="6316664"/>
            <a:ext cx="1219200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432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177" y="2019013"/>
            <a:ext cx="10972800" cy="4190803"/>
          </a:xfrm>
          <a:prstGeom prst="rect">
            <a:avLst/>
          </a:prstGeom>
        </p:spPr>
        <p:txBody>
          <a:bodyPr>
            <a:normAutofit/>
          </a:bodyPr>
          <a:lstStyle>
            <a:lvl1pPr>
              <a:buClr>
                <a:schemeClr val="accent5"/>
              </a:buClr>
              <a:buFont typeface="Wingdings" pitchFamily="2" charset="2"/>
              <a:buChar char="£"/>
              <a:defRPr sz="1800" baseline="0">
                <a:solidFill>
                  <a:srgbClr val="394449"/>
                </a:solidFill>
                <a:latin typeface="Arial"/>
                <a:cs typeface="Arial"/>
              </a:defRPr>
            </a:lvl1pPr>
            <a:lvl2pPr>
              <a:buClr>
                <a:schemeClr val="accent5"/>
              </a:buClr>
              <a:buFont typeface="Courier New" pitchFamily="49" charset="0"/>
              <a:buChar char="o"/>
              <a:defRPr sz="1600">
                <a:latin typeface="Arial"/>
                <a:cs typeface="Arial"/>
              </a:defRPr>
            </a:lvl2pPr>
            <a:lvl3pPr>
              <a:buClr>
                <a:schemeClr val="accent5"/>
              </a:buClr>
              <a:defRPr sz="1400">
                <a:latin typeface="Arial"/>
                <a:cs typeface="Arial"/>
              </a:defRPr>
            </a:lvl3pPr>
            <a:lvl4pPr>
              <a:buClr>
                <a:schemeClr val="accent5"/>
              </a:buClr>
              <a:defRPr sz="1200">
                <a:latin typeface="Arial"/>
                <a:cs typeface="Arial"/>
              </a:defRPr>
            </a:lvl4pPr>
            <a:lvl5pPr>
              <a:defRPr>
                <a:latin typeface="Arial"/>
                <a:cs typeface="Arial"/>
              </a:defRPr>
            </a:lvl5pPr>
          </a:lstStyle>
          <a:p>
            <a:pPr lvl="0"/>
            <a:r>
              <a:rPr lang="en-US" dirty="0"/>
              <a:t>Click to edit Master text styles</a:t>
            </a:r>
          </a:p>
          <a:p>
            <a:pPr lvl="1"/>
            <a:r>
              <a:rPr lang="en-US" dirty="0"/>
              <a:t>Level 2</a:t>
            </a:r>
          </a:p>
          <a:p>
            <a:pPr lvl="2"/>
            <a:r>
              <a:rPr lang="en-US" dirty="0"/>
              <a:t>Level 3</a:t>
            </a:r>
          </a:p>
          <a:p>
            <a:pPr lvl="3"/>
            <a:r>
              <a:rPr lang="en-US" dirty="0"/>
              <a:t>Level 4</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544243B-E3BC-48D1-B1A0-0ACFBAD44049}" type="datetime1">
              <a:rPr lang="en-US" smtClean="0"/>
              <a:pPr/>
              <a:t>10/11/2019</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3541650-E3F6-3B4A-BA01-174404A697F9}" type="slidenum">
              <a:rPr lang="en-US" smtClean="0"/>
              <a:pPr/>
              <a:t>‹#›</a:t>
            </a:fld>
            <a:endParaRPr lang="en-US" dirty="0"/>
          </a:p>
        </p:txBody>
      </p:sp>
      <p:sp>
        <p:nvSpPr>
          <p:cNvPr id="10" name="Title 1"/>
          <p:cNvSpPr>
            <a:spLocks noGrp="1"/>
          </p:cNvSpPr>
          <p:nvPr>
            <p:ph type="title"/>
          </p:nvPr>
        </p:nvSpPr>
        <p:spPr>
          <a:xfrm>
            <a:off x="171177" y="1560414"/>
            <a:ext cx="10972800" cy="458598"/>
          </a:xfrm>
          <a:prstGeom prst="rect">
            <a:avLst/>
          </a:prstGeom>
        </p:spPr>
        <p:txBody>
          <a:bodyPr>
            <a:normAutofit/>
          </a:bodyPr>
          <a:lstStyle>
            <a:lvl1pPr algn="l">
              <a:defRPr sz="2000">
                <a:solidFill>
                  <a:srgbClr val="394449"/>
                </a:solidFill>
                <a:latin typeface="Arial"/>
                <a:cs typeface="Arial"/>
              </a:defRPr>
            </a:lvl1pPr>
          </a:lstStyle>
          <a:p>
            <a:r>
              <a:rPr lang="en-US" dirty="0"/>
              <a:t>Click to edit Master title style</a:t>
            </a:r>
          </a:p>
        </p:txBody>
      </p:sp>
      <p:sp>
        <p:nvSpPr>
          <p:cNvPr id="13" name="Text Placeholder 3"/>
          <p:cNvSpPr>
            <a:spLocks noGrp="1"/>
          </p:cNvSpPr>
          <p:nvPr>
            <p:ph type="body" sz="half" idx="2"/>
          </p:nvPr>
        </p:nvSpPr>
        <p:spPr>
          <a:xfrm>
            <a:off x="171179" y="755552"/>
            <a:ext cx="7315200" cy="804862"/>
          </a:xfrm>
          <a:prstGeom prst="rect">
            <a:avLst/>
          </a:prstGeom>
        </p:spPr>
        <p:txBody>
          <a:bodyPr>
            <a:normAutofit/>
          </a:bodyPr>
          <a:lstStyle>
            <a:lvl1pPr marL="0" indent="0">
              <a:buNone/>
              <a:defRPr sz="2500" b="1" i="0">
                <a:solidFill>
                  <a:srgbClr val="00A9E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92446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nvGraphicFramePr>
        <p:xfrm>
          <a:off x="0" y="0"/>
          <a:ext cx="211667" cy="158750"/>
        </p:xfrm>
        <a:graphic>
          <a:graphicData uri="http://schemas.openxmlformats.org/presentationml/2006/ole">
            <p:oleObj spid="_x0000_s73297" name="think-cell Slide" r:id="rId13" imgW="360" imgH="360" progId="">
              <p:embed/>
            </p:oleObj>
          </a:graphicData>
        </a:graphic>
      </p:graphicFrame>
      <p:sp>
        <p:nvSpPr>
          <p:cNvPr id="1027" name="Title Placeholder 1"/>
          <p:cNvSpPr>
            <a:spLocks noGrp="1"/>
          </p:cNvSpPr>
          <p:nvPr>
            <p:ph type="title"/>
            <p:custDataLst>
              <p:tags r:id="rId10"/>
            </p:custDataLst>
          </p:nvPr>
        </p:nvSpPr>
        <p:spPr bwMode="auto">
          <a:xfrm>
            <a:off x="239185" y="58739"/>
            <a:ext cx="11713633"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a:t>Click to edit Master title style</a:t>
            </a:r>
          </a:p>
        </p:txBody>
      </p:sp>
      <p:cxnSp>
        <p:nvCxnSpPr>
          <p:cNvPr id="2" name="Straight Connector 6"/>
          <p:cNvCxnSpPr>
            <a:cxnSpLocks noChangeShapeType="1"/>
          </p:cNvCxnSpPr>
          <p:nvPr userDrawn="1">
            <p:custDataLst>
              <p:tags r:id="rId11"/>
            </p:custDataLst>
          </p:nvPr>
        </p:nvCxnSpPr>
        <p:spPr bwMode="auto">
          <a:xfrm>
            <a:off x="239185" y="579438"/>
            <a:ext cx="11713633"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14" name="Slide Number Placeholder 3"/>
          <p:cNvSpPr>
            <a:spLocks noGrp="1"/>
          </p:cNvSpPr>
          <p:nvPr>
            <p:ph type="sldNum" sz="quarter" idx="4"/>
            <p:custDataLst>
              <p:tags r:id="rId12"/>
            </p:custDataLst>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54BD0F-FDA7-4F65-A755-CEB080A1A49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Lst>
  <p:hf hdr="0" ftr="0" dt="0"/>
  <p:txStyles>
    <p:titleStyle>
      <a:lvl1pPr algn="l" rtl="0" eaLnBrk="0" fontAlgn="base" hangingPunct="0">
        <a:spcBef>
          <a:spcPct val="0"/>
        </a:spcBef>
        <a:spcAft>
          <a:spcPct val="0"/>
        </a:spcAft>
        <a:defRPr lang="en-US" sz="2000" kern="1200">
          <a:solidFill>
            <a:schemeClr val="tx1"/>
          </a:solidFill>
          <a:latin typeface="Arial"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992689" y="404814"/>
            <a:ext cx="5280025" cy="2952179"/>
          </a:xfrm>
        </p:spPr>
        <p:txBody>
          <a:bodyPr anchor="t"/>
          <a:lstStyle/>
          <a:p>
            <a:pPr algn="ctr">
              <a:spcBef>
                <a:spcPct val="20000"/>
              </a:spcBef>
              <a:defRPr/>
            </a:pPr>
            <a:r>
              <a:rPr lang="en-ZA" sz="3200" dirty="0">
                <a:solidFill>
                  <a:schemeClr val="tx1">
                    <a:tint val="75000"/>
                  </a:schemeClr>
                </a:solidFill>
                <a:ea typeface="+mn-ea"/>
                <a:cs typeface="+mn-cs"/>
              </a:rPr>
              <a:t/>
            </a:r>
            <a:br>
              <a:rPr lang="en-ZA" sz="3200" dirty="0">
                <a:solidFill>
                  <a:schemeClr val="tx1">
                    <a:tint val="75000"/>
                  </a:schemeClr>
                </a:solidFill>
                <a:ea typeface="+mn-ea"/>
                <a:cs typeface="+mn-cs"/>
              </a:rPr>
            </a:br>
            <a:endParaRPr lang="en-ZA" sz="3200" dirty="0">
              <a:solidFill>
                <a:schemeClr val="tx1">
                  <a:tint val="75000"/>
                </a:schemeClr>
              </a:solidFill>
              <a:ea typeface="+mn-ea"/>
              <a:cs typeface="+mn-cs"/>
            </a:endParaRPr>
          </a:p>
        </p:txBody>
      </p:sp>
      <p:sp>
        <p:nvSpPr>
          <p:cNvPr id="4100" name="Subtitle 2"/>
          <p:cNvSpPr txBox="1">
            <a:spLocks/>
          </p:cNvSpPr>
          <p:nvPr/>
        </p:nvSpPr>
        <p:spPr bwMode="auto">
          <a:xfrm>
            <a:off x="5087888" y="2840142"/>
            <a:ext cx="5256584" cy="2245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buFont typeface="Arial" pitchFamily="34" charset="0"/>
              <a:buNone/>
            </a:pPr>
            <a:endParaRPr lang="en-ZA" b="1" dirty="0"/>
          </a:p>
        </p:txBody>
      </p:sp>
      <p:pic>
        <p:nvPicPr>
          <p:cNvPr id="7" name="Picture 3" descr="NewPRASAslide.jpg"/>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 y="-26988"/>
            <a:ext cx="12192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ubtitle 1"/>
          <p:cNvSpPr>
            <a:spLocks noGrp="1"/>
          </p:cNvSpPr>
          <p:nvPr>
            <p:ph type="subTitle" idx="1"/>
          </p:nvPr>
        </p:nvSpPr>
        <p:spPr>
          <a:xfrm>
            <a:off x="4943872" y="2852936"/>
            <a:ext cx="6264696" cy="1872208"/>
          </a:xfrm>
        </p:spPr>
        <p:txBody>
          <a:bodyPr/>
          <a:lstStyle/>
          <a:p>
            <a:pPr marL="0" lvl="1"/>
            <a:r>
              <a:rPr lang="en-ZA" dirty="0">
                <a:solidFill>
                  <a:schemeClr val="tx1"/>
                </a:solidFill>
                <a:latin typeface="Impact"/>
                <a:cs typeface="Impact"/>
              </a:rPr>
              <a:t>Presentation of </a:t>
            </a:r>
          </a:p>
          <a:p>
            <a:pPr marL="0" lvl="1"/>
            <a:r>
              <a:rPr lang="en-ZA" dirty="0">
                <a:solidFill>
                  <a:schemeClr val="tx1"/>
                </a:solidFill>
                <a:latin typeface="Impact"/>
                <a:cs typeface="Impact"/>
              </a:rPr>
              <a:t>2018/19 Annual Financial Statements</a:t>
            </a:r>
          </a:p>
          <a:p>
            <a:pPr marL="0" lvl="1"/>
            <a:r>
              <a:rPr lang="en-ZA" sz="2400" dirty="0">
                <a:solidFill>
                  <a:schemeClr val="tx1"/>
                </a:solidFill>
                <a:latin typeface="Impact"/>
                <a:cs typeface="Impact"/>
              </a:rPr>
              <a:t>- PCoT -</a:t>
            </a:r>
          </a:p>
          <a:p>
            <a:pPr marL="0" lvl="1"/>
            <a:r>
              <a:rPr lang="en-ZA" sz="2400" dirty="0" smtClean="0">
                <a:solidFill>
                  <a:schemeClr val="tx1"/>
                </a:solidFill>
                <a:latin typeface="Impact"/>
                <a:cs typeface="Impact"/>
              </a:rPr>
              <a:t>8 </a:t>
            </a:r>
            <a:r>
              <a:rPr lang="en-ZA" sz="2400" dirty="0">
                <a:solidFill>
                  <a:schemeClr val="tx1"/>
                </a:solidFill>
                <a:latin typeface="Impact"/>
                <a:cs typeface="Impact"/>
              </a:rPr>
              <a:t>October 2019</a:t>
            </a:r>
          </a:p>
          <a:p>
            <a:pPr marL="0" lvl="1"/>
            <a:endParaRPr lang="en-ZA" dirty="0">
              <a:solidFill>
                <a:schemeClr val="tx1"/>
              </a:solidFill>
              <a:latin typeface="Impact"/>
              <a:cs typeface="Impact"/>
            </a:endParaRPr>
          </a:p>
          <a:p>
            <a:pPr marL="0" lvl="1"/>
            <a:endParaRPr lang="en-ZA" i="1" dirty="0">
              <a:solidFill>
                <a:schemeClr val="tx1"/>
              </a:solidFill>
              <a:latin typeface="Arial"/>
              <a:cs typeface="Arial"/>
            </a:endParaRPr>
          </a:p>
        </p:txBody>
      </p:sp>
      <p:pic>
        <p:nvPicPr>
          <p:cNvPr id="8" name="Picture 7" descr="PRASA LOGO_Be moved.pdf"/>
          <p:cNvPicPr>
            <a:picLocks noChangeAspect="1"/>
          </p:cNvPicPr>
          <p:nvPr/>
        </p:nvPicPr>
        <p:blipFill rotWithShape="1">
          <a:blip r:embed="rId4" cstate="print">
            <a:extLst>
              <a:ext uri="{28A0092B-C50C-407E-A947-70E740481C1C}">
                <a14:useLocalDpi xmlns:a14="http://schemas.microsoft.com/office/drawing/2010/main" xmlns="" val="0"/>
              </a:ext>
            </a:extLst>
          </a:blip>
          <a:srcRect t="19899" r="3549" b="29385"/>
          <a:stretch/>
        </p:blipFill>
        <p:spPr>
          <a:xfrm>
            <a:off x="4943872" y="260648"/>
            <a:ext cx="5619930" cy="21602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28" y="1988841"/>
            <a:ext cx="10972800" cy="2304256"/>
          </a:xfrm>
        </p:spPr>
        <p:txBody>
          <a:bodyPr>
            <a:normAutofit/>
          </a:bodyPr>
          <a:lstStyle/>
          <a:p>
            <a:r>
              <a:rPr lang="en-ZA" sz="2400" dirty="0">
                <a:latin typeface="Impact" panose="020B0806030902050204" pitchFamily="34" charset="0"/>
              </a:rPr>
              <a:t>A Perspective on Financial Performance</a:t>
            </a:r>
          </a:p>
        </p:txBody>
      </p:sp>
      <p:sp>
        <p:nvSpPr>
          <p:cNvPr id="4" name="Slide Number Placeholder 3"/>
          <p:cNvSpPr>
            <a:spLocks noGrp="1"/>
          </p:cNvSpPr>
          <p:nvPr>
            <p:ph type="sldNum" sz="quarter" idx="12"/>
          </p:nvPr>
        </p:nvSpPr>
        <p:spPr/>
        <p:txBody>
          <a:bodyPr/>
          <a:lstStyle/>
          <a:p>
            <a:fld id="{33541650-E3F6-3B4A-BA01-174404A697F9}" type="slidenum">
              <a:rPr lang="en-US" smtClean="0"/>
              <a:pPr/>
              <a:t>9</a:t>
            </a:fld>
            <a:endParaRPr lang="en-US" dirty="0"/>
          </a:p>
        </p:txBody>
      </p:sp>
    </p:spTree>
    <p:extLst>
      <p:ext uri="{BB962C8B-B14F-4D97-AF65-F5344CB8AC3E}">
        <p14:creationId xmlns:p14="http://schemas.microsoft.com/office/powerpoint/2010/main" xmlns="" val="276203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75869" y="1686186"/>
            <a:ext cx="2097058" cy="322845"/>
          </a:xfrm>
          <a:prstGeom prst="rect">
            <a:avLst/>
          </a:prstGeom>
        </p:spPr>
        <p:txBody>
          <a:bodyPr wrap="square">
            <a:spAutoFit/>
          </a:bodyPr>
          <a:lstStyle/>
          <a:p>
            <a:pPr algn="just">
              <a:lnSpc>
                <a:spcPct val="107000"/>
              </a:lnSpc>
              <a:spcAft>
                <a:spcPts val="800"/>
              </a:spcAft>
            </a:pPr>
            <a:r>
              <a:rPr lang="en-US" sz="1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Total revenue</a:t>
            </a:r>
            <a:endParaRPr lang="en-US" sz="1400" dirty="0">
              <a:solidFill>
                <a:srgbClr val="00B0F0"/>
              </a:solidFill>
            </a:endParaRPr>
          </a:p>
        </p:txBody>
      </p:sp>
      <p:sp>
        <p:nvSpPr>
          <p:cNvPr id="38" name="Rectangle 37"/>
          <p:cNvSpPr/>
          <p:nvPr/>
        </p:nvSpPr>
        <p:spPr>
          <a:xfrm>
            <a:off x="1775520" y="1340768"/>
            <a:ext cx="1675218" cy="487506"/>
          </a:xfrm>
          <a:prstGeom prst="rect">
            <a:avLst/>
          </a:prstGeom>
        </p:spPr>
        <p:txBody>
          <a:bodyPr wrap="square">
            <a:spAutoFit/>
          </a:bodyPr>
          <a:lstStyle/>
          <a:p>
            <a:pPr algn="just">
              <a:lnSpc>
                <a:spcPct val="107000"/>
              </a:lnSpc>
              <a:spcAft>
                <a:spcPts val="800"/>
              </a:spcAft>
            </a:pPr>
            <a:r>
              <a:rPr lang="en-US" sz="2400" b="1" dirty="0">
                <a:solidFill>
                  <a:srgbClr val="00B0F0"/>
                </a:solidFill>
                <a:latin typeface="Arial" charset="0"/>
                <a:ea typeface="Arial" charset="0"/>
                <a:cs typeface="Arial" charset="0"/>
              </a:rPr>
              <a:t>R13.7b</a:t>
            </a:r>
          </a:p>
        </p:txBody>
      </p:sp>
      <p:sp>
        <p:nvSpPr>
          <p:cNvPr id="40" name="Rectangle 39"/>
          <p:cNvSpPr/>
          <p:nvPr/>
        </p:nvSpPr>
        <p:spPr>
          <a:xfrm>
            <a:off x="1809685" y="2106737"/>
            <a:ext cx="2992422" cy="487569"/>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Total revenue is down </a:t>
            </a:r>
            <a:r>
              <a:rPr lang="en-US" sz="1200" b="1" dirty="0">
                <a:latin typeface="Calibri" panose="020F0502020204030204" pitchFamily="34" charset="0"/>
                <a:ea typeface="Calibri" panose="020F0502020204030204" pitchFamily="34" charset="0"/>
                <a:cs typeface="Times New Roman" panose="02020603050405020304" pitchFamily="18" charset="0"/>
              </a:rPr>
              <a:t>R504m</a:t>
            </a:r>
            <a:r>
              <a:rPr lang="en-US" sz="1200" dirty="0">
                <a:latin typeface="Calibri" panose="020F0502020204030204" pitchFamily="34" charset="0"/>
                <a:ea typeface="Calibri" panose="020F0502020204030204" pitchFamily="34" charset="0"/>
                <a:cs typeface="Times New Roman" panose="02020603050405020304" pitchFamily="18" charset="0"/>
              </a:rPr>
              <a:t> compared to the previous financial year </a:t>
            </a:r>
            <a:r>
              <a:rPr lang="en-US" sz="1200" b="1" dirty="0">
                <a:latin typeface="Calibri" panose="020F0502020204030204" pitchFamily="34" charset="0"/>
                <a:ea typeface="Calibri" panose="020F0502020204030204" pitchFamily="34" charset="0"/>
                <a:cs typeface="Times New Roman" panose="02020603050405020304" pitchFamily="18" charset="0"/>
              </a:rPr>
              <a:t>14.2Bn</a:t>
            </a:r>
            <a:r>
              <a:rPr lang="en-US"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6" name="Rectangle 45"/>
          <p:cNvSpPr/>
          <p:nvPr/>
        </p:nvSpPr>
        <p:spPr>
          <a:xfrm>
            <a:off x="1724163" y="3395217"/>
            <a:ext cx="2097058" cy="322845"/>
          </a:xfrm>
          <a:prstGeom prst="rect">
            <a:avLst/>
          </a:prstGeom>
        </p:spPr>
        <p:txBody>
          <a:bodyPr wrap="square">
            <a:spAutoFit/>
          </a:bodyPr>
          <a:lstStyle/>
          <a:p>
            <a:pPr algn="just">
              <a:lnSpc>
                <a:spcPct val="107000"/>
              </a:lnSpc>
              <a:spcAft>
                <a:spcPts val="800"/>
              </a:spcAft>
            </a:pPr>
            <a:r>
              <a:rPr lang="en-US" sz="1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Fare revenue</a:t>
            </a:r>
            <a:endParaRPr lang="en-US" sz="1400" dirty="0">
              <a:solidFill>
                <a:srgbClr val="00B0F0"/>
              </a:solidFill>
            </a:endParaRPr>
          </a:p>
        </p:txBody>
      </p:sp>
      <p:sp>
        <p:nvSpPr>
          <p:cNvPr id="47" name="Rectangle 46"/>
          <p:cNvSpPr/>
          <p:nvPr/>
        </p:nvSpPr>
        <p:spPr>
          <a:xfrm>
            <a:off x="1723814" y="3049799"/>
            <a:ext cx="1675218" cy="487506"/>
          </a:xfrm>
          <a:prstGeom prst="rect">
            <a:avLst/>
          </a:prstGeom>
        </p:spPr>
        <p:txBody>
          <a:bodyPr wrap="square">
            <a:spAutoFit/>
          </a:bodyPr>
          <a:lstStyle/>
          <a:p>
            <a:pPr algn="just">
              <a:lnSpc>
                <a:spcPct val="107000"/>
              </a:lnSpc>
              <a:spcAft>
                <a:spcPts val="800"/>
              </a:spcAft>
            </a:pPr>
            <a:r>
              <a:rPr lang="en-US" sz="2400" b="1" dirty="0">
                <a:solidFill>
                  <a:srgbClr val="00B0F0"/>
                </a:solidFill>
                <a:latin typeface="Arial" charset="0"/>
                <a:ea typeface="Arial" charset="0"/>
                <a:cs typeface="Arial" charset="0"/>
              </a:rPr>
              <a:t>R1.5b</a:t>
            </a:r>
          </a:p>
        </p:txBody>
      </p:sp>
      <p:sp>
        <p:nvSpPr>
          <p:cNvPr id="49" name="Rectangle 48"/>
          <p:cNvSpPr/>
          <p:nvPr/>
        </p:nvSpPr>
        <p:spPr>
          <a:xfrm>
            <a:off x="1775521" y="3783494"/>
            <a:ext cx="2472103" cy="487569"/>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Fare revenue is a major concern as it is down </a:t>
            </a:r>
            <a:r>
              <a:rPr lang="en-US" sz="1200" b="1" dirty="0">
                <a:latin typeface="Calibri" panose="020F0502020204030204" pitchFamily="34" charset="0"/>
                <a:ea typeface="Calibri" panose="020F0502020204030204" pitchFamily="34" charset="0"/>
                <a:cs typeface="Times New Roman" panose="02020603050405020304" pitchFamily="18" charset="0"/>
              </a:rPr>
              <a:t>R286m</a:t>
            </a:r>
            <a:r>
              <a:rPr lang="en-US"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52" name="Rectangle 51"/>
          <p:cNvSpPr/>
          <p:nvPr/>
        </p:nvSpPr>
        <p:spPr>
          <a:xfrm>
            <a:off x="1702717" y="4982658"/>
            <a:ext cx="2097058" cy="322845"/>
          </a:xfrm>
          <a:prstGeom prst="rect">
            <a:avLst/>
          </a:prstGeom>
        </p:spPr>
        <p:txBody>
          <a:bodyPr wrap="square">
            <a:spAutoFit/>
          </a:bodyPr>
          <a:lstStyle/>
          <a:p>
            <a:pPr algn="just">
              <a:lnSpc>
                <a:spcPct val="107000"/>
              </a:lnSpc>
              <a:spcAft>
                <a:spcPts val="800"/>
              </a:spcAft>
            </a:pPr>
            <a:r>
              <a:rPr lang="en-US" sz="1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Total expenditure </a:t>
            </a:r>
            <a:endParaRPr lang="en-US" sz="1400" dirty="0">
              <a:solidFill>
                <a:srgbClr val="00B0F0"/>
              </a:solidFill>
            </a:endParaRPr>
          </a:p>
        </p:txBody>
      </p:sp>
      <p:sp>
        <p:nvSpPr>
          <p:cNvPr id="53" name="Rectangle 52"/>
          <p:cNvSpPr/>
          <p:nvPr/>
        </p:nvSpPr>
        <p:spPr>
          <a:xfrm>
            <a:off x="1702368" y="4637240"/>
            <a:ext cx="1675218" cy="487506"/>
          </a:xfrm>
          <a:prstGeom prst="rect">
            <a:avLst/>
          </a:prstGeom>
        </p:spPr>
        <p:txBody>
          <a:bodyPr wrap="square">
            <a:spAutoFit/>
          </a:bodyPr>
          <a:lstStyle/>
          <a:p>
            <a:pPr algn="just">
              <a:lnSpc>
                <a:spcPct val="107000"/>
              </a:lnSpc>
              <a:spcAft>
                <a:spcPts val="800"/>
              </a:spcAft>
            </a:pPr>
            <a:r>
              <a:rPr lang="en-US" sz="2400" b="1" dirty="0">
                <a:solidFill>
                  <a:srgbClr val="00B0F0"/>
                </a:solidFill>
                <a:latin typeface="Arial" charset="0"/>
                <a:ea typeface="Arial" charset="0"/>
                <a:cs typeface="Arial" charset="0"/>
              </a:rPr>
              <a:t>R15.5b</a:t>
            </a:r>
          </a:p>
        </p:txBody>
      </p:sp>
      <p:sp>
        <p:nvSpPr>
          <p:cNvPr id="54" name="Triangle 53"/>
          <p:cNvSpPr/>
          <p:nvPr/>
        </p:nvSpPr>
        <p:spPr>
          <a:xfrm>
            <a:off x="3468628" y="4784581"/>
            <a:ext cx="211084" cy="181968"/>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5" name="Rectangle 54"/>
          <p:cNvSpPr/>
          <p:nvPr/>
        </p:nvSpPr>
        <p:spPr>
          <a:xfrm>
            <a:off x="1711566" y="5370934"/>
            <a:ext cx="3090542" cy="882806"/>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Total expenditure continues to rise. It is up </a:t>
            </a:r>
            <a:r>
              <a:rPr lang="en-US" sz="1200" b="1" dirty="0">
                <a:latin typeface="Calibri" panose="020F0502020204030204" pitchFamily="34" charset="0"/>
                <a:ea typeface="Calibri" panose="020F0502020204030204" pitchFamily="34" charset="0"/>
                <a:cs typeface="Times New Roman" panose="02020603050405020304" pitchFamily="18" charset="0"/>
              </a:rPr>
              <a:t>R2.7b </a:t>
            </a:r>
            <a:r>
              <a:rPr lang="en-US" sz="1200" dirty="0">
                <a:latin typeface="Calibri" panose="020F0502020204030204" pitchFamily="34" charset="0"/>
                <a:ea typeface="Calibri" panose="020F0502020204030204" pitchFamily="34" charset="0"/>
                <a:cs typeface="Times New Roman" panose="02020603050405020304" pitchFamily="18" charset="0"/>
              </a:rPr>
              <a:t>from </a:t>
            </a:r>
            <a:r>
              <a:rPr lang="en-US" sz="1200" b="1" dirty="0">
                <a:latin typeface="Calibri" panose="020F0502020204030204" pitchFamily="34" charset="0"/>
                <a:ea typeface="Calibri" panose="020F0502020204030204" pitchFamily="34" charset="0"/>
                <a:cs typeface="Times New Roman" panose="02020603050405020304" pitchFamily="18" charset="0"/>
              </a:rPr>
              <a:t>R12.8b</a:t>
            </a:r>
            <a:r>
              <a:rPr lang="en-US" sz="1200" dirty="0">
                <a:latin typeface="Calibri" panose="020F0502020204030204" pitchFamily="34" charset="0"/>
                <a:ea typeface="Calibri" panose="020F0502020204030204" pitchFamily="34" charset="0"/>
                <a:cs typeface="Times New Roman" panose="02020603050405020304" pitchFamily="18" charset="0"/>
              </a:rPr>
              <a:t> the previous year. Major contributor is impairment of </a:t>
            </a:r>
            <a:r>
              <a:rPr lang="en-US" sz="1200" dirty="0" err="1">
                <a:latin typeface="Calibri" panose="020F0502020204030204" pitchFamily="34" charset="0"/>
                <a:ea typeface="Calibri" panose="020F0502020204030204" pitchFamily="34" charset="0"/>
                <a:cs typeface="Times New Roman" panose="02020603050405020304" pitchFamily="18" charset="0"/>
              </a:rPr>
              <a:t>Swifambo</a:t>
            </a:r>
            <a:r>
              <a:rPr lang="en-US" sz="1200" dirty="0">
                <a:latin typeface="Calibri" panose="020F0502020204030204" pitchFamily="34" charset="0"/>
                <a:ea typeface="Calibri" panose="020F0502020204030204" pitchFamily="34" charset="0"/>
                <a:cs typeface="Times New Roman" panose="02020603050405020304" pitchFamily="18" charset="0"/>
              </a:rPr>
              <a:t> Receivable.</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6" name="Oval 55"/>
          <p:cNvSpPr/>
          <p:nvPr/>
        </p:nvSpPr>
        <p:spPr>
          <a:xfrm>
            <a:off x="717646" y="4861231"/>
            <a:ext cx="868152" cy="86815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7511067" y="1689963"/>
            <a:ext cx="2097058" cy="322845"/>
          </a:xfrm>
          <a:prstGeom prst="rect">
            <a:avLst/>
          </a:prstGeom>
        </p:spPr>
        <p:txBody>
          <a:bodyPr wrap="square">
            <a:spAutoFit/>
          </a:bodyPr>
          <a:lstStyle/>
          <a:p>
            <a:pPr algn="just">
              <a:lnSpc>
                <a:spcPct val="107000"/>
              </a:lnSpc>
              <a:spcAft>
                <a:spcPts val="800"/>
              </a:spcAft>
            </a:pPr>
            <a:r>
              <a:rPr lang="en-US" sz="1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Employee Costs</a:t>
            </a:r>
            <a:endParaRPr lang="en-US" sz="1400" dirty="0">
              <a:solidFill>
                <a:srgbClr val="00B0F0"/>
              </a:solidFill>
            </a:endParaRPr>
          </a:p>
        </p:txBody>
      </p:sp>
      <p:sp>
        <p:nvSpPr>
          <p:cNvPr id="65" name="Rectangle 64"/>
          <p:cNvSpPr/>
          <p:nvPr/>
        </p:nvSpPr>
        <p:spPr>
          <a:xfrm>
            <a:off x="7510718" y="1344545"/>
            <a:ext cx="1675218" cy="487506"/>
          </a:xfrm>
          <a:prstGeom prst="rect">
            <a:avLst/>
          </a:prstGeom>
        </p:spPr>
        <p:txBody>
          <a:bodyPr wrap="square">
            <a:spAutoFit/>
          </a:bodyPr>
          <a:lstStyle/>
          <a:p>
            <a:pPr algn="just">
              <a:lnSpc>
                <a:spcPct val="107000"/>
              </a:lnSpc>
              <a:spcAft>
                <a:spcPts val="800"/>
              </a:spcAft>
            </a:pPr>
            <a:r>
              <a:rPr lang="en-US" sz="2400" b="1" dirty="0">
                <a:solidFill>
                  <a:srgbClr val="00B0F0"/>
                </a:solidFill>
                <a:latin typeface="Arial" charset="0"/>
                <a:ea typeface="Arial" charset="0"/>
                <a:cs typeface="Arial" charset="0"/>
              </a:rPr>
              <a:t>R5.7b</a:t>
            </a:r>
          </a:p>
        </p:txBody>
      </p:sp>
      <p:sp>
        <p:nvSpPr>
          <p:cNvPr id="67" name="Rectangle 66"/>
          <p:cNvSpPr/>
          <p:nvPr/>
        </p:nvSpPr>
        <p:spPr>
          <a:xfrm>
            <a:off x="7528056" y="2079684"/>
            <a:ext cx="2993931" cy="487569"/>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Employee costs which is the single biggest expenditure line item is up </a:t>
            </a:r>
            <a:r>
              <a:rPr lang="en-US" sz="1200" b="1" dirty="0">
                <a:latin typeface="Calibri" panose="020F0502020204030204" pitchFamily="34" charset="0"/>
                <a:ea typeface="Calibri" panose="020F0502020204030204" pitchFamily="34" charset="0"/>
                <a:cs typeface="Times New Roman" panose="02020603050405020304" pitchFamily="18" charset="0"/>
              </a:rPr>
              <a:t>R245m</a:t>
            </a:r>
            <a:r>
              <a:rPr lang="en-US"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0" name="Triangle 69"/>
          <p:cNvSpPr/>
          <p:nvPr/>
        </p:nvSpPr>
        <p:spPr>
          <a:xfrm rot="10800000">
            <a:off x="3468778" y="3259296"/>
            <a:ext cx="211084" cy="181968"/>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1" name="Triangle 70"/>
          <p:cNvSpPr/>
          <p:nvPr/>
        </p:nvSpPr>
        <p:spPr>
          <a:xfrm rot="10800000">
            <a:off x="3483642" y="1540795"/>
            <a:ext cx="211084" cy="181968"/>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3" name="Oval 72"/>
          <p:cNvSpPr/>
          <p:nvPr/>
        </p:nvSpPr>
        <p:spPr>
          <a:xfrm>
            <a:off x="3778016" y="3181621"/>
            <a:ext cx="303818" cy="303818"/>
          </a:xfrm>
          <a:prstGeom prst="ellipse">
            <a:avLst/>
          </a:prstGeom>
          <a:solidFill>
            <a:srgbClr val="EAEBEC"/>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3778016" y="4726766"/>
            <a:ext cx="303818" cy="303818"/>
          </a:xfrm>
          <a:prstGeom prst="ellipse">
            <a:avLst/>
          </a:prstGeom>
          <a:solidFill>
            <a:srgbClr val="EAEBEC"/>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3721606" y="4740482"/>
            <a:ext cx="449998" cy="273473"/>
          </a:xfrm>
          <a:prstGeom prst="rect">
            <a:avLst/>
          </a:prstGeom>
        </p:spPr>
        <p:txBody>
          <a:bodyPr wrap="square">
            <a:spAutoFit/>
          </a:bodyPr>
          <a:lstStyle/>
          <a:p>
            <a:pPr>
              <a:lnSpc>
                <a:spcPct val="107000"/>
              </a:lnSpc>
              <a:spcAft>
                <a:spcPts val="800"/>
              </a:spcAft>
            </a:pPr>
            <a:r>
              <a:rPr lang="en-US" sz="1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21%</a:t>
            </a:r>
            <a:endParaRPr lang="en-US" sz="11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6" name="Oval 75"/>
          <p:cNvSpPr/>
          <p:nvPr/>
        </p:nvSpPr>
        <p:spPr>
          <a:xfrm>
            <a:off x="701701" y="3048595"/>
            <a:ext cx="868152" cy="86815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717646" y="1271293"/>
            <a:ext cx="868152" cy="86815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3733214" y="3201970"/>
            <a:ext cx="449998" cy="273473"/>
          </a:xfrm>
          <a:prstGeom prst="rect">
            <a:avLst/>
          </a:prstGeom>
        </p:spPr>
        <p:txBody>
          <a:bodyPr wrap="square">
            <a:spAutoFit/>
          </a:bodyPr>
          <a:lstStyle/>
          <a:p>
            <a:pPr>
              <a:lnSpc>
                <a:spcPct val="107000"/>
              </a:lnSpc>
              <a:spcAft>
                <a:spcPts val="800"/>
              </a:spcAft>
            </a:pPr>
            <a:r>
              <a:rPr lang="en-US" sz="1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16%</a:t>
            </a:r>
            <a:endParaRPr lang="en-US" sz="11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1" name="Oval 80"/>
          <p:cNvSpPr/>
          <p:nvPr/>
        </p:nvSpPr>
        <p:spPr>
          <a:xfrm>
            <a:off x="9655645" y="1476030"/>
            <a:ext cx="303818" cy="303818"/>
          </a:xfrm>
          <a:prstGeom prst="ellipse">
            <a:avLst/>
          </a:prstGeom>
          <a:solidFill>
            <a:srgbClr val="EAEBEC"/>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9634173" y="1496379"/>
            <a:ext cx="449998" cy="273473"/>
          </a:xfrm>
          <a:prstGeom prst="rect">
            <a:avLst/>
          </a:prstGeom>
        </p:spPr>
        <p:txBody>
          <a:bodyPr wrap="square">
            <a:spAutoFit/>
          </a:bodyPr>
          <a:lstStyle/>
          <a:p>
            <a:pPr>
              <a:lnSpc>
                <a:spcPct val="107000"/>
              </a:lnSpc>
              <a:spcAft>
                <a:spcPts val="800"/>
              </a:spcAft>
            </a:pPr>
            <a:r>
              <a:rPr lang="en-US" sz="1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5%</a:t>
            </a:r>
            <a:endParaRPr lang="en-US" sz="11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3" name="Triangle 82"/>
          <p:cNvSpPr/>
          <p:nvPr/>
        </p:nvSpPr>
        <p:spPr>
          <a:xfrm rot="10800000">
            <a:off x="9329912" y="1534317"/>
            <a:ext cx="211084" cy="181968"/>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5" name="Oval 84"/>
          <p:cNvSpPr/>
          <p:nvPr/>
        </p:nvSpPr>
        <p:spPr>
          <a:xfrm>
            <a:off x="6334992" y="1270064"/>
            <a:ext cx="868152" cy="86815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3834290" y="1472187"/>
            <a:ext cx="303818" cy="303818"/>
          </a:xfrm>
          <a:prstGeom prst="ellipse">
            <a:avLst/>
          </a:prstGeom>
          <a:solidFill>
            <a:srgbClr val="EAEBEC"/>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3811004" y="1481778"/>
            <a:ext cx="449998" cy="273473"/>
          </a:xfrm>
          <a:prstGeom prst="rect">
            <a:avLst/>
          </a:prstGeom>
        </p:spPr>
        <p:txBody>
          <a:bodyPr wrap="square">
            <a:spAutoFit/>
          </a:bodyPr>
          <a:lstStyle/>
          <a:p>
            <a:pPr>
              <a:lnSpc>
                <a:spcPct val="107000"/>
              </a:lnSpc>
              <a:spcAft>
                <a:spcPts val="800"/>
              </a:spcAft>
            </a:pPr>
            <a:r>
              <a:rPr lang="en-US" sz="1100" b="1">
                <a:solidFill>
                  <a:srgbClr val="00B0F0"/>
                </a:solidFill>
                <a:latin typeface="Calibri" panose="020F0502020204030204" pitchFamily="34" charset="0"/>
                <a:ea typeface="Calibri" panose="020F0502020204030204" pitchFamily="34" charset="0"/>
                <a:cs typeface="Times New Roman" panose="02020603050405020304" pitchFamily="18" charset="0"/>
              </a:rPr>
              <a:t>4%</a:t>
            </a:r>
            <a:endParaRPr lang="en-US" sz="11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1" name="Oval 90"/>
          <p:cNvSpPr/>
          <p:nvPr/>
        </p:nvSpPr>
        <p:spPr>
          <a:xfrm>
            <a:off x="6334992" y="3215854"/>
            <a:ext cx="868152" cy="86815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7511067" y="3330067"/>
            <a:ext cx="2097058" cy="322845"/>
          </a:xfrm>
          <a:prstGeom prst="rect">
            <a:avLst/>
          </a:prstGeom>
        </p:spPr>
        <p:txBody>
          <a:bodyPr wrap="square">
            <a:spAutoFit/>
          </a:bodyPr>
          <a:lstStyle/>
          <a:p>
            <a:pPr algn="just">
              <a:lnSpc>
                <a:spcPct val="107000"/>
              </a:lnSpc>
              <a:spcAft>
                <a:spcPts val="800"/>
              </a:spcAft>
            </a:pPr>
            <a:r>
              <a:rPr lang="en-US" sz="1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Deficit</a:t>
            </a:r>
            <a:endParaRPr lang="en-US" sz="1400" dirty="0">
              <a:solidFill>
                <a:srgbClr val="00B0F0"/>
              </a:solidFill>
            </a:endParaRPr>
          </a:p>
        </p:txBody>
      </p:sp>
      <p:sp>
        <p:nvSpPr>
          <p:cNvPr id="93" name="Rectangle 92"/>
          <p:cNvSpPr/>
          <p:nvPr/>
        </p:nvSpPr>
        <p:spPr>
          <a:xfrm>
            <a:off x="7510718" y="2984649"/>
            <a:ext cx="1675218" cy="487506"/>
          </a:xfrm>
          <a:prstGeom prst="rect">
            <a:avLst/>
          </a:prstGeom>
        </p:spPr>
        <p:txBody>
          <a:bodyPr wrap="square">
            <a:spAutoFit/>
          </a:bodyPr>
          <a:lstStyle/>
          <a:p>
            <a:pPr algn="just">
              <a:lnSpc>
                <a:spcPct val="107000"/>
              </a:lnSpc>
              <a:spcAft>
                <a:spcPts val="800"/>
              </a:spcAft>
            </a:pPr>
            <a:r>
              <a:rPr lang="en-US" sz="2400" b="1" dirty="0">
                <a:solidFill>
                  <a:srgbClr val="00B0F0"/>
                </a:solidFill>
                <a:latin typeface="Arial" charset="0"/>
                <a:ea typeface="Arial" charset="0"/>
                <a:cs typeface="Arial" charset="0"/>
              </a:rPr>
              <a:t>R1.7b</a:t>
            </a:r>
          </a:p>
        </p:txBody>
      </p:sp>
      <p:sp>
        <p:nvSpPr>
          <p:cNvPr id="94" name="Rectangle 93"/>
          <p:cNvSpPr/>
          <p:nvPr/>
        </p:nvSpPr>
        <p:spPr>
          <a:xfrm>
            <a:off x="7528056" y="3790398"/>
            <a:ext cx="2993931" cy="487569"/>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deficit for the year is </a:t>
            </a:r>
            <a:r>
              <a:rPr lang="en-US" sz="1200" b="1" dirty="0">
                <a:latin typeface="Calibri" panose="020F0502020204030204" pitchFamily="34" charset="0"/>
                <a:ea typeface="Calibri" panose="020F0502020204030204" pitchFamily="34" charset="0"/>
                <a:cs typeface="Times New Roman" panose="02020603050405020304" pitchFamily="18" charset="0"/>
              </a:rPr>
              <a:t>R1.7b</a:t>
            </a:r>
            <a:r>
              <a:rPr lang="en-US" sz="1200" dirty="0">
                <a:latin typeface="Calibri" panose="020F0502020204030204" pitchFamily="34" charset="0"/>
                <a:ea typeface="Calibri" panose="020F0502020204030204" pitchFamily="34" charset="0"/>
                <a:cs typeface="Times New Roman" panose="02020603050405020304" pitchFamily="18" charset="0"/>
              </a:rPr>
              <a:t> and comparable surplus is </a:t>
            </a:r>
            <a:r>
              <a:rPr lang="en-US" sz="1200" b="1" dirty="0">
                <a:latin typeface="Calibri" panose="020F0502020204030204" pitchFamily="34" charset="0"/>
                <a:ea typeface="Calibri" panose="020F0502020204030204" pitchFamily="34" charset="0"/>
                <a:cs typeface="Times New Roman" panose="02020603050405020304" pitchFamily="18" charset="0"/>
              </a:rPr>
              <a:t>R1.4b</a:t>
            </a:r>
            <a:r>
              <a:rPr lang="en-US"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96" name="Oval 95"/>
          <p:cNvSpPr/>
          <p:nvPr/>
        </p:nvSpPr>
        <p:spPr>
          <a:xfrm>
            <a:off x="9669605" y="3067274"/>
            <a:ext cx="400717" cy="400717"/>
          </a:xfrm>
          <a:prstGeom prst="ellipse">
            <a:avLst/>
          </a:prstGeom>
          <a:solidFill>
            <a:srgbClr val="EAEBEC"/>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a:off x="9634173" y="3136483"/>
            <a:ext cx="512568" cy="273473"/>
          </a:xfrm>
          <a:prstGeom prst="rect">
            <a:avLst/>
          </a:prstGeom>
        </p:spPr>
        <p:txBody>
          <a:bodyPr wrap="square">
            <a:spAutoFit/>
          </a:bodyPr>
          <a:lstStyle/>
          <a:p>
            <a:pPr>
              <a:lnSpc>
                <a:spcPct val="107000"/>
              </a:lnSpc>
              <a:spcAft>
                <a:spcPts val="800"/>
              </a:spcAft>
            </a:pPr>
            <a:r>
              <a:rPr lang="en-US" sz="1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217%</a:t>
            </a:r>
            <a:endParaRPr lang="en-US" sz="11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8" name="Triangle 97"/>
          <p:cNvSpPr/>
          <p:nvPr/>
        </p:nvSpPr>
        <p:spPr>
          <a:xfrm rot="10800000">
            <a:off x="9331903" y="3154618"/>
            <a:ext cx="207654" cy="179011"/>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4" name="Oval 103"/>
          <p:cNvSpPr/>
          <p:nvPr/>
        </p:nvSpPr>
        <p:spPr>
          <a:xfrm>
            <a:off x="6334992" y="4852337"/>
            <a:ext cx="868152" cy="86815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a:off x="7511067" y="4966550"/>
            <a:ext cx="2097058" cy="322845"/>
          </a:xfrm>
          <a:prstGeom prst="rect">
            <a:avLst/>
          </a:prstGeom>
        </p:spPr>
        <p:txBody>
          <a:bodyPr wrap="square">
            <a:spAutoFit/>
          </a:bodyPr>
          <a:lstStyle/>
          <a:p>
            <a:pPr algn="just">
              <a:lnSpc>
                <a:spcPct val="107000"/>
              </a:lnSpc>
              <a:spcAft>
                <a:spcPts val="800"/>
              </a:spcAft>
            </a:pPr>
            <a:r>
              <a:rPr lang="en-US" sz="1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Assets</a:t>
            </a:r>
            <a:endParaRPr lang="en-US" sz="1400" dirty="0">
              <a:solidFill>
                <a:srgbClr val="00B0F0"/>
              </a:solidFill>
            </a:endParaRPr>
          </a:p>
        </p:txBody>
      </p:sp>
      <p:sp>
        <p:nvSpPr>
          <p:cNvPr id="106" name="Rectangle 105"/>
          <p:cNvSpPr/>
          <p:nvPr/>
        </p:nvSpPr>
        <p:spPr>
          <a:xfrm>
            <a:off x="7510718" y="4621132"/>
            <a:ext cx="1675218" cy="487506"/>
          </a:xfrm>
          <a:prstGeom prst="rect">
            <a:avLst/>
          </a:prstGeom>
        </p:spPr>
        <p:txBody>
          <a:bodyPr wrap="square">
            <a:spAutoFit/>
          </a:bodyPr>
          <a:lstStyle/>
          <a:p>
            <a:pPr algn="just">
              <a:lnSpc>
                <a:spcPct val="107000"/>
              </a:lnSpc>
              <a:spcAft>
                <a:spcPts val="800"/>
              </a:spcAft>
            </a:pPr>
            <a:r>
              <a:rPr lang="en-US" sz="2400" b="1" dirty="0">
                <a:solidFill>
                  <a:srgbClr val="00B0F0"/>
                </a:solidFill>
                <a:latin typeface="Arial" charset="0"/>
                <a:ea typeface="Arial" charset="0"/>
                <a:cs typeface="Arial" charset="0"/>
              </a:rPr>
              <a:t>R78.5b</a:t>
            </a:r>
          </a:p>
        </p:txBody>
      </p:sp>
      <p:sp>
        <p:nvSpPr>
          <p:cNvPr id="107" name="Rectangle 106"/>
          <p:cNvSpPr/>
          <p:nvPr/>
        </p:nvSpPr>
        <p:spPr>
          <a:xfrm>
            <a:off x="7510471" y="5411382"/>
            <a:ext cx="2993931" cy="685188"/>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growth in assets was mainly driven by expenditure in rolling stock and </a:t>
            </a:r>
            <a:r>
              <a:rPr lang="en-US" sz="1200" dirty="0" err="1">
                <a:latin typeface="Calibri" panose="020F0502020204030204" pitchFamily="34" charset="0"/>
                <a:ea typeface="Calibri" panose="020F0502020204030204" pitchFamily="34" charset="0"/>
                <a:cs typeface="Times New Roman" panose="02020603050405020304" pitchFamily="18" charset="0"/>
              </a:rPr>
              <a:t>signalling</a:t>
            </a:r>
            <a:r>
              <a:rPr lang="en-US" sz="1200" dirty="0">
                <a:latin typeface="Calibri" panose="020F0502020204030204" pitchFamily="34" charset="0"/>
                <a:ea typeface="Calibri" panose="020F0502020204030204" pitchFamily="34" charset="0"/>
                <a:cs typeface="Times New Roman" panose="02020603050405020304" pitchFamily="18" charset="0"/>
              </a:rPr>
              <a:t> and unspent capital grant.</a:t>
            </a:r>
          </a:p>
        </p:txBody>
      </p:sp>
      <p:sp>
        <p:nvSpPr>
          <p:cNvPr id="109" name="Oval 108"/>
          <p:cNvSpPr/>
          <p:nvPr/>
        </p:nvSpPr>
        <p:spPr>
          <a:xfrm>
            <a:off x="9694165" y="4728317"/>
            <a:ext cx="351596" cy="351596"/>
          </a:xfrm>
          <a:prstGeom prst="ellipse">
            <a:avLst/>
          </a:prstGeom>
          <a:solidFill>
            <a:srgbClr val="EAEBEC"/>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Triangle 109"/>
          <p:cNvSpPr/>
          <p:nvPr/>
        </p:nvSpPr>
        <p:spPr>
          <a:xfrm>
            <a:off x="9322665" y="4788144"/>
            <a:ext cx="211084" cy="181968"/>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1" name="Rectangle 110"/>
          <p:cNvSpPr/>
          <p:nvPr/>
        </p:nvSpPr>
        <p:spPr>
          <a:xfrm>
            <a:off x="9696841" y="4767378"/>
            <a:ext cx="512568" cy="273473"/>
          </a:xfrm>
          <a:prstGeom prst="rect">
            <a:avLst/>
          </a:prstGeom>
        </p:spPr>
        <p:txBody>
          <a:bodyPr wrap="square">
            <a:spAutoFit/>
          </a:bodyPr>
          <a:lstStyle/>
          <a:p>
            <a:pPr>
              <a:lnSpc>
                <a:spcPct val="107000"/>
              </a:lnSpc>
              <a:spcAft>
                <a:spcPts val="800"/>
              </a:spcAft>
            </a:pPr>
            <a:r>
              <a:rPr lang="en-US" sz="1100" b="1">
                <a:solidFill>
                  <a:srgbClr val="00B0F0"/>
                </a:solidFill>
                <a:latin typeface="Calibri" panose="020F0502020204030204" pitchFamily="34" charset="0"/>
                <a:ea typeface="Calibri" panose="020F0502020204030204" pitchFamily="34" charset="0"/>
                <a:cs typeface="Times New Roman" panose="02020603050405020304" pitchFamily="18" charset="0"/>
              </a:rPr>
              <a:t>7%</a:t>
            </a:r>
            <a:endParaRPr lang="en-US" sz="11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13" name="Straight Connector 112"/>
          <p:cNvCxnSpPr/>
          <p:nvPr/>
        </p:nvCxnSpPr>
        <p:spPr>
          <a:xfrm>
            <a:off x="1809685" y="2048710"/>
            <a:ext cx="2978568" cy="0"/>
          </a:xfrm>
          <a:prstGeom prst="line">
            <a:avLst/>
          </a:prstGeom>
          <a:ln w="952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7528055" y="2048710"/>
            <a:ext cx="3148074" cy="0"/>
          </a:xfrm>
          <a:prstGeom prst="line">
            <a:avLst/>
          </a:prstGeom>
          <a:ln w="952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09685" y="3756611"/>
            <a:ext cx="2978568" cy="0"/>
          </a:xfrm>
          <a:prstGeom prst="line">
            <a:avLst/>
          </a:prstGeom>
          <a:ln w="952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809685" y="5360002"/>
            <a:ext cx="2978568" cy="0"/>
          </a:xfrm>
          <a:prstGeom prst="line">
            <a:avLst/>
          </a:prstGeom>
          <a:ln w="952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7528056" y="3756611"/>
            <a:ext cx="3147165" cy="0"/>
          </a:xfrm>
          <a:prstGeom prst="line">
            <a:avLst/>
          </a:prstGeom>
          <a:ln w="952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7528056" y="5360002"/>
            <a:ext cx="3142197" cy="0"/>
          </a:xfrm>
          <a:prstGeom prst="line">
            <a:avLst/>
          </a:prstGeom>
          <a:ln w="9525">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717646" y="2798279"/>
            <a:ext cx="10130406" cy="0"/>
          </a:xfrm>
          <a:prstGeom prst="line">
            <a:avLst/>
          </a:prstGeom>
          <a:ln w="9525">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pic>
        <p:nvPicPr>
          <p:cNvPr id="146" name="Picture 145"/>
          <p:cNvPicPr>
            <a:picLocks noChangeAspect="1"/>
          </p:cNvPicPr>
          <p:nvPr/>
        </p:nvPicPr>
        <p:blipFill>
          <a:blip r:embed="rId2" cstate="print"/>
          <a:stretch>
            <a:fillRect/>
          </a:stretch>
        </p:blipFill>
        <p:spPr>
          <a:xfrm>
            <a:off x="853204" y="1413076"/>
            <a:ext cx="539746" cy="531312"/>
          </a:xfrm>
          <a:prstGeom prst="rect">
            <a:avLst/>
          </a:prstGeom>
        </p:spPr>
      </p:pic>
      <p:pic>
        <p:nvPicPr>
          <p:cNvPr id="147" name="Picture 146"/>
          <p:cNvPicPr>
            <a:picLocks noChangeAspect="1"/>
          </p:cNvPicPr>
          <p:nvPr/>
        </p:nvPicPr>
        <p:blipFill>
          <a:blip r:embed="rId3" cstate="print"/>
          <a:stretch>
            <a:fillRect/>
          </a:stretch>
        </p:blipFill>
        <p:spPr>
          <a:xfrm>
            <a:off x="822323" y="4969957"/>
            <a:ext cx="626176" cy="634002"/>
          </a:xfrm>
          <a:prstGeom prst="rect">
            <a:avLst/>
          </a:prstGeom>
        </p:spPr>
      </p:pic>
      <p:pic>
        <p:nvPicPr>
          <p:cNvPr id="148" name="Picture 147"/>
          <p:cNvPicPr>
            <a:picLocks noChangeAspect="1"/>
          </p:cNvPicPr>
          <p:nvPr/>
        </p:nvPicPr>
        <p:blipFill>
          <a:blip r:embed="rId4" cstate="print"/>
          <a:stretch>
            <a:fillRect/>
          </a:stretch>
        </p:blipFill>
        <p:spPr>
          <a:xfrm>
            <a:off x="6494967" y="5007397"/>
            <a:ext cx="559145" cy="559143"/>
          </a:xfrm>
          <a:prstGeom prst="rect">
            <a:avLst/>
          </a:prstGeom>
        </p:spPr>
      </p:pic>
      <p:pic>
        <p:nvPicPr>
          <p:cNvPr id="149" name="Picture 148"/>
          <p:cNvPicPr>
            <a:picLocks noChangeAspect="1"/>
          </p:cNvPicPr>
          <p:nvPr/>
        </p:nvPicPr>
        <p:blipFill>
          <a:blip r:embed="rId5" cstate="print"/>
          <a:stretch>
            <a:fillRect/>
          </a:stretch>
        </p:blipFill>
        <p:spPr>
          <a:xfrm>
            <a:off x="6506095" y="1391052"/>
            <a:ext cx="555542" cy="522316"/>
          </a:xfrm>
          <a:prstGeom prst="rect">
            <a:avLst/>
          </a:prstGeom>
        </p:spPr>
      </p:pic>
      <p:pic>
        <p:nvPicPr>
          <p:cNvPr id="150" name="Picture 149"/>
          <p:cNvPicPr>
            <a:picLocks noChangeAspect="1"/>
          </p:cNvPicPr>
          <p:nvPr/>
        </p:nvPicPr>
        <p:blipFill>
          <a:blip r:embed="rId6" cstate="print"/>
          <a:stretch>
            <a:fillRect/>
          </a:stretch>
        </p:blipFill>
        <p:spPr>
          <a:xfrm>
            <a:off x="962517" y="3158105"/>
            <a:ext cx="332866" cy="623418"/>
          </a:xfrm>
          <a:prstGeom prst="rect">
            <a:avLst/>
          </a:prstGeom>
        </p:spPr>
      </p:pic>
      <p:pic>
        <p:nvPicPr>
          <p:cNvPr id="151" name="Picture 150"/>
          <p:cNvPicPr>
            <a:picLocks noChangeAspect="1"/>
          </p:cNvPicPr>
          <p:nvPr/>
        </p:nvPicPr>
        <p:blipFill>
          <a:blip r:embed="rId7" cstate="print"/>
          <a:stretch>
            <a:fillRect/>
          </a:stretch>
        </p:blipFill>
        <p:spPr>
          <a:xfrm>
            <a:off x="6567055" y="3402047"/>
            <a:ext cx="494582" cy="451396"/>
          </a:xfrm>
          <a:prstGeom prst="rect">
            <a:avLst/>
          </a:prstGeom>
        </p:spPr>
      </p:pic>
      <p:cxnSp>
        <p:nvCxnSpPr>
          <p:cNvPr id="152" name="Straight Connector 151"/>
          <p:cNvCxnSpPr/>
          <p:nvPr/>
        </p:nvCxnSpPr>
        <p:spPr>
          <a:xfrm>
            <a:off x="822323" y="4454463"/>
            <a:ext cx="10025729" cy="7516"/>
          </a:xfrm>
          <a:prstGeom prst="line">
            <a:avLst/>
          </a:prstGeom>
          <a:ln w="9525">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1" name="Text Placeholder 4">
            <a:extLst>
              <a:ext uri="{FF2B5EF4-FFF2-40B4-BE49-F238E27FC236}">
                <a16:creationId xmlns:a16="http://schemas.microsoft.com/office/drawing/2014/main" xmlns="" id="{5C71A3D7-FB40-534D-8129-94CEA8700605}"/>
              </a:ext>
            </a:extLst>
          </p:cNvPr>
          <p:cNvSpPr txBox="1">
            <a:spLocks/>
          </p:cNvSpPr>
          <p:nvPr/>
        </p:nvSpPr>
        <p:spPr>
          <a:xfrm>
            <a:off x="268372" y="119481"/>
            <a:ext cx="5486400" cy="376437"/>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800" b="1" dirty="0">
                <a:solidFill>
                  <a:srgbClr val="00B0F0"/>
                </a:solidFill>
                <a:latin typeface="Impact" panose="020B0806030902050204" pitchFamily="34" charset="0"/>
                <a:cs typeface="Arial" panose="020B0604020202020204" pitchFamily="34" charset="0"/>
              </a:rPr>
              <a:t>The Year 2018/19 at a Glance</a:t>
            </a:r>
            <a:endParaRPr lang="en-US" b="1" dirty="0">
              <a:solidFill>
                <a:srgbClr val="00B0F0"/>
              </a:solidFill>
              <a:latin typeface="Impact" panose="020B0806030902050204" pitchFamily="34" charset="0"/>
            </a:endParaRPr>
          </a:p>
        </p:txBody>
      </p:sp>
    </p:spTree>
    <p:extLst>
      <p:ext uri="{BB962C8B-B14F-4D97-AF65-F5344CB8AC3E}">
        <p14:creationId xmlns:p14="http://schemas.microsoft.com/office/powerpoint/2010/main" xmlns="" val="38427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11</a:t>
            </a:fld>
            <a:endParaRPr lang="en-US" dirty="0"/>
          </a:p>
        </p:txBody>
      </p:sp>
      <p:pic>
        <p:nvPicPr>
          <p:cNvPr id="5" name="Picture 4">
            <a:extLst>
              <a:ext uri="{FF2B5EF4-FFF2-40B4-BE49-F238E27FC236}">
                <a16:creationId xmlns:a16="http://schemas.microsoft.com/office/drawing/2014/main" xmlns="" id="{2E64C2EC-3FF5-1649-B8C1-F13D50076764}"/>
              </a:ext>
            </a:extLst>
          </p:cNvPr>
          <p:cNvPicPr>
            <a:picLocks noChangeAspect="1"/>
          </p:cNvPicPr>
          <p:nvPr/>
        </p:nvPicPr>
        <p:blipFill>
          <a:blip r:embed="rId2" cstate="print"/>
          <a:stretch>
            <a:fillRect/>
          </a:stretch>
        </p:blipFill>
        <p:spPr>
          <a:xfrm>
            <a:off x="2711624" y="1196752"/>
            <a:ext cx="7094054" cy="4795936"/>
          </a:xfrm>
          <a:prstGeom prst="rect">
            <a:avLst/>
          </a:prstGeom>
        </p:spPr>
      </p:pic>
      <p:sp>
        <p:nvSpPr>
          <p:cNvPr id="9" name="Text Placeholder 4">
            <a:extLst>
              <a:ext uri="{FF2B5EF4-FFF2-40B4-BE49-F238E27FC236}">
                <a16:creationId xmlns:a16="http://schemas.microsoft.com/office/drawing/2014/main" xmlns="" id="{5C71A3D7-FB40-534D-8129-94CEA8700605}"/>
              </a:ext>
            </a:extLst>
          </p:cNvPr>
          <p:cNvSpPr txBox="1">
            <a:spLocks/>
          </p:cNvSpPr>
          <p:nvPr/>
        </p:nvSpPr>
        <p:spPr>
          <a:xfrm>
            <a:off x="335360" y="260648"/>
            <a:ext cx="5486400" cy="376437"/>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800" b="1" dirty="0">
                <a:solidFill>
                  <a:srgbClr val="00B0F0"/>
                </a:solidFill>
                <a:latin typeface="Impact" panose="020B0806030902050204" pitchFamily="34" charset="0"/>
                <a:cs typeface="Arial" panose="020B0604020202020204" pitchFamily="34" charset="0"/>
              </a:rPr>
              <a:t>Five Year Income Trend (Rm)</a:t>
            </a:r>
          </a:p>
          <a:p>
            <a:endParaRPr lang="en-US" b="1" dirty="0">
              <a:solidFill>
                <a:srgbClr val="00B0F0"/>
              </a:solidFill>
              <a:latin typeface="Impact" panose="020B0806030902050204" pitchFamily="34" charset="0"/>
            </a:endParaRPr>
          </a:p>
        </p:txBody>
      </p:sp>
    </p:spTree>
    <p:extLst>
      <p:ext uri="{BB962C8B-B14F-4D97-AF65-F5344CB8AC3E}">
        <p14:creationId xmlns:p14="http://schemas.microsoft.com/office/powerpoint/2010/main" xmlns="" val="121592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12</a:t>
            </a:fld>
            <a:endParaRPr lang="en-US" dirty="0"/>
          </a:p>
        </p:txBody>
      </p:sp>
      <p:sp>
        <p:nvSpPr>
          <p:cNvPr id="9" name="Text Placeholder 4">
            <a:extLst>
              <a:ext uri="{FF2B5EF4-FFF2-40B4-BE49-F238E27FC236}">
                <a16:creationId xmlns:a16="http://schemas.microsoft.com/office/drawing/2014/main" xmlns="" id="{5C71A3D7-FB40-534D-8129-94CEA8700605}"/>
              </a:ext>
            </a:extLst>
          </p:cNvPr>
          <p:cNvSpPr txBox="1">
            <a:spLocks/>
          </p:cNvSpPr>
          <p:nvPr/>
        </p:nvSpPr>
        <p:spPr>
          <a:xfrm>
            <a:off x="191344" y="399736"/>
            <a:ext cx="5414392" cy="376437"/>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900" b="1" dirty="0">
                <a:solidFill>
                  <a:srgbClr val="00B0F0"/>
                </a:solidFill>
                <a:latin typeface="Impact" panose="020B0806030902050204" pitchFamily="34" charset="0"/>
                <a:cs typeface="Arial" panose="020B0604020202020204" pitchFamily="34" charset="0"/>
              </a:rPr>
              <a:t>Five-Year Expenditure Trend (Rm)</a:t>
            </a:r>
          </a:p>
          <a:p>
            <a:endParaRPr lang="en-US" b="1" dirty="0">
              <a:solidFill>
                <a:srgbClr val="00B0F0"/>
              </a:solidFill>
              <a:latin typeface="Impact" panose="020B0806030902050204" pitchFamily="34" charset="0"/>
            </a:endParaRPr>
          </a:p>
        </p:txBody>
      </p:sp>
      <p:pic>
        <p:nvPicPr>
          <p:cNvPr id="6" name="Picture 5"/>
          <p:cNvPicPr>
            <a:picLocks noChangeAspect="1"/>
          </p:cNvPicPr>
          <p:nvPr/>
        </p:nvPicPr>
        <p:blipFill>
          <a:blip r:embed="rId2" cstate="print"/>
          <a:stretch>
            <a:fillRect/>
          </a:stretch>
        </p:blipFill>
        <p:spPr>
          <a:xfrm>
            <a:off x="191344" y="1124744"/>
            <a:ext cx="10571384" cy="4838834"/>
          </a:xfrm>
          <a:prstGeom prst="rect">
            <a:avLst/>
          </a:prstGeom>
        </p:spPr>
      </p:pic>
    </p:spTree>
    <p:extLst>
      <p:ext uri="{BB962C8B-B14F-4D97-AF65-F5344CB8AC3E}">
        <p14:creationId xmlns:p14="http://schemas.microsoft.com/office/powerpoint/2010/main" xmlns="" val="22012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52384" y="2411767"/>
            <a:ext cx="1890917" cy="8636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652384" y="3884518"/>
            <a:ext cx="1890917" cy="8636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821899" y="4095755"/>
            <a:ext cx="1808806" cy="388696"/>
          </a:xfrm>
          <a:prstGeom prst="rect">
            <a:avLst/>
          </a:prstGeom>
        </p:spPr>
        <p:txBody>
          <a:bodyPr wrap="square">
            <a:spAutoFit/>
          </a:bodyPr>
          <a:lstStyle/>
          <a:p>
            <a:pPr>
              <a:lnSpc>
                <a:spcPct val="107000"/>
              </a:lnSpc>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Total Liabilities</a:t>
            </a:r>
            <a:endParaRPr lang="en-US"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p:cNvCxnSpPr/>
          <p:nvPr/>
        </p:nvCxnSpPr>
        <p:spPr>
          <a:xfrm flipV="1">
            <a:off x="1652384" y="4747211"/>
            <a:ext cx="9015617" cy="1"/>
          </a:xfrm>
          <a:prstGeom prst="line">
            <a:avLst/>
          </a:prstGeom>
          <a:ln w="63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652384" y="2411767"/>
            <a:ext cx="124605" cy="8636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860132" y="2649219"/>
            <a:ext cx="1330336" cy="388696"/>
          </a:xfrm>
          <a:prstGeom prst="rect">
            <a:avLst/>
          </a:prstGeom>
        </p:spPr>
        <p:txBody>
          <a:bodyPr wrap="square">
            <a:spAutoFit/>
          </a:bodyPr>
          <a:lstStyle/>
          <a:p>
            <a:pPr>
              <a:lnSpc>
                <a:spcPct val="107000"/>
              </a:lnSpc>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Total Assets</a:t>
            </a:r>
            <a:endParaRPr lang="en-US"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Connector 20"/>
          <p:cNvCxnSpPr/>
          <p:nvPr/>
        </p:nvCxnSpPr>
        <p:spPr>
          <a:xfrm>
            <a:off x="1652384" y="3272192"/>
            <a:ext cx="9015617" cy="0"/>
          </a:xfrm>
          <a:prstGeom prst="line">
            <a:avLst/>
          </a:prstGeom>
          <a:ln w="63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652384" y="5388966"/>
            <a:ext cx="1890917" cy="8636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1846831" y="5512600"/>
            <a:ext cx="1607313" cy="685059"/>
          </a:xfrm>
          <a:prstGeom prst="rect">
            <a:avLst/>
          </a:prstGeom>
        </p:spPr>
        <p:txBody>
          <a:bodyPr wrap="square">
            <a:spAutoFit/>
          </a:bodyPr>
          <a:lstStyle/>
          <a:p>
            <a:pPr>
              <a:lnSpc>
                <a:spcPct val="107000"/>
              </a:lnSpc>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Total Net Assets</a:t>
            </a:r>
            <a:endParaRPr lang="en-US"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Straight Connector 23"/>
          <p:cNvCxnSpPr/>
          <p:nvPr/>
        </p:nvCxnSpPr>
        <p:spPr>
          <a:xfrm>
            <a:off x="1652384" y="6249391"/>
            <a:ext cx="9015617" cy="0"/>
          </a:xfrm>
          <a:prstGeom prst="line">
            <a:avLst/>
          </a:prstGeom>
          <a:ln w="63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855004" y="2666442"/>
            <a:ext cx="1230814" cy="487506"/>
          </a:xfrm>
          <a:prstGeom prst="rect">
            <a:avLst/>
          </a:prstGeom>
        </p:spPr>
        <p:txBody>
          <a:bodyPr wrap="square">
            <a:spAutoFit/>
          </a:bodyPr>
          <a:lstStyle/>
          <a:p>
            <a:pPr>
              <a:lnSpc>
                <a:spcPct val="107000"/>
              </a:lnSpc>
              <a:spcAft>
                <a:spcPts val="800"/>
              </a:spcAft>
            </a:pPr>
            <a:r>
              <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R78.5b</a:t>
            </a:r>
          </a:p>
        </p:txBody>
      </p:sp>
      <p:sp>
        <p:nvSpPr>
          <p:cNvPr id="35" name="Rectangle 34"/>
          <p:cNvSpPr/>
          <p:nvPr/>
        </p:nvSpPr>
        <p:spPr>
          <a:xfrm>
            <a:off x="5794058" y="2694464"/>
            <a:ext cx="1715753" cy="487506"/>
          </a:xfrm>
          <a:prstGeom prst="rect">
            <a:avLst/>
          </a:prstGeom>
        </p:spPr>
        <p:txBody>
          <a:bodyPr wrap="square">
            <a:spAutoFit/>
          </a:bodyPr>
          <a:lstStyle/>
          <a:p>
            <a:pPr>
              <a:lnSpc>
                <a:spcPct val="107000"/>
              </a:lnSpc>
              <a:spcAft>
                <a:spcPts val="800"/>
              </a:spcAft>
            </a:pPr>
            <a:r>
              <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R73.5b</a:t>
            </a:r>
          </a:p>
        </p:txBody>
      </p:sp>
      <p:sp>
        <p:nvSpPr>
          <p:cNvPr id="41" name="Rectangle 40"/>
          <p:cNvSpPr/>
          <p:nvPr/>
        </p:nvSpPr>
        <p:spPr>
          <a:xfrm>
            <a:off x="3896153" y="1687213"/>
            <a:ext cx="1715753" cy="355803"/>
          </a:xfrm>
          <a:prstGeom prst="rect">
            <a:avLst/>
          </a:prstGeom>
        </p:spPr>
        <p:txBody>
          <a:bodyPr wrap="square">
            <a:spAutoFit/>
          </a:bodyPr>
          <a:lstStyle/>
          <a:p>
            <a:pPr>
              <a:lnSpc>
                <a:spcPct val="107000"/>
              </a:lnSpc>
              <a:spcAft>
                <a:spcPts val="800"/>
              </a:spcAft>
            </a:pPr>
            <a:r>
              <a:rPr lang="en-US" sz="16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2019</a:t>
            </a:r>
          </a:p>
        </p:txBody>
      </p:sp>
      <p:sp>
        <p:nvSpPr>
          <p:cNvPr id="46" name="Rectangle 45"/>
          <p:cNvSpPr/>
          <p:nvPr/>
        </p:nvSpPr>
        <p:spPr>
          <a:xfrm>
            <a:off x="6092378" y="1670098"/>
            <a:ext cx="1715753" cy="355803"/>
          </a:xfrm>
          <a:prstGeom prst="rect">
            <a:avLst/>
          </a:prstGeom>
        </p:spPr>
        <p:txBody>
          <a:bodyPr wrap="square">
            <a:spAutoFit/>
          </a:bodyPr>
          <a:lstStyle/>
          <a:p>
            <a:pPr>
              <a:lnSpc>
                <a:spcPct val="107000"/>
              </a:lnSpc>
              <a:spcAft>
                <a:spcPts val="800"/>
              </a:spcAft>
            </a:pPr>
            <a:r>
              <a:rPr lang="en-US" sz="16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2018</a:t>
            </a:r>
          </a:p>
        </p:txBody>
      </p:sp>
      <p:sp>
        <p:nvSpPr>
          <p:cNvPr id="64" name="Rectangle 63"/>
          <p:cNvSpPr/>
          <p:nvPr/>
        </p:nvSpPr>
        <p:spPr>
          <a:xfrm>
            <a:off x="7122217" y="2549139"/>
            <a:ext cx="2993931" cy="685188"/>
          </a:xfrm>
          <a:prstGeom prst="rect">
            <a:avLst/>
          </a:prstGeom>
        </p:spPr>
        <p:txBody>
          <a:bodyPr wrap="square">
            <a:spAutoFit/>
          </a:bodyPr>
          <a:lstStyle/>
          <a:p>
            <a:pPr>
              <a:lnSpc>
                <a:spcPct val="107000"/>
              </a:lnSpc>
              <a:spcAft>
                <a:spcPts val="800"/>
              </a:spcAft>
            </a:pPr>
            <a:r>
              <a:rPr lang="en-US" sz="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Total assets are up mainly due to expenditure on rolling stock and </a:t>
            </a:r>
            <a:r>
              <a:rPr lang="en-US" sz="1200" dirty="0" err="1">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signalling</a:t>
            </a:r>
            <a:r>
              <a:rPr lang="en-US" sz="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 and unspent capital grant.</a:t>
            </a:r>
            <a:endParaRPr lang="en-US" sz="12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65"/>
          <p:cNvSpPr/>
          <p:nvPr/>
        </p:nvSpPr>
        <p:spPr>
          <a:xfrm>
            <a:off x="3872933" y="4078289"/>
            <a:ext cx="1230814" cy="487506"/>
          </a:xfrm>
          <a:prstGeom prst="rect">
            <a:avLst/>
          </a:prstGeom>
        </p:spPr>
        <p:txBody>
          <a:bodyPr wrap="square">
            <a:spAutoFit/>
          </a:bodyPr>
          <a:lstStyle/>
          <a:p>
            <a:pPr>
              <a:lnSpc>
                <a:spcPct val="107000"/>
              </a:lnSpc>
              <a:spcAft>
                <a:spcPts val="800"/>
              </a:spcAft>
            </a:pPr>
            <a:r>
              <a:rPr lang="en-US" sz="2400" b="1">
                <a:solidFill>
                  <a:srgbClr val="00B0F0"/>
                </a:solidFill>
                <a:latin typeface="Calibri" panose="020F0502020204030204" pitchFamily="34" charset="0"/>
                <a:ea typeface="Calibri" panose="020F0502020204030204" pitchFamily="34" charset="0"/>
                <a:cs typeface="Times New Roman" panose="02020603050405020304" pitchFamily="18" charset="0"/>
              </a:rPr>
              <a:t>R55.5b</a:t>
            </a:r>
            <a:endPar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0" name="Rectangle 69"/>
          <p:cNvSpPr/>
          <p:nvPr/>
        </p:nvSpPr>
        <p:spPr>
          <a:xfrm>
            <a:off x="3896152" y="5645415"/>
            <a:ext cx="1230814" cy="487506"/>
          </a:xfrm>
          <a:prstGeom prst="rect">
            <a:avLst/>
          </a:prstGeom>
        </p:spPr>
        <p:txBody>
          <a:bodyPr wrap="square">
            <a:spAutoFit/>
          </a:bodyPr>
          <a:lstStyle/>
          <a:p>
            <a:pPr>
              <a:lnSpc>
                <a:spcPct val="107000"/>
              </a:lnSpc>
              <a:spcAft>
                <a:spcPts val="800"/>
              </a:spcAft>
            </a:pPr>
            <a:r>
              <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R23.0b</a:t>
            </a:r>
          </a:p>
        </p:txBody>
      </p:sp>
      <p:grpSp>
        <p:nvGrpSpPr>
          <p:cNvPr id="77" name="Group 76"/>
          <p:cNvGrpSpPr/>
          <p:nvPr/>
        </p:nvGrpSpPr>
        <p:grpSpPr>
          <a:xfrm>
            <a:off x="4952524" y="2112843"/>
            <a:ext cx="1756675" cy="470646"/>
            <a:chOff x="6235781" y="2969982"/>
            <a:chExt cx="1756675" cy="470646"/>
          </a:xfrm>
        </p:grpSpPr>
        <p:sp>
          <p:nvSpPr>
            <p:cNvPr id="52" name="Oval 51"/>
            <p:cNvSpPr/>
            <p:nvPr/>
          </p:nvSpPr>
          <p:spPr>
            <a:xfrm>
              <a:off x="6235781" y="2969982"/>
              <a:ext cx="470646" cy="470646"/>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6276703" y="3040409"/>
              <a:ext cx="1715753" cy="322845"/>
            </a:xfrm>
            <a:prstGeom prst="rect">
              <a:avLst/>
            </a:prstGeom>
          </p:spPr>
          <p:txBody>
            <a:bodyPr wrap="square">
              <a:spAutoFit/>
            </a:bodyPr>
            <a:lstStyle/>
            <a:p>
              <a:pPr>
                <a:lnSpc>
                  <a:spcPct val="107000"/>
                </a:lnSpc>
                <a:spcAft>
                  <a:spcPts val="800"/>
                </a:spcAf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7%</a:t>
              </a:r>
            </a:p>
          </p:txBody>
        </p:sp>
        <p:sp>
          <p:nvSpPr>
            <p:cNvPr id="72" name="Triangle 71"/>
            <p:cNvSpPr/>
            <p:nvPr/>
          </p:nvSpPr>
          <p:spPr>
            <a:xfrm>
              <a:off x="6870384" y="3138243"/>
              <a:ext cx="211084" cy="181968"/>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80" name="Rectangle 79"/>
          <p:cNvSpPr/>
          <p:nvPr/>
        </p:nvSpPr>
        <p:spPr>
          <a:xfrm>
            <a:off x="5875411" y="4083415"/>
            <a:ext cx="1088171" cy="487506"/>
          </a:xfrm>
          <a:prstGeom prst="rect">
            <a:avLst/>
          </a:prstGeom>
        </p:spPr>
        <p:txBody>
          <a:bodyPr wrap="square">
            <a:spAutoFit/>
          </a:bodyPr>
          <a:lstStyle/>
          <a:p>
            <a:pPr>
              <a:lnSpc>
                <a:spcPct val="107000"/>
              </a:lnSpc>
              <a:spcAft>
                <a:spcPts val="800"/>
              </a:spcAft>
            </a:pPr>
            <a:r>
              <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R48.8b</a:t>
            </a:r>
          </a:p>
        </p:txBody>
      </p:sp>
      <p:sp>
        <p:nvSpPr>
          <p:cNvPr id="82" name="Oval 81"/>
          <p:cNvSpPr/>
          <p:nvPr/>
        </p:nvSpPr>
        <p:spPr>
          <a:xfrm>
            <a:off x="4953694" y="3600094"/>
            <a:ext cx="470646" cy="470646"/>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4956911" y="3671652"/>
            <a:ext cx="1715753" cy="322845"/>
          </a:xfrm>
          <a:prstGeom prst="rect">
            <a:avLst/>
          </a:prstGeom>
        </p:spPr>
        <p:txBody>
          <a:bodyPr wrap="square">
            <a:spAutoFit/>
          </a:bodyPr>
          <a:lstStyle/>
          <a:p>
            <a:pPr>
              <a:lnSpc>
                <a:spcPct val="107000"/>
              </a:lnSpc>
              <a:spcAft>
                <a:spcPts val="800"/>
              </a:spcAf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14%</a:t>
            </a:r>
          </a:p>
        </p:txBody>
      </p:sp>
      <p:sp>
        <p:nvSpPr>
          <p:cNvPr id="84" name="Triangle 83"/>
          <p:cNvSpPr/>
          <p:nvPr/>
        </p:nvSpPr>
        <p:spPr>
          <a:xfrm>
            <a:off x="5570009" y="3768355"/>
            <a:ext cx="211084" cy="181968"/>
          </a:xfrm>
          <a:prstGeom prst="triangle">
            <a:avLst/>
          </a:prstGeom>
          <a:solidFill>
            <a:srgbClr val="33CC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5" name="Rectangle 84"/>
          <p:cNvSpPr/>
          <p:nvPr/>
        </p:nvSpPr>
        <p:spPr>
          <a:xfrm>
            <a:off x="1652384" y="3883610"/>
            <a:ext cx="124605" cy="8636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1652384" y="5385791"/>
            <a:ext cx="124605" cy="8636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7122217" y="3992400"/>
            <a:ext cx="2993931" cy="685188"/>
          </a:xfrm>
          <a:prstGeom prst="rect">
            <a:avLst/>
          </a:prstGeom>
        </p:spPr>
        <p:txBody>
          <a:bodyPr wrap="square">
            <a:spAutoFit/>
          </a:bodyPr>
          <a:lstStyle/>
          <a:p>
            <a:pPr>
              <a:lnSpc>
                <a:spcPct val="107000"/>
              </a:lnSpc>
              <a:spcAft>
                <a:spcPts val="800"/>
              </a:spcAft>
            </a:pPr>
            <a:r>
              <a:rPr lang="en-US" sz="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Total liabilities are up as a result of receipt of unspent capital grant and non payment of operational expenses.</a:t>
            </a:r>
            <a:endParaRPr lang="en-US" sz="12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0" name="Rectangle 89"/>
          <p:cNvSpPr/>
          <p:nvPr/>
        </p:nvSpPr>
        <p:spPr>
          <a:xfrm>
            <a:off x="7122217" y="5622907"/>
            <a:ext cx="2993931" cy="289951"/>
          </a:xfrm>
          <a:prstGeom prst="rect">
            <a:avLst/>
          </a:prstGeom>
        </p:spPr>
        <p:txBody>
          <a:bodyPr wrap="square">
            <a:spAutoFit/>
          </a:bodyPr>
          <a:lstStyle/>
          <a:p>
            <a:pPr>
              <a:lnSpc>
                <a:spcPct val="107000"/>
              </a:lnSpc>
              <a:spcAft>
                <a:spcPts val="800"/>
              </a:spcAft>
            </a:pPr>
            <a:r>
              <a:rPr lang="en-US" sz="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Reduction in net assets due to a deficit. </a:t>
            </a:r>
            <a:endParaRPr lang="en-US" sz="12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2" name="Oval 91"/>
          <p:cNvSpPr/>
          <p:nvPr/>
        </p:nvSpPr>
        <p:spPr>
          <a:xfrm>
            <a:off x="4972983" y="5140955"/>
            <a:ext cx="470646" cy="470646"/>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5004762" y="5220527"/>
            <a:ext cx="1715753" cy="322845"/>
          </a:xfrm>
          <a:prstGeom prst="rect">
            <a:avLst/>
          </a:prstGeom>
        </p:spPr>
        <p:txBody>
          <a:bodyPr wrap="square">
            <a:spAutoFit/>
          </a:bodyPr>
          <a:lstStyle/>
          <a:p>
            <a:pPr>
              <a:lnSpc>
                <a:spcPct val="107000"/>
              </a:lnSpc>
              <a:spcAft>
                <a:spcPts val="800"/>
              </a:spcAft>
            </a:pPr>
            <a:r>
              <a:rPr lang="en-US"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7%</a:t>
            </a:r>
          </a:p>
        </p:txBody>
      </p:sp>
      <p:sp>
        <p:nvSpPr>
          <p:cNvPr id="94" name="Triangle 93"/>
          <p:cNvSpPr/>
          <p:nvPr/>
        </p:nvSpPr>
        <p:spPr>
          <a:xfrm rot="10800000">
            <a:off x="5580154" y="5309216"/>
            <a:ext cx="211084" cy="181968"/>
          </a:xfrm>
          <a:prstGeom prst="triangle">
            <a:avLst/>
          </a:prstGeom>
          <a:solidFill>
            <a:srgbClr val="33CC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5" name="Rectangle 94"/>
          <p:cNvSpPr/>
          <p:nvPr/>
        </p:nvSpPr>
        <p:spPr>
          <a:xfrm>
            <a:off x="5875411" y="5629661"/>
            <a:ext cx="1715753" cy="487506"/>
          </a:xfrm>
          <a:prstGeom prst="rect">
            <a:avLst/>
          </a:prstGeom>
        </p:spPr>
        <p:txBody>
          <a:bodyPr wrap="square">
            <a:spAutoFit/>
          </a:bodyPr>
          <a:lstStyle/>
          <a:p>
            <a:pPr>
              <a:lnSpc>
                <a:spcPct val="107000"/>
              </a:lnSpc>
              <a:spcAft>
                <a:spcPts val="800"/>
              </a:spcAft>
            </a:pPr>
            <a:r>
              <a:rPr lang="en-US" sz="2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R24.7b</a:t>
            </a:r>
          </a:p>
        </p:txBody>
      </p:sp>
      <p:cxnSp>
        <p:nvCxnSpPr>
          <p:cNvPr id="130" name="Straight Connector 129"/>
          <p:cNvCxnSpPr/>
          <p:nvPr/>
        </p:nvCxnSpPr>
        <p:spPr>
          <a:xfrm flipV="1">
            <a:off x="4314963" y="2348166"/>
            <a:ext cx="0" cy="318276"/>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4314963" y="2348166"/>
            <a:ext cx="482112" cy="0"/>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5851321" y="2348166"/>
            <a:ext cx="482112" cy="0"/>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333433" y="2348166"/>
            <a:ext cx="0" cy="318276"/>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42" name="Group 141"/>
          <p:cNvGrpSpPr/>
          <p:nvPr/>
        </p:nvGrpSpPr>
        <p:grpSpPr>
          <a:xfrm>
            <a:off x="4314963" y="3802062"/>
            <a:ext cx="482112" cy="318276"/>
            <a:chOff x="2790963" y="3802062"/>
            <a:chExt cx="482112" cy="318276"/>
          </a:xfrm>
        </p:grpSpPr>
        <p:cxnSp>
          <p:nvCxnSpPr>
            <p:cNvPr id="137" name="Straight Connector 136"/>
            <p:cNvCxnSpPr/>
            <p:nvPr/>
          </p:nvCxnSpPr>
          <p:spPr>
            <a:xfrm flipV="1">
              <a:off x="2790963" y="3802062"/>
              <a:ext cx="0" cy="318276"/>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H="1">
              <a:off x="2790963" y="3802062"/>
              <a:ext cx="482112" cy="0"/>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a:off x="5911816" y="5347760"/>
            <a:ext cx="482112" cy="318276"/>
            <a:chOff x="4327321" y="3802062"/>
            <a:chExt cx="482112" cy="318276"/>
          </a:xfrm>
        </p:grpSpPr>
        <p:cxnSp>
          <p:nvCxnSpPr>
            <p:cNvPr id="139" name="Straight Connector 138"/>
            <p:cNvCxnSpPr/>
            <p:nvPr/>
          </p:nvCxnSpPr>
          <p:spPr>
            <a:xfrm flipH="1">
              <a:off x="4327321" y="3802062"/>
              <a:ext cx="482112" cy="0"/>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4809433" y="3802062"/>
              <a:ext cx="0" cy="318276"/>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a:off x="4314963" y="5353461"/>
            <a:ext cx="482112" cy="318276"/>
            <a:chOff x="2790963" y="3802062"/>
            <a:chExt cx="482112" cy="318276"/>
          </a:xfrm>
        </p:grpSpPr>
        <p:cxnSp>
          <p:nvCxnSpPr>
            <p:cNvPr id="144" name="Straight Connector 143"/>
            <p:cNvCxnSpPr/>
            <p:nvPr/>
          </p:nvCxnSpPr>
          <p:spPr>
            <a:xfrm flipV="1">
              <a:off x="2790963" y="3802062"/>
              <a:ext cx="0" cy="318276"/>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2790963" y="3802062"/>
              <a:ext cx="482112" cy="0"/>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5893390" y="3812032"/>
            <a:ext cx="482112" cy="318276"/>
            <a:chOff x="4327321" y="3802062"/>
            <a:chExt cx="482112" cy="318276"/>
          </a:xfrm>
        </p:grpSpPr>
        <p:cxnSp>
          <p:nvCxnSpPr>
            <p:cNvPr id="152" name="Straight Connector 151"/>
            <p:cNvCxnSpPr/>
            <p:nvPr/>
          </p:nvCxnSpPr>
          <p:spPr>
            <a:xfrm flipH="1">
              <a:off x="4327321" y="3802062"/>
              <a:ext cx="482112" cy="0"/>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4809433" y="3802062"/>
              <a:ext cx="0" cy="318276"/>
            </a:xfrm>
            <a:prstGeom prst="line">
              <a:avLst/>
            </a:prstGeom>
            <a:ln w="9525">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54" name="Straight Connector 153"/>
          <p:cNvCxnSpPr/>
          <p:nvPr/>
        </p:nvCxnSpPr>
        <p:spPr>
          <a:xfrm>
            <a:off x="1652384" y="2014166"/>
            <a:ext cx="9015617" cy="0"/>
          </a:xfrm>
          <a:prstGeom prst="line">
            <a:avLst/>
          </a:prstGeom>
          <a:ln w="63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6963581" y="2348166"/>
            <a:ext cx="0" cy="924026"/>
          </a:xfrm>
          <a:prstGeom prst="line">
            <a:avLst/>
          </a:prstGeom>
          <a:ln w="63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6963581" y="3823184"/>
            <a:ext cx="0" cy="924026"/>
          </a:xfrm>
          <a:prstGeom prst="line">
            <a:avLst/>
          </a:prstGeom>
          <a:ln w="63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963581" y="5325365"/>
            <a:ext cx="0" cy="924026"/>
          </a:xfrm>
          <a:prstGeom prst="line">
            <a:avLst/>
          </a:prstGeom>
          <a:ln w="63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58" name="Text Placeholder 4">
            <a:extLst>
              <a:ext uri="{FF2B5EF4-FFF2-40B4-BE49-F238E27FC236}">
                <a16:creationId xmlns:a16="http://schemas.microsoft.com/office/drawing/2014/main" xmlns="" id="{5C71A3D7-FB40-534D-8129-94CEA8700605}"/>
              </a:ext>
            </a:extLst>
          </p:cNvPr>
          <p:cNvSpPr txBox="1">
            <a:spLocks/>
          </p:cNvSpPr>
          <p:nvPr/>
        </p:nvSpPr>
        <p:spPr>
          <a:xfrm>
            <a:off x="328567" y="135550"/>
            <a:ext cx="5486400" cy="376437"/>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800" b="1" dirty="0">
                <a:solidFill>
                  <a:srgbClr val="00B0F0"/>
                </a:solidFill>
                <a:latin typeface="Impact" panose="020B0806030902050204" pitchFamily="34" charset="0"/>
                <a:cs typeface="Arial" panose="020B0604020202020204" pitchFamily="34" charset="0"/>
              </a:rPr>
              <a:t>Statement of Financial Position (R’000)</a:t>
            </a:r>
            <a:endParaRPr lang="en-US" b="1" dirty="0">
              <a:solidFill>
                <a:srgbClr val="00B0F0"/>
              </a:solidFill>
              <a:latin typeface="Impact" panose="020B0806030902050204" pitchFamily="34" charset="0"/>
            </a:endParaRPr>
          </a:p>
        </p:txBody>
      </p:sp>
    </p:spTree>
    <p:extLst>
      <p:ext uri="{BB962C8B-B14F-4D97-AF65-F5344CB8AC3E}">
        <p14:creationId xmlns:p14="http://schemas.microsoft.com/office/powerpoint/2010/main" xmlns="" val="81753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14</a:t>
            </a:fld>
            <a:endParaRPr lang="en-US" dirty="0"/>
          </a:p>
        </p:txBody>
      </p:sp>
      <p:sp>
        <p:nvSpPr>
          <p:cNvPr id="5" name="Rectangle 4">
            <a:extLst>
              <a:ext uri="{FF2B5EF4-FFF2-40B4-BE49-F238E27FC236}">
                <a16:creationId xmlns:a16="http://schemas.microsoft.com/office/drawing/2014/main" xmlns="" id="{14218598-7B6E-4347-9F48-EAA145B57F0B}"/>
              </a:ext>
            </a:extLst>
          </p:cNvPr>
          <p:cNvSpPr/>
          <p:nvPr/>
        </p:nvSpPr>
        <p:spPr>
          <a:xfrm>
            <a:off x="767408" y="1268760"/>
            <a:ext cx="10062805" cy="3908634"/>
          </a:xfrm>
          <a:prstGeom prst="rect">
            <a:avLst/>
          </a:prstGeom>
        </p:spPr>
        <p:txBody>
          <a:bodyPr wrap="square">
            <a:spAutoFit/>
          </a:bodyPr>
          <a:lstStyle/>
          <a:p>
            <a:pPr marL="342900" marR="0" lvl="0" indent="-342900" algn="just">
              <a:lnSpc>
                <a:spcPct val="107000"/>
              </a:lnSpc>
              <a:spcBef>
                <a:spcPts val="0"/>
              </a:spcBef>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The entity is experiencing severe cash constraints. Payables from exchange transactions amounted to </a:t>
            </a:r>
            <a:r>
              <a:rPr lang="en-US" sz="1600" b="1" dirty="0">
                <a:latin typeface="+mn-lt"/>
                <a:ea typeface="Calibri" panose="020F0502020204030204" pitchFamily="34" charset="0"/>
                <a:cs typeface="Times New Roman" panose="02020603050405020304" pitchFamily="18" charset="0"/>
              </a:rPr>
              <a:t>R7.0 billion</a:t>
            </a:r>
            <a:r>
              <a:rPr lang="en-US" sz="1600" dirty="0">
                <a:latin typeface="+mn-lt"/>
                <a:ea typeface="Calibri" panose="020F0502020204030204" pitchFamily="34" charset="0"/>
                <a:cs typeface="Times New Roman" panose="02020603050405020304" pitchFamily="18" charset="0"/>
              </a:rPr>
              <a:t> (</a:t>
            </a:r>
            <a:r>
              <a:rPr lang="en-US" sz="1600" b="1" dirty="0">
                <a:latin typeface="+mn-lt"/>
                <a:ea typeface="Calibri" panose="020F0502020204030204" pitchFamily="34" charset="0"/>
                <a:cs typeface="Times New Roman" panose="02020603050405020304" pitchFamily="18" charset="0"/>
              </a:rPr>
              <a:t>2018 – R6.0 billion</a:t>
            </a:r>
            <a:r>
              <a:rPr lang="en-US" sz="1600" dirty="0">
                <a:latin typeface="+mn-lt"/>
                <a:ea typeface="Calibri" panose="020F0502020204030204" pitchFamily="34" charset="0"/>
                <a:cs typeface="Times New Roman" panose="02020603050405020304" pitchFamily="18" charset="0"/>
              </a:rPr>
              <a:t>) at Year-End and </a:t>
            </a:r>
            <a:r>
              <a:rPr lang="en-US" sz="1600" b="1" dirty="0">
                <a:latin typeface="+mn-lt"/>
                <a:ea typeface="Calibri" panose="020F0502020204030204" pitchFamily="34" charset="0"/>
                <a:cs typeface="Times New Roman" panose="02020603050405020304" pitchFamily="18" charset="0"/>
              </a:rPr>
              <a:t>R4.6 billion</a:t>
            </a:r>
            <a:r>
              <a:rPr lang="en-US" sz="1600" dirty="0">
                <a:latin typeface="+mn-lt"/>
                <a:ea typeface="Calibri" panose="020F0502020204030204" pitchFamily="34" charset="0"/>
                <a:cs typeface="Times New Roman" panose="02020603050405020304" pitchFamily="18" charset="0"/>
              </a:rPr>
              <a:t> of this balance comprise payables from operations which the entity is not able to settle. The injection of cash is required if the entity is to continue as going concern.</a:t>
            </a:r>
          </a:p>
          <a:p>
            <a:pPr marL="342900" marR="0" lvl="0" indent="-342900" algn="just">
              <a:lnSpc>
                <a:spcPct val="107000"/>
              </a:lnSpc>
              <a:spcBef>
                <a:spcPts val="0"/>
              </a:spcBef>
              <a:spcAft>
                <a:spcPts val="800"/>
              </a:spcAft>
              <a:buFont typeface="Wingdings" panose="05000000000000000000" pitchFamily="2" charset="2"/>
              <a:buChar char=""/>
            </a:pPr>
            <a:r>
              <a:rPr lang="en-US" sz="1600" dirty="0">
                <a:latin typeface="+mn-lt"/>
              </a:rPr>
              <a:t>Fare revenue continues to be major a concern. Fare revenue is on a downward trajectory while expenditure continues to rise. We have seen a decline of </a:t>
            </a:r>
            <a:r>
              <a:rPr lang="en-US" sz="1600" b="1" dirty="0">
                <a:latin typeface="+mn-lt"/>
              </a:rPr>
              <a:t>16%</a:t>
            </a:r>
            <a:r>
              <a:rPr lang="en-US" sz="1600" dirty="0">
                <a:latin typeface="+mn-lt"/>
              </a:rPr>
              <a:t> in fare revenue compared to the previous Financial Year.</a:t>
            </a:r>
          </a:p>
          <a:p>
            <a:pPr marL="342900" indent="-342900" algn="just">
              <a:lnSpc>
                <a:spcPct val="107000"/>
              </a:lnSpc>
              <a:spcAft>
                <a:spcPts val="800"/>
              </a:spcAft>
              <a:buFont typeface="Wingdings" panose="05000000000000000000" pitchFamily="2" charset="2"/>
              <a:buChar char=""/>
            </a:pPr>
            <a:r>
              <a:rPr lang="en-US" sz="1600" dirty="0">
                <a:latin typeface="+mn-lt"/>
              </a:rPr>
              <a:t>Capital funds are not spent at a sufficient rate. Furthermore capital spending has not translated into a higher return for the entity.</a:t>
            </a:r>
          </a:p>
          <a:p>
            <a:pPr marL="342900" indent="-342900" algn="just">
              <a:lnSpc>
                <a:spcPct val="107000"/>
              </a:lnSpc>
              <a:spcAft>
                <a:spcPts val="800"/>
              </a:spcAft>
              <a:buFont typeface="Wingdings" panose="05000000000000000000" pitchFamily="2" charset="2"/>
              <a:buChar char=""/>
            </a:pPr>
            <a:r>
              <a:rPr lang="en-US" sz="1600" dirty="0">
                <a:latin typeface="+mn-lt"/>
              </a:rPr>
              <a:t>The entity incurred irregular expenditure of </a:t>
            </a:r>
            <a:r>
              <a:rPr lang="en-US" sz="1600" b="1" dirty="0">
                <a:latin typeface="+mn-lt"/>
              </a:rPr>
              <a:t>R3.0 billion</a:t>
            </a:r>
            <a:r>
              <a:rPr lang="en-US" sz="1600" dirty="0">
                <a:latin typeface="+mn-lt"/>
              </a:rPr>
              <a:t> (</a:t>
            </a:r>
            <a:r>
              <a:rPr lang="en-US" sz="1600" b="1" dirty="0">
                <a:latin typeface="+mn-lt"/>
              </a:rPr>
              <a:t>2018 – R3.9 billion</a:t>
            </a:r>
            <a:r>
              <a:rPr lang="en-US" sz="1600" dirty="0">
                <a:latin typeface="+mn-lt"/>
              </a:rPr>
              <a:t>) in the current Financial Year. However most of it relates to transgressions committed in the previous Financial Years. The accumulative balance as at 31 March 2019 is </a:t>
            </a:r>
            <a:r>
              <a:rPr lang="en-US" sz="1600" b="1" dirty="0">
                <a:latin typeface="+mn-lt"/>
              </a:rPr>
              <a:t>R27.3 billion</a:t>
            </a:r>
            <a:r>
              <a:rPr lang="en-US" sz="1600" dirty="0">
                <a:latin typeface="+mn-lt"/>
              </a:rPr>
              <a:t>.</a:t>
            </a:r>
          </a:p>
          <a:p>
            <a:pPr marL="342900" marR="0" lvl="0" indent="-342900" algn="just">
              <a:lnSpc>
                <a:spcPct val="107000"/>
              </a:lnSpc>
              <a:spcBef>
                <a:spcPts val="0"/>
              </a:spcBef>
              <a:spcAft>
                <a:spcPts val="800"/>
              </a:spcAft>
              <a:buFont typeface="Wingdings" panose="05000000000000000000" pitchFamily="2" charset="2"/>
              <a:buChar char=""/>
            </a:pPr>
            <a:endParaRPr lang="en-US" sz="1600" dirty="0">
              <a:effectLst/>
              <a:latin typeface="+mn-lt"/>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xmlns="" id="{058FD08B-A74B-E645-844D-AB6E4DD5E4EB}"/>
              </a:ext>
            </a:extLst>
          </p:cNvPr>
          <p:cNvSpPr txBox="1">
            <a:spLocks/>
          </p:cNvSpPr>
          <p:nvPr/>
        </p:nvSpPr>
        <p:spPr>
          <a:xfrm>
            <a:off x="623392" y="260648"/>
            <a:ext cx="5486400" cy="720080"/>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000" dirty="0">
                <a:solidFill>
                  <a:srgbClr val="00B0F0"/>
                </a:solidFill>
                <a:latin typeface="Impact" panose="020B0806030902050204" pitchFamily="34" charset="0"/>
                <a:cs typeface="Arial" panose="020B0604020202020204" pitchFamily="34" charset="0"/>
              </a:rPr>
              <a:t>Operational Challenges</a:t>
            </a:r>
            <a:endParaRPr lang="en-US" sz="2000" dirty="0">
              <a:solidFill>
                <a:srgbClr val="00B0F0"/>
              </a:solidFill>
              <a:latin typeface="Impact" panose="020B0806030902050204" pitchFamily="34" charset="0"/>
            </a:endParaRPr>
          </a:p>
        </p:txBody>
      </p:sp>
    </p:spTree>
    <p:extLst>
      <p:ext uri="{BB962C8B-B14F-4D97-AF65-F5344CB8AC3E}">
        <p14:creationId xmlns:p14="http://schemas.microsoft.com/office/powerpoint/2010/main" xmlns="" val="811784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15</a:t>
            </a:fld>
            <a:endParaRPr lang="en-US" dirty="0"/>
          </a:p>
        </p:txBody>
      </p:sp>
      <p:sp>
        <p:nvSpPr>
          <p:cNvPr id="5" name="Rectangle 4">
            <a:extLst>
              <a:ext uri="{FF2B5EF4-FFF2-40B4-BE49-F238E27FC236}">
                <a16:creationId xmlns:a16="http://schemas.microsoft.com/office/drawing/2014/main" xmlns="" id="{67FAFE43-37B9-FA4D-B943-76C94F9DD573}"/>
              </a:ext>
            </a:extLst>
          </p:cNvPr>
          <p:cNvSpPr/>
          <p:nvPr/>
        </p:nvSpPr>
        <p:spPr>
          <a:xfrm>
            <a:off x="776949" y="980728"/>
            <a:ext cx="10189947" cy="2717667"/>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Fruitless and wasteful expenditure of </a:t>
            </a:r>
            <a:r>
              <a:rPr lang="en-US" sz="1600" b="1" dirty="0">
                <a:latin typeface="+mn-lt"/>
                <a:ea typeface="Calibri" panose="020F0502020204030204" pitchFamily="34" charset="0"/>
                <a:cs typeface="Times New Roman" panose="02020603050405020304" pitchFamily="18" charset="0"/>
              </a:rPr>
              <a:t>R51 million </a:t>
            </a:r>
            <a:r>
              <a:rPr lang="en-US" sz="1600" dirty="0">
                <a:latin typeface="+mn-lt"/>
                <a:ea typeface="Calibri" panose="020F0502020204030204" pitchFamily="34" charset="0"/>
                <a:cs typeface="Times New Roman" panose="02020603050405020304" pitchFamily="18" charset="0"/>
              </a:rPr>
              <a:t>(</a:t>
            </a:r>
            <a:r>
              <a:rPr lang="en-US" sz="1600" b="1" dirty="0">
                <a:latin typeface="+mn-lt"/>
                <a:ea typeface="Calibri" panose="020F0502020204030204" pitchFamily="34" charset="0"/>
                <a:cs typeface="Times New Roman" panose="02020603050405020304" pitchFamily="18" charset="0"/>
              </a:rPr>
              <a:t>2018 –</a:t>
            </a:r>
            <a:r>
              <a:rPr lang="en-US" sz="1600" dirty="0">
                <a:latin typeface="+mn-lt"/>
                <a:ea typeface="Calibri" panose="020F0502020204030204" pitchFamily="34" charset="0"/>
                <a:cs typeface="Times New Roman" panose="02020603050405020304" pitchFamily="18" charset="0"/>
              </a:rPr>
              <a:t> </a:t>
            </a:r>
            <a:r>
              <a:rPr lang="en-US" sz="1600" b="1" dirty="0">
                <a:latin typeface="+mn-lt"/>
                <a:ea typeface="Calibri" panose="020F0502020204030204" pitchFamily="34" charset="0"/>
                <a:cs typeface="Times New Roman" panose="02020603050405020304" pitchFamily="18" charset="0"/>
              </a:rPr>
              <a:t>R56 million</a:t>
            </a:r>
            <a:r>
              <a:rPr lang="en-US" sz="1600" dirty="0">
                <a:latin typeface="+mn-lt"/>
                <a:ea typeface="Calibri" panose="020F0502020204030204" pitchFamily="34" charset="0"/>
                <a:cs typeface="Times New Roman" panose="02020603050405020304" pitchFamily="18" charset="0"/>
              </a:rPr>
              <a:t>) was incurred during the Financial Year.</a:t>
            </a:r>
          </a:p>
          <a:p>
            <a:pPr marL="34290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The entity is sitting with a potential liability of </a:t>
            </a:r>
            <a:r>
              <a:rPr lang="en-US" sz="1600" b="1" dirty="0">
                <a:latin typeface="+mn-lt"/>
                <a:ea typeface="Calibri" panose="020F0502020204030204" pitchFamily="34" charset="0"/>
                <a:cs typeface="Times New Roman" panose="02020603050405020304" pitchFamily="18" charset="0"/>
              </a:rPr>
              <a:t>R3.0 billion </a:t>
            </a:r>
            <a:r>
              <a:rPr lang="en-US" sz="1600" dirty="0">
                <a:latin typeface="+mn-lt"/>
                <a:ea typeface="Calibri" panose="020F0502020204030204" pitchFamily="34" charset="0"/>
                <a:cs typeface="Times New Roman" panose="02020603050405020304" pitchFamily="18" charset="0"/>
              </a:rPr>
              <a:t>in a form of contingent liability cases. These cases are currently being defended.</a:t>
            </a:r>
          </a:p>
          <a:p>
            <a:pPr marL="34290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Insurance claims are on the rise as a result of train accidents. The provision for claims increased by an additional </a:t>
            </a:r>
            <a:r>
              <a:rPr lang="en-US" sz="1600" b="1" dirty="0">
                <a:latin typeface="+mn-lt"/>
                <a:ea typeface="Calibri" panose="020F0502020204030204" pitchFamily="34" charset="0"/>
                <a:cs typeface="Times New Roman" panose="02020603050405020304" pitchFamily="18" charset="0"/>
              </a:rPr>
              <a:t>R843 million </a:t>
            </a:r>
            <a:r>
              <a:rPr lang="en-US" sz="1600" dirty="0">
                <a:latin typeface="+mn-lt"/>
                <a:ea typeface="Calibri" panose="020F0502020204030204" pitchFamily="34" charset="0"/>
                <a:cs typeface="Times New Roman" panose="02020603050405020304" pitchFamily="18" charset="0"/>
              </a:rPr>
              <a:t>during the Financial Year taking the provision balance to </a:t>
            </a:r>
            <a:r>
              <a:rPr lang="en-US" sz="1600" b="1" dirty="0">
                <a:latin typeface="+mn-lt"/>
                <a:ea typeface="Calibri" panose="020F0502020204030204" pitchFamily="34" charset="0"/>
                <a:cs typeface="Times New Roman" panose="02020603050405020304" pitchFamily="18" charset="0"/>
              </a:rPr>
              <a:t>R2.1 billion</a:t>
            </a:r>
            <a:r>
              <a:rPr lang="en-US" sz="1600" dirty="0">
                <a:latin typeface="+mn-lt"/>
                <a:ea typeface="Calibri" panose="020F0502020204030204" pitchFamily="34" charset="0"/>
                <a:cs typeface="Times New Roman" panose="02020603050405020304" pitchFamily="18" charset="0"/>
              </a:rPr>
              <a:t>.</a:t>
            </a:r>
          </a:p>
          <a:p>
            <a:endParaRPr lang="en-US" sz="1600" dirty="0">
              <a:latin typeface="+mn-lt"/>
            </a:endParaRPr>
          </a:p>
          <a:p>
            <a:pPr marL="285750" lvl="0" indent="-285750">
              <a:buFont typeface="Wingdings" panose="05000000000000000000" pitchFamily="2" charset="2"/>
              <a:buChar char="§"/>
            </a:pPr>
            <a:endParaRPr lang="en-US" sz="1600" dirty="0">
              <a:latin typeface="+mn-lt"/>
            </a:endParaRPr>
          </a:p>
          <a:p>
            <a:pPr marL="342900" marR="0" lvl="0" indent="-342900" algn="just">
              <a:lnSpc>
                <a:spcPct val="107000"/>
              </a:lnSpc>
              <a:spcBef>
                <a:spcPts val="0"/>
              </a:spcBef>
              <a:spcAft>
                <a:spcPts val="800"/>
              </a:spcAft>
              <a:buFont typeface="Wingdings" panose="05000000000000000000" pitchFamily="2" charset="2"/>
              <a:buChar char=""/>
            </a:pPr>
            <a:endParaRPr lang="en-US" sz="1600" dirty="0">
              <a:effectLst/>
              <a:latin typeface="+mn-lt"/>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xmlns="" id="{674DE6D2-4553-0B42-996B-4C03B051F40F}"/>
              </a:ext>
            </a:extLst>
          </p:cNvPr>
          <p:cNvSpPr txBox="1">
            <a:spLocks/>
          </p:cNvSpPr>
          <p:nvPr/>
        </p:nvSpPr>
        <p:spPr>
          <a:xfrm>
            <a:off x="802597" y="134496"/>
            <a:ext cx="5486400" cy="630208"/>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000" dirty="0">
                <a:solidFill>
                  <a:srgbClr val="00B0F0"/>
                </a:solidFill>
                <a:latin typeface="Impact" panose="020B0806030902050204" pitchFamily="34" charset="0"/>
                <a:cs typeface="Arial" panose="020B0604020202020204" pitchFamily="34" charset="0"/>
              </a:rPr>
              <a:t>Operational Challenges (cont.....)</a:t>
            </a:r>
            <a:endParaRPr lang="en-US" sz="2000" dirty="0">
              <a:solidFill>
                <a:srgbClr val="00B0F0"/>
              </a:solidFill>
              <a:latin typeface="Impact" panose="020B0806030902050204" pitchFamily="34" charset="0"/>
            </a:endParaRPr>
          </a:p>
        </p:txBody>
      </p:sp>
    </p:spTree>
    <p:extLst>
      <p:ext uri="{BB962C8B-B14F-4D97-AF65-F5344CB8AC3E}">
        <p14:creationId xmlns:p14="http://schemas.microsoft.com/office/powerpoint/2010/main" xmlns="" val="47390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16</a:t>
            </a:fld>
            <a:endParaRPr lang="en-US" dirty="0"/>
          </a:p>
        </p:txBody>
      </p:sp>
      <p:sp>
        <p:nvSpPr>
          <p:cNvPr id="6" name="Rectangle 5">
            <a:extLst>
              <a:ext uri="{FF2B5EF4-FFF2-40B4-BE49-F238E27FC236}">
                <a16:creationId xmlns:a16="http://schemas.microsoft.com/office/drawing/2014/main" xmlns="" id="{A3649CA9-A446-5C42-8D5C-4C1835865CDC}"/>
              </a:ext>
            </a:extLst>
          </p:cNvPr>
          <p:cNvSpPr/>
          <p:nvPr/>
        </p:nvSpPr>
        <p:spPr>
          <a:xfrm>
            <a:off x="1016141" y="980728"/>
            <a:ext cx="10120419" cy="2873928"/>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The entity received a disclaimer of audit opinion from the Auditor-General of South Africa (AGSA). The audit report contains qualification paragraphs on Property, Plant and Equipment, Change in Accounting Policy – First Time Adoption, Irregular and Fruitless and Wasteful expenditure amongst others.</a:t>
            </a:r>
          </a:p>
          <a:p>
            <a:pPr marL="34290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There were also material findings on performance information in respect of the usefulness and reliability of selected objectives.</a:t>
            </a:r>
          </a:p>
          <a:p>
            <a:pPr marL="342900" lvl="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AGSA also highlighted weaknesses in our internal controls and compliance mainly due to the instability in various positions at executive level and lack of discipline amongst management.</a:t>
            </a:r>
          </a:p>
          <a:p>
            <a:pPr marL="342900" lvl="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A number of material irregularities in the procurement space were also highlighted.</a:t>
            </a:r>
          </a:p>
          <a:p>
            <a:pPr marL="342900" indent="-342900" algn="just">
              <a:lnSpc>
                <a:spcPct val="107000"/>
              </a:lnSpc>
              <a:spcAft>
                <a:spcPts val="800"/>
              </a:spcAft>
              <a:buFont typeface="Wingdings" panose="05000000000000000000" pitchFamily="2" charset="2"/>
              <a:buChar char=""/>
            </a:pPr>
            <a:r>
              <a:rPr lang="en-US" sz="1600" dirty="0">
                <a:latin typeface="+mn-lt"/>
                <a:ea typeface="Calibri" panose="020F0502020204030204" pitchFamily="34" charset="0"/>
                <a:cs typeface="Times New Roman" panose="02020603050405020304" pitchFamily="18" charset="0"/>
              </a:rPr>
              <a:t>Management is immediately focusing on internal control weaknesses identified during the audit process.</a:t>
            </a:r>
          </a:p>
        </p:txBody>
      </p:sp>
      <p:sp>
        <p:nvSpPr>
          <p:cNvPr id="7" name="Text Placeholder 4">
            <a:extLst>
              <a:ext uri="{FF2B5EF4-FFF2-40B4-BE49-F238E27FC236}">
                <a16:creationId xmlns:a16="http://schemas.microsoft.com/office/drawing/2014/main" xmlns="" id="{6539B4F2-3CEB-0648-87C0-D6D0AB17C8EA}"/>
              </a:ext>
            </a:extLst>
          </p:cNvPr>
          <p:cNvSpPr txBox="1">
            <a:spLocks/>
          </p:cNvSpPr>
          <p:nvPr/>
        </p:nvSpPr>
        <p:spPr>
          <a:xfrm>
            <a:off x="1016141" y="247874"/>
            <a:ext cx="5486400" cy="444822"/>
          </a:xfrm>
          <a:prstGeom prst="rect">
            <a:avLst/>
          </a:prstGeom>
        </p:spPr>
        <p:txBody>
          <a:bodyPr>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2000" dirty="0">
                <a:solidFill>
                  <a:srgbClr val="00B0F0"/>
                </a:solidFill>
                <a:latin typeface="Impact" panose="020B0806030902050204" pitchFamily="34" charset="0"/>
                <a:cs typeface="Arial" panose="020B0604020202020204" pitchFamily="34" charset="0"/>
              </a:rPr>
              <a:t>Audit Outcomes</a:t>
            </a:r>
            <a:endParaRPr lang="en-US" sz="2000" dirty="0">
              <a:solidFill>
                <a:srgbClr val="00B0F0"/>
              </a:solidFill>
              <a:latin typeface="Impact" panose="020B0806030902050204" pitchFamily="34" charset="0"/>
            </a:endParaRPr>
          </a:p>
        </p:txBody>
      </p:sp>
    </p:spTree>
    <p:extLst>
      <p:ext uri="{BB962C8B-B14F-4D97-AF65-F5344CB8AC3E}">
        <p14:creationId xmlns:p14="http://schemas.microsoft.com/office/powerpoint/2010/main" xmlns="" val="63820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628800"/>
            <a:ext cx="10972800" cy="3077133"/>
          </a:xfrm>
        </p:spPr>
        <p:txBody>
          <a:bodyPr/>
          <a:lstStyle/>
          <a:p>
            <a:r>
              <a:rPr lang="en-US" sz="2800" dirty="0">
                <a:latin typeface="Impact" panose="020B0806030902050204" pitchFamily="34" charset="0"/>
              </a:rPr>
              <a:t>Performance against Pre-Determined Objectives</a:t>
            </a:r>
          </a:p>
        </p:txBody>
      </p:sp>
      <p:sp>
        <p:nvSpPr>
          <p:cNvPr id="4" name="Slide Number Placeholder 3"/>
          <p:cNvSpPr>
            <a:spLocks noGrp="1"/>
          </p:cNvSpPr>
          <p:nvPr>
            <p:ph type="sldNum" sz="quarter" idx="12"/>
          </p:nvPr>
        </p:nvSpPr>
        <p:spPr/>
        <p:txBody>
          <a:bodyPr/>
          <a:lstStyle/>
          <a:p>
            <a:fld id="{33541650-E3F6-3B4A-BA01-174404A697F9}" type="slidenum">
              <a:rPr lang="en-US" smtClean="0"/>
              <a:pPr/>
              <a:t>17</a:t>
            </a:fld>
            <a:endParaRPr lang="en-US" dirty="0"/>
          </a:p>
        </p:txBody>
      </p:sp>
    </p:spTree>
    <p:extLst>
      <p:ext uri="{BB962C8B-B14F-4D97-AF65-F5344CB8AC3E}">
        <p14:creationId xmlns:p14="http://schemas.microsoft.com/office/powerpoint/2010/main" xmlns="" val="17262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C6C077-03AA-BA40-A081-535EA843FE5B}"/>
              </a:ext>
            </a:extLst>
          </p:cNvPr>
          <p:cNvSpPr>
            <a:spLocks noGrp="1"/>
          </p:cNvSpPr>
          <p:nvPr>
            <p:ph type="title"/>
          </p:nvPr>
        </p:nvSpPr>
        <p:spPr>
          <a:xfrm>
            <a:off x="977755" y="0"/>
            <a:ext cx="7296975" cy="705966"/>
          </a:xfrm>
        </p:spPr>
        <p:txBody>
          <a:bodyPr/>
          <a:lstStyle/>
          <a:p>
            <a:r>
              <a:rPr lang="en-US" dirty="0">
                <a:solidFill>
                  <a:srgbClr val="00B0F0"/>
                </a:solidFill>
                <a:latin typeface="Impact" panose="020B0806030902050204" pitchFamily="34" charset="0"/>
              </a:rPr>
              <a:t>Performance against Pre-determined Objectives</a:t>
            </a:r>
          </a:p>
        </p:txBody>
      </p:sp>
      <p:sp>
        <p:nvSpPr>
          <p:cNvPr id="3" name="Slide Number Placeholder 2">
            <a:extLst>
              <a:ext uri="{FF2B5EF4-FFF2-40B4-BE49-F238E27FC236}">
                <a16:creationId xmlns:a16="http://schemas.microsoft.com/office/drawing/2014/main" xmlns="" id="{0551710C-341D-444C-87F7-EA80F02B65B8}"/>
              </a:ext>
            </a:extLst>
          </p:cNvPr>
          <p:cNvSpPr>
            <a:spLocks noGrp="1"/>
          </p:cNvSpPr>
          <p:nvPr>
            <p:ph type="sldNum" sz="quarter" idx="10"/>
          </p:nvPr>
        </p:nvSpPr>
        <p:spPr/>
        <p:txBody>
          <a:bodyPr/>
          <a:lstStyle/>
          <a:p>
            <a:pPr>
              <a:defRPr/>
            </a:pPr>
            <a:fld id="{172A589D-2419-4430-9E43-8EEE3D2ECEC2}" type="slidenum">
              <a:rPr lang="en-US" smtClean="0"/>
              <a:pPr>
                <a:defRPr/>
              </a:pPr>
              <a:t>18</a:t>
            </a:fld>
            <a:endParaRPr lang="en-US" dirty="0"/>
          </a:p>
        </p:txBody>
      </p:sp>
      <p:pic>
        <p:nvPicPr>
          <p:cNvPr id="4" name="Content Placeholder 3">
            <a:extLst>
              <a:ext uri="{FF2B5EF4-FFF2-40B4-BE49-F238E27FC236}">
                <a16:creationId xmlns:a16="http://schemas.microsoft.com/office/drawing/2014/main" xmlns="" id="{427027C3-C01B-CF44-90EC-74CC69BE93D1}"/>
              </a:ext>
            </a:extLst>
          </p:cNvPr>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7755" y="1052736"/>
            <a:ext cx="4941582" cy="3744416"/>
          </a:xfrm>
          <a:prstGeom prst="rect">
            <a:avLst/>
          </a:prstGeom>
          <a:noFill/>
          <a:ln>
            <a:noFill/>
          </a:ln>
        </p:spPr>
      </p:pic>
      <p:pic>
        <p:nvPicPr>
          <p:cNvPr id="5" name="Picture 4">
            <a:extLst>
              <a:ext uri="{FF2B5EF4-FFF2-40B4-BE49-F238E27FC236}">
                <a16:creationId xmlns:a16="http://schemas.microsoft.com/office/drawing/2014/main" xmlns="" id="{3C40D9EB-5BC7-4E40-B9DC-CDEA50FEC793}"/>
              </a:ext>
            </a:extLst>
          </p:cNvPr>
          <p:cNvPicPr>
            <a:picLocks noChangeAspect="1"/>
          </p:cNvPicPr>
          <p:nvPr/>
        </p:nvPicPr>
        <p:blipFill>
          <a:blip r:embed="rId3" cstate="print"/>
          <a:stretch>
            <a:fillRect/>
          </a:stretch>
        </p:blipFill>
        <p:spPr>
          <a:xfrm>
            <a:off x="6095999" y="1052736"/>
            <a:ext cx="5710003" cy="3744416"/>
          </a:xfrm>
          <a:prstGeom prst="rect">
            <a:avLst/>
          </a:prstGeom>
        </p:spPr>
      </p:pic>
    </p:spTree>
    <p:extLst>
      <p:ext uri="{BB962C8B-B14F-4D97-AF65-F5344CB8AC3E}">
        <p14:creationId xmlns:p14="http://schemas.microsoft.com/office/powerpoint/2010/main" xmlns="" val="28562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0"/>
            <a:ext cx="10972800" cy="657360"/>
          </a:xfrm>
        </p:spPr>
        <p:txBody>
          <a:bodyPr/>
          <a:lstStyle/>
          <a:p>
            <a:r>
              <a:rPr lang="en-ZA" dirty="0">
                <a:solidFill>
                  <a:srgbClr val="00B0F0"/>
                </a:solidFill>
              </a:rPr>
              <a:t>Content</a:t>
            </a:r>
          </a:p>
        </p:txBody>
      </p:sp>
      <p:sp>
        <p:nvSpPr>
          <p:cNvPr id="3" name="Content Placeholder 2"/>
          <p:cNvSpPr>
            <a:spLocks noGrp="1"/>
          </p:cNvSpPr>
          <p:nvPr>
            <p:ph idx="1"/>
          </p:nvPr>
        </p:nvSpPr>
        <p:spPr/>
        <p:txBody>
          <a:bodyPr>
            <a:normAutofit/>
          </a:bodyPr>
          <a:lstStyle/>
          <a:p>
            <a:pPr lvl="1">
              <a:buFont typeface="Wingdings" charset="2"/>
              <a:buChar char="§"/>
            </a:pPr>
            <a:r>
              <a:rPr lang="en-GB" sz="2000" dirty="0">
                <a:latin typeface="Impact" panose="020B0806030902050204" pitchFamily="34" charset="0"/>
              </a:rPr>
              <a:t>Introduction</a:t>
            </a:r>
          </a:p>
          <a:p>
            <a:pPr lvl="1">
              <a:buFont typeface="Wingdings" charset="2"/>
              <a:buChar char="§"/>
            </a:pPr>
            <a:r>
              <a:rPr lang="en-GB" sz="2000" dirty="0">
                <a:latin typeface="Impact" panose="020B0806030902050204" pitchFamily="34" charset="0"/>
              </a:rPr>
              <a:t>A Perspective on Performance</a:t>
            </a:r>
          </a:p>
          <a:p>
            <a:pPr lvl="1">
              <a:buFont typeface="Wingdings" charset="2"/>
              <a:buChar char="§"/>
            </a:pPr>
            <a:r>
              <a:rPr lang="en-GB" sz="2000" dirty="0">
                <a:latin typeface="Impact" panose="020B0806030902050204" pitchFamily="34" charset="0"/>
              </a:rPr>
              <a:t>A Perspective on Financial Performance</a:t>
            </a:r>
          </a:p>
          <a:p>
            <a:pPr lvl="1">
              <a:buFont typeface="Wingdings" charset="2"/>
              <a:buChar char="§"/>
            </a:pPr>
            <a:r>
              <a:rPr lang="en-GB" sz="2000" dirty="0">
                <a:latin typeface="Impact" panose="020B0806030902050204" pitchFamily="34" charset="0"/>
              </a:rPr>
              <a:t>Performance against Pre-Determined Objectives</a:t>
            </a:r>
          </a:p>
        </p:txBody>
      </p:sp>
      <p:sp>
        <p:nvSpPr>
          <p:cNvPr id="5" name="Slide Number Placeholder 4"/>
          <p:cNvSpPr>
            <a:spLocks noGrp="1"/>
          </p:cNvSpPr>
          <p:nvPr>
            <p:ph type="sldNum" sz="quarter" idx="12"/>
          </p:nvPr>
        </p:nvSpPr>
        <p:spPr/>
        <p:txBody>
          <a:bodyPr/>
          <a:lstStyle/>
          <a:p>
            <a:fld id="{24B56656-6770-8940-8401-EA3EDE04B3E1}" type="slidenum">
              <a:rPr lang="en-US" smtClean="0"/>
              <a:pPr/>
              <a:t>1</a:t>
            </a:fld>
            <a:endParaRPr lang="en-US"/>
          </a:p>
        </p:txBody>
      </p:sp>
    </p:spTree>
    <p:extLst>
      <p:ext uri="{BB962C8B-B14F-4D97-AF65-F5344CB8AC3E}">
        <p14:creationId xmlns:p14="http://schemas.microsoft.com/office/powerpoint/2010/main" xmlns="" val="2106796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551710C-341D-444C-87F7-EA80F02B65B8}"/>
              </a:ext>
            </a:extLst>
          </p:cNvPr>
          <p:cNvSpPr>
            <a:spLocks noGrp="1"/>
          </p:cNvSpPr>
          <p:nvPr>
            <p:ph type="sldNum" sz="quarter" idx="10"/>
          </p:nvPr>
        </p:nvSpPr>
        <p:spPr/>
        <p:txBody>
          <a:bodyPr/>
          <a:lstStyle/>
          <a:p>
            <a:pPr>
              <a:defRPr/>
            </a:pPr>
            <a:fld id="{172A589D-2419-4430-9E43-8EEE3D2ECEC2}" type="slidenum">
              <a:rPr lang="en-US" smtClean="0"/>
              <a:pPr>
                <a:defRPr/>
              </a:pPr>
              <a:t>19</a:t>
            </a:fld>
            <a:endParaRPr lang="en-US" dirty="0"/>
          </a:p>
        </p:txBody>
      </p:sp>
      <p:sp>
        <p:nvSpPr>
          <p:cNvPr id="6" name="Rectangle 5">
            <a:extLst>
              <a:ext uri="{FF2B5EF4-FFF2-40B4-BE49-F238E27FC236}">
                <a16:creationId xmlns:a16="http://schemas.microsoft.com/office/drawing/2014/main" xmlns="" id="{9F032FF5-254D-9A43-BD30-A076558045B6}"/>
              </a:ext>
            </a:extLst>
          </p:cNvPr>
          <p:cNvSpPr/>
          <p:nvPr/>
        </p:nvSpPr>
        <p:spPr>
          <a:xfrm>
            <a:off x="838200" y="179348"/>
            <a:ext cx="6096000" cy="400110"/>
          </a:xfrm>
          <a:prstGeom prst="rect">
            <a:avLst/>
          </a:prstGeom>
        </p:spPr>
        <p:txBody>
          <a:bodyPr>
            <a:spAutoFit/>
          </a:bodyPr>
          <a:lstStyle/>
          <a:p>
            <a:r>
              <a:rPr lang="en-GB" sz="2000" dirty="0">
                <a:solidFill>
                  <a:srgbClr val="00B0F0"/>
                </a:solidFill>
                <a:latin typeface="Impact" panose="020B0806030902050204" pitchFamily="34" charset="0"/>
              </a:rPr>
              <a:t>PRASA  Performance: Rail Services</a:t>
            </a:r>
            <a:endParaRPr lang="en-US" sz="2000" dirty="0">
              <a:solidFill>
                <a:srgbClr val="00B0F0"/>
              </a:solidFill>
              <a:latin typeface="Impact" panose="020B0806030902050204" pitchFamily="34" charset="0"/>
            </a:endParaRPr>
          </a:p>
        </p:txBody>
      </p:sp>
      <p:pic>
        <p:nvPicPr>
          <p:cNvPr id="8" name="Content Placeholder 3">
            <a:extLst>
              <a:ext uri="{FF2B5EF4-FFF2-40B4-BE49-F238E27FC236}">
                <a16:creationId xmlns:a16="http://schemas.microsoft.com/office/drawing/2014/main" xmlns="" id="{AD621917-29DD-A74F-B49B-AB0B0981E028}"/>
              </a:ext>
            </a:extLst>
          </p:cNvPr>
          <p:cNvPicPr>
            <a:picLocks noChangeAspect="1"/>
          </p:cNvPicPr>
          <p:nvPr/>
        </p:nvPicPr>
        <p:blipFill>
          <a:blip r:embed="rId2" cstate="print"/>
          <a:stretch>
            <a:fillRect/>
          </a:stretch>
        </p:blipFill>
        <p:spPr>
          <a:xfrm>
            <a:off x="2351584" y="962282"/>
            <a:ext cx="6386016" cy="5203022"/>
          </a:xfrm>
          <a:prstGeom prst="rect">
            <a:avLst/>
          </a:prstGeom>
        </p:spPr>
      </p:pic>
    </p:spTree>
    <p:extLst>
      <p:ext uri="{BB962C8B-B14F-4D97-AF65-F5344CB8AC3E}">
        <p14:creationId xmlns:p14="http://schemas.microsoft.com/office/powerpoint/2010/main" xmlns="" val="128623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551710C-341D-444C-87F7-EA80F02B65B8}"/>
              </a:ext>
            </a:extLst>
          </p:cNvPr>
          <p:cNvSpPr>
            <a:spLocks noGrp="1"/>
          </p:cNvSpPr>
          <p:nvPr>
            <p:ph type="sldNum" sz="quarter" idx="10"/>
          </p:nvPr>
        </p:nvSpPr>
        <p:spPr/>
        <p:txBody>
          <a:bodyPr/>
          <a:lstStyle/>
          <a:p>
            <a:pPr>
              <a:defRPr/>
            </a:pPr>
            <a:fld id="{172A589D-2419-4430-9E43-8EEE3D2ECEC2}" type="slidenum">
              <a:rPr lang="en-US" smtClean="0"/>
              <a:pPr>
                <a:defRPr/>
              </a:pPr>
              <a:t>20</a:t>
            </a:fld>
            <a:endParaRPr lang="en-US" dirty="0"/>
          </a:p>
        </p:txBody>
      </p:sp>
      <p:sp>
        <p:nvSpPr>
          <p:cNvPr id="6" name="Rectangle 5">
            <a:extLst>
              <a:ext uri="{FF2B5EF4-FFF2-40B4-BE49-F238E27FC236}">
                <a16:creationId xmlns:a16="http://schemas.microsoft.com/office/drawing/2014/main" xmlns="" id="{9F032FF5-254D-9A43-BD30-A076558045B6}"/>
              </a:ext>
            </a:extLst>
          </p:cNvPr>
          <p:cNvSpPr/>
          <p:nvPr/>
        </p:nvSpPr>
        <p:spPr>
          <a:xfrm>
            <a:off x="838200" y="179348"/>
            <a:ext cx="6096000" cy="400110"/>
          </a:xfrm>
          <a:prstGeom prst="rect">
            <a:avLst/>
          </a:prstGeom>
        </p:spPr>
        <p:txBody>
          <a:bodyPr>
            <a:spAutoFit/>
          </a:bodyPr>
          <a:lstStyle/>
          <a:p>
            <a:r>
              <a:rPr lang="en-GB" sz="2000" dirty="0">
                <a:solidFill>
                  <a:srgbClr val="00B0F0"/>
                </a:solidFill>
                <a:latin typeface="Impact" panose="020B0806030902050204" pitchFamily="34" charset="0"/>
              </a:rPr>
              <a:t>PRASA  Performance: Capex Spend</a:t>
            </a:r>
            <a:endParaRPr lang="en-US" sz="2000" dirty="0">
              <a:solidFill>
                <a:srgbClr val="00B0F0"/>
              </a:solidFill>
              <a:latin typeface="Impact" panose="020B0806030902050204" pitchFamily="34" charset="0"/>
            </a:endParaRPr>
          </a:p>
        </p:txBody>
      </p:sp>
      <p:pic>
        <p:nvPicPr>
          <p:cNvPr id="5" name="Content Placeholder 3">
            <a:extLst>
              <a:ext uri="{FF2B5EF4-FFF2-40B4-BE49-F238E27FC236}">
                <a16:creationId xmlns:a16="http://schemas.microsoft.com/office/drawing/2014/main" xmlns="" id="{788FC212-EFEF-1C4A-9C51-EB408B61AE7B}"/>
              </a:ext>
            </a:extLst>
          </p:cNvPr>
          <p:cNvPicPr>
            <a:picLocks noChangeAspect="1"/>
          </p:cNvPicPr>
          <p:nvPr/>
        </p:nvPicPr>
        <p:blipFill>
          <a:blip r:embed="rId2" cstate="print"/>
          <a:stretch>
            <a:fillRect/>
          </a:stretch>
        </p:blipFill>
        <p:spPr>
          <a:xfrm>
            <a:off x="2639616" y="1098064"/>
            <a:ext cx="6480720" cy="4884818"/>
          </a:xfrm>
          <a:prstGeom prst="rect">
            <a:avLst/>
          </a:prstGeom>
        </p:spPr>
      </p:pic>
    </p:spTree>
    <p:extLst>
      <p:ext uri="{BB962C8B-B14F-4D97-AF65-F5344CB8AC3E}">
        <p14:creationId xmlns:p14="http://schemas.microsoft.com/office/powerpoint/2010/main" xmlns="" val="330332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551710C-341D-444C-87F7-EA80F02B65B8}"/>
              </a:ext>
            </a:extLst>
          </p:cNvPr>
          <p:cNvSpPr>
            <a:spLocks noGrp="1"/>
          </p:cNvSpPr>
          <p:nvPr>
            <p:ph type="sldNum" sz="quarter" idx="10"/>
          </p:nvPr>
        </p:nvSpPr>
        <p:spPr/>
        <p:txBody>
          <a:bodyPr/>
          <a:lstStyle/>
          <a:p>
            <a:pPr>
              <a:defRPr/>
            </a:pPr>
            <a:fld id="{172A589D-2419-4430-9E43-8EEE3D2ECEC2}" type="slidenum">
              <a:rPr lang="en-US" smtClean="0"/>
              <a:pPr>
                <a:defRPr/>
              </a:pPr>
              <a:t>21</a:t>
            </a:fld>
            <a:endParaRPr lang="en-US" dirty="0"/>
          </a:p>
        </p:txBody>
      </p:sp>
      <p:sp>
        <p:nvSpPr>
          <p:cNvPr id="6" name="Rectangle 5">
            <a:extLst>
              <a:ext uri="{FF2B5EF4-FFF2-40B4-BE49-F238E27FC236}">
                <a16:creationId xmlns:a16="http://schemas.microsoft.com/office/drawing/2014/main" xmlns="" id="{9F032FF5-254D-9A43-BD30-A076558045B6}"/>
              </a:ext>
            </a:extLst>
          </p:cNvPr>
          <p:cNvSpPr/>
          <p:nvPr/>
        </p:nvSpPr>
        <p:spPr>
          <a:xfrm>
            <a:off x="838200" y="179348"/>
            <a:ext cx="6096000" cy="400110"/>
          </a:xfrm>
          <a:prstGeom prst="rect">
            <a:avLst/>
          </a:prstGeom>
        </p:spPr>
        <p:txBody>
          <a:bodyPr>
            <a:spAutoFit/>
          </a:bodyPr>
          <a:lstStyle/>
          <a:p>
            <a:r>
              <a:rPr lang="en-GB" sz="2000" dirty="0">
                <a:solidFill>
                  <a:srgbClr val="00B0F0"/>
                </a:solidFill>
                <a:latin typeface="Impact" panose="020B0806030902050204" pitchFamily="34" charset="0"/>
              </a:rPr>
              <a:t>PRASA  Performance: Other Indicators</a:t>
            </a:r>
            <a:endParaRPr lang="en-US" sz="2000" dirty="0">
              <a:solidFill>
                <a:srgbClr val="00B0F0"/>
              </a:solidFill>
              <a:latin typeface="Impact" panose="020B0806030902050204" pitchFamily="34" charset="0"/>
            </a:endParaRPr>
          </a:p>
        </p:txBody>
      </p:sp>
      <p:pic>
        <p:nvPicPr>
          <p:cNvPr id="5" name="Content Placeholder 5">
            <a:extLst>
              <a:ext uri="{FF2B5EF4-FFF2-40B4-BE49-F238E27FC236}">
                <a16:creationId xmlns:a16="http://schemas.microsoft.com/office/drawing/2014/main" xmlns="" id="{8A4CE046-350D-414B-8F58-CFBE0E1C439B}"/>
              </a:ext>
            </a:extLst>
          </p:cNvPr>
          <p:cNvPicPr>
            <a:picLocks noChangeAspect="1"/>
          </p:cNvPicPr>
          <p:nvPr/>
        </p:nvPicPr>
        <p:blipFill>
          <a:blip r:embed="rId2" cstate="print"/>
          <a:stretch>
            <a:fillRect/>
          </a:stretch>
        </p:blipFill>
        <p:spPr>
          <a:xfrm>
            <a:off x="1889980" y="1556792"/>
            <a:ext cx="8412039" cy="4351338"/>
          </a:xfrm>
          <a:prstGeom prst="rect">
            <a:avLst/>
          </a:prstGeom>
        </p:spPr>
      </p:pic>
    </p:spTree>
    <p:extLst>
      <p:ext uri="{BB962C8B-B14F-4D97-AF65-F5344CB8AC3E}">
        <p14:creationId xmlns:p14="http://schemas.microsoft.com/office/powerpoint/2010/main" xmlns="" val="113782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Trai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696" y="-486435"/>
            <a:ext cx="12529392" cy="7830870"/>
          </a:xfrm>
          <a:prstGeom prst="rect">
            <a:avLst/>
          </a:prstGeom>
        </p:spPr>
      </p:pic>
      <p:sp>
        <p:nvSpPr>
          <p:cNvPr id="3" name="Slide Number Placeholder 2"/>
          <p:cNvSpPr>
            <a:spLocks noGrp="1"/>
          </p:cNvSpPr>
          <p:nvPr>
            <p:ph type="sldNum" sz="quarter" idx="10"/>
          </p:nvPr>
        </p:nvSpPr>
        <p:spPr/>
        <p:txBody>
          <a:bodyPr/>
          <a:lstStyle/>
          <a:p>
            <a:pPr>
              <a:defRPr/>
            </a:pPr>
            <a:fld id="{172A589D-2419-4430-9E43-8EEE3D2ECEC2}"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xmlns="" val="169209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416" y="908720"/>
            <a:ext cx="10585176" cy="4770537"/>
          </a:xfrm>
          <a:prstGeom prst="rect">
            <a:avLst/>
          </a:prstGeom>
          <a:noFill/>
        </p:spPr>
        <p:txBody>
          <a:bodyPr wrap="square" rtlCol="0">
            <a:spAutoFit/>
          </a:bodyPr>
          <a:lstStyle/>
          <a:p>
            <a:pPr marL="285750" indent="-285750">
              <a:buFont typeface="Wingdings" pitchFamily="2" charset="2"/>
              <a:buChar char="§"/>
            </a:pPr>
            <a:r>
              <a:rPr lang="en-GB" sz="1600" dirty="0"/>
              <a:t>The Board of Control presents this Annual Report fully aware of the massive challenges faced by the Agency during the 2018/19 financial year, pertaining to the following:</a:t>
            </a:r>
          </a:p>
          <a:p>
            <a:endParaRPr lang="en-GB" sz="1600" dirty="0"/>
          </a:p>
          <a:p>
            <a:pPr marL="800100" lvl="1" indent="-479425">
              <a:buFont typeface="+mj-lt"/>
              <a:buAutoNum type="arabicParenR"/>
            </a:pPr>
            <a:r>
              <a:rPr lang="en-GB" sz="1600" dirty="0"/>
              <a:t>Adherence to good corporate governance and ensuring organisational and leadership stability,</a:t>
            </a:r>
          </a:p>
          <a:p>
            <a:pPr marL="800100" lvl="1" indent="-479425">
              <a:buFont typeface="+mj-lt"/>
              <a:buAutoNum type="arabicParenR"/>
            </a:pPr>
            <a:r>
              <a:rPr lang="en-GB" sz="1600" dirty="0"/>
              <a:t>Arresting the decline in the business performance, particularly the Rail business, </a:t>
            </a:r>
          </a:p>
          <a:p>
            <a:pPr marL="800100" lvl="1" indent="-479425">
              <a:buFont typeface="+mj-lt"/>
              <a:buAutoNum type="arabicParenR"/>
            </a:pPr>
            <a:r>
              <a:rPr lang="en-GB" sz="1600" dirty="0"/>
              <a:t>Ensuring the availability, reliability, predictable and safe commuter and passenger service,</a:t>
            </a:r>
          </a:p>
          <a:p>
            <a:pPr marL="800100" lvl="1" indent="-479425">
              <a:buFont typeface="+mj-lt"/>
              <a:buAutoNum type="arabicParenR"/>
            </a:pPr>
            <a:r>
              <a:rPr lang="en-GB" sz="1600" dirty="0"/>
              <a:t>Resolving organisational inefficiencies in the manner in which it deploys and manages its resources,</a:t>
            </a:r>
          </a:p>
          <a:p>
            <a:pPr marL="800100" lvl="1" indent="-479425">
              <a:buFont typeface="+mj-lt"/>
              <a:buAutoNum type="arabicParenR"/>
            </a:pPr>
            <a:r>
              <a:rPr lang="en-GB" sz="1600" dirty="0"/>
              <a:t>Addressing and fixing massive irregularities as reported by the Public Protector, the Auditor General, and National Treasury, and</a:t>
            </a:r>
          </a:p>
          <a:p>
            <a:pPr marL="800100" lvl="1" indent="-479425">
              <a:buFont typeface="+mj-lt"/>
              <a:buAutoNum type="arabicParenR"/>
            </a:pPr>
            <a:r>
              <a:rPr lang="en-GB" sz="1600" dirty="0"/>
              <a:t>Dealing with a declining stakeholder confidence and a high rate of customer dissatisfaction against the service PRASA provided during this period.</a:t>
            </a:r>
          </a:p>
          <a:p>
            <a:endParaRPr lang="en-GB" sz="1600" dirty="0"/>
          </a:p>
          <a:p>
            <a:pPr marL="285750" indent="-285750">
              <a:buFont typeface="Wingdings" pitchFamily="2" charset="2"/>
              <a:buChar char="§"/>
            </a:pPr>
            <a:r>
              <a:rPr lang="en-GB" sz="1600" dirty="0"/>
              <a:t>The Annual Report confirms that PRASA still faces a massive cash shortfall on its operational expenditure budget, which has accumulated over several years, caused by rising operational costs, declining revenues, and a stagnant operational subsidy.</a:t>
            </a:r>
          </a:p>
          <a:p>
            <a:endParaRPr lang="en-GB" sz="1600" dirty="0"/>
          </a:p>
          <a:p>
            <a:pPr marL="285750" indent="-285750">
              <a:buFont typeface="Wingdings" pitchFamily="2" charset="2"/>
              <a:buChar char="§"/>
            </a:pPr>
            <a:r>
              <a:rPr lang="en-GB" sz="1600" dirty="0"/>
              <a:t>Whilst the Board ensured that management implemented strict cost containment measures over the years by curbing and cutting costs where absolutely necessary, this has not yet improved the Group’s financial position.</a:t>
            </a:r>
          </a:p>
          <a:p>
            <a:endParaRPr lang="en-GB" sz="1600" dirty="0"/>
          </a:p>
        </p:txBody>
      </p:sp>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2</a:t>
            </a:fld>
            <a:endParaRPr lang="en-US" dirty="0"/>
          </a:p>
        </p:txBody>
      </p:sp>
      <p:sp>
        <p:nvSpPr>
          <p:cNvPr id="8" name="Title 1">
            <a:extLst>
              <a:ext uri="{FF2B5EF4-FFF2-40B4-BE49-F238E27FC236}">
                <a16:creationId xmlns:a16="http://schemas.microsoft.com/office/drawing/2014/main" xmlns="" id="{465D3EF2-963F-D94D-9096-429331E844ED}"/>
              </a:ext>
            </a:extLst>
          </p:cNvPr>
          <p:cNvSpPr>
            <a:spLocks noGrp="1"/>
          </p:cNvSpPr>
          <p:nvPr>
            <p:ph type="title"/>
          </p:nvPr>
        </p:nvSpPr>
        <p:spPr>
          <a:xfrm>
            <a:off x="839416" y="260648"/>
            <a:ext cx="8785225" cy="490537"/>
          </a:xfrm>
        </p:spPr>
        <p:txBody>
          <a:bodyPr/>
          <a:lstStyle/>
          <a:p>
            <a:r>
              <a:rPr lang="en-US" dirty="0">
                <a:solidFill>
                  <a:srgbClr val="00B0F0"/>
                </a:solidFill>
                <a:latin typeface="Impact"/>
                <a:cs typeface="Impact"/>
              </a:rPr>
              <a:t>The 2018/19 Annual Report</a:t>
            </a:r>
          </a:p>
        </p:txBody>
      </p:sp>
    </p:spTree>
    <p:extLst>
      <p:ext uri="{BB962C8B-B14F-4D97-AF65-F5344CB8AC3E}">
        <p14:creationId xmlns:p14="http://schemas.microsoft.com/office/powerpoint/2010/main" xmlns="" val="331587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384" y="939199"/>
            <a:ext cx="11233248" cy="3001334"/>
          </a:xfrm>
          <a:prstGeom prst="rect">
            <a:avLst/>
          </a:prstGeom>
          <a:noFill/>
        </p:spPr>
        <p:txBody>
          <a:bodyPr wrap="square" rtlCol="0">
            <a:spAutoFit/>
          </a:bodyPr>
          <a:lstStyle/>
          <a:p>
            <a:pPr marL="285750" indent="-285750">
              <a:lnSpc>
                <a:spcPct val="150000"/>
              </a:lnSpc>
              <a:buFont typeface="Wingdings" pitchFamily="2" charset="2"/>
              <a:buChar char="q"/>
            </a:pPr>
            <a:r>
              <a:rPr lang="en-GB" sz="1600" dirty="0"/>
              <a:t>Whilst the Board ensured that management implemented strict cost containment measures over the years by curbing and cutting costs where absolutely necessary, this has not yet improved the Group’s financial position.</a:t>
            </a:r>
          </a:p>
          <a:p>
            <a:pPr marL="285750" indent="-285750">
              <a:lnSpc>
                <a:spcPct val="150000"/>
              </a:lnSpc>
              <a:buFont typeface="Wingdings" pitchFamily="2" charset="2"/>
              <a:buChar char="q"/>
            </a:pPr>
            <a:r>
              <a:rPr lang="en-GB" sz="1600" dirty="0"/>
              <a:t>This is as a result of operating costs increasing at a rate higher than own revenue generated and subsidy. </a:t>
            </a:r>
          </a:p>
          <a:p>
            <a:pPr marL="285750" indent="-285750">
              <a:lnSpc>
                <a:spcPct val="150000"/>
              </a:lnSpc>
              <a:buFont typeface="Wingdings" pitchFamily="2" charset="2"/>
              <a:buChar char="q"/>
            </a:pPr>
            <a:r>
              <a:rPr lang="en-GB" sz="1600" dirty="0"/>
              <a:t>Total revenue was at R13.7 billion at the end of the financial year, compared to total expenses which stood at R15.5 billion. </a:t>
            </a:r>
          </a:p>
          <a:p>
            <a:pPr marL="285750" indent="-285750">
              <a:lnSpc>
                <a:spcPct val="150000"/>
              </a:lnSpc>
              <a:buFont typeface="Wingdings" pitchFamily="2" charset="2"/>
              <a:buChar char="q"/>
            </a:pPr>
            <a:r>
              <a:rPr lang="en-GB" sz="1600" dirty="0"/>
              <a:t>The subsidy has been increasing by inflation while own revenue has been on the decline due to the lack of maintenance, vandalism and theft of assets and the open nature of the rail system.</a:t>
            </a:r>
          </a:p>
          <a:p>
            <a:pPr>
              <a:lnSpc>
                <a:spcPct val="150000"/>
              </a:lnSpc>
            </a:pPr>
            <a:endParaRPr lang="en-GB" sz="1600" dirty="0"/>
          </a:p>
        </p:txBody>
      </p:sp>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3</a:t>
            </a:fld>
            <a:endParaRPr lang="en-US" dirty="0"/>
          </a:p>
        </p:txBody>
      </p:sp>
      <p:sp>
        <p:nvSpPr>
          <p:cNvPr id="8" name="Title 1">
            <a:extLst>
              <a:ext uri="{FF2B5EF4-FFF2-40B4-BE49-F238E27FC236}">
                <a16:creationId xmlns:a16="http://schemas.microsoft.com/office/drawing/2014/main" xmlns="" id="{465D3EF2-963F-D94D-9096-429331E844ED}"/>
              </a:ext>
            </a:extLst>
          </p:cNvPr>
          <p:cNvSpPr>
            <a:spLocks noGrp="1"/>
          </p:cNvSpPr>
          <p:nvPr>
            <p:ph type="title"/>
          </p:nvPr>
        </p:nvSpPr>
        <p:spPr>
          <a:xfrm>
            <a:off x="559418" y="260648"/>
            <a:ext cx="8785225" cy="490537"/>
          </a:xfrm>
        </p:spPr>
        <p:txBody>
          <a:bodyPr/>
          <a:lstStyle/>
          <a:p>
            <a:r>
              <a:rPr lang="en-US" dirty="0">
                <a:solidFill>
                  <a:srgbClr val="00B0F0"/>
                </a:solidFill>
                <a:latin typeface="Impact"/>
                <a:cs typeface="Impact"/>
              </a:rPr>
              <a:t>The 2018/19 Annual Report - Highlights</a:t>
            </a:r>
          </a:p>
        </p:txBody>
      </p:sp>
    </p:spTree>
    <p:extLst>
      <p:ext uri="{BB962C8B-B14F-4D97-AF65-F5344CB8AC3E}">
        <p14:creationId xmlns:p14="http://schemas.microsoft.com/office/powerpoint/2010/main" xmlns="" val="70049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9418" y="1124744"/>
            <a:ext cx="11233248" cy="4031873"/>
          </a:xfrm>
          <a:prstGeom prst="rect">
            <a:avLst/>
          </a:prstGeom>
          <a:noFill/>
        </p:spPr>
        <p:txBody>
          <a:bodyPr wrap="square" rtlCol="0">
            <a:spAutoFit/>
          </a:bodyPr>
          <a:lstStyle/>
          <a:p>
            <a:r>
              <a:rPr lang="en-GB" sz="1600" dirty="0"/>
              <a:t>To achieve the above, the Board instituted mechanisms that would ensure that the business focused on:</a:t>
            </a:r>
          </a:p>
          <a:p>
            <a:endParaRPr lang="en-GB" sz="1600" dirty="0"/>
          </a:p>
          <a:p>
            <a:pPr marL="342900" indent="-342900">
              <a:buFont typeface="+mj-lt"/>
              <a:buAutoNum type="arabicParenR"/>
            </a:pPr>
            <a:r>
              <a:rPr lang="en-GB" sz="1600" dirty="0"/>
              <a:t>The protection of people, infrastructure and assets to ensure availability, reliability of the service  </a:t>
            </a:r>
          </a:p>
          <a:p>
            <a:pPr marL="800100" lvl="1" indent="-342900">
              <a:buFont typeface="Wingdings" pitchFamily="2" charset="2"/>
              <a:buChar char="§"/>
            </a:pPr>
            <a:r>
              <a:rPr lang="en-GB" sz="1600" dirty="0"/>
              <a:t>A Security Strategy was developed and approved</a:t>
            </a:r>
          </a:p>
          <a:p>
            <a:pPr marL="800100" lvl="1" indent="-342900">
              <a:buFont typeface="Wingdings" pitchFamily="2" charset="2"/>
              <a:buChar char="§"/>
            </a:pPr>
            <a:r>
              <a:rPr lang="en-GB" sz="1600" dirty="0"/>
              <a:t>A Safety Management Framework that guarantees the safety of commuters and passengers</a:t>
            </a:r>
          </a:p>
          <a:p>
            <a:pPr lvl="1"/>
            <a:endParaRPr lang="en-GB" sz="1600" dirty="0"/>
          </a:p>
          <a:p>
            <a:pPr marL="342900" indent="-342900">
              <a:buFont typeface="+mj-lt"/>
              <a:buAutoNum type="arabicParenR"/>
            </a:pPr>
            <a:r>
              <a:rPr lang="en-GB" sz="1600" dirty="0"/>
              <a:t>An engineering and technical service that ensures reliability and availability of infrastructure and rolling stock – </a:t>
            </a:r>
          </a:p>
          <a:p>
            <a:pPr marL="800100" lvl="1" indent="-342900">
              <a:buFont typeface="Wingdings" pitchFamily="2" charset="2"/>
              <a:buChar char="§"/>
            </a:pPr>
            <a:r>
              <a:rPr lang="en-GB" sz="1600" dirty="0"/>
              <a:t>A Rail Engineering and Technical department were consolidated into one unit focusing on quick turnaround in the maintenance of both infrastructure and rolling stock</a:t>
            </a:r>
          </a:p>
          <a:p>
            <a:pPr lvl="1"/>
            <a:endParaRPr lang="en-GB" sz="1600" dirty="0"/>
          </a:p>
          <a:p>
            <a:pPr marL="342900" indent="-342900">
              <a:buFont typeface="+mj-lt"/>
              <a:buAutoNum type="arabicParenR"/>
            </a:pPr>
            <a:r>
              <a:rPr lang="en-GB" sz="1600" dirty="0"/>
              <a:t>Supply chain management policy that is timely and responds to the demand of the business </a:t>
            </a:r>
          </a:p>
          <a:p>
            <a:pPr marL="800100" lvl="1" indent="-342900">
              <a:buFont typeface="Wingdings" pitchFamily="2" charset="2"/>
              <a:buChar char="§"/>
            </a:pPr>
            <a:r>
              <a:rPr lang="en-GB" sz="1600" dirty="0"/>
              <a:t>A new Procurement Policy was approved and procurement committees established at both management and board level</a:t>
            </a:r>
          </a:p>
          <a:p>
            <a:pPr lvl="1"/>
            <a:endParaRPr lang="en-GB" sz="1600" dirty="0"/>
          </a:p>
          <a:p>
            <a:pPr marL="342900" indent="-342900">
              <a:buFont typeface="+mj-lt"/>
              <a:buAutoNum type="arabicParenR"/>
            </a:pPr>
            <a:r>
              <a:rPr lang="en-GB" sz="1600" dirty="0"/>
              <a:t>Modernisation programme that should transform the rail product</a:t>
            </a:r>
          </a:p>
          <a:p>
            <a:pPr marL="800100" lvl="1" indent="-342900">
              <a:buFont typeface="Wingdings" pitchFamily="2" charset="2"/>
              <a:buChar char="§"/>
            </a:pPr>
            <a:r>
              <a:rPr lang="en-GB" sz="1600" dirty="0"/>
              <a:t>An accelerated capital management program that should result in increased spend on CAPEX has been instituted</a:t>
            </a:r>
          </a:p>
        </p:txBody>
      </p:sp>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4</a:t>
            </a:fld>
            <a:endParaRPr lang="en-US" dirty="0"/>
          </a:p>
        </p:txBody>
      </p:sp>
      <p:sp>
        <p:nvSpPr>
          <p:cNvPr id="8" name="Title 1">
            <a:extLst>
              <a:ext uri="{FF2B5EF4-FFF2-40B4-BE49-F238E27FC236}">
                <a16:creationId xmlns:a16="http://schemas.microsoft.com/office/drawing/2014/main" xmlns="" id="{465D3EF2-963F-D94D-9096-429331E844ED}"/>
              </a:ext>
            </a:extLst>
          </p:cNvPr>
          <p:cNvSpPr>
            <a:spLocks noGrp="1"/>
          </p:cNvSpPr>
          <p:nvPr>
            <p:ph type="title"/>
          </p:nvPr>
        </p:nvSpPr>
        <p:spPr>
          <a:xfrm>
            <a:off x="559418" y="260648"/>
            <a:ext cx="8785225" cy="490537"/>
          </a:xfrm>
        </p:spPr>
        <p:txBody>
          <a:bodyPr/>
          <a:lstStyle/>
          <a:p>
            <a:r>
              <a:rPr lang="en-US" dirty="0">
                <a:solidFill>
                  <a:srgbClr val="00B0F0"/>
                </a:solidFill>
                <a:latin typeface="Impact"/>
                <a:cs typeface="Impact"/>
              </a:rPr>
              <a:t>The 2018/19 Annual Report - Highlights</a:t>
            </a:r>
          </a:p>
        </p:txBody>
      </p:sp>
    </p:spTree>
    <p:extLst>
      <p:ext uri="{BB962C8B-B14F-4D97-AF65-F5344CB8AC3E}">
        <p14:creationId xmlns:p14="http://schemas.microsoft.com/office/powerpoint/2010/main" xmlns="" val="157793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 Perspective on Performance</a:t>
            </a:r>
          </a:p>
        </p:txBody>
      </p:sp>
      <p:sp>
        <p:nvSpPr>
          <p:cNvPr id="4" name="Slide Number Placeholder 3"/>
          <p:cNvSpPr>
            <a:spLocks noGrp="1"/>
          </p:cNvSpPr>
          <p:nvPr>
            <p:ph type="sldNum" sz="quarter" idx="12"/>
          </p:nvPr>
        </p:nvSpPr>
        <p:spPr/>
        <p:txBody>
          <a:bodyPr/>
          <a:lstStyle/>
          <a:p>
            <a:fld id="{33541650-E3F6-3B4A-BA01-174404A697F9}" type="slidenum">
              <a:rPr lang="en-US" smtClean="0"/>
              <a:pPr/>
              <a:t>5</a:t>
            </a:fld>
            <a:endParaRPr lang="en-US" dirty="0"/>
          </a:p>
        </p:txBody>
      </p:sp>
    </p:spTree>
    <p:extLst>
      <p:ext uri="{BB962C8B-B14F-4D97-AF65-F5344CB8AC3E}">
        <p14:creationId xmlns:p14="http://schemas.microsoft.com/office/powerpoint/2010/main" xmlns="" val="276445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3392" y="1536174"/>
            <a:ext cx="11233248" cy="3785652"/>
          </a:xfrm>
          <a:prstGeom prst="rect">
            <a:avLst/>
          </a:prstGeom>
          <a:noFill/>
        </p:spPr>
        <p:txBody>
          <a:bodyPr wrap="square" rtlCol="0">
            <a:spAutoFit/>
          </a:bodyPr>
          <a:lstStyle/>
          <a:p>
            <a:pPr marL="285750" indent="-285750">
              <a:buFont typeface="Wingdings" pitchFamily="2" charset="2"/>
              <a:buChar char="§"/>
            </a:pPr>
            <a:r>
              <a:rPr lang="en-GB" sz="1600" dirty="0"/>
              <a:t>In the last 8 years, PRASA has not been able to reach 60% of its performance targets. Only during the financial year 2015/16 did PRASA exceeded 50% of its pre-determined objectives by meeting 55% of its performance targets. </a:t>
            </a:r>
          </a:p>
          <a:p>
            <a:endParaRPr lang="en-GB" sz="1600" dirty="0"/>
          </a:p>
          <a:p>
            <a:pPr marL="285750" indent="-285750">
              <a:buFont typeface="Wingdings" pitchFamily="2" charset="2"/>
              <a:buChar char="§"/>
            </a:pPr>
            <a:r>
              <a:rPr lang="en-GB" sz="1600" dirty="0"/>
              <a:t>The fact that PRASA still performs below 60% against its pre-determined objectives remains a worrying factor, as this suggests that the organisation is far from delivering on its mandate. </a:t>
            </a:r>
          </a:p>
          <a:p>
            <a:endParaRPr lang="en-GB" sz="1600" dirty="0"/>
          </a:p>
          <a:p>
            <a:pPr marL="285750" indent="-285750">
              <a:buFont typeface="Wingdings" pitchFamily="2" charset="2"/>
              <a:buChar char="§"/>
            </a:pPr>
            <a:r>
              <a:rPr lang="en-GB" sz="1600" dirty="0"/>
              <a:t>The 2018/19 financial year fell short of expectations, where only 26% of the performance targets were met, even though this was better than 2017/18 where only 21% of the objectives were met. </a:t>
            </a:r>
          </a:p>
          <a:p>
            <a:endParaRPr lang="en-GB" sz="1600" dirty="0"/>
          </a:p>
          <a:p>
            <a:pPr marL="285750" indent="-285750">
              <a:buFont typeface="Wingdings" pitchFamily="2" charset="2"/>
              <a:buChar char="§"/>
            </a:pPr>
            <a:r>
              <a:rPr lang="en-GB" sz="1600" dirty="0"/>
              <a:t>This suggests that PRASA continues to offer a service that is poor, unreliable, unpredictable and that is not safe, thus resulting in the decline in customer and stakeholder confidence. </a:t>
            </a:r>
          </a:p>
          <a:p>
            <a:endParaRPr lang="en-GB" sz="1600" dirty="0"/>
          </a:p>
          <a:p>
            <a:pPr marL="285750" indent="-285750">
              <a:buFont typeface="Wingdings" pitchFamily="2" charset="2"/>
              <a:buChar char="§"/>
            </a:pPr>
            <a:r>
              <a:rPr lang="en-GB" sz="1600" dirty="0"/>
              <a:t>Overall customer satisfaction rating where PRASA has only scored 48.11% across the business, compared to 56.14% the previous year.</a:t>
            </a:r>
          </a:p>
          <a:p>
            <a:pPr marL="285750" indent="-285750">
              <a:buFont typeface="Wingdings" pitchFamily="2" charset="2"/>
              <a:buChar char="§"/>
            </a:pPr>
            <a:endParaRPr lang="en-GB" sz="1600" dirty="0"/>
          </a:p>
        </p:txBody>
      </p:sp>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6</a:t>
            </a:fld>
            <a:endParaRPr lang="en-US" dirty="0"/>
          </a:p>
        </p:txBody>
      </p:sp>
      <p:sp>
        <p:nvSpPr>
          <p:cNvPr id="8" name="Title 1">
            <a:extLst>
              <a:ext uri="{FF2B5EF4-FFF2-40B4-BE49-F238E27FC236}">
                <a16:creationId xmlns:a16="http://schemas.microsoft.com/office/drawing/2014/main" xmlns="" id="{465D3EF2-963F-D94D-9096-429331E844ED}"/>
              </a:ext>
            </a:extLst>
          </p:cNvPr>
          <p:cNvSpPr>
            <a:spLocks noGrp="1"/>
          </p:cNvSpPr>
          <p:nvPr>
            <p:ph type="title"/>
          </p:nvPr>
        </p:nvSpPr>
        <p:spPr>
          <a:xfrm>
            <a:off x="839416" y="260648"/>
            <a:ext cx="8785225" cy="490537"/>
          </a:xfrm>
        </p:spPr>
        <p:txBody>
          <a:bodyPr/>
          <a:lstStyle/>
          <a:p>
            <a:r>
              <a:rPr lang="en-US" dirty="0">
                <a:solidFill>
                  <a:srgbClr val="00B0F0"/>
                </a:solidFill>
                <a:latin typeface="Impact"/>
                <a:cs typeface="Impact"/>
              </a:rPr>
              <a:t>A Perspective on Performance</a:t>
            </a:r>
          </a:p>
        </p:txBody>
      </p:sp>
    </p:spTree>
    <p:extLst>
      <p:ext uri="{BB962C8B-B14F-4D97-AF65-F5344CB8AC3E}">
        <p14:creationId xmlns:p14="http://schemas.microsoft.com/office/powerpoint/2010/main" xmlns="" val="270692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9176" y="759817"/>
            <a:ext cx="10729192" cy="4478662"/>
          </a:xfrm>
          <a:prstGeom prst="rect">
            <a:avLst/>
          </a:prstGeom>
          <a:noFill/>
        </p:spPr>
        <p:txBody>
          <a:bodyPr wrap="square" rtlCol="0">
            <a:spAutoFit/>
          </a:bodyPr>
          <a:lstStyle/>
          <a:p>
            <a:pPr>
              <a:lnSpc>
                <a:spcPct val="150000"/>
              </a:lnSpc>
            </a:pPr>
            <a:r>
              <a:rPr lang="en-GB" sz="1600" dirty="0"/>
              <a:t>During this financial year the inability of the business to meet its objectives, particularly Rail which is the core of PRASA’s business, was mainly due to the following factors:</a:t>
            </a:r>
          </a:p>
          <a:p>
            <a:pPr marL="342900" indent="-342900">
              <a:lnSpc>
                <a:spcPct val="150000"/>
              </a:lnSpc>
              <a:buFont typeface="+mj-lt"/>
              <a:buAutoNum type="arabicParenR"/>
            </a:pPr>
            <a:r>
              <a:rPr lang="en-GB" sz="1600" dirty="0"/>
              <a:t>Availability of train sets which were drastically reduced due to vandalism and theft that required Ad hoc maintenance and services to increase availability;</a:t>
            </a:r>
          </a:p>
          <a:p>
            <a:pPr marL="342900" indent="-342900">
              <a:lnSpc>
                <a:spcPct val="150000"/>
              </a:lnSpc>
              <a:buFont typeface="+mj-lt"/>
              <a:buAutoNum type="arabicParenR"/>
            </a:pPr>
            <a:r>
              <a:rPr lang="en-GB" sz="1600" dirty="0"/>
              <a:t>Coaches out of service awaiting components due to non-availability of long term national supply of material and components refurbishment contracts;</a:t>
            </a:r>
          </a:p>
          <a:p>
            <a:pPr marL="342900" indent="-342900">
              <a:lnSpc>
                <a:spcPct val="150000"/>
              </a:lnSpc>
              <a:buFont typeface="+mj-lt"/>
              <a:buAutoNum type="arabicParenR"/>
            </a:pPr>
            <a:r>
              <a:rPr lang="en-GB" sz="1600" dirty="0"/>
              <a:t>Cable theft and trains set alight which contributes negatively  to coaches’ availability;</a:t>
            </a:r>
          </a:p>
          <a:p>
            <a:pPr>
              <a:lnSpc>
                <a:spcPct val="150000"/>
              </a:lnSpc>
            </a:pPr>
            <a:endParaRPr lang="en-GB" sz="1600" dirty="0"/>
          </a:p>
          <a:p>
            <a:pPr>
              <a:lnSpc>
                <a:spcPct val="150000"/>
              </a:lnSpc>
            </a:pPr>
            <a:r>
              <a:rPr lang="en-GB" sz="1600" dirty="0"/>
              <a:t>Consequentially the poor performance is reflected in fare revenue collected for year ending March 2019. </a:t>
            </a:r>
          </a:p>
          <a:p>
            <a:pPr marL="285750" indent="-285750">
              <a:lnSpc>
                <a:spcPct val="150000"/>
              </a:lnSpc>
              <a:buFont typeface="Wingdings" pitchFamily="2" charset="2"/>
              <a:buChar char="§"/>
            </a:pPr>
            <a:r>
              <a:rPr lang="en-GB" sz="1600" dirty="0"/>
              <a:t>Both commuter and long distance passenger rail and bus services failed to meet the revenue target of R2.9 billion. </a:t>
            </a:r>
          </a:p>
          <a:p>
            <a:pPr marL="285750" indent="-285750">
              <a:lnSpc>
                <a:spcPct val="150000"/>
              </a:lnSpc>
              <a:buFont typeface="Wingdings" pitchFamily="2" charset="2"/>
              <a:buChar char="§"/>
            </a:pPr>
            <a:r>
              <a:rPr lang="en-GB" sz="1600" dirty="0"/>
              <a:t>The total fare revenue collected for the 2018/19 period amounted to R1.5 billion – a 15.9% below budget.</a:t>
            </a:r>
          </a:p>
        </p:txBody>
      </p:sp>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7</a:t>
            </a:fld>
            <a:endParaRPr lang="en-US" dirty="0"/>
          </a:p>
        </p:txBody>
      </p:sp>
      <p:sp>
        <p:nvSpPr>
          <p:cNvPr id="8" name="Title 1">
            <a:extLst>
              <a:ext uri="{FF2B5EF4-FFF2-40B4-BE49-F238E27FC236}">
                <a16:creationId xmlns:a16="http://schemas.microsoft.com/office/drawing/2014/main" xmlns="" id="{465D3EF2-963F-D94D-9096-429331E844ED}"/>
              </a:ext>
            </a:extLst>
          </p:cNvPr>
          <p:cNvSpPr>
            <a:spLocks noGrp="1"/>
          </p:cNvSpPr>
          <p:nvPr>
            <p:ph type="title"/>
          </p:nvPr>
        </p:nvSpPr>
        <p:spPr>
          <a:xfrm>
            <a:off x="767408" y="260648"/>
            <a:ext cx="8785225" cy="490537"/>
          </a:xfrm>
        </p:spPr>
        <p:txBody>
          <a:bodyPr/>
          <a:lstStyle/>
          <a:p>
            <a:r>
              <a:rPr lang="en-US" dirty="0">
                <a:solidFill>
                  <a:srgbClr val="00B0F0"/>
                </a:solidFill>
                <a:latin typeface="Impact"/>
                <a:cs typeface="Impact"/>
              </a:rPr>
              <a:t>A Perspective on Performance</a:t>
            </a:r>
          </a:p>
        </p:txBody>
      </p:sp>
    </p:spTree>
    <p:extLst>
      <p:ext uri="{BB962C8B-B14F-4D97-AF65-F5344CB8AC3E}">
        <p14:creationId xmlns:p14="http://schemas.microsoft.com/office/powerpoint/2010/main" xmlns="" val="70120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384" y="764704"/>
            <a:ext cx="11233248" cy="5509200"/>
          </a:xfrm>
          <a:prstGeom prst="rect">
            <a:avLst/>
          </a:prstGeom>
          <a:noFill/>
        </p:spPr>
        <p:txBody>
          <a:bodyPr wrap="square" rtlCol="0">
            <a:spAutoFit/>
          </a:bodyPr>
          <a:lstStyle/>
          <a:p>
            <a:pPr marL="285750" indent="-285750">
              <a:buFont typeface="Wingdings" pitchFamily="2" charset="2"/>
              <a:buChar char="§"/>
            </a:pPr>
            <a:r>
              <a:rPr lang="en-GB" sz="1600" dirty="0"/>
              <a:t>In response to the above below average performance, it is clear that PRASA has to contend with the question: </a:t>
            </a:r>
          </a:p>
          <a:p>
            <a:pPr marL="742950" lvl="1" indent="-285750">
              <a:buFont typeface="Wingdings" pitchFamily="2" charset="2"/>
              <a:buChar char="ü"/>
            </a:pPr>
            <a:r>
              <a:rPr lang="en-GB" sz="1600" i="1" dirty="0"/>
              <a:t>“How does PRASA plan on working towards ‘retaining existing customers whilst striving recovering lost customers”? </a:t>
            </a:r>
          </a:p>
          <a:p>
            <a:endParaRPr lang="en-GB" sz="1600" dirty="0"/>
          </a:p>
          <a:p>
            <a:pPr marL="285750" indent="-285750">
              <a:buFont typeface="Wingdings" pitchFamily="2" charset="2"/>
              <a:buChar char="§"/>
            </a:pPr>
            <a:r>
              <a:rPr lang="en-GB" sz="1600" dirty="0"/>
              <a:t>The current state of the business and the organisation’s failure to deliver on its primary mandate to ensure that rail ultimately becomes the backbone of public transport and the mode of choice now informs PRASA’s Get-On-Track Turnaround Plan for execution during the 2019/20 financial year.</a:t>
            </a:r>
          </a:p>
          <a:p>
            <a:endParaRPr lang="en-GB" sz="1600" dirty="0"/>
          </a:p>
          <a:p>
            <a:pPr marL="285750" indent="-285750">
              <a:buFont typeface="Wingdings" pitchFamily="2" charset="2"/>
              <a:buChar char="§"/>
            </a:pPr>
            <a:r>
              <a:rPr lang="en-GB" sz="1600" dirty="0"/>
              <a:t>The work in the War Room focuses giving life to the Get-On-Track Rescue Plan through improving service performance for both the commuter and passenger service. The entire organisation has been mobilised around the three  (3) work streams (</a:t>
            </a:r>
            <a:r>
              <a:rPr lang="en-GB" sz="1600" dirty="0" err="1"/>
              <a:t>i</a:t>
            </a:r>
            <a:r>
              <a:rPr lang="en-GB" sz="1600" dirty="0"/>
              <a:t>) </a:t>
            </a:r>
            <a:r>
              <a:rPr lang="en-GB" sz="1600" b="1" dirty="0"/>
              <a:t>Service Recovery</a:t>
            </a:r>
            <a:r>
              <a:rPr lang="en-GB" sz="1600" dirty="0"/>
              <a:t>, (ii) </a:t>
            </a:r>
            <a:r>
              <a:rPr lang="en-GB" sz="1600" b="1" dirty="0"/>
              <a:t>Safety Management</a:t>
            </a:r>
            <a:r>
              <a:rPr lang="en-GB" sz="1600" dirty="0"/>
              <a:t>, and (iii) </a:t>
            </a:r>
            <a:r>
              <a:rPr lang="en-GB" sz="1600" b="1" dirty="0"/>
              <a:t>Accelerated Capital Programme</a:t>
            </a:r>
            <a:r>
              <a:rPr lang="en-GB" sz="1600" dirty="0"/>
              <a:t>, that will ensure:</a:t>
            </a:r>
          </a:p>
          <a:p>
            <a:pPr marL="742950" lvl="1" indent="-285750">
              <a:buFont typeface="Wingdings" pitchFamily="2" charset="2"/>
              <a:buChar char="ü"/>
            </a:pPr>
            <a:r>
              <a:rPr lang="en-GB" sz="1600" dirty="0"/>
              <a:t>Improving On-time Performance;</a:t>
            </a:r>
          </a:p>
          <a:p>
            <a:pPr marL="742950" lvl="1" indent="-285750">
              <a:buFont typeface="Wingdings" pitchFamily="2" charset="2"/>
              <a:buChar char="ü"/>
            </a:pPr>
            <a:r>
              <a:rPr lang="en-GB" sz="1600" dirty="0"/>
              <a:t>Reducing train cancellations;</a:t>
            </a:r>
          </a:p>
          <a:p>
            <a:pPr marL="742950" lvl="1" indent="-285750">
              <a:buFont typeface="Wingdings" pitchFamily="2" charset="2"/>
              <a:buChar char="ü"/>
            </a:pPr>
            <a:r>
              <a:rPr lang="en-GB" sz="1600" dirty="0"/>
              <a:t>Ensuring reliability of infrastructure and assets;</a:t>
            </a:r>
          </a:p>
          <a:p>
            <a:pPr marL="742950" lvl="1" indent="-285750">
              <a:buFont typeface="Wingdings" pitchFamily="2" charset="2"/>
              <a:buChar char="ü"/>
            </a:pPr>
            <a:r>
              <a:rPr lang="en-GB" sz="1600" dirty="0"/>
              <a:t>Ensuring safety of passengers, public and staff;</a:t>
            </a:r>
          </a:p>
          <a:p>
            <a:pPr marL="742950" lvl="1" indent="-285750">
              <a:buFont typeface="Wingdings" pitchFamily="2" charset="2"/>
              <a:buChar char="ü"/>
            </a:pPr>
            <a:r>
              <a:rPr lang="en-GB" sz="1600" dirty="0"/>
              <a:t>Protecting infrastructure and assets; and</a:t>
            </a:r>
          </a:p>
          <a:p>
            <a:pPr marL="742950" lvl="1" indent="-285750">
              <a:buFont typeface="Wingdings" pitchFamily="2" charset="2"/>
              <a:buChar char="ü"/>
            </a:pPr>
            <a:r>
              <a:rPr lang="en-GB" sz="1600" dirty="0"/>
              <a:t>Fast-tracking the modernisation programme; </a:t>
            </a:r>
          </a:p>
          <a:p>
            <a:pPr lvl="1"/>
            <a:endParaRPr lang="en-GB" sz="1600" dirty="0"/>
          </a:p>
          <a:p>
            <a:pPr marL="285750" indent="-285750">
              <a:buFont typeface="Wingdings" pitchFamily="2" charset="2"/>
              <a:buChar char="§"/>
            </a:pPr>
            <a:r>
              <a:rPr lang="en-GB" sz="1600" dirty="0"/>
              <a:t>Restoring customer confidence and recovering the lost patronage, through improving customer experience, is our ultimate objective. </a:t>
            </a:r>
          </a:p>
          <a:p>
            <a:pPr marL="285750" indent="-285750">
              <a:buFont typeface="Wingdings" pitchFamily="2" charset="2"/>
              <a:buChar char="§"/>
            </a:pPr>
            <a:r>
              <a:rPr lang="en-GB" sz="1600" dirty="0"/>
              <a:t>Modernisation will be a game changer in transforming passenger rail travel experience and this is a course we have embarked upon and which we have no intention to abandon.</a:t>
            </a:r>
          </a:p>
        </p:txBody>
      </p:sp>
      <p:sp>
        <p:nvSpPr>
          <p:cNvPr id="2" name="Slide Number Placeholder 1"/>
          <p:cNvSpPr>
            <a:spLocks noGrp="1"/>
          </p:cNvSpPr>
          <p:nvPr>
            <p:ph type="sldNum" sz="quarter" idx="10"/>
          </p:nvPr>
        </p:nvSpPr>
        <p:spPr/>
        <p:txBody>
          <a:bodyPr/>
          <a:lstStyle/>
          <a:p>
            <a:pPr>
              <a:defRPr/>
            </a:pPr>
            <a:fld id="{172A589D-2419-4430-9E43-8EEE3D2ECEC2}" type="slidenum">
              <a:rPr lang="en-US" smtClean="0"/>
              <a:pPr>
                <a:defRPr/>
              </a:pPr>
              <a:t>8</a:t>
            </a:fld>
            <a:endParaRPr lang="en-US" dirty="0"/>
          </a:p>
        </p:txBody>
      </p:sp>
      <p:sp>
        <p:nvSpPr>
          <p:cNvPr id="8" name="Title 1">
            <a:extLst>
              <a:ext uri="{FF2B5EF4-FFF2-40B4-BE49-F238E27FC236}">
                <a16:creationId xmlns:a16="http://schemas.microsoft.com/office/drawing/2014/main" xmlns="" id="{465D3EF2-963F-D94D-9096-429331E844ED}"/>
              </a:ext>
            </a:extLst>
          </p:cNvPr>
          <p:cNvSpPr>
            <a:spLocks noGrp="1"/>
          </p:cNvSpPr>
          <p:nvPr>
            <p:ph type="title"/>
          </p:nvPr>
        </p:nvSpPr>
        <p:spPr>
          <a:xfrm>
            <a:off x="695400" y="116632"/>
            <a:ext cx="8785225" cy="490537"/>
          </a:xfrm>
        </p:spPr>
        <p:txBody>
          <a:bodyPr/>
          <a:lstStyle/>
          <a:p>
            <a:r>
              <a:rPr lang="en-US" dirty="0">
                <a:solidFill>
                  <a:srgbClr val="00B0F0"/>
                </a:solidFill>
                <a:latin typeface="Impact"/>
                <a:cs typeface="Impact"/>
              </a:rPr>
              <a:t>Response to Below Par Performance</a:t>
            </a:r>
          </a:p>
        </p:txBody>
      </p:sp>
    </p:spTree>
    <p:extLst>
      <p:ext uri="{BB962C8B-B14F-4D97-AF65-F5344CB8AC3E}">
        <p14:creationId xmlns:p14="http://schemas.microsoft.com/office/powerpoint/2010/main" xmlns="" val="2430247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6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4.09510000000000040000E+000&quot;&gt;&lt;m_ppcolschidx val=&quot;0&quot;/&gt;&lt;m_rgb r=&quot;0&quot; g=&quot;2d&quot; b=&quot;e1&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d %1&lt;/m_strFormatTime&gt;&lt;/m_precDefault&gt;&lt;/CDefaultPrec&gt;&lt;CDefaultPrec id=&quot;3&quot;&gt;&lt;m_precDefault/&gt;&lt;/CDefaultPrec&gt;&lt;CDefaultPrec id=&quot;2&quot;&gt;&lt;m_precDefault/&gt;&lt;/CDefaultPrec&gt;&lt;/root&gt;"/>
  <p:tag name="THINKCELLUNDODONOTDELETE" val="172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3vnOp6LGUab8M11FtWo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uxWc.rNAEycyV2GVY4I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76137</TotalTime>
  <Words>1738</Words>
  <Application>Microsoft Office PowerPoint</Application>
  <PresentationFormat>Custom</PresentationFormat>
  <Paragraphs>176</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think-cell Slide</vt:lpstr>
      <vt:lpstr> </vt:lpstr>
      <vt:lpstr>Content</vt:lpstr>
      <vt:lpstr>The 2018/19 Annual Report</vt:lpstr>
      <vt:lpstr>The 2018/19 Annual Report - Highlights</vt:lpstr>
      <vt:lpstr>The 2018/19 Annual Report - Highlights</vt:lpstr>
      <vt:lpstr>A Perspective on Performance</vt:lpstr>
      <vt:lpstr>A Perspective on Performance</vt:lpstr>
      <vt:lpstr>A Perspective on Performance</vt:lpstr>
      <vt:lpstr>Response to Below Par Performance</vt:lpstr>
      <vt:lpstr>A Perspective on Financial Performance</vt:lpstr>
      <vt:lpstr>Slide 10</vt:lpstr>
      <vt:lpstr>Slide 11</vt:lpstr>
      <vt:lpstr>Slide 12</vt:lpstr>
      <vt:lpstr>Slide 13</vt:lpstr>
      <vt:lpstr>Slide 14</vt:lpstr>
      <vt:lpstr>Slide 15</vt:lpstr>
      <vt:lpstr>Slide 16</vt:lpstr>
      <vt:lpstr>Performance against Pre-Determined Objectives</vt:lpstr>
      <vt:lpstr>Performance against Pre-determined Objectives</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PCOT; ACCIDENTS</dc:title>
  <dc:creator>Zwelakhe Mayaba</dc:creator>
  <cp:lastModifiedBy>PUMZA</cp:lastModifiedBy>
  <cp:revision>2607</cp:revision>
  <cp:lastPrinted>2019-09-02T21:20:42Z</cp:lastPrinted>
  <dcterms:created xsi:type="dcterms:W3CDTF">2009-03-23T19:37:00Z</dcterms:created>
  <dcterms:modified xsi:type="dcterms:W3CDTF">2019-10-11T09:09:28Z</dcterms:modified>
</cp:coreProperties>
</file>