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theme/theme4.xml" ContentType="application/vnd.openxmlformats-officedocument.them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58" r:id="rId2"/>
  </p:sldMasterIdLst>
  <p:notesMasterIdLst>
    <p:notesMasterId r:id="rId45"/>
  </p:notesMasterIdLst>
  <p:handoutMasterIdLst>
    <p:handoutMasterId r:id="rId46"/>
  </p:handoutMasterIdLst>
  <p:sldIdLst>
    <p:sldId id="561" r:id="rId3"/>
    <p:sldId id="473" r:id="rId4"/>
    <p:sldId id="521" r:id="rId5"/>
    <p:sldId id="522" r:id="rId6"/>
    <p:sldId id="443" r:id="rId7"/>
    <p:sldId id="548" r:id="rId8"/>
    <p:sldId id="502" r:id="rId9"/>
    <p:sldId id="563" r:id="rId10"/>
    <p:sldId id="532" r:id="rId11"/>
    <p:sldId id="562" r:id="rId12"/>
    <p:sldId id="454" r:id="rId13"/>
    <p:sldId id="523" r:id="rId14"/>
    <p:sldId id="565" r:id="rId15"/>
    <p:sldId id="564" r:id="rId16"/>
    <p:sldId id="566" r:id="rId17"/>
    <p:sldId id="524" r:id="rId18"/>
    <p:sldId id="567" r:id="rId19"/>
    <p:sldId id="568" r:id="rId20"/>
    <p:sldId id="570" r:id="rId21"/>
    <p:sldId id="571" r:id="rId22"/>
    <p:sldId id="575" r:id="rId23"/>
    <p:sldId id="574" r:id="rId24"/>
    <p:sldId id="576" r:id="rId25"/>
    <p:sldId id="578" r:id="rId26"/>
    <p:sldId id="577" r:id="rId27"/>
    <p:sldId id="579" r:id="rId28"/>
    <p:sldId id="573" r:id="rId29"/>
    <p:sldId id="580" r:id="rId30"/>
    <p:sldId id="582" r:id="rId31"/>
    <p:sldId id="583" r:id="rId32"/>
    <p:sldId id="581" r:id="rId33"/>
    <p:sldId id="569" r:id="rId34"/>
    <p:sldId id="587" r:id="rId35"/>
    <p:sldId id="584" r:id="rId36"/>
    <p:sldId id="586" r:id="rId37"/>
    <p:sldId id="519" r:id="rId38"/>
    <p:sldId id="594" r:id="rId39"/>
    <p:sldId id="595" r:id="rId40"/>
    <p:sldId id="596" r:id="rId41"/>
    <p:sldId id="597" r:id="rId42"/>
    <p:sldId id="598" r:id="rId43"/>
    <p:sldId id="488" r:id="rId44"/>
  </p:sldIdLst>
  <p:sldSz cx="10693400" cy="7561263"/>
  <p:notesSz cx="6797675" cy="9926638"/>
  <p:defaultTextStyle>
    <a:defPPr>
      <a:defRPr lang="en-US"/>
    </a:defPPr>
    <a:lvl1pPr algn="l" defTabSz="1052513" rtl="0" fontAlgn="base">
      <a:spcBef>
        <a:spcPct val="0"/>
      </a:spcBef>
      <a:spcAft>
        <a:spcPct val="0"/>
      </a:spcAft>
      <a:defRPr sz="2100" kern="1200">
        <a:solidFill>
          <a:schemeClr val="tx1"/>
        </a:solidFill>
        <a:latin typeface="Arial" charset="0"/>
        <a:ea typeface="+mn-ea"/>
        <a:cs typeface="Arial" charset="0"/>
      </a:defRPr>
    </a:lvl1pPr>
    <a:lvl2pPr marL="525463" indent="-68263" algn="l" defTabSz="1052513" rtl="0" fontAlgn="base">
      <a:spcBef>
        <a:spcPct val="0"/>
      </a:spcBef>
      <a:spcAft>
        <a:spcPct val="0"/>
      </a:spcAft>
      <a:defRPr sz="2100" kern="1200">
        <a:solidFill>
          <a:schemeClr val="tx1"/>
        </a:solidFill>
        <a:latin typeface="Arial" charset="0"/>
        <a:ea typeface="+mn-ea"/>
        <a:cs typeface="Arial" charset="0"/>
      </a:defRPr>
    </a:lvl2pPr>
    <a:lvl3pPr marL="1052513" indent="-138113" algn="l" defTabSz="1052513" rtl="0" fontAlgn="base">
      <a:spcBef>
        <a:spcPct val="0"/>
      </a:spcBef>
      <a:spcAft>
        <a:spcPct val="0"/>
      </a:spcAft>
      <a:defRPr sz="2100" kern="1200">
        <a:solidFill>
          <a:schemeClr val="tx1"/>
        </a:solidFill>
        <a:latin typeface="Arial" charset="0"/>
        <a:ea typeface="+mn-ea"/>
        <a:cs typeface="Arial" charset="0"/>
      </a:defRPr>
    </a:lvl3pPr>
    <a:lvl4pPr marL="1579563" indent="-207963" algn="l" defTabSz="1052513" rtl="0" fontAlgn="base">
      <a:spcBef>
        <a:spcPct val="0"/>
      </a:spcBef>
      <a:spcAft>
        <a:spcPct val="0"/>
      </a:spcAft>
      <a:defRPr sz="2100" kern="1200">
        <a:solidFill>
          <a:schemeClr val="tx1"/>
        </a:solidFill>
        <a:latin typeface="Arial" charset="0"/>
        <a:ea typeface="+mn-ea"/>
        <a:cs typeface="Arial" charset="0"/>
      </a:defRPr>
    </a:lvl4pPr>
    <a:lvl5pPr marL="2105025" indent="-276225" algn="l" defTabSz="1052513" rtl="0" fontAlgn="base">
      <a:spcBef>
        <a:spcPct val="0"/>
      </a:spcBef>
      <a:spcAft>
        <a:spcPct val="0"/>
      </a:spcAft>
      <a:defRPr sz="2100" kern="1200">
        <a:solidFill>
          <a:schemeClr val="tx1"/>
        </a:solidFill>
        <a:latin typeface="Arial" charset="0"/>
        <a:ea typeface="+mn-ea"/>
        <a:cs typeface="Arial" charset="0"/>
      </a:defRPr>
    </a:lvl5pPr>
    <a:lvl6pPr marL="2286000" algn="l" defTabSz="914400" rtl="0" eaLnBrk="1" latinLnBrk="0" hangingPunct="1">
      <a:defRPr sz="2100" kern="1200">
        <a:solidFill>
          <a:schemeClr val="tx1"/>
        </a:solidFill>
        <a:latin typeface="Arial" charset="0"/>
        <a:ea typeface="+mn-ea"/>
        <a:cs typeface="Arial" charset="0"/>
      </a:defRPr>
    </a:lvl6pPr>
    <a:lvl7pPr marL="2743200" algn="l" defTabSz="914400" rtl="0" eaLnBrk="1" latinLnBrk="0" hangingPunct="1">
      <a:defRPr sz="2100" kern="1200">
        <a:solidFill>
          <a:schemeClr val="tx1"/>
        </a:solidFill>
        <a:latin typeface="Arial" charset="0"/>
        <a:ea typeface="+mn-ea"/>
        <a:cs typeface="Arial" charset="0"/>
      </a:defRPr>
    </a:lvl7pPr>
    <a:lvl8pPr marL="3200400" algn="l" defTabSz="914400" rtl="0" eaLnBrk="1" latinLnBrk="0" hangingPunct="1">
      <a:defRPr sz="2100" kern="1200">
        <a:solidFill>
          <a:schemeClr val="tx1"/>
        </a:solidFill>
        <a:latin typeface="Arial" charset="0"/>
        <a:ea typeface="+mn-ea"/>
        <a:cs typeface="Arial" charset="0"/>
      </a:defRPr>
    </a:lvl8pPr>
    <a:lvl9pPr marL="3657600" algn="l" defTabSz="914400" rtl="0" eaLnBrk="1" latinLnBrk="0" hangingPunct="1">
      <a:defRPr sz="21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381">
          <p15:clr>
            <a:srgbClr val="A4A3A4"/>
          </p15:clr>
        </p15:guide>
        <p15:guide id="2" pos="3368">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8000"/>
    <a:srgbClr val="04155C"/>
    <a:srgbClr val="D14F15"/>
    <a:srgbClr val="B1993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60" autoAdjust="0"/>
    <p:restoredTop sz="62983" autoAdjust="0"/>
  </p:normalViewPr>
  <p:slideViewPr>
    <p:cSldViewPr>
      <p:cViewPr varScale="1">
        <p:scale>
          <a:sx n="106" d="100"/>
          <a:sy n="106" d="100"/>
        </p:scale>
        <p:origin x="-1518" y="-84"/>
      </p:cViewPr>
      <p:guideLst>
        <p:guide orient="horz" pos="2381"/>
        <p:guide pos="3368"/>
      </p:guideLst>
    </p:cSldViewPr>
  </p:slideViewPr>
  <p:outlineViewPr>
    <p:cViewPr>
      <p:scale>
        <a:sx n="33" d="100"/>
        <a:sy n="33" d="100"/>
      </p:scale>
      <p:origin x="53" y="61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atin typeface="Arial" charset="0"/>
                <a:cs typeface="Arial" charset="0"/>
              </a:defRPr>
            </a:lvl1pPr>
          </a:lstStyle>
          <a:p>
            <a:pPr>
              <a:defRPr/>
            </a:pPr>
            <a:fld id="{D76B4358-A173-42E3-9B05-84D8D4DA76B4}" type="datetimeFigureOut">
              <a:rPr lang="en-US"/>
              <a:pPr>
                <a:defRPr/>
              </a:pPr>
              <a:t>10/10/2019</a:t>
            </a:fld>
            <a:endParaRPr lang="en-US"/>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7BE08CD3-D62B-4C30-8605-55B82CF5A4D8}" type="slidenum">
              <a:rPr lang="en-US"/>
              <a:pPr>
                <a:defRPr/>
              </a:pPr>
              <a:t>‹#›</a:t>
            </a:fld>
            <a:endParaRPr lang="en-US"/>
          </a:p>
        </p:txBody>
      </p:sp>
    </p:spTree>
    <p:extLst>
      <p:ext uri="{BB962C8B-B14F-4D97-AF65-F5344CB8AC3E}">
        <p14:creationId xmlns:p14="http://schemas.microsoft.com/office/powerpoint/2010/main" xmlns="" val="13473510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defTabSz="1053297" fontAlgn="auto">
              <a:spcBef>
                <a:spcPts val="0"/>
              </a:spcBef>
              <a:spcAft>
                <a:spcPts val="0"/>
              </a:spcAft>
              <a:defRPr sz="1200">
                <a:latin typeface="+mn-lt"/>
                <a:cs typeface="+mn-cs"/>
              </a:defRPr>
            </a:lvl1pPr>
          </a:lstStyle>
          <a:p>
            <a:pPr>
              <a:defRPr/>
            </a:pPr>
            <a:endParaRPr lang="en-ZA"/>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defTabSz="1053297" fontAlgn="auto">
              <a:spcBef>
                <a:spcPts val="0"/>
              </a:spcBef>
              <a:spcAft>
                <a:spcPts val="0"/>
              </a:spcAft>
              <a:defRPr sz="1200">
                <a:latin typeface="+mn-lt"/>
                <a:cs typeface="+mn-cs"/>
              </a:defRPr>
            </a:lvl1pPr>
          </a:lstStyle>
          <a:p>
            <a:pPr>
              <a:defRPr/>
            </a:pPr>
            <a:fld id="{0E139360-72AF-49C3-8804-C98FC2BB4F10}" type="datetimeFigureOut">
              <a:rPr lang="en-US"/>
              <a:pPr>
                <a:defRPr/>
              </a:pPr>
              <a:t>10/10/2019</a:t>
            </a:fld>
            <a:endParaRPr lang="en-ZA"/>
          </a:p>
        </p:txBody>
      </p:sp>
      <p:sp>
        <p:nvSpPr>
          <p:cNvPr id="4" name="Slide Image Placeholder 3"/>
          <p:cNvSpPr>
            <a:spLocks noGrp="1" noRot="1" noChangeAspect="1"/>
          </p:cNvSpPr>
          <p:nvPr>
            <p:ph type="sldImg" idx="2"/>
          </p:nvPr>
        </p:nvSpPr>
        <p:spPr>
          <a:xfrm>
            <a:off x="768350" y="746125"/>
            <a:ext cx="5260975" cy="3721100"/>
          </a:xfrm>
          <a:prstGeom prst="rect">
            <a:avLst/>
          </a:prstGeom>
          <a:noFill/>
          <a:ln w="12700">
            <a:solidFill>
              <a:prstClr val="black"/>
            </a:solidFill>
          </a:ln>
        </p:spPr>
        <p:txBody>
          <a:bodyPr vert="horz" lIns="91440" tIns="45720" rIns="91440" bIns="45720" rtlCol="0" anchor="ctr"/>
          <a:lstStyle/>
          <a:p>
            <a:pPr lvl="0"/>
            <a:endParaRPr lang="en-ZA" noProof="0" smtClean="0"/>
          </a:p>
        </p:txBody>
      </p:sp>
      <p:sp>
        <p:nvSpPr>
          <p:cNvPr id="5" name="Notes Placeholder 4"/>
          <p:cNvSpPr>
            <a:spLocks noGrp="1"/>
          </p:cNvSpPr>
          <p:nvPr>
            <p:ph type="body" sz="quarter" idx="3"/>
          </p:nvPr>
        </p:nvSpPr>
        <p:spPr>
          <a:xfrm>
            <a:off x="679450" y="4716463"/>
            <a:ext cx="5438775" cy="4464050"/>
          </a:xfrm>
          <a:prstGeom prst="rect">
            <a:avLst/>
          </a:prstGeom>
        </p:spPr>
        <p:txBody>
          <a:bodyPr vert="horz" wrap="square" lIns="91440" tIns="45720" rIns="91440" bIns="45720" numCol="1" anchor="t" anchorCtr="0" compatLnSpc="1">
            <a:prstTxWarp prst="textNoShape">
              <a:avLst/>
            </a:prstTxWarp>
            <a:normAutofit/>
          </a:bodyPr>
          <a:lstStyle/>
          <a:p>
            <a:pPr lvl="0"/>
            <a:r>
              <a:rPr lang="en-ZA" noProof="0" smtClean="0"/>
              <a:t>Click to edit Master text styles</a:t>
            </a:r>
          </a:p>
          <a:p>
            <a:pPr lvl="1"/>
            <a:r>
              <a:rPr lang="en-ZA" noProof="0" smtClean="0"/>
              <a:t>Second level</a:t>
            </a:r>
          </a:p>
          <a:p>
            <a:pPr lvl="2"/>
            <a:r>
              <a:rPr lang="en-ZA" noProof="0" smtClean="0"/>
              <a:t>Third level</a:t>
            </a:r>
          </a:p>
          <a:p>
            <a:pPr lvl="3"/>
            <a:r>
              <a:rPr lang="en-ZA" noProof="0" smtClean="0"/>
              <a:t>Fourth level</a:t>
            </a:r>
          </a:p>
          <a:p>
            <a:pPr lvl="4"/>
            <a:r>
              <a:rPr lang="en-ZA" noProof="0" smtClean="0"/>
              <a:t>Fifth level</a:t>
            </a:r>
          </a:p>
        </p:txBody>
      </p:sp>
      <p:sp>
        <p:nvSpPr>
          <p:cNvPr id="6" name="Footer Placeholder 5"/>
          <p:cNvSpPr>
            <a:spLocks noGrp="1"/>
          </p:cNvSpPr>
          <p:nvPr>
            <p:ph type="ftr" sz="quarter" idx="4"/>
          </p:nvPr>
        </p:nvSpPr>
        <p:spPr>
          <a:xfrm>
            <a:off x="0" y="9429750"/>
            <a:ext cx="2946400" cy="495300"/>
          </a:xfrm>
          <a:prstGeom prst="rect">
            <a:avLst/>
          </a:prstGeom>
        </p:spPr>
        <p:txBody>
          <a:bodyPr vert="horz" lIns="91440" tIns="45720" rIns="91440" bIns="45720" rtlCol="0" anchor="b"/>
          <a:lstStyle>
            <a:lvl1pPr algn="l" defTabSz="1053297" fontAlgn="auto">
              <a:spcBef>
                <a:spcPts val="0"/>
              </a:spcBef>
              <a:spcAft>
                <a:spcPts val="0"/>
              </a:spcAft>
              <a:defRPr sz="1200">
                <a:latin typeface="+mn-lt"/>
                <a:cs typeface="+mn-cs"/>
              </a:defRPr>
            </a:lvl1pPr>
          </a:lstStyle>
          <a:p>
            <a:pPr>
              <a:defRPr/>
            </a:pPr>
            <a:endParaRPr lang="en-ZA"/>
          </a:p>
        </p:txBody>
      </p:sp>
      <p:sp>
        <p:nvSpPr>
          <p:cNvPr id="7" name="Slide Number Placeholder 6"/>
          <p:cNvSpPr>
            <a:spLocks noGrp="1"/>
          </p:cNvSpPr>
          <p:nvPr>
            <p:ph type="sldNum" sz="quarter" idx="5"/>
          </p:nvPr>
        </p:nvSpPr>
        <p:spPr>
          <a:xfrm>
            <a:off x="3849688" y="9429750"/>
            <a:ext cx="2946400" cy="495300"/>
          </a:xfrm>
          <a:prstGeom prst="rect">
            <a:avLst/>
          </a:prstGeom>
        </p:spPr>
        <p:txBody>
          <a:bodyPr vert="horz" lIns="91440" tIns="45720" rIns="91440" bIns="45720" rtlCol="0" anchor="b"/>
          <a:lstStyle>
            <a:lvl1pPr algn="r" defTabSz="1053297" fontAlgn="auto">
              <a:spcBef>
                <a:spcPts val="0"/>
              </a:spcBef>
              <a:spcAft>
                <a:spcPts val="0"/>
              </a:spcAft>
              <a:defRPr sz="1200">
                <a:latin typeface="+mn-lt"/>
                <a:cs typeface="+mn-cs"/>
              </a:defRPr>
            </a:lvl1pPr>
          </a:lstStyle>
          <a:p>
            <a:pPr>
              <a:defRPr/>
            </a:pPr>
            <a:fld id="{3B3464C0-35DE-4520-94F8-BE0955ADC5AF}" type="slidenum">
              <a:rPr lang="en-ZA"/>
              <a:pPr>
                <a:defRPr/>
              </a:pPr>
              <a:t>‹#›</a:t>
            </a:fld>
            <a:endParaRPr lang="en-ZA"/>
          </a:p>
        </p:txBody>
      </p:sp>
    </p:spTree>
    <p:extLst>
      <p:ext uri="{BB962C8B-B14F-4D97-AF65-F5344CB8AC3E}">
        <p14:creationId xmlns:p14="http://schemas.microsoft.com/office/powerpoint/2010/main" xmlns="" val="3836329434"/>
      </p:ext>
    </p:extLst>
  </p:cSld>
  <p:clrMap bg1="lt1" tx1="dk1" bg2="lt2" tx2="dk2" accent1="accent1" accent2="accent2" accent3="accent3" accent4="accent4" accent5="accent5" accent6="accent6" hlink="hlink" folHlink="folHlink"/>
  <p:notesStyle>
    <a:lvl1pPr algn="l" defTabSz="1052513" rtl="0" eaLnBrk="0" fontAlgn="base" hangingPunct="0">
      <a:spcBef>
        <a:spcPct val="30000"/>
      </a:spcBef>
      <a:spcAft>
        <a:spcPct val="0"/>
      </a:spcAft>
      <a:defRPr sz="1400" kern="1200">
        <a:solidFill>
          <a:schemeClr val="tx1"/>
        </a:solidFill>
        <a:latin typeface="+mn-lt"/>
        <a:ea typeface="+mn-ea"/>
        <a:cs typeface="+mn-cs"/>
      </a:defRPr>
    </a:lvl1pPr>
    <a:lvl2pPr marL="525463" algn="l" defTabSz="1052513" rtl="0" eaLnBrk="0" fontAlgn="base" hangingPunct="0">
      <a:spcBef>
        <a:spcPct val="30000"/>
      </a:spcBef>
      <a:spcAft>
        <a:spcPct val="0"/>
      </a:spcAft>
      <a:defRPr sz="1400" kern="1200">
        <a:solidFill>
          <a:schemeClr val="tx1"/>
        </a:solidFill>
        <a:latin typeface="+mn-lt"/>
        <a:ea typeface="+mn-ea"/>
        <a:cs typeface="+mn-cs"/>
      </a:defRPr>
    </a:lvl2pPr>
    <a:lvl3pPr marL="1052513" algn="l" defTabSz="1052513" rtl="0" eaLnBrk="0" fontAlgn="base" hangingPunct="0">
      <a:spcBef>
        <a:spcPct val="30000"/>
      </a:spcBef>
      <a:spcAft>
        <a:spcPct val="0"/>
      </a:spcAft>
      <a:defRPr sz="1400" kern="1200">
        <a:solidFill>
          <a:schemeClr val="tx1"/>
        </a:solidFill>
        <a:latin typeface="+mn-lt"/>
        <a:ea typeface="+mn-ea"/>
        <a:cs typeface="+mn-cs"/>
      </a:defRPr>
    </a:lvl3pPr>
    <a:lvl4pPr marL="1579563" algn="l" defTabSz="1052513" rtl="0" eaLnBrk="0" fontAlgn="base" hangingPunct="0">
      <a:spcBef>
        <a:spcPct val="30000"/>
      </a:spcBef>
      <a:spcAft>
        <a:spcPct val="0"/>
      </a:spcAft>
      <a:defRPr sz="1400" kern="1200">
        <a:solidFill>
          <a:schemeClr val="tx1"/>
        </a:solidFill>
        <a:latin typeface="+mn-lt"/>
        <a:ea typeface="+mn-ea"/>
        <a:cs typeface="+mn-cs"/>
      </a:defRPr>
    </a:lvl4pPr>
    <a:lvl5pPr marL="2105025" algn="l" defTabSz="1052513" rtl="0" eaLnBrk="0" fontAlgn="base" hangingPunct="0">
      <a:spcBef>
        <a:spcPct val="30000"/>
      </a:spcBef>
      <a:spcAft>
        <a:spcPct val="0"/>
      </a:spcAft>
      <a:defRPr sz="1400" kern="1200">
        <a:solidFill>
          <a:schemeClr val="tx1"/>
        </a:solidFill>
        <a:latin typeface="+mn-lt"/>
        <a:ea typeface="+mn-ea"/>
        <a:cs typeface="+mn-cs"/>
      </a:defRPr>
    </a:lvl5pPr>
    <a:lvl6pPr marL="2633243" algn="l" defTabSz="1053297" rtl="0" eaLnBrk="1" latinLnBrk="0" hangingPunct="1">
      <a:defRPr sz="1400" kern="1200">
        <a:solidFill>
          <a:schemeClr val="tx1"/>
        </a:solidFill>
        <a:latin typeface="+mn-lt"/>
        <a:ea typeface="+mn-ea"/>
        <a:cs typeface="+mn-cs"/>
      </a:defRPr>
    </a:lvl6pPr>
    <a:lvl7pPr marL="3159892" algn="l" defTabSz="1053297" rtl="0" eaLnBrk="1" latinLnBrk="0" hangingPunct="1">
      <a:defRPr sz="1400" kern="1200">
        <a:solidFill>
          <a:schemeClr val="tx1"/>
        </a:solidFill>
        <a:latin typeface="+mn-lt"/>
        <a:ea typeface="+mn-ea"/>
        <a:cs typeface="+mn-cs"/>
      </a:defRPr>
    </a:lvl7pPr>
    <a:lvl8pPr marL="3686541" algn="l" defTabSz="1053297" rtl="0" eaLnBrk="1" latinLnBrk="0" hangingPunct="1">
      <a:defRPr sz="1400" kern="1200">
        <a:solidFill>
          <a:schemeClr val="tx1"/>
        </a:solidFill>
        <a:latin typeface="+mn-lt"/>
        <a:ea typeface="+mn-ea"/>
        <a:cs typeface="+mn-cs"/>
      </a:defRPr>
    </a:lvl8pPr>
    <a:lvl9pPr marL="4213189" algn="l" defTabSz="1053297" rtl="0" eaLnBrk="1" latinLnBrk="0" hangingPunct="1">
      <a:defRPr sz="1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0000" y="1800000"/>
            <a:ext cx="9180000" cy="1080000"/>
          </a:xfrm>
          <a:prstGeom prst="rect">
            <a:avLst/>
          </a:prstGeom>
        </p:spPr>
        <p:txBody>
          <a:bodyPr lIns="0" tIns="0" rIns="0" bIns="0" anchor="ctr" anchorCtr="0">
            <a:normAutofit/>
          </a:bodyPr>
          <a:lstStyle>
            <a:lvl1pPr>
              <a:defRPr sz="2800"/>
            </a:lvl1pPr>
          </a:lstStyle>
          <a:p>
            <a:r>
              <a:rPr lang="en-US" smtClean="0"/>
              <a:t>Click to edit Master title style</a:t>
            </a:r>
            <a:endParaRPr lang="en-ZA" dirty="0"/>
          </a:p>
        </p:txBody>
      </p:sp>
      <p:sp>
        <p:nvSpPr>
          <p:cNvPr id="3" name="Subtitle 2"/>
          <p:cNvSpPr>
            <a:spLocks noGrp="1"/>
          </p:cNvSpPr>
          <p:nvPr>
            <p:ph type="subTitle" idx="1"/>
          </p:nvPr>
        </p:nvSpPr>
        <p:spPr>
          <a:xfrm>
            <a:off x="802005" y="4284715"/>
            <a:ext cx="9180000" cy="710362"/>
          </a:xfrm>
          <a:prstGeom prst="rect">
            <a:avLst/>
          </a:prstGeom>
        </p:spPr>
        <p:txBody>
          <a:bodyPr lIns="0" tIns="0" rIns="0" bIns="0">
            <a:normAutofit/>
          </a:bodyPr>
          <a:lstStyle>
            <a:lvl1pPr marL="0" indent="0" algn="l">
              <a:buNone/>
              <a:defRPr sz="2000" b="1" cap="small" baseline="0">
                <a:solidFill>
                  <a:srgbClr val="B19935"/>
                </a:solidFill>
              </a:defRPr>
            </a:lvl1pPr>
            <a:lvl2pPr marL="526649" indent="0" algn="ctr">
              <a:buNone/>
              <a:defRPr>
                <a:solidFill>
                  <a:schemeClr val="tx1">
                    <a:tint val="75000"/>
                  </a:schemeClr>
                </a:solidFill>
              </a:defRPr>
            </a:lvl2pPr>
            <a:lvl3pPr marL="1053297" indent="0" algn="ctr">
              <a:buNone/>
              <a:defRPr>
                <a:solidFill>
                  <a:schemeClr val="tx1">
                    <a:tint val="75000"/>
                  </a:schemeClr>
                </a:solidFill>
              </a:defRPr>
            </a:lvl3pPr>
            <a:lvl4pPr marL="1579946" indent="0" algn="ctr">
              <a:buNone/>
              <a:defRPr>
                <a:solidFill>
                  <a:schemeClr val="tx1">
                    <a:tint val="75000"/>
                  </a:schemeClr>
                </a:solidFill>
              </a:defRPr>
            </a:lvl4pPr>
            <a:lvl5pPr marL="2106595" indent="0" algn="ctr">
              <a:buNone/>
              <a:defRPr>
                <a:solidFill>
                  <a:schemeClr val="tx1">
                    <a:tint val="75000"/>
                  </a:schemeClr>
                </a:solidFill>
              </a:defRPr>
            </a:lvl5pPr>
            <a:lvl6pPr marL="2633243" indent="0" algn="ctr">
              <a:buNone/>
              <a:defRPr>
                <a:solidFill>
                  <a:schemeClr val="tx1">
                    <a:tint val="75000"/>
                  </a:schemeClr>
                </a:solidFill>
              </a:defRPr>
            </a:lvl6pPr>
            <a:lvl7pPr marL="3159892" indent="0" algn="ctr">
              <a:buNone/>
              <a:defRPr>
                <a:solidFill>
                  <a:schemeClr val="tx1">
                    <a:tint val="75000"/>
                  </a:schemeClr>
                </a:solidFill>
              </a:defRPr>
            </a:lvl7pPr>
            <a:lvl8pPr marL="3686541" indent="0" algn="ctr">
              <a:buNone/>
              <a:defRPr>
                <a:solidFill>
                  <a:schemeClr val="tx1">
                    <a:tint val="75000"/>
                  </a:schemeClr>
                </a:solidFill>
              </a:defRPr>
            </a:lvl8pPr>
            <a:lvl9pPr marL="4213189" indent="0" algn="ctr">
              <a:buNone/>
              <a:defRPr>
                <a:solidFill>
                  <a:schemeClr val="tx1">
                    <a:tint val="75000"/>
                  </a:schemeClr>
                </a:solidFill>
              </a:defRPr>
            </a:lvl9pPr>
          </a:lstStyle>
          <a:p>
            <a:r>
              <a:rPr lang="en-US" smtClean="0"/>
              <a:t>Click to edit Master subtitle style</a:t>
            </a:r>
            <a:endParaRPr lang="en-ZA" dirty="0"/>
          </a:p>
        </p:txBody>
      </p:sp>
    </p:spTree>
    <p:extLst>
      <p:ext uri="{BB962C8B-B14F-4D97-AF65-F5344CB8AC3E}">
        <p14:creationId xmlns:p14="http://schemas.microsoft.com/office/powerpoint/2010/main" xmlns="" val="4068841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cxnSp>
        <p:nvCxnSpPr>
          <p:cNvPr id="4" name="Straight Connector 3"/>
          <p:cNvCxnSpPr/>
          <p:nvPr/>
        </p:nvCxnSpPr>
        <p:spPr>
          <a:xfrm>
            <a:off x="720725" y="1331913"/>
            <a:ext cx="9178925" cy="0"/>
          </a:xfrm>
          <a:prstGeom prst="line">
            <a:avLst/>
          </a:prstGeom>
          <a:ln w="12700">
            <a:solidFill>
              <a:srgbClr val="B19935"/>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720725" y="6567488"/>
            <a:ext cx="9197975" cy="0"/>
          </a:xfrm>
          <a:prstGeom prst="line">
            <a:avLst/>
          </a:prstGeom>
          <a:ln w="12700">
            <a:solidFill>
              <a:srgbClr val="B1993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0000" y="540000"/>
            <a:ext cx="9178925" cy="720000"/>
          </a:xfrm>
          <a:prstGeom prst="rect">
            <a:avLst/>
          </a:prstGeom>
        </p:spPr>
        <p:txBody>
          <a:bodyPr lIns="0" tIns="0" rIns="0" bIns="0" anchor="b" anchorCtr="0"/>
          <a:lstStyle>
            <a:lvl1pPr>
              <a:defRPr/>
            </a:lvl1pPr>
          </a:lstStyle>
          <a:p>
            <a:r>
              <a:rPr lang="en-US" dirty="0" smtClean="0"/>
              <a:t>Click to edit Master title style</a:t>
            </a:r>
            <a:endParaRPr lang="en-ZA" dirty="0"/>
          </a:p>
        </p:txBody>
      </p:sp>
      <p:sp>
        <p:nvSpPr>
          <p:cNvPr id="3" name="Content Placeholder 2"/>
          <p:cNvSpPr>
            <a:spLocks noGrp="1"/>
          </p:cNvSpPr>
          <p:nvPr>
            <p:ph idx="1"/>
          </p:nvPr>
        </p:nvSpPr>
        <p:spPr>
          <a:xfrm>
            <a:off x="720725" y="1439999"/>
            <a:ext cx="9178925" cy="5004000"/>
          </a:xfrm>
          <a:prstGeom prst="rect">
            <a:avLst/>
          </a:prstGeom>
        </p:spPr>
        <p:txBody>
          <a:bodyPr lIns="0" tIns="0" rIns="0" bIns="0"/>
          <a:lstStyle>
            <a:lvl1pPr>
              <a:buFont typeface="Wingdings" pitchFamily="2" charset="2"/>
              <a:buNone/>
              <a:defRPr sz="1800"/>
            </a:lvl1pPr>
            <a:lvl2pPr marL="271463" indent="-271463">
              <a:buFont typeface="Wingdings" pitchFamily="2" charset="2"/>
              <a:buChar char="Ø"/>
              <a:defRPr sz="1800"/>
            </a:lvl2pPr>
            <a:lvl3pPr marL="534988" indent="-273050">
              <a:buFont typeface="Wingdings" pitchFamily="2" charset="2"/>
              <a:buChar char="§"/>
              <a:defRPr sz="1800"/>
            </a:lvl3pPr>
            <a:lvl4pPr marL="808038" indent="-273050">
              <a:buFont typeface="Arial" pitchFamily="34" charset="0"/>
              <a:buChar char="•"/>
              <a:defRPr sz="1800"/>
            </a:lvl4pPr>
            <a:lvl5pPr marL="1079500" indent="-263525">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6" name="Slide Number Placeholder 5"/>
          <p:cNvSpPr>
            <a:spLocks noGrp="1"/>
          </p:cNvSpPr>
          <p:nvPr>
            <p:ph type="sldNum" sz="quarter" idx="10"/>
          </p:nvPr>
        </p:nvSpPr>
        <p:spPr>
          <a:xfrm>
            <a:off x="9558338" y="6781800"/>
            <a:ext cx="360362" cy="252413"/>
          </a:xfrm>
          <a:prstGeom prst="rect">
            <a:avLst/>
          </a:prstGeom>
          <a:ln w="12700">
            <a:solidFill>
              <a:srgbClr val="B19935"/>
            </a:solidFill>
          </a:ln>
        </p:spPr>
        <p:txBody>
          <a:bodyPr lIns="0" tIns="0" rIns="0" bIns="0" anchor="ctr" anchorCtr="0"/>
          <a:lstStyle>
            <a:lvl1pPr algn="ctr">
              <a:defRPr sz="1200">
                <a:solidFill>
                  <a:srgbClr val="008000"/>
                </a:solidFill>
                <a:latin typeface="Arial" charset="0"/>
                <a:cs typeface="Arial" charset="0"/>
              </a:defRPr>
            </a:lvl1pPr>
          </a:lstStyle>
          <a:p>
            <a:pPr>
              <a:defRPr/>
            </a:pPr>
            <a:fld id="{8644B82F-AE1A-44E3-8385-CFA9707FA6CD}" type="slidenum">
              <a:rPr lang="en-ZA"/>
              <a:pPr>
                <a:defRPr/>
              </a:pPr>
              <a:t>‹#›</a:t>
            </a:fld>
            <a:endParaRPr lang="en-ZA" dirty="0"/>
          </a:p>
        </p:txBody>
      </p:sp>
    </p:spTree>
    <p:extLst>
      <p:ext uri="{BB962C8B-B14F-4D97-AF65-F5344CB8AC3E}">
        <p14:creationId xmlns:p14="http://schemas.microsoft.com/office/powerpoint/2010/main" xmlns="" val="401645322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0000" y="1800000"/>
            <a:ext cx="9180000" cy="1080000"/>
          </a:xfrm>
          <a:prstGeom prst="rect">
            <a:avLst/>
          </a:prstGeom>
        </p:spPr>
        <p:txBody>
          <a:bodyPr lIns="0" tIns="0" rIns="0" bIns="0" anchor="ctr" anchorCtr="0">
            <a:normAutofit/>
          </a:bodyPr>
          <a:lstStyle>
            <a:lvl1pPr>
              <a:defRPr sz="2800"/>
            </a:lvl1pPr>
          </a:lstStyle>
          <a:p>
            <a:r>
              <a:rPr lang="en-US" smtClean="0"/>
              <a:t>Click to edit Master title style</a:t>
            </a:r>
            <a:endParaRPr lang="en-ZA" dirty="0"/>
          </a:p>
        </p:txBody>
      </p:sp>
      <p:sp>
        <p:nvSpPr>
          <p:cNvPr id="3" name="Subtitle 2"/>
          <p:cNvSpPr>
            <a:spLocks noGrp="1"/>
          </p:cNvSpPr>
          <p:nvPr>
            <p:ph type="subTitle" idx="1"/>
          </p:nvPr>
        </p:nvSpPr>
        <p:spPr>
          <a:xfrm>
            <a:off x="802005" y="4284715"/>
            <a:ext cx="9180000" cy="710362"/>
          </a:xfrm>
          <a:prstGeom prst="rect">
            <a:avLst/>
          </a:prstGeom>
        </p:spPr>
        <p:txBody>
          <a:bodyPr lIns="0" tIns="0" rIns="0" bIns="0">
            <a:normAutofit/>
          </a:bodyPr>
          <a:lstStyle>
            <a:lvl1pPr marL="0" indent="0" algn="l">
              <a:buNone/>
              <a:defRPr sz="2000" b="1" cap="small" baseline="0">
                <a:solidFill>
                  <a:srgbClr val="B19935"/>
                </a:solidFill>
              </a:defRPr>
            </a:lvl1pPr>
            <a:lvl2pPr marL="526649" indent="0" algn="ctr">
              <a:buNone/>
              <a:defRPr>
                <a:solidFill>
                  <a:schemeClr val="tx1">
                    <a:tint val="75000"/>
                  </a:schemeClr>
                </a:solidFill>
              </a:defRPr>
            </a:lvl2pPr>
            <a:lvl3pPr marL="1053297" indent="0" algn="ctr">
              <a:buNone/>
              <a:defRPr>
                <a:solidFill>
                  <a:schemeClr val="tx1">
                    <a:tint val="75000"/>
                  </a:schemeClr>
                </a:solidFill>
              </a:defRPr>
            </a:lvl3pPr>
            <a:lvl4pPr marL="1579946" indent="0" algn="ctr">
              <a:buNone/>
              <a:defRPr>
                <a:solidFill>
                  <a:schemeClr val="tx1">
                    <a:tint val="75000"/>
                  </a:schemeClr>
                </a:solidFill>
              </a:defRPr>
            </a:lvl4pPr>
            <a:lvl5pPr marL="2106595" indent="0" algn="ctr">
              <a:buNone/>
              <a:defRPr>
                <a:solidFill>
                  <a:schemeClr val="tx1">
                    <a:tint val="75000"/>
                  </a:schemeClr>
                </a:solidFill>
              </a:defRPr>
            </a:lvl5pPr>
            <a:lvl6pPr marL="2633243" indent="0" algn="ctr">
              <a:buNone/>
              <a:defRPr>
                <a:solidFill>
                  <a:schemeClr val="tx1">
                    <a:tint val="75000"/>
                  </a:schemeClr>
                </a:solidFill>
              </a:defRPr>
            </a:lvl6pPr>
            <a:lvl7pPr marL="3159892" indent="0" algn="ctr">
              <a:buNone/>
              <a:defRPr>
                <a:solidFill>
                  <a:schemeClr val="tx1">
                    <a:tint val="75000"/>
                  </a:schemeClr>
                </a:solidFill>
              </a:defRPr>
            </a:lvl7pPr>
            <a:lvl8pPr marL="3686541" indent="0" algn="ctr">
              <a:buNone/>
              <a:defRPr>
                <a:solidFill>
                  <a:schemeClr val="tx1">
                    <a:tint val="75000"/>
                  </a:schemeClr>
                </a:solidFill>
              </a:defRPr>
            </a:lvl8pPr>
            <a:lvl9pPr marL="4213189" indent="0" algn="ctr">
              <a:buNone/>
              <a:defRPr>
                <a:solidFill>
                  <a:schemeClr val="tx1">
                    <a:tint val="75000"/>
                  </a:schemeClr>
                </a:solidFill>
              </a:defRPr>
            </a:lvl9pPr>
          </a:lstStyle>
          <a:p>
            <a:r>
              <a:rPr lang="en-US" smtClean="0"/>
              <a:t>Click to edit Master subtitle style</a:t>
            </a:r>
            <a:endParaRPr lang="en-ZA" dirty="0"/>
          </a:p>
        </p:txBody>
      </p:sp>
    </p:spTree>
    <p:extLst>
      <p:ext uri="{BB962C8B-B14F-4D97-AF65-F5344CB8AC3E}">
        <p14:creationId xmlns:p14="http://schemas.microsoft.com/office/powerpoint/2010/main" xmlns="" val="1251374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cxnSp>
        <p:nvCxnSpPr>
          <p:cNvPr id="4" name="Straight Connector 3"/>
          <p:cNvCxnSpPr/>
          <p:nvPr/>
        </p:nvCxnSpPr>
        <p:spPr>
          <a:xfrm>
            <a:off x="720725" y="1331913"/>
            <a:ext cx="9178925" cy="0"/>
          </a:xfrm>
          <a:prstGeom prst="line">
            <a:avLst/>
          </a:prstGeom>
          <a:ln w="12700">
            <a:solidFill>
              <a:srgbClr val="B19935"/>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720725" y="6567488"/>
            <a:ext cx="9197975" cy="0"/>
          </a:xfrm>
          <a:prstGeom prst="line">
            <a:avLst/>
          </a:prstGeom>
          <a:ln w="12700">
            <a:solidFill>
              <a:srgbClr val="B1993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0000" y="540000"/>
            <a:ext cx="9178925" cy="720000"/>
          </a:xfrm>
          <a:prstGeom prst="rect">
            <a:avLst/>
          </a:prstGeom>
        </p:spPr>
        <p:txBody>
          <a:bodyPr lIns="0" tIns="0" rIns="0" bIns="0" anchor="b" anchorCtr="0"/>
          <a:lstStyle>
            <a:lvl1pPr>
              <a:defRPr/>
            </a:lvl1pPr>
          </a:lstStyle>
          <a:p>
            <a:r>
              <a:rPr lang="en-US" dirty="0" smtClean="0"/>
              <a:t>Click to edit Master title style</a:t>
            </a:r>
            <a:endParaRPr lang="en-ZA" dirty="0"/>
          </a:p>
        </p:txBody>
      </p:sp>
      <p:sp>
        <p:nvSpPr>
          <p:cNvPr id="3" name="Content Placeholder 2"/>
          <p:cNvSpPr>
            <a:spLocks noGrp="1"/>
          </p:cNvSpPr>
          <p:nvPr>
            <p:ph idx="1"/>
          </p:nvPr>
        </p:nvSpPr>
        <p:spPr>
          <a:xfrm>
            <a:off x="720725" y="1439999"/>
            <a:ext cx="9178925" cy="5004000"/>
          </a:xfrm>
          <a:prstGeom prst="rect">
            <a:avLst/>
          </a:prstGeom>
        </p:spPr>
        <p:txBody>
          <a:bodyPr lIns="0" tIns="0" rIns="0" bIns="0"/>
          <a:lstStyle>
            <a:lvl1pPr>
              <a:buFont typeface="Wingdings" pitchFamily="2" charset="2"/>
              <a:buNone/>
              <a:defRPr sz="1800"/>
            </a:lvl1pPr>
            <a:lvl2pPr marL="271463" indent="-271463">
              <a:buFont typeface="Wingdings" pitchFamily="2" charset="2"/>
              <a:buChar char="Ø"/>
              <a:defRPr sz="1800"/>
            </a:lvl2pPr>
            <a:lvl3pPr marL="534988" indent="-273050">
              <a:buFont typeface="Wingdings" pitchFamily="2" charset="2"/>
              <a:buChar char="§"/>
              <a:defRPr sz="1800"/>
            </a:lvl3pPr>
            <a:lvl4pPr marL="808038" indent="-273050">
              <a:buFont typeface="Arial" pitchFamily="34" charset="0"/>
              <a:buChar char="•"/>
              <a:defRPr sz="1800"/>
            </a:lvl4pPr>
            <a:lvl5pPr marL="1079500" indent="-263525">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6" name="Slide Number Placeholder 5"/>
          <p:cNvSpPr>
            <a:spLocks noGrp="1"/>
          </p:cNvSpPr>
          <p:nvPr>
            <p:ph type="sldNum" sz="quarter" idx="10"/>
          </p:nvPr>
        </p:nvSpPr>
        <p:spPr>
          <a:xfrm>
            <a:off x="9558338" y="6781800"/>
            <a:ext cx="360362" cy="252413"/>
          </a:xfrm>
          <a:prstGeom prst="rect">
            <a:avLst/>
          </a:prstGeom>
          <a:ln w="12700">
            <a:solidFill>
              <a:srgbClr val="B19935"/>
            </a:solidFill>
          </a:ln>
        </p:spPr>
        <p:txBody>
          <a:bodyPr vert="horz" wrap="square" lIns="0" tIns="0" rIns="0" bIns="0" numCol="1" anchor="ctr" anchorCtr="0" compatLnSpc="1">
            <a:prstTxWarp prst="textNoShape">
              <a:avLst/>
            </a:prstTxWarp>
          </a:bodyPr>
          <a:lstStyle>
            <a:lvl1pPr algn="ctr">
              <a:defRPr sz="1300">
                <a:solidFill>
                  <a:srgbClr val="008000"/>
                </a:solidFill>
                <a:latin typeface="Arial" charset="0"/>
                <a:cs typeface="Arial" charset="0"/>
              </a:defRPr>
            </a:lvl1pPr>
          </a:lstStyle>
          <a:p>
            <a:pPr>
              <a:defRPr/>
            </a:pPr>
            <a:fld id="{66160D56-95AB-4256-911B-2FF52A9E49F8}" type="slidenum">
              <a:rPr lang="en-ZA"/>
              <a:pPr>
                <a:defRPr/>
              </a:pPr>
              <a:t>‹#›</a:t>
            </a:fld>
            <a:endParaRPr lang="en-ZA" dirty="0"/>
          </a:p>
        </p:txBody>
      </p:sp>
    </p:spTree>
    <p:extLst>
      <p:ext uri="{BB962C8B-B14F-4D97-AF65-F5344CB8AC3E}">
        <p14:creationId xmlns:p14="http://schemas.microsoft.com/office/powerpoint/2010/main" xmlns="" val="22461908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DAFF unit_RGB_600dpi.tif"/>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20725" y="6646863"/>
            <a:ext cx="2279650" cy="773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67" r:id="rId1"/>
    <p:sldLayoutId id="2147484069" r:id="rId2"/>
  </p:sldLayoutIdLst>
  <p:hf sldNum="0" hdr="0" ftr="0" dt="0"/>
  <p:txStyles>
    <p:titleStyle>
      <a:lvl1pPr algn="l" defTabSz="1052513" rtl="0" eaLnBrk="0" fontAlgn="base" hangingPunct="0">
        <a:spcBef>
          <a:spcPct val="0"/>
        </a:spcBef>
        <a:spcAft>
          <a:spcPct val="0"/>
        </a:spcAft>
        <a:defRPr sz="2400" b="1" kern="1200">
          <a:solidFill>
            <a:srgbClr val="008000"/>
          </a:solidFill>
          <a:latin typeface="Arial" pitchFamily="34" charset="0"/>
          <a:ea typeface="+mj-ea"/>
          <a:cs typeface="Arial" pitchFamily="34" charset="0"/>
        </a:defRPr>
      </a:lvl1pPr>
      <a:lvl2pPr algn="l" defTabSz="1052513" rtl="0" eaLnBrk="0" fontAlgn="base" hangingPunct="0">
        <a:spcBef>
          <a:spcPct val="0"/>
        </a:spcBef>
        <a:spcAft>
          <a:spcPct val="0"/>
        </a:spcAft>
        <a:defRPr sz="2400" b="1">
          <a:solidFill>
            <a:srgbClr val="008000"/>
          </a:solidFill>
          <a:latin typeface="Arial" charset="0"/>
          <a:cs typeface="Arial" charset="0"/>
        </a:defRPr>
      </a:lvl2pPr>
      <a:lvl3pPr algn="l" defTabSz="1052513" rtl="0" eaLnBrk="0" fontAlgn="base" hangingPunct="0">
        <a:spcBef>
          <a:spcPct val="0"/>
        </a:spcBef>
        <a:spcAft>
          <a:spcPct val="0"/>
        </a:spcAft>
        <a:defRPr sz="2400" b="1">
          <a:solidFill>
            <a:srgbClr val="008000"/>
          </a:solidFill>
          <a:latin typeface="Arial" charset="0"/>
          <a:cs typeface="Arial" charset="0"/>
        </a:defRPr>
      </a:lvl3pPr>
      <a:lvl4pPr algn="l" defTabSz="1052513" rtl="0" eaLnBrk="0" fontAlgn="base" hangingPunct="0">
        <a:spcBef>
          <a:spcPct val="0"/>
        </a:spcBef>
        <a:spcAft>
          <a:spcPct val="0"/>
        </a:spcAft>
        <a:defRPr sz="2400" b="1">
          <a:solidFill>
            <a:srgbClr val="008000"/>
          </a:solidFill>
          <a:latin typeface="Arial" charset="0"/>
          <a:cs typeface="Arial" charset="0"/>
        </a:defRPr>
      </a:lvl4pPr>
      <a:lvl5pPr algn="l" defTabSz="1052513" rtl="0" eaLnBrk="0" fontAlgn="base" hangingPunct="0">
        <a:spcBef>
          <a:spcPct val="0"/>
        </a:spcBef>
        <a:spcAft>
          <a:spcPct val="0"/>
        </a:spcAft>
        <a:defRPr sz="2400" b="1">
          <a:solidFill>
            <a:srgbClr val="008000"/>
          </a:solidFill>
          <a:latin typeface="Arial" charset="0"/>
          <a:cs typeface="Arial" charset="0"/>
        </a:defRPr>
      </a:lvl5pPr>
      <a:lvl6pPr marL="457200" algn="l" defTabSz="1052513" rtl="0" eaLnBrk="1" fontAlgn="base" hangingPunct="1">
        <a:spcBef>
          <a:spcPct val="0"/>
        </a:spcBef>
        <a:spcAft>
          <a:spcPct val="0"/>
        </a:spcAft>
        <a:defRPr sz="2400" b="1">
          <a:solidFill>
            <a:srgbClr val="008000"/>
          </a:solidFill>
          <a:latin typeface="Arial" charset="0"/>
          <a:cs typeface="Arial" charset="0"/>
        </a:defRPr>
      </a:lvl6pPr>
      <a:lvl7pPr marL="914400" algn="l" defTabSz="1052513" rtl="0" eaLnBrk="1" fontAlgn="base" hangingPunct="1">
        <a:spcBef>
          <a:spcPct val="0"/>
        </a:spcBef>
        <a:spcAft>
          <a:spcPct val="0"/>
        </a:spcAft>
        <a:defRPr sz="2400" b="1">
          <a:solidFill>
            <a:srgbClr val="008000"/>
          </a:solidFill>
          <a:latin typeface="Arial" charset="0"/>
          <a:cs typeface="Arial" charset="0"/>
        </a:defRPr>
      </a:lvl7pPr>
      <a:lvl8pPr marL="1371600" algn="l" defTabSz="1052513" rtl="0" eaLnBrk="1" fontAlgn="base" hangingPunct="1">
        <a:spcBef>
          <a:spcPct val="0"/>
        </a:spcBef>
        <a:spcAft>
          <a:spcPct val="0"/>
        </a:spcAft>
        <a:defRPr sz="2400" b="1">
          <a:solidFill>
            <a:srgbClr val="008000"/>
          </a:solidFill>
          <a:latin typeface="Arial" charset="0"/>
          <a:cs typeface="Arial" charset="0"/>
        </a:defRPr>
      </a:lvl8pPr>
      <a:lvl9pPr marL="1828800" algn="l" defTabSz="1052513" rtl="0" eaLnBrk="1" fontAlgn="base" hangingPunct="1">
        <a:spcBef>
          <a:spcPct val="0"/>
        </a:spcBef>
        <a:spcAft>
          <a:spcPct val="0"/>
        </a:spcAft>
        <a:defRPr sz="2400" b="1">
          <a:solidFill>
            <a:srgbClr val="008000"/>
          </a:solidFill>
          <a:latin typeface="Arial" charset="0"/>
          <a:cs typeface="Arial" charset="0"/>
        </a:defRPr>
      </a:lvl9pPr>
    </p:titleStyle>
    <p:bodyStyle>
      <a:lvl1pPr marL="271463" indent="-271463" algn="l" defTabSz="1052513" rtl="0" eaLnBrk="0" fontAlgn="base" hangingPunct="0">
        <a:spcBef>
          <a:spcPct val="20000"/>
        </a:spcBef>
        <a:spcAft>
          <a:spcPct val="0"/>
        </a:spcAft>
        <a:buFont typeface="Wingdings" pitchFamily="2" charset="2"/>
        <a:buChar char="Ø"/>
        <a:defRPr sz="2000" kern="1200">
          <a:solidFill>
            <a:schemeClr val="tx1"/>
          </a:solidFill>
          <a:latin typeface="Arial" pitchFamily="34" charset="0"/>
          <a:ea typeface="+mn-ea"/>
          <a:cs typeface="Arial" pitchFamily="34" charset="0"/>
        </a:defRPr>
      </a:lvl1pPr>
      <a:lvl2pPr marL="534988" indent="-263525" algn="l" defTabSz="1052513" rtl="0" eaLnBrk="0" fontAlgn="base" hangingPunct="0">
        <a:spcBef>
          <a:spcPct val="20000"/>
        </a:spcBef>
        <a:spcAft>
          <a:spcPct val="0"/>
        </a:spcAft>
        <a:buFont typeface="Wingdings" pitchFamily="2" charset="2"/>
        <a:buChar char="§"/>
        <a:defRPr sz="2000" kern="1200">
          <a:solidFill>
            <a:schemeClr val="tx1"/>
          </a:solidFill>
          <a:latin typeface="Arial" pitchFamily="34" charset="0"/>
          <a:ea typeface="+mn-ea"/>
          <a:cs typeface="Arial" pitchFamily="34" charset="0"/>
        </a:defRPr>
      </a:lvl2pPr>
      <a:lvl3pPr marL="808038" indent="-273050" algn="l" defTabSz="1052513"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843088" indent="-261938" algn="l" defTabSz="1052513"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368550" indent="-261938" algn="l" defTabSz="1052513"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896568" indent="-263324" algn="l" defTabSz="1053297"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23216" indent="-263324" algn="l" defTabSz="1053297"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49865" indent="-263324" algn="l" defTabSz="1053297"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76514" indent="-263324" algn="l" defTabSz="1053297"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53297" rtl="0" eaLnBrk="1" latinLnBrk="0" hangingPunct="1">
        <a:defRPr sz="2100" kern="1200">
          <a:solidFill>
            <a:schemeClr val="tx1"/>
          </a:solidFill>
          <a:latin typeface="+mn-lt"/>
          <a:ea typeface="+mn-ea"/>
          <a:cs typeface="+mn-cs"/>
        </a:defRPr>
      </a:lvl1pPr>
      <a:lvl2pPr marL="526649" algn="l" defTabSz="1053297" rtl="0" eaLnBrk="1" latinLnBrk="0" hangingPunct="1">
        <a:defRPr sz="2100" kern="1200">
          <a:solidFill>
            <a:schemeClr val="tx1"/>
          </a:solidFill>
          <a:latin typeface="+mn-lt"/>
          <a:ea typeface="+mn-ea"/>
          <a:cs typeface="+mn-cs"/>
        </a:defRPr>
      </a:lvl2pPr>
      <a:lvl3pPr marL="1053297" algn="l" defTabSz="1053297" rtl="0" eaLnBrk="1" latinLnBrk="0" hangingPunct="1">
        <a:defRPr sz="2100" kern="1200">
          <a:solidFill>
            <a:schemeClr val="tx1"/>
          </a:solidFill>
          <a:latin typeface="+mn-lt"/>
          <a:ea typeface="+mn-ea"/>
          <a:cs typeface="+mn-cs"/>
        </a:defRPr>
      </a:lvl3pPr>
      <a:lvl4pPr marL="1579946" algn="l" defTabSz="1053297" rtl="0" eaLnBrk="1" latinLnBrk="0" hangingPunct="1">
        <a:defRPr sz="2100" kern="1200">
          <a:solidFill>
            <a:schemeClr val="tx1"/>
          </a:solidFill>
          <a:latin typeface="+mn-lt"/>
          <a:ea typeface="+mn-ea"/>
          <a:cs typeface="+mn-cs"/>
        </a:defRPr>
      </a:lvl4pPr>
      <a:lvl5pPr marL="2106595" algn="l" defTabSz="1053297" rtl="0" eaLnBrk="1" latinLnBrk="0" hangingPunct="1">
        <a:defRPr sz="2100" kern="1200">
          <a:solidFill>
            <a:schemeClr val="tx1"/>
          </a:solidFill>
          <a:latin typeface="+mn-lt"/>
          <a:ea typeface="+mn-ea"/>
          <a:cs typeface="+mn-cs"/>
        </a:defRPr>
      </a:lvl5pPr>
      <a:lvl6pPr marL="2633243" algn="l" defTabSz="1053297" rtl="0" eaLnBrk="1" latinLnBrk="0" hangingPunct="1">
        <a:defRPr sz="2100" kern="1200">
          <a:solidFill>
            <a:schemeClr val="tx1"/>
          </a:solidFill>
          <a:latin typeface="+mn-lt"/>
          <a:ea typeface="+mn-ea"/>
          <a:cs typeface="+mn-cs"/>
        </a:defRPr>
      </a:lvl6pPr>
      <a:lvl7pPr marL="3159892" algn="l" defTabSz="1053297" rtl="0" eaLnBrk="1" latinLnBrk="0" hangingPunct="1">
        <a:defRPr sz="2100" kern="1200">
          <a:solidFill>
            <a:schemeClr val="tx1"/>
          </a:solidFill>
          <a:latin typeface="+mn-lt"/>
          <a:ea typeface="+mn-ea"/>
          <a:cs typeface="+mn-cs"/>
        </a:defRPr>
      </a:lvl7pPr>
      <a:lvl8pPr marL="3686541" algn="l" defTabSz="1053297" rtl="0" eaLnBrk="1" latinLnBrk="0" hangingPunct="1">
        <a:defRPr sz="2100" kern="1200">
          <a:solidFill>
            <a:schemeClr val="tx1"/>
          </a:solidFill>
          <a:latin typeface="+mn-lt"/>
          <a:ea typeface="+mn-ea"/>
          <a:cs typeface="+mn-cs"/>
        </a:defRPr>
      </a:lvl8pPr>
      <a:lvl9pPr marL="4213189" algn="l" defTabSz="1053297"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8" descr="DAFF unit_RGB_600dpi.tif"/>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20725" y="6646863"/>
            <a:ext cx="2279650" cy="773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68" r:id="rId1"/>
    <p:sldLayoutId id="2147484070" r:id="rId2"/>
  </p:sldLayoutIdLst>
  <p:hf hdr="0" ftr="0" dt="0"/>
  <p:txStyles>
    <p:titleStyle>
      <a:lvl1pPr algn="l" defTabSz="1052513" rtl="0" eaLnBrk="0" fontAlgn="base" hangingPunct="0">
        <a:spcBef>
          <a:spcPct val="0"/>
        </a:spcBef>
        <a:spcAft>
          <a:spcPct val="0"/>
        </a:spcAft>
        <a:defRPr sz="2400" b="1" kern="1200">
          <a:solidFill>
            <a:srgbClr val="008000"/>
          </a:solidFill>
          <a:latin typeface="Arial" pitchFamily="34" charset="0"/>
          <a:ea typeface="+mj-ea"/>
          <a:cs typeface="Arial" pitchFamily="34" charset="0"/>
        </a:defRPr>
      </a:lvl1pPr>
      <a:lvl2pPr algn="l" defTabSz="1052513" rtl="0" eaLnBrk="0" fontAlgn="base" hangingPunct="0">
        <a:spcBef>
          <a:spcPct val="0"/>
        </a:spcBef>
        <a:spcAft>
          <a:spcPct val="0"/>
        </a:spcAft>
        <a:defRPr sz="2400" b="1">
          <a:solidFill>
            <a:srgbClr val="008000"/>
          </a:solidFill>
          <a:latin typeface="Arial" charset="0"/>
          <a:cs typeface="Arial" charset="0"/>
        </a:defRPr>
      </a:lvl2pPr>
      <a:lvl3pPr algn="l" defTabSz="1052513" rtl="0" eaLnBrk="0" fontAlgn="base" hangingPunct="0">
        <a:spcBef>
          <a:spcPct val="0"/>
        </a:spcBef>
        <a:spcAft>
          <a:spcPct val="0"/>
        </a:spcAft>
        <a:defRPr sz="2400" b="1">
          <a:solidFill>
            <a:srgbClr val="008000"/>
          </a:solidFill>
          <a:latin typeface="Arial" charset="0"/>
          <a:cs typeface="Arial" charset="0"/>
        </a:defRPr>
      </a:lvl3pPr>
      <a:lvl4pPr algn="l" defTabSz="1052513" rtl="0" eaLnBrk="0" fontAlgn="base" hangingPunct="0">
        <a:spcBef>
          <a:spcPct val="0"/>
        </a:spcBef>
        <a:spcAft>
          <a:spcPct val="0"/>
        </a:spcAft>
        <a:defRPr sz="2400" b="1">
          <a:solidFill>
            <a:srgbClr val="008000"/>
          </a:solidFill>
          <a:latin typeface="Arial" charset="0"/>
          <a:cs typeface="Arial" charset="0"/>
        </a:defRPr>
      </a:lvl4pPr>
      <a:lvl5pPr algn="l" defTabSz="1052513" rtl="0" eaLnBrk="0" fontAlgn="base" hangingPunct="0">
        <a:spcBef>
          <a:spcPct val="0"/>
        </a:spcBef>
        <a:spcAft>
          <a:spcPct val="0"/>
        </a:spcAft>
        <a:defRPr sz="2400" b="1">
          <a:solidFill>
            <a:srgbClr val="008000"/>
          </a:solidFill>
          <a:latin typeface="Arial" charset="0"/>
          <a:cs typeface="Arial" charset="0"/>
        </a:defRPr>
      </a:lvl5pPr>
      <a:lvl6pPr marL="457200" algn="l" defTabSz="1052513" rtl="0" eaLnBrk="1" fontAlgn="base" hangingPunct="1">
        <a:spcBef>
          <a:spcPct val="0"/>
        </a:spcBef>
        <a:spcAft>
          <a:spcPct val="0"/>
        </a:spcAft>
        <a:defRPr sz="2400" b="1">
          <a:solidFill>
            <a:srgbClr val="008000"/>
          </a:solidFill>
          <a:latin typeface="Arial" charset="0"/>
          <a:cs typeface="Arial" charset="0"/>
        </a:defRPr>
      </a:lvl6pPr>
      <a:lvl7pPr marL="914400" algn="l" defTabSz="1052513" rtl="0" eaLnBrk="1" fontAlgn="base" hangingPunct="1">
        <a:spcBef>
          <a:spcPct val="0"/>
        </a:spcBef>
        <a:spcAft>
          <a:spcPct val="0"/>
        </a:spcAft>
        <a:defRPr sz="2400" b="1">
          <a:solidFill>
            <a:srgbClr val="008000"/>
          </a:solidFill>
          <a:latin typeface="Arial" charset="0"/>
          <a:cs typeface="Arial" charset="0"/>
        </a:defRPr>
      </a:lvl7pPr>
      <a:lvl8pPr marL="1371600" algn="l" defTabSz="1052513" rtl="0" eaLnBrk="1" fontAlgn="base" hangingPunct="1">
        <a:spcBef>
          <a:spcPct val="0"/>
        </a:spcBef>
        <a:spcAft>
          <a:spcPct val="0"/>
        </a:spcAft>
        <a:defRPr sz="2400" b="1">
          <a:solidFill>
            <a:srgbClr val="008000"/>
          </a:solidFill>
          <a:latin typeface="Arial" charset="0"/>
          <a:cs typeface="Arial" charset="0"/>
        </a:defRPr>
      </a:lvl8pPr>
      <a:lvl9pPr marL="1828800" algn="l" defTabSz="1052513" rtl="0" eaLnBrk="1" fontAlgn="base" hangingPunct="1">
        <a:spcBef>
          <a:spcPct val="0"/>
        </a:spcBef>
        <a:spcAft>
          <a:spcPct val="0"/>
        </a:spcAft>
        <a:defRPr sz="2400" b="1">
          <a:solidFill>
            <a:srgbClr val="008000"/>
          </a:solidFill>
          <a:latin typeface="Arial" charset="0"/>
          <a:cs typeface="Arial" charset="0"/>
        </a:defRPr>
      </a:lvl9pPr>
    </p:titleStyle>
    <p:bodyStyle>
      <a:lvl1pPr marL="271463" indent="-271463" algn="l" defTabSz="1052513" rtl="0" eaLnBrk="0" fontAlgn="base" hangingPunct="0">
        <a:spcBef>
          <a:spcPct val="20000"/>
        </a:spcBef>
        <a:spcAft>
          <a:spcPct val="0"/>
        </a:spcAft>
        <a:buFont typeface="Wingdings" pitchFamily="2" charset="2"/>
        <a:buChar char="Ø"/>
        <a:defRPr sz="2100" kern="1200">
          <a:solidFill>
            <a:schemeClr val="tx1"/>
          </a:solidFill>
          <a:latin typeface="Arial" pitchFamily="34" charset="0"/>
          <a:ea typeface="+mn-ea"/>
          <a:cs typeface="Arial" pitchFamily="34" charset="0"/>
        </a:defRPr>
      </a:lvl1pPr>
      <a:lvl2pPr marL="534988" indent="-263525" algn="l" defTabSz="1052513" rtl="0" eaLnBrk="0" fontAlgn="base" hangingPunct="0">
        <a:spcBef>
          <a:spcPct val="20000"/>
        </a:spcBef>
        <a:spcAft>
          <a:spcPct val="0"/>
        </a:spcAft>
        <a:buFont typeface="Wingdings" pitchFamily="2" charset="2"/>
        <a:buChar char="§"/>
        <a:defRPr sz="2100" kern="1200">
          <a:solidFill>
            <a:schemeClr val="tx1"/>
          </a:solidFill>
          <a:latin typeface="Arial" pitchFamily="34" charset="0"/>
          <a:ea typeface="+mn-ea"/>
          <a:cs typeface="Arial" pitchFamily="34" charset="0"/>
        </a:defRPr>
      </a:lvl2pPr>
      <a:lvl3pPr marL="808038" indent="-273050" algn="l" defTabSz="1052513" rtl="0" eaLnBrk="0" fontAlgn="base" hangingPunct="0">
        <a:spcBef>
          <a:spcPct val="20000"/>
        </a:spcBef>
        <a:spcAft>
          <a:spcPct val="0"/>
        </a:spcAft>
        <a:buFont typeface="Arial" charset="0"/>
        <a:buChar char="−"/>
        <a:defRPr sz="2100" kern="1200">
          <a:solidFill>
            <a:schemeClr val="tx1"/>
          </a:solidFill>
          <a:latin typeface="Arial" pitchFamily="34" charset="0"/>
          <a:ea typeface="+mn-ea"/>
          <a:cs typeface="Arial" pitchFamily="34" charset="0"/>
        </a:defRPr>
      </a:lvl3pPr>
      <a:lvl4pPr marL="1843088" indent="-261938" algn="l" defTabSz="1052513" rtl="0" eaLnBrk="0" fontAlgn="base" hangingPunct="0">
        <a:spcBef>
          <a:spcPct val="20000"/>
        </a:spcBef>
        <a:spcAft>
          <a:spcPct val="0"/>
        </a:spcAft>
        <a:buFont typeface="Arial" charset="0"/>
        <a:buChar char="–"/>
        <a:defRPr sz="2100" kern="1200">
          <a:solidFill>
            <a:schemeClr val="tx1"/>
          </a:solidFill>
          <a:latin typeface="Arial" pitchFamily="34" charset="0"/>
          <a:ea typeface="+mn-ea"/>
          <a:cs typeface="Arial" pitchFamily="34" charset="0"/>
        </a:defRPr>
      </a:lvl4pPr>
      <a:lvl5pPr marL="2368550" indent="-261938" algn="l" defTabSz="1052513" rtl="0" eaLnBrk="0" fontAlgn="base" hangingPunct="0">
        <a:spcBef>
          <a:spcPct val="20000"/>
        </a:spcBef>
        <a:spcAft>
          <a:spcPct val="0"/>
        </a:spcAft>
        <a:buFont typeface="Arial" charset="0"/>
        <a:buChar char="»"/>
        <a:defRPr sz="2100" kern="1200">
          <a:solidFill>
            <a:schemeClr val="tx1"/>
          </a:solidFill>
          <a:latin typeface="Arial" pitchFamily="34" charset="0"/>
          <a:ea typeface="+mn-ea"/>
          <a:cs typeface="Arial" pitchFamily="34" charset="0"/>
        </a:defRPr>
      </a:lvl5pPr>
      <a:lvl6pPr marL="2896568" indent="-263324" algn="l" defTabSz="1053297"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23216" indent="-263324" algn="l" defTabSz="1053297"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49865" indent="-263324" algn="l" defTabSz="1053297"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76514" indent="-263324" algn="l" defTabSz="1053297"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53297" rtl="0" eaLnBrk="1" latinLnBrk="0" hangingPunct="1">
        <a:defRPr sz="2100" kern="1200">
          <a:solidFill>
            <a:schemeClr val="tx1"/>
          </a:solidFill>
          <a:latin typeface="+mn-lt"/>
          <a:ea typeface="+mn-ea"/>
          <a:cs typeface="+mn-cs"/>
        </a:defRPr>
      </a:lvl1pPr>
      <a:lvl2pPr marL="526649" algn="l" defTabSz="1053297" rtl="0" eaLnBrk="1" latinLnBrk="0" hangingPunct="1">
        <a:defRPr sz="2100" kern="1200">
          <a:solidFill>
            <a:schemeClr val="tx1"/>
          </a:solidFill>
          <a:latin typeface="+mn-lt"/>
          <a:ea typeface="+mn-ea"/>
          <a:cs typeface="+mn-cs"/>
        </a:defRPr>
      </a:lvl2pPr>
      <a:lvl3pPr marL="1053297" algn="l" defTabSz="1053297" rtl="0" eaLnBrk="1" latinLnBrk="0" hangingPunct="1">
        <a:defRPr sz="2100" kern="1200">
          <a:solidFill>
            <a:schemeClr val="tx1"/>
          </a:solidFill>
          <a:latin typeface="+mn-lt"/>
          <a:ea typeface="+mn-ea"/>
          <a:cs typeface="+mn-cs"/>
        </a:defRPr>
      </a:lvl3pPr>
      <a:lvl4pPr marL="1579946" algn="l" defTabSz="1053297" rtl="0" eaLnBrk="1" latinLnBrk="0" hangingPunct="1">
        <a:defRPr sz="2100" kern="1200">
          <a:solidFill>
            <a:schemeClr val="tx1"/>
          </a:solidFill>
          <a:latin typeface="+mn-lt"/>
          <a:ea typeface="+mn-ea"/>
          <a:cs typeface="+mn-cs"/>
        </a:defRPr>
      </a:lvl4pPr>
      <a:lvl5pPr marL="2106595" algn="l" defTabSz="1053297" rtl="0" eaLnBrk="1" latinLnBrk="0" hangingPunct="1">
        <a:defRPr sz="2100" kern="1200">
          <a:solidFill>
            <a:schemeClr val="tx1"/>
          </a:solidFill>
          <a:latin typeface="+mn-lt"/>
          <a:ea typeface="+mn-ea"/>
          <a:cs typeface="+mn-cs"/>
        </a:defRPr>
      </a:lvl5pPr>
      <a:lvl6pPr marL="2633243" algn="l" defTabSz="1053297" rtl="0" eaLnBrk="1" latinLnBrk="0" hangingPunct="1">
        <a:defRPr sz="2100" kern="1200">
          <a:solidFill>
            <a:schemeClr val="tx1"/>
          </a:solidFill>
          <a:latin typeface="+mn-lt"/>
          <a:ea typeface="+mn-ea"/>
          <a:cs typeface="+mn-cs"/>
        </a:defRPr>
      </a:lvl6pPr>
      <a:lvl7pPr marL="3159892" algn="l" defTabSz="1053297" rtl="0" eaLnBrk="1" latinLnBrk="0" hangingPunct="1">
        <a:defRPr sz="2100" kern="1200">
          <a:solidFill>
            <a:schemeClr val="tx1"/>
          </a:solidFill>
          <a:latin typeface="+mn-lt"/>
          <a:ea typeface="+mn-ea"/>
          <a:cs typeface="+mn-cs"/>
        </a:defRPr>
      </a:lvl7pPr>
      <a:lvl8pPr marL="3686541" algn="l" defTabSz="1053297" rtl="0" eaLnBrk="1" latinLnBrk="0" hangingPunct="1">
        <a:defRPr sz="2100" kern="1200">
          <a:solidFill>
            <a:schemeClr val="tx1"/>
          </a:solidFill>
          <a:latin typeface="+mn-lt"/>
          <a:ea typeface="+mn-ea"/>
          <a:cs typeface="+mn-cs"/>
        </a:defRPr>
      </a:lvl8pPr>
      <a:lvl9pPr marL="4213189" algn="l" defTabSz="1053297"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bwMode="auto">
          <a:xfrm>
            <a:off x="720725" y="539750"/>
            <a:ext cx="9178925" cy="7207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bodyPr>
          <a:lstStyle/>
          <a:p>
            <a:pPr algn="ctr"/>
            <a:r>
              <a:rPr lang="en-ZA" altLang="en-US">
                <a:latin typeface="Arial" charset="0"/>
                <a:cs typeface="Arial" charset="0"/>
              </a:rPr>
              <a:t>Marine Living Resources Fund Annual Report 2018 – 2019</a:t>
            </a:r>
            <a:br>
              <a:rPr lang="en-ZA" altLang="en-US">
                <a:latin typeface="Arial" charset="0"/>
                <a:cs typeface="Arial" charset="0"/>
              </a:rPr>
            </a:br>
            <a:r>
              <a:rPr lang="en-ZA" altLang="en-US">
                <a:latin typeface="Arial" charset="0"/>
                <a:cs typeface="Arial" charset="0"/>
              </a:rPr>
              <a:t>Presentation to Portfolio Committee October 2019</a:t>
            </a:r>
            <a:endParaRPr lang="en-ZA" altLang="en-US" dirty="0" smtClean="0"/>
          </a:p>
        </p:txBody>
      </p:sp>
      <p:sp>
        <p:nvSpPr>
          <p:cNvPr id="3075" name="Slide Number Placeholder 3"/>
          <p:cNvSpPr>
            <a:spLocks noGrp="1"/>
          </p:cNvSpPr>
          <p:nvPr>
            <p:ph type="sldNum" sz="quarter" idx="10"/>
          </p:nvPr>
        </p:nvSpPr>
        <p:spPr bwMode="auto">
          <a:noFill/>
          <a:ln>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100">
                <a:solidFill>
                  <a:schemeClr val="tx1"/>
                </a:solidFill>
                <a:latin typeface="Arial" panose="020B0604020202020204" pitchFamily="34" charset="0"/>
                <a:cs typeface="Arial" panose="020B0604020202020204" pitchFamily="34" charset="0"/>
              </a:defRPr>
            </a:lvl1pPr>
            <a:lvl2pPr marL="742950" indent="-285750" eaLnBrk="0" hangingPunct="0">
              <a:defRPr sz="2100">
                <a:solidFill>
                  <a:schemeClr val="tx1"/>
                </a:solidFill>
                <a:latin typeface="Arial" panose="020B0604020202020204" pitchFamily="34" charset="0"/>
                <a:cs typeface="Arial" panose="020B0604020202020204" pitchFamily="34" charset="0"/>
              </a:defRPr>
            </a:lvl2pPr>
            <a:lvl3pPr marL="1143000" indent="-228600" eaLnBrk="0" hangingPunct="0">
              <a:defRPr sz="2100">
                <a:solidFill>
                  <a:schemeClr val="tx1"/>
                </a:solidFill>
                <a:latin typeface="Arial" panose="020B0604020202020204" pitchFamily="34" charset="0"/>
                <a:cs typeface="Arial" panose="020B0604020202020204" pitchFamily="34" charset="0"/>
              </a:defRPr>
            </a:lvl3pPr>
            <a:lvl4pPr marL="1600200" indent="-228600" eaLnBrk="0" hangingPunct="0">
              <a:defRPr sz="2100">
                <a:solidFill>
                  <a:schemeClr val="tx1"/>
                </a:solidFill>
                <a:latin typeface="Arial" panose="020B0604020202020204" pitchFamily="34" charset="0"/>
                <a:cs typeface="Arial" panose="020B0604020202020204" pitchFamily="34" charset="0"/>
              </a:defRPr>
            </a:lvl4pPr>
            <a:lvl5pPr marL="2057400" indent="-228600" eaLnBrk="0" hangingPunct="0">
              <a:defRPr sz="2100">
                <a:solidFill>
                  <a:schemeClr val="tx1"/>
                </a:solidFill>
                <a:latin typeface="Arial" panose="020B0604020202020204" pitchFamily="34" charset="0"/>
                <a:cs typeface="Arial" panose="020B0604020202020204" pitchFamily="34" charset="0"/>
              </a:defRPr>
            </a:lvl5pPr>
            <a:lvl6pPr marL="2514600" indent="-228600" defTabSz="1052513" eaLnBrk="0" fontAlgn="base" hangingPunct="0">
              <a:spcBef>
                <a:spcPct val="0"/>
              </a:spcBef>
              <a:spcAft>
                <a:spcPct val="0"/>
              </a:spcAft>
              <a:defRPr sz="2100">
                <a:solidFill>
                  <a:schemeClr val="tx1"/>
                </a:solidFill>
                <a:latin typeface="Arial" panose="020B0604020202020204" pitchFamily="34" charset="0"/>
                <a:cs typeface="Arial" panose="020B0604020202020204" pitchFamily="34" charset="0"/>
              </a:defRPr>
            </a:lvl6pPr>
            <a:lvl7pPr marL="2971800" indent="-228600" defTabSz="1052513" eaLnBrk="0" fontAlgn="base" hangingPunct="0">
              <a:spcBef>
                <a:spcPct val="0"/>
              </a:spcBef>
              <a:spcAft>
                <a:spcPct val="0"/>
              </a:spcAft>
              <a:defRPr sz="2100">
                <a:solidFill>
                  <a:schemeClr val="tx1"/>
                </a:solidFill>
                <a:latin typeface="Arial" panose="020B0604020202020204" pitchFamily="34" charset="0"/>
                <a:cs typeface="Arial" panose="020B0604020202020204" pitchFamily="34" charset="0"/>
              </a:defRPr>
            </a:lvl7pPr>
            <a:lvl8pPr marL="3429000" indent="-228600" defTabSz="1052513" eaLnBrk="0" fontAlgn="base" hangingPunct="0">
              <a:spcBef>
                <a:spcPct val="0"/>
              </a:spcBef>
              <a:spcAft>
                <a:spcPct val="0"/>
              </a:spcAft>
              <a:defRPr sz="2100">
                <a:solidFill>
                  <a:schemeClr val="tx1"/>
                </a:solidFill>
                <a:latin typeface="Arial" panose="020B0604020202020204" pitchFamily="34" charset="0"/>
                <a:cs typeface="Arial" panose="020B0604020202020204" pitchFamily="34" charset="0"/>
              </a:defRPr>
            </a:lvl8pPr>
            <a:lvl9pPr marL="3886200" indent="-228600" defTabSz="1052513" eaLnBrk="0" fontAlgn="base" hangingPunct="0">
              <a:spcBef>
                <a:spcPct val="0"/>
              </a:spcBef>
              <a:spcAft>
                <a:spcPct val="0"/>
              </a:spcAft>
              <a:defRPr sz="2100">
                <a:solidFill>
                  <a:schemeClr val="tx1"/>
                </a:solidFill>
                <a:latin typeface="Arial" panose="020B0604020202020204" pitchFamily="34" charset="0"/>
                <a:cs typeface="Arial" panose="020B0604020202020204" pitchFamily="34" charset="0"/>
              </a:defRPr>
            </a:lvl9pPr>
          </a:lstStyle>
          <a:p>
            <a:pPr eaLnBrk="1" hangingPunct="1"/>
            <a:fld id="{32A215F8-023E-4E4F-95B2-C290F9C7FD9D}" type="slidenum">
              <a:rPr lang="en-ZA" altLang="en-US" sz="1200">
                <a:solidFill>
                  <a:srgbClr val="008000"/>
                </a:solidFill>
              </a:rPr>
              <a:pPr eaLnBrk="1" hangingPunct="1"/>
              <a:t>1</a:t>
            </a:fld>
            <a:endParaRPr lang="en-ZA" altLang="en-US" sz="1200">
              <a:solidFill>
                <a:srgbClr val="008000"/>
              </a:solidFill>
            </a:endParaRPr>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bwMode="auto">
          <a:xfrm>
            <a:off x="413965" y="1248591"/>
            <a:ext cx="9613255" cy="631267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742493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smtClean="0"/>
              <a:t>Audit Outcomes for 2018-2019</a:t>
            </a:r>
            <a:endParaRPr lang="en-ZA" dirty="0"/>
          </a:p>
        </p:txBody>
      </p:sp>
      <p:sp>
        <p:nvSpPr>
          <p:cNvPr id="3" name="Content Placeholder 2"/>
          <p:cNvSpPr>
            <a:spLocks noGrp="1"/>
          </p:cNvSpPr>
          <p:nvPr>
            <p:ph idx="1"/>
          </p:nvPr>
        </p:nvSpPr>
        <p:spPr/>
        <p:txBody>
          <a:bodyPr/>
          <a:lstStyle/>
          <a:p>
            <a:pPr marL="285750" indent="-285750" algn="just">
              <a:buFont typeface="Wingdings" panose="05000000000000000000" pitchFamily="2" charset="2"/>
              <a:buChar char="§"/>
            </a:pPr>
            <a:r>
              <a:rPr lang="en-ZA" dirty="0"/>
              <a:t>The MLRF received a disclaimed audit opinion.  This is a further regression in terms of audit outcomes from </a:t>
            </a:r>
            <a:r>
              <a:rPr lang="en-ZA" dirty="0" smtClean="0"/>
              <a:t>previous </a:t>
            </a:r>
            <a:r>
              <a:rPr lang="en-ZA" dirty="0"/>
              <a:t>financial </a:t>
            </a:r>
            <a:r>
              <a:rPr lang="en-ZA" dirty="0" smtClean="0"/>
              <a:t>years.</a:t>
            </a:r>
          </a:p>
          <a:p>
            <a:pPr marL="0" indent="0" algn="just"/>
            <a:r>
              <a:rPr lang="en-ZA" dirty="0" smtClean="0"/>
              <a:t>  </a:t>
            </a:r>
          </a:p>
          <a:p>
            <a:pPr marL="285750" indent="-285750" algn="just">
              <a:buFont typeface="Wingdings" panose="05000000000000000000" pitchFamily="2" charset="2"/>
              <a:buChar char="§"/>
            </a:pPr>
            <a:r>
              <a:rPr lang="en-ZA" dirty="0" smtClean="0"/>
              <a:t>The </a:t>
            </a:r>
            <a:r>
              <a:rPr lang="en-ZA" dirty="0"/>
              <a:t>Auditor-General </a:t>
            </a:r>
            <a:r>
              <a:rPr lang="en-ZA" dirty="0" smtClean="0"/>
              <a:t>found that </a:t>
            </a:r>
            <a:r>
              <a:rPr lang="en-ZA" dirty="0"/>
              <a:t>significant internal control deficiencies exist within the entity which resulted in the disclaimed audit opinion.  </a:t>
            </a:r>
            <a:r>
              <a:rPr lang="en-ZA" dirty="0" smtClean="0"/>
              <a:t>The AG also found </a:t>
            </a:r>
            <a:r>
              <a:rPr lang="en-ZA" dirty="0"/>
              <a:t>that leadership did not provide adequate oversight in the implementation of mitigation plans to address prior year findings, and that critical vacancies in key positions, particularly in the Chief Directorate: Financial Management, resulted in non-compliance with the PFMA and other applicable legislation, and that </a:t>
            </a:r>
            <a:r>
              <a:rPr lang="en-ZA" dirty="0" smtClean="0"/>
              <a:t>the </a:t>
            </a:r>
            <a:r>
              <a:rPr lang="en-ZA" dirty="0"/>
              <a:t>entity needs to strengthen its management of risk, consequence management and its internal control </a:t>
            </a:r>
            <a:r>
              <a:rPr lang="en-ZA" dirty="0" smtClean="0"/>
              <a:t>environment.</a:t>
            </a:r>
          </a:p>
          <a:p>
            <a:pPr marL="0" indent="0" algn="just"/>
            <a:endParaRPr lang="en-ZA" dirty="0" smtClean="0"/>
          </a:p>
          <a:p>
            <a:pPr marL="285750" indent="-285750" algn="just">
              <a:buFont typeface="Wingdings" panose="05000000000000000000" pitchFamily="2" charset="2"/>
              <a:buChar char="§"/>
            </a:pPr>
            <a:r>
              <a:rPr lang="en-ZA" dirty="0" smtClean="0"/>
              <a:t>It </a:t>
            </a:r>
            <a:r>
              <a:rPr lang="en-ZA" dirty="0"/>
              <a:t>will therefore be incumbent on the new Accounting Authority and Executive of </a:t>
            </a:r>
            <a:r>
              <a:rPr lang="en-ZA" dirty="0" smtClean="0"/>
              <a:t>DEFF to oversee the implementation of </a:t>
            </a:r>
            <a:r>
              <a:rPr lang="en-ZA" dirty="0"/>
              <a:t>a Turn-Around Strategy and Action Plan to address the audit findings and control deficiencies mentioned in the Auditor-General’s report, with particular attention to be given to prior year findings.</a:t>
            </a:r>
          </a:p>
        </p:txBody>
      </p:sp>
      <p:sp>
        <p:nvSpPr>
          <p:cNvPr id="4" name="Slide Number Placeholder 3"/>
          <p:cNvSpPr>
            <a:spLocks noGrp="1"/>
          </p:cNvSpPr>
          <p:nvPr>
            <p:ph type="sldNum" sz="quarter" idx="10"/>
          </p:nvPr>
        </p:nvSpPr>
        <p:spPr/>
        <p:txBody>
          <a:bodyPr/>
          <a:lstStyle/>
          <a:p>
            <a:pPr>
              <a:defRPr/>
            </a:pPr>
            <a:fld id="{66160D56-95AB-4256-911B-2FF52A9E49F8}" type="slidenum">
              <a:rPr lang="en-ZA" smtClean="0"/>
              <a:pPr>
                <a:defRPr/>
              </a:pPr>
              <a:t>10</a:t>
            </a:fld>
            <a:endParaRPr lang="en-ZA" dirty="0"/>
          </a:p>
        </p:txBody>
      </p:sp>
    </p:spTree>
    <p:extLst>
      <p:ext uri="{BB962C8B-B14F-4D97-AF65-F5344CB8AC3E}">
        <p14:creationId xmlns:p14="http://schemas.microsoft.com/office/powerpoint/2010/main" xmlns="" val="4005639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0"/>
          </p:nvPr>
        </p:nvSpPr>
        <p:spPr bwMode="auto">
          <a:noFill/>
          <a:ln w="9525">
            <a:miter lim="800000"/>
            <a:headEnd/>
            <a:tailEnd/>
          </a:ln>
          <a:extLst>
            <a:ext uri="{909E8E84-426E-40DD-AFC4-6F175D3DCCD1}">
              <a14:hiddenFill xmlns:a14="http://schemas.microsoft.com/office/drawing/2010/main" xmlns="">
                <a:solidFill>
                  <a:srgbClr val="FFFFFF"/>
                </a:solidFill>
              </a14:hiddenFill>
            </a:ext>
          </a:extLst>
        </p:spPr>
        <p:txBody>
          <a:bodyPr vert="horz" wrap="square" numCol="1" compatLnSpc="1">
            <a:prstTxWarp prst="textNoShape">
              <a:avLst/>
            </a:prstTxWarp>
          </a:bodyP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defTabSz="1052513" eaLnBrk="0" fontAlgn="base" hangingPunct="0">
              <a:spcBef>
                <a:spcPct val="0"/>
              </a:spcBef>
              <a:spcAft>
                <a:spcPct val="0"/>
              </a:spcAft>
              <a:defRPr sz="2100">
                <a:solidFill>
                  <a:schemeClr val="tx1"/>
                </a:solidFill>
                <a:latin typeface="Arial" charset="0"/>
                <a:cs typeface="Arial" charset="0"/>
              </a:defRPr>
            </a:lvl6pPr>
            <a:lvl7pPr marL="2971800" indent="-228600" defTabSz="1052513" eaLnBrk="0" fontAlgn="base" hangingPunct="0">
              <a:spcBef>
                <a:spcPct val="0"/>
              </a:spcBef>
              <a:spcAft>
                <a:spcPct val="0"/>
              </a:spcAft>
              <a:defRPr sz="2100">
                <a:solidFill>
                  <a:schemeClr val="tx1"/>
                </a:solidFill>
                <a:latin typeface="Arial" charset="0"/>
                <a:cs typeface="Arial" charset="0"/>
              </a:defRPr>
            </a:lvl7pPr>
            <a:lvl8pPr marL="3429000" indent="-228600" defTabSz="1052513" eaLnBrk="0" fontAlgn="base" hangingPunct="0">
              <a:spcBef>
                <a:spcPct val="0"/>
              </a:spcBef>
              <a:spcAft>
                <a:spcPct val="0"/>
              </a:spcAft>
              <a:defRPr sz="2100">
                <a:solidFill>
                  <a:schemeClr val="tx1"/>
                </a:solidFill>
                <a:latin typeface="Arial" charset="0"/>
                <a:cs typeface="Arial" charset="0"/>
              </a:defRPr>
            </a:lvl8pPr>
            <a:lvl9pPr marL="3886200" indent="-228600" defTabSz="1052513" eaLnBrk="0" fontAlgn="base" hangingPunct="0">
              <a:spcBef>
                <a:spcPct val="0"/>
              </a:spcBef>
              <a:spcAft>
                <a:spcPct val="0"/>
              </a:spcAft>
              <a:defRPr sz="2100">
                <a:solidFill>
                  <a:schemeClr val="tx1"/>
                </a:solidFill>
                <a:latin typeface="Arial" charset="0"/>
                <a:cs typeface="Arial" charset="0"/>
              </a:defRPr>
            </a:lvl9pPr>
          </a:lstStyle>
          <a:p>
            <a:pPr eaLnBrk="1" hangingPunct="1"/>
            <a:fld id="{275C50C3-2A17-4CD3-9CBA-6C18FAF9EFA5}" type="slidenum">
              <a:rPr lang="en-ZA" altLang="en-US" sz="1200" smtClean="0">
                <a:solidFill>
                  <a:srgbClr val="008000"/>
                </a:solidFill>
              </a:rPr>
              <a:pPr eaLnBrk="1" hangingPunct="1"/>
              <a:t>11</a:t>
            </a:fld>
            <a:endParaRPr lang="en-ZA" altLang="en-US" sz="1200" smtClean="0">
              <a:solidFill>
                <a:srgbClr val="008000"/>
              </a:solidFill>
            </a:endParaRPr>
          </a:p>
        </p:txBody>
      </p:sp>
      <p:sp>
        <p:nvSpPr>
          <p:cNvPr id="16387" name="Rectangle 3"/>
          <p:cNvSpPr>
            <a:spLocks noGrp="1" noChangeArrowheads="1"/>
          </p:cNvSpPr>
          <p:nvPr>
            <p:ph idx="1"/>
          </p:nvPr>
        </p:nvSpPr>
        <p:spPr bwMode="auto">
          <a:xfrm>
            <a:off x="720725" y="1439863"/>
            <a:ext cx="9178925" cy="492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spAutoFit/>
          </a:bodyPr>
          <a:lstStyle/>
          <a:p>
            <a:r>
              <a:rPr lang="en-US" altLang="en-US" sz="3200" smtClean="0">
                <a:latin typeface="Arial" charset="0"/>
                <a:cs typeface="Arial" charset="0"/>
              </a:rPr>
              <a:t> </a:t>
            </a:r>
            <a:r>
              <a:rPr lang="en-US" altLang="en-US" sz="2100" i="1" smtClean="0">
                <a:latin typeface="Arial" charset="0"/>
                <a:cs typeface="Arial" charset="0"/>
              </a:rPr>
              <a:t> </a:t>
            </a:r>
          </a:p>
        </p:txBody>
      </p:sp>
      <p:graphicFrame>
        <p:nvGraphicFramePr>
          <p:cNvPr id="2" name="Table 1"/>
          <p:cNvGraphicFramePr>
            <a:graphicFrameLocks noGrp="1"/>
          </p:cNvGraphicFramePr>
          <p:nvPr>
            <p:extLst>
              <p:ext uri="{D42A27DB-BD31-4B8C-83A1-F6EECF244321}">
                <p14:modId xmlns:p14="http://schemas.microsoft.com/office/powerpoint/2010/main" xmlns="" val="3840369971"/>
              </p:ext>
            </p:extLst>
          </p:nvPr>
        </p:nvGraphicFramePr>
        <p:xfrm>
          <a:off x="720725" y="1260351"/>
          <a:ext cx="9450511" cy="5639136"/>
        </p:xfrm>
        <a:graphic>
          <a:graphicData uri="http://schemas.openxmlformats.org/drawingml/2006/table">
            <a:tbl>
              <a:tblPr firstRow="1" firstCol="1" bandRow="1"/>
              <a:tblGrid>
                <a:gridCol w="2445872">
                  <a:extLst>
                    <a:ext uri="{9D8B030D-6E8A-4147-A177-3AD203B41FA5}">
                      <a16:colId xmlns:a16="http://schemas.microsoft.com/office/drawing/2014/main" xmlns="" val="20000"/>
                    </a:ext>
                  </a:extLst>
                </a:gridCol>
                <a:gridCol w="7004639">
                  <a:extLst>
                    <a:ext uri="{9D8B030D-6E8A-4147-A177-3AD203B41FA5}">
                      <a16:colId xmlns:a16="http://schemas.microsoft.com/office/drawing/2014/main" xmlns="" val="20001"/>
                    </a:ext>
                  </a:extLst>
                </a:gridCol>
              </a:tblGrid>
              <a:tr h="347692">
                <a:tc>
                  <a:txBody>
                    <a:bodyPr/>
                    <a:lstStyle/>
                    <a:p>
                      <a:pPr>
                        <a:lnSpc>
                          <a:spcPct val="115000"/>
                        </a:lnSpc>
                        <a:spcAft>
                          <a:spcPts val="0"/>
                        </a:spcAft>
                      </a:pPr>
                      <a:r>
                        <a:rPr lang="en-ZA" sz="1000" b="1" dirty="0">
                          <a:effectLst/>
                          <a:latin typeface="Arial"/>
                          <a:ea typeface="Calibri"/>
                          <a:cs typeface="Times New Roman"/>
                        </a:rPr>
                        <a:t>STRATEGIC GOALS</a:t>
                      </a:r>
                      <a:endParaRPr lang="en-ZA" sz="1000" dirty="0">
                        <a:effectLst/>
                        <a:latin typeface="Calibri"/>
                        <a:ea typeface="Calibri"/>
                        <a:cs typeface="Times New Roman"/>
                      </a:endParaRPr>
                    </a:p>
                  </a:txBody>
                  <a:tcPr marL="34937" marR="34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en-ZA" sz="1000" b="1" dirty="0">
                          <a:effectLst/>
                          <a:latin typeface="Arial"/>
                          <a:ea typeface="Calibri"/>
                          <a:cs typeface="Times New Roman"/>
                        </a:rPr>
                        <a:t>STRATEGIC OBJECTIVES</a:t>
                      </a:r>
                      <a:endParaRPr lang="en-ZA" sz="1000" dirty="0">
                        <a:effectLst/>
                        <a:latin typeface="Calibri"/>
                        <a:ea typeface="Calibri"/>
                        <a:cs typeface="Times New Roman"/>
                      </a:endParaRPr>
                    </a:p>
                  </a:txBody>
                  <a:tcPr marL="34937" marR="34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0"/>
                  </a:ext>
                </a:extLst>
              </a:tr>
              <a:tr h="1520671">
                <a:tc>
                  <a:txBody>
                    <a:bodyPr/>
                    <a:lstStyle/>
                    <a:p>
                      <a:pPr>
                        <a:lnSpc>
                          <a:spcPct val="115000"/>
                        </a:lnSpc>
                        <a:spcAft>
                          <a:spcPts val="0"/>
                        </a:spcAft>
                      </a:pPr>
                      <a:r>
                        <a:rPr lang="en-ZA" sz="1000" b="1" dirty="0">
                          <a:effectLst/>
                          <a:latin typeface="Arial"/>
                          <a:ea typeface="Calibri"/>
                          <a:cs typeface="Times New Roman"/>
                        </a:rPr>
                        <a:t>Strategic Goal 1:</a:t>
                      </a:r>
                      <a:endParaRPr lang="en-ZA" sz="1000" dirty="0">
                        <a:effectLst/>
                        <a:latin typeface="Calibri"/>
                        <a:ea typeface="Calibri"/>
                        <a:cs typeface="Times New Roman"/>
                      </a:endParaRPr>
                    </a:p>
                    <a:p>
                      <a:pPr>
                        <a:lnSpc>
                          <a:spcPct val="115000"/>
                        </a:lnSpc>
                        <a:spcAft>
                          <a:spcPts val="0"/>
                        </a:spcAft>
                      </a:pPr>
                      <a:r>
                        <a:rPr lang="en-ZA" sz="1000" dirty="0">
                          <a:effectLst/>
                          <a:latin typeface="Arial"/>
                          <a:ea typeface="Calibri"/>
                          <a:cs typeface="Times New Roman"/>
                        </a:rPr>
                        <a:t>Effective and efficient strategic leadership, governance and administration</a:t>
                      </a:r>
                      <a:endParaRPr lang="en-ZA" sz="1000" dirty="0">
                        <a:effectLst/>
                        <a:latin typeface="Calibri"/>
                        <a:ea typeface="Calibri"/>
                        <a:cs typeface="Times New Roman"/>
                      </a:endParaRPr>
                    </a:p>
                    <a:p>
                      <a:pPr>
                        <a:lnSpc>
                          <a:spcPct val="115000"/>
                        </a:lnSpc>
                        <a:spcAft>
                          <a:spcPts val="0"/>
                        </a:spcAft>
                      </a:pPr>
                      <a:r>
                        <a:rPr lang="en-ZA" sz="1000" dirty="0">
                          <a:effectLst/>
                          <a:latin typeface="Arial"/>
                          <a:ea typeface="Calibri"/>
                          <a:cs typeface="Times New Roman"/>
                        </a:rPr>
                        <a:t> </a:t>
                      </a:r>
                      <a:endParaRPr lang="en-ZA" sz="1000" dirty="0">
                        <a:effectLst/>
                        <a:latin typeface="Calibri"/>
                        <a:ea typeface="Calibri"/>
                        <a:cs typeface="Times New Roman"/>
                      </a:endParaRPr>
                    </a:p>
                  </a:txBody>
                  <a:tcPr marL="34937" marR="34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000" b="1" dirty="0">
                          <a:effectLst/>
                          <a:latin typeface="Arial"/>
                          <a:ea typeface="Calibri"/>
                          <a:cs typeface="Times New Roman"/>
                        </a:rPr>
                        <a:t>Strategic Objective 1.1:</a:t>
                      </a:r>
                      <a:endParaRPr lang="en-ZA" sz="1000" dirty="0">
                        <a:effectLst/>
                        <a:latin typeface="Calibri"/>
                        <a:ea typeface="Calibri"/>
                        <a:cs typeface="Times New Roman"/>
                      </a:endParaRPr>
                    </a:p>
                    <a:p>
                      <a:pPr>
                        <a:lnSpc>
                          <a:spcPct val="115000"/>
                        </a:lnSpc>
                        <a:spcAft>
                          <a:spcPts val="0"/>
                        </a:spcAft>
                      </a:pPr>
                      <a:r>
                        <a:rPr lang="en-ZA" sz="1000" dirty="0">
                          <a:effectLst/>
                          <a:latin typeface="Arial"/>
                          <a:ea typeface="Calibri"/>
                          <a:cs typeface="Times New Roman"/>
                        </a:rPr>
                        <a:t>Ensure compliance with statutory requirements and good governance practices</a:t>
                      </a:r>
                      <a:endParaRPr lang="en-ZA" sz="1000" dirty="0">
                        <a:effectLst/>
                        <a:latin typeface="Calibri"/>
                        <a:ea typeface="Calibri"/>
                        <a:cs typeface="Times New Roman"/>
                      </a:endParaRPr>
                    </a:p>
                    <a:p>
                      <a:pPr>
                        <a:lnSpc>
                          <a:spcPct val="115000"/>
                        </a:lnSpc>
                        <a:spcAft>
                          <a:spcPts val="0"/>
                        </a:spcAft>
                      </a:pPr>
                      <a:r>
                        <a:rPr lang="en-ZA" sz="1000" dirty="0">
                          <a:effectLst/>
                          <a:latin typeface="Arial"/>
                          <a:ea typeface="Calibri"/>
                          <a:cs typeface="Times New Roman"/>
                        </a:rPr>
                        <a:t> </a:t>
                      </a:r>
                      <a:endParaRPr lang="en-ZA" sz="1000" dirty="0">
                        <a:effectLst/>
                        <a:latin typeface="Calibri"/>
                        <a:ea typeface="Calibri"/>
                        <a:cs typeface="Times New Roman"/>
                      </a:endParaRPr>
                    </a:p>
                    <a:p>
                      <a:pPr>
                        <a:lnSpc>
                          <a:spcPct val="115000"/>
                        </a:lnSpc>
                        <a:spcAft>
                          <a:spcPts val="0"/>
                        </a:spcAft>
                      </a:pPr>
                      <a:r>
                        <a:rPr lang="en-ZA" sz="1000" b="1" dirty="0">
                          <a:effectLst/>
                          <a:latin typeface="Arial"/>
                          <a:ea typeface="Calibri"/>
                          <a:cs typeface="Times New Roman"/>
                        </a:rPr>
                        <a:t>Strategic Objective 1.2:</a:t>
                      </a:r>
                      <a:endParaRPr lang="en-ZA" sz="1000" dirty="0">
                        <a:effectLst/>
                        <a:latin typeface="Calibri"/>
                        <a:ea typeface="Calibri"/>
                        <a:cs typeface="Times New Roman"/>
                      </a:endParaRPr>
                    </a:p>
                    <a:p>
                      <a:pPr>
                        <a:lnSpc>
                          <a:spcPct val="115000"/>
                        </a:lnSpc>
                        <a:spcAft>
                          <a:spcPts val="0"/>
                        </a:spcAft>
                      </a:pPr>
                      <a:r>
                        <a:rPr lang="en-ZA" sz="1000" dirty="0">
                          <a:effectLst/>
                          <a:latin typeface="Arial"/>
                          <a:ea typeface="Calibri"/>
                          <a:cs typeface="Times New Roman"/>
                        </a:rPr>
                        <a:t>Strengthen the support, guidance and interaction with stakeholders</a:t>
                      </a:r>
                      <a:endParaRPr lang="en-ZA" sz="1000" dirty="0">
                        <a:effectLst/>
                        <a:latin typeface="Calibri"/>
                        <a:ea typeface="Calibri"/>
                        <a:cs typeface="Times New Roman"/>
                      </a:endParaRPr>
                    </a:p>
                    <a:p>
                      <a:pPr>
                        <a:lnSpc>
                          <a:spcPct val="115000"/>
                        </a:lnSpc>
                        <a:spcAft>
                          <a:spcPts val="0"/>
                        </a:spcAft>
                      </a:pPr>
                      <a:r>
                        <a:rPr lang="en-ZA" sz="1000" dirty="0">
                          <a:effectLst/>
                          <a:latin typeface="Arial"/>
                          <a:ea typeface="Calibri"/>
                          <a:cs typeface="Times New Roman"/>
                        </a:rPr>
                        <a:t> </a:t>
                      </a:r>
                      <a:endParaRPr lang="en-ZA" sz="1000" dirty="0">
                        <a:effectLst/>
                        <a:latin typeface="Calibri"/>
                        <a:ea typeface="Calibri"/>
                        <a:cs typeface="Times New Roman"/>
                      </a:endParaRPr>
                    </a:p>
                    <a:p>
                      <a:pPr>
                        <a:lnSpc>
                          <a:spcPct val="115000"/>
                        </a:lnSpc>
                        <a:spcAft>
                          <a:spcPts val="0"/>
                        </a:spcAft>
                      </a:pPr>
                      <a:r>
                        <a:rPr lang="en-ZA" sz="1000" b="1" dirty="0">
                          <a:effectLst/>
                          <a:latin typeface="Arial"/>
                          <a:ea typeface="Calibri"/>
                          <a:cs typeface="Times New Roman"/>
                        </a:rPr>
                        <a:t>Strategic Objective 1.3:</a:t>
                      </a:r>
                      <a:endParaRPr lang="en-ZA" sz="1000" dirty="0">
                        <a:effectLst/>
                        <a:latin typeface="Calibri"/>
                        <a:ea typeface="Calibri"/>
                        <a:cs typeface="Times New Roman"/>
                      </a:endParaRPr>
                    </a:p>
                    <a:p>
                      <a:pPr>
                        <a:lnSpc>
                          <a:spcPct val="115000"/>
                        </a:lnSpc>
                        <a:spcAft>
                          <a:spcPts val="0"/>
                        </a:spcAft>
                      </a:pPr>
                      <a:r>
                        <a:rPr lang="en-ZA" sz="1000" dirty="0">
                          <a:effectLst/>
                          <a:latin typeface="Arial"/>
                          <a:ea typeface="Calibri"/>
                          <a:cs typeface="Times New Roman"/>
                        </a:rPr>
                        <a:t>Strengthen institutional mechanism for integrated policy, planning, monitoring and evaluation in the </a:t>
                      </a:r>
                      <a:r>
                        <a:rPr lang="en-ZA" sz="1000" dirty="0" smtClean="0">
                          <a:effectLst/>
                          <a:latin typeface="Arial"/>
                          <a:ea typeface="Calibri"/>
                          <a:cs typeface="Times New Roman"/>
                        </a:rPr>
                        <a:t>sector</a:t>
                      </a:r>
                      <a:endParaRPr lang="en-ZA" sz="1000" dirty="0">
                        <a:effectLst/>
                        <a:latin typeface="Calibri"/>
                        <a:ea typeface="Calibri"/>
                        <a:cs typeface="Times New Roman"/>
                      </a:endParaRPr>
                    </a:p>
                  </a:txBody>
                  <a:tcPr marL="34937" marR="34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436485">
                <a:tc>
                  <a:txBody>
                    <a:bodyPr/>
                    <a:lstStyle/>
                    <a:p>
                      <a:pPr>
                        <a:lnSpc>
                          <a:spcPct val="115000"/>
                        </a:lnSpc>
                        <a:spcAft>
                          <a:spcPts val="0"/>
                        </a:spcAft>
                      </a:pPr>
                      <a:r>
                        <a:rPr lang="en-ZA" sz="1000" b="1" dirty="0">
                          <a:effectLst/>
                          <a:latin typeface="Arial"/>
                          <a:ea typeface="Calibri"/>
                          <a:cs typeface="Times New Roman"/>
                        </a:rPr>
                        <a:t>Strategic Goal 2:</a:t>
                      </a:r>
                      <a:endParaRPr lang="en-ZA" sz="1000" dirty="0">
                        <a:effectLst/>
                        <a:latin typeface="Calibri"/>
                        <a:ea typeface="Calibri"/>
                        <a:cs typeface="Times New Roman"/>
                      </a:endParaRPr>
                    </a:p>
                    <a:p>
                      <a:pPr>
                        <a:lnSpc>
                          <a:spcPct val="115000"/>
                        </a:lnSpc>
                        <a:spcAft>
                          <a:spcPts val="0"/>
                        </a:spcAft>
                      </a:pPr>
                      <a:r>
                        <a:rPr lang="en-ZA" sz="1000" dirty="0">
                          <a:effectLst/>
                          <a:latin typeface="Arial"/>
                          <a:ea typeface="Calibri"/>
                          <a:cs typeface="Times New Roman"/>
                        </a:rPr>
                        <a:t>Enhanced production, employment and economic growth in the sector</a:t>
                      </a:r>
                      <a:endParaRPr lang="en-ZA" sz="1000" dirty="0">
                        <a:effectLst/>
                        <a:latin typeface="Calibri"/>
                        <a:ea typeface="Calibri"/>
                        <a:cs typeface="Times New Roman"/>
                      </a:endParaRPr>
                    </a:p>
                    <a:p>
                      <a:pPr>
                        <a:lnSpc>
                          <a:spcPct val="115000"/>
                        </a:lnSpc>
                        <a:spcAft>
                          <a:spcPts val="0"/>
                        </a:spcAft>
                      </a:pPr>
                      <a:r>
                        <a:rPr lang="en-ZA" sz="1000" dirty="0">
                          <a:effectLst/>
                          <a:latin typeface="Arial"/>
                          <a:ea typeface="Calibri"/>
                          <a:cs typeface="Times New Roman"/>
                        </a:rPr>
                        <a:t> </a:t>
                      </a:r>
                      <a:endParaRPr lang="en-ZA" sz="1000" dirty="0">
                        <a:effectLst/>
                        <a:latin typeface="Calibri"/>
                        <a:ea typeface="Calibri"/>
                        <a:cs typeface="Times New Roman"/>
                      </a:endParaRPr>
                    </a:p>
                  </a:txBody>
                  <a:tcPr marL="34937" marR="34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000" b="1" dirty="0">
                          <a:effectLst/>
                          <a:latin typeface="Arial"/>
                          <a:ea typeface="Calibri"/>
                          <a:cs typeface="Times New Roman"/>
                        </a:rPr>
                        <a:t>Strategic Objective 2.1:</a:t>
                      </a:r>
                      <a:endParaRPr lang="en-ZA" sz="1000" dirty="0">
                        <a:effectLst/>
                        <a:latin typeface="Calibri"/>
                        <a:ea typeface="Calibri"/>
                        <a:cs typeface="Times New Roman"/>
                      </a:endParaRPr>
                    </a:p>
                    <a:p>
                      <a:pPr>
                        <a:lnSpc>
                          <a:spcPct val="115000"/>
                        </a:lnSpc>
                        <a:spcAft>
                          <a:spcPts val="0"/>
                        </a:spcAft>
                      </a:pPr>
                      <a:r>
                        <a:rPr lang="en-ZA" sz="1000" dirty="0">
                          <a:effectLst/>
                          <a:latin typeface="Arial"/>
                          <a:ea typeface="Calibri"/>
                          <a:cs typeface="Times New Roman"/>
                        </a:rPr>
                        <a:t>Ensure increase production and productivity in prioritised areas as well as value chains</a:t>
                      </a:r>
                      <a:endParaRPr lang="en-ZA" sz="1000" dirty="0">
                        <a:effectLst/>
                        <a:latin typeface="Calibri"/>
                        <a:ea typeface="Calibri"/>
                        <a:cs typeface="Times New Roman"/>
                      </a:endParaRPr>
                    </a:p>
                    <a:p>
                      <a:pPr>
                        <a:lnSpc>
                          <a:spcPct val="115000"/>
                        </a:lnSpc>
                        <a:spcAft>
                          <a:spcPts val="0"/>
                        </a:spcAft>
                      </a:pPr>
                      <a:r>
                        <a:rPr lang="en-ZA" sz="1000" dirty="0">
                          <a:effectLst/>
                          <a:latin typeface="Arial"/>
                          <a:ea typeface="Calibri"/>
                          <a:cs typeface="Times New Roman"/>
                        </a:rPr>
                        <a:t> </a:t>
                      </a:r>
                      <a:endParaRPr lang="en-ZA" sz="1000" dirty="0">
                        <a:effectLst/>
                        <a:latin typeface="Calibri"/>
                        <a:ea typeface="Calibri"/>
                        <a:cs typeface="Times New Roman"/>
                      </a:endParaRPr>
                    </a:p>
                    <a:p>
                      <a:pPr>
                        <a:lnSpc>
                          <a:spcPct val="115000"/>
                        </a:lnSpc>
                        <a:spcAft>
                          <a:spcPts val="0"/>
                        </a:spcAft>
                      </a:pPr>
                      <a:r>
                        <a:rPr lang="en-ZA" sz="1000" b="1" dirty="0">
                          <a:effectLst/>
                          <a:latin typeface="Arial"/>
                          <a:ea typeface="Calibri"/>
                          <a:cs typeface="Times New Roman"/>
                        </a:rPr>
                        <a:t>Strategic Objective 2.2:</a:t>
                      </a:r>
                      <a:endParaRPr lang="en-ZA" sz="1000" dirty="0">
                        <a:effectLst/>
                        <a:latin typeface="Calibri"/>
                        <a:ea typeface="Calibri"/>
                        <a:cs typeface="Times New Roman"/>
                      </a:endParaRPr>
                    </a:p>
                    <a:p>
                      <a:pPr>
                        <a:lnSpc>
                          <a:spcPct val="115000"/>
                        </a:lnSpc>
                        <a:spcAft>
                          <a:spcPts val="0"/>
                        </a:spcAft>
                      </a:pPr>
                      <a:r>
                        <a:rPr lang="en-ZA" sz="1000" dirty="0">
                          <a:effectLst/>
                          <a:latin typeface="Arial"/>
                          <a:ea typeface="Calibri"/>
                          <a:cs typeface="Times New Roman"/>
                        </a:rPr>
                        <a:t>Effective management of bio-security and related sector risks </a:t>
                      </a:r>
                      <a:endParaRPr lang="en-ZA" sz="1000" dirty="0">
                        <a:effectLst/>
                        <a:latin typeface="Calibri"/>
                        <a:ea typeface="Calibri"/>
                        <a:cs typeface="Times New Roman"/>
                      </a:endParaRPr>
                    </a:p>
                    <a:p>
                      <a:pPr>
                        <a:lnSpc>
                          <a:spcPct val="115000"/>
                        </a:lnSpc>
                        <a:spcAft>
                          <a:spcPts val="0"/>
                        </a:spcAft>
                      </a:pPr>
                      <a:r>
                        <a:rPr lang="en-ZA" sz="1000" dirty="0">
                          <a:effectLst/>
                          <a:latin typeface="Arial"/>
                          <a:ea typeface="Calibri"/>
                          <a:cs typeface="Times New Roman"/>
                        </a:rPr>
                        <a:t> </a:t>
                      </a:r>
                      <a:endParaRPr lang="en-ZA" sz="1000" dirty="0">
                        <a:effectLst/>
                        <a:latin typeface="Calibri"/>
                        <a:ea typeface="Calibri"/>
                        <a:cs typeface="Times New Roman"/>
                      </a:endParaRPr>
                    </a:p>
                    <a:p>
                      <a:pPr>
                        <a:lnSpc>
                          <a:spcPct val="115000"/>
                        </a:lnSpc>
                        <a:spcAft>
                          <a:spcPts val="0"/>
                        </a:spcAft>
                      </a:pPr>
                      <a:r>
                        <a:rPr lang="en-ZA" sz="1000" b="1" dirty="0">
                          <a:effectLst/>
                          <a:latin typeface="Arial"/>
                          <a:ea typeface="Calibri"/>
                          <a:cs typeface="Times New Roman"/>
                        </a:rPr>
                        <a:t>Strategic Objective 2.3:</a:t>
                      </a:r>
                      <a:endParaRPr lang="en-ZA" sz="1000" dirty="0">
                        <a:effectLst/>
                        <a:latin typeface="Calibri"/>
                        <a:ea typeface="Calibri"/>
                        <a:cs typeface="Times New Roman"/>
                      </a:endParaRPr>
                    </a:p>
                    <a:p>
                      <a:pPr>
                        <a:lnSpc>
                          <a:spcPct val="115000"/>
                        </a:lnSpc>
                        <a:spcAft>
                          <a:spcPts val="0"/>
                        </a:spcAft>
                      </a:pPr>
                      <a:r>
                        <a:rPr lang="en-ZA" sz="1000" dirty="0">
                          <a:effectLst/>
                          <a:latin typeface="Arial"/>
                          <a:ea typeface="Calibri"/>
                          <a:cs typeface="Times New Roman"/>
                        </a:rPr>
                        <a:t>Ensure support for market access and processing of Agriculture, Forestry and Fisheries </a:t>
                      </a:r>
                      <a:r>
                        <a:rPr lang="en-ZA" sz="1000" dirty="0" smtClean="0">
                          <a:effectLst/>
                          <a:latin typeface="Arial"/>
                          <a:ea typeface="Calibri"/>
                          <a:cs typeface="Times New Roman"/>
                        </a:rPr>
                        <a:t>products</a:t>
                      </a:r>
                      <a:endParaRPr lang="en-ZA" sz="1000" dirty="0">
                        <a:effectLst/>
                        <a:latin typeface="Calibri"/>
                        <a:ea typeface="Calibri"/>
                        <a:cs typeface="Times New Roman"/>
                      </a:endParaRPr>
                    </a:p>
                  </a:txBody>
                  <a:tcPr marL="34937" marR="34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436485">
                <a:tc>
                  <a:txBody>
                    <a:bodyPr/>
                    <a:lstStyle/>
                    <a:p>
                      <a:pPr>
                        <a:lnSpc>
                          <a:spcPct val="115000"/>
                        </a:lnSpc>
                        <a:spcAft>
                          <a:spcPts val="0"/>
                        </a:spcAft>
                      </a:pPr>
                      <a:r>
                        <a:rPr lang="en-ZA" sz="1000" b="1" dirty="0">
                          <a:effectLst/>
                          <a:latin typeface="Arial"/>
                          <a:ea typeface="Calibri"/>
                          <a:cs typeface="Times New Roman"/>
                        </a:rPr>
                        <a:t>Strategic Goal 3:</a:t>
                      </a:r>
                      <a:endParaRPr lang="en-ZA" sz="1000" dirty="0">
                        <a:effectLst/>
                        <a:latin typeface="Calibri"/>
                        <a:ea typeface="Calibri"/>
                        <a:cs typeface="Times New Roman"/>
                      </a:endParaRPr>
                    </a:p>
                    <a:p>
                      <a:pPr>
                        <a:lnSpc>
                          <a:spcPct val="115000"/>
                        </a:lnSpc>
                        <a:spcAft>
                          <a:spcPts val="0"/>
                        </a:spcAft>
                      </a:pPr>
                      <a:r>
                        <a:rPr lang="en-ZA" sz="1000" dirty="0">
                          <a:effectLst/>
                          <a:latin typeface="Arial"/>
                          <a:ea typeface="Calibri"/>
                          <a:cs typeface="Times New Roman"/>
                        </a:rPr>
                        <a:t>Enabling environment for food security and sector transformation</a:t>
                      </a:r>
                      <a:endParaRPr lang="en-ZA" sz="1000" dirty="0">
                        <a:effectLst/>
                        <a:latin typeface="Calibri"/>
                        <a:ea typeface="Calibri"/>
                        <a:cs typeface="Times New Roman"/>
                      </a:endParaRPr>
                    </a:p>
                    <a:p>
                      <a:pPr>
                        <a:lnSpc>
                          <a:spcPct val="115000"/>
                        </a:lnSpc>
                        <a:spcAft>
                          <a:spcPts val="0"/>
                        </a:spcAft>
                      </a:pPr>
                      <a:r>
                        <a:rPr lang="en-ZA" sz="1000" dirty="0">
                          <a:effectLst/>
                          <a:latin typeface="Arial"/>
                          <a:ea typeface="Calibri"/>
                          <a:cs typeface="Times New Roman"/>
                        </a:rPr>
                        <a:t> </a:t>
                      </a:r>
                      <a:endParaRPr lang="en-ZA" sz="1000" dirty="0">
                        <a:effectLst/>
                        <a:latin typeface="Calibri"/>
                        <a:ea typeface="Calibri"/>
                        <a:cs typeface="Times New Roman"/>
                      </a:endParaRPr>
                    </a:p>
                  </a:txBody>
                  <a:tcPr marL="34937" marR="34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000" dirty="0">
                          <a:effectLst/>
                          <a:latin typeface="Arial"/>
                          <a:ea typeface="Calibri"/>
                          <a:cs typeface="Times New Roman"/>
                        </a:rPr>
                        <a:t>Strategic Objective 3.1:</a:t>
                      </a:r>
                      <a:endParaRPr lang="en-ZA" sz="1000" dirty="0">
                        <a:effectLst/>
                        <a:latin typeface="Calibri"/>
                        <a:ea typeface="Calibri"/>
                        <a:cs typeface="Times New Roman"/>
                      </a:endParaRPr>
                    </a:p>
                    <a:p>
                      <a:pPr>
                        <a:lnSpc>
                          <a:spcPct val="115000"/>
                        </a:lnSpc>
                        <a:spcAft>
                          <a:spcPts val="0"/>
                        </a:spcAft>
                      </a:pPr>
                      <a:r>
                        <a:rPr lang="en-ZA" sz="1000" dirty="0">
                          <a:effectLst/>
                          <a:latin typeface="Arial"/>
                          <a:ea typeface="Calibri"/>
                          <a:cs typeface="Times New Roman"/>
                        </a:rPr>
                        <a:t>Lead and coordinate government food security initiatives</a:t>
                      </a:r>
                      <a:endParaRPr lang="en-ZA" sz="1000" dirty="0">
                        <a:effectLst/>
                        <a:latin typeface="Calibri"/>
                        <a:ea typeface="Calibri"/>
                        <a:cs typeface="Times New Roman"/>
                      </a:endParaRPr>
                    </a:p>
                    <a:p>
                      <a:pPr>
                        <a:lnSpc>
                          <a:spcPct val="115000"/>
                        </a:lnSpc>
                        <a:spcAft>
                          <a:spcPts val="0"/>
                        </a:spcAft>
                      </a:pPr>
                      <a:r>
                        <a:rPr lang="en-ZA" sz="1000" dirty="0">
                          <a:effectLst/>
                          <a:latin typeface="Arial"/>
                          <a:ea typeface="Calibri"/>
                          <a:cs typeface="Times New Roman"/>
                        </a:rPr>
                        <a:t> </a:t>
                      </a:r>
                      <a:endParaRPr lang="en-ZA" sz="1000" dirty="0">
                        <a:effectLst/>
                        <a:latin typeface="Calibri"/>
                        <a:ea typeface="Calibri"/>
                        <a:cs typeface="Times New Roman"/>
                      </a:endParaRPr>
                    </a:p>
                    <a:p>
                      <a:pPr>
                        <a:lnSpc>
                          <a:spcPct val="115000"/>
                        </a:lnSpc>
                        <a:spcAft>
                          <a:spcPts val="0"/>
                        </a:spcAft>
                      </a:pPr>
                      <a:r>
                        <a:rPr lang="en-ZA" sz="1000" dirty="0">
                          <a:effectLst/>
                          <a:latin typeface="Arial"/>
                          <a:ea typeface="Calibri"/>
                          <a:cs typeface="Times New Roman"/>
                        </a:rPr>
                        <a:t>Strategic Objective 3.2:</a:t>
                      </a:r>
                      <a:endParaRPr lang="en-ZA" sz="1000" dirty="0">
                        <a:effectLst/>
                        <a:latin typeface="Calibri"/>
                        <a:ea typeface="Calibri"/>
                        <a:cs typeface="Times New Roman"/>
                      </a:endParaRPr>
                    </a:p>
                    <a:p>
                      <a:pPr>
                        <a:lnSpc>
                          <a:spcPct val="115000"/>
                        </a:lnSpc>
                        <a:spcAft>
                          <a:spcPts val="0"/>
                        </a:spcAft>
                      </a:pPr>
                      <a:r>
                        <a:rPr lang="en-ZA" sz="1000" dirty="0">
                          <a:effectLst/>
                          <a:latin typeface="Arial"/>
                          <a:ea typeface="Calibri"/>
                          <a:cs typeface="Times New Roman"/>
                        </a:rPr>
                        <a:t>Enhance capacity for efficient delivery in the sector</a:t>
                      </a:r>
                      <a:endParaRPr lang="en-ZA" sz="1000" dirty="0">
                        <a:effectLst/>
                        <a:latin typeface="Calibri"/>
                        <a:ea typeface="Calibri"/>
                        <a:cs typeface="Times New Roman"/>
                      </a:endParaRPr>
                    </a:p>
                    <a:p>
                      <a:pPr>
                        <a:lnSpc>
                          <a:spcPct val="115000"/>
                        </a:lnSpc>
                        <a:spcAft>
                          <a:spcPts val="0"/>
                        </a:spcAft>
                      </a:pPr>
                      <a:r>
                        <a:rPr lang="en-ZA" sz="1000" dirty="0">
                          <a:effectLst/>
                          <a:latin typeface="Arial"/>
                          <a:ea typeface="Calibri"/>
                          <a:cs typeface="Times New Roman"/>
                        </a:rPr>
                        <a:t> </a:t>
                      </a:r>
                      <a:endParaRPr lang="en-ZA" sz="1000" dirty="0">
                        <a:effectLst/>
                        <a:latin typeface="Calibri"/>
                        <a:ea typeface="Calibri"/>
                        <a:cs typeface="Times New Roman"/>
                      </a:endParaRPr>
                    </a:p>
                    <a:p>
                      <a:pPr>
                        <a:lnSpc>
                          <a:spcPct val="115000"/>
                        </a:lnSpc>
                        <a:spcAft>
                          <a:spcPts val="0"/>
                        </a:spcAft>
                      </a:pPr>
                      <a:r>
                        <a:rPr lang="en-ZA" sz="1000" dirty="0">
                          <a:effectLst/>
                          <a:latin typeface="Arial"/>
                          <a:ea typeface="Calibri"/>
                          <a:cs typeface="Times New Roman"/>
                        </a:rPr>
                        <a:t>Strategic Objective 3.3:</a:t>
                      </a:r>
                      <a:endParaRPr lang="en-ZA" sz="1000" dirty="0">
                        <a:effectLst/>
                        <a:latin typeface="Calibri"/>
                        <a:ea typeface="Calibri"/>
                        <a:cs typeface="Times New Roman"/>
                      </a:endParaRPr>
                    </a:p>
                    <a:p>
                      <a:pPr>
                        <a:lnSpc>
                          <a:spcPct val="115000"/>
                        </a:lnSpc>
                        <a:spcAft>
                          <a:spcPts val="0"/>
                        </a:spcAft>
                      </a:pPr>
                      <a:r>
                        <a:rPr lang="en-ZA" sz="1000" dirty="0">
                          <a:effectLst/>
                          <a:latin typeface="Arial"/>
                          <a:ea typeface="Calibri"/>
                          <a:cs typeface="Times New Roman"/>
                        </a:rPr>
                        <a:t>Strengthen comprehensive support systems and </a:t>
                      </a:r>
                      <a:r>
                        <a:rPr lang="en-ZA" sz="1000" dirty="0" smtClean="0">
                          <a:effectLst/>
                          <a:latin typeface="Arial"/>
                          <a:ea typeface="Calibri"/>
                          <a:cs typeface="Times New Roman"/>
                        </a:rPr>
                        <a:t>programmes</a:t>
                      </a:r>
                      <a:endParaRPr lang="en-ZA" sz="1000" dirty="0">
                        <a:effectLst/>
                        <a:latin typeface="Calibri"/>
                        <a:ea typeface="Calibri"/>
                        <a:cs typeface="Times New Roman"/>
                      </a:endParaRPr>
                    </a:p>
                  </a:txBody>
                  <a:tcPr marL="34937" marR="34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897803">
                <a:tc>
                  <a:txBody>
                    <a:bodyPr/>
                    <a:lstStyle/>
                    <a:p>
                      <a:pPr>
                        <a:lnSpc>
                          <a:spcPct val="115000"/>
                        </a:lnSpc>
                        <a:spcAft>
                          <a:spcPts val="0"/>
                        </a:spcAft>
                      </a:pPr>
                      <a:r>
                        <a:rPr lang="en-ZA" sz="1000" b="1" dirty="0">
                          <a:effectLst/>
                          <a:latin typeface="Arial"/>
                          <a:ea typeface="Calibri"/>
                          <a:cs typeface="Times New Roman"/>
                        </a:rPr>
                        <a:t>Strategic Goal 4:</a:t>
                      </a:r>
                      <a:endParaRPr lang="en-ZA" sz="1000" dirty="0">
                        <a:effectLst/>
                        <a:latin typeface="Calibri"/>
                        <a:ea typeface="Calibri"/>
                        <a:cs typeface="Times New Roman"/>
                      </a:endParaRPr>
                    </a:p>
                    <a:p>
                      <a:pPr>
                        <a:lnSpc>
                          <a:spcPct val="115000"/>
                        </a:lnSpc>
                        <a:spcAft>
                          <a:spcPts val="0"/>
                        </a:spcAft>
                      </a:pPr>
                      <a:r>
                        <a:rPr lang="en-ZA" sz="1000" dirty="0">
                          <a:effectLst/>
                          <a:latin typeface="Arial"/>
                          <a:ea typeface="Calibri"/>
                          <a:cs typeface="Times New Roman"/>
                        </a:rPr>
                        <a:t>Sustainable use of natural resources in the sector</a:t>
                      </a:r>
                      <a:endParaRPr lang="en-ZA" sz="1000" dirty="0">
                        <a:effectLst/>
                        <a:latin typeface="Calibri"/>
                        <a:ea typeface="Calibri"/>
                        <a:cs typeface="Times New Roman"/>
                      </a:endParaRPr>
                    </a:p>
                    <a:p>
                      <a:pPr>
                        <a:lnSpc>
                          <a:spcPct val="115000"/>
                        </a:lnSpc>
                        <a:spcAft>
                          <a:spcPts val="0"/>
                        </a:spcAft>
                      </a:pPr>
                      <a:r>
                        <a:rPr lang="en-ZA" sz="1000" dirty="0">
                          <a:effectLst/>
                          <a:latin typeface="Arial"/>
                          <a:ea typeface="Calibri"/>
                          <a:cs typeface="Times New Roman"/>
                        </a:rPr>
                        <a:t> </a:t>
                      </a:r>
                      <a:endParaRPr lang="en-ZA" sz="1000" dirty="0">
                        <a:effectLst/>
                        <a:latin typeface="Calibri"/>
                        <a:ea typeface="Calibri"/>
                        <a:cs typeface="Times New Roman"/>
                      </a:endParaRPr>
                    </a:p>
                  </a:txBody>
                  <a:tcPr marL="34937" marR="34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000" b="1" dirty="0">
                          <a:effectLst/>
                          <a:latin typeface="Arial"/>
                          <a:ea typeface="Calibri"/>
                          <a:cs typeface="Times New Roman"/>
                        </a:rPr>
                        <a:t>Strategic Objective 4.1:</a:t>
                      </a:r>
                      <a:endParaRPr lang="en-ZA" sz="1000" dirty="0">
                        <a:effectLst/>
                        <a:latin typeface="Calibri"/>
                        <a:ea typeface="Calibri"/>
                        <a:cs typeface="Times New Roman"/>
                      </a:endParaRPr>
                    </a:p>
                    <a:p>
                      <a:pPr>
                        <a:lnSpc>
                          <a:spcPct val="115000"/>
                        </a:lnSpc>
                        <a:spcAft>
                          <a:spcPts val="0"/>
                        </a:spcAft>
                      </a:pPr>
                      <a:r>
                        <a:rPr lang="en-ZA" sz="1000" dirty="0">
                          <a:effectLst/>
                          <a:latin typeface="Arial"/>
                          <a:ea typeface="Calibri"/>
                          <a:cs typeface="Times New Roman"/>
                        </a:rPr>
                        <a:t>Ensure the conservation, protection, rehabilitation and recovery of depleted and degraded natural resources</a:t>
                      </a:r>
                      <a:endParaRPr lang="en-ZA" sz="1000" dirty="0">
                        <a:effectLst/>
                        <a:latin typeface="Calibri"/>
                        <a:ea typeface="Calibri"/>
                        <a:cs typeface="Times New Roman"/>
                      </a:endParaRPr>
                    </a:p>
                    <a:p>
                      <a:pPr>
                        <a:lnSpc>
                          <a:spcPct val="115000"/>
                        </a:lnSpc>
                        <a:spcAft>
                          <a:spcPts val="0"/>
                        </a:spcAft>
                      </a:pPr>
                      <a:r>
                        <a:rPr lang="en-ZA" sz="1000" dirty="0">
                          <a:effectLst/>
                          <a:latin typeface="Arial"/>
                          <a:ea typeface="Calibri"/>
                          <a:cs typeface="Times New Roman"/>
                        </a:rPr>
                        <a:t> </a:t>
                      </a:r>
                      <a:endParaRPr lang="en-ZA" sz="1000" dirty="0">
                        <a:effectLst/>
                        <a:latin typeface="Calibri"/>
                        <a:ea typeface="Calibri"/>
                        <a:cs typeface="Times New Roman"/>
                      </a:endParaRPr>
                    </a:p>
                    <a:p>
                      <a:pPr>
                        <a:lnSpc>
                          <a:spcPct val="115000"/>
                        </a:lnSpc>
                        <a:spcAft>
                          <a:spcPts val="0"/>
                        </a:spcAft>
                      </a:pPr>
                      <a:r>
                        <a:rPr lang="en-ZA" sz="1000" b="1" dirty="0">
                          <a:effectLst/>
                          <a:latin typeface="Arial"/>
                          <a:ea typeface="Calibri"/>
                          <a:cs typeface="Times New Roman"/>
                        </a:rPr>
                        <a:t>Strategic Objective 4.2:</a:t>
                      </a:r>
                      <a:endParaRPr lang="en-ZA" sz="1000" dirty="0">
                        <a:effectLst/>
                        <a:latin typeface="Calibri"/>
                        <a:ea typeface="Calibri"/>
                        <a:cs typeface="Times New Roman"/>
                      </a:endParaRPr>
                    </a:p>
                    <a:p>
                      <a:pPr>
                        <a:lnSpc>
                          <a:spcPct val="115000"/>
                        </a:lnSpc>
                        <a:spcAft>
                          <a:spcPts val="0"/>
                        </a:spcAft>
                      </a:pPr>
                      <a:r>
                        <a:rPr lang="en-ZA" sz="1000" dirty="0">
                          <a:effectLst/>
                          <a:latin typeface="Arial"/>
                          <a:ea typeface="Calibri"/>
                          <a:cs typeface="Times New Roman"/>
                        </a:rPr>
                        <a:t>Ensure adaptation and mitigation to climate change through effective implementation of prescribed </a:t>
                      </a:r>
                      <a:r>
                        <a:rPr lang="en-ZA" sz="1000" dirty="0" smtClean="0">
                          <a:effectLst/>
                          <a:latin typeface="Arial"/>
                          <a:ea typeface="Calibri"/>
                          <a:cs typeface="Times New Roman"/>
                        </a:rPr>
                        <a:t>frameworks</a:t>
                      </a:r>
                      <a:endParaRPr lang="en-ZA" sz="1000" dirty="0">
                        <a:effectLst/>
                        <a:latin typeface="Calibri"/>
                        <a:ea typeface="Calibri"/>
                        <a:cs typeface="Times New Roman"/>
                      </a:endParaRPr>
                    </a:p>
                  </a:txBody>
                  <a:tcPr marL="34937" marR="34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16408" name="Rectangle 6"/>
          <p:cNvSpPr>
            <a:spLocks noChangeArrowheads="1"/>
          </p:cNvSpPr>
          <p:nvPr/>
        </p:nvSpPr>
        <p:spPr bwMode="auto">
          <a:xfrm>
            <a:off x="3852863" y="1539875"/>
            <a:ext cx="10693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defTabSz="1052513" eaLnBrk="0" fontAlgn="base" hangingPunct="0">
              <a:spcBef>
                <a:spcPct val="0"/>
              </a:spcBef>
              <a:spcAft>
                <a:spcPct val="0"/>
              </a:spcAft>
              <a:defRPr sz="2100">
                <a:solidFill>
                  <a:schemeClr val="tx1"/>
                </a:solidFill>
                <a:latin typeface="Arial" charset="0"/>
                <a:cs typeface="Arial" charset="0"/>
              </a:defRPr>
            </a:lvl6pPr>
            <a:lvl7pPr marL="2971800" indent="-228600" defTabSz="1052513" eaLnBrk="0" fontAlgn="base" hangingPunct="0">
              <a:spcBef>
                <a:spcPct val="0"/>
              </a:spcBef>
              <a:spcAft>
                <a:spcPct val="0"/>
              </a:spcAft>
              <a:defRPr sz="2100">
                <a:solidFill>
                  <a:schemeClr val="tx1"/>
                </a:solidFill>
                <a:latin typeface="Arial" charset="0"/>
                <a:cs typeface="Arial" charset="0"/>
              </a:defRPr>
            </a:lvl7pPr>
            <a:lvl8pPr marL="3429000" indent="-228600" defTabSz="1052513" eaLnBrk="0" fontAlgn="base" hangingPunct="0">
              <a:spcBef>
                <a:spcPct val="0"/>
              </a:spcBef>
              <a:spcAft>
                <a:spcPct val="0"/>
              </a:spcAft>
              <a:defRPr sz="2100">
                <a:solidFill>
                  <a:schemeClr val="tx1"/>
                </a:solidFill>
                <a:latin typeface="Arial" charset="0"/>
                <a:cs typeface="Arial" charset="0"/>
              </a:defRPr>
            </a:lvl8pPr>
            <a:lvl9pPr marL="3886200" indent="-228600" defTabSz="1052513" eaLnBrk="0" fontAlgn="base" hangingPunct="0">
              <a:spcBef>
                <a:spcPct val="0"/>
              </a:spcBef>
              <a:spcAft>
                <a:spcPct val="0"/>
              </a:spcAft>
              <a:defRPr sz="2100">
                <a:solidFill>
                  <a:schemeClr val="tx1"/>
                </a:solidFill>
                <a:latin typeface="Arial" charset="0"/>
                <a:cs typeface="Arial" charset="0"/>
              </a:defRPr>
            </a:lvl9pPr>
          </a:lstStyle>
          <a:p>
            <a:endParaRPr lang="en-US" altLang="en-US"/>
          </a:p>
        </p:txBody>
      </p:sp>
      <p:sp>
        <p:nvSpPr>
          <p:cNvPr id="3" name="Rectangle 2"/>
          <p:cNvSpPr/>
          <p:nvPr/>
        </p:nvSpPr>
        <p:spPr>
          <a:xfrm>
            <a:off x="1671638" y="180975"/>
            <a:ext cx="6769100" cy="830263"/>
          </a:xfrm>
          <a:prstGeom prst="rect">
            <a:avLst/>
          </a:prstGeom>
        </p:spPr>
        <p:txBody>
          <a:bodyPr>
            <a:spAutoFit/>
          </a:bodyPr>
          <a:lstStyle/>
          <a:p>
            <a:pPr>
              <a:defRPr/>
            </a:pPr>
            <a:endParaRPr lang="en-ZA" altLang="en-US" sz="2400" b="1" dirty="0">
              <a:solidFill>
                <a:srgbClr val="008000"/>
              </a:solidFill>
              <a:ea typeface="+mj-ea"/>
            </a:endParaRPr>
          </a:p>
          <a:p>
            <a:pPr>
              <a:defRPr/>
            </a:pPr>
            <a:r>
              <a:rPr lang="en-ZA" altLang="en-US" sz="2400" b="1" dirty="0">
                <a:solidFill>
                  <a:srgbClr val="008000"/>
                </a:solidFill>
                <a:ea typeface="+mj-ea"/>
              </a:rPr>
              <a:t>DAFF Strategic Goals and  Objectives</a:t>
            </a:r>
            <a:endParaRPr lang="en-ZA" dirty="0"/>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1027113" y="303213"/>
            <a:ext cx="9131300" cy="10287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bodyPr>
          <a:lstStyle/>
          <a:p>
            <a:pPr algn="ctr"/>
            <a:r>
              <a:rPr lang="en-ZA" altLang="en-US" dirty="0" smtClean="0">
                <a:latin typeface="Arial" charset="0"/>
                <a:cs typeface="Arial" charset="0"/>
              </a:rPr>
              <a:t>  Summary of Achievements of the MLRF</a:t>
            </a:r>
            <a:br>
              <a:rPr lang="en-ZA" altLang="en-US" dirty="0" smtClean="0">
                <a:latin typeface="Arial" charset="0"/>
                <a:cs typeface="Arial" charset="0"/>
              </a:rPr>
            </a:br>
            <a:endParaRPr lang="en-US" altLang="en-US" dirty="0" smtClean="0">
              <a:latin typeface="Arial" charset="0"/>
              <a:cs typeface="Arial" charset="0"/>
            </a:endParaRPr>
          </a:p>
        </p:txBody>
      </p:sp>
      <p:sp>
        <p:nvSpPr>
          <p:cNvPr id="17411" name="Slide Number Placeholder 4"/>
          <p:cNvSpPr>
            <a:spLocks noGrp="1"/>
          </p:cNvSpPr>
          <p:nvPr>
            <p:ph type="sldNum" sz="quarter" idx="10"/>
          </p:nvPr>
        </p:nvSpPr>
        <p:spPr bwMode="auto">
          <a:noFill/>
          <a:ln w="9525">
            <a:miter lim="800000"/>
            <a:headEnd/>
            <a:tailEnd/>
          </a:ln>
          <a:extLst>
            <a:ext uri="{909E8E84-426E-40DD-AFC4-6F175D3DCCD1}">
              <a14:hiddenFill xmlns:a14="http://schemas.microsoft.com/office/drawing/2010/main" xmlns="">
                <a:solidFill>
                  <a:srgbClr val="FFFFFF"/>
                </a:solidFill>
              </a14:hiddenFill>
            </a:ext>
          </a:extLst>
        </p:spPr>
        <p:txBody>
          <a:bodyPr vert="horz" wrap="square" numCol="1" compatLnSpc="1">
            <a:prstTxWarp prst="textNoShape">
              <a:avLst/>
            </a:prstTxWarp>
          </a:bodyP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defTabSz="1052513" eaLnBrk="0" fontAlgn="base" hangingPunct="0">
              <a:spcBef>
                <a:spcPct val="0"/>
              </a:spcBef>
              <a:spcAft>
                <a:spcPct val="0"/>
              </a:spcAft>
              <a:defRPr sz="2100">
                <a:solidFill>
                  <a:schemeClr val="tx1"/>
                </a:solidFill>
                <a:latin typeface="Arial" charset="0"/>
                <a:cs typeface="Arial" charset="0"/>
              </a:defRPr>
            </a:lvl6pPr>
            <a:lvl7pPr marL="2971800" indent="-228600" defTabSz="1052513" eaLnBrk="0" fontAlgn="base" hangingPunct="0">
              <a:spcBef>
                <a:spcPct val="0"/>
              </a:spcBef>
              <a:spcAft>
                <a:spcPct val="0"/>
              </a:spcAft>
              <a:defRPr sz="2100">
                <a:solidFill>
                  <a:schemeClr val="tx1"/>
                </a:solidFill>
                <a:latin typeface="Arial" charset="0"/>
                <a:cs typeface="Arial" charset="0"/>
              </a:defRPr>
            </a:lvl7pPr>
            <a:lvl8pPr marL="3429000" indent="-228600" defTabSz="1052513" eaLnBrk="0" fontAlgn="base" hangingPunct="0">
              <a:spcBef>
                <a:spcPct val="0"/>
              </a:spcBef>
              <a:spcAft>
                <a:spcPct val="0"/>
              </a:spcAft>
              <a:defRPr sz="2100">
                <a:solidFill>
                  <a:schemeClr val="tx1"/>
                </a:solidFill>
                <a:latin typeface="Arial" charset="0"/>
                <a:cs typeface="Arial" charset="0"/>
              </a:defRPr>
            </a:lvl8pPr>
            <a:lvl9pPr marL="3886200" indent="-228600" defTabSz="1052513" eaLnBrk="0" fontAlgn="base" hangingPunct="0">
              <a:spcBef>
                <a:spcPct val="0"/>
              </a:spcBef>
              <a:spcAft>
                <a:spcPct val="0"/>
              </a:spcAft>
              <a:defRPr sz="2100">
                <a:solidFill>
                  <a:schemeClr val="tx1"/>
                </a:solidFill>
                <a:latin typeface="Arial" charset="0"/>
                <a:cs typeface="Arial" charset="0"/>
              </a:defRPr>
            </a:lvl9pPr>
          </a:lstStyle>
          <a:p>
            <a:pPr eaLnBrk="1" hangingPunct="1"/>
            <a:fld id="{4EAFBA5F-BE8C-448B-98B7-0E7F14AE6518}" type="slidenum">
              <a:rPr lang="en-ZA" altLang="en-US" sz="1200" smtClean="0">
                <a:solidFill>
                  <a:srgbClr val="008000"/>
                </a:solidFill>
              </a:rPr>
              <a:pPr eaLnBrk="1" hangingPunct="1"/>
              <a:t>12</a:t>
            </a:fld>
            <a:endParaRPr lang="en-ZA" altLang="en-US" sz="1200" smtClean="0">
              <a:solidFill>
                <a:srgbClr val="008000"/>
              </a:solidFill>
            </a:endParaRPr>
          </a:p>
        </p:txBody>
      </p:sp>
      <p:sp>
        <p:nvSpPr>
          <p:cNvPr id="17412" name="TextBox 1"/>
          <p:cNvSpPr txBox="1">
            <a:spLocks noChangeArrowheads="1"/>
          </p:cNvSpPr>
          <p:nvPr/>
        </p:nvSpPr>
        <p:spPr bwMode="auto">
          <a:xfrm>
            <a:off x="858838" y="2452688"/>
            <a:ext cx="7488237"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defTabSz="1052513" eaLnBrk="0" fontAlgn="base" hangingPunct="0">
              <a:spcBef>
                <a:spcPct val="0"/>
              </a:spcBef>
              <a:spcAft>
                <a:spcPct val="0"/>
              </a:spcAft>
              <a:defRPr sz="2100">
                <a:solidFill>
                  <a:schemeClr val="tx1"/>
                </a:solidFill>
                <a:latin typeface="Arial" charset="0"/>
                <a:cs typeface="Arial" charset="0"/>
              </a:defRPr>
            </a:lvl6pPr>
            <a:lvl7pPr marL="2971800" indent="-228600" defTabSz="1052513" eaLnBrk="0" fontAlgn="base" hangingPunct="0">
              <a:spcBef>
                <a:spcPct val="0"/>
              </a:spcBef>
              <a:spcAft>
                <a:spcPct val="0"/>
              </a:spcAft>
              <a:defRPr sz="2100">
                <a:solidFill>
                  <a:schemeClr val="tx1"/>
                </a:solidFill>
                <a:latin typeface="Arial" charset="0"/>
                <a:cs typeface="Arial" charset="0"/>
              </a:defRPr>
            </a:lvl7pPr>
            <a:lvl8pPr marL="3429000" indent="-228600" defTabSz="1052513" eaLnBrk="0" fontAlgn="base" hangingPunct="0">
              <a:spcBef>
                <a:spcPct val="0"/>
              </a:spcBef>
              <a:spcAft>
                <a:spcPct val="0"/>
              </a:spcAft>
              <a:defRPr sz="2100">
                <a:solidFill>
                  <a:schemeClr val="tx1"/>
                </a:solidFill>
                <a:latin typeface="Arial" charset="0"/>
                <a:cs typeface="Arial" charset="0"/>
              </a:defRPr>
            </a:lvl8pPr>
            <a:lvl9pPr marL="3886200" indent="-228600" defTabSz="1052513" eaLnBrk="0" fontAlgn="base" hangingPunct="0">
              <a:spcBef>
                <a:spcPct val="0"/>
              </a:spcBef>
              <a:spcAft>
                <a:spcPct val="0"/>
              </a:spcAft>
              <a:defRPr sz="2100">
                <a:solidFill>
                  <a:schemeClr val="tx1"/>
                </a:solidFill>
                <a:latin typeface="Arial" charset="0"/>
                <a:cs typeface="Arial" charset="0"/>
              </a:defRPr>
            </a:lvl9pPr>
          </a:lstStyle>
          <a:p>
            <a:pPr algn="ctr" eaLnBrk="1" hangingPunct="1"/>
            <a:endParaRPr lang="en-ZA" altLang="en-US" sz="4000" b="1">
              <a:solidFill>
                <a:srgbClr val="000000"/>
              </a:solidFill>
            </a:endParaRPr>
          </a:p>
        </p:txBody>
      </p:sp>
      <p:pic>
        <p:nvPicPr>
          <p:cNvPr id="17413" name="Picture 8"/>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78050" y="1747838"/>
            <a:ext cx="7129463" cy="4779962"/>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414" name="Picture 9"/>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58913" y="1420813"/>
            <a:ext cx="7588250" cy="301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altLang="en-US" dirty="0">
                <a:latin typeface="Arial" charset="0"/>
                <a:cs typeface="Arial" charset="0"/>
              </a:rPr>
              <a:t>Summary of Achievements of the </a:t>
            </a:r>
            <a:r>
              <a:rPr lang="en-ZA" altLang="en-US" dirty="0" smtClean="0">
                <a:latin typeface="Arial" charset="0"/>
                <a:cs typeface="Arial" charset="0"/>
              </a:rPr>
              <a:t>MLRF</a:t>
            </a:r>
            <a:endParaRPr lang="en-ZA" dirty="0"/>
          </a:p>
        </p:txBody>
      </p:sp>
      <p:sp>
        <p:nvSpPr>
          <p:cNvPr id="3" name="Content Placeholder 2"/>
          <p:cNvSpPr>
            <a:spLocks noGrp="1"/>
          </p:cNvSpPr>
          <p:nvPr>
            <p:ph idx="1"/>
          </p:nvPr>
        </p:nvSpPr>
        <p:spPr/>
        <p:txBody>
          <a:bodyPr/>
          <a:lstStyle/>
          <a:p>
            <a:pPr marL="285750" indent="-285750" algn="just">
              <a:buFont typeface="Wingdings" panose="05000000000000000000" pitchFamily="2" charset="2"/>
              <a:buChar char="§"/>
            </a:pPr>
            <a:r>
              <a:rPr lang="en-ZA" dirty="0"/>
              <a:t>The MLRF had eighteen annual targets in its 2018-2019 Annual Performance Plan and one target falling under the Working for Fisheries Programme.  The MLRF achieved nine of the eighteen targets.  </a:t>
            </a:r>
          </a:p>
          <a:p>
            <a:pPr algn="just"/>
            <a:r>
              <a:rPr lang="en-ZA" dirty="0"/>
              <a:t> </a:t>
            </a:r>
          </a:p>
          <a:p>
            <a:pPr algn="just"/>
            <a:r>
              <a:rPr lang="en-ZA" dirty="0"/>
              <a:t>The performance highlights are as follows:</a:t>
            </a:r>
          </a:p>
          <a:p>
            <a:pPr algn="just"/>
            <a:r>
              <a:rPr lang="en-ZA" dirty="0"/>
              <a:t> </a:t>
            </a:r>
          </a:p>
          <a:p>
            <a:pPr marL="285750" lvl="0" indent="-285750" algn="just">
              <a:buFont typeface="Wingdings" panose="05000000000000000000" pitchFamily="2" charset="2"/>
              <a:buChar char="§"/>
            </a:pPr>
            <a:r>
              <a:rPr lang="en-ZA" dirty="0"/>
              <a:t>16 aquaculture projects were supported under Operation Phakisa (Ocean’s Economy</a:t>
            </a:r>
            <a:r>
              <a:rPr lang="en-ZA" dirty="0" smtClean="0"/>
              <a:t>).</a:t>
            </a:r>
          </a:p>
          <a:p>
            <a:pPr marL="0" lvl="0" indent="0" algn="just"/>
            <a:endParaRPr lang="en-ZA" dirty="0" smtClean="0"/>
          </a:p>
          <a:p>
            <a:pPr marL="285750" lvl="0" indent="-285750" algn="just">
              <a:buFont typeface="Wingdings" panose="05000000000000000000" pitchFamily="2" charset="2"/>
              <a:buChar char="§"/>
            </a:pPr>
            <a:r>
              <a:rPr lang="en-ZA" dirty="0" smtClean="0"/>
              <a:t>3 </a:t>
            </a:r>
            <a:r>
              <a:rPr lang="en-ZA" dirty="0"/>
              <a:t>new aquaculture research studies were successfully conducted, namely a study on the economics of Sea Urchins;  a study on animal health (Epizootic Ulcerative Syndrome) and a project on the assessment of temperature, deoxygenation and acidification on </a:t>
            </a:r>
            <a:r>
              <a:rPr lang="en-ZA" dirty="0" smtClean="0"/>
              <a:t>aquaculture.</a:t>
            </a:r>
          </a:p>
          <a:p>
            <a:pPr marL="0" lvl="0" indent="0" algn="just"/>
            <a:endParaRPr lang="en-ZA" dirty="0" smtClean="0"/>
          </a:p>
          <a:p>
            <a:pPr marL="285750" lvl="0" indent="-285750" algn="just">
              <a:buFont typeface="Wingdings" panose="05000000000000000000" pitchFamily="2" charset="2"/>
              <a:buChar char="§"/>
            </a:pPr>
            <a:r>
              <a:rPr lang="en-ZA" dirty="0" smtClean="0"/>
              <a:t>The </a:t>
            </a:r>
            <a:r>
              <a:rPr lang="en-ZA" dirty="0"/>
              <a:t>Fishing Rights Allocation Process (FRAP) appeals processes in the Netfish, KZN Beach-Seine; Seaweed; Hake Inshore Trawl, Horse Mackerel and West Coast Rock Lobster (Nearshore and Offshore) were completed and Regulation 5(3) reports were </a:t>
            </a:r>
            <a:r>
              <a:rPr lang="en-ZA" dirty="0" smtClean="0"/>
              <a:t>compiled.</a:t>
            </a:r>
          </a:p>
          <a:p>
            <a:endParaRPr lang="en-ZA" dirty="0"/>
          </a:p>
        </p:txBody>
      </p:sp>
      <p:sp>
        <p:nvSpPr>
          <p:cNvPr id="4" name="Slide Number Placeholder 3"/>
          <p:cNvSpPr>
            <a:spLocks noGrp="1"/>
          </p:cNvSpPr>
          <p:nvPr>
            <p:ph type="sldNum" sz="quarter" idx="10"/>
          </p:nvPr>
        </p:nvSpPr>
        <p:spPr/>
        <p:txBody>
          <a:bodyPr/>
          <a:lstStyle/>
          <a:p>
            <a:pPr>
              <a:defRPr/>
            </a:pPr>
            <a:fld id="{8644B82F-AE1A-44E3-8385-CFA9707FA6CD}" type="slidenum">
              <a:rPr lang="en-ZA" smtClean="0"/>
              <a:pPr>
                <a:defRPr/>
              </a:pPr>
              <a:t>13</a:t>
            </a:fld>
            <a:endParaRPr lang="en-ZA" dirty="0"/>
          </a:p>
        </p:txBody>
      </p:sp>
    </p:spTree>
    <p:extLst>
      <p:ext uri="{BB962C8B-B14F-4D97-AF65-F5344CB8AC3E}">
        <p14:creationId xmlns:p14="http://schemas.microsoft.com/office/powerpoint/2010/main" xmlns="" val="28758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altLang="en-US" dirty="0">
                <a:latin typeface="Arial" charset="0"/>
                <a:cs typeface="Arial" charset="0"/>
              </a:rPr>
              <a:t>Summary of Achievements of the MLRF </a:t>
            </a:r>
            <a:r>
              <a:rPr lang="en-ZA" altLang="en-US" dirty="0" smtClean="0">
                <a:latin typeface="Arial" charset="0"/>
                <a:cs typeface="Arial" charset="0"/>
              </a:rPr>
              <a:t>(</a:t>
            </a:r>
            <a:r>
              <a:rPr lang="en-ZA" altLang="en-US" dirty="0" err="1" smtClean="0">
                <a:latin typeface="Arial" charset="0"/>
                <a:cs typeface="Arial" charset="0"/>
              </a:rPr>
              <a:t>cont</a:t>
            </a:r>
            <a:r>
              <a:rPr lang="en-ZA" altLang="en-US" dirty="0" smtClean="0">
                <a:latin typeface="Arial" charset="0"/>
                <a:cs typeface="Arial" charset="0"/>
              </a:rPr>
              <a:t>)</a:t>
            </a:r>
            <a:endParaRPr lang="en-ZA" dirty="0"/>
          </a:p>
        </p:txBody>
      </p:sp>
      <p:sp>
        <p:nvSpPr>
          <p:cNvPr id="3" name="Content Placeholder 2"/>
          <p:cNvSpPr>
            <a:spLocks noGrp="1"/>
          </p:cNvSpPr>
          <p:nvPr>
            <p:ph idx="1"/>
          </p:nvPr>
        </p:nvSpPr>
        <p:spPr/>
        <p:txBody>
          <a:bodyPr/>
          <a:lstStyle/>
          <a:p>
            <a:pPr marL="285750" indent="-285750" algn="just">
              <a:buFont typeface="Wingdings" pitchFamily="2" charset="2"/>
              <a:buChar char="§"/>
            </a:pPr>
            <a:r>
              <a:rPr lang="en-ZA" dirty="0"/>
              <a:t>Research reports to indicate stock levels and TAC/TAE recommendations were compiled for abalone and West Coast Rock Lobster.</a:t>
            </a:r>
          </a:p>
          <a:p>
            <a:pPr marL="0" lvl="0" indent="0" algn="just"/>
            <a:endParaRPr lang="en-ZA" dirty="0" smtClean="0"/>
          </a:p>
          <a:p>
            <a:pPr marL="285750" lvl="0" indent="-285750" algn="just">
              <a:buFont typeface="Wingdings" panose="05000000000000000000" pitchFamily="2" charset="2"/>
              <a:buChar char="§"/>
            </a:pPr>
            <a:endParaRPr lang="en-ZA" dirty="0"/>
          </a:p>
          <a:p>
            <a:pPr marL="285750" lvl="0" indent="-285750" algn="just">
              <a:buFont typeface="Wingdings" panose="05000000000000000000" pitchFamily="2" charset="2"/>
              <a:buChar char="§"/>
            </a:pPr>
            <a:r>
              <a:rPr lang="en-ZA" dirty="0" smtClean="0"/>
              <a:t>A </a:t>
            </a:r>
            <a:r>
              <a:rPr lang="en-ZA" dirty="0"/>
              <a:t>total of 91 joint operations were conducted with partners, including under Initiative 5 of Operation </a:t>
            </a:r>
            <a:r>
              <a:rPr lang="en-ZA" dirty="0" smtClean="0"/>
              <a:t>Phakisa.</a:t>
            </a:r>
          </a:p>
          <a:p>
            <a:pPr marL="0" lvl="0" indent="0" algn="just"/>
            <a:endParaRPr lang="en-ZA" dirty="0" smtClean="0"/>
          </a:p>
          <a:p>
            <a:pPr marL="285750" lvl="0" indent="-285750" algn="just">
              <a:buFont typeface="Wingdings" panose="05000000000000000000" pitchFamily="2" charset="2"/>
              <a:buChar char="§"/>
            </a:pPr>
            <a:r>
              <a:rPr lang="en-ZA" dirty="0" smtClean="0"/>
              <a:t>A </a:t>
            </a:r>
            <a:r>
              <a:rPr lang="en-ZA" dirty="0"/>
              <a:t>total of 4 698 compliance and enforcement measures were implemented in the six prioritised fisheries sectors, namely hake, abalone, rock lobster, </a:t>
            </a:r>
            <a:r>
              <a:rPr lang="en-ZA" dirty="0" err="1"/>
              <a:t>linefish</a:t>
            </a:r>
            <a:r>
              <a:rPr lang="en-ZA" dirty="0"/>
              <a:t>, pelagic and squid</a:t>
            </a:r>
            <a:r>
              <a:rPr lang="en-ZA" dirty="0" smtClean="0"/>
              <a:t>.</a:t>
            </a:r>
            <a:r>
              <a:rPr lang="en-ZA" dirty="0"/>
              <a:t> A total of 281 investigations were conducted in terms of the Marine Living Resources Act.</a:t>
            </a:r>
          </a:p>
          <a:p>
            <a:pPr algn="just"/>
            <a:r>
              <a:rPr lang="en-ZA" dirty="0"/>
              <a:t> </a:t>
            </a:r>
          </a:p>
          <a:p>
            <a:pPr marL="285750" indent="-285750" algn="just">
              <a:buFont typeface="Wingdings" panose="05000000000000000000" pitchFamily="2" charset="2"/>
              <a:buChar char="§"/>
            </a:pPr>
            <a:r>
              <a:rPr lang="en-ZA" dirty="0"/>
              <a:t>Although the MLRF was not able to meet its target of allocating fishing rights to small-scale cooperatives in all four coastal provinces, rights were successfully allocated in the Northern Cape, and rights will be allocated in the Western Cape, KZN and Eastern Cape in the coming financial </a:t>
            </a:r>
            <a:r>
              <a:rPr lang="en-ZA" dirty="0" smtClean="0"/>
              <a:t>year.</a:t>
            </a:r>
          </a:p>
          <a:p>
            <a:pPr marL="285750" indent="-285750">
              <a:buFont typeface="Wingdings" panose="05000000000000000000" pitchFamily="2" charset="2"/>
              <a:buChar char="§"/>
            </a:pPr>
            <a:endParaRPr lang="en-ZA" dirty="0" smtClean="0"/>
          </a:p>
          <a:p>
            <a:r>
              <a:rPr lang="en-ZA" dirty="0"/>
              <a:t> </a:t>
            </a:r>
          </a:p>
          <a:p>
            <a:pPr marL="285750" lvl="0" indent="-285750">
              <a:buFont typeface="Wingdings" panose="05000000000000000000" pitchFamily="2" charset="2"/>
              <a:buChar char="§"/>
            </a:pPr>
            <a:endParaRPr lang="en-ZA" dirty="0" smtClean="0"/>
          </a:p>
          <a:p>
            <a:pPr marL="285750" lvl="0" indent="-285750">
              <a:buFont typeface="Wingdings" panose="05000000000000000000" pitchFamily="2" charset="2"/>
              <a:buChar char="§"/>
            </a:pPr>
            <a:endParaRPr lang="en-ZA" dirty="0"/>
          </a:p>
          <a:p>
            <a:endParaRPr lang="en-ZA" dirty="0"/>
          </a:p>
        </p:txBody>
      </p:sp>
      <p:sp>
        <p:nvSpPr>
          <p:cNvPr id="4" name="Slide Number Placeholder 3"/>
          <p:cNvSpPr>
            <a:spLocks noGrp="1"/>
          </p:cNvSpPr>
          <p:nvPr>
            <p:ph type="sldNum" sz="quarter" idx="10"/>
          </p:nvPr>
        </p:nvSpPr>
        <p:spPr/>
        <p:txBody>
          <a:bodyPr/>
          <a:lstStyle/>
          <a:p>
            <a:pPr>
              <a:defRPr/>
            </a:pPr>
            <a:fld id="{8644B82F-AE1A-44E3-8385-CFA9707FA6CD}" type="slidenum">
              <a:rPr lang="en-ZA" smtClean="0"/>
              <a:pPr>
                <a:defRPr/>
              </a:pPr>
              <a:t>14</a:t>
            </a:fld>
            <a:endParaRPr lang="en-ZA" dirty="0"/>
          </a:p>
        </p:txBody>
      </p:sp>
    </p:spTree>
    <p:extLst>
      <p:ext uri="{BB962C8B-B14F-4D97-AF65-F5344CB8AC3E}">
        <p14:creationId xmlns:p14="http://schemas.microsoft.com/office/powerpoint/2010/main" xmlns="" val="3692007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altLang="en-US" dirty="0">
                <a:latin typeface="Arial" charset="0"/>
                <a:cs typeface="Arial" charset="0"/>
              </a:rPr>
              <a:t>Summary of Achievements of the MLRF (</a:t>
            </a:r>
            <a:r>
              <a:rPr lang="en-ZA" altLang="en-US" dirty="0" err="1" smtClean="0">
                <a:latin typeface="Arial" charset="0"/>
                <a:cs typeface="Arial" charset="0"/>
              </a:rPr>
              <a:t>cont</a:t>
            </a:r>
            <a:r>
              <a:rPr lang="en-ZA" altLang="en-US" dirty="0" smtClean="0">
                <a:latin typeface="Arial" charset="0"/>
                <a:cs typeface="Arial" charset="0"/>
              </a:rPr>
              <a:t>)</a:t>
            </a:r>
            <a:endParaRPr lang="en-ZA" dirty="0"/>
          </a:p>
        </p:txBody>
      </p:sp>
      <p:sp>
        <p:nvSpPr>
          <p:cNvPr id="3" name="Content Placeholder 2"/>
          <p:cNvSpPr>
            <a:spLocks noGrp="1"/>
          </p:cNvSpPr>
          <p:nvPr>
            <p:ph idx="1"/>
          </p:nvPr>
        </p:nvSpPr>
        <p:spPr/>
        <p:txBody>
          <a:bodyPr/>
          <a:lstStyle/>
          <a:p>
            <a:pPr marL="285750" indent="-285750" algn="just">
              <a:buFont typeface="Wingdings" panose="05000000000000000000" pitchFamily="2" charset="2"/>
              <a:buChar char="§"/>
            </a:pPr>
            <a:r>
              <a:rPr lang="en-ZA" dirty="0" smtClean="0"/>
              <a:t>The </a:t>
            </a:r>
            <a:r>
              <a:rPr lang="en-ZA" dirty="0"/>
              <a:t>MLRF was also not able to achieve its objective of developing an Implementation Plan for the Aquaculture Development Bill/Act, as this piece of legislation has not yet been signed into law.  The Bill is currently within the parliamentary process where it will hopefully be approved by the Sixth Administration.</a:t>
            </a:r>
          </a:p>
          <a:p>
            <a:pPr marL="0" indent="0" algn="just"/>
            <a:endParaRPr lang="en-ZA" dirty="0"/>
          </a:p>
          <a:p>
            <a:pPr marL="285750" indent="-285750" algn="just">
              <a:buFont typeface="Wingdings" panose="05000000000000000000" pitchFamily="2" charset="2"/>
              <a:buChar char="§"/>
            </a:pPr>
            <a:r>
              <a:rPr lang="en-ZA" dirty="0" smtClean="0"/>
              <a:t>The </a:t>
            </a:r>
            <a:r>
              <a:rPr lang="en-ZA" dirty="0"/>
              <a:t>MLRF did not realise its objectives of allocating commercial fishing rights in the abalone fishery or of revising the policies and application forms for the 12 fishing sectors in which rights expire during the course of 2020 (FRAP 2020).  The Branch, has however, granted an exemption in the abalone fishery to allow harvesting to continue and has completed Phase 1 of the Socio-Economic Impact Analysis for the General Policy on the Management and Allocation of Fishing Rights.</a:t>
            </a:r>
          </a:p>
          <a:p>
            <a:endParaRPr lang="en-ZA" dirty="0"/>
          </a:p>
        </p:txBody>
      </p:sp>
      <p:sp>
        <p:nvSpPr>
          <p:cNvPr id="4" name="Slide Number Placeholder 3"/>
          <p:cNvSpPr>
            <a:spLocks noGrp="1"/>
          </p:cNvSpPr>
          <p:nvPr>
            <p:ph type="sldNum" sz="quarter" idx="10"/>
          </p:nvPr>
        </p:nvSpPr>
        <p:spPr/>
        <p:txBody>
          <a:bodyPr/>
          <a:lstStyle/>
          <a:p>
            <a:pPr>
              <a:defRPr/>
            </a:pPr>
            <a:fld id="{8644B82F-AE1A-44E3-8385-CFA9707FA6CD}" type="slidenum">
              <a:rPr lang="en-ZA" smtClean="0"/>
              <a:pPr>
                <a:defRPr/>
              </a:pPr>
              <a:t>15</a:t>
            </a:fld>
            <a:endParaRPr lang="en-ZA" dirty="0"/>
          </a:p>
        </p:txBody>
      </p:sp>
    </p:spTree>
    <p:extLst>
      <p:ext uri="{BB962C8B-B14F-4D97-AF65-F5344CB8AC3E}">
        <p14:creationId xmlns:p14="http://schemas.microsoft.com/office/powerpoint/2010/main" xmlns="" val="3144740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738188" y="323850"/>
            <a:ext cx="9623425" cy="12604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bodyPr>
          <a:lstStyle/>
          <a:p>
            <a:pPr algn="ctr"/>
            <a:r>
              <a:rPr lang="en-ZA" altLang="en-US" dirty="0" smtClean="0">
                <a:latin typeface="Arial" charset="0"/>
                <a:cs typeface="Arial" charset="0"/>
              </a:rPr>
              <a:t>Performance Against Targets</a:t>
            </a:r>
            <a:br>
              <a:rPr lang="en-ZA" altLang="en-US" dirty="0" smtClean="0">
                <a:latin typeface="Arial" charset="0"/>
                <a:cs typeface="Arial" charset="0"/>
              </a:rPr>
            </a:br>
            <a:endParaRPr lang="en-US" altLang="en-US" dirty="0" smtClean="0">
              <a:latin typeface="Arial" charset="0"/>
              <a:cs typeface="Arial" charset="0"/>
            </a:endParaRPr>
          </a:p>
        </p:txBody>
      </p:sp>
      <p:sp>
        <p:nvSpPr>
          <p:cNvPr id="20483" name="Slide Number Placeholder 4"/>
          <p:cNvSpPr>
            <a:spLocks noGrp="1"/>
          </p:cNvSpPr>
          <p:nvPr>
            <p:ph type="sldNum" sz="quarter" idx="10"/>
          </p:nvPr>
        </p:nvSpPr>
        <p:spPr bwMode="auto">
          <a:noFill/>
          <a:ln w="9525">
            <a:miter lim="800000"/>
            <a:headEnd/>
            <a:tailEnd/>
          </a:ln>
          <a:extLst>
            <a:ext uri="{909E8E84-426E-40DD-AFC4-6F175D3DCCD1}">
              <a14:hiddenFill xmlns:a14="http://schemas.microsoft.com/office/drawing/2010/main" xmlns="">
                <a:solidFill>
                  <a:srgbClr val="FFFFFF"/>
                </a:solidFill>
              </a14:hiddenFill>
            </a:ext>
          </a:extLst>
        </p:spPr>
        <p:txBody>
          <a:bodyPr vert="horz" wrap="square" numCol="1" compatLnSpc="1">
            <a:prstTxWarp prst="textNoShape">
              <a:avLst/>
            </a:prstTxWarp>
          </a:bodyP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defTabSz="1052513" eaLnBrk="0" fontAlgn="base" hangingPunct="0">
              <a:spcBef>
                <a:spcPct val="0"/>
              </a:spcBef>
              <a:spcAft>
                <a:spcPct val="0"/>
              </a:spcAft>
              <a:defRPr sz="2100">
                <a:solidFill>
                  <a:schemeClr val="tx1"/>
                </a:solidFill>
                <a:latin typeface="Arial" charset="0"/>
                <a:cs typeface="Arial" charset="0"/>
              </a:defRPr>
            </a:lvl6pPr>
            <a:lvl7pPr marL="2971800" indent="-228600" defTabSz="1052513" eaLnBrk="0" fontAlgn="base" hangingPunct="0">
              <a:spcBef>
                <a:spcPct val="0"/>
              </a:spcBef>
              <a:spcAft>
                <a:spcPct val="0"/>
              </a:spcAft>
              <a:defRPr sz="2100">
                <a:solidFill>
                  <a:schemeClr val="tx1"/>
                </a:solidFill>
                <a:latin typeface="Arial" charset="0"/>
                <a:cs typeface="Arial" charset="0"/>
              </a:defRPr>
            </a:lvl7pPr>
            <a:lvl8pPr marL="3429000" indent="-228600" defTabSz="1052513" eaLnBrk="0" fontAlgn="base" hangingPunct="0">
              <a:spcBef>
                <a:spcPct val="0"/>
              </a:spcBef>
              <a:spcAft>
                <a:spcPct val="0"/>
              </a:spcAft>
              <a:defRPr sz="2100">
                <a:solidFill>
                  <a:schemeClr val="tx1"/>
                </a:solidFill>
                <a:latin typeface="Arial" charset="0"/>
                <a:cs typeface="Arial" charset="0"/>
              </a:defRPr>
            </a:lvl8pPr>
            <a:lvl9pPr marL="3886200" indent="-228600" defTabSz="1052513" eaLnBrk="0" fontAlgn="base" hangingPunct="0">
              <a:spcBef>
                <a:spcPct val="0"/>
              </a:spcBef>
              <a:spcAft>
                <a:spcPct val="0"/>
              </a:spcAft>
              <a:defRPr sz="2100">
                <a:solidFill>
                  <a:schemeClr val="tx1"/>
                </a:solidFill>
                <a:latin typeface="Arial" charset="0"/>
                <a:cs typeface="Arial" charset="0"/>
              </a:defRPr>
            </a:lvl9pPr>
          </a:lstStyle>
          <a:p>
            <a:pPr eaLnBrk="1" hangingPunct="1"/>
            <a:fld id="{A0096075-AF04-4848-BC7B-7801AAAAADA6}" type="slidenum">
              <a:rPr lang="en-ZA" altLang="en-US" sz="1200" smtClean="0">
                <a:solidFill>
                  <a:srgbClr val="008000"/>
                </a:solidFill>
              </a:rPr>
              <a:pPr eaLnBrk="1" hangingPunct="1"/>
              <a:t>16</a:t>
            </a:fld>
            <a:endParaRPr lang="en-ZA" altLang="en-US" sz="1200" smtClean="0">
              <a:solidFill>
                <a:srgbClr val="008000"/>
              </a:solidFill>
            </a:endParaRPr>
          </a:p>
        </p:txBody>
      </p:sp>
      <p:pic>
        <p:nvPicPr>
          <p:cNvPr id="20484" name="Picture 5"/>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62150" y="1404367"/>
            <a:ext cx="6337300" cy="5112321"/>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3700713863"/>
              </p:ext>
            </p:extLst>
          </p:nvPr>
        </p:nvGraphicFramePr>
        <p:xfrm>
          <a:off x="708968" y="756294"/>
          <a:ext cx="9178926" cy="5928360"/>
        </p:xfrm>
        <a:graphic>
          <a:graphicData uri="http://schemas.openxmlformats.org/drawingml/2006/table">
            <a:tbl>
              <a:tblPr firstRow="1" bandRow="1">
                <a:tableStyleId>{5C22544A-7EE6-4342-B048-85BDC9FD1C3A}</a:tableStyleId>
              </a:tblPr>
              <a:tblGrid>
                <a:gridCol w="1529821">
                  <a:extLst>
                    <a:ext uri="{9D8B030D-6E8A-4147-A177-3AD203B41FA5}">
                      <a16:colId xmlns:a16="http://schemas.microsoft.com/office/drawing/2014/main" xmlns="" val="20000"/>
                    </a:ext>
                  </a:extLst>
                </a:gridCol>
                <a:gridCol w="1529821">
                  <a:extLst>
                    <a:ext uri="{9D8B030D-6E8A-4147-A177-3AD203B41FA5}">
                      <a16:colId xmlns:a16="http://schemas.microsoft.com/office/drawing/2014/main" xmlns="" val="20001"/>
                    </a:ext>
                  </a:extLst>
                </a:gridCol>
                <a:gridCol w="1529821">
                  <a:extLst>
                    <a:ext uri="{9D8B030D-6E8A-4147-A177-3AD203B41FA5}">
                      <a16:colId xmlns:a16="http://schemas.microsoft.com/office/drawing/2014/main" xmlns="" val="20002"/>
                    </a:ext>
                  </a:extLst>
                </a:gridCol>
                <a:gridCol w="1529821">
                  <a:extLst>
                    <a:ext uri="{9D8B030D-6E8A-4147-A177-3AD203B41FA5}">
                      <a16:colId xmlns:a16="http://schemas.microsoft.com/office/drawing/2014/main" xmlns="" val="20003"/>
                    </a:ext>
                  </a:extLst>
                </a:gridCol>
                <a:gridCol w="1529821">
                  <a:extLst>
                    <a:ext uri="{9D8B030D-6E8A-4147-A177-3AD203B41FA5}">
                      <a16:colId xmlns:a16="http://schemas.microsoft.com/office/drawing/2014/main" xmlns="" val="20004"/>
                    </a:ext>
                  </a:extLst>
                </a:gridCol>
                <a:gridCol w="1529821">
                  <a:extLst>
                    <a:ext uri="{9D8B030D-6E8A-4147-A177-3AD203B41FA5}">
                      <a16:colId xmlns:a16="http://schemas.microsoft.com/office/drawing/2014/main" xmlns="" val="20005"/>
                    </a:ext>
                  </a:extLst>
                </a:gridCol>
              </a:tblGrid>
              <a:tr h="1059830">
                <a:tc>
                  <a:txBody>
                    <a:bodyPr/>
                    <a:lstStyle/>
                    <a:p>
                      <a:r>
                        <a:rPr lang="en-ZA" sz="1400" dirty="0" smtClean="0"/>
                        <a:t>Performance Indicator</a:t>
                      </a:r>
                      <a:endParaRPr lang="en-ZA" sz="1400" dirty="0"/>
                    </a:p>
                  </a:txBody>
                  <a:tcPr/>
                </a:tc>
                <a:tc>
                  <a:txBody>
                    <a:bodyPr/>
                    <a:lstStyle/>
                    <a:p>
                      <a:r>
                        <a:rPr lang="en-ZA" sz="1400" dirty="0" smtClean="0"/>
                        <a:t>Actual Achievement 2017/2018</a:t>
                      </a:r>
                      <a:endParaRPr lang="en-ZA" sz="1400" dirty="0"/>
                    </a:p>
                  </a:txBody>
                  <a:tcPr/>
                </a:tc>
                <a:tc>
                  <a:txBody>
                    <a:bodyPr/>
                    <a:lstStyle/>
                    <a:p>
                      <a:r>
                        <a:rPr lang="en-ZA" sz="1400" dirty="0" smtClean="0"/>
                        <a:t>Planned Target 2018/2019</a:t>
                      </a:r>
                      <a:endParaRPr lang="en-ZA" sz="1400" dirty="0"/>
                    </a:p>
                  </a:txBody>
                  <a:tcPr/>
                </a:tc>
                <a:tc>
                  <a:txBody>
                    <a:bodyPr/>
                    <a:lstStyle/>
                    <a:p>
                      <a:r>
                        <a:rPr lang="en-ZA" sz="1400" dirty="0" smtClean="0"/>
                        <a:t>Actual Achievement</a:t>
                      </a:r>
                      <a:r>
                        <a:rPr lang="en-ZA" sz="1400" baseline="0" dirty="0" smtClean="0"/>
                        <a:t> 2018/2019</a:t>
                      </a:r>
                      <a:endParaRPr lang="en-ZA" sz="1400" dirty="0"/>
                    </a:p>
                  </a:txBody>
                  <a:tcPr/>
                </a:tc>
                <a:tc>
                  <a:txBody>
                    <a:bodyPr/>
                    <a:lstStyle/>
                    <a:p>
                      <a:r>
                        <a:rPr lang="en-ZA" sz="1400" dirty="0" smtClean="0"/>
                        <a:t>Deviation from Planned Target to Actual</a:t>
                      </a:r>
                      <a:r>
                        <a:rPr lang="en-ZA" sz="1400" baseline="0" dirty="0" smtClean="0"/>
                        <a:t> Achievement 2018/2019</a:t>
                      </a:r>
                      <a:endParaRPr lang="en-ZA" sz="1400" dirty="0"/>
                    </a:p>
                  </a:txBody>
                  <a:tcPr/>
                </a:tc>
                <a:tc>
                  <a:txBody>
                    <a:bodyPr/>
                    <a:lstStyle/>
                    <a:p>
                      <a:r>
                        <a:rPr lang="en-ZA" sz="1400" dirty="0" smtClean="0"/>
                        <a:t>Comment on deviation</a:t>
                      </a:r>
                      <a:endParaRPr lang="en-ZA" sz="1400" dirty="0"/>
                    </a:p>
                  </a:txBody>
                  <a:tcPr/>
                </a:tc>
                <a:extLst>
                  <a:ext uri="{0D108BD9-81ED-4DB2-BD59-A6C34878D82A}">
                    <a16:rowId xmlns:a16="http://schemas.microsoft.com/office/drawing/2014/main" xmlns="" val="10000"/>
                  </a:ext>
                </a:extLst>
              </a:tr>
              <a:tr h="2426452">
                <a:tc rowSpan="2">
                  <a:txBody>
                    <a:bodyPr/>
                    <a:lstStyle/>
                    <a:p>
                      <a:pPr marL="0" marR="0" lvl="0" indent="0" algn="l" defTabSz="1053297" rtl="0" eaLnBrk="1" fontAlgn="auto" latinLnBrk="0" hangingPunct="1">
                        <a:lnSpc>
                          <a:spcPct val="100000"/>
                        </a:lnSpc>
                        <a:spcBef>
                          <a:spcPts val="0"/>
                        </a:spcBef>
                        <a:spcAft>
                          <a:spcPts val="0"/>
                        </a:spcAft>
                        <a:buClrTx/>
                        <a:buSzTx/>
                        <a:buFontTx/>
                        <a:buNone/>
                        <a:tabLst/>
                        <a:defRPr/>
                      </a:pPr>
                      <a:r>
                        <a:rPr lang="en-ZA" sz="1400" kern="1200" dirty="0" smtClean="0">
                          <a:solidFill>
                            <a:schemeClr val="dk1"/>
                          </a:solidFill>
                          <a:effectLst/>
                          <a:latin typeface="+mn-lt"/>
                          <a:ea typeface="+mn-ea"/>
                          <a:cs typeface="+mn-cs"/>
                        </a:rPr>
                        <a:t>2.1 Ensure increased production and productivity in prioritised areas as well as value chains</a:t>
                      </a:r>
                    </a:p>
                    <a:p>
                      <a:endParaRPr lang="en-ZA" dirty="0"/>
                    </a:p>
                  </a:txBody>
                  <a:tcPr/>
                </a:tc>
                <a:tc>
                  <a:txBody>
                    <a:bodyPr/>
                    <a:lstStyle/>
                    <a:p>
                      <a:r>
                        <a:rPr lang="en-ZA" sz="1400" kern="1200" dirty="0" smtClean="0">
                          <a:solidFill>
                            <a:schemeClr val="dk1"/>
                          </a:solidFill>
                          <a:effectLst/>
                          <a:latin typeface="+mn-lt"/>
                          <a:ea typeface="+mn-ea"/>
                          <a:cs typeface="+mn-cs"/>
                        </a:rPr>
                        <a:t>162.27 FTEs (1 706 jobs) were created</a:t>
                      </a:r>
                      <a:endParaRPr lang="en-ZA" sz="1400" dirty="0"/>
                    </a:p>
                  </a:txBody>
                  <a:tcPr/>
                </a:tc>
                <a:tc>
                  <a:txBody>
                    <a:bodyPr/>
                    <a:lstStyle/>
                    <a:p>
                      <a:r>
                        <a:rPr lang="en-ZA" sz="1400" kern="1200" dirty="0" smtClean="0">
                          <a:solidFill>
                            <a:schemeClr val="dk1"/>
                          </a:solidFill>
                          <a:effectLst/>
                          <a:latin typeface="+mn-lt"/>
                          <a:ea typeface="+mn-ea"/>
                          <a:cs typeface="+mn-cs"/>
                        </a:rPr>
                        <a:t>1 092 jobs (544 FTEs) 597 female jobs (328 female youths and 12 females with disabilities) 488 male jobs (268 male youths and 10 males with disabilities</a:t>
                      </a:r>
                      <a:endParaRPr lang="en-ZA" sz="1400" dirty="0"/>
                    </a:p>
                  </a:txBody>
                  <a:tcPr/>
                </a:tc>
                <a:tc>
                  <a:txBody>
                    <a:bodyPr/>
                    <a:lstStyle/>
                    <a:p>
                      <a:r>
                        <a:rPr lang="en-ZA" sz="1400" kern="1200" dirty="0" smtClean="0">
                          <a:solidFill>
                            <a:schemeClr val="dk1"/>
                          </a:solidFill>
                          <a:effectLst/>
                          <a:latin typeface="+mn-lt"/>
                          <a:ea typeface="+mn-ea"/>
                          <a:cs typeface="+mn-cs"/>
                        </a:rPr>
                        <a:t>Not achieved.</a:t>
                      </a:r>
                    </a:p>
                    <a:p>
                      <a:r>
                        <a:rPr lang="en-ZA" sz="1400" kern="1200" dirty="0" smtClean="0">
                          <a:solidFill>
                            <a:schemeClr val="dk1"/>
                          </a:solidFill>
                          <a:effectLst/>
                          <a:latin typeface="+mn-lt"/>
                          <a:ea typeface="+mn-ea"/>
                          <a:cs typeface="+mn-cs"/>
                        </a:rPr>
                        <a:t> </a:t>
                      </a:r>
                    </a:p>
                    <a:p>
                      <a:r>
                        <a:rPr lang="en-ZA" sz="1400" kern="1200" dirty="0" smtClean="0">
                          <a:solidFill>
                            <a:schemeClr val="dk1"/>
                          </a:solidFill>
                          <a:effectLst/>
                          <a:latin typeface="+mn-lt"/>
                          <a:ea typeface="+mn-ea"/>
                          <a:cs typeface="+mn-cs"/>
                        </a:rPr>
                        <a:t>30 jobs (27.72 FTEs)</a:t>
                      </a:r>
                    </a:p>
                    <a:p>
                      <a:r>
                        <a:rPr lang="en-ZA" sz="1400" kern="1200" dirty="0" smtClean="0">
                          <a:solidFill>
                            <a:schemeClr val="dk1"/>
                          </a:solidFill>
                          <a:effectLst/>
                          <a:latin typeface="+mn-lt"/>
                          <a:ea typeface="+mn-ea"/>
                          <a:cs typeface="+mn-cs"/>
                        </a:rPr>
                        <a:t>16 female jobs (3 female youths and 0 females with disabilities; 14 male jobs (2 male youths and 0 males with disabilities</a:t>
                      </a:r>
                      <a:endParaRPr lang="en-ZA" sz="1400" dirty="0"/>
                    </a:p>
                  </a:txBody>
                  <a:tcPr/>
                </a:tc>
                <a:tc>
                  <a:txBody>
                    <a:bodyPr/>
                    <a:lstStyle/>
                    <a:p>
                      <a:r>
                        <a:rPr lang="en-ZA" sz="1400" kern="1200" dirty="0" smtClean="0">
                          <a:solidFill>
                            <a:schemeClr val="dk1"/>
                          </a:solidFill>
                          <a:effectLst/>
                          <a:latin typeface="+mn-lt"/>
                          <a:ea typeface="+mn-ea"/>
                          <a:cs typeface="+mn-cs"/>
                        </a:rPr>
                        <a:t>1062 jobs</a:t>
                      </a:r>
                    </a:p>
                    <a:p>
                      <a:r>
                        <a:rPr lang="en-ZA" sz="1400" kern="1200" dirty="0" smtClean="0">
                          <a:solidFill>
                            <a:schemeClr val="dk1"/>
                          </a:solidFill>
                          <a:effectLst/>
                          <a:latin typeface="+mn-lt"/>
                          <a:ea typeface="+mn-ea"/>
                          <a:cs typeface="+mn-cs"/>
                        </a:rPr>
                        <a:t>-516.28 FTEs</a:t>
                      </a:r>
                      <a:endParaRPr lang="en-ZA" sz="1400" dirty="0"/>
                    </a:p>
                  </a:txBody>
                  <a:tcPr/>
                </a:tc>
                <a:tc>
                  <a:txBody>
                    <a:bodyPr/>
                    <a:lstStyle/>
                    <a:p>
                      <a:r>
                        <a:rPr lang="en-ZA" sz="1400" kern="1200" dirty="0" smtClean="0">
                          <a:solidFill>
                            <a:schemeClr val="dk1"/>
                          </a:solidFill>
                          <a:effectLst/>
                          <a:latin typeface="+mn-lt"/>
                          <a:ea typeface="+mn-ea"/>
                          <a:cs typeface="+mn-cs"/>
                        </a:rPr>
                        <a:t>Only 1 project (Hamburg Aquaculture project) was active during the financial year. The </a:t>
                      </a:r>
                      <a:r>
                        <a:rPr lang="en-ZA" sz="1400" kern="1200" dirty="0" err="1" smtClean="0">
                          <a:solidFill>
                            <a:schemeClr val="dk1"/>
                          </a:solidFill>
                          <a:effectLst/>
                          <a:latin typeface="+mn-lt"/>
                          <a:ea typeface="+mn-ea"/>
                          <a:cs typeface="+mn-cs"/>
                        </a:rPr>
                        <a:t>WfFP</a:t>
                      </a:r>
                      <a:r>
                        <a:rPr lang="en-ZA" sz="1400" kern="1200" dirty="0" smtClean="0">
                          <a:solidFill>
                            <a:schemeClr val="dk1"/>
                          </a:solidFill>
                          <a:effectLst/>
                          <a:latin typeface="+mn-lt"/>
                          <a:ea typeface="+mn-ea"/>
                          <a:cs typeface="+mn-cs"/>
                        </a:rPr>
                        <a:t> did not have staff during the reporting period and as a result, no new projects could be initiated.</a:t>
                      </a:r>
                      <a:endParaRPr lang="en-ZA" sz="1400" dirty="0"/>
                    </a:p>
                  </a:txBody>
                  <a:tcPr/>
                </a:tc>
                <a:extLst>
                  <a:ext uri="{0D108BD9-81ED-4DB2-BD59-A6C34878D82A}">
                    <a16:rowId xmlns:a16="http://schemas.microsoft.com/office/drawing/2014/main" xmlns="" val="10001"/>
                  </a:ext>
                </a:extLst>
              </a:tr>
              <a:tr h="1938373">
                <a:tc vMerge="1">
                  <a:txBody>
                    <a:bodyPr/>
                    <a:lstStyle/>
                    <a:p>
                      <a:endParaRPr lang="en-ZA" dirty="0"/>
                    </a:p>
                  </a:txBody>
                  <a:tcPr/>
                </a:tc>
                <a:tc>
                  <a:txBody>
                    <a:bodyPr/>
                    <a:lstStyle/>
                    <a:p>
                      <a:r>
                        <a:rPr lang="en-ZA" sz="1400" kern="1200" dirty="0" smtClean="0">
                          <a:solidFill>
                            <a:schemeClr val="dk1"/>
                          </a:solidFill>
                          <a:effectLst/>
                          <a:latin typeface="+mn-lt"/>
                          <a:ea typeface="+mn-ea"/>
                          <a:cs typeface="+mn-cs"/>
                        </a:rPr>
                        <a:t>9</a:t>
                      </a:r>
                      <a:r>
                        <a:rPr lang="en-ZA" sz="2100" kern="1200" baseline="0" dirty="0" smtClean="0">
                          <a:solidFill>
                            <a:schemeClr val="dk1"/>
                          </a:solidFill>
                          <a:effectLst/>
                          <a:latin typeface="+mn-lt"/>
                          <a:ea typeface="+mn-ea"/>
                          <a:cs typeface="+mn-cs"/>
                        </a:rPr>
                        <a:t> </a:t>
                      </a:r>
                      <a:r>
                        <a:rPr lang="en-ZA" sz="1400" kern="1200" dirty="0" smtClean="0">
                          <a:solidFill>
                            <a:schemeClr val="dk1"/>
                          </a:solidFill>
                          <a:effectLst/>
                          <a:latin typeface="+mn-lt"/>
                          <a:ea typeface="+mn-ea"/>
                          <a:cs typeface="+mn-cs"/>
                        </a:rPr>
                        <a:t>Aquaculture projects were supported: </a:t>
                      </a:r>
                    </a:p>
                    <a:p>
                      <a:pPr marL="285750" lvl="0" indent="-285750">
                        <a:buFont typeface="Arial" panose="020B0604020202020204" pitchFamily="34" charset="0"/>
                        <a:buChar char="•"/>
                      </a:pPr>
                      <a:r>
                        <a:rPr lang="en-ZA" sz="1400" kern="1200" dirty="0" err="1" smtClean="0">
                          <a:solidFill>
                            <a:schemeClr val="dk1"/>
                          </a:solidFill>
                          <a:effectLst/>
                          <a:latin typeface="+mn-lt"/>
                          <a:ea typeface="+mn-ea"/>
                          <a:cs typeface="+mn-cs"/>
                        </a:rPr>
                        <a:t>Richardsbay</a:t>
                      </a:r>
                      <a:r>
                        <a:rPr lang="en-ZA" sz="1400" kern="1200" dirty="0" smtClean="0">
                          <a:solidFill>
                            <a:schemeClr val="dk1"/>
                          </a:solidFill>
                          <a:effectLst/>
                          <a:latin typeface="+mn-lt"/>
                          <a:ea typeface="+mn-ea"/>
                          <a:cs typeface="+mn-cs"/>
                        </a:rPr>
                        <a:t> </a:t>
                      </a:r>
                      <a:r>
                        <a:rPr lang="en-ZA" sz="1400" kern="1200" dirty="0" err="1" smtClean="0">
                          <a:solidFill>
                            <a:schemeClr val="dk1"/>
                          </a:solidFill>
                          <a:effectLst/>
                          <a:latin typeface="+mn-lt"/>
                          <a:ea typeface="+mn-ea"/>
                          <a:cs typeface="+mn-cs"/>
                        </a:rPr>
                        <a:t>Kob</a:t>
                      </a:r>
                      <a:r>
                        <a:rPr lang="en-ZA" sz="1400" kern="1200" dirty="0" smtClean="0">
                          <a:solidFill>
                            <a:schemeClr val="dk1"/>
                          </a:solidFill>
                          <a:effectLst/>
                          <a:latin typeface="+mn-lt"/>
                          <a:ea typeface="+mn-ea"/>
                          <a:cs typeface="+mn-cs"/>
                        </a:rPr>
                        <a:t> </a:t>
                      </a:r>
                    </a:p>
                    <a:p>
                      <a:pPr marL="285750" marR="0" lvl="0" indent="-285750" algn="l" defTabSz="105329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kern="1200" dirty="0" err="1" smtClean="0">
                          <a:solidFill>
                            <a:schemeClr val="dk1"/>
                          </a:solidFill>
                          <a:effectLst/>
                          <a:latin typeface="+mn-lt"/>
                          <a:ea typeface="+mn-ea"/>
                          <a:cs typeface="+mn-cs"/>
                        </a:rPr>
                        <a:t>Requa</a:t>
                      </a:r>
                      <a:r>
                        <a:rPr lang="en-ZA" sz="1400" kern="1200" dirty="0" smtClean="0">
                          <a:solidFill>
                            <a:schemeClr val="dk1"/>
                          </a:solidFill>
                          <a:effectLst/>
                          <a:latin typeface="+mn-lt"/>
                          <a:ea typeface="+mn-ea"/>
                          <a:cs typeface="+mn-cs"/>
                        </a:rPr>
                        <a:t> Mussels</a:t>
                      </a:r>
                    </a:p>
                    <a:p>
                      <a:pPr marL="285750" marR="0" lvl="0" indent="-285750" algn="l" defTabSz="105329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kern="1200" dirty="0" smtClean="0">
                          <a:solidFill>
                            <a:schemeClr val="dk1"/>
                          </a:solidFill>
                          <a:effectLst/>
                          <a:latin typeface="+mn-lt"/>
                          <a:ea typeface="+mn-ea"/>
                          <a:cs typeface="+mn-cs"/>
                        </a:rPr>
                        <a:t>Chapmans Mussels</a:t>
                      </a:r>
                    </a:p>
                  </a:txBody>
                  <a:tcPr/>
                </a:tc>
                <a:tc>
                  <a:txBody>
                    <a:bodyPr/>
                    <a:lstStyle/>
                    <a:p>
                      <a:r>
                        <a:rPr lang="en-ZA" sz="1400" kern="1200" dirty="0" smtClean="0">
                          <a:solidFill>
                            <a:schemeClr val="dk1"/>
                          </a:solidFill>
                          <a:effectLst/>
                          <a:latin typeface="+mn-lt"/>
                          <a:ea typeface="+mn-ea"/>
                          <a:cs typeface="+mn-cs"/>
                        </a:rPr>
                        <a:t>4 Aquaculture projects supported</a:t>
                      </a:r>
                      <a:endParaRPr lang="en-ZA" sz="1400" dirty="0"/>
                    </a:p>
                  </a:txBody>
                  <a:tcPr/>
                </a:tc>
                <a:tc>
                  <a:txBody>
                    <a:bodyPr/>
                    <a:lstStyle/>
                    <a:p>
                      <a:r>
                        <a:rPr lang="en-ZA" sz="1400" kern="1200" dirty="0" smtClean="0">
                          <a:solidFill>
                            <a:schemeClr val="dk1"/>
                          </a:solidFill>
                          <a:effectLst/>
                          <a:latin typeface="+mn-lt"/>
                          <a:ea typeface="+mn-ea"/>
                          <a:cs typeface="+mn-cs"/>
                        </a:rPr>
                        <a:t>Achieved.</a:t>
                      </a:r>
                    </a:p>
                    <a:p>
                      <a:r>
                        <a:rPr lang="en-ZA" sz="1400" kern="1200" dirty="0" smtClean="0">
                          <a:solidFill>
                            <a:schemeClr val="dk1"/>
                          </a:solidFill>
                          <a:effectLst/>
                          <a:latin typeface="+mn-lt"/>
                          <a:ea typeface="+mn-ea"/>
                          <a:cs typeface="+mn-cs"/>
                        </a:rPr>
                        <a:t> </a:t>
                      </a:r>
                    </a:p>
                    <a:p>
                      <a:r>
                        <a:rPr lang="en-ZA" sz="1400" kern="1200" dirty="0" smtClean="0">
                          <a:solidFill>
                            <a:schemeClr val="dk1"/>
                          </a:solidFill>
                          <a:effectLst/>
                          <a:latin typeface="+mn-lt"/>
                          <a:ea typeface="+mn-ea"/>
                          <a:cs typeface="+mn-cs"/>
                        </a:rPr>
                        <a:t>16 Aquaculture projects were supported  </a:t>
                      </a:r>
                    </a:p>
                    <a:p>
                      <a:endParaRPr lang="en-ZA" dirty="0"/>
                    </a:p>
                  </a:txBody>
                  <a:tcPr/>
                </a:tc>
                <a:tc>
                  <a:txBody>
                    <a:bodyPr/>
                    <a:lstStyle/>
                    <a:p>
                      <a:r>
                        <a:rPr lang="en-ZA" sz="1400" kern="1200" dirty="0" smtClean="0">
                          <a:solidFill>
                            <a:schemeClr val="dk1"/>
                          </a:solidFill>
                          <a:effectLst/>
                          <a:latin typeface="+mn-lt"/>
                          <a:ea typeface="+mn-ea"/>
                          <a:cs typeface="+mn-cs"/>
                        </a:rPr>
                        <a:t>+12</a:t>
                      </a:r>
                      <a:endParaRPr lang="en-ZA" sz="1400" dirty="0"/>
                    </a:p>
                  </a:txBody>
                  <a:tcPr/>
                </a:tc>
                <a:tc>
                  <a:txBody>
                    <a:bodyPr/>
                    <a:lstStyle/>
                    <a:p>
                      <a:r>
                        <a:rPr lang="en-ZA" sz="1400" kern="1200" dirty="0" smtClean="0">
                          <a:solidFill>
                            <a:schemeClr val="dk1"/>
                          </a:solidFill>
                          <a:effectLst/>
                          <a:latin typeface="+mn-lt"/>
                          <a:ea typeface="+mn-ea"/>
                          <a:cs typeface="+mn-cs"/>
                        </a:rPr>
                        <a:t>Exceeded annual target due to the increased demand as a result of the EIA that was approved in </a:t>
                      </a:r>
                      <a:r>
                        <a:rPr lang="en-ZA" sz="1400" kern="1200" dirty="0" err="1" smtClean="0">
                          <a:solidFill>
                            <a:schemeClr val="dk1"/>
                          </a:solidFill>
                          <a:effectLst/>
                          <a:latin typeface="+mn-lt"/>
                          <a:ea typeface="+mn-ea"/>
                          <a:cs typeface="+mn-cs"/>
                        </a:rPr>
                        <a:t>Saldanha</a:t>
                      </a:r>
                      <a:r>
                        <a:rPr lang="en-ZA" sz="1400" kern="1200" dirty="0" smtClean="0">
                          <a:solidFill>
                            <a:schemeClr val="dk1"/>
                          </a:solidFill>
                          <a:effectLst/>
                          <a:latin typeface="+mn-lt"/>
                          <a:ea typeface="+mn-ea"/>
                          <a:cs typeface="+mn-cs"/>
                        </a:rPr>
                        <a:t> Bay during the financial year</a:t>
                      </a:r>
                      <a:endParaRPr lang="en-ZA" sz="1400" dirty="0"/>
                    </a:p>
                  </a:txBody>
                  <a:tcPr/>
                </a:tc>
                <a:extLst>
                  <a:ext uri="{0D108BD9-81ED-4DB2-BD59-A6C34878D82A}">
                    <a16:rowId xmlns:a16="http://schemas.microsoft.com/office/drawing/2014/main" xmlns="" val="10002"/>
                  </a:ext>
                </a:extLst>
              </a:tr>
            </a:tbl>
          </a:graphicData>
        </a:graphic>
      </p:graphicFrame>
      <p:sp>
        <p:nvSpPr>
          <p:cNvPr id="4" name="Slide Number Placeholder 3"/>
          <p:cNvSpPr>
            <a:spLocks noGrp="1"/>
          </p:cNvSpPr>
          <p:nvPr>
            <p:ph type="sldNum" sz="quarter" idx="10"/>
          </p:nvPr>
        </p:nvSpPr>
        <p:spPr/>
        <p:txBody>
          <a:bodyPr/>
          <a:lstStyle/>
          <a:p>
            <a:pPr>
              <a:defRPr/>
            </a:pPr>
            <a:fld id="{8644B82F-AE1A-44E3-8385-CFA9707FA6CD}" type="slidenum">
              <a:rPr lang="en-ZA" smtClean="0"/>
              <a:pPr>
                <a:defRPr/>
              </a:pPr>
              <a:t>17</a:t>
            </a:fld>
            <a:endParaRPr lang="en-ZA" dirty="0"/>
          </a:p>
        </p:txBody>
      </p:sp>
    </p:spTree>
    <p:extLst>
      <p:ext uri="{BB962C8B-B14F-4D97-AF65-F5344CB8AC3E}">
        <p14:creationId xmlns:p14="http://schemas.microsoft.com/office/powerpoint/2010/main" xmlns="" val="3773605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smtClean="0"/>
              <a:t>Achievement against Strategic Objectives</a:t>
            </a:r>
            <a:endParaRPr lang="en-ZA"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3031762284"/>
              </p:ext>
            </p:extLst>
          </p:nvPr>
        </p:nvGraphicFramePr>
        <p:xfrm>
          <a:off x="720725" y="1439863"/>
          <a:ext cx="9178926" cy="3596640"/>
        </p:xfrm>
        <a:graphic>
          <a:graphicData uri="http://schemas.openxmlformats.org/drawingml/2006/table">
            <a:tbl>
              <a:tblPr firstRow="1" bandRow="1">
                <a:tableStyleId>{5C22544A-7EE6-4342-B048-85BDC9FD1C3A}</a:tableStyleId>
              </a:tblPr>
              <a:tblGrid>
                <a:gridCol w="1529821">
                  <a:extLst>
                    <a:ext uri="{9D8B030D-6E8A-4147-A177-3AD203B41FA5}">
                      <a16:colId xmlns:a16="http://schemas.microsoft.com/office/drawing/2014/main" xmlns="" val="20000"/>
                    </a:ext>
                  </a:extLst>
                </a:gridCol>
                <a:gridCol w="1529821">
                  <a:extLst>
                    <a:ext uri="{9D8B030D-6E8A-4147-A177-3AD203B41FA5}">
                      <a16:colId xmlns:a16="http://schemas.microsoft.com/office/drawing/2014/main" xmlns="" val="20001"/>
                    </a:ext>
                  </a:extLst>
                </a:gridCol>
                <a:gridCol w="1529821">
                  <a:extLst>
                    <a:ext uri="{9D8B030D-6E8A-4147-A177-3AD203B41FA5}">
                      <a16:colId xmlns:a16="http://schemas.microsoft.com/office/drawing/2014/main" xmlns="" val="20002"/>
                    </a:ext>
                  </a:extLst>
                </a:gridCol>
                <a:gridCol w="1529821">
                  <a:extLst>
                    <a:ext uri="{9D8B030D-6E8A-4147-A177-3AD203B41FA5}">
                      <a16:colId xmlns:a16="http://schemas.microsoft.com/office/drawing/2014/main" xmlns="" val="20003"/>
                    </a:ext>
                  </a:extLst>
                </a:gridCol>
                <a:gridCol w="1529821">
                  <a:extLst>
                    <a:ext uri="{9D8B030D-6E8A-4147-A177-3AD203B41FA5}">
                      <a16:colId xmlns:a16="http://schemas.microsoft.com/office/drawing/2014/main" xmlns="" val="20004"/>
                    </a:ext>
                  </a:extLst>
                </a:gridCol>
                <a:gridCol w="1529821">
                  <a:extLst>
                    <a:ext uri="{9D8B030D-6E8A-4147-A177-3AD203B41FA5}">
                      <a16:colId xmlns:a16="http://schemas.microsoft.com/office/drawing/2014/main" xmlns="" val="20005"/>
                    </a:ext>
                  </a:extLst>
                </a:gridCol>
              </a:tblGrid>
              <a:tr h="370840">
                <a:tc>
                  <a:txBody>
                    <a:bodyPr/>
                    <a:lstStyle/>
                    <a:p>
                      <a:r>
                        <a:rPr lang="en-ZA" sz="1400" dirty="0" smtClean="0"/>
                        <a:t>Performance Indicator</a:t>
                      </a:r>
                      <a:endParaRPr lang="en-ZA" sz="1400" dirty="0"/>
                    </a:p>
                  </a:txBody>
                  <a:tcPr/>
                </a:tc>
                <a:tc>
                  <a:txBody>
                    <a:bodyPr/>
                    <a:lstStyle/>
                    <a:p>
                      <a:r>
                        <a:rPr lang="en-ZA" sz="1400" dirty="0" smtClean="0"/>
                        <a:t>Actual Achievement 2017/2018</a:t>
                      </a:r>
                      <a:endParaRPr lang="en-ZA" sz="1400" dirty="0"/>
                    </a:p>
                  </a:txBody>
                  <a:tcPr/>
                </a:tc>
                <a:tc>
                  <a:txBody>
                    <a:bodyPr/>
                    <a:lstStyle/>
                    <a:p>
                      <a:r>
                        <a:rPr lang="en-ZA" sz="1400" dirty="0" smtClean="0"/>
                        <a:t>Planned Target 2018/2019</a:t>
                      </a:r>
                      <a:endParaRPr lang="en-ZA" sz="1400" dirty="0"/>
                    </a:p>
                  </a:txBody>
                  <a:tcPr/>
                </a:tc>
                <a:tc>
                  <a:txBody>
                    <a:bodyPr/>
                    <a:lstStyle/>
                    <a:p>
                      <a:r>
                        <a:rPr lang="en-ZA" sz="1400" dirty="0" smtClean="0"/>
                        <a:t>Actual Achievement</a:t>
                      </a:r>
                      <a:r>
                        <a:rPr lang="en-ZA" sz="1400" baseline="0" dirty="0" smtClean="0"/>
                        <a:t> 2018/2019</a:t>
                      </a:r>
                      <a:endParaRPr lang="en-ZA" sz="1400" dirty="0"/>
                    </a:p>
                  </a:txBody>
                  <a:tcPr/>
                </a:tc>
                <a:tc>
                  <a:txBody>
                    <a:bodyPr/>
                    <a:lstStyle/>
                    <a:p>
                      <a:r>
                        <a:rPr lang="en-ZA" sz="1400" dirty="0" smtClean="0"/>
                        <a:t>Deviation from Planned Target to Actual</a:t>
                      </a:r>
                      <a:r>
                        <a:rPr lang="en-ZA" sz="1400" baseline="0" dirty="0" smtClean="0"/>
                        <a:t> Achievement 2018/2019</a:t>
                      </a:r>
                      <a:endParaRPr lang="en-ZA" sz="1400" dirty="0"/>
                    </a:p>
                  </a:txBody>
                  <a:tcPr/>
                </a:tc>
                <a:tc>
                  <a:txBody>
                    <a:bodyPr/>
                    <a:lstStyle/>
                    <a:p>
                      <a:r>
                        <a:rPr lang="en-ZA" sz="1400" dirty="0" smtClean="0"/>
                        <a:t>Comment on deviation</a:t>
                      </a:r>
                      <a:endParaRPr lang="en-ZA" sz="1400" dirty="0"/>
                    </a:p>
                  </a:txBody>
                  <a:tcPr/>
                </a:tc>
                <a:extLst>
                  <a:ext uri="{0D108BD9-81ED-4DB2-BD59-A6C34878D82A}">
                    <a16:rowId xmlns:a16="http://schemas.microsoft.com/office/drawing/2014/main" xmlns="" val="10000"/>
                  </a:ext>
                </a:extLst>
              </a:tr>
              <a:tr h="741680">
                <a:tc>
                  <a:txBody>
                    <a:bodyPr/>
                    <a:lstStyle/>
                    <a:p>
                      <a:endParaRPr lang="en-ZA" dirty="0"/>
                    </a:p>
                  </a:txBody>
                  <a:tcPr/>
                </a:tc>
                <a:tc>
                  <a:txBody>
                    <a:bodyPr/>
                    <a:lstStyle/>
                    <a:p>
                      <a:pPr marL="285750" lvl="0" indent="-285750">
                        <a:buFont typeface="Arial" panose="020B0604020202020204" pitchFamily="34" charset="0"/>
                        <a:buChar char="•"/>
                      </a:pPr>
                      <a:r>
                        <a:rPr lang="en-ZA" sz="1400" kern="1200" dirty="0" err="1" smtClean="0">
                          <a:solidFill>
                            <a:schemeClr val="dk1"/>
                          </a:solidFill>
                          <a:effectLst/>
                          <a:latin typeface="+mn-lt"/>
                          <a:ea typeface="+mn-ea"/>
                          <a:cs typeface="+mn-cs"/>
                        </a:rPr>
                        <a:t>Xesibe</a:t>
                      </a:r>
                      <a:endParaRPr lang="en-ZA" sz="1400" kern="1200" dirty="0" smtClean="0">
                        <a:solidFill>
                          <a:schemeClr val="dk1"/>
                        </a:solidFill>
                        <a:effectLst/>
                        <a:latin typeface="+mn-lt"/>
                        <a:ea typeface="+mn-ea"/>
                        <a:cs typeface="+mn-cs"/>
                      </a:endParaRPr>
                    </a:p>
                    <a:p>
                      <a:pPr marL="285750" lvl="0" indent="-285750">
                        <a:buFont typeface="Arial" panose="020B0604020202020204" pitchFamily="34" charset="0"/>
                        <a:buChar char="•"/>
                      </a:pPr>
                      <a:r>
                        <a:rPr lang="en-ZA" sz="1400" kern="1200" dirty="0" err="1" smtClean="0">
                          <a:solidFill>
                            <a:schemeClr val="dk1"/>
                          </a:solidFill>
                          <a:effectLst/>
                          <a:latin typeface="+mn-lt"/>
                          <a:ea typeface="+mn-ea"/>
                          <a:cs typeface="+mn-cs"/>
                        </a:rPr>
                        <a:t>Salmar</a:t>
                      </a:r>
                      <a:r>
                        <a:rPr lang="en-ZA" sz="1400" kern="1200" dirty="0" smtClean="0">
                          <a:solidFill>
                            <a:schemeClr val="dk1"/>
                          </a:solidFill>
                          <a:effectLst/>
                          <a:latin typeface="+mn-lt"/>
                          <a:ea typeface="+mn-ea"/>
                          <a:cs typeface="+mn-cs"/>
                        </a:rPr>
                        <a:t> Trading</a:t>
                      </a:r>
                    </a:p>
                    <a:p>
                      <a:pPr marL="285750" lvl="0" indent="-285750">
                        <a:buFont typeface="Arial" panose="020B0604020202020204" pitchFamily="34" charset="0"/>
                        <a:buChar char="•"/>
                      </a:pPr>
                      <a:r>
                        <a:rPr lang="en-ZA" sz="1400" kern="1200" dirty="0" smtClean="0">
                          <a:solidFill>
                            <a:schemeClr val="dk1"/>
                          </a:solidFill>
                          <a:effectLst/>
                          <a:latin typeface="+mn-lt"/>
                          <a:ea typeface="+mn-ea"/>
                          <a:cs typeface="+mn-cs"/>
                        </a:rPr>
                        <a:t>Oystercatcher </a:t>
                      </a:r>
                    </a:p>
                    <a:p>
                      <a:pPr marL="285750" lvl="0" indent="-285750">
                        <a:buFont typeface="Arial" panose="020B0604020202020204" pitchFamily="34" charset="0"/>
                        <a:buChar char="•"/>
                      </a:pPr>
                      <a:r>
                        <a:rPr lang="en-ZA" sz="1400" kern="1200" dirty="0" smtClean="0">
                          <a:solidFill>
                            <a:schemeClr val="dk1"/>
                          </a:solidFill>
                          <a:effectLst/>
                          <a:latin typeface="+mn-lt"/>
                          <a:ea typeface="+mn-ea"/>
                          <a:cs typeface="+mn-cs"/>
                        </a:rPr>
                        <a:t>Southern Atlantic Sea farms</a:t>
                      </a:r>
                    </a:p>
                    <a:p>
                      <a:pPr marL="285750" lvl="0" indent="-285750">
                        <a:buFont typeface="Arial" panose="020B0604020202020204" pitchFamily="34" charset="0"/>
                        <a:buChar char="•"/>
                      </a:pPr>
                      <a:r>
                        <a:rPr lang="en-ZA" sz="1400" kern="1200" dirty="0" smtClean="0">
                          <a:solidFill>
                            <a:schemeClr val="dk1"/>
                          </a:solidFill>
                          <a:effectLst/>
                          <a:latin typeface="+mn-lt"/>
                          <a:ea typeface="+mn-ea"/>
                          <a:cs typeface="+mn-cs"/>
                        </a:rPr>
                        <a:t>Blue Ocean Mussels </a:t>
                      </a:r>
                    </a:p>
                    <a:p>
                      <a:pPr marL="285750" indent="-285750">
                        <a:buFont typeface="Arial" panose="020B0604020202020204" pitchFamily="34" charset="0"/>
                        <a:buChar char="•"/>
                      </a:pPr>
                      <a:r>
                        <a:rPr lang="en-ZA" sz="1400" kern="1200" dirty="0" err="1" smtClean="0">
                          <a:solidFill>
                            <a:schemeClr val="dk1"/>
                          </a:solidFill>
                          <a:effectLst/>
                          <a:latin typeface="+mn-lt"/>
                          <a:ea typeface="+mn-ea"/>
                          <a:cs typeface="+mn-cs"/>
                        </a:rPr>
                        <a:t>Saldanha</a:t>
                      </a:r>
                      <a:r>
                        <a:rPr lang="en-ZA" sz="1400" kern="1200" dirty="0" smtClean="0">
                          <a:solidFill>
                            <a:schemeClr val="dk1"/>
                          </a:solidFill>
                          <a:effectLst/>
                          <a:latin typeface="+mn-lt"/>
                          <a:ea typeface="+mn-ea"/>
                          <a:cs typeface="+mn-cs"/>
                        </a:rPr>
                        <a:t> Bay Oyster</a:t>
                      </a:r>
                      <a:endParaRPr lang="en-ZA" sz="1400" dirty="0"/>
                    </a:p>
                  </a:txBody>
                  <a:tcPr/>
                </a:tc>
                <a:tc>
                  <a:txBody>
                    <a:bodyPr/>
                    <a:lstStyle/>
                    <a:p>
                      <a:endParaRPr lang="en-ZA" dirty="0"/>
                    </a:p>
                  </a:txBody>
                  <a:tcPr/>
                </a:tc>
                <a:tc>
                  <a:txBody>
                    <a:bodyPr/>
                    <a:lstStyle/>
                    <a:p>
                      <a:endParaRPr lang="en-ZA" dirty="0"/>
                    </a:p>
                  </a:txBody>
                  <a:tcPr/>
                </a:tc>
                <a:tc>
                  <a:txBody>
                    <a:bodyPr/>
                    <a:lstStyle/>
                    <a:p>
                      <a:endParaRPr lang="en-ZA" dirty="0"/>
                    </a:p>
                  </a:txBody>
                  <a:tcPr/>
                </a:tc>
                <a:tc>
                  <a:txBody>
                    <a:bodyPr/>
                    <a:lstStyle/>
                    <a:p>
                      <a:endParaRPr lang="en-ZA" dirty="0"/>
                    </a:p>
                  </a:txBody>
                  <a:tcPr/>
                </a:tc>
                <a:extLst>
                  <a:ext uri="{0D108BD9-81ED-4DB2-BD59-A6C34878D82A}">
                    <a16:rowId xmlns:a16="http://schemas.microsoft.com/office/drawing/2014/main" xmlns="" val="10001"/>
                  </a:ext>
                </a:extLst>
              </a:tr>
            </a:tbl>
          </a:graphicData>
        </a:graphic>
      </p:graphicFrame>
      <p:sp>
        <p:nvSpPr>
          <p:cNvPr id="4" name="Slide Number Placeholder 3"/>
          <p:cNvSpPr>
            <a:spLocks noGrp="1"/>
          </p:cNvSpPr>
          <p:nvPr>
            <p:ph type="sldNum" sz="quarter" idx="10"/>
          </p:nvPr>
        </p:nvSpPr>
        <p:spPr/>
        <p:txBody>
          <a:bodyPr/>
          <a:lstStyle/>
          <a:p>
            <a:pPr>
              <a:defRPr/>
            </a:pPr>
            <a:fld id="{8644B82F-AE1A-44E3-8385-CFA9707FA6CD}" type="slidenum">
              <a:rPr lang="en-ZA" smtClean="0"/>
              <a:pPr>
                <a:defRPr/>
              </a:pPr>
              <a:t>18</a:t>
            </a:fld>
            <a:endParaRPr lang="en-ZA" dirty="0"/>
          </a:p>
        </p:txBody>
      </p:sp>
    </p:spTree>
    <p:extLst>
      <p:ext uri="{BB962C8B-B14F-4D97-AF65-F5344CB8AC3E}">
        <p14:creationId xmlns:p14="http://schemas.microsoft.com/office/powerpoint/2010/main" xmlns="" val="10276703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Achievement against Strategic </a:t>
            </a:r>
            <a:r>
              <a:rPr lang="en-ZA" dirty="0" smtClean="0"/>
              <a:t>Objectives (</a:t>
            </a:r>
            <a:r>
              <a:rPr lang="en-ZA" dirty="0" err="1" smtClean="0"/>
              <a:t>cont</a:t>
            </a:r>
            <a:r>
              <a:rPr lang="en-ZA" dirty="0" smtClean="0"/>
              <a:t>)</a:t>
            </a:r>
            <a:endParaRPr lang="en-ZA"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1403167306"/>
              </p:ext>
            </p:extLst>
          </p:nvPr>
        </p:nvGraphicFramePr>
        <p:xfrm>
          <a:off x="720725" y="1439863"/>
          <a:ext cx="9178926" cy="6013176"/>
        </p:xfrm>
        <a:graphic>
          <a:graphicData uri="http://schemas.openxmlformats.org/drawingml/2006/table">
            <a:tbl>
              <a:tblPr firstRow="1" bandRow="1">
                <a:tableStyleId>{5C22544A-7EE6-4342-B048-85BDC9FD1C3A}</a:tableStyleId>
              </a:tblPr>
              <a:tblGrid>
                <a:gridCol w="1529821">
                  <a:extLst>
                    <a:ext uri="{9D8B030D-6E8A-4147-A177-3AD203B41FA5}">
                      <a16:colId xmlns:a16="http://schemas.microsoft.com/office/drawing/2014/main" xmlns="" val="20000"/>
                    </a:ext>
                  </a:extLst>
                </a:gridCol>
                <a:gridCol w="1529821">
                  <a:extLst>
                    <a:ext uri="{9D8B030D-6E8A-4147-A177-3AD203B41FA5}">
                      <a16:colId xmlns:a16="http://schemas.microsoft.com/office/drawing/2014/main" xmlns="" val="20001"/>
                    </a:ext>
                  </a:extLst>
                </a:gridCol>
                <a:gridCol w="1529821">
                  <a:extLst>
                    <a:ext uri="{9D8B030D-6E8A-4147-A177-3AD203B41FA5}">
                      <a16:colId xmlns:a16="http://schemas.microsoft.com/office/drawing/2014/main" xmlns="" val="20002"/>
                    </a:ext>
                  </a:extLst>
                </a:gridCol>
                <a:gridCol w="1529821">
                  <a:extLst>
                    <a:ext uri="{9D8B030D-6E8A-4147-A177-3AD203B41FA5}">
                      <a16:colId xmlns:a16="http://schemas.microsoft.com/office/drawing/2014/main" xmlns="" val="20003"/>
                    </a:ext>
                  </a:extLst>
                </a:gridCol>
                <a:gridCol w="1529821">
                  <a:extLst>
                    <a:ext uri="{9D8B030D-6E8A-4147-A177-3AD203B41FA5}">
                      <a16:colId xmlns:a16="http://schemas.microsoft.com/office/drawing/2014/main" xmlns="" val="20004"/>
                    </a:ext>
                  </a:extLst>
                </a:gridCol>
                <a:gridCol w="1529821">
                  <a:extLst>
                    <a:ext uri="{9D8B030D-6E8A-4147-A177-3AD203B41FA5}">
                      <a16:colId xmlns:a16="http://schemas.microsoft.com/office/drawing/2014/main" xmlns="" val="20005"/>
                    </a:ext>
                  </a:extLst>
                </a:gridCol>
              </a:tblGrid>
              <a:tr h="1262435">
                <a:tc>
                  <a:txBody>
                    <a:bodyPr/>
                    <a:lstStyle/>
                    <a:p>
                      <a:r>
                        <a:rPr lang="en-ZA" sz="1400" dirty="0" smtClean="0"/>
                        <a:t>Performance Indicator</a:t>
                      </a:r>
                      <a:endParaRPr lang="en-ZA" sz="1400" dirty="0"/>
                    </a:p>
                  </a:txBody>
                  <a:tcPr/>
                </a:tc>
                <a:tc>
                  <a:txBody>
                    <a:bodyPr/>
                    <a:lstStyle/>
                    <a:p>
                      <a:r>
                        <a:rPr lang="en-ZA" sz="1400" dirty="0" smtClean="0"/>
                        <a:t>Actual Achievement 2017/2018</a:t>
                      </a:r>
                      <a:endParaRPr lang="en-ZA" sz="1400" dirty="0"/>
                    </a:p>
                  </a:txBody>
                  <a:tcPr/>
                </a:tc>
                <a:tc>
                  <a:txBody>
                    <a:bodyPr/>
                    <a:lstStyle/>
                    <a:p>
                      <a:r>
                        <a:rPr lang="en-ZA" sz="1400" dirty="0" smtClean="0"/>
                        <a:t>Planned Target 2018/2019</a:t>
                      </a:r>
                      <a:endParaRPr lang="en-ZA" sz="1400" dirty="0"/>
                    </a:p>
                  </a:txBody>
                  <a:tcPr/>
                </a:tc>
                <a:tc>
                  <a:txBody>
                    <a:bodyPr/>
                    <a:lstStyle/>
                    <a:p>
                      <a:r>
                        <a:rPr lang="en-ZA" sz="1400" dirty="0" smtClean="0"/>
                        <a:t>Actual Achievement</a:t>
                      </a:r>
                      <a:r>
                        <a:rPr lang="en-ZA" sz="1400" baseline="0" dirty="0" smtClean="0"/>
                        <a:t> 2018/2019</a:t>
                      </a:r>
                      <a:endParaRPr lang="en-ZA" sz="1400" dirty="0"/>
                    </a:p>
                  </a:txBody>
                  <a:tcPr/>
                </a:tc>
                <a:tc>
                  <a:txBody>
                    <a:bodyPr/>
                    <a:lstStyle/>
                    <a:p>
                      <a:r>
                        <a:rPr lang="en-ZA" sz="1400" dirty="0" smtClean="0"/>
                        <a:t>Deviation from Planned Target to Actual</a:t>
                      </a:r>
                      <a:r>
                        <a:rPr lang="en-ZA" sz="1400" baseline="0" dirty="0" smtClean="0"/>
                        <a:t> Achievement 2018/2019</a:t>
                      </a:r>
                      <a:endParaRPr lang="en-ZA" sz="1400" dirty="0"/>
                    </a:p>
                  </a:txBody>
                  <a:tcPr/>
                </a:tc>
                <a:tc>
                  <a:txBody>
                    <a:bodyPr/>
                    <a:lstStyle/>
                    <a:p>
                      <a:r>
                        <a:rPr lang="en-ZA" sz="1400" dirty="0" smtClean="0"/>
                        <a:t>Comment on deviation</a:t>
                      </a:r>
                      <a:endParaRPr lang="en-ZA" sz="1400" dirty="0"/>
                    </a:p>
                  </a:txBody>
                  <a:tcPr/>
                </a:tc>
                <a:extLst>
                  <a:ext uri="{0D108BD9-81ED-4DB2-BD59-A6C34878D82A}">
                    <a16:rowId xmlns:a16="http://schemas.microsoft.com/office/drawing/2014/main" xmlns="" val="10000"/>
                  </a:ext>
                </a:extLst>
              </a:tr>
              <a:tr h="4750741">
                <a:tc>
                  <a:txBody>
                    <a:bodyPr/>
                    <a:lstStyle/>
                    <a:p>
                      <a:pPr marL="0" marR="0" lvl="0" indent="0" algn="l" defTabSz="1053297" rtl="0" eaLnBrk="1" fontAlgn="auto" latinLnBrk="0" hangingPunct="1">
                        <a:lnSpc>
                          <a:spcPct val="100000"/>
                        </a:lnSpc>
                        <a:spcBef>
                          <a:spcPts val="0"/>
                        </a:spcBef>
                        <a:spcAft>
                          <a:spcPts val="0"/>
                        </a:spcAft>
                        <a:buClrTx/>
                        <a:buSzTx/>
                        <a:buFontTx/>
                        <a:buNone/>
                        <a:tabLst/>
                        <a:defRPr/>
                      </a:pPr>
                      <a:r>
                        <a:rPr lang="en-ZA" sz="1400" kern="1200" dirty="0" smtClean="0">
                          <a:solidFill>
                            <a:schemeClr val="dk1"/>
                          </a:solidFill>
                          <a:effectLst/>
                          <a:latin typeface="+mn-lt"/>
                          <a:ea typeface="+mn-ea"/>
                          <a:cs typeface="+mn-cs"/>
                        </a:rPr>
                        <a:t>3.1 Lead and coordinate government food security initiatives.</a:t>
                      </a:r>
                    </a:p>
                    <a:p>
                      <a:endParaRPr lang="en-ZA" sz="1400" dirty="0"/>
                    </a:p>
                  </a:txBody>
                  <a:tcPr/>
                </a:tc>
                <a:tc>
                  <a:txBody>
                    <a:bodyPr/>
                    <a:lstStyle/>
                    <a:p>
                      <a:r>
                        <a:rPr lang="en-ZA" sz="1400" kern="1200" dirty="0" smtClean="0">
                          <a:solidFill>
                            <a:schemeClr val="dk1"/>
                          </a:solidFill>
                          <a:effectLst/>
                          <a:latin typeface="+mn-lt"/>
                          <a:ea typeface="+mn-ea"/>
                          <a:cs typeface="+mn-cs"/>
                        </a:rPr>
                        <a:t>Review policies and application forms for fishing sectors which have fishing rights that expire by 2020</a:t>
                      </a:r>
                      <a:endParaRPr lang="en-ZA" sz="1400" dirty="0"/>
                    </a:p>
                  </a:txBody>
                  <a:tcPr/>
                </a:tc>
                <a:tc>
                  <a:txBody>
                    <a:bodyPr/>
                    <a:lstStyle/>
                    <a:p>
                      <a:r>
                        <a:rPr lang="en-ZA" sz="1400" kern="1200" dirty="0" smtClean="0">
                          <a:solidFill>
                            <a:schemeClr val="dk1"/>
                          </a:solidFill>
                          <a:effectLst/>
                          <a:latin typeface="+mn-lt"/>
                          <a:ea typeface="+mn-ea"/>
                          <a:cs typeface="+mn-cs"/>
                        </a:rPr>
                        <a:t>Allocate fishing rights to  12 fishing sectors which</a:t>
                      </a:r>
                    </a:p>
                    <a:p>
                      <a:r>
                        <a:rPr lang="en-ZA" sz="1400" kern="1200" dirty="0" smtClean="0">
                          <a:solidFill>
                            <a:schemeClr val="dk1"/>
                          </a:solidFill>
                          <a:effectLst/>
                          <a:latin typeface="+mn-lt"/>
                          <a:ea typeface="+mn-ea"/>
                          <a:cs typeface="+mn-cs"/>
                        </a:rPr>
                        <a:t>expire in 2020</a:t>
                      </a:r>
                      <a:endParaRPr lang="en-ZA" sz="1400" dirty="0"/>
                    </a:p>
                  </a:txBody>
                  <a:tcPr/>
                </a:tc>
                <a:tc>
                  <a:txBody>
                    <a:bodyPr/>
                    <a:lstStyle/>
                    <a:p>
                      <a:r>
                        <a:rPr lang="en-ZA" sz="1400" kern="1200" dirty="0" smtClean="0">
                          <a:solidFill>
                            <a:schemeClr val="dk1"/>
                          </a:solidFill>
                          <a:effectLst/>
                          <a:latin typeface="+mn-lt"/>
                          <a:ea typeface="+mn-ea"/>
                          <a:cs typeface="+mn-cs"/>
                        </a:rPr>
                        <a:t>Not achieved.</a:t>
                      </a:r>
                    </a:p>
                    <a:p>
                      <a:r>
                        <a:rPr lang="en-ZA" sz="1400" kern="1200" dirty="0" smtClean="0">
                          <a:solidFill>
                            <a:schemeClr val="dk1"/>
                          </a:solidFill>
                          <a:effectLst/>
                          <a:latin typeface="+mn-lt"/>
                          <a:ea typeface="+mn-ea"/>
                          <a:cs typeface="+mn-cs"/>
                        </a:rPr>
                        <a:t> </a:t>
                      </a:r>
                    </a:p>
                    <a:p>
                      <a:r>
                        <a:rPr lang="en-ZA" sz="1400" kern="1200" dirty="0" smtClean="0">
                          <a:solidFill>
                            <a:schemeClr val="dk1"/>
                          </a:solidFill>
                          <a:effectLst/>
                          <a:latin typeface="+mn-lt"/>
                          <a:ea typeface="+mn-ea"/>
                          <a:cs typeface="+mn-cs"/>
                        </a:rPr>
                        <a:t>Fishing rights will only be allocated in the 2019/2020 financial year.  During this period the policies and application forms were reviewed and a</a:t>
                      </a:r>
                    </a:p>
                    <a:p>
                      <a:r>
                        <a:rPr lang="en-ZA" sz="1400" kern="1200" dirty="0" smtClean="0">
                          <a:solidFill>
                            <a:schemeClr val="dk1"/>
                          </a:solidFill>
                          <a:effectLst/>
                          <a:latin typeface="+mn-lt"/>
                          <a:ea typeface="+mn-ea"/>
                          <a:cs typeface="+mn-cs"/>
                        </a:rPr>
                        <a:t>1st Draft of General Policy on the Allocation of Commercial Fishing Rights completed</a:t>
                      </a:r>
                      <a:endParaRPr lang="en-ZA" sz="1400" dirty="0"/>
                    </a:p>
                  </a:txBody>
                  <a:tcPr/>
                </a:tc>
                <a:tc>
                  <a:txBody>
                    <a:bodyPr/>
                    <a:lstStyle/>
                    <a:p>
                      <a:pPr marL="0" marR="0" lvl="0" indent="0" algn="l" defTabSz="1053297" rtl="0" eaLnBrk="1" fontAlgn="auto" latinLnBrk="0" hangingPunct="1">
                        <a:lnSpc>
                          <a:spcPct val="100000"/>
                        </a:lnSpc>
                        <a:spcBef>
                          <a:spcPts val="0"/>
                        </a:spcBef>
                        <a:spcAft>
                          <a:spcPts val="0"/>
                        </a:spcAft>
                        <a:buClrTx/>
                        <a:buSzTx/>
                        <a:buFontTx/>
                        <a:buNone/>
                        <a:tabLst/>
                        <a:defRPr/>
                      </a:pPr>
                      <a:r>
                        <a:rPr lang="en-ZA" sz="1400" kern="1200" dirty="0" smtClean="0">
                          <a:solidFill>
                            <a:schemeClr val="dk1"/>
                          </a:solidFill>
                          <a:effectLst/>
                          <a:latin typeface="+mn-lt"/>
                          <a:ea typeface="+mn-ea"/>
                          <a:cs typeface="+mn-cs"/>
                        </a:rPr>
                        <a:t>-12</a:t>
                      </a:r>
                    </a:p>
                    <a:p>
                      <a:endParaRPr lang="en-ZA" sz="1400" dirty="0"/>
                    </a:p>
                  </a:txBody>
                  <a:tcPr/>
                </a:tc>
                <a:tc>
                  <a:txBody>
                    <a:bodyPr/>
                    <a:lstStyle/>
                    <a:p>
                      <a:r>
                        <a:rPr lang="en-ZA" sz="1400" kern="1200" dirty="0" smtClean="0">
                          <a:solidFill>
                            <a:schemeClr val="dk1"/>
                          </a:solidFill>
                          <a:effectLst/>
                          <a:latin typeface="+mn-lt"/>
                          <a:ea typeface="+mn-ea"/>
                          <a:cs typeface="+mn-cs"/>
                        </a:rPr>
                        <a:t>Allocation of fishing rights in  12 fishing sectors which</a:t>
                      </a:r>
                    </a:p>
                    <a:p>
                      <a:r>
                        <a:rPr lang="en-ZA" sz="1400" kern="1200" dirty="0" smtClean="0">
                          <a:solidFill>
                            <a:schemeClr val="dk1"/>
                          </a:solidFill>
                          <a:effectLst/>
                          <a:latin typeface="+mn-lt"/>
                          <a:ea typeface="+mn-ea"/>
                          <a:cs typeface="+mn-cs"/>
                        </a:rPr>
                        <a:t>expire in 2020 was not concluded.</a:t>
                      </a:r>
                    </a:p>
                    <a:p>
                      <a:r>
                        <a:rPr lang="en-ZA" sz="1400" kern="1200" dirty="0" smtClean="0">
                          <a:solidFill>
                            <a:schemeClr val="dk1"/>
                          </a:solidFill>
                          <a:effectLst/>
                          <a:latin typeface="+mn-lt"/>
                          <a:ea typeface="+mn-ea"/>
                          <a:cs typeface="+mn-cs"/>
                        </a:rPr>
                        <a:t> </a:t>
                      </a:r>
                    </a:p>
                    <a:p>
                      <a:r>
                        <a:rPr lang="en-ZA" sz="1400" kern="1200" dirty="0" smtClean="0">
                          <a:solidFill>
                            <a:schemeClr val="dk1"/>
                          </a:solidFill>
                          <a:effectLst/>
                          <a:latin typeface="+mn-lt"/>
                          <a:ea typeface="+mn-ea"/>
                          <a:cs typeface="+mn-cs"/>
                        </a:rPr>
                        <a:t>The revision </a:t>
                      </a:r>
                    </a:p>
                    <a:p>
                      <a:r>
                        <a:rPr lang="en-ZA" sz="1400" kern="1200" dirty="0" smtClean="0">
                          <a:solidFill>
                            <a:schemeClr val="dk1"/>
                          </a:solidFill>
                          <a:effectLst/>
                          <a:latin typeface="+mn-lt"/>
                          <a:ea typeface="+mn-ea"/>
                          <a:cs typeface="+mn-cs"/>
                        </a:rPr>
                        <a:t>of the policy that guides the allocation is still in draft phase and allocation of rights is dependent on its approval. The Entity is on track to allocate the 2020 fishing rights before they expire in December 2020</a:t>
                      </a:r>
                      <a:endParaRPr lang="en-ZA" sz="1400" dirty="0"/>
                    </a:p>
                  </a:txBody>
                  <a:tcPr/>
                </a:tc>
                <a:extLst>
                  <a:ext uri="{0D108BD9-81ED-4DB2-BD59-A6C34878D82A}">
                    <a16:rowId xmlns:a16="http://schemas.microsoft.com/office/drawing/2014/main" xmlns="" val="10001"/>
                  </a:ext>
                </a:extLst>
              </a:tr>
            </a:tbl>
          </a:graphicData>
        </a:graphic>
      </p:graphicFrame>
      <p:sp>
        <p:nvSpPr>
          <p:cNvPr id="4" name="Slide Number Placeholder 3"/>
          <p:cNvSpPr>
            <a:spLocks noGrp="1"/>
          </p:cNvSpPr>
          <p:nvPr>
            <p:ph type="sldNum" sz="quarter" idx="10"/>
          </p:nvPr>
        </p:nvSpPr>
        <p:spPr>
          <a:xfrm>
            <a:off x="9558338" y="7092999"/>
            <a:ext cx="360362" cy="360040"/>
          </a:xfrm>
        </p:spPr>
        <p:txBody>
          <a:bodyPr/>
          <a:lstStyle/>
          <a:p>
            <a:pPr>
              <a:defRPr/>
            </a:pPr>
            <a:r>
              <a:rPr lang="en-ZA" dirty="0" smtClean="0"/>
              <a:t>19</a:t>
            </a:r>
            <a:endParaRPr lang="en-ZA" dirty="0"/>
          </a:p>
        </p:txBody>
      </p:sp>
    </p:spTree>
    <p:extLst>
      <p:ext uri="{BB962C8B-B14F-4D97-AF65-F5344CB8AC3E}">
        <p14:creationId xmlns:p14="http://schemas.microsoft.com/office/powerpoint/2010/main" xmlns="" val="2277132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bwMode="auto">
          <a:xfrm>
            <a:off x="2106613" y="755650"/>
            <a:ext cx="7870825" cy="5762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bodyPr>
          <a:lstStyle/>
          <a:p>
            <a:r>
              <a:rPr lang="en-US" altLang="en-US" smtClean="0">
                <a:solidFill>
                  <a:srgbClr val="00B050"/>
                </a:solidFill>
                <a:latin typeface="Arial" charset="0"/>
                <a:cs typeface="Arial" charset="0"/>
              </a:rPr>
              <a:t>Presentation Outline</a:t>
            </a:r>
            <a:endParaRPr lang="en-ZA" altLang="en-US" smtClean="0">
              <a:latin typeface="Arial" charset="0"/>
              <a:cs typeface="Arial" charset="0"/>
            </a:endParaRPr>
          </a:p>
        </p:txBody>
      </p:sp>
      <p:sp>
        <p:nvSpPr>
          <p:cNvPr id="6147" name="Content Placeholder 2"/>
          <p:cNvSpPr>
            <a:spLocks noGrp="1"/>
          </p:cNvSpPr>
          <p:nvPr>
            <p:ph idx="1"/>
          </p:nvPr>
        </p:nvSpPr>
        <p:spPr bwMode="auto">
          <a:xfrm>
            <a:off x="2106613" y="1331913"/>
            <a:ext cx="7810500" cy="51117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r>
              <a:rPr lang="en-ZA" altLang="en-US" dirty="0" smtClean="0">
                <a:latin typeface="Arial" charset="0"/>
                <a:cs typeface="Arial" charset="0"/>
              </a:rPr>
              <a:t>List of Acronyms</a:t>
            </a:r>
          </a:p>
          <a:p>
            <a:r>
              <a:rPr lang="en-ZA" altLang="en-US" dirty="0" smtClean="0">
                <a:latin typeface="Arial" charset="0"/>
                <a:cs typeface="Arial" charset="0"/>
              </a:rPr>
              <a:t>Introduction &amp; Background</a:t>
            </a:r>
          </a:p>
          <a:p>
            <a:r>
              <a:rPr lang="en-ZA" altLang="en-US" dirty="0" smtClean="0">
                <a:latin typeface="Arial" charset="0"/>
                <a:cs typeface="Arial" charset="0"/>
              </a:rPr>
              <a:t>Audit Outcomes for 2018-2019</a:t>
            </a:r>
          </a:p>
          <a:p>
            <a:r>
              <a:rPr lang="en-ZA" altLang="en-US" dirty="0" smtClean="0">
                <a:latin typeface="Arial" charset="0"/>
                <a:cs typeface="Arial" charset="0"/>
              </a:rPr>
              <a:t>Strategic Goals and Objectives </a:t>
            </a:r>
          </a:p>
          <a:p>
            <a:r>
              <a:rPr lang="en-ZA" altLang="en-US" dirty="0" smtClean="0">
                <a:latin typeface="Arial" charset="0"/>
                <a:cs typeface="Arial" charset="0"/>
              </a:rPr>
              <a:t>Summary of Achievements of the MLRF per Chief Directorate </a:t>
            </a:r>
          </a:p>
          <a:p>
            <a:r>
              <a:rPr lang="en-ZA" altLang="en-US" dirty="0" smtClean="0">
                <a:latin typeface="Arial" charset="0"/>
                <a:cs typeface="Arial" charset="0"/>
              </a:rPr>
              <a:t>Performance Against Targets</a:t>
            </a:r>
          </a:p>
          <a:p>
            <a:r>
              <a:rPr lang="en-ZA" altLang="en-US" dirty="0" smtClean="0">
                <a:latin typeface="Arial" charset="0"/>
                <a:cs typeface="Arial" charset="0"/>
              </a:rPr>
              <a:t>Financial Achievements (Statements)</a:t>
            </a:r>
          </a:p>
          <a:p>
            <a:r>
              <a:rPr lang="en-ZA" altLang="en-US" dirty="0" smtClean="0">
                <a:latin typeface="Arial" charset="0"/>
                <a:cs typeface="Arial" charset="0"/>
              </a:rPr>
              <a:t>Statement of Financial Position</a:t>
            </a:r>
          </a:p>
          <a:p>
            <a:r>
              <a:rPr lang="en-ZA" altLang="en-US" dirty="0" smtClean="0">
                <a:latin typeface="Arial" charset="0"/>
                <a:cs typeface="Arial" charset="0"/>
              </a:rPr>
              <a:t>Statement of Financial Performance</a:t>
            </a:r>
          </a:p>
          <a:p>
            <a:r>
              <a:rPr lang="en-ZA" altLang="en-US" dirty="0" smtClean="0">
                <a:latin typeface="Arial" charset="0"/>
                <a:cs typeface="Arial" charset="0"/>
              </a:rPr>
              <a:t>Statement of Changes in Net Assets</a:t>
            </a:r>
          </a:p>
          <a:p>
            <a:r>
              <a:rPr lang="en-ZA" altLang="en-US" dirty="0" smtClean="0">
                <a:latin typeface="Arial" charset="0"/>
                <a:cs typeface="Arial" charset="0"/>
              </a:rPr>
              <a:t>Cash Flow Statement</a:t>
            </a:r>
          </a:p>
          <a:p>
            <a:r>
              <a:rPr lang="en-ZA" altLang="en-US" dirty="0" smtClean="0">
                <a:latin typeface="Arial" charset="0"/>
                <a:cs typeface="Arial" charset="0"/>
              </a:rPr>
              <a:t>Statement of Comparison of Budget and Actual Information</a:t>
            </a:r>
          </a:p>
          <a:p>
            <a:r>
              <a:rPr lang="en-ZA" altLang="en-US" dirty="0" smtClean="0">
                <a:latin typeface="Arial" charset="0"/>
                <a:cs typeface="Arial" charset="0"/>
              </a:rPr>
              <a:t>Recommendation</a:t>
            </a:r>
          </a:p>
          <a:p>
            <a:endParaRPr lang="en-ZA" altLang="en-US" dirty="0" smtClean="0">
              <a:latin typeface="Arial" charset="0"/>
              <a:cs typeface="Arial" charset="0"/>
            </a:endParaRPr>
          </a:p>
          <a:p>
            <a:pPr algn="r"/>
            <a:r>
              <a:rPr lang="en-ZA" altLang="en-US" dirty="0">
                <a:latin typeface="Arial" charset="0"/>
                <a:cs typeface="Arial" charset="0"/>
              </a:rPr>
              <a:t>Photographs: Fisheries Library</a:t>
            </a:r>
          </a:p>
          <a:p>
            <a:endParaRPr lang="en-ZA" altLang="en-US" dirty="0" smtClean="0">
              <a:latin typeface="Arial" charset="0"/>
              <a:cs typeface="Arial" charset="0"/>
            </a:endParaRPr>
          </a:p>
          <a:p>
            <a:endParaRPr lang="en-ZA" altLang="en-US" dirty="0" smtClean="0">
              <a:latin typeface="Arial" charset="0"/>
              <a:cs typeface="Arial" charset="0"/>
            </a:endParaRPr>
          </a:p>
          <a:p>
            <a:r>
              <a:rPr lang="en-ZA" altLang="en-US" dirty="0" smtClean="0">
                <a:latin typeface="Arial" charset="0"/>
                <a:cs typeface="Arial" charset="0"/>
              </a:rPr>
              <a:t>					</a:t>
            </a:r>
          </a:p>
          <a:p>
            <a:endParaRPr lang="en-ZA" altLang="en-US" dirty="0" smtClean="0">
              <a:latin typeface="Arial" charset="0"/>
              <a:cs typeface="Arial" charset="0"/>
            </a:endParaRPr>
          </a:p>
        </p:txBody>
      </p:sp>
      <p:sp>
        <p:nvSpPr>
          <p:cNvPr id="6148" name="Slide Number Placeholder 3"/>
          <p:cNvSpPr>
            <a:spLocks noGrp="1"/>
          </p:cNvSpPr>
          <p:nvPr>
            <p:ph type="sldNum" sz="quarter" idx="10"/>
          </p:nvPr>
        </p:nvSpPr>
        <p:spPr bwMode="auto">
          <a:noFill/>
          <a:ln>
            <a:miter lim="800000"/>
            <a:headEnd/>
            <a:tailEnd/>
          </a:ln>
          <a:extLst>
            <a:ext uri="{909E8E84-426E-40DD-AFC4-6F175D3DCCD1}">
              <a14:hiddenFill xmlns:a14="http://schemas.microsoft.com/office/drawing/2010/main" xmlns="">
                <a:solidFill>
                  <a:srgbClr val="FFFFFF"/>
                </a:solidFill>
              </a14:hiddenFill>
            </a:ext>
          </a:extLst>
        </p:spPr>
        <p:txBody>
          <a:bodyPr vert="horz" wrap="square" numCol="1" compatLnSpc="1">
            <a:prstTxWarp prst="textNoShape">
              <a:avLst/>
            </a:prstTxWarp>
          </a:bodyP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defTabSz="1052513" eaLnBrk="0" fontAlgn="base" hangingPunct="0">
              <a:spcBef>
                <a:spcPct val="0"/>
              </a:spcBef>
              <a:spcAft>
                <a:spcPct val="0"/>
              </a:spcAft>
              <a:defRPr sz="2100">
                <a:solidFill>
                  <a:schemeClr val="tx1"/>
                </a:solidFill>
                <a:latin typeface="Arial" charset="0"/>
                <a:cs typeface="Arial" charset="0"/>
              </a:defRPr>
            </a:lvl6pPr>
            <a:lvl7pPr marL="2971800" indent="-228600" defTabSz="1052513" eaLnBrk="0" fontAlgn="base" hangingPunct="0">
              <a:spcBef>
                <a:spcPct val="0"/>
              </a:spcBef>
              <a:spcAft>
                <a:spcPct val="0"/>
              </a:spcAft>
              <a:defRPr sz="2100">
                <a:solidFill>
                  <a:schemeClr val="tx1"/>
                </a:solidFill>
                <a:latin typeface="Arial" charset="0"/>
                <a:cs typeface="Arial" charset="0"/>
              </a:defRPr>
            </a:lvl7pPr>
            <a:lvl8pPr marL="3429000" indent="-228600" defTabSz="1052513" eaLnBrk="0" fontAlgn="base" hangingPunct="0">
              <a:spcBef>
                <a:spcPct val="0"/>
              </a:spcBef>
              <a:spcAft>
                <a:spcPct val="0"/>
              </a:spcAft>
              <a:defRPr sz="2100">
                <a:solidFill>
                  <a:schemeClr val="tx1"/>
                </a:solidFill>
                <a:latin typeface="Arial" charset="0"/>
                <a:cs typeface="Arial" charset="0"/>
              </a:defRPr>
            </a:lvl8pPr>
            <a:lvl9pPr marL="3886200" indent="-228600" defTabSz="1052513" eaLnBrk="0" fontAlgn="base" hangingPunct="0">
              <a:spcBef>
                <a:spcPct val="0"/>
              </a:spcBef>
              <a:spcAft>
                <a:spcPct val="0"/>
              </a:spcAft>
              <a:defRPr sz="2100">
                <a:solidFill>
                  <a:schemeClr val="tx1"/>
                </a:solidFill>
                <a:latin typeface="Arial" charset="0"/>
                <a:cs typeface="Arial" charset="0"/>
              </a:defRPr>
            </a:lvl9pPr>
          </a:lstStyle>
          <a:p>
            <a:pPr eaLnBrk="1" hangingPunct="1"/>
            <a:fld id="{77F6EBE0-EDC0-4FE8-B669-F99AF1CBDEBE}" type="slidenum">
              <a:rPr lang="en-ZA" altLang="en-US" sz="1200" smtClean="0">
                <a:solidFill>
                  <a:srgbClr val="008000"/>
                </a:solidFill>
              </a:rPr>
              <a:pPr eaLnBrk="1" hangingPunct="1"/>
              <a:t>2</a:t>
            </a:fld>
            <a:endParaRPr lang="en-ZA" altLang="en-US" sz="1200" smtClean="0">
              <a:solidFill>
                <a:srgbClr val="008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Achievement against Strategic </a:t>
            </a:r>
            <a:r>
              <a:rPr lang="en-ZA" dirty="0" smtClean="0"/>
              <a:t>Objectives (</a:t>
            </a:r>
            <a:r>
              <a:rPr lang="en-ZA" dirty="0" err="1" smtClean="0"/>
              <a:t>cont</a:t>
            </a:r>
            <a:r>
              <a:rPr lang="en-ZA" dirty="0" smtClean="0"/>
              <a:t>)</a:t>
            </a:r>
            <a:endParaRPr lang="en-ZA"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3456046445"/>
              </p:ext>
            </p:extLst>
          </p:nvPr>
        </p:nvGraphicFramePr>
        <p:xfrm>
          <a:off x="720725" y="1439863"/>
          <a:ext cx="9178926" cy="2956560"/>
        </p:xfrm>
        <a:graphic>
          <a:graphicData uri="http://schemas.openxmlformats.org/drawingml/2006/table">
            <a:tbl>
              <a:tblPr firstRow="1" bandRow="1">
                <a:tableStyleId>{5C22544A-7EE6-4342-B048-85BDC9FD1C3A}</a:tableStyleId>
              </a:tblPr>
              <a:tblGrid>
                <a:gridCol w="1529821">
                  <a:extLst>
                    <a:ext uri="{9D8B030D-6E8A-4147-A177-3AD203B41FA5}">
                      <a16:colId xmlns:a16="http://schemas.microsoft.com/office/drawing/2014/main" xmlns="" val="20000"/>
                    </a:ext>
                  </a:extLst>
                </a:gridCol>
                <a:gridCol w="1529821">
                  <a:extLst>
                    <a:ext uri="{9D8B030D-6E8A-4147-A177-3AD203B41FA5}">
                      <a16:colId xmlns:a16="http://schemas.microsoft.com/office/drawing/2014/main" xmlns="" val="20001"/>
                    </a:ext>
                  </a:extLst>
                </a:gridCol>
                <a:gridCol w="1529821">
                  <a:extLst>
                    <a:ext uri="{9D8B030D-6E8A-4147-A177-3AD203B41FA5}">
                      <a16:colId xmlns:a16="http://schemas.microsoft.com/office/drawing/2014/main" xmlns="" val="20002"/>
                    </a:ext>
                  </a:extLst>
                </a:gridCol>
                <a:gridCol w="1529821">
                  <a:extLst>
                    <a:ext uri="{9D8B030D-6E8A-4147-A177-3AD203B41FA5}">
                      <a16:colId xmlns:a16="http://schemas.microsoft.com/office/drawing/2014/main" xmlns="" val="20003"/>
                    </a:ext>
                  </a:extLst>
                </a:gridCol>
                <a:gridCol w="1529821">
                  <a:extLst>
                    <a:ext uri="{9D8B030D-6E8A-4147-A177-3AD203B41FA5}">
                      <a16:colId xmlns:a16="http://schemas.microsoft.com/office/drawing/2014/main" xmlns="" val="20004"/>
                    </a:ext>
                  </a:extLst>
                </a:gridCol>
                <a:gridCol w="1529821">
                  <a:extLst>
                    <a:ext uri="{9D8B030D-6E8A-4147-A177-3AD203B41FA5}">
                      <a16:colId xmlns:a16="http://schemas.microsoft.com/office/drawing/2014/main" xmlns="" val="20005"/>
                    </a:ext>
                  </a:extLst>
                </a:gridCol>
              </a:tblGrid>
              <a:tr h="370840">
                <a:tc>
                  <a:txBody>
                    <a:bodyPr/>
                    <a:lstStyle/>
                    <a:p>
                      <a:r>
                        <a:rPr lang="en-ZA" sz="1400" dirty="0" smtClean="0"/>
                        <a:t>Performance Indicator</a:t>
                      </a:r>
                      <a:endParaRPr lang="en-ZA" sz="1400" dirty="0"/>
                    </a:p>
                  </a:txBody>
                  <a:tcPr/>
                </a:tc>
                <a:tc>
                  <a:txBody>
                    <a:bodyPr/>
                    <a:lstStyle/>
                    <a:p>
                      <a:r>
                        <a:rPr lang="en-ZA" sz="1400" dirty="0" smtClean="0"/>
                        <a:t>Actual Achievement 2017/2018</a:t>
                      </a:r>
                      <a:endParaRPr lang="en-ZA" sz="1400" dirty="0"/>
                    </a:p>
                  </a:txBody>
                  <a:tcPr/>
                </a:tc>
                <a:tc>
                  <a:txBody>
                    <a:bodyPr/>
                    <a:lstStyle/>
                    <a:p>
                      <a:r>
                        <a:rPr lang="en-ZA" sz="1400" dirty="0" smtClean="0"/>
                        <a:t>Planned Target 2018/2019</a:t>
                      </a:r>
                      <a:endParaRPr lang="en-ZA" sz="1400" dirty="0"/>
                    </a:p>
                  </a:txBody>
                  <a:tcPr/>
                </a:tc>
                <a:tc>
                  <a:txBody>
                    <a:bodyPr/>
                    <a:lstStyle/>
                    <a:p>
                      <a:r>
                        <a:rPr lang="en-ZA" sz="1400" dirty="0" smtClean="0"/>
                        <a:t>Actual Achievement</a:t>
                      </a:r>
                      <a:r>
                        <a:rPr lang="en-ZA" sz="1400" baseline="0" dirty="0" smtClean="0"/>
                        <a:t> 2018/2019</a:t>
                      </a:r>
                      <a:endParaRPr lang="en-ZA" sz="1400" dirty="0"/>
                    </a:p>
                  </a:txBody>
                  <a:tcPr/>
                </a:tc>
                <a:tc>
                  <a:txBody>
                    <a:bodyPr/>
                    <a:lstStyle/>
                    <a:p>
                      <a:r>
                        <a:rPr lang="en-ZA" sz="1400" dirty="0" smtClean="0"/>
                        <a:t>Deviation from Planned Target to Actual</a:t>
                      </a:r>
                      <a:r>
                        <a:rPr lang="en-ZA" sz="1400" baseline="0" dirty="0" smtClean="0"/>
                        <a:t> Achievement 2018/2019</a:t>
                      </a:r>
                      <a:endParaRPr lang="en-ZA" sz="1400" dirty="0"/>
                    </a:p>
                  </a:txBody>
                  <a:tcPr/>
                </a:tc>
                <a:tc>
                  <a:txBody>
                    <a:bodyPr/>
                    <a:lstStyle/>
                    <a:p>
                      <a:r>
                        <a:rPr lang="en-ZA" sz="1400" dirty="0" smtClean="0"/>
                        <a:t>Comment on deviation</a:t>
                      </a:r>
                      <a:endParaRPr lang="en-ZA" sz="1400" dirty="0"/>
                    </a:p>
                  </a:txBody>
                  <a:tcPr/>
                </a:tc>
                <a:extLst>
                  <a:ext uri="{0D108BD9-81ED-4DB2-BD59-A6C34878D82A}">
                    <a16:rowId xmlns:a16="http://schemas.microsoft.com/office/drawing/2014/main" xmlns="" val="10000"/>
                  </a:ext>
                </a:extLst>
              </a:tr>
              <a:tr h="741680">
                <a:tc>
                  <a:txBody>
                    <a:bodyPr/>
                    <a:lstStyle/>
                    <a:p>
                      <a:pPr marL="0" marR="0" lvl="0" indent="0" algn="l" defTabSz="1053297" rtl="0" eaLnBrk="1" fontAlgn="auto" latinLnBrk="0" hangingPunct="1">
                        <a:lnSpc>
                          <a:spcPct val="100000"/>
                        </a:lnSpc>
                        <a:spcBef>
                          <a:spcPts val="0"/>
                        </a:spcBef>
                        <a:spcAft>
                          <a:spcPts val="0"/>
                        </a:spcAft>
                        <a:buClrTx/>
                        <a:buSzTx/>
                        <a:buFontTx/>
                        <a:buNone/>
                        <a:tabLst/>
                        <a:defRPr/>
                      </a:pPr>
                      <a:r>
                        <a:rPr lang="en-ZA" sz="1400" kern="1200" dirty="0" smtClean="0">
                          <a:solidFill>
                            <a:schemeClr val="dk1"/>
                          </a:solidFill>
                          <a:effectLst/>
                          <a:latin typeface="+mn-lt"/>
                          <a:ea typeface="+mn-ea"/>
                          <a:cs typeface="+mn-cs"/>
                        </a:rPr>
                        <a:t>4.1 Ensure the conservation, protection, rehabilitation and recovery of depleted and degraded natural resources.</a:t>
                      </a:r>
                    </a:p>
                  </a:txBody>
                  <a:tcPr/>
                </a:tc>
                <a:tc>
                  <a:txBody>
                    <a:bodyPr/>
                    <a:lstStyle/>
                    <a:p>
                      <a:pPr marL="0" marR="0" lvl="0" indent="0" algn="l" defTabSz="1053297" rtl="0" eaLnBrk="1" fontAlgn="auto" latinLnBrk="0" hangingPunct="1">
                        <a:lnSpc>
                          <a:spcPct val="100000"/>
                        </a:lnSpc>
                        <a:spcBef>
                          <a:spcPts val="0"/>
                        </a:spcBef>
                        <a:spcAft>
                          <a:spcPts val="0"/>
                        </a:spcAft>
                        <a:buClrTx/>
                        <a:buSzTx/>
                        <a:buFontTx/>
                        <a:buNone/>
                        <a:tabLst/>
                        <a:defRPr/>
                      </a:pPr>
                      <a:r>
                        <a:rPr lang="en-ZA" sz="1400" kern="1200" dirty="0" smtClean="0">
                          <a:solidFill>
                            <a:schemeClr val="dk1"/>
                          </a:solidFill>
                          <a:effectLst/>
                          <a:latin typeface="+mn-lt"/>
                          <a:ea typeface="+mn-ea"/>
                          <a:cs typeface="+mn-cs"/>
                        </a:rPr>
                        <a:t>Recovery plans of prioritised fish stocks were compiled</a:t>
                      </a:r>
                    </a:p>
                    <a:p>
                      <a:endParaRPr lang="en-ZA" sz="1400" dirty="0"/>
                    </a:p>
                  </a:txBody>
                  <a:tcPr/>
                </a:tc>
                <a:tc>
                  <a:txBody>
                    <a:bodyPr/>
                    <a:lstStyle/>
                    <a:p>
                      <a:r>
                        <a:rPr lang="en-GB" sz="1400" kern="1200" dirty="0" smtClean="0">
                          <a:solidFill>
                            <a:schemeClr val="dk1"/>
                          </a:solidFill>
                          <a:effectLst/>
                          <a:latin typeface="+mn-lt"/>
                          <a:ea typeface="+mn-ea"/>
                          <a:cs typeface="+mn-cs"/>
                        </a:rPr>
                        <a:t>Recovery plans for the 2 sectors: Abalone and West Coast rock lobster</a:t>
                      </a:r>
                      <a:endParaRPr lang="en-ZA" sz="1400" dirty="0"/>
                    </a:p>
                  </a:txBody>
                  <a:tcPr/>
                </a:tc>
                <a:tc>
                  <a:txBody>
                    <a:bodyPr/>
                    <a:lstStyle/>
                    <a:p>
                      <a:r>
                        <a:rPr lang="en-GB" sz="1400" kern="1200" dirty="0" smtClean="0">
                          <a:solidFill>
                            <a:schemeClr val="dk1"/>
                          </a:solidFill>
                          <a:effectLst/>
                          <a:latin typeface="+mn-lt"/>
                          <a:ea typeface="+mn-ea"/>
                          <a:cs typeface="+mn-cs"/>
                        </a:rPr>
                        <a:t>Not Achieved.</a:t>
                      </a:r>
                      <a:endParaRPr lang="en-ZA" sz="1400" kern="1200" dirty="0" smtClean="0">
                        <a:solidFill>
                          <a:schemeClr val="dk1"/>
                        </a:solidFill>
                        <a:effectLst/>
                        <a:latin typeface="+mn-lt"/>
                        <a:ea typeface="+mn-ea"/>
                        <a:cs typeface="+mn-cs"/>
                      </a:endParaRPr>
                    </a:p>
                    <a:p>
                      <a:r>
                        <a:rPr lang="en-GB" sz="1400" kern="1200" dirty="0" smtClean="0">
                          <a:solidFill>
                            <a:schemeClr val="dk1"/>
                          </a:solidFill>
                          <a:effectLst/>
                          <a:latin typeface="+mn-lt"/>
                          <a:ea typeface="+mn-ea"/>
                          <a:cs typeface="+mn-cs"/>
                        </a:rPr>
                        <a:t>  </a:t>
                      </a:r>
                      <a:endParaRPr lang="en-ZA" sz="1400" kern="1200" dirty="0" smtClean="0">
                        <a:solidFill>
                          <a:schemeClr val="dk1"/>
                        </a:solidFill>
                        <a:effectLst/>
                        <a:latin typeface="+mn-lt"/>
                        <a:ea typeface="+mn-ea"/>
                        <a:cs typeface="+mn-cs"/>
                      </a:endParaRPr>
                    </a:p>
                    <a:p>
                      <a:r>
                        <a:rPr lang="en-GB" sz="1400" kern="1200" dirty="0" smtClean="0">
                          <a:solidFill>
                            <a:schemeClr val="dk1"/>
                          </a:solidFill>
                          <a:effectLst/>
                          <a:latin typeface="+mn-lt"/>
                          <a:ea typeface="+mn-ea"/>
                          <a:cs typeface="+mn-cs"/>
                        </a:rPr>
                        <a:t>Recovery plan for the West Coast rock lobster sector was compiled.</a:t>
                      </a:r>
                      <a:endParaRPr lang="en-ZA" sz="1400" dirty="0"/>
                    </a:p>
                  </a:txBody>
                  <a:tcPr/>
                </a:tc>
                <a:tc>
                  <a:txBody>
                    <a:bodyPr/>
                    <a:lstStyle/>
                    <a:p>
                      <a:r>
                        <a:rPr lang="en-ZA" sz="1400" kern="1200" dirty="0" smtClean="0">
                          <a:solidFill>
                            <a:schemeClr val="dk1"/>
                          </a:solidFill>
                          <a:effectLst/>
                          <a:latin typeface="+mn-lt"/>
                          <a:ea typeface="+mn-ea"/>
                          <a:cs typeface="+mn-cs"/>
                        </a:rPr>
                        <a:t>-1</a:t>
                      </a:r>
                    </a:p>
                    <a:p>
                      <a:r>
                        <a:rPr lang="en-ZA" sz="1400" kern="1200" dirty="0" smtClean="0">
                          <a:solidFill>
                            <a:schemeClr val="dk1"/>
                          </a:solidFill>
                          <a:effectLst/>
                          <a:latin typeface="+mn-lt"/>
                          <a:ea typeface="+mn-ea"/>
                          <a:cs typeface="+mn-cs"/>
                        </a:rPr>
                        <a:t>Recovery plan for the abalone will be developed in the revised abalone fishing season</a:t>
                      </a:r>
                      <a:endParaRPr lang="en-ZA" sz="1400" dirty="0"/>
                    </a:p>
                  </a:txBody>
                  <a:tcPr/>
                </a:tc>
                <a:tc>
                  <a:txBody>
                    <a:bodyPr/>
                    <a:lstStyle/>
                    <a:p>
                      <a:r>
                        <a:rPr lang="en-ZA" sz="1400" kern="1200" dirty="0" smtClean="0">
                          <a:solidFill>
                            <a:schemeClr val="dk1"/>
                          </a:solidFill>
                          <a:effectLst/>
                          <a:latin typeface="+mn-lt"/>
                          <a:ea typeface="+mn-ea"/>
                          <a:cs typeface="+mn-cs"/>
                        </a:rPr>
                        <a:t>The Minister upheld the 2018/19 Abalone TAC appeal and reset the fishing season from 9 April 2019 to 9 January 2020</a:t>
                      </a:r>
                      <a:endParaRPr lang="en-ZA" sz="1400" dirty="0"/>
                    </a:p>
                  </a:txBody>
                  <a:tcPr/>
                </a:tc>
                <a:extLst>
                  <a:ext uri="{0D108BD9-81ED-4DB2-BD59-A6C34878D82A}">
                    <a16:rowId xmlns:a16="http://schemas.microsoft.com/office/drawing/2014/main" xmlns="" val="10001"/>
                  </a:ext>
                </a:extLst>
              </a:tr>
            </a:tbl>
          </a:graphicData>
        </a:graphic>
      </p:graphicFrame>
      <p:sp>
        <p:nvSpPr>
          <p:cNvPr id="4" name="Slide Number Placeholder 3"/>
          <p:cNvSpPr>
            <a:spLocks noGrp="1"/>
          </p:cNvSpPr>
          <p:nvPr>
            <p:ph type="sldNum" sz="quarter" idx="10"/>
          </p:nvPr>
        </p:nvSpPr>
        <p:spPr/>
        <p:txBody>
          <a:bodyPr/>
          <a:lstStyle/>
          <a:p>
            <a:pPr>
              <a:defRPr/>
            </a:pPr>
            <a:fld id="{8644B82F-AE1A-44E3-8385-CFA9707FA6CD}" type="slidenum">
              <a:rPr lang="en-ZA" smtClean="0"/>
              <a:pPr>
                <a:defRPr/>
              </a:pPr>
              <a:t>20</a:t>
            </a:fld>
            <a:endParaRPr lang="en-ZA" dirty="0"/>
          </a:p>
        </p:txBody>
      </p:sp>
    </p:spTree>
    <p:extLst>
      <p:ext uri="{BB962C8B-B14F-4D97-AF65-F5344CB8AC3E}">
        <p14:creationId xmlns:p14="http://schemas.microsoft.com/office/powerpoint/2010/main" xmlns="" val="38303727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smtClean="0"/>
              <a:t>Achievements against Performance Indicators</a:t>
            </a:r>
            <a:endParaRPr lang="en-ZA"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2832141839"/>
              </p:ext>
            </p:extLst>
          </p:nvPr>
        </p:nvGraphicFramePr>
        <p:xfrm>
          <a:off x="720725" y="1439863"/>
          <a:ext cx="9178926" cy="3810000"/>
        </p:xfrm>
        <a:graphic>
          <a:graphicData uri="http://schemas.openxmlformats.org/drawingml/2006/table">
            <a:tbl>
              <a:tblPr firstRow="1" bandRow="1">
                <a:tableStyleId>{5C22544A-7EE6-4342-B048-85BDC9FD1C3A}</a:tableStyleId>
              </a:tblPr>
              <a:tblGrid>
                <a:gridCol w="1529821">
                  <a:extLst>
                    <a:ext uri="{9D8B030D-6E8A-4147-A177-3AD203B41FA5}">
                      <a16:colId xmlns:a16="http://schemas.microsoft.com/office/drawing/2014/main" xmlns="" val="20000"/>
                    </a:ext>
                  </a:extLst>
                </a:gridCol>
                <a:gridCol w="1529821">
                  <a:extLst>
                    <a:ext uri="{9D8B030D-6E8A-4147-A177-3AD203B41FA5}">
                      <a16:colId xmlns:a16="http://schemas.microsoft.com/office/drawing/2014/main" xmlns="" val="20001"/>
                    </a:ext>
                  </a:extLst>
                </a:gridCol>
                <a:gridCol w="1529821">
                  <a:extLst>
                    <a:ext uri="{9D8B030D-6E8A-4147-A177-3AD203B41FA5}">
                      <a16:colId xmlns:a16="http://schemas.microsoft.com/office/drawing/2014/main" xmlns="" val="20002"/>
                    </a:ext>
                  </a:extLst>
                </a:gridCol>
                <a:gridCol w="1529821">
                  <a:extLst>
                    <a:ext uri="{9D8B030D-6E8A-4147-A177-3AD203B41FA5}">
                      <a16:colId xmlns:a16="http://schemas.microsoft.com/office/drawing/2014/main" xmlns="" val="20003"/>
                    </a:ext>
                  </a:extLst>
                </a:gridCol>
                <a:gridCol w="1529821">
                  <a:extLst>
                    <a:ext uri="{9D8B030D-6E8A-4147-A177-3AD203B41FA5}">
                      <a16:colId xmlns:a16="http://schemas.microsoft.com/office/drawing/2014/main" xmlns="" val="20004"/>
                    </a:ext>
                  </a:extLst>
                </a:gridCol>
                <a:gridCol w="1529821">
                  <a:extLst>
                    <a:ext uri="{9D8B030D-6E8A-4147-A177-3AD203B41FA5}">
                      <a16:colId xmlns:a16="http://schemas.microsoft.com/office/drawing/2014/main" xmlns="" val="20005"/>
                    </a:ext>
                  </a:extLst>
                </a:gridCol>
              </a:tblGrid>
              <a:tr h="370840">
                <a:tc>
                  <a:txBody>
                    <a:bodyPr/>
                    <a:lstStyle/>
                    <a:p>
                      <a:r>
                        <a:rPr lang="en-ZA" sz="1400" dirty="0" smtClean="0"/>
                        <a:t>Performance Indicator</a:t>
                      </a:r>
                      <a:endParaRPr lang="en-ZA" sz="1400" dirty="0"/>
                    </a:p>
                  </a:txBody>
                  <a:tcPr/>
                </a:tc>
                <a:tc>
                  <a:txBody>
                    <a:bodyPr/>
                    <a:lstStyle/>
                    <a:p>
                      <a:r>
                        <a:rPr lang="en-ZA" sz="1400" dirty="0" smtClean="0"/>
                        <a:t>Actual Achievement 2017/2018</a:t>
                      </a:r>
                      <a:endParaRPr lang="en-ZA" sz="1400" dirty="0"/>
                    </a:p>
                  </a:txBody>
                  <a:tcPr/>
                </a:tc>
                <a:tc>
                  <a:txBody>
                    <a:bodyPr/>
                    <a:lstStyle/>
                    <a:p>
                      <a:r>
                        <a:rPr lang="en-ZA" sz="1400" dirty="0" smtClean="0"/>
                        <a:t>Planned Target 2018/2019</a:t>
                      </a:r>
                      <a:endParaRPr lang="en-ZA" sz="1400" dirty="0"/>
                    </a:p>
                  </a:txBody>
                  <a:tcPr/>
                </a:tc>
                <a:tc>
                  <a:txBody>
                    <a:bodyPr/>
                    <a:lstStyle/>
                    <a:p>
                      <a:r>
                        <a:rPr lang="en-ZA" sz="1400" dirty="0" smtClean="0"/>
                        <a:t>Actual Achievement</a:t>
                      </a:r>
                      <a:r>
                        <a:rPr lang="en-ZA" sz="1400" baseline="0" dirty="0" smtClean="0"/>
                        <a:t> 2018/2019</a:t>
                      </a:r>
                      <a:endParaRPr lang="en-ZA" sz="1400" dirty="0"/>
                    </a:p>
                  </a:txBody>
                  <a:tcPr/>
                </a:tc>
                <a:tc>
                  <a:txBody>
                    <a:bodyPr/>
                    <a:lstStyle/>
                    <a:p>
                      <a:r>
                        <a:rPr lang="en-ZA" sz="1400" dirty="0" smtClean="0"/>
                        <a:t>Deviation from Planned Target to Actual</a:t>
                      </a:r>
                      <a:r>
                        <a:rPr lang="en-ZA" sz="1400" baseline="0" dirty="0" smtClean="0"/>
                        <a:t> Achievement 2018/2019</a:t>
                      </a:r>
                      <a:endParaRPr lang="en-ZA" sz="1400" dirty="0"/>
                    </a:p>
                  </a:txBody>
                  <a:tcPr/>
                </a:tc>
                <a:tc>
                  <a:txBody>
                    <a:bodyPr/>
                    <a:lstStyle/>
                    <a:p>
                      <a:r>
                        <a:rPr lang="en-ZA" sz="1400" dirty="0" smtClean="0"/>
                        <a:t>Comment on deviation</a:t>
                      </a:r>
                      <a:endParaRPr lang="en-ZA" sz="1400" dirty="0"/>
                    </a:p>
                  </a:txBody>
                  <a:tcPr/>
                </a:tc>
                <a:extLst>
                  <a:ext uri="{0D108BD9-81ED-4DB2-BD59-A6C34878D82A}">
                    <a16:rowId xmlns:a16="http://schemas.microsoft.com/office/drawing/2014/main" xmlns="" val="10000"/>
                  </a:ext>
                </a:extLst>
              </a:tr>
              <a:tr h="741680">
                <a:tc>
                  <a:txBody>
                    <a:bodyPr/>
                    <a:lstStyle/>
                    <a:p>
                      <a:r>
                        <a:rPr lang="en-ZA" sz="1400" dirty="0" smtClean="0"/>
                        <a:t>Increase the number of FTE job opportunities</a:t>
                      </a:r>
                      <a:r>
                        <a:rPr lang="en-ZA" sz="1400" baseline="0" dirty="0" smtClean="0"/>
                        <a:t> (</a:t>
                      </a:r>
                      <a:r>
                        <a:rPr lang="en-ZA" sz="1400" baseline="0" dirty="0" err="1" smtClean="0"/>
                        <a:t>WfFP</a:t>
                      </a:r>
                      <a:r>
                        <a:rPr lang="en-ZA" sz="1400" baseline="0" dirty="0" smtClean="0"/>
                        <a:t>)</a:t>
                      </a:r>
                      <a:endParaRPr lang="en-ZA" sz="1400" dirty="0"/>
                    </a:p>
                  </a:txBody>
                  <a:tcPr/>
                </a:tc>
                <a:tc>
                  <a:txBody>
                    <a:bodyPr/>
                    <a:lstStyle/>
                    <a:p>
                      <a:r>
                        <a:rPr lang="en-ZA" sz="1400" kern="1200" dirty="0" smtClean="0">
                          <a:solidFill>
                            <a:schemeClr val="dk1"/>
                          </a:solidFill>
                          <a:effectLst/>
                          <a:latin typeface="+mn-lt"/>
                          <a:ea typeface="+mn-ea"/>
                          <a:cs typeface="+mn-cs"/>
                        </a:rPr>
                        <a:t>1 085 jobs (544 FTEs</a:t>
                      </a:r>
                      <a:endParaRPr lang="en-ZA" sz="1400" dirty="0"/>
                    </a:p>
                  </a:txBody>
                  <a:tcPr/>
                </a:tc>
                <a:tc>
                  <a:txBody>
                    <a:bodyPr/>
                    <a:lstStyle/>
                    <a:p>
                      <a:r>
                        <a:rPr lang="en-ZA" sz="1400" kern="1200" dirty="0" smtClean="0">
                          <a:solidFill>
                            <a:schemeClr val="dk1"/>
                          </a:solidFill>
                          <a:effectLst/>
                          <a:latin typeface="+mn-lt"/>
                          <a:ea typeface="+mn-ea"/>
                          <a:cs typeface="+mn-cs"/>
                        </a:rPr>
                        <a:t>1 092 jobs (544 FTEs) 597 female jobs (328 female youths and 12 females with disabilities) 488 male jobs (268 male youths and 10 males with disabilities)</a:t>
                      </a:r>
                      <a:endParaRPr lang="en-ZA" sz="1400" dirty="0"/>
                    </a:p>
                  </a:txBody>
                  <a:tcPr/>
                </a:tc>
                <a:tc>
                  <a:txBody>
                    <a:bodyPr/>
                    <a:lstStyle/>
                    <a:p>
                      <a:r>
                        <a:rPr lang="en-ZA" sz="1400" kern="1200" dirty="0" smtClean="0">
                          <a:solidFill>
                            <a:schemeClr val="dk1"/>
                          </a:solidFill>
                          <a:effectLst/>
                          <a:latin typeface="+mn-lt"/>
                          <a:ea typeface="+mn-ea"/>
                          <a:cs typeface="+mn-cs"/>
                        </a:rPr>
                        <a:t>Not achieved.</a:t>
                      </a:r>
                    </a:p>
                    <a:p>
                      <a:r>
                        <a:rPr lang="en-ZA" sz="1400" kern="1200" dirty="0" smtClean="0">
                          <a:solidFill>
                            <a:schemeClr val="dk1"/>
                          </a:solidFill>
                          <a:effectLst/>
                          <a:latin typeface="+mn-lt"/>
                          <a:ea typeface="+mn-ea"/>
                          <a:cs typeface="+mn-cs"/>
                        </a:rPr>
                        <a:t> </a:t>
                      </a:r>
                    </a:p>
                    <a:p>
                      <a:r>
                        <a:rPr lang="en-ZA" sz="1400" kern="1200" dirty="0" smtClean="0">
                          <a:solidFill>
                            <a:schemeClr val="dk1"/>
                          </a:solidFill>
                          <a:effectLst/>
                          <a:latin typeface="+mn-lt"/>
                          <a:ea typeface="+mn-ea"/>
                          <a:cs typeface="+mn-cs"/>
                        </a:rPr>
                        <a:t>30 jobs (27.72 FTEs)</a:t>
                      </a:r>
                    </a:p>
                    <a:p>
                      <a:r>
                        <a:rPr lang="en-ZA" sz="1400" kern="1200" dirty="0" smtClean="0">
                          <a:solidFill>
                            <a:schemeClr val="dk1"/>
                          </a:solidFill>
                          <a:effectLst/>
                          <a:latin typeface="+mn-lt"/>
                          <a:ea typeface="+mn-ea"/>
                          <a:cs typeface="+mn-cs"/>
                        </a:rPr>
                        <a:t>16 female jobs (3 female youths and 0 females with disabilities; 14 male jobs (2 male youths and 0 males with disabilities.</a:t>
                      </a:r>
                      <a:endParaRPr lang="en-ZA" sz="1400" dirty="0"/>
                    </a:p>
                  </a:txBody>
                  <a:tcPr/>
                </a:tc>
                <a:tc>
                  <a:txBody>
                    <a:bodyPr/>
                    <a:lstStyle/>
                    <a:p>
                      <a:r>
                        <a:rPr lang="en-ZA" sz="1400" kern="1200" dirty="0" smtClean="0">
                          <a:solidFill>
                            <a:schemeClr val="dk1"/>
                          </a:solidFill>
                          <a:effectLst/>
                          <a:latin typeface="+mn-lt"/>
                          <a:ea typeface="+mn-ea"/>
                          <a:cs typeface="+mn-cs"/>
                        </a:rPr>
                        <a:t>-1062 jobs</a:t>
                      </a:r>
                    </a:p>
                    <a:p>
                      <a:r>
                        <a:rPr lang="en-ZA" sz="1400" kern="1200" dirty="0" smtClean="0">
                          <a:solidFill>
                            <a:schemeClr val="dk1"/>
                          </a:solidFill>
                          <a:effectLst/>
                          <a:latin typeface="+mn-lt"/>
                          <a:ea typeface="+mn-ea"/>
                          <a:cs typeface="+mn-cs"/>
                        </a:rPr>
                        <a:t>  -516.28 FTEs</a:t>
                      </a:r>
                    </a:p>
                    <a:p>
                      <a:endParaRPr lang="en-ZA" sz="1400" dirty="0"/>
                    </a:p>
                  </a:txBody>
                  <a:tcPr/>
                </a:tc>
                <a:tc>
                  <a:txBody>
                    <a:bodyPr/>
                    <a:lstStyle/>
                    <a:p>
                      <a:r>
                        <a:rPr lang="en-ZA" sz="1400" kern="1200" dirty="0" smtClean="0">
                          <a:solidFill>
                            <a:schemeClr val="dk1"/>
                          </a:solidFill>
                          <a:effectLst/>
                          <a:latin typeface="+mn-lt"/>
                          <a:ea typeface="+mn-ea"/>
                          <a:cs typeface="+mn-cs"/>
                        </a:rPr>
                        <a:t>Only 1 project (Hamburg Aquaculture project) was active during the financial year.  The </a:t>
                      </a:r>
                      <a:r>
                        <a:rPr lang="en-ZA" sz="1400" kern="1200" dirty="0" err="1" smtClean="0">
                          <a:solidFill>
                            <a:schemeClr val="dk1"/>
                          </a:solidFill>
                          <a:effectLst/>
                          <a:latin typeface="+mn-lt"/>
                          <a:ea typeface="+mn-ea"/>
                          <a:cs typeface="+mn-cs"/>
                        </a:rPr>
                        <a:t>WfFP</a:t>
                      </a:r>
                      <a:r>
                        <a:rPr lang="en-ZA" sz="1400" kern="1200" dirty="0" smtClean="0">
                          <a:solidFill>
                            <a:schemeClr val="dk1"/>
                          </a:solidFill>
                          <a:effectLst/>
                          <a:latin typeface="+mn-lt"/>
                          <a:ea typeface="+mn-ea"/>
                          <a:cs typeface="+mn-cs"/>
                        </a:rPr>
                        <a:t> did not have staff during the reporting period and as a result, no new projects could be initiated.</a:t>
                      </a:r>
                      <a:endParaRPr lang="en-ZA" sz="1400" dirty="0"/>
                    </a:p>
                  </a:txBody>
                  <a:tcPr/>
                </a:tc>
                <a:extLst>
                  <a:ext uri="{0D108BD9-81ED-4DB2-BD59-A6C34878D82A}">
                    <a16:rowId xmlns:a16="http://schemas.microsoft.com/office/drawing/2014/main" xmlns="" val="10001"/>
                  </a:ext>
                </a:extLst>
              </a:tr>
            </a:tbl>
          </a:graphicData>
        </a:graphic>
      </p:graphicFrame>
      <p:sp>
        <p:nvSpPr>
          <p:cNvPr id="4" name="Slide Number Placeholder 3"/>
          <p:cNvSpPr>
            <a:spLocks noGrp="1"/>
          </p:cNvSpPr>
          <p:nvPr>
            <p:ph type="sldNum" sz="quarter" idx="10"/>
          </p:nvPr>
        </p:nvSpPr>
        <p:spPr/>
        <p:txBody>
          <a:bodyPr/>
          <a:lstStyle/>
          <a:p>
            <a:pPr>
              <a:defRPr/>
            </a:pPr>
            <a:fld id="{8644B82F-AE1A-44E3-8385-CFA9707FA6CD}" type="slidenum">
              <a:rPr lang="en-ZA" smtClean="0"/>
              <a:pPr>
                <a:defRPr/>
              </a:pPr>
              <a:t>21</a:t>
            </a:fld>
            <a:endParaRPr lang="en-ZA" dirty="0"/>
          </a:p>
        </p:txBody>
      </p:sp>
    </p:spTree>
    <p:extLst>
      <p:ext uri="{BB962C8B-B14F-4D97-AF65-F5344CB8AC3E}">
        <p14:creationId xmlns:p14="http://schemas.microsoft.com/office/powerpoint/2010/main" xmlns="" val="4242408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Achievements against Performance </a:t>
            </a:r>
            <a:r>
              <a:rPr lang="en-ZA" dirty="0" smtClean="0"/>
              <a:t>Indicators (</a:t>
            </a:r>
            <a:r>
              <a:rPr lang="en-ZA" dirty="0" err="1" smtClean="0"/>
              <a:t>cont</a:t>
            </a:r>
            <a:r>
              <a:rPr lang="en-ZA" dirty="0" smtClean="0"/>
              <a:t>)</a:t>
            </a:r>
            <a:endParaRPr lang="en-ZA"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2755056655"/>
              </p:ext>
            </p:extLst>
          </p:nvPr>
        </p:nvGraphicFramePr>
        <p:xfrm>
          <a:off x="720725" y="1439863"/>
          <a:ext cx="9178926" cy="4663440"/>
        </p:xfrm>
        <a:graphic>
          <a:graphicData uri="http://schemas.openxmlformats.org/drawingml/2006/table">
            <a:tbl>
              <a:tblPr firstRow="1" bandRow="1">
                <a:tableStyleId>{5C22544A-7EE6-4342-B048-85BDC9FD1C3A}</a:tableStyleId>
              </a:tblPr>
              <a:tblGrid>
                <a:gridCol w="1529821">
                  <a:extLst>
                    <a:ext uri="{9D8B030D-6E8A-4147-A177-3AD203B41FA5}">
                      <a16:colId xmlns:a16="http://schemas.microsoft.com/office/drawing/2014/main" xmlns="" val="20000"/>
                    </a:ext>
                  </a:extLst>
                </a:gridCol>
                <a:gridCol w="1529821">
                  <a:extLst>
                    <a:ext uri="{9D8B030D-6E8A-4147-A177-3AD203B41FA5}">
                      <a16:colId xmlns:a16="http://schemas.microsoft.com/office/drawing/2014/main" xmlns="" val="20001"/>
                    </a:ext>
                  </a:extLst>
                </a:gridCol>
                <a:gridCol w="1529821">
                  <a:extLst>
                    <a:ext uri="{9D8B030D-6E8A-4147-A177-3AD203B41FA5}">
                      <a16:colId xmlns:a16="http://schemas.microsoft.com/office/drawing/2014/main" xmlns="" val="20002"/>
                    </a:ext>
                  </a:extLst>
                </a:gridCol>
                <a:gridCol w="1529821">
                  <a:extLst>
                    <a:ext uri="{9D8B030D-6E8A-4147-A177-3AD203B41FA5}">
                      <a16:colId xmlns:a16="http://schemas.microsoft.com/office/drawing/2014/main" xmlns="" val="20003"/>
                    </a:ext>
                  </a:extLst>
                </a:gridCol>
                <a:gridCol w="1529821">
                  <a:extLst>
                    <a:ext uri="{9D8B030D-6E8A-4147-A177-3AD203B41FA5}">
                      <a16:colId xmlns:a16="http://schemas.microsoft.com/office/drawing/2014/main" xmlns="" val="20004"/>
                    </a:ext>
                  </a:extLst>
                </a:gridCol>
                <a:gridCol w="1529821">
                  <a:extLst>
                    <a:ext uri="{9D8B030D-6E8A-4147-A177-3AD203B41FA5}">
                      <a16:colId xmlns:a16="http://schemas.microsoft.com/office/drawing/2014/main" xmlns="" val="20005"/>
                    </a:ext>
                  </a:extLst>
                </a:gridCol>
              </a:tblGrid>
              <a:tr h="370840">
                <a:tc>
                  <a:txBody>
                    <a:bodyPr/>
                    <a:lstStyle/>
                    <a:p>
                      <a:r>
                        <a:rPr lang="en-ZA" sz="1400" dirty="0" smtClean="0"/>
                        <a:t>Performance Indicator</a:t>
                      </a:r>
                      <a:endParaRPr lang="en-ZA" sz="1400" dirty="0"/>
                    </a:p>
                  </a:txBody>
                  <a:tcPr/>
                </a:tc>
                <a:tc>
                  <a:txBody>
                    <a:bodyPr/>
                    <a:lstStyle/>
                    <a:p>
                      <a:r>
                        <a:rPr lang="en-ZA" sz="1400" dirty="0" smtClean="0"/>
                        <a:t>Actual Achievement 2017/2018</a:t>
                      </a:r>
                      <a:endParaRPr lang="en-ZA" sz="1400" dirty="0"/>
                    </a:p>
                  </a:txBody>
                  <a:tcPr/>
                </a:tc>
                <a:tc>
                  <a:txBody>
                    <a:bodyPr/>
                    <a:lstStyle/>
                    <a:p>
                      <a:r>
                        <a:rPr lang="en-ZA" sz="1400" dirty="0" smtClean="0"/>
                        <a:t>Planned Target 2018/2019</a:t>
                      </a:r>
                      <a:endParaRPr lang="en-ZA" sz="1400" dirty="0"/>
                    </a:p>
                  </a:txBody>
                  <a:tcPr/>
                </a:tc>
                <a:tc>
                  <a:txBody>
                    <a:bodyPr/>
                    <a:lstStyle/>
                    <a:p>
                      <a:r>
                        <a:rPr lang="en-ZA" sz="1400" dirty="0" smtClean="0"/>
                        <a:t>Actual Achievement</a:t>
                      </a:r>
                      <a:r>
                        <a:rPr lang="en-ZA" sz="1400" baseline="0" dirty="0" smtClean="0"/>
                        <a:t> 2018/2019</a:t>
                      </a:r>
                      <a:endParaRPr lang="en-ZA" sz="1400" dirty="0"/>
                    </a:p>
                  </a:txBody>
                  <a:tcPr/>
                </a:tc>
                <a:tc>
                  <a:txBody>
                    <a:bodyPr/>
                    <a:lstStyle/>
                    <a:p>
                      <a:r>
                        <a:rPr lang="en-ZA" sz="1400" dirty="0" smtClean="0"/>
                        <a:t>Deviation from Planned Target to Actual</a:t>
                      </a:r>
                      <a:r>
                        <a:rPr lang="en-ZA" sz="1400" baseline="0" dirty="0" smtClean="0"/>
                        <a:t> Achievement 2018/2019</a:t>
                      </a:r>
                      <a:endParaRPr lang="en-ZA" sz="1400" dirty="0"/>
                    </a:p>
                  </a:txBody>
                  <a:tcPr/>
                </a:tc>
                <a:tc>
                  <a:txBody>
                    <a:bodyPr/>
                    <a:lstStyle/>
                    <a:p>
                      <a:r>
                        <a:rPr lang="en-ZA" sz="1400" dirty="0" smtClean="0"/>
                        <a:t>Comment on deviation</a:t>
                      </a:r>
                      <a:endParaRPr lang="en-ZA" sz="1400" dirty="0"/>
                    </a:p>
                  </a:txBody>
                  <a:tcPr/>
                </a:tc>
                <a:extLst>
                  <a:ext uri="{0D108BD9-81ED-4DB2-BD59-A6C34878D82A}">
                    <a16:rowId xmlns:a16="http://schemas.microsoft.com/office/drawing/2014/main" xmlns="" val="10000"/>
                  </a:ext>
                </a:extLst>
              </a:tr>
              <a:tr h="741680">
                <a:tc>
                  <a:txBody>
                    <a:bodyPr/>
                    <a:lstStyle/>
                    <a:p>
                      <a:r>
                        <a:rPr lang="en-ZA" sz="1400" kern="1200" dirty="0" smtClean="0">
                          <a:solidFill>
                            <a:schemeClr val="dk1"/>
                          </a:solidFill>
                          <a:effectLst/>
                          <a:latin typeface="+mn-lt"/>
                          <a:ea typeface="+mn-ea"/>
                          <a:cs typeface="+mn-cs"/>
                        </a:rPr>
                        <a:t>2.1.1</a:t>
                      </a:r>
                    </a:p>
                    <a:p>
                      <a:r>
                        <a:rPr lang="en-ZA" sz="1400" kern="1200" dirty="0" smtClean="0">
                          <a:solidFill>
                            <a:schemeClr val="dk1"/>
                          </a:solidFill>
                          <a:effectLst/>
                          <a:latin typeface="+mn-lt"/>
                          <a:ea typeface="+mn-ea"/>
                          <a:cs typeface="+mn-cs"/>
                        </a:rPr>
                        <a:t>Number of aquaculture catalyst projects (iden­tified and listed under Operation Phakisa) supported</a:t>
                      </a:r>
                      <a:endParaRPr lang="en-ZA" sz="1400" dirty="0"/>
                    </a:p>
                  </a:txBody>
                  <a:tcPr/>
                </a:tc>
                <a:tc>
                  <a:txBody>
                    <a:bodyPr/>
                    <a:lstStyle/>
                    <a:p>
                      <a:r>
                        <a:rPr lang="en-ZA" sz="1400" kern="1200" dirty="0" smtClean="0">
                          <a:solidFill>
                            <a:schemeClr val="dk1"/>
                          </a:solidFill>
                          <a:effectLst/>
                          <a:latin typeface="+mn-lt"/>
                          <a:ea typeface="+mn-ea"/>
                          <a:cs typeface="+mn-cs"/>
                        </a:rPr>
                        <a:t>9 Aquaculture projects were supported: </a:t>
                      </a:r>
                    </a:p>
                    <a:p>
                      <a:pPr lvl="0"/>
                      <a:r>
                        <a:rPr lang="en-ZA" sz="1400" kern="1200" dirty="0" err="1" smtClean="0">
                          <a:solidFill>
                            <a:schemeClr val="dk1"/>
                          </a:solidFill>
                          <a:effectLst/>
                          <a:latin typeface="+mn-lt"/>
                          <a:ea typeface="+mn-ea"/>
                          <a:cs typeface="+mn-cs"/>
                        </a:rPr>
                        <a:t>Richardsbay</a:t>
                      </a:r>
                      <a:r>
                        <a:rPr lang="en-ZA" sz="1400" kern="1200" dirty="0" smtClean="0">
                          <a:solidFill>
                            <a:schemeClr val="dk1"/>
                          </a:solidFill>
                          <a:effectLst/>
                          <a:latin typeface="+mn-lt"/>
                          <a:ea typeface="+mn-ea"/>
                          <a:cs typeface="+mn-cs"/>
                        </a:rPr>
                        <a:t> </a:t>
                      </a:r>
                      <a:r>
                        <a:rPr lang="en-ZA" sz="1400" kern="1200" dirty="0" err="1" smtClean="0">
                          <a:solidFill>
                            <a:schemeClr val="dk1"/>
                          </a:solidFill>
                          <a:effectLst/>
                          <a:latin typeface="+mn-lt"/>
                          <a:ea typeface="+mn-ea"/>
                          <a:cs typeface="+mn-cs"/>
                        </a:rPr>
                        <a:t>Kob</a:t>
                      </a:r>
                      <a:r>
                        <a:rPr lang="en-ZA" sz="1400" kern="1200" dirty="0" smtClean="0">
                          <a:solidFill>
                            <a:schemeClr val="dk1"/>
                          </a:solidFill>
                          <a:effectLst/>
                          <a:latin typeface="+mn-lt"/>
                          <a:ea typeface="+mn-ea"/>
                          <a:cs typeface="+mn-cs"/>
                        </a:rPr>
                        <a:t> </a:t>
                      </a:r>
                    </a:p>
                    <a:p>
                      <a:pPr lvl="0"/>
                      <a:r>
                        <a:rPr lang="en-ZA" sz="1400" kern="1200" dirty="0" err="1" smtClean="0">
                          <a:solidFill>
                            <a:schemeClr val="dk1"/>
                          </a:solidFill>
                          <a:effectLst/>
                          <a:latin typeface="+mn-lt"/>
                          <a:ea typeface="+mn-ea"/>
                          <a:cs typeface="+mn-cs"/>
                        </a:rPr>
                        <a:t>Requa</a:t>
                      </a:r>
                      <a:r>
                        <a:rPr lang="en-ZA" sz="1400" kern="1200" dirty="0" smtClean="0">
                          <a:solidFill>
                            <a:schemeClr val="dk1"/>
                          </a:solidFill>
                          <a:effectLst/>
                          <a:latin typeface="+mn-lt"/>
                          <a:ea typeface="+mn-ea"/>
                          <a:cs typeface="+mn-cs"/>
                        </a:rPr>
                        <a:t> Mussels</a:t>
                      </a:r>
                    </a:p>
                    <a:p>
                      <a:pPr lvl="0"/>
                      <a:r>
                        <a:rPr lang="en-ZA" sz="1400" kern="1200" dirty="0" smtClean="0">
                          <a:solidFill>
                            <a:schemeClr val="dk1"/>
                          </a:solidFill>
                          <a:effectLst/>
                          <a:latin typeface="+mn-lt"/>
                          <a:ea typeface="+mn-ea"/>
                          <a:cs typeface="+mn-cs"/>
                        </a:rPr>
                        <a:t>Chapmans Mussels</a:t>
                      </a:r>
                    </a:p>
                    <a:p>
                      <a:pPr lvl="0"/>
                      <a:r>
                        <a:rPr lang="en-ZA" sz="1400" kern="1200" dirty="0" err="1" smtClean="0">
                          <a:solidFill>
                            <a:schemeClr val="dk1"/>
                          </a:solidFill>
                          <a:effectLst/>
                          <a:latin typeface="+mn-lt"/>
                          <a:ea typeface="+mn-ea"/>
                          <a:cs typeface="+mn-cs"/>
                        </a:rPr>
                        <a:t>Xesibe</a:t>
                      </a:r>
                      <a:endParaRPr lang="en-ZA" sz="1400" kern="1200" dirty="0" smtClean="0">
                        <a:solidFill>
                          <a:schemeClr val="dk1"/>
                        </a:solidFill>
                        <a:effectLst/>
                        <a:latin typeface="+mn-lt"/>
                        <a:ea typeface="+mn-ea"/>
                        <a:cs typeface="+mn-cs"/>
                      </a:endParaRPr>
                    </a:p>
                    <a:p>
                      <a:pPr lvl="0"/>
                      <a:r>
                        <a:rPr lang="en-ZA" sz="1400" kern="1200" dirty="0" err="1" smtClean="0">
                          <a:solidFill>
                            <a:schemeClr val="dk1"/>
                          </a:solidFill>
                          <a:effectLst/>
                          <a:latin typeface="+mn-lt"/>
                          <a:ea typeface="+mn-ea"/>
                          <a:cs typeface="+mn-cs"/>
                        </a:rPr>
                        <a:t>Salmar</a:t>
                      </a:r>
                      <a:r>
                        <a:rPr lang="en-ZA" sz="1400" kern="1200" dirty="0" smtClean="0">
                          <a:solidFill>
                            <a:schemeClr val="dk1"/>
                          </a:solidFill>
                          <a:effectLst/>
                          <a:latin typeface="+mn-lt"/>
                          <a:ea typeface="+mn-ea"/>
                          <a:cs typeface="+mn-cs"/>
                        </a:rPr>
                        <a:t> Trading</a:t>
                      </a:r>
                    </a:p>
                    <a:p>
                      <a:pPr lvl="0"/>
                      <a:r>
                        <a:rPr lang="en-ZA" sz="1400" kern="1200" dirty="0" smtClean="0">
                          <a:solidFill>
                            <a:schemeClr val="dk1"/>
                          </a:solidFill>
                          <a:effectLst/>
                          <a:latin typeface="+mn-lt"/>
                          <a:ea typeface="+mn-ea"/>
                          <a:cs typeface="+mn-cs"/>
                        </a:rPr>
                        <a:t>Oystercatcher </a:t>
                      </a:r>
                    </a:p>
                    <a:p>
                      <a:pPr lvl="0"/>
                      <a:r>
                        <a:rPr lang="en-ZA" sz="1400" kern="1200" dirty="0" smtClean="0">
                          <a:solidFill>
                            <a:schemeClr val="dk1"/>
                          </a:solidFill>
                          <a:effectLst/>
                          <a:latin typeface="+mn-lt"/>
                          <a:ea typeface="+mn-ea"/>
                          <a:cs typeface="+mn-cs"/>
                        </a:rPr>
                        <a:t>Southern Atlantic Sea farms</a:t>
                      </a:r>
                    </a:p>
                    <a:p>
                      <a:pPr lvl="0"/>
                      <a:r>
                        <a:rPr lang="en-ZA" sz="1400" kern="1200" dirty="0" smtClean="0">
                          <a:solidFill>
                            <a:schemeClr val="dk1"/>
                          </a:solidFill>
                          <a:effectLst/>
                          <a:latin typeface="+mn-lt"/>
                          <a:ea typeface="+mn-ea"/>
                          <a:cs typeface="+mn-cs"/>
                        </a:rPr>
                        <a:t>Blue Ocean Mussels </a:t>
                      </a:r>
                    </a:p>
                    <a:p>
                      <a:r>
                        <a:rPr lang="en-ZA" sz="1400" kern="1200" dirty="0" err="1" smtClean="0">
                          <a:solidFill>
                            <a:schemeClr val="dk1"/>
                          </a:solidFill>
                          <a:effectLst/>
                          <a:latin typeface="+mn-lt"/>
                          <a:ea typeface="+mn-ea"/>
                          <a:cs typeface="+mn-cs"/>
                        </a:rPr>
                        <a:t>Saldanha</a:t>
                      </a:r>
                      <a:r>
                        <a:rPr lang="en-ZA" sz="1400" kern="1200" dirty="0" smtClean="0">
                          <a:solidFill>
                            <a:schemeClr val="dk1"/>
                          </a:solidFill>
                          <a:effectLst/>
                          <a:latin typeface="+mn-lt"/>
                          <a:ea typeface="+mn-ea"/>
                          <a:cs typeface="+mn-cs"/>
                        </a:rPr>
                        <a:t> Bay Oyster</a:t>
                      </a:r>
                      <a:r>
                        <a:rPr lang="en-GB" sz="1400" kern="1200" dirty="0" smtClean="0">
                          <a:solidFill>
                            <a:schemeClr val="dk1"/>
                          </a:solidFill>
                          <a:effectLst/>
                          <a:latin typeface="+mn-lt"/>
                          <a:ea typeface="+mn-ea"/>
                          <a:cs typeface="+mn-cs"/>
                        </a:rPr>
                        <a:t> </a:t>
                      </a:r>
                      <a:endParaRPr lang="en-ZA" sz="1400" dirty="0"/>
                    </a:p>
                  </a:txBody>
                  <a:tcPr/>
                </a:tc>
                <a:tc>
                  <a:txBody>
                    <a:bodyPr/>
                    <a:lstStyle/>
                    <a:p>
                      <a:r>
                        <a:rPr lang="en-ZA" sz="1400" kern="1200" dirty="0" smtClean="0">
                          <a:solidFill>
                            <a:schemeClr val="dk1"/>
                          </a:solidFill>
                          <a:effectLst/>
                          <a:latin typeface="+mn-lt"/>
                          <a:ea typeface="+mn-ea"/>
                          <a:cs typeface="+mn-cs"/>
                        </a:rPr>
                        <a:t>4 Aquaculture projects supported</a:t>
                      </a:r>
                      <a:endParaRPr lang="en-ZA" sz="1400" dirty="0"/>
                    </a:p>
                  </a:txBody>
                  <a:tcPr/>
                </a:tc>
                <a:tc>
                  <a:txBody>
                    <a:bodyPr/>
                    <a:lstStyle/>
                    <a:p>
                      <a:r>
                        <a:rPr lang="en-ZA" sz="1400" kern="1200" dirty="0" smtClean="0">
                          <a:solidFill>
                            <a:schemeClr val="dk1"/>
                          </a:solidFill>
                          <a:effectLst/>
                          <a:latin typeface="+mn-lt"/>
                          <a:ea typeface="+mn-ea"/>
                          <a:cs typeface="+mn-cs"/>
                        </a:rPr>
                        <a:t>Achieved.</a:t>
                      </a:r>
                    </a:p>
                    <a:p>
                      <a:r>
                        <a:rPr lang="en-ZA" sz="1400" kern="1200" dirty="0" smtClean="0">
                          <a:solidFill>
                            <a:schemeClr val="dk1"/>
                          </a:solidFill>
                          <a:effectLst/>
                          <a:latin typeface="+mn-lt"/>
                          <a:ea typeface="+mn-ea"/>
                          <a:cs typeface="+mn-cs"/>
                        </a:rPr>
                        <a:t> </a:t>
                      </a:r>
                    </a:p>
                    <a:p>
                      <a:r>
                        <a:rPr lang="en-ZA" sz="1400" kern="1200" dirty="0" smtClean="0">
                          <a:solidFill>
                            <a:schemeClr val="dk1"/>
                          </a:solidFill>
                          <a:effectLst/>
                          <a:latin typeface="+mn-lt"/>
                          <a:ea typeface="+mn-ea"/>
                          <a:cs typeface="+mn-cs"/>
                        </a:rPr>
                        <a:t>16 Aquaculture projects were supported </a:t>
                      </a:r>
                      <a:endParaRPr lang="en-ZA" sz="1400" dirty="0"/>
                    </a:p>
                  </a:txBody>
                  <a:tcPr/>
                </a:tc>
                <a:tc>
                  <a:txBody>
                    <a:bodyPr/>
                    <a:lstStyle/>
                    <a:p>
                      <a:r>
                        <a:rPr lang="en-ZA" sz="1400" kern="1200" dirty="0" smtClean="0">
                          <a:solidFill>
                            <a:schemeClr val="dk1"/>
                          </a:solidFill>
                          <a:effectLst/>
                          <a:latin typeface="+mn-lt"/>
                          <a:ea typeface="+mn-ea"/>
                          <a:cs typeface="+mn-cs"/>
                        </a:rPr>
                        <a:t>+12</a:t>
                      </a:r>
                      <a:endParaRPr lang="en-ZA" sz="1400" dirty="0"/>
                    </a:p>
                  </a:txBody>
                  <a:tcPr/>
                </a:tc>
                <a:tc>
                  <a:txBody>
                    <a:bodyPr/>
                    <a:lstStyle/>
                    <a:p>
                      <a:r>
                        <a:rPr lang="en-ZA" sz="1400" kern="1200" dirty="0" smtClean="0">
                          <a:solidFill>
                            <a:schemeClr val="dk1"/>
                          </a:solidFill>
                          <a:effectLst/>
                          <a:latin typeface="+mn-lt"/>
                          <a:ea typeface="+mn-ea"/>
                          <a:cs typeface="+mn-cs"/>
                        </a:rPr>
                        <a:t>Exceeded annual target due to the increased demand as a result of the EIA that was approved in </a:t>
                      </a:r>
                      <a:r>
                        <a:rPr lang="en-ZA" sz="1400" kern="1200" dirty="0" err="1" smtClean="0">
                          <a:solidFill>
                            <a:schemeClr val="dk1"/>
                          </a:solidFill>
                          <a:effectLst/>
                          <a:latin typeface="+mn-lt"/>
                          <a:ea typeface="+mn-ea"/>
                          <a:cs typeface="+mn-cs"/>
                        </a:rPr>
                        <a:t>Saldanha</a:t>
                      </a:r>
                      <a:r>
                        <a:rPr lang="en-ZA" sz="1400" kern="1200" dirty="0" smtClean="0">
                          <a:solidFill>
                            <a:schemeClr val="dk1"/>
                          </a:solidFill>
                          <a:effectLst/>
                          <a:latin typeface="+mn-lt"/>
                          <a:ea typeface="+mn-ea"/>
                          <a:cs typeface="+mn-cs"/>
                        </a:rPr>
                        <a:t> Bay during the financial year</a:t>
                      </a:r>
                      <a:endParaRPr lang="en-ZA" sz="1400" dirty="0"/>
                    </a:p>
                  </a:txBody>
                  <a:tcPr/>
                </a:tc>
                <a:extLst>
                  <a:ext uri="{0D108BD9-81ED-4DB2-BD59-A6C34878D82A}">
                    <a16:rowId xmlns:a16="http://schemas.microsoft.com/office/drawing/2014/main" xmlns="" val="10001"/>
                  </a:ext>
                </a:extLst>
              </a:tr>
            </a:tbl>
          </a:graphicData>
        </a:graphic>
      </p:graphicFrame>
      <p:sp>
        <p:nvSpPr>
          <p:cNvPr id="4" name="Slide Number Placeholder 3"/>
          <p:cNvSpPr>
            <a:spLocks noGrp="1"/>
          </p:cNvSpPr>
          <p:nvPr>
            <p:ph type="sldNum" sz="quarter" idx="10"/>
          </p:nvPr>
        </p:nvSpPr>
        <p:spPr/>
        <p:txBody>
          <a:bodyPr/>
          <a:lstStyle/>
          <a:p>
            <a:pPr>
              <a:defRPr/>
            </a:pPr>
            <a:fld id="{8644B82F-AE1A-44E3-8385-CFA9707FA6CD}" type="slidenum">
              <a:rPr lang="en-ZA" smtClean="0"/>
              <a:pPr>
                <a:defRPr/>
              </a:pPr>
              <a:t>22</a:t>
            </a:fld>
            <a:endParaRPr lang="en-ZA" dirty="0"/>
          </a:p>
        </p:txBody>
      </p:sp>
    </p:spTree>
    <p:extLst>
      <p:ext uri="{BB962C8B-B14F-4D97-AF65-F5344CB8AC3E}">
        <p14:creationId xmlns:p14="http://schemas.microsoft.com/office/powerpoint/2010/main" xmlns="" val="978204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Achievements against Performance </a:t>
            </a:r>
            <a:r>
              <a:rPr lang="en-ZA" dirty="0" smtClean="0"/>
              <a:t>Indicators (</a:t>
            </a:r>
            <a:r>
              <a:rPr lang="en-ZA" dirty="0" err="1" smtClean="0"/>
              <a:t>cont</a:t>
            </a:r>
            <a:r>
              <a:rPr lang="en-ZA" dirty="0" smtClean="0"/>
              <a:t>)</a:t>
            </a:r>
            <a:endParaRPr lang="en-ZA"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1729307236"/>
              </p:ext>
            </p:extLst>
          </p:nvPr>
        </p:nvGraphicFramePr>
        <p:xfrm>
          <a:off x="720725" y="1439863"/>
          <a:ext cx="9178926" cy="6194543"/>
        </p:xfrm>
        <a:graphic>
          <a:graphicData uri="http://schemas.openxmlformats.org/drawingml/2006/table">
            <a:tbl>
              <a:tblPr firstRow="1" bandRow="1">
                <a:tableStyleId>{5C22544A-7EE6-4342-B048-85BDC9FD1C3A}</a:tableStyleId>
              </a:tblPr>
              <a:tblGrid>
                <a:gridCol w="1529821">
                  <a:extLst>
                    <a:ext uri="{9D8B030D-6E8A-4147-A177-3AD203B41FA5}">
                      <a16:colId xmlns:a16="http://schemas.microsoft.com/office/drawing/2014/main" xmlns="" val="20000"/>
                    </a:ext>
                  </a:extLst>
                </a:gridCol>
                <a:gridCol w="1529821">
                  <a:extLst>
                    <a:ext uri="{9D8B030D-6E8A-4147-A177-3AD203B41FA5}">
                      <a16:colId xmlns:a16="http://schemas.microsoft.com/office/drawing/2014/main" xmlns="" val="20001"/>
                    </a:ext>
                  </a:extLst>
                </a:gridCol>
                <a:gridCol w="1529821">
                  <a:extLst>
                    <a:ext uri="{9D8B030D-6E8A-4147-A177-3AD203B41FA5}">
                      <a16:colId xmlns:a16="http://schemas.microsoft.com/office/drawing/2014/main" xmlns="" val="20002"/>
                    </a:ext>
                  </a:extLst>
                </a:gridCol>
                <a:gridCol w="1529821">
                  <a:extLst>
                    <a:ext uri="{9D8B030D-6E8A-4147-A177-3AD203B41FA5}">
                      <a16:colId xmlns:a16="http://schemas.microsoft.com/office/drawing/2014/main" xmlns="" val="20003"/>
                    </a:ext>
                  </a:extLst>
                </a:gridCol>
                <a:gridCol w="1529821">
                  <a:extLst>
                    <a:ext uri="{9D8B030D-6E8A-4147-A177-3AD203B41FA5}">
                      <a16:colId xmlns:a16="http://schemas.microsoft.com/office/drawing/2014/main" xmlns="" val="20004"/>
                    </a:ext>
                  </a:extLst>
                </a:gridCol>
                <a:gridCol w="1529821">
                  <a:extLst>
                    <a:ext uri="{9D8B030D-6E8A-4147-A177-3AD203B41FA5}">
                      <a16:colId xmlns:a16="http://schemas.microsoft.com/office/drawing/2014/main" xmlns="" val="20005"/>
                    </a:ext>
                  </a:extLst>
                </a:gridCol>
              </a:tblGrid>
              <a:tr h="1085097">
                <a:tc>
                  <a:txBody>
                    <a:bodyPr/>
                    <a:lstStyle/>
                    <a:p>
                      <a:r>
                        <a:rPr lang="en-ZA" sz="1400" dirty="0" smtClean="0"/>
                        <a:t>Performance Indicator</a:t>
                      </a:r>
                      <a:endParaRPr lang="en-ZA" sz="1400" dirty="0"/>
                    </a:p>
                  </a:txBody>
                  <a:tcPr/>
                </a:tc>
                <a:tc>
                  <a:txBody>
                    <a:bodyPr/>
                    <a:lstStyle/>
                    <a:p>
                      <a:r>
                        <a:rPr lang="en-ZA" sz="1400" dirty="0" smtClean="0"/>
                        <a:t>Actual Achievement 2017/2018</a:t>
                      </a:r>
                      <a:endParaRPr lang="en-ZA" sz="1400" dirty="0"/>
                    </a:p>
                  </a:txBody>
                  <a:tcPr/>
                </a:tc>
                <a:tc>
                  <a:txBody>
                    <a:bodyPr/>
                    <a:lstStyle/>
                    <a:p>
                      <a:r>
                        <a:rPr lang="en-ZA" sz="1400" dirty="0" smtClean="0"/>
                        <a:t>Planned Target 2018/2019</a:t>
                      </a:r>
                      <a:endParaRPr lang="en-ZA" sz="1400" dirty="0"/>
                    </a:p>
                  </a:txBody>
                  <a:tcPr/>
                </a:tc>
                <a:tc>
                  <a:txBody>
                    <a:bodyPr/>
                    <a:lstStyle/>
                    <a:p>
                      <a:r>
                        <a:rPr lang="en-ZA" sz="1400" dirty="0" smtClean="0"/>
                        <a:t>Actual Achievement</a:t>
                      </a:r>
                      <a:r>
                        <a:rPr lang="en-ZA" sz="1400" baseline="0" dirty="0" smtClean="0"/>
                        <a:t> 2018/2019</a:t>
                      </a:r>
                      <a:endParaRPr lang="en-ZA" sz="1400" dirty="0"/>
                    </a:p>
                  </a:txBody>
                  <a:tcPr/>
                </a:tc>
                <a:tc>
                  <a:txBody>
                    <a:bodyPr/>
                    <a:lstStyle/>
                    <a:p>
                      <a:r>
                        <a:rPr lang="en-ZA" sz="1400" dirty="0" smtClean="0"/>
                        <a:t>Deviation from Planned Target to Actual</a:t>
                      </a:r>
                      <a:r>
                        <a:rPr lang="en-ZA" sz="1400" baseline="0" dirty="0" smtClean="0"/>
                        <a:t> Achievement 2018/2019</a:t>
                      </a:r>
                      <a:endParaRPr lang="en-ZA" sz="1400" dirty="0"/>
                    </a:p>
                  </a:txBody>
                  <a:tcPr/>
                </a:tc>
                <a:tc>
                  <a:txBody>
                    <a:bodyPr/>
                    <a:lstStyle/>
                    <a:p>
                      <a:r>
                        <a:rPr lang="en-ZA" sz="1400" dirty="0" smtClean="0"/>
                        <a:t>Comment on deviation</a:t>
                      </a:r>
                      <a:endParaRPr lang="en-ZA" sz="1400" dirty="0"/>
                    </a:p>
                  </a:txBody>
                  <a:tcPr/>
                </a:tc>
                <a:extLst>
                  <a:ext uri="{0D108BD9-81ED-4DB2-BD59-A6C34878D82A}">
                    <a16:rowId xmlns:a16="http://schemas.microsoft.com/office/drawing/2014/main" xmlns="" val="10000"/>
                  </a:ext>
                </a:extLst>
              </a:tr>
              <a:tr h="5036303">
                <a:tc>
                  <a:txBody>
                    <a:bodyPr/>
                    <a:lstStyle/>
                    <a:p>
                      <a:r>
                        <a:rPr lang="en-ZA" sz="1400" kern="1200" dirty="0" smtClean="0">
                          <a:solidFill>
                            <a:schemeClr val="dk1"/>
                          </a:solidFill>
                          <a:effectLst/>
                          <a:latin typeface="+mn-lt"/>
                          <a:ea typeface="+mn-ea"/>
                          <a:cs typeface="+mn-cs"/>
                        </a:rPr>
                        <a:t>2.1.2 Small-scale Aquaculture Support Programme developed and implemented</a:t>
                      </a:r>
                      <a:endParaRPr lang="en-ZA" sz="1400" dirty="0"/>
                    </a:p>
                  </a:txBody>
                  <a:tcPr/>
                </a:tc>
                <a:tc>
                  <a:txBody>
                    <a:bodyPr/>
                    <a:lstStyle/>
                    <a:p>
                      <a:endParaRPr lang="en-ZA" sz="1400" dirty="0"/>
                    </a:p>
                  </a:txBody>
                  <a:tcPr/>
                </a:tc>
                <a:tc>
                  <a:txBody>
                    <a:bodyPr/>
                    <a:lstStyle/>
                    <a:p>
                      <a:r>
                        <a:rPr lang="en-ZA" sz="1400" kern="1200" dirty="0" smtClean="0">
                          <a:solidFill>
                            <a:schemeClr val="dk1"/>
                          </a:solidFill>
                          <a:effectLst/>
                          <a:latin typeface="+mn-lt"/>
                          <a:ea typeface="+mn-ea"/>
                          <a:cs typeface="+mn-cs"/>
                        </a:rPr>
                        <a:t>Small-scale Aquaculture Support Programme concept note</a:t>
                      </a:r>
                      <a:endParaRPr lang="en-ZA" sz="1400" dirty="0"/>
                    </a:p>
                  </a:txBody>
                  <a:tcPr/>
                </a:tc>
                <a:tc>
                  <a:txBody>
                    <a:bodyPr/>
                    <a:lstStyle/>
                    <a:p>
                      <a:r>
                        <a:rPr lang="en-ZA" sz="1400" kern="1200" dirty="0" smtClean="0">
                          <a:solidFill>
                            <a:schemeClr val="dk1"/>
                          </a:solidFill>
                          <a:effectLst/>
                          <a:latin typeface="+mn-lt"/>
                          <a:ea typeface="+mn-ea"/>
                          <a:cs typeface="+mn-cs"/>
                        </a:rPr>
                        <a:t>Not achieved.</a:t>
                      </a:r>
                    </a:p>
                    <a:p>
                      <a:r>
                        <a:rPr lang="en-ZA" sz="1400" kern="1200" dirty="0" smtClean="0">
                          <a:solidFill>
                            <a:schemeClr val="dk1"/>
                          </a:solidFill>
                          <a:effectLst/>
                          <a:latin typeface="+mn-lt"/>
                          <a:ea typeface="+mn-ea"/>
                          <a:cs typeface="+mn-cs"/>
                        </a:rPr>
                        <a:t> </a:t>
                      </a:r>
                    </a:p>
                    <a:p>
                      <a:r>
                        <a:rPr lang="en-ZA" sz="1400" kern="1200" dirty="0" smtClean="0">
                          <a:solidFill>
                            <a:schemeClr val="dk1"/>
                          </a:solidFill>
                          <a:effectLst/>
                          <a:latin typeface="+mn-lt"/>
                          <a:ea typeface="+mn-ea"/>
                          <a:cs typeface="+mn-cs"/>
                        </a:rPr>
                        <a:t>Small-scale</a:t>
                      </a:r>
                    </a:p>
                    <a:p>
                      <a:r>
                        <a:rPr lang="en-ZA" sz="1400" kern="1200" dirty="0" smtClean="0">
                          <a:solidFill>
                            <a:schemeClr val="dk1"/>
                          </a:solidFill>
                          <a:effectLst/>
                          <a:latin typeface="+mn-lt"/>
                          <a:ea typeface="+mn-ea"/>
                          <a:cs typeface="+mn-cs"/>
                        </a:rPr>
                        <a:t>Aquaculture Support</a:t>
                      </a:r>
                    </a:p>
                    <a:p>
                      <a:r>
                        <a:rPr lang="en-ZA" sz="1400" kern="1200" dirty="0" smtClean="0">
                          <a:solidFill>
                            <a:schemeClr val="dk1"/>
                          </a:solidFill>
                          <a:effectLst/>
                          <a:latin typeface="+mn-lt"/>
                          <a:ea typeface="+mn-ea"/>
                          <a:cs typeface="+mn-cs"/>
                        </a:rPr>
                        <a:t>Programme</a:t>
                      </a:r>
                    </a:p>
                    <a:p>
                      <a:r>
                        <a:rPr lang="en-ZA" sz="1400" kern="1200" dirty="0" smtClean="0">
                          <a:solidFill>
                            <a:schemeClr val="dk1"/>
                          </a:solidFill>
                          <a:effectLst/>
                          <a:latin typeface="+mn-lt"/>
                          <a:ea typeface="+mn-ea"/>
                          <a:cs typeface="+mn-cs"/>
                        </a:rPr>
                        <a:t>Inception report was developed</a:t>
                      </a:r>
                      <a:endParaRPr lang="en-ZA" sz="1400" dirty="0"/>
                    </a:p>
                  </a:txBody>
                  <a:tcPr/>
                </a:tc>
                <a:tc>
                  <a:txBody>
                    <a:bodyPr/>
                    <a:lstStyle/>
                    <a:p>
                      <a:r>
                        <a:rPr lang="en-ZA" sz="1400" kern="1200" dirty="0" smtClean="0">
                          <a:solidFill>
                            <a:schemeClr val="dk1"/>
                          </a:solidFill>
                          <a:effectLst/>
                          <a:latin typeface="+mn-lt"/>
                          <a:ea typeface="+mn-ea"/>
                          <a:cs typeface="+mn-cs"/>
                        </a:rPr>
                        <a:t>Small-scale Aquaculture Support Programme concept note was not done </a:t>
                      </a:r>
                      <a:endParaRPr lang="en-ZA" sz="1400" dirty="0"/>
                    </a:p>
                  </a:txBody>
                  <a:tcPr/>
                </a:tc>
                <a:tc>
                  <a:txBody>
                    <a:bodyPr/>
                    <a:lstStyle/>
                    <a:p>
                      <a:r>
                        <a:rPr lang="en-ZA" sz="1400" kern="1200" dirty="0" smtClean="0">
                          <a:solidFill>
                            <a:schemeClr val="dk1"/>
                          </a:solidFill>
                          <a:effectLst/>
                          <a:latin typeface="+mn-lt"/>
                          <a:ea typeface="+mn-ea"/>
                          <a:cs typeface="+mn-cs"/>
                        </a:rPr>
                        <a:t>Delays in Supply Chain processes on the appointment of the service provider to develop the concept note</a:t>
                      </a:r>
                      <a:endParaRPr lang="en-ZA" sz="1400" dirty="0"/>
                    </a:p>
                  </a:txBody>
                  <a:tcPr/>
                </a:tc>
                <a:extLst>
                  <a:ext uri="{0D108BD9-81ED-4DB2-BD59-A6C34878D82A}">
                    <a16:rowId xmlns:a16="http://schemas.microsoft.com/office/drawing/2014/main" xmlns="" val="10001"/>
                  </a:ext>
                </a:extLst>
              </a:tr>
            </a:tbl>
          </a:graphicData>
        </a:graphic>
      </p:graphicFrame>
      <p:sp>
        <p:nvSpPr>
          <p:cNvPr id="4" name="Slide Number Placeholder 3"/>
          <p:cNvSpPr>
            <a:spLocks noGrp="1"/>
          </p:cNvSpPr>
          <p:nvPr>
            <p:ph type="sldNum" sz="quarter" idx="10"/>
          </p:nvPr>
        </p:nvSpPr>
        <p:spPr/>
        <p:txBody>
          <a:bodyPr/>
          <a:lstStyle/>
          <a:p>
            <a:pPr>
              <a:defRPr/>
            </a:pPr>
            <a:fld id="{8644B82F-AE1A-44E3-8385-CFA9707FA6CD}" type="slidenum">
              <a:rPr lang="en-ZA" smtClean="0"/>
              <a:pPr>
                <a:defRPr/>
              </a:pPr>
              <a:t>23</a:t>
            </a:fld>
            <a:endParaRPr lang="en-ZA" dirty="0"/>
          </a:p>
        </p:txBody>
      </p:sp>
    </p:spTree>
    <p:extLst>
      <p:ext uri="{BB962C8B-B14F-4D97-AF65-F5344CB8AC3E}">
        <p14:creationId xmlns:p14="http://schemas.microsoft.com/office/powerpoint/2010/main" xmlns="" val="36889301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Achievements against Performance </a:t>
            </a:r>
            <a:r>
              <a:rPr lang="en-ZA" dirty="0" smtClean="0"/>
              <a:t>Indicators (</a:t>
            </a:r>
            <a:r>
              <a:rPr lang="en-ZA" dirty="0" err="1" smtClean="0"/>
              <a:t>cont</a:t>
            </a:r>
            <a:r>
              <a:rPr lang="en-ZA" dirty="0" smtClean="0"/>
              <a:t>)</a:t>
            </a:r>
            <a:endParaRPr lang="en-ZA"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131574407"/>
              </p:ext>
            </p:extLst>
          </p:nvPr>
        </p:nvGraphicFramePr>
        <p:xfrm>
          <a:off x="720725" y="1439863"/>
          <a:ext cx="9178926" cy="6194543"/>
        </p:xfrm>
        <a:graphic>
          <a:graphicData uri="http://schemas.openxmlformats.org/drawingml/2006/table">
            <a:tbl>
              <a:tblPr firstRow="1" bandRow="1">
                <a:tableStyleId>{5C22544A-7EE6-4342-B048-85BDC9FD1C3A}</a:tableStyleId>
              </a:tblPr>
              <a:tblGrid>
                <a:gridCol w="1529821">
                  <a:extLst>
                    <a:ext uri="{9D8B030D-6E8A-4147-A177-3AD203B41FA5}">
                      <a16:colId xmlns:a16="http://schemas.microsoft.com/office/drawing/2014/main" xmlns="" val="20000"/>
                    </a:ext>
                  </a:extLst>
                </a:gridCol>
                <a:gridCol w="1529821">
                  <a:extLst>
                    <a:ext uri="{9D8B030D-6E8A-4147-A177-3AD203B41FA5}">
                      <a16:colId xmlns:a16="http://schemas.microsoft.com/office/drawing/2014/main" xmlns="" val="20001"/>
                    </a:ext>
                  </a:extLst>
                </a:gridCol>
                <a:gridCol w="1529821">
                  <a:extLst>
                    <a:ext uri="{9D8B030D-6E8A-4147-A177-3AD203B41FA5}">
                      <a16:colId xmlns:a16="http://schemas.microsoft.com/office/drawing/2014/main" xmlns="" val="20002"/>
                    </a:ext>
                  </a:extLst>
                </a:gridCol>
                <a:gridCol w="1529821">
                  <a:extLst>
                    <a:ext uri="{9D8B030D-6E8A-4147-A177-3AD203B41FA5}">
                      <a16:colId xmlns:a16="http://schemas.microsoft.com/office/drawing/2014/main" xmlns="" val="20003"/>
                    </a:ext>
                  </a:extLst>
                </a:gridCol>
                <a:gridCol w="1529821">
                  <a:extLst>
                    <a:ext uri="{9D8B030D-6E8A-4147-A177-3AD203B41FA5}">
                      <a16:colId xmlns:a16="http://schemas.microsoft.com/office/drawing/2014/main" xmlns="" val="20004"/>
                    </a:ext>
                  </a:extLst>
                </a:gridCol>
                <a:gridCol w="1529821">
                  <a:extLst>
                    <a:ext uri="{9D8B030D-6E8A-4147-A177-3AD203B41FA5}">
                      <a16:colId xmlns:a16="http://schemas.microsoft.com/office/drawing/2014/main" xmlns="" val="20005"/>
                    </a:ext>
                  </a:extLst>
                </a:gridCol>
              </a:tblGrid>
              <a:tr h="1085097">
                <a:tc>
                  <a:txBody>
                    <a:bodyPr/>
                    <a:lstStyle/>
                    <a:p>
                      <a:r>
                        <a:rPr lang="en-ZA" sz="1400" dirty="0" smtClean="0"/>
                        <a:t>Performance Indicator</a:t>
                      </a:r>
                      <a:endParaRPr lang="en-ZA" sz="1400" dirty="0"/>
                    </a:p>
                  </a:txBody>
                  <a:tcPr/>
                </a:tc>
                <a:tc>
                  <a:txBody>
                    <a:bodyPr/>
                    <a:lstStyle/>
                    <a:p>
                      <a:r>
                        <a:rPr lang="en-ZA" sz="1400" dirty="0" smtClean="0"/>
                        <a:t>Actual Achievement 2017/2018</a:t>
                      </a:r>
                      <a:endParaRPr lang="en-ZA" sz="1400" dirty="0"/>
                    </a:p>
                  </a:txBody>
                  <a:tcPr/>
                </a:tc>
                <a:tc>
                  <a:txBody>
                    <a:bodyPr/>
                    <a:lstStyle/>
                    <a:p>
                      <a:r>
                        <a:rPr lang="en-ZA" sz="1400" dirty="0" smtClean="0"/>
                        <a:t>Planned Target 2018/2019</a:t>
                      </a:r>
                      <a:endParaRPr lang="en-ZA" sz="1400" dirty="0"/>
                    </a:p>
                  </a:txBody>
                  <a:tcPr/>
                </a:tc>
                <a:tc>
                  <a:txBody>
                    <a:bodyPr/>
                    <a:lstStyle/>
                    <a:p>
                      <a:r>
                        <a:rPr lang="en-ZA" sz="1400" dirty="0" smtClean="0"/>
                        <a:t>Actual Achievement</a:t>
                      </a:r>
                      <a:r>
                        <a:rPr lang="en-ZA" sz="1400" baseline="0" dirty="0" smtClean="0"/>
                        <a:t> 2018/2019</a:t>
                      </a:r>
                      <a:endParaRPr lang="en-ZA" sz="1400" dirty="0"/>
                    </a:p>
                  </a:txBody>
                  <a:tcPr/>
                </a:tc>
                <a:tc>
                  <a:txBody>
                    <a:bodyPr/>
                    <a:lstStyle/>
                    <a:p>
                      <a:r>
                        <a:rPr lang="en-ZA" sz="1400" dirty="0" smtClean="0"/>
                        <a:t>Deviation from Planned Target to Actual</a:t>
                      </a:r>
                      <a:r>
                        <a:rPr lang="en-ZA" sz="1400" baseline="0" dirty="0" smtClean="0"/>
                        <a:t> Achievement 2018/2019</a:t>
                      </a:r>
                      <a:endParaRPr lang="en-ZA" sz="1400" dirty="0"/>
                    </a:p>
                  </a:txBody>
                  <a:tcPr/>
                </a:tc>
                <a:tc>
                  <a:txBody>
                    <a:bodyPr/>
                    <a:lstStyle/>
                    <a:p>
                      <a:r>
                        <a:rPr lang="en-ZA" sz="1400" dirty="0" smtClean="0"/>
                        <a:t>Comment on deviation</a:t>
                      </a:r>
                      <a:endParaRPr lang="en-ZA" sz="1400" dirty="0"/>
                    </a:p>
                  </a:txBody>
                  <a:tcPr/>
                </a:tc>
                <a:extLst>
                  <a:ext uri="{0D108BD9-81ED-4DB2-BD59-A6C34878D82A}">
                    <a16:rowId xmlns:a16="http://schemas.microsoft.com/office/drawing/2014/main" xmlns="" val="10000"/>
                  </a:ext>
                </a:extLst>
              </a:tr>
              <a:tr h="5036303">
                <a:tc>
                  <a:txBody>
                    <a:bodyPr/>
                    <a:lstStyle/>
                    <a:p>
                      <a:r>
                        <a:rPr lang="en-ZA" sz="1400" kern="1200" dirty="0" smtClean="0">
                          <a:solidFill>
                            <a:schemeClr val="dk1"/>
                          </a:solidFill>
                          <a:effectLst/>
                          <a:latin typeface="+mn-lt"/>
                          <a:ea typeface="+mn-ea"/>
                          <a:cs typeface="+mn-cs"/>
                        </a:rPr>
                        <a:t>2.1.3</a:t>
                      </a:r>
                    </a:p>
                    <a:p>
                      <a:r>
                        <a:rPr lang="en-ZA" sz="1400" kern="1200" dirty="0" smtClean="0">
                          <a:solidFill>
                            <a:schemeClr val="dk1"/>
                          </a:solidFill>
                          <a:effectLst/>
                          <a:latin typeface="+mn-lt"/>
                          <a:ea typeface="+mn-ea"/>
                          <a:cs typeface="+mn-cs"/>
                        </a:rPr>
                        <a:t>Aquaculture Development Act developed and implemented as per Operation Phakisa </a:t>
                      </a:r>
                      <a:endParaRPr lang="en-ZA" sz="1400" dirty="0"/>
                    </a:p>
                  </a:txBody>
                  <a:tcPr/>
                </a:tc>
                <a:tc>
                  <a:txBody>
                    <a:bodyPr/>
                    <a:lstStyle/>
                    <a:p>
                      <a:r>
                        <a:rPr lang="en-ZA" sz="1400" kern="1200" dirty="0" smtClean="0">
                          <a:solidFill>
                            <a:schemeClr val="dk1"/>
                          </a:solidFill>
                          <a:effectLst/>
                          <a:latin typeface="+mn-lt"/>
                          <a:ea typeface="+mn-ea"/>
                          <a:cs typeface="+mn-cs"/>
                        </a:rPr>
                        <a:t>The department of Planning, Monitoring and Evaluation (DPME) has assessed the Socio-Economic Impact Assessment (SEIAS) of the Aquaculture Development Bill and granted permission to the department to proceed with the submission of the Bill to Cabinet. </a:t>
                      </a:r>
                      <a:endParaRPr lang="en-ZA" sz="1400" dirty="0"/>
                    </a:p>
                  </a:txBody>
                  <a:tcPr/>
                </a:tc>
                <a:tc>
                  <a:txBody>
                    <a:bodyPr/>
                    <a:lstStyle/>
                    <a:p>
                      <a:pPr marL="0" marR="0" lvl="0" indent="0" algn="l" defTabSz="1053297" rtl="0" eaLnBrk="1" fontAlgn="auto" latinLnBrk="0" hangingPunct="1">
                        <a:lnSpc>
                          <a:spcPct val="100000"/>
                        </a:lnSpc>
                        <a:spcBef>
                          <a:spcPts val="0"/>
                        </a:spcBef>
                        <a:spcAft>
                          <a:spcPts val="0"/>
                        </a:spcAft>
                        <a:buClrTx/>
                        <a:buSzTx/>
                        <a:buFontTx/>
                        <a:buNone/>
                        <a:tabLst/>
                        <a:defRPr/>
                      </a:pPr>
                      <a:r>
                        <a:rPr lang="en-ZA" sz="1400" kern="1200" dirty="0" smtClean="0">
                          <a:solidFill>
                            <a:schemeClr val="dk1"/>
                          </a:solidFill>
                          <a:effectLst/>
                          <a:latin typeface="+mn-lt"/>
                          <a:ea typeface="+mn-ea"/>
                          <a:cs typeface="+mn-cs"/>
                        </a:rPr>
                        <a:t>Aquaculture Development Bill/Act implementation plan</a:t>
                      </a:r>
                    </a:p>
                    <a:p>
                      <a:endParaRPr lang="en-ZA" sz="1400" dirty="0"/>
                    </a:p>
                  </a:txBody>
                  <a:tcPr/>
                </a:tc>
                <a:tc>
                  <a:txBody>
                    <a:bodyPr/>
                    <a:lstStyle/>
                    <a:p>
                      <a:r>
                        <a:rPr lang="en-ZA" sz="1400" kern="1200" dirty="0" smtClean="0">
                          <a:solidFill>
                            <a:schemeClr val="dk1"/>
                          </a:solidFill>
                          <a:effectLst/>
                          <a:latin typeface="+mn-lt"/>
                          <a:ea typeface="+mn-ea"/>
                          <a:cs typeface="+mn-cs"/>
                        </a:rPr>
                        <a:t>Not achieved.</a:t>
                      </a:r>
                    </a:p>
                    <a:p>
                      <a:r>
                        <a:rPr lang="en-ZA" sz="1400" kern="1200" dirty="0" smtClean="0">
                          <a:solidFill>
                            <a:schemeClr val="dk1"/>
                          </a:solidFill>
                          <a:effectLst/>
                          <a:latin typeface="+mn-lt"/>
                          <a:ea typeface="+mn-ea"/>
                          <a:cs typeface="+mn-cs"/>
                        </a:rPr>
                        <a:t> </a:t>
                      </a:r>
                    </a:p>
                    <a:p>
                      <a:r>
                        <a:rPr lang="en-ZA" sz="1400" kern="1200" dirty="0" smtClean="0">
                          <a:solidFill>
                            <a:schemeClr val="dk1"/>
                          </a:solidFill>
                          <a:effectLst/>
                          <a:latin typeface="+mn-lt"/>
                          <a:ea typeface="+mn-ea"/>
                          <a:cs typeface="+mn-cs"/>
                        </a:rPr>
                        <a:t>The Aquaculture Development Bill was introduced in Parliament on the 15th June 2018</a:t>
                      </a:r>
                      <a:endParaRPr lang="en-ZA" sz="1400" dirty="0" smtClean="0"/>
                    </a:p>
                    <a:p>
                      <a:endParaRPr lang="en-ZA" sz="1400" dirty="0"/>
                    </a:p>
                  </a:txBody>
                  <a:tcPr/>
                </a:tc>
                <a:tc>
                  <a:txBody>
                    <a:bodyPr/>
                    <a:lstStyle/>
                    <a:p>
                      <a:pPr marL="0" marR="0" lvl="0" indent="0" algn="l" defTabSz="1053297" rtl="0" eaLnBrk="1" fontAlgn="auto" latinLnBrk="0" hangingPunct="1">
                        <a:lnSpc>
                          <a:spcPct val="100000"/>
                        </a:lnSpc>
                        <a:spcBef>
                          <a:spcPts val="0"/>
                        </a:spcBef>
                        <a:spcAft>
                          <a:spcPts val="0"/>
                        </a:spcAft>
                        <a:buClrTx/>
                        <a:buSzTx/>
                        <a:buFontTx/>
                        <a:buNone/>
                        <a:tabLst/>
                        <a:defRPr/>
                      </a:pPr>
                      <a:r>
                        <a:rPr lang="en-ZA" sz="1400" kern="1200" dirty="0" smtClean="0">
                          <a:solidFill>
                            <a:schemeClr val="dk1"/>
                          </a:solidFill>
                          <a:effectLst/>
                          <a:latin typeface="+mn-lt"/>
                          <a:ea typeface="+mn-ea"/>
                          <a:cs typeface="+mn-cs"/>
                        </a:rPr>
                        <a:t>Aquaculture Development Bill/Act implementation plan was not developed.</a:t>
                      </a:r>
                    </a:p>
                    <a:p>
                      <a:endParaRPr lang="en-ZA" sz="1400" dirty="0"/>
                    </a:p>
                  </a:txBody>
                  <a:tcPr/>
                </a:tc>
                <a:tc>
                  <a:txBody>
                    <a:bodyPr/>
                    <a:lstStyle/>
                    <a:p>
                      <a:pPr marL="0" marR="0" lvl="0" indent="0" algn="l" defTabSz="1053297" rtl="0" eaLnBrk="1" fontAlgn="auto" latinLnBrk="0" hangingPunct="1">
                        <a:lnSpc>
                          <a:spcPct val="100000"/>
                        </a:lnSpc>
                        <a:spcBef>
                          <a:spcPts val="0"/>
                        </a:spcBef>
                        <a:spcAft>
                          <a:spcPts val="0"/>
                        </a:spcAft>
                        <a:buClrTx/>
                        <a:buSzTx/>
                        <a:buFontTx/>
                        <a:buNone/>
                        <a:tabLst/>
                        <a:defRPr/>
                      </a:pPr>
                      <a:r>
                        <a:rPr lang="en-ZA" sz="1400" kern="1200" dirty="0" smtClean="0">
                          <a:solidFill>
                            <a:schemeClr val="dk1"/>
                          </a:solidFill>
                          <a:effectLst/>
                          <a:latin typeface="+mn-lt"/>
                          <a:ea typeface="+mn-ea"/>
                          <a:cs typeface="+mn-cs"/>
                        </a:rPr>
                        <a:t>The implementation plan can only be developed once the President has signed off on the Bill into Act. The process is currently under Parliament processes</a:t>
                      </a:r>
                    </a:p>
                  </a:txBody>
                  <a:tcPr/>
                </a:tc>
                <a:extLst>
                  <a:ext uri="{0D108BD9-81ED-4DB2-BD59-A6C34878D82A}">
                    <a16:rowId xmlns:a16="http://schemas.microsoft.com/office/drawing/2014/main" xmlns="" val="10001"/>
                  </a:ext>
                </a:extLst>
              </a:tr>
            </a:tbl>
          </a:graphicData>
        </a:graphic>
      </p:graphicFrame>
      <p:sp>
        <p:nvSpPr>
          <p:cNvPr id="4" name="Slide Number Placeholder 3"/>
          <p:cNvSpPr>
            <a:spLocks noGrp="1"/>
          </p:cNvSpPr>
          <p:nvPr>
            <p:ph type="sldNum" sz="quarter" idx="10"/>
          </p:nvPr>
        </p:nvSpPr>
        <p:spPr/>
        <p:txBody>
          <a:bodyPr/>
          <a:lstStyle/>
          <a:p>
            <a:pPr>
              <a:defRPr/>
            </a:pPr>
            <a:fld id="{8644B82F-AE1A-44E3-8385-CFA9707FA6CD}" type="slidenum">
              <a:rPr lang="en-ZA" smtClean="0"/>
              <a:pPr>
                <a:defRPr/>
              </a:pPr>
              <a:t>24</a:t>
            </a:fld>
            <a:endParaRPr lang="en-ZA" dirty="0"/>
          </a:p>
        </p:txBody>
      </p:sp>
    </p:spTree>
    <p:extLst>
      <p:ext uri="{BB962C8B-B14F-4D97-AF65-F5344CB8AC3E}">
        <p14:creationId xmlns:p14="http://schemas.microsoft.com/office/powerpoint/2010/main" xmlns="" val="24687547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Achievements against Performance Indicators (</a:t>
            </a:r>
            <a:r>
              <a:rPr lang="en-ZA" dirty="0" err="1" smtClean="0"/>
              <a:t>cont</a:t>
            </a:r>
            <a:r>
              <a:rPr lang="en-ZA" dirty="0" smtClean="0"/>
              <a:t>)</a:t>
            </a:r>
            <a:endParaRPr lang="en-ZA"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1675014829"/>
              </p:ext>
            </p:extLst>
          </p:nvPr>
        </p:nvGraphicFramePr>
        <p:xfrm>
          <a:off x="720725" y="1439863"/>
          <a:ext cx="9178926" cy="6141720"/>
        </p:xfrm>
        <a:graphic>
          <a:graphicData uri="http://schemas.openxmlformats.org/drawingml/2006/table">
            <a:tbl>
              <a:tblPr firstRow="1" bandRow="1">
                <a:tableStyleId>{5C22544A-7EE6-4342-B048-85BDC9FD1C3A}</a:tableStyleId>
              </a:tblPr>
              <a:tblGrid>
                <a:gridCol w="1529821">
                  <a:extLst>
                    <a:ext uri="{9D8B030D-6E8A-4147-A177-3AD203B41FA5}">
                      <a16:colId xmlns:a16="http://schemas.microsoft.com/office/drawing/2014/main" xmlns="" val="20000"/>
                    </a:ext>
                  </a:extLst>
                </a:gridCol>
                <a:gridCol w="1529821">
                  <a:extLst>
                    <a:ext uri="{9D8B030D-6E8A-4147-A177-3AD203B41FA5}">
                      <a16:colId xmlns:a16="http://schemas.microsoft.com/office/drawing/2014/main" xmlns="" val="20001"/>
                    </a:ext>
                  </a:extLst>
                </a:gridCol>
                <a:gridCol w="1529821">
                  <a:extLst>
                    <a:ext uri="{9D8B030D-6E8A-4147-A177-3AD203B41FA5}">
                      <a16:colId xmlns:a16="http://schemas.microsoft.com/office/drawing/2014/main" xmlns="" val="20002"/>
                    </a:ext>
                  </a:extLst>
                </a:gridCol>
                <a:gridCol w="1529821">
                  <a:extLst>
                    <a:ext uri="{9D8B030D-6E8A-4147-A177-3AD203B41FA5}">
                      <a16:colId xmlns:a16="http://schemas.microsoft.com/office/drawing/2014/main" xmlns="" val="20003"/>
                    </a:ext>
                  </a:extLst>
                </a:gridCol>
                <a:gridCol w="1529821">
                  <a:extLst>
                    <a:ext uri="{9D8B030D-6E8A-4147-A177-3AD203B41FA5}">
                      <a16:colId xmlns:a16="http://schemas.microsoft.com/office/drawing/2014/main" xmlns="" val="20004"/>
                    </a:ext>
                  </a:extLst>
                </a:gridCol>
                <a:gridCol w="1529821">
                  <a:extLst>
                    <a:ext uri="{9D8B030D-6E8A-4147-A177-3AD203B41FA5}">
                      <a16:colId xmlns:a16="http://schemas.microsoft.com/office/drawing/2014/main" xmlns="" val="20005"/>
                    </a:ext>
                  </a:extLst>
                </a:gridCol>
              </a:tblGrid>
              <a:tr h="370840">
                <a:tc>
                  <a:txBody>
                    <a:bodyPr/>
                    <a:lstStyle/>
                    <a:p>
                      <a:r>
                        <a:rPr lang="en-ZA" sz="1400" dirty="0" smtClean="0"/>
                        <a:t>Performance Indicator</a:t>
                      </a:r>
                      <a:endParaRPr lang="en-ZA" sz="1400" dirty="0"/>
                    </a:p>
                  </a:txBody>
                  <a:tcPr/>
                </a:tc>
                <a:tc>
                  <a:txBody>
                    <a:bodyPr/>
                    <a:lstStyle/>
                    <a:p>
                      <a:r>
                        <a:rPr lang="en-ZA" sz="1400" dirty="0" smtClean="0"/>
                        <a:t>Actual Achievement 2017/2018</a:t>
                      </a:r>
                      <a:endParaRPr lang="en-ZA" sz="1400" dirty="0"/>
                    </a:p>
                  </a:txBody>
                  <a:tcPr/>
                </a:tc>
                <a:tc>
                  <a:txBody>
                    <a:bodyPr/>
                    <a:lstStyle/>
                    <a:p>
                      <a:r>
                        <a:rPr lang="en-ZA" sz="1400" dirty="0" smtClean="0"/>
                        <a:t>Planned Target 2018/2019</a:t>
                      </a:r>
                      <a:endParaRPr lang="en-ZA" sz="1400" dirty="0"/>
                    </a:p>
                  </a:txBody>
                  <a:tcPr/>
                </a:tc>
                <a:tc>
                  <a:txBody>
                    <a:bodyPr/>
                    <a:lstStyle/>
                    <a:p>
                      <a:r>
                        <a:rPr lang="en-ZA" sz="1400" dirty="0" smtClean="0"/>
                        <a:t>Actual Achievement</a:t>
                      </a:r>
                      <a:r>
                        <a:rPr lang="en-ZA" sz="1400" baseline="0" dirty="0" smtClean="0"/>
                        <a:t> 2018/2019</a:t>
                      </a:r>
                      <a:endParaRPr lang="en-ZA" sz="1400" dirty="0"/>
                    </a:p>
                  </a:txBody>
                  <a:tcPr/>
                </a:tc>
                <a:tc>
                  <a:txBody>
                    <a:bodyPr/>
                    <a:lstStyle/>
                    <a:p>
                      <a:r>
                        <a:rPr lang="en-ZA" sz="1400" dirty="0" smtClean="0"/>
                        <a:t>Deviation from Planned Target to Actual</a:t>
                      </a:r>
                      <a:r>
                        <a:rPr lang="en-ZA" sz="1400" baseline="0" dirty="0" smtClean="0"/>
                        <a:t> Achievement 2018/2019</a:t>
                      </a:r>
                      <a:endParaRPr lang="en-ZA" sz="1400" dirty="0"/>
                    </a:p>
                  </a:txBody>
                  <a:tcPr/>
                </a:tc>
                <a:tc>
                  <a:txBody>
                    <a:bodyPr/>
                    <a:lstStyle/>
                    <a:p>
                      <a:r>
                        <a:rPr lang="en-ZA" sz="1400" dirty="0" smtClean="0"/>
                        <a:t>Comment on deviation</a:t>
                      </a:r>
                      <a:endParaRPr lang="en-ZA" sz="1400" dirty="0"/>
                    </a:p>
                  </a:txBody>
                  <a:tcPr/>
                </a:tc>
                <a:extLst>
                  <a:ext uri="{0D108BD9-81ED-4DB2-BD59-A6C34878D82A}">
                    <a16:rowId xmlns:a16="http://schemas.microsoft.com/office/drawing/2014/main" xmlns="" val="10000"/>
                  </a:ext>
                </a:extLst>
              </a:tr>
              <a:tr h="370840">
                <a:tc>
                  <a:txBody>
                    <a:bodyPr/>
                    <a:lstStyle/>
                    <a:p>
                      <a:r>
                        <a:rPr lang="en-ZA" sz="1400" kern="1200" dirty="0" smtClean="0">
                          <a:solidFill>
                            <a:schemeClr val="dk1"/>
                          </a:solidFill>
                          <a:effectLst/>
                          <a:latin typeface="+mn-lt"/>
                          <a:ea typeface="+mn-ea"/>
                          <a:cs typeface="+mn-cs"/>
                        </a:rPr>
                        <a:t>2.1.4</a:t>
                      </a:r>
                    </a:p>
                    <a:p>
                      <a:r>
                        <a:rPr lang="en-ZA" sz="1400" kern="1200" dirty="0" smtClean="0">
                          <a:solidFill>
                            <a:schemeClr val="dk1"/>
                          </a:solidFill>
                          <a:effectLst/>
                          <a:latin typeface="+mn-lt"/>
                          <a:ea typeface="+mn-ea"/>
                          <a:cs typeface="+mn-cs"/>
                        </a:rPr>
                        <a:t>Number of aquaculture research projects con­ducted </a:t>
                      </a:r>
                      <a:endParaRPr lang="en-ZA" sz="1400" kern="1200" dirty="0">
                        <a:solidFill>
                          <a:schemeClr val="dk1"/>
                        </a:solidFill>
                        <a:effectLst/>
                        <a:latin typeface="+mn-lt"/>
                        <a:ea typeface="+mn-ea"/>
                        <a:cs typeface="+mn-cs"/>
                      </a:endParaRPr>
                    </a:p>
                  </a:txBody>
                  <a:tcPr marL="68580" marR="68580" marT="0" marB="0"/>
                </a:tc>
                <a:tc>
                  <a:txBody>
                    <a:bodyPr/>
                    <a:lstStyle/>
                    <a:p>
                      <a:pPr marL="0" marR="0" lvl="0" indent="0" algn="l" defTabSz="1053297" rtl="0" eaLnBrk="1" fontAlgn="auto" latinLnBrk="0" hangingPunct="1">
                        <a:lnSpc>
                          <a:spcPct val="100000"/>
                        </a:lnSpc>
                        <a:spcBef>
                          <a:spcPts val="0"/>
                        </a:spcBef>
                        <a:spcAft>
                          <a:spcPts val="0"/>
                        </a:spcAft>
                        <a:buClrTx/>
                        <a:buSzTx/>
                        <a:buFontTx/>
                        <a:buNone/>
                        <a:tabLst/>
                        <a:defRPr/>
                      </a:pPr>
                      <a:r>
                        <a:rPr lang="en-ZA" sz="1400" kern="1200" dirty="0" smtClean="0">
                          <a:solidFill>
                            <a:schemeClr val="dk1"/>
                          </a:solidFill>
                          <a:effectLst/>
                          <a:latin typeface="+mn-lt"/>
                          <a:ea typeface="+mn-ea"/>
                          <a:cs typeface="+mn-cs"/>
                        </a:rPr>
                        <a:t>2 new studies on production systems for new candidate species for aquaculture were conducted and report has been compiled.</a:t>
                      </a:r>
                    </a:p>
                    <a:p>
                      <a:endParaRPr lang="en-ZA" dirty="0"/>
                    </a:p>
                  </a:txBody>
                  <a:tcPr/>
                </a:tc>
                <a:tc>
                  <a:txBody>
                    <a:bodyPr/>
                    <a:lstStyle/>
                    <a:p>
                      <a:endParaRPr lang="en-ZA" dirty="0"/>
                    </a:p>
                  </a:txBody>
                  <a:tcPr/>
                </a:tc>
                <a:tc>
                  <a:txBody>
                    <a:bodyPr/>
                    <a:lstStyle/>
                    <a:p>
                      <a:r>
                        <a:rPr lang="en-ZA" sz="1400" kern="1200" dirty="0" smtClean="0">
                          <a:solidFill>
                            <a:schemeClr val="dk1"/>
                          </a:solidFill>
                          <a:effectLst/>
                          <a:latin typeface="+mn-lt"/>
                          <a:ea typeface="+mn-ea"/>
                          <a:cs typeface="+mn-cs"/>
                        </a:rPr>
                        <a:t>The Entity achieved 3 of the 4 planned aquaculture research projects as outlined below.</a:t>
                      </a:r>
                      <a:endParaRPr lang="en-ZA" sz="1400" dirty="0"/>
                    </a:p>
                  </a:txBody>
                  <a:tcPr/>
                </a:tc>
                <a:tc>
                  <a:txBody>
                    <a:bodyPr/>
                    <a:lstStyle/>
                    <a:p>
                      <a:endParaRPr lang="en-ZA"/>
                    </a:p>
                  </a:txBody>
                  <a:tcPr/>
                </a:tc>
                <a:tc>
                  <a:txBody>
                    <a:bodyPr/>
                    <a:lstStyle/>
                    <a:p>
                      <a:endParaRPr lang="en-ZA"/>
                    </a:p>
                  </a:txBody>
                  <a:tcPr/>
                </a:tc>
                <a:extLst>
                  <a:ext uri="{0D108BD9-81ED-4DB2-BD59-A6C34878D82A}">
                    <a16:rowId xmlns:a16="http://schemas.microsoft.com/office/drawing/2014/main" xmlns="" val="10001"/>
                  </a:ext>
                </a:extLst>
              </a:tr>
              <a:tr h="370840">
                <a:tc>
                  <a:txBody>
                    <a:bodyPr/>
                    <a:lstStyle/>
                    <a:p>
                      <a:endParaRPr lang="en-ZA"/>
                    </a:p>
                  </a:txBody>
                  <a:tcPr/>
                </a:tc>
                <a:tc>
                  <a:txBody>
                    <a:bodyPr/>
                    <a:lstStyle/>
                    <a:p>
                      <a:endParaRPr lang="en-ZA" dirty="0"/>
                    </a:p>
                  </a:txBody>
                  <a:tcPr/>
                </a:tc>
                <a:tc>
                  <a:txBody>
                    <a:bodyPr/>
                    <a:lstStyle/>
                    <a:p>
                      <a:r>
                        <a:rPr lang="en-ZA" sz="1400" kern="1200" dirty="0" smtClean="0">
                          <a:solidFill>
                            <a:schemeClr val="dk1"/>
                          </a:solidFill>
                          <a:effectLst/>
                          <a:latin typeface="+mn-lt"/>
                          <a:ea typeface="+mn-ea"/>
                          <a:cs typeface="+mn-cs"/>
                        </a:rPr>
                        <a:t>One new</a:t>
                      </a:r>
                    </a:p>
                    <a:p>
                      <a:r>
                        <a:rPr lang="en-ZA" sz="1400" kern="1200" dirty="0" smtClean="0">
                          <a:solidFill>
                            <a:schemeClr val="dk1"/>
                          </a:solidFill>
                          <a:effectLst/>
                          <a:latin typeface="+mn-lt"/>
                          <a:ea typeface="+mn-ea"/>
                          <a:cs typeface="+mn-cs"/>
                        </a:rPr>
                        <a:t>research on</a:t>
                      </a:r>
                    </a:p>
                    <a:p>
                      <a:r>
                        <a:rPr lang="en-ZA" sz="1400" kern="1200" dirty="0" smtClean="0">
                          <a:solidFill>
                            <a:schemeClr val="dk1"/>
                          </a:solidFill>
                          <a:effectLst/>
                          <a:latin typeface="+mn-lt"/>
                          <a:ea typeface="+mn-ea"/>
                          <a:cs typeface="+mn-cs"/>
                        </a:rPr>
                        <a:t>economics of</a:t>
                      </a:r>
                    </a:p>
                    <a:p>
                      <a:r>
                        <a:rPr lang="en-ZA" sz="1400" kern="1200" dirty="0" smtClean="0">
                          <a:solidFill>
                            <a:schemeClr val="dk1"/>
                          </a:solidFill>
                          <a:effectLst/>
                          <a:latin typeface="+mn-lt"/>
                          <a:ea typeface="+mn-ea"/>
                          <a:cs typeface="+mn-cs"/>
                        </a:rPr>
                        <a:t>new candidate</a:t>
                      </a:r>
                    </a:p>
                    <a:p>
                      <a:r>
                        <a:rPr lang="en-ZA" sz="1400" kern="1200" dirty="0" smtClean="0">
                          <a:solidFill>
                            <a:schemeClr val="dk1"/>
                          </a:solidFill>
                          <a:effectLst/>
                          <a:latin typeface="+mn-lt"/>
                          <a:ea typeface="+mn-ea"/>
                          <a:cs typeface="+mn-cs"/>
                        </a:rPr>
                        <a:t>species for aquaculture</a:t>
                      </a:r>
                    </a:p>
                    <a:p>
                      <a:r>
                        <a:rPr lang="en-ZA" sz="1400" kern="1200" dirty="0" smtClean="0">
                          <a:solidFill>
                            <a:schemeClr val="dk1"/>
                          </a:solidFill>
                          <a:effectLst/>
                          <a:latin typeface="+mn-lt"/>
                          <a:ea typeface="+mn-ea"/>
                          <a:cs typeface="+mn-cs"/>
                        </a:rPr>
                        <a:t>conducted</a:t>
                      </a:r>
                    </a:p>
                    <a:p>
                      <a:r>
                        <a:rPr lang="en-ZA" sz="1400" kern="1200" dirty="0" smtClean="0">
                          <a:solidFill>
                            <a:schemeClr val="dk1"/>
                          </a:solidFill>
                          <a:effectLst/>
                          <a:latin typeface="+mn-lt"/>
                          <a:ea typeface="+mn-ea"/>
                          <a:cs typeface="+mn-cs"/>
                        </a:rPr>
                        <a:t>(Sea urchin)</a:t>
                      </a:r>
                      <a:endParaRPr lang="en-ZA" sz="1400" dirty="0" smtClean="0"/>
                    </a:p>
                    <a:p>
                      <a:endParaRPr lang="en-ZA" sz="1400" dirty="0"/>
                    </a:p>
                  </a:txBody>
                  <a:tcPr/>
                </a:tc>
                <a:tc>
                  <a:txBody>
                    <a:bodyPr/>
                    <a:lstStyle/>
                    <a:p>
                      <a:r>
                        <a:rPr lang="en-ZA" sz="1400" kern="1200" dirty="0" smtClean="0">
                          <a:solidFill>
                            <a:schemeClr val="dk1"/>
                          </a:solidFill>
                          <a:effectLst/>
                          <a:latin typeface="+mn-lt"/>
                          <a:ea typeface="+mn-ea"/>
                          <a:cs typeface="+mn-cs"/>
                        </a:rPr>
                        <a:t>Achieved.</a:t>
                      </a:r>
                    </a:p>
                    <a:p>
                      <a:r>
                        <a:rPr lang="en-ZA" sz="1400" kern="1200" dirty="0" smtClean="0">
                          <a:solidFill>
                            <a:schemeClr val="dk1"/>
                          </a:solidFill>
                          <a:effectLst/>
                          <a:latin typeface="+mn-lt"/>
                          <a:ea typeface="+mn-ea"/>
                          <a:cs typeface="+mn-cs"/>
                        </a:rPr>
                        <a:t> </a:t>
                      </a:r>
                    </a:p>
                    <a:p>
                      <a:r>
                        <a:rPr lang="en-ZA" sz="1400" kern="1200" dirty="0" smtClean="0">
                          <a:solidFill>
                            <a:schemeClr val="dk1"/>
                          </a:solidFill>
                          <a:effectLst/>
                          <a:latin typeface="+mn-lt"/>
                          <a:ea typeface="+mn-ea"/>
                          <a:cs typeface="+mn-cs"/>
                        </a:rPr>
                        <a:t>One new</a:t>
                      </a:r>
                    </a:p>
                    <a:p>
                      <a:r>
                        <a:rPr lang="en-ZA" sz="1400" kern="1200" dirty="0" smtClean="0">
                          <a:solidFill>
                            <a:schemeClr val="dk1"/>
                          </a:solidFill>
                          <a:effectLst/>
                          <a:latin typeface="+mn-lt"/>
                          <a:ea typeface="+mn-ea"/>
                          <a:cs typeface="+mn-cs"/>
                        </a:rPr>
                        <a:t>research on</a:t>
                      </a:r>
                    </a:p>
                    <a:p>
                      <a:r>
                        <a:rPr lang="en-ZA" sz="1400" kern="1200" dirty="0" smtClean="0">
                          <a:solidFill>
                            <a:schemeClr val="dk1"/>
                          </a:solidFill>
                          <a:effectLst/>
                          <a:latin typeface="+mn-lt"/>
                          <a:ea typeface="+mn-ea"/>
                          <a:cs typeface="+mn-cs"/>
                        </a:rPr>
                        <a:t>economics of</a:t>
                      </a:r>
                    </a:p>
                    <a:p>
                      <a:r>
                        <a:rPr lang="en-ZA" sz="1400" kern="1200" dirty="0" smtClean="0">
                          <a:solidFill>
                            <a:schemeClr val="dk1"/>
                          </a:solidFill>
                          <a:effectLst/>
                          <a:latin typeface="+mn-lt"/>
                          <a:ea typeface="+mn-ea"/>
                          <a:cs typeface="+mn-cs"/>
                        </a:rPr>
                        <a:t>new candidate</a:t>
                      </a:r>
                    </a:p>
                    <a:p>
                      <a:r>
                        <a:rPr lang="en-ZA" sz="1400" kern="1200" dirty="0" smtClean="0">
                          <a:solidFill>
                            <a:schemeClr val="dk1"/>
                          </a:solidFill>
                          <a:effectLst/>
                          <a:latin typeface="+mn-lt"/>
                          <a:ea typeface="+mn-ea"/>
                          <a:cs typeface="+mn-cs"/>
                        </a:rPr>
                        <a:t>species for aquaculture was</a:t>
                      </a:r>
                    </a:p>
                    <a:p>
                      <a:r>
                        <a:rPr lang="en-ZA" sz="1400" kern="1200" dirty="0" smtClean="0">
                          <a:solidFill>
                            <a:schemeClr val="dk1"/>
                          </a:solidFill>
                          <a:effectLst/>
                          <a:latin typeface="+mn-lt"/>
                          <a:ea typeface="+mn-ea"/>
                          <a:cs typeface="+mn-cs"/>
                        </a:rPr>
                        <a:t>conducted</a:t>
                      </a:r>
                    </a:p>
                    <a:p>
                      <a:r>
                        <a:rPr lang="en-ZA" sz="1400" kern="1200" dirty="0" smtClean="0">
                          <a:solidFill>
                            <a:schemeClr val="dk1"/>
                          </a:solidFill>
                          <a:effectLst/>
                          <a:latin typeface="+mn-lt"/>
                          <a:ea typeface="+mn-ea"/>
                          <a:cs typeface="+mn-cs"/>
                        </a:rPr>
                        <a:t>(Sea urchin) and report has been compiled and approved.</a:t>
                      </a:r>
                      <a:endParaRPr lang="en-ZA" sz="1400" dirty="0" smtClean="0"/>
                    </a:p>
                  </a:txBody>
                  <a:tcPr/>
                </a:tc>
                <a:tc>
                  <a:txBody>
                    <a:bodyPr/>
                    <a:lstStyle/>
                    <a:p>
                      <a:r>
                        <a:rPr lang="en-ZA" sz="1400" dirty="0" smtClean="0"/>
                        <a:t>N/A</a:t>
                      </a:r>
                      <a:endParaRPr lang="en-ZA" sz="1400" dirty="0"/>
                    </a:p>
                  </a:txBody>
                  <a:tcPr/>
                </a:tc>
                <a:tc>
                  <a:txBody>
                    <a:bodyPr/>
                    <a:lstStyle/>
                    <a:p>
                      <a:r>
                        <a:rPr lang="en-ZA" sz="1400" dirty="0" smtClean="0"/>
                        <a:t>N/A</a:t>
                      </a:r>
                      <a:endParaRPr lang="en-ZA" sz="1400" dirty="0"/>
                    </a:p>
                  </a:txBody>
                  <a:tcPr/>
                </a:tc>
                <a:extLst>
                  <a:ext uri="{0D108BD9-81ED-4DB2-BD59-A6C34878D82A}">
                    <a16:rowId xmlns:a16="http://schemas.microsoft.com/office/drawing/2014/main" xmlns="" val="10002"/>
                  </a:ext>
                </a:extLst>
              </a:tr>
            </a:tbl>
          </a:graphicData>
        </a:graphic>
      </p:graphicFrame>
      <p:sp>
        <p:nvSpPr>
          <p:cNvPr id="4" name="Slide Number Placeholder 3"/>
          <p:cNvSpPr>
            <a:spLocks noGrp="1"/>
          </p:cNvSpPr>
          <p:nvPr>
            <p:ph type="sldNum" sz="quarter" idx="10"/>
          </p:nvPr>
        </p:nvSpPr>
        <p:spPr/>
        <p:txBody>
          <a:bodyPr/>
          <a:lstStyle/>
          <a:p>
            <a:pPr>
              <a:defRPr/>
            </a:pPr>
            <a:fld id="{8644B82F-AE1A-44E3-8385-CFA9707FA6CD}" type="slidenum">
              <a:rPr lang="en-ZA" smtClean="0"/>
              <a:pPr>
                <a:defRPr/>
              </a:pPr>
              <a:t>25</a:t>
            </a:fld>
            <a:endParaRPr lang="en-ZA" dirty="0"/>
          </a:p>
        </p:txBody>
      </p:sp>
    </p:spTree>
    <p:extLst>
      <p:ext uri="{BB962C8B-B14F-4D97-AF65-F5344CB8AC3E}">
        <p14:creationId xmlns:p14="http://schemas.microsoft.com/office/powerpoint/2010/main" xmlns="" val="4444784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Achievements against Performance Indicators (</a:t>
            </a:r>
            <a:r>
              <a:rPr lang="en-ZA" dirty="0" err="1" smtClean="0"/>
              <a:t>cont</a:t>
            </a:r>
            <a:r>
              <a:rPr lang="en-ZA" dirty="0" smtClean="0"/>
              <a:t>)</a:t>
            </a:r>
            <a:endParaRPr lang="en-ZA"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1915550523"/>
              </p:ext>
            </p:extLst>
          </p:nvPr>
        </p:nvGraphicFramePr>
        <p:xfrm>
          <a:off x="306141" y="1439863"/>
          <a:ext cx="10607754" cy="6556248"/>
        </p:xfrm>
        <a:graphic>
          <a:graphicData uri="http://schemas.openxmlformats.org/drawingml/2006/table">
            <a:tbl>
              <a:tblPr firstRow="1" bandRow="1">
                <a:tableStyleId>{5C22544A-7EE6-4342-B048-85BDC9FD1C3A}</a:tableStyleId>
              </a:tblPr>
              <a:tblGrid>
                <a:gridCol w="1944406">
                  <a:extLst>
                    <a:ext uri="{9D8B030D-6E8A-4147-A177-3AD203B41FA5}">
                      <a16:colId xmlns:a16="http://schemas.microsoft.com/office/drawing/2014/main" xmlns="" val="20000"/>
                    </a:ext>
                  </a:extLst>
                </a:gridCol>
                <a:gridCol w="1529821">
                  <a:extLst>
                    <a:ext uri="{9D8B030D-6E8A-4147-A177-3AD203B41FA5}">
                      <a16:colId xmlns:a16="http://schemas.microsoft.com/office/drawing/2014/main" xmlns="" val="20001"/>
                    </a:ext>
                  </a:extLst>
                </a:gridCol>
                <a:gridCol w="1529821">
                  <a:extLst>
                    <a:ext uri="{9D8B030D-6E8A-4147-A177-3AD203B41FA5}">
                      <a16:colId xmlns:a16="http://schemas.microsoft.com/office/drawing/2014/main" xmlns="" val="20002"/>
                    </a:ext>
                  </a:extLst>
                </a:gridCol>
                <a:gridCol w="2544064">
                  <a:extLst>
                    <a:ext uri="{9D8B030D-6E8A-4147-A177-3AD203B41FA5}">
                      <a16:colId xmlns:a16="http://schemas.microsoft.com/office/drawing/2014/main" xmlns="" val="20003"/>
                    </a:ext>
                  </a:extLst>
                </a:gridCol>
                <a:gridCol w="1529821">
                  <a:extLst>
                    <a:ext uri="{9D8B030D-6E8A-4147-A177-3AD203B41FA5}">
                      <a16:colId xmlns:a16="http://schemas.microsoft.com/office/drawing/2014/main" xmlns="" val="20004"/>
                    </a:ext>
                  </a:extLst>
                </a:gridCol>
                <a:gridCol w="1529821">
                  <a:extLst>
                    <a:ext uri="{9D8B030D-6E8A-4147-A177-3AD203B41FA5}">
                      <a16:colId xmlns:a16="http://schemas.microsoft.com/office/drawing/2014/main" xmlns="" val="20005"/>
                    </a:ext>
                  </a:extLst>
                </a:gridCol>
              </a:tblGrid>
              <a:tr h="1088009">
                <a:tc>
                  <a:txBody>
                    <a:bodyPr/>
                    <a:lstStyle/>
                    <a:p>
                      <a:r>
                        <a:rPr lang="en-ZA" sz="1400" dirty="0" smtClean="0"/>
                        <a:t>Performance Indicator</a:t>
                      </a:r>
                      <a:endParaRPr lang="en-ZA" sz="1400" dirty="0"/>
                    </a:p>
                  </a:txBody>
                  <a:tcPr/>
                </a:tc>
                <a:tc>
                  <a:txBody>
                    <a:bodyPr/>
                    <a:lstStyle/>
                    <a:p>
                      <a:r>
                        <a:rPr lang="en-ZA" sz="1400" dirty="0" smtClean="0"/>
                        <a:t>Actual Achievement 2017/2018</a:t>
                      </a:r>
                      <a:endParaRPr lang="en-ZA" sz="1400" dirty="0"/>
                    </a:p>
                  </a:txBody>
                  <a:tcPr/>
                </a:tc>
                <a:tc>
                  <a:txBody>
                    <a:bodyPr/>
                    <a:lstStyle/>
                    <a:p>
                      <a:r>
                        <a:rPr lang="en-ZA" sz="1400" dirty="0" smtClean="0"/>
                        <a:t>Planned Target 2018/2019</a:t>
                      </a:r>
                      <a:endParaRPr lang="en-ZA" sz="1400" dirty="0"/>
                    </a:p>
                  </a:txBody>
                  <a:tcPr/>
                </a:tc>
                <a:tc>
                  <a:txBody>
                    <a:bodyPr/>
                    <a:lstStyle/>
                    <a:p>
                      <a:r>
                        <a:rPr lang="en-ZA" sz="1400" dirty="0" smtClean="0"/>
                        <a:t>Actual Achievement</a:t>
                      </a:r>
                      <a:r>
                        <a:rPr lang="en-ZA" sz="1400" baseline="0" dirty="0" smtClean="0"/>
                        <a:t> 2018/2019</a:t>
                      </a:r>
                      <a:endParaRPr lang="en-ZA" sz="1400" dirty="0"/>
                    </a:p>
                  </a:txBody>
                  <a:tcPr/>
                </a:tc>
                <a:tc>
                  <a:txBody>
                    <a:bodyPr/>
                    <a:lstStyle/>
                    <a:p>
                      <a:r>
                        <a:rPr lang="en-ZA" sz="1400" dirty="0" smtClean="0"/>
                        <a:t>Deviation from Planned Target to Actual</a:t>
                      </a:r>
                      <a:r>
                        <a:rPr lang="en-ZA" sz="1400" baseline="0" dirty="0" smtClean="0"/>
                        <a:t> Achievement 2018/2019</a:t>
                      </a:r>
                      <a:endParaRPr lang="en-ZA" sz="1400" dirty="0"/>
                    </a:p>
                  </a:txBody>
                  <a:tcPr/>
                </a:tc>
                <a:tc>
                  <a:txBody>
                    <a:bodyPr/>
                    <a:lstStyle/>
                    <a:p>
                      <a:r>
                        <a:rPr lang="en-ZA" sz="1400" dirty="0" smtClean="0"/>
                        <a:t>Comment on deviation</a:t>
                      </a:r>
                      <a:endParaRPr lang="en-ZA" sz="1400" dirty="0"/>
                    </a:p>
                  </a:txBody>
                  <a:tcPr/>
                </a:tc>
                <a:extLst>
                  <a:ext uri="{0D108BD9-81ED-4DB2-BD59-A6C34878D82A}">
                    <a16:rowId xmlns:a16="http://schemas.microsoft.com/office/drawing/2014/main" xmlns="" val="10000"/>
                  </a:ext>
                </a:extLst>
              </a:tr>
              <a:tr h="5213199">
                <a:tc>
                  <a:txBody>
                    <a:bodyPr/>
                    <a:lstStyle/>
                    <a:p>
                      <a:r>
                        <a:rPr lang="en-ZA" sz="1400" kern="1200" dirty="0" smtClean="0">
                          <a:solidFill>
                            <a:schemeClr val="dk1"/>
                          </a:solidFill>
                          <a:effectLst/>
                          <a:latin typeface="+mn-lt"/>
                          <a:ea typeface="+mn-ea"/>
                          <a:cs typeface="+mn-cs"/>
                        </a:rPr>
                        <a:t>2.1.4</a:t>
                      </a:r>
                    </a:p>
                    <a:p>
                      <a:r>
                        <a:rPr lang="en-ZA" sz="1400" kern="1200" dirty="0" smtClean="0">
                          <a:solidFill>
                            <a:schemeClr val="dk1"/>
                          </a:solidFill>
                          <a:effectLst/>
                          <a:latin typeface="+mn-lt"/>
                          <a:ea typeface="+mn-ea"/>
                          <a:cs typeface="+mn-cs"/>
                        </a:rPr>
                        <a:t>Number of aquaculture research projects con­ducted </a:t>
                      </a:r>
                      <a:endParaRPr lang="en-ZA" sz="1400" kern="1200" dirty="0">
                        <a:solidFill>
                          <a:schemeClr val="dk1"/>
                        </a:solidFill>
                        <a:effectLst/>
                        <a:latin typeface="+mn-lt"/>
                        <a:ea typeface="+mn-ea"/>
                        <a:cs typeface="+mn-cs"/>
                      </a:endParaRPr>
                    </a:p>
                  </a:txBody>
                  <a:tcPr marL="68580" marR="68580" marT="0" marB="0"/>
                </a:tc>
                <a:tc>
                  <a:txBody>
                    <a:bodyPr/>
                    <a:lstStyle/>
                    <a:p>
                      <a:pPr marL="0" marR="0" lvl="0" indent="0" algn="l" defTabSz="1053297" rtl="0" eaLnBrk="1" fontAlgn="auto" latinLnBrk="0" hangingPunct="1">
                        <a:lnSpc>
                          <a:spcPct val="100000"/>
                        </a:lnSpc>
                        <a:spcBef>
                          <a:spcPts val="0"/>
                        </a:spcBef>
                        <a:spcAft>
                          <a:spcPts val="0"/>
                        </a:spcAft>
                        <a:buClrTx/>
                        <a:buSzTx/>
                        <a:buFontTx/>
                        <a:buNone/>
                        <a:tabLst/>
                        <a:defRPr/>
                      </a:pPr>
                      <a:r>
                        <a:rPr lang="en-ZA" sz="1400" kern="1200" dirty="0" smtClean="0">
                          <a:solidFill>
                            <a:schemeClr val="dk1"/>
                          </a:solidFill>
                          <a:effectLst/>
                          <a:latin typeface="+mn-lt"/>
                          <a:ea typeface="+mn-ea"/>
                          <a:cs typeface="+mn-cs"/>
                        </a:rPr>
                        <a:t>2 new studies on production systems for new candidate species for aquaculture were conducted and report has been compiled.</a:t>
                      </a:r>
                    </a:p>
                    <a:p>
                      <a:endParaRPr lang="en-ZA" dirty="0"/>
                    </a:p>
                  </a:txBody>
                  <a:tcPr/>
                </a:tc>
                <a:tc>
                  <a:txBody>
                    <a:bodyPr/>
                    <a:lstStyle/>
                    <a:p>
                      <a:r>
                        <a:rPr lang="en-ZA" sz="1400" kern="1200" dirty="0" smtClean="0">
                          <a:solidFill>
                            <a:schemeClr val="dk1"/>
                          </a:solidFill>
                          <a:effectLst/>
                          <a:latin typeface="+mn-lt"/>
                          <a:ea typeface="+mn-ea"/>
                          <a:cs typeface="+mn-cs"/>
                        </a:rPr>
                        <a:t>One new</a:t>
                      </a:r>
                    </a:p>
                    <a:p>
                      <a:r>
                        <a:rPr lang="en-ZA" sz="1400" kern="1200" dirty="0" smtClean="0">
                          <a:solidFill>
                            <a:schemeClr val="dk1"/>
                          </a:solidFill>
                          <a:effectLst/>
                          <a:latin typeface="+mn-lt"/>
                          <a:ea typeface="+mn-ea"/>
                          <a:cs typeface="+mn-cs"/>
                        </a:rPr>
                        <a:t>research project</a:t>
                      </a:r>
                    </a:p>
                    <a:p>
                      <a:r>
                        <a:rPr lang="en-ZA" sz="1400" kern="1200" dirty="0" smtClean="0">
                          <a:solidFill>
                            <a:schemeClr val="dk1"/>
                          </a:solidFill>
                          <a:effectLst/>
                          <a:latin typeface="+mn-lt"/>
                          <a:ea typeface="+mn-ea"/>
                          <a:cs typeface="+mn-cs"/>
                        </a:rPr>
                        <a:t>on production</a:t>
                      </a:r>
                    </a:p>
                    <a:p>
                      <a:r>
                        <a:rPr lang="en-ZA" sz="1400" kern="1200" dirty="0" smtClean="0">
                          <a:solidFill>
                            <a:schemeClr val="dk1"/>
                          </a:solidFill>
                          <a:effectLst/>
                          <a:latin typeface="+mn-lt"/>
                          <a:ea typeface="+mn-ea"/>
                          <a:cs typeface="+mn-cs"/>
                        </a:rPr>
                        <a:t>systems for new</a:t>
                      </a:r>
                    </a:p>
                    <a:p>
                      <a:r>
                        <a:rPr lang="en-ZA" sz="1400" kern="1200" dirty="0" smtClean="0">
                          <a:solidFill>
                            <a:schemeClr val="dk1"/>
                          </a:solidFill>
                          <a:effectLst/>
                          <a:latin typeface="+mn-lt"/>
                          <a:ea typeface="+mn-ea"/>
                          <a:cs typeface="+mn-cs"/>
                        </a:rPr>
                        <a:t>candidate species</a:t>
                      </a:r>
                    </a:p>
                    <a:p>
                      <a:r>
                        <a:rPr lang="en-ZA" sz="1400" kern="1200" dirty="0" smtClean="0">
                          <a:solidFill>
                            <a:schemeClr val="dk1"/>
                          </a:solidFill>
                          <a:effectLst/>
                          <a:latin typeface="+mn-lt"/>
                          <a:ea typeface="+mn-ea"/>
                          <a:cs typeface="+mn-cs"/>
                        </a:rPr>
                        <a:t>for aquaculture</a:t>
                      </a:r>
                    </a:p>
                    <a:p>
                      <a:r>
                        <a:rPr lang="en-ZA" sz="1400" kern="1200" dirty="0" smtClean="0">
                          <a:solidFill>
                            <a:schemeClr val="dk1"/>
                          </a:solidFill>
                          <a:effectLst/>
                          <a:latin typeface="+mn-lt"/>
                          <a:ea typeface="+mn-ea"/>
                          <a:cs typeface="+mn-cs"/>
                        </a:rPr>
                        <a:t>conducted</a:t>
                      </a:r>
                    </a:p>
                    <a:p>
                      <a:r>
                        <a:rPr lang="en-ZA" sz="1400" kern="1200" dirty="0" smtClean="0">
                          <a:solidFill>
                            <a:schemeClr val="dk1"/>
                          </a:solidFill>
                          <a:effectLst/>
                          <a:latin typeface="+mn-lt"/>
                          <a:ea typeface="+mn-ea"/>
                          <a:cs typeface="+mn-cs"/>
                        </a:rPr>
                        <a:t>(Scallops)</a:t>
                      </a:r>
                      <a:endParaRPr lang="en-ZA" sz="1400" dirty="0"/>
                    </a:p>
                  </a:txBody>
                  <a:tcPr/>
                </a:tc>
                <a:tc>
                  <a:txBody>
                    <a:bodyPr/>
                    <a:lstStyle/>
                    <a:p>
                      <a:pPr algn="just">
                        <a:lnSpc>
                          <a:spcPct val="115000"/>
                        </a:lnSpc>
                        <a:spcAft>
                          <a:spcPts val="0"/>
                        </a:spcAft>
                      </a:pPr>
                      <a:r>
                        <a:rPr lang="en-ZA" sz="1400" dirty="0">
                          <a:solidFill>
                            <a:srgbClr val="000000"/>
                          </a:solidFill>
                          <a:effectLst/>
                          <a:latin typeface="+mj-lt"/>
                          <a:ea typeface="Calibri" panose="020F0502020204030204" pitchFamily="34" charset="0"/>
                          <a:cs typeface="Times New Roman" panose="02020603050405020304" pitchFamily="18" charset="0"/>
                        </a:rPr>
                        <a:t>Not achieved.</a:t>
                      </a:r>
                      <a:endParaRPr lang="en-ZA" sz="1400" dirty="0">
                        <a:effectLst/>
                        <a:latin typeface="+mj-lt"/>
                        <a:ea typeface="Calibri" panose="020F0502020204030204" pitchFamily="34" charset="0"/>
                        <a:cs typeface="Times New Roman" panose="02020603050405020304" pitchFamily="18" charset="0"/>
                      </a:endParaRPr>
                    </a:p>
                    <a:p>
                      <a:pPr algn="just">
                        <a:lnSpc>
                          <a:spcPct val="115000"/>
                        </a:lnSpc>
                        <a:spcAft>
                          <a:spcPts val="0"/>
                        </a:spcAft>
                      </a:pPr>
                      <a:r>
                        <a:rPr lang="en-ZA" sz="1400" dirty="0">
                          <a:solidFill>
                            <a:srgbClr val="000000"/>
                          </a:solidFill>
                          <a:effectLst/>
                          <a:latin typeface="+mj-lt"/>
                          <a:ea typeface="Calibri" panose="020F0502020204030204" pitchFamily="34" charset="0"/>
                          <a:cs typeface="Times New Roman" panose="02020603050405020304" pitchFamily="18" charset="0"/>
                        </a:rPr>
                        <a:t> </a:t>
                      </a:r>
                      <a:endParaRPr lang="en-ZA" sz="1400" dirty="0">
                        <a:effectLst/>
                        <a:latin typeface="+mj-lt"/>
                        <a:ea typeface="Calibri" panose="020F0502020204030204" pitchFamily="34" charset="0"/>
                        <a:cs typeface="Times New Roman" panose="02020603050405020304" pitchFamily="18" charset="0"/>
                      </a:endParaRPr>
                    </a:p>
                    <a:p>
                      <a:pPr algn="just">
                        <a:lnSpc>
                          <a:spcPct val="115000"/>
                        </a:lnSpc>
                        <a:spcAft>
                          <a:spcPts val="0"/>
                        </a:spcAft>
                      </a:pPr>
                      <a:r>
                        <a:rPr lang="en-ZA" sz="1400" dirty="0">
                          <a:solidFill>
                            <a:srgbClr val="000000"/>
                          </a:solidFill>
                          <a:effectLst/>
                          <a:latin typeface="+mj-lt"/>
                          <a:ea typeface="Calibri" panose="020F0502020204030204" pitchFamily="34" charset="0"/>
                          <a:cs typeface="Times New Roman" panose="02020603050405020304" pitchFamily="18" charset="0"/>
                        </a:rPr>
                        <a:t>An exploratory survey of </a:t>
                      </a:r>
                      <a:r>
                        <a:rPr lang="en-ZA" sz="1400" dirty="0" err="1">
                          <a:solidFill>
                            <a:srgbClr val="000000"/>
                          </a:solidFill>
                          <a:effectLst/>
                          <a:latin typeface="+mj-lt"/>
                          <a:ea typeface="Calibri" panose="020F0502020204030204" pitchFamily="34" charset="0"/>
                          <a:cs typeface="Times New Roman" panose="02020603050405020304" pitchFamily="18" charset="0"/>
                        </a:rPr>
                        <a:t>Algoa</a:t>
                      </a:r>
                      <a:r>
                        <a:rPr lang="en-ZA" sz="1400" dirty="0">
                          <a:solidFill>
                            <a:srgbClr val="000000"/>
                          </a:solidFill>
                          <a:effectLst/>
                          <a:latin typeface="+mj-lt"/>
                          <a:ea typeface="Calibri" panose="020F0502020204030204" pitchFamily="34" charset="0"/>
                          <a:cs typeface="Times New Roman" panose="02020603050405020304" pitchFamily="18" charset="0"/>
                        </a:rPr>
                        <a:t> Bay was conducted in April 2018 by contracted divers to establish the population density and to collect 30 scallops </a:t>
                      </a:r>
                      <a:r>
                        <a:rPr lang="en-ZA" sz="1400" dirty="0" err="1">
                          <a:solidFill>
                            <a:srgbClr val="000000"/>
                          </a:solidFill>
                          <a:effectLst/>
                          <a:latin typeface="+mj-lt"/>
                          <a:ea typeface="Calibri" panose="020F0502020204030204" pitchFamily="34" charset="0"/>
                          <a:cs typeface="Times New Roman" panose="02020603050405020304" pitchFamily="18" charset="0"/>
                        </a:rPr>
                        <a:t>parentstock</a:t>
                      </a:r>
                      <a:r>
                        <a:rPr lang="en-ZA" sz="1400" dirty="0">
                          <a:solidFill>
                            <a:srgbClr val="000000"/>
                          </a:solidFill>
                          <a:effectLst/>
                          <a:latin typeface="+mj-lt"/>
                          <a:ea typeface="Calibri" panose="020F0502020204030204" pitchFamily="34" charset="0"/>
                          <a:cs typeface="Times New Roman" panose="02020603050405020304" pitchFamily="18" charset="0"/>
                        </a:rPr>
                        <a:t>/</a:t>
                      </a:r>
                      <a:r>
                        <a:rPr lang="en-ZA" sz="1400" dirty="0" err="1">
                          <a:solidFill>
                            <a:srgbClr val="000000"/>
                          </a:solidFill>
                          <a:effectLst/>
                          <a:latin typeface="+mj-lt"/>
                          <a:ea typeface="Calibri" panose="020F0502020204030204" pitchFamily="34" charset="0"/>
                          <a:cs typeface="Times New Roman" panose="02020603050405020304" pitchFamily="18" charset="0"/>
                        </a:rPr>
                        <a:t>broodstock</a:t>
                      </a:r>
                      <a:r>
                        <a:rPr lang="en-ZA" sz="1400" dirty="0">
                          <a:solidFill>
                            <a:srgbClr val="000000"/>
                          </a:solidFill>
                          <a:effectLst/>
                          <a:latin typeface="+mj-lt"/>
                          <a:ea typeface="Calibri" panose="020F0502020204030204" pitchFamily="34" charset="0"/>
                          <a:cs typeface="Times New Roman" panose="02020603050405020304" pitchFamily="18" charset="0"/>
                        </a:rPr>
                        <a:t>, as no live scallops could be found in False Bay</a:t>
                      </a:r>
                      <a:r>
                        <a:rPr lang="en-ZA" sz="1400" dirty="0" smtClean="0">
                          <a:solidFill>
                            <a:srgbClr val="000000"/>
                          </a:solidFill>
                          <a:effectLst/>
                          <a:latin typeface="+mj-lt"/>
                          <a:ea typeface="Calibri" panose="020F0502020204030204" pitchFamily="34" charset="0"/>
                          <a:cs typeface="Times New Roman" panose="02020603050405020304" pitchFamily="18" charset="0"/>
                        </a:rPr>
                        <a:t>.</a:t>
                      </a:r>
                    </a:p>
                    <a:p>
                      <a:pPr algn="just">
                        <a:lnSpc>
                          <a:spcPct val="115000"/>
                        </a:lnSpc>
                        <a:spcAft>
                          <a:spcPts val="0"/>
                        </a:spcAft>
                      </a:pPr>
                      <a:endParaRPr lang="en-ZA" sz="1400" dirty="0">
                        <a:effectLst/>
                        <a:latin typeface="+mj-lt"/>
                        <a:ea typeface="Calibri" panose="020F0502020204030204" pitchFamily="34" charset="0"/>
                        <a:cs typeface="Times New Roman" panose="02020603050405020304" pitchFamily="18" charset="0"/>
                      </a:endParaRPr>
                    </a:p>
                    <a:p>
                      <a:pPr algn="just">
                        <a:lnSpc>
                          <a:spcPct val="115000"/>
                        </a:lnSpc>
                        <a:spcAft>
                          <a:spcPts val="0"/>
                        </a:spcAft>
                      </a:pPr>
                      <a:r>
                        <a:rPr lang="en-ZA" sz="1400" dirty="0">
                          <a:solidFill>
                            <a:srgbClr val="000000"/>
                          </a:solidFill>
                          <a:effectLst/>
                          <a:latin typeface="+mj-lt"/>
                          <a:ea typeface="Calibri" panose="020F0502020204030204" pitchFamily="34" charset="0"/>
                          <a:cs typeface="Times New Roman" panose="02020603050405020304" pitchFamily="18" charset="0"/>
                        </a:rPr>
                        <a:t>During the survey in April 2018, no live </a:t>
                      </a:r>
                      <a:r>
                        <a:rPr lang="en-ZA" sz="1400" dirty="0" err="1">
                          <a:solidFill>
                            <a:srgbClr val="000000"/>
                          </a:solidFill>
                          <a:effectLst/>
                          <a:latin typeface="+mj-lt"/>
                          <a:ea typeface="Calibri" panose="020F0502020204030204" pitchFamily="34" charset="0"/>
                          <a:cs typeface="Times New Roman" panose="02020603050405020304" pitchFamily="18" charset="0"/>
                        </a:rPr>
                        <a:t>parentstock</a:t>
                      </a:r>
                      <a:r>
                        <a:rPr lang="en-ZA" sz="1400" dirty="0">
                          <a:solidFill>
                            <a:srgbClr val="000000"/>
                          </a:solidFill>
                          <a:effectLst/>
                          <a:latin typeface="+mj-lt"/>
                          <a:ea typeface="Calibri" panose="020F0502020204030204" pitchFamily="34" charset="0"/>
                          <a:cs typeface="Times New Roman" panose="02020603050405020304" pitchFamily="18" charset="0"/>
                        </a:rPr>
                        <a:t>/</a:t>
                      </a:r>
                      <a:r>
                        <a:rPr lang="en-ZA" sz="1400" dirty="0" err="1">
                          <a:solidFill>
                            <a:srgbClr val="000000"/>
                          </a:solidFill>
                          <a:effectLst/>
                          <a:latin typeface="+mj-lt"/>
                          <a:ea typeface="Calibri" panose="020F0502020204030204" pitchFamily="34" charset="0"/>
                          <a:cs typeface="Times New Roman" panose="02020603050405020304" pitchFamily="18" charset="0"/>
                        </a:rPr>
                        <a:t>broodstock</a:t>
                      </a:r>
                      <a:r>
                        <a:rPr lang="en-ZA" sz="1400" dirty="0">
                          <a:solidFill>
                            <a:srgbClr val="000000"/>
                          </a:solidFill>
                          <a:effectLst/>
                          <a:latin typeface="+mj-lt"/>
                          <a:ea typeface="Calibri" panose="020F0502020204030204" pitchFamily="34" charset="0"/>
                          <a:cs typeface="Times New Roman" panose="02020603050405020304" pitchFamily="18" charset="0"/>
                        </a:rPr>
                        <a:t> was found in </a:t>
                      </a:r>
                      <a:r>
                        <a:rPr lang="en-ZA" sz="1400" dirty="0" err="1">
                          <a:solidFill>
                            <a:srgbClr val="000000"/>
                          </a:solidFill>
                          <a:effectLst/>
                          <a:latin typeface="+mj-lt"/>
                          <a:ea typeface="Calibri" panose="020F0502020204030204" pitchFamily="34" charset="0"/>
                          <a:cs typeface="Times New Roman" panose="02020603050405020304" pitchFamily="18" charset="0"/>
                        </a:rPr>
                        <a:t>Algoa</a:t>
                      </a:r>
                      <a:r>
                        <a:rPr lang="en-ZA" sz="1400" dirty="0">
                          <a:solidFill>
                            <a:srgbClr val="000000"/>
                          </a:solidFill>
                          <a:effectLst/>
                          <a:latin typeface="+mj-lt"/>
                          <a:ea typeface="Calibri" panose="020F0502020204030204" pitchFamily="34" charset="0"/>
                          <a:cs typeface="Times New Roman" panose="02020603050405020304" pitchFamily="18" charset="0"/>
                        </a:rPr>
                        <a:t> Bay and only empty shells were found. The natural populations of scallops will need to recover and timeframes for recovery could span a number of years unless a population is detected elsewhere along the South African coast</a:t>
                      </a:r>
                      <a:endParaRPr lang="en-ZA" sz="14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ZA" sz="1400" kern="1200" dirty="0" smtClean="0">
                          <a:solidFill>
                            <a:schemeClr val="dk1"/>
                          </a:solidFill>
                          <a:effectLst/>
                          <a:latin typeface="+mn-lt"/>
                          <a:ea typeface="+mn-ea"/>
                          <a:cs typeface="+mn-cs"/>
                        </a:rPr>
                        <a:t>Research project</a:t>
                      </a:r>
                    </a:p>
                    <a:p>
                      <a:r>
                        <a:rPr lang="en-ZA" sz="1400" kern="1200" dirty="0" smtClean="0">
                          <a:solidFill>
                            <a:schemeClr val="dk1"/>
                          </a:solidFill>
                          <a:effectLst/>
                          <a:latin typeface="+mn-lt"/>
                          <a:ea typeface="+mn-ea"/>
                          <a:cs typeface="+mn-cs"/>
                        </a:rPr>
                        <a:t>on production</a:t>
                      </a:r>
                    </a:p>
                    <a:p>
                      <a:r>
                        <a:rPr lang="en-ZA" sz="1400" kern="1200" dirty="0" smtClean="0">
                          <a:solidFill>
                            <a:schemeClr val="dk1"/>
                          </a:solidFill>
                          <a:effectLst/>
                          <a:latin typeface="+mn-lt"/>
                          <a:ea typeface="+mn-ea"/>
                          <a:cs typeface="+mn-cs"/>
                        </a:rPr>
                        <a:t>systems for new</a:t>
                      </a:r>
                    </a:p>
                    <a:p>
                      <a:r>
                        <a:rPr lang="en-ZA" sz="1400" kern="1200" dirty="0" smtClean="0">
                          <a:solidFill>
                            <a:schemeClr val="dk1"/>
                          </a:solidFill>
                          <a:effectLst/>
                          <a:latin typeface="+mn-lt"/>
                          <a:ea typeface="+mn-ea"/>
                          <a:cs typeface="+mn-cs"/>
                        </a:rPr>
                        <a:t>candidate species</a:t>
                      </a:r>
                    </a:p>
                    <a:p>
                      <a:r>
                        <a:rPr lang="en-ZA" sz="1400" kern="1200" dirty="0" smtClean="0">
                          <a:solidFill>
                            <a:schemeClr val="dk1"/>
                          </a:solidFill>
                          <a:effectLst/>
                          <a:latin typeface="+mn-lt"/>
                          <a:ea typeface="+mn-ea"/>
                          <a:cs typeface="+mn-cs"/>
                        </a:rPr>
                        <a:t>for aquaculture was not</a:t>
                      </a:r>
                    </a:p>
                    <a:p>
                      <a:r>
                        <a:rPr lang="en-ZA" sz="1400" kern="1200" dirty="0" smtClean="0">
                          <a:solidFill>
                            <a:schemeClr val="dk1"/>
                          </a:solidFill>
                          <a:effectLst/>
                          <a:latin typeface="+mn-lt"/>
                          <a:ea typeface="+mn-ea"/>
                          <a:cs typeface="+mn-cs"/>
                        </a:rPr>
                        <a:t>conducted</a:t>
                      </a:r>
                    </a:p>
                    <a:p>
                      <a:r>
                        <a:rPr lang="en-ZA" sz="1400" kern="1200" dirty="0" smtClean="0">
                          <a:solidFill>
                            <a:schemeClr val="dk1"/>
                          </a:solidFill>
                          <a:effectLst/>
                          <a:latin typeface="+mn-lt"/>
                          <a:ea typeface="+mn-ea"/>
                          <a:cs typeface="+mn-cs"/>
                        </a:rPr>
                        <a:t>(Scallops) due to </a:t>
                      </a:r>
                      <a:r>
                        <a:rPr lang="en-ZA" sz="1400" kern="1200" dirty="0" err="1" smtClean="0">
                          <a:solidFill>
                            <a:schemeClr val="dk1"/>
                          </a:solidFill>
                          <a:effectLst/>
                          <a:latin typeface="+mn-lt"/>
                          <a:ea typeface="+mn-ea"/>
                          <a:cs typeface="+mn-cs"/>
                        </a:rPr>
                        <a:t>parentstock</a:t>
                      </a:r>
                      <a:r>
                        <a:rPr lang="en-ZA" sz="1400" kern="1200" dirty="0" smtClean="0">
                          <a:solidFill>
                            <a:schemeClr val="dk1"/>
                          </a:solidFill>
                          <a:effectLst/>
                          <a:latin typeface="+mn-lt"/>
                          <a:ea typeface="+mn-ea"/>
                          <a:cs typeface="+mn-cs"/>
                        </a:rPr>
                        <a:t>/</a:t>
                      </a:r>
                      <a:r>
                        <a:rPr lang="en-ZA" sz="1400" kern="1200" dirty="0" err="1" smtClean="0">
                          <a:solidFill>
                            <a:schemeClr val="dk1"/>
                          </a:solidFill>
                          <a:effectLst/>
                          <a:latin typeface="+mn-lt"/>
                          <a:ea typeface="+mn-ea"/>
                          <a:cs typeface="+mn-cs"/>
                        </a:rPr>
                        <a:t>broodstock</a:t>
                      </a:r>
                      <a:r>
                        <a:rPr lang="en-ZA" sz="1400" kern="1200" dirty="0" smtClean="0">
                          <a:solidFill>
                            <a:schemeClr val="dk1"/>
                          </a:solidFill>
                          <a:effectLst/>
                          <a:latin typeface="+mn-lt"/>
                          <a:ea typeface="+mn-ea"/>
                          <a:cs typeface="+mn-cs"/>
                        </a:rPr>
                        <a:t> which could not be obtained for experimental purposes</a:t>
                      </a:r>
                      <a:endParaRPr lang="en-ZA" sz="1400" dirty="0"/>
                    </a:p>
                  </a:txBody>
                  <a:tcPr/>
                </a:tc>
                <a:extLst>
                  <a:ext uri="{0D108BD9-81ED-4DB2-BD59-A6C34878D82A}">
                    <a16:rowId xmlns:a16="http://schemas.microsoft.com/office/drawing/2014/main" xmlns="" val="10001"/>
                  </a:ext>
                </a:extLst>
              </a:tr>
            </a:tbl>
          </a:graphicData>
        </a:graphic>
      </p:graphicFrame>
      <p:sp>
        <p:nvSpPr>
          <p:cNvPr id="4" name="Slide Number Placeholder 3"/>
          <p:cNvSpPr>
            <a:spLocks noGrp="1"/>
          </p:cNvSpPr>
          <p:nvPr>
            <p:ph type="sldNum" sz="quarter" idx="10"/>
          </p:nvPr>
        </p:nvSpPr>
        <p:spPr/>
        <p:txBody>
          <a:bodyPr/>
          <a:lstStyle/>
          <a:p>
            <a:pPr>
              <a:defRPr/>
            </a:pPr>
            <a:fld id="{8644B82F-AE1A-44E3-8385-CFA9707FA6CD}" type="slidenum">
              <a:rPr lang="en-ZA" smtClean="0"/>
              <a:pPr>
                <a:defRPr/>
              </a:pPr>
              <a:t>26</a:t>
            </a:fld>
            <a:endParaRPr lang="en-ZA" dirty="0"/>
          </a:p>
        </p:txBody>
      </p:sp>
    </p:spTree>
    <p:extLst>
      <p:ext uri="{BB962C8B-B14F-4D97-AF65-F5344CB8AC3E}">
        <p14:creationId xmlns:p14="http://schemas.microsoft.com/office/powerpoint/2010/main" xmlns="" val="38041043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Achievements against Performance Indicators (</a:t>
            </a:r>
            <a:r>
              <a:rPr lang="en-ZA" dirty="0" err="1"/>
              <a:t>cont</a:t>
            </a:r>
            <a:r>
              <a:rPr lang="en-ZA" dirty="0"/>
              <a:t>)</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2784333691"/>
              </p:ext>
            </p:extLst>
          </p:nvPr>
        </p:nvGraphicFramePr>
        <p:xfrm>
          <a:off x="720725" y="1439863"/>
          <a:ext cx="9178926" cy="6035040"/>
        </p:xfrm>
        <a:graphic>
          <a:graphicData uri="http://schemas.openxmlformats.org/drawingml/2006/table">
            <a:tbl>
              <a:tblPr firstRow="1" bandRow="1">
                <a:tableStyleId>{5C22544A-7EE6-4342-B048-85BDC9FD1C3A}</a:tableStyleId>
              </a:tblPr>
              <a:tblGrid>
                <a:gridCol w="1529821">
                  <a:extLst>
                    <a:ext uri="{9D8B030D-6E8A-4147-A177-3AD203B41FA5}">
                      <a16:colId xmlns:a16="http://schemas.microsoft.com/office/drawing/2014/main" xmlns="" val="20000"/>
                    </a:ext>
                  </a:extLst>
                </a:gridCol>
                <a:gridCol w="1529821">
                  <a:extLst>
                    <a:ext uri="{9D8B030D-6E8A-4147-A177-3AD203B41FA5}">
                      <a16:colId xmlns:a16="http://schemas.microsoft.com/office/drawing/2014/main" xmlns="" val="20001"/>
                    </a:ext>
                  </a:extLst>
                </a:gridCol>
                <a:gridCol w="1529821">
                  <a:extLst>
                    <a:ext uri="{9D8B030D-6E8A-4147-A177-3AD203B41FA5}">
                      <a16:colId xmlns:a16="http://schemas.microsoft.com/office/drawing/2014/main" xmlns="" val="20002"/>
                    </a:ext>
                  </a:extLst>
                </a:gridCol>
                <a:gridCol w="1529821">
                  <a:extLst>
                    <a:ext uri="{9D8B030D-6E8A-4147-A177-3AD203B41FA5}">
                      <a16:colId xmlns:a16="http://schemas.microsoft.com/office/drawing/2014/main" xmlns="" val="20003"/>
                    </a:ext>
                  </a:extLst>
                </a:gridCol>
                <a:gridCol w="1529821">
                  <a:extLst>
                    <a:ext uri="{9D8B030D-6E8A-4147-A177-3AD203B41FA5}">
                      <a16:colId xmlns:a16="http://schemas.microsoft.com/office/drawing/2014/main" xmlns="" val="20004"/>
                    </a:ext>
                  </a:extLst>
                </a:gridCol>
                <a:gridCol w="1529821">
                  <a:extLst>
                    <a:ext uri="{9D8B030D-6E8A-4147-A177-3AD203B41FA5}">
                      <a16:colId xmlns:a16="http://schemas.microsoft.com/office/drawing/2014/main" xmlns="" val="20005"/>
                    </a:ext>
                  </a:extLst>
                </a:gridCol>
              </a:tblGrid>
              <a:tr h="370840">
                <a:tc>
                  <a:txBody>
                    <a:bodyPr/>
                    <a:lstStyle/>
                    <a:p>
                      <a:r>
                        <a:rPr lang="en-ZA" sz="1400" dirty="0" smtClean="0"/>
                        <a:t>Performance Indicator</a:t>
                      </a:r>
                      <a:endParaRPr lang="en-ZA" sz="1400" dirty="0"/>
                    </a:p>
                  </a:txBody>
                  <a:tcPr/>
                </a:tc>
                <a:tc>
                  <a:txBody>
                    <a:bodyPr/>
                    <a:lstStyle/>
                    <a:p>
                      <a:r>
                        <a:rPr lang="en-ZA" sz="1400" dirty="0" smtClean="0"/>
                        <a:t>Actual Achievement 2017/2018</a:t>
                      </a:r>
                      <a:endParaRPr lang="en-ZA" sz="1400" dirty="0"/>
                    </a:p>
                  </a:txBody>
                  <a:tcPr/>
                </a:tc>
                <a:tc>
                  <a:txBody>
                    <a:bodyPr/>
                    <a:lstStyle/>
                    <a:p>
                      <a:r>
                        <a:rPr lang="en-ZA" sz="1400" dirty="0" smtClean="0"/>
                        <a:t>Planned Target 2018/2019</a:t>
                      </a:r>
                      <a:endParaRPr lang="en-ZA" sz="1400" dirty="0"/>
                    </a:p>
                  </a:txBody>
                  <a:tcPr/>
                </a:tc>
                <a:tc>
                  <a:txBody>
                    <a:bodyPr/>
                    <a:lstStyle/>
                    <a:p>
                      <a:r>
                        <a:rPr lang="en-ZA" sz="1400" dirty="0" smtClean="0"/>
                        <a:t>Actual Achievement</a:t>
                      </a:r>
                      <a:r>
                        <a:rPr lang="en-ZA" sz="1400" baseline="0" dirty="0" smtClean="0"/>
                        <a:t> 2018/2019</a:t>
                      </a:r>
                      <a:endParaRPr lang="en-ZA" sz="1400" dirty="0"/>
                    </a:p>
                  </a:txBody>
                  <a:tcPr/>
                </a:tc>
                <a:tc>
                  <a:txBody>
                    <a:bodyPr/>
                    <a:lstStyle/>
                    <a:p>
                      <a:r>
                        <a:rPr lang="en-ZA" sz="1400" dirty="0" smtClean="0"/>
                        <a:t>Deviation from Planned Target to Actual</a:t>
                      </a:r>
                      <a:r>
                        <a:rPr lang="en-ZA" sz="1400" baseline="0" dirty="0" smtClean="0"/>
                        <a:t> Achievement 2018/2019</a:t>
                      </a:r>
                      <a:endParaRPr lang="en-ZA" sz="1400" dirty="0"/>
                    </a:p>
                  </a:txBody>
                  <a:tcPr/>
                </a:tc>
                <a:tc>
                  <a:txBody>
                    <a:bodyPr/>
                    <a:lstStyle/>
                    <a:p>
                      <a:r>
                        <a:rPr lang="en-ZA" sz="1400" dirty="0" smtClean="0"/>
                        <a:t>Comment on deviation</a:t>
                      </a:r>
                      <a:endParaRPr lang="en-ZA" sz="1400" dirty="0"/>
                    </a:p>
                  </a:txBody>
                  <a:tcPr/>
                </a:tc>
                <a:extLst>
                  <a:ext uri="{0D108BD9-81ED-4DB2-BD59-A6C34878D82A}">
                    <a16:rowId xmlns:a16="http://schemas.microsoft.com/office/drawing/2014/main" xmlns="" val="10000"/>
                  </a:ext>
                </a:extLst>
              </a:tr>
              <a:tr h="370840">
                <a:tc>
                  <a:txBody>
                    <a:bodyPr/>
                    <a:lstStyle/>
                    <a:p>
                      <a:r>
                        <a:rPr lang="en-ZA" sz="1400" kern="1200" dirty="0" smtClean="0">
                          <a:solidFill>
                            <a:schemeClr val="dk1"/>
                          </a:solidFill>
                          <a:effectLst/>
                          <a:latin typeface="+mn-lt"/>
                          <a:ea typeface="+mn-ea"/>
                          <a:cs typeface="+mn-cs"/>
                        </a:rPr>
                        <a:t>2.1.4</a:t>
                      </a:r>
                    </a:p>
                    <a:p>
                      <a:r>
                        <a:rPr lang="en-ZA" sz="1400" kern="1200" dirty="0" smtClean="0">
                          <a:solidFill>
                            <a:schemeClr val="dk1"/>
                          </a:solidFill>
                          <a:effectLst/>
                          <a:latin typeface="+mn-lt"/>
                          <a:ea typeface="+mn-ea"/>
                          <a:cs typeface="+mn-cs"/>
                        </a:rPr>
                        <a:t>Number of aquaculture research projects con­ducted </a:t>
                      </a:r>
                    </a:p>
                    <a:p>
                      <a:endParaRPr lang="en-ZA" sz="1400" dirty="0"/>
                    </a:p>
                  </a:txBody>
                  <a:tcPr/>
                </a:tc>
                <a:tc>
                  <a:txBody>
                    <a:bodyPr/>
                    <a:lstStyle/>
                    <a:p>
                      <a:pPr marL="0" marR="0" lvl="0" indent="0" algn="l" defTabSz="1053297" rtl="0" eaLnBrk="1" fontAlgn="auto" latinLnBrk="0" hangingPunct="1">
                        <a:lnSpc>
                          <a:spcPct val="100000"/>
                        </a:lnSpc>
                        <a:spcBef>
                          <a:spcPts val="0"/>
                        </a:spcBef>
                        <a:spcAft>
                          <a:spcPts val="0"/>
                        </a:spcAft>
                        <a:buClrTx/>
                        <a:buSzTx/>
                        <a:buFontTx/>
                        <a:buNone/>
                        <a:tabLst/>
                        <a:defRPr/>
                      </a:pPr>
                      <a:r>
                        <a:rPr lang="en-ZA" sz="1400" kern="1200" dirty="0" smtClean="0">
                          <a:solidFill>
                            <a:schemeClr val="dk1"/>
                          </a:solidFill>
                          <a:effectLst/>
                          <a:latin typeface="+mn-lt"/>
                          <a:ea typeface="+mn-ea"/>
                          <a:cs typeface="+mn-cs"/>
                        </a:rPr>
                        <a:t>2 new studies on production systems for new candidate species for aquaculture were conducted and report has been compiled.</a:t>
                      </a:r>
                    </a:p>
                    <a:p>
                      <a:endParaRPr lang="en-ZA" sz="1400" dirty="0"/>
                    </a:p>
                  </a:txBody>
                  <a:tcPr/>
                </a:tc>
                <a:tc>
                  <a:txBody>
                    <a:bodyPr/>
                    <a:lstStyle/>
                    <a:p>
                      <a:r>
                        <a:rPr lang="en-ZA" sz="1400" kern="1200" dirty="0" smtClean="0">
                          <a:solidFill>
                            <a:schemeClr val="dk1"/>
                          </a:solidFill>
                          <a:effectLst/>
                          <a:latin typeface="+mn-lt"/>
                          <a:ea typeface="+mn-ea"/>
                          <a:cs typeface="+mn-cs"/>
                        </a:rPr>
                        <a:t>One aquatic</a:t>
                      </a:r>
                    </a:p>
                    <a:p>
                      <a:r>
                        <a:rPr lang="en-ZA" sz="1400" kern="1200" dirty="0" smtClean="0">
                          <a:solidFill>
                            <a:schemeClr val="dk1"/>
                          </a:solidFill>
                          <a:effectLst/>
                          <a:latin typeface="+mn-lt"/>
                          <a:ea typeface="+mn-ea"/>
                          <a:cs typeface="+mn-cs"/>
                        </a:rPr>
                        <a:t>animal health</a:t>
                      </a:r>
                    </a:p>
                    <a:p>
                      <a:r>
                        <a:rPr lang="en-ZA" sz="1400" kern="1200" dirty="0" smtClean="0">
                          <a:solidFill>
                            <a:schemeClr val="dk1"/>
                          </a:solidFill>
                          <a:effectLst/>
                          <a:latin typeface="+mn-lt"/>
                          <a:ea typeface="+mn-ea"/>
                          <a:cs typeface="+mn-cs"/>
                        </a:rPr>
                        <a:t>research project</a:t>
                      </a:r>
                    </a:p>
                    <a:p>
                      <a:r>
                        <a:rPr lang="en-ZA" sz="1400" kern="1200" dirty="0" smtClean="0">
                          <a:solidFill>
                            <a:schemeClr val="dk1"/>
                          </a:solidFill>
                          <a:effectLst/>
                          <a:latin typeface="+mn-lt"/>
                          <a:ea typeface="+mn-ea"/>
                          <a:cs typeface="+mn-cs"/>
                        </a:rPr>
                        <a:t>(Epizootic Ulcerative</a:t>
                      </a:r>
                    </a:p>
                    <a:p>
                      <a:r>
                        <a:rPr lang="en-ZA" sz="1400" kern="1200" dirty="0" smtClean="0">
                          <a:solidFill>
                            <a:schemeClr val="dk1"/>
                          </a:solidFill>
                          <a:effectLst/>
                          <a:latin typeface="+mn-lt"/>
                          <a:ea typeface="+mn-ea"/>
                          <a:cs typeface="+mn-cs"/>
                        </a:rPr>
                        <a:t>Syndrome)</a:t>
                      </a:r>
                      <a:endParaRPr lang="en-ZA" sz="1400" dirty="0"/>
                    </a:p>
                  </a:txBody>
                  <a:tcPr/>
                </a:tc>
                <a:tc>
                  <a:txBody>
                    <a:bodyPr/>
                    <a:lstStyle/>
                    <a:p>
                      <a:r>
                        <a:rPr lang="en-ZA" sz="1400" kern="1200" dirty="0" smtClean="0">
                          <a:solidFill>
                            <a:schemeClr val="dk1"/>
                          </a:solidFill>
                          <a:effectLst/>
                          <a:latin typeface="+mn-lt"/>
                          <a:ea typeface="+mn-ea"/>
                          <a:cs typeface="+mn-cs"/>
                        </a:rPr>
                        <a:t>Achieved.</a:t>
                      </a:r>
                    </a:p>
                    <a:p>
                      <a:r>
                        <a:rPr lang="en-ZA" sz="1400" kern="1200" dirty="0" smtClean="0">
                          <a:solidFill>
                            <a:schemeClr val="dk1"/>
                          </a:solidFill>
                          <a:effectLst/>
                          <a:latin typeface="+mn-lt"/>
                          <a:ea typeface="+mn-ea"/>
                          <a:cs typeface="+mn-cs"/>
                        </a:rPr>
                        <a:t> </a:t>
                      </a:r>
                    </a:p>
                    <a:p>
                      <a:r>
                        <a:rPr lang="en-ZA" sz="1400" kern="1200" dirty="0" smtClean="0">
                          <a:solidFill>
                            <a:schemeClr val="dk1"/>
                          </a:solidFill>
                          <a:effectLst/>
                          <a:latin typeface="+mn-lt"/>
                          <a:ea typeface="+mn-ea"/>
                          <a:cs typeface="+mn-cs"/>
                        </a:rPr>
                        <a:t>One aquatic</a:t>
                      </a:r>
                    </a:p>
                    <a:p>
                      <a:r>
                        <a:rPr lang="en-ZA" sz="1400" kern="1200" dirty="0" smtClean="0">
                          <a:solidFill>
                            <a:schemeClr val="dk1"/>
                          </a:solidFill>
                          <a:effectLst/>
                          <a:latin typeface="+mn-lt"/>
                          <a:ea typeface="+mn-ea"/>
                          <a:cs typeface="+mn-cs"/>
                        </a:rPr>
                        <a:t>animal health</a:t>
                      </a:r>
                    </a:p>
                    <a:p>
                      <a:r>
                        <a:rPr lang="en-ZA" sz="1400" kern="1200" dirty="0" smtClean="0">
                          <a:solidFill>
                            <a:schemeClr val="dk1"/>
                          </a:solidFill>
                          <a:effectLst/>
                          <a:latin typeface="+mn-lt"/>
                          <a:ea typeface="+mn-ea"/>
                          <a:cs typeface="+mn-cs"/>
                        </a:rPr>
                        <a:t>research project</a:t>
                      </a:r>
                    </a:p>
                    <a:p>
                      <a:r>
                        <a:rPr lang="en-ZA" sz="1400" kern="1200" dirty="0" smtClean="0">
                          <a:solidFill>
                            <a:schemeClr val="dk1"/>
                          </a:solidFill>
                          <a:effectLst/>
                          <a:latin typeface="+mn-lt"/>
                          <a:ea typeface="+mn-ea"/>
                          <a:cs typeface="+mn-cs"/>
                        </a:rPr>
                        <a:t>(Epizootic Ulcerative</a:t>
                      </a:r>
                    </a:p>
                    <a:p>
                      <a:r>
                        <a:rPr lang="en-ZA" sz="1400" kern="1200" dirty="0" smtClean="0">
                          <a:solidFill>
                            <a:schemeClr val="dk1"/>
                          </a:solidFill>
                          <a:effectLst/>
                          <a:latin typeface="+mn-lt"/>
                          <a:ea typeface="+mn-ea"/>
                          <a:cs typeface="+mn-cs"/>
                        </a:rPr>
                        <a:t>Syndrome) was conducted</a:t>
                      </a:r>
                      <a:endParaRPr lang="en-ZA" sz="1400" dirty="0"/>
                    </a:p>
                  </a:txBody>
                  <a:tcPr/>
                </a:tc>
                <a:tc>
                  <a:txBody>
                    <a:bodyPr/>
                    <a:lstStyle/>
                    <a:p>
                      <a:r>
                        <a:rPr lang="en-ZA" sz="1400" dirty="0" smtClean="0"/>
                        <a:t>N/A</a:t>
                      </a:r>
                      <a:endParaRPr lang="en-ZA" sz="1400" dirty="0"/>
                    </a:p>
                  </a:txBody>
                  <a:tcPr/>
                </a:tc>
                <a:tc>
                  <a:txBody>
                    <a:bodyPr/>
                    <a:lstStyle/>
                    <a:p>
                      <a:r>
                        <a:rPr lang="en-ZA" sz="1400" dirty="0" smtClean="0"/>
                        <a:t>N/A</a:t>
                      </a:r>
                      <a:endParaRPr lang="en-ZA" sz="1400" dirty="0"/>
                    </a:p>
                  </a:txBody>
                  <a:tcPr/>
                </a:tc>
                <a:extLst>
                  <a:ext uri="{0D108BD9-81ED-4DB2-BD59-A6C34878D82A}">
                    <a16:rowId xmlns:a16="http://schemas.microsoft.com/office/drawing/2014/main" xmlns="" val="10001"/>
                  </a:ext>
                </a:extLst>
              </a:tr>
              <a:tr h="370840">
                <a:tc>
                  <a:txBody>
                    <a:bodyPr/>
                    <a:lstStyle/>
                    <a:p>
                      <a:endParaRPr lang="en-ZA"/>
                    </a:p>
                  </a:txBody>
                  <a:tcPr/>
                </a:tc>
                <a:tc>
                  <a:txBody>
                    <a:bodyPr/>
                    <a:lstStyle/>
                    <a:p>
                      <a:endParaRPr lang="en-ZA"/>
                    </a:p>
                  </a:txBody>
                  <a:tcPr/>
                </a:tc>
                <a:tc>
                  <a:txBody>
                    <a:bodyPr/>
                    <a:lstStyle/>
                    <a:p>
                      <a:r>
                        <a:rPr lang="en-ZA" sz="1400" kern="1200" dirty="0" smtClean="0">
                          <a:solidFill>
                            <a:schemeClr val="dk1"/>
                          </a:solidFill>
                          <a:effectLst/>
                          <a:latin typeface="+mn-lt"/>
                          <a:ea typeface="+mn-ea"/>
                          <a:cs typeface="+mn-cs"/>
                        </a:rPr>
                        <a:t>One research</a:t>
                      </a:r>
                    </a:p>
                    <a:p>
                      <a:r>
                        <a:rPr lang="en-ZA" sz="1400" kern="1200" dirty="0" smtClean="0">
                          <a:solidFill>
                            <a:schemeClr val="dk1"/>
                          </a:solidFill>
                          <a:effectLst/>
                          <a:latin typeface="+mn-lt"/>
                          <a:ea typeface="+mn-ea"/>
                          <a:cs typeface="+mn-cs"/>
                        </a:rPr>
                        <a:t>project on</a:t>
                      </a:r>
                    </a:p>
                    <a:p>
                      <a:r>
                        <a:rPr lang="en-ZA" sz="1400" kern="1200" dirty="0" smtClean="0">
                          <a:solidFill>
                            <a:schemeClr val="dk1"/>
                          </a:solidFill>
                          <a:effectLst/>
                          <a:latin typeface="+mn-lt"/>
                          <a:ea typeface="+mn-ea"/>
                          <a:cs typeface="+mn-cs"/>
                        </a:rPr>
                        <a:t>climate change:</a:t>
                      </a:r>
                    </a:p>
                    <a:p>
                      <a:r>
                        <a:rPr lang="en-ZA" sz="1400" kern="1200" dirty="0" smtClean="0">
                          <a:solidFill>
                            <a:schemeClr val="dk1"/>
                          </a:solidFill>
                          <a:effectLst/>
                          <a:latin typeface="+mn-lt"/>
                          <a:ea typeface="+mn-ea"/>
                          <a:cs typeface="+mn-cs"/>
                        </a:rPr>
                        <a:t>Assessment of</a:t>
                      </a:r>
                    </a:p>
                    <a:p>
                      <a:r>
                        <a:rPr lang="en-ZA" sz="1400" kern="1200" dirty="0" smtClean="0">
                          <a:solidFill>
                            <a:schemeClr val="dk1"/>
                          </a:solidFill>
                          <a:effectLst/>
                          <a:latin typeface="+mn-lt"/>
                          <a:ea typeface="+mn-ea"/>
                          <a:cs typeface="+mn-cs"/>
                        </a:rPr>
                        <a:t>temperature,</a:t>
                      </a:r>
                    </a:p>
                    <a:p>
                      <a:r>
                        <a:rPr lang="en-ZA" sz="1400" kern="1200" dirty="0" smtClean="0">
                          <a:solidFill>
                            <a:schemeClr val="dk1"/>
                          </a:solidFill>
                          <a:effectLst/>
                          <a:latin typeface="+mn-lt"/>
                          <a:ea typeface="+mn-ea"/>
                          <a:cs typeface="+mn-cs"/>
                        </a:rPr>
                        <a:t>deoxygenation</a:t>
                      </a:r>
                    </a:p>
                    <a:p>
                      <a:r>
                        <a:rPr lang="en-ZA" sz="1400" kern="1200" dirty="0" smtClean="0">
                          <a:solidFill>
                            <a:schemeClr val="dk1"/>
                          </a:solidFill>
                          <a:effectLst/>
                          <a:latin typeface="+mn-lt"/>
                          <a:ea typeface="+mn-ea"/>
                          <a:cs typeface="+mn-cs"/>
                        </a:rPr>
                        <a:t>and acidification</a:t>
                      </a:r>
                    </a:p>
                    <a:p>
                      <a:r>
                        <a:rPr lang="en-ZA" sz="1400" kern="1200" dirty="0" smtClean="0">
                          <a:solidFill>
                            <a:schemeClr val="dk1"/>
                          </a:solidFill>
                          <a:effectLst/>
                          <a:latin typeface="+mn-lt"/>
                          <a:ea typeface="+mn-ea"/>
                          <a:cs typeface="+mn-cs"/>
                        </a:rPr>
                        <a:t>on aquaculture</a:t>
                      </a:r>
                      <a:endParaRPr lang="en-ZA" sz="1400" dirty="0"/>
                    </a:p>
                  </a:txBody>
                  <a:tcPr/>
                </a:tc>
                <a:tc>
                  <a:txBody>
                    <a:bodyPr/>
                    <a:lstStyle/>
                    <a:p>
                      <a:r>
                        <a:rPr lang="en-ZA" sz="1400" kern="1200" dirty="0" smtClean="0">
                          <a:solidFill>
                            <a:schemeClr val="dk1"/>
                          </a:solidFill>
                          <a:effectLst/>
                          <a:latin typeface="+mn-lt"/>
                          <a:ea typeface="+mn-ea"/>
                          <a:cs typeface="+mn-cs"/>
                        </a:rPr>
                        <a:t>Achieved.</a:t>
                      </a:r>
                    </a:p>
                    <a:p>
                      <a:r>
                        <a:rPr lang="en-ZA" sz="1400" kern="1200" dirty="0" smtClean="0">
                          <a:solidFill>
                            <a:schemeClr val="dk1"/>
                          </a:solidFill>
                          <a:effectLst/>
                          <a:latin typeface="+mn-lt"/>
                          <a:ea typeface="+mn-ea"/>
                          <a:cs typeface="+mn-cs"/>
                        </a:rPr>
                        <a:t> </a:t>
                      </a:r>
                    </a:p>
                    <a:p>
                      <a:r>
                        <a:rPr lang="en-ZA" sz="1400" kern="1200" dirty="0" smtClean="0">
                          <a:solidFill>
                            <a:schemeClr val="dk1"/>
                          </a:solidFill>
                          <a:effectLst/>
                          <a:latin typeface="+mn-lt"/>
                          <a:ea typeface="+mn-ea"/>
                          <a:cs typeface="+mn-cs"/>
                        </a:rPr>
                        <a:t>One research</a:t>
                      </a:r>
                    </a:p>
                    <a:p>
                      <a:r>
                        <a:rPr lang="en-ZA" sz="1400" kern="1200" dirty="0" smtClean="0">
                          <a:solidFill>
                            <a:schemeClr val="dk1"/>
                          </a:solidFill>
                          <a:effectLst/>
                          <a:latin typeface="+mn-lt"/>
                          <a:ea typeface="+mn-ea"/>
                          <a:cs typeface="+mn-cs"/>
                        </a:rPr>
                        <a:t>project on</a:t>
                      </a:r>
                    </a:p>
                    <a:p>
                      <a:r>
                        <a:rPr lang="en-ZA" sz="1400" kern="1200" dirty="0" smtClean="0">
                          <a:solidFill>
                            <a:schemeClr val="dk1"/>
                          </a:solidFill>
                          <a:effectLst/>
                          <a:latin typeface="+mn-lt"/>
                          <a:ea typeface="+mn-ea"/>
                          <a:cs typeface="+mn-cs"/>
                        </a:rPr>
                        <a:t>climate change:</a:t>
                      </a:r>
                    </a:p>
                    <a:p>
                      <a:r>
                        <a:rPr lang="en-ZA" sz="1400" kern="1200" dirty="0" smtClean="0">
                          <a:solidFill>
                            <a:schemeClr val="dk1"/>
                          </a:solidFill>
                          <a:effectLst/>
                          <a:latin typeface="+mn-lt"/>
                          <a:ea typeface="+mn-ea"/>
                          <a:cs typeface="+mn-cs"/>
                        </a:rPr>
                        <a:t>Assessment of</a:t>
                      </a:r>
                    </a:p>
                    <a:p>
                      <a:r>
                        <a:rPr lang="en-ZA" sz="1400" kern="1200" dirty="0" smtClean="0">
                          <a:solidFill>
                            <a:schemeClr val="dk1"/>
                          </a:solidFill>
                          <a:effectLst/>
                          <a:latin typeface="+mn-lt"/>
                          <a:ea typeface="+mn-ea"/>
                          <a:cs typeface="+mn-cs"/>
                        </a:rPr>
                        <a:t>temperature,</a:t>
                      </a:r>
                    </a:p>
                    <a:p>
                      <a:r>
                        <a:rPr lang="en-ZA" sz="1400" kern="1200" dirty="0" smtClean="0">
                          <a:solidFill>
                            <a:schemeClr val="dk1"/>
                          </a:solidFill>
                          <a:effectLst/>
                          <a:latin typeface="+mn-lt"/>
                          <a:ea typeface="+mn-ea"/>
                          <a:cs typeface="+mn-cs"/>
                        </a:rPr>
                        <a:t>deoxygenation</a:t>
                      </a:r>
                    </a:p>
                    <a:p>
                      <a:r>
                        <a:rPr lang="en-ZA" sz="1400" kern="1200" dirty="0" smtClean="0">
                          <a:solidFill>
                            <a:schemeClr val="dk1"/>
                          </a:solidFill>
                          <a:effectLst/>
                          <a:latin typeface="+mn-lt"/>
                          <a:ea typeface="+mn-ea"/>
                          <a:cs typeface="+mn-cs"/>
                        </a:rPr>
                        <a:t>and acidification</a:t>
                      </a:r>
                    </a:p>
                    <a:p>
                      <a:r>
                        <a:rPr lang="en-ZA" sz="1400" kern="1200" dirty="0" smtClean="0">
                          <a:solidFill>
                            <a:schemeClr val="dk1"/>
                          </a:solidFill>
                          <a:effectLst/>
                          <a:latin typeface="+mn-lt"/>
                          <a:ea typeface="+mn-ea"/>
                          <a:cs typeface="+mn-cs"/>
                        </a:rPr>
                        <a:t>on aquaculture was conducted and report has been compiled</a:t>
                      </a:r>
                      <a:endParaRPr lang="en-ZA" sz="1400" dirty="0"/>
                    </a:p>
                  </a:txBody>
                  <a:tcPr/>
                </a:tc>
                <a:tc>
                  <a:txBody>
                    <a:bodyPr/>
                    <a:lstStyle/>
                    <a:p>
                      <a:r>
                        <a:rPr lang="en-ZA" sz="1400" dirty="0" smtClean="0"/>
                        <a:t>N/A</a:t>
                      </a:r>
                      <a:endParaRPr lang="en-ZA" sz="1400" dirty="0"/>
                    </a:p>
                  </a:txBody>
                  <a:tcPr/>
                </a:tc>
                <a:tc>
                  <a:txBody>
                    <a:bodyPr/>
                    <a:lstStyle/>
                    <a:p>
                      <a:r>
                        <a:rPr lang="en-ZA" sz="1400" dirty="0" smtClean="0"/>
                        <a:t>N/A</a:t>
                      </a:r>
                      <a:endParaRPr lang="en-ZA" sz="1400" dirty="0"/>
                    </a:p>
                  </a:txBody>
                  <a:tcPr/>
                </a:tc>
                <a:extLst>
                  <a:ext uri="{0D108BD9-81ED-4DB2-BD59-A6C34878D82A}">
                    <a16:rowId xmlns:a16="http://schemas.microsoft.com/office/drawing/2014/main" xmlns="" val="10002"/>
                  </a:ext>
                </a:extLst>
              </a:tr>
            </a:tbl>
          </a:graphicData>
        </a:graphic>
      </p:graphicFrame>
      <p:sp>
        <p:nvSpPr>
          <p:cNvPr id="4" name="Slide Number Placeholder 3"/>
          <p:cNvSpPr>
            <a:spLocks noGrp="1"/>
          </p:cNvSpPr>
          <p:nvPr>
            <p:ph type="sldNum" sz="quarter" idx="10"/>
          </p:nvPr>
        </p:nvSpPr>
        <p:spPr/>
        <p:txBody>
          <a:bodyPr/>
          <a:lstStyle/>
          <a:p>
            <a:pPr>
              <a:defRPr/>
            </a:pPr>
            <a:fld id="{8644B82F-AE1A-44E3-8385-CFA9707FA6CD}" type="slidenum">
              <a:rPr lang="en-ZA" smtClean="0"/>
              <a:pPr>
                <a:defRPr/>
              </a:pPr>
              <a:t>27</a:t>
            </a:fld>
            <a:endParaRPr lang="en-ZA" dirty="0"/>
          </a:p>
        </p:txBody>
      </p:sp>
    </p:spTree>
    <p:extLst>
      <p:ext uri="{BB962C8B-B14F-4D97-AF65-F5344CB8AC3E}">
        <p14:creationId xmlns:p14="http://schemas.microsoft.com/office/powerpoint/2010/main" xmlns="" val="1330286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Achievements against Performance Indicators (</a:t>
            </a:r>
            <a:r>
              <a:rPr lang="en-ZA" dirty="0" err="1"/>
              <a:t>cont</a:t>
            </a:r>
            <a:r>
              <a:rPr lang="en-ZA" dirty="0"/>
              <a:t>)</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4097702962"/>
              </p:ext>
            </p:extLst>
          </p:nvPr>
        </p:nvGraphicFramePr>
        <p:xfrm>
          <a:off x="720725" y="1439863"/>
          <a:ext cx="9178926" cy="5516880"/>
        </p:xfrm>
        <a:graphic>
          <a:graphicData uri="http://schemas.openxmlformats.org/drawingml/2006/table">
            <a:tbl>
              <a:tblPr firstRow="1" bandRow="1">
                <a:tableStyleId>{5C22544A-7EE6-4342-B048-85BDC9FD1C3A}</a:tableStyleId>
              </a:tblPr>
              <a:tblGrid>
                <a:gridCol w="1529821">
                  <a:extLst>
                    <a:ext uri="{9D8B030D-6E8A-4147-A177-3AD203B41FA5}">
                      <a16:colId xmlns:a16="http://schemas.microsoft.com/office/drawing/2014/main" xmlns="" val="20000"/>
                    </a:ext>
                  </a:extLst>
                </a:gridCol>
                <a:gridCol w="1529821">
                  <a:extLst>
                    <a:ext uri="{9D8B030D-6E8A-4147-A177-3AD203B41FA5}">
                      <a16:colId xmlns:a16="http://schemas.microsoft.com/office/drawing/2014/main" xmlns="" val="20001"/>
                    </a:ext>
                  </a:extLst>
                </a:gridCol>
                <a:gridCol w="1529821">
                  <a:extLst>
                    <a:ext uri="{9D8B030D-6E8A-4147-A177-3AD203B41FA5}">
                      <a16:colId xmlns:a16="http://schemas.microsoft.com/office/drawing/2014/main" xmlns="" val="20002"/>
                    </a:ext>
                  </a:extLst>
                </a:gridCol>
                <a:gridCol w="1529821">
                  <a:extLst>
                    <a:ext uri="{9D8B030D-6E8A-4147-A177-3AD203B41FA5}">
                      <a16:colId xmlns:a16="http://schemas.microsoft.com/office/drawing/2014/main" xmlns="" val="20003"/>
                    </a:ext>
                  </a:extLst>
                </a:gridCol>
                <a:gridCol w="1529821">
                  <a:extLst>
                    <a:ext uri="{9D8B030D-6E8A-4147-A177-3AD203B41FA5}">
                      <a16:colId xmlns:a16="http://schemas.microsoft.com/office/drawing/2014/main" xmlns="" val="20004"/>
                    </a:ext>
                  </a:extLst>
                </a:gridCol>
                <a:gridCol w="1529821">
                  <a:extLst>
                    <a:ext uri="{9D8B030D-6E8A-4147-A177-3AD203B41FA5}">
                      <a16:colId xmlns:a16="http://schemas.microsoft.com/office/drawing/2014/main" xmlns="" val="20005"/>
                    </a:ext>
                  </a:extLst>
                </a:gridCol>
              </a:tblGrid>
              <a:tr h="370840">
                <a:tc>
                  <a:txBody>
                    <a:bodyPr/>
                    <a:lstStyle/>
                    <a:p>
                      <a:r>
                        <a:rPr lang="en-ZA" sz="1400" dirty="0" smtClean="0"/>
                        <a:t>Performance Indicator</a:t>
                      </a:r>
                      <a:endParaRPr lang="en-ZA" sz="1400" dirty="0"/>
                    </a:p>
                  </a:txBody>
                  <a:tcPr/>
                </a:tc>
                <a:tc>
                  <a:txBody>
                    <a:bodyPr/>
                    <a:lstStyle/>
                    <a:p>
                      <a:r>
                        <a:rPr lang="en-ZA" sz="1400" dirty="0" smtClean="0"/>
                        <a:t>Actual Achievement 2017/2018</a:t>
                      </a:r>
                      <a:endParaRPr lang="en-ZA" sz="1400" dirty="0"/>
                    </a:p>
                  </a:txBody>
                  <a:tcPr/>
                </a:tc>
                <a:tc>
                  <a:txBody>
                    <a:bodyPr/>
                    <a:lstStyle/>
                    <a:p>
                      <a:r>
                        <a:rPr lang="en-ZA" sz="1400" dirty="0" smtClean="0"/>
                        <a:t>Planned Target 2018/2019</a:t>
                      </a:r>
                      <a:endParaRPr lang="en-ZA" sz="1400" dirty="0"/>
                    </a:p>
                  </a:txBody>
                  <a:tcPr/>
                </a:tc>
                <a:tc>
                  <a:txBody>
                    <a:bodyPr/>
                    <a:lstStyle/>
                    <a:p>
                      <a:r>
                        <a:rPr lang="en-ZA" sz="1400" dirty="0" smtClean="0"/>
                        <a:t>Actual Achievement</a:t>
                      </a:r>
                      <a:r>
                        <a:rPr lang="en-ZA" sz="1400" baseline="0" dirty="0" smtClean="0"/>
                        <a:t> 2018/2019</a:t>
                      </a:r>
                      <a:endParaRPr lang="en-ZA" sz="1400" dirty="0"/>
                    </a:p>
                  </a:txBody>
                  <a:tcPr/>
                </a:tc>
                <a:tc>
                  <a:txBody>
                    <a:bodyPr/>
                    <a:lstStyle/>
                    <a:p>
                      <a:r>
                        <a:rPr lang="en-ZA" sz="1400" dirty="0" smtClean="0"/>
                        <a:t>Deviation from Planned Target to Actual</a:t>
                      </a:r>
                      <a:r>
                        <a:rPr lang="en-ZA" sz="1400" baseline="0" dirty="0" smtClean="0"/>
                        <a:t> Achievement 2018/2019</a:t>
                      </a:r>
                      <a:endParaRPr lang="en-ZA" sz="1400" dirty="0"/>
                    </a:p>
                  </a:txBody>
                  <a:tcPr/>
                </a:tc>
                <a:tc>
                  <a:txBody>
                    <a:bodyPr/>
                    <a:lstStyle/>
                    <a:p>
                      <a:r>
                        <a:rPr lang="en-ZA" sz="1400" dirty="0" smtClean="0"/>
                        <a:t>Comment on deviation</a:t>
                      </a:r>
                      <a:endParaRPr lang="en-ZA" sz="1400" dirty="0"/>
                    </a:p>
                  </a:txBody>
                  <a:tcPr/>
                </a:tc>
                <a:extLst>
                  <a:ext uri="{0D108BD9-81ED-4DB2-BD59-A6C34878D82A}">
                    <a16:rowId xmlns:a16="http://schemas.microsoft.com/office/drawing/2014/main" xmlns="" val="10000"/>
                  </a:ext>
                </a:extLst>
              </a:tr>
              <a:tr h="741680">
                <a:tc>
                  <a:txBody>
                    <a:bodyPr/>
                    <a:lstStyle/>
                    <a:p>
                      <a:r>
                        <a:rPr lang="en-ZA" sz="1400" kern="1200" dirty="0" smtClean="0">
                          <a:solidFill>
                            <a:schemeClr val="dk1"/>
                          </a:solidFill>
                          <a:effectLst/>
                          <a:latin typeface="+mn-lt"/>
                          <a:ea typeface="+mn-ea"/>
                          <a:cs typeface="+mn-cs"/>
                        </a:rPr>
                        <a:t>3.1.1</a:t>
                      </a:r>
                    </a:p>
                    <a:p>
                      <a:r>
                        <a:rPr lang="en-ZA" sz="1400" kern="1200" dirty="0" smtClean="0">
                          <a:solidFill>
                            <a:schemeClr val="dk1"/>
                          </a:solidFill>
                          <a:effectLst/>
                          <a:latin typeface="+mn-lt"/>
                          <a:ea typeface="+mn-ea"/>
                          <a:cs typeface="+mn-cs"/>
                        </a:rPr>
                        <a:t>Commercial fishing rights allocated and appeals process managed </a:t>
                      </a:r>
                    </a:p>
                    <a:p>
                      <a:endParaRPr lang="en-ZA" sz="1400" dirty="0"/>
                    </a:p>
                  </a:txBody>
                  <a:tcPr/>
                </a:tc>
                <a:tc>
                  <a:txBody>
                    <a:bodyPr/>
                    <a:lstStyle/>
                    <a:p>
                      <a:r>
                        <a:rPr lang="en-ZA" sz="1400" kern="1200" dirty="0" smtClean="0">
                          <a:solidFill>
                            <a:schemeClr val="dk1"/>
                          </a:solidFill>
                          <a:effectLst/>
                          <a:latin typeface="+mn-lt"/>
                          <a:ea typeface="+mn-ea"/>
                          <a:cs typeface="+mn-cs"/>
                        </a:rPr>
                        <a:t>Final list of successful WCRL Nearshore applicants published 31 July 2017.</a:t>
                      </a:r>
                      <a:br>
                        <a:rPr lang="en-ZA" sz="1400" kern="1200" dirty="0" smtClean="0">
                          <a:solidFill>
                            <a:schemeClr val="dk1"/>
                          </a:solidFill>
                          <a:effectLst/>
                          <a:latin typeface="+mn-lt"/>
                          <a:ea typeface="+mn-ea"/>
                          <a:cs typeface="+mn-cs"/>
                        </a:rPr>
                      </a:br>
                      <a:r>
                        <a:rPr lang="en-ZA" sz="1400" kern="1200" dirty="0" smtClean="0">
                          <a:solidFill>
                            <a:schemeClr val="dk1"/>
                          </a:solidFill>
                          <a:effectLst/>
                          <a:latin typeface="+mn-lt"/>
                          <a:ea typeface="+mn-ea"/>
                          <a:cs typeface="+mn-cs"/>
                        </a:rPr>
                        <a:t/>
                      </a:r>
                      <a:br>
                        <a:rPr lang="en-ZA" sz="1400" kern="1200" dirty="0" smtClean="0">
                          <a:solidFill>
                            <a:schemeClr val="dk1"/>
                          </a:solidFill>
                          <a:effectLst/>
                          <a:latin typeface="+mn-lt"/>
                          <a:ea typeface="+mn-ea"/>
                          <a:cs typeface="+mn-cs"/>
                        </a:rPr>
                      </a:br>
                      <a:r>
                        <a:rPr lang="en-ZA" sz="1400" kern="1200" dirty="0" smtClean="0">
                          <a:solidFill>
                            <a:schemeClr val="dk1"/>
                          </a:solidFill>
                          <a:effectLst/>
                          <a:latin typeface="+mn-lt"/>
                          <a:ea typeface="+mn-ea"/>
                          <a:cs typeface="+mn-cs"/>
                        </a:rPr>
                        <a:t>Provisional list of successful WCRL Offshore applicants published 31 July 2017.</a:t>
                      </a:r>
                      <a:br>
                        <a:rPr lang="en-ZA" sz="1400" kern="1200" dirty="0" smtClean="0">
                          <a:solidFill>
                            <a:schemeClr val="dk1"/>
                          </a:solidFill>
                          <a:effectLst/>
                          <a:latin typeface="+mn-lt"/>
                          <a:ea typeface="+mn-ea"/>
                          <a:cs typeface="+mn-cs"/>
                        </a:rPr>
                      </a:br>
                      <a:r>
                        <a:rPr lang="en-ZA" sz="1400" kern="1200" dirty="0" smtClean="0">
                          <a:solidFill>
                            <a:schemeClr val="dk1"/>
                          </a:solidFill>
                          <a:effectLst/>
                          <a:latin typeface="+mn-lt"/>
                          <a:ea typeface="+mn-ea"/>
                          <a:cs typeface="+mn-cs"/>
                        </a:rPr>
                        <a:t/>
                      </a:r>
                      <a:br>
                        <a:rPr lang="en-ZA" sz="1400" kern="1200" dirty="0" smtClean="0">
                          <a:solidFill>
                            <a:schemeClr val="dk1"/>
                          </a:solidFill>
                          <a:effectLst/>
                          <a:latin typeface="+mn-lt"/>
                          <a:ea typeface="+mn-ea"/>
                          <a:cs typeface="+mn-cs"/>
                        </a:rPr>
                      </a:br>
                      <a:r>
                        <a:rPr lang="en-ZA" sz="1400" kern="1200" dirty="0" smtClean="0">
                          <a:solidFill>
                            <a:schemeClr val="dk1"/>
                          </a:solidFill>
                          <a:effectLst/>
                          <a:latin typeface="+mn-lt"/>
                          <a:ea typeface="+mn-ea"/>
                          <a:cs typeface="+mn-cs"/>
                        </a:rPr>
                        <a:t>The applications forms for abalone fishing rights were assessed by the Abalone Assessment Team.</a:t>
                      </a:r>
                      <a:endParaRPr lang="en-ZA" sz="1400" dirty="0"/>
                    </a:p>
                  </a:txBody>
                  <a:tcPr/>
                </a:tc>
                <a:tc>
                  <a:txBody>
                    <a:bodyPr/>
                    <a:lstStyle/>
                    <a:p>
                      <a:r>
                        <a:rPr lang="en-ZA" sz="1400" kern="1200" dirty="0" smtClean="0">
                          <a:solidFill>
                            <a:schemeClr val="dk1"/>
                          </a:solidFill>
                          <a:effectLst/>
                          <a:latin typeface="+mn-lt"/>
                          <a:ea typeface="+mn-ea"/>
                          <a:cs typeface="+mn-cs"/>
                        </a:rPr>
                        <a:t>Allocate rights in the abalone sector</a:t>
                      </a:r>
                      <a:endParaRPr lang="en-ZA" sz="1400" dirty="0"/>
                    </a:p>
                  </a:txBody>
                  <a:tcPr/>
                </a:tc>
                <a:tc>
                  <a:txBody>
                    <a:bodyPr/>
                    <a:lstStyle/>
                    <a:p>
                      <a:r>
                        <a:rPr lang="en-ZA" sz="1400" kern="1200" dirty="0" smtClean="0">
                          <a:solidFill>
                            <a:schemeClr val="dk1"/>
                          </a:solidFill>
                          <a:effectLst/>
                          <a:latin typeface="+mn-lt"/>
                          <a:ea typeface="+mn-ea"/>
                          <a:cs typeface="+mn-cs"/>
                        </a:rPr>
                        <a:t>Not achieved.</a:t>
                      </a:r>
                    </a:p>
                    <a:p>
                      <a:r>
                        <a:rPr lang="en-ZA" sz="1400" kern="1200" dirty="0" smtClean="0">
                          <a:solidFill>
                            <a:schemeClr val="dk1"/>
                          </a:solidFill>
                          <a:effectLst/>
                          <a:latin typeface="+mn-lt"/>
                          <a:ea typeface="+mn-ea"/>
                          <a:cs typeface="+mn-cs"/>
                        </a:rPr>
                        <a:t> </a:t>
                      </a:r>
                    </a:p>
                    <a:p>
                      <a:r>
                        <a:rPr lang="en-ZA" sz="1400" kern="1200" dirty="0" smtClean="0">
                          <a:solidFill>
                            <a:schemeClr val="dk1"/>
                          </a:solidFill>
                          <a:effectLst/>
                          <a:latin typeface="+mn-lt"/>
                          <a:ea typeface="+mn-ea"/>
                          <a:cs typeface="+mn-cs"/>
                        </a:rPr>
                        <a:t>Rights in the abalone sector were not allocated however exemption was granted to existing long term abalone right holders for the 2018/19 abalone season, starting 1 November 2018 until 31 July 2019</a:t>
                      </a:r>
                      <a:endParaRPr lang="en-ZA" sz="1400" dirty="0"/>
                    </a:p>
                  </a:txBody>
                  <a:tcPr/>
                </a:tc>
                <a:tc>
                  <a:txBody>
                    <a:bodyPr/>
                    <a:lstStyle/>
                    <a:p>
                      <a:r>
                        <a:rPr lang="en-ZA" sz="1400" kern="1200" dirty="0" smtClean="0">
                          <a:solidFill>
                            <a:schemeClr val="dk1"/>
                          </a:solidFill>
                          <a:effectLst/>
                          <a:latin typeface="+mn-lt"/>
                          <a:ea typeface="+mn-ea"/>
                          <a:cs typeface="+mn-cs"/>
                        </a:rPr>
                        <a:t>Abalone rights were not allocated</a:t>
                      </a:r>
                      <a:endParaRPr lang="en-ZA" sz="1400" dirty="0"/>
                    </a:p>
                  </a:txBody>
                  <a:tcPr/>
                </a:tc>
                <a:tc>
                  <a:txBody>
                    <a:bodyPr/>
                    <a:lstStyle/>
                    <a:p>
                      <a:r>
                        <a:rPr lang="en-ZA" sz="1400" kern="1200" dirty="0" smtClean="0">
                          <a:solidFill>
                            <a:schemeClr val="dk1"/>
                          </a:solidFill>
                          <a:effectLst/>
                          <a:latin typeface="+mn-lt"/>
                          <a:ea typeface="+mn-ea"/>
                          <a:cs typeface="+mn-cs"/>
                        </a:rPr>
                        <a:t>The Delegated Authority decided not to allocate rights in the abalone sector during 2018/19.</a:t>
                      </a:r>
                    </a:p>
                    <a:p>
                      <a:r>
                        <a:rPr lang="en-ZA" sz="1400" kern="1200" dirty="0" smtClean="0">
                          <a:solidFill>
                            <a:schemeClr val="dk1"/>
                          </a:solidFill>
                          <a:effectLst/>
                          <a:latin typeface="+mn-lt"/>
                          <a:ea typeface="+mn-ea"/>
                          <a:cs typeface="+mn-cs"/>
                        </a:rPr>
                        <a:t> </a:t>
                      </a:r>
                    </a:p>
                    <a:p>
                      <a:r>
                        <a:rPr lang="en-ZA" sz="1400" kern="1200" dirty="0" smtClean="0">
                          <a:solidFill>
                            <a:schemeClr val="dk1"/>
                          </a:solidFill>
                          <a:effectLst/>
                          <a:latin typeface="+mn-lt"/>
                          <a:ea typeface="+mn-ea"/>
                          <a:cs typeface="+mn-cs"/>
                        </a:rPr>
                        <a:t>Rights in the abalone sector will be allocated with the 12 fishing sectors due for re-allocation in 2020</a:t>
                      </a:r>
                    </a:p>
                  </a:txBody>
                  <a:tcPr/>
                </a:tc>
                <a:extLst>
                  <a:ext uri="{0D108BD9-81ED-4DB2-BD59-A6C34878D82A}">
                    <a16:rowId xmlns:a16="http://schemas.microsoft.com/office/drawing/2014/main" xmlns="" val="10001"/>
                  </a:ext>
                </a:extLst>
              </a:tr>
            </a:tbl>
          </a:graphicData>
        </a:graphic>
      </p:graphicFrame>
      <p:sp>
        <p:nvSpPr>
          <p:cNvPr id="4" name="Slide Number Placeholder 3"/>
          <p:cNvSpPr>
            <a:spLocks noGrp="1"/>
          </p:cNvSpPr>
          <p:nvPr>
            <p:ph type="sldNum" sz="quarter" idx="10"/>
          </p:nvPr>
        </p:nvSpPr>
        <p:spPr/>
        <p:txBody>
          <a:bodyPr/>
          <a:lstStyle/>
          <a:p>
            <a:pPr>
              <a:defRPr/>
            </a:pPr>
            <a:fld id="{8644B82F-AE1A-44E3-8385-CFA9707FA6CD}" type="slidenum">
              <a:rPr lang="en-ZA" smtClean="0"/>
              <a:pPr>
                <a:defRPr/>
              </a:pPr>
              <a:t>28</a:t>
            </a:fld>
            <a:endParaRPr lang="en-ZA" dirty="0"/>
          </a:p>
        </p:txBody>
      </p:sp>
    </p:spTree>
    <p:extLst>
      <p:ext uri="{BB962C8B-B14F-4D97-AF65-F5344CB8AC3E}">
        <p14:creationId xmlns:p14="http://schemas.microsoft.com/office/powerpoint/2010/main" xmlns="" val="24326735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Achievements against Performance Indicators (</a:t>
            </a:r>
            <a:r>
              <a:rPr lang="en-ZA" dirty="0" err="1"/>
              <a:t>cont</a:t>
            </a:r>
            <a:r>
              <a:rPr lang="en-ZA" dirty="0"/>
              <a:t>)</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2434219189"/>
              </p:ext>
            </p:extLst>
          </p:nvPr>
        </p:nvGraphicFramePr>
        <p:xfrm>
          <a:off x="522163" y="1439863"/>
          <a:ext cx="9937104" cy="6156960"/>
        </p:xfrm>
        <a:graphic>
          <a:graphicData uri="http://schemas.openxmlformats.org/drawingml/2006/table">
            <a:tbl>
              <a:tblPr firstRow="1" bandRow="1">
                <a:tableStyleId>{5C22544A-7EE6-4342-B048-85BDC9FD1C3A}</a:tableStyleId>
              </a:tblPr>
              <a:tblGrid>
                <a:gridCol w="1656184">
                  <a:extLst>
                    <a:ext uri="{9D8B030D-6E8A-4147-A177-3AD203B41FA5}">
                      <a16:colId xmlns:a16="http://schemas.microsoft.com/office/drawing/2014/main" xmlns="" val="20000"/>
                    </a:ext>
                  </a:extLst>
                </a:gridCol>
                <a:gridCol w="1656184">
                  <a:extLst>
                    <a:ext uri="{9D8B030D-6E8A-4147-A177-3AD203B41FA5}">
                      <a16:colId xmlns:a16="http://schemas.microsoft.com/office/drawing/2014/main" xmlns="" val="20001"/>
                    </a:ext>
                  </a:extLst>
                </a:gridCol>
                <a:gridCol w="1656184">
                  <a:extLst>
                    <a:ext uri="{9D8B030D-6E8A-4147-A177-3AD203B41FA5}">
                      <a16:colId xmlns:a16="http://schemas.microsoft.com/office/drawing/2014/main" xmlns="" val="20002"/>
                    </a:ext>
                  </a:extLst>
                </a:gridCol>
                <a:gridCol w="1656184">
                  <a:extLst>
                    <a:ext uri="{9D8B030D-6E8A-4147-A177-3AD203B41FA5}">
                      <a16:colId xmlns:a16="http://schemas.microsoft.com/office/drawing/2014/main" xmlns="" val="20003"/>
                    </a:ext>
                  </a:extLst>
                </a:gridCol>
                <a:gridCol w="1656184">
                  <a:extLst>
                    <a:ext uri="{9D8B030D-6E8A-4147-A177-3AD203B41FA5}">
                      <a16:colId xmlns:a16="http://schemas.microsoft.com/office/drawing/2014/main" xmlns="" val="20004"/>
                    </a:ext>
                  </a:extLst>
                </a:gridCol>
                <a:gridCol w="1656184">
                  <a:extLst>
                    <a:ext uri="{9D8B030D-6E8A-4147-A177-3AD203B41FA5}">
                      <a16:colId xmlns:a16="http://schemas.microsoft.com/office/drawing/2014/main" xmlns="" val="20005"/>
                    </a:ext>
                  </a:extLst>
                </a:gridCol>
              </a:tblGrid>
              <a:tr h="370840">
                <a:tc>
                  <a:txBody>
                    <a:bodyPr/>
                    <a:lstStyle/>
                    <a:p>
                      <a:r>
                        <a:rPr lang="en-ZA" sz="1400" dirty="0" smtClean="0"/>
                        <a:t>Performance Indicator</a:t>
                      </a:r>
                      <a:endParaRPr lang="en-ZA" sz="1400" dirty="0"/>
                    </a:p>
                  </a:txBody>
                  <a:tcPr/>
                </a:tc>
                <a:tc>
                  <a:txBody>
                    <a:bodyPr/>
                    <a:lstStyle/>
                    <a:p>
                      <a:r>
                        <a:rPr lang="en-ZA" sz="1400" dirty="0" smtClean="0"/>
                        <a:t>Actual Achievement 2017/2018</a:t>
                      </a:r>
                      <a:endParaRPr lang="en-ZA" sz="1400" dirty="0"/>
                    </a:p>
                  </a:txBody>
                  <a:tcPr/>
                </a:tc>
                <a:tc>
                  <a:txBody>
                    <a:bodyPr/>
                    <a:lstStyle/>
                    <a:p>
                      <a:r>
                        <a:rPr lang="en-ZA" sz="1400" dirty="0" smtClean="0"/>
                        <a:t>Planned Target 2018/2019</a:t>
                      </a:r>
                      <a:endParaRPr lang="en-ZA" sz="1400" dirty="0"/>
                    </a:p>
                  </a:txBody>
                  <a:tcPr/>
                </a:tc>
                <a:tc>
                  <a:txBody>
                    <a:bodyPr/>
                    <a:lstStyle/>
                    <a:p>
                      <a:r>
                        <a:rPr lang="en-ZA" sz="1400" dirty="0" smtClean="0"/>
                        <a:t>Actual Achievement</a:t>
                      </a:r>
                      <a:r>
                        <a:rPr lang="en-ZA" sz="1400" baseline="0" dirty="0" smtClean="0"/>
                        <a:t> 2018/2019</a:t>
                      </a:r>
                      <a:endParaRPr lang="en-ZA" sz="1400" dirty="0"/>
                    </a:p>
                  </a:txBody>
                  <a:tcPr/>
                </a:tc>
                <a:tc>
                  <a:txBody>
                    <a:bodyPr/>
                    <a:lstStyle/>
                    <a:p>
                      <a:r>
                        <a:rPr lang="en-ZA" sz="1400" dirty="0" smtClean="0"/>
                        <a:t>Deviation from Planned Target to Actual</a:t>
                      </a:r>
                      <a:r>
                        <a:rPr lang="en-ZA" sz="1400" baseline="0" dirty="0" smtClean="0"/>
                        <a:t> Achievement 2018/2019</a:t>
                      </a:r>
                      <a:endParaRPr lang="en-ZA" sz="1400" dirty="0"/>
                    </a:p>
                  </a:txBody>
                  <a:tcPr/>
                </a:tc>
                <a:tc>
                  <a:txBody>
                    <a:bodyPr/>
                    <a:lstStyle/>
                    <a:p>
                      <a:r>
                        <a:rPr lang="en-ZA" sz="1400" dirty="0" smtClean="0"/>
                        <a:t>Comment on deviation</a:t>
                      </a:r>
                      <a:endParaRPr lang="en-ZA" sz="1400" dirty="0"/>
                    </a:p>
                  </a:txBody>
                  <a:tcPr/>
                </a:tc>
                <a:extLst>
                  <a:ext uri="{0D108BD9-81ED-4DB2-BD59-A6C34878D82A}">
                    <a16:rowId xmlns:a16="http://schemas.microsoft.com/office/drawing/2014/main" xmlns="" val="10000"/>
                  </a:ext>
                </a:extLst>
              </a:tr>
              <a:tr h="741680">
                <a:tc>
                  <a:txBody>
                    <a:bodyPr/>
                    <a:lstStyle/>
                    <a:p>
                      <a:r>
                        <a:rPr lang="en-ZA" sz="1400" kern="1200" dirty="0" smtClean="0">
                          <a:solidFill>
                            <a:schemeClr val="dk1"/>
                          </a:solidFill>
                          <a:effectLst/>
                          <a:latin typeface="+mn-lt"/>
                          <a:ea typeface="+mn-ea"/>
                          <a:cs typeface="+mn-cs"/>
                        </a:rPr>
                        <a:t>3.1.1</a:t>
                      </a:r>
                    </a:p>
                    <a:p>
                      <a:r>
                        <a:rPr lang="en-ZA" sz="1400" kern="1200" dirty="0" smtClean="0">
                          <a:solidFill>
                            <a:schemeClr val="dk1"/>
                          </a:solidFill>
                          <a:effectLst/>
                          <a:latin typeface="+mn-lt"/>
                          <a:ea typeface="+mn-ea"/>
                          <a:cs typeface="+mn-cs"/>
                        </a:rPr>
                        <a:t>Commercial fishing rights allocated and appeals process managed </a:t>
                      </a:r>
                    </a:p>
                    <a:p>
                      <a:endParaRPr lang="en-ZA" sz="1400" dirty="0"/>
                    </a:p>
                  </a:txBody>
                  <a:tcPr/>
                </a:tc>
                <a:tc>
                  <a:txBody>
                    <a:bodyPr/>
                    <a:lstStyle/>
                    <a:p>
                      <a:pPr marL="0" marR="0" lvl="0" indent="0" algn="l" defTabSz="1053297" rtl="0" eaLnBrk="1" fontAlgn="auto" latinLnBrk="0" hangingPunct="1">
                        <a:lnSpc>
                          <a:spcPct val="100000"/>
                        </a:lnSpc>
                        <a:spcBef>
                          <a:spcPts val="0"/>
                        </a:spcBef>
                        <a:spcAft>
                          <a:spcPts val="0"/>
                        </a:spcAft>
                        <a:buClrTx/>
                        <a:buSzTx/>
                        <a:buFontTx/>
                        <a:buNone/>
                        <a:tabLst/>
                        <a:defRPr/>
                      </a:pPr>
                      <a:r>
                        <a:rPr lang="en-ZA" sz="1400" kern="1200" dirty="0" smtClean="0">
                          <a:solidFill>
                            <a:schemeClr val="dk1"/>
                          </a:solidFill>
                          <a:effectLst/>
                          <a:latin typeface="+mn-lt"/>
                          <a:ea typeface="+mn-ea"/>
                          <a:cs typeface="+mn-cs"/>
                        </a:rPr>
                        <a:t>Appeals only finalised in four newly allocated fishing sectors (Hake Inshore, Fish Processing Establishment, Large Pelagic and Patagonian </a:t>
                      </a:r>
                      <a:r>
                        <a:rPr lang="en-ZA" sz="1400" kern="1200" dirty="0" err="1" smtClean="0">
                          <a:solidFill>
                            <a:schemeClr val="dk1"/>
                          </a:solidFill>
                          <a:effectLst/>
                          <a:latin typeface="+mn-lt"/>
                          <a:ea typeface="+mn-ea"/>
                          <a:cs typeface="+mn-cs"/>
                        </a:rPr>
                        <a:t>Toothfish</a:t>
                      </a:r>
                      <a:r>
                        <a:rPr lang="en-ZA" sz="1400" kern="1200" dirty="0" smtClean="0">
                          <a:solidFill>
                            <a:schemeClr val="dk1"/>
                          </a:solidFill>
                          <a:effectLst/>
                          <a:latin typeface="+mn-lt"/>
                          <a:ea typeface="+mn-ea"/>
                          <a:cs typeface="+mn-cs"/>
                        </a:rPr>
                        <a:t>)</a:t>
                      </a:r>
                    </a:p>
                    <a:p>
                      <a:pPr algn="ctr"/>
                      <a:endParaRPr lang="en-ZA" sz="1400" dirty="0"/>
                    </a:p>
                  </a:txBody>
                  <a:tcPr/>
                </a:tc>
                <a:tc>
                  <a:txBody>
                    <a:bodyPr/>
                    <a:lstStyle/>
                    <a:p>
                      <a:r>
                        <a:rPr lang="en-ZA" sz="1400" kern="1200" dirty="0" smtClean="0">
                          <a:solidFill>
                            <a:schemeClr val="dk1"/>
                          </a:solidFill>
                          <a:effectLst/>
                          <a:latin typeface="+mn-lt"/>
                          <a:ea typeface="+mn-ea"/>
                          <a:cs typeface="+mn-cs"/>
                        </a:rPr>
                        <a:t>Revised policies</a:t>
                      </a:r>
                    </a:p>
                    <a:p>
                      <a:r>
                        <a:rPr lang="en-ZA" sz="1400" kern="1200" dirty="0" smtClean="0">
                          <a:solidFill>
                            <a:schemeClr val="dk1"/>
                          </a:solidFill>
                          <a:effectLst/>
                          <a:latin typeface="+mn-lt"/>
                          <a:ea typeface="+mn-ea"/>
                          <a:cs typeface="+mn-cs"/>
                        </a:rPr>
                        <a:t>and application</a:t>
                      </a:r>
                    </a:p>
                    <a:p>
                      <a:r>
                        <a:rPr lang="en-ZA" sz="1400" kern="1200" dirty="0" smtClean="0">
                          <a:solidFill>
                            <a:schemeClr val="dk1"/>
                          </a:solidFill>
                          <a:effectLst/>
                          <a:latin typeface="+mn-lt"/>
                          <a:ea typeface="+mn-ea"/>
                          <a:cs typeface="+mn-cs"/>
                        </a:rPr>
                        <a:t>forms for 12 fishing</a:t>
                      </a:r>
                    </a:p>
                    <a:p>
                      <a:r>
                        <a:rPr lang="en-ZA" sz="1400" kern="1200" dirty="0" smtClean="0">
                          <a:solidFill>
                            <a:schemeClr val="dk1"/>
                          </a:solidFill>
                          <a:effectLst/>
                          <a:latin typeface="+mn-lt"/>
                          <a:ea typeface="+mn-ea"/>
                          <a:cs typeface="+mn-cs"/>
                        </a:rPr>
                        <a:t>sectors which</a:t>
                      </a:r>
                    </a:p>
                    <a:p>
                      <a:r>
                        <a:rPr lang="en-ZA" sz="1400" kern="1200" dirty="0" smtClean="0">
                          <a:solidFill>
                            <a:schemeClr val="dk1"/>
                          </a:solidFill>
                          <a:effectLst/>
                          <a:latin typeface="+mn-lt"/>
                          <a:ea typeface="+mn-ea"/>
                          <a:cs typeface="+mn-cs"/>
                        </a:rPr>
                        <a:t>expire in 2020</a:t>
                      </a:r>
                      <a:endParaRPr lang="en-ZA" sz="1400" dirty="0"/>
                    </a:p>
                  </a:txBody>
                  <a:tcPr/>
                </a:tc>
                <a:tc>
                  <a:txBody>
                    <a:bodyPr/>
                    <a:lstStyle/>
                    <a:p>
                      <a:r>
                        <a:rPr lang="en-ZA" sz="1400" kern="1200" dirty="0" smtClean="0">
                          <a:solidFill>
                            <a:schemeClr val="dk1"/>
                          </a:solidFill>
                          <a:effectLst/>
                          <a:latin typeface="+mn-lt"/>
                          <a:ea typeface="+mn-ea"/>
                          <a:cs typeface="+mn-cs"/>
                        </a:rPr>
                        <a:t>Not achieved.</a:t>
                      </a:r>
                    </a:p>
                    <a:p>
                      <a:r>
                        <a:rPr lang="en-ZA" sz="1400" kern="1200" dirty="0" smtClean="0">
                          <a:solidFill>
                            <a:schemeClr val="dk1"/>
                          </a:solidFill>
                          <a:effectLst/>
                          <a:latin typeface="+mn-lt"/>
                          <a:ea typeface="+mn-ea"/>
                          <a:cs typeface="+mn-cs"/>
                        </a:rPr>
                        <a:t> </a:t>
                      </a:r>
                    </a:p>
                    <a:p>
                      <a:r>
                        <a:rPr lang="en-ZA" sz="1400" kern="1200" dirty="0" smtClean="0">
                          <a:solidFill>
                            <a:schemeClr val="dk1"/>
                          </a:solidFill>
                          <a:effectLst/>
                          <a:latin typeface="+mn-lt"/>
                          <a:ea typeface="+mn-ea"/>
                          <a:cs typeface="+mn-cs"/>
                        </a:rPr>
                        <a:t>1st Draft General Policy on the Allocation of Commercial Fishing Rights completed and consulted internally.</a:t>
                      </a:r>
                      <a:endParaRPr lang="en-ZA" sz="1400" kern="1200" dirty="0">
                        <a:solidFill>
                          <a:schemeClr val="dk1"/>
                        </a:solidFill>
                        <a:effectLst/>
                        <a:latin typeface="+mn-lt"/>
                        <a:ea typeface="+mn-ea"/>
                        <a:cs typeface="+mn-cs"/>
                      </a:endParaRPr>
                    </a:p>
                  </a:txBody>
                  <a:tcPr/>
                </a:tc>
                <a:tc>
                  <a:txBody>
                    <a:bodyPr/>
                    <a:lstStyle/>
                    <a:p>
                      <a:r>
                        <a:rPr lang="en-ZA" sz="1400" dirty="0" smtClean="0"/>
                        <a:t>-12</a:t>
                      </a:r>
                      <a:endParaRPr lang="en-ZA" sz="1400" dirty="0"/>
                    </a:p>
                  </a:txBody>
                  <a:tcPr/>
                </a:tc>
                <a:tc>
                  <a:txBody>
                    <a:bodyPr/>
                    <a:lstStyle/>
                    <a:p>
                      <a:r>
                        <a:rPr lang="en-ZA" sz="1400" kern="1200" dirty="0" smtClean="0">
                          <a:solidFill>
                            <a:schemeClr val="dk1"/>
                          </a:solidFill>
                          <a:effectLst/>
                          <a:latin typeface="+mn-lt"/>
                          <a:ea typeface="+mn-ea"/>
                          <a:cs typeface="+mn-cs"/>
                        </a:rPr>
                        <a:t>Revision of the policies and application forms could not be completed.</a:t>
                      </a:r>
                    </a:p>
                    <a:p>
                      <a:r>
                        <a:rPr lang="en-ZA" sz="1400" kern="1200" dirty="0" smtClean="0">
                          <a:solidFill>
                            <a:schemeClr val="dk1"/>
                          </a:solidFill>
                          <a:effectLst/>
                          <a:latin typeface="+mn-lt"/>
                          <a:ea typeface="+mn-ea"/>
                          <a:cs typeface="+mn-cs"/>
                        </a:rPr>
                        <a:t> </a:t>
                      </a:r>
                    </a:p>
                    <a:p>
                      <a:r>
                        <a:rPr lang="en-ZA" sz="1400" kern="1200" dirty="0" smtClean="0">
                          <a:solidFill>
                            <a:schemeClr val="dk1"/>
                          </a:solidFill>
                          <a:effectLst/>
                          <a:latin typeface="+mn-lt"/>
                          <a:ea typeface="+mn-ea"/>
                          <a:cs typeface="+mn-cs"/>
                        </a:rPr>
                        <a:t>The new requirement to conduct Socio-Economic Impact Assessment System (SEIAS) by the DPME included additional requirements that resulted in planned milestones not being achieved.</a:t>
                      </a:r>
                    </a:p>
                    <a:p>
                      <a:r>
                        <a:rPr lang="en-ZA" sz="1400" kern="1200" dirty="0" smtClean="0">
                          <a:solidFill>
                            <a:schemeClr val="dk1"/>
                          </a:solidFill>
                          <a:effectLst/>
                          <a:latin typeface="+mn-lt"/>
                          <a:ea typeface="+mn-ea"/>
                          <a:cs typeface="+mn-cs"/>
                        </a:rPr>
                        <a:t>The Revised Application forms are dependent on the finalisation of the policy</a:t>
                      </a:r>
                    </a:p>
                  </a:txBody>
                  <a:tcPr/>
                </a:tc>
                <a:extLst>
                  <a:ext uri="{0D108BD9-81ED-4DB2-BD59-A6C34878D82A}">
                    <a16:rowId xmlns:a16="http://schemas.microsoft.com/office/drawing/2014/main" xmlns="" val="10001"/>
                  </a:ext>
                </a:extLst>
              </a:tr>
            </a:tbl>
          </a:graphicData>
        </a:graphic>
      </p:graphicFrame>
      <p:sp>
        <p:nvSpPr>
          <p:cNvPr id="4" name="Slide Number Placeholder 3"/>
          <p:cNvSpPr>
            <a:spLocks noGrp="1"/>
          </p:cNvSpPr>
          <p:nvPr>
            <p:ph type="sldNum" sz="quarter" idx="10"/>
          </p:nvPr>
        </p:nvSpPr>
        <p:spPr/>
        <p:txBody>
          <a:bodyPr/>
          <a:lstStyle/>
          <a:p>
            <a:pPr>
              <a:defRPr/>
            </a:pPr>
            <a:fld id="{8644B82F-AE1A-44E3-8385-CFA9707FA6CD}" type="slidenum">
              <a:rPr lang="en-ZA" smtClean="0"/>
              <a:pPr>
                <a:defRPr/>
              </a:pPr>
              <a:t>29</a:t>
            </a:fld>
            <a:endParaRPr lang="en-ZA" dirty="0"/>
          </a:p>
        </p:txBody>
      </p:sp>
    </p:spTree>
    <p:extLst>
      <p:ext uri="{BB962C8B-B14F-4D97-AF65-F5344CB8AC3E}">
        <p14:creationId xmlns:p14="http://schemas.microsoft.com/office/powerpoint/2010/main" xmlns="" val="2834953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xfrm>
            <a:off x="2322513" y="539750"/>
            <a:ext cx="8401050" cy="7207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bodyPr>
          <a:lstStyle/>
          <a:p>
            <a:r>
              <a:rPr lang="en-ZA" altLang="en-US" smtClean="0">
                <a:latin typeface="Arial" charset="0"/>
                <a:cs typeface="Arial" charset="0"/>
              </a:rPr>
              <a:t>List of Acronyms</a:t>
            </a:r>
          </a:p>
        </p:txBody>
      </p:sp>
      <p:sp>
        <p:nvSpPr>
          <p:cNvPr id="7171" name="Content Placeholder 2"/>
          <p:cNvSpPr>
            <a:spLocks noGrp="1"/>
          </p:cNvSpPr>
          <p:nvPr>
            <p:ph idx="1"/>
          </p:nvPr>
        </p:nvSpPr>
        <p:spPr bwMode="auto">
          <a:xfrm>
            <a:off x="2251075" y="1331913"/>
            <a:ext cx="7416800" cy="5257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r>
              <a:rPr lang="en-ZA" altLang="en-US" dirty="0" smtClean="0">
                <a:latin typeface="Arial" charset="0"/>
                <a:cs typeface="Arial" charset="0"/>
              </a:rPr>
              <a:t>AED = Aquaculture and Economic Development</a:t>
            </a:r>
          </a:p>
          <a:p>
            <a:r>
              <a:rPr lang="en-ZA" altLang="en-US" dirty="0" smtClean="0">
                <a:latin typeface="Arial" charset="0"/>
                <a:cs typeface="Arial" charset="0"/>
              </a:rPr>
              <a:t>AGSA = Auditor-General of South Africa</a:t>
            </a:r>
          </a:p>
          <a:p>
            <a:r>
              <a:rPr lang="en-ZA" altLang="en-US" dirty="0" smtClean="0">
                <a:latin typeface="Arial" charset="0"/>
                <a:cs typeface="Arial" charset="0"/>
              </a:rPr>
              <a:t>CD = Chief Director</a:t>
            </a:r>
          </a:p>
          <a:p>
            <a:r>
              <a:rPr lang="en-ZA" altLang="en-US" dirty="0" smtClean="0">
                <a:latin typeface="Arial" charset="0"/>
                <a:cs typeface="Arial" charset="0"/>
              </a:rPr>
              <a:t>DAFF = Department of Agriculture, Forestry and Fisheries</a:t>
            </a:r>
          </a:p>
          <a:p>
            <a:r>
              <a:rPr lang="en-ZA" altLang="en-US" dirty="0" smtClean="0">
                <a:latin typeface="Arial" charset="0"/>
                <a:cs typeface="Arial" charset="0"/>
              </a:rPr>
              <a:t>DDG = Deputy Director-General</a:t>
            </a:r>
          </a:p>
          <a:p>
            <a:r>
              <a:rPr lang="en-ZA" altLang="en-US" dirty="0" smtClean="0">
                <a:latin typeface="Arial" charset="0"/>
                <a:cs typeface="Arial" charset="0"/>
              </a:rPr>
              <a:t>DG = Director-General</a:t>
            </a:r>
          </a:p>
          <a:p>
            <a:r>
              <a:rPr lang="en-ZA" altLang="en-US" dirty="0" smtClean="0">
                <a:solidFill>
                  <a:srgbClr val="000000"/>
                </a:solidFill>
                <a:latin typeface="Arial" charset="0"/>
                <a:cs typeface="Arial" charset="0"/>
              </a:rPr>
              <a:t>EXCO = Executive Committee</a:t>
            </a:r>
          </a:p>
          <a:p>
            <a:r>
              <a:rPr lang="en-ZA" altLang="en-US" dirty="0" smtClean="0">
                <a:solidFill>
                  <a:srgbClr val="000000"/>
                </a:solidFill>
                <a:latin typeface="Arial" charset="0"/>
                <a:cs typeface="Arial" charset="0"/>
              </a:rPr>
              <a:t>FAO = Food and Agricultural Organisation</a:t>
            </a:r>
          </a:p>
          <a:p>
            <a:r>
              <a:rPr lang="en-ZA" altLang="en-US" dirty="0" smtClean="0">
                <a:solidFill>
                  <a:srgbClr val="000000"/>
                </a:solidFill>
                <a:latin typeface="Arial" charset="0"/>
                <a:cs typeface="Arial" charset="0"/>
              </a:rPr>
              <a:t>FOS = Fisheries Operations Support</a:t>
            </a:r>
          </a:p>
          <a:p>
            <a:r>
              <a:rPr lang="en-ZA" altLang="en-US" dirty="0" smtClean="0">
                <a:solidFill>
                  <a:srgbClr val="000000"/>
                </a:solidFill>
                <a:latin typeface="Arial" charset="0"/>
                <a:cs typeface="Arial" charset="0"/>
              </a:rPr>
              <a:t>FPE = Fish Processing Establishment</a:t>
            </a:r>
          </a:p>
          <a:p>
            <a:r>
              <a:rPr lang="en-ZA" altLang="en-US" dirty="0" smtClean="0">
                <a:solidFill>
                  <a:srgbClr val="000000"/>
                </a:solidFill>
                <a:latin typeface="Arial" charset="0"/>
                <a:cs typeface="Arial" charset="0"/>
              </a:rPr>
              <a:t>FPV = Fisheries Protection Vessel</a:t>
            </a:r>
          </a:p>
          <a:p>
            <a:r>
              <a:rPr lang="en-ZA" altLang="en-US" dirty="0" smtClean="0">
                <a:solidFill>
                  <a:srgbClr val="000000"/>
                </a:solidFill>
                <a:latin typeface="Arial" charset="0"/>
                <a:cs typeface="Arial" charset="0"/>
              </a:rPr>
              <a:t>EPWP – Extended Public Works Programme</a:t>
            </a:r>
          </a:p>
          <a:p>
            <a:r>
              <a:rPr lang="en-ZA" altLang="en-US" dirty="0" smtClean="0">
                <a:solidFill>
                  <a:srgbClr val="000000"/>
                </a:solidFill>
                <a:latin typeface="Arial" charset="0"/>
                <a:cs typeface="Arial" charset="0"/>
              </a:rPr>
              <a:t>FRAP = Fishing Rights Allocation Process</a:t>
            </a:r>
          </a:p>
          <a:p>
            <a:r>
              <a:rPr lang="en-ZA" altLang="en-US" dirty="0" smtClean="0">
                <a:solidFill>
                  <a:srgbClr val="000000"/>
                </a:solidFill>
                <a:latin typeface="Arial" charset="0"/>
                <a:cs typeface="Arial" charset="0"/>
              </a:rPr>
              <a:t>FRD = Fisheries Research and Development</a:t>
            </a:r>
          </a:p>
          <a:p>
            <a:r>
              <a:rPr lang="en-ZA" altLang="en-US" dirty="0" smtClean="0">
                <a:solidFill>
                  <a:srgbClr val="000000"/>
                </a:solidFill>
                <a:latin typeface="Arial" charset="0"/>
                <a:cs typeface="Arial" charset="0"/>
              </a:rPr>
              <a:t>G&amp;S = Goods and Services</a:t>
            </a:r>
          </a:p>
          <a:p>
            <a:r>
              <a:rPr lang="en-ZA" altLang="en-US" dirty="0" smtClean="0">
                <a:latin typeface="Arial" charset="0"/>
                <a:cs typeface="Arial" charset="0"/>
              </a:rPr>
              <a:t>MCS </a:t>
            </a:r>
            <a:r>
              <a:rPr lang="en-ZA" altLang="en-US" dirty="0">
                <a:latin typeface="Arial" charset="0"/>
                <a:cs typeface="Arial" charset="0"/>
              </a:rPr>
              <a:t>= Monitoring, Control and Surveillance</a:t>
            </a:r>
          </a:p>
          <a:p>
            <a:endParaRPr lang="en-ZA" altLang="en-US" dirty="0" smtClean="0">
              <a:solidFill>
                <a:srgbClr val="000000"/>
              </a:solidFill>
              <a:latin typeface="Arial" charset="0"/>
              <a:cs typeface="Arial" charset="0"/>
            </a:endParaRPr>
          </a:p>
          <a:p>
            <a:endParaRPr lang="en-ZA" altLang="en-US" dirty="0" smtClean="0">
              <a:solidFill>
                <a:srgbClr val="000000"/>
              </a:solidFill>
              <a:latin typeface="Arial" charset="0"/>
              <a:cs typeface="Arial" charset="0"/>
            </a:endParaRPr>
          </a:p>
          <a:p>
            <a:endParaRPr lang="en-ZA" altLang="en-US" dirty="0" smtClean="0">
              <a:solidFill>
                <a:srgbClr val="000000"/>
              </a:solidFill>
              <a:latin typeface="Arial" charset="0"/>
              <a:cs typeface="Arial" charset="0"/>
            </a:endParaRPr>
          </a:p>
          <a:p>
            <a:endParaRPr lang="en-ZA" altLang="en-US" dirty="0" smtClean="0">
              <a:latin typeface="Arial" charset="0"/>
              <a:cs typeface="Arial" charset="0"/>
            </a:endParaRPr>
          </a:p>
        </p:txBody>
      </p:sp>
      <p:sp>
        <p:nvSpPr>
          <p:cNvPr id="7172" name="Slide Number Placeholder 3"/>
          <p:cNvSpPr>
            <a:spLocks noGrp="1"/>
          </p:cNvSpPr>
          <p:nvPr>
            <p:ph type="sldNum" sz="quarter" idx="10"/>
          </p:nvPr>
        </p:nvSpPr>
        <p:spPr bwMode="auto">
          <a:noFill/>
          <a:ln>
            <a:miter lim="800000"/>
            <a:headEnd/>
            <a:tailEnd/>
          </a:ln>
          <a:extLst>
            <a:ext uri="{909E8E84-426E-40DD-AFC4-6F175D3DCCD1}">
              <a14:hiddenFill xmlns:a14="http://schemas.microsoft.com/office/drawing/2010/main" xmlns="">
                <a:solidFill>
                  <a:srgbClr val="FFFFFF"/>
                </a:solidFill>
              </a14:hiddenFill>
            </a:ext>
          </a:extLst>
        </p:spPr>
        <p:txBody>
          <a:bodyPr vert="horz" wrap="square" numCol="1" compatLnSpc="1">
            <a:prstTxWarp prst="textNoShape">
              <a:avLst/>
            </a:prstTxWarp>
          </a:bodyP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defTabSz="1052513" eaLnBrk="0" fontAlgn="base" hangingPunct="0">
              <a:spcBef>
                <a:spcPct val="0"/>
              </a:spcBef>
              <a:spcAft>
                <a:spcPct val="0"/>
              </a:spcAft>
              <a:defRPr sz="2100">
                <a:solidFill>
                  <a:schemeClr val="tx1"/>
                </a:solidFill>
                <a:latin typeface="Arial" charset="0"/>
                <a:cs typeface="Arial" charset="0"/>
              </a:defRPr>
            </a:lvl6pPr>
            <a:lvl7pPr marL="2971800" indent="-228600" defTabSz="1052513" eaLnBrk="0" fontAlgn="base" hangingPunct="0">
              <a:spcBef>
                <a:spcPct val="0"/>
              </a:spcBef>
              <a:spcAft>
                <a:spcPct val="0"/>
              </a:spcAft>
              <a:defRPr sz="2100">
                <a:solidFill>
                  <a:schemeClr val="tx1"/>
                </a:solidFill>
                <a:latin typeface="Arial" charset="0"/>
                <a:cs typeface="Arial" charset="0"/>
              </a:defRPr>
            </a:lvl7pPr>
            <a:lvl8pPr marL="3429000" indent="-228600" defTabSz="1052513" eaLnBrk="0" fontAlgn="base" hangingPunct="0">
              <a:spcBef>
                <a:spcPct val="0"/>
              </a:spcBef>
              <a:spcAft>
                <a:spcPct val="0"/>
              </a:spcAft>
              <a:defRPr sz="2100">
                <a:solidFill>
                  <a:schemeClr val="tx1"/>
                </a:solidFill>
                <a:latin typeface="Arial" charset="0"/>
                <a:cs typeface="Arial" charset="0"/>
              </a:defRPr>
            </a:lvl8pPr>
            <a:lvl9pPr marL="3886200" indent="-228600" defTabSz="1052513" eaLnBrk="0" fontAlgn="base" hangingPunct="0">
              <a:spcBef>
                <a:spcPct val="0"/>
              </a:spcBef>
              <a:spcAft>
                <a:spcPct val="0"/>
              </a:spcAft>
              <a:defRPr sz="2100">
                <a:solidFill>
                  <a:schemeClr val="tx1"/>
                </a:solidFill>
                <a:latin typeface="Arial" charset="0"/>
                <a:cs typeface="Arial" charset="0"/>
              </a:defRPr>
            </a:lvl9pPr>
          </a:lstStyle>
          <a:p>
            <a:pPr eaLnBrk="1" hangingPunct="1"/>
            <a:fld id="{56A5C9EA-C23D-4C57-A4CD-75C1583EB897}" type="slidenum">
              <a:rPr lang="en-ZA" altLang="en-US" sz="1200" smtClean="0">
                <a:solidFill>
                  <a:srgbClr val="008000"/>
                </a:solidFill>
              </a:rPr>
              <a:pPr eaLnBrk="1" hangingPunct="1"/>
              <a:t>3</a:t>
            </a:fld>
            <a:endParaRPr lang="en-ZA" altLang="en-US" sz="1200" smtClean="0">
              <a:solidFill>
                <a:srgbClr val="008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Achievements against Performance Indicators (</a:t>
            </a:r>
            <a:r>
              <a:rPr lang="en-ZA" dirty="0" err="1"/>
              <a:t>cont</a:t>
            </a:r>
            <a:r>
              <a:rPr lang="en-ZA" dirty="0"/>
              <a:t>)</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3561402114"/>
              </p:ext>
            </p:extLst>
          </p:nvPr>
        </p:nvGraphicFramePr>
        <p:xfrm>
          <a:off x="522163" y="1439863"/>
          <a:ext cx="9937104" cy="6156960"/>
        </p:xfrm>
        <a:graphic>
          <a:graphicData uri="http://schemas.openxmlformats.org/drawingml/2006/table">
            <a:tbl>
              <a:tblPr firstRow="1" bandRow="1">
                <a:tableStyleId>{5C22544A-7EE6-4342-B048-85BDC9FD1C3A}</a:tableStyleId>
              </a:tblPr>
              <a:tblGrid>
                <a:gridCol w="1656184">
                  <a:extLst>
                    <a:ext uri="{9D8B030D-6E8A-4147-A177-3AD203B41FA5}">
                      <a16:colId xmlns:a16="http://schemas.microsoft.com/office/drawing/2014/main" xmlns="" val="20000"/>
                    </a:ext>
                  </a:extLst>
                </a:gridCol>
                <a:gridCol w="1656184">
                  <a:extLst>
                    <a:ext uri="{9D8B030D-6E8A-4147-A177-3AD203B41FA5}">
                      <a16:colId xmlns:a16="http://schemas.microsoft.com/office/drawing/2014/main" xmlns="" val="20001"/>
                    </a:ext>
                  </a:extLst>
                </a:gridCol>
                <a:gridCol w="1656184">
                  <a:extLst>
                    <a:ext uri="{9D8B030D-6E8A-4147-A177-3AD203B41FA5}">
                      <a16:colId xmlns:a16="http://schemas.microsoft.com/office/drawing/2014/main" xmlns="" val="20002"/>
                    </a:ext>
                  </a:extLst>
                </a:gridCol>
                <a:gridCol w="1656184">
                  <a:extLst>
                    <a:ext uri="{9D8B030D-6E8A-4147-A177-3AD203B41FA5}">
                      <a16:colId xmlns:a16="http://schemas.microsoft.com/office/drawing/2014/main" xmlns="" val="20003"/>
                    </a:ext>
                  </a:extLst>
                </a:gridCol>
                <a:gridCol w="1656184">
                  <a:extLst>
                    <a:ext uri="{9D8B030D-6E8A-4147-A177-3AD203B41FA5}">
                      <a16:colId xmlns:a16="http://schemas.microsoft.com/office/drawing/2014/main" xmlns="" val="20004"/>
                    </a:ext>
                  </a:extLst>
                </a:gridCol>
                <a:gridCol w="1656184">
                  <a:extLst>
                    <a:ext uri="{9D8B030D-6E8A-4147-A177-3AD203B41FA5}">
                      <a16:colId xmlns:a16="http://schemas.microsoft.com/office/drawing/2014/main" xmlns="" val="20005"/>
                    </a:ext>
                  </a:extLst>
                </a:gridCol>
              </a:tblGrid>
              <a:tr h="370840">
                <a:tc>
                  <a:txBody>
                    <a:bodyPr/>
                    <a:lstStyle/>
                    <a:p>
                      <a:r>
                        <a:rPr lang="en-ZA" sz="1400" dirty="0" smtClean="0"/>
                        <a:t>Performance Indicator</a:t>
                      </a:r>
                      <a:endParaRPr lang="en-ZA" sz="1400" dirty="0"/>
                    </a:p>
                  </a:txBody>
                  <a:tcPr/>
                </a:tc>
                <a:tc>
                  <a:txBody>
                    <a:bodyPr/>
                    <a:lstStyle/>
                    <a:p>
                      <a:r>
                        <a:rPr lang="en-ZA" sz="1400" dirty="0" smtClean="0"/>
                        <a:t>Actual Achievement 2017/2018</a:t>
                      </a:r>
                      <a:endParaRPr lang="en-ZA" sz="1400" dirty="0"/>
                    </a:p>
                  </a:txBody>
                  <a:tcPr/>
                </a:tc>
                <a:tc>
                  <a:txBody>
                    <a:bodyPr/>
                    <a:lstStyle/>
                    <a:p>
                      <a:r>
                        <a:rPr lang="en-ZA" sz="1400" dirty="0" smtClean="0"/>
                        <a:t>Planned Target 2018/2019</a:t>
                      </a:r>
                      <a:endParaRPr lang="en-ZA" sz="1400" dirty="0"/>
                    </a:p>
                  </a:txBody>
                  <a:tcPr/>
                </a:tc>
                <a:tc>
                  <a:txBody>
                    <a:bodyPr/>
                    <a:lstStyle/>
                    <a:p>
                      <a:r>
                        <a:rPr lang="en-ZA" sz="1400" dirty="0" smtClean="0"/>
                        <a:t>Actual Achievement</a:t>
                      </a:r>
                      <a:r>
                        <a:rPr lang="en-ZA" sz="1400" baseline="0" dirty="0" smtClean="0"/>
                        <a:t> 2018/2019</a:t>
                      </a:r>
                      <a:endParaRPr lang="en-ZA" sz="1400" dirty="0"/>
                    </a:p>
                  </a:txBody>
                  <a:tcPr/>
                </a:tc>
                <a:tc>
                  <a:txBody>
                    <a:bodyPr/>
                    <a:lstStyle/>
                    <a:p>
                      <a:r>
                        <a:rPr lang="en-ZA" sz="1400" dirty="0" smtClean="0"/>
                        <a:t>Deviation from Planned Target to Actual</a:t>
                      </a:r>
                      <a:r>
                        <a:rPr lang="en-ZA" sz="1400" baseline="0" dirty="0" smtClean="0"/>
                        <a:t> Achievement 2018/2019</a:t>
                      </a:r>
                      <a:endParaRPr lang="en-ZA" sz="1400" dirty="0"/>
                    </a:p>
                  </a:txBody>
                  <a:tcPr/>
                </a:tc>
                <a:tc>
                  <a:txBody>
                    <a:bodyPr/>
                    <a:lstStyle/>
                    <a:p>
                      <a:r>
                        <a:rPr lang="en-ZA" sz="1400" dirty="0" smtClean="0"/>
                        <a:t>Comment on deviation</a:t>
                      </a:r>
                      <a:endParaRPr lang="en-ZA" sz="1400" dirty="0"/>
                    </a:p>
                  </a:txBody>
                  <a:tcPr/>
                </a:tc>
                <a:extLst>
                  <a:ext uri="{0D108BD9-81ED-4DB2-BD59-A6C34878D82A}">
                    <a16:rowId xmlns:a16="http://schemas.microsoft.com/office/drawing/2014/main" xmlns="" val="10000"/>
                  </a:ext>
                </a:extLst>
              </a:tr>
              <a:tr h="741680">
                <a:tc>
                  <a:txBody>
                    <a:bodyPr/>
                    <a:lstStyle/>
                    <a:p>
                      <a:r>
                        <a:rPr lang="en-ZA" sz="1400" kern="1200" dirty="0" smtClean="0">
                          <a:solidFill>
                            <a:schemeClr val="dk1"/>
                          </a:solidFill>
                          <a:effectLst/>
                          <a:latin typeface="+mn-lt"/>
                          <a:ea typeface="+mn-ea"/>
                          <a:cs typeface="+mn-cs"/>
                        </a:rPr>
                        <a:t>3.1.1</a:t>
                      </a:r>
                    </a:p>
                    <a:p>
                      <a:r>
                        <a:rPr lang="en-ZA" sz="1400" kern="1200" dirty="0" smtClean="0">
                          <a:solidFill>
                            <a:schemeClr val="dk1"/>
                          </a:solidFill>
                          <a:effectLst/>
                          <a:latin typeface="+mn-lt"/>
                          <a:ea typeface="+mn-ea"/>
                          <a:cs typeface="+mn-cs"/>
                        </a:rPr>
                        <a:t>Commercial fishing rights allocated and appeals process managed </a:t>
                      </a:r>
                    </a:p>
                    <a:p>
                      <a:endParaRPr lang="en-ZA" sz="1400" dirty="0"/>
                    </a:p>
                  </a:txBody>
                  <a:tcPr/>
                </a:tc>
                <a:tc>
                  <a:txBody>
                    <a:bodyPr/>
                    <a:lstStyle/>
                    <a:p>
                      <a:pPr algn="ctr"/>
                      <a:r>
                        <a:rPr lang="en-ZA" sz="1400" dirty="0" smtClean="0"/>
                        <a:t>-</a:t>
                      </a:r>
                      <a:endParaRPr lang="en-ZA" sz="1400" dirty="0"/>
                    </a:p>
                  </a:txBody>
                  <a:tcPr/>
                </a:tc>
                <a:tc>
                  <a:txBody>
                    <a:bodyPr/>
                    <a:lstStyle/>
                    <a:p>
                      <a:r>
                        <a:rPr lang="en-ZA" sz="1400" dirty="0" smtClean="0"/>
                        <a:t>Support the FRAP</a:t>
                      </a:r>
                      <a:r>
                        <a:rPr lang="en-ZA" sz="1400" baseline="0" dirty="0" smtClean="0"/>
                        <a:t> 2015/16 appeals process</a:t>
                      </a:r>
                      <a:endParaRPr lang="en-ZA" sz="1400" dirty="0"/>
                    </a:p>
                  </a:txBody>
                  <a:tcPr/>
                </a:tc>
                <a:tc>
                  <a:txBody>
                    <a:bodyPr/>
                    <a:lstStyle/>
                    <a:p>
                      <a:r>
                        <a:rPr lang="en-ZA" sz="1400" kern="1200" dirty="0" smtClean="0">
                          <a:solidFill>
                            <a:schemeClr val="dk1"/>
                          </a:solidFill>
                          <a:effectLst/>
                          <a:latin typeface="+mn-lt"/>
                          <a:ea typeface="+mn-ea"/>
                          <a:cs typeface="+mn-cs"/>
                        </a:rPr>
                        <a:t>Achieved.</a:t>
                      </a:r>
                    </a:p>
                    <a:p>
                      <a:r>
                        <a:rPr lang="en-ZA" sz="2100" kern="1200" dirty="0" smtClean="0">
                          <a:solidFill>
                            <a:schemeClr val="dk1"/>
                          </a:solidFill>
                          <a:effectLst/>
                          <a:latin typeface="+mn-lt"/>
                          <a:ea typeface="+mn-ea"/>
                          <a:cs typeface="+mn-cs"/>
                        </a:rPr>
                        <a:t> </a:t>
                      </a:r>
                      <a:r>
                        <a:rPr lang="en-ZA" sz="1400" kern="1200" dirty="0" smtClean="0">
                          <a:solidFill>
                            <a:schemeClr val="dk1"/>
                          </a:solidFill>
                          <a:effectLst/>
                          <a:latin typeface="+mn-lt"/>
                          <a:ea typeface="+mn-ea"/>
                          <a:cs typeface="+mn-cs"/>
                        </a:rPr>
                        <a:t>Regulation 5(3) Reports were drafted for Netfish, KZN Beach-Seine, Seaweed, Hake Inshore Trawl; Horse Mackerel; West Coast Rock Lobster (Nearshore and Offshore).</a:t>
                      </a:r>
                    </a:p>
                    <a:p>
                      <a:r>
                        <a:rPr lang="en-ZA" sz="2100" kern="1200" dirty="0" smtClean="0">
                          <a:solidFill>
                            <a:schemeClr val="dk1"/>
                          </a:solidFill>
                          <a:effectLst/>
                          <a:latin typeface="+mn-lt"/>
                          <a:ea typeface="+mn-ea"/>
                          <a:cs typeface="+mn-cs"/>
                        </a:rPr>
                        <a:t> </a:t>
                      </a:r>
                    </a:p>
                    <a:p>
                      <a:r>
                        <a:rPr lang="en-ZA" sz="1400" kern="1200" dirty="0" smtClean="0">
                          <a:solidFill>
                            <a:schemeClr val="dk1"/>
                          </a:solidFill>
                          <a:effectLst/>
                          <a:latin typeface="+mn-lt"/>
                          <a:ea typeface="+mn-ea"/>
                          <a:cs typeface="+mn-cs"/>
                        </a:rPr>
                        <a:t>The appeals in the Netfish and KwaZulu-Natal Sardine Beach-Seine, Seaweed,</a:t>
                      </a:r>
                      <a:r>
                        <a:rPr lang="en-ZA" sz="1400" kern="1200" baseline="0" dirty="0" smtClean="0">
                          <a:solidFill>
                            <a:schemeClr val="dk1"/>
                          </a:solidFill>
                          <a:effectLst/>
                          <a:latin typeface="+mn-lt"/>
                          <a:ea typeface="+mn-ea"/>
                          <a:cs typeface="+mn-cs"/>
                        </a:rPr>
                        <a:t> </a:t>
                      </a:r>
                      <a:r>
                        <a:rPr lang="en-ZA" sz="1400" kern="1200" dirty="0" smtClean="0">
                          <a:solidFill>
                            <a:schemeClr val="dk1"/>
                          </a:solidFill>
                          <a:effectLst/>
                          <a:latin typeface="+mn-lt"/>
                          <a:ea typeface="+mn-ea"/>
                          <a:cs typeface="+mn-cs"/>
                        </a:rPr>
                        <a:t>WCRL Offshore and WCRL Nearshore  and Hake Inshore Trawl were</a:t>
                      </a:r>
                      <a:r>
                        <a:rPr lang="en-ZA" sz="1400" kern="1200" baseline="0" dirty="0" smtClean="0">
                          <a:solidFill>
                            <a:schemeClr val="dk1"/>
                          </a:solidFill>
                          <a:effectLst/>
                          <a:latin typeface="+mn-lt"/>
                          <a:ea typeface="+mn-ea"/>
                          <a:cs typeface="+mn-cs"/>
                        </a:rPr>
                        <a:t> finalised.</a:t>
                      </a:r>
                      <a:r>
                        <a:rPr lang="en-ZA" sz="1400" kern="1200" dirty="0" smtClean="0">
                          <a:solidFill>
                            <a:schemeClr val="dk1"/>
                          </a:solidFill>
                          <a:effectLst/>
                          <a:latin typeface="+mn-lt"/>
                          <a:ea typeface="+mn-ea"/>
                          <a:cs typeface="+mn-cs"/>
                        </a:rPr>
                        <a:t> </a:t>
                      </a:r>
                    </a:p>
                  </a:txBody>
                  <a:tcPr/>
                </a:tc>
                <a:tc>
                  <a:txBody>
                    <a:bodyPr/>
                    <a:lstStyle/>
                    <a:p>
                      <a:r>
                        <a:rPr lang="en-ZA" sz="1400" dirty="0" smtClean="0"/>
                        <a:t>N/A</a:t>
                      </a:r>
                      <a:endParaRPr lang="en-ZA" sz="1400" dirty="0"/>
                    </a:p>
                  </a:txBody>
                  <a:tcPr/>
                </a:tc>
                <a:tc>
                  <a:txBody>
                    <a:bodyPr/>
                    <a:lstStyle/>
                    <a:p>
                      <a:r>
                        <a:rPr lang="en-ZA" sz="1400" kern="1200" dirty="0" smtClean="0">
                          <a:solidFill>
                            <a:schemeClr val="dk1"/>
                          </a:solidFill>
                          <a:effectLst/>
                          <a:latin typeface="+mn-lt"/>
                          <a:ea typeface="+mn-ea"/>
                          <a:cs typeface="+mn-cs"/>
                        </a:rPr>
                        <a:t>N/A</a:t>
                      </a:r>
                    </a:p>
                  </a:txBody>
                  <a:tcPr/>
                </a:tc>
                <a:extLst>
                  <a:ext uri="{0D108BD9-81ED-4DB2-BD59-A6C34878D82A}">
                    <a16:rowId xmlns:a16="http://schemas.microsoft.com/office/drawing/2014/main" xmlns="" val="10001"/>
                  </a:ext>
                </a:extLst>
              </a:tr>
            </a:tbl>
          </a:graphicData>
        </a:graphic>
      </p:graphicFrame>
      <p:sp>
        <p:nvSpPr>
          <p:cNvPr id="4" name="Slide Number Placeholder 3"/>
          <p:cNvSpPr>
            <a:spLocks noGrp="1"/>
          </p:cNvSpPr>
          <p:nvPr>
            <p:ph type="sldNum" sz="quarter" idx="10"/>
          </p:nvPr>
        </p:nvSpPr>
        <p:spPr/>
        <p:txBody>
          <a:bodyPr/>
          <a:lstStyle/>
          <a:p>
            <a:pPr>
              <a:defRPr/>
            </a:pPr>
            <a:fld id="{8644B82F-AE1A-44E3-8385-CFA9707FA6CD}" type="slidenum">
              <a:rPr lang="en-ZA" smtClean="0"/>
              <a:pPr>
                <a:defRPr/>
              </a:pPr>
              <a:t>30</a:t>
            </a:fld>
            <a:endParaRPr lang="en-ZA" dirty="0"/>
          </a:p>
        </p:txBody>
      </p:sp>
    </p:spTree>
    <p:extLst>
      <p:ext uri="{BB962C8B-B14F-4D97-AF65-F5344CB8AC3E}">
        <p14:creationId xmlns:p14="http://schemas.microsoft.com/office/powerpoint/2010/main" xmlns="" val="14822674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Achievements against Performance Indicators (</a:t>
            </a:r>
            <a:r>
              <a:rPr lang="en-ZA" dirty="0" err="1"/>
              <a:t>cont</a:t>
            </a:r>
            <a:r>
              <a:rPr lang="en-ZA" dirty="0"/>
              <a:t>)</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2815269138"/>
              </p:ext>
            </p:extLst>
          </p:nvPr>
        </p:nvGraphicFramePr>
        <p:xfrm>
          <a:off x="720725" y="1439863"/>
          <a:ext cx="9178926" cy="3810000"/>
        </p:xfrm>
        <a:graphic>
          <a:graphicData uri="http://schemas.openxmlformats.org/drawingml/2006/table">
            <a:tbl>
              <a:tblPr firstRow="1" bandRow="1">
                <a:tableStyleId>{5C22544A-7EE6-4342-B048-85BDC9FD1C3A}</a:tableStyleId>
              </a:tblPr>
              <a:tblGrid>
                <a:gridCol w="1529821">
                  <a:extLst>
                    <a:ext uri="{9D8B030D-6E8A-4147-A177-3AD203B41FA5}">
                      <a16:colId xmlns:a16="http://schemas.microsoft.com/office/drawing/2014/main" xmlns="" val="20000"/>
                    </a:ext>
                  </a:extLst>
                </a:gridCol>
                <a:gridCol w="1529821">
                  <a:extLst>
                    <a:ext uri="{9D8B030D-6E8A-4147-A177-3AD203B41FA5}">
                      <a16:colId xmlns:a16="http://schemas.microsoft.com/office/drawing/2014/main" xmlns="" val="20001"/>
                    </a:ext>
                  </a:extLst>
                </a:gridCol>
                <a:gridCol w="1529821">
                  <a:extLst>
                    <a:ext uri="{9D8B030D-6E8A-4147-A177-3AD203B41FA5}">
                      <a16:colId xmlns:a16="http://schemas.microsoft.com/office/drawing/2014/main" xmlns="" val="20002"/>
                    </a:ext>
                  </a:extLst>
                </a:gridCol>
                <a:gridCol w="1529821">
                  <a:extLst>
                    <a:ext uri="{9D8B030D-6E8A-4147-A177-3AD203B41FA5}">
                      <a16:colId xmlns:a16="http://schemas.microsoft.com/office/drawing/2014/main" xmlns="" val="20003"/>
                    </a:ext>
                  </a:extLst>
                </a:gridCol>
                <a:gridCol w="1529821">
                  <a:extLst>
                    <a:ext uri="{9D8B030D-6E8A-4147-A177-3AD203B41FA5}">
                      <a16:colId xmlns:a16="http://schemas.microsoft.com/office/drawing/2014/main" xmlns="" val="20004"/>
                    </a:ext>
                  </a:extLst>
                </a:gridCol>
                <a:gridCol w="1529821">
                  <a:extLst>
                    <a:ext uri="{9D8B030D-6E8A-4147-A177-3AD203B41FA5}">
                      <a16:colId xmlns:a16="http://schemas.microsoft.com/office/drawing/2014/main" xmlns="" val="20005"/>
                    </a:ext>
                  </a:extLst>
                </a:gridCol>
              </a:tblGrid>
              <a:tr h="370840">
                <a:tc>
                  <a:txBody>
                    <a:bodyPr/>
                    <a:lstStyle/>
                    <a:p>
                      <a:r>
                        <a:rPr lang="en-ZA" sz="1400" dirty="0" smtClean="0"/>
                        <a:t>Performance Indicator</a:t>
                      </a:r>
                      <a:endParaRPr lang="en-ZA" sz="1400" dirty="0"/>
                    </a:p>
                  </a:txBody>
                  <a:tcPr/>
                </a:tc>
                <a:tc>
                  <a:txBody>
                    <a:bodyPr/>
                    <a:lstStyle/>
                    <a:p>
                      <a:r>
                        <a:rPr lang="en-ZA" sz="1400" dirty="0" smtClean="0"/>
                        <a:t>Actual Achievement 2017/2018</a:t>
                      </a:r>
                      <a:endParaRPr lang="en-ZA" sz="1400" dirty="0"/>
                    </a:p>
                  </a:txBody>
                  <a:tcPr/>
                </a:tc>
                <a:tc>
                  <a:txBody>
                    <a:bodyPr/>
                    <a:lstStyle/>
                    <a:p>
                      <a:r>
                        <a:rPr lang="en-ZA" sz="1400" dirty="0" smtClean="0"/>
                        <a:t>Planned Target 2018/2019</a:t>
                      </a:r>
                      <a:endParaRPr lang="en-ZA" sz="1400" dirty="0"/>
                    </a:p>
                  </a:txBody>
                  <a:tcPr/>
                </a:tc>
                <a:tc>
                  <a:txBody>
                    <a:bodyPr/>
                    <a:lstStyle/>
                    <a:p>
                      <a:r>
                        <a:rPr lang="en-ZA" sz="1400" dirty="0" smtClean="0"/>
                        <a:t>Actual Achievement</a:t>
                      </a:r>
                      <a:r>
                        <a:rPr lang="en-ZA" sz="1400" baseline="0" dirty="0" smtClean="0"/>
                        <a:t> 2018/2019</a:t>
                      </a:r>
                      <a:endParaRPr lang="en-ZA" sz="1400" dirty="0"/>
                    </a:p>
                  </a:txBody>
                  <a:tcPr/>
                </a:tc>
                <a:tc>
                  <a:txBody>
                    <a:bodyPr/>
                    <a:lstStyle/>
                    <a:p>
                      <a:r>
                        <a:rPr lang="en-ZA" sz="1400" dirty="0" smtClean="0"/>
                        <a:t>Deviation from Planned Target to Actual</a:t>
                      </a:r>
                      <a:r>
                        <a:rPr lang="en-ZA" sz="1400" baseline="0" dirty="0" smtClean="0"/>
                        <a:t> Achievement 2018/2019</a:t>
                      </a:r>
                      <a:endParaRPr lang="en-ZA" sz="1400" dirty="0"/>
                    </a:p>
                  </a:txBody>
                  <a:tcPr/>
                </a:tc>
                <a:tc>
                  <a:txBody>
                    <a:bodyPr/>
                    <a:lstStyle/>
                    <a:p>
                      <a:r>
                        <a:rPr lang="en-ZA" sz="1400" dirty="0" smtClean="0"/>
                        <a:t>Comment on deviation</a:t>
                      </a:r>
                      <a:endParaRPr lang="en-ZA" sz="1400" dirty="0"/>
                    </a:p>
                  </a:txBody>
                  <a:tcPr/>
                </a:tc>
                <a:extLst>
                  <a:ext uri="{0D108BD9-81ED-4DB2-BD59-A6C34878D82A}">
                    <a16:rowId xmlns:a16="http://schemas.microsoft.com/office/drawing/2014/main" xmlns="" val="10000"/>
                  </a:ext>
                </a:extLst>
              </a:tr>
              <a:tr h="741680">
                <a:tc>
                  <a:txBody>
                    <a:bodyPr/>
                    <a:lstStyle/>
                    <a:p>
                      <a:r>
                        <a:rPr lang="en-ZA" sz="1400" kern="1200" dirty="0" smtClean="0">
                          <a:solidFill>
                            <a:schemeClr val="dk1"/>
                          </a:solidFill>
                          <a:effectLst/>
                          <a:latin typeface="+mn-lt"/>
                          <a:ea typeface="+mn-ea"/>
                          <a:cs typeface="+mn-cs"/>
                        </a:rPr>
                        <a:t>3.1.2 </a:t>
                      </a:r>
                    </a:p>
                    <a:p>
                      <a:r>
                        <a:rPr lang="en-ZA" sz="1400" kern="1200" dirty="0" smtClean="0">
                          <a:solidFill>
                            <a:schemeClr val="dk1"/>
                          </a:solidFill>
                          <a:effectLst/>
                          <a:latin typeface="+mn-lt"/>
                          <a:ea typeface="+mn-ea"/>
                          <a:cs typeface="+mn-cs"/>
                        </a:rPr>
                        <a:t>Small-scale Fisheries Policy implemented </a:t>
                      </a:r>
                      <a:endParaRPr lang="en-ZA" sz="1400" dirty="0"/>
                    </a:p>
                  </a:txBody>
                  <a:tcPr/>
                </a:tc>
                <a:tc>
                  <a:txBody>
                    <a:bodyPr/>
                    <a:lstStyle/>
                    <a:p>
                      <a:r>
                        <a:rPr lang="en-ZA" sz="1400" dirty="0" smtClean="0">
                          <a:effectLst/>
                          <a:latin typeface="Arial" panose="020B0604020202020204" pitchFamily="34" charset="0"/>
                          <a:ea typeface="Calibri" panose="020F0502020204030204" pitchFamily="34" charset="0"/>
                        </a:rPr>
                        <a:t>Small-scale Fisheries Co-operative Training Manual was developed and training provided to communities in NC and KZN.</a:t>
                      </a:r>
                      <a:endParaRPr lang="en-ZA" sz="1400" dirty="0"/>
                    </a:p>
                  </a:txBody>
                  <a:tcPr/>
                </a:tc>
                <a:tc>
                  <a:txBody>
                    <a:bodyPr/>
                    <a:lstStyle/>
                    <a:p>
                      <a:pPr algn="just">
                        <a:lnSpc>
                          <a:spcPct val="115000"/>
                        </a:lnSpc>
                        <a:spcAft>
                          <a:spcPts val="0"/>
                        </a:spcAft>
                      </a:pPr>
                      <a:r>
                        <a:rPr lang="en-ZA" sz="14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Rights allocated</a:t>
                      </a:r>
                      <a:endParaRPr lang="en-ZA"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4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 registered</a:t>
                      </a:r>
                      <a:endParaRPr lang="en-ZA"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4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small-scale</a:t>
                      </a:r>
                      <a:endParaRPr lang="en-ZA" sz="20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ZA" sz="1400" dirty="0" smtClean="0">
                          <a:solidFill>
                            <a:srgbClr val="000000"/>
                          </a:solidFill>
                          <a:effectLst/>
                          <a:latin typeface="Arial" panose="020B0604020202020204" pitchFamily="34" charset="0"/>
                          <a:ea typeface="Calibri" panose="020F0502020204030204" pitchFamily="34" charset="0"/>
                        </a:rPr>
                        <a:t>fisheries cooperatives</a:t>
                      </a:r>
                      <a:endParaRPr lang="en-ZA" sz="1400" dirty="0"/>
                    </a:p>
                  </a:txBody>
                  <a:tcPr/>
                </a:tc>
                <a:tc>
                  <a:txBody>
                    <a:bodyPr/>
                    <a:lstStyle/>
                    <a:p>
                      <a:pPr algn="just">
                        <a:lnSpc>
                          <a:spcPct val="115000"/>
                        </a:lnSpc>
                        <a:spcAft>
                          <a:spcPts val="0"/>
                        </a:spcAft>
                      </a:pPr>
                      <a:r>
                        <a:rPr lang="en-ZA" sz="14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Not achieved.</a:t>
                      </a:r>
                      <a:endParaRPr lang="en-ZA"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4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20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ZA" sz="1400" dirty="0" smtClean="0">
                          <a:solidFill>
                            <a:srgbClr val="000000"/>
                          </a:solidFill>
                          <a:effectLst/>
                          <a:latin typeface="Arial" panose="020B0604020202020204" pitchFamily="34" charset="0"/>
                          <a:ea typeface="Calibri" panose="020F0502020204030204" pitchFamily="34" charset="0"/>
                        </a:rPr>
                        <a:t>The small-scale fishing rights were allocated in Northern Cape</a:t>
                      </a:r>
                      <a:endParaRPr lang="en-ZA" sz="1400" dirty="0"/>
                    </a:p>
                  </a:txBody>
                  <a:tcPr/>
                </a:tc>
                <a:tc>
                  <a:txBody>
                    <a:bodyPr/>
                    <a:lstStyle/>
                    <a:p>
                      <a:r>
                        <a:rPr lang="en-ZA" sz="1400" dirty="0" smtClean="0">
                          <a:solidFill>
                            <a:srgbClr val="000000"/>
                          </a:solidFill>
                          <a:effectLst/>
                          <a:latin typeface="Arial" panose="020B0604020202020204" pitchFamily="34" charset="0"/>
                          <a:ea typeface="Calibri" panose="020F0502020204030204" pitchFamily="34" charset="0"/>
                        </a:rPr>
                        <a:t>No rights were allocated to EC, KZN and WC co-operatives </a:t>
                      </a:r>
                      <a:endParaRPr lang="en-ZA" sz="1400" dirty="0"/>
                    </a:p>
                  </a:txBody>
                  <a:tcPr/>
                </a:tc>
                <a:tc>
                  <a:txBody>
                    <a:bodyPr/>
                    <a:lstStyle/>
                    <a:p>
                      <a:pPr marL="0" marR="0" lvl="0" indent="0" algn="l" defTabSz="1053297" rtl="0" eaLnBrk="1" fontAlgn="auto" latinLnBrk="0" hangingPunct="1">
                        <a:lnSpc>
                          <a:spcPct val="100000"/>
                        </a:lnSpc>
                        <a:spcBef>
                          <a:spcPts val="0"/>
                        </a:spcBef>
                        <a:spcAft>
                          <a:spcPts val="0"/>
                        </a:spcAft>
                        <a:buClrTx/>
                        <a:buSzTx/>
                        <a:buFontTx/>
                        <a:buNone/>
                        <a:tabLst/>
                        <a:defRPr/>
                      </a:pPr>
                      <a:r>
                        <a:rPr lang="en-ZA" sz="1400" kern="1200" dirty="0" smtClean="0">
                          <a:solidFill>
                            <a:schemeClr val="dk1"/>
                          </a:solidFill>
                          <a:effectLst/>
                          <a:latin typeface="+mn-lt"/>
                          <a:ea typeface="+mn-ea"/>
                          <a:cs typeface="+mn-cs"/>
                        </a:rPr>
                        <a:t>The tip-off process caused  delays in finalizing the list of small scale fishers in the Western Cape and there were delays in the registration of co-operatives with CIPC for the EC and KZN</a:t>
                      </a:r>
                    </a:p>
                    <a:p>
                      <a:endParaRPr lang="en-ZA" sz="1400" dirty="0"/>
                    </a:p>
                  </a:txBody>
                  <a:tcPr/>
                </a:tc>
                <a:extLst>
                  <a:ext uri="{0D108BD9-81ED-4DB2-BD59-A6C34878D82A}">
                    <a16:rowId xmlns:a16="http://schemas.microsoft.com/office/drawing/2014/main" xmlns="" val="10001"/>
                  </a:ext>
                </a:extLst>
              </a:tr>
            </a:tbl>
          </a:graphicData>
        </a:graphic>
      </p:graphicFrame>
      <p:sp>
        <p:nvSpPr>
          <p:cNvPr id="4" name="Slide Number Placeholder 3"/>
          <p:cNvSpPr>
            <a:spLocks noGrp="1"/>
          </p:cNvSpPr>
          <p:nvPr>
            <p:ph type="sldNum" sz="quarter" idx="10"/>
          </p:nvPr>
        </p:nvSpPr>
        <p:spPr/>
        <p:txBody>
          <a:bodyPr/>
          <a:lstStyle/>
          <a:p>
            <a:pPr>
              <a:defRPr/>
            </a:pPr>
            <a:fld id="{8644B82F-AE1A-44E3-8385-CFA9707FA6CD}" type="slidenum">
              <a:rPr lang="en-ZA" smtClean="0"/>
              <a:pPr>
                <a:defRPr/>
              </a:pPr>
              <a:t>31</a:t>
            </a:fld>
            <a:endParaRPr lang="en-ZA" dirty="0"/>
          </a:p>
        </p:txBody>
      </p:sp>
    </p:spTree>
    <p:extLst>
      <p:ext uri="{BB962C8B-B14F-4D97-AF65-F5344CB8AC3E}">
        <p14:creationId xmlns:p14="http://schemas.microsoft.com/office/powerpoint/2010/main" xmlns="" val="30833252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Achievements against Performance Indicators (</a:t>
            </a:r>
            <a:r>
              <a:rPr lang="en-ZA" dirty="0" err="1"/>
              <a:t>cont</a:t>
            </a:r>
            <a:r>
              <a:rPr lang="en-ZA" dirty="0"/>
              <a:t>)</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2369870499"/>
              </p:ext>
            </p:extLst>
          </p:nvPr>
        </p:nvGraphicFramePr>
        <p:xfrm>
          <a:off x="720725" y="1439863"/>
          <a:ext cx="9178926" cy="5964936"/>
        </p:xfrm>
        <a:graphic>
          <a:graphicData uri="http://schemas.openxmlformats.org/drawingml/2006/table">
            <a:tbl>
              <a:tblPr firstRow="1" bandRow="1">
                <a:tableStyleId>{5C22544A-7EE6-4342-B048-85BDC9FD1C3A}</a:tableStyleId>
              </a:tblPr>
              <a:tblGrid>
                <a:gridCol w="1529821">
                  <a:extLst>
                    <a:ext uri="{9D8B030D-6E8A-4147-A177-3AD203B41FA5}">
                      <a16:colId xmlns:a16="http://schemas.microsoft.com/office/drawing/2014/main" xmlns="" val="20000"/>
                    </a:ext>
                  </a:extLst>
                </a:gridCol>
                <a:gridCol w="1529821">
                  <a:extLst>
                    <a:ext uri="{9D8B030D-6E8A-4147-A177-3AD203B41FA5}">
                      <a16:colId xmlns:a16="http://schemas.microsoft.com/office/drawing/2014/main" xmlns="" val="20001"/>
                    </a:ext>
                  </a:extLst>
                </a:gridCol>
                <a:gridCol w="1529821">
                  <a:extLst>
                    <a:ext uri="{9D8B030D-6E8A-4147-A177-3AD203B41FA5}">
                      <a16:colId xmlns:a16="http://schemas.microsoft.com/office/drawing/2014/main" xmlns="" val="20002"/>
                    </a:ext>
                  </a:extLst>
                </a:gridCol>
                <a:gridCol w="1529821">
                  <a:extLst>
                    <a:ext uri="{9D8B030D-6E8A-4147-A177-3AD203B41FA5}">
                      <a16:colId xmlns:a16="http://schemas.microsoft.com/office/drawing/2014/main" xmlns="" val="20003"/>
                    </a:ext>
                  </a:extLst>
                </a:gridCol>
                <a:gridCol w="1529821">
                  <a:extLst>
                    <a:ext uri="{9D8B030D-6E8A-4147-A177-3AD203B41FA5}">
                      <a16:colId xmlns:a16="http://schemas.microsoft.com/office/drawing/2014/main" xmlns="" val="20004"/>
                    </a:ext>
                  </a:extLst>
                </a:gridCol>
                <a:gridCol w="1529821">
                  <a:extLst>
                    <a:ext uri="{9D8B030D-6E8A-4147-A177-3AD203B41FA5}">
                      <a16:colId xmlns:a16="http://schemas.microsoft.com/office/drawing/2014/main" xmlns="" val="20005"/>
                    </a:ext>
                  </a:extLst>
                </a:gridCol>
              </a:tblGrid>
              <a:tr h="370840">
                <a:tc>
                  <a:txBody>
                    <a:bodyPr/>
                    <a:lstStyle/>
                    <a:p>
                      <a:r>
                        <a:rPr lang="en-ZA" sz="1400" dirty="0" smtClean="0"/>
                        <a:t>Performance Indicator</a:t>
                      </a:r>
                      <a:endParaRPr lang="en-ZA" sz="1400" dirty="0"/>
                    </a:p>
                  </a:txBody>
                  <a:tcPr/>
                </a:tc>
                <a:tc>
                  <a:txBody>
                    <a:bodyPr/>
                    <a:lstStyle/>
                    <a:p>
                      <a:r>
                        <a:rPr lang="en-ZA" sz="1400" dirty="0" smtClean="0"/>
                        <a:t>Actual Achievement 2017/2018</a:t>
                      </a:r>
                      <a:endParaRPr lang="en-ZA" sz="1400" dirty="0"/>
                    </a:p>
                  </a:txBody>
                  <a:tcPr/>
                </a:tc>
                <a:tc>
                  <a:txBody>
                    <a:bodyPr/>
                    <a:lstStyle/>
                    <a:p>
                      <a:r>
                        <a:rPr lang="en-ZA" sz="1400" dirty="0" smtClean="0"/>
                        <a:t>Planned Target 2018/2019</a:t>
                      </a:r>
                      <a:endParaRPr lang="en-ZA" sz="1400" dirty="0"/>
                    </a:p>
                  </a:txBody>
                  <a:tcPr/>
                </a:tc>
                <a:tc>
                  <a:txBody>
                    <a:bodyPr/>
                    <a:lstStyle/>
                    <a:p>
                      <a:r>
                        <a:rPr lang="en-ZA" sz="1400" dirty="0" smtClean="0"/>
                        <a:t>Actual Achievement</a:t>
                      </a:r>
                      <a:r>
                        <a:rPr lang="en-ZA" sz="1400" baseline="0" dirty="0" smtClean="0"/>
                        <a:t> 2018/2019</a:t>
                      </a:r>
                      <a:endParaRPr lang="en-ZA" sz="1400" dirty="0"/>
                    </a:p>
                  </a:txBody>
                  <a:tcPr/>
                </a:tc>
                <a:tc>
                  <a:txBody>
                    <a:bodyPr/>
                    <a:lstStyle/>
                    <a:p>
                      <a:r>
                        <a:rPr lang="en-ZA" sz="1400" dirty="0" smtClean="0"/>
                        <a:t>Deviation from Planned Target to Actual</a:t>
                      </a:r>
                      <a:r>
                        <a:rPr lang="en-ZA" sz="1400" baseline="0" dirty="0" smtClean="0"/>
                        <a:t> Achievement 2018/2019</a:t>
                      </a:r>
                      <a:endParaRPr lang="en-ZA" sz="1400" dirty="0"/>
                    </a:p>
                  </a:txBody>
                  <a:tcPr/>
                </a:tc>
                <a:tc>
                  <a:txBody>
                    <a:bodyPr/>
                    <a:lstStyle/>
                    <a:p>
                      <a:r>
                        <a:rPr lang="en-ZA" sz="1400" dirty="0" smtClean="0"/>
                        <a:t>Comment on deviation</a:t>
                      </a:r>
                      <a:endParaRPr lang="en-ZA" sz="1400" dirty="0"/>
                    </a:p>
                  </a:txBody>
                  <a:tcPr/>
                </a:tc>
                <a:extLst>
                  <a:ext uri="{0D108BD9-81ED-4DB2-BD59-A6C34878D82A}">
                    <a16:rowId xmlns:a16="http://schemas.microsoft.com/office/drawing/2014/main" xmlns="" val="10000"/>
                  </a:ext>
                </a:extLst>
              </a:tr>
              <a:tr h="741680">
                <a:tc>
                  <a:txBody>
                    <a:bodyPr/>
                    <a:lstStyle/>
                    <a:p>
                      <a:r>
                        <a:rPr lang="en-ZA" sz="1400" kern="1200" dirty="0" smtClean="0">
                          <a:solidFill>
                            <a:schemeClr val="dk1"/>
                          </a:solidFill>
                          <a:effectLst/>
                          <a:latin typeface="+mn-lt"/>
                          <a:ea typeface="+mn-ea"/>
                          <a:cs typeface="+mn-cs"/>
                        </a:rPr>
                        <a:t>4.1.1 Sustainable management of fish stock</a:t>
                      </a:r>
                      <a:endParaRPr lang="en-ZA" sz="1400" dirty="0">
                        <a:latin typeface="+mn-lt"/>
                      </a:endParaRPr>
                    </a:p>
                  </a:txBody>
                  <a:tcPr/>
                </a:tc>
                <a:tc>
                  <a:txBody>
                    <a:bodyPr/>
                    <a:lstStyle/>
                    <a:p>
                      <a:pPr marL="0" marR="0" lvl="0" indent="0" algn="l" defTabSz="1053297" rtl="0" eaLnBrk="1" fontAlgn="auto" latinLnBrk="0" hangingPunct="1">
                        <a:lnSpc>
                          <a:spcPct val="100000"/>
                        </a:lnSpc>
                        <a:spcBef>
                          <a:spcPts val="0"/>
                        </a:spcBef>
                        <a:spcAft>
                          <a:spcPts val="0"/>
                        </a:spcAft>
                        <a:buClrTx/>
                        <a:buSzTx/>
                        <a:buFontTx/>
                        <a:buNone/>
                        <a:tabLst/>
                        <a:defRPr/>
                      </a:pPr>
                      <a:r>
                        <a:rPr lang="en-ZA" sz="1400" kern="1200" dirty="0" smtClean="0">
                          <a:solidFill>
                            <a:schemeClr val="dk1"/>
                          </a:solidFill>
                          <a:effectLst/>
                          <a:latin typeface="+mn-lt"/>
                          <a:ea typeface="+mn-ea"/>
                          <a:cs typeface="+mn-cs"/>
                        </a:rPr>
                        <a:t>Recovery plans for the 2 sectors: Abalone and West Coast rock lobster were compiled.</a:t>
                      </a:r>
                    </a:p>
                    <a:p>
                      <a:endParaRPr lang="en-ZA" sz="1400" dirty="0">
                        <a:latin typeface="+mn-lt"/>
                      </a:endParaRPr>
                    </a:p>
                  </a:txBody>
                  <a:tcPr/>
                </a:tc>
                <a:tc>
                  <a:txBody>
                    <a:bodyPr/>
                    <a:lstStyle/>
                    <a:p>
                      <a:r>
                        <a:rPr lang="en-ZA" sz="1400" dirty="0" smtClean="0">
                          <a:solidFill>
                            <a:srgbClr val="000000"/>
                          </a:solidFill>
                          <a:effectLst/>
                          <a:latin typeface="+mn-lt"/>
                          <a:ea typeface="Calibri" panose="020F0502020204030204" pitchFamily="34" charset="0"/>
                        </a:rPr>
                        <a:t>Recovery plans for the 2 sectors: Abalone and West Coast rock lobster</a:t>
                      </a:r>
                      <a:endParaRPr lang="en-ZA" sz="1400" dirty="0">
                        <a:latin typeface="+mn-lt"/>
                      </a:endParaRPr>
                    </a:p>
                  </a:txBody>
                  <a:tcPr/>
                </a:tc>
                <a:tc>
                  <a:txBody>
                    <a:bodyPr/>
                    <a:lstStyle/>
                    <a:p>
                      <a:pPr algn="just">
                        <a:lnSpc>
                          <a:spcPct val="115000"/>
                        </a:lnSpc>
                        <a:spcAft>
                          <a:spcPts val="0"/>
                        </a:spcAft>
                      </a:pPr>
                      <a:r>
                        <a:rPr lang="en-ZA" sz="1400" dirty="0" smtClean="0">
                          <a:effectLst/>
                          <a:latin typeface="+mn-lt"/>
                          <a:ea typeface="Calibri" panose="020F0502020204030204" pitchFamily="34" charset="0"/>
                          <a:cs typeface="Times New Roman" panose="02020603050405020304" pitchFamily="18" charset="0"/>
                        </a:rPr>
                        <a:t>Not achieved.</a:t>
                      </a:r>
                    </a:p>
                    <a:p>
                      <a:pPr algn="just">
                        <a:lnSpc>
                          <a:spcPct val="115000"/>
                        </a:lnSpc>
                        <a:spcAft>
                          <a:spcPts val="0"/>
                        </a:spcAft>
                      </a:pPr>
                      <a:r>
                        <a:rPr lang="en-ZA" sz="1400" dirty="0" smtClean="0">
                          <a:effectLst/>
                          <a:latin typeface="+mn-lt"/>
                          <a:ea typeface="Calibri" panose="020F0502020204030204" pitchFamily="34" charset="0"/>
                          <a:cs typeface="Times New Roman" panose="02020603050405020304" pitchFamily="18" charset="0"/>
                        </a:rPr>
                        <a:t> </a:t>
                      </a:r>
                    </a:p>
                    <a:p>
                      <a:pPr algn="just">
                        <a:lnSpc>
                          <a:spcPct val="115000"/>
                        </a:lnSpc>
                        <a:spcAft>
                          <a:spcPts val="0"/>
                        </a:spcAft>
                      </a:pPr>
                      <a:r>
                        <a:rPr lang="en-ZA" sz="1400" dirty="0" smtClean="0">
                          <a:effectLst/>
                          <a:latin typeface="+mn-lt"/>
                          <a:ea typeface="Calibri" panose="020F0502020204030204" pitchFamily="34" charset="0"/>
                          <a:cs typeface="Times New Roman" panose="02020603050405020304" pitchFamily="18" charset="0"/>
                        </a:rPr>
                        <a:t>The inter-area schedule was finalised in consultation with the exemption holders. Applications for permits for the 2018/19 fishing season received, considered.</a:t>
                      </a:r>
                    </a:p>
                    <a:p>
                      <a:pPr algn="just">
                        <a:lnSpc>
                          <a:spcPct val="115000"/>
                        </a:lnSpc>
                        <a:spcAft>
                          <a:spcPts val="0"/>
                        </a:spcAft>
                      </a:pPr>
                      <a:r>
                        <a:rPr lang="en-ZA" sz="1400" dirty="0" smtClean="0">
                          <a:effectLst/>
                          <a:latin typeface="+mn-lt"/>
                          <a:ea typeface="Calibri" panose="020F0502020204030204" pitchFamily="34" charset="0"/>
                          <a:cs typeface="Times New Roman" panose="02020603050405020304" pitchFamily="18" charset="0"/>
                        </a:rPr>
                        <a:t> </a:t>
                      </a:r>
                    </a:p>
                    <a:p>
                      <a:r>
                        <a:rPr lang="en-ZA" sz="1400" dirty="0" smtClean="0">
                          <a:effectLst/>
                          <a:latin typeface="+mn-lt"/>
                          <a:ea typeface="Calibri" panose="020F0502020204030204" pitchFamily="34" charset="0"/>
                        </a:rPr>
                        <a:t>WCRL Inter-area schedule was signed off on 07 November 2018, and the permits issued thereafter</a:t>
                      </a:r>
                      <a:endParaRPr lang="en-ZA" sz="1400" dirty="0">
                        <a:latin typeface="+mn-lt"/>
                      </a:endParaRPr>
                    </a:p>
                  </a:txBody>
                  <a:tcPr/>
                </a:tc>
                <a:tc>
                  <a:txBody>
                    <a:bodyPr/>
                    <a:lstStyle/>
                    <a:p>
                      <a:r>
                        <a:rPr lang="en-ZA" sz="1400" kern="1200" dirty="0" smtClean="0">
                          <a:solidFill>
                            <a:schemeClr val="dk1"/>
                          </a:solidFill>
                          <a:effectLst/>
                          <a:latin typeface="+mn-lt"/>
                          <a:ea typeface="+mn-ea"/>
                          <a:cs typeface="+mn-cs"/>
                        </a:rPr>
                        <a:t>Recovery plan for abalone was not developed</a:t>
                      </a:r>
                      <a:endParaRPr lang="en-ZA" sz="1400" dirty="0">
                        <a:latin typeface="+mn-lt"/>
                      </a:endParaRPr>
                    </a:p>
                  </a:txBody>
                  <a:tcPr/>
                </a:tc>
                <a:tc>
                  <a:txBody>
                    <a:bodyPr/>
                    <a:lstStyle/>
                    <a:p>
                      <a:r>
                        <a:rPr lang="en-ZA" sz="1400" kern="1200" dirty="0" smtClean="0">
                          <a:solidFill>
                            <a:schemeClr val="dk1"/>
                          </a:solidFill>
                          <a:effectLst/>
                          <a:latin typeface="+mn-lt"/>
                          <a:ea typeface="+mn-ea"/>
                          <a:cs typeface="+mn-cs"/>
                        </a:rPr>
                        <a:t>The Minister upheld the 2018/19 Abalone TAC appeal and reset the fishing season from 9 April 2019 to 9 January 2020</a:t>
                      </a:r>
                    </a:p>
                    <a:p>
                      <a:r>
                        <a:rPr lang="en-ZA" sz="1400" kern="1200" dirty="0" smtClean="0">
                          <a:solidFill>
                            <a:schemeClr val="dk1"/>
                          </a:solidFill>
                          <a:effectLst/>
                          <a:latin typeface="+mn-lt"/>
                          <a:ea typeface="+mn-ea"/>
                          <a:cs typeface="+mn-cs"/>
                        </a:rPr>
                        <a:t> </a:t>
                      </a:r>
                    </a:p>
                    <a:p>
                      <a:r>
                        <a:rPr lang="en-ZA" sz="1400" kern="1200" dirty="0" smtClean="0">
                          <a:solidFill>
                            <a:schemeClr val="dk1"/>
                          </a:solidFill>
                          <a:effectLst/>
                          <a:latin typeface="+mn-lt"/>
                          <a:ea typeface="+mn-ea"/>
                          <a:cs typeface="+mn-cs"/>
                        </a:rPr>
                        <a:t> </a:t>
                      </a:r>
                    </a:p>
                    <a:p>
                      <a:r>
                        <a:rPr lang="en-ZA" sz="1400" kern="1200" dirty="0" smtClean="0">
                          <a:solidFill>
                            <a:schemeClr val="dk1"/>
                          </a:solidFill>
                          <a:effectLst/>
                          <a:latin typeface="+mn-lt"/>
                          <a:ea typeface="+mn-ea"/>
                          <a:cs typeface="+mn-cs"/>
                        </a:rPr>
                        <a:t>Permits for the Abalone sector are currently being processed</a:t>
                      </a:r>
                      <a:endParaRPr lang="en-ZA" sz="1400" dirty="0">
                        <a:latin typeface="+mn-lt"/>
                      </a:endParaRPr>
                    </a:p>
                  </a:txBody>
                  <a:tcPr/>
                </a:tc>
                <a:extLst>
                  <a:ext uri="{0D108BD9-81ED-4DB2-BD59-A6C34878D82A}">
                    <a16:rowId xmlns:a16="http://schemas.microsoft.com/office/drawing/2014/main" xmlns="" val="10001"/>
                  </a:ext>
                </a:extLst>
              </a:tr>
            </a:tbl>
          </a:graphicData>
        </a:graphic>
      </p:graphicFrame>
      <p:sp>
        <p:nvSpPr>
          <p:cNvPr id="4" name="Slide Number Placeholder 3"/>
          <p:cNvSpPr>
            <a:spLocks noGrp="1"/>
          </p:cNvSpPr>
          <p:nvPr>
            <p:ph type="sldNum" sz="quarter" idx="10"/>
          </p:nvPr>
        </p:nvSpPr>
        <p:spPr/>
        <p:txBody>
          <a:bodyPr/>
          <a:lstStyle/>
          <a:p>
            <a:pPr>
              <a:defRPr/>
            </a:pPr>
            <a:fld id="{8644B82F-AE1A-44E3-8385-CFA9707FA6CD}" type="slidenum">
              <a:rPr lang="en-ZA" smtClean="0"/>
              <a:pPr>
                <a:defRPr/>
              </a:pPr>
              <a:t>32</a:t>
            </a:fld>
            <a:endParaRPr lang="en-ZA" dirty="0"/>
          </a:p>
        </p:txBody>
      </p:sp>
    </p:spTree>
    <p:extLst>
      <p:ext uri="{BB962C8B-B14F-4D97-AF65-F5344CB8AC3E}">
        <p14:creationId xmlns:p14="http://schemas.microsoft.com/office/powerpoint/2010/main" xmlns="" val="23765626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Achievements against Performance Indicators (</a:t>
            </a:r>
            <a:r>
              <a:rPr lang="en-ZA" dirty="0" err="1"/>
              <a:t>cont</a:t>
            </a:r>
            <a:r>
              <a:rPr lang="en-ZA" dirty="0"/>
              <a:t>)</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2530411919"/>
              </p:ext>
            </p:extLst>
          </p:nvPr>
        </p:nvGraphicFramePr>
        <p:xfrm>
          <a:off x="720725" y="1439863"/>
          <a:ext cx="9178926" cy="3169920"/>
        </p:xfrm>
        <a:graphic>
          <a:graphicData uri="http://schemas.openxmlformats.org/drawingml/2006/table">
            <a:tbl>
              <a:tblPr firstRow="1" bandRow="1">
                <a:tableStyleId>{5C22544A-7EE6-4342-B048-85BDC9FD1C3A}</a:tableStyleId>
              </a:tblPr>
              <a:tblGrid>
                <a:gridCol w="1529821">
                  <a:extLst>
                    <a:ext uri="{9D8B030D-6E8A-4147-A177-3AD203B41FA5}">
                      <a16:colId xmlns:a16="http://schemas.microsoft.com/office/drawing/2014/main" xmlns="" val="20000"/>
                    </a:ext>
                  </a:extLst>
                </a:gridCol>
                <a:gridCol w="1529821">
                  <a:extLst>
                    <a:ext uri="{9D8B030D-6E8A-4147-A177-3AD203B41FA5}">
                      <a16:colId xmlns:a16="http://schemas.microsoft.com/office/drawing/2014/main" xmlns="" val="20001"/>
                    </a:ext>
                  </a:extLst>
                </a:gridCol>
                <a:gridCol w="1529821">
                  <a:extLst>
                    <a:ext uri="{9D8B030D-6E8A-4147-A177-3AD203B41FA5}">
                      <a16:colId xmlns:a16="http://schemas.microsoft.com/office/drawing/2014/main" xmlns="" val="20002"/>
                    </a:ext>
                  </a:extLst>
                </a:gridCol>
                <a:gridCol w="1529821">
                  <a:extLst>
                    <a:ext uri="{9D8B030D-6E8A-4147-A177-3AD203B41FA5}">
                      <a16:colId xmlns:a16="http://schemas.microsoft.com/office/drawing/2014/main" xmlns="" val="20003"/>
                    </a:ext>
                  </a:extLst>
                </a:gridCol>
                <a:gridCol w="1529821">
                  <a:extLst>
                    <a:ext uri="{9D8B030D-6E8A-4147-A177-3AD203B41FA5}">
                      <a16:colId xmlns:a16="http://schemas.microsoft.com/office/drawing/2014/main" xmlns="" val="20004"/>
                    </a:ext>
                  </a:extLst>
                </a:gridCol>
                <a:gridCol w="1529821">
                  <a:extLst>
                    <a:ext uri="{9D8B030D-6E8A-4147-A177-3AD203B41FA5}">
                      <a16:colId xmlns:a16="http://schemas.microsoft.com/office/drawing/2014/main" xmlns="" val="20005"/>
                    </a:ext>
                  </a:extLst>
                </a:gridCol>
              </a:tblGrid>
              <a:tr h="370840">
                <a:tc>
                  <a:txBody>
                    <a:bodyPr/>
                    <a:lstStyle/>
                    <a:p>
                      <a:r>
                        <a:rPr lang="en-ZA" sz="1400" dirty="0" smtClean="0"/>
                        <a:t>Performance Indicator</a:t>
                      </a:r>
                      <a:endParaRPr lang="en-ZA" sz="1400" dirty="0"/>
                    </a:p>
                  </a:txBody>
                  <a:tcPr/>
                </a:tc>
                <a:tc>
                  <a:txBody>
                    <a:bodyPr/>
                    <a:lstStyle/>
                    <a:p>
                      <a:r>
                        <a:rPr lang="en-ZA" sz="1400" dirty="0" smtClean="0"/>
                        <a:t>Actual Achievement 2017/2018</a:t>
                      </a:r>
                      <a:endParaRPr lang="en-ZA" sz="1400" dirty="0"/>
                    </a:p>
                  </a:txBody>
                  <a:tcPr/>
                </a:tc>
                <a:tc>
                  <a:txBody>
                    <a:bodyPr/>
                    <a:lstStyle/>
                    <a:p>
                      <a:r>
                        <a:rPr lang="en-ZA" sz="1400" dirty="0" smtClean="0"/>
                        <a:t>Planned Target 2018/2019</a:t>
                      </a:r>
                      <a:endParaRPr lang="en-ZA" sz="1400" dirty="0"/>
                    </a:p>
                  </a:txBody>
                  <a:tcPr/>
                </a:tc>
                <a:tc>
                  <a:txBody>
                    <a:bodyPr/>
                    <a:lstStyle/>
                    <a:p>
                      <a:r>
                        <a:rPr lang="en-ZA" sz="1400" dirty="0" smtClean="0"/>
                        <a:t>Actual Achievement</a:t>
                      </a:r>
                      <a:r>
                        <a:rPr lang="en-ZA" sz="1400" baseline="0" dirty="0" smtClean="0"/>
                        <a:t> 2018/2019</a:t>
                      </a:r>
                      <a:endParaRPr lang="en-ZA" sz="1400" dirty="0"/>
                    </a:p>
                  </a:txBody>
                  <a:tcPr/>
                </a:tc>
                <a:tc>
                  <a:txBody>
                    <a:bodyPr/>
                    <a:lstStyle/>
                    <a:p>
                      <a:r>
                        <a:rPr lang="en-ZA" sz="1400" dirty="0" smtClean="0"/>
                        <a:t>Deviation from Planned Target to Actual</a:t>
                      </a:r>
                      <a:r>
                        <a:rPr lang="en-ZA" sz="1400" baseline="0" dirty="0" smtClean="0"/>
                        <a:t> Achievement 2018/2019</a:t>
                      </a:r>
                      <a:endParaRPr lang="en-ZA" sz="1400" dirty="0"/>
                    </a:p>
                  </a:txBody>
                  <a:tcPr/>
                </a:tc>
                <a:tc>
                  <a:txBody>
                    <a:bodyPr/>
                    <a:lstStyle/>
                    <a:p>
                      <a:r>
                        <a:rPr lang="en-ZA" sz="1400" dirty="0" smtClean="0"/>
                        <a:t>Comment on deviation</a:t>
                      </a:r>
                      <a:endParaRPr lang="en-ZA" sz="1400" dirty="0"/>
                    </a:p>
                  </a:txBody>
                  <a:tcPr/>
                </a:tc>
                <a:extLst>
                  <a:ext uri="{0D108BD9-81ED-4DB2-BD59-A6C34878D82A}">
                    <a16:rowId xmlns:a16="http://schemas.microsoft.com/office/drawing/2014/main" xmlns="" val="10000"/>
                  </a:ext>
                </a:extLst>
              </a:tr>
              <a:tr h="741680">
                <a:tc>
                  <a:txBody>
                    <a:bodyPr/>
                    <a:lstStyle/>
                    <a:p>
                      <a:r>
                        <a:rPr lang="en-ZA" sz="1400" kern="1200" dirty="0" smtClean="0">
                          <a:solidFill>
                            <a:schemeClr val="dk1"/>
                          </a:solidFill>
                          <a:effectLst/>
                          <a:latin typeface="+mn-lt"/>
                          <a:ea typeface="+mn-ea"/>
                          <a:cs typeface="+mn-cs"/>
                        </a:rPr>
                        <a:t>4.1.1 Sustainable management of fish stock</a:t>
                      </a:r>
                      <a:endParaRPr lang="en-ZA" sz="1400" dirty="0"/>
                    </a:p>
                  </a:txBody>
                  <a:tcPr/>
                </a:tc>
                <a:tc>
                  <a:txBody>
                    <a:bodyPr/>
                    <a:lstStyle/>
                    <a:p>
                      <a:r>
                        <a:rPr lang="en-ZA" sz="1400" kern="1200" dirty="0" smtClean="0">
                          <a:solidFill>
                            <a:schemeClr val="dk1"/>
                          </a:solidFill>
                          <a:effectLst/>
                          <a:latin typeface="+mn-lt"/>
                          <a:ea typeface="+mn-ea"/>
                          <a:cs typeface="+mn-cs"/>
                        </a:rPr>
                        <a:t>Research report to indicate fish stock levels compiled for: </a:t>
                      </a:r>
                    </a:p>
                    <a:p>
                      <a:r>
                        <a:rPr lang="en-GB" sz="1400" kern="1200" dirty="0" smtClean="0">
                          <a:solidFill>
                            <a:schemeClr val="dk1"/>
                          </a:solidFill>
                          <a:effectLst/>
                          <a:latin typeface="+mn-lt"/>
                          <a:ea typeface="+mn-ea"/>
                          <a:cs typeface="+mn-cs"/>
                        </a:rPr>
                        <a:t>West Coast Rock Lobster, deep-water hake and abalone</a:t>
                      </a:r>
                      <a:endParaRPr lang="en-ZA" sz="1400" dirty="0"/>
                    </a:p>
                  </a:txBody>
                  <a:tcPr/>
                </a:tc>
                <a:tc>
                  <a:txBody>
                    <a:bodyPr/>
                    <a:lstStyle/>
                    <a:p>
                      <a:r>
                        <a:rPr lang="en-ZA" sz="1400" kern="1200" dirty="0" smtClean="0">
                          <a:solidFill>
                            <a:schemeClr val="dk1"/>
                          </a:solidFill>
                          <a:effectLst/>
                          <a:latin typeface="+mn-lt"/>
                          <a:ea typeface="+mn-ea"/>
                          <a:cs typeface="+mn-cs"/>
                        </a:rPr>
                        <a:t>Research reports</a:t>
                      </a:r>
                    </a:p>
                    <a:p>
                      <a:r>
                        <a:rPr lang="en-ZA" sz="1400" kern="1200" dirty="0" smtClean="0">
                          <a:solidFill>
                            <a:schemeClr val="dk1"/>
                          </a:solidFill>
                          <a:effectLst/>
                          <a:latin typeface="+mn-lt"/>
                          <a:ea typeface="+mn-ea"/>
                          <a:cs typeface="+mn-cs"/>
                        </a:rPr>
                        <a:t>and TAC/TAE</a:t>
                      </a:r>
                    </a:p>
                    <a:p>
                      <a:r>
                        <a:rPr lang="en-ZA" sz="1400" kern="1200" dirty="0" smtClean="0">
                          <a:solidFill>
                            <a:schemeClr val="dk1"/>
                          </a:solidFill>
                          <a:effectLst/>
                          <a:latin typeface="+mn-lt"/>
                          <a:ea typeface="+mn-ea"/>
                          <a:cs typeface="+mn-cs"/>
                        </a:rPr>
                        <a:t>recommendations</a:t>
                      </a:r>
                    </a:p>
                    <a:p>
                      <a:r>
                        <a:rPr lang="en-ZA" sz="1400" kern="1200" dirty="0" smtClean="0">
                          <a:solidFill>
                            <a:schemeClr val="dk1"/>
                          </a:solidFill>
                          <a:effectLst/>
                          <a:latin typeface="+mn-lt"/>
                          <a:ea typeface="+mn-ea"/>
                          <a:cs typeface="+mn-cs"/>
                        </a:rPr>
                        <a:t>compiled</a:t>
                      </a:r>
                    </a:p>
                    <a:p>
                      <a:r>
                        <a:rPr lang="en-ZA" sz="1400" kern="1200" dirty="0" smtClean="0">
                          <a:solidFill>
                            <a:schemeClr val="dk1"/>
                          </a:solidFill>
                          <a:effectLst/>
                          <a:latin typeface="+mn-lt"/>
                          <a:ea typeface="+mn-ea"/>
                          <a:cs typeface="+mn-cs"/>
                        </a:rPr>
                        <a:t>for two sectors: Abalone and</a:t>
                      </a:r>
                    </a:p>
                    <a:p>
                      <a:r>
                        <a:rPr lang="en-ZA" sz="1400" kern="1200" dirty="0" smtClean="0">
                          <a:solidFill>
                            <a:schemeClr val="dk1"/>
                          </a:solidFill>
                          <a:effectLst/>
                          <a:latin typeface="+mn-lt"/>
                          <a:ea typeface="+mn-ea"/>
                          <a:cs typeface="+mn-cs"/>
                        </a:rPr>
                        <a:t>WCRL</a:t>
                      </a:r>
                    </a:p>
                    <a:p>
                      <a:endParaRPr lang="en-ZA" sz="1400" dirty="0"/>
                    </a:p>
                  </a:txBody>
                  <a:tcPr/>
                </a:tc>
                <a:tc>
                  <a:txBody>
                    <a:bodyPr/>
                    <a:lstStyle/>
                    <a:p>
                      <a:r>
                        <a:rPr lang="en-ZA" sz="1400" kern="1200" dirty="0" smtClean="0">
                          <a:solidFill>
                            <a:schemeClr val="dk1"/>
                          </a:solidFill>
                          <a:effectLst/>
                          <a:latin typeface="+mn-lt"/>
                          <a:ea typeface="+mn-ea"/>
                          <a:cs typeface="+mn-cs"/>
                        </a:rPr>
                        <a:t>Achieved.</a:t>
                      </a:r>
                    </a:p>
                    <a:p>
                      <a:r>
                        <a:rPr lang="en-ZA" sz="1400" kern="1200" dirty="0" smtClean="0">
                          <a:solidFill>
                            <a:schemeClr val="dk1"/>
                          </a:solidFill>
                          <a:effectLst/>
                          <a:latin typeface="+mn-lt"/>
                          <a:ea typeface="+mn-ea"/>
                          <a:cs typeface="+mn-cs"/>
                        </a:rPr>
                        <a:t> </a:t>
                      </a:r>
                    </a:p>
                    <a:p>
                      <a:r>
                        <a:rPr lang="en-ZA" sz="1400" kern="1200" dirty="0" smtClean="0">
                          <a:solidFill>
                            <a:schemeClr val="dk1"/>
                          </a:solidFill>
                          <a:effectLst/>
                          <a:latin typeface="+mn-lt"/>
                          <a:ea typeface="+mn-ea"/>
                          <a:cs typeface="+mn-cs"/>
                        </a:rPr>
                        <a:t>Research reports</a:t>
                      </a:r>
                    </a:p>
                    <a:p>
                      <a:r>
                        <a:rPr lang="en-ZA" sz="1400" kern="1200" dirty="0" smtClean="0">
                          <a:solidFill>
                            <a:schemeClr val="dk1"/>
                          </a:solidFill>
                          <a:effectLst/>
                          <a:latin typeface="+mn-lt"/>
                          <a:ea typeface="+mn-ea"/>
                          <a:cs typeface="+mn-cs"/>
                        </a:rPr>
                        <a:t>and TAC/TAE</a:t>
                      </a:r>
                    </a:p>
                    <a:p>
                      <a:r>
                        <a:rPr lang="en-ZA" sz="1400" kern="1200" dirty="0" smtClean="0">
                          <a:solidFill>
                            <a:schemeClr val="dk1"/>
                          </a:solidFill>
                          <a:effectLst/>
                          <a:latin typeface="+mn-lt"/>
                          <a:ea typeface="+mn-ea"/>
                          <a:cs typeface="+mn-cs"/>
                        </a:rPr>
                        <a:t>recommendations</a:t>
                      </a:r>
                    </a:p>
                    <a:p>
                      <a:r>
                        <a:rPr lang="en-ZA" sz="1400" kern="1200" dirty="0" smtClean="0">
                          <a:solidFill>
                            <a:schemeClr val="dk1"/>
                          </a:solidFill>
                          <a:effectLst/>
                          <a:latin typeface="+mn-lt"/>
                          <a:ea typeface="+mn-ea"/>
                          <a:cs typeface="+mn-cs"/>
                        </a:rPr>
                        <a:t>compiled</a:t>
                      </a:r>
                    </a:p>
                    <a:p>
                      <a:r>
                        <a:rPr lang="en-ZA" sz="1400" kern="1200" dirty="0" smtClean="0">
                          <a:solidFill>
                            <a:schemeClr val="dk1"/>
                          </a:solidFill>
                          <a:effectLst/>
                          <a:latin typeface="+mn-lt"/>
                          <a:ea typeface="+mn-ea"/>
                          <a:cs typeface="+mn-cs"/>
                        </a:rPr>
                        <a:t>for the Abalone and</a:t>
                      </a:r>
                    </a:p>
                    <a:p>
                      <a:r>
                        <a:rPr lang="en-ZA" sz="1400" kern="1200" dirty="0" smtClean="0">
                          <a:solidFill>
                            <a:schemeClr val="dk1"/>
                          </a:solidFill>
                          <a:effectLst/>
                          <a:latin typeface="+mn-lt"/>
                          <a:ea typeface="+mn-ea"/>
                          <a:cs typeface="+mn-cs"/>
                        </a:rPr>
                        <a:t>WCRL sectors</a:t>
                      </a:r>
                      <a:endParaRPr lang="en-ZA" sz="1400" dirty="0"/>
                    </a:p>
                  </a:txBody>
                  <a:tcPr/>
                </a:tc>
                <a:tc>
                  <a:txBody>
                    <a:bodyPr/>
                    <a:lstStyle/>
                    <a:p>
                      <a:r>
                        <a:rPr lang="en-ZA" sz="1400" dirty="0" smtClean="0"/>
                        <a:t>N/A</a:t>
                      </a:r>
                      <a:endParaRPr lang="en-ZA" sz="1400" dirty="0"/>
                    </a:p>
                  </a:txBody>
                  <a:tcPr/>
                </a:tc>
                <a:tc>
                  <a:txBody>
                    <a:bodyPr/>
                    <a:lstStyle/>
                    <a:p>
                      <a:r>
                        <a:rPr lang="en-ZA" sz="1400" dirty="0" smtClean="0"/>
                        <a:t>N/A</a:t>
                      </a:r>
                      <a:endParaRPr lang="en-ZA" sz="1400" dirty="0"/>
                    </a:p>
                  </a:txBody>
                  <a:tcPr/>
                </a:tc>
                <a:extLst>
                  <a:ext uri="{0D108BD9-81ED-4DB2-BD59-A6C34878D82A}">
                    <a16:rowId xmlns:a16="http://schemas.microsoft.com/office/drawing/2014/main" xmlns="" val="10001"/>
                  </a:ext>
                </a:extLst>
              </a:tr>
            </a:tbl>
          </a:graphicData>
        </a:graphic>
      </p:graphicFrame>
      <p:sp>
        <p:nvSpPr>
          <p:cNvPr id="4" name="Slide Number Placeholder 3"/>
          <p:cNvSpPr>
            <a:spLocks noGrp="1"/>
          </p:cNvSpPr>
          <p:nvPr>
            <p:ph type="sldNum" sz="quarter" idx="10"/>
          </p:nvPr>
        </p:nvSpPr>
        <p:spPr/>
        <p:txBody>
          <a:bodyPr/>
          <a:lstStyle/>
          <a:p>
            <a:pPr>
              <a:defRPr/>
            </a:pPr>
            <a:fld id="{8644B82F-AE1A-44E3-8385-CFA9707FA6CD}" type="slidenum">
              <a:rPr lang="en-ZA" smtClean="0"/>
              <a:pPr>
                <a:defRPr/>
              </a:pPr>
              <a:t>33</a:t>
            </a:fld>
            <a:endParaRPr lang="en-ZA" dirty="0"/>
          </a:p>
        </p:txBody>
      </p:sp>
    </p:spTree>
    <p:extLst>
      <p:ext uri="{BB962C8B-B14F-4D97-AF65-F5344CB8AC3E}">
        <p14:creationId xmlns:p14="http://schemas.microsoft.com/office/powerpoint/2010/main" xmlns="" val="35649583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Achievements against Performance Indicators (</a:t>
            </a:r>
            <a:r>
              <a:rPr lang="en-ZA" dirty="0" err="1"/>
              <a:t>cont</a:t>
            </a:r>
            <a:r>
              <a:rPr lang="en-ZA" dirty="0"/>
              <a:t>)</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1232833018"/>
              </p:ext>
            </p:extLst>
          </p:nvPr>
        </p:nvGraphicFramePr>
        <p:xfrm>
          <a:off x="720725" y="1439863"/>
          <a:ext cx="9178926" cy="4023360"/>
        </p:xfrm>
        <a:graphic>
          <a:graphicData uri="http://schemas.openxmlformats.org/drawingml/2006/table">
            <a:tbl>
              <a:tblPr firstRow="1" bandRow="1">
                <a:tableStyleId>{5C22544A-7EE6-4342-B048-85BDC9FD1C3A}</a:tableStyleId>
              </a:tblPr>
              <a:tblGrid>
                <a:gridCol w="1529821">
                  <a:extLst>
                    <a:ext uri="{9D8B030D-6E8A-4147-A177-3AD203B41FA5}">
                      <a16:colId xmlns:a16="http://schemas.microsoft.com/office/drawing/2014/main" xmlns="" val="20000"/>
                    </a:ext>
                  </a:extLst>
                </a:gridCol>
                <a:gridCol w="1529821">
                  <a:extLst>
                    <a:ext uri="{9D8B030D-6E8A-4147-A177-3AD203B41FA5}">
                      <a16:colId xmlns:a16="http://schemas.microsoft.com/office/drawing/2014/main" xmlns="" val="20001"/>
                    </a:ext>
                  </a:extLst>
                </a:gridCol>
                <a:gridCol w="1529821">
                  <a:extLst>
                    <a:ext uri="{9D8B030D-6E8A-4147-A177-3AD203B41FA5}">
                      <a16:colId xmlns:a16="http://schemas.microsoft.com/office/drawing/2014/main" xmlns="" val="20002"/>
                    </a:ext>
                  </a:extLst>
                </a:gridCol>
                <a:gridCol w="1529821">
                  <a:extLst>
                    <a:ext uri="{9D8B030D-6E8A-4147-A177-3AD203B41FA5}">
                      <a16:colId xmlns:a16="http://schemas.microsoft.com/office/drawing/2014/main" xmlns="" val="20003"/>
                    </a:ext>
                  </a:extLst>
                </a:gridCol>
                <a:gridCol w="1529821">
                  <a:extLst>
                    <a:ext uri="{9D8B030D-6E8A-4147-A177-3AD203B41FA5}">
                      <a16:colId xmlns:a16="http://schemas.microsoft.com/office/drawing/2014/main" xmlns="" val="20004"/>
                    </a:ext>
                  </a:extLst>
                </a:gridCol>
                <a:gridCol w="1529821">
                  <a:extLst>
                    <a:ext uri="{9D8B030D-6E8A-4147-A177-3AD203B41FA5}">
                      <a16:colId xmlns:a16="http://schemas.microsoft.com/office/drawing/2014/main" xmlns="" val="20005"/>
                    </a:ext>
                  </a:extLst>
                </a:gridCol>
              </a:tblGrid>
              <a:tr h="370840">
                <a:tc>
                  <a:txBody>
                    <a:bodyPr/>
                    <a:lstStyle/>
                    <a:p>
                      <a:r>
                        <a:rPr lang="en-ZA" sz="1400" dirty="0" smtClean="0"/>
                        <a:t>Performance Indicator</a:t>
                      </a:r>
                      <a:endParaRPr lang="en-ZA" sz="1400" dirty="0"/>
                    </a:p>
                  </a:txBody>
                  <a:tcPr/>
                </a:tc>
                <a:tc>
                  <a:txBody>
                    <a:bodyPr/>
                    <a:lstStyle/>
                    <a:p>
                      <a:r>
                        <a:rPr lang="en-ZA" sz="1400" dirty="0" smtClean="0"/>
                        <a:t>Actual Achievement 2017/2018</a:t>
                      </a:r>
                      <a:endParaRPr lang="en-ZA" sz="1400" dirty="0"/>
                    </a:p>
                  </a:txBody>
                  <a:tcPr/>
                </a:tc>
                <a:tc>
                  <a:txBody>
                    <a:bodyPr/>
                    <a:lstStyle/>
                    <a:p>
                      <a:r>
                        <a:rPr lang="en-ZA" sz="1400" dirty="0" smtClean="0"/>
                        <a:t>Planned Target 2018/2019</a:t>
                      </a:r>
                      <a:endParaRPr lang="en-ZA" sz="1400" dirty="0"/>
                    </a:p>
                  </a:txBody>
                  <a:tcPr/>
                </a:tc>
                <a:tc>
                  <a:txBody>
                    <a:bodyPr/>
                    <a:lstStyle/>
                    <a:p>
                      <a:r>
                        <a:rPr lang="en-ZA" sz="1400" dirty="0" smtClean="0"/>
                        <a:t>Actual Achievement</a:t>
                      </a:r>
                      <a:r>
                        <a:rPr lang="en-ZA" sz="1400" baseline="0" dirty="0" smtClean="0"/>
                        <a:t> 2018/2019</a:t>
                      </a:r>
                      <a:endParaRPr lang="en-ZA" sz="1400" dirty="0"/>
                    </a:p>
                  </a:txBody>
                  <a:tcPr/>
                </a:tc>
                <a:tc>
                  <a:txBody>
                    <a:bodyPr/>
                    <a:lstStyle/>
                    <a:p>
                      <a:r>
                        <a:rPr lang="en-ZA" sz="1400" dirty="0" smtClean="0"/>
                        <a:t>Deviation from Planned Target to Actual</a:t>
                      </a:r>
                      <a:r>
                        <a:rPr lang="en-ZA" sz="1400" baseline="0" dirty="0" smtClean="0"/>
                        <a:t> Achievement 2018/2019</a:t>
                      </a:r>
                      <a:endParaRPr lang="en-ZA" sz="1400" dirty="0"/>
                    </a:p>
                  </a:txBody>
                  <a:tcPr/>
                </a:tc>
                <a:tc>
                  <a:txBody>
                    <a:bodyPr/>
                    <a:lstStyle/>
                    <a:p>
                      <a:r>
                        <a:rPr lang="en-ZA" sz="1400" dirty="0" smtClean="0"/>
                        <a:t>Comment on deviation</a:t>
                      </a:r>
                      <a:endParaRPr lang="en-ZA" sz="1400" dirty="0"/>
                    </a:p>
                  </a:txBody>
                  <a:tcPr/>
                </a:tc>
                <a:extLst>
                  <a:ext uri="{0D108BD9-81ED-4DB2-BD59-A6C34878D82A}">
                    <a16:rowId xmlns:a16="http://schemas.microsoft.com/office/drawing/2014/main" xmlns="" val="10000"/>
                  </a:ext>
                </a:extLst>
              </a:tr>
              <a:tr h="741680">
                <a:tc>
                  <a:txBody>
                    <a:bodyPr/>
                    <a:lstStyle/>
                    <a:p>
                      <a:r>
                        <a:rPr lang="en-ZA" sz="1400" kern="1200" dirty="0" smtClean="0">
                          <a:solidFill>
                            <a:schemeClr val="dk1"/>
                          </a:solidFill>
                          <a:effectLst/>
                          <a:latin typeface="+mn-lt"/>
                          <a:ea typeface="+mn-ea"/>
                          <a:cs typeface="+mn-cs"/>
                        </a:rPr>
                        <a:t>4.1.2 Number of inspections conducted</a:t>
                      </a:r>
                      <a:endParaRPr lang="en-ZA" sz="1400" dirty="0"/>
                    </a:p>
                  </a:txBody>
                  <a:tcPr/>
                </a:tc>
                <a:tc>
                  <a:txBody>
                    <a:bodyPr/>
                    <a:lstStyle/>
                    <a:p>
                      <a:r>
                        <a:rPr lang="en-ZA" sz="1400" kern="1200" dirty="0" smtClean="0">
                          <a:solidFill>
                            <a:schemeClr val="dk1"/>
                          </a:solidFill>
                          <a:effectLst/>
                          <a:latin typeface="+mn-lt"/>
                          <a:ea typeface="+mn-ea"/>
                          <a:cs typeface="+mn-cs"/>
                        </a:rPr>
                        <a:t>A total of 6 486 compli­ance and enforcement measures in 6 prioritised fisheries sectors were implemented (hake, abalone, rock lobster, </a:t>
                      </a:r>
                      <a:r>
                        <a:rPr lang="en-ZA" sz="1400" kern="1200" dirty="0" err="1" smtClean="0">
                          <a:solidFill>
                            <a:schemeClr val="dk1"/>
                          </a:solidFill>
                          <a:effectLst/>
                          <a:latin typeface="+mn-lt"/>
                          <a:ea typeface="+mn-ea"/>
                          <a:cs typeface="+mn-cs"/>
                        </a:rPr>
                        <a:t>linefish</a:t>
                      </a:r>
                      <a:r>
                        <a:rPr lang="en-ZA" sz="1400" kern="1200" dirty="0" smtClean="0">
                          <a:solidFill>
                            <a:schemeClr val="dk1"/>
                          </a:solidFill>
                          <a:effectLst/>
                          <a:latin typeface="+mn-lt"/>
                          <a:ea typeface="+mn-ea"/>
                          <a:cs typeface="+mn-cs"/>
                        </a:rPr>
                        <a:t>, pelagic and squid)</a:t>
                      </a:r>
                      <a:endParaRPr lang="en-ZA" sz="1400" dirty="0"/>
                    </a:p>
                  </a:txBody>
                  <a:tcPr/>
                </a:tc>
                <a:tc>
                  <a:txBody>
                    <a:bodyPr/>
                    <a:lstStyle/>
                    <a:p>
                      <a:r>
                        <a:rPr lang="en-ZA" sz="1400" kern="1200" dirty="0" smtClean="0">
                          <a:solidFill>
                            <a:schemeClr val="dk1"/>
                          </a:solidFill>
                          <a:effectLst/>
                          <a:latin typeface="+mn-lt"/>
                          <a:ea typeface="+mn-ea"/>
                          <a:cs typeface="+mn-cs"/>
                        </a:rPr>
                        <a:t>4 500 compliance and enforcement measures in the six prioritised fisheries sectors: hake, abalone, rock lobster, </a:t>
                      </a:r>
                      <a:r>
                        <a:rPr lang="en-ZA" sz="1400" kern="1200" dirty="0" err="1" smtClean="0">
                          <a:solidFill>
                            <a:schemeClr val="dk1"/>
                          </a:solidFill>
                          <a:effectLst/>
                          <a:latin typeface="+mn-lt"/>
                          <a:ea typeface="+mn-ea"/>
                          <a:cs typeface="+mn-cs"/>
                        </a:rPr>
                        <a:t>linefish</a:t>
                      </a:r>
                      <a:r>
                        <a:rPr lang="en-ZA" sz="1400" kern="1200" dirty="0" smtClean="0">
                          <a:solidFill>
                            <a:schemeClr val="dk1"/>
                          </a:solidFill>
                          <a:effectLst/>
                          <a:latin typeface="+mn-lt"/>
                          <a:ea typeface="+mn-ea"/>
                          <a:cs typeface="+mn-cs"/>
                        </a:rPr>
                        <a:t>, pelagic and squid implemented</a:t>
                      </a:r>
                      <a:endParaRPr lang="en-ZA" sz="1400" dirty="0"/>
                    </a:p>
                  </a:txBody>
                  <a:tcPr/>
                </a:tc>
                <a:tc>
                  <a:txBody>
                    <a:bodyPr/>
                    <a:lstStyle/>
                    <a:p>
                      <a:r>
                        <a:rPr lang="en-ZA" sz="1400" kern="1200" dirty="0" smtClean="0">
                          <a:solidFill>
                            <a:schemeClr val="dk1"/>
                          </a:solidFill>
                          <a:effectLst/>
                          <a:latin typeface="+mn-lt"/>
                          <a:ea typeface="+mn-ea"/>
                          <a:cs typeface="+mn-cs"/>
                        </a:rPr>
                        <a:t>Achieved.</a:t>
                      </a:r>
                    </a:p>
                    <a:p>
                      <a:r>
                        <a:rPr lang="en-ZA" sz="1400" kern="1200" dirty="0" smtClean="0">
                          <a:solidFill>
                            <a:schemeClr val="dk1"/>
                          </a:solidFill>
                          <a:effectLst/>
                          <a:latin typeface="+mn-lt"/>
                          <a:ea typeface="+mn-ea"/>
                          <a:cs typeface="+mn-cs"/>
                        </a:rPr>
                        <a:t> </a:t>
                      </a:r>
                    </a:p>
                    <a:p>
                      <a:r>
                        <a:rPr lang="en-ZA" sz="1400" kern="1200" dirty="0" smtClean="0">
                          <a:solidFill>
                            <a:schemeClr val="dk1"/>
                          </a:solidFill>
                          <a:effectLst/>
                          <a:latin typeface="+mn-lt"/>
                          <a:ea typeface="+mn-ea"/>
                          <a:cs typeface="+mn-cs"/>
                        </a:rPr>
                        <a:t>A total of 4 698 compliance and enforcement measures in the six prioritised fisheries sectors: hake, abalone, rock lobster, </a:t>
                      </a:r>
                      <a:r>
                        <a:rPr lang="en-ZA" sz="1400" kern="1200" dirty="0" err="1" smtClean="0">
                          <a:solidFill>
                            <a:schemeClr val="dk1"/>
                          </a:solidFill>
                          <a:effectLst/>
                          <a:latin typeface="+mn-lt"/>
                          <a:ea typeface="+mn-ea"/>
                          <a:cs typeface="+mn-cs"/>
                        </a:rPr>
                        <a:t>linefish</a:t>
                      </a:r>
                      <a:r>
                        <a:rPr lang="en-ZA" sz="1400" kern="1200" dirty="0" smtClean="0">
                          <a:solidFill>
                            <a:schemeClr val="dk1"/>
                          </a:solidFill>
                          <a:effectLst/>
                          <a:latin typeface="+mn-lt"/>
                          <a:ea typeface="+mn-ea"/>
                          <a:cs typeface="+mn-cs"/>
                        </a:rPr>
                        <a:t>, pelagic and squid were implemented</a:t>
                      </a:r>
                      <a:endParaRPr lang="en-ZA" sz="1400" dirty="0"/>
                    </a:p>
                  </a:txBody>
                  <a:tcPr/>
                </a:tc>
                <a:tc>
                  <a:txBody>
                    <a:bodyPr/>
                    <a:lstStyle/>
                    <a:p>
                      <a:r>
                        <a:rPr lang="en-ZA" sz="1400" kern="1200" dirty="0" smtClean="0">
                          <a:solidFill>
                            <a:schemeClr val="dk1"/>
                          </a:solidFill>
                          <a:effectLst/>
                          <a:latin typeface="+mn-lt"/>
                          <a:ea typeface="+mn-ea"/>
                          <a:cs typeface="+mn-cs"/>
                        </a:rPr>
                        <a:t>+198</a:t>
                      </a:r>
                      <a:endParaRPr lang="en-ZA" sz="1400" dirty="0"/>
                    </a:p>
                  </a:txBody>
                  <a:tcPr/>
                </a:tc>
                <a:tc>
                  <a:txBody>
                    <a:bodyPr/>
                    <a:lstStyle/>
                    <a:p>
                      <a:r>
                        <a:rPr lang="en-ZA" sz="1400" kern="1200" dirty="0" smtClean="0">
                          <a:solidFill>
                            <a:schemeClr val="dk1"/>
                          </a:solidFill>
                          <a:effectLst/>
                          <a:latin typeface="+mn-lt"/>
                          <a:ea typeface="+mn-ea"/>
                          <a:cs typeface="+mn-cs"/>
                        </a:rPr>
                        <a:t>The over- achievement was due to the </a:t>
                      </a:r>
                    </a:p>
                    <a:p>
                      <a:r>
                        <a:rPr lang="en-ZA" sz="1400" kern="1200" dirty="0" smtClean="0">
                          <a:solidFill>
                            <a:schemeClr val="dk1"/>
                          </a:solidFill>
                          <a:effectLst/>
                          <a:latin typeface="+mn-lt"/>
                          <a:ea typeface="+mn-ea"/>
                          <a:cs typeface="+mn-cs"/>
                        </a:rPr>
                        <a:t>Fishery Control Officers (FCOs) performing the function of the catch data monitors which resulted in additional inspections being conducted.</a:t>
                      </a:r>
                      <a:endParaRPr lang="en-ZA" sz="1400" dirty="0"/>
                    </a:p>
                  </a:txBody>
                  <a:tcPr/>
                </a:tc>
                <a:extLst>
                  <a:ext uri="{0D108BD9-81ED-4DB2-BD59-A6C34878D82A}">
                    <a16:rowId xmlns:a16="http://schemas.microsoft.com/office/drawing/2014/main" xmlns="" val="10001"/>
                  </a:ext>
                </a:extLst>
              </a:tr>
            </a:tbl>
          </a:graphicData>
        </a:graphic>
      </p:graphicFrame>
      <p:sp>
        <p:nvSpPr>
          <p:cNvPr id="4" name="Slide Number Placeholder 3"/>
          <p:cNvSpPr>
            <a:spLocks noGrp="1"/>
          </p:cNvSpPr>
          <p:nvPr>
            <p:ph type="sldNum" sz="quarter" idx="10"/>
          </p:nvPr>
        </p:nvSpPr>
        <p:spPr/>
        <p:txBody>
          <a:bodyPr/>
          <a:lstStyle/>
          <a:p>
            <a:pPr>
              <a:defRPr/>
            </a:pPr>
            <a:fld id="{8644B82F-AE1A-44E3-8385-CFA9707FA6CD}" type="slidenum">
              <a:rPr lang="en-ZA" smtClean="0"/>
              <a:pPr>
                <a:defRPr/>
              </a:pPr>
              <a:t>34</a:t>
            </a:fld>
            <a:endParaRPr lang="en-ZA" dirty="0"/>
          </a:p>
        </p:txBody>
      </p:sp>
    </p:spTree>
    <p:extLst>
      <p:ext uri="{BB962C8B-B14F-4D97-AF65-F5344CB8AC3E}">
        <p14:creationId xmlns:p14="http://schemas.microsoft.com/office/powerpoint/2010/main" xmlns="" val="21713968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Achievements against Performance Indicators (</a:t>
            </a:r>
            <a:r>
              <a:rPr lang="en-ZA" dirty="0" err="1"/>
              <a:t>cont</a:t>
            </a:r>
            <a:r>
              <a:rPr lang="en-ZA" dirty="0"/>
              <a:t>)</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2005766476"/>
              </p:ext>
            </p:extLst>
          </p:nvPr>
        </p:nvGraphicFramePr>
        <p:xfrm>
          <a:off x="450157" y="1439863"/>
          <a:ext cx="10009110" cy="5608320"/>
        </p:xfrm>
        <a:graphic>
          <a:graphicData uri="http://schemas.openxmlformats.org/drawingml/2006/table">
            <a:tbl>
              <a:tblPr firstRow="1" bandRow="1">
                <a:tableStyleId>{5C22544A-7EE6-4342-B048-85BDC9FD1C3A}</a:tableStyleId>
              </a:tblPr>
              <a:tblGrid>
                <a:gridCol w="1668185">
                  <a:extLst>
                    <a:ext uri="{9D8B030D-6E8A-4147-A177-3AD203B41FA5}">
                      <a16:colId xmlns:a16="http://schemas.microsoft.com/office/drawing/2014/main" xmlns="" val="20000"/>
                    </a:ext>
                  </a:extLst>
                </a:gridCol>
                <a:gridCol w="1668185">
                  <a:extLst>
                    <a:ext uri="{9D8B030D-6E8A-4147-A177-3AD203B41FA5}">
                      <a16:colId xmlns:a16="http://schemas.microsoft.com/office/drawing/2014/main" xmlns="" val="20001"/>
                    </a:ext>
                  </a:extLst>
                </a:gridCol>
                <a:gridCol w="1668185">
                  <a:extLst>
                    <a:ext uri="{9D8B030D-6E8A-4147-A177-3AD203B41FA5}">
                      <a16:colId xmlns:a16="http://schemas.microsoft.com/office/drawing/2014/main" xmlns="" val="20002"/>
                    </a:ext>
                  </a:extLst>
                </a:gridCol>
                <a:gridCol w="1668185">
                  <a:extLst>
                    <a:ext uri="{9D8B030D-6E8A-4147-A177-3AD203B41FA5}">
                      <a16:colId xmlns:a16="http://schemas.microsoft.com/office/drawing/2014/main" xmlns="" val="20003"/>
                    </a:ext>
                  </a:extLst>
                </a:gridCol>
                <a:gridCol w="1668185">
                  <a:extLst>
                    <a:ext uri="{9D8B030D-6E8A-4147-A177-3AD203B41FA5}">
                      <a16:colId xmlns:a16="http://schemas.microsoft.com/office/drawing/2014/main" xmlns="" val="20004"/>
                    </a:ext>
                  </a:extLst>
                </a:gridCol>
                <a:gridCol w="1668185">
                  <a:extLst>
                    <a:ext uri="{9D8B030D-6E8A-4147-A177-3AD203B41FA5}">
                      <a16:colId xmlns:a16="http://schemas.microsoft.com/office/drawing/2014/main" xmlns="" val="20005"/>
                    </a:ext>
                  </a:extLst>
                </a:gridCol>
              </a:tblGrid>
              <a:tr h="370840">
                <a:tc>
                  <a:txBody>
                    <a:bodyPr/>
                    <a:lstStyle/>
                    <a:p>
                      <a:r>
                        <a:rPr lang="en-ZA" sz="1400" dirty="0" smtClean="0"/>
                        <a:t>Performance Indicator</a:t>
                      </a:r>
                      <a:endParaRPr lang="en-ZA" sz="1400" dirty="0"/>
                    </a:p>
                  </a:txBody>
                  <a:tcPr/>
                </a:tc>
                <a:tc>
                  <a:txBody>
                    <a:bodyPr/>
                    <a:lstStyle/>
                    <a:p>
                      <a:r>
                        <a:rPr lang="en-ZA" sz="1400" dirty="0" smtClean="0"/>
                        <a:t>Actual Achievement 2017/2018</a:t>
                      </a:r>
                      <a:endParaRPr lang="en-ZA" sz="1400" dirty="0"/>
                    </a:p>
                  </a:txBody>
                  <a:tcPr/>
                </a:tc>
                <a:tc>
                  <a:txBody>
                    <a:bodyPr/>
                    <a:lstStyle/>
                    <a:p>
                      <a:r>
                        <a:rPr lang="en-ZA" sz="1400" dirty="0" smtClean="0"/>
                        <a:t>Planned Target 2018/2019</a:t>
                      </a:r>
                      <a:endParaRPr lang="en-ZA" sz="1400" dirty="0"/>
                    </a:p>
                  </a:txBody>
                  <a:tcPr/>
                </a:tc>
                <a:tc>
                  <a:txBody>
                    <a:bodyPr/>
                    <a:lstStyle/>
                    <a:p>
                      <a:r>
                        <a:rPr lang="en-ZA" sz="1400" dirty="0" smtClean="0"/>
                        <a:t>Actual Achievement</a:t>
                      </a:r>
                      <a:r>
                        <a:rPr lang="en-ZA" sz="1400" baseline="0" dirty="0" smtClean="0"/>
                        <a:t> 2018/2019</a:t>
                      </a:r>
                      <a:endParaRPr lang="en-ZA" sz="1400" dirty="0"/>
                    </a:p>
                  </a:txBody>
                  <a:tcPr/>
                </a:tc>
                <a:tc>
                  <a:txBody>
                    <a:bodyPr/>
                    <a:lstStyle/>
                    <a:p>
                      <a:r>
                        <a:rPr lang="en-ZA" sz="1400" dirty="0" smtClean="0"/>
                        <a:t>Deviation from Planned Target to Actual</a:t>
                      </a:r>
                      <a:r>
                        <a:rPr lang="en-ZA" sz="1400" baseline="0" dirty="0" smtClean="0"/>
                        <a:t> Achievement 2018/2019</a:t>
                      </a:r>
                      <a:endParaRPr lang="en-ZA" sz="1400" dirty="0"/>
                    </a:p>
                  </a:txBody>
                  <a:tcPr/>
                </a:tc>
                <a:tc>
                  <a:txBody>
                    <a:bodyPr/>
                    <a:lstStyle/>
                    <a:p>
                      <a:r>
                        <a:rPr lang="en-ZA" sz="1400" dirty="0" smtClean="0"/>
                        <a:t>Comment on deviation</a:t>
                      </a:r>
                      <a:endParaRPr lang="en-ZA" sz="1400" dirty="0"/>
                    </a:p>
                  </a:txBody>
                  <a:tcPr/>
                </a:tc>
                <a:extLst>
                  <a:ext uri="{0D108BD9-81ED-4DB2-BD59-A6C34878D82A}">
                    <a16:rowId xmlns:a16="http://schemas.microsoft.com/office/drawing/2014/main" xmlns="" val="10000"/>
                  </a:ext>
                </a:extLst>
              </a:tr>
              <a:tr h="370840">
                <a:tc>
                  <a:txBody>
                    <a:bodyPr/>
                    <a:lstStyle/>
                    <a:p>
                      <a:r>
                        <a:rPr lang="en-ZA" sz="1400" kern="1200" dirty="0" smtClean="0">
                          <a:solidFill>
                            <a:schemeClr val="dk1"/>
                          </a:solidFill>
                          <a:effectLst/>
                          <a:latin typeface="+mn-lt"/>
                          <a:ea typeface="+mn-ea"/>
                          <a:cs typeface="+mn-cs"/>
                        </a:rPr>
                        <a:t>4.1.3 </a:t>
                      </a:r>
                    </a:p>
                    <a:p>
                      <a:r>
                        <a:rPr lang="en-ZA" sz="1400" kern="1200" dirty="0" smtClean="0">
                          <a:solidFill>
                            <a:schemeClr val="dk1"/>
                          </a:solidFill>
                          <a:effectLst/>
                          <a:latin typeface="+mn-lt"/>
                          <a:ea typeface="+mn-ea"/>
                          <a:cs typeface="+mn-cs"/>
                        </a:rPr>
                        <a:t>Number of joint operations conducted with partners including Operation Phakisa Imitative 5</a:t>
                      </a:r>
                    </a:p>
                    <a:p>
                      <a:endParaRPr lang="en-ZA" sz="1400" dirty="0"/>
                    </a:p>
                  </a:txBody>
                  <a:tcPr/>
                </a:tc>
                <a:tc>
                  <a:txBody>
                    <a:bodyPr/>
                    <a:lstStyle/>
                    <a:p>
                      <a:r>
                        <a:rPr lang="en-ZA" sz="1400" kern="1200" dirty="0" smtClean="0">
                          <a:solidFill>
                            <a:schemeClr val="dk1"/>
                          </a:solidFill>
                          <a:effectLst/>
                          <a:latin typeface="+mn-lt"/>
                          <a:ea typeface="+mn-ea"/>
                          <a:cs typeface="+mn-cs"/>
                        </a:rPr>
                        <a:t>65 joint operations were conducted (compliance = 28; monitoring and surveillance = 13; and fisheries protection vessels = 24) </a:t>
                      </a:r>
                      <a:endParaRPr lang="en-ZA" sz="1400" dirty="0"/>
                    </a:p>
                  </a:txBody>
                  <a:tcPr/>
                </a:tc>
                <a:tc>
                  <a:txBody>
                    <a:bodyPr/>
                    <a:lstStyle/>
                    <a:p>
                      <a:r>
                        <a:rPr lang="en-ZA" sz="1400" kern="1200" dirty="0" smtClean="0">
                          <a:solidFill>
                            <a:schemeClr val="dk1"/>
                          </a:solidFill>
                          <a:effectLst/>
                          <a:latin typeface="+mn-lt"/>
                          <a:ea typeface="+mn-ea"/>
                          <a:cs typeface="+mn-cs"/>
                        </a:rPr>
                        <a:t>40 operations</a:t>
                      </a:r>
                      <a:endParaRPr lang="en-ZA" sz="1400" dirty="0"/>
                    </a:p>
                  </a:txBody>
                  <a:tcPr/>
                </a:tc>
                <a:tc>
                  <a:txBody>
                    <a:bodyPr/>
                    <a:lstStyle/>
                    <a:p>
                      <a:r>
                        <a:rPr lang="en-ZA" sz="1400" kern="1200" dirty="0" smtClean="0">
                          <a:solidFill>
                            <a:schemeClr val="dk1"/>
                          </a:solidFill>
                          <a:effectLst/>
                          <a:latin typeface="+mn-lt"/>
                          <a:ea typeface="+mn-ea"/>
                          <a:cs typeface="+mn-cs"/>
                        </a:rPr>
                        <a:t>Achieved.</a:t>
                      </a:r>
                    </a:p>
                    <a:p>
                      <a:r>
                        <a:rPr lang="en-ZA" sz="1400" kern="1200" dirty="0" smtClean="0">
                          <a:solidFill>
                            <a:schemeClr val="dk1"/>
                          </a:solidFill>
                          <a:effectLst/>
                          <a:latin typeface="+mn-lt"/>
                          <a:ea typeface="+mn-ea"/>
                          <a:cs typeface="+mn-cs"/>
                        </a:rPr>
                        <a:t> </a:t>
                      </a:r>
                    </a:p>
                    <a:p>
                      <a:r>
                        <a:rPr lang="en-ZA" sz="1400" kern="1200" dirty="0" smtClean="0">
                          <a:solidFill>
                            <a:schemeClr val="dk1"/>
                          </a:solidFill>
                          <a:effectLst/>
                          <a:latin typeface="+mn-lt"/>
                          <a:ea typeface="+mn-ea"/>
                          <a:cs typeface="+mn-cs"/>
                        </a:rPr>
                        <a:t>A total of 91  operations conducted</a:t>
                      </a:r>
                      <a:endParaRPr lang="en-ZA" sz="1400" dirty="0"/>
                    </a:p>
                  </a:txBody>
                  <a:tcPr/>
                </a:tc>
                <a:tc>
                  <a:txBody>
                    <a:bodyPr/>
                    <a:lstStyle/>
                    <a:p>
                      <a:r>
                        <a:rPr lang="en-ZA" sz="1400" kern="1200" dirty="0" smtClean="0">
                          <a:solidFill>
                            <a:schemeClr val="dk1"/>
                          </a:solidFill>
                          <a:effectLst/>
                          <a:latin typeface="+mn-lt"/>
                          <a:ea typeface="+mn-ea"/>
                          <a:cs typeface="+mn-cs"/>
                        </a:rPr>
                        <a:t>+51</a:t>
                      </a:r>
                      <a:endParaRPr lang="en-ZA" sz="1400" dirty="0"/>
                    </a:p>
                  </a:txBody>
                  <a:tcPr/>
                </a:tc>
                <a:tc>
                  <a:txBody>
                    <a:bodyPr/>
                    <a:lstStyle/>
                    <a:p>
                      <a:r>
                        <a:rPr lang="en-ZA" sz="1400" kern="1200" dirty="0" smtClean="0">
                          <a:solidFill>
                            <a:schemeClr val="dk1"/>
                          </a:solidFill>
                          <a:effectLst/>
                          <a:latin typeface="+mn-lt"/>
                          <a:ea typeface="+mn-ea"/>
                          <a:cs typeface="+mn-cs"/>
                        </a:rPr>
                        <a:t>Operation Phakisa Oceans Economy activities were initiated with the other Law Enforcement Agencies.</a:t>
                      </a:r>
                    </a:p>
                    <a:p>
                      <a:r>
                        <a:rPr lang="en-ZA" sz="1400" kern="1200" dirty="0" smtClean="0">
                          <a:solidFill>
                            <a:schemeClr val="dk1"/>
                          </a:solidFill>
                          <a:effectLst/>
                          <a:latin typeface="+mn-lt"/>
                          <a:ea typeface="+mn-ea"/>
                          <a:cs typeface="+mn-cs"/>
                        </a:rPr>
                        <a:t>MCS participated in a number of smaller operations to address illegal activities which led to an over-achievement</a:t>
                      </a:r>
                      <a:endParaRPr lang="en-ZA" sz="1400" dirty="0"/>
                    </a:p>
                  </a:txBody>
                  <a:tcPr/>
                </a:tc>
                <a:extLst>
                  <a:ext uri="{0D108BD9-81ED-4DB2-BD59-A6C34878D82A}">
                    <a16:rowId xmlns:a16="http://schemas.microsoft.com/office/drawing/2014/main" xmlns="" val="10001"/>
                  </a:ext>
                </a:extLst>
              </a:tr>
              <a:tr h="370840">
                <a:tc>
                  <a:txBody>
                    <a:bodyPr/>
                    <a:lstStyle/>
                    <a:p>
                      <a:r>
                        <a:rPr lang="en-ZA" sz="1400" kern="1200" dirty="0" smtClean="0">
                          <a:solidFill>
                            <a:schemeClr val="dk1"/>
                          </a:solidFill>
                          <a:effectLst/>
                          <a:latin typeface="+mn-lt"/>
                          <a:ea typeface="+mn-ea"/>
                          <a:cs typeface="+mn-cs"/>
                        </a:rPr>
                        <a:t>4.1.4</a:t>
                      </a:r>
                    </a:p>
                    <a:p>
                      <a:r>
                        <a:rPr lang="en-ZA" sz="1400" kern="1200" dirty="0" smtClean="0">
                          <a:solidFill>
                            <a:schemeClr val="dk1"/>
                          </a:solidFill>
                          <a:effectLst/>
                          <a:latin typeface="+mn-lt"/>
                          <a:ea typeface="+mn-ea"/>
                          <a:cs typeface="+mn-cs"/>
                        </a:rPr>
                        <a:t>Number of investigations  conducted in terms of the Marine Living Resources Act</a:t>
                      </a:r>
                      <a:endParaRPr lang="en-ZA" sz="1400" dirty="0"/>
                    </a:p>
                  </a:txBody>
                  <a:tcPr/>
                </a:tc>
                <a:tc>
                  <a:txBody>
                    <a:bodyPr/>
                    <a:lstStyle/>
                    <a:p>
                      <a:r>
                        <a:rPr lang="en-ZA" sz="1400" kern="1200" dirty="0" smtClean="0">
                          <a:solidFill>
                            <a:schemeClr val="dk1"/>
                          </a:solidFill>
                          <a:effectLst/>
                          <a:latin typeface="+mn-lt"/>
                          <a:ea typeface="+mn-ea"/>
                          <a:cs typeface="+mn-cs"/>
                        </a:rPr>
                        <a:t>A total of 318 investigations conducted</a:t>
                      </a:r>
                      <a:endParaRPr lang="en-ZA" sz="1400" dirty="0"/>
                    </a:p>
                  </a:txBody>
                  <a:tcPr/>
                </a:tc>
                <a:tc>
                  <a:txBody>
                    <a:bodyPr/>
                    <a:lstStyle/>
                    <a:p>
                      <a:r>
                        <a:rPr lang="en-ZA" sz="1400" kern="1200" dirty="0" smtClean="0">
                          <a:solidFill>
                            <a:schemeClr val="dk1"/>
                          </a:solidFill>
                          <a:effectLst/>
                          <a:latin typeface="+mn-lt"/>
                          <a:ea typeface="+mn-ea"/>
                          <a:cs typeface="+mn-cs"/>
                        </a:rPr>
                        <a:t>280 investigations</a:t>
                      </a:r>
                      <a:endParaRPr lang="en-ZA" sz="1400" dirty="0"/>
                    </a:p>
                  </a:txBody>
                  <a:tcPr/>
                </a:tc>
                <a:tc>
                  <a:txBody>
                    <a:bodyPr/>
                    <a:lstStyle/>
                    <a:p>
                      <a:r>
                        <a:rPr lang="en-ZA" sz="1400" kern="1200" dirty="0" smtClean="0">
                          <a:solidFill>
                            <a:schemeClr val="dk1"/>
                          </a:solidFill>
                          <a:effectLst/>
                          <a:latin typeface="+mn-lt"/>
                          <a:ea typeface="+mn-ea"/>
                          <a:cs typeface="+mn-cs"/>
                        </a:rPr>
                        <a:t>Achieved.</a:t>
                      </a:r>
                    </a:p>
                    <a:p>
                      <a:r>
                        <a:rPr lang="en-ZA" sz="1400" kern="1200" dirty="0" smtClean="0">
                          <a:solidFill>
                            <a:schemeClr val="dk1"/>
                          </a:solidFill>
                          <a:effectLst/>
                          <a:latin typeface="+mn-lt"/>
                          <a:ea typeface="+mn-ea"/>
                          <a:cs typeface="+mn-cs"/>
                        </a:rPr>
                        <a:t> </a:t>
                      </a:r>
                    </a:p>
                    <a:p>
                      <a:r>
                        <a:rPr lang="en-ZA" sz="1400" kern="1200" dirty="0" smtClean="0">
                          <a:solidFill>
                            <a:schemeClr val="dk1"/>
                          </a:solidFill>
                          <a:effectLst/>
                          <a:latin typeface="+mn-lt"/>
                          <a:ea typeface="+mn-ea"/>
                          <a:cs typeface="+mn-cs"/>
                        </a:rPr>
                        <a:t>A total of 281 investigations were conducted</a:t>
                      </a:r>
                      <a:endParaRPr lang="en-ZA" sz="1400" dirty="0"/>
                    </a:p>
                  </a:txBody>
                  <a:tcPr/>
                </a:tc>
                <a:tc>
                  <a:txBody>
                    <a:bodyPr/>
                    <a:lstStyle/>
                    <a:p>
                      <a:r>
                        <a:rPr lang="en-ZA" sz="1400" kern="1200" dirty="0" smtClean="0">
                          <a:solidFill>
                            <a:schemeClr val="dk1"/>
                          </a:solidFill>
                          <a:effectLst/>
                          <a:latin typeface="+mn-lt"/>
                          <a:ea typeface="+mn-ea"/>
                          <a:cs typeface="+mn-cs"/>
                        </a:rPr>
                        <a:t>+1</a:t>
                      </a:r>
                      <a:endParaRPr lang="en-ZA" sz="1400" dirty="0"/>
                    </a:p>
                  </a:txBody>
                  <a:tcPr/>
                </a:tc>
                <a:tc>
                  <a:txBody>
                    <a:bodyPr/>
                    <a:lstStyle/>
                    <a:p>
                      <a:r>
                        <a:rPr lang="en-ZA" sz="1400" kern="1200" dirty="0" smtClean="0">
                          <a:solidFill>
                            <a:schemeClr val="dk1"/>
                          </a:solidFill>
                          <a:effectLst/>
                          <a:latin typeface="+mn-lt"/>
                          <a:ea typeface="+mn-ea"/>
                          <a:cs typeface="+mn-cs"/>
                        </a:rPr>
                        <a:t>There was an over achievement as a result of responding to and investigating additional MLRA transgressions that occurred</a:t>
                      </a:r>
                      <a:endParaRPr lang="en-ZA" sz="1400" dirty="0"/>
                    </a:p>
                  </a:txBody>
                  <a:tcPr/>
                </a:tc>
                <a:extLst>
                  <a:ext uri="{0D108BD9-81ED-4DB2-BD59-A6C34878D82A}">
                    <a16:rowId xmlns:a16="http://schemas.microsoft.com/office/drawing/2014/main" xmlns="" val="10002"/>
                  </a:ext>
                </a:extLst>
              </a:tr>
            </a:tbl>
          </a:graphicData>
        </a:graphic>
      </p:graphicFrame>
      <p:sp>
        <p:nvSpPr>
          <p:cNvPr id="4" name="Slide Number Placeholder 3"/>
          <p:cNvSpPr>
            <a:spLocks noGrp="1"/>
          </p:cNvSpPr>
          <p:nvPr>
            <p:ph type="sldNum" sz="quarter" idx="10"/>
          </p:nvPr>
        </p:nvSpPr>
        <p:spPr/>
        <p:txBody>
          <a:bodyPr/>
          <a:lstStyle/>
          <a:p>
            <a:pPr>
              <a:defRPr/>
            </a:pPr>
            <a:fld id="{8644B82F-AE1A-44E3-8385-CFA9707FA6CD}" type="slidenum">
              <a:rPr lang="en-ZA" smtClean="0"/>
              <a:pPr>
                <a:defRPr/>
              </a:pPr>
              <a:t>35</a:t>
            </a:fld>
            <a:endParaRPr lang="en-ZA" dirty="0"/>
          </a:p>
        </p:txBody>
      </p:sp>
    </p:spTree>
    <p:extLst>
      <p:ext uri="{BB962C8B-B14F-4D97-AF65-F5344CB8AC3E}">
        <p14:creationId xmlns:p14="http://schemas.microsoft.com/office/powerpoint/2010/main" xmlns="" val="38010111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534988" y="303213"/>
            <a:ext cx="9623425" cy="12604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bodyPr>
          <a:lstStyle/>
          <a:p>
            <a:pPr algn="ctr"/>
            <a:r>
              <a:rPr lang="en-US" altLang="en-US" dirty="0" smtClean="0">
                <a:latin typeface="Arial" charset="0"/>
                <a:cs typeface="Arial" charset="0"/>
              </a:rPr>
              <a:t>Financial Statements</a:t>
            </a:r>
            <a:br>
              <a:rPr lang="en-US" altLang="en-US" dirty="0" smtClean="0">
                <a:latin typeface="Arial" charset="0"/>
                <a:cs typeface="Arial" charset="0"/>
              </a:rPr>
            </a:br>
            <a:endParaRPr lang="en-US" altLang="en-US" dirty="0" smtClean="0">
              <a:latin typeface="Arial" charset="0"/>
              <a:cs typeface="Arial" charset="0"/>
            </a:endParaRPr>
          </a:p>
        </p:txBody>
      </p:sp>
      <p:sp>
        <p:nvSpPr>
          <p:cNvPr id="29699" name="Slide Number Placeholder 4"/>
          <p:cNvSpPr>
            <a:spLocks noGrp="1"/>
          </p:cNvSpPr>
          <p:nvPr>
            <p:ph type="sldNum" sz="quarter" idx="10"/>
          </p:nvPr>
        </p:nvSpPr>
        <p:spPr bwMode="auto">
          <a:noFill/>
          <a:ln w="9525">
            <a:miter lim="800000"/>
            <a:headEnd/>
            <a:tailEnd/>
          </a:ln>
          <a:extLst>
            <a:ext uri="{909E8E84-426E-40DD-AFC4-6F175D3DCCD1}">
              <a14:hiddenFill xmlns:a14="http://schemas.microsoft.com/office/drawing/2010/main" xmlns="">
                <a:solidFill>
                  <a:srgbClr val="FFFFFF"/>
                </a:solidFill>
              </a14:hiddenFill>
            </a:ext>
          </a:extLst>
        </p:spPr>
        <p:txBody>
          <a:bodyPr vert="horz" wrap="square" numCol="1" compatLnSpc="1">
            <a:prstTxWarp prst="textNoShape">
              <a:avLst/>
            </a:prstTxWarp>
          </a:bodyP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defTabSz="1052513" eaLnBrk="0" fontAlgn="base" hangingPunct="0">
              <a:spcBef>
                <a:spcPct val="0"/>
              </a:spcBef>
              <a:spcAft>
                <a:spcPct val="0"/>
              </a:spcAft>
              <a:defRPr sz="2100">
                <a:solidFill>
                  <a:schemeClr val="tx1"/>
                </a:solidFill>
                <a:latin typeface="Arial" charset="0"/>
                <a:cs typeface="Arial" charset="0"/>
              </a:defRPr>
            </a:lvl6pPr>
            <a:lvl7pPr marL="2971800" indent="-228600" defTabSz="1052513" eaLnBrk="0" fontAlgn="base" hangingPunct="0">
              <a:spcBef>
                <a:spcPct val="0"/>
              </a:spcBef>
              <a:spcAft>
                <a:spcPct val="0"/>
              </a:spcAft>
              <a:defRPr sz="2100">
                <a:solidFill>
                  <a:schemeClr val="tx1"/>
                </a:solidFill>
                <a:latin typeface="Arial" charset="0"/>
                <a:cs typeface="Arial" charset="0"/>
              </a:defRPr>
            </a:lvl7pPr>
            <a:lvl8pPr marL="3429000" indent="-228600" defTabSz="1052513" eaLnBrk="0" fontAlgn="base" hangingPunct="0">
              <a:spcBef>
                <a:spcPct val="0"/>
              </a:spcBef>
              <a:spcAft>
                <a:spcPct val="0"/>
              </a:spcAft>
              <a:defRPr sz="2100">
                <a:solidFill>
                  <a:schemeClr val="tx1"/>
                </a:solidFill>
                <a:latin typeface="Arial" charset="0"/>
                <a:cs typeface="Arial" charset="0"/>
              </a:defRPr>
            </a:lvl8pPr>
            <a:lvl9pPr marL="3886200" indent="-228600" defTabSz="1052513" eaLnBrk="0" fontAlgn="base" hangingPunct="0">
              <a:spcBef>
                <a:spcPct val="0"/>
              </a:spcBef>
              <a:spcAft>
                <a:spcPct val="0"/>
              </a:spcAft>
              <a:defRPr sz="2100">
                <a:solidFill>
                  <a:schemeClr val="tx1"/>
                </a:solidFill>
                <a:latin typeface="Arial" charset="0"/>
                <a:cs typeface="Arial" charset="0"/>
              </a:defRPr>
            </a:lvl9pPr>
          </a:lstStyle>
          <a:p>
            <a:pPr eaLnBrk="1" hangingPunct="1"/>
            <a:fld id="{608E7D5F-2FA8-4938-AAA3-C471DEAEE338}" type="slidenum">
              <a:rPr lang="en-ZA" altLang="en-US" sz="1200" smtClean="0">
                <a:solidFill>
                  <a:srgbClr val="008000"/>
                </a:solidFill>
              </a:rPr>
              <a:pPr eaLnBrk="1" hangingPunct="1"/>
              <a:t>36</a:t>
            </a:fld>
            <a:endParaRPr lang="en-ZA" altLang="en-US" sz="1200" smtClean="0">
              <a:solidFill>
                <a:srgbClr val="008000"/>
              </a:solidFill>
            </a:endParaRPr>
          </a:p>
        </p:txBody>
      </p:sp>
      <p:sp>
        <p:nvSpPr>
          <p:cNvPr id="29700" name="TextBox 1"/>
          <p:cNvSpPr txBox="1">
            <a:spLocks noChangeArrowheads="1"/>
          </p:cNvSpPr>
          <p:nvPr/>
        </p:nvSpPr>
        <p:spPr bwMode="auto">
          <a:xfrm>
            <a:off x="666750" y="3776663"/>
            <a:ext cx="7488238"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defTabSz="1052513" eaLnBrk="0" fontAlgn="base" hangingPunct="0">
              <a:spcBef>
                <a:spcPct val="0"/>
              </a:spcBef>
              <a:spcAft>
                <a:spcPct val="0"/>
              </a:spcAft>
              <a:defRPr sz="2100">
                <a:solidFill>
                  <a:schemeClr val="tx1"/>
                </a:solidFill>
                <a:latin typeface="Arial" charset="0"/>
                <a:cs typeface="Arial" charset="0"/>
              </a:defRPr>
            </a:lvl6pPr>
            <a:lvl7pPr marL="2971800" indent="-228600" defTabSz="1052513" eaLnBrk="0" fontAlgn="base" hangingPunct="0">
              <a:spcBef>
                <a:spcPct val="0"/>
              </a:spcBef>
              <a:spcAft>
                <a:spcPct val="0"/>
              </a:spcAft>
              <a:defRPr sz="2100">
                <a:solidFill>
                  <a:schemeClr val="tx1"/>
                </a:solidFill>
                <a:latin typeface="Arial" charset="0"/>
                <a:cs typeface="Arial" charset="0"/>
              </a:defRPr>
            </a:lvl7pPr>
            <a:lvl8pPr marL="3429000" indent="-228600" defTabSz="1052513" eaLnBrk="0" fontAlgn="base" hangingPunct="0">
              <a:spcBef>
                <a:spcPct val="0"/>
              </a:spcBef>
              <a:spcAft>
                <a:spcPct val="0"/>
              </a:spcAft>
              <a:defRPr sz="2100">
                <a:solidFill>
                  <a:schemeClr val="tx1"/>
                </a:solidFill>
                <a:latin typeface="Arial" charset="0"/>
                <a:cs typeface="Arial" charset="0"/>
              </a:defRPr>
            </a:lvl8pPr>
            <a:lvl9pPr marL="3886200" indent="-228600" defTabSz="1052513" eaLnBrk="0" fontAlgn="base" hangingPunct="0">
              <a:spcBef>
                <a:spcPct val="0"/>
              </a:spcBef>
              <a:spcAft>
                <a:spcPct val="0"/>
              </a:spcAft>
              <a:defRPr sz="2100">
                <a:solidFill>
                  <a:schemeClr val="tx1"/>
                </a:solidFill>
                <a:latin typeface="Arial" charset="0"/>
                <a:cs typeface="Arial" charset="0"/>
              </a:defRPr>
            </a:lvl9pPr>
          </a:lstStyle>
          <a:p>
            <a:pPr algn="ctr" eaLnBrk="1" hangingPunct="1"/>
            <a:endParaRPr lang="en-ZA" altLang="en-US" sz="4000" b="1">
              <a:solidFill>
                <a:srgbClr val="000000"/>
              </a:solidFill>
            </a:endParaRPr>
          </a:p>
        </p:txBody>
      </p:sp>
      <p:pic>
        <p:nvPicPr>
          <p:cNvPr id="29701" name="Picture 8"/>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06613" y="1439863"/>
            <a:ext cx="6769100" cy="5003800"/>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latin typeface="Arial" charset="0"/>
                <a:cs typeface="Arial" charset="0"/>
              </a:rPr>
              <a:t>Statement of Financial Position 31 March 2018</a:t>
            </a:r>
            <a:endParaRPr lang="en-ZA" dirty="0"/>
          </a:p>
        </p:txBody>
      </p:sp>
      <p:sp>
        <p:nvSpPr>
          <p:cNvPr id="4" name="Slide Number Placeholder 3"/>
          <p:cNvSpPr>
            <a:spLocks noGrp="1"/>
          </p:cNvSpPr>
          <p:nvPr>
            <p:ph type="sldNum" sz="quarter" idx="10"/>
          </p:nvPr>
        </p:nvSpPr>
        <p:spPr/>
        <p:txBody>
          <a:bodyPr/>
          <a:lstStyle/>
          <a:p>
            <a:pPr>
              <a:defRPr/>
            </a:pPr>
            <a:fld id="{8644B82F-AE1A-44E3-8385-CFA9707FA6CD}" type="slidenum">
              <a:rPr lang="en-ZA" smtClean="0"/>
              <a:pPr>
                <a:defRPr/>
              </a:pPr>
              <a:t>37</a:t>
            </a:fld>
            <a:endParaRPr lang="en-ZA" dirty="0"/>
          </a:p>
        </p:txBody>
      </p:sp>
      <p:graphicFrame>
        <p:nvGraphicFramePr>
          <p:cNvPr id="10" name="Content Placeholder 9"/>
          <p:cNvGraphicFramePr>
            <a:graphicFrameLocks noGrp="1"/>
          </p:cNvGraphicFramePr>
          <p:nvPr>
            <p:ph idx="1"/>
          </p:nvPr>
        </p:nvGraphicFramePr>
        <p:xfrm>
          <a:off x="3033423" y="1439868"/>
          <a:ext cx="4553529" cy="5003789"/>
        </p:xfrm>
        <a:graphic>
          <a:graphicData uri="http://schemas.openxmlformats.org/drawingml/2006/table">
            <a:tbl>
              <a:tblPr/>
              <a:tblGrid>
                <a:gridCol w="2398734">
                  <a:extLst>
                    <a:ext uri="{9D8B030D-6E8A-4147-A177-3AD203B41FA5}">
                      <a16:colId xmlns:a16="http://schemas.microsoft.com/office/drawing/2014/main" xmlns="" val="20000"/>
                    </a:ext>
                  </a:extLst>
                </a:gridCol>
                <a:gridCol w="1067233">
                  <a:extLst>
                    <a:ext uri="{9D8B030D-6E8A-4147-A177-3AD203B41FA5}">
                      <a16:colId xmlns:a16="http://schemas.microsoft.com/office/drawing/2014/main" xmlns="" val="20001"/>
                    </a:ext>
                  </a:extLst>
                </a:gridCol>
                <a:gridCol w="1087562">
                  <a:extLst>
                    <a:ext uri="{9D8B030D-6E8A-4147-A177-3AD203B41FA5}">
                      <a16:colId xmlns:a16="http://schemas.microsoft.com/office/drawing/2014/main" xmlns="" val="20002"/>
                    </a:ext>
                  </a:extLst>
                </a:gridCol>
              </a:tblGrid>
              <a:tr h="182954">
                <a:tc>
                  <a:txBody>
                    <a:bodyPr/>
                    <a:lstStyle/>
                    <a:p>
                      <a:pPr algn="just" rtl="0" fontAlgn="ctr"/>
                      <a:r>
                        <a:rPr lang="en-ZA" sz="1100" b="1" i="0" u="none" strike="noStrike">
                          <a:solidFill>
                            <a:srgbClr val="000000"/>
                          </a:solidFill>
                          <a:effectLst/>
                          <a:latin typeface="Arial"/>
                        </a:rPr>
                        <a:t>ASSETS</a:t>
                      </a:r>
                    </a:p>
                  </a:txBody>
                  <a:tcPr marL="7623" marR="7623" marT="7623" marB="0" anchor="ctr">
                    <a:lnL>
                      <a:noFill/>
                    </a:lnL>
                    <a:lnR>
                      <a:noFill/>
                    </a:lnR>
                    <a:lnT>
                      <a:noFill/>
                    </a:lnT>
                    <a:lnB>
                      <a:noFill/>
                    </a:lnB>
                  </a:tcPr>
                </a:tc>
                <a:tc>
                  <a:txBody>
                    <a:bodyPr/>
                    <a:lstStyle/>
                    <a:p>
                      <a:pPr algn="r" rtl="0" fontAlgn="ctr"/>
                      <a:r>
                        <a:rPr lang="en-ZA" sz="1100" b="1" i="0" u="none" strike="noStrike">
                          <a:solidFill>
                            <a:srgbClr val="000000"/>
                          </a:solidFill>
                          <a:effectLst/>
                          <a:latin typeface="Arial"/>
                        </a:rPr>
                        <a:t>2019 (R'000)</a:t>
                      </a:r>
                    </a:p>
                  </a:txBody>
                  <a:tcPr marL="7623" marR="7623" marT="7623" marB="0" anchor="ctr">
                    <a:lnL>
                      <a:noFill/>
                    </a:lnL>
                    <a:lnR>
                      <a:noFill/>
                    </a:lnR>
                    <a:lnT>
                      <a:noFill/>
                    </a:lnT>
                    <a:lnB>
                      <a:noFill/>
                    </a:lnB>
                  </a:tcPr>
                </a:tc>
                <a:tc>
                  <a:txBody>
                    <a:bodyPr/>
                    <a:lstStyle/>
                    <a:p>
                      <a:pPr algn="r" rtl="0" fontAlgn="ctr"/>
                      <a:r>
                        <a:rPr lang="en-ZA" sz="1100" b="1" i="0" u="none" strike="noStrike">
                          <a:solidFill>
                            <a:srgbClr val="000000"/>
                          </a:solidFill>
                          <a:effectLst/>
                          <a:latin typeface="Arial"/>
                        </a:rPr>
                        <a:t>2018 (R'000)</a:t>
                      </a:r>
                    </a:p>
                  </a:txBody>
                  <a:tcPr marL="7623" marR="7623" marT="7623" marB="0" anchor="ctr">
                    <a:lnL>
                      <a:noFill/>
                    </a:lnL>
                    <a:lnR>
                      <a:noFill/>
                    </a:lnR>
                    <a:lnT>
                      <a:noFill/>
                    </a:lnT>
                    <a:lnB>
                      <a:noFill/>
                    </a:lnB>
                  </a:tcPr>
                </a:tc>
                <a:extLst>
                  <a:ext uri="{0D108BD9-81ED-4DB2-BD59-A6C34878D82A}">
                    <a16:rowId xmlns:a16="http://schemas.microsoft.com/office/drawing/2014/main" xmlns="" val="10000"/>
                  </a:ext>
                </a:extLst>
              </a:tr>
              <a:tr h="198200">
                <a:tc>
                  <a:txBody>
                    <a:bodyPr/>
                    <a:lstStyle/>
                    <a:p>
                      <a:pPr algn="just" rtl="0" fontAlgn="ctr"/>
                      <a:r>
                        <a:rPr lang="en-ZA" sz="1100" b="1" i="0" u="none" strike="noStrike">
                          <a:solidFill>
                            <a:srgbClr val="000000"/>
                          </a:solidFill>
                          <a:effectLst/>
                          <a:latin typeface="Arial"/>
                        </a:rPr>
                        <a:t>Non-current assets</a:t>
                      </a:r>
                    </a:p>
                  </a:txBody>
                  <a:tcPr marL="7623" marR="7623" marT="7623" marB="0" anchor="ctr">
                    <a:lnL>
                      <a:noFill/>
                    </a:lnL>
                    <a:lnR>
                      <a:noFill/>
                    </a:lnR>
                    <a:lnT>
                      <a:noFill/>
                    </a:lnT>
                    <a:lnB>
                      <a:noFill/>
                    </a:lnB>
                  </a:tcPr>
                </a:tc>
                <a:tc>
                  <a:txBody>
                    <a:bodyPr/>
                    <a:lstStyle/>
                    <a:p>
                      <a:pPr algn="l" rtl="0" fontAlgn="ctr"/>
                      <a:endParaRPr lang="en-ZA" sz="1100" b="0" i="0" u="none" strike="noStrike">
                        <a:solidFill>
                          <a:srgbClr val="000000"/>
                        </a:solidFill>
                        <a:effectLst/>
                        <a:latin typeface="Arial"/>
                      </a:endParaRPr>
                    </a:p>
                  </a:txBody>
                  <a:tcPr marL="7623" marR="7623" marT="7623" marB="0" anchor="ctr">
                    <a:lnL>
                      <a:noFill/>
                    </a:lnL>
                    <a:lnR>
                      <a:noFill/>
                    </a:lnR>
                    <a:lnT>
                      <a:noFill/>
                    </a:lnT>
                    <a:lnB>
                      <a:noFill/>
                    </a:lnB>
                  </a:tcPr>
                </a:tc>
                <a:tc>
                  <a:txBody>
                    <a:bodyPr/>
                    <a:lstStyle/>
                    <a:p>
                      <a:pPr algn="l" rtl="0" fontAlgn="ctr"/>
                      <a:endParaRPr lang="en-ZA" sz="1100" b="0" i="0" u="none" strike="noStrike">
                        <a:solidFill>
                          <a:srgbClr val="000000"/>
                        </a:solidFill>
                        <a:effectLst/>
                        <a:latin typeface="Arial"/>
                      </a:endParaRPr>
                    </a:p>
                  </a:txBody>
                  <a:tcPr marL="7623" marR="7623" marT="7623" marB="0" anchor="ctr">
                    <a:lnL>
                      <a:noFill/>
                    </a:lnL>
                    <a:lnR>
                      <a:noFill/>
                    </a:lnR>
                    <a:lnT>
                      <a:noFill/>
                    </a:lnT>
                    <a:lnB>
                      <a:noFill/>
                    </a:lnB>
                  </a:tcPr>
                </a:tc>
                <a:extLst>
                  <a:ext uri="{0D108BD9-81ED-4DB2-BD59-A6C34878D82A}">
                    <a16:rowId xmlns:a16="http://schemas.microsoft.com/office/drawing/2014/main" xmlns="" val="10001"/>
                  </a:ext>
                </a:extLst>
              </a:tr>
              <a:tr h="182954">
                <a:tc>
                  <a:txBody>
                    <a:bodyPr/>
                    <a:lstStyle/>
                    <a:p>
                      <a:pPr algn="just" rtl="0" fontAlgn="ctr"/>
                      <a:r>
                        <a:rPr lang="en-ZA" sz="1100" b="0" i="0" u="none" strike="noStrike">
                          <a:solidFill>
                            <a:srgbClr val="000000"/>
                          </a:solidFill>
                          <a:effectLst/>
                          <a:latin typeface="Arial"/>
                        </a:rPr>
                        <a:t>Plant and equipment</a:t>
                      </a:r>
                    </a:p>
                  </a:txBody>
                  <a:tcPr marL="7623" marR="7623" marT="7623" marB="0" anchor="ctr">
                    <a:lnL>
                      <a:noFill/>
                    </a:lnL>
                    <a:lnR>
                      <a:noFill/>
                    </a:lnR>
                    <a:lnT>
                      <a:noFill/>
                    </a:lnT>
                    <a:lnB>
                      <a:noFill/>
                    </a:lnB>
                  </a:tcPr>
                </a:tc>
                <a:tc>
                  <a:txBody>
                    <a:bodyPr/>
                    <a:lstStyle/>
                    <a:p>
                      <a:pPr algn="r" rtl="0" fontAlgn="ctr"/>
                      <a:r>
                        <a:rPr lang="en-ZA" sz="1100" b="0" i="0" u="none" strike="noStrike">
                          <a:solidFill>
                            <a:srgbClr val="000000"/>
                          </a:solidFill>
                          <a:effectLst/>
                          <a:latin typeface="Arial"/>
                        </a:rPr>
                        <a:t>298 822</a:t>
                      </a:r>
                    </a:p>
                  </a:txBody>
                  <a:tcPr marL="7623" marR="7623" marT="7623" marB="0" anchor="ctr">
                    <a:lnL>
                      <a:noFill/>
                    </a:lnL>
                    <a:lnR>
                      <a:noFill/>
                    </a:lnR>
                    <a:lnT>
                      <a:noFill/>
                    </a:lnT>
                    <a:lnB>
                      <a:noFill/>
                    </a:lnB>
                  </a:tcPr>
                </a:tc>
                <a:tc>
                  <a:txBody>
                    <a:bodyPr/>
                    <a:lstStyle/>
                    <a:p>
                      <a:pPr algn="r" rtl="0" fontAlgn="ctr"/>
                      <a:r>
                        <a:rPr lang="en-ZA" sz="1100" b="0" i="0" u="none" strike="noStrike">
                          <a:solidFill>
                            <a:srgbClr val="000000"/>
                          </a:solidFill>
                          <a:effectLst/>
                          <a:latin typeface="Arial"/>
                        </a:rPr>
                        <a:t>317 683</a:t>
                      </a:r>
                    </a:p>
                  </a:txBody>
                  <a:tcPr marL="7623" marR="7623" marT="7623" marB="0" anchor="ctr">
                    <a:lnL>
                      <a:noFill/>
                    </a:lnL>
                    <a:lnR>
                      <a:noFill/>
                    </a:lnR>
                    <a:lnT>
                      <a:noFill/>
                    </a:lnT>
                    <a:lnB>
                      <a:noFill/>
                    </a:lnB>
                  </a:tcPr>
                </a:tc>
                <a:extLst>
                  <a:ext uri="{0D108BD9-81ED-4DB2-BD59-A6C34878D82A}">
                    <a16:rowId xmlns:a16="http://schemas.microsoft.com/office/drawing/2014/main" xmlns="" val="10002"/>
                  </a:ext>
                </a:extLst>
              </a:tr>
              <a:tr h="190577">
                <a:tc>
                  <a:txBody>
                    <a:bodyPr/>
                    <a:lstStyle/>
                    <a:p>
                      <a:pPr algn="just" rtl="0" fontAlgn="ctr"/>
                      <a:r>
                        <a:rPr lang="en-ZA" sz="1100" b="0" i="0" u="none" strike="noStrike">
                          <a:solidFill>
                            <a:srgbClr val="000000"/>
                          </a:solidFill>
                          <a:effectLst/>
                          <a:latin typeface="Arial"/>
                        </a:rPr>
                        <a:t>Intangible assets</a:t>
                      </a:r>
                    </a:p>
                  </a:txBody>
                  <a:tcPr marL="7623" marR="7623" marT="7623" marB="0" anchor="ctr">
                    <a:lnL>
                      <a:noFill/>
                    </a:lnL>
                    <a:lnR>
                      <a:noFill/>
                    </a:lnR>
                    <a:lnT>
                      <a:noFill/>
                    </a:lnT>
                    <a:lnB>
                      <a:noFill/>
                    </a:lnB>
                  </a:tcPr>
                </a:tc>
                <a:tc>
                  <a:txBody>
                    <a:bodyPr/>
                    <a:lstStyle/>
                    <a:p>
                      <a:pPr algn="r" rtl="0" fontAlgn="ctr"/>
                      <a:r>
                        <a:rPr lang="en-ZA" sz="1100" b="0" i="0" u="none" strike="noStrike">
                          <a:solidFill>
                            <a:srgbClr val="000000"/>
                          </a:solidFill>
                          <a:effectLst/>
                          <a:latin typeface="Arial"/>
                        </a:rPr>
                        <a:t>110</a:t>
                      </a:r>
                    </a:p>
                  </a:txBody>
                  <a:tcPr marL="7623" marR="7623" marT="7623"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rtl="0" fontAlgn="ctr"/>
                      <a:r>
                        <a:rPr lang="en-ZA" sz="1100" b="0" i="0" u="none" strike="noStrike">
                          <a:solidFill>
                            <a:srgbClr val="000000"/>
                          </a:solidFill>
                          <a:effectLst/>
                          <a:latin typeface="Arial"/>
                        </a:rPr>
                        <a:t>144</a:t>
                      </a:r>
                    </a:p>
                  </a:txBody>
                  <a:tcPr marL="7623" marR="7623" marT="7623"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90577">
                <a:tc>
                  <a:txBody>
                    <a:bodyPr/>
                    <a:lstStyle/>
                    <a:p>
                      <a:pPr algn="just" rtl="0" fontAlgn="ctr"/>
                      <a:endParaRPr lang="en-ZA" sz="1100" b="0" i="0" u="none" strike="noStrike">
                        <a:solidFill>
                          <a:srgbClr val="000000"/>
                        </a:solidFill>
                        <a:effectLst/>
                        <a:latin typeface="Arial"/>
                      </a:endParaRPr>
                    </a:p>
                  </a:txBody>
                  <a:tcPr marL="7623" marR="7623" marT="7623" marB="0" anchor="ctr">
                    <a:lnL>
                      <a:noFill/>
                    </a:lnL>
                    <a:lnR>
                      <a:noFill/>
                    </a:lnR>
                    <a:lnT>
                      <a:noFill/>
                    </a:lnT>
                    <a:lnB>
                      <a:noFill/>
                    </a:lnB>
                  </a:tcPr>
                </a:tc>
                <a:tc>
                  <a:txBody>
                    <a:bodyPr/>
                    <a:lstStyle/>
                    <a:p>
                      <a:pPr algn="r" rtl="0" fontAlgn="ctr"/>
                      <a:r>
                        <a:rPr lang="en-ZA" sz="1100" b="0" i="0" u="none" strike="noStrike">
                          <a:solidFill>
                            <a:srgbClr val="000000"/>
                          </a:solidFill>
                          <a:effectLst/>
                          <a:latin typeface="Arial"/>
                        </a:rPr>
                        <a:t>298 932</a:t>
                      </a:r>
                    </a:p>
                  </a:txBody>
                  <a:tcPr marL="7623" marR="7623" marT="762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1100" b="0" i="0" u="none" strike="noStrike">
                          <a:solidFill>
                            <a:srgbClr val="000000"/>
                          </a:solidFill>
                          <a:effectLst/>
                          <a:latin typeface="Arial"/>
                        </a:rPr>
                        <a:t>317 827</a:t>
                      </a:r>
                    </a:p>
                  </a:txBody>
                  <a:tcPr marL="7623" marR="7623" marT="762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98200">
                <a:tc>
                  <a:txBody>
                    <a:bodyPr/>
                    <a:lstStyle/>
                    <a:p>
                      <a:pPr algn="just" rtl="0" fontAlgn="ctr"/>
                      <a:r>
                        <a:rPr lang="en-ZA" sz="1100" b="1" i="0" u="none" strike="noStrike">
                          <a:solidFill>
                            <a:srgbClr val="000000"/>
                          </a:solidFill>
                          <a:effectLst/>
                          <a:latin typeface="Arial"/>
                        </a:rPr>
                        <a:t>Current assets</a:t>
                      </a:r>
                    </a:p>
                  </a:txBody>
                  <a:tcPr marL="7623" marR="7623" marT="7623" marB="0" anchor="ctr">
                    <a:lnL>
                      <a:noFill/>
                    </a:lnL>
                    <a:lnR>
                      <a:noFill/>
                    </a:lnR>
                    <a:lnT>
                      <a:noFill/>
                    </a:lnT>
                    <a:lnB>
                      <a:noFill/>
                    </a:lnB>
                  </a:tcPr>
                </a:tc>
                <a:tc>
                  <a:txBody>
                    <a:bodyPr/>
                    <a:lstStyle/>
                    <a:p>
                      <a:pPr algn="r" rtl="0" fontAlgn="ctr"/>
                      <a:r>
                        <a:rPr lang="en-ZA" sz="1100" b="0" i="0" u="none" strike="noStrike">
                          <a:solidFill>
                            <a:srgbClr val="000000"/>
                          </a:solidFill>
                          <a:effectLst/>
                          <a:latin typeface="Arial"/>
                        </a:rPr>
                        <a:t> </a:t>
                      </a:r>
                    </a:p>
                  </a:txBody>
                  <a:tcPr marL="7623" marR="7623" marT="762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rtl="0" fontAlgn="ctr"/>
                      <a:r>
                        <a:rPr lang="en-ZA" sz="1100" b="0" i="0" u="none" strike="noStrike">
                          <a:solidFill>
                            <a:srgbClr val="000000"/>
                          </a:solidFill>
                          <a:effectLst/>
                          <a:latin typeface="Arial"/>
                        </a:rPr>
                        <a:t> </a:t>
                      </a:r>
                    </a:p>
                  </a:txBody>
                  <a:tcPr marL="7623" marR="7623" marT="7623"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5"/>
                  </a:ext>
                </a:extLst>
              </a:tr>
              <a:tr h="178380">
                <a:tc>
                  <a:txBody>
                    <a:bodyPr/>
                    <a:lstStyle/>
                    <a:p>
                      <a:pPr algn="just" rtl="0" fontAlgn="ctr"/>
                      <a:r>
                        <a:rPr lang="en-ZA" sz="1100" b="0" i="0" u="none" strike="noStrike">
                          <a:solidFill>
                            <a:srgbClr val="000000"/>
                          </a:solidFill>
                          <a:effectLst/>
                          <a:latin typeface="Arial"/>
                        </a:rPr>
                        <a:t>Inventory</a:t>
                      </a:r>
                    </a:p>
                  </a:txBody>
                  <a:tcPr marL="7623" marR="7623" marT="7623" marB="0" anchor="ctr">
                    <a:lnL>
                      <a:noFill/>
                    </a:lnL>
                    <a:lnR>
                      <a:noFill/>
                    </a:lnR>
                    <a:lnT>
                      <a:noFill/>
                    </a:lnT>
                    <a:lnB>
                      <a:noFill/>
                    </a:lnB>
                  </a:tcPr>
                </a:tc>
                <a:tc>
                  <a:txBody>
                    <a:bodyPr/>
                    <a:lstStyle/>
                    <a:p>
                      <a:pPr algn="r" rtl="0" fontAlgn="ctr"/>
                      <a:r>
                        <a:rPr lang="en-ZA" sz="1100" b="0" i="0" u="none" strike="noStrike">
                          <a:solidFill>
                            <a:srgbClr val="000000"/>
                          </a:solidFill>
                          <a:effectLst/>
                          <a:latin typeface="Arial"/>
                        </a:rPr>
                        <a:t>106 510</a:t>
                      </a:r>
                    </a:p>
                  </a:txBody>
                  <a:tcPr marL="7623" marR="7623" marT="7623" marB="0" anchor="ctr">
                    <a:lnL>
                      <a:noFill/>
                    </a:lnL>
                    <a:lnR>
                      <a:noFill/>
                    </a:lnR>
                    <a:lnT>
                      <a:noFill/>
                    </a:lnT>
                    <a:lnB>
                      <a:noFill/>
                    </a:lnB>
                  </a:tcPr>
                </a:tc>
                <a:tc>
                  <a:txBody>
                    <a:bodyPr/>
                    <a:lstStyle/>
                    <a:p>
                      <a:pPr algn="r" rtl="0" fontAlgn="ctr"/>
                      <a:r>
                        <a:rPr lang="en-ZA" sz="1100" b="0" i="0" u="none" strike="noStrike">
                          <a:solidFill>
                            <a:srgbClr val="000000"/>
                          </a:solidFill>
                          <a:effectLst/>
                          <a:latin typeface="Arial"/>
                        </a:rPr>
                        <a:t>81 640</a:t>
                      </a:r>
                    </a:p>
                  </a:txBody>
                  <a:tcPr marL="7623" marR="7623" marT="7623" marB="0" anchor="ctr">
                    <a:lnL>
                      <a:noFill/>
                    </a:lnL>
                    <a:lnR>
                      <a:noFill/>
                    </a:lnR>
                    <a:lnT>
                      <a:noFill/>
                    </a:lnT>
                    <a:lnB>
                      <a:noFill/>
                    </a:lnB>
                  </a:tcPr>
                </a:tc>
                <a:extLst>
                  <a:ext uri="{0D108BD9-81ED-4DB2-BD59-A6C34878D82A}">
                    <a16:rowId xmlns:a16="http://schemas.microsoft.com/office/drawing/2014/main" xmlns="" val="10006"/>
                  </a:ext>
                </a:extLst>
              </a:tr>
              <a:tr h="198200">
                <a:tc>
                  <a:txBody>
                    <a:bodyPr/>
                    <a:lstStyle/>
                    <a:p>
                      <a:pPr algn="just" rtl="0" fontAlgn="ctr"/>
                      <a:r>
                        <a:rPr lang="en-ZA" sz="1100" b="0" i="0" u="none" strike="noStrike">
                          <a:solidFill>
                            <a:srgbClr val="000000"/>
                          </a:solidFill>
                          <a:effectLst/>
                          <a:latin typeface="Arial"/>
                        </a:rPr>
                        <a:t>Trade and other receivables</a:t>
                      </a:r>
                    </a:p>
                  </a:txBody>
                  <a:tcPr marL="7623" marR="7623" marT="7623" marB="0" anchor="ctr">
                    <a:lnL>
                      <a:noFill/>
                    </a:lnL>
                    <a:lnR>
                      <a:noFill/>
                    </a:lnR>
                    <a:lnT>
                      <a:noFill/>
                    </a:lnT>
                    <a:lnB>
                      <a:noFill/>
                    </a:lnB>
                  </a:tcPr>
                </a:tc>
                <a:tc>
                  <a:txBody>
                    <a:bodyPr/>
                    <a:lstStyle/>
                    <a:p>
                      <a:pPr algn="r" rtl="0" fontAlgn="ctr"/>
                      <a:r>
                        <a:rPr lang="en-ZA" sz="1100" b="0" i="0" u="none" strike="noStrike">
                          <a:solidFill>
                            <a:srgbClr val="000000"/>
                          </a:solidFill>
                          <a:effectLst/>
                          <a:latin typeface="Arial"/>
                        </a:rPr>
                        <a:t>13 161</a:t>
                      </a:r>
                    </a:p>
                  </a:txBody>
                  <a:tcPr marL="7623" marR="7623" marT="7623" marB="0" anchor="ctr">
                    <a:lnL>
                      <a:noFill/>
                    </a:lnL>
                    <a:lnR>
                      <a:noFill/>
                    </a:lnR>
                    <a:lnT>
                      <a:noFill/>
                    </a:lnT>
                    <a:lnB>
                      <a:noFill/>
                    </a:lnB>
                  </a:tcPr>
                </a:tc>
                <a:tc>
                  <a:txBody>
                    <a:bodyPr/>
                    <a:lstStyle/>
                    <a:p>
                      <a:pPr algn="r" rtl="0" fontAlgn="ctr"/>
                      <a:r>
                        <a:rPr lang="en-ZA" sz="1100" b="0" i="0" u="none" strike="noStrike">
                          <a:solidFill>
                            <a:srgbClr val="000000"/>
                          </a:solidFill>
                          <a:effectLst/>
                          <a:latin typeface="Arial"/>
                        </a:rPr>
                        <a:t>18 786</a:t>
                      </a:r>
                    </a:p>
                  </a:txBody>
                  <a:tcPr marL="7623" marR="7623" marT="7623" marB="0" anchor="ctr">
                    <a:lnL>
                      <a:noFill/>
                    </a:lnL>
                    <a:lnR>
                      <a:noFill/>
                    </a:lnR>
                    <a:lnT>
                      <a:noFill/>
                    </a:lnT>
                    <a:lnB>
                      <a:noFill/>
                    </a:lnB>
                  </a:tcPr>
                </a:tc>
                <a:extLst>
                  <a:ext uri="{0D108BD9-81ED-4DB2-BD59-A6C34878D82A}">
                    <a16:rowId xmlns:a16="http://schemas.microsoft.com/office/drawing/2014/main" xmlns="" val="10007"/>
                  </a:ext>
                </a:extLst>
              </a:tr>
              <a:tr h="178380">
                <a:tc>
                  <a:txBody>
                    <a:bodyPr/>
                    <a:lstStyle/>
                    <a:p>
                      <a:pPr algn="just" rtl="0" fontAlgn="ctr"/>
                      <a:r>
                        <a:rPr lang="en-ZA" sz="1100" b="0" i="0" u="none" strike="noStrike">
                          <a:solidFill>
                            <a:srgbClr val="000000"/>
                          </a:solidFill>
                          <a:effectLst/>
                          <a:latin typeface="Arial"/>
                        </a:rPr>
                        <a:t>Cash and cash equivalents</a:t>
                      </a:r>
                    </a:p>
                  </a:txBody>
                  <a:tcPr marL="7623" marR="7623" marT="7623" marB="0" anchor="ctr">
                    <a:lnL>
                      <a:noFill/>
                    </a:lnL>
                    <a:lnR>
                      <a:noFill/>
                    </a:lnR>
                    <a:lnT>
                      <a:noFill/>
                    </a:lnT>
                    <a:lnB>
                      <a:noFill/>
                    </a:lnB>
                  </a:tcPr>
                </a:tc>
                <a:tc>
                  <a:txBody>
                    <a:bodyPr/>
                    <a:lstStyle/>
                    <a:p>
                      <a:pPr algn="r" rtl="0" fontAlgn="ctr"/>
                      <a:r>
                        <a:rPr lang="en-ZA" sz="1100" b="0" i="0" u="none" strike="noStrike">
                          <a:solidFill>
                            <a:srgbClr val="000000"/>
                          </a:solidFill>
                          <a:effectLst/>
                          <a:latin typeface="Arial"/>
                        </a:rPr>
                        <a:t>264 981</a:t>
                      </a:r>
                    </a:p>
                  </a:txBody>
                  <a:tcPr marL="7623" marR="7623" marT="7623"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rtl="0" fontAlgn="ctr"/>
                      <a:r>
                        <a:rPr lang="en-ZA" sz="1100" b="0" i="0" u="none" strike="noStrike">
                          <a:solidFill>
                            <a:srgbClr val="000000"/>
                          </a:solidFill>
                          <a:effectLst/>
                          <a:latin typeface="Arial"/>
                        </a:rPr>
                        <a:t>207 561</a:t>
                      </a:r>
                    </a:p>
                  </a:txBody>
                  <a:tcPr marL="7623" marR="7623" marT="7623"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190577">
                <a:tc>
                  <a:txBody>
                    <a:bodyPr/>
                    <a:lstStyle/>
                    <a:p>
                      <a:pPr algn="just" rtl="0" fontAlgn="ctr"/>
                      <a:endParaRPr lang="en-ZA" sz="1100" b="0" i="0" u="none" strike="noStrike">
                        <a:solidFill>
                          <a:srgbClr val="000000"/>
                        </a:solidFill>
                        <a:effectLst/>
                        <a:latin typeface="Arial"/>
                      </a:endParaRPr>
                    </a:p>
                  </a:txBody>
                  <a:tcPr marL="7623" marR="7623" marT="7623" marB="0" anchor="ctr">
                    <a:lnL>
                      <a:noFill/>
                    </a:lnL>
                    <a:lnR>
                      <a:noFill/>
                    </a:lnR>
                    <a:lnT>
                      <a:noFill/>
                    </a:lnT>
                    <a:lnB>
                      <a:noFill/>
                    </a:lnB>
                  </a:tcPr>
                </a:tc>
                <a:tc>
                  <a:txBody>
                    <a:bodyPr/>
                    <a:lstStyle/>
                    <a:p>
                      <a:pPr algn="r" rtl="0" fontAlgn="ctr"/>
                      <a:r>
                        <a:rPr lang="en-ZA" sz="1100" b="0" i="0" u="none" strike="noStrike">
                          <a:solidFill>
                            <a:srgbClr val="000000"/>
                          </a:solidFill>
                          <a:effectLst/>
                          <a:latin typeface="Arial"/>
                        </a:rPr>
                        <a:t>384 652</a:t>
                      </a:r>
                    </a:p>
                  </a:txBody>
                  <a:tcPr marL="7623" marR="7623" marT="762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1100" b="0" i="0" u="none" strike="noStrike">
                          <a:solidFill>
                            <a:srgbClr val="000000"/>
                          </a:solidFill>
                          <a:effectLst/>
                          <a:latin typeface="Arial"/>
                        </a:rPr>
                        <a:t>307 987</a:t>
                      </a:r>
                    </a:p>
                  </a:txBody>
                  <a:tcPr marL="7623" marR="7623" marT="762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190577">
                <a:tc>
                  <a:txBody>
                    <a:bodyPr/>
                    <a:lstStyle/>
                    <a:p>
                      <a:pPr algn="just" rtl="0" fontAlgn="ctr"/>
                      <a:endParaRPr lang="en-ZA" sz="1100" b="0" i="0" u="none" strike="noStrike">
                        <a:solidFill>
                          <a:srgbClr val="000000"/>
                        </a:solidFill>
                        <a:effectLst/>
                        <a:latin typeface="Arial"/>
                      </a:endParaRPr>
                    </a:p>
                  </a:txBody>
                  <a:tcPr marL="7623" marR="7623" marT="7623" marB="0" anchor="ctr">
                    <a:lnL>
                      <a:noFill/>
                    </a:lnL>
                    <a:lnR>
                      <a:noFill/>
                    </a:lnR>
                    <a:lnT>
                      <a:noFill/>
                    </a:lnT>
                    <a:lnB>
                      <a:noFill/>
                    </a:lnB>
                  </a:tcPr>
                </a:tc>
                <a:tc>
                  <a:txBody>
                    <a:bodyPr/>
                    <a:lstStyle/>
                    <a:p>
                      <a:pPr algn="r" rtl="0" fontAlgn="ctr"/>
                      <a:r>
                        <a:rPr lang="en-ZA" sz="1100" b="0" i="0" u="none" strike="noStrike">
                          <a:solidFill>
                            <a:srgbClr val="000000"/>
                          </a:solidFill>
                          <a:effectLst/>
                          <a:latin typeface="Arial"/>
                        </a:rPr>
                        <a:t> </a:t>
                      </a:r>
                    </a:p>
                  </a:txBody>
                  <a:tcPr marL="7623" marR="7623" marT="7623"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rtl="0" fontAlgn="ctr"/>
                      <a:r>
                        <a:rPr lang="en-ZA" sz="1100" b="0" i="0" u="none" strike="noStrike">
                          <a:solidFill>
                            <a:srgbClr val="000000"/>
                          </a:solidFill>
                          <a:effectLst/>
                          <a:latin typeface="Arial"/>
                        </a:rPr>
                        <a:t> </a:t>
                      </a:r>
                    </a:p>
                  </a:txBody>
                  <a:tcPr marL="7623" marR="7623" marT="7623"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178380">
                <a:tc>
                  <a:txBody>
                    <a:bodyPr/>
                    <a:lstStyle/>
                    <a:p>
                      <a:pPr algn="just" rtl="0" fontAlgn="ctr"/>
                      <a:r>
                        <a:rPr lang="en-ZA" sz="1100" b="1" i="0" u="none" strike="noStrike">
                          <a:solidFill>
                            <a:srgbClr val="000000"/>
                          </a:solidFill>
                          <a:effectLst/>
                          <a:latin typeface="Arial"/>
                        </a:rPr>
                        <a:t>Total assets</a:t>
                      </a:r>
                    </a:p>
                  </a:txBody>
                  <a:tcPr marL="7623" marR="7623" marT="7623" marB="0" anchor="ctr">
                    <a:lnL>
                      <a:noFill/>
                    </a:lnL>
                    <a:lnR>
                      <a:noFill/>
                    </a:lnR>
                    <a:lnT>
                      <a:noFill/>
                    </a:lnT>
                    <a:lnB>
                      <a:noFill/>
                    </a:lnB>
                  </a:tcPr>
                </a:tc>
                <a:tc>
                  <a:txBody>
                    <a:bodyPr/>
                    <a:lstStyle/>
                    <a:p>
                      <a:pPr algn="r" rtl="0" fontAlgn="ctr"/>
                      <a:r>
                        <a:rPr lang="en-ZA" sz="1100" b="0" i="0" u="none" strike="noStrike">
                          <a:solidFill>
                            <a:srgbClr val="000000"/>
                          </a:solidFill>
                          <a:effectLst/>
                          <a:latin typeface="Arial"/>
                        </a:rPr>
                        <a:t>683 584</a:t>
                      </a:r>
                    </a:p>
                  </a:txBody>
                  <a:tcPr marL="7623" marR="7623" marT="7623"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rtl="0" fontAlgn="ctr"/>
                      <a:r>
                        <a:rPr lang="en-ZA" sz="1100" b="0" i="0" u="none" strike="noStrike">
                          <a:solidFill>
                            <a:srgbClr val="000000"/>
                          </a:solidFill>
                          <a:effectLst/>
                          <a:latin typeface="Arial"/>
                        </a:rPr>
                        <a:t>625 814</a:t>
                      </a:r>
                    </a:p>
                  </a:txBody>
                  <a:tcPr marL="7623" marR="7623" marT="7623"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190577">
                <a:tc>
                  <a:txBody>
                    <a:bodyPr/>
                    <a:lstStyle/>
                    <a:p>
                      <a:pPr algn="just" rtl="0" fontAlgn="ctr"/>
                      <a:endParaRPr lang="en-ZA" sz="1100" b="0" i="0" u="none" strike="noStrike">
                        <a:solidFill>
                          <a:srgbClr val="000000"/>
                        </a:solidFill>
                        <a:effectLst/>
                        <a:latin typeface="Arial"/>
                      </a:endParaRPr>
                    </a:p>
                  </a:txBody>
                  <a:tcPr marL="7623" marR="7623" marT="7623" marB="0" anchor="ctr">
                    <a:lnL>
                      <a:noFill/>
                    </a:lnL>
                    <a:lnR>
                      <a:noFill/>
                    </a:lnR>
                    <a:lnT>
                      <a:noFill/>
                    </a:lnT>
                    <a:lnB>
                      <a:noFill/>
                    </a:lnB>
                  </a:tcPr>
                </a:tc>
                <a:tc>
                  <a:txBody>
                    <a:bodyPr/>
                    <a:lstStyle/>
                    <a:p>
                      <a:pPr algn="r" rtl="0" fontAlgn="ctr"/>
                      <a:r>
                        <a:rPr lang="en-ZA" sz="1100" b="0" i="0" u="none" strike="noStrike">
                          <a:solidFill>
                            <a:srgbClr val="000000"/>
                          </a:solidFill>
                          <a:effectLst/>
                          <a:latin typeface="Arial"/>
                        </a:rPr>
                        <a:t> </a:t>
                      </a:r>
                    </a:p>
                  </a:txBody>
                  <a:tcPr marL="7623" marR="7623" marT="7623"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r" rtl="0" fontAlgn="ctr"/>
                      <a:r>
                        <a:rPr lang="en-ZA" sz="1100" b="0" i="0" u="none" strike="noStrike">
                          <a:solidFill>
                            <a:srgbClr val="000000"/>
                          </a:solidFill>
                          <a:effectLst/>
                          <a:latin typeface="Arial"/>
                        </a:rPr>
                        <a:t> </a:t>
                      </a:r>
                    </a:p>
                  </a:txBody>
                  <a:tcPr marL="7623" marR="7623" marT="7623" marB="0" anchor="ctr">
                    <a:lnL>
                      <a:noFill/>
                    </a:lnL>
                    <a:lnR>
                      <a:noFill/>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12"/>
                  </a:ext>
                </a:extLst>
              </a:tr>
              <a:tr h="178380">
                <a:tc>
                  <a:txBody>
                    <a:bodyPr/>
                    <a:lstStyle/>
                    <a:p>
                      <a:pPr algn="just" rtl="0" fontAlgn="ctr"/>
                      <a:r>
                        <a:rPr lang="en-ZA" sz="1100" b="1" i="0" u="none" strike="noStrike">
                          <a:solidFill>
                            <a:srgbClr val="000000"/>
                          </a:solidFill>
                          <a:effectLst/>
                          <a:latin typeface="Arial"/>
                        </a:rPr>
                        <a:t>LIABILITIES</a:t>
                      </a:r>
                    </a:p>
                  </a:txBody>
                  <a:tcPr marL="7623" marR="7623" marT="7623" marB="0" anchor="ctr">
                    <a:lnL>
                      <a:noFill/>
                    </a:lnL>
                    <a:lnR>
                      <a:noFill/>
                    </a:lnR>
                    <a:lnT>
                      <a:noFill/>
                    </a:lnT>
                    <a:lnB>
                      <a:noFill/>
                    </a:lnB>
                  </a:tcPr>
                </a:tc>
                <a:tc>
                  <a:txBody>
                    <a:bodyPr/>
                    <a:lstStyle/>
                    <a:p>
                      <a:pPr algn="r" rtl="0" fontAlgn="ctr"/>
                      <a:endParaRPr lang="en-ZA" sz="1100" b="0" i="0" u="none" strike="noStrike">
                        <a:solidFill>
                          <a:srgbClr val="000000"/>
                        </a:solidFill>
                        <a:effectLst/>
                        <a:latin typeface="Arial"/>
                      </a:endParaRPr>
                    </a:p>
                  </a:txBody>
                  <a:tcPr marL="7623" marR="7623" marT="7623" marB="0" anchor="ctr">
                    <a:lnL>
                      <a:noFill/>
                    </a:lnL>
                    <a:lnR>
                      <a:noFill/>
                    </a:lnR>
                    <a:lnT>
                      <a:noFill/>
                    </a:lnT>
                    <a:lnB>
                      <a:noFill/>
                    </a:lnB>
                  </a:tcPr>
                </a:tc>
                <a:tc>
                  <a:txBody>
                    <a:bodyPr/>
                    <a:lstStyle/>
                    <a:p>
                      <a:pPr algn="r" rtl="0" fontAlgn="ctr"/>
                      <a:endParaRPr lang="en-ZA" sz="1100" b="0" i="0" u="none" strike="noStrike">
                        <a:solidFill>
                          <a:srgbClr val="000000"/>
                        </a:solidFill>
                        <a:effectLst/>
                        <a:latin typeface="Arial"/>
                      </a:endParaRPr>
                    </a:p>
                  </a:txBody>
                  <a:tcPr marL="7623" marR="7623" marT="7623" marB="0" anchor="ctr">
                    <a:lnL>
                      <a:noFill/>
                    </a:lnL>
                    <a:lnR>
                      <a:noFill/>
                    </a:lnR>
                    <a:lnT>
                      <a:noFill/>
                    </a:lnT>
                    <a:lnB>
                      <a:noFill/>
                    </a:lnB>
                  </a:tcPr>
                </a:tc>
                <a:extLst>
                  <a:ext uri="{0D108BD9-81ED-4DB2-BD59-A6C34878D82A}">
                    <a16:rowId xmlns:a16="http://schemas.microsoft.com/office/drawing/2014/main" xmlns="" val="10013"/>
                  </a:ext>
                </a:extLst>
              </a:tr>
              <a:tr h="178380">
                <a:tc>
                  <a:txBody>
                    <a:bodyPr/>
                    <a:lstStyle/>
                    <a:p>
                      <a:pPr algn="just" rtl="0" fontAlgn="ctr"/>
                      <a:r>
                        <a:rPr lang="en-ZA" sz="1100" b="1" i="0" u="none" strike="noStrike">
                          <a:solidFill>
                            <a:srgbClr val="000000"/>
                          </a:solidFill>
                          <a:effectLst/>
                          <a:latin typeface="Arial"/>
                        </a:rPr>
                        <a:t>Current liabilities</a:t>
                      </a:r>
                    </a:p>
                  </a:txBody>
                  <a:tcPr marL="7623" marR="7623" marT="7623" marB="0" anchor="ctr">
                    <a:lnL>
                      <a:noFill/>
                    </a:lnL>
                    <a:lnR>
                      <a:noFill/>
                    </a:lnR>
                    <a:lnT>
                      <a:noFill/>
                    </a:lnT>
                    <a:lnB>
                      <a:noFill/>
                    </a:lnB>
                  </a:tcPr>
                </a:tc>
                <a:tc>
                  <a:txBody>
                    <a:bodyPr/>
                    <a:lstStyle/>
                    <a:p>
                      <a:pPr algn="r" rtl="0" fontAlgn="ctr"/>
                      <a:endParaRPr lang="en-ZA" sz="1100" b="0" i="0" u="none" strike="noStrike">
                        <a:solidFill>
                          <a:srgbClr val="000000"/>
                        </a:solidFill>
                        <a:effectLst/>
                        <a:latin typeface="Arial"/>
                      </a:endParaRPr>
                    </a:p>
                  </a:txBody>
                  <a:tcPr marL="7623" marR="7623" marT="7623" marB="0" anchor="ctr">
                    <a:lnL>
                      <a:noFill/>
                    </a:lnL>
                    <a:lnR>
                      <a:noFill/>
                    </a:lnR>
                    <a:lnT>
                      <a:noFill/>
                    </a:lnT>
                    <a:lnB>
                      <a:noFill/>
                    </a:lnB>
                  </a:tcPr>
                </a:tc>
                <a:tc>
                  <a:txBody>
                    <a:bodyPr/>
                    <a:lstStyle/>
                    <a:p>
                      <a:pPr algn="r" rtl="0" fontAlgn="ctr"/>
                      <a:endParaRPr lang="en-ZA" sz="1100" b="0" i="0" u="none" strike="noStrike">
                        <a:solidFill>
                          <a:srgbClr val="000000"/>
                        </a:solidFill>
                        <a:effectLst/>
                        <a:latin typeface="Arial"/>
                      </a:endParaRPr>
                    </a:p>
                  </a:txBody>
                  <a:tcPr marL="7623" marR="7623" marT="7623" marB="0" anchor="ctr">
                    <a:lnL>
                      <a:noFill/>
                    </a:lnL>
                    <a:lnR>
                      <a:noFill/>
                    </a:lnR>
                    <a:lnT>
                      <a:noFill/>
                    </a:lnT>
                    <a:lnB>
                      <a:noFill/>
                    </a:lnB>
                  </a:tcPr>
                </a:tc>
                <a:extLst>
                  <a:ext uri="{0D108BD9-81ED-4DB2-BD59-A6C34878D82A}">
                    <a16:rowId xmlns:a16="http://schemas.microsoft.com/office/drawing/2014/main" xmlns="" val="10014"/>
                  </a:ext>
                </a:extLst>
              </a:tr>
              <a:tr h="178380">
                <a:tc>
                  <a:txBody>
                    <a:bodyPr/>
                    <a:lstStyle/>
                    <a:p>
                      <a:pPr algn="just" rtl="0" fontAlgn="ctr"/>
                      <a:r>
                        <a:rPr lang="en-ZA" sz="1100" b="0" i="0" u="none" strike="noStrike">
                          <a:solidFill>
                            <a:srgbClr val="000000"/>
                          </a:solidFill>
                          <a:effectLst/>
                          <a:latin typeface="Arial"/>
                        </a:rPr>
                        <a:t>Deferred income</a:t>
                      </a:r>
                    </a:p>
                  </a:txBody>
                  <a:tcPr marL="7623" marR="7623" marT="7623" marB="0" anchor="ctr">
                    <a:lnL>
                      <a:noFill/>
                    </a:lnL>
                    <a:lnR>
                      <a:noFill/>
                    </a:lnR>
                    <a:lnT>
                      <a:noFill/>
                    </a:lnT>
                    <a:lnB>
                      <a:noFill/>
                    </a:lnB>
                  </a:tcPr>
                </a:tc>
                <a:tc>
                  <a:txBody>
                    <a:bodyPr/>
                    <a:lstStyle/>
                    <a:p>
                      <a:pPr algn="r" rtl="0" fontAlgn="ctr"/>
                      <a:r>
                        <a:rPr lang="en-ZA" sz="1100" b="0" i="0" u="none" strike="noStrike">
                          <a:solidFill>
                            <a:srgbClr val="000000"/>
                          </a:solidFill>
                          <a:effectLst/>
                          <a:latin typeface="Arial"/>
                        </a:rPr>
                        <a:t>247 797</a:t>
                      </a:r>
                    </a:p>
                  </a:txBody>
                  <a:tcPr marL="7623" marR="7623" marT="7623" marB="0" anchor="ctr">
                    <a:lnL>
                      <a:noFill/>
                    </a:lnL>
                    <a:lnR>
                      <a:noFill/>
                    </a:lnR>
                    <a:lnT>
                      <a:noFill/>
                    </a:lnT>
                    <a:lnB>
                      <a:noFill/>
                    </a:lnB>
                  </a:tcPr>
                </a:tc>
                <a:tc>
                  <a:txBody>
                    <a:bodyPr/>
                    <a:lstStyle/>
                    <a:p>
                      <a:pPr algn="r" rtl="0" fontAlgn="ctr"/>
                      <a:r>
                        <a:rPr lang="en-ZA" sz="1100" b="0" i="0" u="none" strike="noStrike">
                          <a:solidFill>
                            <a:srgbClr val="000000"/>
                          </a:solidFill>
                          <a:effectLst/>
                          <a:latin typeface="Arial"/>
                        </a:rPr>
                        <a:t>177 247</a:t>
                      </a:r>
                    </a:p>
                  </a:txBody>
                  <a:tcPr marL="7623" marR="7623" marT="7623" marB="0" anchor="ctr">
                    <a:lnL>
                      <a:noFill/>
                    </a:lnL>
                    <a:lnR>
                      <a:noFill/>
                    </a:lnR>
                    <a:lnT>
                      <a:noFill/>
                    </a:lnT>
                    <a:lnB>
                      <a:noFill/>
                    </a:lnB>
                  </a:tcPr>
                </a:tc>
                <a:extLst>
                  <a:ext uri="{0D108BD9-81ED-4DB2-BD59-A6C34878D82A}">
                    <a16:rowId xmlns:a16="http://schemas.microsoft.com/office/drawing/2014/main" xmlns="" val="10015"/>
                  </a:ext>
                </a:extLst>
              </a:tr>
              <a:tr h="178380">
                <a:tc>
                  <a:txBody>
                    <a:bodyPr/>
                    <a:lstStyle/>
                    <a:p>
                      <a:pPr algn="just" rtl="0" fontAlgn="ctr"/>
                      <a:r>
                        <a:rPr lang="en-ZA" sz="1100" b="0" i="0" u="none" strike="noStrike">
                          <a:solidFill>
                            <a:srgbClr val="000000"/>
                          </a:solidFill>
                          <a:effectLst/>
                          <a:latin typeface="Arial"/>
                        </a:rPr>
                        <a:t>Donor funds</a:t>
                      </a:r>
                    </a:p>
                  </a:txBody>
                  <a:tcPr marL="7623" marR="7623" marT="7623" marB="0" anchor="ctr">
                    <a:lnL>
                      <a:noFill/>
                    </a:lnL>
                    <a:lnR>
                      <a:noFill/>
                    </a:lnR>
                    <a:lnT>
                      <a:noFill/>
                    </a:lnT>
                    <a:lnB>
                      <a:noFill/>
                    </a:lnB>
                  </a:tcPr>
                </a:tc>
                <a:tc>
                  <a:txBody>
                    <a:bodyPr/>
                    <a:lstStyle/>
                    <a:p>
                      <a:pPr algn="r" rtl="0" fontAlgn="ctr"/>
                      <a:r>
                        <a:rPr lang="en-ZA" sz="1100" b="0" i="0" u="none" strike="noStrike">
                          <a:solidFill>
                            <a:srgbClr val="000000"/>
                          </a:solidFill>
                          <a:effectLst/>
                          <a:latin typeface="Arial"/>
                        </a:rPr>
                        <a:t>2 014</a:t>
                      </a:r>
                    </a:p>
                  </a:txBody>
                  <a:tcPr marL="7623" marR="7623" marT="7623" marB="0" anchor="ctr">
                    <a:lnL>
                      <a:noFill/>
                    </a:lnL>
                    <a:lnR>
                      <a:noFill/>
                    </a:lnR>
                    <a:lnT>
                      <a:noFill/>
                    </a:lnT>
                    <a:lnB>
                      <a:noFill/>
                    </a:lnB>
                  </a:tcPr>
                </a:tc>
                <a:tc>
                  <a:txBody>
                    <a:bodyPr/>
                    <a:lstStyle/>
                    <a:p>
                      <a:pPr algn="r" rtl="0" fontAlgn="ctr"/>
                      <a:r>
                        <a:rPr lang="en-ZA" sz="1100" b="0" i="0" u="none" strike="noStrike">
                          <a:solidFill>
                            <a:srgbClr val="000000"/>
                          </a:solidFill>
                          <a:effectLst/>
                          <a:latin typeface="Arial"/>
                        </a:rPr>
                        <a:t>1 895</a:t>
                      </a:r>
                    </a:p>
                  </a:txBody>
                  <a:tcPr marL="7623" marR="7623" marT="7623" marB="0" anchor="ctr">
                    <a:lnL>
                      <a:noFill/>
                    </a:lnL>
                    <a:lnR>
                      <a:noFill/>
                    </a:lnR>
                    <a:lnT>
                      <a:noFill/>
                    </a:lnT>
                    <a:lnB>
                      <a:noFill/>
                    </a:lnB>
                  </a:tcPr>
                </a:tc>
                <a:extLst>
                  <a:ext uri="{0D108BD9-81ED-4DB2-BD59-A6C34878D82A}">
                    <a16:rowId xmlns:a16="http://schemas.microsoft.com/office/drawing/2014/main" xmlns="" val="10016"/>
                  </a:ext>
                </a:extLst>
              </a:tr>
              <a:tr h="178380">
                <a:tc>
                  <a:txBody>
                    <a:bodyPr/>
                    <a:lstStyle/>
                    <a:p>
                      <a:pPr algn="just" rtl="0" fontAlgn="ctr"/>
                      <a:r>
                        <a:rPr lang="en-ZA" sz="1100" b="0" i="0" u="none" strike="noStrike">
                          <a:solidFill>
                            <a:srgbClr val="000000"/>
                          </a:solidFill>
                          <a:effectLst/>
                          <a:latin typeface="Arial"/>
                        </a:rPr>
                        <a:t>Trade and other payables</a:t>
                      </a:r>
                    </a:p>
                  </a:txBody>
                  <a:tcPr marL="7623" marR="7623" marT="7623" marB="0" anchor="ctr">
                    <a:lnL>
                      <a:noFill/>
                    </a:lnL>
                    <a:lnR>
                      <a:noFill/>
                    </a:lnR>
                    <a:lnT>
                      <a:noFill/>
                    </a:lnT>
                    <a:lnB>
                      <a:noFill/>
                    </a:lnB>
                  </a:tcPr>
                </a:tc>
                <a:tc>
                  <a:txBody>
                    <a:bodyPr/>
                    <a:lstStyle/>
                    <a:p>
                      <a:pPr algn="r" rtl="0" fontAlgn="ctr"/>
                      <a:r>
                        <a:rPr lang="en-ZA" sz="1100" b="0" i="0" u="none" strike="noStrike">
                          <a:solidFill>
                            <a:srgbClr val="000000"/>
                          </a:solidFill>
                          <a:effectLst/>
                          <a:latin typeface="Arial"/>
                        </a:rPr>
                        <a:t>83 656</a:t>
                      </a:r>
                    </a:p>
                  </a:txBody>
                  <a:tcPr marL="7623" marR="7623" marT="7623"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rtl="0" fontAlgn="ctr"/>
                      <a:r>
                        <a:rPr lang="en-ZA" sz="1100" b="0" i="0" u="none" strike="noStrike">
                          <a:solidFill>
                            <a:srgbClr val="000000"/>
                          </a:solidFill>
                          <a:effectLst/>
                          <a:latin typeface="Arial"/>
                        </a:rPr>
                        <a:t>48 875</a:t>
                      </a:r>
                    </a:p>
                  </a:txBody>
                  <a:tcPr marL="7623" marR="7623" marT="7623"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7"/>
                  </a:ext>
                </a:extLst>
              </a:tr>
              <a:tr h="182954">
                <a:tc>
                  <a:txBody>
                    <a:bodyPr/>
                    <a:lstStyle/>
                    <a:p>
                      <a:pPr algn="just" rtl="0" fontAlgn="ctr"/>
                      <a:endParaRPr lang="en-ZA" sz="1100" b="0" i="0" u="none" strike="noStrike">
                        <a:solidFill>
                          <a:srgbClr val="000000"/>
                        </a:solidFill>
                        <a:effectLst/>
                        <a:latin typeface="Arial"/>
                      </a:endParaRPr>
                    </a:p>
                  </a:txBody>
                  <a:tcPr marL="7623" marR="7623" marT="7623" marB="0" anchor="ctr">
                    <a:lnL>
                      <a:noFill/>
                    </a:lnL>
                    <a:lnR>
                      <a:noFill/>
                    </a:lnR>
                    <a:lnT>
                      <a:noFill/>
                    </a:lnT>
                    <a:lnB>
                      <a:noFill/>
                    </a:lnB>
                  </a:tcPr>
                </a:tc>
                <a:tc>
                  <a:txBody>
                    <a:bodyPr/>
                    <a:lstStyle/>
                    <a:p>
                      <a:pPr algn="r" rtl="0" fontAlgn="ctr"/>
                      <a:r>
                        <a:rPr lang="en-ZA" sz="1100" b="0" i="0" u="none" strike="noStrike">
                          <a:solidFill>
                            <a:srgbClr val="000000"/>
                          </a:solidFill>
                          <a:effectLst/>
                          <a:latin typeface="Arial"/>
                        </a:rPr>
                        <a:t> </a:t>
                      </a:r>
                    </a:p>
                  </a:txBody>
                  <a:tcPr marL="7623" marR="7623" marT="762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rtl="0" fontAlgn="ctr"/>
                      <a:r>
                        <a:rPr lang="en-ZA" sz="1100" b="0" i="0" u="none" strike="noStrike">
                          <a:solidFill>
                            <a:srgbClr val="000000"/>
                          </a:solidFill>
                          <a:effectLst/>
                          <a:latin typeface="Arial"/>
                        </a:rPr>
                        <a:t> </a:t>
                      </a:r>
                    </a:p>
                  </a:txBody>
                  <a:tcPr marL="7623" marR="7623" marT="7623"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18"/>
                  </a:ext>
                </a:extLst>
              </a:tr>
              <a:tr h="190577">
                <a:tc>
                  <a:txBody>
                    <a:bodyPr/>
                    <a:lstStyle/>
                    <a:p>
                      <a:pPr algn="just" rtl="0" fontAlgn="ctr"/>
                      <a:r>
                        <a:rPr lang="en-ZA" sz="1100" b="1" i="0" u="none" strike="noStrike">
                          <a:solidFill>
                            <a:srgbClr val="000000"/>
                          </a:solidFill>
                          <a:effectLst/>
                          <a:latin typeface="Arial"/>
                        </a:rPr>
                        <a:t>Total liabilities</a:t>
                      </a:r>
                    </a:p>
                  </a:txBody>
                  <a:tcPr marL="7623" marR="7623" marT="7623" marB="0" anchor="ctr">
                    <a:lnL>
                      <a:noFill/>
                    </a:lnL>
                    <a:lnR>
                      <a:noFill/>
                    </a:lnR>
                    <a:lnT>
                      <a:noFill/>
                    </a:lnT>
                    <a:lnB>
                      <a:noFill/>
                    </a:lnB>
                  </a:tcPr>
                </a:tc>
                <a:tc>
                  <a:txBody>
                    <a:bodyPr/>
                    <a:lstStyle/>
                    <a:p>
                      <a:pPr algn="r" rtl="0" fontAlgn="ctr"/>
                      <a:r>
                        <a:rPr lang="en-ZA" sz="1100" b="0" i="0" u="none" strike="noStrike">
                          <a:solidFill>
                            <a:srgbClr val="000000"/>
                          </a:solidFill>
                          <a:effectLst/>
                          <a:latin typeface="Arial"/>
                        </a:rPr>
                        <a:t>333 467</a:t>
                      </a:r>
                    </a:p>
                  </a:txBody>
                  <a:tcPr marL="7623" marR="7623" marT="7623"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r" rtl="0" fontAlgn="ctr"/>
                      <a:r>
                        <a:rPr lang="en-ZA" sz="1100" b="0" i="0" u="none" strike="noStrike">
                          <a:solidFill>
                            <a:srgbClr val="000000"/>
                          </a:solidFill>
                          <a:effectLst/>
                          <a:latin typeface="Arial"/>
                        </a:rPr>
                        <a:t>228 017</a:t>
                      </a:r>
                    </a:p>
                  </a:txBody>
                  <a:tcPr marL="7623" marR="7623" marT="7623" marB="0" anchor="ctr">
                    <a:lnL>
                      <a:noFill/>
                    </a:lnL>
                    <a:lnR>
                      <a:noFill/>
                    </a:lnR>
                    <a:lnT>
                      <a:noFill/>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0019"/>
                  </a:ext>
                </a:extLst>
              </a:tr>
              <a:tr h="190577">
                <a:tc>
                  <a:txBody>
                    <a:bodyPr/>
                    <a:lstStyle/>
                    <a:p>
                      <a:pPr algn="just" rtl="0" fontAlgn="ctr"/>
                      <a:endParaRPr lang="en-ZA" sz="1100" b="0" i="0" u="none" strike="noStrike">
                        <a:solidFill>
                          <a:srgbClr val="000000"/>
                        </a:solidFill>
                        <a:effectLst/>
                        <a:latin typeface="Arial"/>
                      </a:endParaRPr>
                    </a:p>
                  </a:txBody>
                  <a:tcPr marL="7623" marR="7623" marT="7623" marB="0" anchor="ctr">
                    <a:lnL>
                      <a:noFill/>
                    </a:lnL>
                    <a:lnR>
                      <a:noFill/>
                    </a:lnR>
                    <a:lnT>
                      <a:noFill/>
                    </a:lnT>
                    <a:lnB>
                      <a:noFill/>
                    </a:lnB>
                  </a:tcPr>
                </a:tc>
                <a:tc>
                  <a:txBody>
                    <a:bodyPr/>
                    <a:lstStyle/>
                    <a:p>
                      <a:pPr algn="r" rtl="0" fontAlgn="ctr"/>
                      <a:r>
                        <a:rPr lang="en-ZA" sz="1100" b="0" i="0" u="none" strike="noStrike">
                          <a:solidFill>
                            <a:srgbClr val="000000"/>
                          </a:solidFill>
                          <a:effectLst/>
                          <a:latin typeface="Arial"/>
                        </a:rPr>
                        <a:t> </a:t>
                      </a:r>
                    </a:p>
                  </a:txBody>
                  <a:tcPr marL="7623" marR="7623" marT="7623"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100" b="0" i="0" u="none" strike="noStrike">
                          <a:solidFill>
                            <a:srgbClr val="000000"/>
                          </a:solidFill>
                          <a:effectLst/>
                          <a:latin typeface="Arial"/>
                        </a:rPr>
                        <a:t> </a:t>
                      </a:r>
                    </a:p>
                  </a:txBody>
                  <a:tcPr marL="7623" marR="7623" marT="7623"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0"/>
                  </a:ext>
                </a:extLst>
              </a:tr>
              <a:tr h="178380">
                <a:tc>
                  <a:txBody>
                    <a:bodyPr/>
                    <a:lstStyle/>
                    <a:p>
                      <a:pPr algn="just" rtl="0" fontAlgn="ctr"/>
                      <a:r>
                        <a:rPr lang="en-ZA" sz="1100" b="1" i="0" u="none" strike="noStrike">
                          <a:solidFill>
                            <a:srgbClr val="000000"/>
                          </a:solidFill>
                          <a:effectLst/>
                          <a:latin typeface="Arial"/>
                        </a:rPr>
                        <a:t>Net assets</a:t>
                      </a:r>
                    </a:p>
                  </a:txBody>
                  <a:tcPr marL="7623" marR="7623" marT="7623" marB="0" anchor="ctr">
                    <a:lnL>
                      <a:noFill/>
                    </a:lnL>
                    <a:lnR>
                      <a:noFill/>
                    </a:lnR>
                    <a:lnT>
                      <a:noFill/>
                    </a:lnT>
                    <a:lnB>
                      <a:noFill/>
                    </a:lnB>
                  </a:tcPr>
                </a:tc>
                <a:tc>
                  <a:txBody>
                    <a:bodyPr/>
                    <a:lstStyle/>
                    <a:p>
                      <a:pPr algn="r" rtl="0" fontAlgn="ctr"/>
                      <a:r>
                        <a:rPr lang="en-ZA" sz="1100" b="0" i="0" u="none" strike="noStrike">
                          <a:solidFill>
                            <a:srgbClr val="000000"/>
                          </a:solidFill>
                          <a:effectLst/>
                          <a:latin typeface="Arial"/>
                        </a:rPr>
                        <a:t>350 117</a:t>
                      </a:r>
                    </a:p>
                  </a:txBody>
                  <a:tcPr marL="7623" marR="7623" marT="7623"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rtl="0" fontAlgn="ctr"/>
                      <a:r>
                        <a:rPr lang="en-ZA" sz="1100" b="0" i="0" u="none" strike="noStrike">
                          <a:solidFill>
                            <a:srgbClr val="000000"/>
                          </a:solidFill>
                          <a:effectLst/>
                          <a:latin typeface="Arial"/>
                        </a:rPr>
                        <a:t>397 797</a:t>
                      </a:r>
                    </a:p>
                  </a:txBody>
                  <a:tcPr marL="7623" marR="7623" marT="7623"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0021"/>
                  </a:ext>
                </a:extLst>
              </a:tr>
              <a:tr h="190577">
                <a:tc>
                  <a:txBody>
                    <a:bodyPr/>
                    <a:lstStyle/>
                    <a:p>
                      <a:pPr algn="just" rtl="0" fontAlgn="ctr"/>
                      <a:endParaRPr lang="en-ZA" sz="1100" b="0" i="0" u="none" strike="noStrike">
                        <a:solidFill>
                          <a:srgbClr val="000000"/>
                        </a:solidFill>
                        <a:effectLst/>
                        <a:latin typeface="Arial"/>
                      </a:endParaRPr>
                    </a:p>
                  </a:txBody>
                  <a:tcPr marL="7623" marR="7623" marT="7623" marB="0" anchor="ctr">
                    <a:lnL>
                      <a:noFill/>
                    </a:lnL>
                    <a:lnR>
                      <a:noFill/>
                    </a:lnR>
                    <a:lnT>
                      <a:noFill/>
                    </a:lnT>
                    <a:lnB>
                      <a:noFill/>
                    </a:lnB>
                  </a:tcPr>
                </a:tc>
                <a:tc>
                  <a:txBody>
                    <a:bodyPr/>
                    <a:lstStyle/>
                    <a:p>
                      <a:pPr algn="r" rtl="0" fontAlgn="ctr"/>
                      <a:r>
                        <a:rPr lang="en-ZA" sz="1100" b="0" i="0" u="none" strike="noStrike">
                          <a:solidFill>
                            <a:srgbClr val="000000"/>
                          </a:solidFill>
                          <a:effectLst/>
                          <a:latin typeface="Arial"/>
                        </a:rPr>
                        <a:t> </a:t>
                      </a:r>
                    </a:p>
                  </a:txBody>
                  <a:tcPr marL="7623" marR="7623" marT="7623"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r" rtl="0" fontAlgn="ctr"/>
                      <a:r>
                        <a:rPr lang="en-ZA" sz="1100" b="0" i="0" u="none" strike="noStrike">
                          <a:solidFill>
                            <a:srgbClr val="000000"/>
                          </a:solidFill>
                          <a:effectLst/>
                          <a:latin typeface="Arial"/>
                        </a:rPr>
                        <a:t> </a:t>
                      </a:r>
                    </a:p>
                  </a:txBody>
                  <a:tcPr marL="7623" marR="7623" marT="7623" marB="0" anchor="ctr">
                    <a:lnL>
                      <a:noFill/>
                    </a:lnL>
                    <a:lnR>
                      <a:noFill/>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22"/>
                  </a:ext>
                </a:extLst>
              </a:tr>
              <a:tr h="190577">
                <a:tc>
                  <a:txBody>
                    <a:bodyPr/>
                    <a:lstStyle/>
                    <a:p>
                      <a:pPr algn="just" rtl="0" fontAlgn="ctr"/>
                      <a:r>
                        <a:rPr lang="en-ZA" sz="1100" b="1" i="0" u="none" strike="noStrike">
                          <a:solidFill>
                            <a:srgbClr val="000000"/>
                          </a:solidFill>
                          <a:effectLst/>
                          <a:latin typeface="Arial"/>
                        </a:rPr>
                        <a:t>NET ASSETS</a:t>
                      </a:r>
                    </a:p>
                  </a:txBody>
                  <a:tcPr marL="7623" marR="7623" marT="7623" marB="0" anchor="ctr">
                    <a:lnL>
                      <a:noFill/>
                    </a:lnL>
                    <a:lnR>
                      <a:noFill/>
                    </a:lnR>
                    <a:lnT>
                      <a:noFill/>
                    </a:lnT>
                    <a:lnB>
                      <a:noFill/>
                    </a:lnB>
                  </a:tcPr>
                </a:tc>
                <a:tc>
                  <a:txBody>
                    <a:bodyPr/>
                    <a:lstStyle/>
                    <a:p>
                      <a:pPr algn="r" rtl="0" fontAlgn="ctr"/>
                      <a:endParaRPr lang="en-ZA" sz="1100" b="0" i="0" u="none" strike="noStrike">
                        <a:solidFill>
                          <a:srgbClr val="000000"/>
                        </a:solidFill>
                        <a:effectLst/>
                        <a:latin typeface="Arial"/>
                      </a:endParaRPr>
                    </a:p>
                  </a:txBody>
                  <a:tcPr marL="7623" marR="7623" marT="7623" marB="0" anchor="ctr">
                    <a:lnL>
                      <a:noFill/>
                    </a:lnL>
                    <a:lnR>
                      <a:noFill/>
                    </a:lnR>
                    <a:lnT>
                      <a:noFill/>
                    </a:lnT>
                    <a:lnB>
                      <a:noFill/>
                    </a:lnB>
                  </a:tcPr>
                </a:tc>
                <a:tc>
                  <a:txBody>
                    <a:bodyPr/>
                    <a:lstStyle/>
                    <a:p>
                      <a:pPr algn="r" rtl="0" fontAlgn="ctr"/>
                      <a:endParaRPr lang="en-ZA" sz="1100" b="0" i="0" u="none" strike="noStrike">
                        <a:solidFill>
                          <a:srgbClr val="000000"/>
                        </a:solidFill>
                        <a:effectLst/>
                        <a:latin typeface="Arial"/>
                      </a:endParaRPr>
                    </a:p>
                  </a:txBody>
                  <a:tcPr marL="7623" marR="7623" marT="7623" marB="0" anchor="ctr">
                    <a:lnL>
                      <a:noFill/>
                    </a:lnL>
                    <a:lnR>
                      <a:noFill/>
                    </a:lnR>
                    <a:lnT>
                      <a:noFill/>
                    </a:lnT>
                    <a:lnB>
                      <a:noFill/>
                    </a:lnB>
                  </a:tcPr>
                </a:tc>
                <a:extLst>
                  <a:ext uri="{0D108BD9-81ED-4DB2-BD59-A6C34878D82A}">
                    <a16:rowId xmlns:a16="http://schemas.microsoft.com/office/drawing/2014/main" xmlns="" val="10023"/>
                  </a:ext>
                </a:extLst>
              </a:tr>
              <a:tr h="178380">
                <a:tc>
                  <a:txBody>
                    <a:bodyPr/>
                    <a:lstStyle/>
                    <a:p>
                      <a:pPr algn="just" rtl="0" fontAlgn="ctr"/>
                      <a:r>
                        <a:rPr lang="en-ZA" sz="1100" b="0" i="0" u="none" strike="noStrike">
                          <a:solidFill>
                            <a:srgbClr val="000000"/>
                          </a:solidFill>
                          <a:effectLst/>
                          <a:latin typeface="Arial"/>
                        </a:rPr>
                        <a:t>Accumulated surplus</a:t>
                      </a:r>
                    </a:p>
                  </a:txBody>
                  <a:tcPr marL="7623" marR="7623" marT="7623" marB="0" anchor="ctr">
                    <a:lnL>
                      <a:noFill/>
                    </a:lnL>
                    <a:lnR>
                      <a:noFill/>
                    </a:lnR>
                    <a:lnT>
                      <a:noFill/>
                    </a:lnT>
                    <a:lnB>
                      <a:noFill/>
                    </a:lnB>
                  </a:tcPr>
                </a:tc>
                <a:tc>
                  <a:txBody>
                    <a:bodyPr/>
                    <a:lstStyle/>
                    <a:p>
                      <a:pPr algn="r" rtl="0" fontAlgn="ctr"/>
                      <a:r>
                        <a:rPr lang="en-ZA" sz="1100" b="0" i="0" u="none" strike="noStrike">
                          <a:solidFill>
                            <a:srgbClr val="000000"/>
                          </a:solidFill>
                          <a:effectLst/>
                          <a:latin typeface="Arial"/>
                        </a:rPr>
                        <a:t>350 117</a:t>
                      </a:r>
                    </a:p>
                  </a:txBody>
                  <a:tcPr marL="7623" marR="7623" marT="7623"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rtl="0" fontAlgn="ctr"/>
                      <a:r>
                        <a:rPr lang="en-ZA" sz="1100" b="0" i="0" u="none" strike="noStrike">
                          <a:solidFill>
                            <a:srgbClr val="000000"/>
                          </a:solidFill>
                          <a:effectLst/>
                          <a:latin typeface="Arial"/>
                        </a:rPr>
                        <a:t>397 797</a:t>
                      </a:r>
                    </a:p>
                  </a:txBody>
                  <a:tcPr marL="7623" marR="7623" marT="7623"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4"/>
                  </a:ext>
                </a:extLst>
              </a:tr>
              <a:tr h="182954">
                <a:tc>
                  <a:txBody>
                    <a:bodyPr/>
                    <a:lstStyle/>
                    <a:p>
                      <a:pPr algn="just" rtl="0" fontAlgn="ctr"/>
                      <a:endParaRPr lang="en-ZA" sz="1100" b="0" i="0" u="none" strike="noStrike">
                        <a:solidFill>
                          <a:srgbClr val="000000"/>
                        </a:solidFill>
                        <a:effectLst/>
                        <a:latin typeface="Arial"/>
                      </a:endParaRPr>
                    </a:p>
                  </a:txBody>
                  <a:tcPr marL="7623" marR="7623" marT="7623" marB="0" anchor="ctr">
                    <a:lnL>
                      <a:noFill/>
                    </a:lnL>
                    <a:lnR>
                      <a:noFill/>
                    </a:lnR>
                    <a:lnT>
                      <a:noFill/>
                    </a:lnT>
                    <a:lnB>
                      <a:noFill/>
                    </a:lnB>
                  </a:tcPr>
                </a:tc>
                <a:tc>
                  <a:txBody>
                    <a:bodyPr/>
                    <a:lstStyle/>
                    <a:p>
                      <a:pPr algn="r" rtl="0" fontAlgn="ctr"/>
                      <a:r>
                        <a:rPr lang="en-ZA" sz="1100" b="0" i="0" u="none" strike="noStrike">
                          <a:solidFill>
                            <a:srgbClr val="000000"/>
                          </a:solidFill>
                          <a:effectLst/>
                          <a:latin typeface="Arial"/>
                        </a:rPr>
                        <a:t> </a:t>
                      </a:r>
                    </a:p>
                  </a:txBody>
                  <a:tcPr marL="7623" marR="7623" marT="762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rtl="0" fontAlgn="ctr"/>
                      <a:r>
                        <a:rPr lang="en-ZA" sz="1100" b="0" i="0" u="none" strike="noStrike">
                          <a:solidFill>
                            <a:srgbClr val="000000"/>
                          </a:solidFill>
                          <a:effectLst/>
                          <a:latin typeface="Arial"/>
                        </a:rPr>
                        <a:t> </a:t>
                      </a:r>
                    </a:p>
                  </a:txBody>
                  <a:tcPr marL="7623" marR="7623" marT="7623"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25"/>
                  </a:ext>
                </a:extLst>
              </a:tr>
              <a:tr h="178380">
                <a:tc>
                  <a:txBody>
                    <a:bodyPr/>
                    <a:lstStyle/>
                    <a:p>
                      <a:pPr algn="just" rtl="0" fontAlgn="ctr"/>
                      <a:r>
                        <a:rPr lang="en-ZA" sz="1100" b="1" i="0" u="none" strike="noStrike">
                          <a:solidFill>
                            <a:srgbClr val="000000"/>
                          </a:solidFill>
                          <a:effectLst/>
                          <a:latin typeface="Arial"/>
                        </a:rPr>
                        <a:t>Total net assets  </a:t>
                      </a:r>
                    </a:p>
                  </a:txBody>
                  <a:tcPr marL="7623" marR="7623" marT="7623" marB="0" anchor="ctr">
                    <a:lnL>
                      <a:noFill/>
                    </a:lnL>
                    <a:lnR>
                      <a:noFill/>
                    </a:lnR>
                    <a:lnT>
                      <a:noFill/>
                    </a:lnT>
                    <a:lnB>
                      <a:noFill/>
                    </a:lnB>
                  </a:tcPr>
                </a:tc>
                <a:tc>
                  <a:txBody>
                    <a:bodyPr/>
                    <a:lstStyle/>
                    <a:p>
                      <a:pPr algn="r" rtl="0" fontAlgn="ctr"/>
                      <a:r>
                        <a:rPr lang="en-ZA" sz="1100" b="0" i="0" u="none" strike="noStrike">
                          <a:solidFill>
                            <a:srgbClr val="000000"/>
                          </a:solidFill>
                          <a:effectLst/>
                          <a:latin typeface="Arial"/>
                        </a:rPr>
                        <a:t>683 584</a:t>
                      </a:r>
                    </a:p>
                  </a:txBody>
                  <a:tcPr marL="7623" marR="7623" marT="7623" marB="0" anchor="ctr">
                    <a:lnL>
                      <a:noFill/>
                    </a:lnL>
                    <a:lnR>
                      <a:noFill/>
                    </a:lnR>
                    <a:lnT>
                      <a:noFill/>
                    </a:lnT>
                    <a:lnB>
                      <a:noFill/>
                    </a:lnB>
                  </a:tcPr>
                </a:tc>
                <a:tc>
                  <a:txBody>
                    <a:bodyPr/>
                    <a:lstStyle/>
                    <a:p>
                      <a:pPr algn="r" rtl="0" fontAlgn="ctr"/>
                      <a:r>
                        <a:rPr lang="en-ZA" sz="1100" b="0" i="0" u="none" strike="noStrike" dirty="0">
                          <a:solidFill>
                            <a:srgbClr val="000000"/>
                          </a:solidFill>
                          <a:effectLst/>
                          <a:latin typeface="Arial"/>
                        </a:rPr>
                        <a:t>625 814</a:t>
                      </a:r>
                    </a:p>
                  </a:txBody>
                  <a:tcPr marL="7623" marR="7623" marT="7623" marB="0" anchor="ctr">
                    <a:lnL>
                      <a:noFill/>
                    </a:lnL>
                    <a:lnR>
                      <a:noFill/>
                    </a:lnR>
                    <a:lnT>
                      <a:noFill/>
                    </a:lnT>
                    <a:lnB>
                      <a:noFill/>
                    </a:lnB>
                  </a:tcPr>
                </a:tc>
                <a:extLst>
                  <a:ext uri="{0D108BD9-81ED-4DB2-BD59-A6C34878D82A}">
                    <a16:rowId xmlns:a16="http://schemas.microsoft.com/office/drawing/2014/main" xmlns="" val="10026"/>
                  </a:ext>
                </a:extLst>
              </a:tr>
            </a:tbl>
          </a:graphicData>
        </a:graphic>
      </p:graphicFrame>
    </p:spTree>
    <p:extLst>
      <p:ext uri="{BB962C8B-B14F-4D97-AF65-F5344CB8AC3E}">
        <p14:creationId xmlns:p14="http://schemas.microsoft.com/office/powerpoint/2010/main" xmlns="" val="21158083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latin typeface="Arial" charset="0"/>
                <a:cs typeface="Arial" charset="0"/>
              </a:rPr>
              <a:t>Statement of Financial Performance</a:t>
            </a:r>
            <a:endParaRPr lang="en-ZA" dirty="0"/>
          </a:p>
        </p:txBody>
      </p:sp>
      <p:sp>
        <p:nvSpPr>
          <p:cNvPr id="4" name="Slide Number Placeholder 3"/>
          <p:cNvSpPr>
            <a:spLocks noGrp="1"/>
          </p:cNvSpPr>
          <p:nvPr>
            <p:ph type="sldNum" sz="quarter" idx="10"/>
          </p:nvPr>
        </p:nvSpPr>
        <p:spPr/>
        <p:txBody>
          <a:bodyPr/>
          <a:lstStyle/>
          <a:p>
            <a:pPr>
              <a:defRPr/>
            </a:pPr>
            <a:fld id="{8644B82F-AE1A-44E3-8385-CFA9707FA6CD}" type="slidenum">
              <a:rPr lang="en-ZA" smtClean="0"/>
              <a:pPr>
                <a:defRPr/>
              </a:pPr>
              <a:t>38</a:t>
            </a:fld>
            <a:endParaRPr lang="en-ZA"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634176654"/>
              </p:ext>
            </p:extLst>
          </p:nvPr>
        </p:nvGraphicFramePr>
        <p:xfrm>
          <a:off x="2394373" y="1344782"/>
          <a:ext cx="6480719" cy="5083202"/>
        </p:xfrm>
        <a:graphic>
          <a:graphicData uri="http://schemas.openxmlformats.org/drawingml/2006/table">
            <a:tbl>
              <a:tblPr/>
              <a:tblGrid>
                <a:gridCol w="3657960">
                  <a:extLst>
                    <a:ext uri="{9D8B030D-6E8A-4147-A177-3AD203B41FA5}">
                      <a16:colId xmlns:a16="http://schemas.microsoft.com/office/drawing/2014/main" xmlns="" val="20000"/>
                    </a:ext>
                  </a:extLst>
                </a:gridCol>
                <a:gridCol w="1522387">
                  <a:extLst>
                    <a:ext uri="{9D8B030D-6E8A-4147-A177-3AD203B41FA5}">
                      <a16:colId xmlns:a16="http://schemas.microsoft.com/office/drawing/2014/main" xmlns="" val="20001"/>
                    </a:ext>
                  </a:extLst>
                </a:gridCol>
                <a:gridCol w="1300372">
                  <a:extLst>
                    <a:ext uri="{9D8B030D-6E8A-4147-A177-3AD203B41FA5}">
                      <a16:colId xmlns:a16="http://schemas.microsoft.com/office/drawing/2014/main" xmlns="" val="20002"/>
                    </a:ext>
                  </a:extLst>
                </a:gridCol>
              </a:tblGrid>
              <a:tr h="122843">
                <a:tc>
                  <a:txBody>
                    <a:bodyPr/>
                    <a:lstStyle/>
                    <a:p>
                      <a:pPr algn="just" rtl="0" fontAlgn="ctr"/>
                      <a:endParaRPr lang="en-ZA" sz="800" b="0" i="0" u="none" strike="noStrike">
                        <a:solidFill>
                          <a:srgbClr val="000000"/>
                        </a:solidFill>
                        <a:effectLst/>
                        <a:latin typeface="Arial"/>
                      </a:endParaRPr>
                    </a:p>
                  </a:txBody>
                  <a:tcPr marL="5118" marR="5118" marT="5118" marB="0" anchor="ctr">
                    <a:lnL>
                      <a:noFill/>
                    </a:lnL>
                    <a:lnR>
                      <a:noFill/>
                    </a:lnR>
                    <a:lnT>
                      <a:noFill/>
                    </a:lnT>
                    <a:lnB>
                      <a:noFill/>
                    </a:lnB>
                  </a:tcPr>
                </a:tc>
                <a:tc>
                  <a:txBody>
                    <a:bodyPr/>
                    <a:lstStyle/>
                    <a:p>
                      <a:pPr algn="r" rtl="0" fontAlgn="ctr"/>
                      <a:r>
                        <a:rPr lang="en-ZA" sz="800" b="1" i="0" u="none" strike="noStrike">
                          <a:solidFill>
                            <a:srgbClr val="000000"/>
                          </a:solidFill>
                          <a:effectLst/>
                          <a:latin typeface="Arial"/>
                        </a:rPr>
                        <a:t>2019 (R’000)</a:t>
                      </a:r>
                    </a:p>
                  </a:txBody>
                  <a:tcPr marL="5118" marR="5118" marT="5118" marB="0" anchor="ctr">
                    <a:lnL>
                      <a:noFill/>
                    </a:lnL>
                    <a:lnR>
                      <a:noFill/>
                    </a:lnR>
                    <a:lnT>
                      <a:noFill/>
                    </a:lnT>
                    <a:lnB>
                      <a:noFill/>
                    </a:lnB>
                  </a:tcPr>
                </a:tc>
                <a:tc>
                  <a:txBody>
                    <a:bodyPr/>
                    <a:lstStyle/>
                    <a:p>
                      <a:pPr algn="r" rtl="0" fontAlgn="ctr"/>
                      <a:r>
                        <a:rPr lang="en-ZA" sz="800" b="1" i="0" u="none" strike="noStrike">
                          <a:solidFill>
                            <a:srgbClr val="000000"/>
                          </a:solidFill>
                          <a:effectLst/>
                          <a:latin typeface="Arial"/>
                        </a:rPr>
                        <a:t>2018 (R’000)</a:t>
                      </a:r>
                    </a:p>
                  </a:txBody>
                  <a:tcPr marL="5118" marR="5118" marT="5118" marB="0" anchor="ctr">
                    <a:lnL>
                      <a:noFill/>
                    </a:lnL>
                    <a:lnR>
                      <a:noFill/>
                    </a:lnR>
                    <a:lnT>
                      <a:noFill/>
                    </a:lnT>
                    <a:lnB>
                      <a:noFill/>
                    </a:lnB>
                  </a:tcPr>
                </a:tc>
                <a:extLst>
                  <a:ext uri="{0D108BD9-81ED-4DB2-BD59-A6C34878D82A}">
                    <a16:rowId xmlns:a16="http://schemas.microsoft.com/office/drawing/2014/main" xmlns="" val="10000"/>
                  </a:ext>
                </a:extLst>
              </a:tr>
              <a:tr h="122843">
                <a:tc>
                  <a:txBody>
                    <a:bodyPr/>
                    <a:lstStyle/>
                    <a:p>
                      <a:pPr algn="just" rtl="0" fontAlgn="ctr"/>
                      <a:r>
                        <a:rPr lang="en-ZA" sz="800" b="1" i="0" u="none" strike="noStrike">
                          <a:solidFill>
                            <a:srgbClr val="000000"/>
                          </a:solidFill>
                          <a:effectLst/>
                          <a:latin typeface="Arial"/>
                        </a:rPr>
                        <a:t>Revenue</a:t>
                      </a:r>
                    </a:p>
                  </a:txBody>
                  <a:tcPr marL="5118" marR="5118" marT="5118" marB="0" anchor="ctr">
                    <a:lnL>
                      <a:noFill/>
                    </a:lnL>
                    <a:lnR>
                      <a:noFill/>
                    </a:lnR>
                    <a:lnT>
                      <a:noFill/>
                    </a:lnT>
                    <a:lnB>
                      <a:noFill/>
                    </a:lnB>
                  </a:tcPr>
                </a:tc>
                <a:tc>
                  <a:txBody>
                    <a:bodyPr/>
                    <a:lstStyle/>
                    <a:p>
                      <a:pPr algn="l" rtl="0" fontAlgn="ctr"/>
                      <a:endParaRPr lang="en-ZA" sz="800" b="0" i="0" u="none" strike="noStrike">
                        <a:solidFill>
                          <a:srgbClr val="000000"/>
                        </a:solidFill>
                        <a:effectLst/>
                        <a:latin typeface="Arial"/>
                      </a:endParaRPr>
                    </a:p>
                  </a:txBody>
                  <a:tcPr marL="5118" marR="5118" marT="5118" marB="0" anchor="ctr">
                    <a:lnL>
                      <a:noFill/>
                    </a:lnL>
                    <a:lnR>
                      <a:noFill/>
                    </a:lnR>
                    <a:lnT>
                      <a:noFill/>
                    </a:lnT>
                    <a:lnB>
                      <a:noFill/>
                    </a:lnB>
                  </a:tcPr>
                </a:tc>
                <a:tc>
                  <a:txBody>
                    <a:bodyPr/>
                    <a:lstStyle/>
                    <a:p>
                      <a:pPr algn="l" rtl="0" fontAlgn="ctr"/>
                      <a:endParaRPr lang="en-ZA" sz="800" b="0" i="0" u="none" strike="noStrike">
                        <a:solidFill>
                          <a:srgbClr val="000000"/>
                        </a:solidFill>
                        <a:effectLst/>
                        <a:latin typeface="Arial"/>
                      </a:endParaRPr>
                    </a:p>
                  </a:txBody>
                  <a:tcPr marL="5118" marR="5118" marT="5118" marB="0" anchor="ctr">
                    <a:lnL>
                      <a:noFill/>
                    </a:lnL>
                    <a:lnR>
                      <a:noFill/>
                    </a:lnR>
                    <a:lnT>
                      <a:noFill/>
                    </a:lnT>
                    <a:lnB>
                      <a:noFill/>
                    </a:lnB>
                  </a:tcPr>
                </a:tc>
                <a:extLst>
                  <a:ext uri="{0D108BD9-81ED-4DB2-BD59-A6C34878D82A}">
                    <a16:rowId xmlns:a16="http://schemas.microsoft.com/office/drawing/2014/main" xmlns="" val="10001"/>
                  </a:ext>
                </a:extLst>
              </a:tr>
              <a:tr h="122843">
                <a:tc>
                  <a:txBody>
                    <a:bodyPr/>
                    <a:lstStyle/>
                    <a:p>
                      <a:pPr algn="l" rtl="0" fontAlgn="ctr"/>
                      <a:r>
                        <a:rPr lang="en-ZA" sz="800" b="1" i="0" u="none" strike="noStrike">
                          <a:solidFill>
                            <a:srgbClr val="000000"/>
                          </a:solidFill>
                          <a:effectLst/>
                          <a:latin typeface="Arial"/>
                        </a:rPr>
                        <a:t>Revenue from exchange transactions</a:t>
                      </a:r>
                    </a:p>
                  </a:txBody>
                  <a:tcPr marL="5118" marR="5118" marT="5118" marB="0" anchor="ctr">
                    <a:lnL>
                      <a:noFill/>
                    </a:lnL>
                    <a:lnR>
                      <a:noFill/>
                    </a:lnR>
                    <a:lnT>
                      <a:noFill/>
                    </a:lnT>
                    <a:lnB>
                      <a:noFill/>
                    </a:lnB>
                  </a:tcPr>
                </a:tc>
                <a:tc>
                  <a:txBody>
                    <a:bodyPr/>
                    <a:lstStyle/>
                    <a:p>
                      <a:pPr algn="l" rtl="0" fontAlgn="ctr"/>
                      <a:endParaRPr lang="en-ZA" sz="800" b="0" i="0" u="none" strike="noStrike">
                        <a:solidFill>
                          <a:srgbClr val="000000"/>
                        </a:solidFill>
                        <a:effectLst/>
                        <a:latin typeface="Arial"/>
                      </a:endParaRPr>
                    </a:p>
                  </a:txBody>
                  <a:tcPr marL="5118" marR="5118" marT="5118" marB="0" anchor="ctr">
                    <a:lnL>
                      <a:noFill/>
                    </a:lnL>
                    <a:lnR>
                      <a:noFill/>
                    </a:lnR>
                    <a:lnT>
                      <a:noFill/>
                    </a:lnT>
                    <a:lnB>
                      <a:noFill/>
                    </a:lnB>
                  </a:tcPr>
                </a:tc>
                <a:tc>
                  <a:txBody>
                    <a:bodyPr/>
                    <a:lstStyle/>
                    <a:p>
                      <a:pPr algn="l" rtl="0" fontAlgn="ctr"/>
                      <a:endParaRPr lang="en-ZA" sz="800" b="0" i="0" u="none" strike="noStrike">
                        <a:solidFill>
                          <a:srgbClr val="000000"/>
                        </a:solidFill>
                        <a:effectLst/>
                        <a:latin typeface="Arial"/>
                      </a:endParaRPr>
                    </a:p>
                  </a:txBody>
                  <a:tcPr marL="5118" marR="5118" marT="5118" marB="0" anchor="ctr">
                    <a:lnL>
                      <a:noFill/>
                    </a:lnL>
                    <a:lnR>
                      <a:noFill/>
                    </a:lnR>
                    <a:lnT>
                      <a:noFill/>
                    </a:lnT>
                    <a:lnB>
                      <a:noFill/>
                    </a:lnB>
                  </a:tcPr>
                </a:tc>
                <a:extLst>
                  <a:ext uri="{0D108BD9-81ED-4DB2-BD59-A6C34878D82A}">
                    <a16:rowId xmlns:a16="http://schemas.microsoft.com/office/drawing/2014/main" xmlns="" val="10002"/>
                  </a:ext>
                </a:extLst>
              </a:tr>
              <a:tr h="122843">
                <a:tc>
                  <a:txBody>
                    <a:bodyPr/>
                    <a:lstStyle/>
                    <a:p>
                      <a:pPr algn="just" rtl="0" fontAlgn="ctr"/>
                      <a:r>
                        <a:rPr lang="en-ZA" sz="800" b="0" i="0" u="none" strike="noStrike">
                          <a:solidFill>
                            <a:srgbClr val="000000"/>
                          </a:solidFill>
                          <a:effectLst/>
                          <a:latin typeface="Arial"/>
                        </a:rPr>
                        <a:t>Application Fees</a:t>
                      </a:r>
                    </a:p>
                  </a:txBody>
                  <a:tcPr marL="5118" marR="5118" marT="5118"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4 689</a:t>
                      </a:r>
                    </a:p>
                  </a:txBody>
                  <a:tcPr marL="5118" marR="5118" marT="5118"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4 674</a:t>
                      </a:r>
                    </a:p>
                  </a:txBody>
                  <a:tcPr marL="5118" marR="5118" marT="5118" marB="0" anchor="ctr">
                    <a:lnL>
                      <a:noFill/>
                    </a:lnL>
                    <a:lnR>
                      <a:noFill/>
                    </a:lnR>
                    <a:lnT>
                      <a:noFill/>
                    </a:lnT>
                    <a:lnB>
                      <a:noFill/>
                    </a:lnB>
                  </a:tcPr>
                </a:tc>
                <a:extLst>
                  <a:ext uri="{0D108BD9-81ED-4DB2-BD59-A6C34878D82A}">
                    <a16:rowId xmlns:a16="http://schemas.microsoft.com/office/drawing/2014/main" xmlns="" val="10003"/>
                  </a:ext>
                </a:extLst>
              </a:tr>
              <a:tr h="138198">
                <a:tc>
                  <a:txBody>
                    <a:bodyPr/>
                    <a:lstStyle/>
                    <a:p>
                      <a:pPr algn="just" rtl="0" fontAlgn="ctr"/>
                      <a:r>
                        <a:rPr lang="en-ZA" sz="800" b="0" i="0" u="none" strike="noStrike">
                          <a:solidFill>
                            <a:srgbClr val="000000"/>
                          </a:solidFill>
                          <a:effectLst/>
                          <a:latin typeface="Arial"/>
                        </a:rPr>
                        <a:t>Chartering of Departmental Vessels</a:t>
                      </a:r>
                    </a:p>
                  </a:txBody>
                  <a:tcPr marL="5118" marR="5118" marT="5118"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1 084</a:t>
                      </a:r>
                    </a:p>
                  </a:txBody>
                  <a:tcPr marL="5118" marR="5118" marT="5118"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a:t>
                      </a:r>
                    </a:p>
                  </a:txBody>
                  <a:tcPr marL="5118" marR="5118" marT="5118" marB="0" anchor="ctr">
                    <a:lnL>
                      <a:noFill/>
                    </a:lnL>
                    <a:lnR>
                      <a:noFill/>
                    </a:lnR>
                    <a:lnT>
                      <a:noFill/>
                    </a:lnT>
                    <a:lnB>
                      <a:noFill/>
                    </a:lnB>
                  </a:tcPr>
                </a:tc>
                <a:extLst>
                  <a:ext uri="{0D108BD9-81ED-4DB2-BD59-A6C34878D82A}">
                    <a16:rowId xmlns:a16="http://schemas.microsoft.com/office/drawing/2014/main" xmlns="" val="10004"/>
                  </a:ext>
                </a:extLst>
              </a:tr>
              <a:tr h="127961">
                <a:tc>
                  <a:txBody>
                    <a:bodyPr/>
                    <a:lstStyle/>
                    <a:p>
                      <a:pPr algn="just" rtl="0" fontAlgn="ctr"/>
                      <a:r>
                        <a:rPr lang="en-ZA" sz="800" b="0" i="0" u="none" strike="noStrike">
                          <a:solidFill>
                            <a:srgbClr val="000000"/>
                          </a:solidFill>
                          <a:effectLst/>
                          <a:latin typeface="Arial"/>
                        </a:rPr>
                        <a:t>Harbour Fees</a:t>
                      </a:r>
                    </a:p>
                  </a:txBody>
                  <a:tcPr marL="5118" marR="5118" marT="5118"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3 746</a:t>
                      </a:r>
                    </a:p>
                  </a:txBody>
                  <a:tcPr marL="5118" marR="5118" marT="5118"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4 801</a:t>
                      </a:r>
                    </a:p>
                  </a:txBody>
                  <a:tcPr marL="5118" marR="5118" marT="5118" marB="0" anchor="ctr">
                    <a:lnL>
                      <a:noFill/>
                    </a:lnL>
                    <a:lnR>
                      <a:noFill/>
                    </a:lnR>
                    <a:lnT>
                      <a:noFill/>
                    </a:lnT>
                    <a:lnB>
                      <a:noFill/>
                    </a:lnB>
                  </a:tcPr>
                </a:tc>
                <a:extLst>
                  <a:ext uri="{0D108BD9-81ED-4DB2-BD59-A6C34878D82A}">
                    <a16:rowId xmlns:a16="http://schemas.microsoft.com/office/drawing/2014/main" xmlns="" val="10005"/>
                  </a:ext>
                </a:extLst>
              </a:tr>
              <a:tr h="127961">
                <a:tc>
                  <a:txBody>
                    <a:bodyPr/>
                    <a:lstStyle/>
                    <a:p>
                      <a:pPr algn="just" rtl="0" fontAlgn="ctr"/>
                      <a:r>
                        <a:rPr lang="en-ZA" sz="800" b="0" i="0" u="none" strike="noStrike">
                          <a:solidFill>
                            <a:srgbClr val="000000"/>
                          </a:solidFill>
                          <a:effectLst/>
                          <a:latin typeface="Arial"/>
                        </a:rPr>
                        <a:t>Licences and Permits</a:t>
                      </a:r>
                    </a:p>
                  </a:txBody>
                  <a:tcPr marL="5118" marR="5118" marT="5118"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30 527</a:t>
                      </a:r>
                    </a:p>
                  </a:txBody>
                  <a:tcPr marL="5118" marR="5118" marT="5118"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32 976</a:t>
                      </a:r>
                    </a:p>
                  </a:txBody>
                  <a:tcPr marL="5118" marR="5118" marT="5118" marB="0" anchor="ctr">
                    <a:lnL>
                      <a:noFill/>
                    </a:lnL>
                    <a:lnR>
                      <a:noFill/>
                    </a:lnR>
                    <a:lnT>
                      <a:noFill/>
                    </a:lnT>
                    <a:lnB>
                      <a:noFill/>
                    </a:lnB>
                  </a:tcPr>
                </a:tc>
                <a:extLst>
                  <a:ext uri="{0D108BD9-81ED-4DB2-BD59-A6C34878D82A}">
                    <a16:rowId xmlns:a16="http://schemas.microsoft.com/office/drawing/2014/main" xmlns="" val="10006"/>
                  </a:ext>
                </a:extLst>
              </a:tr>
              <a:tr h="119772">
                <a:tc>
                  <a:txBody>
                    <a:bodyPr/>
                    <a:lstStyle/>
                    <a:p>
                      <a:pPr algn="just" rtl="0" fontAlgn="ctr"/>
                      <a:r>
                        <a:rPr lang="en-ZA" sz="800" b="0" i="0" u="none" strike="noStrike">
                          <a:solidFill>
                            <a:srgbClr val="000000"/>
                          </a:solidFill>
                          <a:effectLst/>
                          <a:latin typeface="Arial"/>
                        </a:rPr>
                        <a:t>Grant of right Fee</a:t>
                      </a:r>
                    </a:p>
                  </a:txBody>
                  <a:tcPr marL="5118" marR="5118" marT="5118"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767</a:t>
                      </a:r>
                    </a:p>
                  </a:txBody>
                  <a:tcPr marL="5118" marR="5118" marT="5118"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2 270</a:t>
                      </a:r>
                    </a:p>
                  </a:txBody>
                  <a:tcPr marL="5118" marR="5118" marT="5118" marB="0" anchor="ctr">
                    <a:lnL>
                      <a:noFill/>
                    </a:lnL>
                    <a:lnR>
                      <a:noFill/>
                    </a:lnR>
                    <a:lnT>
                      <a:noFill/>
                    </a:lnT>
                    <a:lnB>
                      <a:noFill/>
                    </a:lnB>
                  </a:tcPr>
                </a:tc>
                <a:extLst>
                  <a:ext uri="{0D108BD9-81ED-4DB2-BD59-A6C34878D82A}">
                    <a16:rowId xmlns:a16="http://schemas.microsoft.com/office/drawing/2014/main" xmlns="" val="10007"/>
                  </a:ext>
                </a:extLst>
              </a:tr>
              <a:tr h="119772">
                <a:tc>
                  <a:txBody>
                    <a:bodyPr/>
                    <a:lstStyle/>
                    <a:p>
                      <a:pPr algn="just" rtl="0" fontAlgn="ctr"/>
                      <a:r>
                        <a:rPr lang="en-ZA" sz="800" b="0" i="0" u="none" strike="noStrike">
                          <a:solidFill>
                            <a:srgbClr val="000000"/>
                          </a:solidFill>
                          <a:effectLst/>
                          <a:latin typeface="Arial"/>
                        </a:rPr>
                        <a:t>Foreign Exchange Surplus</a:t>
                      </a:r>
                    </a:p>
                  </a:txBody>
                  <a:tcPr marL="5118" marR="5118" marT="5118"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a:t>
                      </a:r>
                    </a:p>
                  </a:txBody>
                  <a:tcPr marL="5118" marR="5118" marT="5118"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106</a:t>
                      </a:r>
                    </a:p>
                  </a:txBody>
                  <a:tcPr marL="5118" marR="5118" marT="5118" marB="0" anchor="ctr">
                    <a:lnL>
                      <a:noFill/>
                    </a:lnL>
                    <a:lnR>
                      <a:noFill/>
                    </a:lnR>
                    <a:lnT>
                      <a:noFill/>
                    </a:lnT>
                    <a:lnB>
                      <a:noFill/>
                    </a:lnB>
                  </a:tcPr>
                </a:tc>
                <a:extLst>
                  <a:ext uri="{0D108BD9-81ED-4DB2-BD59-A6C34878D82A}">
                    <a16:rowId xmlns:a16="http://schemas.microsoft.com/office/drawing/2014/main" xmlns="" val="10008"/>
                  </a:ext>
                </a:extLst>
              </a:tr>
              <a:tr h="127961">
                <a:tc>
                  <a:txBody>
                    <a:bodyPr/>
                    <a:lstStyle/>
                    <a:p>
                      <a:pPr algn="just" rtl="0" fontAlgn="ctr"/>
                      <a:r>
                        <a:rPr lang="en-ZA" sz="800" b="0" i="0" u="none" strike="noStrike">
                          <a:solidFill>
                            <a:srgbClr val="000000"/>
                          </a:solidFill>
                          <a:effectLst/>
                          <a:latin typeface="Arial"/>
                        </a:rPr>
                        <a:t>Finance Income</a:t>
                      </a:r>
                    </a:p>
                  </a:txBody>
                  <a:tcPr marL="5118" marR="5118" marT="5118"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17 593</a:t>
                      </a:r>
                    </a:p>
                  </a:txBody>
                  <a:tcPr marL="5118" marR="5118" marT="5118"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rtl="0" fontAlgn="ctr"/>
                      <a:r>
                        <a:rPr lang="en-ZA" sz="800" b="0" i="0" u="none" strike="noStrike">
                          <a:solidFill>
                            <a:srgbClr val="000000"/>
                          </a:solidFill>
                          <a:effectLst/>
                          <a:latin typeface="Arial"/>
                        </a:rPr>
                        <a:t>17 298</a:t>
                      </a:r>
                    </a:p>
                  </a:txBody>
                  <a:tcPr marL="5118" marR="5118" marT="5118"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127961">
                <a:tc>
                  <a:txBody>
                    <a:bodyPr/>
                    <a:lstStyle/>
                    <a:p>
                      <a:pPr algn="l" rtl="0" fontAlgn="ctr"/>
                      <a:r>
                        <a:rPr lang="en-ZA" sz="800" b="1" i="0" u="none" strike="noStrike">
                          <a:solidFill>
                            <a:srgbClr val="000000"/>
                          </a:solidFill>
                          <a:effectLst/>
                          <a:latin typeface="Arial"/>
                        </a:rPr>
                        <a:t>Total Revenue from Exchange Transactions</a:t>
                      </a:r>
                    </a:p>
                  </a:txBody>
                  <a:tcPr marL="5118" marR="5118" marT="5118" marB="0" anchor="ctr">
                    <a:lnL>
                      <a:noFill/>
                    </a:lnL>
                    <a:lnR>
                      <a:noFill/>
                    </a:lnR>
                    <a:lnT>
                      <a:noFill/>
                    </a:lnT>
                    <a:lnB>
                      <a:noFill/>
                    </a:lnB>
                  </a:tcPr>
                </a:tc>
                <a:tc>
                  <a:txBody>
                    <a:bodyPr/>
                    <a:lstStyle/>
                    <a:p>
                      <a:pPr algn="r" rtl="0" fontAlgn="ctr"/>
                      <a:r>
                        <a:rPr lang="en-ZA" sz="800" b="1" i="0" u="none" strike="noStrike">
                          <a:solidFill>
                            <a:srgbClr val="000000"/>
                          </a:solidFill>
                          <a:effectLst/>
                          <a:latin typeface="Arial"/>
                        </a:rPr>
                        <a:t>58 406</a:t>
                      </a:r>
                    </a:p>
                  </a:txBody>
                  <a:tcPr marL="5118" marR="5118" marT="511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800" b="1" i="0" u="none" strike="noStrike">
                          <a:solidFill>
                            <a:srgbClr val="000000"/>
                          </a:solidFill>
                          <a:effectLst/>
                          <a:latin typeface="Arial"/>
                        </a:rPr>
                        <a:t>62 125</a:t>
                      </a:r>
                    </a:p>
                  </a:txBody>
                  <a:tcPr marL="5118" marR="5118" marT="511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122843">
                <a:tc>
                  <a:txBody>
                    <a:bodyPr/>
                    <a:lstStyle/>
                    <a:p>
                      <a:pPr algn="just" rtl="0" fontAlgn="ctr"/>
                      <a:endParaRPr lang="en-ZA" sz="800" b="0" i="0" u="none" strike="noStrike">
                        <a:solidFill>
                          <a:srgbClr val="000000"/>
                        </a:solidFill>
                        <a:effectLst/>
                        <a:latin typeface="Arial"/>
                      </a:endParaRPr>
                    </a:p>
                  </a:txBody>
                  <a:tcPr marL="5118" marR="5118" marT="5118"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 </a:t>
                      </a:r>
                    </a:p>
                  </a:txBody>
                  <a:tcPr marL="5118" marR="5118" marT="511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rtl="0" fontAlgn="ctr"/>
                      <a:r>
                        <a:rPr lang="en-ZA" sz="800" b="0" i="0" u="none" strike="noStrike">
                          <a:solidFill>
                            <a:srgbClr val="000000"/>
                          </a:solidFill>
                          <a:effectLst/>
                          <a:latin typeface="Arial"/>
                        </a:rPr>
                        <a:t> </a:t>
                      </a:r>
                    </a:p>
                  </a:txBody>
                  <a:tcPr marL="5118" marR="5118" marT="5118"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11"/>
                  </a:ext>
                </a:extLst>
              </a:tr>
              <a:tr h="153554">
                <a:tc>
                  <a:txBody>
                    <a:bodyPr/>
                    <a:lstStyle/>
                    <a:p>
                      <a:pPr algn="just" rtl="0" fontAlgn="ctr"/>
                      <a:r>
                        <a:rPr lang="en-ZA" sz="800" b="1" i="0" u="none" strike="noStrike">
                          <a:solidFill>
                            <a:srgbClr val="000000"/>
                          </a:solidFill>
                          <a:effectLst/>
                          <a:latin typeface="Arial"/>
                        </a:rPr>
                        <a:t>Revenue from non-exchange transactions</a:t>
                      </a:r>
                    </a:p>
                  </a:txBody>
                  <a:tcPr marL="5118" marR="5118" marT="5118" marB="0" anchor="ctr">
                    <a:lnL>
                      <a:noFill/>
                    </a:lnL>
                    <a:lnR>
                      <a:noFill/>
                    </a:lnR>
                    <a:lnT>
                      <a:noFill/>
                    </a:lnT>
                    <a:lnB>
                      <a:noFill/>
                    </a:lnB>
                  </a:tcPr>
                </a:tc>
                <a:tc>
                  <a:txBody>
                    <a:bodyPr/>
                    <a:lstStyle/>
                    <a:p>
                      <a:pPr algn="r" rtl="0" fontAlgn="ctr"/>
                      <a:endParaRPr lang="en-ZA" sz="800" b="0" i="0" u="none" strike="noStrike">
                        <a:solidFill>
                          <a:srgbClr val="000000"/>
                        </a:solidFill>
                        <a:effectLst/>
                        <a:latin typeface="Arial"/>
                      </a:endParaRPr>
                    </a:p>
                  </a:txBody>
                  <a:tcPr marL="5118" marR="5118" marT="5118" marB="0" anchor="ctr">
                    <a:lnL>
                      <a:noFill/>
                    </a:lnL>
                    <a:lnR>
                      <a:noFill/>
                    </a:lnR>
                    <a:lnT>
                      <a:noFill/>
                    </a:lnT>
                    <a:lnB>
                      <a:noFill/>
                    </a:lnB>
                  </a:tcPr>
                </a:tc>
                <a:tc>
                  <a:txBody>
                    <a:bodyPr/>
                    <a:lstStyle/>
                    <a:p>
                      <a:pPr algn="r" rtl="0" fontAlgn="ctr"/>
                      <a:endParaRPr lang="en-ZA" sz="800" b="0" i="0" u="none" strike="noStrike">
                        <a:solidFill>
                          <a:srgbClr val="000000"/>
                        </a:solidFill>
                        <a:effectLst/>
                        <a:latin typeface="Arial"/>
                      </a:endParaRPr>
                    </a:p>
                  </a:txBody>
                  <a:tcPr marL="5118" marR="5118" marT="5118" marB="0" anchor="ctr">
                    <a:lnL>
                      <a:noFill/>
                    </a:lnL>
                    <a:lnR>
                      <a:noFill/>
                    </a:lnR>
                    <a:lnT>
                      <a:noFill/>
                    </a:lnT>
                    <a:lnB>
                      <a:noFill/>
                    </a:lnB>
                  </a:tcPr>
                </a:tc>
                <a:extLst>
                  <a:ext uri="{0D108BD9-81ED-4DB2-BD59-A6C34878D82A}">
                    <a16:rowId xmlns:a16="http://schemas.microsoft.com/office/drawing/2014/main" xmlns="" val="10012"/>
                  </a:ext>
                </a:extLst>
              </a:tr>
              <a:tr h="133080">
                <a:tc>
                  <a:txBody>
                    <a:bodyPr/>
                    <a:lstStyle/>
                    <a:p>
                      <a:pPr algn="just" rtl="0" fontAlgn="ctr"/>
                      <a:r>
                        <a:rPr lang="en-ZA" sz="800" b="0" i="0" u="none" strike="noStrike">
                          <a:solidFill>
                            <a:srgbClr val="000000"/>
                          </a:solidFill>
                          <a:effectLst/>
                          <a:latin typeface="Arial"/>
                        </a:rPr>
                        <a:t>Levy on Fish Products</a:t>
                      </a:r>
                    </a:p>
                  </a:txBody>
                  <a:tcPr marL="5118" marR="5118" marT="5118"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59 143</a:t>
                      </a:r>
                    </a:p>
                  </a:txBody>
                  <a:tcPr marL="5118" marR="5118" marT="5118"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70 299</a:t>
                      </a:r>
                    </a:p>
                  </a:txBody>
                  <a:tcPr marL="5118" marR="5118" marT="5118" marB="0" anchor="ctr">
                    <a:lnL>
                      <a:noFill/>
                    </a:lnL>
                    <a:lnR>
                      <a:noFill/>
                    </a:lnR>
                    <a:lnT>
                      <a:noFill/>
                    </a:lnT>
                    <a:lnB>
                      <a:noFill/>
                    </a:lnB>
                  </a:tcPr>
                </a:tc>
                <a:extLst>
                  <a:ext uri="{0D108BD9-81ED-4DB2-BD59-A6C34878D82A}">
                    <a16:rowId xmlns:a16="http://schemas.microsoft.com/office/drawing/2014/main" xmlns="" val="10013"/>
                  </a:ext>
                </a:extLst>
              </a:tr>
              <a:tr h="122843">
                <a:tc>
                  <a:txBody>
                    <a:bodyPr/>
                    <a:lstStyle/>
                    <a:p>
                      <a:pPr algn="just" rtl="0" fontAlgn="ctr"/>
                      <a:r>
                        <a:rPr lang="en-ZA" sz="800" b="0" i="0" u="none" strike="noStrike">
                          <a:solidFill>
                            <a:srgbClr val="000000"/>
                          </a:solidFill>
                          <a:effectLst/>
                          <a:latin typeface="Arial"/>
                        </a:rPr>
                        <a:t>Fines</a:t>
                      </a:r>
                    </a:p>
                  </a:txBody>
                  <a:tcPr marL="5118" marR="5118" marT="5118"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1 648</a:t>
                      </a:r>
                    </a:p>
                  </a:txBody>
                  <a:tcPr marL="5118" marR="5118" marT="5118"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20 198</a:t>
                      </a:r>
                    </a:p>
                  </a:txBody>
                  <a:tcPr marL="5118" marR="5118" marT="5118" marB="0" anchor="ctr">
                    <a:lnL>
                      <a:noFill/>
                    </a:lnL>
                    <a:lnR>
                      <a:noFill/>
                    </a:lnR>
                    <a:lnT>
                      <a:noFill/>
                    </a:lnT>
                    <a:lnB>
                      <a:noFill/>
                    </a:lnB>
                  </a:tcPr>
                </a:tc>
                <a:extLst>
                  <a:ext uri="{0D108BD9-81ED-4DB2-BD59-A6C34878D82A}">
                    <a16:rowId xmlns:a16="http://schemas.microsoft.com/office/drawing/2014/main" xmlns="" val="10014"/>
                  </a:ext>
                </a:extLst>
              </a:tr>
              <a:tr h="127961">
                <a:tc>
                  <a:txBody>
                    <a:bodyPr/>
                    <a:lstStyle/>
                    <a:p>
                      <a:pPr algn="just" rtl="0" fontAlgn="ctr"/>
                      <a:r>
                        <a:rPr lang="en-ZA" sz="800" b="0" i="0" u="none" strike="noStrike">
                          <a:solidFill>
                            <a:srgbClr val="000000"/>
                          </a:solidFill>
                          <a:effectLst/>
                          <a:latin typeface="Arial"/>
                        </a:rPr>
                        <a:t>Grants and Other Transfer Payments</a:t>
                      </a:r>
                    </a:p>
                  </a:txBody>
                  <a:tcPr marL="5118" marR="5118" marT="5118"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180 713</a:t>
                      </a:r>
                    </a:p>
                  </a:txBody>
                  <a:tcPr marL="5118" marR="5118" marT="5118"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176 411</a:t>
                      </a:r>
                    </a:p>
                  </a:txBody>
                  <a:tcPr marL="5118" marR="5118" marT="5118" marB="0" anchor="ctr">
                    <a:lnL>
                      <a:noFill/>
                    </a:lnL>
                    <a:lnR>
                      <a:noFill/>
                    </a:lnR>
                    <a:lnT>
                      <a:noFill/>
                    </a:lnT>
                    <a:lnB>
                      <a:noFill/>
                    </a:lnB>
                  </a:tcPr>
                </a:tc>
                <a:extLst>
                  <a:ext uri="{0D108BD9-81ED-4DB2-BD59-A6C34878D82A}">
                    <a16:rowId xmlns:a16="http://schemas.microsoft.com/office/drawing/2014/main" xmlns="" val="10015"/>
                  </a:ext>
                </a:extLst>
              </a:tr>
              <a:tr h="127961">
                <a:tc>
                  <a:txBody>
                    <a:bodyPr/>
                    <a:lstStyle/>
                    <a:p>
                      <a:pPr algn="just" rtl="0" fontAlgn="ctr"/>
                      <a:r>
                        <a:rPr lang="en-ZA" sz="800" b="0" i="0" u="none" strike="noStrike">
                          <a:solidFill>
                            <a:srgbClr val="000000"/>
                          </a:solidFill>
                          <a:effectLst/>
                          <a:latin typeface="Arial"/>
                        </a:rPr>
                        <a:t>Realisation of Conditional Grants</a:t>
                      </a:r>
                    </a:p>
                  </a:txBody>
                  <a:tcPr marL="5118" marR="5118" marT="5118"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13 470</a:t>
                      </a:r>
                    </a:p>
                  </a:txBody>
                  <a:tcPr marL="5118" marR="5118" marT="5118"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22 244</a:t>
                      </a:r>
                    </a:p>
                  </a:txBody>
                  <a:tcPr marL="5118" marR="5118" marT="5118" marB="0" anchor="ctr">
                    <a:lnL>
                      <a:noFill/>
                    </a:lnL>
                    <a:lnR>
                      <a:noFill/>
                    </a:lnR>
                    <a:lnT>
                      <a:noFill/>
                    </a:lnT>
                    <a:lnB>
                      <a:noFill/>
                    </a:lnB>
                  </a:tcPr>
                </a:tc>
                <a:extLst>
                  <a:ext uri="{0D108BD9-81ED-4DB2-BD59-A6C34878D82A}">
                    <a16:rowId xmlns:a16="http://schemas.microsoft.com/office/drawing/2014/main" xmlns="" val="10016"/>
                  </a:ext>
                </a:extLst>
              </a:tr>
              <a:tr h="122843">
                <a:tc>
                  <a:txBody>
                    <a:bodyPr/>
                    <a:lstStyle/>
                    <a:p>
                      <a:pPr algn="just" rtl="0" fontAlgn="ctr"/>
                      <a:r>
                        <a:rPr lang="en-ZA" sz="800" b="0" i="0" u="none" strike="noStrike">
                          <a:solidFill>
                            <a:srgbClr val="000000"/>
                          </a:solidFill>
                          <a:effectLst/>
                          <a:latin typeface="Arial"/>
                        </a:rPr>
                        <a:t>Confiscated Assets and Fish Products</a:t>
                      </a:r>
                    </a:p>
                  </a:txBody>
                  <a:tcPr marL="5118" marR="5118" marT="5118"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24 871</a:t>
                      </a:r>
                    </a:p>
                  </a:txBody>
                  <a:tcPr marL="5118" marR="5118" marT="5118"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49 286</a:t>
                      </a:r>
                    </a:p>
                  </a:txBody>
                  <a:tcPr marL="5118" marR="5118" marT="5118" marB="0" anchor="ctr">
                    <a:lnL>
                      <a:noFill/>
                    </a:lnL>
                    <a:lnR>
                      <a:noFill/>
                    </a:lnR>
                    <a:lnT>
                      <a:noFill/>
                    </a:lnT>
                    <a:lnB>
                      <a:noFill/>
                    </a:lnB>
                  </a:tcPr>
                </a:tc>
                <a:extLst>
                  <a:ext uri="{0D108BD9-81ED-4DB2-BD59-A6C34878D82A}">
                    <a16:rowId xmlns:a16="http://schemas.microsoft.com/office/drawing/2014/main" xmlns="" val="10017"/>
                  </a:ext>
                </a:extLst>
              </a:tr>
              <a:tr h="122843">
                <a:tc>
                  <a:txBody>
                    <a:bodyPr/>
                    <a:lstStyle/>
                    <a:p>
                      <a:pPr algn="just" rtl="0" fontAlgn="ctr"/>
                      <a:r>
                        <a:rPr lang="en-ZA" sz="800" b="0" i="0" u="none" strike="noStrike">
                          <a:solidFill>
                            <a:srgbClr val="000000"/>
                          </a:solidFill>
                          <a:effectLst/>
                          <a:latin typeface="Arial"/>
                        </a:rPr>
                        <a:t>Other income</a:t>
                      </a:r>
                    </a:p>
                  </a:txBody>
                  <a:tcPr marL="5118" marR="5118" marT="5118"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854</a:t>
                      </a:r>
                    </a:p>
                  </a:txBody>
                  <a:tcPr marL="5118" marR="5118" marT="5118"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1 498</a:t>
                      </a:r>
                    </a:p>
                  </a:txBody>
                  <a:tcPr marL="5118" marR="5118" marT="5118" marB="0" anchor="ctr">
                    <a:lnL>
                      <a:noFill/>
                    </a:lnL>
                    <a:lnR>
                      <a:noFill/>
                    </a:lnR>
                    <a:lnT>
                      <a:noFill/>
                    </a:lnT>
                    <a:lnB>
                      <a:noFill/>
                    </a:lnB>
                  </a:tcPr>
                </a:tc>
                <a:extLst>
                  <a:ext uri="{0D108BD9-81ED-4DB2-BD59-A6C34878D82A}">
                    <a16:rowId xmlns:a16="http://schemas.microsoft.com/office/drawing/2014/main" xmlns="" val="10018"/>
                  </a:ext>
                </a:extLst>
              </a:tr>
              <a:tr h="127961">
                <a:tc>
                  <a:txBody>
                    <a:bodyPr/>
                    <a:lstStyle/>
                    <a:p>
                      <a:pPr algn="just" rtl="0" fontAlgn="ctr"/>
                      <a:r>
                        <a:rPr lang="en-ZA" sz="800" b="0" i="0" u="none" strike="noStrike">
                          <a:solidFill>
                            <a:srgbClr val="000000"/>
                          </a:solidFill>
                          <a:effectLst/>
                          <a:latin typeface="Arial"/>
                        </a:rPr>
                        <a:t>Service in kind</a:t>
                      </a:r>
                    </a:p>
                  </a:txBody>
                  <a:tcPr marL="5118" marR="5118" marT="5118"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368 403</a:t>
                      </a:r>
                    </a:p>
                  </a:txBody>
                  <a:tcPr marL="5118" marR="5118" marT="5118"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380 312</a:t>
                      </a:r>
                    </a:p>
                  </a:txBody>
                  <a:tcPr marL="5118" marR="5118" marT="5118" marB="0" anchor="ctr">
                    <a:lnL>
                      <a:noFill/>
                    </a:lnL>
                    <a:lnR>
                      <a:noFill/>
                    </a:lnR>
                    <a:lnT>
                      <a:noFill/>
                    </a:lnT>
                    <a:lnB>
                      <a:noFill/>
                    </a:lnB>
                  </a:tcPr>
                </a:tc>
                <a:extLst>
                  <a:ext uri="{0D108BD9-81ED-4DB2-BD59-A6C34878D82A}">
                    <a16:rowId xmlns:a16="http://schemas.microsoft.com/office/drawing/2014/main" xmlns="" val="10019"/>
                  </a:ext>
                </a:extLst>
              </a:tr>
              <a:tr h="127961">
                <a:tc>
                  <a:txBody>
                    <a:bodyPr/>
                    <a:lstStyle/>
                    <a:p>
                      <a:pPr algn="just" rtl="0" fontAlgn="ctr"/>
                      <a:r>
                        <a:rPr lang="en-ZA" sz="800" b="0" i="0" u="none" strike="noStrike">
                          <a:solidFill>
                            <a:srgbClr val="000000"/>
                          </a:solidFill>
                          <a:effectLst/>
                          <a:latin typeface="Arial"/>
                        </a:rPr>
                        <a:t>Donations in kind</a:t>
                      </a:r>
                    </a:p>
                  </a:txBody>
                  <a:tcPr marL="5118" marR="5118" marT="5118"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4 594</a:t>
                      </a:r>
                    </a:p>
                  </a:txBody>
                  <a:tcPr marL="5118" marR="5118" marT="5118"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rtl="0" fontAlgn="ctr"/>
                      <a:r>
                        <a:rPr lang="en-ZA" sz="800" b="0" i="0" u="none" strike="noStrike">
                          <a:solidFill>
                            <a:srgbClr val="000000"/>
                          </a:solidFill>
                          <a:effectLst/>
                          <a:latin typeface="Arial"/>
                        </a:rPr>
                        <a:t>-</a:t>
                      </a:r>
                    </a:p>
                  </a:txBody>
                  <a:tcPr marL="5118" marR="5118" marT="5118"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0"/>
                  </a:ext>
                </a:extLst>
              </a:tr>
              <a:tr h="138198">
                <a:tc>
                  <a:txBody>
                    <a:bodyPr/>
                    <a:lstStyle/>
                    <a:p>
                      <a:pPr algn="just" rtl="0" fontAlgn="ctr"/>
                      <a:r>
                        <a:rPr lang="en-ZA" sz="800" b="1" i="0" u="none" strike="noStrike">
                          <a:solidFill>
                            <a:srgbClr val="000000"/>
                          </a:solidFill>
                          <a:effectLst/>
                          <a:latin typeface="Arial"/>
                        </a:rPr>
                        <a:t>Total Revenue from Non-Exchange Transactions</a:t>
                      </a:r>
                    </a:p>
                  </a:txBody>
                  <a:tcPr marL="5118" marR="5118" marT="5118" marB="0" anchor="ctr">
                    <a:lnL>
                      <a:noFill/>
                    </a:lnL>
                    <a:lnR>
                      <a:noFill/>
                    </a:lnR>
                    <a:lnT>
                      <a:noFill/>
                    </a:lnT>
                    <a:lnB>
                      <a:noFill/>
                    </a:lnB>
                  </a:tcPr>
                </a:tc>
                <a:tc>
                  <a:txBody>
                    <a:bodyPr/>
                    <a:lstStyle/>
                    <a:p>
                      <a:pPr algn="r" rtl="0" fontAlgn="ctr"/>
                      <a:r>
                        <a:rPr lang="en-ZA" sz="800" b="1" i="0" u="none" strike="noStrike">
                          <a:solidFill>
                            <a:srgbClr val="000000"/>
                          </a:solidFill>
                          <a:effectLst/>
                          <a:latin typeface="Arial"/>
                        </a:rPr>
                        <a:t>653 696</a:t>
                      </a:r>
                    </a:p>
                  </a:txBody>
                  <a:tcPr marL="5118" marR="5118" marT="511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800" b="1" i="0" u="none" strike="noStrike">
                          <a:solidFill>
                            <a:srgbClr val="000000"/>
                          </a:solidFill>
                          <a:effectLst/>
                          <a:latin typeface="Arial"/>
                        </a:rPr>
                        <a:t>720 248</a:t>
                      </a:r>
                    </a:p>
                  </a:txBody>
                  <a:tcPr marL="5118" marR="5118" marT="511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1"/>
                  </a:ext>
                </a:extLst>
              </a:tr>
              <a:tr h="127961">
                <a:tc>
                  <a:txBody>
                    <a:bodyPr/>
                    <a:lstStyle/>
                    <a:p>
                      <a:pPr algn="just" rtl="0" fontAlgn="ctr"/>
                      <a:endParaRPr lang="en-ZA" sz="800" b="0" i="0" u="none" strike="noStrike">
                        <a:solidFill>
                          <a:srgbClr val="000000"/>
                        </a:solidFill>
                        <a:effectLst/>
                        <a:latin typeface="Arial"/>
                      </a:endParaRPr>
                    </a:p>
                  </a:txBody>
                  <a:tcPr marL="5118" marR="5118" marT="5118"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 </a:t>
                      </a:r>
                    </a:p>
                  </a:txBody>
                  <a:tcPr marL="5118" marR="5118" marT="511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800" b="0" i="0" u="none" strike="noStrike">
                          <a:solidFill>
                            <a:srgbClr val="000000"/>
                          </a:solidFill>
                          <a:effectLst/>
                          <a:latin typeface="Arial"/>
                        </a:rPr>
                        <a:t> </a:t>
                      </a:r>
                    </a:p>
                  </a:txBody>
                  <a:tcPr marL="5118" marR="5118" marT="511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2"/>
                  </a:ext>
                </a:extLst>
              </a:tr>
              <a:tr h="148435">
                <a:tc>
                  <a:txBody>
                    <a:bodyPr/>
                    <a:lstStyle/>
                    <a:p>
                      <a:pPr algn="just" rtl="0" fontAlgn="ctr"/>
                      <a:r>
                        <a:rPr lang="en-ZA" sz="800" b="0" i="0" u="none" strike="noStrike">
                          <a:solidFill>
                            <a:srgbClr val="000000"/>
                          </a:solidFill>
                          <a:effectLst/>
                          <a:latin typeface="Arial"/>
                        </a:rPr>
                        <a:t>Total Revenue</a:t>
                      </a:r>
                    </a:p>
                  </a:txBody>
                  <a:tcPr marL="5118" marR="5118" marT="5118" marB="0" anchor="ctr">
                    <a:lnL>
                      <a:noFill/>
                    </a:lnL>
                    <a:lnR>
                      <a:noFill/>
                    </a:lnR>
                    <a:lnT>
                      <a:noFill/>
                    </a:lnT>
                    <a:lnB>
                      <a:noFill/>
                    </a:lnB>
                  </a:tcPr>
                </a:tc>
                <a:tc>
                  <a:txBody>
                    <a:bodyPr/>
                    <a:lstStyle/>
                    <a:p>
                      <a:pPr algn="r" rtl="0" fontAlgn="ctr"/>
                      <a:r>
                        <a:rPr lang="en-ZA" sz="800" b="1" i="0" u="none" strike="noStrike">
                          <a:solidFill>
                            <a:srgbClr val="000000"/>
                          </a:solidFill>
                          <a:effectLst/>
                          <a:latin typeface="Arial"/>
                        </a:rPr>
                        <a:t>712 102</a:t>
                      </a:r>
                    </a:p>
                  </a:txBody>
                  <a:tcPr marL="5118" marR="5118" marT="511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800" b="1" i="0" u="none" strike="noStrike">
                          <a:solidFill>
                            <a:srgbClr val="000000"/>
                          </a:solidFill>
                          <a:effectLst/>
                          <a:latin typeface="Arial"/>
                        </a:rPr>
                        <a:t>782 373</a:t>
                      </a:r>
                    </a:p>
                  </a:txBody>
                  <a:tcPr marL="5118" marR="5118" marT="511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3"/>
                  </a:ext>
                </a:extLst>
              </a:tr>
              <a:tr h="122843">
                <a:tc>
                  <a:txBody>
                    <a:bodyPr/>
                    <a:lstStyle/>
                    <a:p>
                      <a:pPr algn="just" rtl="0" fontAlgn="ctr"/>
                      <a:endParaRPr lang="en-ZA" sz="800" b="0" i="0" u="none" strike="noStrike">
                        <a:solidFill>
                          <a:srgbClr val="000000"/>
                        </a:solidFill>
                        <a:effectLst/>
                        <a:latin typeface="Arial"/>
                      </a:endParaRPr>
                    </a:p>
                  </a:txBody>
                  <a:tcPr marL="5118" marR="5118" marT="5118"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 </a:t>
                      </a:r>
                    </a:p>
                  </a:txBody>
                  <a:tcPr marL="5118" marR="5118" marT="511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rtl="0" fontAlgn="ctr"/>
                      <a:r>
                        <a:rPr lang="en-ZA" sz="800" b="0" i="0" u="none" strike="noStrike">
                          <a:solidFill>
                            <a:srgbClr val="000000"/>
                          </a:solidFill>
                          <a:effectLst/>
                          <a:latin typeface="Arial"/>
                        </a:rPr>
                        <a:t> </a:t>
                      </a:r>
                    </a:p>
                  </a:txBody>
                  <a:tcPr marL="5118" marR="5118" marT="5118"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24"/>
                  </a:ext>
                </a:extLst>
              </a:tr>
              <a:tr h="138198">
                <a:tc>
                  <a:txBody>
                    <a:bodyPr/>
                    <a:lstStyle/>
                    <a:p>
                      <a:pPr algn="just" rtl="0" fontAlgn="ctr"/>
                      <a:r>
                        <a:rPr lang="en-ZA" sz="800" b="1" i="0" u="none" strike="noStrike">
                          <a:solidFill>
                            <a:srgbClr val="000000"/>
                          </a:solidFill>
                          <a:effectLst/>
                          <a:latin typeface="Arial"/>
                        </a:rPr>
                        <a:t>Expenses</a:t>
                      </a:r>
                    </a:p>
                  </a:txBody>
                  <a:tcPr marL="5118" marR="5118" marT="5118" marB="0" anchor="ctr">
                    <a:lnL>
                      <a:noFill/>
                    </a:lnL>
                    <a:lnR>
                      <a:noFill/>
                    </a:lnR>
                    <a:lnT>
                      <a:noFill/>
                    </a:lnT>
                    <a:lnB>
                      <a:noFill/>
                    </a:lnB>
                  </a:tcPr>
                </a:tc>
                <a:tc>
                  <a:txBody>
                    <a:bodyPr/>
                    <a:lstStyle/>
                    <a:p>
                      <a:pPr algn="r" rtl="0" fontAlgn="ctr"/>
                      <a:endParaRPr lang="en-ZA" sz="800" b="0" i="0" u="none" strike="noStrike">
                        <a:solidFill>
                          <a:srgbClr val="000000"/>
                        </a:solidFill>
                        <a:effectLst/>
                        <a:latin typeface="Arial"/>
                      </a:endParaRPr>
                    </a:p>
                  </a:txBody>
                  <a:tcPr marL="5118" marR="5118" marT="5118" marB="0" anchor="ctr">
                    <a:lnL>
                      <a:noFill/>
                    </a:lnL>
                    <a:lnR>
                      <a:noFill/>
                    </a:lnR>
                    <a:lnT>
                      <a:noFill/>
                    </a:lnT>
                    <a:lnB>
                      <a:noFill/>
                    </a:lnB>
                  </a:tcPr>
                </a:tc>
                <a:tc>
                  <a:txBody>
                    <a:bodyPr/>
                    <a:lstStyle/>
                    <a:p>
                      <a:pPr algn="r" rtl="0" fontAlgn="ctr"/>
                      <a:endParaRPr lang="en-ZA" sz="800" b="0" i="0" u="none" strike="noStrike">
                        <a:solidFill>
                          <a:srgbClr val="000000"/>
                        </a:solidFill>
                        <a:effectLst/>
                        <a:latin typeface="Arial"/>
                      </a:endParaRPr>
                    </a:p>
                  </a:txBody>
                  <a:tcPr marL="5118" marR="5118" marT="5118" marB="0" anchor="ctr">
                    <a:lnL>
                      <a:noFill/>
                    </a:lnL>
                    <a:lnR>
                      <a:noFill/>
                    </a:lnR>
                    <a:lnT>
                      <a:noFill/>
                    </a:lnT>
                    <a:lnB>
                      <a:noFill/>
                    </a:lnB>
                  </a:tcPr>
                </a:tc>
                <a:extLst>
                  <a:ext uri="{0D108BD9-81ED-4DB2-BD59-A6C34878D82A}">
                    <a16:rowId xmlns:a16="http://schemas.microsoft.com/office/drawing/2014/main" xmlns="" val="10025"/>
                  </a:ext>
                </a:extLst>
              </a:tr>
              <a:tr h="122843">
                <a:tc>
                  <a:txBody>
                    <a:bodyPr/>
                    <a:lstStyle/>
                    <a:p>
                      <a:pPr algn="just" rtl="0" fontAlgn="ctr"/>
                      <a:r>
                        <a:rPr lang="en-ZA" sz="800" b="0" i="0" u="none" strike="noStrike">
                          <a:solidFill>
                            <a:srgbClr val="000000"/>
                          </a:solidFill>
                          <a:effectLst/>
                          <a:latin typeface="Arial"/>
                        </a:rPr>
                        <a:t>Consumables used</a:t>
                      </a:r>
                    </a:p>
                  </a:txBody>
                  <a:tcPr marL="5118" marR="5118" marT="5118"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-3 702</a:t>
                      </a:r>
                    </a:p>
                  </a:txBody>
                  <a:tcPr marL="5118" marR="5118" marT="5118"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-6 364</a:t>
                      </a:r>
                    </a:p>
                  </a:txBody>
                  <a:tcPr marL="5118" marR="5118" marT="5118" marB="0" anchor="ctr">
                    <a:lnL>
                      <a:noFill/>
                    </a:lnL>
                    <a:lnR>
                      <a:noFill/>
                    </a:lnR>
                    <a:lnT>
                      <a:noFill/>
                    </a:lnT>
                    <a:lnB>
                      <a:noFill/>
                    </a:lnB>
                  </a:tcPr>
                </a:tc>
                <a:extLst>
                  <a:ext uri="{0D108BD9-81ED-4DB2-BD59-A6C34878D82A}">
                    <a16:rowId xmlns:a16="http://schemas.microsoft.com/office/drawing/2014/main" xmlns="" val="10026"/>
                  </a:ext>
                </a:extLst>
              </a:tr>
              <a:tr h="138198">
                <a:tc>
                  <a:txBody>
                    <a:bodyPr/>
                    <a:lstStyle/>
                    <a:p>
                      <a:pPr algn="just" rtl="0" fontAlgn="ctr"/>
                      <a:r>
                        <a:rPr lang="en-ZA" sz="800" b="0" i="0" u="none" strike="noStrike">
                          <a:solidFill>
                            <a:srgbClr val="000000"/>
                          </a:solidFill>
                          <a:effectLst/>
                          <a:latin typeface="Arial"/>
                        </a:rPr>
                        <a:t>Depreciation and amortisation</a:t>
                      </a:r>
                    </a:p>
                  </a:txBody>
                  <a:tcPr marL="5118" marR="5118" marT="5118"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-26 720</a:t>
                      </a:r>
                    </a:p>
                  </a:txBody>
                  <a:tcPr marL="5118" marR="5118" marT="5118"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-27 033</a:t>
                      </a:r>
                    </a:p>
                  </a:txBody>
                  <a:tcPr marL="5118" marR="5118" marT="5118" marB="0" anchor="ctr">
                    <a:lnL>
                      <a:noFill/>
                    </a:lnL>
                    <a:lnR>
                      <a:noFill/>
                    </a:lnR>
                    <a:lnT>
                      <a:noFill/>
                    </a:lnT>
                    <a:lnB>
                      <a:noFill/>
                    </a:lnB>
                  </a:tcPr>
                </a:tc>
                <a:extLst>
                  <a:ext uri="{0D108BD9-81ED-4DB2-BD59-A6C34878D82A}">
                    <a16:rowId xmlns:a16="http://schemas.microsoft.com/office/drawing/2014/main" xmlns="" val="10027"/>
                  </a:ext>
                </a:extLst>
              </a:tr>
              <a:tr h="119772">
                <a:tc>
                  <a:txBody>
                    <a:bodyPr/>
                    <a:lstStyle/>
                    <a:p>
                      <a:pPr algn="just" rtl="0" fontAlgn="ctr"/>
                      <a:r>
                        <a:rPr lang="en-ZA" sz="800" b="0" i="0" u="none" strike="noStrike">
                          <a:solidFill>
                            <a:srgbClr val="000000"/>
                          </a:solidFill>
                          <a:effectLst/>
                          <a:latin typeface="Arial"/>
                        </a:rPr>
                        <a:t>Transportation costs</a:t>
                      </a:r>
                    </a:p>
                  </a:txBody>
                  <a:tcPr marL="5118" marR="5118" marT="5118"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-46 073</a:t>
                      </a:r>
                    </a:p>
                  </a:txBody>
                  <a:tcPr marL="5118" marR="5118" marT="5118"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-41 860</a:t>
                      </a:r>
                    </a:p>
                  </a:txBody>
                  <a:tcPr marL="5118" marR="5118" marT="5118" marB="0" anchor="ctr">
                    <a:lnL>
                      <a:noFill/>
                    </a:lnL>
                    <a:lnR>
                      <a:noFill/>
                    </a:lnR>
                    <a:lnT>
                      <a:noFill/>
                    </a:lnT>
                    <a:lnB>
                      <a:noFill/>
                    </a:lnB>
                  </a:tcPr>
                </a:tc>
                <a:extLst>
                  <a:ext uri="{0D108BD9-81ED-4DB2-BD59-A6C34878D82A}">
                    <a16:rowId xmlns:a16="http://schemas.microsoft.com/office/drawing/2014/main" xmlns="" val="10028"/>
                  </a:ext>
                </a:extLst>
              </a:tr>
              <a:tr h="122843">
                <a:tc>
                  <a:txBody>
                    <a:bodyPr/>
                    <a:lstStyle/>
                    <a:p>
                      <a:pPr algn="just" rtl="0" fontAlgn="ctr"/>
                      <a:r>
                        <a:rPr lang="en-ZA" sz="800" b="0" i="0" u="none" strike="noStrike">
                          <a:solidFill>
                            <a:srgbClr val="000000"/>
                          </a:solidFill>
                          <a:effectLst/>
                          <a:latin typeface="Arial"/>
                        </a:rPr>
                        <a:t>Advertising costs</a:t>
                      </a:r>
                    </a:p>
                  </a:txBody>
                  <a:tcPr marL="5118" marR="5118" marT="5118"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-364</a:t>
                      </a:r>
                    </a:p>
                  </a:txBody>
                  <a:tcPr marL="5118" marR="5118" marT="5118"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-590</a:t>
                      </a:r>
                    </a:p>
                  </a:txBody>
                  <a:tcPr marL="5118" marR="5118" marT="5118" marB="0" anchor="ctr">
                    <a:lnL>
                      <a:noFill/>
                    </a:lnL>
                    <a:lnR>
                      <a:noFill/>
                    </a:lnR>
                    <a:lnT>
                      <a:noFill/>
                    </a:lnT>
                    <a:lnB>
                      <a:noFill/>
                    </a:lnB>
                  </a:tcPr>
                </a:tc>
                <a:extLst>
                  <a:ext uri="{0D108BD9-81ED-4DB2-BD59-A6C34878D82A}">
                    <a16:rowId xmlns:a16="http://schemas.microsoft.com/office/drawing/2014/main" xmlns="" val="10029"/>
                  </a:ext>
                </a:extLst>
              </a:tr>
              <a:tr h="122843">
                <a:tc>
                  <a:txBody>
                    <a:bodyPr/>
                    <a:lstStyle/>
                    <a:p>
                      <a:pPr algn="just" rtl="0" fontAlgn="ctr"/>
                      <a:r>
                        <a:rPr lang="en-ZA" sz="800" b="0" i="0" u="none" strike="noStrike">
                          <a:solidFill>
                            <a:srgbClr val="000000"/>
                          </a:solidFill>
                          <a:effectLst/>
                          <a:latin typeface="Arial"/>
                        </a:rPr>
                        <a:t>Operating lease payments</a:t>
                      </a:r>
                    </a:p>
                  </a:txBody>
                  <a:tcPr marL="5118" marR="5118" marT="5118"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-2 698</a:t>
                      </a:r>
                    </a:p>
                  </a:txBody>
                  <a:tcPr marL="5118" marR="5118" marT="5118"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-2 789</a:t>
                      </a:r>
                    </a:p>
                  </a:txBody>
                  <a:tcPr marL="5118" marR="5118" marT="5118" marB="0" anchor="ctr">
                    <a:lnL>
                      <a:noFill/>
                    </a:lnL>
                    <a:lnR>
                      <a:noFill/>
                    </a:lnR>
                    <a:lnT>
                      <a:noFill/>
                    </a:lnT>
                    <a:lnB>
                      <a:noFill/>
                    </a:lnB>
                  </a:tcPr>
                </a:tc>
                <a:extLst>
                  <a:ext uri="{0D108BD9-81ED-4DB2-BD59-A6C34878D82A}">
                    <a16:rowId xmlns:a16="http://schemas.microsoft.com/office/drawing/2014/main" xmlns="" val="10030"/>
                  </a:ext>
                </a:extLst>
              </a:tr>
              <a:tr h="133080">
                <a:tc>
                  <a:txBody>
                    <a:bodyPr/>
                    <a:lstStyle/>
                    <a:p>
                      <a:pPr algn="just" rtl="0" fontAlgn="ctr"/>
                      <a:r>
                        <a:rPr lang="en-ZA" sz="800" b="0" i="0" u="none" strike="noStrike">
                          <a:solidFill>
                            <a:srgbClr val="000000"/>
                          </a:solidFill>
                          <a:effectLst/>
                          <a:latin typeface="Arial"/>
                        </a:rPr>
                        <a:t>Other deficits</a:t>
                      </a:r>
                    </a:p>
                  </a:txBody>
                  <a:tcPr marL="5118" marR="5118" marT="5118"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-23</a:t>
                      </a:r>
                    </a:p>
                  </a:txBody>
                  <a:tcPr marL="5118" marR="5118" marT="5118"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-24</a:t>
                      </a:r>
                    </a:p>
                  </a:txBody>
                  <a:tcPr marL="5118" marR="5118" marT="5118" marB="0" anchor="ctr">
                    <a:lnL>
                      <a:noFill/>
                    </a:lnL>
                    <a:lnR>
                      <a:noFill/>
                    </a:lnR>
                    <a:lnT>
                      <a:noFill/>
                    </a:lnT>
                    <a:lnB>
                      <a:noFill/>
                    </a:lnB>
                  </a:tcPr>
                </a:tc>
                <a:extLst>
                  <a:ext uri="{0D108BD9-81ED-4DB2-BD59-A6C34878D82A}">
                    <a16:rowId xmlns:a16="http://schemas.microsoft.com/office/drawing/2014/main" xmlns="" val="10031"/>
                  </a:ext>
                </a:extLst>
              </a:tr>
              <a:tr h="133080">
                <a:tc>
                  <a:txBody>
                    <a:bodyPr/>
                    <a:lstStyle/>
                    <a:p>
                      <a:pPr algn="just" rtl="0" fontAlgn="ctr"/>
                      <a:r>
                        <a:rPr lang="en-ZA" sz="800" b="0" i="0" u="none" strike="noStrike">
                          <a:solidFill>
                            <a:srgbClr val="000000"/>
                          </a:solidFill>
                          <a:effectLst/>
                          <a:latin typeface="Arial"/>
                        </a:rPr>
                        <a:t>Vessel operating costs</a:t>
                      </a:r>
                    </a:p>
                  </a:txBody>
                  <a:tcPr marL="5118" marR="5118" marT="5118"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-179 069</a:t>
                      </a:r>
                    </a:p>
                  </a:txBody>
                  <a:tcPr marL="5118" marR="5118" marT="5118"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-168 263</a:t>
                      </a:r>
                    </a:p>
                  </a:txBody>
                  <a:tcPr marL="5118" marR="5118" marT="5118" marB="0" anchor="ctr">
                    <a:lnL>
                      <a:noFill/>
                    </a:lnL>
                    <a:lnR>
                      <a:noFill/>
                    </a:lnR>
                    <a:lnT>
                      <a:noFill/>
                    </a:lnT>
                    <a:lnB>
                      <a:noFill/>
                    </a:lnB>
                  </a:tcPr>
                </a:tc>
                <a:extLst>
                  <a:ext uri="{0D108BD9-81ED-4DB2-BD59-A6C34878D82A}">
                    <a16:rowId xmlns:a16="http://schemas.microsoft.com/office/drawing/2014/main" xmlns="" val="10032"/>
                  </a:ext>
                </a:extLst>
              </a:tr>
              <a:tr h="127961">
                <a:tc>
                  <a:txBody>
                    <a:bodyPr/>
                    <a:lstStyle/>
                    <a:p>
                      <a:pPr algn="just" rtl="0" fontAlgn="ctr"/>
                      <a:r>
                        <a:rPr lang="en-ZA" sz="800" b="0" i="0" u="none" strike="noStrike">
                          <a:solidFill>
                            <a:srgbClr val="000000"/>
                          </a:solidFill>
                          <a:effectLst/>
                          <a:latin typeface="Arial"/>
                        </a:rPr>
                        <a:t>Financial contributions</a:t>
                      </a:r>
                    </a:p>
                  </a:txBody>
                  <a:tcPr marL="5118" marR="5118" marT="5118"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-5 394</a:t>
                      </a:r>
                    </a:p>
                  </a:txBody>
                  <a:tcPr marL="5118" marR="5118" marT="5118"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-11 151</a:t>
                      </a:r>
                    </a:p>
                  </a:txBody>
                  <a:tcPr marL="5118" marR="5118" marT="5118" marB="0" anchor="ctr">
                    <a:lnL>
                      <a:noFill/>
                    </a:lnL>
                    <a:lnR>
                      <a:noFill/>
                    </a:lnR>
                    <a:lnT>
                      <a:noFill/>
                    </a:lnT>
                    <a:lnB>
                      <a:noFill/>
                    </a:lnB>
                  </a:tcPr>
                </a:tc>
                <a:extLst>
                  <a:ext uri="{0D108BD9-81ED-4DB2-BD59-A6C34878D82A}">
                    <a16:rowId xmlns:a16="http://schemas.microsoft.com/office/drawing/2014/main" xmlns="" val="10033"/>
                  </a:ext>
                </a:extLst>
              </a:tr>
              <a:tr h="127961">
                <a:tc>
                  <a:txBody>
                    <a:bodyPr/>
                    <a:lstStyle/>
                    <a:p>
                      <a:pPr algn="just" rtl="0" fontAlgn="ctr"/>
                      <a:r>
                        <a:rPr lang="en-ZA" sz="800" b="0" i="0" u="none" strike="noStrike">
                          <a:solidFill>
                            <a:srgbClr val="000000"/>
                          </a:solidFill>
                          <a:effectLst/>
                          <a:latin typeface="Arial"/>
                        </a:rPr>
                        <a:t>Other operational costs</a:t>
                      </a:r>
                    </a:p>
                  </a:txBody>
                  <a:tcPr marL="5118" marR="5118" marT="5118"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-127 124</a:t>
                      </a:r>
                    </a:p>
                  </a:txBody>
                  <a:tcPr marL="5118" marR="5118" marT="5118"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-125 277</a:t>
                      </a:r>
                    </a:p>
                  </a:txBody>
                  <a:tcPr marL="5118" marR="5118" marT="5118" marB="0" anchor="ctr">
                    <a:lnL>
                      <a:noFill/>
                    </a:lnL>
                    <a:lnR>
                      <a:noFill/>
                    </a:lnR>
                    <a:lnT>
                      <a:noFill/>
                    </a:lnT>
                    <a:lnB>
                      <a:noFill/>
                    </a:lnB>
                  </a:tcPr>
                </a:tc>
                <a:extLst>
                  <a:ext uri="{0D108BD9-81ED-4DB2-BD59-A6C34878D82A}">
                    <a16:rowId xmlns:a16="http://schemas.microsoft.com/office/drawing/2014/main" xmlns="" val="10034"/>
                  </a:ext>
                </a:extLst>
              </a:tr>
              <a:tr h="133080">
                <a:tc>
                  <a:txBody>
                    <a:bodyPr/>
                    <a:lstStyle/>
                    <a:p>
                      <a:pPr algn="just" rtl="0" fontAlgn="ctr"/>
                      <a:r>
                        <a:rPr lang="en-ZA" sz="800" b="0" i="0" u="none" strike="noStrike">
                          <a:solidFill>
                            <a:srgbClr val="000000"/>
                          </a:solidFill>
                          <a:effectLst/>
                          <a:latin typeface="Arial"/>
                        </a:rPr>
                        <a:t>Foreign exchange loss</a:t>
                      </a:r>
                    </a:p>
                  </a:txBody>
                  <a:tcPr marL="5118" marR="5118" marT="5118"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-211</a:t>
                      </a:r>
                    </a:p>
                  </a:txBody>
                  <a:tcPr marL="5118" marR="5118" marT="5118"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a:t>
                      </a:r>
                    </a:p>
                  </a:txBody>
                  <a:tcPr marL="5118" marR="5118" marT="5118" marB="0" anchor="ctr">
                    <a:lnL>
                      <a:noFill/>
                    </a:lnL>
                    <a:lnR>
                      <a:noFill/>
                    </a:lnR>
                    <a:lnT>
                      <a:noFill/>
                    </a:lnT>
                    <a:lnB>
                      <a:noFill/>
                    </a:lnB>
                  </a:tcPr>
                </a:tc>
                <a:extLst>
                  <a:ext uri="{0D108BD9-81ED-4DB2-BD59-A6C34878D82A}">
                    <a16:rowId xmlns:a16="http://schemas.microsoft.com/office/drawing/2014/main" xmlns="" val="10035"/>
                  </a:ext>
                </a:extLst>
              </a:tr>
              <a:tr h="119772">
                <a:tc>
                  <a:txBody>
                    <a:bodyPr/>
                    <a:lstStyle/>
                    <a:p>
                      <a:pPr algn="just" rtl="0" fontAlgn="ctr"/>
                      <a:r>
                        <a:rPr lang="en-ZA" sz="800" b="0" i="0" u="none" strike="noStrike">
                          <a:solidFill>
                            <a:srgbClr val="000000"/>
                          </a:solidFill>
                          <a:effectLst/>
                          <a:latin typeface="Arial"/>
                        </a:rPr>
                        <a:t>Service in kind</a:t>
                      </a:r>
                    </a:p>
                  </a:txBody>
                  <a:tcPr marL="5118" marR="5118" marT="5118"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-368 403</a:t>
                      </a:r>
                    </a:p>
                  </a:txBody>
                  <a:tcPr marL="5118" marR="5118" marT="511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ZA" sz="800" b="0" i="0" u="none" strike="noStrike">
                          <a:solidFill>
                            <a:srgbClr val="000000"/>
                          </a:solidFill>
                          <a:effectLst/>
                          <a:latin typeface="Arial"/>
                        </a:rPr>
                        <a:t>-380 312</a:t>
                      </a:r>
                    </a:p>
                  </a:txBody>
                  <a:tcPr marL="5118" marR="5118" marT="5118"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36"/>
                  </a:ext>
                </a:extLst>
              </a:tr>
              <a:tr h="127961">
                <a:tc>
                  <a:txBody>
                    <a:bodyPr/>
                    <a:lstStyle/>
                    <a:p>
                      <a:pPr algn="just" rtl="0" fontAlgn="ctr"/>
                      <a:endParaRPr lang="en-ZA" sz="800" b="0" i="0" u="none" strike="noStrike">
                        <a:solidFill>
                          <a:srgbClr val="000000"/>
                        </a:solidFill>
                        <a:effectLst/>
                        <a:latin typeface="Arial"/>
                      </a:endParaRPr>
                    </a:p>
                  </a:txBody>
                  <a:tcPr marL="5118" marR="5118" marT="5118"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 </a:t>
                      </a:r>
                    </a:p>
                  </a:txBody>
                  <a:tcPr marL="5118" marR="5118" marT="5118"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800" b="0" i="0" u="none" strike="noStrike">
                          <a:solidFill>
                            <a:srgbClr val="000000"/>
                          </a:solidFill>
                          <a:effectLst/>
                          <a:latin typeface="Arial"/>
                        </a:rPr>
                        <a:t> </a:t>
                      </a:r>
                    </a:p>
                  </a:txBody>
                  <a:tcPr marL="5118" marR="5118" marT="5118"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37"/>
                  </a:ext>
                </a:extLst>
              </a:tr>
              <a:tr h="127961">
                <a:tc>
                  <a:txBody>
                    <a:bodyPr/>
                    <a:lstStyle/>
                    <a:p>
                      <a:pPr algn="just" rtl="0" fontAlgn="ctr"/>
                      <a:r>
                        <a:rPr lang="en-ZA" sz="800" b="1" i="0" u="none" strike="noStrike">
                          <a:solidFill>
                            <a:srgbClr val="000000"/>
                          </a:solidFill>
                          <a:effectLst/>
                          <a:latin typeface="Arial"/>
                        </a:rPr>
                        <a:t>Surplus/(Deficit) for the year</a:t>
                      </a:r>
                    </a:p>
                  </a:txBody>
                  <a:tcPr marL="5118" marR="5118" marT="5118" marB="0" anchor="ctr">
                    <a:lnL>
                      <a:noFill/>
                    </a:lnL>
                    <a:lnR>
                      <a:noFill/>
                    </a:lnR>
                    <a:lnT>
                      <a:noFill/>
                    </a:lnT>
                    <a:lnB>
                      <a:noFill/>
                    </a:lnB>
                  </a:tcPr>
                </a:tc>
                <a:tc>
                  <a:txBody>
                    <a:bodyPr/>
                    <a:lstStyle/>
                    <a:p>
                      <a:pPr algn="r" rtl="0" fontAlgn="ctr"/>
                      <a:r>
                        <a:rPr lang="en-ZA" sz="800" b="1" i="0" u="none" strike="noStrike">
                          <a:solidFill>
                            <a:srgbClr val="000000"/>
                          </a:solidFill>
                          <a:effectLst/>
                          <a:latin typeface="Arial"/>
                        </a:rPr>
                        <a:t>-47 679</a:t>
                      </a:r>
                    </a:p>
                  </a:txBody>
                  <a:tcPr marL="5118" marR="5118" marT="511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rtl="0" fontAlgn="ctr"/>
                      <a:r>
                        <a:rPr lang="en-ZA" sz="800" b="1" i="0" u="none" strike="noStrike" dirty="0">
                          <a:solidFill>
                            <a:srgbClr val="000000"/>
                          </a:solidFill>
                          <a:effectLst/>
                          <a:latin typeface="Arial"/>
                        </a:rPr>
                        <a:t>18 710</a:t>
                      </a:r>
                    </a:p>
                  </a:txBody>
                  <a:tcPr marL="5118" marR="5118" marT="5118"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38"/>
                  </a:ext>
                </a:extLst>
              </a:tr>
            </a:tbl>
          </a:graphicData>
        </a:graphic>
      </p:graphicFrame>
    </p:spTree>
    <p:extLst>
      <p:ext uri="{BB962C8B-B14F-4D97-AF65-F5344CB8AC3E}">
        <p14:creationId xmlns:p14="http://schemas.microsoft.com/office/powerpoint/2010/main" xmlns="" val="35292740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latin typeface="Arial" charset="0"/>
                <a:cs typeface="Arial" charset="0"/>
              </a:rPr>
              <a:t>Statement of Changes in the Assets for year end </a:t>
            </a:r>
            <a:br>
              <a:rPr lang="en-US" altLang="en-US" dirty="0">
                <a:latin typeface="Arial" charset="0"/>
                <a:cs typeface="Arial" charset="0"/>
              </a:rPr>
            </a:br>
            <a:r>
              <a:rPr lang="en-US" altLang="en-US" dirty="0">
                <a:latin typeface="Arial" charset="0"/>
                <a:cs typeface="Arial" charset="0"/>
              </a:rPr>
              <a:t>31 March 2018</a:t>
            </a:r>
            <a:endParaRPr lang="en-ZA" dirty="0"/>
          </a:p>
        </p:txBody>
      </p:sp>
      <p:sp>
        <p:nvSpPr>
          <p:cNvPr id="4" name="Slide Number Placeholder 3"/>
          <p:cNvSpPr>
            <a:spLocks noGrp="1"/>
          </p:cNvSpPr>
          <p:nvPr>
            <p:ph type="sldNum" sz="quarter" idx="10"/>
          </p:nvPr>
        </p:nvSpPr>
        <p:spPr/>
        <p:txBody>
          <a:bodyPr/>
          <a:lstStyle/>
          <a:p>
            <a:pPr>
              <a:defRPr/>
            </a:pPr>
            <a:fld id="{8644B82F-AE1A-44E3-8385-CFA9707FA6CD}" type="slidenum">
              <a:rPr lang="en-ZA" smtClean="0"/>
              <a:pPr>
                <a:defRPr/>
              </a:pPr>
              <a:t>39</a:t>
            </a:fld>
            <a:endParaRPr lang="en-ZA"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1070115962"/>
              </p:ext>
            </p:extLst>
          </p:nvPr>
        </p:nvGraphicFramePr>
        <p:xfrm>
          <a:off x="2250356" y="1476378"/>
          <a:ext cx="5904656" cy="4969543"/>
        </p:xfrm>
        <a:graphic>
          <a:graphicData uri="http://schemas.openxmlformats.org/drawingml/2006/table">
            <a:tbl>
              <a:tblPr/>
              <a:tblGrid>
                <a:gridCol w="2740282">
                  <a:extLst>
                    <a:ext uri="{9D8B030D-6E8A-4147-A177-3AD203B41FA5}">
                      <a16:colId xmlns:a16="http://schemas.microsoft.com/office/drawing/2014/main" xmlns="" val="20000"/>
                    </a:ext>
                  </a:extLst>
                </a:gridCol>
                <a:gridCol w="1582187">
                  <a:extLst>
                    <a:ext uri="{9D8B030D-6E8A-4147-A177-3AD203B41FA5}">
                      <a16:colId xmlns:a16="http://schemas.microsoft.com/office/drawing/2014/main" xmlns="" val="20001"/>
                    </a:ext>
                  </a:extLst>
                </a:gridCol>
                <a:gridCol w="1582187">
                  <a:extLst>
                    <a:ext uri="{9D8B030D-6E8A-4147-A177-3AD203B41FA5}">
                      <a16:colId xmlns:a16="http://schemas.microsoft.com/office/drawing/2014/main" xmlns="" val="20002"/>
                    </a:ext>
                  </a:extLst>
                </a:gridCol>
              </a:tblGrid>
              <a:tr h="478897">
                <a:tc rowSpan="3">
                  <a:txBody>
                    <a:bodyPr/>
                    <a:lstStyle/>
                    <a:p>
                      <a:pPr algn="just" rtl="0" fontAlgn="ctr"/>
                      <a:endParaRPr lang="en-ZA" sz="1400" b="0" i="0" u="none" strike="noStrike">
                        <a:solidFill>
                          <a:srgbClr val="000000"/>
                        </a:solidFill>
                        <a:effectLst/>
                        <a:latin typeface="Arial"/>
                      </a:endParaRPr>
                    </a:p>
                  </a:txBody>
                  <a:tcPr marL="9525" marR="9525" marT="9525" marB="0" anchor="ctr">
                    <a:lnL>
                      <a:noFill/>
                    </a:lnL>
                    <a:lnR>
                      <a:noFill/>
                    </a:lnR>
                    <a:lnT>
                      <a:noFill/>
                    </a:lnT>
                    <a:lnB>
                      <a:noFill/>
                    </a:lnB>
                  </a:tcPr>
                </a:tc>
                <a:tc>
                  <a:txBody>
                    <a:bodyPr/>
                    <a:lstStyle/>
                    <a:p>
                      <a:pPr algn="ctr" rtl="0" fontAlgn="ctr"/>
                      <a:r>
                        <a:rPr lang="en-ZA" sz="1400" b="1" i="0" u="none" strike="noStrike">
                          <a:solidFill>
                            <a:srgbClr val="000000"/>
                          </a:solidFill>
                          <a:effectLst/>
                          <a:latin typeface="Arial"/>
                        </a:rPr>
                        <a:t>Accumulated surplus</a:t>
                      </a:r>
                    </a:p>
                  </a:txBody>
                  <a:tcPr marL="9525" marR="9525" marT="9525" marB="0" anchor="ctr">
                    <a:lnL>
                      <a:noFill/>
                    </a:lnL>
                    <a:lnR>
                      <a:noFill/>
                    </a:lnR>
                    <a:lnT>
                      <a:noFill/>
                    </a:lnT>
                    <a:lnB>
                      <a:noFill/>
                    </a:lnB>
                  </a:tcPr>
                </a:tc>
                <a:tc>
                  <a:txBody>
                    <a:bodyPr/>
                    <a:lstStyle/>
                    <a:p>
                      <a:pPr algn="ctr" rtl="0" fontAlgn="ctr"/>
                      <a:r>
                        <a:rPr lang="en-ZA" sz="1400" b="1" i="0" u="none" strike="noStrike">
                          <a:solidFill>
                            <a:srgbClr val="000000"/>
                          </a:solidFill>
                          <a:effectLst/>
                          <a:latin typeface="Arial"/>
                        </a:rPr>
                        <a:t>Total net assets</a:t>
                      </a:r>
                    </a:p>
                  </a:txBody>
                  <a:tcPr marL="9525" marR="9525" marT="9525" marB="0" anchor="ctr">
                    <a:lnL>
                      <a:noFill/>
                    </a:lnL>
                    <a:lnR>
                      <a:noFill/>
                    </a:lnR>
                    <a:lnT>
                      <a:noFill/>
                    </a:lnT>
                    <a:lnB>
                      <a:noFill/>
                    </a:lnB>
                  </a:tcPr>
                </a:tc>
                <a:extLst>
                  <a:ext uri="{0D108BD9-81ED-4DB2-BD59-A6C34878D82A}">
                    <a16:rowId xmlns:a16="http://schemas.microsoft.com/office/drawing/2014/main" xmlns="" val="10000"/>
                  </a:ext>
                </a:extLst>
              </a:tr>
              <a:tr h="239448">
                <a:tc vMerge="1">
                  <a:txBody>
                    <a:bodyPr/>
                    <a:lstStyle/>
                    <a:p>
                      <a:endParaRPr lang="en-ZA"/>
                    </a:p>
                  </a:txBody>
                  <a:tcPr/>
                </a:tc>
                <a:tc>
                  <a:txBody>
                    <a:bodyPr/>
                    <a:lstStyle/>
                    <a:p>
                      <a:pPr algn="ctr" rtl="0" fontAlgn="ctr"/>
                      <a:r>
                        <a:rPr lang="en-ZA" sz="1400" b="1" i="0" u="none" strike="noStrike">
                          <a:solidFill>
                            <a:srgbClr val="000000"/>
                          </a:solidFill>
                          <a:effectLst/>
                          <a:latin typeface="Arial"/>
                        </a:rPr>
                        <a:t>R’000</a:t>
                      </a:r>
                    </a:p>
                  </a:txBody>
                  <a:tcPr marL="9525" marR="9525" marT="9525" marB="0" anchor="ctr">
                    <a:lnL>
                      <a:noFill/>
                    </a:lnL>
                    <a:lnR>
                      <a:noFill/>
                    </a:lnR>
                    <a:lnT>
                      <a:noFill/>
                    </a:lnT>
                    <a:lnB>
                      <a:noFill/>
                    </a:lnB>
                  </a:tcPr>
                </a:tc>
                <a:tc>
                  <a:txBody>
                    <a:bodyPr/>
                    <a:lstStyle/>
                    <a:p>
                      <a:pPr algn="ctr" rtl="0" fontAlgn="ctr"/>
                      <a:r>
                        <a:rPr lang="en-ZA" sz="1400" b="1" i="0" u="none" strike="noStrike">
                          <a:solidFill>
                            <a:srgbClr val="000000"/>
                          </a:solidFill>
                          <a:effectLst/>
                          <a:latin typeface="Arial"/>
                        </a:rPr>
                        <a:t>R’000</a:t>
                      </a:r>
                    </a:p>
                  </a:txBody>
                  <a:tcPr marL="9525" marR="9525" marT="9525" marB="0" anchor="ctr">
                    <a:lnL>
                      <a:noFill/>
                    </a:lnL>
                    <a:lnR>
                      <a:noFill/>
                    </a:lnR>
                    <a:lnT>
                      <a:noFill/>
                    </a:lnT>
                    <a:lnB>
                      <a:noFill/>
                    </a:lnB>
                  </a:tcPr>
                </a:tc>
                <a:extLst>
                  <a:ext uri="{0D108BD9-81ED-4DB2-BD59-A6C34878D82A}">
                    <a16:rowId xmlns:a16="http://schemas.microsoft.com/office/drawing/2014/main" xmlns="" val="10001"/>
                  </a:ext>
                </a:extLst>
              </a:tr>
              <a:tr h="239448">
                <a:tc vMerge="1">
                  <a:txBody>
                    <a:bodyPr/>
                    <a:lstStyle/>
                    <a:p>
                      <a:endParaRPr lang="en-ZA"/>
                    </a:p>
                  </a:txBody>
                  <a:tcPr/>
                </a:tc>
                <a:tc>
                  <a:txBody>
                    <a:bodyPr/>
                    <a:lstStyle/>
                    <a:p>
                      <a:pPr algn="ctr" fontAlgn="t"/>
                      <a:endParaRPr lang="en-ZA" sz="1400" b="0" i="0" u="none" strike="noStrike">
                        <a:solidFill>
                          <a:srgbClr val="000000"/>
                        </a:solidFill>
                        <a:effectLst/>
                        <a:latin typeface="Calibri"/>
                      </a:endParaRPr>
                    </a:p>
                  </a:txBody>
                  <a:tcPr marL="9525" marR="9525" marT="9525" marB="0">
                    <a:lnL>
                      <a:noFill/>
                    </a:lnL>
                    <a:lnR>
                      <a:noFill/>
                    </a:lnR>
                    <a:lnT>
                      <a:noFill/>
                    </a:lnT>
                    <a:lnB>
                      <a:noFill/>
                    </a:lnB>
                  </a:tcPr>
                </a:tc>
                <a:tc>
                  <a:txBody>
                    <a:bodyPr/>
                    <a:lstStyle/>
                    <a:p>
                      <a:pPr algn="ctr" fontAlgn="t"/>
                      <a:endParaRPr lang="en-ZA" sz="1400" b="0" i="0" u="none" strike="noStrike">
                        <a:solidFill>
                          <a:srgbClr val="000000"/>
                        </a:solidFill>
                        <a:effectLst/>
                        <a:latin typeface="Calibri"/>
                      </a:endParaRPr>
                    </a:p>
                  </a:txBody>
                  <a:tcPr marL="9525" marR="9525" marT="9525" marB="0">
                    <a:lnL>
                      <a:noFill/>
                    </a:lnL>
                    <a:lnR>
                      <a:noFill/>
                    </a:lnR>
                    <a:lnT>
                      <a:noFill/>
                    </a:lnT>
                    <a:lnB>
                      <a:noFill/>
                    </a:lnB>
                  </a:tcPr>
                </a:tc>
                <a:extLst>
                  <a:ext uri="{0D108BD9-81ED-4DB2-BD59-A6C34878D82A}">
                    <a16:rowId xmlns:a16="http://schemas.microsoft.com/office/drawing/2014/main" xmlns="" val="10002"/>
                  </a:ext>
                </a:extLst>
              </a:tr>
              <a:tr h="239448">
                <a:tc>
                  <a:txBody>
                    <a:bodyPr/>
                    <a:lstStyle/>
                    <a:p>
                      <a:pPr algn="just" rtl="0" fontAlgn="ctr"/>
                      <a:endParaRPr lang="en-ZA" sz="1400" b="0" i="0" u="none" strike="noStrike">
                        <a:solidFill>
                          <a:srgbClr val="000000"/>
                        </a:solidFill>
                        <a:effectLst/>
                        <a:latin typeface="Arial"/>
                      </a:endParaRPr>
                    </a:p>
                  </a:txBody>
                  <a:tcPr marL="9525" marR="9525" marT="9525" marB="0" anchor="ctr">
                    <a:lnL>
                      <a:noFill/>
                    </a:lnL>
                    <a:lnR>
                      <a:noFill/>
                    </a:lnR>
                    <a:lnT>
                      <a:noFill/>
                    </a:lnT>
                    <a:lnB>
                      <a:noFill/>
                    </a:lnB>
                  </a:tcPr>
                </a:tc>
                <a:tc>
                  <a:txBody>
                    <a:bodyPr/>
                    <a:lstStyle/>
                    <a:p>
                      <a:pPr algn="l" rtl="0" fontAlgn="ctr"/>
                      <a:r>
                        <a:rPr lang="en-ZA" sz="1400" b="0" i="0" u="none" strike="noStrike">
                          <a:solidFill>
                            <a:srgbClr val="000000"/>
                          </a:solidFill>
                          <a:effectLst/>
                          <a:latin typeface="Arial"/>
                        </a:rPr>
                        <a:t>2019</a:t>
                      </a:r>
                    </a:p>
                  </a:txBody>
                  <a:tcPr marL="9525" marR="9525" marT="9525" marB="0" anchor="ctr">
                    <a:lnL>
                      <a:noFill/>
                    </a:lnL>
                    <a:lnR>
                      <a:noFill/>
                    </a:lnR>
                    <a:lnT>
                      <a:noFill/>
                    </a:lnT>
                    <a:lnB>
                      <a:noFill/>
                    </a:lnB>
                  </a:tcPr>
                </a:tc>
                <a:tc>
                  <a:txBody>
                    <a:bodyPr/>
                    <a:lstStyle/>
                    <a:p>
                      <a:pPr algn="just" rtl="0" fontAlgn="ctr"/>
                      <a:r>
                        <a:rPr lang="en-ZA" sz="1400" b="0" i="0" u="none" strike="noStrike">
                          <a:solidFill>
                            <a:srgbClr val="000000"/>
                          </a:solidFill>
                          <a:effectLst/>
                          <a:latin typeface="Arial"/>
                        </a:rPr>
                        <a:t>2019</a:t>
                      </a:r>
                    </a:p>
                  </a:txBody>
                  <a:tcPr marL="9525" marR="9525" marT="9525" marB="0" anchor="ctr">
                    <a:lnL>
                      <a:noFill/>
                    </a:lnL>
                    <a:lnR>
                      <a:noFill/>
                    </a:lnR>
                    <a:lnT>
                      <a:noFill/>
                    </a:lnT>
                    <a:lnB>
                      <a:noFill/>
                    </a:lnB>
                  </a:tcPr>
                </a:tc>
                <a:extLst>
                  <a:ext uri="{0D108BD9-81ED-4DB2-BD59-A6C34878D82A}">
                    <a16:rowId xmlns:a16="http://schemas.microsoft.com/office/drawing/2014/main" xmlns="" val="10003"/>
                  </a:ext>
                </a:extLst>
              </a:tr>
              <a:tr h="251421">
                <a:tc>
                  <a:txBody>
                    <a:bodyPr/>
                    <a:lstStyle/>
                    <a:p>
                      <a:pPr algn="just" rtl="0" fontAlgn="ctr"/>
                      <a:endParaRPr lang="en-ZA" sz="1400" b="0" i="0" u="none" strike="noStrike">
                        <a:solidFill>
                          <a:srgbClr val="000000"/>
                        </a:solidFill>
                        <a:effectLst/>
                        <a:latin typeface="Arial"/>
                      </a:endParaRPr>
                    </a:p>
                  </a:txBody>
                  <a:tcPr marL="9525" marR="9525" marT="9525" marB="0" anchor="ctr">
                    <a:lnL>
                      <a:noFill/>
                    </a:lnL>
                    <a:lnR>
                      <a:noFill/>
                    </a:lnR>
                    <a:lnT>
                      <a:noFill/>
                    </a:lnT>
                    <a:lnB>
                      <a:noFill/>
                    </a:lnB>
                  </a:tcPr>
                </a:tc>
                <a:tc>
                  <a:txBody>
                    <a:bodyPr/>
                    <a:lstStyle/>
                    <a:p>
                      <a:pPr algn="l" rtl="0" fontAlgn="ctr"/>
                      <a:r>
                        <a:rPr lang="en-ZA" sz="1400" b="0" i="0" u="none" strike="noStrike">
                          <a:solidFill>
                            <a:srgbClr val="000000"/>
                          </a:solidFill>
                          <a:effectLst/>
                          <a:latin typeface="Arial"/>
                        </a:rPr>
                        <a:t> </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rtl="0" fontAlgn="ctr"/>
                      <a:r>
                        <a:rPr lang="en-ZA" sz="1400" b="0" i="0" u="none" strike="noStrike">
                          <a:solidFill>
                            <a:srgbClr val="000000"/>
                          </a:solidFill>
                          <a:effectLst/>
                          <a:latin typeface="Arial"/>
                        </a:rPr>
                        <a:t> </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22686">
                <a:tc>
                  <a:txBody>
                    <a:bodyPr/>
                    <a:lstStyle/>
                    <a:p>
                      <a:pPr algn="just" rtl="0" fontAlgn="ctr"/>
                      <a:r>
                        <a:rPr lang="en-ZA" sz="1400" b="0" i="0" u="none" strike="noStrike">
                          <a:solidFill>
                            <a:srgbClr val="000000"/>
                          </a:solidFill>
                          <a:effectLst/>
                          <a:latin typeface="Arial"/>
                        </a:rPr>
                        <a:t>Balance at 1 April 2017</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ZA" sz="1400" b="0" i="0" u="none" strike="noStrike">
                          <a:solidFill>
                            <a:srgbClr val="000000"/>
                          </a:solidFill>
                          <a:effectLst/>
                          <a:latin typeface="Arial"/>
                        </a:rPr>
                        <a:t>379 086</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1400" b="0" i="0" u="none" strike="noStrike">
                          <a:solidFill>
                            <a:srgbClr val="000000"/>
                          </a:solidFill>
                          <a:effectLst/>
                          <a:latin typeface="Arial"/>
                        </a:rPr>
                        <a:t>379 086</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335227">
                <a:tc>
                  <a:txBody>
                    <a:bodyPr/>
                    <a:lstStyle/>
                    <a:p>
                      <a:pPr algn="just" rtl="0" fontAlgn="ctr"/>
                      <a:r>
                        <a:rPr lang="en-ZA" sz="1400" b="0" i="0" u="none" strike="noStrike">
                          <a:solidFill>
                            <a:srgbClr val="000000"/>
                          </a:solidFill>
                          <a:effectLst/>
                          <a:latin typeface="Arial"/>
                        </a:rPr>
                        <a:t>Reinstated surplus for the year</a:t>
                      </a:r>
                    </a:p>
                  </a:txBody>
                  <a:tcPr marL="9525" marR="9525" marT="9525" marB="0" anchor="ctr">
                    <a:lnL>
                      <a:noFill/>
                    </a:lnL>
                    <a:lnR>
                      <a:noFill/>
                    </a:lnR>
                    <a:lnT>
                      <a:noFill/>
                    </a:lnT>
                    <a:lnB>
                      <a:noFill/>
                    </a:lnB>
                  </a:tcPr>
                </a:tc>
                <a:tc>
                  <a:txBody>
                    <a:bodyPr/>
                    <a:lstStyle/>
                    <a:p>
                      <a:pPr algn="r" rtl="0" fontAlgn="ctr"/>
                      <a:r>
                        <a:rPr lang="en-ZA" sz="1400" b="0" i="0" u="none" strike="noStrike">
                          <a:solidFill>
                            <a:srgbClr val="000000"/>
                          </a:solidFill>
                          <a:effectLst/>
                          <a:latin typeface="Arial"/>
                        </a:rPr>
                        <a:t>18 710</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rtl="0" fontAlgn="ctr"/>
                      <a:r>
                        <a:rPr lang="en-ZA" sz="1400" b="0" i="0" u="none" strike="noStrike">
                          <a:solidFill>
                            <a:srgbClr val="000000"/>
                          </a:solidFill>
                          <a:effectLst/>
                          <a:latin typeface="Arial"/>
                        </a:rPr>
                        <a:t>18 710</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6"/>
                  </a:ext>
                </a:extLst>
              </a:tr>
              <a:tr h="263393">
                <a:tc>
                  <a:txBody>
                    <a:bodyPr/>
                    <a:lstStyle/>
                    <a:p>
                      <a:pPr algn="just" rtl="0" fontAlgn="ctr"/>
                      <a:r>
                        <a:rPr lang="en-ZA" sz="1400" b="0" i="0" u="none" strike="noStrike">
                          <a:solidFill>
                            <a:srgbClr val="000000"/>
                          </a:solidFill>
                          <a:effectLst/>
                          <a:latin typeface="Arial"/>
                        </a:rPr>
                        <a:t>Surplus for the year 2018</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ZA" sz="1400" b="0" i="0" u="none" strike="noStrike">
                          <a:solidFill>
                            <a:srgbClr val="000000"/>
                          </a:solidFill>
                          <a:effectLst/>
                          <a:latin typeface="Arial"/>
                        </a:rPr>
                        <a:t>18 296</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rtl="0" fontAlgn="ctr"/>
                      <a:r>
                        <a:rPr lang="en-ZA" sz="1400" b="0" i="0" u="none" strike="noStrike">
                          <a:solidFill>
                            <a:srgbClr val="000000"/>
                          </a:solidFill>
                          <a:effectLst/>
                          <a:latin typeface="Arial"/>
                        </a:rPr>
                        <a:t>18 296</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7"/>
                  </a:ext>
                </a:extLst>
              </a:tr>
              <a:tr h="222686">
                <a:tc>
                  <a:txBody>
                    <a:bodyPr/>
                    <a:lstStyle/>
                    <a:p>
                      <a:pPr algn="just" rtl="0" fontAlgn="ctr"/>
                      <a:r>
                        <a:rPr lang="en-ZA" sz="1400" b="0" i="0" u="none" strike="noStrike">
                          <a:solidFill>
                            <a:srgbClr val="000000"/>
                          </a:solidFill>
                          <a:effectLst/>
                          <a:latin typeface="Arial"/>
                        </a:rPr>
                        <a:t>Prior period error:</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ZA" sz="1400" b="1" i="0" u="none" strike="noStrike">
                          <a:solidFill>
                            <a:srgbClr val="000000"/>
                          </a:solidFill>
                          <a:effectLst/>
                          <a:latin typeface="Arial"/>
                        </a:rPr>
                        <a:t>414</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rtl="0" fontAlgn="ctr"/>
                      <a:r>
                        <a:rPr lang="en-ZA" sz="1400" b="1" i="0" u="none" strike="noStrike">
                          <a:solidFill>
                            <a:srgbClr val="000000"/>
                          </a:solidFill>
                          <a:effectLst/>
                          <a:latin typeface="Arial"/>
                        </a:rPr>
                        <a:t>414</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8"/>
                  </a:ext>
                </a:extLst>
              </a:tr>
              <a:tr h="299311">
                <a:tc>
                  <a:txBody>
                    <a:bodyPr/>
                    <a:lstStyle/>
                    <a:p>
                      <a:pPr algn="just" rtl="0" fontAlgn="ctr"/>
                      <a:r>
                        <a:rPr lang="en-ZA" sz="1400" b="0" i="0" u="none" strike="noStrike">
                          <a:solidFill>
                            <a:srgbClr val="000000"/>
                          </a:solidFill>
                          <a:effectLst/>
                          <a:latin typeface="Arial"/>
                        </a:rPr>
                        <a:t>Realisation of deferred income</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ZA" sz="1400" b="0" i="0" u="none" strike="noStrike">
                          <a:solidFill>
                            <a:srgbClr val="000000"/>
                          </a:solidFill>
                          <a:effectLst/>
                          <a:latin typeface="Arial"/>
                        </a:rPr>
                        <a:t>414</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rtl="0" fontAlgn="ctr"/>
                      <a:r>
                        <a:rPr lang="en-ZA" sz="1400" b="0" i="0" u="none" strike="noStrike">
                          <a:solidFill>
                            <a:srgbClr val="000000"/>
                          </a:solidFill>
                          <a:effectLst/>
                          <a:latin typeface="Arial"/>
                        </a:rPr>
                        <a:t>414</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9"/>
                  </a:ext>
                </a:extLst>
              </a:tr>
              <a:tr h="299311">
                <a:tc>
                  <a:txBody>
                    <a:bodyPr/>
                    <a:lstStyle/>
                    <a:p>
                      <a:pPr algn="just" rtl="0" fontAlgn="ctr"/>
                      <a:r>
                        <a:rPr lang="en-ZA" sz="1400" b="0" i="0" u="none" strike="noStrike">
                          <a:solidFill>
                            <a:srgbClr val="000000"/>
                          </a:solidFill>
                          <a:effectLst/>
                          <a:latin typeface="Arial"/>
                        </a:rPr>
                        <a:t>Government grants</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ZA" sz="1400" b="0" i="0" u="none" strike="noStrike">
                          <a:solidFill>
                            <a:srgbClr val="000000"/>
                          </a:solidFill>
                          <a:effectLst/>
                          <a:latin typeface="Arial"/>
                        </a:rPr>
                        <a:t>16 197</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rtl="0" fontAlgn="ctr"/>
                      <a:r>
                        <a:rPr lang="en-ZA" sz="1400" b="0" i="0" u="none" strike="noStrike">
                          <a:solidFill>
                            <a:srgbClr val="000000"/>
                          </a:solidFill>
                          <a:effectLst/>
                          <a:latin typeface="Arial"/>
                        </a:rPr>
                        <a:t>16 197</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0"/>
                  </a:ext>
                </a:extLst>
              </a:tr>
              <a:tr h="287338">
                <a:tc>
                  <a:txBody>
                    <a:bodyPr/>
                    <a:lstStyle/>
                    <a:p>
                      <a:pPr algn="just" rtl="0" fontAlgn="ctr"/>
                      <a:r>
                        <a:rPr lang="en-ZA" sz="1400" b="0" i="0" u="none" strike="noStrike">
                          <a:solidFill>
                            <a:srgbClr val="000000"/>
                          </a:solidFill>
                          <a:effectLst/>
                          <a:latin typeface="Arial"/>
                        </a:rPr>
                        <a:t>Vessel operating costs</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ZA" sz="1400" b="0" i="0" u="none" strike="noStrike">
                          <a:solidFill>
                            <a:srgbClr val="000000"/>
                          </a:solidFill>
                          <a:effectLst/>
                          <a:latin typeface="Arial"/>
                        </a:rPr>
                        <a:t>-16 197</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rtl="0" fontAlgn="ctr"/>
                      <a:r>
                        <a:rPr lang="en-ZA" sz="1400" b="0" i="0" u="none" strike="noStrike">
                          <a:solidFill>
                            <a:srgbClr val="000000"/>
                          </a:solidFill>
                          <a:effectLst/>
                          <a:latin typeface="Arial"/>
                        </a:rPr>
                        <a:t>-16 197</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1"/>
                  </a:ext>
                </a:extLst>
              </a:tr>
              <a:tr h="287338">
                <a:tc>
                  <a:txBody>
                    <a:bodyPr/>
                    <a:lstStyle/>
                    <a:p>
                      <a:pPr algn="just" rtl="0" fontAlgn="ctr"/>
                      <a:r>
                        <a:rPr lang="en-ZA" sz="1400" b="0" i="0" u="none" strike="noStrike">
                          <a:solidFill>
                            <a:srgbClr val="000000"/>
                          </a:solidFill>
                          <a:effectLst/>
                          <a:latin typeface="Arial"/>
                        </a:rPr>
                        <a:t>Legal fees</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ZA" sz="1400" b="0" i="0" u="none" strike="noStrike">
                          <a:solidFill>
                            <a:srgbClr val="000000"/>
                          </a:solidFill>
                          <a:effectLst/>
                          <a:latin typeface="Arial"/>
                        </a:rPr>
                        <a:t>-978</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rtl="0" fontAlgn="ctr"/>
                      <a:r>
                        <a:rPr lang="en-ZA" sz="1400" b="0" i="0" u="none" strike="noStrike">
                          <a:solidFill>
                            <a:srgbClr val="000000"/>
                          </a:solidFill>
                          <a:effectLst/>
                          <a:latin typeface="Arial"/>
                        </a:rPr>
                        <a:t>-978</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2"/>
                  </a:ext>
                </a:extLst>
              </a:tr>
              <a:tr h="299311">
                <a:tc>
                  <a:txBody>
                    <a:bodyPr/>
                    <a:lstStyle/>
                    <a:p>
                      <a:pPr algn="just" rtl="0" fontAlgn="ctr"/>
                      <a:r>
                        <a:rPr lang="en-ZA" sz="1400" b="0" i="0" u="none" strike="noStrike">
                          <a:solidFill>
                            <a:srgbClr val="000000"/>
                          </a:solidFill>
                          <a:effectLst/>
                          <a:latin typeface="Arial"/>
                        </a:rPr>
                        <a:t>Other income</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ZA" sz="1400" b="0" i="0" u="none" strike="noStrike">
                          <a:solidFill>
                            <a:srgbClr val="000000"/>
                          </a:solidFill>
                          <a:effectLst/>
                          <a:latin typeface="Arial"/>
                        </a:rPr>
                        <a:t>978</a:t>
                      </a:r>
                    </a:p>
                  </a:txBody>
                  <a:tcPr marL="9525" marR="9525" marT="95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rtl="0" fontAlgn="ctr"/>
                      <a:r>
                        <a:rPr lang="en-ZA" sz="1400" b="0" i="0" u="none" strike="noStrike">
                          <a:solidFill>
                            <a:srgbClr val="000000"/>
                          </a:solidFill>
                          <a:effectLst/>
                          <a:latin typeface="Arial"/>
                        </a:rPr>
                        <a:t>978</a:t>
                      </a:r>
                    </a:p>
                  </a:txBody>
                  <a:tcPr marL="9525" marR="9525" marT="952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222686">
                <a:tc>
                  <a:txBody>
                    <a:bodyPr/>
                    <a:lstStyle/>
                    <a:p>
                      <a:pPr algn="just" rtl="0" fontAlgn="ctr"/>
                      <a:r>
                        <a:rPr lang="en-ZA" sz="1400" b="0" i="0" u="none" strike="noStrike">
                          <a:solidFill>
                            <a:srgbClr val="000000"/>
                          </a:solidFill>
                          <a:effectLst/>
                          <a:latin typeface="Arial"/>
                        </a:rPr>
                        <a:t>Balance at 1 April 2018</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ZA" sz="1400" b="0" i="0" u="none" strike="noStrike">
                          <a:solidFill>
                            <a:srgbClr val="000000"/>
                          </a:solidFill>
                          <a:effectLst/>
                          <a:latin typeface="Arial"/>
                        </a:rPr>
                        <a:t>397 796</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1400" b="0" i="0" u="none" strike="noStrike">
                          <a:solidFill>
                            <a:srgbClr val="000000"/>
                          </a:solidFill>
                          <a:effectLst/>
                          <a:latin typeface="Arial"/>
                        </a:rPr>
                        <a:t>397 796</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222686">
                <a:tc>
                  <a:txBody>
                    <a:bodyPr/>
                    <a:lstStyle/>
                    <a:p>
                      <a:pPr algn="just" rtl="0" fontAlgn="ctr"/>
                      <a:endParaRPr lang="en-ZA" sz="1400" b="0" i="0" u="none" strike="noStrike">
                        <a:solidFill>
                          <a:srgbClr val="000000"/>
                        </a:solidFill>
                        <a:effectLst/>
                        <a:latin typeface="Arial"/>
                      </a:endParaRPr>
                    </a:p>
                  </a:txBody>
                  <a:tcPr marL="9525" marR="9525" marT="9525" marB="0" anchor="ctr">
                    <a:lnL>
                      <a:noFill/>
                    </a:lnL>
                    <a:lnR>
                      <a:noFill/>
                    </a:lnR>
                    <a:lnT>
                      <a:noFill/>
                    </a:lnT>
                    <a:lnB>
                      <a:noFill/>
                    </a:lnB>
                  </a:tcPr>
                </a:tc>
                <a:tc>
                  <a:txBody>
                    <a:bodyPr/>
                    <a:lstStyle/>
                    <a:p>
                      <a:pPr algn="r" rtl="0" fontAlgn="ctr"/>
                      <a:r>
                        <a:rPr lang="en-ZA" sz="1400" b="0" i="0" u="none" strike="noStrike">
                          <a:solidFill>
                            <a:srgbClr val="000000"/>
                          </a:solidFill>
                          <a:effectLst/>
                          <a:latin typeface="Arial"/>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rtl="0" fontAlgn="ctr"/>
                      <a:r>
                        <a:rPr lang="en-ZA" sz="1400" b="0" i="0" u="none" strike="noStrike">
                          <a:solidFill>
                            <a:srgbClr val="000000"/>
                          </a:solidFill>
                          <a:effectLst/>
                          <a:latin typeface="Arial"/>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15"/>
                  </a:ext>
                </a:extLst>
              </a:tr>
              <a:tr h="335227">
                <a:tc>
                  <a:txBody>
                    <a:bodyPr/>
                    <a:lstStyle/>
                    <a:p>
                      <a:pPr algn="just" rtl="0" fontAlgn="ctr"/>
                      <a:r>
                        <a:rPr lang="en-ZA" sz="1400" b="1" i="0" u="none" strike="noStrike">
                          <a:solidFill>
                            <a:srgbClr val="000000"/>
                          </a:solidFill>
                          <a:effectLst/>
                          <a:latin typeface="Arial"/>
                        </a:rPr>
                        <a:t>Surplus/(Deficit) for the year</a:t>
                      </a:r>
                    </a:p>
                  </a:txBody>
                  <a:tcPr marL="9525" marR="9525" marT="9525" marB="0" anchor="ctr">
                    <a:lnL>
                      <a:noFill/>
                    </a:lnL>
                    <a:lnR>
                      <a:noFill/>
                    </a:lnR>
                    <a:lnT>
                      <a:noFill/>
                    </a:lnT>
                    <a:lnB>
                      <a:noFill/>
                    </a:lnB>
                  </a:tcPr>
                </a:tc>
                <a:tc>
                  <a:txBody>
                    <a:bodyPr/>
                    <a:lstStyle/>
                    <a:p>
                      <a:pPr algn="r" rtl="0" fontAlgn="ctr"/>
                      <a:r>
                        <a:rPr lang="en-ZA" sz="1400" b="1" i="0" u="none" strike="noStrike">
                          <a:solidFill>
                            <a:srgbClr val="000000"/>
                          </a:solidFill>
                          <a:effectLst/>
                          <a:latin typeface="Arial"/>
                        </a:rPr>
                        <a:t>-47 679</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rtl="0" fontAlgn="ctr"/>
                      <a:r>
                        <a:rPr lang="en-ZA" sz="1400" b="1" i="0" u="none" strike="noStrike">
                          <a:solidFill>
                            <a:srgbClr val="000000"/>
                          </a:solidFill>
                          <a:effectLst/>
                          <a:latin typeface="Arial"/>
                        </a:rPr>
                        <a:t>-47 679</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6"/>
                  </a:ext>
                </a:extLst>
              </a:tr>
              <a:tr h="222686">
                <a:tc>
                  <a:txBody>
                    <a:bodyPr/>
                    <a:lstStyle/>
                    <a:p>
                      <a:pPr algn="just" rtl="0" fontAlgn="ctr"/>
                      <a:r>
                        <a:rPr lang="en-ZA" sz="1400" b="1" i="0" u="none" strike="noStrike">
                          <a:solidFill>
                            <a:srgbClr val="000000"/>
                          </a:solidFill>
                          <a:effectLst/>
                          <a:latin typeface="Arial"/>
                        </a:rPr>
                        <a:t>Balance at 31 March 2019</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ZA" sz="1400" b="1" i="0" u="none" strike="noStrike">
                          <a:solidFill>
                            <a:srgbClr val="000000"/>
                          </a:solidFill>
                          <a:effectLst/>
                          <a:latin typeface="Arial"/>
                        </a:rPr>
                        <a:t>350 117</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1400" b="1" i="0" u="none" strike="noStrike" dirty="0">
                          <a:solidFill>
                            <a:srgbClr val="000000"/>
                          </a:solidFill>
                          <a:effectLst/>
                          <a:latin typeface="Arial"/>
                        </a:rPr>
                        <a:t>350 117</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7"/>
                  </a:ext>
                </a:extLst>
              </a:tr>
            </a:tbl>
          </a:graphicData>
        </a:graphic>
      </p:graphicFrame>
    </p:spTree>
    <p:extLst>
      <p:ext uri="{BB962C8B-B14F-4D97-AF65-F5344CB8AC3E}">
        <p14:creationId xmlns:p14="http://schemas.microsoft.com/office/powerpoint/2010/main" xmlns="" val="2896763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bwMode="auto">
          <a:xfrm>
            <a:off x="2033588" y="539750"/>
            <a:ext cx="7794625" cy="7207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bodyPr>
          <a:lstStyle/>
          <a:p>
            <a:r>
              <a:rPr lang="en-ZA" altLang="en-US" smtClean="0">
                <a:latin typeface="Arial" charset="0"/>
                <a:cs typeface="Arial" charset="0"/>
              </a:rPr>
              <a:t>List of Acronyms (cont…)</a:t>
            </a:r>
          </a:p>
        </p:txBody>
      </p:sp>
      <p:sp>
        <p:nvSpPr>
          <p:cNvPr id="8195" name="Content Placeholder 2"/>
          <p:cNvSpPr>
            <a:spLocks noGrp="1"/>
          </p:cNvSpPr>
          <p:nvPr>
            <p:ph idx="1"/>
          </p:nvPr>
        </p:nvSpPr>
        <p:spPr bwMode="auto">
          <a:xfrm>
            <a:off x="2033588" y="1404938"/>
            <a:ext cx="8659812" cy="51101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r>
              <a:rPr lang="en-ZA" altLang="en-US" dirty="0" smtClean="0">
                <a:latin typeface="Arial" charset="0"/>
                <a:cs typeface="Arial" charset="0"/>
              </a:rPr>
              <a:t>M&amp;E = Monitoring and Evaluation</a:t>
            </a:r>
          </a:p>
          <a:p>
            <a:r>
              <a:rPr lang="en-ZA" altLang="en-US" dirty="0" smtClean="0">
                <a:solidFill>
                  <a:srgbClr val="000000"/>
                </a:solidFill>
                <a:latin typeface="Arial" charset="0"/>
                <a:cs typeface="Arial" charset="0"/>
              </a:rPr>
              <a:t>MLRA = Marine Living Resources Act</a:t>
            </a:r>
          </a:p>
          <a:p>
            <a:r>
              <a:rPr lang="en-ZA" altLang="en-US" dirty="0" smtClean="0">
                <a:solidFill>
                  <a:srgbClr val="000000"/>
                </a:solidFill>
                <a:latin typeface="Arial" charset="0"/>
                <a:cs typeface="Arial" charset="0"/>
              </a:rPr>
              <a:t>MLRF = Marine Living Resources Fund</a:t>
            </a:r>
          </a:p>
          <a:p>
            <a:r>
              <a:rPr lang="en-ZA" altLang="en-US" dirty="0" smtClean="0">
                <a:solidFill>
                  <a:srgbClr val="000000"/>
                </a:solidFill>
                <a:latin typeface="Arial" charset="0"/>
                <a:cs typeface="Arial" charset="0"/>
              </a:rPr>
              <a:t>MRM = Marine Resources Management</a:t>
            </a:r>
          </a:p>
          <a:p>
            <a:r>
              <a:rPr lang="en-ZA" altLang="en-US" dirty="0" smtClean="0">
                <a:solidFill>
                  <a:srgbClr val="000000"/>
                </a:solidFill>
                <a:latin typeface="Arial" charset="0"/>
                <a:cs typeface="Arial" charset="0"/>
              </a:rPr>
              <a:t>MTEF = Medium Term Expenditure Framework</a:t>
            </a:r>
          </a:p>
          <a:p>
            <a:r>
              <a:rPr lang="en-ZA" altLang="en-US" dirty="0" smtClean="0">
                <a:solidFill>
                  <a:srgbClr val="000000"/>
                </a:solidFill>
                <a:latin typeface="Arial" charset="0"/>
                <a:cs typeface="Arial" charset="0"/>
              </a:rPr>
              <a:t>MTSF = Medium Term Strategic Framework</a:t>
            </a:r>
          </a:p>
          <a:p>
            <a:r>
              <a:rPr lang="en-ZA" altLang="en-US" dirty="0" smtClean="0">
                <a:solidFill>
                  <a:srgbClr val="000000"/>
                </a:solidFill>
                <a:latin typeface="Arial" charset="0"/>
                <a:cs typeface="Arial" charset="0"/>
              </a:rPr>
              <a:t>PFMA = Public Finance Management Act</a:t>
            </a:r>
          </a:p>
          <a:p>
            <a:r>
              <a:rPr lang="en-ZA" altLang="en-US" dirty="0" smtClean="0">
                <a:solidFill>
                  <a:srgbClr val="000000"/>
                </a:solidFill>
                <a:latin typeface="Arial" charset="0"/>
                <a:cs typeface="Arial" charset="0"/>
              </a:rPr>
              <a:t>RFMO = Regional Fisheries Management Organisation</a:t>
            </a:r>
          </a:p>
          <a:p>
            <a:r>
              <a:rPr lang="en-ZA" altLang="en-US" dirty="0" smtClean="0">
                <a:solidFill>
                  <a:srgbClr val="000000"/>
                </a:solidFill>
                <a:latin typeface="Arial" charset="0"/>
                <a:cs typeface="Arial" charset="0"/>
              </a:rPr>
              <a:t>SAMSA = South African Maritime Safety Association</a:t>
            </a:r>
          </a:p>
          <a:p>
            <a:r>
              <a:rPr lang="en-ZA" altLang="en-US" dirty="0" smtClean="0">
                <a:solidFill>
                  <a:srgbClr val="000000"/>
                </a:solidFill>
                <a:latin typeface="Arial" charset="0"/>
                <a:cs typeface="Arial" charset="0"/>
              </a:rPr>
              <a:t>SG = Strategic Goal</a:t>
            </a:r>
          </a:p>
          <a:p>
            <a:r>
              <a:rPr lang="en-ZA" altLang="en-US" dirty="0" smtClean="0">
                <a:solidFill>
                  <a:srgbClr val="000000"/>
                </a:solidFill>
                <a:latin typeface="Arial" charset="0"/>
                <a:cs typeface="Arial" charset="0"/>
              </a:rPr>
              <a:t>SO = Strategic Objective</a:t>
            </a:r>
          </a:p>
          <a:p>
            <a:r>
              <a:rPr lang="en-ZA" altLang="en-US" dirty="0" smtClean="0">
                <a:solidFill>
                  <a:srgbClr val="000000"/>
                </a:solidFill>
                <a:latin typeface="Arial" charset="0"/>
                <a:cs typeface="Arial" charset="0"/>
              </a:rPr>
              <a:t>TAC = Total Allowable Catch</a:t>
            </a:r>
          </a:p>
          <a:p>
            <a:r>
              <a:rPr lang="en-ZA" altLang="en-US" dirty="0" smtClean="0">
                <a:solidFill>
                  <a:srgbClr val="000000"/>
                </a:solidFill>
                <a:latin typeface="Arial" charset="0"/>
                <a:cs typeface="Arial" charset="0"/>
              </a:rPr>
              <a:t>TAE = Total Allowable Effort</a:t>
            </a:r>
          </a:p>
          <a:p>
            <a:r>
              <a:rPr lang="en-ZA" altLang="en-US" dirty="0" smtClean="0">
                <a:latin typeface="Arial" charset="0"/>
                <a:cs typeface="Arial" charset="0"/>
              </a:rPr>
              <a:t>WCRL </a:t>
            </a:r>
            <a:r>
              <a:rPr lang="en-ZA" altLang="en-US" dirty="0">
                <a:latin typeface="Arial" charset="0"/>
                <a:cs typeface="Arial" charset="0"/>
              </a:rPr>
              <a:t>= West Coast Rock Lobster</a:t>
            </a:r>
          </a:p>
          <a:p>
            <a:r>
              <a:rPr lang="en-ZA" altLang="en-US" dirty="0" smtClean="0">
                <a:solidFill>
                  <a:srgbClr val="000000"/>
                </a:solidFill>
                <a:latin typeface="Arial" charset="0"/>
                <a:cs typeface="Arial" charset="0"/>
              </a:rPr>
              <a:t>WFFP = Working for Fisheries Programme</a:t>
            </a:r>
          </a:p>
          <a:p>
            <a:endParaRPr lang="en-ZA" altLang="en-US" dirty="0" smtClean="0">
              <a:solidFill>
                <a:srgbClr val="000000"/>
              </a:solidFill>
              <a:latin typeface="Arial" charset="0"/>
              <a:cs typeface="Arial" charset="0"/>
            </a:endParaRPr>
          </a:p>
          <a:p>
            <a:endParaRPr lang="en-ZA" altLang="en-US" dirty="0" smtClean="0">
              <a:solidFill>
                <a:srgbClr val="000000"/>
              </a:solidFill>
              <a:latin typeface="Arial" charset="0"/>
              <a:cs typeface="Arial" charset="0"/>
            </a:endParaRPr>
          </a:p>
          <a:p>
            <a:endParaRPr lang="en-ZA" altLang="en-US" dirty="0" smtClean="0">
              <a:latin typeface="Arial" charset="0"/>
              <a:cs typeface="Arial" charset="0"/>
            </a:endParaRPr>
          </a:p>
        </p:txBody>
      </p:sp>
      <p:sp>
        <p:nvSpPr>
          <p:cNvPr id="8196" name="Slide Number Placeholder 3"/>
          <p:cNvSpPr>
            <a:spLocks noGrp="1"/>
          </p:cNvSpPr>
          <p:nvPr>
            <p:ph type="sldNum" sz="quarter" idx="10"/>
          </p:nvPr>
        </p:nvSpPr>
        <p:spPr bwMode="auto">
          <a:noFill/>
          <a:ln>
            <a:miter lim="800000"/>
            <a:headEnd/>
            <a:tailEnd/>
          </a:ln>
          <a:extLst>
            <a:ext uri="{909E8E84-426E-40DD-AFC4-6F175D3DCCD1}">
              <a14:hiddenFill xmlns:a14="http://schemas.microsoft.com/office/drawing/2010/main" xmlns="">
                <a:solidFill>
                  <a:srgbClr val="FFFFFF"/>
                </a:solidFill>
              </a14:hiddenFill>
            </a:ext>
          </a:extLst>
        </p:spPr>
        <p:txBody>
          <a:bodyPr vert="horz" wrap="square" numCol="1" compatLnSpc="1">
            <a:prstTxWarp prst="textNoShape">
              <a:avLst/>
            </a:prstTxWarp>
          </a:bodyP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defTabSz="1052513" eaLnBrk="0" fontAlgn="base" hangingPunct="0">
              <a:spcBef>
                <a:spcPct val="0"/>
              </a:spcBef>
              <a:spcAft>
                <a:spcPct val="0"/>
              </a:spcAft>
              <a:defRPr sz="2100">
                <a:solidFill>
                  <a:schemeClr val="tx1"/>
                </a:solidFill>
                <a:latin typeface="Arial" charset="0"/>
                <a:cs typeface="Arial" charset="0"/>
              </a:defRPr>
            </a:lvl6pPr>
            <a:lvl7pPr marL="2971800" indent="-228600" defTabSz="1052513" eaLnBrk="0" fontAlgn="base" hangingPunct="0">
              <a:spcBef>
                <a:spcPct val="0"/>
              </a:spcBef>
              <a:spcAft>
                <a:spcPct val="0"/>
              </a:spcAft>
              <a:defRPr sz="2100">
                <a:solidFill>
                  <a:schemeClr val="tx1"/>
                </a:solidFill>
                <a:latin typeface="Arial" charset="0"/>
                <a:cs typeface="Arial" charset="0"/>
              </a:defRPr>
            </a:lvl7pPr>
            <a:lvl8pPr marL="3429000" indent="-228600" defTabSz="1052513" eaLnBrk="0" fontAlgn="base" hangingPunct="0">
              <a:spcBef>
                <a:spcPct val="0"/>
              </a:spcBef>
              <a:spcAft>
                <a:spcPct val="0"/>
              </a:spcAft>
              <a:defRPr sz="2100">
                <a:solidFill>
                  <a:schemeClr val="tx1"/>
                </a:solidFill>
                <a:latin typeface="Arial" charset="0"/>
                <a:cs typeface="Arial" charset="0"/>
              </a:defRPr>
            </a:lvl8pPr>
            <a:lvl9pPr marL="3886200" indent="-228600" defTabSz="1052513" eaLnBrk="0" fontAlgn="base" hangingPunct="0">
              <a:spcBef>
                <a:spcPct val="0"/>
              </a:spcBef>
              <a:spcAft>
                <a:spcPct val="0"/>
              </a:spcAft>
              <a:defRPr sz="2100">
                <a:solidFill>
                  <a:schemeClr val="tx1"/>
                </a:solidFill>
                <a:latin typeface="Arial" charset="0"/>
                <a:cs typeface="Arial" charset="0"/>
              </a:defRPr>
            </a:lvl9pPr>
          </a:lstStyle>
          <a:p>
            <a:pPr eaLnBrk="1" hangingPunct="1"/>
            <a:fld id="{C4BC1027-26EC-4652-893A-C94C8F8225C5}" type="slidenum">
              <a:rPr lang="en-ZA" altLang="en-US" sz="1200" smtClean="0">
                <a:solidFill>
                  <a:srgbClr val="008000"/>
                </a:solidFill>
              </a:rPr>
              <a:pPr eaLnBrk="1" hangingPunct="1"/>
              <a:t>4</a:t>
            </a:fld>
            <a:endParaRPr lang="en-ZA" altLang="en-US" sz="1200" smtClean="0">
              <a:solidFill>
                <a:srgbClr val="0080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altLang="en-US" dirty="0">
                <a:latin typeface="Arial" charset="0"/>
                <a:cs typeface="Arial" charset="0"/>
              </a:rPr>
              <a:t>Cash Flow Statement</a:t>
            </a:r>
            <a:endParaRPr lang="en-ZA" dirty="0"/>
          </a:p>
        </p:txBody>
      </p:sp>
      <p:sp>
        <p:nvSpPr>
          <p:cNvPr id="4" name="Slide Number Placeholder 3"/>
          <p:cNvSpPr>
            <a:spLocks noGrp="1"/>
          </p:cNvSpPr>
          <p:nvPr>
            <p:ph type="sldNum" sz="quarter" idx="10"/>
          </p:nvPr>
        </p:nvSpPr>
        <p:spPr/>
        <p:txBody>
          <a:bodyPr/>
          <a:lstStyle/>
          <a:p>
            <a:pPr>
              <a:defRPr/>
            </a:pPr>
            <a:fld id="{8644B82F-AE1A-44E3-8385-CFA9707FA6CD}" type="slidenum">
              <a:rPr lang="en-ZA" smtClean="0"/>
              <a:pPr>
                <a:defRPr/>
              </a:pPr>
              <a:t>40</a:t>
            </a:fld>
            <a:endParaRPr lang="en-ZA"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1443551427"/>
              </p:ext>
            </p:extLst>
          </p:nvPr>
        </p:nvGraphicFramePr>
        <p:xfrm>
          <a:off x="1890316" y="1262473"/>
          <a:ext cx="7056784" cy="5231134"/>
        </p:xfrm>
        <a:graphic>
          <a:graphicData uri="http://schemas.openxmlformats.org/drawingml/2006/table">
            <a:tbl>
              <a:tblPr/>
              <a:tblGrid>
                <a:gridCol w="4415990">
                  <a:extLst>
                    <a:ext uri="{9D8B030D-6E8A-4147-A177-3AD203B41FA5}">
                      <a16:colId xmlns:a16="http://schemas.microsoft.com/office/drawing/2014/main" xmlns="" val="20000"/>
                    </a:ext>
                  </a:extLst>
                </a:gridCol>
                <a:gridCol w="1320397">
                  <a:extLst>
                    <a:ext uri="{9D8B030D-6E8A-4147-A177-3AD203B41FA5}">
                      <a16:colId xmlns:a16="http://schemas.microsoft.com/office/drawing/2014/main" xmlns="" val="20001"/>
                    </a:ext>
                  </a:extLst>
                </a:gridCol>
                <a:gridCol w="1320397">
                  <a:extLst>
                    <a:ext uri="{9D8B030D-6E8A-4147-A177-3AD203B41FA5}">
                      <a16:colId xmlns:a16="http://schemas.microsoft.com/office/drawing/2014/main" xmlns="" val="20002"/>
                    </a:ext>
                  </a:extLst>
                </a:gridCol>
              </a:tblGrid>
              <a:tr h="147336">
                <a:tc rowSpan="2">
                  <a:txBody>
                    <a:bodyPr/>
                    <a:lstStyle/>
                    <a:p>
                      <a:pPr algn="l" rtl="0" fontAlgn="ctr"/>
                      <a:endParaRPr lang="en-ZA" sz="1000" b="0" i="0" u="none" strike="noStrike" dirty="0">
                        <a:solidFill>
                          <a:srgbClr val="000000"/>
                        </a:solidFill>
                        <a:effectLst/>
                        <a:latin typeface="Arial"/>
                      </a:endParaRPr>
                    </a:p>
                  </a:txBody>
                  <a:tcPr marL="7016" marR="7016" marT="7016" marB="0" anchor="ctr">
                    <a:lnL>
                      <a:noFill/>
                    </a:lnL>
                    <a:lnR>
                      <a:noFill/>
                    </a:lnR>
                    <a:lnT>
                      <a:noFill/>
                    </a:lnT>
                    <a:lnB>
                      <a:noFill/>
                    </a:lnB>
                  </a:tcPr>
                </a:tc>
                <a:tc>
                  <a:txBody>
                    <a:bodyPr/>
                    <a:lstStyle/>
                    <a:p>
                      <a:pPr algn="ctr" rtl="0" fontAlgn="ctr"/>
                      <a:endParaRPr lang="en-ZA" sz="1000" b="0" i="0" u="none" strike="noStrike">
                        <a:solidFill>
                          <a:srgbClr val="000000"/>
                        </a:solidFill>
                        <a:effectLst/>
                        <a:latin typeface="Arial"/>
                      </a:endParaRPr>
                    </a:p>
                  </a:txBody>
                  <a:tcPr marL="7016" marR="7016" marT="7016" marB="0" anchor="ctr">
                    <a:lnL>
                      <a:noFill/>
                    </a:lnL>
                    <a:lnR>
                      <a:noFill/>
                    </a:lnR>
                    <a:lnT>
                      <a:noFill/>
                    </a:lnT>
                    <a:lnB>
                      <a:noFill/>
                    </a:lnB>
                  </a:tcPr>
                </a:tc>
                <a:tc>
                  <a:txBody>
                    <a:bodyPr/>
                    <a:lstStyle/>
                    <a:p>
                      <a:pPr algn="ctr" rtl="0" fontAlgn="ctr"/>
                      <a:endParaRPr lang="en-ZA" sz="1000" b="0" i="0" u="none" strike="noStrike">
                        <a:solidFill>
                          <a:srgbClr val="000000"/>
                        </a:solidFill>
                        <a:effectLst/>
                        <a:latin typeface="Arial"/>
                      </a:endParaRPr>
                    </a:p>
                  </a:txBody>
                  <a:tcPr marL="7016" marR="7016" marT="7016" marB="0" anchor="ctr">
                    <a:lnL>
                      <a:noFill/>
                    </a:lnL>
                    <a:lnR>
                      <a:noFill/>
                    </a:lnR>
                    <a:lnT>
                      <a:noFill/>
                    </a:lnT>
                    <a:lnB>
                      <a:noFill/>
                    </a:lnB>
                  </a:tcPr>
                </a:tc>
                <a:extLst>
                  <a:ext uri="{0D108BD9-81ED-4DB2-BD59-A6C34878D82A}">
                    <a16:rowId xmlns:a16="http://schemas.microsoft.com/office/drawing/2014/main" xmlns="" val="10000"/>
                  </a:ext>
                </a:extLst>
              </a:tr>
              <a:tr h="147336">
                <a:tc vMerge="1">
                  <a:txBody>
                    <a:bodyPr/>
                    <a:lstStyle/>
                    <a:p>
                      <a:endParaRPr lang="en-ZA"/>
                    </a:p>
                  </a:txBody>
                  <a:tcPr/>
                </a:tc>
                <a:tc>
                  <a:txBody>
                    <a:bodyPr/>
                    <a:lstStyle/>
                    <a:p>
                      <a:pPr algn="r" rtl="0" fontAlgn="ctr"/>
                      <a:r>
                        <a:rPr lang="en-ZA" sz="1000" b="1" i="0" u="none" strike="noStrike">
                          <a:solidFill>
                            <a:srgbClr val="000000"/>
                          </a:solidFill>
                          <a:effectLst/>
                          <a:latin typeface="Arial"/>
                        </a:rPr>
                        <a:t>2019 (R’000)</a:t>
                      </a:r>
                    </a:p>
                  </a:txBody>
                  <a:tcPr marL="7016" marR="7016" marT="7016" marB="0" anchor="ctr">
                    <a:lnL>
                      <a:noFill/>
                    </a:lnL>
                    <a:lnR>
                      <a:noFill/>
                    </a:lnR>
                    <a:lnT>
                      <a:noFill/>
                    </a:lnT>
                    <a:lnB>
                      <a:noFill/>
                    </a:lnB>
                  </a:tcPr>
                </a:tc>
                <a:tc>
                  <a:txBody>
                    <a:bodyPr/>
                    <a:lstStyle/>
                    <a:p>
                      <a:pPr algn="r" rtl="0" fontAlgn="ctr"/>
                      <a:r>
                        <a:rPr lang="en-ZA" sz="1000" b="1" i="0" u="none" strike="noStrike">
                          <a:solidFill>
                            <a:srgbClr val="000000"/>
                          </a:solidFill>
                          <a:effectLst/>
                          <a:latin typeface="Arial"/>
                        </a:rPr>
                        <a:t>2018 (R’000)</a:t>
                      </a:r>
                    </a:p>
                  </a:txBody>
                  <a:tcPr marL="7016" marR="7016" marT="7016" marB="0" anchor="ctr">
                    <a:lnL>
                      <a:noFill/>
                    </a:lnL>
                    <a:lnR>
                      <a:noFill/>
                    </a:lnR>
                    <a:lnT>
                      <a:noFill/>
                    </a:lnT>
                    <a:lnB>
                      <a:noFill/>
                    </a:lnB>
                  </a:tcPr>
                </a:tc>
                <a:extLst>
                  <a:ext uri="{0D108BD9-81ED-4DB2-BD59-A6C34878D82A}">
                    <a16:rowId xmlns:a16="http://schemas.microsoft.com/office/drawing/2014/main" xmlns="" val="10001"/>
                  </a:ext>
                </a:extLst>
              </a:tr>
              <a:tr h="231527">
                <a:tc>
                  <a:txBody>
                    <a:bodyPr/>
                    <a:lstStyle/>
                    <a:p>
                      <a:pPr algn="l" rtl="0" fontAlgn="ctr"/>
                      <a:r>
                        <a:rPr lang="en-ZA" sz="1000" b="1" i="0" u="none" strike="noStrike">
                          <a:solidFill>
                            <a:srgbClr val="000000"/>
                          </a:solidFill>
                          <a:effectLst/>
                          <a:latin typeface="Arial"/>
                        </a:rPr>
                        <a:t>Cash flows from operating activities</a:t>
                      </a:r>
                    </a:p>
                  </a:txBody>
                  <a:tcPr marL="7016" marR="7016" marT="7016" marB="0" anchor="ctr">
                    <a:lnL>
                      <a:noFill/>
                    </a:lnL>
                    <a:lnR>
                      <a:noFill/>
                    </a:lnR>
                    <a:lnT>
                      <a:noFill/>
                    </a:lnT>
                    <a:lnB>
                      <a:noFill/>
                    </a:lnB>
                  </a:tcPr>
                </a:tc>
                <a:tc>
                  <a:txBody>
                    <a:bodyPr/>
                    <a:lstStyle/>
                    <a:p>
                      <a:pPr algn="l" rtl="0" fontAlgn="ctr"/>
                      <a:endParaRPr lang="en-ZA" sz="1000" b="0" i="0" u="none" strike="noStrike">
                        <a:solidFill>
                          <a:srgbClr val="000000"/>
                        </a:solidFill>
                        <a:effectLst/>
                        <a:latin typeface="Arial"/>
                      </a:endParaRPr>
                    </a:p>
                  </a:txBody>
                  <a:tcPr marL="7016" marR="7016" marT="7016" marB="0" anchor="ctr">
                    <a:lnL>
                      <a:noFill/>
                    </a:lnL>
                    <a:lnR>
                      <a:noFill/>
                    </a:lnR>
                    <a:lnT>
                      <a:noFill/>
                    </a:lnT>
                    <a:lnB>
                      <a:noFill/>
                    </a:lnB>
                  </a:tcPr>
                </a:tc>
                <a:tc>
                  <a:txBody>
                    <a:bodyPr/>
                    <a:lstStyle/>
                    <a:p>
                      <a:pPr algn="l" rtl="0" fontAlgn="ctr"/>
                      <a:endParaRPr lang="en-ZA" sz="1000" b="0" i="0" u="none" strike="noStrike">
                        <a:solidFill>
                          <a:srgbClr val="000000"/>
                        </a:solidFill>
                        <a:effectLst/>
                        <a:latin typeface="Arial"/>
                      </a:endParaRPr>
                    </a:p>
                  </a:txBody>
                  <a:tcPr marL="7016" marR="7016" marT="7016" marB="0" anchor="ctr">
                    <a:lnL>
                      <a:noFill/>
                    </a:lnL>
                    <a:lnR>
                      <a:noFill/>
                    </a:lnR>
                    <a:lnT>
                      <a:noFill/>
                    </a:lnT>
                    <a:lnB>
                      <a:noFill/>
                    </a:lnB>
                  </a:tcPr>
                </a:tc>
                <a:extLst>
                  <a:ext uri="{0D108BD9-81ED-4DB2-BD59-A6C34878D82A}">
                    <a16:rowId xmlns:a16="http://schemas.microsoft.com/office/drawing/2014/main" xmlns="" val="10002"/>
                  </a:ext>
                </a:extLst>
              </a:tr>
              <a:tr h="175400">
                <a:tc>
                  <a:txBody>
                    <a:bodyPr/>
                    <a:lstStyle/>
                    <a:p>
                      <a:pPr algn="l" rtl="0" fontAlgn="ctr"/>
                      <a:r>
                        <a:rPr lang="en-ZA" sz="1000" b="0" i="0" u="none" strike="noStrike">
                          <a:solidFill>
                            <a:srgbClr val="000000"/>
                          </a:solidFill>
                          <a:effectLst/>
                          <a:latin typeface="Arial"/>
                        </a:rPr>
                        <a:t>Cash receipts from customers</a:t>
                      </a:r>
                    </a:p>
                  </a:txBody>
                  <a:tcPr marL="7016" marR="7016" marT="7016" marB="0" anchor="ctr">
                    <a:lnL>
                      <a:noFill/>
                    </a:lnL>
                    <a:lnR>
                      <a:noFill/>
                    </a:lnR>
                    <a:lnT>
                      <a:noFill/>
                    </a:lnT>
                    <a:lnB>
                      <a:noFill/>
                    </a:lnB>
                  </a:tcPr>
                </a:tc>
                <a:tc>
                  <a:txBody>
                    <a:bodyPr/>
                    <a:lstStyle/>
                    <a:p>
                      <a:pPr algn="r" rtl="0" fontAlgn="ctr"/>
                      <a:r>
                        <a:rPr lang="en-ZA" sz="1000" b="0" i="0" u="none" strike="noStrike">
                          <a:solidFill>
                            <a:srgbClr val="000000"/>
                          </a:solidFill>
                          <a:effectLst/>
                          <a:latin typeface="Arial"/>
                        </a:rPr>
                        <a:t>114 608</a:t>
                      </a:r>
                    </a:p>
                  </a:txBody>
                  <a:tcPr marL="7016" marR="7016" marT="7016" marB="0" anchor="ctr">
                    <a:lnL>
                      <a:noFill/>
                    </a:lnL>
                    <a:lnR>
                      <a:noFill/>
                    </a:lnR>
                    <a:lnT>
                      <a:noFill/>
                    </a:lnT>
                    <a:lnB>
                      <a:noFill/>
                    </a:lnB>
                  </a:tcPr>
                </a:tc>
                <a:tc>
                  <a:txBody>
                    <a:bodyPr/>
                    <a:lstStyle/>
                    <a:p>
                      <a:pPr algn="r" rtl="0" fontAlgn="ctr"/>
                      <a:r>
                        <a:rPr lang="en-ZA" sz="1000" b="0" i="0" u="none" strike="noStrike">
                          <a:solidFill>
                            <a:srgbClr val="000000"/>
                          </a:solidFill>
                          <a:effectLst/>
                          <a:latin typeface="Arial"/>
                        </a:rPr>
                        <a:t>189 228</a:t>
                      </a:r>
                    </a:p>
                  </a:txBody>
                  <a:tcPr marL="7016" marR="7016" marT="7016" marB="0" anchor="ctr">
                    <a:lnL>
                      <a:noFill/>
                    </a:lnL>
                    <a:lnR>
                      <a:noFill/>
                    </a:lnR>
                    <a:lnT>
                      <a:noFill/>
                    </a:lnT>
                    <a:lnB>
                      <a:noFill/>
                    </a:lnB>
                  </a:tcPr>
                </a:tc>
                <a:extLst>
                  <a:ext uri="{0D108BD9-81ED-4DB2-BD59-A6C34878D82A}">
                    <a16:rowId xmlns:a16="http://schemas.microsoft.com/office/drawing/2014/main" xmlns="" val="10003"/>
                  </a:ext>
                </a:extLst>
              </a:tr>
              <a:tr h="154352">
                <a:tc>
                  <a:txBody>
                    <a:bodyPr/>
                    <a:lstStyle/>
                    <a:p>
                      <a:pPr algn="l" rtl="0" fontAlgn="ctr"/>
                      <a:r>
                        <a:rPr lang="en-ZA" sz="1000" b="0" i="0" u="none" strike="noStrike">
                          <a:solidFill>
                            <a:srgbClr val="000000"/>
                          </a:solidFill>
                          <a:effectLst/>
                          <a:latin typeface="Arial"/>
                        </a:rPr>
                        <a:t>Cash paid to suppliers </a:t>
                      </a:r>
                    </a:p>
                  </a:txBody>
                  <a:tcPr marL="7016" marR="7016" marT="7016" marB="0" anchor="ctr">
                    <a:lnL>
                      <a:noFill/>
                    </a:lnL>
                    <a:lnR>
                      <a:noFill/>
                    </a:lnR>
                    <a:lnT>
                      <a:noFill/>
                    </a:lnT>
                    <a:lnB>
                      <a:noFill/>
                    </a:lnB>
                  </a:tcPr>
                </a:tc>
                <a:tc>
                  <a:txBody>
                    <a:bodyPr/>
                    <a:lstStyle/>
                    <a:p>
                      <a:pPr algn="r" rtl="0" fontAlgn="ctr"/>
                      <a:r>
                        <a:rPr lang="en-ZA" sz="1000" b="0" i="0" u="none" strike="noStrike">
                          <a:solidFill>
                            <a:srgbClr val="000000"/>
                          </a:solidFill>
                          <a:effectLst/>
                          <a:latin typeface="Arial"/>
                        </a:rPr>
                        <a:t>-327 640</a:t>
                      </a:r>
                    </a:p>
                  </a:txBody>
                  <a:tcPr marL="7016" marR="7016" marT="701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rtl="0" fontAlgn="ctr"/>
                      <a:r>
                        <a:rPr lang="en-ZA" sz="1000" b="0" i="0" u="none" strike="noStrike">
                          <a:solidFill>
                            <a:srgbClr val="000000"/>
                          </a:solidFill>
                          <a:effectLst/>
                          <a:latin typeface="Arial"/>
                        </a:rPr>
                        <a:t>-413 213</a:t>
                      </a:r>
                    </a:p>
                  </a:txBody>
                  <a:tcPr marL="7016" marR="7016" marT="7016"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47336">
                <a:tc>
                  <a:txBody>
                    <a:bodyPr/>
                    <a:lstStyle/>
                    <a:p>
                      <a:pPr algn="l" rtl="0" fontAlgn="ctr"/>
                      <a:endParaRPr lang="en-ZA" sz="1000" b="0" i="0" u="none" strike="noStrike">
                        <a:solidFill>
                          <a:srgbClr val="000000"/>
                        </a:solidFill>
                        <a:effectLst/>
                        <a:latin typeface="Arial"/>
                      </a:endParaRPr>
                    </a:p>
                  </a:txBody>
                  <a:tcPr marL="7016" marR="7016" marT="7016" marB="0" anchor="ctr">
                    <a:lnL>
                      <a:noFill/>
                    </a:lnL>
                    <a:lnR>
                      <a:noFill/>
                    </a:lnR>
                    <a:lnT>
                      <a:noFill/>
                    </a:lnT>
                    <a:lnB>
                      <a:noFill/>
                    </a:lnB>
                  </a:tcPr>
                </a:tc>
                <a:tc>
                  <a:txBody>
                    <a:bodyPr/>
                    <a:lstStyle/>
                    <a:p>
                      <a:pPr algn="r" rtl="0" fontAlgn="ctr"/>
                      <a:r>
                        <a:rPr lang="en-ZA" sz="1000" b="0" i="0" u="none" strike="noStrike">
                          <a:solidFill>
                            <a:srgbClr val="000000"/>
                          </a:solidFill>
                          <a:effectLst/>
                          <a:latin typeface="Arial"/>
                        </a:rPr>
                        <a:t> </a:t>
                      </a:r>
                    </a:p>
                  </a:txBody>
                  <a:tcPr marL="7016" marR="7016" marT="701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rtl="0" fontAlgn="ctr"/>
                      <a:r>
                        <a:rPr lang="en-ZA" sz="1000" b="0" i="0" u="none" strike="noStrike">
                          <a:solidFill>
                            <a:srgbClr val="000000"/>
                          </a:solidFill>
                          <a:effectLst/>
                          <a:latin typeface="Arial"/>
                        </a:rPr>
                        <a:t> </a:t>
                      </a:r>
                    </a:p>
                  </a:txBody>
                  <a:tcPr marL="7016" marR="7016" marT="7016"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5"/>
                  </a:ext>
                </a:extLst>
              </a:tr>
              <a:tr h="161368">
                <a:tc>
                  <a:txBody>
                    <a:bodyPr/>
                    <a:lstStyle/>
                    <a:p>
                      <a:pPr algn="l" rtl="0" fontAlgn="ctr"/>
                      <a:r>
                        <a:rPr lang="en-ZA" sz="1000" b="0" i="0" u="none" strike="noStrike">
                          <a:solidFill>
                            <a:srgbClr val="000000"/>
                          </a:solidFill>
                          <a:effectLst/>
                          <a:latin typeface="Arial"/>
                        </a:rPr>
                        <a:t>Net cash utilised by operations</a:t>
                      </a:r>
                    </a:p>
                  </a:txBody>
                  <a:tcPr marL="7016" marR="7016" marT="7016" marB="0" anchor="ctr">
                    <a:lnL>
                      <a:noFill/>
                    </a:lnL>
                    <a:lnR>
                      <a:noFill/>
                    </a:lnR>
                    <a:lnT>
                      <a:noFill/>
                    </a:lnT>
                    <a:lnB>
                      <a:noFill/>
                    </a:lnB>
                  </a:tcPr>
                </a:tc>
                <a:tc>
                  <a:txBody>
                    <a:bodyPr/>
                    <a:lstStyle/>
                    <a:p>
                      <a:pPr algn="r" rtl="0" fontAlgn="ctr"/>
                      <a:r>
                        <a:rPr lang="en-ZA" sz="1000" b="0" i="0" u="none" strike="noStrike">
                          <a:solidFill>
                            <a:srgbClr val="000000"/>
                          </a:solidFill>
                          <a:effectLst/>
                          <a:latin typeface="Arial"/>
                        </a:rPr>
                        <a:t>-213 032</a:t>
                      </a:r>
                    </a:p>
                  </a:txBody>
                  <a:tcPr marL="7016" marR="7016" marT="7016" marB="0" anchor="ctr">
                    <a:lnL>
                      <a:noFill/>
                    </a:lnL>
                    <a:lnR>
                      <a:noFill/>
                    </a:lnR>
                    <a:lnT>
                      <a:noFill/>
                    </a:lnT>
                    <a:lnB>
                      <a:noFill/>
                    </a:lnB>
                  </a:tcPr>
                </a:tc>
                <a:tc>
                  <a:txBody>
                    <a:bodyPr/>
                    <a:lstStyle/>
                    <a:p>
                      <a:pPr algn="r" rtl="0" fontAlgn="ctr"/>
                      <a:r>
                        <a:rPr lang="en-ZA" sz="1000" b="0" i="0" u="none" strike="noStrike">
                          <a:solidFill>
                            <a:srgbClr val="000000"/>
                          </a:solidFill>
                          <a:effectLst/>
                          <a:latin typeface="Arial"/>
                        </a:rPr>
                        <a:t>-223 985</a:t>
                      </a:r>
                    </a:p>
                  </a:txBody>
                  <a:tcPr marL="7016" marR="7016" marT="7016" marB="0" anchor="ctr">
                    <a:lnL>
                      <a:noFill/>
                    </a:lnL>
                    <a:lnR>
                      <a:noFill/>
                    </a:lnR>
                    <a:lnT>
                      <a:noFill/>
                    </a:lnT>
                    <a:lnB>
                      <a:noFill/>
                    </a:lnB>
                  </a:tcPr>
                </a:tc>
                <a:extLst>
                  <a:ext uri="{0D108BD9-81ED-4DB2-BD59-A6C34878D82A}">
                    <a16:rowId xmlns:a16="http://schemas.microsoft.com/office/drawing/2014/main" xmlns="" val="10006"/>
                  </a:ext>
                </a:extLst>
              </a:tr>
              <a:tr h="147336">
                <a:tc>
                  <a:txBody>
                    <a:bodyPr/>
                    <a:lstStyle/>
                    <a:p>
                      <a:pPr algn="l" rtl="0" fontAlgn="ctr"/>
                      <a:r>
                        <a:rPr lang="en-ZA" sz="1000" b="0" i="0" u="none" strike="noStrike">
                          <a:solidFill>
                            <a:srgbClr val="000000"/>
                          </a:solidFill>
                          <a:effectLst/>
                          <a:latin typeface="Arial"/>
                        </a:rPr>
                        <a:t>Finance cost</a:t>
                      </a:r>
                    </a:p>
                  </a:txBody>
                  <a:tcPr marL="7016" marR="7016" marT="7016" marB="0" anchor="ctr">
                    <a:lnL>
                      <a:noFill/>
                    </a:lnL>
                    <a:lnR>
                      <a:noFill/>
                    </a:lnR>
                    <a:lnT>
                      <a:noFill/>
                    </a:lnT>
                    <a:lnB>
                      <a:noFill/>
                    </a:lnB>
                  </a:tcPr>
                </a:tc>
                <a:tc>
                  <a:txBody>
                    <a:bodyPr/>
                    <a:lstStyle/>
                    <a:p>
                      <a:pPr algn="r" rtl="0" fontAlgn="ctr"/>
                      <a:r>
                        <a:rPr lang="en-ZA" sz="1000" b="0" i="0" u="none" strike="noStrike">
                          <a:solidFill>
                            <a:srgbClr val="000000"/>
                          </a:solidFill>
                          <a:effectLst/>
                          <a:latin typeface="Arial"/>
                        </a:rPr>
                        <a:t>-</a:t>
                      </a:r>
                    </a:p>
                  </a:txBody>
                  <a:tcPr marL="7016" marR="7016" marT="7016" marB="0" anchor="ctr">
                    <a:lnL>
                      <a:noFill/>
                    </a:lnL>
                    <a:lnR>
                      <a:noFill/>
                    </a:lnR>
                    <a:lnT>
                      <a:noFill/>
                    </a:lnT>
                    <a:lnB>
                      <a:noFill/>
                    </a:lnB>
                  </a:tcPr>
                </a:tc>
                <a:tc>
                  <a:txBody>
                    <a:bodyPr/>
                    <a:lstStyle/>
                    <a:p>
                      <a:pPr algn="r" rtl="0" fontAlgn="ctr"/>
                      <a:r>
                        <a:rPr lang="en-ZA" sz="1000" b="0" i="0" u="none" strike="noStrike">
                          <a:solidFill>
                            <a:srgbClr val="000000"/>
                          </a:solidFill>
                          <a:effectLst/>
                          <a:latin typeface="Arial"/>
                        </a:rPr>
                        <a:t>-</a:t>
                      </a:r>
                    </a:p>
                  </a:txBody>
                  <a:tcPr marL="7016" marR="7016" marT="7016" marB="0" anchor="ctr">
                    <a:lnL>
                      <a:noFill/>
                    </a:lnL>
                    <a:lnR>
                      <a:noFill/>
                    </a:lnR>
                    <a:lnT>
                      <a:noFill/>
                    </a:lnT>
                    <a:lnB>
                      <a:noFill/>
                    </a:lnB>
                  </a:tcPr>
                </a:tc>
                <a:extLst>
                  <a:ext uri="{0D108BD9-81ED-4DB2-BD59-A6C34878D82A}">
                    <a16:rowId xmlns:a16="http://schemas.microsoft.com/office/drawing/2014/main" xmlns="" val="10007"/>
                  </a:ext>
                </a:extLst>
              </a:tr>
              <a:tr h="154352">
                <a:tc>
                  <a:txBody>
                    <a:bodyPr/>
                    <a:lstStyle/>
                    <a:p>
                      <a:pPr algn="l" rtl="0" fontAlgn="ctr"/>
                      <a:r>
                        <a:rPr lang="en-ZA" sz="1000" b="0" i="0" u="none" strike="noStrike" dirty="0">
                          <a:solidFill>
                            <a:srgbClr val="000000"/>
                          </a:solidFill>
                          <a:effectLst/>
                          <a:latin typeface="Arial"/>
                        </a:rPr>
                        <a:t>Finance income</a:t>
                      </a:r>
                    </a:p>
                  </a:txBody>
                  <a:tcPr marL="7016" marR="7016" marT="7016" marB="0" anchor="ctr">
                    <a:lnL>
                      <a:noFill/>
                    </a:lnL>
                    <a:lnR>
                      <a:noFill/>
                    </a:lnR>
                    <a:lnT>
                      <a:noFill/>
                    </a:lnT>
                    <a:lnB>
                      <a:noFill/>
                    </a:lnB>
                  </a:tcPr>
                </a:tc>
                <a:tc>
                  <a:txBody>
                    <a:bodyPr/>
                    <a:lstStyle/>
                    <a:p>
                      <a:pPr algn="r" rtl="0" fontAlgn="ctr"/>
                      <a:r>
                        <a:rPr lang="en-ZA" sz="1000" b="0" i="0" u="none" strike="noStrike">
                          <a:solidFill>
                            <a:srgbClr val="000000"/>
                          </a:solidFill>
                          <a:effectLst/>
                          <a:latin typeface="Arial"/>
                        </a:rPr>
                        <a:t>17 593</a:t>
                      </a:r>
                    </a:p>
                  </a:txBody>
                  <a:tcPr marL="7016" marR="7016" marT="701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rtl="0" fontAlgn="ctr"/>
                      <a:r>
                        <a:rPr lang="en-ZA" sz="1000" b="0" i="0" u="none" strike="noStrike">
                          <a:solidFill>
                            <a:srgbClr val="000000"/>
                          </a:solidFill>
                          <a:effectLst/>
                          <a:latin typeface="Arial"/>
                        </a:rPr>
                        <a:t>17 298</a:t>
                      </a:r>
                    </a:p>
                  </a:txBody>
                  <a:tcPr marL="7016" marR="7016" marT="7016"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147336">
                <a:tc>
                  <a:txBody>
                    <a:bodyPr/>
                    <a:lstStyle/>
                    <a:p>
                      <a:pPr algn="l" rtl="0" fontAlgn="ctr"/>
                      <a:endParaRPr lang="en-ZA" sz="1000" b="0" i="0" u="none" strike="noStrike">
                        <a:solidFill>
                          <a:srgbClr val="000000"/>
                        </a:solidFill>
                        <a:effectLst/>
                        <a:latin typeface="Arial"/>
                      </a:endParaRPr>
                    </a:p>
                  </a:txBody>
                  <a:tcPr marL="7016" marR="7016" marT="7016" marB="0" anchor="ctr">
                    <a:lnL>
                      <a:noFill/>
                    </a:lnL>
                    <a:lnR>
                      <a:noFill/>
                    </a:lnR>
                    <a:lnT>
                      <a:noFill/>
                    </a:lnT>
                    <a:lnB>
                      <a:noFill/>
                    </a:lnB>
                  </a:tcPr>
                </a:tc>
                <a:tc>
                  <a:txBody>
                    <a:bodyPr/>
                    <a:lstStyle/>
                    <a:p>
                      <a:pPr algn="r" rtl="0" fontAlgn="ctr"/>
                      <a:r>
                        <a:rPr lang="en-ZA" sz="1000" b="0" i="0" u="none" strike="noStrike">
                          <a:solidFill>
                            <a:srgbClr val="000000"/>
                          </a:solidFill>
                          <a:effectLst/>
                          <a:latin typeface="Arial"/>
                        </a:rPr>
                        <a:t> </a:t>
                      </a:r>
                    </a:p>
                  </a:txBody>
                  <a:tcPr marL="7016" marR="7016" marT="701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rtl="0" fontAlgn="ctr"/>
                      <a:r>
                        <a:rPr lang="en-ZA" sz="1000" b="0" i="0" u="none" strike="noStrike">
                          <a:solidFill>
                            <a:srgbClr val="000000"/>
                          </a:solidFill>
                          <a:effectLst/>
                          <a:latin typeface="Arial"/>
                        </a:rPr>
                        <a:t> </a:t>
                      </a:r>
                    </a:p>
                  </a:txBody>
                  <a:tcPr marL="7016" marR="7016" marT="7016"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9"/>
                  </a:ext>
                </a:extLst>
              </a:tr>
              <a:tr h="154352">
                <a:tc>
                  <a:txBody>
                    <a:bodyPr/>
                    <a:lstStyle/>
                    <a:p>
                      <a:pPr algn="l" rtl="0" fontAlgn="ctr"/>
                      <a:r>
                        <a:rPr lang="en-ZA" sz="1000" b="1" i="0" u="none" strike="noStrike">
                          <a:solidFill>
                            <a:srgbClr val="000000"/>
                          </a:solidFill>
                          <a:effectLst/>
                          <a:latin typeface="Arial"/>
                        </a:rPr>
                        <a:t> Net cash outflow from operating activities</a:t>
                      </a:r>
                    </a:p>
                  </a:txBody>
                  <a:tcPr marL="7016" marR="7016" marT="7016" marB="0" anchor="ctr">
                    <a:lnL>
                      <a:noFill/>
                    </a:lnL>
                    <a:lnR>
                      <a:noFill/>
                    </a:lnR>
                    <a:lnT>
                      <a:noFill/>
                    </a:lnT>
                    <a:lnB>
                      <a:noFill/>
                    </a:lnB>
                  </a:tcPr>
                </a:tc>
                <a:tc>
                  <a:txBody>
                    <a:bodyPr/>
                    <a:lstStyle/>
                    <a:p>
                      <a:pPr algn="r" rtl="0" fontAlgn="ctr"/>
                      <a:r>
                        <a:rPr lang="en-ZA" sz="1000" b="0" i="0" u="none" strike="noStrike">
                          <a:solidFill>
                            <a:srgbClr val="000000"/>
                          </a:solidFill>
                          <a:effectLst/>
                          <a:latin typeface="Arial"/>
                        </a:rPr>
                        <a:t>-195 439</a:t>
                      </a:r>
                    </a:p>
                  </a:txBody>
                  <a:tcPr marL="7016" marR="7016" marT="701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rtl="0" fontAlgn="ctr"/>
                      <a:r>
                        <a:rPr lang="en-ZA" sz="1000" b="0" i="0" u="none" strike="noStrike">
                          <a:solidFill>
                            <a:srgbClr val="000000"/>
                          </a:solidFill>
                          <a:effectLst/>
                          <a:latin typeface="Arial"/>
                        </a:rPr>
                        <a:t>-206 687</a:t>
                      </a:r>
                    </a:p>
                  </a:txBody>
                  <a:tcPr marL="7016" marR="7016" marT="7016"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147336">
                <a:tc>
                  <a:txBody>
                    <a:bodyPr/>
                    <a:lstStyle/>
                    <a:p>
                      <a:pPr algn="l" rtl="0" fontAlgn="ctr"/>
                      <a:endParaRPr lang="en-ZA" sz="1000" b="0" i="0" u="none" strike="noStrike">
                        <a:solidFill>
                          <a:srgbClr val="000000"/>
                        </a:solidFill>
                        <a:effectLst/>
                        <a:latin typeface="Arial"/>
                      </a:endParaRPr>
                    </a:p>
                  </a:txBody>
                  <a:tcPr marL="7016" marR="7016" marT="7016" marB="0" anchor="ctr">
                    <a:lnL>
                      <a:noFill/>
                    </a:lnL>
                    <a:lnR>
                      <a:noFill/>
                    </a:lnR>
                    <a:lnT>
                      <a:noFill/>
                    </a:lnT>
                    <a:lnB>
                      <a:noFill/>
                    </a:lnB>
                  </a:tcPr>
                </a:tc>
                <a:tc>
                  <a:txBody>
                    <a:bodyPr/>
                    <a:lstStyle/>
                    <a:p>
                      <a:pPr algn="r" rtl="0" fontAlgn="ctr"/>
                      <a:r>
                        <a:rPr lang="en-ZA" sz="1000" b="0" i="0" u="none" strike="noStrike">
                          <a:solidFill>
                            <a:srgbClr val="000000"/>
                          </a:solidFill>
                          <a:effectLst/>
                          <a:latin typeface="Arial"/>
                        </a:rPr>
                        <a:t> </a:t>
                      </a:r>
                    </a:p>
                  </a:txBody>
                  <a:tcPr marL="7016" marR="7016" marT="701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rtl="0" fontAlgn="ctr"/>
                      <a:r>
                        <a:rPr lang="en-ZA" sz="1000" b="0" i="0" u="none" strike="noStrike">
                          <a:solidFill>
                            <a:srgbClr val="000000"/>
                          </a:solidFill>
                          <a:effectLst/>
                          <a:latin typeface="Arial"/>
                        </a:rPr>
                        <a:t> </a:t>
                      </a:r>
                    </a:p>
                  </a:txBody>
                  <a:tcPr marL="7016" marR="7016" marT="7016"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11"/>
                  </a:ext>
                </a:extLst>
              </a:tr>
              <a:tr h="154352">
                <a:tc>
                  <a:txBody>
                    <a:bodyPr/>
                    <a:lstStyle/>
                    <a:p>
                      <a:pPr algn="l" rtl="0" fontAlgn="ctr"/>
                      <a:r>
                        <a:rPr lang="en-ZA" sz="1000" b="1" i="0" u="none" strike="noStrike">
                          <a:solidFill>
                            <a:srgbClr val="000000"/>
                          </a:solidFill>
                          <a:effectLst/>
                          <a:latin typeface="Arial"/>
                        </a:rPr>
                        <a:t>Cash flows from investing activities</a:t>
                      </a:r>
                    </a:p>
                  </a:txBody>
                  <a:tcPr marL="7016" marR="7016" marT="7016" marB="0" anchor="ctr">
                    <a:lnL>
                      <a:noFill/>
                    </a:lnL>
                    <a:lnR>
                      <a:noFill/>
                    </a:lnR>
                    <a:lnT>
                      <a:noFill/>
                    </a:lnT>
                    <a:lnB>
                      <a:noFill/>
                    </a:lnB>
                  </a:tcPr>
                </a:tc>
                <a:tc>
                  <a:txBody>
                    <a:bodyPr/>
                    <a:lstStyle/>
                    <a:p>
                      <a:pPr algn="r" rtl="0" fontAlgn="ctr"/>
                      <a:endParaRPr lang="en-ZA" sz="1000" b="0" i="0" u="none" strike="noStrike">
                        <a:solidFill>
                          <a:srgbClr val="000000"/>
                        </a:solidFill>
                        <a:effectLst/>
                        <a:latin typeface="Arial"/>
                      </a:endParaRPr>
                    </a:p>
                  </a:txBody>
                  <a:tcPr marL="7016" marR="7016" marT="7016" marB="0" anchor="ctr">
                    <a:lnL>
                      <a:noFill/>
                    </a:lnL>
                    <a:lnR>
                      <a:noFill/>
                    </a:lnR>
                    <a:lnT>
                      <a:noFill/>
                    </a:lnT>
                    <a:lnB>
                      <a:noFill/>
                    </a:lnB>
                  </a:tcPr>
                </a:tc>
                <a:tc>
                  <a:txBody>
                    <a:bodyPr/>
                    <a:lstStyle/>
                    <a:p>
                      <a:pPr algn="r" rtl="0" fontAlgn="ctr"/>
                      <a:endParaRPr lang="en-ZA" sz="1000" b="0" i="0" u="none" strike="noStrike">
                        <a:solidFill>
                          <a:srgbClr val="000000"/>
                        </a:solidFill>
                        <a:effectLst/>
                        <a:latin typeface="Arial"/>
                      </a:endParaRPr>
                    </a:p>
                  </a:txBody>
                  <a:tcPr marL="7016" marR="7016" marT="7016" marB="0" anchor="ctr">
                    <a:lnL>
                      <a:noFill/>
                    </a:lnL>
                    <a:lnR>
                      <a:noFill/>
                    </a:lnR>
                    <a:lnT>
                      <a:noFill/>
                    </a:lnT>
                    <a:lnB>
                      <a:noFill/>
                    </a:lnB>
                  </a:tcPr>
                </a:tc>
                <a:extLst>
                  <a:ext uri="{0D108BD9-81ED-4DB2-BD59-A6C34878D82A}">
                    <a16:rowId xmlns:a16="http://schemas.microsoft.com/office/drawing/2014/main" xmlns="" val="10012"/>
                  </a:ext>
                </a:extLst>
              </a:tr>
              <a:tr h="154352">
                <a:tc>
                  <a:txBody>
                    <a:bodyPr/>
                    <a:lstStyle/>
                    <a:p>
                      <a:pPr algn="l" rtl="0" fontAlgn="ctr"/>
                      <a:r>
                        <a:rPr lang="en-ZA" sz="1000" b="0" i="0" u="none" strike="noStrike">
                          <a:solidFill>
                            <a:srgbClr val="000000"/>
                          </a:solidFill>
                          <a:effectLst/>
                          <a:latin typeface="Arial"/>
                        </a:rPr>
                        <a:t>Purchases of plant and equipment</a:t>
                      </a:r>
                    </a:p>
                  </a:txBody>
                  <a:tcPr marL="7016" marR="7016" marT="7016" marB="0" anchor="ctr">
                    <a:lnL>
                      <a:noFill/>
                    </a:lnL>
                    <a:lnR>
                      <a:noFill/>
                    </a:lnR>
                    <a:lnT>
                      <a:noFill/>
                    </a:lnT>
                    <a:lnB>
                      <a:noFill/>
                    </a:lnB>
                  </a:tcPr>
                </a:tc>
                <a:tc>
                  <a:txBody>
                    <a:bodyPr/>
                    <a:lstStyle/>
                    <a:p>
                      <a:pPr algn="r" rtl="0" fontAlgn="ctr"/>
                      <a:r>
                        <a:rPr lang="en-ZA" sz="1000" b="0" i="0" u="none" strike="noStrike">
                          <a:solidFill>
                            <a:srgbClr val="000000"/>
                          </a:solidFill>
                          <a:effectLst/>
                          <a:latin typeface="Arial"/>
                        </a:rPr>
                        <a:t>-3 243</a:t>
                      </a:r>
                    </a:p>
                  </a:txBody>
                  <a:tcPr marL="7016" marR="7016" marT="7016" marB="0" anchor="ctr">
                    <a:lnL>
                      <a:noFill/>
                    </a:lnL>
                    <a:lnR>
                      <a:noFill/>
                    </a:lnR>
                    <a:lnT>
                      <a:noFill/>
                    </a:lnT>
                    <a:lnB>
                      <a:noFill/>
                    </a:lnB>
                  </a:tcPr>
                </a:tc>
                <a:tc>
                  <a:txBody>
                    <a:bodyPr/>
                    <a:lstStyle/>
                    <a:p>
                      <a:pPr algn="r" rtl="0" fontAlgn="ctr"/>
                      <a:r>
                        <a:rPr lang="en-ZA" sz="1000" b="0" i="0" u="none" strike="noStrike">
                          <a:solidFill>
                            <a:srgbClr val="000000"/>
                          </a:solidFill>
                          <a:effectLst/>
                          <a:latin typeface="Arial"/>
                        </a:rPr>
                        <a:t>-4 866</a:t>
                      </a:r>
                    </a:p>
                  </a:txBody>
                  <a:tcPr marL="7016" marR="7016" marT="7016" marB="0" anchor="ctr">
                    <a:lnL>
                      <a:noFill/>
                    </a:lnL>
                    <a:lnR>
                      <a:noFill/>
                    </a:lnR>
                    <a:lnT>
                      <a:noFill/>
                    </a:lnT>
                    <a:lnB>
                      <a:noFill/>
                    </a:lnB>
                  </a:tcPr>
                </a:tc>
                <a:extLst>
                  <a:ext uri="{0D108BD9-81ED-4DB2-BD59-A6C34878D82A}">
                    <a16:rowId xmlns:a16="http://schemas.microsoft.com/office/drawing/2014/main" xmlns="" val="10013"/>
                  </a:ext>
                </a:extLst>
              </a:tr>
              <a:tr h="154352">
                <a:tc>
                  <a:txBody>
                    <a:bodyPr/>
                    <a:lstStyle/>
                    <a:p>
                      <a:pPr algn="l" rtl="0" fontAlgn="ctr"/>
                      <a:r>
                        <a:rPr lang="en-ZA" sz="1000" b="0" i="0" u="none" strike="noStrike">
                          <a:solidFill>
                            <a:srgbClr val="000000"/>
                          </a:solidFill>
                          <a:effectLst/>
                          <a:latin typeface="Arial"/>
                        </a:rPr>
                        <a:t>Purchases of plant and equipment funded by</a:t>
                      </a:r>
                    </a:p>
                  </a:txBody>
                  <a:tcPr marL="7016" marR="7016" marT="7016" marB="0" anchor="ctr">
                    <a:lnL>
                      <a:noFill/>
                    </a:lnL>
                    <a:lnR>
                      <a:noFill/>
                    </a:lnR>
                    <a:lnT>
                      <a:noFill/>
                    </a:lnT>
                    <a:lnB>
                      <a:noFill/>
                    </a:lnB>
                  </a:tcPr>
                </a:tc>
                <a:tc>
                  <a:txBody>
                    <a:bodyPr/>
                    <a:lstStyle/>
                    <a:p>
                      <a:pPr algn="r" rtl="0" fontAlgn="ctr"/>
                      <a:endParaRPr lang="en-ZA" sz="1000" b="0" i="0" u="none" strike="noStrike">
                        <a:solidFill>
                          <a:srgbClr val="000000"/>
                        </a:solidFill>
                        <a:effectLst/>
                        <a:latin typeface="Arial"/>
                      </a:endParaRPr>
                    </a:p>
                  </a:txBody>
                  <a:tcPr marL="7016" marR="7016" marT="7016" marB="0" anchor="ctr">
                    <a:lnL>
                      <a:noFill/>
                    </a:lnL>
                    <a:lnR>
                      <a:noFill/>
                    </a:lnR>
                    <a:lnT>
                      <a:noFill/>
                    </a:lnT>
                    <a:lnB>
                      <a:noFill/>
                    </a:lnB>
                  </a:tcPr>
                </a:tc>
                <a:tc>
                  <a:txBody>
                    <a:bodyPr/>
                    <a:lstStyle/>
                    <a:p>
                      <a:pPr algn="r" rtl="0" fontAlgn="ctr"/>
                      <a:endParaRPr lang="en-ZA" sz="1000" b="0" i="0" u="none" strike="noStrike">
                        <a:solidFill>
                          <a:srgbClr val="000000"/>
                        </a:solidFill>
                        <a:effectLst/>
                        <a:latin typeface="Arial"/>
                      </a:endParaRPr>
                    </a:p>
                  </a:txBody>
                  <a:tcPr marL="7016" marR="7016" marT="7016" marB="0" anchor="ctr">
                    <a:lnL>
                      <a:noFill/>
                    </a:lnL>
                    <a:lnR>
                      <a:noFill/>
                    </a:lnR>
                    <a:lnT>
                      <a:noFill/>
                    </a:lnT>
                    <a:lnB>
                      <a:noFill/>
                    </a:lnB>
                  </a:tcPr>
                </a:tc>
                <a:extLst>
                  <a:ext uri="{0D108BD9-81ED-4DB2-BD59-A6C34878D82A}">
                    <a16:rowId xmlns:a16="http://schemas.microsoft.com/office/drawing/2014/main" xmlns="" val="10014"/>
                  </a:ext>
                </a:extLst>
              </a:tr>
              <a:tr h="147336">
                <a:tc>
                  <a:txBody>
                    <a:bodyPr/>
                    <a:lstStyle/>
                    <a:p>
                      <a:pPr algn="l" rtl="0" fontAlgn="ctr"/>
                      <a:r>
                        <a:rPr lang="en-ZA" sz="1000" b="0" i="0" u="none" strike="noStrike">
                          <a:solidFill>
                            <a:srgbClr val="000000"/>
                          </a:solidFill>
                          <a:effectLst/>
                          <a:latin typeface="Arial"/>
                        </a:rPr>
                        <a:t>Government grants</a:t>
                      </a:r>
                    </a:p>
                  </a:txBody>
                  <a:tcPr marL="7016" marR="7016" marT="7016" marB="0" anchor="ctr">
                    <a:lnL>
                      <a:noFill/>
                    </a:lnL>
                    <a:lnR>
                      <a:noFill/>
                    </a:lnR>
                    <a:lnT>
                      <a:noFill/>
                    </a:lnT>
                    <a:lnB>
                      <a:noFill/>
                    </a:lnB>
                  </a:tcPr>
                </a:tc>
                <a:tc>
                  <a:txBody>
                    <a:bodyPr/>
                    <a:lstStyle/>
                    <a:p>
                      <a:pPr algn="r" rtl="0" fontAlgn="ctr"/>
                      <a:endParaRPr lang="en-ZA" sz="1000" b="0" i="0" u="none" strike="noStrike">
                        <a:solidFill>
                          <a:srgbClr val="000000"/>
                        </a:solidFill>
                        <a:effectLst/>
                        <a:latin typeface="Arial"/>
                      </a:endParaRPr>
                    </a:p>
                  </a:txBody>
                  <a:tcPr marL="7016" marR="7016" marT="7016" marB="0" anchor="ctr">
                    <a:lnL>
                      <a:noFill/>
                    </a:lnL>
                    <a:lnR>
                      <a:noFill/>
                    </a:lnR>
                    <a:lnT>
                      <a:noFill/>
                    </a:lnT>
                    <a:lnB>
                      <a:noFill/>
                    </a:lnB>
                  </a:tcPr>
                </a:tc>
                <a:tc>
                  <a:txBody>
                    <a:bodyPr/>
                    <a:lstStyle/>
                    <a:p>
                      <a:pPr algn="r" rtl="0" fontAlgn="ctr"/>
                      <a:endParaRPr lang="en-ZA" sz="1000" b="0" i="0" u="none" strike="noStrike">
                        <a:solidFill>
                          <a:srgbClr val="000000"/>
                        </a:solidFill>
                        <a:effectLst/>
                        <a:latin typeface="Arial"/>
                      </a:endParaRPr>
                    </a:p>
                  </a:txBody>
                  <a:tcPr marL="7016" marR="7016" marT="7016" marB="0" anchor="ctr">
                    <a:lnL>
                      <a:noFill/>
                    </a:lnL>
                    <a:lnR>
                      <a:noFill/>
                    </a:lnR>
                    <a:lnT>
                      <a:noFill/>
                    </a:lnT>
                    <a:lnB>
                      <a:noFill/>
                    </a:lnB>
                  </a:tcPr>
                </a:tc>
                <a:extLst>
                  <a:ext uri="{0D108BD9-81ED-4DB2-BD59-A6C34878D82A}">
                    <a16:rowId xmlns:a16="http://schemas.microsoft.com/office/drawing/2014/main" xmlns="" val="10015"/>
                  </a:ext>
                </a:extLst>
              </a:tr>
              <a:tr h="168384">
                <a:tc>
                  <a:txBody>
                    <a:bodyPr/>
                    <a:lstStyle/>
                    <a:p>
                      <a:pPr algn="l" rtl="0" fontAlgn="ctr"/>
                      <a:r>
                        <a:rPr lang="en-ZA" sz="1000" b="0" i="0" u="none" strike="noStrike">
                          <a:solidFill>
                            <a:srgbClr val="000000"/>
                          </a:solidFill>
                          <a:effectLst/>
                          <a:latin typeface="Arial"/>
                        </a:rPr>
                        <a:t>Proceeds from disposal of plant and equipment</a:t>
                      </a:r>
                    </a:p>
                  </a:txBody>
                  <a:tcPr marL="7016" marR="7016" marT="7016" marB="0" anchor="ctr">
                    <a:lnL>
                      <a:noFill/>
                    </a:lnL>
                    <a:lnR>
                      <a:noFill/>
                    </a:lnR>
                    <a:lnT>
                      <a:noFill/>
                    </a:lnT>
                    <a:lnB>
                      <a:noFill/>
                    </a:lnB>
                  </a:tcPr>
                </a:tc>
                <a:tc>
                  <a:txBody>
                    <a:bodyPr/>
                    <a:lstStyle/>
                    <a:p>
                      <a:pPr algn="r" rtl="0" fontAlgn="ctr"/>
                      <a:r>
                        <a:rPr lang="en-ZA" sz="1000" b="0" i="0" u="none" strike="noStrike">
                          <a:solidFill>
                            <a:srgbClr val="000000"/>
                          </a:solidFill>
                          <a:effectLst/>
                          <a:latin typeface="Arial"/>
                        </a:rPr>
                        <a:t>-</a:t>
                      </a:r>
                    </a:p>
                  </a:txBody>
                  <a:tcPr marL="7016" marR="7016" marT="7016" marB="0" anchor="ctr">
                    <a:lnL>
                      <a:noFill/>
                    </a:lnL>
                    <a:lnR>
                      <a:noFill/>
                    </a:lnR>
                    <a:lnT>
                      <a:noFill/>
                    </a:lnT>
                    <a:lnB>
                      <a:noFill/>
                    </a:lnB>
                  </a:tcPr>
                </a:tc>
                <a:tc>
                  <a:txBody>
                    <a:bodyPr/>
                    <a:lstStyle/>
                    <a:p>
                      <a:pPr algn="r" rtl="0" fontAlgn="ctr"/>
                      <a:r>
                        <a:rPr lang="en-ZA" sz="1000" b="0" i="0" u="none" strike="noStrike">
                          <a:solidFill>
                            <a:srgbClr val="000000"/>
                          </a:solidFill>
                          <a:effectLst/>
                          <a:latin typeface="Arial"/>
                        </a:rPr>
                        <a:t>-</a:t>
                      </a:r>
                    </a:p>
                  </a:txBody>
                  <a:tcPr marL="7016" marR="7016" marT="7016" marB="0" anchor="ctr">
                    <a:lnL>
                      <a:noFill/>
                    </a:lnL>
                    <a:lnR>
                      <a:noFill/>
                    </a:lnR>
                    <a:lnT>
                      <a:noFill/>
                    </a:lnT>
                    <a:lnB>
                      <a:noFill/>
                    </a:lnB>
                  </a:tcPr>
                </a:tc>
                <a:extLst>
                  <a:ext uri="{0D108BD9-81ED-4DB2-BD59-A6C34878D82A}">
                    <a16:rowId xmlns:a16="http://schemas.microsoft.com/office/drawing/2014/main" xmlns="" val="10016"/>
                  </a:ext>
                </a:extLst>
              </a:tr>
              <a:tr h="147336">
                <a:tc>
                  <a:txBody>
                    <a:bodyPr/>
                    <a:lstStyle/>
                    <a:p>
                      <a:pPr algn="l" rtl="0" fontAlgn="ctr"/>
                      <a:r>
                        <a:rPr lang="en-ZA" sz="1000" b="0" i="0" u="none" strike="noStrike">
                          <a:solidFill>
                            <a:srgbClr val="000000"/>
                          </a:solidFill>
                          <a:effectLst/>
                          <a:latin typeface="Arial"/>
                        </a:rPr>
                        <a:t>Purchases of intangible assets</a:t>
                      </a:r>
                    </a:p>
                  </a:txBody>
                  <a:tcPr marL="7016" marR="7016" marT="7016" marB="0" anchor="ctr">
                    <a:lnL>
                      <a:noFill/>
                    </a:lnL>
                    <a:lnR>
                      <a:noFill/>
                    </a:lnR>
                    <a:lnT>
                      <a:noFill/>
                    </a:lnT>
                    <a:lnB>
                      <a:noFill/>
                    </a:lnB>
                  </a:tcPr>
                </a:tc>
                <a:tc>
                  <a:txBody>
                    <a:bodyPr/>
                    <a:lstStyle/>
                    <a:p>
                      <a:pPr algn="r" rtl="0" fontAlgn="ctr"/>
                      <a:r>
                        <a:rPr lang="en-ZA" sz="1000" b="0" i="0" u="none" strike="noStrike">
                          <a:solidFill>
                            <a:srgbClr val="000000"/>
                          </a:solidFill>
                          <a:effectLst/>
                          <a:latin typeface="Arial"/>
                        </a:rPr>
                        <a:t>-10</a:t>
                      </a:r>
                    </a:p>
                  </a:txBody>
                  <a:tcPr marL="7016" marR="7016" marT="701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rtl="0" fontAlgn="ctr"/>
                      <a:r>
                        <a:rPr lang="en-ZA" sz="1000" b="0" i="0" u="none" strike="noStrike">
                          <a:solidFill>
                            <a:srgbClr val="000000"/>
                          </a:solidFill>
                          <a:effectLst/>
                          <a:latin typeface="Arial"/>
                        </a:rPr>
                        <a:t>-155</a:t>
                      </a:r>
                    </a:p>
                  </a:txBody>
                  <a:tcPr marL="7016" marR="7016" marT="7016"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7"/>
                  </a:ext>
                </a:extLst>
              </a:tr>
              <a:tr h="147336">
                <a:tc>
                  <a:txBody>
                    <a:bodyPr/>
                    <a:lstStyle/>
                    <a:p>
                      <a:pPr algn="l" rtl="0" fontAlgn="ctr"/>
                      <a:endParaRPr lang="en-ZA" sz="1000" b="0" i="0" u="none" strike="noStrike">
                        <a:solidFill>
                          <a:srgbClr val="000000"/>
                        </a:solidFill>
                        <a:effectLst/>
                        <a:latin typeface="Arial"/>
                      </a:endParaRPr>
                    </a:p>
                  </a:txBody>
                  <a:tcPr marL="7016" marR="7016" marT="7016" marB="0" anchor="ctr">
                    <a:lnL>
                      <a:noFill/>
                    </a:lnL>
                    <a:lnR>
                      <a:noFill/>
                    </a:lnR>
                    <a:lnT>
                      <a:noFill/>
                    </a:lnT>
                    <a:lnB>
                      <a:noFill/>
                    </a:lnB>
                  </a:tcPr>
                </a:tc>
                <a:tc>
                  <a:txBody>
                    <a:bodyPr/>
                    <a:lstStyle/>
                    <a:p>
                      <a:pPr algn="r" rtl="0" fontAlgn="ctr"/>
                      <a:r>
                        <a:rPr lang="en-ZA" sz="1000" b="0" i="0" u="none" strike="noStrike">
                          <a:solidFill>
                            <a:srgbClr val="000000"/>
                          </a:solidFill>
                          <a:effectLst/>
                          <a:latin typeface="Arial"/>
                        </a:rPr>
                        <a:t> </a:t>
                      </a:r>
                    </a:p>
                  </a:txBody>
                  <a:tcPr marL="7016" marR="7016" marT="701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rtl="0" fontAlgn="ctr"/>
                      <a:r>
                        <a:rPr lang="en-ZA" sz="1000" b="0" i="0" u="none" strike="noStrike">
                          <a:solidFill>
                            <a:srgbClr val="000000"/>
                          </a:solidFill>
                          <a:effectLst/>
                          <a:latin typeface="Arial"/>
                        </a:rPr>
                        <a:t> </a:t>
                      </a:r>
                    </a:p>
                  </a:txBody>
                  <a:tcPr marL="7016" marR="7016" marT="7016"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18"/>
                  </a:ext>
                </a:extLst>
              </a:tr>
              <a:tr h="154352">
                <a:tc>
                  <a:txBody>
                    <a:bodyPr/>
                    <a:lstStyle/>
                    <a:p>
                      <a:pPr algn="l" rtl="0" fontAlgn="ctr"/>
                      <a:r>
                        <a:rPr lang="en-ZA" sz="1000" b="1" i="0" u="none" strike="noStrike">
                          <a:solidFill>
                            <a:srgbClr val="000000"/>
                          </a:solidFill>
                          <a:effectLst/>
                          <a:latin typeface="Arial"/>
                        </a:rPr>
                        <a:t>Net cash outflow from investing activities</a:t>
                      </a:r>
                    </a:p>
                  </a:txBody>
                  <a:tcPr marL="7016" marR="7016" marT="7016" marB="0" anchor="ctr">
                    <a:lnL>
                      <a:noFill/>
                    </a:lnL>
                    <a:lnR>
                      <a:noFill/>
                    </a:lnR>
                    <a:lnT>
                      <a:noFill/>
                    </a:lnT>
                    <a:lnB>
                      <a:noFill/>
                    </a:lnB>
                  </a:tcPr>
                </a:tc>
                <a:tc>
                  <a:txBody>
                    <a:bodyPr/>
                    <a:lstStyle/>
                    <a:p>
                      <a:pPr algn="r" rtl="0" fontAlgn="ctr"/>
                      <a:r>
                        <a:rPr lang="en-ZA" sz="1000" b="0" i="0" u="none" strike="noStrike">
                          <a:solidFill>
                            <a:srgbClr val="000000"/>
                          </a:solidFill>
                          <a:effectLst/>
                          <a:latin typeface="Arial"/>
                        </a:rPr>
                        <a:t>-3 253</a:t>
                      </a:r>
                    </a:p>
                  </a:txBody>
                  <a:tcPr marL="7016" marR="7016" marT="701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rtl="0" fontAlgn="ctr"/>
                      <a:r>
                        <a:rPr lang="en-ZA" sz="1000" b="0" i="0" u="none" strike="noStrike">
                          <a:solidFill>
                            <a:srgbClr val="000000"/>
                          </a:solidFill>
                          <a:effectLst/>
                          <a:latin typeface="Arial"/>
                        </a:rPr>
                        <a:t>-5 021</a:t>
                      </a:r>
                    </a:p>
                  </a:txBody>
                  <a:tcPr marL="7016" marR="7016" marT="7016"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9"/>
                  </a:ext>
                </a:extLst>
              </a:tr>
              <a:tr h="147336">
                <a:tc>
                  <a:txBody>
                    <a:bodyPr/>
                    <a:lstStyle/>
                    <a:p>
                      <a:pPr algn="l" rtl="0" fontAlgn="ctr"/>
                      <a:endParaRPr lang="en-ZA" sz="1000" b="0" i="0" u="none" strike="noStrike">
                        <a:solidFill>
                          <a:srgbClr val="000000"/>
                        </a:solidFill>
                        <a:effectLst/>
                        <a:latin typeface="Arial"/>
                      </a:endParaRPr>
                    </a:p>
                  </a:txBody>
                  <a:tcPr marL="7016" marR="7016" marT="7016" marB="0" anchor="ctr">
                    <a:lnL>
                      <a:noFill/>
                    </a:lnL>
                    <a:lnR>
                      <a:noFill/>
                    </a:lnR>
                    <a:lnT>
                      <a:noFill/>
                    </a:lnT>
                    <a:lnB>
                      <a:noFill/>
                    </a:lnB>
                  </a:tcPr>
                </a:tc>
                <a:tc>
                  <a:txBody>
                    <a:bodyPr/>
                    <a:lstStyle/>
                    <a:p>
                      <a:pPr algn="r" rtl="0" fontAlgn="ctr"/>
                      <a:r>
                        <a:rPr lang="en-ZA" sz="1000" b="0" i="0" u="none" strike="noStrike">
                          <a:solidFill>
                            <a:srgbClr val="000000"/>
                          </a:solidFill>
                          <a:effectLst/>
                          <a:latin typeface="Arial"/>
                        </a:rPr>
                        <a:t> </a:t>
                      </a:r>
                    </a:p>
                  </a:txBody>
                  <a:tcPr marL="7016" marR="7016" marT="701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rtl="0" fontAlgn="ctr"/>
                      <a:r>
                        <a:rPr lang="en-ZA" sz="1000" b="0" i="0" u="none" strike="noStrike">
                          <a:solidFill>
                            <a:srgbClr val="000000"/>
                          </a:solidFill>
                          <a:effectLst/>
                          <a:latin typeface="Arial"/>
                        </a:rPr>
                        <a:t> </a:t>
                      </a:r>
                    </a:p>
                  </a:txBody>
                  <a:tcPr marL="7016" marR="7016" marT="7016"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20"/>
                  </a:ext>
                </a:extLst>
              </a:tr>
              <a:tr h="147336">
                <a:tc>
                  <a:txBody>
                    <a:bodyPr/>
                    <a:lstStyle/>
                    <a:p>
                      <a:pPr algn="l" rtl="0" fontAlgn="ctr"/>
                      <a:r>
                        <a:rPr lang="en-ZA" sz="1000" b="1" i="0" u="none" strike="noStrike">
                          <a:solidFill>
                            <a:srgbClr val="000000"/>
                          </a:solidFill>
                          <a:effectLst/>
                          <a:latin typeface="Arial"/>
                        </a:rPr>
                        <a:t>Cash flows from financing activities</a:t>
                      </a:r>
                    </a:p>
                  </a:txBody>
                  <a:tcPr marL="7016" marR="7016" marT="7016" marB="0" anchor="ctr">
                    <a:lnL>
                      <a:noFill/>
                    </a:lnL>
                    <a:lnR>
                      <a:noFill/>
                    </a:lnR>
                    <a:lnT>
                      <a:noFill/>
                    </a:lnT>
                    <a:lnB>
                      <a:noFill/>
                    </a:lnB>
                  </a:tcPr>
                </a:tc>
                <a:tc>
                  <a:txBody>
                    <a:bodyPr/>
                    <a:lstStyle/>
                    <a:p>
                      <a:pPr algn="r" rtl="0" fontAlgn="ctr"/>
                      <a:endParaRPr lang="en-ZA" sz="1000" b="0" i="0" u="none" strike="noStrike">
                        <a:solidFill>
                          <a:srgbClr val="000000"/>
                        </a:solidFill>
                        <a:effectLst/>
                        <a:latin typeface="Arial"/>
                      </a:endParaRPr>
                    </a:p>
                  </a:txBody>
                  <a:tcPr marL="7016" marR="7016" marT="7016" marB="0" anchor="ctr">
                    <a:lnL>
                      <a:noFill/>
                    </a:lnL>
                    <a:lnR>
                      <a:noFill/>
                    </a:lnR>
                    <a:lnT>
                      <a:noFill/>
                    </a:lnT>
                    <a:lnB>
                      <a:noFill/>
                    </a:lnB>
                  </a:tcPr>
                </a:tc>
                <a:tc>
                  <a:txBody>
                    <a:bodyPr/>
                    <a:lstStyle/>
                    <a:p>
                      <a:pPr algn="r" rtl="0" fontAlgn="ctr"/>
                      <a:endParaRPr lang="en-ZA" sz="1000" b="0" i="0" u="none" strike="noStrike">
                        <a:solidFill>
                          <a:srgbClr val="000000"/>
                        </a:solidFill>
                        <a:effectLst/>
                        <a:latin typeface="Arial"/>
                      </a:endParaRPr>
                    </a:p>
                  </a:txBody>
                  <a:tcPr marL="7016" marR="7016" marT="7016" marB="0" anchor="ctr">
                    <a:lnL>
                      <a:noFill/>
                    </a:lnL>
                    <a:lnR>
                      <a:noFill/>
                    </a:lnR>
                    <a:lnT>
                      <a:noFill/>
                    </a:lnT>
                    <a:lnB>
                      <a:noFill/>
                    </a:lnB>
                  </a:tcPr>
                </a:tc>
                <a:extLst>
                  <a:ext uri="{0D108BD9-81ED-4DB2-BD59-A6C34878D82A}">
                    <a16:rowId xmlns:a16="http://schemas.microsoft.com/office/drawing/2014/main" xmlns="" val="10021"/>
                  </a:ext>
                </a:extLst>
              </a:tr>
              <a:tr h="189432">
                <a:tc>
                  <a:txBody>
                    <a:bodyPr/>
                    <a:lstStyle/>
                    <a:p>
                      <a:pPr algn="l" rtl="0" fontAlgn="ctr"/>
                      <a:r>
                        <a:rPr lang="en-ZA" sz="1000" b="0" i="0" u="none" strike="noStrike">
                          <a:solidFill>
                            <a:srgbClr val="000000"/>
                          </a:solidFill>
                          <a:effectLst/>
                          <a:latin typeface="Arial"/>
                        </a:rPr>
                        <a:t>Proceeds from grant received</a:t>
                      </a:r>
                    </a:p>
                  </a:txBody>
                  <a:tcPr marL="7016" marR="7016" marT="7016" marB="0" anchor="ctr">
                    <a:lnL>
                      <a:noFill/>
                    </a:lnL>
                    <a:lnR>
                      <a:noFill/>
                    </a:lnR>
                    <a:lnT>
                      <a:noFill/>
                    </a:lnT>
                    <a:lnB>
                      <a:noFill/>
                    </a:lnB>
                  </a:tcPr>
                </a:tc>
                <a:tc>
                  <a:txBody>
                    <a:bodyPr/>
                    <a:lstStyle/>
                    <a:p>
                      <a:pPr algn="r" rtl="0" fontAlgn="ctr"/>
                      <a:r>
                        <a:rPr lang="en-ZA" sz="1000" b="0" i="0" u="none" strike="noStrike">
                          <a:solidFill>
                            <a:srgbClr val="000000"/>
                          </a:solidFill>
                          <a:effectLst/>
                          <a:latin typeface="Arial"/>
                        </a:rPr>
                        <a:t>256 112</a:t>
                      </a:r>
                    </a:p>
                  </a:txBody>
                  <a:tcPr marL="7016" marR="7016" marT="701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rtl="0" fontAlgn="ctr"/>
                      <a:r>
                        <a:rPr lang="en-ZA" sz="1000" b="0" i="0" u="none" strike="noStrike">
                          <a:solidFill>
                            <a:srgbClr val="000000"/>
                          </a:solidFill>
                          <a:effectLst/>
                          <a:latin typeface="Arial"/>
                        </a:rPr>
                        <a:t>259 818</a:t>
                      </a:r>
                    </a:p>
                  </a:txBody>
                  <a:tcPr marL="7016" marR="7016" marT="7016"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2"/>
                  </a:ext>
                </a:extLst>
              </a:tr>
              <a:tr h="147336">
                <a:tc>
                  <a:txBody>
                    <a:bodyPr/>
                    <a:lstStyle/>
                    <a:p>
                      <a:pPr algn="l" rtl="0" fontAlgn="ctr"/>
                      <a:endParaRPr lang="en-ZA" sz="1000" b="0" i="0" u="none" strike="noStrike">
                        <a:solidFill>
                          <a:srgbClr val="000000"/>
                        </a:solidFill>
                        <a:effectLst/>
                        <a:latin typeface="Arial"/>
                      </a:endParaRPr>
                    </a:p>
                  </a:txBody>
                  <a:tcPr marL="7016" marR="7016" marT="7016" marB="0" anchor="ctr">
                    <a:lnL>
                      <a:noFill/>
                    </a:lnL>
                    <a:lnR>
                      <a:noFill/>
                    </a:lnR>
                    <a:lnT>
                      <a:noFill/>
                    </a:lnT>
                    <a:lnB>
                      <a:noFill/>
                    </a:lnB>
                  </a:tcPr>
                </a:tc>
                <a:tc>
                  <a:txBody>
                    <a:bodyPr/>
                    <a:lstStyle/>
                    <a:p>
                      <a:pPr algn="r" rtl="0" fontAlgn="ctr"/>
                      <a:r>
                        <a:rPr lang="en-ZA" sz="1000" b="0" i="0" u="none" strike="noStrike">
                          <a:solidFill>
                            <a:srgbClr val="000000"/>
                          </a:solidFill>
                          <a:effectLst/>
                          <a:latin typeface="Arial"/>
                        </a:rPr>
                        <a:t> </a:t>
                      </a:r>
                    </a:p>
                  </a:txBody>
                  <a:tcPr marL="7016" marR="7016" marT="701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rtl="0" fontAlgn="ctr"/>
                      <a:r>
                        <a:rPr lang="en-ZA" sz="1000" b="0" i="0" u="none" strike="noStrike">
                          <a:solidFill>
                            <a:srgbClr val="000000"/>
                          </a:solidFill>
                          <a:effectLst/>
                          <a:latin typeface="Arial"/>
                        </a:rPr>
                        <a:t> </a:t>
                      </a:r>
                    </a:p>
                  </a:txBody>
                  <a:tcPr marL="7016" marR="7016" marT="7016"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23"/>
                  </a:ext>
                </a:extLst>
              </a:tr>
              <a:tr h="266607">
                <a:tc>
                  <a:txBody>
                    <a:bodyPr/>
                    <a:lstStyle/>
                    <a:p>
                      <a:pPr algn="l" rtl="0" fontAlgn="ctr"/>
                      <a:r>
                        <a:rPr lang="en-ZA" sz="1000" b="1" i="0" u="none" strike="noStrike">
                          <a:solidFill>
                            <a:srgbClr val="000000"/>
                          </a:solidFill>
                          <a:effectLst/>
                          <a:latin typeface="Arial"/>
                        </a:rPr>
                        <a:t>Net cash inflow from financing activities</a:t>
                      </a:r>
                    </a:p>
                  </a:txBody>
                  <a:tcPr marL="7016" marR="7016" marT="7016" marB="0" anchor="ctr">
                    <a:lnL>
                      <a:noFill/>
                    </a:lnL>
                    <a:lnR>
                      <a:noFill/>
                    </a:lnR>
                    <a:lnT>
                      <a:noFill/>
                    </a:lnT>
                    <a:lnB>
                      <a:noFill/>
                    </a:lnB>
                  </a:tcPr>
                </a:tc>
                <a:tc>
                  <a:txBody>
                    <a:bodyPr/>
                    <a:lstStyle/>
                    <a:p>
                      <a:pPr algn="r" rtl="0" fontAlgn="ctr"/>
                      <a:r>
                        <a:rPr lang="en-ZA" sz="1000" b="0" i="0" u="none" strike="noStrike">
                          <a:solidFill>
                            <a:srgbClr val="000000"/>
                          </a:solidFill>
                          <a:effectLst/>
                          <a:latin typeface="Arial"/>
                        </a:rPr>
                        <a:t>256 112</a:t>
                      </a:r>
                    </a:p>
                  </a:txBody>
                  <a:tcPr marL="7016" marR="7016" marT="701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rtl="0" fontAlgn="ctr"/>
                      <a:r>
                        <a:rPr lang="en-ZA" sz="1000" b="0" i="0" u="none" strike="noStrike">
                          <a:solidFill>
                            <a:srgbClr val="000000"/>
                          </a:solidFill>
                          <a:effectLst/>
                          <a:latin typeface="Arial"/>
                        </a:rPr>
                        <a:t>259 818</a:t>
                      </a:r>
                    </a:p>
                  </a:txBody>
                  <a:tcPr marL="7016" marR="7016" marT="7016"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4"/>
                  </a:ext>
                </a:extLst>
              </a:tr>
              <a:tr h="147336">
                <a:tc>
                  <a:txBody>
                    <a:bodyPr/>
                    <a:lstStyle/>
                    <a:p>
                      <a:pPr algn="l" rtl="0" fontAlgn="ctr"/>
                      <a:endParaRPr lang="en-ZA" sz="1000" b="0" i="0" u="none" strike="noStrike">
                        <a:solidFill>
                          <a:srgbClr val="000000"/>
                        </a:solidFill>
                        <a:effectLst/>
                        <a:latin typeface="Arial"/>
                      </a:endParaRPr>
                    </a:p>
                  </a:txBody>
                  <a:tcPr marL="7016" marR="7016" marT="7016" marB="0" anchor="ctr">
                    <a:lnL>
                      <a:noFill/>
                    </a:lnL>
                    <a:lnR>
                      <a:noFill/>
                    </a:lnR>
                    <a:lnT>
                      <a:noFill/>
                    </a:lnT>
                    <a:lnB>
                      <a:noFill/>
                    </a:lnB>
                  </a:tcPr>
                </a:tc>
                <a:tc>
                  <a:txBody>
                    <a:bodyPr/>
                    <a:lstStyle/>
                    <a:p>
                      <a:pPr algn="r" rtl="0" fontAlgn="ctr"/>
                      <a:r>
                        <a:rPr lang="en-ZA" sz="1000" b="0" i="0" u="none" strike="noStrike">
                          <a:solidFill>
                            <a:srgbClr val="000000"/>
                          </a:solidFill>
                          <a:effectLst/>
                          <a:latin typeface="Arial"/>
                        </a:rPr>
                        <a:t> </a:t>
                      </a:r>
                    </a:p>
                  </a:txBody>
                  <a:tcPr marL="7016" marR="7016" marT="701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rtl="0" fontAlgn="ctr"/>
                      <a:r>
                        <a:rPr lang="en-ZA" sz="1000" b="0" i="0" u="none" strike="noStrike">
                          <a:solidFill>
                            <a:srgbClr val="000000"/>
                          </a:solidFill>
                          <a:effectLst/>
                          <a:latin typeface="Arial"/>
                        </a:rPr>
                        <a:t> </a:t>
                      </a:r>
                    </a:p>
                  </a:txBody>
                  <a:tcPr marL="7016" marR="7016" marT="7016"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25"/>
                  </a:ext>
                </a:extLst>
              </a:tr>
              <a:tr h="210480">
                <a:tc>
                  <a:txBody>
                    <a:bodyPr/>
                    <a:lstStyle/>
                    <a:p>
                      <a:pPr algn="l" rtl="0" fontAlgn="ctr"/>
                      <a:r>
                        <a:rPr lang="en-ZA" sz="1000" b="1" i="0" u="none" strike="noStrike">
                          <a:solidFill>
                            <a:srgbClr val="000000"/>
                          </a:solidFill>
                          <a:effectLst/>
                          <a:latin typeface="Arial"/>
                        </a:rPr>
                        <a:t>Net decrease in cash and cash equivalents</a:t>
                      </a:r>
                    </a:p>
                  </a:txBody>
                  <a:tcPr marL="7016" marR="7016" marT="7016" marB="0" anchor="ctr">
                    <a:lnL>
                      <a:noFill/>
                    </a:lnL>
                    <a:lnR>
                      <a:noFill/>
                    </a:lnR>
                    <a:lnT>
                      <a:noFill/>
                    </a:lnT>
                    <a:lnB>
                      <a:noFill/>
                    </a:lnB>
                  </a:tcPr>
                </a:tc>
                <a:tc>
                  <a:txBody>
                    <a:bodyPr/>
                    <a:lstStyle/>
                    <a:p>
                      <a:pPr algn="r" rtl="0" fontAlgn="ctr"/>
                      <a:r>
                        <a:rPr lang="en-ZA" sz="1000" b="0" i="0" u="none" strike="noStrike">
                          <a:solidFill>
                            <a:srgbClr val="000000"/>
                          </a:solidFill>
                          <a:effectLst/>
                          <a:latin typeface="Arial"/>
                        </a:rPr>
                        <a:t>57 420</a:t>
                      </a:r>
                    </a:p>
                  </a:txBody>
                  <a:tcPr marL="7016" marR="7016" marT="7016" marB="0" anchor="ctr">
                    <a:lnL>
                      <a:noFill/>
                    </a:lnL>
                    <a:lnR>
                      <a:noFill/>
                    </a:lnR>
                    <a:lnT>
                      <a:noFill/>
                    </a:lnT>
                    <a:lnB>
                      <a:noFill/>
                    </a:lnB>
                  </a:tcPr>
                </a:tc>
                <a:tc>
                  <a:txBody>
                    <a:bodyPr/>
                    <a:lstStyle/>
                    <a:p>
                      <a:pPr algn="r" rtl="0" fontAlgn="ctr"/>
                      <a:r>
                        <a:rPr lang="en-ZA" sz="1000" b="0" i="0" u="none" strike="noStrike">
                          <a:solidFill>
                            <a:srgbClr val="000000"/>
                          </a:solidFill>
                          <a:effectLst/>
                          <a:latin typeface="Arial"/>
                        </a:rPr>
                        <a:t>48 110</a:t>
                      </a:r>
                    </a:p>
                  </a:txBody>
                  <a:tcPr marL="7016" marR="7016" marT="7016" marB="0" anchor="ctr">
                    <a:lnL>
                      <a:noFill/>
                    </a:lnL>
                    <a:lnR>
                      <a:noFill/>
                    </a:lnR>
                    <a:lnT>
                      <a:noFill/>
                    </a:lnT>
                    <a:lnB>
                      <a:noFill/>
                    </a:lnB>
                  </a:tcPr>
                </a:tc>
                <a:extLst>
                  <a:ext uri="{0D108BD9-81ED-4DB2-BD59-A6C34878D82A}">
                    <a16:rowId xmlns:a16="http://schemas.microsoft.com/office/drawing/2014/main" xmlns="" val="10026"/>
                  </a:ext>
                </a:extLst>
              </a:tr>
              <a:tr h="161368">
                <a:tc rowSpan="2">
                  <a:txBody>
                    <a:bodyPr/>
                    <a:lstStyle/>
                    <a:p>
                      <a:pPr algn="l" rtl="0" fontAlgn="ctr"/>
                      <a:r>
                        <a:rPr lang="en-ZA" sz="1000" b="0" i="0" u="none" strike="noStrike">
                          <a:solidFill>
                            <a:srgbClr val="000000"/>
                          </a:solidFill>
                          <a:effectLst/>
                          <a:latin typeface="Arial"/>
                        </a:rPr>
                        <a:t>Cash and cash equivalents at the beginning of the year</a:t>
                      </a:r>
                    </a:p>
                  </a:txBody>
                  <a:tcPr marL="7016" marR="7016" marT="7016" marB="0" anchor="ctr">
                    <a:lnL>
                      <a:noFill/>
                    </a:lnL>
                    <a:lnR>
                      <a:noFill/>
                    </a:lnR>
                    <a:lnT>
                      <a:noFill/>
                    </a:lnT>
                    <a:lnB>
                      <a:noFill/>
                    </a:lnB>
                  </a:tcPr>
                </a:tc>
                <a:tc>
                  <a:txBody>
                    <a:bodyPr/>
                    <a:lstStyle/>
                    <a:p>
                      <a:pPr algn="r" rtl="0" fontAlgn="ctr"/>
                      <a:endParaRPr lang="en-ZA" sz="1000" b="0" i="0" u="none" strike="noStrike">
                        <a:solidFill>
                          <a:srgbClr val="000000"/>
                        </a:solidFill>
                        <a:effectLst/>
                        <a:latin typeface="Arial"/>
                      </a:endParaRPr>
                    </a:p>
                  </a:txBody>
                  <a:tcPr marL="7016" marR="7016" marT="7016" marB="0" anchor="ctr">
                    <a:lnL>
                      <a:noFill/>
                    </a:lnL>
                    <a:lnR>
                      <a:noFill/>
                    </a:lnR>
                    <a:lnT>
                      <a:noFill/>
                    </a:lnT>
                    <a:lnB>
                      <a:noFill/>
                    </a:lnB>
                  </a:tcPr>
                </a:tc>
                <a:tc>
                  <a:txBody>
                    <a:bodyPr/>
                    <a:lstStyle/>
                    <a:p>
                      <a:pPr algn="r" rtl="0" fontAlgn="ctr"/>
                      <a:endParaRPr lang="en-ZA" sz="1000" b="0" i="0" u="none" strike="noStrike">
                        <a:solidFill>
                          <a:srgbClr val="000000"/>
                        </a:solidFill>
                        <a:effectLst/>
                        <a:latin typeface="Arial"/>
                      </a:endParaRPr>
                    </a:p>
                  </a:txBody>
                  <a:tcPr marL="7016" marR="7016" marT="7016" marB="0" anchor="ctr">
                    <a:lnL>
                      <a:noFill/>
                    </a:lnL>
                    <a:lnR>
                      <a:noFill/>
                    </a:lnR>
                    <a:lnT>
                      <a:noFill/>
                    </a:lnT>
                    <a:lnB>
                      <a:noFill/>
                    </a:lnB>
                  </a:tcPr>
                </a:tc>
                <a:extLst>
                  <a:ext uri="{0D108BD9-81ED-4DB2-BD59-A6C34878D82A}">
                    <a16:rowId xmlns:a16="http://schemas.microsoft.com/office/drawing/2014/main" xmlns="" val="10027"/>
                  </a:ext>
                </a:extLst>
              </a:tr>
              <a:tr h="154352">
                <a:tc vMerge="1">
                  <a:txBody>
                    <a:bodyPr/>
                    <a:lstStyle/>
                    <a:p>
                      <a:endParaRPr lang="en-ZA"/>
                    </a:p>
                  </a:txBody>
                  <a:tcPr/>
                </a:tc>
                <a:tc>
                  <a:txBody>
                    <a:bodyPr/>
                    <a:lstStyle/>
                    <a:p>
                      <a:pPr algn="r" rtl="0" fontAlgn="ctr"/>
                      <a:r>
                        <a:rPr lang="en-ZA" sz="1000" b="0" i="0" u="none" strike="noStrike">
                          <a:solidFill>
                            <a:srgbClr val="000000"/>
                          </a:solidFill>
                          <a:effectLst/>
                          <a:latin typeface="Arial"/>
                        </a:rPr>
                        <a:t>207 561</a:t>
                      </a:r>
                    </a:p>
                  </a:txBody>
                  <a:tcPr marL="7016" marR="7016" marT="701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rtl="0" fontAlgn="ctr"/>
                      <a:r>
                        <a:rPr lang="en-ZA" sz="1000" b="0" i="0" u="none" strike="noStrike">
                          <a:solidFill>
                            <a:srgbClr val="000000"/>
                          </a:solidFill>
                          <a:effectLst/>
                          <a:latin typeface="Arial"/>
                        </a:rPr>
                        <a:t>159 451</a:t>
                      </a:r>
                    </a:p>
                  </a:txBody>
                  <a:tcPr marL="7016" marR="7016" marT="7016"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8"/>
                  </a:ext>
                </a:extLst>
              </a:tr>
              <a:tr h="147336">
                <a:tc>
                  <a:txBody>
                    <a:bodyPr/>
                    <a:lstStyle/>
                    <a:p>
                      <a:pPr algn="l" rtl="0" fontAlgn="ctr"/>
                      <a:endParaRPr lang="en-ZA" sz="1000" b="0" i="0" u="none" strike="noStrike">
                        <a:solidFill>
                          <a:srgbClr val="000000"/>
                        </a:solidFill>
                        <a:effectLst/>
                        <a:latin typeface="Arial"/>
                      </a:endParaRPr>
                    </a:p>
                  </a:txBody>
                  <a:tcPr marL="7016" marR="7016" marT="7016" marB="0" anchor="ctr">
                    <a:lnL>
                      <a:noFill/>
                    </a:lnL>
                    <a:lnR>
                      <a:noFill/>
                    </a:lnR>
                    <a:lnT>
                      <a:noFill/>
                    </a:lnT>
                    <a:lnB>
                      <a:noFill/>
                    </a:lnB>
                  </a:tcPr>
                </a:tc>
                <a:tc>
                  <a:txBody>
                    <a:bodyPr/>
                    <a:lstStyle/>
                    <a:p>
                      <a:pPr algn="r" rtl="0" fontAlgn="ctr"/>
                      <a:r>
                        <a:rPr lang="en-ZA" sz="1000" b="0" i="0" u="none" strike="noStrike">
                          <a:solidFill>
                            <a:srgbClr val="000000"/>
                          </a:solidFill>
                          <a:effectLst/>
                          <a:latin typeface="Arial"/>
                        </a:rPr>
                        <a:t> </a:t>
                      </a:r>
                    </a:p>
                  </a:txBody>
                  <a:tcPr marL="7016" marR="7016" marT="701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rtl="0" fontAlgn="ctr"/>
                      <a:r>
                        <a:rPr lang="en-ZA" sz="1000" b="0" i="0" u="none" strike="noStrike">
                          <a:solidFill>
                            <a:srgbClr val="000000"/>
                          </a:solidFill>
                          <a:effectLst/>
                          <a:latin typeface="Arial"/>
                        </a:rPr>
                        <a:t> </a:t>
                      </a:r>
                    </a:p>
                  </a:txBody>
                  <a:tcPr marL="7016" marR="7016" marT="7016"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29"/>
                  </a:ext>
                </a:extLst>
              </a:tr>
              <a:tr h="141723">
                <a:tc>
                  <a:txBody>
                    <a:bodyPr/>
                    <a:lstStyle/>
                    <a:p>
                      <a:pPr algn="l" rtl="0" fontAlgn="ctr"/>
                      <a:r>
                        <a:rPr lang="en-ZA" sz="1000" b="1" i="0" u="none" strike="noStrike">
                          <a:solidFill>
                            <a:srgbClr val="000000"/>
                          </a:solidFill>
                          <a:effectLst/>
                          <a:latin typeface="Arial"/>
                        </a:rPr>
                        <a:t>Cash and cash equivalents at the end of the year</a:t>
                      </a:r>
                    </a:p>
                  </a:txBody>
                  <a:tcPr marL="7016" marR="7016" marT="7016" marB="0" anchor="ctr">
                    <a:lnL>
                      <a:noFill/>
                    </a:lnL>
                    <a:lnR>
                      <a:noFill/>
                    </a:lnR>
                    <a:lnT>
                      <a:noFill/>
                    </a:lnT>
                    <a:lnB>
                      <a:noFill/>
                    </a:lnB>
                  </a:tcPr>
                </a:tc>
                <a:tc>
                  <a:txBody>
                    <a:bodyPr/>
                    <a:lstStyle/>
                    <a:p>
                      <a:pPr algn="r" rtl="0" fontAlgn="ctr"/>
                      <a:r>
                        <a:rPr lang="en-ZA" sz="1000" b="0" i="0" u="none" strike="noStrike">
                          <a:solidFill>
                            <a:srgbClr val="000000"/>
                          </a:solidFill>
                          <a:effectLst/>
                          <a:latin typeface="Arial"/>
                        </a:rPr>
                        <a:t>264 981</a:t>
                      </a:r>
                    </a:p>
                  </a:txBody>
                  <a:tcPr marL="7016" marR="7016" marT="701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ZA" sz="1000" b="0" i="0" u="none" strike="noStrike" dirty="0">
                          <a:solidFill>
                            <a:srgbClr val="000000"/>
                          </a:solidFill>
                          <a:effectLst/>
                          <a:latin typeface="Arial"/>
                        </a:rPr>
                        <a:t>207 561</a:t>
                      </a:r>
                    </a:p>
                  </a:txBody>
                  <a:tcPr marL="7016" marR="7016" marT="7016"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30"/>
                  </a:ext>
                </a:extLst>
              </a:tr>
            </a:tbl>
          </a:graphicData>
        </a:graphic>
      </p:graphicFrame>
    </p:spTree>
    <p:extLst>
      <p:ext uri="{BB962C8B-B14F-4D97-AF65-F5344CB8AC3E}">
        <p14:creationId xmlns:p14="http://schemas.microsoft.com/office/powerpoint/2010/main" xmlns="" val="23596278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latin typeface="Arial" charset="0"/>
                <a:cs typeface="Arial" charset="0"/>
              </a:rPr>
              <a:t>Statement of Comparison of Budget and Actual Information</a:t>
            </a:r>
            <a:endParaRPr lang="en-ZA" dirty="0"/>
          </a:p>
        </p:txBody>
      </p:sp>
      <p:sp>
        <p:nvSpPr>
          <p:cNvPr id="4" name="Slide Number Placeholder 3"/>
          <p:cNvSpPr>
            <a:spLocks noGrp="1"/>
          </p:cNvSpPr>
          <p:nvPr>
            <p:ph type="sldNum" sz="quarter" idx="10"/>
          </p:nvPr>
        </p:nvSpPr>
        <p:spPr/>
        <p:txBody>
          <a:bodyPr/>
          <a:lstStyle/>
          <a:p>
            <a:pPr>
              <a:defRPr/>
            </a:pPr>
            <a:fld id="{8644B82F-AE1A-44E3-8385-CFA9707FA6CD}" type="slidenum">
              <a:rPr lang="en-ZA" smtClean="0"/>
              <a:pPr>
                <a:defRPr/>
              </a:pPr>
              <a:t>41</a:t>
            </a:fld>
            <a:endParaRPr lang="en-ZA"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180442192"/>
              </p:ext>
            </p:extLst>
          </p:nvPr>
        </p:nvGraphicFramePr>
        <p:xfrm>
          <a:off x="2391801" y="1442835"/>
          <a:ext cx="5836772" cy="5218116"/>
        </p:xfrm>
        <a:graphic>
          <a:graphicData uri="http://schemas.openxmlformats.org/drawingml/2006/table">
            <a:tbl>
              <a:tblPr/>
              <a:tblGrid>
                <a:gridCol w="2235740">
                  <a:extLst>
                    <a:ext uri="{9D8B030D-6E8A-4147-A177-3AD203B41FA5}">
                      <a16:colId xmlns:a16="http://schemas.microsoft.com/office/drawing/2014/main" xmlns="" val="20000"/>
                    </a:ext>
                  </a:extLst>
                </a:gridCol>
                <a:gridCol w="707487">
                  <a:extLst>
                    <a:ext uri="{9D8B030D-6E8A-4147-A177-3AD203B41FA5}">
                      <a16:colId xmlns:a16="http://schemas.microsoft.com/office/drawing/2014/main" xmlns="" val="20001"/>
                    </a:ext>
                  </a:extLst>
                </a:gridCol>
                <a:gridCol w="683640">
                  <a:extLst>
                    <a:ext uri="{9D8B030D-6E8A-4147-A177-3AD203B41FA5}">
                      <a16:colId xmlns:a16="http://schemas.microsoft.com/office/drawing/2014/main" xmlns="" val="20002"/>
                    </a:ext>
                  </a:extLst>
                </a:gridCol>
                <a:gridCol w="755183">
                  <a:extLst>
                    <a:ext uri="{9D8B030D-6E8A-4147-A177-3AD203B41FA5}">
                      <a16:colId xmlns:a16="http://schemas.microsoft.com/office/drawing/2014/main" xmlns="" val="20003"/>
                    </a:ext>
                  </a:extLst>
                </a:gridCol>
                <a:gridCol w="691589">
                  <a:extLst>
                    <a:ext uri="{9D8B030D-6E8A-4147-A177-3AD203B41FA5}">
                      <a16:colId xmlns:a16="http://schemas.microsoft.com/office/drawing/2014/main" xmlns="" val="20004"/>
                    </a:ext>
                  </a:extLst>
                </a:gridCol>
                <a:gridCol w="763133">
                  <a:extLst>
                    <a:ext uri="{9D8B030D-6E8A-4147-A177-3AD203B41FA5}">
                      <a16:colId xmlns:a16="http://schemas.microsoft.com/office/drawing/2014/main" xmlns="" val="20005"/>
                    </a:ext>
                  </a:extLst>
                </a:gridCol>
              </a:tblGrid>
              <a:tr h="349491">
                <a:tc>
                  <a:txBody>
                    <a:bodyPr/>
                    <a:lstStyle/>
                    <a:p>
                      <a:pPr algn="l" rtl="0" fontAlgn="ctr"/>
                      <a:endParaRPr lang="en-ZA" sz="800" b="1" i="0" u="none" strike="noStrike">
                        <a:solidFill>
                          <a:srgbClr val="000000"/>
                        </a:solidFill>
                        <a:effectLst/>
                        <a:latin typeface="Arial"/>
                      </a:endParaRPr>
                    </a:p>
                  </a:txBody>
                  <a:tcPr marL="5964" marR="5964" marT="5964" marB="0" anchor="ctr">
                    <a:lnL>
                      <a:noFill/>
                    </a:lnL>
                    <a:lnR>
                      <a:noFill/>
                    </a:lnR>
                    <a:lnT>
                      <a:noFill/>
                    </a:lnT>
                    <a:lnB>
                      <a:noFill/>
                    </a:lnB>
                  </a:tcPr>
                </a:tc>
                <a:tc>
                  <a:txBody>
                    <a:bodyPr/>
                    <a:lstStyle/>
                    <a:p>
                      <a:pPr algn="ctr" rtl="0" fontAlgn="ctr"/>
                      <a:r>
                        <a:rPr lang="en-ZA" sz="800" b="1" i="0" u="none" strike="noStrike">
                          <a:solidFill>
                            <a:srgbClr val="000000"/>
                          </a:solidFill>
                          <a:effectLst/>
                          <a:latin typeface="Arial"/>
                        </a:rPr>
                        <a:t>Original Approved Budget</a:t>
                      </a:r>
                    </a:p>
                  </a:txBody>
                  <a:tcPr marL="5964" marR="5964" marT="5964" marB="0" anchor="ctr">
                    <a:lnL>
                      <a:noFill/>
                    </a:lnL>
                    <a:lnR>
                      <a:noFill/>
                    </a:lnR>
                    <a:lnT>
                      <a:noFill/>
                    </a:lnT>
                    <a:lnB>
                      <a:noFill/>
                    </a:lnB>
                  </a:tcPr>
                </a:tc>
                <a:tc>
                  <a:txBody>
                    <a:bodyPr/>
                    <a:lstStyle/>
                    <a:p>
                      <a:pPr algn="ctr" rtl="0" fontAlgn="ctr"/>
                      <a:r>
                        <a:rPr lang="en-ZA" sz="800" b="1" i="0" u="none" strike="noStrike">
                          <a:solidFill>
                            <a:srgbClr val="000000"/>
                          </a:solidFill>
                          <a:effectLst/>
                          <a:latin typeface="Arial"/>
                        </a:rPr>
                        <a:t>Adjustment</a:t>
                      </a:r>
                    </a:p>
                  </a:txBody>
                  <a:tcPr marL="5964" marR="5964" marT="5964" marB="0" anchor="ctr">
                    <a:lnL>
                      <a:noFill/>
                    </a:lnL>
                    <a:lnR>
                      <a:noFill/>
                    </a:lnR>
                    <a:lnT>
                      <a:noFill/>
                    </a:lnT>
                    <a:lnB>
                      <a:noFill/>
                    </a:lnB>
                  </a:tcPr>
                </a:tc>
                <a:tc>
                  <a:txBody>
                    <a:bodyPr/>
                    <a:lstStyle/>
                    <a:p>
                      <a:pPr algn="ctr" rtl="0" fontAlgn="ctr"/>
                      <a:r>
                        <a:rPr lang="en-ZA" sz="800" b="1" i="0" u="none" strike="noStrike">
                          <a:solidFill>
                            <a:srgbClr val="000000"/>
                          </a:solidFill>
                          <a:effectLst/>
                          <a:latin typeface="Arial"/>
                        </a:rPr>
                        <a:t>Final Budget</a:t>
                      </a:r>
                    </a:p>
                  </a:txBody>
                  <a:tcPr marL="5964" marR="5964" marT="5964" marB="0" anchor="ctr">
                    <a:lnL>
                      <a:noFill/>
                    </a:lnL>
                    <a:lnR>
                      <a:noFill/>
                    </a:lnR>
                    <a:lnT>
                      <a:noFill/>
                    </a:lnT>
                    <a:lnB>
                      <a:noFill/>
                    </a:lnB>
                  </a:tcPr>
                </a:tc>
                <a:tc>
                  <a:txBody>
                    <a:bodyPr/>
                    <a:lstStyle/>
                    <a:p>
                      <a:pPr algn="ctr" rtl="0" fontAlgn="ctr"/>
                      <a:r>
                        <a:rPr lang="en-ZA" sz="800" b="1" i="0" u="none" strike="noStrike">
                          <a:solidFill>
                            <a:srgbClr val="000000"/>
                          </a:solidFill>
                          <a:effectLst/>
                          <a:latin typeface="Arial"/>
                        </a:rPr>
                        <a:t>Actual</a:t>
                      </a:r>
                    </a:p>
                  </a:txBody>
                  <a:tcPr marL="5964" marR="5964" marT="5964" marB="0" anchor="ctr">
                    <a:lnL>
                      <a:noFill/>
                    </a:lnL>
                    <a:lnR>
                      <a:noFill/>
                    </a:lnR>
                    <a:lnT>
                      <a:noFill/>
                    </a:lnT>
                    <a:lnB>
                      <a:noFill/>
                    </a:lnB>
                  </a:tcPr>
                </a:tc>
                <a:tc>
                  <a:txBody>
                    <a:bodyPr/>
                    <a:lstStyle/>
                    <a:p>
                      <a:pPr algn="ctr" rtl="0" fontAlgn="ctr"/>
                      <a:r>
                        <a:rPr lang="en-ZA" sz="800" b="1" i="0" u="none" strike="noStrike">
                          <a:solidFill>
                            <a:srgbClr val="000000"/>
                          </a:solidFill>
                          <a:effectLst/>
                          <a:latin typeface="Arial"/>
                        </a:rPr>
                        <a:t>Difference Final budget and Actual</a:t>
                      </a:r>
                    </a:p>
                  </a:txBody>
                  <a:tcPr marL="5964" marR="5964" marT="5964" marB="0" anchor="ctr">
                    <a:lnL>
                      <a:noFill/>
                    </a:lnL>
                    <a:lnR>
                      <a:noFill/>
                    </a:lnR>
                    <a:lnT>
                      <a:noFill/>
                    </a:lnT>
                    <a:lnB>
                      <a:noFill/>
                    </a:lnB>
                  </a:tcPr>
                </a:tc>
                <a:extLst>
                  <a:ext uri="{0D108BD9-81ED-4DB2-BD59-A6C34878D82A}">
                    <a16:rowId xmlns:a16="http://schemas.microsoft.com/office/drawing/2014/main" xmlns="" val="10000"/>
                  </a:ext>
                </a:extLst>
              </a:tr>
              <a:tr h="250488">
                <a:tc>
                  <a:txBody>
                    <a:bodyPr/>
                    <a:lstStyle/>
                    <a:p>
                      <a:pPr algn="l" rtl="0" fontAlgn="ctr"/>
                      <a:endParaRPr lang="en-ZA" sz="800" b="1" i="0" u="none" strike="noStrike">
                        <a:solidFill>
                          <a:srgbClr val="000000"/>
                        </a:solidFill>
                        <a:effectLst/>
                        <a:latin typeface="Arial"/>
                      </a:endParaRPr>
                    </a:p>
                  </a:txBody>
                  <a:tcPr marL="5964" marR="5964" marT="5964" marB="0" anchor="ctr">
                    <a:lnL>
                      <a:noFill/>
                    </a:lnL>
                    <a:lnR>
                      <a:noFill/>
                    </a:lnR>
                    <a:lnT>
                      <a:noFill/>
                    </a:lnT>
                    <a:lnB>
                      <a:noFill/>
                    </a:lnB>
                  </a:tcPr>
                </a:tc>
                <a:tc>
                  <a:txBody>
                    <a:bodyPr/>
                    <a:lstStyle/>
                    <a:p>
                      <a:pPr algn="ctr" rtl="0" fontAlgn="ctr"/>
                      <a:r>
                        <a:rPr lang="en-ZA" sz="800" b="1" i="0" u="none" strike="noStrike">
                          <a:solidFill>
                            <a:srgbClr val="000000"/>
                          </a:solidFill>
                          <a:effectLst/>
                          <a:latin typeface="Arial"/>
                        </a:rPr>
                        <a:t>2018/19 R’000</a:t>
                      </a:r>
                    </a:p>
                  </a:txBody>
                  <a:tcPr marL="5964" marR="5964" marT="5964" marB="0" anchor="ctr">
                    <a:lnL>
                      <a:noFill/>
                    </a:lnL>
                    <a:lnR>
                      <a:noFill/>
                    </a:lnR>
                    <a:lnT>
                      <a:noFill/>
                    </a:lnT>
                    <a:lnB>
                      <a:noFill/>
                    </a:lnB>
                  </a:tcPr>
                </a:tc>
                <a:tc>
                  <a:txBody>
                    <a:bodyPr/>
                    <a:lstStyle/>
                    <a:p>
                      <a:pPr algn="ctr" rtl="0" fontAlgn="ctr"/>
                      <a:r>
                        <a:rPr lang="en-ZA" sz="800" b="1" i="0" u="none" strike="noStrike">
                          <a:solidFill>
                            <a:srgbClr val="000000"/>
                          </a:solidFill>
                          <a:effectLst/>
                          <a:latin typeface="Arial"/>
                        </a:rPr>
                        <a:t>2018/19 R’000</a:t>
                      </a:r>
                    </a:p>
                  </a:txBody>
                  <a:tcPr marL="5964" marR="5964" marT="5964" marB="0" anchor="ctr">
                    <a:lnL>
                      <a:noFill/>
                    </a:lnL>
                    <a:lnR>
                      <a:noFill/>
                    </a:lnR>
                    <a:lnT>
                      <a:noFill/>
                    </a:lnT>
                    <a:lnB>
                      <a:noFill/>
                    </a:lnB>
                  </a:tcPr>
                </a:tc>
                <a:tc>
                  <a:txBody>
                    <a:bodyPr/>
                    <a:lstStyle/>
                    <a:p>
                      <a:pPr algn="ctr" rtl="0" fontAlgn="ctr"/>
                      <a:r>
                        <a:rPr lang="en-ZA" sz="800" b="1" i="0" u="none" strike="noStrike">
                          <a:solidFill>
                            <a:srgbClr val="000000"/>
                          </a:solidFill>
                          <a:effectLst/>
                          <a:latin typeface="Arial"/>
                        </a:rPr>
                        <a:t>2018/19 R’000</a:t>
                      </a:r>
                    </a:p>
                  </a:txBody>
                  <a:tcPr marL="5964" marR="5964" marT="5964" marB="0" anchor="ctr">
                    <a:lnL>
                      <a:noFill/>
                    </a:lnL>
                    <a:lnR>
                      <a:noFill/>
                    </a:lnR>
                    <a:lnT>
                      <a:noFill/>
                    </a:lnT>
                    <a:lnB>
                      <a:noFill/>
                    </a:lnB>
                  </a:tcPr>
                </a:tc>
                <a:tc>
                  <a:txBody>
                    <a:bodyPr/>
                    <a:lstStyle/>
                    <a:p>
                      <a:pPr algn="ctr" rtl="0" fontAlgn="ctr"/>
                      <a:r>
                        <a:rPr lang="en-ZA" sz="800" b="1" i="0" u="none" strike="noStrike">
                          <a:solidFill>
                            <a:srgbClr val="000000"/>
                          </a:solidFill>
                          <a:effectLst/>
                          <a:latin typeface="Arial"/>
                        </a:rPr>
                        <a:t>2018/19 R’000</a:t>
                      </a:r>
                    </a:p>
                  </a:txBody>
                  <a:tcPr marL="5964" marR="5964" marT="5964" marB="0" anchor="ctr">
                    <a:lnL>
                      <a:noFill/>
                    </a:lnL>
                    <a:lnR>
                      <a:noFill/>
                    </a:lnR>
                    <a:lnT>
                      <a:noFill/>
                    </a:lnT>
                    <a:lnB>
                      <a:noFill/>
                    </a:lnB>
                  </a:tcPr>
                </a:tc>
                <a:tc>
                  <a:txBody>
                    <a:bodyPr/>
                    <a:lstStyle/>
                    <a:p>
                      <a:pPr algn="ctr" rtl="0" fontAlgn="ctr"/>
                      <a:r>
                        <a:rPr lang="en-ZA" sz="800" b="1" i="0" u="none" strike="noStrike">
                          <a:solidFill>
                            <a:srgbClr val="000000"/>
                          </a:solidFill>
                          <a:effectLst/>
                          <a:latin typeface="Arial"/>
                        </a:rPr>
                        <a:t>2018/19 R’000</a:t>
                      </a:r>
                    </a:p>
                  </a:txBody>
                  <a:tcPr marL="5964" marR="5964" marT="5964" marB="0" anchor="ctr">
                    <a:lnL>
                      <a:noFill/>
                    </a:lnL>
                    <a:lnR>
                      <a:noFill/>
                    </a:lnR>
                    <a:lnT>
                      <a:noFill/>
                    </a:lnT>
                    <a:lnB>
                      <a:noFill/>
                    </a:lnB>
                  </a:tcPr>
                </a:tc>
                <a:extLst>
                  <a:ext uri="{0D108BD9-81ED-4DB2-BD59-A6C34878D82A}">
                    <a16:rowId xmlns:a16="http://schemas.microsoft.com/office/drawing/2014/main" xmlns="" val="10001"/>
                  </a:ext>
                </a:extLst>
              </a:tr>
              <a:tr h="125244">
                <a:tc>
                  <a:txBody>
                    <a:bodyPr/>
                    <a:lstStyle/>
                    <a:p>
                      <a:pPr algn="l" rtl="0" fontAlgn="ctr"/>
                      <a:r>
                        <a:rPr lang="en-ZA" sz="800" b="1" i="0" u="none" strike="noStrike">
                          <a:solidFill>
                            <a:srgbClr val="000000"/>
                          </a:solidFill>
                          <a:effectLst/>
                          <a:latin typeface="Arial"/>
                        </a:rPr>
                        <a:t>Revenue from exchange transactions</a:t>
                      </a:r>
                    </a:p>
                  </a:txBody>
                  <a:tcPr marL="5964" marR="5964" marT="5964" marB="0" anchor="ctr">
                    <a:lnL>
                      <a:noFill/>
                    </a:lnL>
                    <a:lnR>
                      <a:noFill/>
                    </a:lnR>
                    <a:lnT>
                      <a:noFill/>
                    </a:lnT>
                    <a:lnB>
                      <a:noFill/>
                    </a:lnB>
                  </a:tcPr>
                </a:tc>
                <a:tc>
                  <a:txBody>
                    <a:bodyPr/>
                    <a:lstStyle/>
                    <a:p>
                      <a:pPr algn="ctr" rtl="0" fontAlgn="ctr"/>
                      <a:endParaRPr lang="en-ZA" sz="800" b="0" i="0" u="none" strike="noStrike">
                        <a:solidFill>
                          <a:srgbClr val="000000"/>
                        </a:solidFill>
                        <a:effectLst/>
                        <a:latin typeface="Arial"/>
                      </a:endParaRPr>
                    </a:p>
                  </a:txBody>
                  <a:tcPr marL="5964" marR="5964" marT="5964" marB="0" anchor="ctr">
                    <a:lnL>
                      <a:noFill/>
                    </a:lnL>
                    <a:lnR>
                      <a:noFill/>
                    </a:lnR>
                    <a:lnT>
                      <a:noFill/>
                    </a:lnT>
                    <a:lnB>
                      <a:noFill/>
                    </a:lnB>
                  </a:tcPr>
                </a:tc>
                <a:tc>
                  <a:txBody>
                    <a:bodyPr/>
                    <a:lstStyle/>
                    <a:p>
                      <a:pPr algn="r" rtl="0" fontAlgn="ctr"/>
                      <a:endParaRPr lang="en-ZA" sz="800" b="0" i="0" u="none" strike="noStrike">
                        <a:solidFill>
                          <a:srgbClr val="000000"/>
                        </a:solidFill>
                        <a:effectLst/>
                        <a:latin typeface="Arial"/>
                      </a:endParaRPr>
                    </a:p>
                  </a:txBody>
                  <a:tcPr marL="5964" marR="5964" marT="5964" marB="0" anchor="ctr">
                    <a:lnL>
                      <a:noFill/>
                    </a:lnL>
                    <a:lnR>
                      <a:noFill/>
                    </a:lnR>
                    <a:lnT>
                      <a:noFill/>
                    </a:lnT>
                    <a:lnB>
                      <a:noFill/>
                    </a:lnB>
                  </a:tcPr>
                </a:tc>
                <a:tc>
                  <a:txBody>
                    <a:bodyPr/>
                    <a:lstStyle/>
                    <a:p>
                      <a:pPr algn="r" rtl="0" fontAlgn="ctr"/>
                      <a:endParaRPr lang="en-ZA" sz="800" b="0" i="0" u="none" strike="noStrike">
                        <a:solidFill>
                          <a:srgbClr val="000000"/>
                        </a:solidFill>
                        <a:effectLst/>
                        <a:latin typeface="Arial"/>
                      </a:endParaRPr>
                    </a:p>
                  </a:txBody>
                  <a:tcPr marL="5964" marR="5964" marT="5964" marB="0" anchor="ctr">
                    <a:lnL>
                      <a:noFill/>
                    </a:lnL>
                    <a:lnR>
                      <a:noFill/>
                    </a:lnR>
                    <a:lnT>
                      <a:noFill/>
                    </a:lnT>
                    <a:lnB>
                      <a:noFill/>
                    </a:lnB>
                  </a:tcPr>
                </a:tc>
                <a:tc>
                  <a:txBody>
                    <a:bodyPr/>
                    <a:lstStyle/>
                    <a:p>
                      <a:pPr algn="r" rtl="0" fontAlgn="ctr"/>
                      <a:endParaRPr lang="en-ZA" sz="800" b="0" i="0" u="none" strike="noStrike">
                        <a:solidFill>
                          <a:srgbClr val="000000"/>
                        </a:solidFill>
                        <a:effectLst/>
                        <a:latin typeface="Arial"/>
                      </a:endParaRPr>
                    </a:p>
                  </a:txBody>
                  <a:tcPr marL="5964" marR="5964" marT="5964" marB="0" anchor="ctr">
                    <a:lnL>
                      <a:noFill/>
                    </a:lnL>
                    <a:lnR>
                      <a:noFill/>
                    </a:lnR>
                    <a:lnT>
                      <a:noFill/>
                    </a:lnT>
                    <a:lnB>
                      <a:noFill/>
                    </a:lnB>
                  </a:tcPr>
                </a:tc>
                <a:tc>
                  <a:txBody>
                    <a:bodyPr/>
                    <a:lstStyle/>
                    <a:p>
                      <a:pPr algn="r" rtl="0" fontAlgn="ctr"/>
                      <a:endParaRPr lang="en-ZA" sz="800" b="0" i="0" u="none" strike="noStrike">
                        <a:solidFill>
                          <a:srgbClr val="000000"/>
                        </a:solidFill>
                        <a:effectLst/>
                        <a:latin typeface="Arial"/>
                      </a:endParaRPr>
                    </a:p>
                  </a:txBody>
                  <a:tcPr marL="5964" marR="5964" marT="5964" marB="0" anchor="ctr">
                    <a:lnL>
                      <a:noFill/>
                    </a:lnL>
                    <a:lnR>
                      <a:noFill/>
                    </a:lnR>
                    <a:lnT>
                      <a:noFill/>
                    </a:lnT>
                    <a:lnB>
                      <a:noFill/>
                    </a:lnB>
                  </a:tcPr>
                </a:tc>
                <a:extLst>
                  <a:ext uri="{0D108BD9-81ED-4DB2-BD59-A6C34878D82A}">
                    <a16:rowId xmlns:a16="http://schemas.microsoft.com/office/drawing/2014/main" xmlns="" val="10002"/>
                  </a:ext>
                </a:extLst>
              </a:tr>
              <a:tr h="120473">
                <a:tc>
                  <a:txBody>
                    <a:bodyPr/>
                    <a:lstStyle/>
                    <a:p>
                      <a:pPr algn="l" rtl="0" fontAlgn="ctr"/>
                      <a:r>
                        <a:rPr lang="en-ZA" sz="800" b="0" i="0" u="none" strike="noStrike">
                          <a:solidFill>
                            <a:srgbClr val="000000"/>
                          </a:solidFill>
                          <a:effectLst/>
                          <a:latin typeface="Arial"/>
                        </a:rPr>
                        <a:t>Application fee</a:t>
                      </a:r>
                    </a:p>
                  </a:txBody>
                  <a:tcPr marL="5964" marR="5964" marT="5964"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6 050</a:t>
                      </a:r>
                    </a:p>
                  </a:txBody>
                  <a:tcPr marL="5964" marR="5964" marT="5964" marB="0" anchor="ctr">
                    <a:lnL>
                      <a:noFill/>
                    </a:lnL>
                    <a:lnR>
                      <a:noFill/>
                    </a:lnR>
                    <a:lnT>
                      <a:noFill/>
                    </a:lnT>
                    <a:lnB>
                      <a:noFill/>
                    </a:lnB>
                  </a:tcPr>
                </a:tc>
                <a:tc>
                  <a:txBody>
                    <a:bodyPr/>
                    <a:lstStyle/>
                    <a:p>
                      <a:pPr algn="r" rtl="0" fontAlgn="ctr"/>
                      <a:endParaRPr lang="en-ZA" sz="800" b="0" i="0" u="none" strike="noStrike">
                        <a:solidFill>
                          <a:srgbClr val="000000"/>
                        </a:solidFill>
                        <a:effectLst/>
                        <a:latin typeface="Arial"/>
                      </a:endParaRPr>
                    </a:p>
                  </a:txBody>
                  <a:tcPr marL="5964" marR="5964" marT="5964"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6 050</a:t>
                      </a:r>
                    </a:p>
                  </a:txBody>
                  <a:tcPr marL="5964" marR="5964" marT="5964"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4 689</a:t>
                      </a:r>
                    </a:p>
                  </a:txBody>
                  <a:tcPr marL="5964" marR="5964" marT="5964"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(1 361)</a:t>
                      </a:r>
                    </a:p>
                  </a:txBody>
                  <a:tcPr marL="5964" marR="5964" marT="5964" marB="0" anchor="ctr">
                    <a:lnL>
                      <a:noFill/>
                    </a:lnL>
                    <a:lnR>
                      <a:noFill/>
                    </a:lnR>
                    <a:lnT>
                      <a:noFill/>
                    </a:lnT>
                    <a:lnB>
                      <a:noFill/>
                    </a:lnB>
                  </a:tcPr>
                </a:tc>
                <a:extLst>
                  <a:ext uri="{0D108BD9-81ED-4DB2-BD59-A6C34878D82A}">
                    <a16:rowId xmlns:a16="http://schemas.microsoft.com/office/drawing/2014/main" xmlns="" val="10003"/>
                  </a:ext>
                </a:extLst>
              </a:tr>
              <a:tr h="120473">
                <a:tc>
                  <a:txBody>
                    <a:bodyPr/>
                    <a:lstStyle/>
                    <a:p>
                      <a:pPr algn="l" rtl="0" fontAlgn="ctr"/>
                      <a:r>
                        <a:rPr lang="en-ZA" sz="800" b="0" i="0" u="none" strike="noStrike">
                          <a:solidFill>
                            <a:srgbClr val="000000"/>
                          </a:solidFill>
                          <a:effectLst/>
                          <a:latin typeface="Arial"/>
                        </a:rPr>
                        <a:t>Chartering of departmenta; vessels</a:t>
                      </a:r>
                    </a:p>
                  </a:txBody>
                  <a:tcPr marL="5964" marR="5964" marT="5964"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a:t>
                      </a:r>
                    </a:p>
                  </a:txBody>
                  <a:tcPr marL="5964" marR="5964" marT="5964" marB="0" anchor="ctr">
                    <a:lnL>
                      <a:noFill/>
                    </a:lnL>
                    <a:lnR>
                      <a:noFill/>
                    </a:lnR>
                    <a:lnT>
                      <a:noFill/>
                    </a:lnT>
                    <a:lnB>
                      <a:noFill/>
                    </a:lnB>
                  </a:tcPr>
                </a:tc>
                <a:tc>
                  <a:txBody>
                    <a:bodyPr/>
                    <a:lstStyle/>
                    <a:p>
                      <a:pPr algn="r" rtl="0" fontAlgn="ctr"/>
                      <a:endParaRPr lang="en-ZA" sz="800" b="0" i="0" u="none" strike="noStrike">
                        <a:solidFill>
                          <a:srgbClr val="000000"/>
                        </a:solidFill>
                        <a:effectLst/>
                        <a:latin typeface="Arial"/>
                      </a:endParaRPr>
                    </a:p>
                  </a:txBody>
                  <a:tcPr marL="5964" marR="5964" marT="5964"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a:t>
                      </a:r>
                    </a:p>
                  </a:txBody>
                  <a:tcPr marL="5964" marR="5964" marT="5964"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1 084</a:t>
                      </a:r>
                    </a:p>
                  </a:txBody>
                  <a:tcPr marL="5964" marR="5964" marT="5964"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1 084</a:t>
                      </a:r>
                    </a:p>
                  </a:txBody>
                  <a:tcPr marL="5964" marR="5964" marT="5964" marB="0" anchor="ctr">
                    <a:lnL>
                      <a:noFill/>
                    </a:lnL>
                    <a:lnR>
                      <a:noFill/>
                    </a:lnR>
                    <a:lnT>
                      <a:noFill/>
                    </a:lnT>
                    <a:lnB>
                      <a:noFill/>
                    </a:lnB>
                  </a:tcPr>
                </a:tc>
                <a:extLst>
                  <a:ext uri="{0D108BD9-81ED-4DB2-BD59-A6C34878D82A}">
                    <a16:rowId xmlns:a16="http://schemas.microsoft.com/office/drawing/2014/main" xmlns="" val="10004"/>
                  </a:ext>
                </a:extLst>
              </a:tr>
              <a:tr h="120473">
                <a:tc>
                  <a:txBody>
                    <a:bodyPr/>
                    <a:lstStyle/>
                    <a:p>
                      <a:pPr algn="l" rtl="0" fontAlgn="ctr"/>
                      <a:r>
                        <a:rPr lang="en-ZA" sz="800" b="0" i="0" u="none" strike="noStrike">
                          <a:solidFill>
                            <a:srgbClr val="000000"/>
                          </a:solidFill>
                          <a:effectLst/>
                          <a:latin typeface="Arial"/>
                        </a:rPr>
                        <a:t>Harbor fees</a:t>
                      </a:r>
                    </a:p>
                  </a:txBody>
                  <a:tcPr marL="5964" marR="5964" marT="5964"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5 500</a:t>
                      </a:r>
                    </a:p>
                  </a:txBody>
                  <a:tcPr marL="5964" marR="5964" marT="5964" marB="0" anchor="ctr">
                    <a:lnL>
                      <a:noFill/>
                    </a:lnL>
                    <a:lnR>
                      <a:noFill/>
                    </a:lnR>
                    <a:lnT>
                      <a:noFill/>
                    </a:lnT>
                    <a:lnB>
                      <a:noFill/>
                    </a:lnB>
                  </a:tcPr>
                </a:tc>
                <a:tc>
                  <a:txBody>
                    <a:bodyPr/>
                    <a:lstStyle/>
                    <a:p>
                      <a:pPr algn="r" rtl="0" fontAlgn="ctr"/>
                      <a:endParaRPr lang="en-ZA" sz="800" b="0" i="0" u="none" strike="noStrike">
                        <a:solidFill>
                          <a:srgbClr val="000000"/>
                        </a:solidFill>
                        <a:effectLst/>
                        <a:latin typeface="Arial"/>
                      </a:endParaRPr>
                    </a:p>
                  </a:txBody>
                  <a:tcPr marL="5964" marR="5964" marT="5964"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5 500</a:t>
                      </a:r>
                    </a:p>
                  </a:txBody>
                  <a:tcPr marL="5964" marR="5964" marT="5964"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3 746</a:t>
                      </a:r>
                    </a:p>
                  </a:txBody>
                  <a:tcPr marL="5964" marR="5964" marT="5964"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(1 754)</a:t>
                      </a:r>
                    </a:p>
                  </a:txBody>
                  <a:tcPr marL="5964" marR="5964" marT="5964" marB="0" anchor="ctr">
                    <a:lnL>
                      <a:noFill/>
                    </a:lnL>
                    <a:lnR>
                      <a:noFill/>
                    </a:lnR>
                    <a:lnT>
                      <a:noFill/>
                    </a:lnT>
                    <a:lnB>
                      <a:noFill/>
                    </a:lnB>
                  </a:tcPr>
                </a:tc>
                <a:extLst>
                  <a:ext uri="{0D108BD9-81ED-4DB2-BD59-A6C34878D82A}">
                    <a16:rowId xmlns:a16="http://schemas.microsoft.com/office/drawing/2014/main" xmlns="" val="10005"/>
                  </a:ext>
                </a:extLst>
              </a:tr>
              <a:tr h="120473">
                <a:tc>
                  <a:txBody>
                    <a:bodyPr/>
                    <a:lstStyle/>
                    <a:p>
                      <a:pPr algn="l" rtl="0" fontAlgn="ctr"/>
                      <a:r>
                        <a:rPr lang="en-ZA" sz="800" b="0" i="0" u="none" strike="noStrike">
                          <a:solidFill>
                            <a:srgbClr val="000000"/>
                          </a:solidFill>
                          <a:effectLst/>
                          <a:latin typeface="Arial"/>
                        </a:rPr>
                        <a:t>Licenses and permits</a:t>
                      </a:r>
                    </a:p>
                  </a:txBody>
                  <a:tcPr marL="5964" marR="5964" marT="5964"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41 270</a:t>
                      </a:r>
                    </a:p>
                  </a:txBody>
                  <a:tcPr marL="5964" marR="5964" marT="5964" marB="0" anchor="ctr">
                    <a:lnL>
                      <a:noFill/>
                    </a:lnL>
                    <a:lnR>
                      <a:noFill/>
                    </a:lnR>
                    <a:lnT>
                      <a:noFill/>
                    </a:lnT>
                    <a:lnB>
                      <a:noFill/>
                    </a:lnB>
                  </a:tcPr>
                </a:tc>
                <a:tc>
                  <a:txBody>
                    <a:bodyPr/>
                    <a:lstStyle/>
                    <a:p>
                      <a:pPr algn="r" rtl="0" fontAlgn="ctr"/>
                      <a:endParaRPr lang="en-ZA" sz="800" b="0" i="0" u="none" strike="noStrike">
                        <a:solidFill>
                          <a:srgbClr val="000000"/>
                        </a:solidFill>
                        <a:effectLst/>
                        <a:latin typeface="Arial"/>
                      </a:endParaRPr>
                    </a:p>
                  </a:txBody>
                  <a:tcPr marL="5964" marR="5964" marT="5964"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41 270</a:t>
                      </a:r>
                    </a:p>
                  </a:txBody>
                  <a:tcPr marL="5964" marR="5964" marT="5964"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30 527</a:t>
                      </a:r>
                    </a:p>
                  </a:txBody>
                  <a:tcPr marL="5964" marR="5964" marT="5964"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(10 743)</a:t>
                      </a:r>
                    </a:p>
                  </a:txBody>
                  <a:tcPr marL="5964" marR="5964" marT="5964" marB="0" anchor="ctr">
                    <a:lnL>
                      <a:noFill/>
                    </a:lnL>
                    <a:lnR>
                      <a:noFill/>
                    </a:lnR>
                    <a:lnT>
                      <a:noFill/>
                    </a:lnT>
                    <a:lnB>
                      <a:noFill/>
                    </a:lnB>
                  </a:tcPr>
                </a:tc>
                <a:extLst>
                  <a:ext uri="{0D108BD9-81ED-4DB2-BD59-A6C34878D82A}">
                    <a16:rowId xmlns:a16="http://schemas.microsoft.com/office/drawing/2014/main" xmlns="" val="10006"/>
                  </a:ext>
                </a:extLst>
              </a:tr>
              <a:tr h="120473">
                <a:tc>
                  <a:txBody>
                    <a:bodyPr/>
                    <a:lstStyle/>
                    <a:p>
                      <a:pPr algn="l" rtl="0" fontAlgn="ctr"/>
                      <a:r>
                        <a:rPr lang="en-ZA" sz="800" b="0" i="0" u="none" strike="noStrike">
                          <a:solidFill>
                            <a:srgbClr val="000000"/>
                          </a:solidFill>
                          <a:effectLst/>
                          <a:latin typeface="Arial"/>
                        </a:rPr>
                        <a:t>Grant of right fee</a:t>
                      </a:r>
                    </a:p>
                  </a:txBody>
                  <a:tcPr marL="5964" marR="5964" marT="5964"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a:t>
                      </a:r>
                    </a:p>
                  </a:txBody>
                  <a:tcPr marL="5964" marR="590436" marT="5964" marB="0" anchor="ctr">
                    <a:lnL>
                      <a:noFill/>
                    </a:lnL>
                    <a:lnR>
                      <a:noFill/>
                    </a:lnR>
                    <a:lnT>
                      <a:noFill/>
                    </a:lnT>
                    <a:lnB>
                      <a:noFill/>
                    </a:lnB>
                  </a:tcPr>
                </a:tc>
                <a:tc>
                  <a:txBody>
                    <a:bodyPr/>
                    <a:lstStyle/>
                    <a:p>
                      <a:pPr algn="r" rtl="0" fontAlgn="ctr"/>
                      <a:endParaRPr lang="en-ZA" sz="800" b="0" i="0" u="none" strike="noStrike">
                        <a:solidFill>
                          <a:srgbClr val="000000"/>
                        </a:solidFill>
                        <a:effectLst/>
                        <a:latin typeface="Arial"/>
                      </a:endParaRPr>
                    </a:p>
                  </a:txBody>
                  <a:tcPr marL="5964" marR="5964" marT="5964"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a:t>
                      </a:r>
                    </a:p>
                  </a:txBody>
                  <a:tcPr marL="5964" marR="5964" marT="5964"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767</a:t>
                      </a:r>
                    </a:p>
                  </a:txBody>
                  <a:tcPr marL="5964" marR="5964" marT="5964"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767</a:t>
                      </a:r>
                    </a:p>
                  </a:txBody>
                  <a:tcPr marL="5964" marR="5964" marT="5964" marB="0" anchor="ctr">
                    <a:lnL>
                      <a:noFill/>
                    </a:lnL>
                    <a:lnR>
                      <a:noFill/>
                    </a:lnR>
                    <a:lnT>
                      <a:noFill/>
                    </a:lnT>
                    <a:lnB>
                      <a:noFill/>
                    </a:lnB>
                  </a:tcPr>
                </a:tc>
                <a:extLst>
                  <a:ext uri="{0D108BD9-81ED-4DB2-BD59-A6C34878D82A}">
                    <a16:rowId xmlns:a16="http://schemas.microsoft.com/office/drawing/2014/main" xmlns="" val="10007"/>
                  </a:ext>
                </a:extLst>
              </a:tr>
              <a:tr h="125244">
                <a:tc>
                  <a:txBody>
                    <a:bodyPr/>
                    <a:lstStyle/>
                    <a:p>
                      <a:pPr algn="l" rtl="0" fontAlgn="ctr"/>
                      <a:r>
                        <a:rPr lang="en-ZA" sz="800" b="0" i="0" u="none" strike="noStrike">
                          <a:solidFill>
                            <a:srgbClr val="000000"/>
                          </a:solidFill>
                          <a:effectLst/>
                          <a:latin typeface="Arial"/>
                        </a:rPr>
                        <a:t>Finance income</a:t>
                      </a:r>
                    </a:p>
                  </a:txBody>
                  <a:tcPr marL="5964" marR="5964" marT="5964"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10 000</a:t>
                      </a:r>
                    </a:p>
                  </a:txBody>
                  <a:tcPr marL="5964" marR="5964" marT="596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rtl="0" fontAlgn="ctr"/>
                      <a:r>
                        <a:rPr lang="en-ZA" sz="800" b="0" i="0" u="none" strike="noStrike">
                          <a:solidFill>
                            <a:srgbClr val="000000"/>
                          </a:solidFill>
                          <a:effectLst/>
                          <a:latin typeface="Arial"/>
                        </a:rPr>
                        <a:t> </a:t>
                      </a:r>
                    </a:p>
                  </a:txBody>
                  <a:tcPr marL="5964" marR="5964" marT="596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rtl="0" fontAlgn="ctr"/>
                      <a:r>
                        <a:rPr lang="en-ZA" sz="800" b="0" i="0" u="none" strike="noStrike">
                          <a:solidFill>
                            <a:srgbClr val="000000"/>
                          </a:solidFill>
                          <a:effectLst/>
                          <a:latin typeface="Arial"/>
                        </a:rPr>
                        <a:t>10 000</a:t>
                      </a:r>
                    </a:p>
                  </a:txBody>
                  <a:tcPr marL="5964" marR="5964" marT="596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rtl="0" fontAlgn="ctr"/>
                      <a:r>
                        <a:rPr lang="en-ZA" sz="800" b="0" i="0" u="none" strike="noStrike">
                          <a:solidFill>
                            <a:srgbClr val="000000"/>
                          </a:solidFill>
                          <a:effectLst/>
                          <a:latin typeface="Arial"/>
                        </a:rPr>
                        <a:t>17 593</a:t>
                      </a:r>
                    </a:p>
                  </a:txBody>
                  <a:tcPr marL="5964" marR="5964" marT="596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rtl="0" fontAlgn="ctr"/>
                      <a:r>
                        <a:rPr lang="en-ZA" sz="800" b="0" i="0" u="none" strike="noStrike">
                          <a:solidFill>
                            <a:srgbClr val="000000"/>
                          </a:solidFill>
                          <a:effectLst/>
                          <a:latin typeface="Arial"/>
                        </a:rPr>
                        <a:t>7 593</a:t>
                      </a:r>
                    </a:p>
                  </a:txBody>
                  <a:tcPr marL="5964" marR="5964" marT="5964"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125244">
                <a:tc>
                  <a:txBody>
                    <a:bodyPr/>
                    <a:lstStyle/>
                    <a:p>
                      <a:pPr algn="l" rtl="0" fontAlgn="ctr"/>
                      <a:r>
                        <a:rPr lang="en-ZA" sz="800" b="1" i="0" u="none" strike="noStrike">
                          <a:solidFill>
                            <a:srgbClr val="000000"/>
                          </a:solidFill>
                          <a:effectLst/>
                          <a:latin typeface="Arial"/>
                        </a:rPr>
                        <a:t>Total revenue from exchange transactions</a:t>
                      </a:r>
                    </a:p>
                  </a:txBody>
                  <a:tcPr marL="5964" marR="5964" marT="5964" marB="0" anchor="ctr">
                    <a:lnL>
                      <a:noFill/>
                    </a:lnL>
                    <a:lnR>
                      <a:noFill/>
                    </a:lnR>
                    <a:lnT>
                      <a:noFill/>
                    </a:lnT>
                    <a:lnB>
                      <a:noFill/>
                    </a:lnB>
                  </a:tcPr>
                </a:tc>
                <a:tc>
                  <a:txBody>
                    <a:bodyPr/>
                    <a:lstStyle/>
                    <a:p>
                      <a:pPr algn="r" rtl="0" fontAlgn="ctr"/>
                      <a:r>
                        <a:rPr lang="en-ZA" sz="800" b="1" i="0" u="none" strike="noStrike">
                          <a:solidFill>
                            <a:srgbClr val="000000"/>
                          </a:solidFill>
                          <a:effectLst/>
                          <a:latin typeface="Arial"/>
                        </a:rPr>
                        <a:t>62 820</a:t>
                      </a:r>
                    </a:p>
                  </a:txBody>
                  <a:tcPr marL="5964" marR="5964" marT="5964"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rtl="0" fontAlgn="ctr"/>
                      <a:r>
                        <a:rPr lang="en-ZA" sz="800" b="1" i="0" u="none" strike="noStrike">
                          <a:solidFill>
                            <a:srgbClr val="000000"/>
                          </a:solidFill>
                          <a:effectLst/>
                          <a:latin typeface="Arial"/>
                        </a:rPr>
                        <a:t> </a:t>
                      </a:r>
                    </a:p>
                  </a:txBody>
                  <a:tcPr marL="5964" marR="5964" marT="5964"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rtl="0" fontAlgn="ctr"/>
                      <a:r>
                        <a:rPr lang="en-ZA" sz="800" b="1" i="0" u="none" strike="noStrike">
                          <a:solidFill>
                            <a:srgbClr val="000000"/>
                          </a:solidFill>
                          <a:effectLst/>
                          <a:latin typeface="Arial"/>
                        </a:rPr>
                        <a:t>62 820</a:t>
                      </a:r>
                    </a:p>
                  </a:txBody>
                  <a:tcPr marL="5964" marR="5964" marT="5964"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rtl="0" fontAlgn="ctr"/>
                      <a:r>
                        <a:rPr lang="en-ZA" sz="800" b="1" i="0" u="none" strike="noStrike">
                          <a:solidFill>
                            <a:srgbClr val="000000"/>
                          </a:solidFill>
                          <a:effectLst/>
                          <a:latin typeface="Arial"/>
                        </a:rPr>
                        <a:t>58 406</a:t>
                      </a:r>
                    </a:p>
                  </a:txBody>
                  <a:tcPr marL="5964" marR="5964" marT="5964"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rtl="0" fontAlgn="ctr"/>
                      <a:r>
                        <a:rPr lang="en-ZA" sz="800" b="1" i="0" u="none" strike="noStrike">
                          <a:solidFill>
                            <a:srgbClr val="000000"/>
                          </a:solidFill>
                          <a:effectLst/>
                          <a:latin typeface="Arial"/>
                        </a:rPr>
                        <a:t>(4 414)</a:t>
                      </a:r>
                    </a:p>
                  </a:txBody>
                  <a:tcPr marL="5964" marR="5964" marT="5964"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9"/>
                  </a:ext>
                </a:extLst>
              </a:tr>
              <a:tr h="120473">
                <a:tc>
                  <a:txBody>
                    <a:bodyPr/>
                    <a:lstStyle/>
                    <a:p>
                      <a:pPr algn="l" rtl="0" fontAlgn="ctr"/>
                      <a:endParaRPr lang="en-ZA" sz="800" b="0" i="0" u="none" strike="noStrike">
                        <a:solidFill>
                          <a:srgbClr val="000000"/>
                        </a:solidFill>
                        <a:effectLst/>
                        <a:latin typeface="Arial"/>
                      </a:endParaRPr>
                    </a:p>
                  </a:txBody>
                  <a:tcPr marL="5964" marR="5964" marT="5964" marB="0" anchor="ctr">
                    <a:lnL>
                      <a:noFill/>
                    </a:lnL>
                    <a:lnR>
                      <a:noFill/>
                    </a:lnR>
                    <a:lnT>
                      <a:noFill/>
                    </a:lnT>
                    <a:lnB>
                      <a:noFill/>
                    </a:lnB>
                  </a:tcPr>
                </a:tc>
                <a:tc>
                  <a:txBody>
                    <a:bodyPr/>
                    <a:lstStyle/>
                    <a:p>
                      <a:pPr algn="r" rtl="0" fontAlgn="ctr"/>
                      <a:endParaRPr lang="en-ZA" sz="800" b="0" i="0" u="none" strike="noStrike">
                        <a:solidFill>
                          <a:srgbClr val="000000"/>
                        </a:solidFill>
                        <a:effectLst/>
                        <a:latin typeface="Arial"/>
                      </a:endParaRPr>
                    </a:p>
                  </a:txBody>
                  <a:tcPr marL="5964" marR="5964" marT="5964" marB="0" anchor="ctr">
                    <a:lnL>
                      <a:noFill/>
                    </a:lnL>
                    <a:lnR>
                      <a:noFill/>
                    </a:lnR>
                    <a:lnT>
                      <a:noFill/>
                    </a:lnT>
                    <a:lnB>
                      <a:noFill/>
                    </a:lnB>
                  </a:tcPr>
                </a:tc>
                <a:tc>
                  <a:txBody>
                    <a:bodyPr/>
                    <a:lstStyle/>
                    <a:p>
                      <a:pPr algn="r" rtl="0" fontAlgn="ctr"/>
                      <a:endParaRPr lang="en-ZA" sz="800" b="0" i="0" u="none" strike="noStrike">
                        <a:solidFill>
                          <a:srgbClr val="000000"/>
                        </a:solidFill>
                        <a:effectLst/>
                        <a:latin typeface="Arial"/>
                      </a:endParaRPr>
                    </a:p>
                  </a:txBody>
                  <a:tcPr marL="5964" marR="5964" marT="5964" marB="0" anchor="ctr">
                    <a:lnL>
                      <a:noFill/>
                    </a:lnL>
                    <a:lnR>
                      <a:noFill/>
                    </a:lnR>
                    <a:lnT>
                      <a:noFill/>
                    </a:lnT>
                    <a:lnB>
                      <a:noFill/>
                    </a:lnB>
                  </a:tcPr>
                </a:tc>
                <a:tc>
                  <a:txBody>
                    <a:bodyPr/>
                    <a:lstStyle/>
                    <a:p>
                      <a:pPr algn="r" rtl="0" fontAlgn="ctr"/>
                      <a:endParaRPr lang="en-ZA" sz="800" b="0" i="0" u="none" strike="noStrike">
                        <a:solidFill>
                          <a:srgbClr val="000000"/>
                        </a:solidFill>
                        <a:effectLst/>
                        <a:latin typeface="Arial"/>
                      </a:endParaRPr>
                    </a:p>
                  </a:txBody>
                  <a:tcPr marL="5964" marR="5964" marT="5964" marB="0" anchor="ctr">
                    <a:lnL>
                      <a:noFill/>
                    </a:lnL>
                    <a:lnR>
                      <a:noFill/>
                    </a:lnR>
                    <a:lnT>
                      <a:noFill/>
                    </a:lnT>
                    <a:lnB>
                      <a:noFill/>
                    </a:lnB>
                  </a:tcPr>
                </a:tc>
                <a:tc>
                  <a:txBody>
                    <a:bodyPr/>
                    <a:lstStyle/>
                    <a:p>
                      <a:pPr algn="r" rtl="0" fontAlgn="ctr"/>
                      <a:endParaRPr lang="en-ZA" sz="800" b="0" i="0" u="none" strike="noStrike">
                        <a:solidFill>
                          <a:srgbClr val="000000"/>
                        </a:solidFill>
                        <a:effectLst/>
                        <a:latin typeface="Arial"/>
                      </a:endParaRPr>
                    </a:p>
                  </a:txBody>
                  <a:tcPr marL="5964" marR="5964" marT="5964" marB="0" anchor="ctr">
                    <a:lnL>
                      <a:noFill/>
                    </a:lnL>
                    <a:lnR>
                      <a:noFill/>
                    </a:lnR>
                    <a:lnT>
                      <a:noFill/>
                    </a:lnT>
                    <a:lnB>
                      <a:noFill/>
                    </a:lnB>
                  </a:tcPr>
                </a:tc>
                <a:tc>
                  <a:txBody>
                    <a:bodyPr/>
                    <a:lstStyle/>
                    <a:p>
                      <a:pPr algn="r" rtl="0" fontAlgn="ctr"/>
                      <a:endParaRPr lang="en-ZA" sz="800" b="0" i="0" u="none" strike="noStrike">
                        <a:solidFill>
                          <a:srgbClr val="000000"/>
                        </a:solidFill>
                        <a:effectLst/>
                        <a:latin typeface="Arial"/>
                      </a:endParaRPr>
                    </a:p>
                  </a:txBody>
                  <a:tcPr marL="5964" marR="5964" marT="5964" marB="0" anchor="ctr">
                    <a:lnL>
                      <a:noFill/>
                    </a:lnL>
                    <a:lnR>
                      <a:noFill/>
                    </a:lnR>
                    <a:lnT>
                      <a:noFill/>
                    </a:lnT>
                    <a:lnB>
                      <a:noFill/>
                    </a:lnB>
                  </a:tcPr>
                </a:tc>
                <a:extLst>
                  <a:ext uri="{0D108BD9-81ED-4DB2-BD59-A6C34878D82A}">
                    <a16:rowId xmlns:a16="http://schemas.microsoft.com/office/drawing/2014/main" xmlns="" val="10010"/>
                  </a:ext>
                </a:extLst>
              </a:tr>
              <a:tr h="125244">
                <a:tc>
                  <a:txBody>
                    <a:bodyPr/>
                    <a:lstStyle/>
                    <a:p>
                      <a:pPr algn="l" rtl="0" fontAlgn="ctr"/>
                      <a:r>
                        <a:rPr lang="en-ZA" sz="800" b="1" i="0" u="none" strike="noStrike">
                          <a:solidFill>
                            <a:srgbClr val="000000"/>
                          </a:solidFill>
                          <a:effectLst/>
                          <a:latin typeface="Arial"/>
                        </a:rPr>
                        <a:t>Revenue from non-exchange transactions</a:t>
                      </a:r>
                    </a:p>
                  </a:txBody>
                  <a:tcPr marL="5964" marR="5964" marT="5964" marB="0" anchor="ctr">
                    <a:lnL>
                      <a:noFill/>
                    </a:lnL>
                    <a:lnR>
                      <a:noFill/>
                    </a:lnR>
                    <a:lnT>
                      <a:noFill/>
                    </a:lnT>
                    <a:lnB>
                      <a:noFill/>
                    </a:lnB>
                  </a:tcPr>
                </a:tc>
                <a:tc>
                  <a:txBody>
                    <a:bodyPr/>
                    <a:lstStyle/>
                    <a:p>
                      <a:pPr algn="r" rtl="0" fontAlgn="ctr"/>
                      <a:endParaRPr lang="en-ZA" sz="800" b="0" i="0" u="none" strike="noStrike">
                        <a:solidFill>
                          <a:srgbClr val="000000"/>
                        </a:solidFill>
                        <a:effectLst/>
                        <a:latin typeface="Arial"/>
                      </a:endParaRPr>
                    </a:p>
                  </a:txBody>
                  <a:tcPr marL="5964" marR="5964" marT="5964" marB="0" anchor="ctr">
                    <a:lnL>
                      <a:noFill/>
                    </a:lnL>
                    <a:lnR>
                      <a:noFill/>
                    </a:lnR>
                    <a:lnT>
                      <a:noFill/>
                    </a:lnT>
                    <a:lnB>
                      <a:noFill/>
                    </a:lnB>
                  </a:tcPr>
                </a:tc>
                <a:tc>
                  <a:txBody>
                    <a:bodyPr/>
                    <a:lstStyle/>
                    <a:p>
                      <a:pPr algn="r" rtl="0" fontAlgn="ctr"/>
                      <a:endParaRPr lang="en-ZA" sz="800" b="0" i="0" u="none" strike="noStrike">
                        <a:solidFill>
                          <a:srgbClr val="000000"/>
                        </a:solidFill>
                        <a:effectLst/>
                        <a:latin typeface="Arial"/>
                      </a:endParaRPr>
                    </a:p>
                  </a:txBody>
                  <a:tcPr marL="5964" marR="5964" marT="5964" marB="0" anchor="ctr">
                    <a:lnL>
                      <a:noFill/>
                    </a:lnL>
                    <a:lnR>
                      <a:noFill/>
                    </a:lnR>
                    <a:lnT>
                      <a:noFill/>
                    </a:lnT>
                    <a:lnB>
                      <a:noFill/>
                    </a:lnB>
                  </a:tcPr>
                </a:tc>
                <a:tc>
                  <a:txBody>
                    <a:bodyPr/>
                    <a:lstStyle/>
                    <a:p>
                      <a:pPr algn="r" rtl="0" fontAlgn="ctr"/>
                      <a:endParaRPr lang="en-ZA" sz="800" b="0" i="0" u="none" strike="noStrike">
                        <a:solidFill>
                          <a:srgbClr val="000000"/>
                        </a:solidFill>
                        <a:effectLst/>
                        <a:latin typeface="Arial"/>
                      </a:endParaRPr>
                    </a:p>
                  </a:txBody>
                  <a:tcPr marL="5964" marR="5964" marT="5964" marB="0" anchor="ctr">
                    <a:lnL>
                      <a:noFill/>
                    </a:lnL>
                    <a:lnR>
                      <a:noFill/>
                    </a:lnR>
                    <a:lnT>
                      <a:noFill/>
                    </a:lnT>
                    <a:lnB>
                      <a:noFill/>
                    </a:lnB>
                  </a:tcPr>
                </a:tc>
                <a:tc>
                  <a:txBody>
                    <a:bodyPr/>
                    <a:lstStyle/>
                    <a:p>
                      <a:pPr algn="r" rtl="0" fontAlgn="ctr"/>
                      <a:endParaRPr lang="en-ZA" sz="800" b="0" i="0" u="none" strike="noStrike">
                        <a:solidFill>
                          <a:srgbClr val="000000"/>
                        </a:solidFill>
                        <a:effectLst/>
                        <a:latin typeface="Arial"/>
                      </a:endParaRPr>
                    </a:p>
                  </a:txBody>
                  <a:tcPr marL="5964" marR="5964" marT="5964" marB="0" anchor="ctr">
                    <a:lnL>
                      <a:noFill/>
                    </a:lnL>
                    <a:lnR>
                      <a:noFill/>
                    </a:lnR>
                    <a:lnT>
                      <a:noFill/>
                    </a:lnT>
                    <a:lnB>
                      <a:noFill/>
                    </a:lnB>
                  </a:tcPr>
                </a:tc>
                <a:tc>
                  <a:txBody>
                    <a:bodyPr/>
                    <a:lstStyle/>
                    <a:p>
                      <a:pPr algn="r" rtl="0" fontAlgn="ctr"/>
                      <a:endParaRPr lang="en-ZA" sz="800" b="0" i="0" u="none" strike="noStrike">
                        <a:solidFill>
                          <a:srgbClr val="000000"/>
                        </a:solidFill>
                        <a:effectLst/>
                        <a:latin typeface="Arial"/>
                      </a:endParaRPr>
                    </a:p>
                  </a:txBody>
                  <a:tcPr marL="5964" marR="5964" marT="5964" marB="0" anchor="ctr">
                    <a:lnL>
                      <a:noFill/>
                    </a:lnL>
                    <a:lnR>
                      <a:noFill/>
                    </a:lnR>
                    <a:lnT>
                      <a:noFill/>
                    </a:lnT>
                    <a:lnB>
                      <a:noFill/>
                    </a:lnB>
                  </a:tcPr>
                </a:tc>
                <a:extLst>
                  <a:ext uri="{0D108BD9-81ED-4DB2-BD59-A6C34878D82A}">
                    <a16:rowId xmlns:a16="http://schemas.microsoft.com/office/drawing/2014/main" xmlns="" val="10011"/>
                  </a:ext>
                </a:extLst>
              </a:tr>
              <a:tr h="120473">
                <a:tc>
                  <a:txBody>
                    <a:bodyPr/>
                    <a:lstStyle/>
                    <a:p>
                      <a:pPr algn="l" rtl="0" fontAlgn="ctr"/>
                      <a:r>
                        <a:rPr lang="en-ZA" sz="800" b="0" i="0" u="none" strike="noStrike">
                          <a:solidFill>
                            <a:srgbClr val="000000"/>
                          </a:solidFill>
                          <a:effectLst/>
                          <a:latin typeface="Arial"/>
                        </a:rPr>
                        <a:t>Fines</a:t>
                      </a:r>
                    </a:p>
                  </a:txBody>
                  <a:tcPr marL="5964" marR="5964" marT="5964"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3 000</a:t>
                      </a:r>
                    </a:p>
                  </a:txBody>
                  <a:tcPr marL="5964" marR="5964" marT="5964" marB="0" anchor="ctr">
                    <a:lnL>
                      <a:noFill/>
                    </a:lnL>
                    <a:lnR>
                      <a:noFill/>
                    </a:lnR>
                    <a:lnT>
                      <a:noFill/>
                    </a:lnT>
                    <a:lnB>
                      <a:noFill/>
                    </a:lnB>
                  </a:tcPr>
                </a:tc>
                <a:tc>
                  <a:txBody>
                    <a:bodyPr/>
                    <a:lstStyle/>
                    <a:p>
                      <a:pPr algn="r" rtl="0" fontAlgn="ctr"/>
                      <a:endParaRPr lang="en-ZA" sz="800" b="0" i="0" u="none" strike="noStrike">
                        <a:solidFill>
                          <a:srgbClr val="000000"/>
                        </a:solidFill>
                        <a:effectLst/>
                        <a:latin typeface="Arial"/>
                      </a:endParaRPr>
                    </a:p>
                  </a:txBody>
                  <a:tcPr marL="5964" marR="5964" marT="5964"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3 000</a:t>
                      </a:r>
                    </a:p>
                  </a:txBody>
                  <a:tcPr marL="5964" marR="5964" marT="5964"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1 648</a:t>
                      </a:r>
                    </a:p>
                  </a:txBody>
                  <a:tcPr marL="5964" marR="5964" marT="5964"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(1 352)</a:t>
                      </a:r>
                    </a:p>
                  </a:txBody>
                  <a:tcPr marL="5964" marR="5964" marT="5964" marB="0" anchor="ctr">
                    <a:lnL>
                      <a:noFill/>
                    </a:lnL>
                    <a:lnR>
                      <a:noFill/>
                    </a:lnR>
                    <a:lnT>
                      <a:noFill/>
                    </a:lnT>
                    <a:lnB>
                      <a:noFill/>
                    </a:lnB>
                  </a:tcPr>
                </a:tc>
                <a:extLst>
                  <a:ext uri="{0D108BD9-81ED-4DB2-BD59-A6C34878D82A}">
                    <a16:rowId xmlns:a16="http://schemas.microsoft.com/office/drawing/2014/main" xmlns="" val="10012"/>
                  </a:ext>
                </a:extLst>
              </a:tr>
              <a:tr h="120473">
                <a:tc>
                  <a:txBody>
                    <a:bodyPr/>
                    <a:lstStyle/>
                    <a:p>
                      <a:pPr algn="l" rtl="0" fontAlgn="ctr"/>
                      <a:r>
                        <a:rPr lang="en-ZA" sz="800" b="0" i="0" u="none" strike="noStrike">
                          <a:solidFill>
                            <a:srgbClr val="000000"/>
                          </a:solidFill>
                          <a:effectLst/>
                          <a:latin typeface="Arial"/>
                        </a:rPr>
                        <a:t>Levy on fish products</a:t>
                      </a:r>
                    </a:p>
                  </a:txBody>
                  <a:tcPr marL="5964" marR="5964" marT="5964"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62 000</a:t>
                      </a:r>
                    </a:p>
                  </a:txBody>
                  <a:tcPr marL="5964" marR="5964" marT="5964" marB="0" anchor="ctr">
                    <a:lnL>
                      <a:noFill/>
                    </a:lnL>
                    <a:lnR>
                      <a:noFill/>
                    </a:lnR>
                    <a:lnT>
                      <a:noFill/>
                    </a:lnT>
                    <a:lnB>
                      <a:noFill/>
                    </a:lnB>
                  </a:tcPr>
                </a:tc>
                <a:tc>
                  <a:txBody>
                    <a:bodyPr/>
                    <a:lstStyle/>
                    <a:p>
                      <a:pPr algn="r" rtl="0" fontAlgn="ctr"/>
                      <a:endParaRPr lang="en-ZA" sz="800" b="0" i="0" u="none" strike="noStrike">
                        <a:solidFill>
                          <a:srgbClr val="000000"/>
                        </a:solidFill>
                        <a:effectLst/>
                        <a:latin typeface="Arial"/>
                      </a:endParaRPr>
                    </a:p>
                  </a:txBody>
                  <a:tcPr marL="5964" marR="5964" marT="5964"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62 000</a:t>
                      </a:r>
                    </a:p>
                  </a:txBody>
                  <a:tcPr marL="5964" marR="5964" marT="5964"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59 143</a:t>
                      </a:r>
                    </a:p>
                  </a:txBody>
                  <a:tcPr marL="5964" marR="5964" marT="5964"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(2 875)</a:t>
                      </a:r>
                    </a:p>
                  </a:txBody>
                  <a:tcPr marL="5964" marR="5964" marT="5964" marB="0" anchor="ctr">
                    <a:lnL>
                      <a:noFill/>
                    </a:lnL>
                    <a:lnR>
                      <a:noFill/>
                    </a:lnR>
                    <a:lnT>
                      <a:noFill/>
                    </a:lnT>
                    <a:lnB>
                      <a:noFill/>
                    </a:lnB>
                  </a:tcPr>
                </a:tc>
                <a:extLst>
                  <a:ext uri="{0D108BD9-81ED-4DB2-BD59-A6C34878D82A}">
                    <a16:rowId xmlns:a16="http://schemas.microsoft.com/office/drawing/2014/main" xmlns="" val="10013"/>
                  </a:ext>
                </a:extLst>
              </a:tr>
              <a:tr h="120473">
                <a:tc>
                  <a:txBody>
                    <a:bodyPr/>
                    <a:lstStyle/>
                    <a:p>
                      <a:pPr algn="l" rtl="0" fontAlgn="ctr"/>
                      <a:r>
                        <a:rPr lang="en-ZA" sz="800" b="0" i="0" u="none" strike="noStrike">
                          <a:solidFill>
                            <a:srgbClr val="000000"/>
                          </a:solidFill>
                          <a:effectLst/>
                          <a:latin typeface="Arial"/>
                        </a:rPr>
                        <a:t>Grant and other transfer payments</a:t>
                      </a:r>
                    </a:p>
                  </a:txBody>
                  <a:tcPr marL="5964" marR="5964" marT="5964"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269 467</a:t>
                      </a:r>
                    </a:p>
                  </a:txBody>
                  <a:tcPr marL="5964" marR="5964" marT="5964"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(9 734)</a:t>
                      </a:r>
                    </a:p>
                  </a:txBody>
                  <a:tcPr marL="5964" marR="5964" marT="5964"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259 733</a:t>
                      </a:r>
                    </a:p>
                  </a:txBody>
                  <a:tcPr marL="5964" marR="5964" marT="5964"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180 713</a:t>
                      </a:r>
                    </a:p>
                  </a:txBody>
                  <a:tcPr marL="5964" marR="5964" marT="5964"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(79 320)</a:t>
                      </a:r>
                    </a:p>
                  </a:txBody>
                  <a:tcPr marL="5964" marR="5964" marT="5964" marB="0" anchor="ctr">
                    <a:lnL>
                      <a:noFill/>
                    </a:lnL>
                    <a:lnR>
                      <a:noFill/>
                    </a:lnR>
                    <a:lnT>
                      <a:noFill/>
                    </a:lnT>
                    <a:lnB>
                      <a:noFill/>
                    </a:lnB>
                  </a:tcPr>
                </a:tc>
                <a:extLst>
                  <a:ext uri="{0D108BD9-81ED-4DB2-BD59-A6C34878D82A}">
                    <a16:rowId xmlns:a16="http://schemas.microsoft.com/office/drawing/2014/main" xmlns="" val="10014"/>
                  </a:ext>
                </a:extLst>
              </a:tr>
              <a:tr h="120473">
                <a:tc>
                  <a:txBody>
                    <a:bodyPr/>
                    <a:lstStyle/>
                    <a:p>
                      <a:pPr algn="l" rtl="0" fontAlgn="ctr"/>
                      <a:r>
                        <a:rPr lang="en-ZA" sz="800" b="0" i="0" u="none" strike="noStrike">
                          <a:solidFill>
                            <a:srgbClr val="000000"/>
                          </a:solidFill>
                          <a:effectLst/>
                          <a:latin typeface="Arial"/>
                        </a:rPr>
                        <a:t>Realisation of deferred income</a:t>
                      </a:r>
                    </a:p>
                  </a:txBody>
                  <a:tcPr marL="5964" marR="5964" marT="5964"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154 000</a:t>
                      </a:r>
                    </a:p>
                  </a:txBody>
                  <a:tcPr marL="5964" marR="5964" marT="5964" marB="0" anchor="ctr">
                    <a:lnL>
                      <a:noFill/>
                    </a:lnL>
                    <a:lnR>
                      <a:noFill/>
                    </a:lnR>
                    <a:lnT>
                      <a:noFill/>
                    </a:lnT>
                    <a:lnB>
                      <a:noFill/>
                    </a:lnB>
                  </a:tcPr>
                </a:tc>
                <a:tc>
                  <a:txBody>
                    <a:bodyPr/>
                    <a:lstStyle/>
                    <a:p>
                      <a:pPr algn="r" rtl="0" fontAlgn="ctr"/>
                      <a:endParaRPr lang="en-ZA" sz="800" b="0" i="0" u="none" strike="noStrike">
                        <a:solidFill>
                          <a:srgbClr val="000000"/>
                        </a:solidFill>
                        <a:effectLst/>
                        <a:latin typeface="Arial"/>
                      </a:endParaRPr>
                    </a:p>
                  </a:txBody>
                  <a:tcPr marL="5964" marR="5964" marT="5964"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154 000</a:t>
                      </a:r>
                    </a:p>
                  </a:txBody>
                  <a:tcPr marL="5964" marR="5964" marT="5964"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13 471</a:t>
                      </a:r>
                    </a:p>
                  </a:txBody>
                  <a:tcPr marL="5964" marR="5964" marT="5964"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-140 529</a:t>
                      </a:r>
                    </a:p>
                  </a:txBody>
                  <a:tcPr marL="5964" marR="5964" marT="5964" marB="0" anchor="ctr">
                    <a:lnL>
                      <a:noFill/>
                    </a:lnL>
                    <a:lnR>
                      <a:noFill/>
                    </a:lnR>
                    <a:lnT>
                      <a:noFill/>
                    </a:lnT>
                    <a:lnB>
                      <a:noFill/>
                    </a:lnB>
                  </a:tcPr>
                </a:tc>
                <a:extLst>
                  <a:ext uri="{0D108BD9-81ED-4DB2-BD59-A6C34878D82A}">
                    <a16:rowId xmlns:a16="http://schemas.microsoft.com/office/drawing/2014/main" xmlns="" val="10015"/>
                  </a:ext>
                </a:extLst>
              </a:tr>
              <a:tr h="120473">
                <a:tc>
                  <a:txBody>
                    <a:bodyPr/>
                    <a:lstStyle/>
                    <a:p>
                      <a:pPr algn="l" rtl="0" fontAlgn="ctr"/>
                      <a:r>
                        <a:rPr lang="en-ZA" sz="800" b="0" i="0" u="none" strike="noStrike">
                          <a:solidFill>
                            <a:srgbClr val="000000"/>
                          </a:solidFill>
                          <a:effectLst/>
                          <a:latin typeface="Arial"/>
                        </a:rPr>
                        <a:t>Other income</a:t>
                      </a:r>
                    </a:p>
                  </a:txBody>
                  <a:tcPr marL="5964" marR="5964" marT="5964"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20 212</a:t>
                      </a:r>
                    </a:p>
                  </a:txBody>
                  <a:tcPr marL="5964" marR="5964" marT="5964" marB="0" anchor="ctr">
                    <a:lnL>
                      <a:noFill/>
                    </a:lnL>
                    <a:lnR>
                      <a:noFill/>
                    </a:lnR>
                    <a:lnT>
                      <a:noFill/>
                    </a:lnT>
                    <a:lnB>
                      <a:noFill/>
                    </a:lnB>
                  </a:tcPr>
                </a:tc>
                <a:tc>
                  <a:txBody>
                    <a:bodyPr/>
                    <a:lstStyle/>
                    <a:p>
                      <a:pPr algn="r" rtl="0" fontAlgn="ctr"/>
                      <a:endParaRPr lang="en-ZA" sz="800" b="0" i="0" u="none" strike="noStrike">
                        <a:solidFill>
                          <a:srgbClr val="000000"/>
                        </a:solidFill>
                        <a:effectLst/>
                        <a:latin typeface="Arial"/>
                      </a:endParaRPr>
                    </a:p>
                  </a:txBody>
                  <a:tcPr marL="5964" marR="5964" marT="5964"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20 212</a:t>
                      </a:r>
                    </a:p>
                  </a:txBody>
                  <a:tcPr marL="5964" marR="5964" marT="5964"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25 725</a:t>
                      </a:r>
                    </a:p>
                  </a:txBody>
                  <a:tcPr marL="5964" marR="5964" marT="5964"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5 513</a:t>
                      </a:r>
                    </a:p>
                  </a:txBody>
                  <a:tcPr marL="5964" marR="5964" marT="5964" marB="0" anchor="ctr">
                    <a:lnL>
                      <a:noFill/>
                    </a:lnL>
                    <a:lnR>
                      <a:noFill/>
                    </a:lnR>
                    <a:lnT>
                      <a:noFill/>
                    </a:lnT>
                    <a:lnB>
                      <a:noFill/>
                    </a:lnB>
                  </a:tcPr>
                </a:tc>
                <a:extLst>
                  <a:ext uri="{0D108BD9-81ED-4DB2-BD59-A6C34878D82A}">
                    <a16:rowId xmlns:a16="http://schemas.microsoft.com/office/drawing/2014/main" xmlns="" val="10016"/>
                  </a:ext>
                </a:extLst>
              </a:tr>
              <a:tr h="125244">
                <a:tc>
                  <a:txBody>
                    <a:bodyPr/>
                    <a:lstStyle/>
                    <a:p>
                      <a:pPr algn="l" rtl="0" fontAlgn="ctr"/>
                      <a:r>
                        <a:rPr lang="en-ZA" sz="800" b="0" i="0" u="none" strike="noStrike">
                          <a:solidFill>
                            <a:srgbClr val="000000"/>
                          </a:solidFill>
                          <a:effectLst/>
                          <a:latin typeface="Arial"/>
                        </a:rPr>
                        <a:t>Donations in kind</a:t>
                      </a:r>
                    </a:p>
                  </a:txBody>
                  <a:tcPr marL="5964" marR="5964" marT="5964"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 </a:t>
                      </a:r>
                    </a:p>
                  </a:txBody>
                  <a:tcPr marL="5964" marR="5964" marT="596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rtl="0" fontAlgn="ctr"/>
                      <a:r>
                        <a:rPr lang="en-ZA" sz="800" b="0" i="0" u="none" strike="noStrike">
                          <a:solidFill>
                            <a:srgbClr val="000000"/>
                          </a:solidFill>
                          <a:effectLst/>
                          <a:latin typeface="Arial"/>
                        </a:rPr>
                        <a:t> </a:t>
                      </a:r>
                    </a:p>
                  </a:txBody>
                  <a:tcPr marL="5964" marR="5964" marT="596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rtl="0" fontAlgn="ctr"/>
                      <a:r>
                        <a:rPr lang="en-ZA" sz="800" b="0" i="0" u="none" strike="noStrike">
                          <a:solidFill>
                            <a:srgbClr val="000000"/>
                          </a:solidFill>
                          <a:effectLst/>
                          <a:latin typeface="Arial"/>
                        </a:rPr>
                        <a:t> </a:t>
                      </a:r>
                    </a:p>
                  </a:txBody>
                  <a:tcPr marL="5964" marR="5964" marT="596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rtl="0" fontAlgn="ctr"/>
                      <a:r>
                        <a:rPr lang="en-ZA" sz="800" b="0" i="0" u="none" strike="noStrike">
                          <a:solidFill>
                            <a:srgbClr val="000000"/>
                          </a:solidFill>
                          <a:effectLst/>
                          <a:latin typeface="Arial"/>
                        </a:rPr>
                        <a:t>4 594</a:t>
                      </a:r>
                    </a:p>
                  </a:txBody>
                  <a:tcPr marL="5964" marR="5964" marT="596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rtl="0" fontAlgn="ctr"/>
                      <a:r>
                        <a:rPr lang="en-ZA" sz="800" b="0" i="0" u="none" strike="noStrike">
                          <a:solidFill>
                            <a:srgbClr val="000000"/>
                          </a:solidFill>
                          <a:effectLst/>
                          <a:latin typeface="Arial"/>
                        </a:rPr>
                        <a:t>4 594</a:t>
                      </a:r>
                    </a:p>
                  </a:txBody>
                  <a:tcPr marL="5964" marR="5964" marT="5964"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7"/>
                  </a:ext>
                </a:extLst>
              </a:tr>
              <a:tr h="120473">
                <a:tc>
                  <a:txBody>
                    <a:bodyPr/>
                    <a:lstStyle/>
                    <a:p>
                      <a:pPr algn="l" rtl="0" fontAlgn="ctr"/>
                      <a:endParaRPr lang="en-ZA" sz="800" b="1" i="0" u="none" strike="noStrike">
                        <a:solidFill>
                          <a:srgbClr val="000000"/>
                        </a:solidFill>
                        <a:effectLst/>
                        <a:latin typeface="Arial"/>
                      </a:endParaRPr>
                    </a:p>
                  </a:txBody>
                  <a:tcPr marL="5964" marR="5964" marT="5964" marB="0" anchor="ctr">
                    <a:lnL>
                      <a:noFill/>
                    </a:lnL>
                    <a:lnR>
                      <a:noFill/>
                    </a:lnR>
                    <a:lnT>
                      <a:noFill/>
                    </a:lnT>
                    <a:lnB>
                      <a:noFill/>
                    </a:lnB>
                  </a:tcPr>
                </a:tc>
                <a:tc>
                  <a:txBody>
                    <a:bodyPr/>
                    <a:lstStyle/>
                    <a:p>
                      <a:pPr algn="r" rtl="0" fontAlgn="ctr"/>
                      <a:r>
                        <a:rPr lang="en-ZA" sz="800" b="1" i="0" u="none" strike="noStrike">
                          <a:solidFill>
                            <a:srgbClr val="000000"/>
                          </a:solidFill>
                          <a:effectLst/>
                          <a:latin typeface="Arial"/>
                        </a:rPr>
                        <a:t>508 679</a:t>
                      </a:r>
                    </a:p>
                  </a:txBody>
                  <a:tcPr marL="5964" marR="5964" marT="5964"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rtl="0" fontAlgn="ctr"/>
                      <a:r>
                        <a:rPr lang="en-ZA" sz="800" b="1" i="0" u="none" strike="noStrike">
                          <a:solidFill>
                            <a:srgbClr val="000000"/>
                          </a:solidFill>
                          <a:effectLst/>
                          <a:latin typeface="Arial"/>
                        </a:rPr>
                        <a:t>(9 734)</a:t>
                      </a:r>
                    </a:p>
                  </a:txBody>
                  <a:tcPr marL="5964" marR="5964" marT="5964"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rtl="0" fontAlgn="ctr"/>
                      <a:r>
                        <a:rPr lang="en-ZA" sz="800" b="1" i="0" u="none" strike="noStrike">
                          <a:solidFill>
                            <a:srgbClr val="000000"/>
                          </a:solidFill>
                          <a:effectLst/>
                          <a:latin typeface="Arial"/>
                        </a:rPr>
                        <a:t>498 945</a:t>
                      </a:r>
                    </a:p>
                  </a:txBody>
                  <a:tcPr marL="5964" marR="5964" marT="5964"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rtl="0" fontAlgn="ctr"/>
                      <a:r>
                        <a:rPr lang="en-ZA" sz="800" b="1" i="0" u="none" strike="noStrike">
                          <a:solidFill>
                            <a:srgbClr val="000000"/>
                          </a:solidFill>
                          <a:effectLst/>
                          <a:latin typeface="Arial"/>
                        </a:rPr>
                        <a:t>285 294</a:t>
                      </a:r>
                    </a:p>
                  </a:txBody>
                  <a:tcPr marL="5964" marR="5964" marT="5964"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rtl="0" fontAlgn="ctr"/>
                      <a:r>
                        <a:rPr lang="en-ZA" sz="800" b="1" i="0" u="none" strike="noStrike">
                          <a:solidFill>
                            <a:srgbClr val="000000"/>
                          </a:solidFill>
                          <a:effectLst/>
                          <a:latin typeface="Arial"/>
                        </a:rPr>
                        <a:t>-213 651</a:t>
                      </a:r>
                    </a:p>
                  </a:txBody>
                  <a:tcPr marL="5964" marR="5964" marT="5964"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18"/>
                  </a:ext>
                </a:extLst>
              </a:tr>
              <a:tr h="125244">
                <a:tc>
                  <a:txBody>
                    <a:bodyPr/>
                    <a:lstStyle/>
                    <a:p>
                      <a:pPr algn="l" rtl="0" fontAlgn="ctr"/>
                      <a:endParaRPr lang="en-ZA" sz="800" b="1" i="0" u="none" strike="noStrike">
                        <a:solidFill>
                          <a:srgbClr val="000000"/>
                        </a:solidFill>
                        <a:effectLst/>
                        <a:latin typeface="Arial"/>
                      </a:endParaRPr>
                    </a:p>
                  </a:txBody>
                  <a:tcPr marL="5964" marR="5964" marT="5964" marB="0" anchor="ctr">
                    <a:lnL>
                      <a:noFill/>
                    </a:lnL>
                    <a:lnR>
                      <a:noFill/>
                    </a:lnR>
                    <a:lnT>
                      <a:noFill/>
                    </a:lnT>
                    <a:lnB>
                      <a:noFill/>
                    </a:lnB>
                  </a:tcPr>
                </a:tc>
                <a:tc>
                  <a:txBody>
                    <a:bodyPr/>
                    <a:lstStyle/>
                    <a:p>
                      <a:pPr algn="r" rtl="0" fontAlgn="ctr"/>
                      <a:endParaRPr lang="en-ZA" sz="800" b="1" i="0" u="none" strike="noStrike">
                        <a:solidFill>
                          <a:srgbClr val="000000"/>
                        </a:solidFill>
                        <a:effectLst/>
                        <a:latin typeface="Arial"/>
                      </a:endParaRPr>
                    </a:p>
                  </a:txBody>
                  <a:tcPr marL="5964" marR="5964" marT="5964" marB="0" anchor="ctr">
                    <a:lnL>
                      <a:noFill/>
                    </a:lnL>
                    <a:lnR>
                      <a:noFill/>
                    </a:lnR>
                    <a:lnT>
                      <a:noFill/>
                    </a:lnT>
                    <a:lnB>
                      <a:noFill/>
                    </a:lnB>
                  </a:tcPr>
                </a:tc>
                <a:tc>
                  <a:txBody>
                    <a:bodyPr/>
                    <a:lstStyle/>
                    <a:p>
                      <a:pPr algn="r" rtl="0" fontAlgn="ctr"/>
                      <a:endParaRPr lang="en-ZA" sz="800" b="1" i="0" u="none" strike="noStrike">
                        <a:solidFill>
                          <a:srgbClr val="000000"/>
                        </a:solidFill>
                        <a:effectLst/>
                        <a:latin typeface="Arial"/>
                      </a:endParaRPr>
                    </a:p>
                  </a:txBody>
                  <a:tcPr marL="5964" marR="5964" marT="5964" marB="0" anchor="ctr">
                    <a:lnL>
                      <a:noFill/>
                    </a:lnL>
                    <a:lnR>
                      <a:noFill/>
                    </a:lnR>
                    <a:lnT>
                      <a:noFill/>
                    </a:lnT>
                    <a:lnB>
                      <a:noFill/>
                    </a:lnB>
                  </a:tcPr>
                </a:tc>
                <a:tc>
                  <a:txBody>
                    <a:bodyPr/>
                    <a:lstStyle/>
                    <a:p>
                      <a:pPr algn="r" rtl="0" fontAlgn="ctr"/>
                      <a:endParaRPr lang="en-ZA" sz="800" b="1" i="0" u="none" strike="noStrike">
                        <a:solidFill>
                          <a:srgbClr val="000000"/>
                        </a:solidFill>
                        <a:effectLst/>
                        <a:latin typeface="Arial"/>
                      </a:endParaRPr>
                    </a:p>
                  </a:txBody>
                  <a:tcPr marL="5964" marR="5964" marT="5964" marB="0" anchor="ctr">
                    <a:lnL>
                      <a:noFill/>
                    </a:lnL>
                    <a:lnR>
                      <a:noFill/>
                    </a:lnR>
                    <a:lnT>
                      <a:noFill/>
                    </a:lnT>
                    <a:lnB>
                      <a:noFill/>
                    </a:lnB>
                  </a:tcPr>
                </a:tc>
                <a:tc>
                  <a:txBody>
                    <a:bodyPr/>
                    <a:lstStyle/>
                    <a:p>
                      <a:pPr algn="r" rtl="0" fontAlgn="ctr"/>
                      <a:endParaRPr lang="en-ZA" sz="800" b="1" i="0" u="none" strike="noStrike">
                        <a:solidFill>
                          <a:srgbClr val="000000"/>
                        </a:solidFill>
                        <a:effectLst/>
                        <a:latin typeface="Arial"/>
                      </a:endParaRPr>
                    </a:p>
                  </a:txBody>
                  <a:tcPr marL="5964" marR="5964" marT="5964" marB="0" anchor="ctr">
                    <a:lnL>
                      <a:noFill/>
                    </a:lnL>
                    <a:lnR>
                      <a:noFill/>
                    </a:lnR>
                    <a:lnT>
                      <a:noFill/>
                    </a:lnT>
                    <a:lnB>
                      <a:noFill/>
                    </a:lnB>
                  </a:tcPr>
                </a:tc>
                <a:tc>
                  <a:txBody>
                    <a:bodyPr/>
                    <a:lstStyle/>
                    <a:p>
                      <a:pPr algn="r" rtl="0" fontAlgn="ctr"/>
                      <a:endParaRPr lang="en-ZA" sz="800" b="1" i="0" u="none" strike="noStrike">
                        <a:solidFill>
                          <a:srgbClr val="000000"/>
                        </a:solidFill>
                        <a:effectLst/>
                        <a:latin typeface="Arial"/>
                      </a:endParaRPr>
                    </a:p>
                  </a:txBody>
                  <a:tcPr marL="5964" marR="5964" marT="5964" marB="0" anchor="ctr">
                    <a:lnL>
                      <a:noFill/>
                    </a:lnL>
                    <a:lnR>
                      <a:noFill/>
                    </a:lnR>
                    <a:lnT>
                      <a:noFill/>
                    </a:lnT>
                    <a:lnB>
                      <a:noFill/>
                    </a:lnB>
                  </a:tcPr>
                </a:tc>
                <a:extLst>
                  <a:ext uri="{0D108BD9-81ED-4DB2-BD59-A6C34878D82A}">
                    <a16:rowId xmlns:a16="http://schemas.microsoft.com/office/drawing/2014/main" xmlns="" val="10019"/>
                  </a:ext>
                </a:extLst>
              </a:tr>
              <a:tr h="125244">
                <a:tc>
                  <a:txBody>
                    <a:bodyPr/>
                    <a:lstStyle/>
                    <a:p>
                      <a:pPr algn="l" rtl="0" fontAlgn="ctr"/>
                      <a:r>
                        <a:rPr lang="en-ZA" sz="800" b="1" i="0" u="none" strike="noStrike">
                          <a:solidFill>
                            <a:srgbClr val="000000"/>
                          </a:solidFill>
                          <a:effectLst/>
                          <a:latin typeface="Arial"/>
                        </a:rPr>
                        <a:t>Total revenue</a:t>
                      </a:r>
                    </a:p>
                  </a:txBody>
                  <a:tcPr marL="5964" marR="5964" marT="5964" marB="0" anchor="ctr">
                    <a:lnL>
                      <a:noFill/>
                    </a:lnL>
                    <a:lnR>
                      <a:noFill/>
                    </a:lnR>
                    <a:lnT>
                      <a:noFill/>
                    </a:lnT>
                    <a:lnB>
                      <a:noFill/>
                    </a:lnB>
                  </a:tcPr>
                </a:tc>
                <a:tc>
                  <a:txBody>
                    <a:bodyPr/>
                    <a:lstStyle/>
                    <a:p>
                      <a:pPr algn="r" rtl="0" fontAlgn="ctr"/>
                      <a:r>
                        <a:rPr lang="en-ZA" sz="800" b="1" i="0" u="none" strike="noStrike">
                          <a:solidFill>
                            <a:srgbClr val="000000"/>
                          </a:solidFill>
                          <a:effectLst/>
                          <a:latin typeface="Arial"/>
                        </a:rPr>
                        <a:t>571 499</a:t>
                      </a:r>
                    </a:p>
                  </a:txBody>
                  <a:tcPr marL="5964" marR="5964" marT="5964" marB="0" anchor="ctr">
                    <a:lnL>
                      <a:noFill/>
                    </a:lnL>
                    <a:lnR>
                      <a:noFill/>
                    </a:lnR>
                    <a:lnT>
                      <a:noFill/>
                    </a:lnT>
                    <a:lnB>
                      <a:noFill/>
                    </a:lnB>
                  </a:tcPr>
                </a:tc>
                <a:tc>
                  <a:txBody>
                    <a:bodyPr/>
                    <a:lstStyle/>
                    <a:p>
                      <a:pPr algn="r" rtl="0" fontAlgn="ctr"/>
                      <a:r>
                        <a:rPr lang="en-ZA" sz="800" b="1" i="0" u="none" strike="noStrike">
                          <a:solidFill>
                            <a:srgbClr val="000000"/>
                          </a:solidFill>
                          <a:effectLst/>
                          <a:latin typeface="Arial"/>
                        </a:rPr>
                        <a:t>(9 734)   </a:t>
                      </a:r>
                    </a:p>
                  </a:txBody>
                  <a:tcPr marL="5964" marR="5964" marT="5964" marB="0" anchor="ctr">
                    <a:lnL>
                      <a:noFill/>
                    </a:lnL>
                    <a:lnR>
                      <a:noFill/>
                    </a:lnR>
                    <a:lnT>
                      <a:noFill/>
                    </a:lnT>
                    <a:lnB>
                      <a:noFill/>
                    </a:lnB>
                  </a:tcPr>
                </a:tc>
                <a:tc>
                  <a:txBody>
                    <a:bodyPr/>
                    <a:lstStyle/>
                    <a:p>
                      <a:pPr algn="r" rtl="0" fontAlgn="ctr"/>
                      <a:r>
                        <a:rPr lang="en-ZA" sz="800" b="1" i="0" u="none" strike="noStrike">
                          <a:solidFill>
                            <a:srgbClr val="000000"/>
                          </a:solidFill>
                          <a:effectLst/>
                          <a:latin typeface="Arial"/>
                        </a:rPr>
                        <a:t>561 765</a:t>
                      </a:r>
                    </a:p>
                  </a:txBody>
                  <a:tcPr marL="5964" marR="5964" marT="5964" marB="0" anchor="ctr">
                    <a:lnL>
                      <a:noFill/>
                    </a:lnL>
                    <a:lnR>
                      <a:noFill/>
                    </a:lnR>
                    <a:lnT>
                      <a:noFill/>
                    </a:lnT>
                    <a:lnB>
                      <a:noFill/>
                    </a:lnB>
                  </a:tcPr>
                </a:tc>
                <a:tc>
                  <a:txBody>
                    <a:bodyPr/>
                    <a:lstStyle/>
                    <a:p>
                      <a:pPr algn="r" rtl="0" fontAlgn="ctr"/>
                      <a:r>
                        <a:rPr lang="en-ZA" sz="800" b="1" i="0" u="none" strike="noStrike">
                          <a:solidFill>
                            <a:srgbClr val="000000"/>
                          </a:solidFill>
                          <a:effectLst/>
                          <a:latin typeface="Arial"/>
                        </a:rPr>
                        <a:t>343 700</a:t>
                      </a:r>
                    </a:p>
                  </a:txBody>
                  <a:tcPr marL="5964" marR="5964" marT="5964" marB="0" anchor="ctr">
                    <a:lnL>
                      <a:noFill/>
                    </a:lnL>
                    <a:lnR>
                      <a:noFill/>
                    </a:lnR>
                    <a:lnT>
                      <a:noFill/>
                    </a:lnT>
                    <a:lnB>
                      <a:noFill/>
                    </a:lnB>
                  </a:tcPr>
                </a:tc>
                <a:tc>
                  <a:txBody>
                    <a:bodyPr/>
                    <a:lstStyle/>
                    <a:p>
                      <a:pPr algn="r" rtl="0" fontAlgn="ctr"/>
                      <a:r>
                        <a:rPr lang="en-ZA" sz="800" b="1" i="0" u="none" strike="noStrike">
                          <a:solidFill>
                            <a:srgbClr val="000000"/>
                          </a:solidFill>
                          <a:effectLst/>
                          <a:latin typeface="Arial"/>
                        </a:rPr>
                        <a:t>-218 065</a:t>
                      </a:r>
                    </a:p>
                  </a:txBody>
                  <a:tcPr marL="5964" marR="5964" marT="5964" marB="0" anchor="ctr">
                    <a:lnL>
                      <a:noFill/>
                    </a:lnL>
                    <a:lnR>
                      <a:noFill/>
                    </a:lnR>
                    <a:lnT>
                      <a:noFill/>
                    </a:lnT>
                    <a:lnB>
                      <a:noFill/>
                    </a:lnB>
                  </a:tcPr>
                </a:tc>
                <a:extLst>
                  <a:ext uri="{0D108BD9-81ED-4DB2-BD59-A6C34878D82A}">
                    <a16:rowId xmlns:a16="http://schemas.microsoft.com/office/drawing/2014/main" xmlns="" val="10020"/>
                  </a:ext>
                </a:extLst>
              </a:tr>
              <a:tr h="120473">
                <a:tc>
                  <a:txBody>
                    <a:bodyPr/>
                    <a:lstStyle/>
                    <a:p>
                      <a:pPr algn="l" rtl="0" fontAlgn="ctr"/>
                      <a:endParaRPr lang="en-ZA" sz="800" b="0" i="0" u="none" strike="noStrike">
                        <a:solidFill>
                          <a:srgbClr val="000000"/>
                        </a:solidFill>
                        <a:effectLst/>
                        <a:latin typeface="Arial"/>
                      </a:endParaRPr>
                    </a:p>
                  </a:txBody>
                  <a:tcPr marL="5964" marR="5964" marT="5964" marB="0" anchor="ctr">
                    <a:lnL>
                      <a:noFill/>
                    </a:lnL>
                    <a:lnR>
                      <a:noFill/>
                    </a:lnR>
                    <a:lnT>
                      <a:noFill/>
                    </a:lnT>
                    <a:lnB>
                      <a:noFill/>
                    </a:lnB>
                  </a:tcPr>
                </a:tc>
                <a:tc>
                  <a:txBody>
                    <a:bodyPr/>
                    <a:lstStyle/>
                    <a:p>
                      <a:pPr algn="r" rtl="0" fontAlgn="ctr"/>
                      <a:endParaRPr lang="en-ZA" sz="800" b="0" i="0" u="none" strike="noStrike">
                        <a:solidFill>
                          <a:srgbClr val="000000"/>
                        </a:solidFill>
                        <a:effectLst/>
                        <a:latin typeface="Arial"/>
                      </a:endParaRPr>
                    </a:p>
                  </a:txBody>
                  <a:tcPr marL="5964" marR="5964" marT="5964" marB="0" anchor="ctr">
                    <a:lnL>
                      <a:noFill/>
                    </a:lnL>
                    <a:lnR>
                      <a:noFill/>
                    </a:lnR>
                    <a:lnT>
                      <a:noFill/>
                    </a:lnT>
                    <a:lnB>
                      <a:noFill/>
                    </a:lnB>
                  </a:tcPr>
                </a:tc>
                <a:tc>
                  <a:txBody>
                    <a:bodyPr/>
                    <a:lstStyle/>
                    <a:p>
                      <a:pPr algn="r" rtl="0" fontAlgn="ctr"/>
                      <a:endParaRPr lang="en-ZA" sz="800" b="0" i="0" u="none" strike="noStrike">
                        <a:solidFill>
                          <a:srgbClr val="000000"/>
                        </a:solidFill>
                        <a:effectLst/>
                        <a:latin typeface="Arial"/>
                      </a:endParaRPr>
                    </a:p>
                  </a:txBody>
                  <a:tcPr marL="5964" marR="5964" marT="5964" marB="0" anchor="ctr">
                    <a:lnL>
                      <a:noFill/>
                    </a:lnL>
                    <a:lnR>
                      <a:noFill/>
                    </a:lnR>
                    <a:lnT>
                      <a:noFill/>
                    </a:lnT>
                    <a:lnB>
                      <a:noFill/>
                    </a:lnB>
                  </a:tcPr>
                </a:tc>
                <a:tc>
                  <a:txBody>
                    <a:bodyPr/>
                    <a:lstStyle/>
                    <a:p>
                      <a:pPr algn="r" rtl="0" fontAlgn="ctr"/>
                      <a:endParaRPr lang="en-ZA" sz="800" b="0" i="0" u="none" strike="noStrike">
                        <a:solidFill>
                          <a:srgbClr val="000000"/>
                        </a:solidFill>
                        <a:effectLst/>
                        <a:latin typeface="Arial"/>
                      </a:endParaRPr>
                    </a:p>
                  </a:txBody>
                  <a:tcPr marL="5964" marR="5964" marT="5964" marB="0" anchor="ctr">
                    <a:lnL>
                      <a:noFill/>
                    </a:lnL>
                    <a:lnR>
                      <a:noFill/>
                    </a:lnR>
                    <a:lnT>
                      <a:noFill/>
                    </a:lnT>
                    <a:lnB>
                      <a:noFill/>
                    </a:lnB>
                  </a:tcPr>
                </a:tc>
                <a:tc>
                  <a:txBody>
                    <a:bodyPr/>
                    <a:lstStyle/>
                    <a:p>
                      <a:pPr algn="r" rtl="0" fontAlgn="ctr"/>
                      <a:endParaRPr lang="en-ZA" sz="800" b="0" i="0" u="none" strike="noStrike">
                        <a:solidFill>
                          <a:srgbClr val="000000"/>
                        </a:solidFill>
                        <a:effectLst/>
                        <a:latin typeface="Arial"/>
                      </a:endParaRPr>
                    </a:p>
                  </a:txBody>
                  <a:tcPr marL="5964" marR="5964" marT="5964" marB="0" anchor="ctr">
                    <a:lnL>
                      <a:noFill/>
                    </a:lnL>
                    <a:lnR>
                      <a:noFill/>
                    </a:lnR>
                    <a:lnT>
                      <a:noFill/>
                    </a:lnT>
                    <a:lnB>
                      <a:noFill/>
                    </a:lnB>
                  </a:tcPr>
                </a:tc>
                <a:tc>
                  <a:txBody>
                    <a:bodyPr/>
                    <a:lstStyle/>
                    <a:p>
                      <a:pPr algn="r" rtl="0" fontAlgn="ctr"/>
                      <a:endParaRPr lang="en-ZA" sz="800" b="0" i="0" u="none" strike="noStrike">
                        <a:solidFill>
                          <a:srgbClr val="000000"/>
                        </a:solidFill>
                        <a:effectLst/>
                        <a:latin typeface="Arial"/>
                      </a:endParaRPr>
                    </a:p>
                  </a:txBody>
                  <a:tcPr marL="5964" marR="5964" marT="5964" marB="0" anchor="ctr">
                    <a:lnL>
                      <a:noFill/>
                    </a:lnL>
                    <a:lnR>
                      <a:noFill/>
                    </a:lnR>
                    <a:lnT>
                      <a:noFill/>
                    </a:lnT>
                    <a:lnB>
                      <a:noFill/>
                    </a:lnB>
                  </a:tcPr>
                </a:tc>
                <a:extLst>
                  <a:ext uri="{0D108BD9-81ED-4DB2-BD59-A6C34878D82A}">
                    <a16:rowId xmlns:a16="http://schemas.microsoft.com/office/drawing/2014/main" xmlns="" val="10021"/>
                  </a:ext>
                </a:extLst>
              </a:tr>
              <a:tr h="125244">
                <a:tc>
                  <a:txBody>
                    <a:bodyPr/>
                    <a:lstStyle/>
                    <a:p>
                      <a:pPr algn="l" rtl="0" fontAlgn="ctr"/>
                      <a:r>
                        <a:rPr lang="en-ZA" sz="800" b="1" i="0" u="none" strike="noStrike">
                          <a:solidFill>
                            <a:srgbClr val="000000"/>
                          </a:solidFill>
                          <a:effectLst/>
                          <a:latin typeface="Arial"/>
                        </a:rPr>
                        <a:t>Expenditure</a:t>
                      </a:r>
                    </a:p>
                  </a:txBody>
                  <a:tcPr marL="5964" marR="5964" marT="5964" marB="0" anchor="ctr">
                    <a:lnL>
                      <a:noFill/>
                    </a:lnL>
                    <a:lnR>
                      <a:noFill/>
                    </a:lnR>
                    <a:lnT>
                      <a:noFill/>
                    </a:lnT>
                    <a:lnB>
                      <a:noFill/>
                    </a:lnB>
                  </a:tcPr>
                </a:tc>
                <a:tc>
                  <a:txBody>
                    <a:bodyPr/>
                    <a:lstStyle/>
                    <a:p>
                      <a:pPr algn="ctr" rtl="0" fontAlgn="ctr"/>
                      <a:endParaRPr lang="en-ZA" sz="800" b="0" i="0" u="none" strike="noStrike">
                        <a:solidFill>
                          <a:srgbClr val="000000"/>
                        </a:solidFill>
                        <a:effectLst/>
                        <a:latin typeface="Arial"/>
                      </a:endParaRPr>
                    </a:p>
                  </a:txBody>
                  <a:tcPr marL="5964" marR="5964" marT="5964" marB="0" anchor="ctr">
                    <a:lnL>
                      <a:noFill/>
                    </a:lnL>
                    <a:lnR>
                      <a:noFill/>
                    </a:lnR>
                    <a:lnT>
                      <a:noFill/>
                    </a:lnT>
                    <a:lnB>
                      <a:noFill/>
                    </a:lnB>
                  </a:tcPr>
                </a:tc>
                <a:tc>
                  <a:txBody>
                    <a:bodyPr/>
                    <a:lstStyle/>
                    <a:p>
                      <a:pPr algn="r" rtl="0" fontAlgn="ctr"/>
                      <a:endParaRPr lang="en-ZA" sz="800" b="0" i="0" u="none" strike="noStrike">
                        <a:solidFill>
                          <a:srgbClr val="000000"/>
                        </a:solidFill>
                        <a:effectLst/>
                        <a:latin typeface="Arial"/>
                      </a:endParaRPr>
                    </a:p>
                  </a:txBody>
                  <a:tcPr marL="5964" marR="5964" marT="5964" marB="0" anchor="ctr">
                    <a:lnL>
                      <a:noFill/>
                    </a:lnL>
                    <a:lnR>
                      <a:noFill/>
                    </a:lnR>
                    <a:lnT>
                      <a:noFill/>
                    </a:lnT>
                    <a:lnB>
                      <a:noFill/>
                    </a:lnB>
                  </a:tcPr>
                </a:tc>
                <a:tc>
                  <a:txBody>
                    <a:bodyPr/>
                    <a:lstStyle/>
                    <a:p>
                      <a:pPr algn="r" rtl="0" fontAlgn="ctr"/>
                      <a:endParaRPr lang="en-ZA" sz="800" b="0" i="0" u="none" strike="noStrike">
                        <a:solidFill>
                          <a:srgbClr val="000000"/>
                        </a:solidFill>
                        <a:effectLst/>
                        <a:latin typeface="Arial"/>
                      </a:endParaRPr>
                    </a:p>
                  </a:txBody>
                  <a:tcPr marL="5964" marR="5964" marT="5964" marB="0" anchor="ctr">
                    <a:lnL>
                      <a:noFill/>
                    </a:lnL>
                    <a:lnR>
                      <a:noFill/>
                    </a:lnR>
                    <a:lnT>
                      <a:noFill/>
                    </a:lnT>
                    <a:lnB>
                      <a:noFill/>
                    </a:lnB>
                  </a:tcPr>
                </a:tc>
                <a:tc>
                  <a:txBody>
                    <a:bodyPr/>
                    <a:lstStyle/>
                    <a:p>
                      <a:pPr algn="r" rtl="0" fontAlgn="ctr"/>
                      <a:endParaRPr lang="en-ZA" sz="800" b="0" i="0" u="none" strike="noStrike">
                        <a:solidFill>
                          <a:srgbClr val="000000"/>
                        </a:solidFill>
                        <a:effectLst/>
                        <a:latin typeface="Arial"/>
                      </a:endParaRPr>
                    </a:p>
                  </a:txBody>
                  <a:tcPr marL="5964" marR="5964" marT="5964" marB="0" anchor="ctr">
                    <a:lnL>
                      <a:noFill/>
                    </a:lnL>
                    <a:lnR>
                      <a:noFill/>
                    </a:lnR>
                    <a:lnT>
                      <a:noFill/>
                    </a:lnT>
                    <a:lnB>
                      <a:noFill/>
                    </a:lnB>
                  </a:tcPr>
                </a:tc>
                <a:tc>
                  <a:txBody>
                    <a:bodyPr/>
                    <a:lstStyle/>
                    <a:p>
                      <a:pPr algn="r" rtl="0" fontAlgn="ctr"/>
                      <a:endParaRPr lang="en-ZA" sz="800" b="0" i="0" u="none" strike="noStrike">
                        <a:solidFill>
                          <a:srgbClr val="000000"/>
                        </a:solidFill>
                        <a:effectLst/>
                        <a:latin typeface="Arial"/>
                      </a:endParaRPr>
                    </a:p>
                  </a:txBody>
                  <a:tcPr marL="5964" marR="5964" marT="5964" marB="0" anchor="ctr">
                    <a:lnL>
                      <a:noFill/>
                    </a:lnL>
                    <a:lnR>
                      <a:noFill/>
                    </a:lnR>
                    <a:lnT>
                      <a:noFill/>
                    </a:lnT>
                    <a:lnB>
                      <a:noFill/>
                    </a:lnB>
                  </a:tcPr>
                </a:tc>
                <a:extLst>
                  <a:ext uri="{0D108BD9-81ED-4DB2-BD59-A6C34878D82A}">
                    <a16:rowId xmlns:a16="http://schemas.microsoft.com/office/drawing/2014/main" xmlns="" val="10022"/>
                  </a:ext>
                </a:extLst>
              </a:tr>
              <a:tr h="120473">
                <a:tc>
                  <a:txBody>
                    <a:bodyPr/>
                    <a:lstStyle/>
                    <a:p>
                      <a:pPr algn="l" rtl="0" fontAlgn="ctr"/>
                      <a:r>
                        <a:rPr lang="en-ZA" sz="800" b="0" i="0" u="none" strike="noStrike">
                          <a:solidFill>
                            <a:srgbClr val="000000"/>
                          </a:solidFill>
                          <a:effectLst/>
                          <a:latin typeface="Arial"/>
                        </a:rPr>
                        <a:t>Consumable used</a:t>
                      </a:r>
                    </a:p>
                  </a:txBody>
                  <a:tcPr marL="5964" marR="5964" marT="5964"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9 565</a:t>
                      </a:r>
                    </a:p>
                  </a:txBody>
                  <a:tcPr marL="5964" marR="5964" marT="5964" marB="0" anchor="ctr">
                    <a:lnL>
                      <a:noFill/>
                    </a:lnL>
                    <a:lnR>
                      <a:noFill/>
                    </a:lnR>
                    <a:lnT>
                      <a:noFill/>
                    </a:lnT>
                    <a:lnB>
                      <a:noFill/>
                    </a:lnB>
                  </a:tcPr>
                </a:tc>
                <a:tc>
                  <a:txBody>
                    <a:bodyPr/>
                    <a:lstStyle/>
                    <a:p>
                      <a:pPr algn="r" rtl="0" fontAlgn="ctr"/>
                      <a:endParaRPr lang="en-ZA" sz="800" b="0" i="0" u="none" strike="noStrike">
                        <a:solidFill>
                          <a:srgbClr val="000000"/>
                        </a:solidFill>
                        <a:effectLst/>
                        <a:latin typeface="Arial"/>
                      </a:endParaRPr>
                    </a:p>
                  </a:txBody>
                  <a:tcPr marL="5964" marR="5964" marT="5964"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9 565</a:t>
                      </a:r>
                    </a:p>
                  </a:txBody>
                  <a:tcPr marL="5964" marR="5964" marT="5964"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3 702</a:t>
                      </a:r>
                    </a:p>
                  </a:txBody>
                  <a:tcPr marL="5964" marR="5964" marT="5964"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(5 863)</a:t>
                      </a:r>
                    </a:p>
                  </a:txBody>
                  <a:tcPr marL="5964" marR="5964" marT="5964" marB="0" anchor="ctr">
                    <a:lnL>
                      <a:noFill/>
                    </a:lnL>
                    <a:lnR>
                      <a:noFill/>
                    </a:lnR>
                    <a:lnT>
                      <a:noFill/>
                    </a:lnT>
                    <a:lnB>
                      <a:noFill/>
                    </a:lnB>
                  </a:tcPr>
                </a:tc>
                <a:extLst>
                  <a:ext uri="{0D108BD9-81ED-4DB2-BD59-A6C34878D82A}">
                    <a16:rowId xmlns:a16="http://schemas.microsoft.com/office/drawing/2014/main" xmlns="" val="10023"/>
                  </a:ext>
                </a:extLst>
              </a:tr>
              <a:tr h="120473">
                <a:tc>
                  <a:txBody>
                    <a:bodyPr/>
                    <a:lstStyle/>
                    <a:p>
                      <a:pPr algn="l" rtl="0" fontAlgn="ctr"/>
                      <a:r>
                        <a:rPr lang="en-ZA" sz="800" b="0" i="0" u="none" strike="noStrike">
                          <a:solidFill>
                            <a:srgbClr val="000000"/>
                          </a:solidFill>
                          <a:effectLst/>
                          <a:latin typeface="Arial"/>
                        </a:rPr>
                        <a:t>Depreciation</a:t>
                      </a:r>
                    </a:p>
                  </a:txBody>
                  <a:tcPr marL="5964" marR="5964" marT="5964"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a:t>
                      </a:r>
                    </a:p>
                  </a:txBody>
                  <a:tcPr marL="5964" marR="5964" marT="5964" marB="0" anchor="ctr">
                    <a:lnL>
                      <a:noFill/>
                    </a:lnL>
                    <a:lnR>
                      <a:noFill/>
                    </a:lnR>
                    <a:lnT>
                      <a:noFill/>
                    </a:lnT>
                    <a:lnB>
                      <a:noFill/>
                    </a:lnB>
                  </a:tcPr>
                </a:tc>
                <a:tc>
                  <a:txBody>
                    <a:bodyPr/>
                    <a:lstStyle/>
                    <a:p>
                      <a:pPr algn="r" rtl="0" fontAlgn="ctr"/>
                      <a:endParaRPr lang="en-ZA" sz="800" b="0" i="0" u="none" strike="noStrike">
                        <a:solidFill>
                          <a:srgbClr val="000000"/>
                        </a:solidFill>
                        <a:effectLst/>
                        <a:latin typeface="Arial"/>
                      </a:endParaRPr>
                    </a:p>
                  </a:txBody>
                  <a:tcPr marL="5964" marR="5964" marT="5964"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a:t>
                      </a:r>
                    </a:p>
                  </a:txBody>
                  <a:tcPr marL="5964" marR="5964" marT="5964"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26 720</a:t>
                      </a:r>
                    </a:p>
                  </a:txBody>
                  <a:tcPr marL="5964" marR="5964" marT="5964"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26 720</a:t>
                      </a:r>
                    </a:p>
                  </a:txBody>
                  <a:tcPr marL="5964" marR="5964" marT="5964" marB="0" anchor="ctr">
                    <a:lnL>
                      <a:noFill/>
                    </a:lnL>
                    <a:lnR>
                      <a:noFill/>
                    </a:lnR>
                    <a:lnT>
                      <a:noFill/>
                    </a:lnT>
                    <a:lnB>
                      <a:noFill/>
                    </a:lnB>
                  </a:tcPr>
                </a:tc>
                <a:extLst>
                  <a:ext uri="{0D108BD9-81ED-4DB2-BD59-A6C34878D82A}">
                    <a16:rowId xmlns:a16="http://schemas.microsoft.com/office/drawing/2014/main" xmlns="" val="10024"/>
                  </a:ext>
                </a:extLst>
              </a:tr>
              <a:tr h="120473">
                <a:tc>
                  <a:txBody>
                    <a:bodyPr/>
                    <a:lstStyle/>
                    <a:p>
                      <a:pPr algn="l" rtl="0" fontAlgn="ctr"/>
                      <a:r>
                        <a:rPr lang="en-ZA" sz="800" b="0" i="0" u="none" strike="noStrike">
                          <a:solidFill>
                            <a:srgbClr val="000000"/>
                          </a:solidFill>
                          <a:effectLst/>
                          <a:latin typeface="Arial"/>
                        </a:rPr>
                        <a:t>Transportation costs</a:t>
                      </a:r>
                    </a:p>
                  </a:txBody>
                  <a:tcPr marL="5964" marR="5964" marT="5964"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26 784</a:t>
                      </a:r>
                    </a:p>
                  </a:txBody>
                  <a:tcPr marL="5964" marR="5964" marT="5964" marB="0" anchor="ctr">
                    <a:lnL>
                      <a:noFill/>
                    </a:lnL>
                    <a:lnR>
                      <a:noFill/>
                    </a:lnR>
                    <a:lnT>
                      <a:noFill/>
                    </a:lnT>
                    <a:lnB>
                      <a:noFill/>
                    </a:lnB>
                  </a:tcPr>
                </a:tc>
                <a:tc>
                  <a:txBody>
                    <a:bodyPr/>
                    <a:lstStyle/>
                    <a:p>
                      <a:pPr algn="r" rtl="0" fontAlgn="ctr"/>
                      <a:endParaRPr lang="en-ZA" sz="800" b="0" i="0" u="none" strike="noStrike">
                        <a:solidFill>
                          <a:srgbClr val="000000"/>
                        </a:solidFill>
                        <a:effectLst/>
                        <a:latin typeface="Arial"/>
                      </a:endParaRPr>
                    </a:p>
                  </a:txBody>
                  <a:tcPr marL="5964" marR="5964" marT="5964"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26 784</a:t>
                      </a:r>
                    </a:p>
                  </a:txBody>
                  <a:tcPr marL="5964" marR="5964" marT="5964"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46 073</a:t>
                      </a:r>
                    </a:p>
                  </a:txBody>
                  <a:tcPr marL="5964" marR="5964" marT="5964"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19 289</a:t>
                      </a:r>
                    </a:p>
                  </a:txBody>
                  <a:tcPr marL="5964" marR="5964" marT="5964" marB="0" anchor="ctr">
                    <a:lnL>
                      <a:noFill/>
                    </a:lnL>
                    <a:lnR>
                      <a:noFill/>
                    </a:lnR>
                    <a:lnT>
                      <a:noFill/>
                    </a:lnT>
                    <a:lnB>
                      <a:noFill/>
                    </a:lnB>
                  </a:tcPr>
                </a:tc>
                <a:extLst>
                  <a:ext uri="{0D108BD9-81ED-4DB2-BD59-A6C34878D82A}">
                    <a16:rowId xmlns:a16="http://schemas.microsoft.com/office/drawing/2014/main" xmlns="" val="10025"/>
                  </a:ext>
                </a:extLst>
              </a:tr>
              <a:tr h="120473">
                <a:tc>
                  <a:txBody>
                    <a:bodyPr/>
                    <a:lstStyle/>
                    <a:p>
                      <a:pPr algn="l" rtl="0" fontAlgn="ctr"/>
                      <a:r>
                        <a:rPr lang="en-ZA" sz="800" b="0" i="0" u="none" strike="noStrike">
                          <a:solidFill>
                            <a:srgbClr val="000000"/>
                          </a:solidFill>
                          <a:effectLst/>
                          <a:latin typeface="Arial"/>
                        </a:rPr>
                        <a:t>Advertising costs</a:t>
                      </a:r>
                    </a:p>
                  </a:txBody>
                  <a:tcPr marL="5964" marR="5964" marT="5964"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4 978</a:t>
                      </a:r>
                    </a:p>
                  </a:txBody>
                  <a:tcPr marL="5964" marR="5964" marT="5964" marB="0" anchor="ctr">
                    <a:lnL>
                      <a:noFill/>
                    </a:lnL>
                    <a:lnR>
                      <a:noFill/>
                    </a:lnR>
                    <a:lnT>
                      <a:noFill/>
                    </a:lnT>
                    <a:lnB>
                      <a:noFill/>
                    </a:lnB>
                  </a:tcPr>
                </a:tc>
                <a:tc>
                  <a:txBody>
                    <a:bodyPr/>
                    <a:lstStyle/>
                    <a:p>
                      <a:pPr algn="r" rtl="0" fontAlgn="ctr"/>
                      <a:endParaRPr lang="en-ZA" sz="800" b="0" i="0" u="none" strike="noStrike">
                        <a:solidFill>
                          <a:srgbClr val="000000"/>
                        </a:solidFill>
                        <a:effectLst/>
                        <a:latin typeface="Arial"/>
                      </a:endParaRPr>
                    </a:p>
                  </a:txBody>
                  <a:tcPr marL="5964" marR="5964" marT="5964"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4 978</a:t>
                      </a:r>
                    </a:p>
                  </a:txBody>
                  <a:tcPr marL="5964" marR="5964" marT="5964"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364</a:t>
                      </a:r>
                    </a:p>
                  </a:txBody>
                  <a:tcPr marL="5964" marR="5964" marT="5964"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(4 614)</a:t>
                      </a:r>
                    </a:p>
                  </a:txBody>
                  <a:tcPr marL="5964" marR="5964" marT="5964" marB="0" anchor="ctr">
                    <a:lnL>
                      <a:noFill/>
                    </a:lnL>
                    <a:lnR>
                      <a:noFill/>
                    </a:lnR>
                    <a:lnT>
                      <a:noFill/>
                    </a:lnT>
                    <a:lnB>
                      <a:noFill/>
                    </a:lnB>
                  </a:tcPr>
                </a:tc>
                <a:extLst>
                  <a:ext uri="{0D108BD9-81ED-4DB2-BD59-A6C34878D82A}">
                    <a16:rowId xmlns:a16="http://schemas.microsoft.com/office/drawing/2014/main" xmlns="" val="10026"/>
                  </a:ext>
                </a:extLst>
              </a:tr>
              <a:tr h="120473">
                <a:tc>
                  <a:txBody>
                    <a:bodyPr/>
                    <a:lstStyle/>
                    <a:p>
                      <a:pPr algn="l" rtl="0" fontAlgn="ctr"/>
                      <a:r>
                        <a:rPr lang="en-ZA" sz="800" b="0" i="0" u="none" strike="noStrike">
                          <a:solidFill>
                            <a:srgbClr val="000000"/>
                          </a:solidFill>
                          <a:effectLst/>
                          <a:latin typeface="Arial"/>
                        </a:rPr>
                        <a:t>Operating lease payments</a:t>
                      </a:r>
                    </a:p>
                  </a:txBody>
                  <a:tcPr marL="5964" marR="5964" marT="5964"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2 487</a:t>
                      </a:r>
                    </a:p>
                  </a:txBody>
                  <a:tcPr marL="5964" marR="5964" marT="5964" marB="0" anchor="ctr">
                    <a:lnL>
                      <a:noFill/>
                    </a:lnL>
                    <a:lnR>
                      <a:noFill/>
                    </a:lnR>
                    <a:lnT>
                      <a:noFill/>
                    </a:lnT>
                    <a:lnB>
                      <a:noFill/>
                    </a:lnB>
                  </a:tcPr>
                </a:tc>
                <a:tc>
                  <a:txBody>
                    <a:bodyPr/>
                    <a:lstStyle/>
                    <a:p>
                      <a:pPr algn="r" rtl="0" fontAlgn="ctr"/>
                      <a:endParaRPr lang="en-ZA" sz="800" b="0" i="0" u="none" strike="noStrike">
                        <a:solidFill>
                          <a:srgbClr val="000000"/>
                        </a:solidFill>
                        <a:effectLst/>
                        <a:latin typeface="Arial"/>
                      </a:endParaRPr>
                    </a:p>
                  </a:txBody>
                  <a:tcPr marL="5964" marR="5964" marT="5964"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2 487</a:t>
                      </a:r>
                    </a:p>
                  </a:txBody>
                  <a:tcPr marL="5964" marR="5964" marT="5964"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2 698</a:t>
                      </a:r>
                    </a:p>
                  </a:txBody>
                  <a:tcPr marL="5964" marR="5964" marT="5964"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211</a:t>
                      </a:r>
                    </a:p>
                  </a:txBody>
                  <a:tcPr marL="5964" marR="5964" marT="5964" marB="0" anchor="ctr">
                    <a:lnL>
                      <a:noFill/>
                    </a:lnL>
                    <a:lnR>
                      <a:noFill/>
                    </a:lnR>
                    <a:lnT>
                      <a:noFill/>
                    </a:lnT>
                    <a:lnB>
                      <a:noFill/>
                    </a:lnB>
                  </a:tcPr>
                </a:tc>
                <a:extLst>
                  <a:ext uri="{0D108BD9-81ED-4DB2-BD59-A6C34878D82A}">
                    <a16:rowId xmlns:a16="http://schemas.microsoft.com/office/drawing/2014/main" xmlns="" val="10027"/>
                  </a:ext>
                </a:extLst>
              </a:tr>
              <a:tr h="120473">
                <a:tc>
                  <a:txBody>
                    <a:bodyPr/>
                    <a:lstStyle/>
                    <a:p>
                      <a:pPr algn="l" rtl="0" fontAlgn="ctr"/>
                      <a:r>
                        <a:rPr lang="en-ZA" sz="800" b="0" i="0" u="none" strike="noStrike">
                          <a:solidFill>
                            <a:srgbClr val="000000"/>
                          </a:solidFill>
                          <a:effectLst/>
                          <a:latin typeface="Arial"/>
                        </a:rPr>
                        <a:t>Foreign exchange loss</a:t>
                      </a:r>
                    </a:p>
                  </a:txBody>
                  <a:tcPr marL="5964" marR="5964" marT="5964" marB="0" anchor="ctr">
                    <a:lnL>
                      <a:noFill/>
                    </a:lnL>
                    <a:lnR>
                      <a:noFill/>
                    </a:lnR>
                    <a:lnT>
                      <a:noFill/>
                    </a:lnT>
                    <a:lnB>
                      <a:noFill/>
                    </a:lnB>
                  </a:tcPr>
                </a:tc>
                <a:tc>
                  <a:txBody>
                    <a:bodyPr/>
                    <a:lstStyle/>
                    <a:p>
                      <a:pPr algn="r" rtl="0" fontAlgn="ctr"/>
                      <a:endParaRPr lang="en-ZA" sz="800" b="0" i="0" u="none" strike="noStrike">
                        <a:solidFill>
                          <a:srgbClr val="000000"/>
                        </a:solidFill>
                        <a:effectLst/>
                        <a:latin typeface="Arial"/>
                      </a:endParaRPr>
                    </a:p>
                  </a:txBody>
                  <a:tcPr marL="5964" marR="5964" marT="5964" marB="0" anchor="ctr">
                    <a:lnL>
                      <a:noFill/>
                    </a:lnL>
                    <a:lnR>
                      <a:noFill/>
                    </a:lnR>
                    <a:lnT>
                      <a:noFill/>
                    </a:lnT>
                    <a:lnB>
                      <a:noFill/>
                    </a:lnB>
                  </a:tcPr>
                </a:tc>
                <a:tc>
                  <a:txBody>
                    <a:bodyPr/>
                    <a:lstStyle/>
                    <a:p>
                      <a:pPr algn="r" rtl="0" fontAlgn="ctr"/>
                      <a:endParaRPr lang="en-ZA" sz="800" b="0" i="0" u="none" strike="noStrike">
                        <a:solidFill>
                          <a:srgbClr val="000000"/>
                        </a:solidFill>
                        <a:effectLst/>
                        <a:latin typeface="Arial"/>
                      </a:endParaRPr>
                    </a:p>
                  </a:txBody>
                  <a:tcPr marL="5964" marR="5964" marT="5964" marB="0" anchor="ctr">
                    <a:lnL>
                      <a:noFill/>
                    </a:lnL>
                    <a:lnR>
                      <a:noFill/>
                    </a:lnR>
                    <a:lnT>
                      <a:noFill/>
                    </a:lnT>
                    <a:lnB>
                      <a:noFill/>
                    </a:lnB>
                  </a:tcPr>
                </a:tc>
                <a:tc>
                  <a:txBody>
                    <a:bodyPr/>
                    <a:lstStyle/>
                    <a:p>
                      <a:pPr algn="r" rtl="0" fontAlgn="ctr"/>
                      <a:endParaRPr lang="en-ZA" sz="800" b="0" i="0" u="none" strike="noStrike">
                        <a:solidFill>
                          <a:srgbClr val="000000"/>
                        </a:solidFill>
                        <a:effectLst/>
                        <a:latin typeface="Arial"/>
                      </a:endParaRPr>
                    </a:p>
                  </a:txBody>
                  <a:tcPr marL="5964" marR="5964" marT="5964"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212</a:t>
                      </a:r>
                    </a:p>
                  </a:txBody>
                  <a:tcPr marL="5964" marR="5964" marT="5964"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212</a:t>
                      </a:r>
                    </a:p>
                  </a:txBody>
                  <a:tcPr marL="5964" marR="5964" marT="5964" marB="0" anchor="ctr">
                    <a:lnL>
                      <a:noFill/>
                    </a:lnL>
                    <a:lnR>
                      <a:noFill/>
                    </a:lnR>
                    <a:lnT>
                      <a:noFill/>
                    </a:lnT>
                    <a:lnB>
                      <a:noFill/>
                    </a:lnB>
                  </a:tcPr>
                </a:tc>
                <a:extLst>
                  <a:ext uri="{0D108BD9-81ED-4DB2-BD59-A6C34878D82A}">
                    <a16:rowId xmlns:a16="http://schemas.microsoft.com/office/drawing/2014/main" xmlns="" val="10028"/>
                  </a:ext>
                </a:extLst>
              </a:tr>
              <a:tr h="120473">
                <a:tc>
                  <a:txBody>
                    <a:bodyPr/>
                    <a:lstStyle/>
                    <a:p>
                      <a:pPr algn="l" rtl="0" fontAlgn="ctr"/>
                      <a:r>
                        <a:rPr lang="en-ZA" sz="800" b="0" i="0" u="none" strike="noStrike">
                          <a:solidFill>
                            <a:srgbClr val="000000"/>
                          </a:solidFill>
                          <a:effectLst/>
                          <a:latin typeface="Arial"/>
                        </a:rPr>
                        <a:t>Other deficit</a:t>
                      </a:r>
                    </a:p>
                  </a:txBody>
                  <a:tcPr marL="5964" marR="5964" marT="5964"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a:t>
                      </a:r>
                    </a:p>
                  </a:txBody>
                  <a:tcPr marL="5964" marR="5964" marT="5964" marB="0" anchor="ctr">
                    <a:lnL>
                      <a:noFill/>
                    </a:lnL>
                    <a:lnR>
                      <a:noFill/>
                    </a:lnR>
                    <a:lnT>
                      <a:noFill/>
                    </a:lnT>
                    <a:lnB>
                      <a:noFill/>
                    </a:lnB>
                  </a:tcPr>
                </a:tc>
                <a:tc>
                  <a:txBody>
                    <a:bodyPr/>
                    <a:lstStyle/>
                    <a:p>
                      <a:pPr algn="r" rtl="0" fontAlgn="ctr"/>
                      <a:endParaRPr lang="en-ZA" sz="800" b="0" i="0" u="none" strike="noStrike">
                        <a:solidFill>
                          <a:srgbClr val="000000"/>
                        </a:solidFill>
                        <a:effectLst/>
                        <a:latin typeface="Arial"/>
                      </a:endParaRPr>
                    </a:p>
                  </a:txBody>
                  <a:tcPr marL="5964" marR="5964" marT="5964"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a:t>
                      </a:r>
                    </a:p>
                  </a:txBody>
                  <a:tcPr marL="5964" marR="5964" marT="5964" marB="0" anchor="ctr">
                    <a:lnL>
                      <a:noFill/>
                    </a:lnL>
                    <a:lnR>
                      <a:noFill/>
                    </a:lnR>
                    <a:lnT>
                      <a:noFill/>
                    </a:lnT>
                    <a:lnB>
                      <a:noFill/>
                    </a:lnB>
                  </a:tcPr>
                </a:tc>
                <a:tc>
                  <a:txBody>
                    <a:bodyPr/>
                    <a:lstStyle/>
                    <a:p>
                      <a:pPr algn="just" rtl="0" fontAlgn="ctr"/>
                      <a:r>
                        <a:rPr lang="en-ZA" sz="800" b="0" i="0" u="none" strike="noStrike">
                          <a:solidFill>
                            <a:srgbClr val="000000"/>
                          </a:solidFill>
                          <a:effectLst/>
                          <a:latin typeface="Arial"/>
                        </a:rPr>
                        <a:t>24</a:t>
                      </a:r>
                    </a:p>
                  </a:txBody>
                  <a:tcPr marL="5964" marR="5964" marT="5964"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24</a:t>
                      </a:r>
                    </a:p>
                  </a:txBody>
                  <a:tcPr marL="5964" marR="5964" marT="5964" marB="0" anchor="ctr">
                    <a:lnL>
                      <a:noFill/>
                    </a:lnL>
                    <a:lnR>
                      <a:noFill/>
                    </a:lnR>
                    <a:lnT>
                      <a:noFill/>
                    </a:lnT>
                    <a:lnB>
                      <a:noFill/>
                    </a:lnB>
                  </a:tcPr>
                </a:tc>
                <a:extLst>
                  <a:ext uri="{0D108BD9-81ED-4DB2-BD59-A6C34878D82A}">
                    <a16:rowId xmlns:a16="http://schemas.microsoft.com/office/drawing/2014/main" xmlns="" val="10029"/>
                  </a:ext>
                </a:extLst>
              </a:tr>
              <a:tr h="120473">
                <a:tc>
                  <a:txBody>
                    <a:bodyPr/>
                    <a:lstStyle/>
                    <a:p>
                      <a:pPr algn="l" rtl="0" fontAlgn="ctr"/>
                      <a:r>
                        <a:rPr lang="en-ZA" sz="800" b="0" i="0" u="none" strike="noStrike">
                          <a:solidFill>
                            <a:srgbClr val="000000"/>
                          </a:solidFill>
                          <a:effectLst/>
                          <a:latin typeface="Arial"/>
                        </a:rPr>
                        <a:t>Other operational costs</a:t>
                      </a:r>
                    </a:p>
                  </a:txBody>
                  <a:tcPr marL="5964" marR="5964" marT="5964"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121 101</a:t>
                      </a:r>
                    </a:p>
                  </a:txBody>
                  <a:tcPr marL="5964" marR="5964" marT="5964" marB="0" anchor="ctr">
                    <a:lnL>
                      <a:noFill/>
                    </a:lnL>
                    <a:lnR>
                      <a:noFill/>
                    </a:lnR>
                    <a:lnT>
                      <a:noFill/>
                    </a:lnT>
                    <a:lnB>
                      <a:noFill/>
                    </a:lnB>
                  </a:tcPr>
                </a:tc>
                <a:tc>
                  <a:txBody>
                    <a:bodyPr/>
                    <a:lstStyle/>
                    <a:p>
                      <a:pPr algn="r" rtl="0" fontAlgn="ctr"/>
                      <a:endParaRPr lang="en-ZA" sz="800" b="0" i="0" u="none" strike="noStrike">
                        <a:solidFill>
                          <a:srgbClr val="000000"/>
                        </a:solidFill>
                        <a:effectLst/>
                        <a:latin typeface="Arial"/>
                      </a:endParaRPr>
                    </a:p>
                  </a:txBody>
                  <a:tcPr marL="5964" marR="5964" marT="5964"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121 101</a:t>
                      </a:r>
                    </a:p>
                  </a:txBody>
                  <a:tcPr marL="5964" marR="5964" marT="5964"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127 124</a:t>
                      </a:r>
                    </a:p>
                  </a:txBody>
                  <a:tcPr marL="5964" marR="5964" marT="5964"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6 976</a:t>
                      </a:r>
                    </a:p>
                  </a:txBody>
                  <a:tcPr marL="5964" marR="5964" marT="5964" marB="0" anchor="ctr">
                    <a:lnL>
                      <a:noFill/>
                    </a:lnL>
                    <a:lnR>
                      <a:noFill/>
                    </a:lnR>
                    <a:lnT>
                      <a:noFill/>
                    </a:lnT>
                    <a:lnB>
                      <a:noFill/>
                    </a:lnB>
                  </a:tcPr>
                </a:tc>
                <a:extLst>
                  <a:ext uri="{0D108BD9-81ED-4DB2-BD59-A6C34878D82A}">
                    <a16:rowId xmlns:a16="http://schemas.microsoft.com/office/drawing/2014/main" xmlns="" val="10030"/>
                  </a:ext>
                </a:extLst>
              </a:tr>
              <a:tr h="120473">
                <a:tc>
                  <a:txBody>
                    <a:bodyPr/>
                    <a:lstStyle/>
                    <a:p>
                      <a:pPr algn="l" rtl="0" fontAlgn="ctr"/>
                      <a:r>
                        <a:rPr lang="en-ZA" sz="800" b="0" i="0" u="none" strike="noStrike">
                          <a:solidFill>
                            <a:srgbClr val="000000"/>
                          </a:solidFill>
                          <a:effectLst/>
                          <a:latin typeface="Arial"/>
                        </a:rPr>
                        <a:t>Vessel operation costs</a:t>
                      </a:r>
                    </a:p>
                  </a:txBody>
                  <a:tcPr marL="5964" marR="5964" marT="5964"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172 093</a:t>
                      </a:r>
                    </a:p>
                  </a:txBody>
                  <a:tcPr marL="5964" marR="5964" marT="5964" marB="0" anchor="ctr">
                    <a:lnL>
                      <a:noFill/>
                    </a:lnL>
                    <a:lnR>
                      <a:noFill/>
                    </a:lnR>
                    <a:lnT>
                      <a:noFill/>
                    </a:lnT>
                    <a:lnB>
                      <a:noFill/>
                    </a:lnB>
                  </a:tcPr>
                </a:tc>
                <a:tc>
                  <a:txBody>
                    <a:bodyPr/>
                    <a:lstStyle/>
                    <a:p>
                      <a:pPr algn="r" rtl="0" fontAlgn="ctr"/>
                      <a:endParaRPr lang="en-ZA" sz="800" b="0" i="0" u="none" strike="noStrike">
                        <a:solidFill>
                          <a:srgbClr val="000000"/>
                        </a:solidFill>
                        <a:effectLst/>
                        <a:latin typeface="Arial"/>
                      </a:endParaRPr>
                    </a:p>
                  </a:txBody>
                  <a:tcPr marL="5964" marR="5964" marT="5964"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172 093</a:t>
                      </a:r>
                    </a:p>
                  </a:txBody>
                  <a:tcPr marL="5964" marR="5964" marT="5964"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179 069</a:t>
                      </a:r>
                    </a:p>
                  </a:txBody>
                  <a:tcPr marL="5964" marR="5964" marT="5964"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6 023</a:t>
                      </a:r>
                    </a:p>
                  </a:txBody>
                  <a:tcPr marL="5964" marR="5964" marT="5964" marB="0" anchor="ctr">
                    <a:lnL>
                      <a:noFill/>
                    </a:lnL>
                    <a:lnR>
                      <a:noFill/>
                    </a:lnR>
                    <a:lnT>
                      <a:noFill/>
                    </a:lnT>
                    <a:lnB>
                      <a:noFill/>
                    </a:lnB>
                  </a:tcPr>
                </a:tc>
                <a:extLst>
                  <a:ext uri="{0D108BD9-81ED-4DB2-BD59-A6C34878D82A}">
                    <a16:rowId xmlns:a16="http://schemas.microsoft.com/office/drawing/2014/main" xmlns="" val="10031"/>
                  </a:ext>
                </a:extLst>
              </a:tr>
              <a:tr h="244524">
                <a:tc>
                  <a:txBody>
                    <a:bodyPr/>
                    <a:lstStyle/>
                    <a:p>
                      <a:pPr algn="l" rtl="0" fontAlgn="ctr"/>
                      <a:r>
                        <a:rPr lang="en-ZA" sz="800" b="0" i="0" u="none" strike="noStrike">
                          <a:solidFill>
                            <a:srgbClr val="000000"/>
                          </a:solidFill>
                          <a:effectLst/>
                          <a:latin typeface="Arial"/>
                        </a:rPr>
                        <a:t>Financial contribution</a:t>
                      </a:r>
                    </a:p>
                  </a:txBody>
                  <a:tcPr marL="5964" marR="5964" marT="5964"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226 704</a:t>
                      </a:r>
                    </a:p>
                  </a:txBody>
                  <a:tcPr marL="5964" marR="5964" marT="596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rtl="0" fontAlgn="ctr"/>
                      <a:r>
                        <a:rPr lang="en-ZA" sz="800" b="0" i="0" u="none" strike="noStrike">
                          <a:solidFill>
                            <a:srgbClr val="000000"/>
                          </a:solidFill>
                          <a:effectLst/>
                          <a:latin typeface="Arial"/>
                        </a:rPr>
                        <a:t>(9 734)</a:t>
                      </a:r>
                    </a:p>
                  </a:txBody>
                  <a:tcPr marL="5964" marR="5964" marT="596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rtl="0" fontAlgn="ctr"/>
                      <a:r>
                        <a:rPr lang="en-ZA" sz="800" b="0" i="0" u="none" strike="noStrike">
                          <a:solidFill>
                            <a:srgbClr val="000000"/>
                          </a:solidFill>
                          <a:effectLst/>
                          <a:latin typeface="Arial"/>
                        </a:rPr>
                        <a:t>216 970</a:t>
                      </a:r>
                    </a:p>
                  </a:txBody>
                  <a:tcPr marL="5964" marR="5964" marT="596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rtl="0" fontAlgn="ctr"/>
                      <a:r>
                        <a:rPr lang="en-ZA" sz="800" b="0" i="0" u="none" strike="noStrike">
                          <a:solidFill>
                            <a:srgbClr val="000000"/>
                          </a:solidFill>
                          <a:effectLst/>
                          <a:latin typeface="Arial"/>
                        </a:rPr>
                        <a:t>5 394</a:t>
                      </a:r>
                    </a:p>
                  </a:txBody>
                  <a:tcPr marL="5964" marR="5964" marT="596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rtl="0" fontAlgn="ctr"/>
                      <a:r>
                        <a:rPr lang="en-ZA" sz="800" b="0" i="0" u="none" strike="noStrike">
                          <a:solidFill>
                            <a:srgbClr val="000000"/>
                          </a:solidFill>
                          <a:effectLst/>
                          <a:latin typeface="Arial"/>
                        </a:rPr>
                        <a:t>(211 576)</a:t>
                      </a:r>
                    </a:p>
                  </a:txBody>
                  <a:tcPr marL="5964" marR="5964" marT="5964"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32"/>
                  </a:ext>
                </a:extLst>
              </a:tr>
              <a:tr h="125244">
                <a:tc>
                  <a:txBody>
                    <a:bodyPr/>
                    <a:lstStyle/>
                    <a:p>
                      <a:pPr algn="l" rtl="0" fontAlgn="ctr"/>
                      <a:endParaRPr lang="en-ZA" sz="800" b="0" i="0" u="none" strike="noStrike">
                        <a:solidFill>
                          <a:srgbClr val="000000"/>
                        </a:solidFill>
                        <a:effectLst/>
                        <a:latin typeface="Arial"/>
                      </a:endParaRPr>
                    </a:p>
                  </a:txBody>
                  <a:tcPr marL="5964" marR="5964" marT="5964" marB="0" anchor="ctr">
                    <a:lnL>
                      <a:noFill/>
                    </a:lnL>
                    <a:lnR>
                      <a:noFill/>
                    </a:lnR>
                    <a:lnT>
                      <a:noFill/>
                    </a:lnT>
                    <a:lnB>
                      <a:noFill/>
                    </a:lnB>
                  </a:tcPr>
                </a:tc>
                <a:tc>
                  <a:txBody>
                    <a:bodyPr/>
                    <a:lstStyle/>
                    <a:p>
                      <a:pPr algn="r" rtl="0" fontAlgn="ctr"/>
                      <a:r>
                        <a:rPr lang="en-ZA" sz="800" b="1" i="0" u="none" strike="noStrike">
                          <a:solidFill>
                            <a:srgbClr val="000000"/>
                          </a:solidFill>
                          <a:effectLst/>
                          <a:latin typeface="Arial"/>
                        </a:rPr>
                        <a:t>563 712</a:t>
                      </a:r>
                    </a:p>
                  </a:txBody>
                  <a:tcPr marL="5964" marR="5964" marT="5964"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rtl="0" fontAlgn="ctr"/>
                      <a:r>
                        <a:rPr lang="en-ZA" sz="800" b="1" i="0" u="none" strike="noStrike">
                          <a:solidFill>
                            <a:srgbClr val="000000"/>
                          </a:solidFill>
                          <a:effectLst/>
                          <a:latin typeface="Arial"/>
                        </a:rPr>
                        <a:t>(9 734)</a:t>
                      </a:r>
                    </a:p>
                  </a:txBody>
                  <a:tcPr marL="5964" marR="5964" marT="5964"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rtl="0" fontAlgn="ctr"/>
                      <a:r>
                        <a:rPr lang="en-ZA" sz="800" b="1" i="0" u="none" strike="noStrike">
                          <a:solidFill>
                            <a:srgbClr val="000000"/>
                          </a:solidFill>
                          <a:effectLst/>
                          <a:latin typeface="Arial"/>
                        </a:rPr>
                        <a:t>553 978</a:t>
                      </a:r>
                    </a:p>
                  </a:txBody>
                  <a:tcPr marL="5964" marR="5964" marT="5964"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rtl="0" fontAlgn="ctr"/>
                      <a:r>
                        <a:rPr lang="en-ZA" sz="800" b="1" i="0" u="none" strike="noStrike">
                          <a:solidFill>
                            <a:srgbClr val="000000"/>
                          </a:solidFill>
                          <a:effectLst/>
                          <a:latin typeface="Arial"/>
                        </a:rPr>
                        <a:t>391 380</a:t>
                      </a:r>
                    </a:p>
                  </a:txBody>
                  <a:tcPr marL="5964" marR="5964" marT="5964"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rtl="0" fontAlgn="ctr"/>
                      <a:r>
                        <a:rPr lang="en-ZA" sz="800" b="1" i="0" u="none" strike="noStrike">
                          <a:solidFill>
                            <a:srgbClr val="000000"/>
                          </a:solidFill>
                          <a:effectLst/>
                          <a:latin typeface="Arial"/>
                        </a:rPr>
                        <a:t>-162 600</a:t>
                      </a:r>
                    </a:p>
                  </a:txBody>
                  <a:tcPr marL="5964" marR="5964" marT="5964"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33"/>
                  </a:ext>
                </a:extLst>
              </a:tr>
              <a:tr h="125244">
                <a:tc>
                  <a:txBody>
                    <a:bodyPr/>
                    <a:lstStyle/>
                    <a:p>
                      <a:pPr algn="l" rtl="0" fontAlgn="ctr"/>
                      <a:endParaRPr lang="en-ZA" sz="800" b="0" i="0" u="none" strike="noStrike">
                        <a:solidFill>
                          <a:srgbClr val="000000"/>
                        </a:solidFill>
                        <a:effectLst/>
                        <a:latin typeface="Arial"/>
                      </a:endParaRPr>
                    </a:p>
                  </a:txBody>
                  <a:tcPr marL="5964" marR="5964" marT="5964" marB="0" anchor="ctr">
                    <a:lnL>
                      <a:noFill/>
                    </a:lnL>
                    <a:lnR>
                      <a:noFill/>
                    </a:lnR>
                    <a:lnT>
                      <a:noFill/>
                    </a:lnT>
                    <a:lnB>
                      <a:noFill/>
                    </a:lnB>
                  </a:tcPr>
                </a:tc>
                <a:tc>
                  <a:txBody>
                    <a:bodyPr/>
                    <a:lstStyle/>
                    <a:p>
                      <a:pPr algn="r" rtl="0" fontAlgn="ctr"/>
                      <a:endParaRPr lang="en-ZA" sz="800" b="1" i="0" u="none" strike="noStrike">
                        <a:solidFill>
                          <a:srgbClr val="000000"/>
                        </a:solidFill>
                        <a:effectLst/>
                        <a:latin typeface="Arial"/>
                      </a:endParaRPr>
                    </a:p>
                  </a:txBody>
                  <a:tcPr marL="5964" marR="5964" marT="5964" marB="0" anchor="ctr">
                    <a:lnL>
                      <a:noFill/>
                    </a:lnL>
                    <a:lnR>
                      <a:noFill/>
                    </a:lnR>
                    <a:lnT>
                      <a:noFill/>
                    </a:lnT>
                    <a:lnB>
                      <a:noFill/>
                    </a:lnB>
                  </a:tcPr>
                </a:tc>
                <a:tc>
                  <a:txBody>
                    <a:bodyPr/>
                    <a:lstStyle/>
                    <a:p>
                      <a:pPr algn="r" rtl="0" fontAlgn="ctr"/>
                      <a:endParaRPr lang="en-ZA" sz="800" b="1" i="0" u="none" strike="noStrike">
                        <a:solidFill>
                          <a:srgbClr val="000000"/>
                        </a:solidFill>
                        <a:effectLst/>
                        <a:latin typeface="Arial"/>
                      </a:endParaRPr>
                    </a:p>
                  </a:txBody>
                  <a:tcPr marL="5964" marR="5964" marT="5964" marB="0" anchor="ctr">
                    <a:lnL>
                      <a:noFill/>
                    </a:lnL>
                    <a:lnR>
                      <a:noFill/>
                    </a:lnR>
                    <a:lnT>
                      <a:noFill/>
                    </a:lnT>
                    <a:lnB>
                      <a:noFill/>
                    </a:lnB>
                  </a:tcPr>
                </a:tc>
                <a:tc>
                  <a:txBody>
                    <a:bodyPr/>
                    <a:lstStyle/>
                    <a:p>
                      <a:pPr algn="r" rtl="0" fontAlgn="ctr"/>
                      <a:endParaRPr lang="en-ZA" sz="800" b="1" i="0" u="none" strike="noStrike">
                        <a:solidFill>
                          <a:srgbClr val="000000"/>
                        </a:solidFill>
                        <a:effectLst/>
                        <a:latin typeface="Arial"/>
                      </a:endParaRPr>
                    </a:p>
                  </a:txBody>
                  <a:tcPr marL="5964" marR="5964" marT="5964" marB="0" anchor="ctr">
                    <a:lnL>
                      <a:noFill/>
                    </a:lnL>
                    <a:lnR>
                      <a:noFill/>
                    </a:lnR>
                    <a:lnT>
                      <a:noFill/>
                    </a:lnT>
                    <a:lnB>
                      <a:noFill/>
                    </a:lnB>
                  </a:tcPr>
                </a:tc>
                <a:tc>
                  <a:txBody>
                    <a:bodyPr/>
                    <a:lstStyle/>
                    <a:p>
                      <a:pPr algn="r" rtl="0" fontAlgn="ctr"/>
                      <a:endParaRPr lang="en-ZA" sz="800" b="1" i="0" u="none" strike="noStrike">
                        <a:solidFill>
                          <a:srgbClr val="000000"/>
                        </a:solidFill>
                        <a:effectLst/>
                        <a:latin typeface="Arial"/>
                      </a:endParaRPr>
                    </a:p>
                  </a:txBody>
                  <a:tcPr marL="5964" marR="5964" marT="5964" marB="0" anchor="ctr">
                    <a:lnL>
                      <a:noFill/>
                    </a:lnL>
                    <a:lnR>
                      <a:noFill/>
                    </a:lnR>
                    <a:lnT>
                      <a:noFill/>
                    </a:lnT>
                    <a:lnB>
                      <a:noFill/>
                    </a:lnB>
                  </a:tcPr>
                </a:tc>
                <a:tc>
                  <a:txBody>
                    <a:bodyPr/>
                    <a:lstStyle/>
                    <a:p>
                      <a:pPr algn="r" rtl="0" fontAlgn="ctr"/>
                      <a:endParaRPr lang="en-ZA" sz="800" b="1" i="0" u="none" strike="noStrike">
                        <a:solidFill>
                          <a:srgbClr val="000000"/>
                        </a:solidFill>
                        <a:effectLst/>
                        <a:latin typeface="Arial"/>
                      </a:endParaRPr>
                    </a:p>
                  </a:txBody>
                  <a:tcPr marL="5964" marR="5964" marT="5964" marB="0" anchor="ctr">
                    <a:lnL>
                      <a:noFill/>
                    </a:lnL>
                    <a:lnR>
                      <a:noFill/>
                    </a:lnR>
                    <a:lnT>
                      <a:noFill/>
                    </a:lnT>
                    <a:lnB>
                      <a:noFill/>
                    </a:lnB>
                  </a:tcPr>
                </a:tc>
                <a:extLst>
                  <a:ext uri="{0D108BD9-81ED-4DB2-BD59-A6C34878D82A}">
                    <a16:rowId xmlns:a16="http://schemas.microsoft.com/office/drawing/2014/main" xmlns="" val="10034"/>
                  </a:ext>
                </a:extLst>
              </a:tr>
              <a:tr h="125244">
                <a:tc>
                  <a:txBody>
                    <a:bodyPr/>
                    <a:lstStyle/>
                    <a:p>
                      <a:pPr algn="l" rtl="0" fontAlgn="ctr"/>
                      <a:r>
                        <a:rPr lang="en-ZA" sz="800" b="0" i="0" u="none" strike="noStrike">
                          <a:solidFill>
                            <a:srgbClr val="000000"/>
                          </a:solidFill>
                          <a:effectLst/>
                          <a:latin typeface="Arial"/>
                        </a:rPr>
                        <a:t>Surplus/ (deficit) for the year</a:t>
                      </a:r>
                    </a:p>
                  </a:txBody>
                  <a:tcPr marL="5964" marR="5964" marT="5964" marB="0" anchor="ctr">
                    <a:lnL>
                      <a:noFill/>
                    </a:lnL>
                    <a:lnR>
                      <a:noFill/>
                    </a:lnR>
                    <a:lnT>
                      <a:noFill/>
                    </a:lnT>
                    <a:lnB>
                      <a:noFill/>
                    </a:lnB>
                  </a:tcPr>
                </a:tc>
                <a:tc>
                  <a:txBody>
                    <a:bodyPr/>
                    <a:lstStyle/>
                    <a:p>
                      <a:pPr algn="r" rtl="0" fontAlgn="ctr"/>
                      <a:r>
                        <a:rPr lang="en-ZA" sz="800" b="1" i="0" u="none" strike="noStrike">
                          <a:solidFill>
                            <a:srgbClr val="000000"/>
                          </a:solidFill>
                          <a:effectLst/>
                          <a:latin typeface="Arial"/>
                        </a:rPr>
                        <a:t>7 787</a:t>
                      </a:r>
                    </a:p>
                  </a:txBody>
                  <a:tcPr marL="5964" marR="5964" marT="5964" marB="0" anchor="ctr">
                    <a:lnL>
                      <a:noFill/>
                    </a:lnL>
                    <a:lnR>
                      <a:noFill/>
                    </a:lnR>
                    <a:lnT>
                      <a:noFill/>
                    </a:lnT>
                    <a:lnB>
                      <a:noFill/>
                    </a:lnB>
                  </a:tcPr>
                </a:tc>
                <a:tc>
                  <a:txBody>
                    <a:bodyPr/>
                    <a:lstStyle/>
                    <a:p>
                      <a:pPr algn="r" rtl="0" fontAlgn="ctr"/>
                      <a:r>
                        <a:rPr lang="en-ZA" sz="800" b="1" i="0" u="none" strike="noStrike">
                          <a:solidFill>
                            <a:srgbClr val="000000"/>
                          </a:solidFill>
                          <a:effectLst/>
                          <a:latin typeface="Arial"/>
                        </a:rPr>
                        <a:t>-</a:t>
                      </a:r>
                    </a:p>
                  </a:txBody>
                  <a:tcPr marL="5964" marR="5964" marT="5964" marB="0" anchor="ctr">
                    <a:lnL>
                      <a:noFill/>
                    </a:lnL>
                    <a:lnR>
                      <a:noFill/>
                    </a:lnR>
                    <a:lnT>
                      <a:noFill/>
                    </a:lnT>
                    <a:lnB>
                      <a:noFill/>
                    </a:lnB>
                  </a:tcPr>
                </a:tc>
                <a:tc>
                  <a:txBody>
                    <a:bodyPr/>
                    <a:lstStyle/>
                    <a:p>
                      <a:pPr algn="r" rtl="0" fontAlgn="ctr"/>
                      <a:r>
                        <a:rPr lang="en-ZA" sz="800" b="1" i="0" u="none" strike="noStrike">
                          <a:solidFill>
                            <a:srgbClr val="000000"/>
                          </a:solidFill>
                          <a:effectLst/>
                          <a:latin typeface="Arial"/>
                        </a:rPr>
                        <a:t>7 787</a:t>
                      </a:r>
                    </a:p>
                  </a:txBody>
                  <a:tcPr marL="5964" marR="5964" marT="5964" marB="0" anchor="ctr">
                    <a:lnL>
                      <a:noFill/>
                    </a:lnL>
                    <a:lnR>
                      <a:noFill/>
                    </a:lnR>
                    <a:lnT>
                      <a:noFill/>
                    </a:lnT>
                    <a:lnB>
                      <a:noFill/>
                    </a:lnB>
                  </a:tcPr>
                </a:tc>
                <a:tc>
                  <a:txBody>
                    <a:bodyPr/>
                    <a:lstStyle/>
                    <a:p>
                      <a:pPr algn="r" rtl="0" fontAlgn="ctr"/>
                      <a:r>
                        <a:rPr lang="en-ZA" sz="800" b="1" i="0" u="none" strike="noStrike">
                          <a:solidFill>
                            <a:srgbClr val="000000"/>
                          </a:solidFill>
                          <a:effectLst/>
                          <a:latin typeface="Arial"/>
                        </a:rPr>
                        <a:t>-47 679</a:t>
                      </a:r>
                    </a:p>
                  </a:txBody>
                  <a:tcPr marL="5964" marR="5964" marT="5964" marB="0" anchor="ctr">
                    <a:lnL>
                      <a:noFill/>
                    </a:lnL>
                    <a:lnR>
                      <a:noFill/>
                    </a:lnR>
                    <a:lnT>
                      <a:noFill/>
                    </a:lnT>
                    <a:lnB>
                      <a:noFill/>
                    </a:lnB>
                  </a:tcPr>
                </a:tc>
                <a:tc>
                  <a:txBody>
                    <a:bodyPr/>
                    <a:lstStyle/>
                    <a:p>
                      <a:pPr algn="r" rtl="0" fontAlgn="ctr"/>
                      <a:r>
                        <a:rPr lang="en-ZA" sz="800" b="1" i="0" u="none" strike="noStrike">
                          <a:solidFill>
                            <a:srgbClr val="000000"/>
                          </a:solidFill>
                          <a:effectLst/>
                          <a:latin typeface="Arial"/>
                        </a:rPr>
                        <a:t>-55 465</a:t>
                      </a:r>
                    </a:p>
                  </a:txBody>
                  <a:tcPr marL="5964" marR="5964" marT="5964" marB="0" anchor="ctr">
                    <a:lnL>
                      <a:noFill/>
                    </a:lnL>
                    <a:lnR>
                      <a:noFill/>
                    </a:lnR>
                    <a:lnT>
                      <a:noFill/>
                    </a:lnT>
                    <a:lnB>
                      <a:noFill/>
                    </a:lnB>
                  </a:tcPr>
                </a:tc>
                <a:extLst>
                  <a:ext uri="{0D108BD9-81ED-4DB2-BD59-A6C34878D82A}">
                    <a16:rowId xmlns:a16="http://schemas.microsoft.com/office/drawing/2014/main" xmlns="" val="10035"/>
                  </a:ext>
                </a:extLst>
              </a:tr>
              <a:tr h="131208">
                <a:tc>
                  <a:txBody>
                    <a:bodyPr/>
                    <a:lstStyle/>
                    <a:p>
                      <a:pPr algn="l" rtl="0" fontAlgn="ctr"/>
                      <a:endParaRPr lang="en-ZA" sz="800" b="1" i="0" u="none" strike="noStrike">
                        <a:solidFill>
                          <a:srgbClr val="000000"/>
                        </a:solidFill>
                        <a:effectLst/>
                        <a:latin typeface="Arial"/>
                      </a:endParaRPr>
                    </a:p>
                  </a:txBody>
                  <a:tcPr marL="5964" marR="5964" marT="5964" marB="0" anchor="ctr">
                    <a:lnL>
                      <a:noFill/>
                    </a:lnL>
                    <a:lnR>
                      <a:noFill/>
                    </a:lnR>
                    <a:lnT>
                      <a:noFill/>
                    </a:lnT>
                    <a:lnB>
                      <a:noFill/>
                    </a:lnB>
                  </a:tcPr>
                </a:tc>
                <a:tc>
                  <a:txBody>
                    <a:bodyPr/>
                    <a:lstStyle/>
                    <a:p>
                      <a:pPr algn="r" rtl="0" fontAlgn="ctr"/>
                      <a:r>
                        <a:rPr lang="en-ZA" sz="800" b="0" i="0" u="none" strike="noStrike">
                          <a:solidFill>
                            <a:srgbClr val="000000"/>
                          </a:solidFill>
                          <a:effectLst/>
                          <a:latin typeface="Arial"/>
                        </a:rPr>
                        <a:t> </a:t>
                      </a:r>
                    </a:p>
                  </a:txBody>
                  <a:tcPr marL="5964" marR="5964" marT="596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rtl="0" fontAlgn="ctr"/>
                      <a:r>
                        <a:rPr lang="en-ZA" sz="800" b="0" i="0" u="none" strike="noStrike">
                          <a:solidFill>
                            <a:srgbClr val="000000"/>
                          </a:solidFill>
                          <a:effectLst/>
                          <a:latin typeface="Arial"/>
                        </a:rPr>
                        <a:t> </a:t>
                      </a:r>
                    </a:p>
                  </a:txBody>
                  <a:tcPr marL="5964" marR="5964" marT="596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rtl="0" fontAlgn="ctr"/>
                      <a:r>
                        <a:rPr lang="en-ZA" sz="800" b="0" i="0" u="none" strike="noStrike">
                          <a:solidFill>
                            <a:srgbClr val="000000"/>
                          </a:solidFill>
                          <a:effectLst/>
                          <a:latin typeface="Arial"/>
                        </a:rPr>
                        <a:t> </a:t>
                      </a:r>
                    </a:p>
                  </a:txBody>
                  <a:tcPr marL="5964" marR="5964" marT="596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rtl="0" fontAlgn="ctr"/>
                      <a:r>
                        <a:rPr lang="en-ZA" sz="800" b="0" i="0" u="none" strike="noStrike">
                          <a:solidFill>
                            <a:srgbClr val="000000"/>
                          </a:solidFill>
                          <a:effectLst/>
                          <a:latin typeface="Arial"/>
                        </a:rPr>
                        <a:t> </a:t>
                      </a:r>
                    </a:p>
                  </a:txBody>
                  <a:tcPr marL="5964" marR="5964" marT="596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rtl="0" fontAlgn="ctr"/>
                      <a:r>
                        <a:rPr lang="en-ZA" sz="800" b="0" i="0" u="none" strike="noStrike" dirty="0">
                          <a:solidFill>
                            <a:srgbClr val="000000"/>
                          </a:solidFill>
                          <a:effectLst/>
                          <a:latin typeface="Arial"/>
                        </a:rPr>
                        <a:t> </a:t>
                      </a:r>
                    </a:p>
                  </a:txBody>
                  <a:tcPr marL="5964" marR="5964" marT="5964"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36"/>
                  </a:ext>
                </a:extLst>
              </a:tr>
            </a:tbl>
          </a:graphicData>
        </a:graphic>
      </p:graphicFrame>
    </p:spTree>
    <p:extLst>
      <p:ext uri="{BB962C8B-B14F-4D97-AF65-F5344CB8AC3E}">
        <p14:creationId xmlns:p14="http://schemas.microsoft.com/office/powerpoint/2010/main" xmlns="" val="18685044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bwMode="auto">
          <a:xfrm>
            <a:off x="666750" y="539750"/>
            <a:ext cx="9178925" cy="7207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bodyPr>
          <a:lstStyle/>
          <a:p>
            <a:pPr indent="177800"/>
            <a:r>
              <a:rPr lang="en-ZA" altLang="en-US" sz="2800" smtClean="0">
                <a:solidFill>
                  <a:srgbClr val="00B050"/>
                </a:solidFill>
                <a:latin typeface="Arial" charset="0"/>
                <a:cs typeface="Arial" charset="0"/>
              </a:rPr>
              <a:t>Recommendation</a:t>
            </a:r>
            <a:endParaRPr lang="en-ZA" altLang="en-US" sz="2800" smtClean="0">
              <a:latin typeface="Arial" charset="0"/>
              <a:cs typeface="Arial" charset="0"/>
            </a:endParaRPr>
          </a:p>
        </p:txBody>
      </p:sp>
      <p:sp>
        <p:nvSpPr>
          <p:cNvPr id="3" name="Content Placeholder 2"/>
          <p:cNvSpPr>
            <a:spLocks noGrp="1"/>
          </p:cNvSpPr>
          <p:nvPr>
            <p:ph idx="1"/>
          </p:nvPr>
        </p:nvSpPr>
        <p:spPr>
          <a:xfrm>
            <a:off x="720725" y="1439863"/>
            <a:ext cx="9178925" cy="5003800"/>
          </a:xfrm>
        </p:spPr>
        <p:txBody>
          <a:bodyPr/>
          <a:lstStyle/>
          <a:p>
            <a:pPr marL="285750" indent="-285750">
              <a:buFont typeface="Arial" panose="020B0604020202020204" pitchFamily="34" charset="0"/>
              <a:buChar char="•"/>
              <a:defRPr/>
            </a:pPr>
            <a:endParaRPr lang="en-ZA" altLang="en-US" sz="2800" b="1" dirty="0" smtClean="0"/>
          </a:p>
          <a:p>
            <a:pPr marL="285750" indent="-285750">
              <a:buFont typeface="Arial" panose="020B0604020202020204" pitchFamily="34" charset="0"/>
              <a:buChar char="•"/>
              <a:defRPr/>
            </a:pPr>
            <a:r>
              <a:rPr lang="en-ZA" altLang="en-US" sz="2800" b="1" dirty="0" smtClean="0"/>
              <a:t>That the Portfolio Committee approves </a:t>
            </a:r>
            <a:r>
              <a:rPr lang="en-ZA" altLang="en-US" sz="2800" b="1" dirty="0"/>
              <a:t>the </a:t>
            </a:r>
            <a:r>
              <a:rPr lang="en-ZA" altLang="en-US" sz="2800" b="1" dirty="0" smtClean="0"/>
              <a:t>2018/19 </a:t>
            </a:r>
            <a:r>
              <a:rPr lang="en-ZA" altLang="en-US" sz="2800" b="1" dirty="0"/>
              <a:t>Annual Report of the Marine Living Resources </a:t>
            </a:r>
            <a:r>
              <a:rPr lang="en-ZA" altLang="en-US" sz="2800" b="1" dirty="0" smtClean="0"/>
              <a:t>Fund</a:t>
            </a:r>
            <a:endParaRPr lang="en-ZA" altLang="en-US" sz="2800" b="1" dirty="0"/>
          </a:p>
          <a:p>
            <a:pPr>
              <a:defRPr/>
            </a:pPr>
            <a:endParaRPr lang="en-ZA" dirty="0"/>
          </a:p>
        </p:txBody>
      </p:sp>
      <p:sp>
        <p:nvSpPr>
          <p:cNvPr id="35844" name="Slide Number Placeholder 3"/>
          <p:cNvSpPr>
            <a:spLocks noGrp="1"/>
          </p:cNvSpPr>
          <p:nvPr>
            <p:ph type="sldNum" sz="quarter" idx="10"/>
          </p:nvPr>
        </p:nvSpPr>
        <p:spPr bwMode="auto">
          <a:noFill/>
          <a:ln>
            <a:miter lim="800000"/>
            <a:headEnd/>
            <a:tailEnd/>
          </a:ln>
          <a:extLst>
            <a:ext uri="{909E8E84-426E-40DD-AFC4-6F175D3DCCD1}">
              <a14:hiddenFill xmlns:a14="http://schemas.microsoft.com/office/drawing/2010/main" xmlns="">
                <a:solidFill>
                  <a:srgbClr val="FFFFFF"/>
                </a:solidFill>
              </a14:hiddenFill>
            </a:ext>
          </a:extLst>
        </p:spPr>
        <p:txBody>
          <a:bodyPr vert="horz" wrap="square" numCol="1" compatLnSpc="1">
            <a:prstTxWarp prst="textNoShape">
              <a:avLst/>
            </a:prstTxWarp>
          </a:bodyP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defTabSz="1052513" eaLnBrk="0" fontAlgn="base" hangingPunct="0">
              <a:spcBef>
                <a:spcPct val="0"/>
              </a:spcBef>
              <a:spcAft>
                <a:spcPct val="0"/>
              </a:spcAft>
              <a:defRPr sz="2100">
                <a:solidFill>
                  <a:schemeClr val="tx1"/>
                </a:solidFill>
                <a:latin typeface="Arial" charset="0"/>
                <a:cs typeface="Arial" charset="0"/>
              </a:defRPr>
            </a:lvl6pPr>
            <a:lvl7pPr marL="2971800" indent="-228600" defTabSz="1052513" eaLnBrk="0" fontAlgn="base" hangingPunct="0">
              <a:spcBef>
                <a:spcPct val="0"/>
              </a:spcBef>
              <a:spcAft>
                <a:spcPct val="0"/>
              </a:spcAft>
              <a:defRPr sz="2100">
                <a:solidFill>
                  <a:schemeClr val="tx1"/>
                </a:solidFill>
                <a:latin typeface="Arial" charset="0"/>
                <a:cs typeface="Arial" charset="0"/>
              </a:defRPr>
            </a:lvl7pPr>
            <a:lvl8pPr marL="3429000" indent="-228600" defTabSz="1052513" eaLnBrk="0" fontAlgn="base" hangingPunct="0">
              <a:spcBef>
                <a:spcPct val="0"/>
              </a:spcBef>
              <a:spcAft>
                <a:spcPct val="0"/>
              </a:spcAft>
              <a:defRPr sz="2100">
                <a:solidFill>
                  <a:schemeClr val="tx1"/>
                </a:solidFill>
                <a:latin typeface="Arial" charset="0"/>
                <a:cs typeface="Arial" charset="0"/>
              </a:defRPr>
            </a:lvl8pPr>
            <a:lvl9pPr marL="3886200" indent="-228600" defTabSz="1052513" eaLnBrk="0" fontAlgn="base" hangingPunct="0">
              <a:spcBef>
                <a:spcPct val="0"/>
              </a:spcBef>
              <a:spcAft>
                <a:spcPct val="0"/>
              </a:spcAft>
              <a:defRPr sz="2100">
                <a:solidFill>
                  <a:schemeClr val="tx1"/>
                </a:solidFill>
                <a:latin typeface="Arial" charset="0"/>
                <a:cs typeface="Arial" charset="0"/>
              </a:defRPr>
            </a:lvl9pPr>
          </a:lstStyle>
          <a:p>
            <a:pPr eaLnBrk="1" hangingPunct="1"/>
            <a:fld id="{DFA0BC14-1208-4F48-B7BF-56F926A721C6}" type="slidenum">
              <a:rPr lang="en-ZA" altLang="en-US" sz="1200" smtClean="0">
                <a:solidFill>
                  <a:srgbClr val="008000"/>
                </a:solidFill>
              </a:rPr>
              <a:pPr eaLnBrk="1" hangingPunct="1"/>
              <a:t>42</a:t>
            </a:fld>
            <a:endParaRPr lang="en-ZA" altLang="en-US" sz="1200" smtClean="0">
              <a:solidFill>
                <a:srgbClr val="008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90538" y="323850"/>
            <a:ext cx="9623425" cy="12604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bodyPr>
          <a:lstStyle/>
          <a:p>
            <a:pPr algn="ctr"/>
            <a:r>
              <a:rPr lang="en-US" altLang="en-US" dirty="0" smtClean="0">
                <a:latin typeface="Arial" charset="0"/>
                <a:cs typeface="Arial" charset="0"/>
              </a:rPr>
              <a:t>Introduction and Background</a:t>
            </a:r>
            <a:br>
              <a:rPr lang="en-US" altLang="en-US" dirty="0" smtClean="0">
                <a:latin typeface="Arial" charset="0"/>
                <a:cs typeface="Arial" charset="0"/>
              </a:rPr>
            </a:br>
            <a:endParaRPr lang="en-US" altLang="en-US" dirty="0" smtClean="0">
              <a:latin typeface="Arial" charset="0"/>
              <a:cs typeface="Arial" charset="0"/>
            </a:endParaRPr>
          </a:p>
        </p:txBody>
      </p:sp>
      <p:sp>
        <p:nvSpPr>
          <p:cNvPr id="9219" name="Slide Number Placeholder 4"/>
          <p:cNvSpPr>
            <a:spLocks noGrp="1"/>
          </p:cNvSpPr>
          <p:nvPr>
            <p:ph type="sldNum" sz="quarter" idx="10"/>
          </p:nvPr>
        </p:nvSpPr>
        <p:spPr bwMode="auto">
          <a:noFill/>
          <a:ln w="9525">
            <a:miter lim="800000"/>
            <a:headEnd/>
            <a:tailEnd/>
          </a:ln>
          <a:extLst>
            <a:ext uri="{909E8E84-426E-40DD-AFC4-6F175D3DCCD1}">
              <a14:hiddenFill xmlns:a14="http://schemas.microsoft.com/office/drawing/2010/main" xmlns="">
                <a:solidFill>
                  <a:srgbClr val="FFFFFF"/>
                </a:solidFill>
              </a14:hiddenFill>
            </a:ext>
          </a:extLst>
        </p:spPr>
        <p:txBody>
          <a:bodyPr vert="horz" wrap="square" numCol="1" compatLnSpc="1">
            <a:prstTxWarp prst="textNoShape">
              <a:avLst/>
            </a:prstTxWarp>
          </a:bodyP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defTabSz="1052513" eaLnBrk="0" fontAlgn="base" hangingPunct="0">
              <a:spcBef>
                <a:spcPct val="0"/>
              </a:spcBef>
              <a:spcAft>
                <a:spcPct val="0"/>
              </a:spcAft>
              <a:defRPr sz="2100">
                <a:solidFill>
                  <a:schemeClr val="tx1"/>
                </a:solidFill>
                <a:latin typeface="Arial" charset="0"/>
                <a:cs typeface="Arial" charset="0"/>
              </a:defRPr>
            </a:lvl6pPr>
            <a:lvl7pPr marL="2971800" indent="-228600" defTabSz="1052513" eaLnBrk="0" fontAlgn="base" hangingPunct="0">
              <a:spcBef>
                <a:spcPct val="0"/>
              </a:spcBef>
              <a:spcAft>
                <a:spcPct val="0"/>
              </a:spcAft>
              <a:defRPr sz="2100">
                <a:solidFill>
                  <a:schemeClr val="tx1"/>
                </a:solidFill>
                <a:latin typeface="Arial" charset="0"/>
                <a:cs typeface="Arial" charset="0"/>
              </a:defRPr>
            </a:lvl7pPr>
            <a:lvl8pPr marL="3429000" indent="-228600" defTabSz="1052513" eaLnBrk="0" fontAlgn="base" hangingPunct="0">
              <a:spcBef>
                <a:spcPct val="0"/>
              </a:spcBef>
              <a:spcAft>
                <a:spcPct val="0"/>
              </a:spcAft>
              <a:defRPr sz="2100">
                <a:solidFill>
                  <a:schemeClr val="tx1"/>
                </a:solidFill>
                <a:latin typeface="Arial" charset="0"/>
                <a:cs typeface="Arial" charset="0"/>
              </a:defRPr>
            </a:lvl8pPr>
            <a:lvl9pPr marL="3886200" indent="-228600" defTabSz="1052513" eaLnBrk="0" fontAlgn="base" hangingPunct="0">
              <a:spcBef>
                <a:spcPct val="0"/>
              </a:spcBef>
              <a:spcAft>
                <a:spcPct val="0"/>
              </a:spcAft>
              <a:defRPr sz="2100">
                <a:solidFill>
                  <a:schemeClr val="tx1"/>
                </a:solidFill>
                <a:latin typeface="Arial" charset="0"/>
                <a:cs typeface="Arial" charset="0"/>
              </a:defRPr>
            </a:lvl9pPr>
          </a:lstStyle>
          <a:p>
            <a:pPr eaLnBrk="1" hangingPunct="1"/>
            <a:fld id="{0E4BF94B-EAD7-47E5-B9D3-706BD6EC1A1F}" type="slidenum">
              <a:rPr lang="en-ZA" altLang="en-US" sz="1200" smtClean="0">
                <a:solidFill>
                  <a:srgbClr val="008000"/>
                </a:solidFill>
              </a:rPr>
              <a:pPr eaLnBrk="1" hangingPunct="1"/>
              <a:t>5</a:t>
            </a:fld>
            <a:endParaRPr lang="en-ZA" altLang="en-US" sz="1200" smtClean="0">
              <a:solidFill>
                <a:srgbClr val="008000"/>
              </a:solidFill>
            </a:endParaRPr>
          </a:p>
        </p:txBody>
      </p:sp>
      <p:pic>
        <p:nvPicPr>
          <p:cNvPr id="9220" name="Picture 6"/>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43013" y="1404938"/>
            <a:ext cx="7488237" cy="5003800"/>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bwMode="auto">
          <a:xfrm>
            <a:off x="1025525" y="539750"/>
            <a:ext cx="8874125" cy="7207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bodyPr>
          <a:lstStyle/>
          <a:p>
            <a:pPr algn="ctr"/>
            <a:r>
              <a:rPr lang="en-ZA" altLang="en-US" dirty="0" smtClean="0">
                <a:latin typeface="Arial" charset="0"/>
                <a:cs typeface="Arial" charset="0"/>
              </a:rPr>
              <a:t>Introduction and Background</a:t>
            </a:r>
            <a:br>
              <a:rPr lang="en-ZA" altLang="en-US" dirty="0" smtClean="0">
                <a:latin typeface="Arial" charset="0"/>
                <a:cs typeface="Arial" charset="0"/>
              </a:rPr>
            </a:br>
            <a:endParaRPr lang="en-ZA" altLang="en-US" dirty="0" smtClean="0">
              <a:latin typeface="Arial" charset="0"/>
              <a:cs typeface="Arial" charset="0"/>
            </a:endParaRPr>
          </a:p>
        </p:txBody>
      </p:sp>
      <p:sp>
        <p:nvSpPr>
          <p:cNvPr id="10243" name="Content Placeholder 2"/>
          <p:cNvSpPr>
            <a:spLocks noGrp="1"/>
          </p:cNvSpPr>
          <p:nvPr>
            <p:ph idx="1"/>
          </p:nvPr>
        </p:nvSpPr>
        <p:spPr bwMode="auto">
          <a:xfrm>
            <a:off x="1025525" y="1476375"/>
            <a:ext cx="8891588" cy="49323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marL="285750" indent="-285750" algn="just">
              <a:buFont typeface="Wingdings" panose="05000000000000000000" pitchFamily="2" charset="2"/>
              <a:buChar char="§"/>
            </a:pPr>
            <a:r>
              <a:rPr lang="en-ZA" altLang="en-US" sz="1600" dirty="0" smtClean="0">
                <a:latin typeface="Arial" charset="0"/>
                <a:cs typeface="Arial" charset="0"/>
              </a:rPr>
              <a:t>The 2018-2019 Annual Audited Report for the Marine Living Resources Fund (MLRF) was tabled by Department of Agriculture, Forestry and Fisheries as the Director-General of DAFF was the Accounting Authority of the Fund for the period under review</a:t>
            </a:r>
          </a:p>
          <a:p>
            <a:pPr marL="0" indent="0" algn="just"/>
            <a:endParaRPr lang="en-ZA" altLang="en-US" sz="1600" dirty="0" smtClean="0">
              <a:latin typeface="Arial" charset="0"/>
              <a:cs typeface="Arial" charset="0"/>
            </a:endParaRPr>
          </a:p>
          <a:p>
            <a:pPr marL="285750" indent="-285750" algn="just">
              <a:buFont typeface="Wingdings" panose="05000000000000000000" pitchFamily="2" charset="2"/>
              <a:buChar char="§"/>
            </a:pPr>
            <a:r>
              <a:rPr lang="en-ZA" altLang="en-US" sz="1600" dirty="0" smtClean="0">
                <a:latin typeface="Arial" charset="0"/>
                <a:cs typeface="Arial" charset="0"/>
              </a:rPr>
              <a:t>The Marine Living Resources Fund (MLRF) is a Schedule 3 A Public Entity, registered in 2001.</a:t>
            </a:r>
            <a:endParaRPr lang="en-US" altLang="en-US" sz="1600" b="1" dirty="0" smtClean="0"/>
          </a:p>
          <a:p>
            <a:pPr marL="285750" indent="-285750" algn="just">
              <a:buFont typeface="Wingdings" panose="05000000000000000000" pitchFamily="2" charset="2"/>
              <a:buChar char="§"/>
            </a:pPr>
            <a:endParaRPr lang="en-US" sz="1600" b="1" dirty="0"/>
          </a:p>
          <a:p>
            <a:pPr marL="285750" indent="-285750" algn="just">
              <a:buFont typeface="Wingdings" panose="05000000000000000000" pitchFamily="2" charset="2"/>
              <a:buChar char="§"/>
            </a:pPr>
            <a:r>
              <a:rPr lang="en-US" sz="1600" b="1" dirty="0" smtClean="0"/>
              <a:t>In terms of Section </a:t>
            </a:r>
            <a:r>
              <a:rPr lang="en-US" sz="1600" b="1" dirty="0"/>
              <a:t>10 of the MLRA</a:t>
            </a:r>
          </a:p>
          <a:p>
            <a:pPr marL="0" indent="0">
              <a:spcBef>
                <a:spcPts val="0"/>
              </a:spcBef>
              <a:defRPr/>
            </a:pPr>
            <a:endParaRPr lang="en-US" sz="1600" dirty="0"/>
          </a:p>
          <a:p>
            <a:pPr marL="285750" indent="-23813">
              <a:spcBef>
                <a:spcPts val="0"/>
              </a:spcBef>
              <a:buFont typeface="Arial" panose="020B0604020202020204" pitchFamily="34" charset="0"/>
              <a:buChar char="ɤ"/>
              <a:defRPr/>
            </a:pPr>
            <a:r>
              <a:rPr lang="en-US" sz="1600" dirty="0"/>
              <a:t>  Director-General is the accounting officer of the MLRF</a:t>
            </a:r>
          </a:p>
          <a:p>
            <a:pPr marL="285750" indent="-23813">
              <a:spcBef>
                <a:spcPts val="0"/>
              </a:spcBef>
              <a:defRPr/>
            </a:pPr>
            <a:endParaRPr lang="en-US" sz="1600" dirty="0"/>
          </a:p>
          <a:p>
            <a:pPr marL="285750" indent="-23813">
              <a:spcBef>
                <a:spcPts val="0"/>
              </a:spcBef>
              <a:buFont typeface="Arial" panose="020B0604020202020204" pitchFamily="34" charset="0"/>
              <a:buChar char="ɤ"/>
              <a:defRPr/>
            </a:pPr>
            <a:r>
              <a:rPr lang="en-US" sz="1600" dirty="0"/>
              <a:t>  Minister approves  revenue and expenditure budget</a:t>
            </a:r>
          </a:p>
          <a:p>
            <a:pPr marL="285750" indent="-23813">
              <a:spcBef>
                <a:spcPts val="0"/>
              </a:spcBef>
              <a:defRPr/>
            </a:pPr>
            <a:endParaRPr lang="en-US" sz="1600" dirty="0"/>
          </a:p>
          <a:p>
            <a:pPr marL="285750" indent="-23813">
              <a:spcBef>
                <a:spcPts val="0"/>
              </a:spcBef>
              <a:buFont typeface="Arial" panose="020B0604020202020204" pitchFamily="34" charset="0"/>
              <a:buChar char="ɤ"/>
              <a:defRPr/>
            </a:pPr>
            <a:r>
              <a:rPr lang="en-US" sz="1600" dirty="0"/>
              <a:t>  Financial year ends 31 March </a:t>
            </a:r>
          </a:p>
          <a:p>
            <a:pPr marL="285750" indent="-23813">
              <a:spcBef>
                <a:spcPts val="0"/>
              </a:spcBef>
              <a:defRPr/>
            </a:pPr>
            <a:endParaRPr lang="en-US" sz="1600" dirty="0"/>
          </a:p>
          <a:p>
            <a:pPr marL="285750" indent="-23813">
              <a:spcBef>
                <a:spcPts val="0"/>
              </a:spcBef>
              <a:buFont typeface="Arial" panose="020B0604020202020204" pitchFamily="34" charset="0"/>
              <a:buChar char="ɤ"/>
              <a:defRPr/>
            </a:pPr>
            <a:r>
              <a:rPr lang="en-US" sz="1600" dirty="0"/>
              <a:t>  Auditors:  Auditor-General of South Africa</a:t>
            </a:r>
          </a:p>
          <a:p>
            <a:pPr marL="285750" indent="-23813">
              <a:spcBef>
                <a:spcPts val="0"/>
              </a:spcBef>
              <a:defRPr/>
            </a:pPr>
            <a:endParaRPr lang="en-US" sz="1600" dirty="0"/>
          </a:p>
          <a:p>
            <a:pPr marL="536575" indent="-274638">
              <a:spcBef>
                <a:spcPts val="0"/>
              </a:spcBef>
              <a:buFont typeface="Arial" panose="020B0604020202020204" pitchFamily="34" charset="0"/>
              <a:buChar char="ɤ"/>
              <a:defRPr/>
            </a:pPr>
            <a:r>
              <a:rPr lang="en-US" sz="1600" dirty="0"/>
              <a:t>Any unexpended cash balances at the end of the financial year are carried forward to next year</a:t>
            </a:r>
          </a:p>
          <a:p>
            <a:pPr marL="285750" indent="-285750" algn="just">
              <a:buFont typeface="Wingdings" panose="05000000000000000000" pitchFamily="2" charset="2"/>
              <a:buChar char="§"/>
            </a:pPr>
            <a:endParaRPr lang="en-ZA" altLang="en-US" sz="1600" dirty="0" smtClean="0">
              <a:latin typeface="Arial" charset="0"/>
              <a:cs typeface="Arial" charset="0"/>
            </a:endParaRPr>
          </a:p>
          <a:p>
            <a:pPr marL="285750" indent="-285750" algn="just">
              <a:buFont typeface="Wingdings" panose="05000000000000000000" pitchFamily="2" charset="2"/>
              <a:buChar char="§"/>
            </a:pPr>
            <a:endParaRPr lang="en-ZA" altLang="en-US" sz="1600" dirty="0" smtClean="0">
              <a:latin typeface="Arial" charset="0"/>
              <a:cs typeface="Arial" charset="0"/>
            </a:endParaRPr>
          </a:p>
          <a:p>
            <a:pPr algn="just"/>
            <a:r>
              <a:rPr lang="en-ZA" altLang="en-US" sz="1600" dirty="0" smtClean="0">
                <a:latin typeface="Arial" charset="0"/>
                <a:cs typeface="Arial" charset="0"/>
              </a:rPr>
              <a:t> </a:t>
            </a:r>
            <a:endParaRPr lang="en-ZA" altLang="en-US" dirty="0" smtClean="0">
              <a:latin typeface="Arial" charset="0"/>
              <a:cs typeface="Arial" charset="0"/>
            </a:endParaRPr>
          </a:p>
        </p:txBody>
      </p:sp>
      <p:sp>
        <p:nvSpPr>
          <p:cNvPr id="10244" name="Slide Number Placeholder 3"/>
          <p:cNvSpPr>
            <a:spLocks noGrp="1"/>
          </p:cNvSpPr>
          <p:nvPr>
            <p:ph type="sldNum" sz="quarter" idx="10"/>
          </p:nvPr>
        </p:nvSpPr>
        <p:spPr bwMode="auto">
          <a:noFill/>
          <a:ln>
            <a:miter lim="800000"/>
            <a:headEnd/>
            <a:tailEnd/>
          </a:ln>
          <a:extLst>
            <a:ext uri="{909E8E84-426E-40DD-AFC4-6F175D3DCCD1}">
              <a14:hiddenFill xmlns:a14="http://schemas.microsoft.com/office/drawing/2010/main" xmlns="">
                <a:solidFill>
                  <a:srgbClr val="FFFFFF"/>
                </a:solidFill>
              </a14:hiddenFill>
            </a:ext>
          </a:extLst>
        </p:spPr>
        <p:txBody>
          <a:bodyPr vert="horz" wrap="square" numCol="1" compatLnSpc="1">
            <a:prstTxWarp prst="textNoShape">
              <a:avLst/>
            </a:prstTxWarp>
          </a:bodyPr>
          <a:lstStyle/>
          <a:p>
            <a:fld id="{516DA1DD-2458-47C5-BE5A-CF7F779593F1}" type="slidenum">
              <a:rPr lang="en-ZA" altLang="en-US" smtClean="0"/>
              <a:pPr/>
              <a:t>6</a:t>
            </a:fld>
            <a:endParaRPr lang="en-ZA" alt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bwMode="auto">
          <a:xfrm>
            <a:off x="1746250" y="539750"/>
            <a:ext cx="8458200" cy="7207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bodyPr>
          <a:lstStyle/>
          <a:p>
            <a:pPr algn="ctr"/>
            <a:r>
              <a:rPr lang="en-ZA" altLang="en-US" dirty="0">
                <a:latin typeface="Arial" charset="0"/>
                <a:cs typeface="Arial" charset="0"/>
              </a:rPr>
              <a:t>Introduction and Background (</a:t>
            </a:r>
            <a:r>
              <a:rPr lang="en-ZA" altLang="en-US" dirty="0" err="1">
                <a:latin typeface="Arial" charset="0"/>
                <a:cs typeface="Arial" charset="0"/>
              </a:rPr>
              <a:t>cont</a:t>
            </a:r>
            <a:r>
              <a:rPr lang="en-ZA" altLang="en-US" dirty="0">
                <a:latin typeface="Arial" charset="0"/>
                <a:cs typeface="Arial" charset="0"/>
              </a:rPr>
              <a:t>)</a:t>
            </a:r>
            <a:endParaRPr lang="en-ZA" altLang="en-US" dirty="0" smtClean="0">
              <a:latin typeface="Arial" charset="0"/>
              <a:cs typeface="Arial" charset="0"/>
            </a:endParaRPr>
          </a:p>
        </p:txBody>
      </p:sp>
      <p:sp>
        <p:nvSpPr>
          <p:cNvPr id="3" name="Content Placeholder 2"/>
          <p:cNvSpPr>
            <a:spLocks noGrp="1"/>
          </p:cNvSpPr>
          <p:nvPr>
            <p:ph idx="1"/>
          </p:nvPr>
        </p:nvSpPr>
        <p:spPr>
          <a:xfrm>
            <a:off x="1746250" y="1404938"/>
            <a:ext cx="8026400" cy="5003800"/>
          </a:xfrm>
        </p:spPr>
        <p:txBody>
          <a:bodyPr/>
          <a:lstStyle/>
          <a:p>
            <a:pPr marL="0" indent="0">
              <a:spcBef>
                <a:spcPts val="0"/>
              </a:spcBef>
              <a:defRPr/>
            </a:pPr>
            <a:endParaRPr lang="en-US" dirty="0" smtClean="0"/>
          </a:p>
          <a:p>
            <a:pPr marL="285750" indent="-285750">
              <a:spcBef>
                <a:spcPts val="0"/>
              </a:spcBef>
              <a:buFont typeface="Arial" panose="020B0604020202020204" pitchFamily="34" charset="0"/>
              <a:buChar char="•"/>
              <a:defRPr/>
            </a:pPr>
            <a:r>
              <a:rPr lang="en-US" b="1" dirty="0" smtClean="0"/>
              <a:t>Section 10 of the MLRA:</a:t>
            </a:r>
          </a:p>
          <a:p>
            <a:pPr marL="0" indent="0">
              <a:spcBef>
                <a:spcPts val="0"/>
              </a:spcBef>
              <a:defRPr/>
            </a:pPr>
            <a:endParaRPr lang="en-US" dirty="0" smtClean="0"/>
          </a:p>
          <a:p>
            <a:pPr marL="261938" indent="0">
              <a:spcBef>
                <a:spcPts val="0"/>
              </a:spcBef>
              <a:defRPr/>
            </a:pPr>
            <a:r>
              <a:rPr lang="en-US" u="sng" dirty="0" smtClean="0"/>
              <a:t>Monies to be paid into the MLRF:</a:t>
            </a:r>
          </a:p>
          <a:p>
            <a:pPr marL="0" indent="0">
              <a:spcBef>
                <a:spcPts val="0"/>
              </a:spcBef>
              <a:defRPr/>
            </a:pPr>
            <a:endParaRPr lang="en-US" dirty="0" smtClean="0"/>
          </a:p>
          <a:p>
            <a:pPr marL="261938" lvl="1" indent="0">
              <a:spcBef>
                <a:spcPts val="0"/>
              </a:spcBef>
              <a:buFont typeface="Arial" panose="020B0604020202020204" pitchFamily="34" charset="0"/>
              <a:buChar char="ɤ"/>
              <a:defRPr/>
            </a:pPr>
            <a:r>
              <a:rPr lang="en-US" dirty="0" smtClean="0"/>
              <a:t>  Fines</a:t>
            </a:r>
            <a:r>
              <a:rPr lang="en-US" dirty="0"/>
              <a:t>, penalties, interest for any </a:t>
            </a:r>
            <a:r>
              <a:rPr lang="en-US" dirty="0" smtClean="0"/>
              <a:t>contraventions in relation to the Act</a:t>
            </a:r>
          </a:p>
          <a:p>
            <a:pPr marL="261938" indent="0">
              <a:spcBef>
                <a:spcPts val="0"/>
              </a:spcBef>
              <a:defRPr/>
            </a:pPr>
            <a:endParaRPr lang="en-US" dirty="0" smtClean="0"/>
          </a:p>
          <a:p>
            <a:pPr marL="261938" indent="0">
              <a:spcBef>
                <a:spcPts val="0"/>
              </a:spcBef>
              <a:buFont typeface="Arial" panose="020B0604020202020204" pitchFamily="34" charset="0"/>
              <a:buChar char="ɤ"/>
              <a:defRPr/>
            </a:pPr>
            <a:r>
              <a:rPr lang="en-US" dirty="0" smtClean="0"/>
              <a:t>  Proceeds from sale of seized/forfeited vessels, vehicles, aircraft, gear or fish</a:t>
            </a:r>
          </a:p>
          <a:p>
            <a:pPr marL="261938" indent="0">
              <a:spcBef>
                <a:spcPts val="0"/>
              </a:spcBef>
              <a:defRPr/>
            </a:pPr>
            <a:endParaRPr lang="en-US" dirty="0" smtClean="0"/>
          </a:p>
          <a:p>
            <a:pPr marL="261938" indent="0">
              <a:spcBef>
                <a:spcPts val="0"/>
              </a:spcBef>
              <a:buFont typeface="Arial" panose="020B0604020202020204" pitchFamily="34" charset="0"/>
              <a:buChar char="ɤ"/>
              <a:defRPr/>
            </a:pPr>
            <a:r>
              <a:rPr lang="en-US" dirty="0" smtClean="0"/>
              <a:t>  Interest and Fees collected</a:t>
            </a:r>
          </a:p>
          <a:p>
            <a:pPr marL="261938" indent="0">
              <a:spcBef>
                <a:spcPts val="0"/>
              </a:spcBef>
              <a:defRPr/>
            </a:pPr>
            <a:endParaRPr lang="en-US" dirty="0" smtClean="0"/>
          </a:p>
          <a:p>
            <a:pPr marL="261938" indent="0">
              <a:spcBef>
                <a:spcPts val="0"/>
              </a:spcBef>
              <a:buFont typeface="Arial" panose="020B0604020202020204" pitchFamily="34" charset="0"/>
              <a:buChar char="ɤ"/>
              <a:defRPr/>
            </a:pPr>
            <a:r>
              <a:rPr lang="en-US" dirty="0" smtClean="0"/>
              <a:t>  Interest on cash investments</a:t>
            </a:r>
          </a:p>
          <a:p>
            <a:pPr marL="261938" indent="0">
              <a:spcBef>
                <a:spcPts val="0"/>
              </a:spcBef>
              <a:defRPr/>
            </a:pPr>
            <a:endParaRPr lang="en-US" dirty="0" smtClean="0"/>
          </a:p>
          <a:p>
            <a:pPr marL="261938" indent="0">
              <a:spcBef>
                <a:spcPts val="0"/>
              </a:spcBef>
              <a:buFont typeface="Arial" panose="020B0604020202020204" pitchFamily="34" charset="0"/>
              <a:buChar char="ɤ"/>
              <a:defRPr/>
            </a:pPr>
            <a:r>
              <a:rPr lang="en-US" dirty="0" smtClean="0"/>
              <a:t>  Donations received</a:t>
            </a:r>
          </a:p>
          <a:p>
            <a:pPr marL="261938" indent="0">
              <a:spcBef>
                <a:spcPts val="0"/>
              </a:spcBef>
              <a:defRPr/>
            </a:pPr>
            <a:endParaRPr lang="en-US" dirty="0" smtClean="0"/>
          </a:p>
          <a:p>
            <a:pPr marL="536575" indent="-274638">
              <a:spcBef>
                <a:spcPts val="0"/>
              </a:spcBef>
              <a:buFont typeface="Arial" panose="020B0604020202020204" pitchFamily="34" charset="0"/>
              <a:buChar char="ɤ"/>
              <a:defRPr/>
            </a:pPr>
            <a:r>
              <a:rPr lang="en-US" dirty="0" smtClean="0"/>
              <a:t>Levies on fish, fish products, aquatic plants or other marine resources </a:t>
            </a:r>
            <a:r>
              <a:rPr lang="en-US" dirty="0" err="1" smtClean="0"/>
              <a:t>ito</a:t>
            </a:r>
            <a:r>
              <a:rPr lang="en-US" dirty="0" smtClean="0"/>
              <a:t> this Act or any other law</a:t>
            </a:r>
          </a:p>
          <a:p>
            <a:pPr marL="0" indent="0">
              <a:spcBef>
                <a:spcPts val="0"/>
              </a:spcBef>
              <a:defRPr/>
            </a:pPr>
            <a:endParaRPr lang="en-ZA" dirty="0" smtClean="0"/>
          </a:p>
        </p:txBody>
      </p:sp>
      <p:sp>
        <p:nvSpPr>
          <p:cNvPr id="12292" name="Slide Number Placeholder 3"/>
          <p:cNvSpPr>
            <a:spLocks noGrp="1"/>
          </p:cNvSpPr>
          <p:nvPr>
            <p:ph type="sldNum" sz="quarter" idx="10"/>
          </p:nvPr>
        </p:nvSpPr>
        <p:spPr bwMode="auto">
          <a:noFill/>
          <a:ln>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defTabSz="1052513" eaLnBrk="0" fontAlgn="base" hangingPunct="0">
              <a:spcBef>
                <a:spcPct val="0"/>
              </a:spcBef>
              <a:spcAft>
                <a:spcPct val="0"/>
              </a:spcAft>
              <a:defRPr sz="2100">
                <a:solidFill>
                  <a:schemeClr val="tx1"/>
                </a:solidFill>
                <a:latin typeface="Arial" charset="0"/>
                <a:cs typeface="Arial" charset="0"/>
              </a:defRPr>
            </a:lvl6pPr>
            <a:lvl7pPr marL="2971800" indent="-228600" defTabSz="1052513" eaLnBrk="0" fontAlgn="base" hangingPunct="0">
              <a:spcBef>
                <a:spcPct val="0"/>
              </a:spcBef>
              <a:spcAft>
                <a:spcPct val="0"/>
              </a:spcAft>
              <a:defRPr sz="2100">
                <a:solidFill>
                  <a:schemeClr val="tx1"/>
                </a:solidFill>
                <a:latin typeface="Arial" charset="0"/>
                <a:cs typeface="Arial" charset="0"/>
              </a:defRPr>
            </a:lvl7pPr>
            <a:lvl8pPr marL="3429000" indent="-228600" defTabSz="1052513" eaLnBrk="0" fontAlgn="base" hangingPunct="0">
              <a:spcBef>
                <a:spcPct val="0"/>
              </a:spcBef>
              <a:spcAft>
                <a:spcPct val="0"/>
              </a:spcAft>
              <a:defRPr sz="2100">
                <a:solidFill>
                  <a:schemeClr val="tx1"/>
                </a:solidFill>
                <a:latin typeface="Arial" charset="0"/>
                <a:cs typeface="Arial" charset="0"/>
              </a:defRPr>
            </a:lvl8pPr>
            <a:lvl9pPr marL="3886200" indent="-228600" defTabSz="1052513" eaLnBrk="0" fontAlgn="base" hangingPunct="0">
              <a:spcBef>
                <a:spcPct val="0"/>
              </a:spcBef>
              <a:spcAft>
                <a:spcPct val="0"/>
              </a:spcAft>
              <a:defRPr sz="2100">
                <a:solidFill>
                  <a:schemeClr val="tx1"/>
                </a:solidFill>
                <a:latin typeface="Arial" charset="0"/>
                <a:cs typeface="Arial" charset="0"/>
              </a:defRPr>
            </a:lvl9pPr>
          </a:lstStyle>
          <a:p>
            <a:pPr eaLnBrk="1" hangingPunct="1"/>
            <a:fld id="{ED40EE31-670B-44C0-887F-F95B93C16060}" type="slidenum">
              <a:rPr lang="en-ZA" altLang="en-US" sz="1300" smtClean="0">
                <a:solidFill>
                  <a:srgbClr val="008000"/>
                </a:solidFill>
              </a:rPr>
              <a:pPr eaLnBrk="1" hangingPunct="1"/>
              <a:t>7</a:t>
            </a:fld>
            <a:endParaRPr lang="en-ZA" altLang="en-US" sz="1300" smtClean="0">
              <a:solidFill>
                <a:srgbClr val="008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bwMode="auto">
          <a:xfrm>
            <a:off x="1025525" y="539750"/>
            <a:ext cx="8874125" cy="7207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bodyPr>
          <a:lstStyle/>
          <a:p>
            <a:pPr algn="ctr"/>
            <a:r>
              <a:rPr lang="en-ZA" altLang="en-US" dirty="0" smtClean="0">
                <a:latin typeface="Arial" charset="0"/>
                <a:cs typeface="Arial" charset="0"/>
              </a:rPr>
              <a:t>Introduction and Background (</a:t>
            </a:r>
            <a:r>
              <a:rPr lang="en-ZA" altLang="en-US" dirty="0" err="1" smtClean="0">
                <a:latin typeface="Arial" charset="0"/>
                <a:cs typeface="Arial" charset="0"/>
              </a:rPr>
              <a:t>cont</a:t>
            </a:r>
            <a:r>
              <a:rPr lang="en-ZA" altLang="en-US" dirty="0" smtClean="0">
                <a:latin typeface="Arial" charset="0"/>
                <a:cs typeface="Arial" charset="0"/>
              </a:rPr>
              <a:t>)</a:t>
            </a:r>
            <a:br>
              <a:rPr lang="en-ZA" altLang="en-US" dirty="0" smtClean="0">
                <a:latin typeface="Arial" charset="0"/>
                <a:cs typeface="Arial" charset="0"/>
              </a:rPr>
            </a:br>
            <a:endParaRPr lang="en-ZA" altLang="en-US" dirty="0" smtClean="0">
              <a:latin typeface="Arial" charset="0"/>
              <a:cs typeface="Arial" charset="0"/>
            </a:endParaRPr>
          </a:p>
        </p:txBody>
      </p:sp>
      <p:sp>
        <p:nvSpPr>
          <p:cNvPr id="10243" name="Content Placeholder 2"/>
          <p:cNvSpPr>
            <a:spLocks noGrp="1"/>
          </p:cNvSpPr>
          <p:nvPr>
            <p:ph idx="1"/>
          </p:nvPr>
        </p:nvSpPr>
        <p:spPr bwMode="auto">
          <a:xfrm>
            <a:off x="1025525" y="1476375"/>
            <a:ext cx="8891588" cy="5184576"/>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marL="357188" indent="-357188" algn="just">
              <a:buFont typeface="Wingdings" panose="05000000000000000000" pitchFamily="2" charset="2"/>
              <a:buChar char="§"/>
              <a:defRPr/>
            </a:pPr>
            <a:r>
              <a:rPr lang="en-ZA" altLang="en-US" sz="1600" dirty="0" smtClean="0">
                <a:latin typeface="Arial" charset="0"/>
                <a:cs typeface="Arial" charset="0"/>
              </a:rPr>
              <a:t>The </a:t>
            </a:r>
            <a:r>
              <a:rPr lang="en-ZA" altLang="en-US" sz="1600" dirty="0">
                <a:latin typeface="Arial" charset="0"/>
                <a:cs typeface="Arial" charset="0"/>
              </a:rPr>
              <a:t>2018-2019 Annual Audited Report for the Marine Living Resources Fund (MLRF) was tabled by Department of Agriculture, Forestry and Fisheries as the Director-General of DAFF was the Accounting Authority of the Fund for the period under </a:t>
            </a:r>
            <a:r>
              <a:rPr lang="en-ZA" altLang="en-US" sz="1600" dirty="0" smtClean="0">
                <a:latin typeface="Arial" charset="0"/>
                <a:cs typeface="Arial" charset="0"/>
              </a:rPr>
              <a:t>review.</a:t>
            </a:r>
          </a:p>
          <a:p>
            <a:pPr marL="0" indent="0" algn="just">
              <a:defRPr/>
            </a:pPr>
            <a:endParaRPr lang="en-ZA" altLang="en-US" sz="1600" dirty="0" smtClean="0">
              <a:latin typeface="Arial" charset="0"/>
              <a:cs typeface="Arial" charset="0"/>
            </a:endParaRPr>
          </a:p>
          <a:p>
            <a:pPr marL="357188" indent="-357188" algn="just">
              <a:buFont typeface="Wingdings" panose="05000000000000000000" pitchFamily="2" charset="2"/>
              <a:buChar char="§"/>
              <a:defRPr/>
            </a:pPr>
            <a:r>
              <a:rPr lang="en-ZA" altLang="en-US" dirty="0" smtClean="0">
                <a:latin typeface="Arial" charset="0"/>
                <a:cs typeface="Arial" charset="0"/>
              </a:rPr>
              <a:t>The </a:t>
            </a:r>
            <a:r>
              <a:rPr lang="en-ZA" altLang="en-US" dirty="0">
                <a:latin typeface="Arial" charset="0"/>
                <a:cs typeface="Arial" charset="0"/>
              </a:rPr>
              <a:t>MLRF comprises of six sub-programmes namely </a:t>
            </a:r>
          </a:p>
          <a:p>
            <a:pPr marL="804863" lvl="1" indent="274638" algn="just">
              <a:buFont typeface="Wingdings" panose="05000000000000000000" pitchFamily="2" charset="2"/>
              <a:buChar char="ü"/>
              <a:defRPr/>
            </a:pPr>
            <a:r>
              <a:rPr lang="en-ZA" altLang="en-US" b="1" dirty="0">
                <a:latin typeface="Arial" charset="0"/>
                <a:cs typeface="Arial" charset="0"/>
              </a:rPr>
              <a:t>Aquaculture and Economic Development; </a:t>
            </a:r>
          </a:p>
          <a:p>
            <a:pPr marL="804863" lvl="1" indent="274638" algn="just">
              <a:buFont typeface="Wingdings" panose="05000000000000000000" pitchFamily="2" charset="2"/>
              <a:buChar char="ü"/>
              <a:defRPr/>
            </a:pPr>
            <a:r>
              <a:rPr lang="en-ZA" altLang="en-US" b="1" dirty="0">
                <a:latin typeface="Arial" charset="0"/>
                <a:cs typeface="Arial" charset="0"/>
              </a:rPr>
              <a:t>Fisheries Research and Development; </a:t>
            </a:r>
          </a:p>
          <a:p>
            <a:pPr marL="804863" lvl="1" indent="274638" algn="just">
              <a:buFont typeface="Wingdings" panose="05000000000000000000" pitchFamily="2" charset="2"/>
              <a:buChar char="ü"/>
              <a:defRPr/>
            </a:pPr>
            <a:r>
              <a:rPr lang="en-ZA" altLang="en-US" b="1" dirty="0">
                <a:latin typeface="Arial" charset="0"/>
                <a:cs typeface="Arial" charset="0"/>
              </a:rPr>
              <a:t>Marine Resource Management;</a:t>
            </a:r>
          </a:p>
          <a:p>
            <a:pPr marL="804863" lvl="1" indent="274638" algn="just">
              <a:buFont typeface="Wingdings" panose="05000000000000000000" pitchFamily="2" charset="2"/>
              <a:buChar char="ü"/>
              <a:defRPr/>
            </a:pPr>
            <a:r>
              <a:rPr lang="en-ZA" altLang="en-US" b="1" dirty="0">
                <a:latin typeface="Arial" charset="0"/>
                <a:cs typeface="Arial" charset="0"/>
              </a:rPr>
              <a:t>Monitoring Control and Surveillance </a:t>
            </a:r>
          </a:p>
          <a:p>
            <a:pPr marL="804863" lvl="1" indent="274638" algn="just">
              <a:buFont typeface="Wingdings" panose="05000000000000000000" pitchFamily="2" charset="2"/>
              <a:buChar char="ü"/>
              <a:defRPr/>
            </a:pPr>
            <a:r>
              <a:rPr lang="en-ZA" altLang="en-US" b="1" dirty="0">
                <a:latin typeface="Arial" charset="0"/>
                <a:cs typeface="Arial" charset="0"/>
              </a:rPr>
              <a:t>Fisheries Operations Support </a:t>
            </a:r>
          </a:p>
          <a:p>
            <a:pPr marL="804863" lvl="1" indent="274638" algn="just">
              <a:buFont typeface="Wingdings" panose="05000000000000000000" pitchFamily="2" charset="2"/>
              <a:buChar char="ü"/>
              <a:defRPr/>
            </a:pPr>
            <a:r>
              <a:rPr lang="en-ZA" altLang="en-US" b="1" dirty="0">
                <a:latin typeface="Arial" charset="0"/>
                <a:cs typeface="Arial" charset="0"/>
              </a:rPr>
              <a:t>Financial Management (MLRF</a:t>
            </a:r>
            <a:r>
              <a:rPr lang="en-ZA" altLang="en-US" b="1" dirty="0" smtClean="0">
                <a:latin typeface="Arial" charset="0"/>
                <a:cs typeface="Arial" charset="0"/>
              </a:rPr>
              <a:t>).</a:t>
            </a:r>
          </a:p>
          <a:p>
            <a:pPr marL="804863" lvl="1" indent="274638" algn="just">
              <a:buFont typeface="Wingdings" panose="05000000000000000000" pitchFamily="2" charset="2"/>
              <a:buChar char="ü"/>
              <a:defRPr/>
            </a:pPr>
            <a:endParaRPr lang="en-ZA" altLang="en-US" b="1" dirty="0">
              <a:latin typeface="Arial" charset="0"/>
              <a:cs typeface="Arial" charset="0"/>
            </a:endParaRPr>
          </a:p>
          <a:p>
            <a:pPr marL="377825" lvl="1" indent="-285750" algn="just">
              <a:buFont typeface="Wingdings" panose="05000000000000000000" pitchFamily="2" charset="2"/>
              <a:buChar char="§"/>
              <a:defRPr/>
            </a:pPr>
            <a:r>
              <a:rPr lang="en-ZA" altLang="en-US" b="1" dirty="0">
                <a:solidFill>
                  <a:srgbClr val="00B050"/>
                </a:solidFill>
                <a:latin typeface="Arial" charset="0"/>
                <a:cs typeface="Arial" charset="0"/>
              </a:rPr>
              <a:t>Aquaculture and Economic Development </a:t>
            </a:r>
            <a:r>
              <a:rPr lang="en-ZA" altLang="en-US" dirty="0">
                <a:latin typeface="Arial" charset="0"/>
                <a:cs typeface="Arial" charset="0"/>
              </a:rPr>
              <a:t>which promotes the growth of </a:t>
            </a:r>
            <a:r>
              <a:rPr lang="en-ZA" altLang="en-US" dirty="0" smtClean="0">
                <a:latin typeface="Arial" charset="0"/>
                <a:cs typeface="Arial" charset="0"/>
              </a:rPr>
              <a:t>the aquaculture </a:t>
            </a:r>
            <a:r>
              <a:rPr lang="en-ZA" altLang="en-US" dirty="0">
                <a:latin typeface="Arial" charset="0"/>
                <a:cs typeface="Arial" charset="0"/>
              </a:rPr>
              <a:t>sector by providing public support and an integrated platform for </a:t>
            </a:r>
            <a:r>
              <a:rPr lang="en-ZA" altLang="en-US" dirty="0" smtClean="0">
                <a:latin typeface="Arial" charset="0"/>
                <a:cs typeface="Arial" charset="0"/>
              </a:rPr>
              <a:t>the management </a:t>
            </a:r>
            <a:r>
              <a:rPr lang="en-ZA" altLang="en-US" dirty="0">
                <a:latin typeface="Arial" charset="0"/>
                <a:cs typeface="Arial" charset="0"/>
              </a:rPr>
              <a:t>of aquaculture. The Chief Directorate also facilitates the development of alternative livelihoods for coastal communities and the management of the 12 proclaimed fishing  harbours.</a:t>
            </a:r>
          </a:p>
          <a:p>
            <a:pPr marL="92075" lvl="1" indent="0" algn="just">
              <a:buNone/>
              <a:defRPr/>
            </a:pPr>
            <a:endParaRPr lang="en-ZA" altLang="en-US" dirty="0">
              <a:latin typeface="Arial" charset="0"/>
              <a:cs typeface="Arial" charset="0"/>
            </a:endParaRPr>
          </a:p>
          <a:p>
            <a:pPr marL="285750" indent="-285750" algn="just">
              <a:buFont typeface="Wingdings" panose="05000000000000000000" pitchFamily="2" charset="2"/>
              <a:buChar char="§"/>
            </a:pPr>
            <a:endParaRPr lang="en-ZA" altLang="en-US" sz="1600" dirty="0" smtClean="0">
              <a:latin typeface="Arial" charset="0"/>
              <a:cs typeface="Arial" charset="0"/>
            </a:endParaRPr>
          </a:p>
          <a:p>
            <a:pPr marL="285750" indent="-285750" algn="just">
              <a:buFont typeface="Wingdings" panose="05000000000000000000" pitchFamily="2" charset="2"/>
              <a:buChar char="§"/>
            </a:pPr>
            <a:endParaRPr lang="en-ZA" altLang="en-US" sz="1600" dirty="0">
              <a:latin typeface="Arial" charset="0"/>
              <a:cs typeface="Arial" charset="0"/>
            </a:endParaRPr>
          </a:p>
          <a:p>
            <a:pPr marL="285750" indent="-285750" algn="just">
              <a:buFont typeface="Wingdings" panose="05000000000000000000" pitchFamily="2" charset="2"/>
              <a:buChar char="§"/>
            </a:pPr>
            <a:endParaRPr lang="en-ZA" altLang="en-US" sz="1600" dirty="0">
              <a:latin typeface="Arial" charset="0"/>
              <a:cs typeface="Arial" charset="0"/>
            </a:endParaRPr>
          </a:p>
          <a:p>
            <a:pPr marL="285750" indent="-285750" algn="just">
              <a:buFont typeface="Wingdings" panose="05000000000000000000" pitchFamily="2" charset="2"/>
              <a:buChar char="§"/>
            </a:pPr>
            <a:endParaRPr lang="en-ZA" altLang="en-US" sz="1600" dirty="0" smtClean="0">
              <a:latin typeface="Arial" charset="0"/>
              <a:cs typeface="Arial" charset="0"/>
            </a:endParaRPr>
          </a:p>
          <a:p>
            <a:pPr algn="just"/>
            <a:r>
              <a:rPr lang="en-ZA" altLang="en-US" sz="1600" dirty="0" smtClean="0">
                <a:latin typeface="Arial" charset="0"/>
                <a:cs typeface="Arial" charset="0"/>
              </a:rPr>
              <a:t> </a:t>
            </a:r>
            <a:endParaRPr lang="en-ZA" altLang="en-US" dirty="0" smtClean="0">
              <a:latin typeface="Arial" charset="0"/>
              <a:cs typeface="Arial" charset="0"/>
            </a:endParaRPr>
          </a:p>
        </p:txBody>
      </p:sp>
      <p:sp>
        <p:nvSpPr>
          <p:cNvPr id="10244" name="Slide Number Placeholder 3"/>
          <p:cNvSpPr>
            <a:spLocks noGrp="1"/>
          </p:cNvSpPr>
          <p:nvPr>
            <p:ph type="sldNum" sz="quarter" idx="10"/>
          </p:nvPr>
        </p:nvSpPr>
        <p:spPr bwMode="auto">
          <a:noFill/>
          <a:ln>
            <a:miter lim="800000"/>
            <a:headEnd/>
            <a:tailEnd/>
          </a:ln>
          <a:extLst>
            <a:ext uri="{909E8E84-426E-40DD-AFC4-6F175D3DCCD1}">
              <a14:hiddenFill xmlns:a14="http://schemas.microsoft.com/office/drawing/2010/main" xmlns="">
                <a:solidFill>
                  <a:srgbClr val="FFFFFF"/>
                </a:solidFill>
              </a14:hiddenFill>
            </a:ext>
          </a:extLst>
        </p:spPr>
        <p:txBody>
          <a:bodyPr vert="horz" wrap="square" numCol="1" compatLnSpc="1">
            <a:prstTxWarp prst="textNoShape">
              <a:avLst/>
            </a:prstTxWarp>
          </a:bodyPr>
          <a:lstStyle/>
          <a:p>
            <a:fld id="{516DA1DD-2458-47C5-BE5A-CF7F779593F1}" type="slidenum">
              <a:rPr lang="en-ZA" altLang="en-US" smtClean="0"/>
              <a:pPr/>
              <a:t>8</a:t>
            </a:fld>
            <a:endParaRPr lang="en-ZA" altLang="en-US" smtClean="0"/>
          </a:p>
        </p:txBody>
      </p:sp>
    </p:spTree>
    <p:extLst>
      <p:ext uri="{BB962C8B-B14F-4D97-AF65-F5344CB8AC3E}">
        <p14:creationId xmlns:p14="http://schemas.microsoft.com/office/powerpoint/2010/main" xmlns="" val="30621914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bwMode="auto">
          <a:xfrm>
            <a:off x="1746250" y="539750"/>
            <a:ext cx="8235950" cy="7207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bodyPr>
          <a:lstStyle/>
          <a:p>
            <a:pPr algn="ctr"/>
            <a:r>
              <a:rPr lang="en-ZA" altLang="en-US" dirty="0">
                <a:latin typeface="Arial" charset="0"/>
                <a:cs typeface="Arial" charset="0"/>
              </a:rPr>
              <a:t>Introduction and </a:t>
            </a:r>
            <a:r>
              <a:rPr lang="en-ZA" altLang="en-US" dirty="0" smtClean="0">
                <a:latin typeface="Arial" charset="0"/>
                <a:cs typeface="Arial" charset="0"/>
              </a:rPr>
              <a:t>Background (</a:t>
            </a:r>
            <a:r>
              <a:rPr lang="en-ZA" altLang="en-US" dirty="0" err="1" smtClean="0">
                <a:latin typeface="Arial" charset="0"/>
                <a:cs typeface="Arial" charset="0"/>
              </a:rPr>
              <a:t>cont</a:t>
            </a:r>
            <a:r>
              <a:rPr lang="en-ZA" altLang="en-US" dirty="0" smtClean="0">
                <a:latin typeface="Arial" charset="0"/>
                <a:cs typeface="Arial" charset="0"/>
              </a:rPr>
              <a:t>)</a:t>
            </a:r>
          </a:p>
        </p:txBody>
      </p:sp>
      <p:sp>
        <p:nvSpPr>
          <p:cNvPr id="15363" name="Slide Number Placeholder 3"/>
          <p:cNvSpPr>
            <a:spLocks noGrp="1"/>
          </p:cNvSpPr>
          <p:nvPr>
            <p:ph type="sldNum" sz="quarter" idx="10"/>
          </p:nvPr>
        </p:nvSpPr>
        <p:spPr bwMode="auto">
          <a:noFill/>
          <a:ln>
            <a:miter lim="800000"/>
            <a:headEnd/>
            <a:tailEnd/>
          </a:ln>
          <a:extLst>
            <a:ext uri="{909E8E84-426E-40DD-AFC4-6F175D3DCCD1}">
              <a14:hiddenFill xmlns:a14="http://schemas.microsoft.com/office/drawing/2010/main" xmlns="">
                <a:solidFill>
                  <a:srgbClr val="FFFFFF"/>
                </a:solidFill>
              </a14:hiddenFill>
            </a:ext>
          </a:extLst>
        </p:spPr>
        <p:txBody>
          <a:bodyPr vert="horz" wrap="square" numCol="1" compatLnSpc="1">
            <a:prstTxWarp prst="textNoShape">
              <a:avLst/>
            </a:prstTxWarp>
          </a:bodyP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defTabSz="1052513" eaLnBrk="0" fontAlgn="base" hangingPunct="0">
              <a:spcBef>
                <a:spcPct val="0"/>
              </a:spcBef>
              <a:spcAft>
                <a:spcPct val="0"/>
              </a:spcAft>
              <a:defRPr sz="2100">
                <a:solidFill>
                  <a:schemeClr val="tx1"/>
                </a:solidFill>
                <a:latin typeface="Arial" charset="0"/>
                <a:cs typeface="Arial" charset="0"/>
              </a:defRPr>
            </a:lvl6pPr>
            <a:lvl7pPr marL="2971800" indent="-228600" defTabSz="1052513" eaLnBrk="0" fontAlgn="base" hangingPunct="0">
              <a:spcBef>
                <a:spcPct val="0"/>
              </a:spcBef>
              <a:spcAft>
                <a:spcPct val="0"/>
              </a:spcAft>
              <a:defRPr sz="2100">
                <a:solidFill>
                  <a:schemeClr val="tx1"/>
                </a:solidFill>
                <a:latin typeface="Arial" charset="0"/>
                <a:cs typeface="Arial" charset="0"/>
              </a:defRPr>
            </a:lvl7pPr>
            <a:lvl8pPr marL="3429000" indent="-228600" defTabSz="1052513" eaLnBrk="0" fontAlgn="base" hangingPunct="0">
              <a:spcBef>
                <a:spcPct val="0"/>
              </a:spcBef>
              <a:spcAft>
                <a:spcPct val="0"/>
              </a:spcAft>
              <a:defRPr sz="2100">
                <a:solidFill>
                  <a:schemeClr val="tx1"/>
                </a:solidFill>
                <a:latin typeface="Arial" charset="0"/>
                <a:cs typeface="Arial" charset="0"/>
              </a:defRPr>
            </a:lvl8pPr>
            <a:lvl9pPr marL="3886200" indent="-228600" defTabSz="1052513" eaLnBrk="0" fontAlgn="base" hangingPunct="0">
              <a:spcBef>
                <a:spcPct val="0"/>
              </a:spcBef>
              <a:spcAft>
                <a:spcPct val="0"/>
              </a:spcAft>
              <a:defRPr sz="2100">
                <a:solidFill>
                  <a:schemeClr val="tx1"/>
                </a:solidFill>
                <a:latin typeface="Arial" charset="0"/>
                <a:cs typeface="Arial" charset="0"/>
              </a:defRPr>
            </a:lvl9pPr>
          </a:lstStyle>
          <a:p>
            <a:pPr eaLnBrk="1" hangingPunct="1"/>
            <a:fld id="{1F3FE634-8477-49E4-9C41-82564177E4CF}" type="slidenum">
              <a:rPr lang="en-ZA" altLang="en-US" sz="1200" smtClean="0">
                <a:solidFill>
                  <a:srgbClr val="008000"/>
                </a:solidFill>
              </a:rPr>
              <a:pPr eaLnBrk="1" hangingPunct="1"/>
              <a:t>9</a:t>
            </a:fld>
            <a:endParaRPr lang="en-ZA" altLang="en-US" sz="1200" smtClean="0">
              <a:solidFill>
                <a:srgbClr val="008000"/>
              </a:solidFill>
            </a:endParaRPr>
          </a:p>
        </p:txBody>
      </p:sp>
      <p:sp>
        <p:nvSpPr>
          <p:cNvPr id="5" name="Content Placeholder 4"/>
          <p:cNvSpPr>
            <a:spLocks noGrp="1"/>
          </p:cNvSpPr>
          <p:nvPr>
            <p:ph idx="1"/>
          </p:nvPr>
        </p:nvSpPr>
        <p:spPr>
          <a:xfrm>
            <a:off x="882204" y="1404938"/>
            <a:ext cx="9217471" cy="5184775"/>
          </a:xfrm>
        </p:spPr>
        <p:txBody>
          <a:bodyPr/>
          <a:lstStyle/>
          <a:p>
            <a:pPr marL="285750" indent="-285750" algn="just">
              <a:buFont typeface="Wingdings" panose="05000000000000000000" pitchFamily="2" charset="2"/>
              <a:buChar char="§"/>
              <a:defRPr/>
            </a:pPr>
            <a:r>
              <a:rPr lang="en-ZA" sz="1700" b="1" dirty="0" smtClean="0">
                <a:solidFill>
                  <a:srgbClr val="00B050"/>
                </a:solidFill>
              </a:rPr>
              <a:t>Fisheries </a:t>
            </a:r>
            <a:r>
              <a:rPr lang="en-ZA" sz="1700" b="1" dirty="0">
                <a:solidFill>
                  <a:srgbClr val="00B050"/>
                </a:solidFill>
              </a:rPr>
              <a:t>Research and Development </a:t>
            </a:r>
            <a:r>
              <a:rPr lang="en-ZA" sz="1700" dirty="0">
                <a:solidFill>
                  <a:prstClr val="black"/>
                </a:solidFill>
              </a:rPr>
              <a:t>which promotes the sustainable development of fisheries resources and ecosystems by conducting and supporting appropriate </a:t>
            </a:r>
            <a:r>
              <a:rPr lang="en-ZA" sz="1700" dirty="0" smtClean="0">
                <a:solidFill>
                  <a:prstClr val="black"/>
                </a:solidFill>
              </a:rPr>
              <a:t>research.</a:t>
            </a:r>
          </a:p>
          <a:p>
            <a:pPr marL="285750" indent="-285750" algn="just">
              <a:buFont typeface="Wingdings" panose="05000000000000000000" pitchFamily="2" charset="2"/>
              <a:buChar char="§"/>
              <a:defRPr/>
            </a:pPr>
            <a:endParaRPr lang="en-ZA" sz="1700" b="1" dirty="0">
              <a:solidFill>
                <a:prstClr val="black"/>
              </a:solidFill>
            </a:endParaRPr>
          </a:p>
          <a:p>
            <a:pPr marL="285750" indent="-285750" algn="just">
              <a:buFont typeface="Wingdings" panose="05000000000000000000" pitchFamily="2" charset="2"/>
              <a:buChar char="§"/>
              <a:defRPr/>
            </a:pPr>
            <a:r>
              <a:rPr lang="en-ZA" sz="1700" b="1" dirty="0" smtClean="0">
                <a:solidFill>
                  <a:srgbClr val="00B050"/>
                </a:solidFill>
              </a:rPr>
              <a:t>Marine </a:t>
            </a:r>
            <a:r>
              <a:rPr lang="en-ZA" sz="1700" b="1" dirty="0">
                <a:solidFill>
                  <a:srgbClr val="00B050"/>
                </a:solidFill>
              </a:rPr>
              <a:t>Resource Management </a:t>
            </a:r>
            <a:r>
              <a:rPr lang="en-ZA" sz="1700" dirty="0">
                <a:solidFill>
                  <a:prstClr val="black"/>
                </a:solidFill>
              </a:rPr>
              <a:t>which fosters the sustainable use and the equitable and orderly access to marine living resources through improved management and </a:t>
            </a:r>
            <a:r>
              <a:rPr lang="en-ZA" sz="1700" dirty="0" smtClean="0">
                <a:solidFill>
                  <a:prstClr val="black"/>
                </a:solidFill>
              </a:rPr>
              <a:t>regulation.</a:t>
            </a:r>
          </a:p>
          <a:p>
            <a:pPr marL="285750" indent="-285750" algn="just">
              <a:buFont typeface="Wingdings" panose="05000000000000000000" pitchFamily="2" charset="2"/>
              <a:buChar char="§"/>
              <a:defRPr/>
            </a:pPr>
            <a:endParaRPr lang="en-ZA" sz="1700" b="1" dirty="0">
              <a:solidFill>
                <a:prstClr val="black"/>
              </a:solidFill>
            </a:endParaRPr>
          </a:p>
          <a:p>
            <a:pPr marL="285750" indent="-285750" algn="just">
              <a:buFont typeface="Wingdings" panose="05000000000000000000" pitchFamily="2" charset="2"/>
              <a:buChar char="§"/>
              <a:defRPr/>
            </a:pPr>
            <a:r>
              <a:rPr lang="en-ZA" sz="1700" b="1" dirty="0" smtClean="0">
                <a:solidFill>
                  <a:srgbClr val="00B050"/>
                </a:solidFill>
              </a:rPr>
              <a:t>Monitoring</a:t>
            </a:r>
            <a:r>
              <a:rPr lang="en-ZA" sz="1700" b="1" dirty="0">
                <a:solidFill>
                  <a:srgbClr val="00B050"/>
                </a:solidFill>
              </a:rPr>
              <a:t>, Control and Surveillance </a:t>
            </a:r>
            <a:r>
              <a:rPr lang="en-ZA" sz="1700" dirty="0">
                <a:solidFill>
                  <a:prstClr val="black"/>
                </a:solidFill>
              </a:rPr>
              <a:t>which ensures the protection and promotion of sustainable use of marine living resources by intensifying enforcement and compliance </a:t>
            </a:r>
            <a:r>
              <a:rPr lang="en-ZA" sz="1700" dirty="0" smtClean="0">
                <a:solidFill>
                  <a:prstClr val="black"/>
                </a:solidFill>
              </a:rPr>
              <a:t>efforts.</a:t>
            </a:r>
          </a:p>
          <a:p>
            <a:pPr marL="285750" indent="-285750" algn="just">
              <a:buFont typeface="Wingdings" panose="05000000000000000000" pitchFamily="2" charset="2"/>
              <a:buChar char="§"/>
              <a:defRPr/>
            </a:pPr>
            <a:endParaRPr lang="en-ZA" sz="1700" b="1" dirty="0">
              <a:solidFill>
                <a:prstClr val="black"/>
              </a:solidFill>
            </a:endParaRPr>
          </a:p>
          <a:p>
            <a:pPr marL="285750" indent="-285750" algn="just">
              <a:buFont typeface="Wingdings" panose="05000000000000000000" pitchFamily="2" charset="2"/>
              <a:buChar char="§"/>
              <a:defRPr/>
            </a:pPr>
            <a:r>
              <a:rPr lang="en-ZA" sz="1700" b="1" dirty="0" smtClean="0">
                <a:solidFill>
                  <a:srgbClr val="00B050"/>
                </a:solidFill>
              </a:rPr>
              <a:t>Fisheries </a:t>
            </a:r>
            <a:r>
              <a:rPr lang="en-ZA" sz="1700" b="1" dirty="0">
                <a:solidFill>
                  <a:srgbClr val="00B050"/>
                </a:solidFill>
              </a:rPr>
              <a:t>Operations </a:t>
            </a:r>
            <a:r>
              <a:rPr lang="en-ZA" sz="1700" b="1" dirty="0" smtClean="0">
                <a:solidFill>
                  <a:srgbClr val="00B050"/>
                </a:solidFill>
              </a:rPr>
              <a:t>Support </a:t>
            </a:r>
            <a:r>
              <a:rPr lang="en-ZA" sz="1700" dirty="0" smtClean="0"/>
              <a:t>provides </a:t>
            </a:r>
            <a:r>
              <a:rPr lang="en-ZA" sz="1700" dirty="0"/>
              <a:t>support services to the </a:t>
            </a:r>
            <a:r>
              <a:rPr lang="en-ZA" sz="1700" dirty="0" smtClean="0"/>
              <a:t>Chief Directorate Financial Management for the MLRF and the support components of Communications, Human Resources, Information Technology, Legal Services, International Relations, Stakeholder Relations; and Customer Services.</a:t>
            </a:r>
          </a:p>
          <a:p>
            <a:pPr marL="285750" indent="-285750" algn="just">
              <a:buFont typeface="Wingdings" panose="05000000000000000000" pitchFamily="2" charset="2"/>
              <a:buChar char="§"/>
              <a:defRPr/>
            </a:pPr>
            <a:endParaRPr lang="en-ZA" sz="1700" b="1" dirty="0">
              <a:solidFill>
                <a:srgbClr val="00B050"/>
              </a:solidFill>
            </a:endParaRPr>
          </a:p>
          <a:p>
            <a:pPr marL="285750" indent="-285750" algn="just">
              <a:buFont typeface="Wingdings" panose="05000000000000000000" pitchFamily="2" charset="2"/>
              <a:buChar char="§"/>
              <a:defRPr/>
            </a:pPr>
            <a:r>
              <a:rPr lang="en-ZA" sz="1700" b="1" dirty="0" smtClean="0">
                <a:solidFill>
                  <a:srgbClr val="00B050"/>
                </a:solidFill>
              </a:rPr>
              <a:t>Financial Management</a:t>
            </a:r>
            <a:r>
              <a:rPr lang="en-ZA" sz="1700" b="1" dirty="0" smtClean="0"/>
              <a:t> </a:t>
            </a:r>
            <a:r>
              <a:rPr lang="en-ZA" sz="1700" dirty="0"/>
              <a:t>is responsible for the financial management of the MLRF.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AFF presentation 1_Coat on all pages_PP200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AFF presentation 1_Coat on all pages_PP200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DAFF presentation 1_Coat on all pages_PP2003</Template>
  <TotalTime>18662</TotalTime>
  <Words>4138</Words>
  <Application>Microsoft Office PowerPoint</Application>
  <PresentationFormat>Custom</PresentationFormat>
  <Paragraphs>1113</Paragraphs>
  <Slides>42</Slides>
  <Notes>0</Notes>
  <HiddenSlides>0</HiddenSlides>
  <MMClips>0</MMClips>
  <ScaleCrop>false</ScaleCrop>
  <HeadingPairs>
    <vt:vector size="4" baseType="variant">
      <vt:variant>
        <vt:lpstr>Theme</vt:lpstr>
      </vt:variant>
      <vt:variant>
        <vt:i4>2</vt:i4>
      </vt:variant>
      <vt:variant>
        <vt:lpstr>Slide Titles</vt:lpstr>
      </vt:variant>
      <vt:variant>
        <vt:i4>42</vt:i4>
      </vt:variant>
    </vt:vector>
  </HeadingPairs>
  <TitlesOfParts>
    <vt:vector size="44" baseType="lpstr">
      <vt:lpstr>DAFF presentation 1_Coat on all pages_PP2003</vt:lpstr>
      <vt:lpstr>1_DAFF presentation 1_Coat on all pages_PP2003</vt:lpstr>
      <vt:lpstr>Marine Living Resources Fund Annual Report 2018 – 2019 Presentation to Portfolio Committee October 2019</vt:lpstr>
      <vt:lpstr>Presentation Outline</vt:lpstr>
      <vt:lpstr>List of Acronyms</vt:lpstr>
      <vt:lpstr>List of Acronyms (cont…)</vt:lpstr>
      <vt:lpstr>Introduction and Background </vt:lpstr>
      <vt:lpstr>Introduction and Background </vt:lpstr>
      <vt:lpstr>Introduction and Background (cont)</vt:lpstr>
      <vt:lpstr>Introduction and Background (cont) </vt:lpstr>
      <vt:lpstr>Introduction and Background (cont)</vt:lpstr>
      <vt:lpstr>Audit Outcomes for 2018-2019</vt:lpstr>
      <vt:lpstr>Slide 11</vt:lpstr>
      <vt:lpstr>  Summary of Achievements of the MLRF </vt:lpstr>
      <vt:lpstr>Summary of Achievements of the MLRF</vt:lpstr>
      <vt:lpstr>Summary of Achievements of the MLRF (cont)</vt:lpstr>
      <vt:lpstr>Summary of Achievements of the MLRF (cont)</vt:lpstr>
      <vt:lpstr>Performance Against Targets </vt:lpstr>
      <vt:lpstr>Slide 17</vt:lpstr>
      <vt:lpstr>Achievement against Strategic Objectives</vt:lpstr>
      <vt:lpstr>Achievement against Strategic Objectives (cont)</vt:lpstr>
      <vt:lpstr>Achievement against Strategic Objectives (cont)</vt:lpstr>
      <vt:lpstr>Achievements against Performance Indicators</vt:lpstr>
      <vt:lpstr>Achievements against Performance Indicators (cont)</vt:lpstr>
      <vt:lpstr>Achievements against Performance Indicators (cont)</vt:lpstr>
      <vt:lpstr>Achievements against Performance Indicators (cont)</vt:lpstr>
      <vt:lpstr>Achievements against Performance Indicators (cont)</vt:lpstr>
      <vt:lpstr>Achievements against Performance Indicators (cont)</vt:lpstr>
      <vt:lpstr>Achievements against Performance Indicators (cont)</vt:lpstr>
      <vt:lpstr>Achievements against Performance Indicators (cont)</vt:lpstr>
      <vt:lpstr>Achievements against Performance Indicators (cont)</vt:lpstr>
      <vt:lpstr>Achievements against Performance Indicators (cont)</vt:lpstr>
      <vt:lpstr>Achievements against Performance Indicators (cont)</vt:lpstr>
      <vt:lpstr>Achievements against Performance Indicators (cont)</vt:lpstr>
      <vt:lpstr>Achievements against Performance Indicators (cont)</vt:lpstr>
      <vt:lpstr>Achievements against Performance Indicators (cont)</vt:lpstr>
      <vt:lpstr>Achievements against Performance Indicators (cont)</vt:lpstr>
      <vt:lpstr>Financial Statements </vt:lpstr>
      <vt:lpstr>Statement of Financial Position 31 March 2018</vt:lpstr>
      <vt:lpstr>Statement of Financial Performance</vt:lpstr>
      <vt:lpstr>Statement of Changes in the Assets for year end  31 March 2018</vt:lpstr>
      <vt:lpstr>Cash Flow Statement</vt:lpstr>
      <vt:lpstr>Statement of Comparison of Budget and Actual Information</vt:lpstr>
      <vt:lpstr>Recommendation</vt:lpstr>
    </vt:vector>
  </TitlesOfParts>
  <Company>Department of Agriculture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report 2009/10</dc:title>
  <dc:creator>CarlA</dc:creator>
  <cp:lastModifiedBy>PUMZA</cp:lastModifiedBy>
  <cp:revision>795</cp:revision>
  <cp:lastPrinted>2018-09-25T10:38:13Z</cp:lastPrinted>
  <dcterms:created xsi:type="dcterms:W3CDTF">2010-07-14T07:22:43Z</dcterms:created>
  <dcterms:modified xsi:type="dcterms:W3CDTF">2019-10-10T07:44:51Z</dcterms:modified>
</cp:coreProperties>
</file>